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9"/>
  </p:notesMasterIdLst>
  <p:handoutMasterIdLst>
    <p:handoutMasterId r:id="rId27"/>
  </p:handoutMasterIdLst>
  <p:sldIdLst>
    <p:sldId id="319" r:id="rId3"/>
    <p:sldId id="256" r:id="rId4"/>
    <p:sldId id="298" r:id="rId5"/>
    <p:sldId id="276" r:id="rId6"/>
    <p:sldId id="257" r:id="rId7"/>
    <p:sldId id="266" r:id="rId8"/>
    <p:sldId id="263" r:id="rId10"/>
    <p:sldId id="265" r:id="rId11"/>
    <p:sldId id="264" r:id="rId12"/>
    <p:sldId id="277" r:id="rId13"/>
    <p:sldId id="267" r:id="rId14"/>
    <p:sldId id="268" r:id="rId15"/>
    <p:sldId id="291" r:id="rId16"/>
    <p:sldId id="279" r:id="rId17"/>
    <p:sldId id="259" r:id="rId18"/>
    <p:sldId id="258" r:id="rId19"/>
    <p:sldId id="292" r:id="rId20"/>
    <p:sldId id="293" r:id="rId21"/>
    <p:sldId id="280" r:id="rId22"/>
    <p:sldId id="299" r:id="rId23"/>
    <p:sldId id="302" r:id="rId24"/>
    <p:sldId id="300" r:id="rId25"/>
    <p:sldId id="301" r:id="rId26"/>
  </p:sldIdLst>
  <p:sldSz cx="12192000" cy="6858000"/>
  <p:notesSz cx="6858000" cy="9144000"/>
  <p:embeddedFontLst>
    <p:embeddedFont>
      <p:font typeface="Elephant" panose="02020904090505020303" charset="0"/>
      <p:regular r:id="rId31"/>
      <p:italic r:id="rId32"/>
    </p:embeddedFont>
    <p:embeddedFont>
      <p:font typeface="Adobe Caslon Pro Bold" panose="0205070206050A020403" charset="0"/>
      <p:bold r:id="rId33"/>
      <p:boldItalic r:id="rId34"/>
    </p:embeddedFont>
    <p:embeddedFont>
      <p:font typeface="Segoe Print" panose="02000600000000000000" charset="0"/>
      <p:regular r:id="rId35"/>
      <p:bold r:id="rId36"/>
    </p:embeddedFont>
    <p:embeddedFont>
      <p:font typeface="Calibri" panose="020F0502020204030204" charset="0"/>
      <p:regular r:id="rId37"/>
      <p:bold r:id="rId38"/>
      <p:italic r:id="rId39"/>
      <p:boldItalic r:id="rId40"/>
    </p:embeddedFont>
    <p:embeddedFont>
      <p:font typeface="微软雅黑" panose="020B0503020204020204" charset="-122"/>
      <p:regular r:id="rId41"/>
    </p:embeddedFont>
    <p:embeddedFont>
      <p:font typeface="汉仪雅酷黑简" panose="00020600040101010101" charset="-122"/>
      <p:regular r:id="rId42"/>
    </p:embeddedFont>
    <p:embeddedFont>
      <p:font typeface="Book Antiqua" panose="02040602050305030304" charset="0"/>
      <p:regular r:id="rId43"/>
      <p:bold r:id="rId44"/>
      <p:italic r:id="rId45"/>
      <p:boldItalic r:id="rId46"/>
    </p:embeddedFont>
    <p:embeddedFont>
      <p:font typeface="楷体" panose="02010609060101010101" charset="-122"/>
      <p:regular r:id="rId47"/>
    </p:embeddedFont>
    <p:embeddedFont>
      <p:font typeface="华文新魏" panose="02010800040101010101" pitchFamily="2" charset="-122"/>
      <p:regular r:id="rId48"/>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F7F7"/>
    <a:srgbClr val="FB471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6" d="100"/>
          <a:sy n="116" d="100"/>
        </p:scale>
        <p:origin x="3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notesMaster" Target="notesMasters/notesMaster1.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8" Type="http://schemas.openxmlformats.org/officeDocument/2006/relationships/font" Target="fonts/font18.fntdata"/><Relationship Id="rId47" Type="http://schemas.openxmlformats.org/officeDocument/2006/relationships/font" Target="fonts/font17.fntdata"/><Relationship Id="rId46" Type="http://schemas.openxmlformats.org/officeDocument/2006/relationships/font" Target="fonts/font16.fntdata"/><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slide" Target="slides/slide2.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8" name="图片 7" descr="水印"/>
          <p:cNvPicPr>
            <a:picLocks noChangeAspect="1"/>
          </p:cNvPicPr>
          <p:nvPr userDrawn="1"/>
        </p:nvPicPr>
        <p:blipFill>
          <a:blip r:embed="rId12"/>
          <a:stretch>
            <a:fillRect/>
          </a:stretch>
        </p:blipFill>
        <p:spPr>
          <a:xfrm>
            <a:off x="6915150" y="63500"/>
            <a:ext cx="5173345" cy="167449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image" Target="../media/image8.png"/><Relationship Id="rId1" Type="http://schemas.openxmlformats.org/officeDocument/2006/relationships/image" Target="../media/image7.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6.jpeg"/><Relationship Id="rId2" Type="http://schemas.openxmlformats.org/officeDocument/2006/relationships/tags" Target="../tags/tag1.xml"/><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0" y="-132715"/>
            <a:ext cx="2988310" cy="731520"/>
          </a:xfrm>
        </p:spPr>
        <p:txBody>
          <a:bodyPr/>
          <a:p>
            <a:r>
              <a:rPr lang="en-US" altLang="zh-CN" sz="2800">
                <a:latin typeface="Times New Roman" panose="02020603050405020304" charset="0"/>
                <a:cs typeface="Times New Roman" panose="02020603050405020304" charset="0"/>
              </a:rPr>
              <a:t>A Possible Version:</a:t>
            </a:r>
            <a:endParaRPr lang="en-US" altLang="zh-CN" sz="2800">
              <a:latin typeface="Times New Roman" panose="02020603050405020304" charset="0"/>
              <a:cs typeface="Times New Roman" panose="02020603050405020304" charset="0"/>
            </a:endParaRPr>
          </a:p>
        </p:txBody>
      </p:sp>
      <p:sp>
        <p:nvSpPr>
          <p:cNvPr id="3" name="内容占位符 2"/>
          <p:cNvSpPr>
            <a:spLocks noGrp="1"/>
          </p:cNvSpPr>
          <p:nvPr>
            <p:ph idx="1"/>
          </p:nvPr>
        </p:nvSpPr>
        <p:spPr>
          <a:xfrm>
            <a:off x="419735" y="302895"/>
            <a:ext cx="11352530" cy="6555105"/>
          </a:xfrm>
        </p:spPr>
        <p:txBody>
          <a:bodyPr>
            <a:noAutofit/>
          </a:bodyPr>
          <a:p>
            <a:pPr marL="0" indent="0" algn="just" fontAlgn="auto">
              <a:spcBef>
                <a:spcPts val="0"/>
              </a:spcBef>
              <a:buNone/>
            </a:pPr>
            <a:r>
              <a:rPr lang="en-US" altLang="zh-CN" sz="2700">
                <a:latin typeface="Times New Roman" panose="02020603050405020304" charset="0"/>
                <a:cs typeface="Times New Roman" panose="02020603050405020304" charset="0"/>
              </a:rPr>
              <a:t>Para1: </a:t>
            </a:r>
            <a:r>
              <a:rPr lang="en-US" altLang="zh-CN" sz="2700">
                <a:solidFill>
                  <a:srgbClr val="FF0000"/>
                </a:solidFill>
                <a:latin typeface="Times New Roman" panose="02020603050405020304" charset="0"/>
                <a:cs typeface="Times New Roman" panose="02020603050405020304" charset="0"/>
              </a:rPr>
              <a:t>It took 30 minutes 10 get back upstream t0 the beach where they'd had lunch. </a:t>
            </a:r>
            <a:r>
              <a:rPr lang="en-US" altLang="zh-CN" sz="2700">
                <a:latin typeface="Times New Roman" panose="02020603050405020304" charset="0"/>
                <a:cs typeface="Times New Roman" panose="02020603050405020304" charset="0"/>
              </a:rPr>
              <a:t>With no reasonable expectation that their message in the bottle would find its way to anyone, they prepared to spend a safe night there. As the evening wore on, they decided they probably weren't going to get rescued that night, so they pulled out their sleeping bags. Before turning in, Ramirez added wood to the fire to keep the mountain lions away. However, just after midnight, they heard a helicopter hovering above them. Wild with joy, Whitson, Ramirez, and Hunter waved and yelled like crazy, Unfortunately, the darkness drowned everything. The helicopter circled and got back.</a:t>
            </a:r>
            <a:endParaRPr lang="en-US" altLang="zh-CN" sz="2700">
              <a:latin typeface="Times New Roman" panose="02020603050405020304" charset="0"/>
              <a:cs typeface="Times New Roman" panose="02020603050405020304" charset="0"/>
            </a:endParaRPr>
          </a:p>
          <a:p>
            <a:pPr marL="0" indent="0" algn="just" fontAlgn="auto">
              <a:spcBef>
                <a:spcPts val="0"/>
              </a:spcBef>
              <a:buNone/>
            </a:pPr>
            <a:r>
              <a:rPr lang="en-US" altLang="zh-CN" sz="2700">
                <a:latin typeface="Times New Roman" panose="02020603050405020304" charset="0"/>
                <a:cs typeface="Times New Roman" panose="02020603050405020304" charset="0"/>
              </a:rPr>
              <a:t>Para2:</a:t>
            </a:r>
            <a:r>
              <a:rPr lang="en-US" altLang="zh-CN" sz="2700">
                <a:solidFill>
                  <a:srgbClr val="FF0000"/>
                </a:solidFill>
                <a:latin typeface="Times New Roman" panose="02020603050405020304" charset="0"/>
                <a:cs typeface="Times New Roman" panose="02020603050405020304" charset="0"/>
              </a:rPr>
              <a:t> The next morning, helicopter. After the three were spotted, the helicopter lowered the crew member on a cable. </a:t>
            </a:r>
            <a:r>
              <a:rPr lang="en-US" altLang="zh-CN" sz="2700">
                <a:latin typeface="Times New Roman" panose="02020603050405020304" charset="0"/>
                <a:cs typeface="Times New Roman" panose="02020603050405020304" charset="0"/>
              </a:rPr>
              <a:t>The rescue worker got to the ground and helped the three get saved. The rescuers lifted Hunter, Ramirez, and Whitson out of the mountain one by one. It was not long before they were taken to safety. That was a moment of pure happiness as the three chatted with the rescue workers. Together, they marveled at the unlikelihood of it all. And just at that time, Whitson learned that a hiker spotted the bottle with the message asking for help. It was exactly that bottle that saved them all!</a:t>
            </a:r>
            <a:endParaRPr lang="en-US" altLang="zh-CN" sz="2700">
              <a:latin typeface="Times New Roman" panose="02020603050405020304" charset="0"/>
              <a:cs typeface="Times New Roman" panose="020206030504050203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854075" y="161290"/>
            <a:ext cx="10241915" cy="1325880"/>
          </a:xfrm>
        </p:spPr>
        <p:txBody>
          <a:bodyPr>
            <a:normAutofit fontScale="90000"/>
          </a:bodyPr>
          <a:p>
            <a:pPr algn="ctr"/>
            <a:r>
              <a:rPr lang="en-US" altLang="zh-CN">
                <a:solidFill>
                  <a:srgbClr val="C00000"/>
                </a:solidFill>
                <a:latin typeface="Elephant" panose="02020904090505020303" charset="0"/>
                <a:cs typeface="Elephant" panose="02020904090505020303" charset="0"/>
              </a:rPr>
              <a:t>Summary: </a:t>
            </a:r>
            <a:br>
              <a:rPr lang="en-US" altLang="zh-CN">
                <a:solidFill>
                  <a:srgbClr val="C00000"/>
                </a:solidFill>
              </a:rPr>
            </a:br>
            <a:r>
              <a:rPr lang="en-US" altLang="zh-CN" sz="4000"/>
              <a:t>How to infer the possible plots in para1 and para2 ?</a:t>
            </a:r>
            <a:endParaRPr lang="en-US" altLang="zh-CN" sz="4000"/>
          </a:p>
        </p:txBody>
      </p:sp>
      <p:sp>
        <p:nvSpPr>
          <p:cNvPr id="9" name="文本框 8"/>
          <p:cNvSpPr txBox="1"/>
          <p:nvPr/>
        </p:nvSpPr>
        <p:spPr>
          <a:xfrm>
            <a:off x="2008505" y="3345180"/>
            <a:ext cx="8653145" cy="521970"/>
          </a:xfrm>
          <a:prstGeom prst="rect">
            <a:avLst/>
          </a:prstGeom>
          <a:solidFill>
            <a:srgbClr val="FFFF00"/>
          </a:solidFill>
        </p:spPr>
        <p:txBody>
          <a:bodyPr wrap="square" rtlCol="0">
            <a:spAutoFit/>
          </a:bodyPr>
          <a:p>
            <a:r>
              <a:rPr lang="en-US" altLang="zh-CN" sz="2800">
                <a:solidFill>
                  <a:srgbClr val="FF0000"/>
                </a:solidFill>
                <a:latin typeface="Elephant" panose="02020904090505020303" charset="0"/>
                <a:cs typeface="Elephant" panose="02020904090505020303" charset="0"/>
              </a:rPr>
              <a:t>the main plots:(Time and Space+Main Events)</a:t>
            </a:r>
            <a:endParaRPr lang="en-US" altLang="zh-CN" sz="2800">
              <a:latin typeface="Elephant" panose="02020904090505020303" charset="0"/>
              <a:cs typeface="Elephant" panose="02020904090505020303" charset="0"/>
            </a:endParaRPr>
          </a:p>
        </p:txBody>
      </p:sp>
      <p:sp>
        <p:nvSpPr>
          <p:cNvPr id="4" name="文本框 3"/>
          <p:cNvSpPr txBox="1"/>
          <p:nvPr/>
        </p:nvSpPr>
        <p:spPr>
          <a:xfrm>
            <a:off x="2428240" y="4839970"/>
            <a:ext cx="8233410" cy="521970"/>
          </a:xfrm>
          <a:prstGeom prst="rect">
            <a:avLst/>
          </a:prstGeom>
          <a:solidFill>
            <a:srgbClr val="FFFF00"/>
          </a:solidFill>
        </p:spPr>
        <p:txBody>
          <a:bodyPr wrap="square" rtlCol="0">
            <a:spAutoFit/>
          </a:bodyPr>
          <a:p>
            <a:r>
              <a:rPr lang="en-US" altLang="zh-CN" sz="2800">
                <a:solidFill>
                  <a:srgbClr val="FF0000"/>
                </a:solidFill>
                <a:latin typeface="Elephant" panose="02020904090505020303" charset="0"/>
                <a:cs typeface="Elephant" panose="02020904090505020303" charset="0"/>
              </a:rPr>
              <a:t> the detailed plots: (Actions and Feelings)</a:t>
            </a:r>
            <a:endParaRPr lang="en-US" altLang="zh-CN" sz="2800">
              <a:solidFill>
                <a:schemeClr val="tx1"/>
              </a:solidFill>
              <a:latin typeface="Elephant" panose="02020904090505020303" charset="0"/>
              <a:cs typeface="Elephant" panose="02020904090505020303" charset="0"/>
            </a:endParaRPr>
          </a:p>
        </p:txBody>
      </p:sp>
      <p:sp>
        <p:nvSpPr>
          <p:cNvPr id="5" name="文本框 4"/>
          <p:cNvSpPr txBox="1"/>
          <p:nvPr/>
        </p:nvSpPr>
        <p:spPr>
          <a:xfrm>
            <a:off x="2236470" y="1995170"/>
            <a:ext cx="7719695" cy="521970"/>
          </a:xfrm>
          <a:prstGeom prst="rect">
            <a:avLst/>
          </a:prstGeom>
          <a:solidFill>
            <a:srgbClr val="002060"/>
          </a:solidFill>
        </p:spPr>
        <p:txBody>
          <a:bodyPr wrap="square" rtlCol="0">
            <a:spAutoFit/>
          </a:bodyPr>
          <a:p>
            <a:r>
              <a:rPr lang="en-US" altLang="zh-CN" sz="2800">
                <a:solidFill>
                  <a:schemeClr val="bg1"/>
                </a:solidFill>
                <a:latin typeface="Elephant" panose="02020904090505020303" charset="0"/>
                <a:cs typeface="Elephant" panose="02020904090505020303" charset="0"/>
              </a:rPr>
              <a:t>Last Paragraph+The beginning sentences</a:t>
            </a:r>
            <a:endParaRPr lang="en-US" altLang="zh-CN" sz="2800">
              <a:solidFill>
                <a:schemeClr val="bg1"/>
              </a:solidFill>
              <a:latin typeface="Elephant" panose="02020904090505020303" charset="0"/>
              <a:cs typeface="Elephant" panose="02020904090505020303" charset="0"/>
            </a:endParaRPr>
          </a:p>
        </p:txBody>
      </p:sp>
      <p:sp>
        <p:nvSpPr>
          <p:cNvPr id="3" name="下箭头 2"/>
          <p:cNvSpPr/>
          <p:nvPr/>
        </p:nvSpPr>
        <p:spPr>
          <a:xfrm>
            <a:off x="5637530" y="2677160"/>
            <a:ext cx="1094105" cy="668020"/>
          </a:xfrm>
          <a:prstGeom prst="downArrow">
            <a:avLst/>
          </a:prstGeom>
          <a:solidFill>
            <a:srgbClr val="FB4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下箭头 5"/>
          <p:cNvSpPr/>
          <p:nvPr/>
        </p:nvSpPr>
        <p:spPr>
          <a:xfrm>
            <a:off x="5701030" y="4019550"/>
            <a:ext cx="1030605" cy="66802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下箭头 6"/>
          <p:cNvSpPr/>
          <p:nvPr/>
        </p:nvSpPr>
        <p:spPr>
          <a:xfrm>
            <a:off x="5581650" y="1487170"/>
            <a:ext cx="1029335" cy="50800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下箭头 7"/>
          <p:cNvSpPr/>
          <p:nvPr/>
        </p:nvSpPr>
        <p:spPr>
          <a:xfrm>
            <a:off x="5362575" y="5747385"/>
            <a:ext cx="1944370" cy="764540"/>
          </a:xfrm>
          <a:prstGeom prst="downArrow">
            <a:avLst/>
          </a:prstGeom>
          <a:solidFill>
            <a:srgbClr val="FB4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ppt_y</p:attrName>
                                        </p:attrNameLst>
                                      </p:cBhvr>
                                      <p:tavLst>
                                        <p:tav tm="0">
                                          <p:val>
                                            <p:strVal val="#ppt_y-#ppt_h*1.125000"/>
                                          </p:val>
                                        </p:tav>
                                        <p:tav tm="100000">
                                          <p:val>
                                            <p:strVal val="#ppt_y"/>
                                          </p:val>
                                        </p:tav>
                                      </p:tavLst>
                                    </p:anim>
                                    <p:animEffect transition="in" filter="wipe(down)">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p:tgtEl>
                                          <p:spTgt spid="3"/>
                                        </p:tgtEl>
                                        <p:attrNameLst>
                                          <p:attrName>ppt_y</p:attrName>
                                        </p:attrNameLst>
                                      </p:cBhvr>
                                      <p:tavLst>
                                        <p:tav tm="0">
                                          <p:val>
                                            <p:strVal val="#ppt_y-#ppt_h*1.125000"/>
                                          </p:val>
                                        </p:tav>
                                        <p:tav tm="100000">
                                          <p:val>
                                            <p:strVal val="#ppt_y"/>
                                          </p:val>
                                        </p:tav>
                                      </p:tavLst>
                                    </p:anim>
                                    <p:animEffect transition="in" filter="wipe(down)">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p:tgtEl>
                                          <p:spTgt spid="6"/>
                                        </p:tgtEl>
                                        <p:attrNameLst>
                                          <p:attrName>ppt_y</p:attrName>
                                        </p:attrNameLst>
                                      </p:cBhvr>
                                      <p:tavLst>
                                        <p:tav tm="0">
                                          <p:val>
                                            <p:strVal val="#ppt_y-#ppt_h*1.125000"/>
                                          </p:val>
                                        </p:tav>
                                        <p:tav tm="100000">
                                          <p:val>
                                            <p:strVal val="#ppt_y"/>
                                          </p:val>
                                        </p:tav>
                                      </p:tavLst>
                                    </p:anim>
                                    <p:animEffect transition="in" filter="wipe(down)">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2" presetClass="entr" presetSubtype="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additive="base">
                                        <p:cTn id="37" dur="500"/>
                                        <p:tgtEl>
                                          <p:spTgt spid="8"/>
                                        </p:tgtEl>
                                        <p:attrNameLst>
                                          <p:attrName>ppt_y</p:attrName>
                                        </p:attrNameLst>
                                      </p:cBhvr>
                                      <p:tavLst>
                                        <p:tav tm="0">
                                          <p:val>
                                            <p:strVal val="#ppt_y-#ppt_h*1.125000"/>
                                          </p:val>
                                        </p:tav>
                                        <p:tav tm="100000">
                                          <p:val>
                                            <p:strVal val="#ppt_y"/>
                                          </p:val>
                                        </p:tav>
                                      </p:tavLst>
                                    </p:anim>
                                    <p:animEffect transition="in" filter="wipe(down)">
                                      <p:cBhvr>
                                        <p:cTn id="3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9" grpId="0" bldLvl="0" animBg="1"/>
      <p:bldP spid="4" grpId="0" bldLvl="0" animBg="1"/>
      <p:bldP spid="3" grpId="0" bldLvl="0" animBg="1"/>
      <p:bldP spid="6" grpId="0" bldLvl="0" animBg="1"/>
      <p:bldP spid="7" grpId="0" bldLvl="0" animBg="1"/>
      <p:bldP spid="8"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279650" y="985520"/>
            <a:ext cx="9749790" cy="2023110"/>
          </a:xfrm>
        </p:spPr>
        <p:txBody>
          <a:bodyPr>
            <a:normAutofit/>
          </a:bodyPr>
          <a:p>
            <a:r>
              <a:rPr lang="en-US" altLang="zh-CN" sz="3200">
                <a:solidFill>
                  <a:srgbClr val="FB4717"/>
                </a:solidFill>
                <a:latin typeface="Elephant" panose="02020904090505020303" charset="0"/>
                <a:cs typeface="Elephant" panose="02020904090505020303" charset="0"/>
              </a:rPr>
              <a:t>The Distribution of Plots (</a:t>
            </a:r>
            <a:r>
              <a:rPr lang="zh-CN" altLang="en-US" sz="3200" b="1">
                <a:solidFill>
                  <a:srgbClr val="FB4717"/>
                </a:solidFill>
                <a:latin typeface="Elephant" panose="02020904090505020303" charset="0"/>
                <a:cs typeface="Elephant" panose="02020904090505020303" charset="0"/>
              </a:rPr>
              <a:t>情节分布</a:t>
            </a:r>
            <a:r>
              <a:rPr lang="en-US" altLang="zh-CN" sz="3200">
                <a:solidFill>
                  <a:srgbClr val="FB4717"/>
                </a:solidFill>
                <a:latin typeface="Elephant" panose="02020904090505020303" charset="0"/>
                <a:cs typeface="Elephant" panose="02020904090505020303" charset="0"/>
              </a:rPr>
              <a:t>)</a:t>
            </a:r>
            <a:endParaRPr lang="en-US" altLang="zh-CN" sz="3200">
              <a:solidFill>
                <a:srgbClr val="FB4717"/>
              </a:solidFill>
              <a:latin typeface="Elephant" panose="02020904090505020303" charset="0"/>
              <a:cs typeface="Elephant" panose="02020904090505020303" charset="0"/>
            </a:endParaRPr>
          </a:p>
        </p:txBody>
      </p:sp>
      <p:grpSp>
        <p:nvGrpSpPr>
          <p:cNvPr id="15" name="组合 14"/>
          <p:cNvGrpSpPr/>
          <p:nvPr/>
        </p:nvGrpSpPr>
        <p:grpSpPr>
          <a:xfrm>
            <a:off x="1943783" y="2403584"/>
            <a:ext cx="8304482" cy="4454416"/>
            <a:chOff x="8867" y="2587"/>
            <a:chExt cx="9803" cy="6321"/>
          </a:xfrm>
        </p:grpSpPr>
        <p:grpSp>
          <p:nvGrpSpPr>
            <p:cNvPr id="14" name="组合 13"/>
            <p:cNvGrpSpPr/>
            <p:nvPr/>
          </p:nvGrpSpPr>
          <p:grpSpPr>
            <a:xfrm>
              <a:off x="8867" y="2587"/>
              <a:ext cx="9803" cy="6321"/>
              <a:chOff x="1559" y="4234"/>
              <a:chExt cx="10072" cy="6347"/>
            </a:xfrm>
          </p:grpSpPr>
          <p:sp>
            <p:nvSpPr>
              <p:cNvPr id="8" name="内容占位符 2"/>
              <p:cNvSpPr>
                <a:spLocks noGrp="1"/>
              </p:cNvSpPr>
              <p:nvPr/>
            </p:nvSpPr>
            <p:spPr>
              <a:xfrm>
                <a:off x="1559" y="4565"/>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Time </a:t>
                </a:r>
                <a:endParaRPr lang="en-US" altLang="zh-CN" b="1">
                  <a:solidFill>
                    <a:srgbClr val="FF0000"/>
                  </a:solidFill>
                  <a:latin typeface="Times New Roman" panose="02020603050405020304" charset="0"/>
                  <a:cs typeface="Times New Roman" panose="02020603050405020304" charset="0"/>
                </a:endParaRPr>
              </a:p>
            </p:txBody>
          </p:sp>
          <p:sp>
            <p:nvSpPr>
              <p:cNvPr id="9" name="内容占位符 2"/>
              <p:cNvSpPr>
                <a:spLocks noGrp="1"/>
              </p:cNvSpPr>
              <p:nvPr/>
            </p:nvSpPr>
            <p:spPr>
              <a:xfrm>
                <a:off x="9812" y="9642"/>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002060"/>
                    </a:solidFill>
                    <a:latin typeface="Times New Roman" panose="02020603050405020304" charset="0"/>
                    <a:cs typeface="Times New Roman" panose="02020603050405020304" charset="0"/>
                  </a:rPr>
                  <a:t>Space </a:t>
                </a:r>
                <a:endParaRPr lang="en-US" altLang="zh-CN" b="1">
                  <a:solidFill>
                    <a:srgbClr val="002060"/>
                  </a:solidFill>
                  <a:latin typeface="Times New Roman" panose="02020603050405020304" charset="0"/>
                  <a:cs typeface="Times New Roman" panose="02020603050405020304" charset="0"/>
                </a:endParaRPr>
              </a:p>
            </p:txBody>
          </p:sp>
          <p:grpSp>
            <p:nvGrpSpPr>
              <p:cNvPr id="13" name="组合 12"/>
              <p:cNvGrpSpPr/>
              <p:nvPr/>
            </p:nvGrpSpPr>
            <p:grpSpPr>
              <a:xfrm>
                <a:off x="2218" y="4234"/>
                <a:ext cx="9155" cy="5837"/>
                <a:chOff x="2218" y="4234"/>
                <a:chExt cx="9155" cy="5837"/>
              </a:xfrm>
            </p:grpSpPr>
            <p:grpSp>
              <p:nvGrpSpPr>
                <p:cNvPr id="3" name="组合 2"/>
                <p:cNvGrpSpPr/>
                <p:nvPr/>
              </p:nvGrpSpPr>
              <p:grpSpPr>
                <a:xfrm>
                  <a:off x="2218" y="4234"/>
                  <a:ext cx="9155" cy="5837"/>
                  <a:chOff x="2218" y="4234"/>
                  <a:chExt cx="9155" cy="5837"/>
                </a:xfrm>
              </p:grpSpPr>
              <p:cxnSp>
                <p:nvCxnSpPr>
                  <p:cNvPr id="6" name="直接箭头连接符 5"/>
                  <p:cNvCxnSpPr/>
                  <p:nvPr/>
                </p:nvCxnSpPr>
                <p:spPr>
                  <a:xfrm flipH="1" flipV="1">
                    <a:off x="2693" y="4234"/>
                    <a:ext cx="79" cy="583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2218" y="9578"/>
                    <a:ext cx="9155" cy="58"/>
                  </a:xfrm>
                  <a:prstGeom prst="straightConnector1">
                    <a:avLst/>
                  </a:prstGeom>
                  <a:ln w="38100">
                    <a:solidFill>
                      <a:srgbClr val="FB4717"/>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6762" y="4565"/>
                  <a:ext cx="25" cy="499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内容占位符 2"/>
                <p:cNvSpPr>
                  <a:spLocks noGrp="1"/>
                </p:cNvSpPr>
                <p:nvPr/>
              </p:nvSpPr>
              <p:spPr>
                <a:xfrm>
                  <a:off x="3978" y="4565"/>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Para1</a:t>
                  </a:r>
                  <a:endParaRPr lang="en-US" altLang="zh-CN" b="1">
                    <a:solidFill>
                      <a:schemeClr val="tx1"/>
                    </a:solidFill>
                    <a:latin typeface="Times New Roman" panose="02020603050405020304" charset="0"/>
                    <a:cs typeface="Times New Roman" panose="02020603050405020304" charset="0"/>
                  </a:endParaRPr>
                </a:p>
              </p:txBody>
            </p:sp>
            <p:sp>
              <p:nvSpPr>
                <p:cNvPr id="20" name="内容占位符 2"/>
                <p:cNvSpPr>
                  <a:spLocks noGrp="1"/>
                </p:cNvSpPr>
                <p:nvPr/>
              </p:nvSpPr>
              <p:spPr>
                <a:xfrm>
                  <a:off x="7724" y="4565"/>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Para2</a:t>
                  </a:r>
                  <a:endParaRPr lang="en-US" altLang="zh-CN" b="1">
                    <a:solidFill>
                      <a:schemeClr val="tx1"/>
                    </a:solidFill>
                    <a:latin typeface="Times New Roman" panose="02020603050405020304" charset="0"/>
                    <a:cs typeface="Times New Roman" panose="02020603050405020304" charset="0"/>
                  </a:endParaRPr>
                </a:p>
              </p:txBody>
            </p:sp>
            <p:sp>
              <p:nvSpPr>
                <p:cNvPr id="12" name="任意多边形 11"/>
                <p:cNvSpPr/>
                <p:nvPr/>
              </p:nvSpPr>
              <p:spPr>
                <a:xfrm>
                  <a:off x="3378" y="6238"/>
                  <a:ext cx="6822" cy="3324"/>
                </a:xfrm>
                <a:custGeom>
                  <a:avLst/>
                  <a:gdLst>
                    <a:gd name="connisteX0" fmla="*/ 0 w 8234680"/>
                    <a:gd name="connsiteY0" fmla="*/ 2161533 h 2161533"/>
                    <a:gd name="connisteX1" fmla="*/ 1012825 w 8234680"/>
                    <a:gd name="connsiteY1" fmla="*/ 617848 h 2161533"/>
                    <a:gd name="connisteX2" fmla="*/ 1769110 w 8234680"/>
                    <a:gd name="connsiteY2" fmla="*/ 1148073 h 2161533"/>
                    <a:gd name="connisteX3" fmla="*/ 2782570 w 8234680"/>
                    <a:gd name="connsiteY3" fmla="*/ 376548 h 2161533"/>
                    <a:gd name="connisteX4" fmla="*/ 3876040 w 8234680"/>
                    <a:gd name="connsiteY4" fmla="*/ 1502403 h 2161533"/>
                    <a:gd name="connisteX5" fmla="*/ 5034280 w 8234680"/>
                    <a:gd name="connsiteY5" fmla="*/ 6343 h 2161533"/>
                    <a:gd name="connisteX6" fmla="*/ 6626860 w 8234680"/>
                    <a:gd name="connsiteY6" fmla="*/ 1019803 h 2161533"/>
                    <a:gd name="connisteX7" fmla="*/ 7382510 w 8234680"/>
                    <a:gd name="connsiteY7" fmla="*/ 376548 h 2161533"/>
                    <a:gd name="connisteX8" fmla="*/ 8234680 w 8234680"/>
                    <a:gd name="connsiteY8" fmla="*/ 1051553 h 216153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8234680" h="2161534">
                      <a:moveTo>
                        <a:pt x="0" y="2161534"/>
                      </a:moveTo>
                      <a:cubicBezTo>
                        <a:pt x="187325" y="1842129"/>
                        <a:pt x="659130" y="820414"/>
                        <a:pt x="1012825" y="617849"/>
                      </a:cubicBezTo>
                      <a:cubicBezTo>
                        <a:pt x="1366520" y="415284"/>
                        <a:pt x="1415415" y="1196334"/>
                        <a:pt x="1769110" y="1148074"/>
                      </a:cubicBezTo>
                      <a:cubicBezTo>
                        <a:pt x="2122805" y="1099814"/>
                        <a:pt x="2360930" y="305429"/>
                        <a:pt x="2782570" y="376549"/>
                      </a:cubicBezTo>
                      <a:cubicBezTo>
                        <a:pt x="3204210" y="447669"/>
                        <a:pt x="3425825" y="1576699"/>
                        <a:pt x="3876040" y="1502404"/>
                      </a:cubicBezTo>
                      <a:cubicBezTo>
                        <a:pt x="4326255" y="1428109"/>
                        <a:pt x="4484370" y="102864"/>
                        <a:pt x="5034280" y="6344"/>
                      </a:cubicBezTo>
                      <a:cubicBezTo>
                        <a:pt x="5584190" y="-90176"/>
                        <a:pt x="6156960" y="945509"/>
                        <a:pt x="6626860" y="1019804"/>
                      </a:cubicBezTo>
                      <a:cubicBezTo>
                        <a:pt x="7096760" y="1094099"/>
                        <a:pt x="7061200" y="370199"/>
                        <a:pt x="7382510" y="376549"/>
                      </a:cubicBezTo>
                      <a:cubicBezTo>
                        <a:pt x="7703820" y="382899"/>
                        <a:pt x="8079105" y="903599"/>
                        <a:pt x="8234680" y="10515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5" name="内容占位符 2"/>
            <p:cNvSpPr>
              <a:spLocks noGrp="1"/>
            </p:cNvSpPr>
            <p:nvPr/>
          </p:nvSpPr>
          <p:spPr>
            <a:xfrm>
              <a:off x="11409" y="3978"/>
              <a:ext cx="5491" cy="939"/>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Actions and Feelings</a:t>
              </a:r>
              <a:endParaRPr lang="en-US" altLang="zh-CN" b="1">
                <a:solidFill>
                  <a:srgbClr val="FF0000"/>
                </a:solidFill>
                <a:latin typeface="Times New Roman" panose="02020603050405020304" charset="0"/>
                <a:cs typeface="Times New Roman" panose="02020603050405020304" charset="0"/>
              </a:endParaRPr>
            </a:p>
          </p:txBody>
        </p:sp>
      </p:grpSp>
      <p:sp>
        <p:nvSpPr>
          <p:cNvPr id="16" name="文本框 15"/>
          <p:cNvSpPr txBox="1"/>
          <p:nvPr/>
        </p:nvSpPr>
        <p:spPr>
          <a:xfrm>
            <a:off x="1943100" y="498475"/>
            <a:ext cx="8305165" cy="583565"/>
          </a:xfrm>
          <a:prstGeom prst="rect">
            <a:avLst/>
          </a:prstGeom>
          <a:noFill/>
        </p:spPr>
        <p:txBody>
          <a:bodyPr wrap="none" rtlCol="0" anchor="t">
            <a:spAutoFit/>
          </a:bodyPr>
          <a:p>
            <a:r>
              <a:rPr lang="en-US" altLang="zh-CN" sz="3200">
                <a:sym typeface="+mn-ea"/>
              </a:rPr>
              <a:t>How to make  para1 and para2 coherent in plots?</a:t>
            </a:r>
            <a:endParaRPr lang="en-US" altLang="zh-CN" sz="3200">
              <a:sym typeface="+mn-ea"/>
            </a:endParaRPr>
          </a:p>
        </p:txBody>
      </p:sp>
      <p:sp>
        <p:nvSpPr>
          <p:cNvPr id="17" name="下箭头 16"/>
          <p:cNvSpPr/>
          <p:nvPr/>
        </p:nvSpPr>
        <p:spPr>
          <a:xfrm>
            <a:off x="5464175" y="1178560"/>
            <a:ext cx="1336040" cy="603250"/>
          </a:xfrm>
          <a:prstGeom prst="down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下箭头 17"/>
          <p:cNvSpPr/>
          <p:nvPr/>
        </p:nvSpPr>
        <p:spPr>
          <a:xfrm>
            <a:off x="5237480" y="-104775"/>
            <a:ext cx="1562735" cy="603250"/>
          </a:xfrm>
          <a:prstGeom prst="downArrow">
            <a:avLst/>
          </a:prstGeom>
          <a:solidFill>
            <a:srgbClr val="FB4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p:tgtEl>
                                          <p:spTgt spid="18"/>
                                        </p:tgtEl>
                                        <p:attrNameLst>
                                          <p:attrName>ppt_y</p:attrName>
                                        </p:attrNameLst>
                                      </p:cBhvr>
                                      <p:tavLst>
                                        <p:tav tm="0">
                                          <p:val>
                                            <p:strVal val="#ppt_y-#ppt_h*1.125000"/>
                                          </p:val>
                                        </p:tav>
                                        <p:tav tm="100000">
                                          <p:val>
                                            <p:strVal val="#ppt_y"/>
                                          </p:val>
                                        </p:tav>
                                      </p:tavLst>
                                    </p:anim>
                                    <p:animEffect transition="in" filter="wipe(down)">
                                      <p:cBhvr>
                                        <p:cTn id="8" dur="500"/>
                                        <p:tgtEl>
                                          <p:spTgt spid="18"/>
                                        </p:tgtEl>
                                      </p:cBhvr>
                                    </p:animEffec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p:tgtEl>
                                          <p:spTgt spid="17"/>
                                        </p:tgtEl>
                                        <p:attrNameLst>
                                          <p:attrName>ppt_y</p:attrName>
                                        </p:attrNameLst>
                                      </p:cBhvr>
                                      <p:tavLst>
                                        <p:tav tm="0">
                                          <p:val>
                                            <p:strVal val="#ppt_y-#ppt_h*1.125000"/>
                                          </p:val>
                                        </p:tav>
                                        <p:tav tm="100000">
                                          <p:val>
                                            <p:strVal val="#ppt_y"/>
                                          </p:val>
                                        </p:tav>
                                      </p:tavLst>
                                    </p:anim>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grpId="1"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dissolv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bldLvl="0" animBg="1"/>
      <p:bldP spid="18" grpId="0" bldLvl="0" animBg="1"/>
      <p:bldP spid="2"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2294890"/>
            <a:ext cx="10515600" cy="1325563"/>
          </a:xfrm>
        </p:spPr>
        <p:txBody>
          <a:bodyPr/>
          <a:p>
            <a:pPr algn="ctr"/>
            <a:r>
              <a:rPr lang="en-US" altLang="zh-CN">
                <a:solidFill>
                  <a:srgbClr val="FB4717"/>
                </a:solidFill>
                <a:latin typeface="Elephant" panose="02020904090505020303" charset="0"/>
                <a:cs typeface="Elephant" panose="02020904090505020303" charset="0"/>
              </a:rPr>
              <a:t>One more Example</a:t>
            </a:r>
            <a:endParaRPr lang="en-US" altLang="zh-CN">
              <a:solidFill>
                <a:srgbClr val="FB4717"/>
              </a:solidFill>
              <a:latin typeface="Elephant" panose="02020904090505020303" charset="0"/>
              <a:cs typeface="Elephant" panose="02020904090505020303"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70815" y="305435"/>
            <a:ext cx="11849735" cy="6247130"/>
          </a:xfrm>
          <a:prstGeom prst="rect">
            <a:avLst/>
          </a:prstGeom>
          <a:noFill/>
          <a:ln w="9525">
            <a:noFill/>
          </a:ln>
        </p:spPr>
        <p:txBody>
          <a:bodyPr wrap="square">
            <a:spAutoFit/>
          </a:bodyPr>
          <a:p>
            <a:pPr indent="508000" algn="just" fontAlgn="auto">
              <a:extLst>
                <a:ext uri="{35155182-B16C-46BC-9424-99874614C6A1}">
                  <wpsdc:indentchars xmlns:wpsdc="http://www.wps.cn/officeDocument/2017/drawingmlCustomData" val="200" checksum="282533468"/>
                </a:ext>
              </a:extLst>
            </a:pPr>
            <a:r>
              <a:rPr lang="en-US" sz="2000" b="1">
                <a:solidFill>
                  <a:srgbClr val="FF0000"/>
                </a:solidFill>
                <a:latin typeface="Times New Roman" panose="02020603050405020304" charset="0"/>
                <a:cs typeface="Times New Roman" panose="02020603050405020304" charset="0"/>
              </a:rPr>
              <a:t>2016.10</a:t>
            </a:r>
            <a:r>
              <a:rPr lang="zh-CN" altLang="en-US" sz="2000" b="1">
                <a:solidFill>
                  <a:srgbClr val="FF0000"/>
                </a:solidFill>
                <a:latin typeface="Times New Roman" panose="02020603050405020304" charset="0"/>
                <a:cs typeface="Times New Roman" panose="02020603050405020304" charset="0"/>
              </a:rPr>
              <a:t>高考</a:t>
            </a:r>
            <a:r>
              <a:rPr lang="zh-CN" sz="2000" b="1">
                <a:solidFill>
                  <a:srgbClr val="FF0000"/>
                </a:solidFill>
                <a:latin typeface="Times New Roman" panose="02020603050405020304" charset="0"/>
                <a:ea typeface="宋体" panose="02010600030101010101" pitchFamily="2" charset="-122"/>
                <a:cs typeface="Times New Roman" panose="02020603050405020304" charset="0"/>
              </a:rPr>
              <a:t>读后续写真题回顾：</a:t>
            </a:r>
            <a:r>
              <a:rPr lang="en-US" sz="2000" b="0">
                <a:latin typeface="Times New Roman" panose="02020603050405020304" charset="0"/>
                <a:ea typeface="宋体" panose="02010600030101010101" pitchFamily="2" charset="-122"/>
                <a:cs typeface="Times New Roman" panose="02020603050405020304" charset="0"/>
              </a:rPr>
              <a:t>        One weekend in July, </a:t>
            </a:r>
            <a:r>
              <a:rPr lang="en-US" sz="2000" b="0" u="sng">
                <a:latin typeface="Times New Roman" panose="02020603050405020304" charset="0"/>
                <a:ea typeface="宋体" panose="02010600030101010101" pitchFamily="2" charset="-122"/>
                <a:cs typeface="Times New Roman" panose="02020603050405020304" charset="0"/>
              </a:rPr>
              <a:t>Jane</a:t>
            </a:r>
            <a:r>
              <a:rPr lang="en-US" sz="2000" b="0">
                <a:latin typeface="Times New Roman" panose="02020603050405020304" charset="0"/>
                <a:ea typeface="宋体" panose="02010600030101010101" pitchFamily="2" charset="-122"/>
                <a:cs typeface="Times New Roman" panose="02020603050405020304" charset="0"/>
              </a:rPr>
              <a:t> and her husband, </a:t>
            </a:r>
            <a:r>
              <a:rPr lang="en-US" sz="2000" b="0" u="sng">
                <a:latin typeface="Times New Roman" panose="02020603050405020304" charset="0"/>
                <a:ea typeface="宋体" panose="02010600030101010101" pitchFamily="2" charset="-122"/>
                <a:cs typeface="Times New Roman" panose="02020603050405020304" charset="0"/>
              </a:rPr>
              <a:t>Tom,</a:t>
            </a:r>
            <a:r>
              <a:rPr lang="en-US" sz="2000" b="0">
                <a:latin typeface="Times New Roman" panose="02020603050405020304" charset="0"/>
                <a:ea typeface="宋体" panose="02010600030101010101" pitchFamily="2" charset="-122"/>
                <a:cs typeface="Times New Roman" panose="02020603050405020304" charset="0"/>
              </a:rPr>
              <a:t> had driven three hours to </a:t>
            </a:r>
            <a:r>
              <a:rPr lang="en-US" sz="2000" b="0" u="sng">
                <a:latin typeface="Times New Roman" panose="02020603050405020304" charset="0"/>
                <a:ea typeface="宋体" panose="02010600030101010101" pitchFamily="2" charset="-122"/>
                <a:cs typeface="Times New Roman" panose="02020603050405020304" charset="0"/>
              </a:rPr>
              <a:t>camp</a:t>
            </a:r>
            <a:r>
              <a:rPr lang="en-US" sz="2000" b="0">
                <a:latin typeface="Times New Roman" panose="02020603050405020304" charset="0"/>
                <a:ea typeface="宋体" panose="02010600030101010101" pitchFamily="2" charset="-122"/>
                <a:cs typeface="Times New Roman" panose="02020603050405020304" charset="0"/>
              </a:rPr>
              <a:t> overnight by a lake in the forest. Unfortunately, on the way an unpleasant subject came up and they started to quarrel. By the time they reached the </a:t>
            </a:r>
            <a:r>
              <a:rPr lang="en-US" sz="2000" b="0" u="sng">
                <a:latin typeface="Times New Roman" panose="02020603050405020304" charset="0"/>
                <a:ea typeface="宋体" panose="02010600030101010101" pitchFamily="2" charset="-122"/>
                <a:cs typeface="Times New Roman" panose="02020603050405020304" charset="0"/>
              </a:rPr>
              <a:t>lake,</a:t>
            </a:r>
            <a:r>
              <a:rPr lang="en-US" sz="2000" b="0">
                <a:latin typeface="Times New Roman" panose="02020603050405020304" charset="0"/>
                <a:ea typeface="宋体" panose="02010600030101010101" pitchFamily="2" charset="-122"/>
                <a:cs typeface="Times New Roman" panose="02020603050405020304" charset="0"/>
              </a:rPr>
              <a:t> Jane was so angry that she said to Tom. “I'm going to find a better spot for us to camp" and</a:t>
            </a:r>
            <a:r>
              <a:rPr lang="en-US" sz="2000" b="0" u="sng">
                <a:latin typeface="Times New Roman" panose="02020603050405020304" charset="0"/>
                <a:ea typeface="宋体" panose="02010600030101010101" pitchFamily="2" charset="-122"/>
                <a:cs typeface="Times New Roman" panose="02020603050405020304" charset="0"/>
              </a:rPr>
              <a:t> walked </a:t>
            </a:r>
            <a:r>
              <a:rPr lang="en-US" sz="2000" b="0">
                <a:latin typeface="Times New Roman" panose="02020603050405020304" charset="0"/>
                <a:ea typeface="宋体" panose="02010600030101010101" pitchFamily="2" charset="-122"/>
                <a:cs typeface="Times New Roman" panose="02020603050405020304" charset="0"/>
              </a:rPr>
              <a:t>away.       With no path to follow,Jane just walked on for quite a long time. After she had </a:t>
            </a:r>
            <a:r>
              <a:rPr lang="en-US" sz="2000" b="0" u="sng">
                <a:latin typeface="Times New Roman" panose="02020603050405020304" charset="0"/>
                <a:ea typeface="宋体" panose="02010600030101010101" pitchFamily="2" charset="-122"/>
                <a:cs typeface="Times New Roman" panose="02020603050405020304" charset="0"/>
              </a:rPr>
              <a:t>climbed</a:t>
            </a:r>
            <a:r>
              <a:rPr lang="en-US" sz="2000" b="0">
                <a:latin typeface="Times New Roman" panose="02020603050405020304" charset="0"/>
                <a:ea typeface="宋体" panose="02010600030101010101" pitchFamily="2" charset="-122"/>
                <a:cs typeface="Times New Roman" panose="02020603050405020304" charset="0"/>
              </a:rPr>
              <a:t> to a high place. she turned around, hoping to see the lake. To her surprise, she saw nothing but forest and, far beyond, a snow capped mountain top. She suddenly realized that she was lost.      “Tom! "she cried. "Help!"        No reply. If only she had not left her mobile phone in that bag with Tom. Jane kept moving, but the farther she walked, the more confused she became. As night was beginning to fall, Jane was so tired that she had to stop for the night. Lying awake in the dark, Jane wanted very much to be with Tom and her family. She wanted to hold him and tell him how much she loved him.       Jane rose at the break of day, hungry and thirsty. She could hear water trickling (</a:t>
            </a:r>
            <a:r>
              <a:rPr lang="zh-CN" sz="2000" b="0">
                <a:latin typeface="Times New Roman" panose="02020603050405020304" charset="0"/>
                <a:ea typeface="宋体" panose="02010600030101010101" pitchFamily="2" charset="-122"/>
                <a:cs typeface="Times New Roman" panose="02020603050405020304" charset="0"/>
              </a:rPr>
              <a:t>滴落）</a:t>
            </a:r>
            <a:r>
              <a:rPr lang="en-US" sz="2000" b="0">
                <a:latin typeface="Times New Roman" panose="02020603050405020304" charset="0"/>
                <a:ea typeface="宋体" panose="02010600030101010101" pitchFamily="2" charset="-122"/>
                <a:cs typeface="Times New Roman" panose="02020603050405020304" charset="0"/>
              </a:rPr>
              <a:t>somewhere </a:t>
            </a:r>
            <a:r>
              <a:rPr lang="en-US" sz="2000" b="0" u="sng">
                <a:latin typeface="Times New Roman" panose="02020603050405020304" charset="0"/>
                <a:ea typeface="宋体" panose="02010600030101010101" pitchFamily="2" charset="-122"/>
                <a:cs typeface="Times New Roman" panose="02020603050405020304" charset="0"/>
              </a:rPr>
              <a:t>at a distance</a:t>
            </a:r>
            <a:r>
              <a:rPr lang="en-US" sz="2000" b="0">
                <a:latin typeface="Times New Roman" panose="02020603050405020304" charset="0"/>
                <a:ea typeface="宋体" panose="02010600030101010101" pitchFamily="2" charset="-122"/>
                <a:cs typeface="Times New Roman" panose="02020603050405020304" charset="0"/>
              </a:rPr>
              <a:t>. Quickly she followed the sound to a</a:t>
            </a:r>
            <a:r>
              <a:rPr lang="en-US" sz="2000" b="0" u="sng">
                <a:latin typeface="Times New Roman" panose="02020603050405020304" charset="0"/>
                <a:ea typeface="宋体" panose="02010600030101010101" pitchFamily="2" charset="-122"/>
                <a:cs typeface="Times New Roman" panose="02020603050405020304" charset="0"/>
              </a:rPr>
              <a:t> stream</a:t>
            </a:r>
            <a:r>
              <a:rPr lang="en-US" sz="2000" b="0">
                <a:latin typeface="Times New Roman" panose="02020603050405020304" charset="0"/>
                <a:ea typeface="宋体" panose="02010600030101010101" pitchFamily="2" charset="-122"/>
                <a:cs typeface="Times New Roman" panose="02020603050405020304" charset="0"/>
              </a:rPr>
              <a:t>. </a:t>
            </a:r>
            <a:r>
              <a:rPr lang="en-US" sz="2000" b="0" u="sng">
                <a:latin typeface="Times New Roman" panose="02020603050405020304" charset="0"/>
                <a:ea typeface="宋体" panose="02010600030101010101" pitchFamily="2" charset="-122"/>
                <a:cs typeface="Times New Roman" panose="02020603050405020304" charset="0"/>
              </a:rPr>
              <a:t>To her great joy</a:t>
            </a:r>
            <a:r>
              <a:rPr lang="en-US" sz="2000" b="0">
                <a:latin typeface="Times New Roman" panose="02020603050405020304" charset="0"/>
                <a:ea typeface="宋体" panose="02010600030101010101" pitchFamily="2" charset="-122"/>
                <a:cs typeface="Times New Roman" panose="02020603050405020304" charset="0"/>
              </a:rPr>
              <a:t>,she also saw some berry bushes. She drank and ate a few berries. Never in her life had she tasted anything better. Feeling stronger now. Jane began to walk along the stream and hope it would lead her to the lake.       As she picked her way carefully along the stream, Jane heard a </a:t>
            </a:r>
            <a:r>
              <a:rPr lang="en-US" sz="2000" b="0" u="sng">
                <a:latin typeface="Times New Roman" panose="02020603050405020304" charset="0"/>
                <a:ea typeface="宋体" panose="02010600030101010101" pitchFamily="2" charset="-122"/>
                <a:cs typeface="Times New Roman" panose="02020603050405020304" charset="0"/>
              </a:rPr>
              <a:t>helicopter</a:t>
            </a:r>
            <a:r>
              <a:rPr lang="en-US" sz="2000" b="0">
                <a:latin typeface="Times New Roman" panose="02020603050405020304" charset="0"/>
                <a:ea typeface="宋体" panose="02010600030101010101" pitchFamily="2" charset="-122"/>
                <a:cs typeface="Times New Roman" panose="02020603050405020304" charset="0"/>
              </a:rPr>
              <a:t>. Is that for me? Unfortunately, the trees made it impossible for people to see her from above. A few minutes later, another helicopter flew overhead. Jane took off her</a:t>
            </a:r>
            <a:r>
              <a:rPr lang="en-US" sz="2000" b="0" u="sng">
                <a:latin typeface="Times New Roman" panose="02020603050405020304" charset="0"/>
                <a:ea typeface="宋体" panose="02010600030101010101" pitchFamily="2" charset="-122"/>
                <a:cs typeface="Times New Roman" panose="02020603050405020304" charset="0"/>
              </a:rPr>
              <a:t> yellow</a:t>
            </a:r>
            <a:r>
              <a:rPr lang="en-US" sz="2000" b="0">
                <a:latin typeface="Times New Roman" panose="02020603050405020304" charset="0"/>
                <a:ea typeface="宋体" panose="02010600030101010101" pitchFamily="2" charset="-122"/>
                <a:cs typeface="Times New Roman" panose="02020603050405020304" charset="0"/>
              </a:rPr>
              <a:t> blouse, thinking that she should go to an open area and flag them if they came back again.</a:t>
            </a:r>
            <a:endParaRPr lang="zh-CN" altLang="en-US" sz="2000">
              <a:latin typeface="Times New Roman" panose="02020603050405020304" charset="0"/>
              <a:cs typeface="Times New Roman" panose="02020603050405020304" charset="0"/>
            </a:endParaRPr>
          </a:p>
        </p:txBody>
      </p:sp>
      <p:sp>
        <p:nvSpPr>
          <p:cNvPr id="4" name="文本框 3"/>
          <p:cNvSpPr txBox="1"/>
          <p:nvPr/>
        </p:nvSpPr>
        <p:spPr>
          <a:xfrm>
            <a:off x="2051685" y="2759710"/>
            <a:ext cx="7588885" cy="1383665"/>
          </a:xfrm>
          <a:prstGeom prst="rect">
            <a:avLst/>
          </a:prstGeom>
          <a:solidFill>
            <a:schemeClr val="bg1"/>
          </a:solidFill>
        </p:spPr>
        <p:txBody>
          <a:bodyPr wrap="square" rtlCol="0" anchor="t">
            <a:spAutoFit/>
          </a:bodyPr>
          <a:p>
            <a:r>
              <a:rPr lang="en-US" altLang="zh-CN" sz="2800">
                <a:sym typeface="+mn-ea"/>
              </a:rPr>
              <a:t>Main Idea</a:t>
            </a:r>
            <a:r>
              <a:rPr lang="zh-CN" altLang="en-US" sz="2800">
                <a:sym typeface="+mn-ea"/>
              </a:rPr>
              <a:t>：</a:t>
            </a:r>
            <a:br>
              <a:rPr lang="zh-CN" altLang="en-US" sz="2800">
                <a:sym typeface="+mn-ea"/>
              </a:rPr>
            </a:br>
            <a:r>
              <a:rPr lang="zh-CN" altLang="en-US" sz="2800">
                <a:sym typeface="+mn-ea"/>
              </a:rPr>
              <a:t>一对夫妻在野营时吵架，妻子</a:t>
            </a:r>
            <a:r>
              <a:rPr lang="en-US" altLang="zh-CN" sz="2800">
                <a:sym typeface="+mn-ea"/>
              </a:rPr>
              <a:t>Jane</a:t>
            </a:r>
            <a:r>
              <a:rPr lang="zh-CN" altLang="en-US" sz="2800">
                <a:sym typeface="+mn-ea"/>
              </a:rPr>
              <a:t>一气之下</a:t>
            </a:r>
            <a:r>
              <a:rPr lang="zh-CN" altLang="en-US" sz="2800">
                <a:sym typeface="+mn-ea"/>
              </a:rPr>
              <a:t>离开误入森林走失...</a:t>
            </a:r>
            <a:endParaRPr lang="zh-CN" altLang="en-US" sz="280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998855" y="574675"/>
            <a:ext cx="10515600" cy="1325563"/>
          </a:xfrm>
        </p:spPr>
        <p:txBody>
          <a:bodyPr>
            <a:normAutofit/>
          </a:bodyPr>
          <a:p>
            <a:br>
              <a:rPr lang="zh-CN" altLang="en-US" sz="3555"/>
            </a:br>
            <a:endParaRPr lang="en-US" altLang="zh-CN"/>
          </a:p>
        </p:txBody>
      </p:sp>
      <p:sp>
        <p:nvSpPr>
          <p:cNvPr id="3" name="内容占位符 2"/>
          <p:cNvSpPr>
            <a:spLocks noGrp="1"/>
          </p:cNvSpPr>
          <p:nvPr>
            <p:ph idx="1"/>
          </p:nvPr>
        </p:nvSpPr>
        <p:spPr>
          <a:xfrm>
            <a:off x="725805" y="574675"/>
            <a:ext cx="10515600" cy="3274060"/>
          </a:xfrm>
        </p:spPr>
        <p:txBody>
          <a:bodyPr/>
          <a:p>
            <a:pPr marL="0" indent="0" algn="just" fontAlgn="auto">
              <a:lnSpc>
                <a:spcPct val="100000"/>
              </a:lnSpc>
              <a:buNone/>
            </a:pPr>
            <a:r>
              <a:rPr lang="en-US" altLang="zh-CN" b="1">
                <a:latin typeface="Times New Roman" panose="02020603050405020304" charset="0"/>
                <a:cs typeface="Times New Roman" panose="02020603050405020304" charset="0"/>
                <a:sym typeface="+mn-ea"/>
              </a:rPr>
              <a:t>The last paragraph:</a:t>
            </a:r>
            <a:endParaRPr lang="en-US" altLang="zh-CN" b="1">
              <a:latin typeface="Times New Roman" panose="02020603050405020304" charset="0"/>
              <a:cs typeface="Times New Roman" panose="02020603050405020304" charset="0"/>
            </a:endParaRPr>
          </a:p>
          <a:p>
            <a:pPr marL="0" indent="0" algn="just" fontAlgn="auto">
              <a:lnSpc>
                <a:spcPct val="100000"/>
              </a:lnSpc>
              <a:buNone/>
            </a:pPr>
            <a:r>
              <a:rPr lang="en-US" altLang="zh-CN">
                <a:latin typeface="Times New Roman" panose="02020603050405020304" charset="0"/>
                <a:cs typeface="Times New Roman" panose="02020603050405020304" charset="0"/>
              </a:rPr>
              <a:t>    </a:t>
            </a:r>
            <a:r>
              <a:rPr lang="zh-CN" altLang="en-US">
                <a:latin typeface="Times New Roman" panose="02020603050405020304" charset="0"/>
                <a:cs typeface="Times New Roman" panose="02020603050405020304" charset="0"/>
              </a:rPr>
              <a:t>As she picked her way carefully along the stream, Jane heard a helicopter. Is that for me? Unfortunately, the trees made it impossible for people to see her from above. A few minutes later, another helicopter flew overhead. Jane took off her yellow blouse, thinking that she should go to an open area and flag them if they came back again.</a:t>
            </a:r>
            <a:endParaRPr lang="zh-CN" altLang="en-US">
              <a:latin typeface="Times New Roman" panose="02020603050405020304" charset="0"/>
              <a:cs typeface="Times New Roman" panose="02020603050405020304" charset="0"/>
            </a:endParaRPr>
          </a:p>
        </p:txBody>
      </p:sp>
      <p:cxnSp>
        <p:nvCxnSpPr>
          <p:cNvPr id="4" name="直接连接符 3"/>
          <p:cNvCxnSpPr/>
          <p:nvPr/>
        </p:nvCxnSpPr>
        <p:spPr>
          <a:xfrm>
            <a:off x="4728210" y="2020570"/>
            <a:ext cx="6401435"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直接连接符 4"/>
          <p:cNvCxnSpPr/>
          <p:nvPr/>
        </p:nvCxnSpPr>
        <p:spPr>
          <a:xfrm flipV="1">
            <a:off x="725805" y="2471420"/>
            <a:ext cx="4790440" cy="1397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nvCxnSpPr>
        <p:spPr>
          <a:xfrm>
            <a:off x="7705090" y="2856865"/>
            <a:ext cx="3424555" cy="1651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flipV="1">
            <a:off x="725805" y="3259455"/>
            <a:ext cx="8376920" cy="2476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椭圆 7"/>
          <p:cNvSpPr/>
          <p:nvPr/>
        </p:nvSpPr>
        <p:spPr>
          <a:xfrm>
            <a:off x="421640" y="1572260"/>
            <a:ext cx="2103755" cy="44894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椭圆 8"/>
          <p:cNvSpPr/>
          <p:nvPr/>
        </p:nvSpPr>
        <p:spPr>
          <a:xfrm>
            <a:off x="4973955" y="2471420"/>
            <a:ext cx="2731770" cy="49530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椭圆 9"/>
          <p:cNvSpPr/>
          <p:nvPr/>
        </p:nvSpPr>
        <p:spPr>
          <a:xfrm>
            <a:off x="1547495" y="2873375"/>
            <a:ext cx="3969385" cy="427990"/>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6485255" y="2856865"/>
            <a:ext cx="1732280" cy="44386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下箭头 11"/>
          <p:cNvSpPr/>
          <p:nvPr/>
        </p:nvSpPr>
        <p:spPr>
          <a:xfrm>
            <a:off x="4728210" y="3430905"/>
            <a:ext cx="1426210" cy="41783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9" name="组合 18"/>
          <p:cNvGrpSpPr/>
          <p:nvPr/>
        </p:nvGrpSpPr>
        <p:grpSpPr>
          <a:xfrm>
            <a:off x="520700" y="3949700"/>
            <a:ext cx="10816590" cy="2169160"/>
            <a:chOff x="820" y="6220"/>
            <a:chExt cx="17034" cy="3416"/>
          </a:xfrm>
        </p:grpSpPr>
        <p:grpSp>
          <p:nvGrpSpPr>
            <p:cNvPr id="17" name="组合 16"/>
            <p:cNvGrpSpPr/>
            <p:nvPr/>
          </p:nvGrpSpPr>
          <p:grpSpPr>
            <a:xfrm>
              <a:off x="820" y="6220"/>
              <a:ext cx="17034" cy="3417"/>
              <a:chOff x="2317" y="6220"/>
              <a:chExt cx="16653" cy="3417"/>
            </a:xfrm>
          </p:grpSpPr>
          <p:sp>
            <p:nvSpPr>
              <p:cNvPr id="16" name="圆角矩形 15"/>
              <p:cNvSpPr/>
              <p:nvPr/>
            </p:nvSpPr>
            <p:spPr>
              <a:xfrm>
                <a:off x="4608" y="6220"/>
                <a:ext cx="14362" cy="3394"/>
              </a:xfrm>
              <a:prstGeom prst="round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2317" y="6220"/>
                <a:ext cx="3568" cy="341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zh-CN" altLang="en-US" sz="2800" b="1">
                    <a:solidFill>
                      <a:schemeClr val="tx1"/>
                    </a:solidFill>
                    <a:latin typeface="汉仪雅酷黑简" panose="00020600040101010101" charset="-122"/>
                    <a:ea typeface="汉仪雅酷黑简" panose="00020600040101010101" charset="-122"/>
                  </a:rPr>
                  <a:t>获救方式</a:t>
                </a:r>
                <a:endParaRPr lang="zh-CN" altLang="en-US" sz="2800" b="1">
                  <a:solidFill>
                    <a:schemeClr val="tx1"/>
                  </a:solidFill>
                  <a:latin typeface="汉仪雅酷黑简" panose="00020600040101010101" charset="-122"/>
                  <a:ea typeface="汉仪雅酷黑简" panose="00020600040101010101" charset="-122"/>
                </a:endParaRPr>
              </a:p>
            </p:txBody>
          </p:sp>
        </p:grpSp>
        <p:sp>
          <p:nvSpPr>
            <p:cNvPr id="14" name="文本框 13"/>
            <p:cNvSpPr txBox="1"/>
            <p:nvPr/>
          </p:nvSpPr>
          <p:spPr>
            <a:xfrm>
              <a:off x="4470" y="6827"/>
              <a:ext cx="13057" cy="2179"/>
            </a:xfrm>
            <a:prstGeom prst="rect">
              <a:avLst/>
            </a:prstGeom>
            <a:solidFill>
              <a:srgbClr val="00B050">
                <a:alpha val="66000"/>
              </a:srgbClr>
            </a:solidFill>
            <a:ln>
              <a:noFill/>
            </a:ln>
          </p:spPr>
          <p:txBody>
            <a:bodyPr wrap="square" rtlCol="0">
              <a:spAutoFit/>
            </a:bodyPr>
            <a:p>
              <a:pPr algn="just" fontAlgn="auto"/>
              <a:r>
                <a:rPr lang="en-US" altLang="zh-CN" sz="2800" b="1">
                  <a:solidFill>
                    <a:schemeClr val="bg1"/>
                  </a:solidFill>
                  <a:latin typeface="Times New Roman" panose="02020603050405020304" charset="0"/>
                  <a:cs typeface="Times New Roman" panose="02020603050405020304" charset="0"/>
                </a:rPr>
                <a:t>When the helicopter__________, Jane would went to ___________and waved with her___________so that she can be spotted by the helicopter.</a:t>
              </a:r>
              <a:endParaRPr lang="en-US" altLang="zh-CN" sz="2800" b="1">
                <a:solidFill>
                  <a:schemeClr val="bg1"/>
                </a:solidFill>
                <a:latin typeface="Times New Roman" panose="02020603050405020304" charset="0"/>
                <a:cs typeface="Times New Roman" panose="02020603050405020304" charset="0"/>
              </a:endParaRPr>
            </a:p>
          </p:txBody>
        </p:sp>
      </p:grpSp>
      <p:sp>
        <p:nvSpPr>
          <p:cNvPr id="18" name="文本框 17"/>
          <p:cNvSpPr txBox="1"/>
          <p:nvPr/>
        </p:nvSpPr>
        <p:spPr>
          <a:xfrm>
            <a:off x="6228080" y="4335145"/>
            <a:ext cx="224663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returned</a:t>
            </a:r>
            <a:endParaRPr lang="en-US" altLang="zh-CN" sz="2800" b="1">
              <a:solidFill>
                <a:srgbClr val="FF0000"/>
              </a:solidFill>
              <a:latin typeface="Times New Roman" panose="02020603050405020304" charset="0"/>
              <a:cs typeface="Times New Roman" panose="02020603050405020304" charset="0"/>
            </a:endParaRPr>
          </a:p>
        </p:txBody>
      </p:sp>
      <p:sp>
        <p:nvSpPr>
          <p:cNvPr id="20" name="文本框 19"/>
          <p:cNvSpPr txBox="1"/>
          <p:nvPr/>
        </p:nvSpPr>
        <p:spPr>
          <a:xfrm>
            <a:off x="2976245" y="4773930"/>
            <a:ext cx="286639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a big rock/...</a:t>
            </a:r>
            <a:endParaRPr lang="en-US" altLang="zh-CN" sz="2800" b="1">
              <a:solidFill>
                <a:srgbClr val="FF0000"/>
              </a:solidFill>
              <a:latin typeface="Times New Roman" panose="02020603050405020304" charset="0"/>
              <a:cs typeface="Times New Roman" panose="02020603050405020304" charset="0"/>
            </a:endParaRPr>
          </a:p>
        </p:txBody>
      </p:sp>
      <p:sp>
        <p:nvSpPr>
          <p:cNvPr id="13" name="文本框 12"/>
          <p:cNvSpPr txBox="1"/>
          <p:nvPr/>
        </p:nvSpPr>
        <p:spPr>
          <a:xfrm>
            <a:off x="7830820" y="4857115"/>
            <a:ext cx="2400300" cy="521970"/>
          </a:xfrm>
          <a:prstGeom prst="rect">
            <a:avLst/>
          </a:prstGeom>
          <a:noFill/>
        </p:spPr>
        <p:txBody>
          <a:bodyPr wrap="square" rtlCol="0">
            <a:spAutoFit/>
          </a:bodyPr>
          <a:p>
            <a:r>
              <a:rPr lang="en-US" altLang="zh-CN" sz="2800" b="1">
                <a:solidFill>
                  <a:srgbClr val="FF0000"/>
                </a:solidFill>
                <a:latin typeface="Times New Roman" panose="02020603050405020304" charset="0"/>
                <a:cs typeface="Times New Roman" panose="02020603050405020304" charset="0"/>
              </a:rPr>
              <a:t>yellow blouse</a:t>
            </a:r>
            <a:endParaRPr lang="en-US" altLang="zh-CN" sz="2800" b="1">
              <a:solidFill>
                <a:srgbClr val="FF000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down)">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1"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additive="base">
                                        <p:cTn id="47" dur="500"/>
                                        <p:tgtEl>
                                          <p:spTgt spid="12"/>
                                        </p:tgtEl>
                                        <p:attrNameLst>
                                          <p:attrName>ppt_y</p:attrName>
                                        </p:attrNameLst>
                                      </p:cBhvr>
                                      <p:tavLst>
                                        <p:tav tm="0">
                                          <p:val>
                                            <p:strVal val="#ppt_y-#ppt_h*1.125000"/>
                                          </p:val>
                                        </p:tav>
                                        <p:tav tm="100000">
                                          <p:val>
                                            <p:strVal val="#ppt_y"/>
                                          </p:val>
                                        </p:tav>
                                      </p:tavLst>
                                    </p:anim>
                                    <p:animEffect transition="in" filter="wipe(down)">
                                      <p:cBhvr>
                                        <p:cTn id="48" dur="500"/>
                                        <p:tgtEl>
                                          <p:spTgt spid="12"/>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wipe(left)">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down)">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20"/>
                                        </p:tgtEl>
                                        <p:attrNameLst>
                                          <p:attrName>style.visibility</p:attrName>
                                        </p:attrNameLst>
                                      </p:cBhvr>
                                      <p:to>
                                        <p:strVal val="visible"/>
                                      </p:to>
                                    </p:set>
                                    <p:animEffect transition="in" filter="wipe(down)">
                                      <p:cBhvr>
                                        <p:cTn id="63" dur="500"/>
                                        <p:tgtEl>
                                          <p:spTgt spid="20"/>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wipe(down)">
                                      <p:cBhvr>
                                        <p:cTn id="6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8" grpId="0"/>
      <p:bldP spid="20"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51130" y="1226820"/>
            <a:ext cx="12040870" cy="8709025"/>
          </a:xfrm>
          <a:prstGeom prst="rect">
            <a:avLst/>
          </a:prstGeom>
          <a:noFill/>
          <a:ln w="9525">
            <a:noFill/>
          </a:ln>
        </p:spPr>
        <p:txBody>
          <a:bodyPr wrap="square">
            <a:spAutoFit/>
          </a:bodyPr>
          <a:p>
            <a:pPr indent="0" algn="just" fontAlgn="auto"/>
            <a:r>
              <a:rPr lang="en-US" sz="2800" b="1" i="1" u="sng">
                <a:solidFill>
                  <a:srgbClr val="000000"/>
                </a:solidFill>
                <a:latin typeface="Times New Roman" panose="02020603050405020304" charset="0"/>
                <a:cs typeface="Times New Roman" panose="02020603050405020304" charset="0"/>
              </a:rPr>
              <a:t>Para1: But no more helicopters came and it was getting dark again.</a:t>
            </a:r>
            <a:r>
              <a:rPr lang="en-US" sz="2800" b="0" u="sng">
                <a:solidFill>
                  <a:srgbClr val="FF0000"/>
                </a:solidFill>
                <a:latin typeface="Times New Roman" panose="02020603050405020304" charset="0"/>
                <a:cs typeface="Times New Roman" panose="02020603050405020304" charset="0"/>
              </a:rPr>
              <a:t> </a:t>
            </a:r>
            <a:r>
              <a:rPr lang="en-US" sz="2800" b="0">
                <a:solidFill>
                  <a:srgbClr val="FF0000"/>
                </a:solidFill>
                <a:latin typeface="Times New Roman" panose="02020603050405020304" charset="0"/>
                <a:cs typeface="Times New Roman" panose="02020603050405020304" charset="0"/>
              </a:rPr>
              <a:t> </a:t>
            </a:r>
            <a:r>
              <a:rPr lang="en-US" sz="2800" b="1" i="1" u="sng">
                <a:solidFill>
                  <a:srgbClr val="000000"/>
                </a:solidFill>
                <a:latin typeface="Times New Roman" panose="02020603050405020304" charset="0"/>
                <a:cs typeface="Times New Roman" panose="02020603050405020304" charset="0"/>
              </a:rPr>
              <a:t>Para2: It was daybreak when Jane woke up.</a:t>
            </a:r>
            <a:endParaRPr lang="en-US" sz="2800" b="1" i="1" u="sng">
              <a:solidFill>
                <a:srgbClr val="000000"/>
              </a:solidFill>
              <a:latin typeface="Times New Roman" panose="02020603050405020304" charset="0"/>
              <a:cs typeface="Times New Roman" panose="02020603050405020304" charset="0"/>
            </a:endParaRPr>
          </a:p>
          <a:p>
            <a:pPr indent="0" algn="just" fontAlgn="auto"/>
            <a:endParaRPr lang="en-US" sz="2800" b="1" i="1" u="sng">
              <a:solidFill>
                <a:srgbClr val="000000"/>
              </a:solidFill>
              <a:latin typeface="Times New Roman" panose="02020603050405020304" charset="0"/>
              <a:cs typeface="Times New Roman" panose="02020603050405020304" charset="0"/>
            </a:endParaRPr>
          </a:p>
          <a:p>
            <a:pPr indent="0" algn="just" fontAlgn="auto"/>
            <a:endParaRPr lang="en-US" sz="2800" b="1" i="1" u="sng">
              <a:solidFill>
                <a:srgbClr val="000000"/>
              </a:solidFill>
              <a:latin typeface="Times New Roman" panose="02020603050405020304" charset="0"/>
              <a:cs typeface="Times New Roman" panose="02020603050405020304" charset="0"/>
            </a:endParaRPr>
          </a:p>
          <a:p>
            <a:pPr indent="0" algn="just" fontAlgn="auto"/>
            <a:endParaRPr lang="en-US" sz="2800" b="1" i="1" u="sng">
              <a:solidFill>
                <a:srgbClr val="000000"/>
              </a:solidFill>
              <a:latin typeface="Times New Roman" panose="02020603050405020304" charset="0"/>
              <a:cs typeface="Times New Roman" panose="02020603050405020304" charset="0"/>
            </a:endParaRPr>
          </a:p>
          <a:p>
            <a:pPr indent="0" algn="just" fontAlgn="auto"/>
            <a:endParaRPr lang="en-US" sz="2800" b="1" i="1" u="sng">
              <a:solidFill>
                <a:srgbClr val="000000"/>
              </a:solidFill>
              <a:latin typeface="Times New Roman" panose="02020603050405020304" charset="0"/>
              <a:cs typeface="Times New Roman" panose="02020603050405020304" charset="0"/>
            </a:endParaRPr>
          </a:p>
          <a:p>
            <a:pPr indent="0" algn="just" fontAlgn="auto"/>
            <a:endParaRPr lang="en-US" sz="2800" b="1" i="1" u="sng">
              <a:solidFill>
                <a:srgbClr val="000000"/>
              </a:solidFill>
              <a:latin typeface="Times New Roman" panose="02020603050405020304" charset="0"/>
              <a:cs typeface="Times New Roman" panose="02020603050405020304" charset="0"/>
            </a:endParaRPr>
          </a:p>
          <a:p>
            <a:pPr indent="0" algn="just" fontAlgn="auto"/>
            <a:r>
              <a:rPr lang="en-US" sz="2800" b="0" i="1">
                <a:solidFill>
                  <a:srgbClr val="FF0000"/>
                </a:solidFill>
                <a:latin typeface="Times New Roman" panose="02020603050405020304" charset="0"/>
                <a:cs typeface="Times New Roman" panose="02020603050405020304" charset="0"/>
              </a:rPr>
              <a:t> </a:t>
            </a:r>
            <a:endParaRPr lang="zh-CN" altLang="en-US" sz="2800">
              <a:latin typeface="Times New Roman" panose="02020603050405020304" charset="0"/>
              <a:cs typeface="Times New Roman" panose="02020603050405020304" charset="0"/>
            </a:endParaRPr>
          </a:p>
        </p:txBody>
      </p:sp>
      <p:sp>
        <p:nvSpPr>
          <p:cNvPr id="4" name="椭圆 3"/>
          <p:cNvSpPr/>
          <p:nvPr/>
        </p:nvSpPr>
        <p:spPr>
          <a:xfrm>
            <a:off x="6395085" y="1226820"/>
            <a:ext cx="3582670"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2272030" y="4169410"/>
            <a:ext cx="1475105"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0" name="上箭头 9"/>
          <p:cNvSpPr/>
          <p:nvPr/>
        </p:nvSpPr>
        <p:spPr>
          <a:xfrm rot="1020000">
            <a:off x="2711450" y="3576320"/>
            <a:ext cx="401955" cy="5467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上箭头 5"/>
          <p:cNvSpPr/>
          <p:nvPr/>
        </p:nvSpPr>
        <p:spPr>
          <a:xfrm rot="12360000">
            <a:off x="7075805" y="1929765"/>
            <a:ext cx="401955" cy="5467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8" name="内容占位符 2"/>
          <p:cNvSpPr>
            <a:spLocks noGrp="1"/>
          </p:cNvSpPr>
          <p:nvPr/>
        </p:nvSpPr>
        <p:spPr>
          <a:xfrm>
            <a:off x="2592705" y="2734945"/>
            <a:ext cx="4984115" cy="596265"/>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Jane spent </a:t>
            </a:r>
            <a:r>
              <a:rPr lang="en-US" altLang="zh-CN" b="1">
                <a:solidFill>
                  <a:srgbClr val="FF0000"/>
                </a:solidFill>
                <a:latin typeface="Times New Roman" panose="02020603050405020304" charset="0"/>
                <a:cs typeface="Times New Roman" panose="02020603050405020304" charset="0"/>
              </a:rPr>
              <a:t>a night in the forest.</a:t>
            </a:r>
            <a:endParaRPr lang="en-US" altLang="zh-CN" b="1">
              <a:solidFill>
                <a:schemeClr val="tx1"/>
              </a:solidFill>
              <a:latin typeface="Times New Roman" panose="02020603050405020304" charset="0"/>
              <a:cs typeface="Times New Roman" panose="02020603050405020304" charset="0"/>
            </a:endParaRPr>
          </a:p>
        </p:txBody>
      </p:sp>
      <p:sp>
        <p:nvSpPr>
          <p:cNvPr id="2" name="文本框 1"/>
          <p:cNvSpPr txBox="1"/>
          <p:nvPr/>
        </p:nvSpPr>
        <p:spPr>
          <a:xfrm>
            <a:off x="0" y="0"/>
            <a:ext cx="9977755" cy="521970"/>
          </a:xfrm>
          <a:prstGeom prst="rect">
            <a:avLst/>
          </a:prstGeom>
          <a:solidFill>
            <a:srgbClr val="FFFF00"/>
          </a:solidFill>
        </p:spPr>
        <p:txBody>
          <a:bodyPr wrap="square" rtlCol="0">
            <a:spAutoFit/>
          </a:bodyPr>
          <a:p>
            <a:r>
              <a:rPr lang="en-US" altLang="zh-CN" sz="2800">
                <a:solidFill>
                  <a:srgbClr val="FF0000"/>
                </a:solidFill>
                <a:latin typeface="Elephant" panose="02020904090505020303" charset="0"/>
                <a:cs typeface="Elephant" panose="02020904090505020303" charset="0"/>
              </a:rPr>
              <a:t>Infer </a:t>
            </a:r>
            <a:r>
              <a:rPr lang="en-US" altLang="zh-CN" sz="2800">
                <a:solidFill>
                  <a:srgbClr val="FF0000"/>
                </a:solidFill>
                <a:latin typeface="Elephant" panose="02020904090505020303" charset="0"/>
                <a:cs typeface="Elephant" panose="02020904090505020303" charset="0"/>
              </a:rPr>
              <a:t>the main plots:(Time and Space+Main Events)</a:t>
            </a:r>
            <a:endParaRPr lang="en-US" altLang="zh-CN" sz="2800">
              <a:latin typeface="Elephant" panose="02020904090505020303" charset="0"/>
              <a:cs typeface="Elephant" panose="02020904090505020303" charset="0"/>
            </a:endParaRPr>
          </a:p>
        </p:txBody>
      </p:sp>
      <p:sp>
        <p:nvSpPr>
          <p:cNvPr id="3" name="椭圆 2"/>
          <p:cNvSpPr/>
          <p:nvPr/>
        </p:nvSpPr>
        <p:spPr>
          <a:xfrm>
            <a:off x="4460240" y="4169410"/>
            <a:ext cx="2374900"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上箭头 6"/>
          <p:cNvSpPr/>
          <p:nvPr/>
        </p:nvSpPr>
        <p:spPr>
          <a:xfrm rot="10800000">
            <a:off x="5238115" y="4836795"/>
            <a:ext cx="401955" cy="5759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内容占位符 2"/>
          <p:cNvSpPr>
            <a:spLocks noGrp="1"/>
          </p:cNvSpPr>
          <p:nvPr/>
        </p:nvSpPr>
        <p:spPr>
          <a:xfrm>
            <a:off x="775335" y="5773420"/>
            <a:ext cx="10772775" cy="596265"/>
          </a:xfrm>
          <a:prstGeom prst="rect">
            <a:avLst/>
          </a:prstGeom>
          <a:solidFill>
            <a:schemeClr val="accent1">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Jane tried to find </a:t>
            </a:r>
            <a:r>
              <a:rPr lang="en-US" altLang="zh-CN" sz="2700" b="1">
                <a:solidFill>
                  <a:srgbClr val="FB4717"/>
                </a:solidFill>
                <a:latin typeface="Times New Roman" panose="02020603050405020304" charset="0"/>
                <a:cs typeface="Times New Roman" panose="02020603050405020304" charset="0"/>
              </a:rPr>
              <a:t>an open area </a:t>
            </a:r>
            <a:r>
              <a:rPr lang="en-US" altLang="zh-CN" sz="2700" b="1">
                <a:solidFill>
                  <a:schemeClr val="tx1"/>
                </a:solidFill>
                <a:latin typeface="Times New Roman" panose="02020603050405020304" charset="0"/>
                <a:cs typeface="Times New Roman" panose="02020603050405020304" charset="0"/>
              </a:rPr>
              <a:t>and waited for the helicopter to return.</a:t>
            </a:r>
            <a:endParaRPr lang="en-US" altLang="zh-CN" sz="2700" b="1">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p:tgtEl>
                                          <p:spTgt spid="10"/>
                                        </p:tgtEl>
                                        <p:attrNameLst>
                                          <p:attrName>ppt_y</p:attrName>
                                        </p:attrNameLst>
                                      </p:cBhvr>
                                      <p:tavLst>
                                        <p:tav tm="0">
                                          <p:val>
                                            <p:strVal val="#ppt_y+#ppt_h*1.125000"/>
                                          </p:val>
                                        </p:tav>
                                        <p:tav tm="100000">
                                          <p:val>
                                            <p:strVal val="#ppt_y"/>
                                          </p:val>
                                        </p:tav>
                                      </p:tavLst>
                                    </p:anim>
                                    <p:animEffect transition="in" filter="wipe(up)">
                                      <p:cBhvr>
                                        <p:cTn id="8" dur="500"/>
                                        <p:tgtEl>
                                          <p:spTgt spid="10"/>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p:tgtEl>
                                          <p:spTgt spid="7"/>
                                        </p:tgtEl>
                                        <p:attrNameLst>
                                          <p:attrName>ppt_y</p:attrName>
                                        </p:attrNameLst>
                                      </p:cBhvr>
                                      <p:tavLst>
                                        <p:tav tm="0">
                                          <p:val>
                                            <p:strVal val="#ppt_y+#ppt_h*1.125000"/>
                                          </p:val>
                                        </p:tav>
                                        <p:tav tm="100000">
                                          <p:val>
                                            <p:strVal val="#ppt_y"/>
                                          </p:val>
                                        </p:tav>
                                      </p:tavLst>
                                    </p:anim>
                                    <p:animEffect transition="in" filter="wipe(up)">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6" grpId="0" bldLvl="0" animBg="1"/>
      <p:bldP spid="8" grpId="0" bldLvl="0" animBg="1"/>
      <p:bldP spid="2" grpId="0" bldLvl="0" animBg="1"/>
      <p:bldP spid="7" grpId="0" bldLvl="0" animBg="1"/>
      <p:bldP spid="11"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内容占位符 2"/>
          <p:cNvSpPr>
            <a:spLocks noGrp="1"/>
          </p:cNvSpPr>
          <p:nvPr/>
        </p:nvSpPr>
        <p:spPr>
          <a:xfrm>
            <a:off x="244475" y="1531620"/>
            <a:ext cx="4984115" cy="596265"/>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Jane spent </a:t>
            </a:r>
            <a:r>
              <a:rPr lang="en-US" altLang="zh-CN" b="1">
                <a:solidFill>
                  <a:srgbClr val="FF0000"/>
                </a:solidFill>
                <a:latin typeface="Times New Roman" panose="02020603050405020304" charset="0"/>
                <a:cs typeface="Times New Roman" panose="02020603050405020304" charset="0"/>
              </a:rPr>
              <a:t>a night in the forest.</a:t>
            </a:r>
            <a:endParaRPr lang="en-US" altLang="zh-CN" b="1">
              <a:solidFill>
                <a:schemeClr val="tx1"/>
              </a:solidFill>
              <a:latin typeface="Times New Roman" panose="02020603050405020304" charset="0"/>
              <a:cs typeface="Times New Roman" panose="02020603050405020304" charset="0"/>
            </a:endParaRPr>
          </a:p>
        </p:txBody>
      </p:sp>
      <p:sp>
        <p:nvSpPr>
          <p:cNvPr id="3" name="内容占位符 2"/>
          <p:cNvSpPr>
            <a:spLocks noGrp="1"/>
          </p:cNvSpPr>
          <p:nvPr>
            <p:ph idx="1"/>
          </p:nvPr>
        </p:nvSpPr>
        <p:spPr>
          <a:xfrm>
            <a:off x="0" y="922655"/>
            <a:ext cx="12668250" cy="4351655"/>
          </a:xfrm>
        </p:spPr>
        <p:txBody>
          <a:bodyPr/>
          <a:p>
            <a:pPr marL="0" indent="0">
              <a:buNone/>
            </a:pPr>
            <a:r>
              <a:rPr lang="en-US" altLang="zh-CN" i="1">
                <a:latin typeface="Times New Roman" panose="02020603050405020304" charset="0"/>
                <a:cs typeface="Times New Roman" panose="02020603050405020304" charset="0"/>
              </a:rPr>
              <a:t>Para1: It took 30 minutes to get back upstream to the beach where they 'd had lunch.</a:t>
            </a:r>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pPr marL="0" indent="0">
              <a:buNone/>
            </a:pPr>
            <a:r>
              <a:rPr lang="en-US" altLang="zh-CN" i="1">
                <a:latin typeface="Times New Roman" panose="02020603050405020304" charset="0"/>
                <a:cs typeface="Times New Roman" panose="02020603050405020304" charset="0"/>
              </a:rPr>
              <a:t>Para2: The next morning, the helicopter returned.</a:t>
            </a:r>
            <a:endParaRPr lang="en-US" altLang="zh-CN" i="1">
              <a:latin typeface="Times New Roman" panose="02020603050405020304" charset="0"/>
              <a:cs typeface="Times New Roman" panose="02020603050405020304" charset="0"/>
            </a:endParaRPr>
          </a:p>
        </p:txBody>
      </p:sp>
      <p:sp>
        <p:nvSpPr>
          <p:cNvPr id="9" name="文本框 8"/>
          <p:cNvSpPr txBox="1"/>
          <p:nvPr/>
        </p:nvSpPr>
        <p:spPr>
          <a:xfrm>
            <a:off x="0" y="0"/>
            <a:ext cx="12082145" cy="521970"/>
          </a:xfrm>
          <a:prstGeom prst="rect">
            <a:avLst/>
          </a:prstGeom>
          <a:solidFill>
            <a:srgbClr val="FFFF00"/>
          </a:solidFill>
        </p:spPr>
        <p:txBody>
          <a:bodyPr wrap="square" rtlCol="0">
            <a:spAutoFit/>
          </a:bodyPr>
          <a:p>
            <a:r>
              <a:rPr lang="en-US" altLang="zh-CN" sz="2800">
                <a:latin typeface="Elephant" panose="02020904090505020303" charset="0"/>
                <a:cs typeface="Elephant" panose="02020904090505020303" charset="0"/>
              </a:rPr>
              <a:t>Infer </a:t>
            </a:r>
            <a:r>
              <a:rPr lang="en-US" altLang="zh-CN" sz="2800">
                <a:solidFill>
                  <a:srgbClr val="FF0000"/>
                </a:solidFill>
                <a:latin typeface="Elephant" panose="02020904090505020303" charset="0"/>
                <a:cs typeface="Elephant" panose="02020904090505020303" charset="0"/>
              </a:rPr>
              <a:t>t</a:t>
            </a:r>
            <a:r>
              <a:rPr lang="en-US" altLang="zh-CN" sz="2800">
                <a:solidFill>
                  <a:srgbClr val="FF0000"/>
                </a:solidFill>
                <a:latin typeface="Elephant" panose="02020904090505020303" charset="0"/>
                <a:cs typeface="Elephant" panose="02020904090505020303" charset="0"/>
              </a:rPr>
              <a:t>he detailed plots (Events and Feelings)</a:t>
            </a:r>
            <a:r>
              <a:rPr lang="en-US" altLang="zh-CN" sz="2800">
                <a:latin typeface="Elephant" panose="02020904090505020303" charset="0"/>
                <a:cs typeface="Elephant" panose="02020904090505020303" charset="0"/>
              </a:rPr>
              <a:t>in para1 and para2</a:t>
            </a:r>
            <a:endParaRPr lang="en-US" altLang="zh-CN" sz="2800">
              <a:latin typeface="Elephant" panose="02020904090505020303" charset="0"/>
              <a:cs typeface="Elephant" panose="02020904090505020303" charset="0"/>
            </a:endParaRPr>
          </a:p>
        </p:txBody>
      </p:sp>
      <p:sp>
        <p:nvSpPr>
          <p:cNvPr id="2" name="椭圆 1"/>
          <p:cNvSpPr/>
          <p:nvPr/>
        </p:nvSpPr>
        <p:spPr>
          <a:xfrm>
            <a:off x="969010" y="1399540"/>
            <a:ext cx="2152650"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上箭头 3"/>
          <p:cNvSpPr/>
          <p:nvPr/>
        </p:nvSpPr>
        <p:spPr>
          <a:xfrm rot="5400000">
            <a:off x="5800090" y="932815"/>
            <a:ext cx="481965" cy="1908175"/>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内容占位符 2"/>
          <p:cNvSpPr>
            <a:spLocks noGrp="1"/>
          </p:cNvSpPr>
          <p:nvPr/>
        </p:nvSpPr>
        <p:spPr>
          <a:xfrm>
            <a:off x="5228590" y="1399540"/>
            <a:ext cx="914400"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How?</a:t>
            </a:r>
            <a:endParaRPr lang="en-US" altLang="zh-CN" b="1">
              <a:solidFill>
                <a:srgbClr val="FF0000"/>
              </a:solidFill>
              <a:latin typeface="Times New Roman" panose="02020603050405020304" charset="0"/>
              <a:cs typeface="Times New Roman" panose="02020603050405020304" charset="0"/>
            </a:endParaRPr>
          </a:p>
        </p:txBody>
      </p:sp>
      <p:sp>
        <p:nvSpPr>
          <p:cNvPr id="24" name="内容占位符 2"/>
          <p:cNvSpPr>
            <a:spLocks noGrp="1"/>
          </p:cNvSpPr>
          <p:nvPr/>
        </p:nvSpPr>
        <p:spPr>
          <a:xfrm>
            <a:off x="7327265" y="1399540"/>
            <a:ext cx="4754880" cy="882650"/>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Actions about preparations for the night</a:t>
            </a:r>
            <a:endParaRPr lang="en-US" altLang="zh-CN" sz="2700" b="1">
              <a:solidFill>
                <a:schemeClr val="tx1"/>
              </a:solidFill>
              <a:latin typeface="Times New Roman" panose="02020603050405020304" charset="0"/>
              <a:cs typeface="Times New Roman" panose="02020603050405020304" charset="0"/>
            </a:endParaRPr>
          </a:p>
        </p:txBody>
      </p:sp>
      <p:sp>
        <p:nvSpPr>
          <p:cNvPr id="25" name="内容占位符 2"/>
          <p:cNvSpPr>
            <a:spLocks noGrp="1"/>
          </p:cNvSpPr>
          <p:nvPr/>
        </p:nvSpPr>
        <p:spPr>
          <a:xfrm>
            <a:off x="7327265" y="2433955"/>
            <a:ext cx="4864735" cy="1329055"/>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Feelings: </a:t>
            </a:r>
            <a:endParaRPr lang="en-US" altLang="zh-CN" b="1">
              <a:solidFill>
                <a:schemeClr val="tx1"/>
              </a:solidFill>
              <a:latin typeface="Times New Roman" panose="02020603050405020304" charset="0"/>
              <a:cs typeface="Times New Roman" panose="02020603050405020304" charset="0"/>
            </a:endParaRPr>
          </a:p>
          <a:p>
            <a:pPr marL="0" indent="0">
              <a:buNone/>
            </a:pPr>
            <a:r>
              <a:rPr lang="en-US" altLang="zh-CN" b="1">
                <a:solidFill>
                  <a:schemeClr val="tx1"/>
                </a:solidFill>
                <a:latin typeface="Times New Roman" panose="02020603050405020304" charset="0"/>
                <a:cs typeface="Times New Roman" panose="02020603050405020304" charset="0"/>
              </a:rPr>
              <a:t>hopeless/frustrated-regretful-regain courage-calm</a:t>
            </a:r>
            <a:endParaRPr lang="en-US" altLang="zh-CN" b="1">
              <a:solidFill>
                <a:schemeClr val="tx1"/>
              </a:solidFill>
              <a:latin typeface="Times New Roman" panose="02020603050405020304" charset="0"/>
              <a:cs typeface="Times New Roman" panose="02020603050405020304" charset="0"/>
            </a:endParaRPr>
          </a:p>
        </p:txBody>
      </p:sp>
      <p:sp>
        <p:nvSpPr>
          <p:cNvPr id="27" name="上箭头 26"/>
          <p:cNvSpPr/>
          <p:nvPr/>
        </p:nvSpPr>
        <p:spPr>
          <a:xfrm rot="5400000">
            <a:off x="5484495" y="4624705"/>
            <a:ext cx="401955" cy="189484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内容占位符 2"/>
          <p:cNvSpPr>
            <a:spLocks noGrp="1"/>
          </p:cNvSpPr>
          <p:nvPr/>
        </p:nvSpPr>
        <p:spPr>
          <a:xfrm>
            <a:off x="5086985" y="5002530"/>
            <a:ext cx="914400"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How?</a:t>
            </a:r>
            <a:endParaRPr lang="en-US" altLang="zh-CN" b="1">
              <a:solidFill>
                <a:srgbClr val="FF0000"/>
              </a:solidFill>
              <a:latin typeface="Times New Roman" panose="02020603050405020304" charset="0"/>
              <a:cs typeface="Times New Roman" panose="02020603050405020304" charset="0"/>
            </a:endParaRPr>
          </a:p>
        </p:txBody>
      </p:sp>
      <p:sp>
        <p:nvSpPr>
          <p:cNvPr id="29" name="内容占位符 2"/>
          <p:cNvSpPr>
            <a:spLocks noGrp="1"/>
          </p:cNvSpPr>
          <p:nvPr/>
        </p:nvSpPr>
        <p:spPr>
          <a:xfrm>
            <a:off x="5026025" y="5774055"/>
            <a:ext cx="1319530"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Where?</a:t>
            </a:r>
            <a:endParaRPr lang="en-US" altLang="zh-CN" b="1">
              <a:solidFill>
                <a:srgbClr val="FF0000"/>
              </a:solidFill>
              <a:latin typeface="Times New Roman" panose="02020603050405020304" charset="0"/>
              <a:cs typeface="Times New Roman" panose="02020603050405020304" charset="0"/>
            </a:endParaRPr>
          </a:p>
        </p:txBody>
      </p:sp>
      <p:sp>
        <p:nvSpPr>
          <p:cNvPr id="30" name="内容占位符 2"/>
          <p:cNvSpPr>
            <a:spLocks noGrp="1"/>
          </p:cNvSpPr>
          <p:nvPr/>
        </p:nvSpPr>
        <p:spPr>
          <a:xfrm>
            <a:off x="6867525" y="4668520"/>
            <a:ext cx="4617085" cy="1264920"/>
          </a:xfrm>
          <a:prstGeom prst="rect">
            <a:avLst/>
          </a:prstGeom>
          <a:solidFill>
            <a:schemeClr val="accent1">
              <a:lumMod val="60000"/>
              <a:lumOff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solidFill>
                  <a:schemeClr val="tx1"/>
                </a:solidFill>
                <a:latin typeface="Times New Roman" panose="02020603050405020304" charset="0"/>
                <a:cs typeface="Times New Roman" panose="02020603050405020304" charset="0"/>
              </a:rPr>
              <a:t>描述自救的过程：</a:t>
            </a:r>
            <a:endParaRPr lang="zh-CN" altLang="en-US" sz="2700" b="1">
              <a:solidFill>
                <a:schemeClr val="tx1"/>
              </a:solidFill>
              <a:latin typeface="Times New Roman" panose="02020603050405020304" charset="0"/>
              <a:cs typeface="Times New Roman" panose="02020603050405020304" charset="0"/>
            </a:endParaRPr>
          </a:p>
          <a:p>
            <a:pPr marL="0" indent="0">
              <a:buNone/>
            </a:pPr>
            <a:r>
              <a:rPr lang="en-US" altLang="zh-CN" sz="2700" b="1">
                <a:solidFill>
                  <a:schemeClr val="tx1"/>
                </a:solidFill>
                <a:latin typeface="Times New Roman" panose="02020603050405020304" charset="0"/>
                <a:cs typeface="Times New Roman" panose="02020603050405020304" charset="0"/>
              </a:rPr>
              <a:t>spot them-climb-wave-yell-..</a:t>
            </a:r>
            <a:endParaRPr lang="en-US" altLang="zh-CN" sz="2700" b="1">
              <a:solidFill>
                <a:schemeClr val="tx1"/>
              </a:solidFill>
              <a:latin typeface="Times New Roman" panose="02020603050405020304" charset="0"/>
              <a:cs typeface="Times New Roman" panose="02020603050405020304" charset="0"/>
            </a:endParaRPr>
          </a:p>
        </p:txBody>
      </p:sp>
      <p:sp>
        <p:nvSpPr>
          <p:cNvPr id="31" name="内容占位符 2"/>
          <p:cNvSpPr>
            <a:spLocks noGrp="1"/>
          </p:cNvSpPr>
          <p:nvPr/>
        </p:nvSpPr>
        <p:spPr>
          <a:xfrm>
            <a:off x="4890135" y="6203950"/>
            <a:ext cx="7191375" cy="654050"/>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Feelings: Tired but hopeful-excited-joyful-</a:t>
            </a:r>
            <a:endParaRPr lang="en-US" altLang="zh-CN" sz="2700" b="1">
              <a:solidFill>
                <a:schemeClr val="tx1"/>
              </a:solidFill>
              <a:latin typeface="Times New Roman" panose="02020603050405020304" charset="0"/>
              <a:cs typeface="Times New Roman" panose="02020603050405020304" charset="0"/>
            </a:endParaRPr>
          </a:p>
        </p:txBody>
      </p:sp>
      <p:sp>
        <p:nvSpPr>
          <p:cNvPr id="11" name="内容占位符 2"/>
          <p:cNvSpPr>
            <a:spLocks noGrp="1"/>
          </p:cNvSpPr>
          <p:nvPr/>
        </p:nvSpPr>
        <p:spPr>
          <a:xfrm>
            <a:off x="678815" y="5177155"/>
            <a:ext cx="3968750" cy="1193165"/>
          </a:xfrm>
          <a:prstGeom prst="rect">
            <a:avLst/>
          </a:prstGeom>
          <a:solidFill>
            <a:schemeClr val="accent1">
              <a:lumMod val="40000"/>
              <a:lumOff val="6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Jane tried to find </a:t>
            </a:r>
            <a:r>
              <a:rPr lang="en-US" altLang="zh-CN" sz="2700" b="1">
                <a:solidFill>
                  <a:srgbClr val="FB4717"/>
                </a:solidFill>
                <a:latin typeface="Times New Roman" panose="02020603050405020304" charset="0"/>
                <a:cs typeface="Times New Roman" panose="02020603050405020304" charset="0"/>
              </a:rPr>
              <a:t>an open area </a:t>
            </a:r>
            <a:r>
              <a:rPr lang="en-US" altLang="zh-CN" sz="2700" b="1">
                <a:solidFill>
                  <a:schemeClr val="tx1"/>
                </a:solidFill>
                <a:latin typeface="Times New Roman" panose="02020603050405020304" charset="0"/>
                <a:cs typeface="Times New Roman" panose="02020603050405020304" charset="0"/>
              </a:rPr>
              <a:t>and waited for the helicopter to return.</a:t>
            </a:r>
            <a:endParaRPr lang="en-US" altLang="zh-CN" sz="2700" b="1">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2" presetClass="entr" presetSubtype="8"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anim calcmode="lin" valueType="num">
                                      <p:cBhvr additive="base">
                                        <p:cTn id="43" dur="500"/>
                                        <p:tgtEl>
                                          <p:spTgt spid="27"/>
                                        </p:tgtEl>
                                        <p:attrNameLst>
                                          <p:attrName>ppt_x</p:attrName>
                                        </p:attrNameLst>
                                      </p:cBhvr>
                                      <p:tavLst>
                                        <p:tav tm="0">
                                          <p:val>
                                            <p:strVal val="#ppt_x-#ppt_w*1.125000"/>
                                          </p:val>
                                        </p:tav>
                                        <p:tav tm="100000">
                                          <p:val>
                                            <p:strVal val="#ppt_x"/>
                                          </p:val>
                                        </p:tav>
                                      </p:tavLst>
                                    </p:anim>
                                    <p:animEffect transition="in" filter="wipe(right)">
                                      <p:cBhvr>
                                        <p:cTn id="44" dur="500"/>
                                        <p:tgtEl>
                                          <p:spTgt spid="27"/>
                                        </p:tgtEl>
                                      </p:cBhvr>
                                    </p:animEffec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1" grpId="0"/>
      <p:bldP spid="24" grpId="0" bldLvl="0" animBg="1"/>
      <p:bldP spid="2" grpId="0" bldLvl="0" animBg="1"/>
      <p:bldP spid="25" grpId="0" bldLvl="0" animBg="1"/>
      <p:bldP spid="28" grpId="0"/>
      <p:bldP spid="27" grpId="0" bldLvl="0" animBg="1"/>
      <p:bldP spid="29" grpId="0"/>
      <p:bldP spid="30" grpId="0" bldLvl="0" animBg="1"/>
      <p:bldP spid="31" grpId="0" bldLvl="0" animBg="1"/>
      <p:bldP spid="8" grpId="0" bldLvl="0" animBg="1"/>
      <p:bldP spid="11"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0" name="任意多边形 39"/>
          <p:cNvSpPr/>
          <p:nvPr/>
        </p:nvSpPr>
        <p:spPr>
          <a:xfrm>
            <a:off x="2090420" y="2597150"/>
            <a:ext cx="9606915" cy="2783205"/>
          </a:xfrm>
          <a:custGeom>
            <a:avLst/>
            <a:gdLst>
              <a:gd name="connisteX0" fmla="*/ 0 w 9607022"/>
              <a:gd name="connsiteY0" fmla="*/ 2783205 h 2783205"/>
              <a:gd name="connisteX1" fmla="*/ 369570 w 9607022"/>
              <a:gd name="connsiteY1" fmla="*/ 2477135 h 2783205"/>
              <a:gd name="connisteX2" fmla="*/ 1286510 w 9607022"/>
              <a:gd name="connsiteY2" fmla="*/ 1785620 h 2783205"/>
              <a:gd name="connisteX3" fmla="*/ 2524760 w 9607022"/>
              <a:gd name="connsiteY3" fmla="*/ 1801495 h 2783205"/>
              <a:gd name="connisteX4" fmla="*/ 4599940 w 9607022"/>
              <a:gd name="connsiteY4" fmla="*/ 1576705 h 2783205"/>
              <a:gd name="connisteX5" fmla="*/ 5532755 w 9607022"/>
              <a:gd name="connsiteY5" fmla="*/ 1013460 h 2783205"/>
              <a:gd name="connisteX6" fmla="*/ 7028815 w 9607022"/>
              <a:gd name="connsiteY6" fmla="*/ 659765 h 2783205"/>
              <a:gd name="connisteX7" fmla="*/ 8830310 w 9607022"/>
              <a:gd name="connsiteY7" fmla="*/ 209550 h 2783205"/>
              <a:gd name="connisteX8" fmla="*/ 9361170 w 9607022"/>
              <a:gd name="connsiteY8" fmla="*/ 48260 h 2783205"/>
              <a:gd name="connisteX9" fmla="*/ 9585960 w 9607022"/>
              <a:gd name="connsiteY9" fmla="*/ 16510 h 2783205"/>
              <a:gd name="connisteX10" fmla="*/ 9585960 w 9607022"/>
              <a:gd name="connsiteY10" fmla="*/ 0 h 278320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Lst>
            <a:rect l="l" t="t" r="r" b="b"/>
            <a:pathLst>
              <a:path w="9607023" h="2783205">
                <a:moveTo>
                  <a:pt x="0" y="2783205"/>
                </a:moveTo>
                <a:cubicBezTo>
                  <a:pt x="55880" y="2735580"/>
                  <a:pt x="112395" y="2676525"/>
                  <a:pt x="369570" y="2477135"/>
                </a:cubicBezTo>
                <a:cubicBezTo>
                  <a:pt x="626745" y="2277745"/>
                  <a:pt x="855345" y="1920875"/>
                  <a:pt x="1286510" y="1785620"/>
                </a:cubicBezTo>
                <a:cubicBezTo>
                  <a:pt x="1717675" y="1650365"/>
                  <a:pt x="1861820" y="1843405"/>
                  <a:pt x="2524760" y="1801495"/>
                </a:cubicBezTo>
                <a:cubicBezTo>
                  <a:pt x="3187700" y="1759585"/>
                  <a:pt x="3998595" y="1734185"/>
                  <a:pt x="4599940" y="1576705"/>
                </a:cubicBezTo>
                <a:cubicBezTo>
                  <a:pt x="5201285" y="1419225"/>
                  <a:pt x="5046980" y="1196975"/>
                  <a:pt x="5532755" y="1013460"/>
                </a:cubicBezTo>
                <a:cubicBezTo>
                  <a:pt x="6018530" y="829945"/>
                  <a:pt x="6369050" y="820420"/>
                  <a:pt x="7028815" y="659765"/>
                </a:cubicBezTo>
                <a:cubicBezTo>
                  <a:pt x="7688580" y="499110"/>
                  <a:pt x="8363585" y="332105"/>
                  <a:pt x="8830310" y="209550"/>
                </a:cubicBezTo>
                <a:cubicBezTo>
                  <a:pt x="9297035" y="86995"/>
                  <a:pt x="9210040" y="86995"/>
                  <a:pt x="9361170" y="48260"/>
                </a:cubicBezTo>
                <a:cubicBezTo>
                  <a:pt x="9512300" y="9525"/>
                  <a:pt x="9540875" y="26035"/>
                  <a:pt x="9585960" y="16510"/>
                </a:cubicBezTo>
                <a:cubicBezTo>
                  <a:pt x="9631045" y="6985"/>
                  <a:pt x="9590405" y="2540"/>
                  <a:pt x="9585960"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 name="标题 1"/>
          <p:cNvSpPr>
            <a:spLocks noGrp="1"/>
          </p:cNvSpPr>
          <p:nvPr>
            <p:ph type="title"/>
          </p:nvPr>
        </p:nvSpPr>
        <p:spPr>
          <a:xfrm>
            <a:off x="1913255" y="-133350"/>
            <a:ext cx="9872980" cy="1085215"/>
          </a:xfrm>
        </p:spPr>
        <p:txBody>
          <a:bodyPr>
            <a:normAutofit/>
          </a:bodyPr>
          <a:p>
            <a:r>
              <a:rPr lang="en-US" altLang="zh-CN" sz="4000">
                <a:solidFill>
                  <a:srgbClr val="FB4717"/>
                </a:solidFill>
                <a:latin typeface="Elephant" panose="02020904090505020303" charset="0"/>
                <a:cs typeface="Elephant" panose="02020904090505020303" charset="0"/>
              </a:rPr>
              <a:t>The Distribution of Plots (</a:t>
            </a:r>
            <a:r>
              <a:rPr lang="zh-CN" altLang="en-US" sz="2800" b="1">
                <a:solidFill>
                  <a:srgbClr val="FB4717"/>
                </a:solidFill>
                <a:latin typeface="Elephant" panose="02020904090505020303" charset="0"/>
                <a:cs typeface="Elephant" panose="02020904090505020303" charset="0"/>
              </a:rPr>
              <a:t>情节分布</a:t>
            </a:r>
            <a:r>
              <a:rPr lang="en-US" altLang="zh-CN" sz="4000">
                <a:solidFill>
                  <a:srgbClr val="FB4717"/>
                </a:solidFill>
                <a:latin typeface="Elephant" panose="02020904090505020303" charset="0"/>
                <a:cs typeface="Elephant" panose="02020904090505020303" charset="0"/>
              </a:rPr>
              <a:t>)</a:t>
            </a:r>
            <a:endParaRPr lang="en-US" altLang="zh-CN" sz="4000">
              <a:solidFill>
                <a:srgbClr val="FB4717"/>
              </a:solidFill>
              <a:latin typeface="Elephant" panose="02020904090505020303" charset="0"/>
              <a:cs typeface="Elephant" panose="02020904090505020303" charset="0"/>
            </a:endParaRPr>
          </a:p>
        </p:txBody>
      </p:sp>
      <p:sp>
        <p:nvSpPr>
          <p:cNvPr id="4" name="内容占位符 2"/>
          <p:cNvSpPr>
            <a:spLocks noGrp="1"/>
          </p:cNvSpPr>
          <p:nvPr/>
        </p:nvSpPr>
        <p:spPr>
          <a:xfrm>
            <a:off x="2225040" y="1143635"/>
            <a:ext cx="2747645" cy="596265"/>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Time and Space </a:t>
            </a:r>
            <a:endParaRPr lang="zh-CN" altLang="en-US" b="1">
              <a:solidFill>
                <a:schemeClr val="bg1"/>
              </a:solidFill>
              <a:latin typeface="Times New Roman" panose="02020603050405020304" charset="0"/>
              <a:cs typeface="Times New Roman" panose="02020603050405020304" charset="0"/>
            </a:endParaRPr>
          </a:p>
        </p:txBody>
      </p:sp>
      <p:sp>
        <p:nvSpPr>
          <p:cNvPr id="5" name="内容占位符 2"/>
          <p:cNvSpPr>
            <a:spLocks noGrp="1"/>
          </p:cNvSpPr>
          <p:nvPr/>
        </p:nvSpPr>
        <p:spPr>
          <a:xfrm>
            <a:off x="5825490" y="1143635"/>
            <a:ext cx="3470910" cy="596265"/>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Actions and Feelings</a:t>
            </a:r>
            <a:endParaRPr lang="zh-CN" altLang="en-US" b="1">
              <a:solidFill>
                <a:schemeClr val="bg1"/>
              </a:solidFill>
              <a:latin typeface="Times New Roman" panose="02020603050405020304" charset="0"/>
              <a:cs typeface="Times New Roman" panose="02020603050405020304" charset="0"/>
            </a:endParaRPr>
          </a:p>
        </p:txBody>
      </p:sp>
      <p:cxnSp>
        <p:nvCxnSpPr>
          <p:cNvPr id="6" name="直接箭头连接符 5"/>
          <p:cNvCxnSpPr/>
          <p:nvPr/>
        </p:nvCxnSpPr>
        <p:spPr>
          <a:xfrm flipV="1">
            <a:off x="1913255" y="1712595"/>
            <a:ext cx="32385" cy="46831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1397000" y="5991225"/>
            <a:ext cx="10483850" cy="48895"/>
          </a:xfrm>
          <a:prstGeom prst="straightConnector1">
            <a:avLst/>
          </a:prstGeom>
          <a:ln w="38100">
            <a:solidFill>
              <a:srgbClr val="FB4717"/>
            </a:solidFill>
            <a:tailEnd type="arrow"/>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nvSpPr>
        <p:spPr>
          <a:xfrm>
            <a:off x="1069975" y="1611630"/>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Time </a:t>
            </a:r>
            <a:endParaRPr lang="en-US" altLang="zh-CN" b="1">
              <a:solidFill>
                <a:srgbClr val="FF0000"/>
              </a:solidFill>
              <a:latin typeface="Times New Roman" panose="02020603050405020304" charset="0"/>
              <a:cs typeface="Times New Roman" panose="02020603050405020304" charset="0"/>
            </a:endParaRPr>
          </a:p>
        </p:txBody>
      </p:sp>
      <p:sp>
        <p:nvSpPr>
          <p:cNvPr id="9" name="内容占位符 2"/>
          <p:cNvSpPr>
            <a:spLocks noGrp="1"/>
          </p:cNvSpPr>
          <p:nvPr/>
        </p:nvSpPr>
        <p:spPr>
          <a:xfrm>
            <a:off x="11000740" y="6040120"/>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002060"/>
                </a:solidFill>
                <a:latin typeface="Times New Roman" panose="02020603050405020304" charset="0"/>
                <a:cs typeface="Times New Roman" panose="02020603050405020304" charset="0"/>
              </a:rPr>
              <a:t>Space </a:t>
            </a:r>
            <a:endParaRPr lang="en-US" altLang="zh-CN" b="1">
              <a:solidFill>
                <a:srgbClr val="002060"/>
              </a:solidFill>
              <a:latin typeface="Times New Roman" panose="02020603050405020304" charset="0"/>
              <a:cs typeface="Times New Roman" panose="02020603050405020304" charset="0"/>
            </a:endParaRPr>
          </a:p>
        </p:txBody>
      </p:sp>
      <p:sp>
        <p:nvSpPr>
          <p:cNvPr id="10" name="左大括号 9"/>
          <p:cNvSpPr/>
          <p:nvPr/>
        </p:nvSpPr>
        <p:spPr>
          <a:xfrm rot="5400000">
            <a:off x="5367020" y="-879475"/>
            <a:ext cx="508635" cy="353758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11" name="直接连接符 10"/>
          <p:cNvCxnSpPr/>
          <p:nvPr/>
        </p:nvCxnSpPr>
        <p:spPr>
          <a:xfrm>
            <a:off x="5854065" y="1922145"/>
            <a:ext cx="23495" cy="4473575"/>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3" name="椭圆 12"/>
          <p:cNvSpPr/>
          <p:nvPr/>
        </p:nvSpPr>
        <p:spPr>
          <a:xfrm>
            <a:off x="2395855" y="5013325"/>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4564380" y="430530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3274060" y="430530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7593330" y="3522345"/>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8955405" y="3183255"/>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10840085" y="273685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内容占位符 2"/>
          <p:cNvSpPr>
            <a:spLocks noGrp="1"/>
          </p:cNvSpPr>
          <p:nvPr/>
        </p:nvSpPr>
        <p:spPr>
          <a:xfrm>
            <a:off x="3317875" y="2207895"/>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Para1</a:t>
            </a:r>
            <a:endParaRPr lang="en-US" altLang="zh-CN" b="1">
              <a:solidFill>
                <a:schemeClr val="tx1"/>
              </a:solidFill>
              <a:latin typeface="Times New Roman" panose="02020603050405020304" charset="0"/>
              <a:cs typeface="Times New Roman" panose="02020603050405020304" charset="0"/>
            </a:endParaRPr>
          </a:p>
        </p:txBody>
      </p:sp>
      <p:sp>
        <p:nvSpPr>
          <p:cNvPr id="20" name="内容占位符 2"/>
          <p:cNvSpPr>
            <a:spLocks noGrp="1"/>
          </p:cNvSpPr>
          <p:nvPr/>
        </p:nvSpPr>
        <p:spPr>
          <a:xfrm>
            <a:off x="7960995" y="2012950"/>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Para2</a:t>
            </a:r>
            <a:endParaRPr lang="en-US" altLang="zh-CN" b="1">
              <a:solidFill>
                <a:schemeClr val="tx1"/>
              </a:solidFill>
              <a:latin typeface="Times New Roman" panose="02020603050405020304" charset="0"/>
              <a:cs typeface="Times New Roman" panose="02020603050405020304" charset="0"/>
            </a:endParaRPr>
          </a:p>
        </p:txBody>
      </p:sp>
      <p:sp>
        <p:nvSpPr>
          <p:cNvPr id="21" name="内容占位符 2"/>
          <p:cNvSpPr>
            <a:spLocks noGrp="1"/>
          </p:cNvSpPr>
          <p:nvPr/>
        </p:nvSpPr>
        <p:spPr>
          <a:xfrm>
            <a:off x="687705" y="4782820"/>
            <a:ext cx="1257935" cy="93408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getting dark</a:t>
            </a:r>
            <a:endParaRPr lang="en-US" altLang="zh-CN" b="1">
              <a:solidFill>
                <a:srgbClr val="FF0000"/>
              </a:solidFill>
              <a:latin typeface="Times New Roman" panose="02020603050405020304" charset="0"/>
              <a:cs typeface="Times New Roman" panose="02020603050405020304" charset="0"/>
            </a:endParaRPr>
          </a:p>
        </p:txBody>
      </p:sp>
      <p:sp>
        <p:nvSpPr>
          <p:cNvPr id="22" name="内容占位符 2"/>
          <p:cNvSpPr>
            <a:spLocks noGrp="1"/>
          </p:cNvSpPr>
          <p:nvPr/>
        </p:nvSpPr>
        <p:spPr>
          <a:xfrm>
            <a:off x="2797810" y="5875020"/>
            <a:ext cx="2534920" cy="7613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in the forest</a:t>
            </a:r>
            <a:endParaRPr lang="en-US" altLang="zh-CN" sz="2700" b="1">
              <a:solidFill>
                <a:srgbClr val="FF0000"/>
              </a:solidFill>
              <a:latin typeface="Times New Roman" panose="02020603050405020304" charset="0"/>
              <a:cs typeface="Times New Roman" panose="02020603050405020304" charset="0"/>
            </a:endParaRPr>
          </a:p>
        </p:txBody>
      </p:sp>
      <p:sp>
        <p:nvSpPr>
          <p:cNvPr id="24" name="内容占位符 2"/>
          <p:cNvSpPr>
            <a:spLocks noGrp="1"/>
          </p:cNvSpPr>
          <p:nvPr/>
        </p:nvSpPr>
        <p:spPr>
          <a:xfrm>
            <a:off x="5090795" y="4025900"/>
            <a:ext cx="201041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b="1">
              <a:solidFill>
                <a:srgbClr val="FF0000"/>
              </a:solidFill>
              <a:latin typeface="Times New Roman" panose="02020603050405020304" charset="0"/>
              <a:cs typeface="Times New Roman" panose="02020603050405020304" charset="0"/>
            </a:endParaRPr>
          </a:p>
        </p:txBody>
      </p:sp>
      <p:sp>
        <p:nvSpPr>
          <p:cNvPr id="25" name="内容占位符 2"/>
          <p:cNvSpPr>
            <a:spLocks noGrp="1"/>
          </p:cNvSpPr>
          <p:nvPr/>
        </p:nvSpPr>
        <p:spPr>
          <a:xfrm>
            <a:off x="500380" y="3522345"/>
            <a:ext cx="141287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Evening </a:t>
            </a:r>
            <a:endParaRPr lang="en-US" altLang="zh-CN" sz="2700" b="1">
              <a:solidFill>
                <a:srgbClr val="FF0000"/>
              </a:solidFill>
              <a:latin typeface="Times New Roman" panose="02020603050405020304" charset="0"/>
              <a:cs typeface="Times New Roman" panose="02020603050405020304" charset="0"/>
            </a:endParaRPr>
          </a:p>
        </p:txBody>
      </p:sp>
      <p:sp>
        <p:nvSpPr>
          <p:cNvPr id="26" name="内容占位符 2"/>
          <p:cNvSpPr>
            <a:spLocks noGrp="1"/>
          </p:cNvSpPr>
          <p:nvPr/>
        </p:nvSpPr>
        <p:spPr>
          <a:xfrm>
            <a:off x="6318250" y="5553075"/>
            <a:ext cx="164274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in the forest</a:t>
            </a:r>
            <a:endParaRPr lang="en-US" altLang="zh-CN" sz="2700" b="1">
              <a:solidFill>
                <a:srgbClr val="FF0000"/>
              </a:solidFill>
              <a:latin typeface="Times New Roman" panose="02020603050405020304" charset="0"/>
              <a:cs typeface="Times New Roman" panose="02020603050405020304" charset="0"/>
            </a:endParaRPr>
          </a:p>
        </p:txBody>
      </p:sp>
      <p:sp>
        <p:nvSpPr>
          <p:cNvPr id="27" name="内容占位符 2"/>
          <p:cNvSpPr>
            <a:spLocks noGrp="1"/>
          </p:cNvSpPr>
          <p:nvPr/>
        </p:nvSpPr>
        <p:spPr>
          <a:xfrm>
            <a:off x="565150" y="2301240"/>
            <a:ext cx="191325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The next morning</a:t>
            </a:r>
            <a:endParaRPr lang="en-US" altLang="zh-CN" sz="2700" b="1">
              <a:solidFill>
                <a:srgbClr val="FF0000"/>
              </a:solidFill>
              <a:latin typeface="Times New Roman" panose="02020603050405020304" charset="0"/>
              <a:cs typeface="Times New Roman" panose="02020603050405020304" charset="0"/>
            </a:endParaRPr>
          </a:p>
        </p:txBody>
      </p:sp>
      <p:sp>
        <p:nvSpPr>
          <p:cNvPr id="28" name="内容占位符 2"/>
          <p:cNvSpPr>
            <a:spLocks noGrp="1"/>
          </p:cNvSpPr>
          <p:nvPr/>
        </p:nvSpPr>
        <p:spPr>
          <a:xfrm>
            <a:off x="2648585" y="3807460"/>
            <a:ext cx="244284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sz="2700" b="1">
              <a:solidFill>
                <a:srgbClr val="002060"/>
              </a:solidFill>
              <a:latin typeface="Times New Roman" panose="02020603050405020304" charset="0"/>
              <a:cs typeface="Times New Roman" panose="02020603050405020304" charset="0"/>
            </a:endParaRPr>
          </a:p>
        </p:txBody>
      </p:sp>
      <p:sp>
        <p:nvSpPr>
          <p:cNvPr id="29" name="内容占位符 2"/>
          <p:cNvSpPr>
            <a:spLocks noGrp="1"/>
          </p:cNvSpPr>
          <p:nvPr/>
        </p:nvSpPr>
        <p:spPr>
          <a:xfrm>
            <a:off x="1913255" y="5013325"/>
            <a:ext cx="2221230"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700" i="1">
                <a:solidFill>
                  <a:srgbClr val="000000"/>
                </a:solidFill>
                <a:latin typeface="Book Antiqua" panose="02040602050305030304" charset="0"/>
                <a:cs typeface="Times New Roman" panose="02020603050405020304" charset="0"/>
                <a:sym typeface="+mn-ea"/>
              </a:rPr>
              <a:t> felt desperate and regretful</a:t>
            </a:r>
            <a:endParaRPr lang="en-US" altLang="zh-CN" sz="2700" b="1">
              <a:solidFill>
                <a:srgbClr val="002060"/>
              </a:solidFill>
              <a:latin typeface="Times New Roman" panose="02020603050405020304" charset="0"/>
              <a:cs typeface="Times New Roman" panose="02020603050405020304" charset="0"/>
            </a:endParaRPr>
          </a:p>
        </p:txBody>
      </p:sp>
      <p:sp>
        <p:nvSpPr>
          <p:cNvPr id="30" name="内容占位符 2"/>
          <p:cNvSpPr>
            <a:spLocks noGrp="1"/>
          </p:cNvSpPr>
          <p:nvPr/>
        </p:nvSpPr>
        <p:spPr>
          <a:xfrm>
            <a:off x="4260215" y="3800475"/>
            <a:ext cx="1617345" cy="504825"/>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i="1">
                <a:solidFill>
                  <a:srgbClr val="002060"/>
                </a:solidFill>
                <a:latin typeface="Times New Roman" panose="02020603050405020304" charset="0"/>
                <a:cs typeface="Times New Roman" panose="02020603050405020304" charset="0"/>
                <a:sym typeface="+mn-ea"/>
              </a:rPr>
              <a:t>fell asleep </a:t>
            </a:r>
            <a:endParaRPr lang="en-US" altLang="zh-CN" sz="2700" i="1">
              <a:solidFill>
                <a:srgbClr val="002060"/>
              </a:solidFill>
              <a:latin typeface="Times New Roman" panose="02020603050405020304" charset="0"/>
              <a:cs typeface="Times New Roman" panose="02020603050405020304" charset="0"/>
              <a:sym typeface="+mn-ea"/>
            </a:endParaRPr>
          </a:p>
        </p:txBody>
      </p:sp>
      <p:sp>
        <p:nvSpPr>
          <p:cNvPr id="31" name="内容占位符 2"/>
          <p:cNvSpPr>
            <a:spLocks noGrp="1"/>
          </p:cNvSpPr>
          <p:nvPr/>
        </p:nvSpPr>
        <p:spPr>
          <a:xfrm>
            <a:off x="7246620" y="3670935"/>
            <a:ext cx="216217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i="1">
                <a:solidFill>
                  <a:srgbClr val="002060"/>
                </a:solidFill>
                <a:latin typeface="Times New Roman" panose="02020603050405020304" charset="0"/>
                <a:cs typeface="Times New Roman" panose="02020603050405020304" charset="0"/>
              </a:rPr>
              <a:t>found an open area; tired but hopeful</a:t>
            </a:r>
            <a:endParaRPr lang="en-US" altLang="zh-CN" sz="2700" i="1">
              <a:solidFill>
                <a:srgbClr val="002060"/>
              </a:solidFill>
              <a:latin typeface="Times New Roman" panose="02020603050405020304" charset="0"/>
              <a:cs typeface="Times New Roman" panose="02020603050405020304" charset="0"/>
            </a:endParaRPr>
          </a:p>
        </p:txBody>
      </p:sp>
      <p:sp>
        <p:nvSpPr>
          <p:cNvPr id="32" name="内容占位符 2"/>
          <p:cNvSpPr>
            <a:spLocks noGrp="1"/>
          </p:cNvSpPr>
          <p:nvPr/>
        </p:nvSpPr>
        <p:spPr>
          <a:xfrm>
            <a:off x="5920740" y="3420110"/>
            <a:ext cx="1701800" cy="658495"/>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a:solidFill>
                  <a:srgbClr val="002060"/>
                </a:solidFill>
                <a:latin typeface="Times New Roman" panose="02020603050405020304" charset="0"/>
                <a:cs typeface="Times New Roman" panose="02020603050405020304" charset="0"/>
              </a:rPr>
              <a:t>found sth to eat</a:t>
            </a:r>
            <a:endParaRPr lang="en-US" altLang="zh-CN" sz="2700">
              <a:solidFill>
                <a:srgbClr val="002060"/>
              </a:solidFill>
              <a:latin typeface="Times New Roman" panose="02020603050405020304" charset="0"/>
              <a:cs typeface="Times New Roman" panose="02020603050405020304" charset="0"/>
            </a:endParaRPr>
          </a:p>
        </p:txBody>
      </p:sp>
      <p:sp>
        <p:nvSpPr>
          <p:cNvPr id="33" name="内容占位符 2"/>
          <p:cNvSpPr>
            <a:spLocks noGrp="1"/>
          </p:cNvSpPr>
          <p:nvPr/>
        </p:nvSpPr>
        <p:spPr>
          <a:xfrm>
            <a:off x="7753985" y="2368550"/>
            <a:ext cx="3247390"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i="1">
                <a:solidFill>
                  <a:srgbClr val="002060"/>
                </a:solidFill>
                <a:latin typeface="Times New Roman" panose="02020603050405020304" charset="0"/>
                <a:cs typeface="Times New Roman" panose="02020603050405020304" charset="0"/>
              </a:rPr>
              <a:t>helicopter returned</a:t>
            </a:r>
            <a:endParaRPr lang="en-US" altLang="zh-CN" sz="2700" i="1">
              <a:solidFill>
                <a:srgbClr val="002060"/>
              </a:solidFill>
              <a:latin typeface="Times New Roman" panose="02020603050405020304" charset="0"/>
              <a:cs typeface="Times New Roman" panose="02020603050405020304" charset="0"/>
            </a:endParaRPr>
          </a:p>
          <a:p>
            <a:pPr marL="0" indent="0">
              <a:buNone/>
            </a:pPr>
            <a:r>
              <a:rPr lang="en-US" altLang="zh-CN" sz="2700" i="1">
                <a:solidFill>
                  <a:srgbClr val="002060"/>
                </a:solidFill>
                <a:latin typeface="Times New Roman" panose="02020603050405020304" charset="0"/>
                <a:cs typeface="Times New Roman" panose="02020603050405020304" charset="0"/>
              </a:rPr>
              <a:t>and found her;excited</a:t>
            </a:r>
            <a:endParaRPr lang="en-US" altLang="zh-CN" sz="2700" i="1">
              <a:solidFill>
                <a:srgbClr val="002060"/>
              </a:solidFill>
              <a:latin typeface="Times New Roman" panose="02020603050405020304" charset="0"/>
              <a:cs typeface="Times New Roman" panose="02020603050405020304" charset="0"/>
            </a:endParaRPr>
          </a:p>
        </p:txBody>
      </p:sp>
      <p:sp>
        <p:nvSpPr>
          <p:cNvPr id="3" name="内容占位符 2"/>
          <p:cNvSpPr>
            <a:spLocks noGrp="1"/>
          </p:cNvSpPr>
          <p:nvPr/>
        </p:nvSpPr>
        <p:spPr>
          <a:xfrm>
            <a:off x="8391525" y="5553075"/>
            <a:ext cx="201041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an open area</a:t>
            </a:r>
            <a:endParaRPr lang="en-US" altLang="zh-CN" sz="2700" b="1">
              <a:solidFill>
                <a:srgbClr val="FF0000"/>
              </a:solidFill>
              <a:latin typeface="Times New Roman" panose="02020603050405020304" charset="0"/>
              <a:cs typeface="Times New Roman" panose="02020603050405020304" charset="0"/>
            </a:endParaRPr>
          </a:p>
        </p:txBody>
      </p:sp>
      <p:sp>
        <p:nvSpPr>
          <p:cNvPr id="34" name="内容占位符 2"/>
          <p:cNvSpPr>
            <a:spLocks noGrp="1"/>
          </p:cNvSpPr>
          <p:nvPr/>
        </p:nvSpPr>
        <p:spPr>
          <a:xfrm>
            <a:off x="10401935" y="5553075"/>
            <a:ext cx="129540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back to Tom</a:t>
            </a:r>
            <a:endParaRPr lang="en-US" altLang="zh-CN" sz="2700" b="1">
              <a:solidFill>
                <a:srgbClr val="FF0000"/>
              </a:solidFill>
              <a:latin typeface="Times New Roman" panose="02020603050405020304" charset="0"/>
              <a:cs typeface="Times New Roman" panose="02020603050405020304" charset="0"/>
            </a:endParaRPr>
          </a:p>
        </p:txBody>
      </p:sp>
      <p:sp>
        <p:nvSpPr>
          <p:cNvPr id="36" name="内容占位符 2"/>
          <p:cNvSpPr>
            <a:spLocks noGrp="1"/>
          </p:cNvSpPr>
          <p:nvPr/>
        </p:nvSpPr>
        <p:spPr>
          <a:xfrm>
            <a:off x="2478405" y="2609215"/>
            <a:ext cx="2085975" cy="223393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auto">
              <a:lnSpc>
                <a:spcPct val="100000"/>
              </a:lnSpc>
              <a:buNone/>
            </a:pPr>
            <a:r>
              <a:rPr lang="en-US" altLang="zh-CN" sz="2700" i="1">
                <a:solidFill>
                  <a:srgbClr val="002060"/>
                </a:solidFill>
                <a:latin typeface="Times New Roman" panose="02020603050405020304" charset="0"/>
                <a:cs typeface="Times New Roman" panose="02020603050405020304" charset="0"/>
                <a:sym typeface="+mn-ea"/>
              </a:rPr>
              <a:t>tried to calm down and make some preparations </a:t>
            </a:r>
            <a:endParaRPr lang="en-US" altLang="zh-CN" sz="2700" i="1">
              <a:solidFill>
                <a:srgbClr val="002060"/>
              </a:solidFill>
              <a:latin typeface="Times New Roman" panose="02020603050405020304" charset="0"/>
              <a:cs typeface="Times New Roman" panose="02020603050405020304" charset="0"/>
              <a:sym typeface="+mn-ea"/>
            </a:endParaRPr>
          </a:p>
          <a:p>
            <a:pPr marL="0" indent="0" fontAlgn="auto">
              <a:lnSpc>
                <a:spcPct val="100000"/>
              </a:lnSpc>
              <a:buNone/>
            </a:pPr>
            <a:r>
              <a:rPr lang="en-US" altLang="zh-CN" sz="2700" i="1">
                <a:solidFill>
                  <a:srgbClr val="002060"/>
                </a:solidFill>
                <a:latin typeface="Times New Roman" panose="02020603050405020304" charset="0"/>
                <a:cs typeface="Times New Roman" panose="02020603050405020304" charset="0"/>
                <a:sym typeface="+mn-ea"/>
              </a:rPr>
              <a:t>for the night</a:t>
            </a:r>
            <a:endParaRPr lang="en-US" altLang="zh-CN" sz="2700" i="1">
              <a:solidFill>
                <a:srgbClr val="002060"/>
              </a:solidFill>
              <a:latin typeface="Times New Roman" panose="02020603050405020304" charset="0"/>
              <a:cs typeface="Times New Roman" panose="02020603050405020304" charset="0"/>
              <a:sym typeface="+mn-ea"/>
            </a:endParaRPr>
          </a:p>
        </p:txBody>
      </p:sp>
      <p:sp>
        <p:nvSpPr>
          <p:cNvPr id="37" name="内容占位符 2"/>
          <p:cNvSpPr>
            <a:spLocks noGrp="1"/>
          </p:cNvSpPr>
          <p:nvPr/>
        </p:nvSpPr>
        <p:spPr>
          <a:xfrm>
            <a:off x="10704195" y="2982595"/>
            <a:ext cx="1670050" cy="539115"/>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i="1">
                <a:solidFill>
                  <a:srgbClr val="002060"/>
                </a:solidFill>
                <a:latin typeface="Times New Roman" panose="02020603050405020304" charset="0"/>
                <a:cs typeface="Times New Roman" panose="02020603050405020304" charset="0"/>
              </a:rPr>
              <a:t>meet Tom;</a:t>
            </a:r>
            <a:endParaRPr lang="en-US" altLang="zh-CN" sz="2700" i="1">
              <a:solidFill>
                <a:srgbClr val="002060"/>
              </a:solidFill>
              <a:latin typeface="Times New Roman" panose="02020603050405020304" charset="0"/>
              <a:cs typeface="Times New Roman" panose="02020603050405020304" charset="0"/>
            </a:endParaRPr>
          </a:p>
          <a:p>
            <a:pPr marL="0" indent="0">
              <a:buNone/>
            </a:pPr>
            <a:r>
              <a:rPr lang="en-US" altLang="zh-CN" sz="2700" i="1">
                <a:solidFill>
                  <a:srgbClr val="002060"/>
                </a:solidFill>
                <a:latin typeface="Times New Roman" panose="02020603050405020304" charset="0"/>
                <a:cs typeface="Times New Roman" panose="02020603050405020304" charset="0"/>
              </a:rPr>
              <a:t>joyful</a:t>
            </a:r>
            <a:endParaRPr lang="en-US" altLang="zh-CN" sz="2700" i="1">
              <a:solidFill>
                <a:srgbClr val="002060"/>
              </a:solidFill>
              <a:latin typeface="Times New Roman" panose="02020603050405020304" charset="0"/>
              <a:cs typeface="Times New Roman" panose="02020603050405020304" charset="0"/>
            </a:endParaRPr>
          </a:p>
        </p:txBody>
      </p:sp>
      <p:sp>
        <p:nvSpPr>
          <p:cNvPr id="38" name="椭圆 37"/>
          <p:cNvSpPr/>
          <p:nvPr/>
        </p:nvSpPr>
        <p:spPr>
          <a:xfrm>
            <a:off x="6590030" y="4078605"/>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down)">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wipe(down)">
                                      <p:cBhvr>
                                        <p:cTn id="22" dur="500"/>
                                        <p:tgtEl>
                                          <p:spTgt spid="30"/>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down)">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wipe(down)">
                                      <p:cBhvr>
                                        <p:cTn id="32" dur="5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3"/>
                                        </p:tgtEl>
                                        <p:attrNameLst>
                                          <p:attrName>style.visibility</p:attrName>
                                        </p:attrNameLst>
                                      </p:cBhvr>
                                      <p:to>
                                        <p:strVal val="visible"/>
                                      </p:to>
                                    </p:set>
                                    <p:animEffect transition="in" filter="wipe(down)">
                                      <p:cBhvr>
                                        <p:cTn id="37" dur="500"/>
                                        <p:tgtEl>
                                          <p:spTgt spid="33"/>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down)">
                                      <p:cBhvr>
                                        <p:cTn id="4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9" grpId="0"/>
      <p:bldP spid="36" grpId="0"/>
      <p:bldP spid="30" grpId="0"/>
      <p:bldP spid="32" grpId="0"/>
      <p:bldP spid="31" grpId="0"/>
      <p:bldP spid="33" grpId="0"/>
      <p:bldP spid="3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151130" y="613410"/>
            <a:ext cx="11889740" cy="5631180"/>
          </a:xfrm>
          <a:prstGeom prst="rect">
            <a:avLst/>
          </a:prstGeom>
          <a:noFill/>
          <a:ln w="9525">
            <a:noFill/>
          </a:ln>
        </p:spPr>
        <p:txBody>
          <a:bodyPr wrap="square">
            <a:spAutoFit/>
          </a:bodyPr>
          <a:p>
            <a:pPr indent="0" algn="just" fontAlgn="auto"/>
            <a:r>
              <a:rPr lang="en-US" sz="2400" b="1" i="1" u="sng">
                <a:solidFill>
                  <a:srgbClr val="000000"/>
                </a:solidFill>
                <a:latin typeface="Book Antiqua" panose="02040602050305030304" charset="0"/>
                <a:cs typeface="Times New Roman" panose="02020603050405020304" charset="0"/>
              </a:rPr>
              <a:t>Para1: But no more helicopters came and it was getting dark again.</a:t>
            </a:r>
            <a:r>
              <a:rPr lang="en-US" sz="2400" b="0" u="sng">
                <a:solidFill>
                  <a:srgbClr val="FF0000"/>
                </a:solidFill>
                <a:latin typeface="Book Antiqua" panose="02040602050305030304" charset="0"/>
                <a:cs typeface="Times New Roman" panose="02020603050405020304" charset="0"/>
              </a:rPr>
              <a:t> </a:t>
            </a:r>
            <a:r>
              <a:rPr lang="en-US" sz="2400" b="0" i="1">
                <a:solidFill>
                  <a:srgbClr val="000000"/>
                </a:solidFill>
                <a:latin typeface="Book Antiqua" panose="02040602050305030304" charset="0"/>
                <a:cs typeface="Times New Roman" panose="02020603050405020304" charset="0"/>
              </a:rPr>
              <a:t>Looking through the thick darkness, she felt </a:t>
            </a:r>
            <a:r>
              <a:rPr lang="en-US" sz="2400" b="0" i="1">
                <a:solidFill>
                  <a:srgbClr val="000000"/>
                </a:solidFill>
                <a:highlight>
                  <a:srgbClr val="FFFF00"/>
                </a:highlight>
                <a:latin typeface="Book Antiqua" panose="02040602050305030304" charset="0"/>
                <a:cs typeface="Times New Roman" panose="02020603050405020304" charset="0"/>
              </a:rPr>
              <a:t>a strong sense of regret and despair surging through her body</a:t>
            </a:r>
            <a:r>
              <a:rPr lang="en-US" sz="2400" b="0" i="1">
                <a:solidFill>
                  <a:srgbClr val="000000"/>
                </a:solidFill>
                <a:latin typeface="Book Antiqua" panose="02040602050305030304" charset="0"/>
                <a:cs typeface="Times New Roman" panose="02020603050405020304" charset="0"/>
              </a:rPr>
              <a:t>. “If only I had not quarreled with </a:t>
            </a:r>
            <a:r>
              <a:rPr lang="en-US" sz="2400" b="0" i="1" u="sng">
                <a:solidFill>
                  <a:srgbClr val="000000"/>
                </a:solidFill>
                <a:latin typeface="Book Antiqua" panose="02040602050305030304" charset="0"/>
                <a:cs typeface="Times New Roman" panose="02020603050405020304" charset="0"/>
              </a:rPr>
              <a:t>Tom</a:t>
            </a:r>
            <a:r>
              <a:rPr lang="en-US" sz="2400" b="0" i="1">
                <a:solidFill>
                  <a:srgbClr val="000000"/>
                </a:solidFill>
                <a:latin typeface="Book Antiqua" panose="02040602050305030304" charset="0"/>
                <a:cs typeface="Times New Roman" panose="02020603050405020304" charset="0"/>
              </a:rPr>
              <a:t>.” She thought to herself. However, she didn’t lose heart, </a:t>
            </a:r>
            <a:r>
              <a:rPr lang="en-US" sz="2400" b="0" i="1">
                <a:solidFill>
                  <a:srgbClr val="000000"/>
                </a:solidFill>
                <a:highlight>
                  <a:srgbClr val="FFFF00"/>
                </a:highlight>
                <a:latin typeface="Book Antiqua" panose="02040602050305030304" charset="0"/>
                <a:cs typeface="Times New Roman" panose="02020603050405020304" charset="0"/>
              </a:rPr>
              <a:t>keeping shouting in her mind</a:t>
            </a:r>
            <a:r>
              <a:rPr lang="en-US" sz="2400" b="0" i="1">
                <a:solidFill>
                  <a:srgbClr val="000000"/>
                </a:solidFill>
                <a:latin typeface="Book Antiqua" panose="02040602050305030304" charset="0"/>
                <a:cs typeface="Times New Roman" panose="02020603050405020304" charset="0"/>
              </a:rPr>
              <a:t>, “Focus! Tom must have called for those </a:t>
            </a:r>
            <a:r>
              <a:rPr lang="en-US" sz="2400" b="0" i="1" u="sng">
                <a:solidFill>
                  <a:srgbClr val="000000"/>
                </a:solidFill>
                <a:latin typeface="Book Antiqua" panose="02040602050305030304" charset="0"/>
                <a:cs typeface="Times New Roman" panose="02020603050405020304" charset="0"/>
              </a:rPr>
              <a:t>helicopters</a:t>
            </a:r>
            <a:r>
              <a:rPr lang="en-US" sz="2400" b="0" i="1">
                <a:solidFill>
                  <a:srgbClr val="000000"/>
                </a:solidFill>
                <a:latin typeface="Book Antiqua" panose="02040602050305030304" charset="0"/>
                <a:cs typeface="Times New Roman" panose="02020603050405020304" charset="0"/>
              </a:rPr>
              <a:t>. I have to guide him tomorrow.” She picked up her courage</a:t>
            </a:r>
            <a:r>
              <a:rPr lang="en-US" sz="2400" b="0" i="1">
                <a:solidFill>
                  <a:srgbClr val="000000"/>
                </a:solidFill>
                <a:latin typeface="Book Antiqua" panose="02040602050305030304" charset="0"/>
                <a:ea typeface="宋体" panose="02010600030101010101" pitchFamily="2" charset="-122"/>
              </a:rPr>
              <a:t> again</a:t>
            </a:r>
            <a:r>
              <a:rPr lang="en-US" sz="2400" b="0" i="1">
                <a:solidFill>
                  <a:srgbClr val="000000"/>
                </a:solidFill>
                <a:latin typeface="Book Antiqua" panose="02040602050305030304" charset="0"/>
                <a:cs typeface="Times New Roman" panose="02020603050405020304" charset="0"/>
              </a:rPr>
              <a:t> and managed to find a shelter to stay from the bones-chilling night. S</a:t>
            </a:r>
            <a:r>
              <a:rPr lang="en-US" sz="2400" b="0" i="1">
                <a:solidFill>
                  <a:srgbClr val="000000"/>
                </a:solidFill>
                <a:latin typeface="Book Antiqua" panose="02040602050305030304" charset="0"/>
                <a:ea typeface="宋体" panose="02010600030101010101" pitchFamily="2" charset="-122"/>
              </a:rPr>
              <a:t>hortly </a:t>
            </a:r>
            <a:r>
              <a:rPr lang="en-US" sz="2400" b="0" i="1">
                <a:solidFill>
                  <a:srgbClr val="000000"/>
                </a:solidFill>
                <a:latin typeface="Book Antiqua" panose="02040602050305030304" charset="0"/>
                <a:cs typeface="Times New Roman" panose="02020603050405020304" charset="0"/>
              </a:rPr>
              <a:t>after, she </a:t>
            </a:r>
            <a:r>
              <a:rPr lang="en-US" sz="2400" b="0" i="1">
                <a:solidFill>
                  <a:srgbClr val="000000"/>
                </a:solidFill>
                <a:highlight>
                  <a:srgbClr val="FFFF00"/>
                </a:highlight>
                <a:latin typeface="Book Antiqua" panose="02040602050305030304" charset="0"/>
                <a:cs typeface="Times New Roman" panose="02020603050405020304" charset="0"/>
              </a:rPr>
              <a:t>collapsed in fatigue </a:t>
            </a:r>
            <a:r>
              <a:rPr lang="en-US" sz="2400" b="0" i="1">
                <a:solidFill>
                  <a:srgbClr val="000000"/>
                </a:solidFill>
                <a:highlight>
                  <a:srgbClr val="FFFF00"/>
                </a:highlight>
                <a:latin typeface="Book Antiqua" panose="02040602050305030304" charset="0"/>
                <a:ea typeface="宋体" panose="02010600030101010101" pitchFamily="2" charset="-122"/>
              </a:rPr>
              <a:t>and barely </a:t>
            </a:r>
            <a:r>
              <a:rPr lang="en-US" sz="2400" b="0" i="1">
                <a:solidFill>
                  <a:srgbClr val="000000"/>
                </a:solidFill>
                <a:highlight>
                  <a:srgbClr val="FFFF00"/>
                </a:highlight>
                <a:latin typeface="Book Antiqua" panose="02040602050305030304" charset="0"/>
                <a:cs typeface="Times New Roman" panose="02020603050405020304" charset="0"/>
              </a:rPr>
              <a:t>kept her eyes open</a:t>
            </a:r>
            <a:r>
              <a:rPr lang="en-US" sz="2400" b="0" i="1">
                <a:solidFill>
                  <a:srgbClr val="000000"/>
                </a:solidFill>
                <a:latin typeface="Book Antiqua" panose="02040602050305030304" charset="0"/>
                <a:cs typeface="Times New Roman" panose="02020603050405020304" charset="0"/>
              </a:rPr>
              <a:t>, sweetly dreaming of seeing Tom.</a:t>
            </a:r>
            <a:r>
              <a:rPr lang="en-US" sz="2400" b="0">
                <a:solidFill>
                  <a:srgbClr val="000000"/>
                </a:solidFill>
                <a:latin typeface="Book Antiqua" panose="02040602050305030304" charset="0"/>
                <a:cs typeface="Times New Roman" panose="02020603050405020304" charset="0"/>
              </a:rPr>
              <a:t> </a:t>
            </a:r>
            <a:r>
              <a:rPr lang="en-US" sz="2400" b="1" i="1" u="sng">
                <a:solidFill>
                  <a:srgbClr val="000000"/>
                </a:solidFill>
                <a:latin typeface="Book Antiqua" panose="02040602050305030304" charset="0"/>
                <a:cs typeface="Times New Roman" panose="02020603050405020304" charset="0"/>
              </a:rPr>
              <a:t>Para2: It was daybreak when Jane woke up.</a:t>
            </a:r>
            <a:r>
              <a:rPr lang="en-US" sz="2400" b="0" i="1">
                <a:solidFill>
                  <a:srgbClr val="FF0000"/>
                </a:solidFill>
                <a:latin typeface="Book Antiqua" panose="02040602050305030304" charset="0"/>
                <a:cs typeface="Times New Roman" panose="02020603050405020304" charset="0"/>
              </a:rPr>
              <a:t> </a:t>
            </a:r>
            <a:r>
              <a:rPr lang="en-US" sz="2400" b="0" i="1">
                <a:solidFill>
                  <a:srgbClr val="000000"/>
                </a:solidFill>
                <a:latin typeface="Book Antiqua" panose="02040602050305030304" charset="0"/>
                <a:cs typeface="Times New Roman" panose="02020603050405020304" charset="0"/>
              </a:rPr>
              <a:t>She ate some berries and then </a:t>
            </a:r>
            <a:r>
              <a:rPr lang="en-US" sz="2400" b="0" i="1">
                <a:solidFill>
                  <a:srgbClr val="000000"/>
                </a:solidFill>
                <a:latin typeface="Book Antiqua" panose="02040602050305030304" charset="0"/>
                <a:ea typeface="宋体" panose="02010600030101010101" pitchFamily="2" charset="-122"/>
              </a:rPr>
              <a:t>made her way</a:t>
            </a:r>
            <a:r>
              <a:rPr lang="en-US" sz="2400" b="0" i="1">
                <a:solidFill>
                  <a:srgbClr val="000000"/>
                </a:solidFill>
                <a:latin typeface="Book Antiqua" panose="02040602050305030304" charset="0"/>
                <a:cs typeface="Times New Roman" panose="02020603050405020304" charset="0"/>
              </a:rPr>
              <a:t> along the </a:t>
            </a:r>
            <a:r>
              <a:rPr lang="en-US" sz="2400" b="0" i="1" u="sng">
                <a:solidFill>
                  <a:srgbClr val="000000"/>
                </a:solidFill>
                <a:latin typeface="Book Antiqua" panose="02040602050305030304" charset="0"/>
                <a:cs typeface="Times New Roman" panose="02020603050405020304" charset="0"/>
              </a:rPr>
              <a:t>stream</a:t>
            </a:r>
            <a:r>
              <a:rPr lang="en-US" sz="2400" b="0" i="1">
                <a:solidFill>
                  <a:srgbClr val="000000"/>
                </a:solidFill>
                <a:latin typeface="Book Antiqua" panose="02040602050305030304" charset="0"/>
                <a:cs typeface="Times New Roman" panose="02020603050405020304" charset="0"/>
              </a:rPr>
              <a:t>, hoping to find a suitable place to guide the helicopter. </a:t>
            </a:r>
            <a:r>
              <a:rPr lang="en-US" sz="2400" b="0" i="1">
                <a:solidFill>
                  <a:srgbClr val="000000"/>
                </a:solidFill>
                <a:highlight>
                  <a:srgbClr val="00FF00"/>
                </a:highlight>
                <a:latin typeface="Book Antiqua" panose="02040602050305030304" charset="0"/>
                <a:cs typeface="Times New Roman" panose="02020603050405020304" charset="0"/>
              </a:rPr>
              <a:t>Exhausted but full of hope</a:t>
            </a:r>
            <a:r>
              <a:rPr lang="en-US" sz="2400" b="0" i="1">
                <a:solidFill>
                  <a:srgbClr val="000000"/>
                </a:solidFill>
                <a:latin typeface="Book Antiqua" panose="02040602050305030304" charset="0"/>
                <a:cs typeface="Times New Roman" panose="02020603050405020304" charset="0"/>
              </a:rPr>
              <a:t>, all of a sudden, she spotted a huge flat rock. She </a:t>
            </a:r>
            <a:r>
              <a:rPr lang="en-US" sz="2400" b="0" i="1">
                <a:solidFill>
                  <a:srgbClr val="000000"/>
                </a:solidFill>
                <a:latin typeface="Book Antiqua" panose="02040602050305030304" charset="0"/>
                <a:ea typeface="宋体" panose="02010600030101010101" pitchFamily="2" charset="-122"/>
              </a:rPr>
              <a:t>made</a:t>
            </a:r>
            <a:r>
              <a:rPr lang="en-US" sz="2400" b="0" i="1">
                <a:solidFill>
                  <a:srgbClr val="000000"/>
                </a:solidFill>
                <a:latin typeface="Book Antiqua" panose="02040602050305030304" charset="0"/>
                <a:cs typeface="Times New Roman" panose="02020603050405020304" charset="0"/>
              </a:rPr>
              <a:t> a great effort to </a:t>
            </a:r>
            <a:r>
              <a:rPr lang="en-US" sz="2400" b="0" i="1" u="sng">
                <a:solidFill>
                  <a:srgbClr val="000000"/>
                </a:solidFill>
                <a:latin typeface="Book Antiqua" panose="02040602050305030304" charset="0"/>
                <a:cs typeface="Times New Roman" panose="02020603050405020304" charset="0"/>
              </a:rPr>
              <a:t>climb</a:t>
            </a:r>
            <a:r>
              <a:rPr lang="en-US" sz="2400" b="0" i="1">
                <a:solidFill>
                  <a:srgbClr val="000000"/>
                </a:solidFill>
                <a:latin typeface="Book Antiqua" panose="02040602050305030304" charset="0"/>
                <a:cs typeface="Times New Roman" panose="02020603050405020304" charset="0"/>
              </a:rPr>
              <a:t> onto it and waited with patience. The minute the helicopter </a:t>
            </a:r>
            <a:r>
              <a:rPr lang="en-US" sz="2400" b="0" i="1">
                <a:solidFill>
                  <a:srgbClr val="000000"/>
                </a:solidFill>
                <a:highlight>
                  <a:srgbClr val="00FF00"/>
                </a:highlight>
                <a:latin typeface="Book Antiqua" panose="02040602050305030304" charset="0"/>
                <a:cs typeface="Times New Roman" panose="02020603050405020304" charset="0"/>
              </a:rPr>
              <a:t>came into sight</a:t>
            </a:r>
            <a:r>
              <a:rPr lang="en-US" sz="2400" b="0" i="1">
                <a:solidFill>
                  <a:srgbClr val="000000"/>
                </a:solidFill>
                <a:latin typeface="Book Antiqua" panose="02040602050305030304" charset="0"/>
                <a:cs typeface="Times New Roman" panose="02020603050405020304" charset="0"/>
              </a:rPr>
              <a:t> again, she waved the </a:t>
            </a:r>
            <a:r>
              <a:rPr lang="en-US" sz="2400" b="0" i="1" u="sng">
                <a:solidFill>
                  <a:srgbClr val="000000"/>
                </a:solidFill>
                <a:latin typeface="Book Antiqua" panose="02040602050305030304" charset="0"/>
                <a:cs typeface="Times New Roman" panose="02020603050405020304" charset="0"/>
              </a:rPr>
              <a:t>yellow blouse</a:t>
            </a:r>
            <a:r>
              <a:rPr lang="en-US" sz="2400" b="0" i="1">
                <a:solidFill>
                  <a:srgbClr val="000000"/>
                </a:solidFill>
                <a:latin typeface="Book Antiqua" panose="02040602050305030304" charset="0"/>
                <a:cs typeface="Times New Roman" panose="02020603050405020304" charset="0"/>
              </a:rPr>
              <a:t> violently and yelled at the helicopter with full-strength. </a:t>
            </a:r>
            <a:r>
              <a:rPr lang="en-US" sz="2400" b="0" i="1" u="sng">
                <a:solidFill>
                  <a:srgbClr val="000000"/>
                </a:solidFill>
                <a:latin typeface="Book Antiqua" panose="02040602050305030304" charset="0"/>
                <a:cs typeface="Times New Roman" panose="02020603050405020304" charset="0"/>
              </a:rPr>
              <a:t>Much to her joy</a:t>
            </a:r>
            <a:r>
              <a:rPr lang="en-US" sz="2400" b="0" i="1">
                <a:solidFill>
                  <a:srgbClr val="000000"/>
                </a:solidFill>
                <a:latin typeface="Book Antiqua" panose="02040602050305030304" charset="0"/>
                <a:cs typeface="Times New Roman" panose="02020603050405020304" charset="0"/>
              </a:rPr>
              <a:t>, </a:t>
            </a:r>
            <a:r>
              <a:rPr lang="en-US" sz="2400" b="0" i="1">
                <a:solidFill>
                  <a:srgbClr val="000000"/>
                </a:solidFill>
                <a:highlight>
                  <a:srgbClr val="00FF00"/>
                </a:highlight>
                <a:latin typeface="Book Antiqua" panose="02040602050305030304" charset="0"/>
                <a:cs typeface="Times New Roman" panose="02020603050405020304" charset="0"/>
              </a:rPr>
              <a:t>it did capture the attention of the helicopter</a:t>
            </a:r>
            <a:r>
              <a:rPr lang="en-US" sz="2400" b="0" i="1">
                <a:solidFill>
                  <a:srgbClr val="000000"/>
                </a:solidFill>
                <a:latin typeface="Book Antiqua" panose="02040602050305030304" charset="0"/>
                <a:cs typeface="Times New Roman" panose="02020603050405020304" charset="0"/>
              </a:rPr>
              <a:t> and the helicopter landed near the big rock slowly. Without hesitation, Jane jumped off the rock and rushed towards Tom like a flying arrow</a:t>
            </a:r>
            <a:r>
              <a:rPr lang="en-US" sz="2400" b="0" i="1">
                <a:solidFill>
                  <a:srgbClr val="000000"/>
                </a:solidFill>
                <a:latin typeface="Book Antiqua" panose="02040602050305030304" charset="0"/>
                <a:ea typeface="宋体" panose="02010600030101010101" pitchFamily="2" charset="-122"/>
              </a:rPr>
              <a:t> </a:t>
            </a:r>
            <a:r>
              <a:rPr lang="en-US" sz="2400" b="0" i="1">
                <a:solidFill>
                  <a:srgbClr val="000000"/>
                </a:solidFill>
                <a:highlight>
                  <a:srgbClr val="00FF00"/>
                </a:highlight>
                <a:latin typeface="Book Antiqua" panose="02040602050305030304" charset="0"/>
                <a:ea typeface="宋体" panose="02010600030101010101" pitchFamily="2" charset="-122"/>
              </a:rPr>
              <a:t>i</a:t>
            </a:r>
            <a:r>
              <a:rPr lang="en-US" sz="2400" b="0" i="1">
                <a:solidFill>
                  <a:srgbClr val="000000"/>
                </a:solidFill>
                <a:highlight>
                  <a:srgbClr val="00FF00"/>
                </a:highlight>
                <a:latin typeface="Book Antiqua" panose="02040602050305030304" charset="0"/>
                <a:cs typeface="Times New Roman" panose="02020603050405020304" charset="0"/>
              </a:rPr>
              <a:t>n </a:t>
            </a:r>
            <a:r>
              <a:rPr lang="en-US" sz="2400" b="0" i="1">
                <a:solidFill>
                  <a:srgbClr val="000000"/>
                </a:solidFill>
                <a:highlight>
                  <a:srgbClr val="00FF00"/>
                </a:highlight>
                <a:latin typeface="Book Antiqua" panose="02040602050305030304" charset="0"/>
                <a:ea typeface="宋体" panose="02010600030101010101" pitchFamily="2" charset="-122"/>
              </a:rPr>
              <a:t>floods</a:t>
            </a:r>
            <a:r>
              <a:rPr lang="en-US" sz="2400" b="0" i="1">
                <a:solidFill>
                  <a:srgbClr val="000000"/>
                </a:solidFill>
                <a:highlight>
                  <a:srgbClr val="00FF00"/>
                </a:highlight>
                <a:latin typeface="Book Antiqua" panose="02040602050305030304" charset="0"/>
                <a:cs typeface="Times New Roman" panose="02020603050405020304" charset="0"/>
              </a:rPr>
              <a:t> of tears</a:t>
            </a:r>
            <a:r>
              <a:rPr lang="en-US" sz="2400" b="0" i="1">
                <a:solidFill>
                  <a:srgbClr val="000000"/>
                </a:solidFill>
                <a:latin typeface="Book Antiqua" panose="02040602050305030304" charset="0"/>
                <a:cs typeface="Times New Roman" panose="02020603050405020304" charset="0"/>
              </a:rPr>
              <a:t>, </a:t>
            </a:r>
            <a:r>
              <a:rPr lang="en-US" sz="2400" b="0" i="1">
                <a:solidFill>
                  <a:srgbClr val="000000"/>
                </a:solidFill>
                <a:highlight>
                  <a:srgbClr val="00FF00"/>
                </a:highlight>
                <a:latin typeface="Book Antiqua" panose="02040602050305030304" charset="0"/>
                <a:cs typeface="Times New Roman" panose="02020603050405020304" charset="0"/>
              </a:rPr>
              <a:t>hugging tightly in his arms</a:t>
            </a:r>
            <a:r>
              <a:rPr lang="en-US" sz="2400" b="0" i="1">
                <a:solidFill>
                  <a:srgbClr val="000000"/>
                </a:solidFill>
                <a:latin typeface="Book Antiqua" panose="02040602050305030304" charset="0"/>
                <a:cs typeface="Times New Roman" panose="02020603050405020304" charset="0"/>
              </a:rPr>
              <a:t>, “please never leave me alone!”</a:t>
            </a:r>
            <a:endParaRPr lang="zh-CN" altLang="en-US" sz="2400"/>
          </a:p>
        </p:txBody>
      </p:sp>
      <p:sp>
        <p:nvSpPr>
          <p:cNvPr id="2" name="标题 1"/>
          <p:cNvSpPr>
            <a:spLocks noGrp="1"/>
          </p:cNvSpPr>
          <p:nvPr>
            <p:ph type="title"/>
          </p:nvPr>
        </p:nvSpPr>
        <p:spPr>
          <a:xfrm>
            <a:off x="0" y="-342265"/>
            <a:ext cx="10515600" cy="1325563"/>
          </a:xfrm>
        </p:spPr>
        <p:txBody>
          <a:bodyPr/>
          <a:p>
            <a:r>
              <a:rPr lang="en-US" altLang="zh-CN" sz="2800"/>
              <a:t>A Possible Version:</a:t>
            </a:r>
            <a:endParaRPr lang="en-US" altLang="zh-CN" sz="280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nvPicPr>
        <p:blipFill>
          <a:blip r:embed="rId1"/>
          <a:srcRect r="-176" b="11088"/>
          <a:stretch>
            <a:fillRect/>
          </a:stretch>
        </p:blipFill>
        <p:spPr>
          <a:xfrm>
            <a:off x="2402840" y="3506470"/>
            <a:ext cx="6870065" cy="3336290"/>
          </a:xfrm>
          <a:prstGeom prst="rect">
            <a:avLst/>
          </a:prstGeom>
        </p:spPr>
      </p:pic>
      <p:sp>
        <p:nvSpPr>
          <p:cNvPr id="2" name="标题 1"/>
          <p:cNvSpPr>
            <a:spLocks noGrp="1"/>
          </p:cNvSpPr>
          <p:nvPr>
            <p:ph type="ctrTitle"/>
          </p:nvPr>
        </p:nvSpPr>
        <p:spPr>
          <a:xfrm>
            <a:off x="113030" y="1376045"/>
            <a:ext cx="12191365" cy="2387600"/>
          </a:xfrm>
        </p:spPr>
        <p:txBody>
          <a:bodyPr>
            <a:normAutofit fontScale="90000"/>
          </a:bodyPr>
          <a:p>
            <a:pPr fontAlgn="auto">
              <a:lnSpc>
                <a:spcPct val="100000"/>
              </a:lnSpc>
            </a:pPr>
            <a:br>
              <a:rPr lang="en-US" altLang="zh-CN">
                <a:latin typeface="Elephant" panose="02020904090505020303" charset="0"/>
                <a:cs typeface="Elephant" panose="02020904090505020303" charset="0"/>
              </a:rPr>
            </a:br>
            <a:r>
              <a:rPr lang="en-US" altLang="zh-CN">
                <a:solidFill>
                  <a:srgbClr val="002060"/>
                </a:solidFill>
              </a:rPr>
              <a:t>t</a:t>
            </a:r>
            <a:r>
              <a:rPr lang="en-US" altLang="zh-CN">
                <a:solidFill>
                  <a:srgbClr val="002060"/>
                </a:solidFill>
                <a:latin typeface="Adobe Caslon Pro Bold" panose="0205070206050A020403" charset="0"/>
                <a:cs typeface="Adobe Caslon Pro Bold" panose="0205070206050A020403" charset="0"/>
              </a:rPr>
              <a:t>he </a:t>
            </a:r>
            <a:r>
              <a:rPr lang="en-US" altLang="zh-CN">
                <a:solidFill>
                  <a:srgbClr val="FF0000"/>
                </a:solidFill>
                <a:latin typeface="Adobe Caslon Pro Bold" panose="0205070206050A020403" charset="0"/>
                <a:cs typeface="Adobe Caslon Pro Bold" panose="0205070206050A020403" charset="0"/>
              </a:rPr>
              <a:t>Coherence</a:t>
            </a:r>
            <a:r>
              <a:rPr lang="en-US" altLang="zh-CN">
                <a:solidFill>
                  <a:srgbClr val="002060"/>
                </a:solidFill>
                <a:latin typeface="Adobe Caslon Pro Bold" panose="0205070206050A020403" charset="0"/>
                <a:cs typeface="Adobe Caslon Pro Bold" panose="0205070206050A020403" charset="0"/>
              </a:rPr>
              <a:t> and </a:t>
            </a:r>
            <a:r>
              <a:rPr lang="en-US" altLang="zh-CN">
                <a:solidFill>
                  <a:srgbClr val="FF0000"/>
                </a:solidFill>
                <a:latin typeface="Adobe Caslon Pro Bold" panose="0205070206050A020403" charset="0"/>
                <a:cs typeface="Adobe Caslon Pro Bold" panose="0205070206050A020403" charset="0"/>
              </a:rPr>
              <a:t>Distribution </a:t>
            </a:r>
            <a:r>
              <a:rPr lang="en-US" altLang="zh-CN">
                <a:solidFill>
                  <a:srgbClr val="002060"/>
                </a:solidFill>
                <a:latin typeface="Adobe Caslon Pro Bold" panose="0205070206050A020403" charset="0"/>
                <a:cs typeface="Adobe Caslon Pro Bold" panose="0205070206050A020403" charset="0"/>
              </a:rPr>
              <a:t>of Plots</a:t>
            </a:r>
            <a:br>
              <a:rPr lang="en-US" altLang="zh-CN">
                <a:solidFill>
                  <a:srgbClr val="002060"/>
                </a:solidFill>
                <a:latin typeface="Adobe Caslon Pro Bold" panose="0205070206050A020403" charset="0"/>
                <a:cs typeface="Adobe Caslon Pro Bold" panose="0205070206050A020403" charset="0"/>
              </a:rPr>
            </a:br>
            <a:r>
              <a:rPr lang="en-US" altLang="zh-CN">
                <a:solidFill>
                  <a:srgbClr val="002060"/>
                </a:solidFill>
                <a:latin typeface="Adobe Caslon Pro Bold" panose="0205070206050A020403" charset="0"/>
                <a:cs typeface="Adobe Caslon Pro Bold" panose="0205070206050A020403" charset="0"/>
              </a:rPr>
              <a:t>between two paragraphs </a:t>
            </a:r>
            <a:br>
              <a:rPr lang="en-US" altLang="zh-CN">
                <a:solidFill>
                  <a:srgbClr val="002060"/>
                </a:solidFill>
                <a:latin typeface="Adobe Caslon Pro Bold" panose="0205070206050A020403" charset="0"/>
                <a:cs typeface="Adobe Caslon Pro Bold" panose="0205070206050A020403" charset="0"/>
              </a:rPr>
            </a:br>
            <a:r>
              <a:rPr lang="zh-CN" altLang="en-US" sz="4000"/>
              <a:t>续写段落间的情节衔接与分布</a:t>
            </a:r>
            <a:endParaRPr lang="en-US" altLang="zh-CN" sz="4000"/>
          </a:p>
        </p:txBody>
      </p:sp>
      <p:sp>
        <p:nvSpPr>
          <p:cNvPr id="3" name="副标题 2"/>
          <p:cNvSpPr>
            <a:spLocks noGrp="1"/>
          </p:cNvSpPr>
          <p:nvPr>
            <p:ph type="subTitle" idx="1"/>
          </p:nvPr>
        </p:nvSpPr>
        <p:spPr>
          <a:xfrm>
            <a:off x="2939415" y="4084638"/>
            <a:ext cx="9144000" cy="1655762"/>
          </a:xfrm>
        </p:spPr>
        <p:txBody>
          <a:bodyPr/>
          <a:p>
            <a:r>
              <a:rPr lang="en-US" altLang="zh-CN">
                <a:latin typeface="Times New Roman" panose="02020603050405020304" charset="0"/>
                <a:cs typeface="Times New Roman" panose="02020603050405020304" charset="0"/>
              </a:rPr>
              <a:t>                                                                                      -2020/6/15 By Lily</a:t>
            </a:r>
            <a:endParaRPr lang="en-US" altLang="zh-CN">
              <a:latin typeface="Times New Roman" panose="02020603050405020304" charset="0"/>
              <a:cs typeface="Times New Roman" panose="02020603050405020304" charset="0"/>
            </a:endParaRPr>
          </a:p>
        </p:txBody>
      </p:sp>
      <p:sp>
        <p:nvSpPr>
          <p:cNvPr id="6" name="文本框 5"/>
          <p:cNvSpPr txBox="1"/>
          <p:nvPr/>
        </p:nvSpPr>
        <p:spPr>
          <a:xfrm>
            <a:off x="2746375" y="468630"/>
            <a:ext cx="6925310" cy="1568450"/>
          </a:xfrm>
          <a:prstGeom prst="rect">
            <a:avLst/>
          </a:prstGeom>
          <a:noFill/>
        </p:spPr>
        <p:txBody>
          <a:bodyPr wrap="none" rtlCol="0" anchor="t">
            <a:spAutoFit/>
          </a:bodyPr>
          <a:p>
            <a:r>
              <a:rPr lang="en-US" altLang="zh-CN" sz="4800">
                <a:latin typeface="Elephant" panose="02020904090505020303" charset="0"/>
                <a:cs typeface="Elephant" panose="02020904090505020303" charset="0"/>
                <a:sym typeface="+mn-ea"/>
              </a:rPr>
              <a:t>Continuation Writing-</a:t>
            </a:r>
            <a:br>
              <a:rPr lang="en-US" altLang="zh-CN" sz="4800">
                <a:latin typeface="Elephant" panose="02020904090505020303" charset="0"/>
                <a:cs typeface="Elephant" panose="02020904090505020303" charset="0"/>
                <a:sym typeface="+mn-ea"/>
              </a:rPr>
            </a:br>
            <a:endParaRPr lang="en-US" altLang="zh-CN" sz="4800">
              <a:latin typeface="Elephant" panose="02020904090505020303" charset="0"/>
              <a:cs typeface="Elephant" panose="02020904090505020303"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3"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3"/>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p:nvPr>
        </p:nvSpPr>
        <p:spPr>
          <a:xfrm>
            <a:off x="838200" y="2294890"/>
            <a:ext cx="10515600" cy="1325563"/>
          </a:xfrm>
        </p:spPr>
        <p:txBody>
          <a:bodyPr/>
          <a:p>
            <a:pPr algn="ctr"/>
            <a:r>
              <a:rPr lang="en-US" altLang="zh-CN">
                <a:solidFill>
                  <a:srgbClr val="FB4717"/>
                </a:solidFill>
                <a:latin typeface="Elephant" panose="02020904090505020303" charset="0"/>
                <a:cs typeface="Elephant" panose="02020904090505020303" charset="0"/>
              </a:rPr>
              <a:t>One more Practice</a:t>
            </a:r>
            <a:endParaRPr lang="en-US" altLang="zh-CN">
              <a:solidFill>
                <a:srgbClr val="FB4717"/>
              </a:solidFill>
              <a:latin typeface="Elephant" panose="02020904090505020303" charset="0"/>
              <a:cs typeface="Elephant" panose="02020904090505020303"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635" y="0"/>
            <a:ext cx="12191365" cy="7108825"/>
          </a:xfrm>
          <a:prstGeom prst="rect">
            <a:avLst/>
          </a:prstGeom>
          <a:noFill/>
          <a:ln w="9525">
            <a:noFill/>
          </a:ln>
        </p:spPr>
        <p:txBody>
          <a:bodyPr wrap="square">
            <a:spAutoFit/>
          </a:bodyPr>
          <a:p>
            <a:pPr indent="266700" algn="just" fontAlgn="auto"/>
            <a:r>
              <a:rPr lang="en-US" sz="2400" b="0">
                <a:latin typeface="Times New Roman" panose="02020603050405020304" charset="0"/>
                <a:ea typeface="宋体" panose="02010600030101010101" pitchFamily="2" charset="-122"/>
              </a:rPr>
              <a:t>It was summer, and my </a:t>
            </a:r>
            <a:r>
              <a:rPr lang="en-US" sz="2400" b="0" u="sng">
                <a:latin typeface="Times New Roman" panose="02020603050405020304" charset="0"/>
                <a:ea typeface="宋体" panose="02010600030101010101" pitchFamily="2" charset="-122"/>
              </a:rPr>
              <a:t>dad</a:t>
            </a:r>
            <a:r>
              <a:rPr lang="en-US" sz="2400" b="0">
                <a:latin typeface="Times New Roman" panose="02020603050405020304" charset="0"/>
                <a:ea typeface="宋体" panose="02010600030101010101" pitchFamily="2" charset="-122"/>
              </a:rPr>
              <a:t> wanted to treat me to a vacation like never before. He decided to take me on a trip to the Wild West.We took a plane to Albuquerque, a big city in the state of New Mexico. We reached Albuquerque in the late afternoon. </a:t>
            </a:r>
            <a:r>
              <a:rPr lang="en-US" sz="2400" b="0" u="sng">
                <a:latin typeface="Times New Roman" panose="02020603050405020304" charset="0"/>
                <a:ea typeface="宋体" panose="02010600030101010101" pitchFamily="2" charset="-122"/>
              </a:rPr>
              <a:t>Uncle Paul</a:t>
            </a:r>
            <a:r>
              <a:rPr lang="en-US" sz="2400" b="0">
                <a:latin typeface="Times New Roman" panose="02020603050405020304" charset="0"/>
                <a:ea typeface="宋体" panose="02010600030101010101" pitchFamily="2" charset="-122"/>
              </a:rPr>
              <a:t>, my dad’s friend, picked us up from the airport and drove us up to his farm in Pecos.His wife Tina cooked us a delicious dinner and we got to know his sons Ryan and Kyle. My dad and I spent the night in the guestroom of the </a:t>
            </a:r>
            <a:r>
              <a:rPr lang="en-US" sz="2400" b="0" u="sng">
                <a:latin typeface="Times New Roman" panose="02020603050405020304" charset="0"/>
                <a:ea typeface="宋体" panose="02010600030101010101" pitchFamily="2" charset="-122"/>
              </a:rPr>
              <a:t>farm hous</a:t>
            </a:r>
            <a:r>
              <a:rPr lang="en-US" sz="2400" b="0">
                <a:latin typeface="Times New Roman" panose="02020603050405020304" charset="0"/>
                <a:ea typeface="宋体" panose="02010600030101010101" pitchFamily="2" charset="-122"/>
              </a:rPr>
              <a:t>e listening to the frogs and water rolling down the </a:t>
            </a:r>
            <a:r>
              <a:rPr lang="en-US" sz="2400" b="0" u="sng">
                <a:latin typeface="Times New Roman" panose="02020603050405020304" charset="0"/>
                <a:ea typeface="宋体" panose="02010600030101010101" pitchFamily="2" charset="-122"/>
              </a:rPr>
              <a:t>river</a:t>
            </a:r>
            <a:r>
              <a:rPr lang="en-US" sz="2400" b="0">
                <a:latin typeface="Times New Roman" panose="02020603050405020304" charset="0"/>
                <a:ea typeface="宋体" panose="02010600030101010101" pitchFamily="2" charset="-122"/>
              </a:rPr>
              <a:t> nearby. Very early in the morning, Uncle Paul woke us up to have breakfast. "The day starts at dawn on my farm," he said. After breakfast, I went to help Aunt Tina </a:t>
            </a:r>
            <a:r>
              <a:rPr lang="en-US" sz="2400" b="0" u="sng">
                <a:latin typeface="Times New Roman" panose="02020603050405020304" charset="0"/>
                <a:ea typeface="宋体" panose="02010600030101010101" pitchFamily="2" charset="-122"/>
              </a:rPr>
              <a:t>feed</a:t>
            </a:r>
            <a:r>
              <a:rPr lang="en-US" sz="2400" b="0">
                <a:latin typeface="Times New Roman" panose="02020603050405020304" charset="0"/>
                <a:ea typeface="宋体" panose="02010600030101010101" pitchFamily="2" charset="-122"/>
              </a:rPr>
              <a:t> the chickens. while my dad went with Uncle Paul to take the </a:t>
            </a:r>
            <a:r>
              <a:rPr lang="en-US" sz="2400" b="0" u="sng">
                <a:latin typeface="Times New Roman" panose="02020603050405020304" charset="0"/>
                <a:ea typeface="宋体" panose="02010600030101010101" pitchFamily="2" charset="-122"/>
              </a:rPr>
              <a:t>sheep</a:t>
            </a:r>
            <a:r>
              <a:rPr lang="en-US" sz="2400" b="0">
                <a:latin typeface="Times New Roman" panose="02020603050405020304" charset="0"/>
                <a:ea typeface="宋体" panose="02010600030101010101" pitchFamily="2" charset="-122"/>
              </a:rPr>
              <a:t> out to graze(</a:t>
            </a:r>
            <a:r>
              <a:rPr lang="zh-CN" sz="2400" b="0">
                <a:ea typeface="宋体" panose="02010600030101010101" pitchFamily="2" charset="-122"/>
              </a:rPr>
              <a:t>吃草</a:t>
            </a:r>
            <a:r>
              <a:rPr lang="en-US" sz="2400" b="0">
                <a:latin typeface="Times New Roman" panose="02020603050405020304" charset="0"/>
                <a:ea typeface="宋体" panose="02010600030101010101" pitchFamily="2" charset="-122"/>
              </a:rPr>
              <a:t>). I was impressed to see my dad and Uncle Paul riding horses. They looked really cool. In the afternoon, I asked Uncle Paul if I could take a hose ride, and he said yes, as long as my dad went with me. I wasn’t going to take a horse ride by myself anyway. So, my dad and I put on our new cowboy hats, got on our horses, and headed slowly towards the mountains. "Don’t be </a:t>
            </a:r>
            <a:r>
              <a:rPr lang="en-US" sz="2400" b="0" u="sng">
                <a:latin typeface="Times New Roman" panose="02020603050405020304" charset="0"/>
                <a:ea typeface="宋体" panose="02010600030101010101" pitchFamily="2" charset="-122"/>
              </a:rPr>
              <a:t>late</a:t>
            </a:r>
            <a:r>
              <a:rPr lang="en-US" sz="2400" b="0">
                <a:latin typeface="Times New Roman" panose="02020603050405020304" charset="0"/>
                <a:ea typeface="宋体" panose="02010600030101010101" pitchFamily="2" charset="-122"/>
              </a:rPr>
              <a:t> for supper," Uncle Paul cried, "and keep to the </a:t>
            </a:r>
            <a:r>
              <a:rPr lang="en-US" sz="2400" b="0" u="sng">
                <a:latin typeface="Times New Roman" panose="02020603050405020304" charset="0"/>
                <a:ea typeface="宋体" panose="02010600030101010101" pitchFamily="2" charset="-122"/>
              </a:rPr>
              <a:t>track</a:t>
            </a:r>
            <a:r>
              <a:rPr lang="en-US" sz="2400" b="0">
                <a:latin typeface="Times New Roman" panose="02020603050405020304" charset="0"/>
                <a:ea typeface="宋体" panose="02010600030101010101" pitchFamily="2" charset="-122"/>
              </a:rPr>
              <a:t> so that you don’t </a:t>
            </a:r>
            <a:r>
              <a:rPr lang="en-US" sz="2400" b="0" u="sng">
                <a:latin typeface="Times New Roman" panose="02020603050405020304" charset="0"/>
                <a:ea typeface="宋体" panose="02010600030101010101" pitchFamily="2" charset="-122"/>
              </a:rPr>
              <a:t>get lost</a:t>
            </a:r>
            <a:r>
              <a:rPr lang="en-US" sz="2400" b="0">
                <a:latin typeface="Times New Roman" panose="02020603050405020304" charset="0"/>
                <a:ea typeface="宋体" panose="02010600030101010101" pitchFamily="2" charset="-122"/>
              </a:rPr>
              <a:t>!" "OK! " my dad cried back. After a while Uncle Paul and his farm house were out of </a:t>
            </a:r>
            <a:r>
              <a:rPr lang="en-US" sz="2400" b="0" u="sng">
                <a:latin typeface="Times New Roman" panose="02020603050405020304" charset="0"/>
                <a:ea typeface="宋体" panose="02010600030101010101" pitchFamily="2" charset="-122"/>
              </a:rPr>
              <a:t>sight</a:t>
            </a:r>
            <a:r>
              <a:rPr lang="en-US" sz="2400" b="0">
                <a:latin typeface="Times New Roman" panose="02020603050405020304" charset="0"/>
                <a:ea typeface="宋体" panose="02010600030101010101" pitchFamily="2" charset="-122"/>
              </a:rPr>
              <a:t>. It was so peaceful and quiet and the colors of the brown rocks, the deep green pine trees, and the late afternoon sun mixed to create a magic scene. It looked like a beautiful woven(</a:t>
            </a:r>
            <a:r>
              <a:rPr lang="zh-CN" sz="2400" b="0">
                <a:ea typeface="宋体" panose="02010600030101010101" pitchFamily="2" charset="-122"/>
              </a:rPr>
              <a:t>编织的）</a:t>
            </a:r>
            <a:r>
              <a:rPr lang="en-US" sz="2400" b="0">
                <a:latin typeface="Times New Roman" panose="02020603050405020304" charset="0"/>
                <a:ea typeface="宋体" panose="02010600030101010101" pitchFamily="2" charset="-122"/>
              </a:rPr>
              <a:t>blanket spread out upon the ground just for us.</a:t>
            </a:r>
            <a:endParaRPr lang="zh-CN" altLang="en-US" sz="2400"/>
          </a:p>
        </p:txBody>
      </p:sp>
      <p:sp>
        <p:nvSpPr>
          <p:cNvPr id="4" name="文本框 3"/>
          <p:cNvSpPr txBox="1"/>
          <p:nvPr/>
        </p:nvSpPr>
        <p:spPr>
          <a:xfrm>
            <a:off x="3506470" y="941070"/>
            <a:ext cx="5531485" cy="2245360"/>
          </a:xfrm>
          <a:prstGeom prst="rect">
            <a:avLst/>
          </a:prstGeom>
          <a:solidFill>
            <a:schemeClr val="bg1"/>
          </a:solidFill>
        </p:spPr>
        <p:txBody>
          <a:bodyPr wrap="square" rtlCol="0" anchor="t">
            <a:spAutoFit/>
          </a:bodyPr>
          <a:p>
            <a:r>
              <a:rPr lang="en-US" sz="2800" b="1">
                <a:solidFill>
                  <a:srgbClr val="FF0000"/>
                </a:solidFill>
                <a:latin typeface="楷体" panose="02010609060101010101" charset="-122"/>
                <a:ea typeface="楷体" panose="02010609060101010101" charset="-122"/>
                <a:cs typeface="楷体" panose="02010609060101010101" charset="-122"/>
                <a:sym typeface="+mn-ea"/>
              </a:rPr>
              <a:t>2018.06 </a:t>
            </a:r>
            <a:r>
              <a:rPr lang="zh-CN" altLang="en-US" sz="2800" b="1">
                <a:solidFill>
                  <a:srgbClr val="FF0000"/>
                </a:solidFill>
                <a:latin typeface="楷体" panose="02010609060101010101" charset="-122"/>
                <a:ea typeface="楷体" panose="02010609060101010101" charset="-122"/>
                <a:cs typeface="楷体" panose="02010609060101010101" charset="-122"/>
                <a:sym typeface="+mn-ea"/>
              </a:rPr>
              <a:t>高考</a:t>
            </a:r>
            <a:r>
              <a:rPr lang="zh-CN" sz="2800" b="1">
                <a:solidFill>
                  <a:srgbClr val="FF0000"/>
                </a:solidFill>
                <a:latin typeface="楷体" panose="02010609060101010101" charset="-122"/>
                <a:ea typeface="楷体" panose="02010609060101010101" charset="-122"/>
                <a:cs typeface="楷体" panose="02010609060101010101" charset="-122"/>
                <a:sym typeface="+mn-ea"/>
              </a:rPr>
              <a:t>读后续写真题回顾：</a:t>
            </a:r>
            <a:endParaRPr lang="en-US" sz="2800">
              <a:latin typeface="楷体" panose="02010609060101010101" charset="-122"/>
              <a:ea typeface="楷体" panose="02010609060101010101" charset="-122"/>
              <a:cs typeface="楷体" panose="02010609060101010101" charset="-122"/>
              <a:sym typeface="+mn-ea"/>
            </a:endParaRPr>
          </a:p>
          <a:p>
            <a:r>
              <a:rPr lang="zh-CN" altLang="en-US" sz="2800">
                <a:latin typeface="楷体" panose="02010609060101010101" charset="-122"/>
                <a:ea typeface="楷体" panose="02010609060101010101" charset="-122"/>
                <a:cs typeface="楷体" panose="02010609060101010101" charset="-122"/>
              </a:rPr>
              <a:t>我和爸爸到叔叔的西部农场度假，从未单独骑过马的我和爸爸一起骑马向西部的山林驰骋，享受着独好的西部美景</a:t>
            </a:r>
            <a:r>
              <a:rPr lang="en-US" altLang="zh-CN" sz="2800">
                <a:latin typeface="楷体" panose="02010609060101010101" charset="-122"/>
                <a:ea typeface="楷体" panose="02010609060101010101" charset="-122"/>
                <a:cs typeface="楷体" panose="02010609060101010101" charset="-122"/>
              </a:rPr>
              <a:t>...</a:t>
            </a:r>
            <a:endParaRPr lang="en-US" altLang="zh-CN" sz="2800">
              <a:latin typeface="楷体" panose="02010609060101010101" charset="-122"/>
              <a:ea typeface="楷体" panose="02010609060101010101" charset="-122"/>
              <a:cs typeface="楷体" panose="02010609060101010101"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0" name="文本框 99"/>
          <p:cNvSpPr txBox="1"/>
          <p:nvPr/>
        </p:nvSpPr>
        <p:spPr>
          <a:xfrm>
            <a:off x="749935" y="1443990"/>
            <a:ext cx="10692765" cy="1383665"/>
          </a:xfrm>
          <a:prstGeom prst="rect">
            <a:avLst/>
          </a:prstGeom>
          <a:noFill/>
          <a:ln w="9525">
            <a:noFill/>
          </a:ln>
        </p:spPr>
        <p:txBody>
          <a:bodyPr wrap="square">
            <a:spAutoFit/>
          </a:bodyPr>
          <a:p>
            <a:pPr indent="0"/>
            <a:r>
              <a:rPr lang="en-US" sz="2800" b="1" i="1" u="sng">
                <a:latin typeface="Book Antiqua" panose="02040602050305030304" charset="0"/>
                <a:ea typeface="宋体" panose="02010600030101010101" pitchFamily="2" charset="-122"/>
                <a:cs typeface="Times New Roman" panose="02020603050405020304" charset="0"/>
              </a:rPr>
              <a:t>Para1: Suddenly a little rabbit jumped out in front of my horse.</a:t>
            </a:r>
            <a:endParaRPr lang="en-US" sz="2800" b="1" i="1" u="sng">
              <a:latin typeface="Book Antiqua" panose="02040602050305030304" charset="0"/>
              <a:ea typeface="宋体" panose="02010600030101010101" pitchFamily="2" charset="-122"/>
              <a:cs typeface="Times New Roman" panose="02020603050405020304" charset="0"/>
            </a:endParaRPr>
          </a:p>
          <a:p>
            <a:pPr indent="0"/>
            <a:r>
              <a:rPr lang="en-US" sz="2800" b="1" i="1" u="sng">
                <a:latin typeface="Book Antiqua" panose="02040602050305030304" charset="0"/>
                <a:ea typeface="宋体" panose="02010600030101010101" pitchFamily="2" charset="-122"/>
                <a:cs typeface="Times New Roman" panose="02020603050405020304" charset="0"/>
              </a:rPr>
              <a:t>Para2: We had no idea where we were and it got dark.</a:t>
            </a:r>
            <a:endParaRPr lang="en-US" altLang="en-US" sz="2800" b="1" i="1" u="sng">
              <a:latin typeface="Book Antiqua" panose="02040602050305030304" charset="0"/>
              <a:ea typeface="宋体" panose="02010600030101010101" pitchFamily="2" charset="-122"/>
              <a:cs typeface="Times New Roman" panose="02020603050405020304" charset="0"/>
            </a:endParaRPr>
          </a:p>
        </p:txBody>
      </p:sp>
      <p:sp>
        <p:nvSpPr>
          <p:cNvPr id="4" name="文本框 3"/>
          <p:cNvSpPr txBox="1"/>
          <p:nvPr/>
        </p:nvSpPr>
        <p:spPr>
          <a:xfrm>
            <a:off x="467360" y="121285"/>
            <a:ext cx="11530330" cy="953135"/>
          </a:xfrm>
          <a:prstGeom prst="rect">
            <a:avLst/>
          </a:prstGeom>
          <a:solidFill>
            <a:srgbClr val="FFFF00"/>
          </a:solidFill>
        </p:spPr>
        <p:txBody>
          <a:bodyPr wrap="square" rtlCol="0" anchor="t">
            <a:spAutoFit/>
          </a:bodyPr>
          <a:p>
            <a:r>
              <a:rPr lang="en-US" altLang="zh-CN" sz="2800">
                <a:latin typeface="Times New Roman" panose="02020603050405020304" charset="0"/>
                <a:ea typeface="楷体" panose="02010609060101010101" charset="-122"/>
                <a:cs typeface="Times New Roman" panose="02020603050405020304" charset="0"/>
              </a:rPr>
              <a:t>Task: Infer and distribute the plots into these two paragraphs by finishing the plots-distributing form learned today.</a:t>
            </a:r>
            <a:endParaRPr lang="en-US" altLang="zh-CN" sz="2800">
              <a:latin typeface="Times New Roman" panose="02020603050405020304" charset="0"/>
              <a:ea typeface="楷体" panose="02010609060101010101" charset="-122"/>
              <a:cs typeface="Times New Roman" panose="02020603050405020304" charset="0"/>
            </a:endParaRPr>
          </a:p>
        </p:txBody>
      </p:sp>
      <p:grpSp>
        <p:nvGrpSpPr>
          <p:cNvPr id="15" name="组合 14"/>
          <p:cNvGrpSpPr/>
          <p:nvPr/>
        </p:nvGrpSpPr>
        <p:grpSpPr>
          <a:xfrm>
            <a:off x="1766570" y="3319780"/>
            <a:ext cx="6824980" cy="3441065"/>
            <a:chOff x="8867" y="2587"/>
            <a:chExt cx="9803" cy="6321"/>
          </a:xfrm>
        </p:grpSpPr>
        <p:grpSp>
          <p:nvGrpSpPr>
            <p:cNvPr id="14" name="组合 13"/>
            <p:cNvGrpSpPr/>
            <p:nvPr/>
          </p:nvGrpSpPr>
          <p:grpSpPr>
            <a:xfrm>
              <a:off x="8867" y="2587"/>
              <a:ext cx="9803" cy="6321"/>
              <a:chOff x="1559" y="4234"/>
              <a:chExt cx="10072" cy="6347"/>
            </a:xfrm>
          </p:grpSpPr>
          <p:sp>
            <p:nvSpPr>
              <p:cNvPr id="8" name="内容占位符 2"/>
              <p:cNvSpPr>
                <a:spLocks noGrp="1"/>
              </p:cNvSpPr>
              <p:nvPr/>
            </p:nvSpPr>
            <p:spPr>
              <a:xfrm>
                <a:off x="1559" y="4565"/>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Time </a:t>
                </a:r>
                <a:endParaRPr lang="en-US" altLang="zh-CN" b="1">
                  <a:solidFill>
                    <a:srgbClr val="FF0000"/>
                  </a:solidFill>
                  <a:latin typeface="Times New Roman" panose="02020603050405020304" charset="0"/>
                  <a:cs typeface="Times New Roman" panose="02020603050405020304" charset="0"/>
                </a:endParaRPr>
              </a:p>
            </p:txBody>
          </p:sp>
          <p:sp>
            <p:nvSpPr>
              <p:cNvPr id="9" name="内容占位符 2"/>
              <p:cNvSpPr>
                <a:spLocks noGrp="1"/>
              </p:cNvSpPr>
              <p:nvPr/>
            </p:nvSpPr>
            <p:spPr>
              <a:xfrm>
                <a:off x="9812" y="9642"/>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002060"/>
                    </a:solidFill>
                    <a:latin typeface="Times New Roman" panose="02020603050405020304" charset="0"/>
                    <a:cs typeface="Times New Roman" panose="02020603050405020304" charset="0"/>
                  </a:rPr>
                  <a:t>Space </a:t>
                </a:r>
                <a:endParaRPr lang="en-US" altLang="zh-CN" b="1">
                  <a:solidFill>
                    <a:srgbClr val="002060"/>
                  </a:solidFill>
                  <a:latin typeface="Times New Roman" panose="02020603050405020304" charset="0"/>
                  <a:cs typeface="Times New Roman" panose="02020603050405020304" charset="0"/>
                </a:endParaRPr>
              </a:p>
            </p:txBody>
          </p:sp>
          <p:grpSp>
            <p:nvGrpSpPr>
              <p:cNvPr id="13" name="组合 12"/>
              <p:cNvGrpSpPr/>
              <p:nvPr/>
            </p:nvGrpSpPr>
            <p:grpSpPr>
              <a:xfrm>
                <a:off x="2218" y="4234"/>
                <a:ext cx="9155" cy="5837"/>
                <a:chOff x="2218" y="4234"/>
                <a:chExt cx="9155" cy="5837"/>
              </a:xfrm>
            </p:grpSpPr>
            <p:grpSp>
              <p:nvGrpSpPr>
                <p:cNvPr id="5" name="组合 4"/>
                <p:cNvGrpSpPr/>
                <p:nvPr/>
              </p:nvGrpSpPr>
              <p:grpSpPr>
                <a:xfrm>
                  <a:off x="2218" y="4234"/>
                  <a:ext cx="9155" cy="5837"/>
                  <a:chOff x="2218" y="4234"/>
                  <a:chExt cx="9155" cy="5837"/>
                </a:xfrm>
              </p:grpSpPr>
              <p:cxnSp>
                <p:nvCxnSpPr>
                  <p:cNvPr id="6" name="直接箭头连接符 5"/>
                  <p:cNvCxnSpPr/>
                  <p:nvPr/>
                </p:nvCxnSpPr>
                <p:spPr>
                  <a:xfrm flipH="1" flipV="1">
                    <a:off x="2693" y="4234"/>
                    <a:ext cx="79" cy="5837"/>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2218" y="9578"/>
                    <a:ext cx="9155" cy="58"/>
                  </a:xfrm>
                  <a:prstGeom prst="straightConnector1">
                    <a:avLst/>
                  </a:prstGeom>
                  <a:ln w="38100">
                    <a:solidFill>
                      <a:srgbClr val="FB4717"/>
                    </a:solidFill>
                    <a:tailEnd type="arrow"/>
                  </a:ln>
                </p:spPr>
                <p:style>
                  <a:lnRef idx="1">
                    <a:schemeClr val="accent1"/>
                  </a:lnRef>
                  <a:fillRef idx="0">
                    <a:schemeClr val="accent1"/>
                  </a:fillRef>
                  <a:effectRef idx="0">
                    <a:schemeClr val="accent1"/>
                  </a:effectRef>
                  <a:fontRef idx="minor">
                    <a:schemeClr val="tx1"/>
                  </a:fontRef>
                </p:style>
              </p:cxnSp>
            </p:grpSp>
            <p:cxnSp>
              <p:nvCxnSpPr>
                <p:cNvPr id="11" name="直接连接符 10"/>
                <p:cNvCxnSpPr/>
                <p:nvPr/>
              </p:nvCxnSpPr>
              <p:spPr>
                <a:xfrm>
                  <a:off x="6762" y="4565"/>
                  <a:ext cx="25" cy="4997"/>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 name="内容占位符 2"/>
                <p:cNvSpPr>
                  <a:spLocks noGrp="1"/>
                </p:cNvSpPr>
                <p:nvPr/>
              </p:nvSpPr>
              <p:spPr>
                <a:xfrm>
                  <a:off x="3978" y="4565"/>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Para1</a:t>
                  </a:r>
                  <a:endParaRPr lang="en-US" altLang="zh-CN" b="1">
                    <a:solidFill>
                      <a:schemeClr val="tx1"/>
                    </a:solidFill>
                    <a:latin typeface="Times New Roman" panose="02020603050405020304" charset="0"/>
                    <a:cs typeface="Times New Roman" panose="02020603050405020304" charset="0"/>
                  </a:endParaRPr>
                </a:p>
              </p:txBody>
            </p:sp>
            <p:sp>
              <p:nvSpPr>
                <p:cNvPr id="20" name="内容占位符 2"/>
                <p:cNvSpPr>
                  <a:spLocks noGrp="1"/>
                </p:cNvSpPr>
                <p:nvPr/>
              </p:nvSpPr>
              <p:spPr>
                <a:xfrm>
                  <a:off x="7724" y="4565"/>
                  <a:ext cx="1819" cy="939"/>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Para2</a:t>
                  </a:r>
                  <a:endParaRPr lang="en-US" altLang="zh-CN" b="1">
                    <a:solidFill>
                      <a:schemeClr val="tx1"/>
                    </a:solidFill>
                    <a:latin typeface="Times New Roman" panose="02020603050405020304" charset="0"/>
                    <a:cs typeface="Times New Roman" panose="02020603050405020304" charset="0"/>
                  </a:endParaRPr>
                </a:p>
              </p:txBody>
            </p:sp>
            <p:sp>
              <p:nvSpPr>
                <p:cNvPr id="12" name="任意多边形 11"/>
                <p:cNvSpPr/>
                <p:nvPr/>
              </p:nvSpPr>
              <p:spPr>
                <a:xfrm>
                  <a:off x="3378" y="6238"/>
                  <a:ext cx="6822" cy="3324"/>
                </a:xfrm>
                <a:custGeom>
                  <a:avLst/>
                  <a:gdLst>
                    <a:gd name="connisteX0" fmla="*/ 0 w 8234680"/>
                    <a:gd name="connsiteY0" fmla="*/ 2161533 h 2161533"/>
                    <a:gd name="connisteX1" fmla="*/ 1012825 w 8234680"/>
                    <a:gd name="connsiteY1" fmla="*/ 617848 h 2161533"/>
                    <a:gd name="connisteX2" fmla="*/ 1769110 w 8234680"/>
                    <a:gd name="connsiteY2" fmla="*/ 1148073 h 2161533"/>
                    <a:gd name="connisteX3" fmla="*/ 2782570 w 8234680"/>
                    <a:gd name="connsiteY3" fmla="*/ 376548 h 2161533"/>
                    <a:gd name="connisteX4" fmla="*/ 3876040 w 8234680"/>
                    <a:gd name="connsiteY4" fmla="*/ 1502403 h 2161533"/>
                    <a:gd name="connisteX5" fmla="*/ 5034280 w 8234680"/>
                    <a:gd name="connsiteY5" fmla="*/ 6343 h 2161533"/>
                    <a:gd name="connisteX6" fmla="*/ 6626860 w 8234680"/>
                    <a:gd name="connsiteY6" fmla="*/ 1019803 h 2161533"/>
                    <a:gd name="connisteX7" fmla="*/ 7382510 w 8234680"/>
                    <a:gd name="connsiteY7" fmla="*/ 376548 h 2161533"/>
                    <a:gd name="connisteX8" fmla="*/ 8234680 w 8234680"/>
                    <a:gd name="connsiteY8" fmla="*/ 1051553 h 2161533"/>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Lst>
                  <a:rect l="l" t="t" r="r" b="b"/>
                  <a:pathLst>
                    <a:path w="8234680" h="2161534">
                      <a:moveTo>
                        <a:pt x="0" y="2161534"/>
                      </a:moveTo>
                      <a:cubicBezTo>
                        <a:pt x="187325" y="1842129"/>
                        <a:pt x="659130" y="820414"/>
                        <a:pt x="1012825" y="617849"/>
                      </a:cubicBezTo>
                      <a:cubicBezTo>
                        <a:pt x="1366520" y="415284"/>
                        <a:pt x="1415415" y="1196334"/>
                        <a:pt x="1769110" y="1148074"/>
                      </a:cubicBezTo>
                      <a:cubicBezTo>
                        <a:pt x="2122805" y="1099814"/>
                        <a:pt x="2360930" y="305429"/>
                        <a:pt x="2782570" y="376549"/>
                      </a:cubicBezTo>
                      <a:cubicBezTo>
                        <a:pt x="3204210" y="447669"/>
                        <a:pt x="3425825" y="1576699"/>
                        <a:pt x="3876040" y="1502404"/>
                      </a:cubicBezTo>
                      <a:cubicBezTo>
                        <a:pt x="4326255" y="1428109"/>
                        <a:pt x="4484370" y="102864"/>
                        <a:pt x="5034280" y="6344"/>
                      </a:cubicBezTo>
                      <a:cubicBezTo>
                        <a:pt x="5584190" y="-90176"/>
                        <a:pt x="6156960" y="945509"/>
                        <a:pt x="6626860" y="1019804"/>
                      </a:cubicBezTo>
                      <a:cubicBezTo>
                        <a:pt x="7096760" y="1094099"/>
                        <a:pt x="7061200" y="370199"/>
                        <a:pt x="7382510" y="376549"/>
                      </a:cubicBezTo>
                      <a:cubicBezTo>
                        <a:pt x="7703820" y="382899"/>
                        <a:pt x="8079105" y="903599"/>
                        <a:pt x="8234680" y="1051554"/>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sp>
          <p:nvSpPr>
            <p:cNvPr id="10" name="内容占位符 2"/>
            <p:cNvSpPr>
              <a:spLocks noGrp="1"/>
            </p:cNvSpPr>
            <p:nvPr/>
          </p:nvSpPr>
          <p:spPr>
            <a:xfrm>
              <a:off x="11409" y="3978"/>
              <a:ext cx="5491" cy="939"/>
            </a:xfrm>
            <a:prstGeom prst="rect">
              <a:avLst/>
            </a:prstGeom>
            <a:solidFill>
              <a:srgbClr val="FFFF0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Actions and Feelings</a:t>
              </a:r>
              <a:endParaRPr lang="en-US" altLang="zh-CN" b="1">
                <a:solidFill>
                  <a:srgbClr val="FF0000"/>
                </a:solidFill>
                <a:latin typeface="Times New Roman" panose="02020603050405020304" charset="0"/>
                <a:cs typeface="Times New Roman" panose="0202060305040502030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7F7F7"/>
        </a:solidFill>
        <a:effectLst/>
      </p:bgPr>
    </p:bg>
    <p:spTree>
      <p:nvGrpSpPr>
        <p:cNvPr id="1" name=""/>
        <p:cNvGrpSpPr/>
        <p:nvPr/>
      </p:nvGrpSpPr>
      <p:grpSpPr/>
      <p:pic>
        <p:nvPicPr>
          <p:cNvPr id="7" name="图片 6"/>
          <p:cNvPicPr>
            <a:picLocks noChangeAspect="1"/>
          </p:cNvPicPr>
          <p:nvPr/>
        </p:nvPicPr>
        <p:blipFill>
          <a:blip r:embed="rId1"/>
          <a:stretch>
            <a:fillRect/>
          </a:stretch>
        </p:blipFill>
        <p:spPr>
          <a:xfrm>
            <a:off x="3351530" y="2693670"/>
            <a:ext cx="5810250" cy="4364355"/>
          </a:xfrm>
          <a:prstGeom prst="rect">
            <a:avLst/>
          </a:prstGeom>
        </p:spPr>
      </p:pic>
      <p:pic>
        <p:nvPicPr>
          <p:cNvPr id="3" name="图片 2"/>
          <p:cNvPicPr>
            <a:picLocks noChangeAspect="1"/>
          </p:cNvPicPr>
          <p:nvPr/>
        </p:nvPicPr>
        <p:blipFill>
          <a:blip r:embed="rId2"/>
          <a:srcRect b="25889"/>
          <a:stretch>
            <a:fillRect/>
          </a:stretch>
        </p:blipFill>
        <p:spPr>
          <a:xfrm>
            <a:off x="2884170" y="-699135"/>
            <a:ext cx="7226300" cy="423545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6" name="图片 5"/>
          <p:cNvPicPr>
            <a:picLocks noChangeAspect="1"/>
          </p:cNvPicPr>
          <p:nvPr/>
        </p:nvPicPr>
        <p:blipFill>
          <a:blip r:embed="rId1"/>
          <a:srcRect b="8435"/>
          <a:stretch>
            <a:fillRect/>
          </a:stretch>
        </p:blipFill>
        <p:spPr>
          <a:xfrm>
            <a:off x="9460230" y="3950335"/>
            <a:ext cx="2504440" cy="2795270"/>
          </a:xfrm>
          <a:prstGeom prst="rect">
            <a:avLst/>
          </a:prstGeom>
        </p:spPr>
      </p:pic>
      <p:sp>
        <p:nvSpPr>
          <p:cNvPr id="2" name="标题 1"/>
          <p:cNvSpPr>
            <a:spLocks noGrp="1"/>
          </p:cNvSpPr>
          <p:nvPr>
            <p:ph type="title"/>
          </p:nvPr>
        </p:nvSpPr>
        <p:spPr>
          <a:xfrm>
            <a:off x="951865" y="718820"/>
            <a:ext cx="10515600" cy="1325563"/>
          </a:xfrm>
        </p:spPr>
        <p:txBody>
          <a:bodyPr>
            <a:normAutofit/>
          </a:bodyPr>
          <a:p>
            <a:r>
              <a:rPr lang="en-US" altLang="zh-CN" sz="3555">
                <a:latin typeface="Segoe Print" panose="02000600000000000000" charset="0"/>
                <a:cs typeface="Segoe Print" panose="02000600000000000000" charset="0"/>
              </a:rPr>
              <a:t>Will you outline the plots before writing?</a:t>
            </a:r>
            <a:endParaRPr lang="en-US" altLang="zh-CN" sz="3555">
              <a:latin typeface="Segoe Print" panose="02000600000000000000" charset="0"/>
              <a:cs typeface="Segoe Print" panose="02000600000000000000" charset="0"/>
            </a:endParaRPr>
          </a:p>
        </p:txBody>
      </p:sp>
      <p:sp>
        <p:nvSpPr>
          <p:cNvPr id="4" name="标题 1"/>
          <p:cNvSpPr>
            <a:spLocks noGrp="1"/>
          </p:cNvSpPr>
          <p:nvPr/>
        </p:nvSpPr>
        <p:spPr>
          <a:xfrm>
            <a:off x="981075" y="20447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200">
                <a:latin typeface="Segoe Print" panose="02000600000000000000" charset="0"/>
                <a:cs typeface="Segoe Print" panose="02000600000000000000" charset="0"/>
              </a:rPr>
              <a:t>How do you outline the plots?</a:t>
            </a:r>
            <a:endParaRPr lang="en-US" altLang="zh-CN" sz="3200">
              <a:latin typeface="Segoe Print" panose="02000600000000000000" charset="0"/>
              <a:cs typeface="Segoe Print" panose="02000600000000000000" charset="0"/>
            </a:endParaRPr>
          </a:p>
        </p:txBody>
      </p:sp>
      <p:sp>
        <p:nvSpPr>
          <p:cNvPr id="5" name="标题 1"/>
          <p:cNvSpPr>
            <a:spLocks noGrp="1"/>
          </p:cNvSpPr>
          <p:nvPr/>
        </p:nvSpPr>
        <p:spPr>
          <a:xfrm>
            <a:off x="981075" y="3601085"/>
            <a:ext cx="10486390" cy="1325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ltLang="zh-CN" sz="3555">
                <a:latin typeface="Segoe Print" panose="02000600000000000000" charset="0"/>
                <a:cs typeface="Segoe Print" panose="02000600000000000000" charset="0"/>
              </a:rPr>
              <a:t>How do you distribute the plots into two paragraphs?</a:t>
            </a:r>
            <a:endParaRPr lang="en-US" altLang="zh-CN" sz="3555">
              <a:latin typeface="Segoe Print" panose="02000600000000000000" charset="0"/>
              <a:cs typeface="Segoe Print" panose="02000600000000000000"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2"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2"/>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8" name="图片 7"/>
          <p:cNvPicPr>
            <a:picLocks noChangeAspect="1"/>
          </p:cNvPicPr>
          <p:nvPr/>
        </p:nvPicPr>
        <p:blipFill>
          <a:blip r:embed="rId1"/>
          <a:srcRect l="6358" t="3611" r="13609"/>
          <a:stretch>
            <a:fillRect/>
          </a:stretch>
        </p:blipFill>
        <p:spPr>
          <a:xfrm rot="10800000">
            <a:off x="228600" y="0"/>
            <a:ext cx="11636375" cy="3042285"/>
          </a:xfrm>
          <a:prstGeom prst="rect">
            <a:avLst/>
          </a:prstGeom>
        </p:spPr>
      </p:pic>
      <p:pic>
        <p:nvPicPr>
          <p:cNvPr id="5" name="图片 4" descr="1891161934"/>
          <p:cNvPicPr>
            <a:picLocks noChangeAspect="1"/>
          </p:cNvPicPr>
          <p:nvPr>
            <p:custDataLst>
              <p:tags r:id="rId2"/>
            </p:custDataLst>
          </p:nvPr>
        </p:nvPicPr>
        <p:blipFill>
          <a:blip r:embed="rId3"/>
          <a:srcRect l="4284" t="6717" r="4290" b="1466"/>
          <a:stretch>
            <a:fillRect/>
          </a:stretch>
        </p:blipFill>
        <p:spPr>
          <a:xfrm>
            <a:off x="229235" y="3042920"/>
            <a:ext cx="11635740" cy="3815080"/>
          </a:xfrm>
          <a:prstGeom prst="rect">
            <a:avLst/>
          </a:prstGeom>
        </p:spPr>
      </p:pic>
      <p:sp>
        <p:nvSpPr>
          <p:cNvPr id="2" name="标题 1"/>
          <p:cNvSpPr>
            <a:spLocks noGrp="1"/>
          </p:cNvSpPr>
          <p:nvPr>
            <p:ph type="title"/>
          </p:nvPr>
        </p:nvSpPr>
        <p:spPr>
          <a:xfrm>
            <a:off x="0" y="-118110"/>
            <a:ext cx="2409825" cy="699135"/>
          </a:xfrm>
        </p:spPr>
        <p:txBody>
          <a:bodyPr/>
          <a:p>
            <a:r>
              <a:rPr lang="zh-CN" altLang="en-US" sz="2400"/>
              <a:t>续写原题回顾</a:t>
            </a:r>
            <a:endParaRPr lang="zh-CN" altLang="en-US" sz="2400"/>
          </a:p>
        </p:txBody>
      </p:sp>
      <p:pic>
        <p:nvPicPr>
          <p:cNvPr id="10" name="图片 9" descr="1891161934"/>
          <p:cNvPicPr>
            <a:picLocks noChangeAspect="1"/>
          </p:cNvPicPr>
          <p:nvPr>
            <p:custDataLst>
              <p:tags r:id="rId4"/>
            </p:custDataLst>
          </p:nvPr>
        </p:nvPicPr>
        <p:blipFill>
          <a:blip r:embed="rId3"/>
          <a:srcRect l="4284" t="6717" r="4290" b="1466"/>
          <a:stretch>
            <a:fillRect/>
          </a:stretch>
        </p:blipFill>
        <p:spPr>
          <a:xfrm>
            <a:off x="229235" y="3042285"/>
            <a:ext cx="11635740" cy="381571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内容占位符 2"/>
          <p:cNvSpPr>
            <a:spLocks noGrp="1"/>
          </p:cNvSpPr>
          <p:nvPr/>
        </p:nvSpPr>
        <p:spPr>
          <a:xfrm>
            <a:off x="3233420" y="1322070"/>
            <a:ext cx="6226175" cy="535940"/>
          </a:xfrm>
          <a:prstGeom prst="rect">
            <a:avLst/>
          </a:prstGeom>
          <a:noFill/>
          <a:ln w="38100">
            <a:solidFill>
              <a:schemeClr val="accent5">
                <a:lumMod val="60000"/>
                <a:lumOff val="40000"/>
              </a:schemeClr>
            </a:solidFill>
            <a:prstDash val="dash"/>
          </a:ln>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solidFill>
                  <a:schemeClr val="tx1"/>
                </a:solidFill>
                <a:latin typeface="Times New Roman" panose="02020603050405020304" charset="0"/>
                <a:cs typeface="Times New Roman" panose="02020603050405020304" charset="0"/>
              </a:rPr>
              <a:t>Curtis </a:t>
            </a:r>
            <a:r>
              <a:rPr lang="en-US" altLang="zh-CN" u="sng">
                <a:solidFill>
                  <a:schemeClr val="tx1"/>
                </a:solidFill>
                <a:latin typeface="Times New Roman" panose="02020603050405020304" charset="0"/>
                <a:cs typeface="Times New Roman" panose="02020603050405020304" charset="0"/>
              </a:rPr>
              <a:t>Whitson</a:t>
            </a:r>
            <a:r>
              <a:rPr lang="en-US" altLang="zh-CN">
                <a:solidFill>
                  <a:schemeClr val="tx1"/>
                </a:solidFill>
                <a:latin typeface="Times New Roman" panose="02020603050405020304" charset="0"/>
                <a:cs typeface="Times New Roman" panose="02020603050405020304" charset="0"/>
              </a:rPr>
              <a:t> with his son and girlfriend</a:t>
            </a:r>
            <a:endParaRPr lang="en-US" altLang="zh-CN">
              <a:solidFill>
                <a:schemeClr val="tx1"/>
              </a:solidFill>
              <a:latin typeface="Times New Roman" panose="02020603050405020304" charset="0"/>
              <a:cs typeface="Times New Roman" panose="02020603050405020304" charset="0"/>
            </a:endParaRPr>
          </a:p>
        </p:txBody>
      </p:sp>
      <p:sp>
        <p:nvSpPr>
          <p:cNvPr id="11" name="椭圆 10"/>
          <p:cNvSpPr/>
          <p:nvPr/>
        </p:nvSpPr>
        <p:spPr>
          <a:xfrm>
            <a:off x="1399540" y="1168400"/>
            <a:ext cx="1833880" cy="842645"/>
          </a:xfrm>
          <a:prstGeom prst="ellipse">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chemeClr val="bg1"/>
                </a:solidFill>
                <a:latin typeface="Elephant" panose="02020904090505020303" charset="0"/>
                <a:cs typeface="Elephant" panose="02020904090505020303" charset="0"/>
              </a:rPr>
              <a:t>Who</a:t>
            </a:r>
            <a:endParaRPr lang="en-US" altLang="zh-CN" sz="2800" b="1">
              <a:solidFill>
                <a:schemeClr val="bg1"/>
              </a:solidFill>
              <a:latin typeface="Elephant" panose="02020904090505020303" charset="0"/>
              <a:cs typeface="Elephant" panose="02020904090505020303" charset="0"/>
            </a:endParaRPr>
          </a:p>
        </p:txBody>
      </p:sp>
      <p:sp>
        <p:nvSpPr>
          <p:cNvPr id="2" name="标题 1"/>
          <p:cNvSpPr>
            <a:spLocks noGrp="1"/>
          </p:cNvSpPr>
          <p:nvPr>
            <p:ph type="title"/>
          </p:nvPr>
        </p:nvSpPr>
        <p:spPr>
          <a:xfrm>
            <a:off x="3899535" y="64135"/>
            <a:ext cx="4885690" cy="1325880"/>
          </a:xfrm>
          <a:effectLst/>
        </p:spPr>
        <p:txBody>
          <a:bodyPr>
            <a:normAutofit fontScale="90000"/>
            <a:scene3d>
              <a:camera prst="orthographicFront"/>
              <a:lightRig rig="threePt" dir="t"/>
            </a:scene3d>
          </a:bodyPr>
          <a:p>
            <a:r>
              <a:rPr lang="en-US" altLang="zh-CN">
                <a:solidFill>
                  <a:srgbClr val="C00000"/>
                </a:solidFill>
                <a:effectLst/>
                <a:latin typeface="Elephant" panose="02020904090505020303" charset="0"/>
                <a:cs typeface="Elephant" panose="02020904090505020303" charset="0"/>
              </a:rPr>
              <a:t>Rescue in a Bottle</a:t>
            </a:r>
            <a:endParaRPr lang="en-US" altLang="zh-CN">
              <a:solidFill>
                <a:srgbClr val="C00000"/>
              </a:solidFill>
              <a:effectLst/>
              <a:latin typeface="Elephant" panose="02020904090505020303" charset="0"/>
              <a:cs typeface="Elephant" panose="02020904090505020303" charset="0"/>
            </a:endParaRPr>
          </a:p>
        </p:txBody>
      </p:sp>
      <p:sp>
        <p:nvSpPr>
          <p:cNvPr id="5" name="内容占位符 2"/>
          <p:cNvSpPr>
            <a:spLocks noGrp="1"/>
          </p:cNvSpPr>
          <p:nvPr/>
        </p:nvSpPr>
        <p:spPr>
          <a:xfrm>
            <a:off x="3233420" y="2211070"/>
            <a:ext cx="9087485" cy="568325"/>
          </a:xfrm>
          <a:prstGeom prst="rect">
            <a:avLst/>
          </a:prstGeom>
          <a:noFill/>
          <a:ln w="28575">
            <a:solidFill>
              <a:schemeClr val="accent5">
                <a:lumMod val="60000"/>
                <a:lumOff val="40000"/>
              </a:schemeClr>
            </a:solidFill>
            <a:prstDash val="dash"/>
          </a:ln>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buNone/>
            </a:pPr>
            <a:r>
              <a:rPr lang="en-US" altLang="zh-CN">
                <a:solidFill>
                  <a:schemeClr val="tx1"/>
                </a:solidFill>
                <a:latin typeface="Times New Roman" panose="02020603050405020304" charset="0"/>
                <a:cs typeface="Times New Roman" panose="02020603050405020304" charset="0"/>
              </a:rPr>
              <a:t>planned to raft down the river as before but they were trapped</a:t>
            </a:r>
            <a:endParaRPr lang="en-US" altLang="zh-CN">
              <a:solidFill>
                <a:schemeClr val="tx1"/>
              </a:solidFill>
              <a:latin typeface="Times New Roman" panose="02020603050405020304" charset="0"/>
              <a:cs typeface="Times New Roman" panose="02020603050405020304" charset="0"/>
            </a:endParaRPr>
          </a:p>
        </p:txBody>
      </p:sp>
      <p:sp>
        <p:nvSpPr>
          <p:cNvPr id="6" name="内容占位符 2"/>
          <p:cNvSpPr>
            <a:spLocks noGrp="1"/>
          </p:cNvSpPr>
          <p:nvPr/>
        </p:nvSpPr>
        <p:spPr>
          <a:xfrm>
            <a:off x="3233420" y="3010535"/>
            <a:ext cx="7890510" cy="836930"/>
          </a:xfrm>
          <a:prstGeom prst="rect">
            <a:avLst/>
          </a:prstGeom>
          <a:noFill/>
          <a:ln w="28575">
            <a:solidFill>
              <a:schemeClr val="accent5">
                <a:lumMod val="60000"/>
                <a:lumOff val="40000"/>
              </a:schemeClr>
            </a:solidFill>
            <a:prstDash val="dash"/>
          </a:ln>
          <a:extLst>
            <a:ext uri="{909E8E84-426E-40DD-AFC4-6F175D3DCCD1}">
              <a14:hiddenFill xmlns:a14="http://schemas.microsoft.com/office/drawing/2010/main">
                <a:solidFill>
                  <a:srgbClr val="0070C0"/>
                </a:solidFill>
              </a14:hiddenFill>
            </a:ext>
          </a:extLst>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solidFill>
                  <a:schemeClr val="tx1"/>
                </a:solidFill>
                <a:latin typeface="Times New Roman" panose="02020603050405020304" charset="0"/>
                <a:cs typeface="Times New Roman" panose="02020603050405020304" charset="0"/>
              </a:rPr>
              <a:t>heavy snow and spring rains made the usual trip into something</a:t>
            </a:r>
            <a:r>
              <a:rPr lang="en-US" altLang="zh-CN" u="sng">
                <a:solidFill>
                  <a:schemeClr val="tx1"/>
                </a:solidFill>
                <a:latin typeface="Times New Roman" panose="02020603050405020304" charset="0"/>
                <a:cs typeface="Times New Roman" panose="02020603050405020304" charset="0"/>
              </a:rPr>
              <a:t> fierce </a:t>
            </a:r>
            <a:r>
              <a:rPr lang="en-US" altLang="zh-CN">
                <a:solidFill>
                  <a:schemeClr val="tx1"/>
                </a:solidFill>
                <a:latin typeface="Times New Roman" panose="02020603050405020304" charset="0"/>
                <a:cs typeface="Times New Roman" panose="02020603050405020304" charset="0"/>
              </a:rPr>
              <a:t>and they couldn't raft down the</a:t>
            </a:r>
            <a:r>
              <a:rPr lang="en-US" altLang="zh-CN" u="sng">
                <a:solidFill>
                  <a:schemeClr val="tx1"/>
                </a:solidFill>
                <a:latin typeface="Times New Roman" panose="02020603050405020304" charset="0"/>
                <a:cs typeface="Times New Roman" panose="02020603050405020304" charset="0"/>
              </a:rPr>
              <a:t> fall</a:t>
            </a:r>
            <a:endParaRPr lang="en-US" altLang="zh-CN" u="sng">
              <a:solidFill>
                <a:schemeClr val="tx1"/>
              </a:solidFill>
              <a:latin typeface="Times New Roman" panose="02020603050405020304" charset="0"/>
              <a:cs typeface="Times New Roman" panose="02020603050405020304" charset="0"/>
            </a:endParaRPr>
          </a:p>
        </p:txBody>
      </p:sp>
      <p:sp>
        <p:nvSpPr>
          <p:cNvPr id="7" name="内容占位符 2"/>
          <p:cNvSpPr>
            <a:spLocks noGrp="1"/>
          </p:cNvSpPr>
          <p:nvPr/>
        </p:nvSpPr>
        <p:spPr>
          <a:xfrm>
            <a:off x="3314065" y="4164330"/>
            <a:ext cx="5214620" cy="541020"/>
          </a:xfrm>
          <a:prstGeom prst="rect">
            <a:avLst/>
          </a:prstGeom>
          <a:noFill/>
          <a:ln w="28575">
            <a:solidFill>
              <a:schemeClr val="accent5">
                <a:lumMod val="60000"/>
                <a:lumOff val="40000"/>
              </a:schemeClr>
            </a:solidFill>
            <a:prstDash val="dash"/>
          </a:ln>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solidFill>
                  <a:schemeClr val="tx1"/>
                </a:solidFill>
                <a:latin typeface="Times New Roman" panose="02020603050405020304" charset="0"/>
                <a:cs typeface="Times New Roman" panose="02020603050405020304" charset="0"/>
              </a:rPr>
              <a:t>on the river in California-fall-...</a:t>
            </a:r>
            <a:endParaRPr lang="en-US" altLang="zh-CN">
              <a:solidFill>
                <a:schemeClr val="tx1"/>
              </a:solidFill>
              <a:latin typeface="Times New Roman" panose="02020603050405020304" charset="0"/>
              <a:cs typeface="Times New Roman" panose="02020603050405020304" charset="0"/>
            </a:endParaRPr>
          </a:p>
        </p:txBody>
      </p:sp>
      <p:sp>
        <p:nvSpPr>
          <p:cNvPr id="8" name="内容占位符 2"/>
          <p:cNvSpPr>
            <a:spLocks noGrp="1"/>
          </p:cNvSpPr>
          <p:nvPr/>
        </p:nvSpPr>
        <p:spPr>
          <a:xfrm>
            <a:off x="3233420" y="6012815"/>
            <a:ext cx="8803005" cy="561975"/>
          </a:xfrm>
          <a:prstGeom prst="rect">
            <a:avLst/>
          </a:prstGeom>
          <a:noFill/>
          <a:ln w="28575">
            <a:solidFill>
              <a:schemeClr val="accent5">
                <a:lumMod val="60000"/>
                <a:lumOff val="40000"/>
              </a:schemeClr>
            </a:solidFill>
            <a:prstDash val="dash"/>
          </a:ln>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solidFill>
                  <a:schemeClr val="tx1"/>
                </a:solidFill>
                <a:latin typeface="Times New Roman" panose="02020603050405020304" charset="0"/>
                <a:cs typeface="Times New Roman" panose="02020603050405020304" charset="0"/>
              </a:rPr>
              <a:t>Threw the bottle up with messages and waited for the rescue</a:t>
            </a:r>
            <a:endParaRPr lang="en-US" altLang="zh-CN">
              <a:solidFill>
                <a:schemeClr val="tx1"/>
              </a:solidFill>
              <a:latin typeface="Times New Roman" panose="02020603050405020304" charset="0"/>
              <a:cs typeface="Times New Roman" panose="02020603050405020304" charset="0"/>
            </a:endParaRPr>
          </a:p>
        </p:txBody>
      </p:sp>
      <p:sp>
        <p:nvSpPr>
          <p:cNvPr id="9" name="文本框 8"/>
          <p:cNvSpPr txBox="1"/>
          <p:nvPr/>
        </p:nvSpPr>
        <p:spPr>
          <a:xfrm>
            <a:off x="0" y="0"/>
            <a:ext cx="4038600" cy="521970"/>
          </a:xfrm>
          <a:prstGeom prst="rect">
            <a:avLst/>
          </a:prstGeom>
          <a:solidFill>
            <a:srgbClr val="FFFF00"/>
          </a:solidFill>
        </p:spPr>
        <p:txBody>
          <a:bodyPr wrap="square" rtlCol="0">
            <a:spAutoFit/>
          </a:bodyPr>
          <a:p>
            <a:r>
              <a:rPr lang="en-US" altLang="zh-CN" sz="2800">
                <a:latin typeface="Elephant" panose="02020904090505020303" charset="0"/>
                <a:cs typeface="Elephant" panose="02020904090505020303" charset="0"/>
              </a:rPr>
              <a:t>Review the given Part</a:t>
            </a:r>
            <a:endParaRPr lang="en-US" altLang="zh-CN" sz="2800">
              <a:latin typeface="Elephant" panose="02020904090505020303" charset="0"/>
              <a:cs typeface="Elephant" panose="02020904090505020303" charset="0"/>
            </a:endParaRPr>
          </a:p>
        </p:txBody>
      </p:sp>
      <p:sp>
        <p:nvSpPr>
          <p:cNvPr id="10" name="内容占位符 2"/>
          <p:cNvSpPr>
            <a:spLocks noGrp="1"/>
          </p:cNvSpPr>
          <p:nvPr/>
        </p:nvSpPr>
        <p:spPr>
          <a:xfrm>
            <a:off x="3233420" y="5161915"/>
            <a:ext cx="5214620" cy="562610"/>
          </a:xfrm>
          <a:prstGeom prst="rect">
            <a:avLst/>
          </a:prstGeom>
          <a:noFill/>
          <a:ln w="28575">
            <a:solidFill>
              <a:schemeClr val="accent5">
                <a:lumMod val="60000"/>
                <a:lumOff val="40000"/>
              </a:schemeClr>
            </a:solidFill>
            <a:prstDash val="dash"/>
          </a:ln>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a:solidFill>
                  <a:schemeClr val="tx1"/>
                </a:solidFill>
                <a:latin typeface="Times New Roman" panose="02020603050405020304" charset="0"/>
                <a:cs typeface="Times New Roman" panose="02020603050405020304" charset="0"/>
              </a:rPr>
              <a:t>In Spring-On the day-lunch time-...</a:t>
            </a:r>
            <a:endParaRPr lang="en-US" altLang="zh-CN">
              <a:solidFill>
                <a:schemeClr val="tx1"/>
              </a:solidFill>
              <a:latin typeface="Times New Roman" panose="02020603050405020304" charset="0"/>
              <a:cs typeface="Times New Roman" panose="02020603050405020304" charset="0"/>
            </a:endParaRPr>
          </a:p>
        </p:txBody>
      </p:sp>
      <p:sp>
        <p:nvSpPr>
          <p:cNvPr id="14" name="椭圆 13"/>
          <p:cNvSpPr/>
          <p:nvPr/>
        </p:nvSpPr>
        <p:spPr>
          <a:xfrm>
            <a:off x="1460500" y="4006215"/>
            <a:ext cx="1977390" cy="85725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l"/>
            <a:r>
              <a:rPr lang="en-US" altLang="zh-CN" sz="2800">
                <a:solidFill>
                  <a:schemeClr val="bg1"/>
                </a:solidFill>
                <a:latin typeface="Elephant" panose="02020904090505020303" charset="0"/>
                <a:cs typeface="Elephant" panose="02020904090505020303" charset="0"/>
              </a:rPr>
              <a:t>Where</a:t>
            </a:r>
            <a:endParaRPr lang="en-US" altLang="zh-CN" sz="2800">
              <a:solidFill>
                <a:schemeClr val="bg1"/>
              </a:solidFill>
              <a:latin typeface="Elephant" panose="02020904090505020303" charset="0"/>
              <a:cs typeface="Elephant" panose="02020904090505020303" charset="0"/>
            </a:endParaRPr>
          </a:p>
        </p:txBody>
      </p:sp>
      <p:sp>
        <p:nvSpPr>
          <p:cNvPr id="15" name="椭圆 14"/>
          <p:cNvSpPr/>
          <p:nvPr/>
        </p:nvSpPr>
        <p:spPr>
          <a:xfrm>
            <a:off x="1536700" y="4863465"/>
            <a:ext cx="1777365" cy="873760"/>
          </a:xfrm>
          <a:prstGeom prst="ellipse">
            <a:avLst/>
          </a:prstGeom>
          <a:solidFill>
            <a:srgbClr val="FB4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bg1"/>
                </a:solidFill>
                <a:latin typeface="Elephant" panose="02020904090505020303" charset="0"/>
                <a:cs typeface="Elephant" panose="02020904090505020303" charset="0"/>
              </a:rPr>
              <a:t>When</a:t>
            </a:r>
            <a:endParaRPr lang="en-US" altLang="zh-CN" sz="2800">
              <a:solidFill>
                <a:schemeClr val="bg1"/>
              </a:solidFill>
              <a:latin typeface="Elephant" panose="02020904090505020303" charset="0"/>
              <a:cs typeface="Elephant" panose="02020904090505020303" charset="0"/>
            </a:endParaRPr>
          </a:p>
        </p:txBody>
      </p:sp>
      <p:sp>
        <p:nvSpPr>
          <p:cNvPr id="16" name="椭圆 15"/>
          <p:cNvSpPr/>
          <p:nvPr/>
        </p:nvSpPr>
        <p:spPr>
          <a:xfrm>
            <a:off x="1645920" y="5857240"/>
            <a:ext cx="1624330" cy="873760"/>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bg1"/>
                </a:solidFill>
                <a:latin typeface="Elephant" panose="02020904090505020303" charset="0"/>
                <a:cs typeface="Elephant" panose="02020904090505020303" charset="0"/>
              </a:rPr>
              <a:t>How</a:t>
            </a:r>
            <a:endParaRPr lang="en-US" altLang="zh-CN" sz="2800">
              <a:solidFill>
                <a:schemeClr val="bg1"/>
              </a:solidFill>
              <a:latin typeface="Elephant" panose="02020904090505020303" charset="0"/>
              <a:cs typeface="Elephant" panose="02020904090505020303" charset="0"/>
            </a:endParaRPr>
          </a:p>
        </p:txBody>
      </p:sp>
      <p:sp>
        <p:nvSpPr>
          <p:cNvPr id="13" name="椭圆 12"/>
          <p:cNvSpPr/>
          <p:nvPr/>
        </p:nvSpPr>
        <p:spPr>
          <a:xfrm>
            <a:off x="1448435" y="3010535"/>
            <a:ext cx="1865630" cy="894715"/>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a:solidFill>
                  <a:schemeClr val="bg1"/>
                </a:solidFill>
                <a:latin typeface="Elephant" panose="02020904090505020303" charset="0"/>
                <a:cs typeface="Elephant" panose="02020904090505020303" charset="0"/>
              </a:rPr>
              <a:t>Why</a:t>
            </a:r>
            <a:endParaRPr lang="en-US" altLang="zh-CN" sz="2800">
              <a:solidFill>
                <a:schemeClr val="bg1"/>
              </a:solidFill>
              <a:latin typeface="Elephant" panose="02020904090505020303" charset="0"/>
              <a:cs typeface="Elephant" panose="02020904090505020303" charset="0"/>
            </a:endParaRPr>
          </a:p>
        </p:txBody>
      </p:sp>
      <p:sp>
        <p:nvSpPr>
          <p:cNvPr id="12" name="椭圆 11"/>
          <p:cNvSpPr/>
          <p:nvPr/>
        </p:nvSpPr>
        <p:spPr>
          <a:xfrm>
            <a:off x="1448435" y="2058670"/>
            <a:ext cx="1736090" cy="873760"/>
          </a:xfrm>
          <a:prstGeom prst="ellipse">
            <a:avLst/>
          </a:prstGeom>
          <a:solidFill>
            <a:srgbClr val="FB4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2800" b="1">
                <a:solidFill>
                  <a:schemeClr val="bg1"/>
                </a:solidFill>
                <a:latin typeface="Elephant" panose="02020904090505020303" charset="0"/>
                <a:cs typeface="Elephant" panose="02020904090505020303" charset="0"/>
              </a:rPr>
              <a:t>What</a:t>
            </a:r>
            <a:endParaRPr lang="en-US" altLang="zh-CN" sz="2800" b="1">
              <a:solidFill>
                <a:schemeClr val="bg1"/>
              </a:solidFill>
              <a:latin typeface="Elephant" panose="02020904090505020303" charset="0"/>
              <a:cs typeface="Elephant" panose="02020904090505020303" charset="0"/>
            </a:endParaRPr>
          </a:p>
        </p:txBody>
      </p:sp>
      <p:sp>
        <p:nvSpPr>
          <p:cNvPr id="20" name="椭圆形标注 19"/>
          <p:cNvSpPr/>
          <p:nvPr/>
        </p:nvSpPr>
        <p:spPr>
          <a:xfrm>
            <a:off x="3653790" y="283845"/>
            <a:ext cx="5131435" cy="884555"/>
          </a:xfrm>
          <a:prstGeom prst="wedgeEllipseCallout">
            <a:avLst>
              <a:gd name="adj1" fmla="val -72212"/>
              <a:gd name="adj2" fmla="val 50861"/>
            </a:avLst>
          </a:prstGeom>
          <a:noFill/>
          <a:ln w="38100">
            <a:solidFill>
              <a:srgbClr val="FB4717"/>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up)">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dissolve">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000" fill="hold">
                                          <p:stCondLst>
                                            <p:cond delay="0"/>
                                          </p:stCondLst>
                                        </p:cTn>
                                        <p:tgtEl>
                                          <p:spTgt spid="13"/>
                                        </p:tgtEl>
                                        <p:attrNameLst>
                                          <p:attrName>style.visibility</p:attrName>
                                        </p:attrNameLst>
                                      </p:cBhvr>
                                      <p:to>
                                        <p:strVal val="visible"/>
                                      </p:to>
                                    </p:set>
                                    <p:animEffect transition="in" filter="circle(in)">
                                      <p:cBhvr>
                                        <p:cTn id="30" dur="10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000" fill="hold">
                                          <p:stCondLst>
                                            <p:cond delay="0"/>
                                          </p:stCondLst>
                                        </p:cTn>
                                        <p:tgtEl>
                                          <p:spTgt spid="14"/>
                                        </p:tgtEl>
                                        <p:attrNameLst>
                                          <p:attrName>style.visibility</p:attrName>
                                        </p:attrNameLst>
                                      </p:cBhvr>
                                      <p:to>
                                        <p:strVal val="visible"/>
                                      </p:to>
                                    </p:set>
                                    <p:animEffect transition="in" filter="circle(in)">
                                      <p:cBhvr>
                                        <p:cTn id="39" dur="10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7"/>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9" presetClass="entr" presetSubtype="0"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dissolv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visible"/>
                                      </p:to>
                                    </p:set>
                                    <p:animEffect transition="in" filter="dissolve">
                                      <p:cBhvr>
                                        <p:cTn id="57" dur="500"/>
                                        <p:tgtEl>
                                          <p:spTgt spid="1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6" grpId="0" bldLvl="0" animBg="1"/>
      <p:bldP spid="7" grpId="0" bldLvl="0" animBg="1"/>
      <p:bldP spid="8" grpId="0" bldLvl="0" animBg="1"/>
      <p:bldP spid="10" grpId="0" bldLvl="0" animBg="1"/>
      <p:bldP spid="20" grpId="0" animBg="1"/>
      <p:bldP spid="11" grpId="0" animBg="1"/>
      <p:bldP spid="12" grpId="0" animBg="1"/>
      <p:bldP spid="13" grpId="0" animBg="1"/>
      <p:bldP spid="14" grpId="0" animBg="1"/>
      <p:bldP spid="15" grpId="0" animBg="1"/>
      <p:bldP spid="1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635" y="348615"/>
            <a:ext cx="12192000" cy="1085215"/>
          </a:xfrm>
          <a:solidFill>
            <a:schemeClr val="bg2">
              <a:lumMod val="25000"/>
            </a:schemeClr>
          </a:solidFill>
        </p:spPr>
        <p:txBody>
          <a:bodyPr>
            <a:normAutofit/>
          </a:bodyPr>
          <a:p>
            <a:pPr algn="ctr"/>
            <a:r>
              <a:rPr lang="en-US" altLang="zh-CN" sz="4000">
                <a:solidFill>
                  <a:srgbClr val="FF0000"/>
                </a:solidFill>
                <a:latin typeface="Elephant" panose="02020904090505020303" charset="0"/>
                <a:cs typeface="Elephant" panose="02020904090505020303" charset="0"/>
              </a:rPr>
              <a:t>The  Plots of a Story</a:t>
            </a:r>
            <a:endParaRPr lang="en-US" altLang="zh-CN" sz="4000">
              <a:solidFill>
                <a:srgbClr val="FF0000"/>
              </a:solidFill>
              <a:latin typeface="Elephant" panose="02020904090505020303" charset="0"/>
              <a:cs typeface="Elephant" panose="02020904090505020303" charset="0"/>
            </a:endParaRPr>
          </a:p>
        </p:txBody>
      </p:sp>
      <p:sp>
        <p:nvSpPr>
          <p:cNvPr id="4" name="内容占位符 2"/>
          <p:cNvSpPr>
            <a:spLocks noGrp="1"/>
          </p:cNvSpPr>
          <p:nvPr/>
        </p:nvSpPr>
        <p:spPr>
          <a:xfrm>
            <a:off x="7666990" y="1904365"/>
            <a:ext cx="2812415" cy="596265"/>
          </a:xfrm>
          <a:prstGeom prst="rect">
            <a:avLst/>
          </a:prstGeom>
          <a:solidFill>
            <a:srgbClr val="00206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Time and Space </a:t>
            </a:r>
            <a:endParaRPr lang="zh-CN" altLang="en-US" b="1">
              <a:solidFill>
                <a:schemeClr val="bg1"/>
              </a:solidFill>
              <a:latin typeface="Times New Roman" panose="02020603050405020304" charset="0"/>
              <a:cs typeface="Times New Roman" panose="02020603050405020304" charset="0"/>
            </a:endParaRPr>
          </a:p>
        </p:txBody>
      </p:sp>
      <p:sp>
        <p:nvSpPr>
          <p:cNvPr id="5" name="内容占位符 2"/>
          <p:cNvSpPr>
            <a:spLocks noGrp="1"/>
          </p:cNvSpPr>
          <p:nvPr/>
        </p:nvSpPr>
        <p:spPr>
          <a:xfrm>
            <a:off x="7795895" y="4025900"/>
            <a:ext cx="3358515" cy="582930"/>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b="1">
                <a:solidFill>
                  <a:schemeClr val="bg1"/>
                </a:solidFill>
                <a:latin typeface="Times New Roman" panose="02020603050405020304" charset="0"/>
                <a:cs typeface="Times New Roman" panose="02020603050405020304" charset="0"/>
              </a:rPr>
              <a:t>Actions and Feelings</a:t>
            </a:r>
            <a:endParaRPr lang="zh-CN" altLang="en-US" b="1">
              <a:solidFill>
                <a:schemeClr val="bg1"/>
              </a:solidFill>
              <a:latin typeface="Times New Roman" panose="02020603050405020304" charset="0"/>
              <a:cs typeface="Times New Roman" panose="02020603050405020304" charset="0"/>
            </a:endParaRPr>
          </a:p>
        </p:txBody>
      </p:sp>
      <p:sp>
        <p:nvSpPr>
          <p:cNvPr id="24" name="内容占位符 2"/>
          <p:cNvSpPr>
            <a:spLocks noGrp="1"/>
          </p:cNvSpPr>
          <p:nvPr/>
        </p:nvSpPr>
        <p:spPr>
          <a:xfrm>
            <a:off x="5090795" y="4025900"/>
            <a:ext cx="201041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b="1">
              <a:solidFill>
                <a:srgbClr val="FF0000"/>
              </a:solidFill>
              <a:latin typeface="Times New Roman" panose="02020603050405020304" charset="0"/>
              <a:cs typeface="Times New Roman" panose="02020603050405020304" charset="0"/>
            </a:endParaRPr>
          </a:p>
        </p:txBody>
      </p:sp>
      <p:sp>
        <p:nvSpPr>
          <p:cNvPr id="12" name="下箭头 11"/>
          <p:cNvSpPr/>
          <p:nvPr/>
        </p:nvSpPr>
        <p:spPr>
          <a:xfrm>
            <a:off x="4726305" y="1650365"/>
            <a:ext cx="916940" cy="668020"/>
          </a:xfrm>
          <a:prstGeom prst="downArrow">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7" name="组合 16"/>
          <p:cNvGrpSpPr/>
          <p:nvPr/>
        </p:nvGrpSpPr>
        <p:grpSpPr>
          <a:xfrm>
            <a:off x="3279775" y="4224020"/>
            <a:ext cx="3877310" cy="1158240"/>
            <a:chOff x="5165" y="6652"/>
            <a:chExt cx="6106" cy="1824"/>
          </a:xfrm>
        </p:grpSpPr>
        <p:sp>
          <p:nvSpPr>
            <p:cNvPr id="11" name="椭圆 10"/>
            <p:cNvSpPr/>
            <p:nvPr/>
          </p:nvSpPr>
          <p:spPr>
            <a:xfrm>
              <a:off x="5165" y="6652"/>
              <a:ext cx="6106" cy="182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文本框 12"/>
            <p:cNvSpPr txBox="1"/>
            <p:nvPr/>
          </p:nvSpPr>
          <p:spPr>
            <a:xfrm>
              <a:off x="5490" y="7088"/>
              <a:ext cx="5693" cy="919"/>
            </a:xfrm>
            <a:prstGeom prst="rect">
              <a:avLst/>
            </a:prstGeom>
            <a:noFill/>
          </p:spPr>
          <p:txBody>
            <a:bodyPr wrap="none" rtlCol="0" anchor="t">
              <a:spAutoFit/>
            </a:bodyPr>
            <a:p>
              <a:r>
                <a:rPr lang="en-US" altLang="zh-CN" sz="3200">
                  <a:solidFill>
                    <a:srgbClr val="FF0000"/>
                  </a:solidFill>
                  <a:latin typeface="Elephant" panose="02020904090505020303" charset="0"/>
                  <a:cs typeface="Elephant" panose="02020904090505020303" charset="0"/>
                  <a:sym typeface="+mn-ea"/>
                </a:rPr>
                <a:t>the detailed plots</a:t>
              </a:r>
              <a:endParaRPr lang="zh-CN" altLang="en-US" sz="3200"/>
            </a:p>
          </p:txBody>
        </p:sp>
      </p:grpSp>
      <p:sp>
        <p:nvSpPr>
          <p:cNvPr id="14" name="内容占位符 2"/>
          <p:cNvSpPr>
            <a:spLocks noGrp="1"/>
          </p:cNvSpPr>
          <p:nvPr/>
        </p:nvSpPr>
        <p:spPr>
          <a:xfrm>
            <a:off x="7795895" y="3178810"/>
            <a:ext cx="2553970" cy="499745"/>
          </a:xfrm>
          <a:prstGeom prst="rect">
            <a:avLst/>
          </a:prstGeom>
          <a:solidFill>
            <a:schemeClr val="accent1">
              <a:lumMod val="5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b="1">
                <a:solidFill>
                  <a:schemeClr val="bg1"/>
                </a:solidFill>
                <a:latin typeface="Times New Roman" panose="02020603050405020304" charset="0"/>
                <a:cs typeface="Times New Roman" panose="02020603050405020304" charset="0"/>
              </a:rPr>
              <a:t>Main Events</a:t>
            </a:r>
            <a:endParaRPr lang="en-US" altLang="zh-CN" b="1">
              <a:solidFill>
                <a:schemeClr val="bg1"/>
              </a:solidFill>
              <a:latin typeface="Times New Roman" panose="02020603050405020304" charset="0"/>
              <a:cs typeface="Times New Roman" panose="02020603050405020304" charset="0"/>
            </a:endParaRPr>
          </a:p>
        </p:txBody>
      </p:sp>
      <p:sp>
        <p:nvSpPr>
          <p:cNvPr id="15" name="下箭头 14"/>
          <p:cNvSpPr/>
          <p:nvPr/>
        </p:nvSpPr>
        <p:spPr>
          <a:xfrm>
            <a:off x="4725670" y="3401695"/>
            <a:ext cx="916940" cy="668020"/>
          </a:xfrm>
          <a:prstGeom prst="downArrow">
            <a:avLst/>
          </a:prstGeom>
          <a:solidFill>
            <a:srgbClr val="FB47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左大括号 15"/>
          <p:cNvSpPr/>
          <p:nvPr/>
        </p:nvSpPr>
        <p:spPr>
          <a:xfrm>
            <a:off x="7101205" y="2052320"/>
            <a:ext cx="546735" cy="1479550"/>
          </a:xfrm>
          <a:prstGeom prst="lef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6" name="左大括号 5"/>
          <p:cNvSpPr/>
          <p:nvPr/>
        </p:nvSpPr>
        <p:spPr>
          <a:xfrm>
            <a:off x="7343140" y="4069715"/>
            <a:ext cx="452755" cy="1479550"/>
          </a:xfrm>
          <a:prstGeom prst="leftBrace">
            <a:avLst/>
          </a:prstGeom>
          <a:ln w="571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7" name="内容占位符 2"/>
          <p:cNvSpPr>
            <a:spLocks noGrp="1"/>
          </p:cNvSpPr>
          <p:nvPr/>
        </p:nvSpPr>
        <p:spPr>
          <a:xfrm>
            <a:off x="7795895" y="5084445"/>
            <a:ext cx="3358515" cy="582930"/>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b="1">
                <a:solidFill>
                  <a:schemeClr val="bg1"/>
                </a:solidFill>
                <a:latin typeface="Times New Roman" panose="02020603050405020304" charset="0"/>
                <a:cs typeface="Times New Roman" panose="02020603050405020304" charset="0"/>
              </a:rPr>
              <a:t>The Hidden Topic</a:t>
            </a:r>
            <a:endParaRPr lang="en-US" altLang="zh-CN" b="1">
              <a:solidFill>
                <a:schemeClr val="bg1"/>
              </a:solidFill>
              <a:latin typeface="Times New Roman" panose="02020603050405020304" charset="0"/>
              <a:cs typeface="Times New Roman" panose="02020603050405020304" charset="0"/>
            </a:endParaRPr>
          </a:p>
        </p:txBody>
      </p:sp>
      <p:grpSp>
        <p:nvGrpSpPr>
          <p:cNvPr id="19" name="组合 18"/>
          <p:cNvGrpSpPr/>
          <p:nvPr/>
        </p:nvGrpSpPr>
        <p:grpSpPr>
          <a:xfrm>
            <a:off x="3279775" y="2310130"/>
            <a:ext cx="3651250" cy="868680"/>
            <a:chOff x="5166" y="3714"/>
            <a:chExt cx="5750" cy="1368"/>
          </a:xfrm>
        </p:grpSpPr>
        <p:sp>
          <p:nvSpPr>
            <p:cNvPr id="8" name="椭圆 7"/>
            <p:cNvSpPr/>
            <p:nvPr/>
          </p:nvSpPr>
          <p:spPr>
            <a:xfrm>
              <a:off x="5166" y="3714"/>
              <a:ext cx="5750" cy="136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文本框 17"/>
            <p:cNvSpPr txBox="1"/>
            <p:nvPr/>
          </p:nvSpPr>
          <p:spPr>
            <a:xfrm>
              <a:off x="5951" y="3937"/>
              <a:ext cx="4770" cy="919"/>
            </a:xfrm>
            <a:prstGeom prst="rect">
              <a:avLst/>
            </a:prstGeom>
            <a:noFill/>
          </p:spPr>
          <p:txBody>
            <a:bodyPr wrap="none" rtlCol="0" anchor="t">
              <a:spAutoFit/>
            </a:bodyPr>
            <a:p>
              <a:r>
                <a:rPr lang="en-US" altLang="zh-CN" sz="3200">
                  <a:solidFill>
                    <a:srgbClr val="FF0000"/>
                  </a:solidFill>
                  <a:latin typeface="Elephant" panose="02020904090505020303" charset="0"/>
                  <a:cs typeface="Elephant" panose="02020904090505020303" charset="0"/>
                  <a:sym typeface="+mn-ea"/>
                </a:rPr>
                <a:t>the main plots</a:t>
              </a:r>
              <a:endParaRPr lang="zh-CN" altLang="en-US" sz="320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1"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p:tgtEl>
                                          <p:spTgt spid="12"/>
                                        </p:tgtEl>
                                        <p:attrNameLst>
                                          <p:attrName>ppt_y</p:attrName>
                                        </p:attrNameLst>
                                      </p:cBhvr>
                                      <p:tavLst>
                                        <p:tav tm="0">
                                          <p:val>
                                            <p:strVal val="#ppt_y-#ppt_h*1.125000"/>
                                          </p:val>
                                        </p:tav>
                                        <p:tav tm="100000">
                                          <p:val>
                                            <p:strVal val="#ppt_y"/>
                                          </p:val>
                                        </p:tav>
                                      </p:tavLst>
                                    </p:anim>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additive="base">
                                        <p:cTn id="22" dur="500"/>
                                        <p:tgtEl>
                                          <p:spTgt spid="16"/>
                                        </p:tgtEl>
                                        <p:attrNameLst>
                                          <p:attrName>ppt_x</p:attrName>
                                        </p:attrNameLst>
                                      </p:cBhvr>
                                      <p:tavLst>
                                        <p:tav tm="0">
                                          <p:val>
                                            <p:strVal val="#ppt_x-#ppt_w*1.125000"/>
                                          </p:val>
                                        </p:tav>
                                        <p:tav tm="100000">
                                          <p:val>
                                            <p:strVal val="#ppt_x"/>
                                          </p:val>
                                        </p:tav>
                                      </p:tavLst>
                                    </p:anim>
                                    <p:animEffect transition="in" filter="wipe(right)">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2" presetClass="entr" presetSubtype="1"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p:tgtEl>
                                          <p:spTgt spid="15"/>
                                        </p:tgtEl>
                                        <p:attrNameLst>
                                          <p:attrName>ppt_y</p:attrName>
                                        </p:attrNameLst>
                                      </p:cBhvr>
                                      <p:tavLst>
                                        <p:tav tm="0">
                                          <p:val>
                                            <p:strVal val="#ppt_y-#ppt_h*1.125000"/>
                                          </p:val>
                                        </p:tav>
                                        <p:tav tm="100000">
                                          <p:val>
                                            <p:strVal val="#ppt_y"/>
                                          </p:val>
                                        </p:tav>
                                      </p:tavLst>
                                    </p:anim>
                                    <p:animEffect transition="in" filter="wipe(down)">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dissolve">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p:tgtEl>
                                          <p:spTgt spid="6"/>
                                        </p:tgtEl>
                                        <p:attrNameLst>
                                          <p:attrName>ppt_x</p:attrName>
                                        </p:attrNameLst>
                                      </p:cBhvr>
                                      <p:tavLst>
                                        <p:tav tm="0">
                                          <p:val>
                                            <p:strVal val="#ppt_x-#ppt_w*1.125000"/>
                                          </p:val>
                                        </p:tav>
                                        <p:tav tm="100000">
                                          <p:val>
                                            <p:strVal val="#ppt_x"/>
                                          </p:val>
                                        </p:tav>
                                      </p:tavLst>
                                    </p:anim>
                                    <p:animEffect transition="in" filter="wipe(right)">
                                      <p:cBhvr>
                                        <p:cTn id="48" dur="5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bldLvl="0" animBg="1"/>
      <p:bldP spid="2" grpId="0" bldLvl="0" animBg="1"/>
      <p:bldP spid="12" grpId="0" bldLvl="0" animBg="1"/>
      <p:bldP spid="14" grpId="0" bldLvl="0" animBg="1"/>
      <p:bldP spid="15" grpId="0" bldLvl="0" animBg="1"/>
      <p:bldP spid="7" grpId="0" bldLvl="0" animBg="1"/>
      <p:bldP spid="16" grpId="0" animBg="1"/>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96520" y="1825625"/>
            <a:ext cx="12668250" cy="4351655"/>
          </a:xfrm>
        </p:spPr>
        <p:txBody>
          <a:bodyPr/>
          <a:p>
            <a:pPr marL="0" indent="0">
              <a:buNone/>
            </a:pPr>
            <a:r>
              <a:rPr lang="en-US" altLang="zh-CN" i="1">
                <a:latin typeface="Times New Roman" panose="02020603050405020304" charset="0"/>
                <a:cs typeface="Times New Roman" panose="02020603050405020304" charset="0"/>
              </a:rPr>
              <a:t>Para1: It took 30 minutes to get back upstream to the beach where they 'd had lunch.</a:t>
            </a:r>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pPr marL="0" indent="0">
              <a:buNone/>
            </a:pPr>
            <a:r>
              <a:rPr lang="en-US" altLang="zh-CN" i="1">
                <a:latin typeface="Times New Roman" panose="02020603050405020304" charset="0"/>
                <a:cs typeface="Times New Roman" panose="02020603050405020304" charset="0"/>
              </a:rPr>
              <a:t>Para2: The next morning, the helicopter returned.</a:t>
            </a:r>
            <a:endParaRPr lang="en-US" altLang="zh-CN" i="1">
              <a:latin typeface="Times New Roman" panose="02020603050405020304" charset="0"/>
              <a:cs typeface="Times New Roman" panose="02020603050405020304" charset="0"/>
            </a:endParaRPr>
          </a:p>
        </p:txBody>
      </p:sp>
      <p:sp>
        <p:nvSpPr>
          <p:cNvPr id="8" name="内容占位符 2"/>
          <p:cNvSpPr>
            <a:spLocks noGrp="1"/>
          </p:cNvSpPr>
          <p:nvPr/>
        </p:nvSpPr>
        <p:spPr>
          <a:xfrm>
            <a:off x="465455" y="693420"/>
            <a:ext cx="8325485" cy="574040"/>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“All right, that's all we can do,” Whitson told Hunter.</a:t>
            </a:r>
            <a:endParaRPr lang="en-US" altLang="zh-CN" b="1">
              <a:solidFill>
                <a:schemeClr val="bg1"/>
              </a:solidFill>
              <a:latin typeface="Times New Roman" panose="02020603050405020304" charset="0"/>
              <a:cs typeface="Times New Roman" panose="02020603050405020304" charset="0"/>
            </a:endParaRPr>
          </a:p>
        </p:txBody>
      </p:sp>
      <p:sp>
        <p:nvSpPr>
          <p:cNvPr id="9" name="文本框 8"/>
          <p:cNvSpPr txBox="1"/>
          <p:nvPr/>
        </p:nvSpPr>
        <p:spPr>
          <a:xfrm>
            <a:off x="0" y="0"/>
            <a:ext cx="11178540" cy="460375"/>
          </a:xfrm>
          <a:prstGeom prst="rect">
            <a:avLst/>
          </a:prstGeom>
          <a:solidFill>
            <a:srgbClr val="FFFF00"/>
          </a:solidFill>
        </p:spPr>
        <p:txBody>
          <a:bodyPr wrap="square" rtlCol="0">
            <a:spAutoFit/>
          </a:bodyPr>
          <a:p>
            <a:r>
              <a:rPr lang="en-US" altLang="zh-CN" sz="2400">
                <a:latin typeface="Elephant" panose="02020904090505020303" charset="0"/>
                <a:cs typeface="Elephant" panose="02020904090505020303" charset="0"/>
              </a:rPr>
              <a:t>Infer </a:t>
            </a:r>
            <a:r>
              <a:rPr lang="en-US" altLang="zh-CN" sz="2400">
                <a:solidFill>
                  <a:srgbClr val="FF0000"/>
                </a:solidFill>
                <a:latin typeface="Elephant" panose="02020904090505020303" charset="0"/>
                <a:cs typeface="Elephant" panose="02020904090505020303" charset="0"/>
              </a:rPr>
              <a:t>the main plots:(Time and Space+Main Events) </a:t>
            </a:r>
            <a:r>
              <a:rPr lang="en-US" altLang="zh-CN" sz="2400">
                <a:latin typeface="Elephant" panose="02020904090505020303" charset="0"/>
                <a:cs typeface="Elephant" panose="02020904090505020303" charset="0"/>
              </a:rPr>
              <a:t>in para1 and para2</a:t>
            </a:r>
            <a:endParaRPr lang="en-US" altLang="zh-CN" sz="2400">
              <a:latin typeface="Elephant" panose="02020904090505020303" charset="0"/>
              <a:cs typeface="Elephant" panose="02020904090505020303" charset="0"/>
            </a:endParaRPr>
          </a:p>
        </p:txBody>
      </p:sp>
      <p:sp>
        <p:nvSpPr>
          <p:cNvPr id="6" name="椭圆 5"/>
          <p:cNvSpPr/>
          <p:nvPr/>
        </p:nvSpPr>
        <p:spPr>
          <a:xfrm>
            <a:off x="4105275" y="1713230"/>
            <a:ext cx="8087360"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椭圆 4"/>
          <p:cNvSpPr/>
          <p:nvPr/>
        </p:nvSpPr>
        <p:spPr>
          <a:xfrm>
            <a:off x="1113790" y="4254500"/>
            <a:ext cx="2781935"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7" name="内容占位符 2"/>
          <p:cNvSpPr>
            <a:spLocks noGrp="1"/>
          </p:cNvSpPr>
          <p:nvPr/>
        </p:nvSpPr>
        <p:spPr>
          <a:xfrm>
            <a:off x="0" y="3001010"/>
            <a:ext cx="6366510" cy="596265"/>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They spent </a:t>
            </a:r>
            <a:r>
              <a:rPr lang="en-US" altLang="zh-CN" b="1">
                <a:solidFill>
                  <a:srgbClr val="FF0000"/>
                </a:solidFill>
                <a:latin typeface="Times New Roman" panose="02020603050405020304" charset="0"/>
                <a:cs typeface="Times New Roman" panose="02020603050405020304" charset="0"/>
              </a:rPr>
              <a:t>a night </a:t>
            </a:r>
            <a:r>
              <a:rPr lang="en-US" altLang="zh-CN" b="1">
                <a:solidFill>
                  <a:schemeClr val="tx1"/>
                </a:solidFill>
                <a:latin typeface="Times New Roman" panose="02020603050405020304" charset="0"/>
                <a:cs typeface="Times New Roman" panose="02020603050405020304" charset="0"/>
              </a:rPr>
              <a:t>staying on the </a:t>
            </a:r>
            <a:r>
              <a:rPr lang="en-US" altLang="zh-CN" b="1">
                <a:solidFill>
                  <a:srgbClr val="FF0000"/>
                </a:solidFill>
                <a:latin typeface="Times New Roman" panose="02020603050405020304" charset="0"/>
                <a:cs typeface="Times New Roman" panose="02020603050405020304" charset="0"/>
              </a:rPr>
              <a:t>beach</a:t>
            </a:r>
            <a:r>
              <a:rPr lang="en-US" altLang="zh-CN" b="1">
                <a:solidFill>
                  <a:schemeClr val="tx1"/>
                </a:solidFill>
                <a:latin typeface="Times New Roman" panose="02020603050405020304" charset="0"/>
                <a:cs typeface="Times New Roman" panose="02020603050405020304" charset="0"/>
              </a:rPr>
              <a:t>.</a:t>
            </a:r>
            <a:endParaRPr lang="en-US" altLang="zh-CN" b="1">
              <a:solidFill>
                <a:schemeClr val="tx1"/>
              </a:solidFill>
              <a:latin typeface="Times New Roman" panose="02020603050405020304" charset="0"/>
              <a:cs typeface="Times New Roman" panose="02020603050405020304" charset="0"/>
            </a:endParaRPr>
          </a:p>
        </p:txBody>
      </p:sp>
      <p:sp>
        <p:nvSpPr>
          <p:cNvPr id="10" name="上箭头 9"/>
          <p:cNvSpPr/>
          <p:nvPr/>
        </p:nvSpPr>
        <p:spPr>
          <a:xfrm>
            <a:off x="2363470" y="3597275"/>
            <a:ext cx="401955" cy="5467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1" name="椭圆 10"/>
          <p:cNvSpPr/>
          <p:nvPr/>
        </p:nvSpPr>
        <p:spPr>
          <a:xfrm>
            <a:off x="3895725" y="4254500"/>
            <a:ext cx="3408680"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内容占位符 2"/>
          <p:cNvSpPr>
            <a:spLocks noGrp="1"/>
          </p:cNvSpPr>
          <p:nvPr/>
        </p:nvSpPr>
        <p:spPr>
          <a:xfrm>
            <a:off x="6398895" y="2640965"/>
            <a:ext cx="5681345" cy="956310"/>
          </a:xfrm>
          <a:prstGeom prst="rect">
            <a:avLst/>
          </a:prstGeom>
          <a:solidFill>
            <a:schemeClr val="accent1">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The helicopter</a:t>
            </a:r>
            <a:r>
              <a:rPr lang="en-US" altLang="zh-CN" b="1">
                <a:solidFill>
                  <a:schemeClr val="tx1"/>
                </a:solidFill>
                <a:latin typeface="Times New Roman" panose="02020603050405020304" charset="0"/>
                <a:cs typeface="Times New Roman" panose="02020603050405020304" charset="0"/>
              </a:rPr>
              <a:t> tried helping them</a:t>
            </a:r>
            <a:endParaRPr lang="en-US" altLang="zh-CN" b="1">
              <a:solidFill>
                <a:schemeClr val="tx1"/>
              </a:solidFill>
              <a:latin typeface="Times New Roman" panose="02020603050405020304" charset="0"/>
              <a:cs typeface="Times New Roman" panose="02020603050405020304" charset="0"/>
            </a:endParaRPr>
          </a:p>
          <a:p>
            <a:pPr marL="0" indent="0">
              <a:buNone/>
            </a:pPr>
            <a:r>
              <a:rPr lang="en-US" altLang="zh-CN" b="1">
                <a:solidFill>
                  <a:schemeClr val="tx1"/>
                </a:solidFill>
                <a:latin typeface="Times New Roman" panose="02020603050405020304" charset="0"/>
                <a:cs typeface="Times New Roman" panose="02020603050405020304" charset="0"/>
              </a:rPr>
              <a:t> </a:t>
            </a:r>
            <a:r>
              <a:rPr lang="en-US" altLang="zh-CN" b="1">
                <a:solidFill>
                  <a:srgbClr val="FF0000"/>
                </a:solidFill>
                <a:latin typeface="Times New Roman" panose="02020603050405020304" charset="0"/>
                <a:cs typeface="Times New Roman" panose="02020603050405020304" charset="0"/>
              </a:rPr>
              <a:t>but the first rescue failed.</a:t>
            </a:r>
            <a:endParaRPr lang="en-US" altLang="zh-CN" b="1">
              <a:solidFill>
                <a:srgbClr val="FF0000"/>
              </a:solidFill>
              <a:latin typeface="Times New Roman" panose="02020603050405020304" charset="0"/>
              <a:cs typeface="Times New Roman" panose="02020603050405020304" charset="0"/>
            </a:endParaRPr>
          </a:p>
        </p:txBody>
      </p:sp>
      <p:sp>
        <p:nvSpPr>
          <p:cNvPr id="13" name="上箭头 12"/>
          <p:cNvSpPr/>
          <p:nvPr/>
        </p:nvSpPr>
        <p:spPr>
          <a:xfrm>
            <a:off x="6543675" y="3707765"/>
            <a:ext cx="401955" cy="5467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上箭头 13"/>
          <p:cNvSpPr/>
          <p:nvPr/>
        </p:nvSpPr>
        <p:spPr>
          <a:xfrm rot="10800000">
            <a:off x="5625465" y="5034280"/>
            <a:ext cx="401955" cy="5467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内容占位符 2"/>
          <p:cNvSpPr>
            <a:spLocks noGrp="1"/>
          </p:cNvSpPr>
          <p:nvPr/>
        </p:nvSpPr>
        <p:spPr>
          <a:xfrm>
            <a:off x="4105275" y="5723890"/>
            <a:ext cx="5134610" cy="596900"/>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They were rescued successfully.</a:t>
            </a:r>
            <a:endParaRPr lang="en-US" altLang="zh-CN" b="1">
              <a:solidFill>
                <a:schemeClr val="bg1"/>
              </a:solidFill>
              <a:latin typeface="Times New Roman" panose="02020603050405020304" charset="0"/>
              <a:cs typeface="Times New Roman" panose="02020603050405020304" charset="0"/>
            </a:endParaRPr>
          </a:p>
        </p:txBody>
      </p:sp>
      <p:sp>
        <p:nvSpPr>
          <p:cNvPr id="16" name="下箭头 15"/>
          <p:cNvSpPr/>
          <p:nvPr/>
        </p:nvSpPr>
        <p:spPr>
          <a:xfrm>
            <a:off x="3473450" y="1377315"/>
            <a:ext cx="1334770" cy="41846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上箭头 16"/>
          <p:cNvSpPr/>
          <p:nvPr/>
        </p:nvSpPr>
        <p:spPr>
          <a:xfrm rot="11580000">
            <a:off x="4864735" y="2284095"/>
            <a:ext cx="401955" cy="54673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4"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ppt_y</p:attrName>
                                        </p:attrNameLst>
                                      </p:cBhvr>
                                      <p:tavLst>
                                        <p:tav tm="0">
                                          <p:val>
                                            <p:strVal val="#ppt_y+#ppt_h*1.125000"/>
                                          </p:val>
                                        </p:tav>
                                        <p:tav tm="100000">
                                          <p:val>
                                            <p:strVal val="#ppt_y"/>
                                          </p:val>
                                        </p:tav>
                                      </p:tavLst>
                                    </p:anim>
                                    <p:animEffect transition="in" filter="wipe(up)">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 calcmode="lin" valueType="num">
                                      <p:cBhvr additive="base">
                                        <p:cTn id="17"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p:tgtEl>
                                          <p:spTgt spid="10"/>
                                        </p:tgtEl>
                                        <p:attrNameLst>
                                          <p:attrName>ppt_y</p:attrName>
                                        </p:attrNameLst>
                                      </p:cBhvr>
                                      <p:tavLst>
                                        <p:tav tm="0">
                                          <p:val>
                                            <p:strVal val="#ppt_y+#ppt_h*1.125000"/>
                                          </p:val>
                                        </p:tav>
                                        <p:tav tm="100000">
                                          <p:val>
                                            <p:strVal val="#ppt_y"/>
                                          </p:val>
                                        </p:tav>
                                      </p:tavLst>
                                    </p:anim>
                                    <p:animEffect transition="in" filter="wipe(up)">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wipe(down)">
                                      <p:cBhvr>
                                        <p:cTn id="51" dur="500"/>
                                        <p:tgtEl>
                                          <p:spTgt spid="11"/>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additive="base">
                                        <p:cTn id="56" dur="500"/>
                                        <p:tgtEl>
                                          <p:spTgt spid="13"/>
                                        </p:tgtEl>
                                        <p:attrNameLst>
                                          <p:attrName>ppt_y</p:attrName>
                                        </p:attrNameLst>
                                      </p:cBhvr>
                                      <p:tavLst>
                                        <p:tav tm="0">
                                          <p:val>
                                            <p:strVal val="#ppt_y+#ppt_h*1.125000"/>
                                          </p:val>
                                        </p:tav>
                                        <p:tav tm="100000">
                                          <p:val>
                                            <p:strVal val="#ppt_y"/>
                                          </p:val>
                                        </p:tav>
                                      </p:tavLst>
                                    </p:anim>
                                    <p:animEffect transition="in" filter="wipe(up)">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2"/>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2" presetClass="entr" presetSubtype="1" fill="hold" grpId="0" nodeType="clickEffect">
                                  <p:stCondLst>
                                    <p:cond delay="0"/>
                                  </p:stCondLst>
                                  <p:childTnLst>
                                    <p:set>
                                      <p:cBhvr>
                                        <p:cTn id="65" dur="1" fill="hold">
                                          <p:stCondLst>
                                            <p:cond delay="0"/>
                                          </p:stCondLst>
                                        </p:cTn>
                                        <p:tgtEl>
                                          <p:spTgt spid="14"/>
                                        </p:tgtEl>
                                        <p:attrNameLst>
                                          <p:attrName>style.visibility</p:attrName>
                                        </p:attrNameLst>
                                      </p:cBhvr>
                                      <p:to>
                                        <p:strVal val="visible"/>
                                      </p:to>
                                    </p:set>
                                    <p:anim calcmode="lin" valueType="num">
                                      <p:cBhvr additive="base">
                                        <p:cTn id="66" dur="500"/>
                                        <p:tgtEl>
                                          <p:spTgt spid="14"/>
                                        </p:tgtEl>
                                        <p:attrNameLst>
                                          <p:attrName>ppt_y</p:attrName>
                                        </p:attrNameLst>
                                      </p:cBhvr>
                                      <p:tavLst>
                                        <p:tav tm="0">
                                          <p:val>
                                            <p:strVal val="#ppt_y-#ppt_h*1.125000"/>
                                          </p:val>
                                        </p:tav>
                                        <p:tav tm="100000">
                                          <p:val>
                                            <p:strVal val="#ppt_y"/>
                                          </p:val>
                                        </p:tav>
                                      </p:tavLst>
                                    </p:anim>
                                    <p:animEffect transition="in" filter="wipe(down)">
                                      <p:cBhvr>
                                        <p:cTn id="67" dur="500"/>
                                        <p:tgtEl>
                                          <p:spTgt spid="1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6" grpId="0" animBg="1"/>
      <p:bldP spid="3" grpId="0" build="p"/>
      <p:bldP spid="6" grpId="0" animBg="1"/>
      <p:bldP spid="17" grpId="0" animBg="1"/>
      <p:bldP spid="7" grpId="0" animBg="1"/>
      <p:bldP spid="5" grpId="0" animBg="1"/>
      <p:bldP spid="10" grpId="0" animBg="1"/>
      <p:bldP spid="11" grpId="0" animBg="1"/>
      <p:bldP spid="13" grpId="0" animBg="1"/>
      <p:bldP spid="12" grpId="0" animBg="1"/>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内容占位符 2"/>
          <p:cNvSpPr>
            <a:spLocks noGrp="1"/>
          </p:cNvSpPr>
          <p:nvPr>
            <p:ph idx="1"/>
          </p:nvPr>
        </p:nvSpPr>
        <p:spPr>
          <a:xfrm>
            <a:off x="0" y="922655"/>
            <a:ext cx="12668250" cy="4351655"/>
          </a:xfrm>
        </p:spPr>
        <p:txBody>
          <a:bodyPr/>
          <a:p>
            <a:pPr marL="0" indent="0">
              <a:buNone/>
            </a:pPr>
            <a:r>
              <a:rPr lang="en-US" altLang="zh-CN" i="1">
                <a:latin typeface="Times New Roman" panose="02020603050405020304" charset="0"/>
                <a:cs typeface="Times New Roman" panose="02020603050405020304" charset="0"/>
              </a:rPr>
              <a:t>Para1: It took 30 minutes to get back upstream to the beach where they 'd had lunch.</a:t>
            </a:r>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endParaRPr lang="en-US" altLang="zh-CN" i="1">
              <a:latin typeface="Times New Roman" panose="02020603050405020304" charset="0"/>
              <a:cs typeface="Times New Roman" panose="02020603050405020304" charset="0"/>
            </a:endParaRPr>
          </a:p>
          <a:p>
            <a:pPr marL="0" indent="0">
              <a:buNone/>
            </a:pPr>
            <a:r>
              <a:rPr lang="en-US" altLang="zh-CN" i="1">
                <a:latin typeface="Times New Roman" panose="02020603050405020304" charset="0"/>
                <a:cs typeface="Times New Roman" panose="02020603050405020304" charset="0"/>
              </a:rPr>
              <a:t>Para2: The next morning, the helicopter returned.</a:t>
            </a:r>
            <a:endParaRPr lang="en-US" altLang="zh-CN" i="1">
              <a:latin typeface="Times New Roman" panose="02020603050405020304" charset="0"/>
              <a:cs typeface="Times New Roman" panose="02020603050405020304" charset="0"/>
            </a:endParaRPr>
          </a:p>
        </p:txBody>
      </p:sp>
      <p:sp>
        <p:nvSpPr>
          <p:cNvPr id="9" name="文本框 8"/>
          <p:cNvSpPr txBox="1"/>
          <p:nvPr/>
        </p:nvSpPr>
        <p:spPr>
          <a:xfrm>
            <a:off x="0" y="0"/>
            <a:ext cx="12082145" cy="521970"/>
          </a:xfrm>
          <a:prstGeom prst="rect">
            <a:avLst/>
          </a:prstGeom>
          <a:solidFill>
            <a:srgbClr val="FFFF00"/>
          </a:solidFill>
        </p:spPr>
        <p:txBody>
          <a:bodyPr wrap="square" rtlCol="0">
            <a:spAutoFit/>
          </a:bodyPr>
          <a:p>
            <a:r>
              <a:rPr lang="en-US" altLang="zh-CN" sz="2800">
                <a:latin typeface="Elephant" panose="02020904090505020303" charset="0"/>
                <a:cs typeface="Elephant" panose="02020904090505020303" charset="0"/>
              </a:rPr>
              <a:t>Infer </a:t>
            </a:r>
            <a:r>
              <a:rPr lang="en-US" altLang="zh-CN" sz="2800">
                <a:solidFill>
                  <a:srgbClr val="FF0000"/>
                </a:solidFill>
                <a:latin typeface="Elephant" panose="02020904090505020303" charset="0"/>
                <a:cs typeface="Elephant" panose="02020904090505020303" charset="0"/>
              </a:rPr>
              <a:t>t</a:t>
            </a:r>
            <a:r>
              <a:rPr lang="en-US" altLang="zh-CN" sz="2800">
                <a:solidFill>
                  <a:srgbClr val="FF0000"/>
                </a:solidFill>
                <a:latin typeface="Elephant" panose="02020904090505020303" charset="0"/>
                <a:cs typeface="Elephant" panose="02020904090505020303" charset="0"/>
              </a:rPr>
              <a:t>he detailed plots (Actions and Feelings)</a:t>
            </a:r>
            <a:r>
              <a:rPr lang="en-US" altLang="zh-CN" sz="2800">
                <a:latin typeface="Elephant" panose="02020904090505020303" charset="0"/>
                <a:cs typeface="Elephant" panose="02020904090505020303" charset="0"/>
              </a:rPr>
              <a:t>in para1 and para2</a:t>
            </a:r>
            <a:endParaRPr lang="en-US" altLang="zh-CN" sz="2800">
              <a:latin typeface="Elephant" panose="02020904090505020303" charset="0"/>
              <a:cs typeface="Elephant" panose="02020904090505020303" charset="0"/>
            </a:endParaRPr>
          </a:p>
        </p:txBody>
      </p:sp>
      <p:sp>
        <p:nvSpPr>
          <p:cNvPr id="7" name="内容占位符 2"/>
          <p:cNvSpPr>
            <a:spLocks noGrp="1"/>
          </p:cNvSpPr>
          <p:nvPr/>
        </p:nvSpPr>
        <p:spPr>
          <a:xfrm>
            <a:off x="497840" y="1531620"/>
            <a:ext cx="6366510" cy="596265"/>
          </a:xfrm>
          <a:prstGeom prst="rect">
            <a:avLst/>
          </a:prstGeom>
          <a:solidFill>
            <a:schemeClr val="accent1">
              <a:lumMod val="40000"/>
              <a:lumOff val="60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They spent </a:t>
            </a:r>
            <a:r>
              <a:rPr lang="en-US" altLang="zh-CN" b="1">
                <a:solidFill>
                  <a:srgbClr val="FF0000"/>
                </a:solidFill>
                <a:latin typeface="Times New Roman" panose="02020603050405020304" charset="0"/>
                <a:cs typeface="Times New Roman" panose="02020603050405020304" charset="0"/>
              </a:rPr>
              <a:t>a night </a:t>
            </a:r>
            <a:r>
              <a:rPr lang="en-US" altLang="zh-CN" b="1">
                <a:solidFill>
                  <a:schemeClr val="tx1"/>
                </a:solidFill>
                <a:latin typeface="Times New Roman" panose="02020603050405020304" charset="0"/>
                <a:cs typeface="Times New Roman" panose="02020603050405020304" charset="0"/>
              </a:rPr>
              <a:t>staying on the </a:t>
            </a:r>
            <a:r>
              <a:rPr lang="en-US" altLang="zh-CN" b="1">
                <a:solidFill>
                  <a:srgbClr val="FF0000"/>
                </a:solidFill>
                <a:latin typeface="Times New Roman" panose="02020603050405020304" charset="0"/>
                <a:cs typeface="Times New Roman" panose="02020603050405020304" charset="0"/>
              </a:rPr>
              <a:t>beach</a:t>
            </a:r>
            <a:r>
              <a:rPr lang="en-US" altLang="zh-CN" b="1">
                <a:solidFill>
                  <a:schemeClr val="tx1"/>
                </a:solidFill>
                <a:latin typeface="Times New Roman" panose="02020603050405020304" charset="0"/>
                <a:cs typeface="Times New Roman" panose="02020603050405020304" charset="0"/>
              </a:rPr>
              <a:t>.</a:t>
            </a:r>
            <a:endParaRPr lang="en-US" altLang="zh-CN" b="1">
              <a:solidFill>
                <a:schemeClr val="tx1"/>
              </a:solidFill>
              <a:latin typeface="Times New Roman" panose="02020603050405020304" charset="0"/>
              <a:cs typeface="Times New Roman" panose="02020603050405020304" charset="0"/>
            </a:endParaRPr>
          </a:p>
        </p:txBody>
      </p:sp>
      <p:sp>
        <p:nvSpPr>
          <p:cNvPr id="12" name="内容占位符 2"/>
          <p:cNvSpPr>
            <a:spLocks noGrp="1"/>
          </p:cNvSpPr>
          <p:nvPr/>
        </p:nvSpPr>
        <p:spPr>
          <a:xfrm>
            <a:off x="497840" y="2735580"/>
            <a:ext cx="5295265" cy="956310"/>
          </a:xfrm>
          <a:prstGeom prst="rect">
            <a:avLst/>
          </a:prstGeom>
          <a:solidFill>
            <a:schemeClr val="accent1">
              <a:lumMod val="60000"/>
              <a:lumOff val="4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The helicopter</a:t>
            </a:r>
            <a:r>
              <a:rPr lang="en-US" altLang="zh-CN" b="1">
                <a:solidFill>
                  <a:schemeClr val="tx1"/>
                </a:solidFill>
                <a:latin typeface="Times New Roman" panose="02020603050405020304" charset="0"/>
                <a:cs typeface="Times New Roman" panose="02020603050405020304" charset="0"/>
              </a:rPr>
              <a:t> tried helping them</a:t>
            </a:r>
            <a:endParaRPr lang="en-US" altLang="zh-CN" b="1">
              <a:solidFill>
                <a:schemeClr val="tx1"/>
              </a:solidFill>
              <a:latin typeface="Times New Roman" panose="02020603050405020304" charset="0"/>
              <a:cs typeface="Times New Roman" panose="02020603050405020304" charset="0"/>
            </a:endParaRPr>
          </a:p>
          <a:p>
            <a:pPr marL="0" indent="0">
              <a:buNone/>
            </a:pPr>
            <a:r>
              <a:rPr lang="en-US" altLang="zh-CN" b="1">
                <a:solidFill>
                  <a:schemeClr val="tx1"/>
                </a:solidFill>
                <a:latin typeface="Times New Roman" panose="02020603050405020304" charset="0"/>
                <a:cs typeface="Times New Roman" panose="02020603050405020304" charset="0"/>
              </a:rPr>
              <a:t> </a:t>
            </a:r>
            <a:r>
              <a:rPr lang="en-US" altLang="zh-CN" b="1">
                <a:solidFill>
                  <a:srgbClr val="FF0000"/>
                </a:solidFill>
                <a:latin typeface="Times New Roman" panose="02020603050405020304" charset="0"/>
                <a:cs typeface="Times New Roman" panose="02020603050405020304" charset="0"/>
              </a:rPr>
              <a:t>but the first rescue failed.</a:t>
            </a:r>
            <a:endParaRPr lang="en-US" altLang="zh-CN" b="1">
              <a:solidFill>
                <a:srgbClr val="FF0000"/>
              </a:solidFill>
              <a:latin typeface="Times New Roman" panose="02020603050405020304" charset="0"/>
              <a:cs typeface="Times New Roman" panose="02020603050405020304" charset="0"/>
            </a:endParaRPr>
          </a:p>
        </p:txBody>
      </p:sp>
      <p:sp>
        <p:nvSpPr>
          <p:cNvPr id="15" name="内容占位符 2"/>
          <p:cNvSpPr>
            <a:spLocks noGrp="1"/>
          </p:cNvSpPr>
          <p:nvPr/>
        </p:nvSpPr>
        <p:spPr>
          <a:xfrm>
            <a:off x="497840" y="5274310"/>
            <a:ext cx="5134610" cy="596900"/>
          </a:xfrm>
          <a:prstGeom prst="rect">
            <a:avLst/>
          </a:prstGeom>
          <a:solidFill>
            <a:srgbClr val="00B05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They were rescued successfully.</a:t>
            </a:r>
            <a:endParaRPr lang="en-US" altLang="zh-CN" b="1">
              <a:solidFill>
                <a:schemeClr val="bg1"/>
              </a:solidFill>
              <a:latin typeface="Times New Roman" panose="02020603050405020304" charset="0"/>
              <a:cs typeface="Times New Roman" panose="02020603050405020304" charset="0"/>
            </a:endParaRPr>
          </a:p>
        </p:txBody>
      </p:sp>
      <p:sp>
        <p:nvSpPr>
          <p:cNvPr id="2" name="椭圆 1"/>
          <p:cNvSpPr/>
          <p:nvPr/>
        </p:nvSpPr>
        <p:spPr>
          <a:xfrm>
            <a:off x="1355090" y="1460500"/>
            <a:ext cx="2248535"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 name="上箭头 3"/>
          <p:cNvSpPr/>
          <p:nvPr/>
        </p:nvSpPr>
        <p:spPr>
          <a:xfrm rot="5400000">
            <a:off x="7684135" y="932815"/>
            <a:ext cx="481965" cy="1908175"/>
          </a:xfrm>
          <a:prstGeom prst="up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上箭头 17"/>
          <p:cNvSpPr/>
          <p:nvPr/>
        </p:nvSpPr>
        <p:spPr>
          <a:xfrm rot="5400000">
            <a:off x="6652895" y="2266315"/>
            <a:ext cx="401955" cy="189484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椭圆 18"/>
          <p:cNvSpPr/>
          <p:nvPr/>
        </p:nvSpPr>
        <p:spPr>
          <a:xfrm>
            <a:off x="497840" y="2564765"/>
            <a:ext cx="5134610"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0" name="椭圆 19"/>
          <p:cNvSpPr/>
          <p:nvPr/>
        </p:nvSpPr>
        <p:spPr>
          <a:xfrm>
            <a:off x="3603625" y="3095625"/>
            <a:ext cx="1075055" cy="667385"/>
          </a:xfrm>
          <a:prstGeom prst="ellipse">
            <a:avLst/>
          </a:prstGeom>
          <a:noFill/>
          <a:ln w="38100">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1" name="内容占位符 2"/>
          <p:cNvSpPr>
            <a:spLocks noGrp="1"/>
          </p:cNvSpPr>
          <p:nvPr/>
        </p:nvSpPr>
        <p:spPr>
          <a:xfrm>
            <a:off x="7130415" y="1336675"/>
            <a:ext cx="914400"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How?</a:t>
            </a:r>
            <a:endParaRPr lang="en-US" altLang="zh-CN" b="1">
              <a:solidFill>
                <a:srgbClr val="FF0000"/>
              </a:solidFill>
              <a:latin typeface="Times New Roman" panose="02020603050405020304" charset="0"/>
              <a:cs typeface="Times New Roman" panose="02020603050405020304" charset="0"/>
            </a:endParaRPr>
          </a:p>
        </p:txBody>
      </p:sp>
      <p:sp>
        <p:nvSpPr>
          <p:cNvPr id="22" name="内容占位符 2"/>
          <p:cNvSpPr>
            <a:spLocks noGrp="1"/>
          </p:cNvSpPr>
          <p:nvPr/>
        </p:nvSpPr>
        <p:spPr>
          <a:xfrm>
            <a:off x="5906135" y="2564765"/>
            <a:ext cx="2413000"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When?How?</a:t>
            </a:r>
            <a:endParaRPr lang="en-US" altLang="zh-CN" b="1">
              <a:solidFill>
                <a:srgbClr val="FF0000"/>
              </a:solidFill>
              <a:latin typeface="Times New Roman" panose="02020603050405020304" charset="0"/>
              <a:cs typeface="Times New Roman" panose="02020603050405020304" charset="0"/>
            </a:endParaRPr>
          </a:p>
        </p:txBody>
      </p:sp>
      <p:sp>
        <p:nvSpPr>
          <p:cNvPr id="23" name="内容占位符 2"/>
          <p:cNvSpPr>
            <a:spLocks noGrp="1"/>
          </p:cNvSpPr>
          <p:nvPr/>
        </p:nvSpPr>
        <p:spPr>
          <a:xfrm>
            <a:off x="6397625" y="3414395"/>
            <a:ext cx="1042035"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Why?</a:t>
            </a:r>
            <a:endParaRPr lang="en-US" altLang="zh-CN" b="1">
              <a:solidFill>
                <a:srgbClr val="FF0000"/>
              </a:solidFill>
              <a:latin typeface="Times New Roman" panose="02020603050405020304" charset="0"/>
              <a:cs typeface="Times New Roman" panose="02020603050405020304" charset="0"/>
            </a:endParaRPr>
          </a:p>
        </p:txBody>
      </p:sp>
      <p:sp>
        <p:nvSpPr>
          <p:cNvPr id="24" name="内容占位符 2"/>
          <p:cNvSpPr>
            <a:spLocks noGrp="1"/>
          </p:cNvSpPr>
          <p:nvPr/>
        </p:nvSpPr>
        <p:spPr>
          <a:xfrm>
            <a:off x="9170035" y="1399540"/>
            <a:ext cx="2442845" cy="975360"/>
          </a:xfrm>
          <a:prstGeom prst="rect">
            <a:avLst/>
          </a:prstGeom>
          <a:solidFill>
            <a:srgbClr val="92D05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make some</a:t>
            </a:r>
            <a:endParaRPr lang="en-US" altLang="zh-CN" sz="2700" b="1">
              <a:solidFill>
                <a:schemeClr val="tx1"/>
              </a:solidFill>
              <a:latin typeface="Times New Roman" panose="02020603050405020304" charset="0"/>
              <a:cs typeface="Times New Roman" panose="02020603050405020304" charset="0"/>
            </a:endParaRPr>
          </a:p>
          <a:p>
            <a:pPr marL="0" indent="0">
              <a:buNone/>
            </a:pPr>
            <a:r>
              <a:rPr lang="en-US" altLang="zh-CN" sz="2700" b="1">
                <a:solidFill>
                  <a:schemeClr val="tx1"/>
                </a:solidFill>
                <a:latin typeface="Times New Roman" panose="02020603050405020304" charset="0"/>
                <a:cs typeface="Times New Roman" panose="02020603050405020304" charset="0"/>
              </a:rPr>
              <a:t> preparations</a:t>
            </a:r>
            <a:endParaRPr lang="en-US" altLang="zh-CN" sz="2700" b="1">
              <a:solidFill>
                <a:schemeClr val="tx1"/>
              </a:solidFill>
              <a:latin typeface="Times New Roman" panose="02020603050405020304" charset="0"/>
              <a:cs typeface="Times New Roman" panose="02020603050405020304" charset="0"/>
            </a:endParaRPr>
          </a:p>
        </p:txBody>
      </p:sp>
      <p:sp>
        <p:nvSpPr>
          <p:cNvPr id="25" name="内容占位符 2"/>
          <p:cNvSpPr>
            <a:spLocks noGrp="1"/>
          </p:cNvSpPr>
          <p:nvPr/>
        </p:nvSpPr>
        <p:spPr>
          <a:xfrm>
            <a:off x="8044815" y="2499360"/>
            <a:ext cx="4373245" cy="1329055"/>
          </a:xfrm>
          <a:prstGeom prst="rect">
            <a:avLst/>
          </a:prstGeom>
          <a:solidFill>
            <a:srgbClr val="FFFF00"/>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At the midnight...</a:t>
            </a:r>
            <a:endParaRPr lang="en-US" altLang="zh-CN" sz="2700" b="1">
              <a:solidFill>
                <a:schemeClr val="tx1"/>
              </a:solidFill>
              <a:latin typeface="Times New Roman" panose="02020603050405020304" charset="0"/>
              <a:cs typeface="Times New Roman" panose="02020603050405020304" charset="0"/>
            </a:endParaRPr>
          </a:p>
          <a:p>
            <a:pPr marL="0" indent="0">
              <a:buNone/>
            </a:pPr>
            <a:r>
              <a:rPr lang="en-US" altLang="zh-CN" sz="2700" b="1">
                <a:solidFill>
                  <a:schemeClr val="tx1"/>
                </a:solidFill>
                <a:latin typeface="Times New Roman" panose="02020603050405020304" charset="0"/>
                <a:cs typeface="Times New Roman" panose="02020603050405020304" charset="0"/>
              </a:rPr>
              <a:t>heard ...Excited...waved and yelled..</a:t>
            </a:r>
            <a:endParaRPr lang="en-US" altLang="zh-CN" sz="2700" b="1">
              <a:solidFill>
                <a:schemeClr val="tx1"/>
              </a:solidFill>
              <a:latin typeface="Times New Roman" panose="02020603050405020304" charset="0"/>
              <a:cs typeface="Times New Roman" panose="02020603050405020304" charset="0"/>
            </a:endParaRPr>
          </a:p>
        </p:txBody>
      </p:sp>
      <p:sp>
        <p:nvSpPr>
          <p:cNvPr id="26" name="内容占位符 2"/>
          <p:cNvSpPr>
            <a:spLocks noGrp="1"/>
          </p:cNvSpPr>
          <p:nvPr/>
        </p:nvSpPr>
        <p:spPr>
          <a:xfrm>
            <a:off x="7595235" y="4037330"/>
            <a:ext cx="4596765" cy="460375"/>
          </a:xfrm>
          <a:prstGeom prst="rect">
            <a:avLst/>
          </a:prstGeom>
          <a:solidFill>
            <a:srgbClr val="FB4717"/>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chemeClr val="tx1"/>
                </a:solidFill>
                <a:latin typeface="Times New Roman" panose="02020603050405020304" charset="0"/>
                <a:cs typeface="Times New Roman" panose="02020603050405020304" charset="0"/>
              </a:rPr>
              <a:t>the darkness drowned them</a:t>
            </a:r>
            <a:endParaRPr lang="en-US" altLang="zh-CN" sz="2700" b="1">
              <a:solidFill>
                <a:schemeClr val="tx1"/>
              </a:solidFill>
              <a:latin typeface="Times New Roman" panose="02020603050405020304" charset="0"/>
              <a:cs typeface="Times New Roman" panose="02020603050405020304" charset="0"/>
            </a:endParaRPr>
          </a:p>
        </p:txBody>
      </p:sp>
      <p:sp>
        <p:nvSpPr>
          <p:cNvPr id="27" name="上箭头 26"/>
          <p:cNvSpPr/>
          <p:nvPr/>
        </p:nvSpPr>
        <p:spPr>
          <a:xfrm rot="5400000">
            <a:off x="6290945" y="4624705"/>
            <a:ext cx="401955" cy="1894840"/>
          </a:xfrm>
          <a:prstGeom prst="up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8" name="内容占位符 2"/>
          <p:cNvSpPr>
            <a:spLocks noGrp="1"/>
          </p:cNvSpPr>
          <p:nvPr/>
        </p:nvSpPr>
        <p:spPr>
          <a:xfrm>
            <a:off x="5876925" y="4906010"/>
            <a:ext cx="914400"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How?</a:t>
            </a:r>
            <a:endParaRPr lang="en-US" altLang="zh-CN" b="1">
              <a:solidFill>
                <a:srgbClr val="FF0000"/>
              </a:solidFill>
              <a:latin typeface="Times New Roman" panose="02020603050405020304" charset="0"/>
              <a:cs typeface="Times New Roman" panose="02020603050405020304" charset="0"/>
            </a:endParaRPr>
          </a:p>
        </p:txBody>
      </p:sp>
      <p:sp>
        <p:nvSpPr>
          <p:cNvPr id="29" name="内容占位符 2"/>
          <p:cNvSpPr>
            <a:spLocks noGrp="1"/>
          </p:cNvSpPr>
          <p:nvPr/>
        </p:nvSpPr>
        <p:spPr>
          <a:xfrm>
            <a:off x="5876925" y="5773420"/>
            <a:ext cx="987425" cy="596265"/>
          </a:xfrm>
          <a:prstGeom prst="rect">
            <a:avLst/>
          </a:prstGeom>
          <a:noFill/>
          <a:extLst>
            <a:ext uri="{909E8E84-426E-40DD-AFC4-6F175D3DCCD1}">
              <a14:hiddenFill xmlns:a14="http://schemas.microsoft.com/office/drawing/2010/main">
                <a:solidFill>
                  <a:schemeClr val="accent1">
                    <a:lumMod val="40000"/>
                    <a:lumOff val="60000"/>
                  </a:schemeClr>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Why?</a:t>
            </a:r>
            <a:endParaRPr lang="en-US" altLang="zh-CN" b="1">
              <a:solidFill>
                <a:srgbClr val="FF0000"/>
              </a:solidFill>
              <a:latin typeface="Times New Roman" panose="02020603050405020304" charset="0"/>
              <a:cs typeface="Times New Roman" panose="02020603050405020304" charset="0"/>
            </a:endParaRPr>
          </a:p>
        </p:txBody>
      </p:sp>
      <p:sp>
        <p:nvSpPr>
          <p:cNvPr id="30" name="内容占位符 2"/>
          <p:cNvSpPr>
            <a:spLocks noGrp="1"/>
          </p:cNvSpPr>
          <p:nvPr/>
        </p:nvSpPr>
        <p:spPr>
          <a:xfrm>
            <a:off x="7595235" y="4798060"/>
            <a:ext cx="4617085" cy="1264920"/>
          </a:xfrm>
          <a:prstGeom prst="rect">
            <a:avLst/>
          </a:prstGeom>
          <a:solidFill>
            <a:schemeClr val="accent1">
              <a:lumMod val="60000"/>
              <a:lumOff val="4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400" b="1">
                <a:solidFill>
                  <a:schemeClr val="tx1"/>
                </a:solidFill>
                <a:latin typeface="Times New Roman" panose="02020603050405020304" charset="0"/>
                <a:cs typeface="Times New Roman" panose="02020603050405020304" charset="0"/>
              </a:rPr>
              <a:t>救援过程描述：</a:t>
            </a:r>
            <a:endParaRPr lang="zh-CN" altLang="en-US" sz="2700" b="1">
              <a:solidFill>
                <a:schemeClr val="tx1"/>
              </a:solidFill>
              <a:latin typeface="Times New Roman" panose="02020603050405020304" charset="0"/>
              <a:cs typeface="Times New Roman" panose="02020603050405020304" charset="0"/>
            </a:endParaRPr>
          </a:p>
          <a:p>
            <a:pPr marL="0" indent="0">
              <a:buNone/>
            </a:pPr>
            <a:r>
              <a:rPr lang="en-US" altLang="zh-CN" sz="2700" b="1">
                <a:solidFill>
                  <a:schemeClr val="tx1"/>
                </a:solidFill>
                <a:latin typeface="Times New Roman" panose="02020603050405020304" charset="0"/>
                <a:cs typeface="Times New Roman" panose="02020603050405020304" charset="0"/>
              </a:rPr>
              <a:t>spot them-lower the member-lift them-be taken to...</a:t>
            </a:r>
            <a:endParaRPr lang="en-US" altLang="zh-CN" sz="2700" b="1">
              <a:solidFill>
                <a:schemeClr val="tx1"/>
              </a:solidFill>
              <a:latin typeface="Times New Roman" panose="02020603050405020304" charset="0"/>
              <a:cs typeface="Times New Roman" panose="02020603050405020304" charset="0"/>
            </a:endParaRPr>
          </a:p>
        </p:txBody>
      </p:sp>
      <p:sp>
        <p:nvSpPr>
          <p:cNvPr id="31" name="内容占位符 2"/>
          <p:cNvSpPr>
            <a:spLocks noGrp="1"/>
          </p:cNvSpPr>
          <p:nvPr/>
        </p:nvSpPr>
        <p:spPr>
          <a:xfrm>
            <a:off x="4890135" y="6203950"/>
            <a:ext cx="7191375" cy="654050"/>
          </a:xfrm>
          <a:prstGeom prst="rect">
            <a:avLst/>
          </a:prstGeom>
          <a:solidFill>
            <a:schemeClr val="accent2">
              <a:lumMod val="20000"/>
              <a:lumOff val="80000"/>
            </a:schemeClr>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sz="2700" b="1">
                <a:solidFill>
                  <a:schemeClr val="tx1"/>
                </a:solidFill>
                <a:latin typeface="Times New Roman" panose="02020603050405020304" charset="0"/>
                <a:cs typeface="Times New Roman" panose="02020603050405020304" charset="0"/>
              </a:rPr>
              <a:t>得救原因</a:t>
            </a:r>
            <a:r>
              <a:rPr lang="en-US" altLang="zh-CN" sz="2700" b="1">
                <a:solidFill>
                  <a:schemeClr val="tx1"/>
                </a:solidFill>
                <a:latin typeface="Times New Roman" panose="02020603050405020304" charset="0"/>
                <a:cs typeface="Times New Roman" panose="02020603050405020304" charset="0"/>
              </a:rPr>
              <a:t>-</a:t>
            </a:r>
            <a:r>
              <a:rPr lang="zh-CN" altLang="en-US" sz="2700" b="1">
                <a:solidFill>
                  <a:schemeClr val="tx1"/>
                </a:solidFill>
                <a:latin typeface="Times New Roman" panose="02020603050405020304" charset="0"/>
                <a:cs typeface="Times New Roman" panose="02020603050405020304" charset="0"/>
              </a:rPr>
              <a:t>点题：</a:t>
            </a:r>
            <a:r>
              <a:rPr lang="en-US" altLang="zh-CN" sz="2700" b="1">
                <a:solidFill>
                  <a:schemeClr val="tx1"/>
                </a:solidFill>
                <a:latin typeface="Times New Roman" panose="02020603050405020304" charset="0"/>
                <a:cs typeface="Times New Roman" panose="02020603050405020304" charset="0"/>
              </a:rPr>
              <a:t>It was that bottle saved them.</a:t>
            </a:r>
            <a:endParaRPr lang="zh-CN" altLang="en-US" sz="2700" b="1">
              <a:solidFill>
                <a:schemeClr val="tx1"/>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2" presetClass="entr" presetSubtype="8" fill="hold" grpId="0" nodeType="click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p:tgtEl>
                                          <p:spTgt spid="18"/>
                                        </p:tgtEl>
                                        <p:attrNameLst>
                                          <p:attrName>ppt_x</p:attrName>
                                        </p:attrNameLst>
                                      </p:cBhvr>
                                      <p:tavLst>
                                        <p:tav tm="0">
                                          <p:val>
                                            <p:strVal val="#ppt_x-#ppt_w*1.125000"/>
                                          </p:val>
                                        </p:tav>
                                        <p:tav tm="100000">
                                          <p:val>
                                            <p:strVal val="#ppt_x"/>
                                          </p:val>
                                        </p:tav>
                                      </p:tavLst>
                                    </p:anim>
                                    <p:animEffect transition="in" filter="wipe(right)">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8" fill="hold" grpId="0" nodeType="clickEffect">
                                  <p:stCondLst>
                                    <p:cond delay="0"/>
                                  </p:stCondLst>
                                  <p:childTnLst>
                                    <p:set>
                                      <p:cBhvr>
                                        <p:cTn id="56" dur="1" fill="hold">
                                          <p:stCondLst>
                                            <p:cond delay="0"/>
                                          </p:stCondLst>
                                        </p:cTn>
                                        <p:tgtEl>
                                          <p:spTgt spid="27"/>
                                        </p:tgtEl>
                                        <p:attrNameLst>
                                          <p:attrName>style.visibility</p:attrName>
                                        </p:attrNameLst>
                                      </p:cBhvr>
                                      <p:to>
                                        <p:strVal val="visible"/>
                                      </p:to>
                                    </p:set>
                                    <p:anim calcmode="lin" valueType="num">
                                      <p:cBhvr additive="base">
                                        <p:cTn id="57" dur="500"/>
                                        <p:tgtEl>
                                          <p:spTgt spid="27"/>
                                        </p:tgtEl>
                                        <p:attrNameLst>
                                          <p:attrName>ppt_x</p:attrName>
                                        </p:attrNameLst>
                                      </p:cBhvr>
                                      <p:tavLst>
                                        <p:tav tm="0">
                                          <p:val>
                                            <p:strVal val="#ppt_x-#ppt_w*1.125000"/>
                                          </p:val>
                                        </p:tav>
                                        <p:tav tm="100000">
                                          <p:val>
                                            <p:strVal val="#ppt_x"/>
                                          </p:val>
                                        </p:tav>
                                      </p:tavLst>
                                    </p:anim>
                                    <p:animEffect transition="in" filter="wipe(righ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1" grpId="0"/>
      <p:bldP spid="24" grpId="0" animBg="1"/>
      <p:bldP spid="19" grpId="0" animBg="1"/>
      <p:bldP spid="2" grpId="0" animBg="1"/>
      <p:bldP spid="20" grpId="0" animBg="1"/>
      <p:bldP spid="18" grpId="0" animBg="1"/>
      <p:bldP spid="22" grpId="0"/>
      <p:bldP spid="23" grpId="0"/>
      <p:bldP spid="25" grpId="0" animBg="1"/>
      <p:bldP spid="26" grpId="0" animBg="1"/>
      <p:bldP spid="28" grpId="0"/>
      <p:bldP spid="27" grpId="0" animBg="1"/>
      <p:bldP spid="29" grpId="0"/>
      <p:bldP spid="30" grpId="0" animBg="1"/>
      <p:bldP spid="3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1913255" y="-133350"/>
            <a:ext cx="9872980" cy="1085215"/>
          </a:xfrm>
        </p:spPr>
        <p:txBody>
          <a:bodyPr>
            <a:normAutofit/>
          </a:bodyPr>
          <a:p>
            <a:r>
              <a:rPr lang="en-US" altLang="zh-CN" sz="4000">
                <a:solidFill>
                  <a:srgbClr val="FB4717"/>
                </a:solidFill>
                <a:latin typeface="Elephant" panose="02020904090505020303" charset="0"/>
                <a:cs typeface="Elephant" panose="02020904090505020303" charset="0"/>
              </a:rPr>
              <a:t>The Distribution of Plots (</a:t>
            </a:r>
            <a:r>
              <a:rPr lang="zh-CN" altLang="en-US" sz="2800" b="1">
                <a:solidFill>
                  <a:srgbClr val="FB4717"/>
                </a:solidFill>
                <a:latin typeface="Elephant" panose="02020904090505020303" charset="0"/>
                <a:cs typeface="Elephant" panose="02020904090505020303" charset="0"/>
              </a:rPr>
              <a:t>情节分布</a:t>
            </a:r>
            <a:r>
              <a:rPr lang="en-US" altLang="zh-CN" sz="4000">
                <a:solidFill>
                  <a:srgbClr val="FB4717"/>
                </a:solidFill>
                <a:latin typeface="Elephant" panose="02020904090505020303" charset="0"/>
                <a:cs typeface="Elephant" panose="02020904090505020303" charset="0"/>
              </a:rPr>
              <a:t>)</a:t>
            </a:r>
            <a:endParaRPr lang="en-US" altLang="zh-CN" sz="4000">
              <a:solidFill>
                <a:srgbClr val="FB4717"/>
              </a:solidFill>
              <a:latin typeface="Elephant" panose="02020904090505020303" charset="0"/>
              <a:cs typeface="Elephant" panose="02020904090505020303" charset="0"/>
            </a:endParaRPr>
          </a:p>
        </p:txBody>
      </p:sp>
      <p:sp>
        <p:nvSpPr>
          <p:cNvPr id="4" name="内容占位符 2"/>
          <p:cNvSpPr>
            <a:spLocks noGrp="1"/>
          </p:cNvSpPr>
          <p:nvPr/>
        </p:nvSpPr>
        <p:spPr>
          <a:xfrm>
            <a:off x="2225040" y="1143635"/>
            <a:ext cx="2747645" cy="596265"/>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Time and Space </a:t>
            </a:r>
            <a:endParaRPr lang="zh-CN" altLang="en-US" b="1">
              <a:solidFill>
                <a:schemeClr val="bg1"/>
              </a:solidFill>
              <a:latin typeface="Times New Roman" panose="02020603050405020304" charset="0"/>
              <a:cs typeface="Times New Roman" panose="02020603050405020304" charset="0"/>
            </a:endParaRPr>
          </a:p>
        </p:txBody>
      </p:sp>
      <p:sp>
        <p:nvSpPr>
          <p:cNvPr id="5" name="内容占位符 2"/>
          <p:cNvSpPr>
            <a:spLocks noGrp="1"/>
          </p:cNvSpPr>
          <p:nvPr/>
        </p:nvSpPr>
        <p:spPr>
          <a:xfrm>
            <a:off x="5825490" y="1143635"/>
            <a:ext cx="3470910" cy="596265"/>
          </a:xfrm>
          <a:prstGeom prst="rect">
            <a:avLst/>
          </a:prstGeom>
          <a:solidFill>
            <a:srgbClr val="0070C0"/>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bg1"/>
                </a:solidFill>
                <a:latin typeface="Times New Roman" panose="02020603050405020304" charset="0"/>
                <a:cs typeface="Times New Roman" panose="02020603050405020304" charset="0"/>
              </a:rPr>
              <a:t>Actions and Feelings</a:t>
            </a:r>
            <a:endParaRPr lang="zh-CN" altLang="en-US" b="1">
              <a:solidFill>
                <a:schemeClr val="bg1"/>
              </a:solidFill>
              <a:latin typeface="Times New Roman" panose="02020603050405020304" charset="0"/>
              <a:cs typeface="Times New Roman" panose="02020603050405020304" charset="0"/>
            </a:endParaRPr>
          </a:p>
        </p:txBody>
      </p:sp>
      <p:cxnSp>
        <p:nvCxnSpPr>
          <p:cNvPr id="6" name="直接箭头连接符 5"/>
          <p:cNvCxnSpPr/>
          <p:nvPr/>
        </p:nvCxnSpPr>
        <p:spPr>
          <a:xfrm flipV="1">
            <a:off x="1913255" y="1712595"/>
            <a:ext cx="32385" cy="4683125"/>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V="1">
            <a:off x="1397000" y="5993765"/>
            <a:ext cx="8928100" cy="46355"/>
          </a:xfrm>
          <a:prstGeom prst="straightConnector1">
            <a:avLst/>
          </a:prstGeom>
          <a:ln w="38100">
            <a:solidFill>
              <a:srgbClr val="FB4717"/>
            </a:solidFill>
            <a:tailEnd type="arrow"/>
          </a:ln>
        </p:spPr>
        <p:style>
          <a:lnRef idx="1">
            <a:schemeClr val="accent1"/>
          </a:lnRef>
          <a:fillRef idx="0">
            <a:schemeClr val="accent1"/>
          </a:fillRef>
          <a:effectRef idx="0">
            <a:schemeClr val="accent1"/>
          </a:effectRef>
          <a:fontRef idx="minor">
            <a:schemeClr val="tx1"/>
          </a:fontRef>
        </p:style>
      </p:cxnSp>
      <p:sp>
        <p:nvSpPr>
          <p:cNvPr id="8" name="内容占位符 2"/>
          <p:cNvSpPr>
            <a:spLocks noGrp="1"/>
          </p:cNvSpPr>
          <p:nvPr/>
        </p:nvSpPr>
        <p:spPr>
          <a:xfrm>
            <a:off x="1069975" y="1611630"/>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Time </a:t>
            </a:r>
            <a:endParaRPr lang="en-US" altLang="zh-CN" b="1">
              <a:solidFill>
                <a:srgbClr val="FF0000"/>
              </a:solidFill>
              <a:latin typeface="Times New Roman" panose="02020603050405020304" charset="0"/>
              <a:cs typeface="Times New Roman" panose="02020603050405020304" charset="0"/>
            </a:endParaRPr>
          </a:p>
        </p:txBody>
      </p:sp>
      <p:sp>
        <p:nvSpPr>
          <p:cNvPr id="9" name="内容占位符 2"/>
          <p:cNvSpPr>
            <a:spLocks noGrp="1"/>
          </p:cNvSpPr>
          <p:nvPr/>
        </p:nvSpPr>
        <p:spPr>
          <a:xfrm>
            <a:off x="9845675" y="6040120"/>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002060"/>
                </a:solidFill>
                <a:latin typeface="Times New Roman" panose="02020603050405020304" charset="0"/>
                <a:cs typeface="Times New Roman" panose="02020603050405020304" charset="0"/>
              </a:rPr>
              <a:t>Space </a:t>
            </a:r>
            <a:endParaRPr lang="en-US" altLang="zh-CN" b="1">
              <a:solidFill>
                <a:srgbClr val="002060"/>
              </a:solidFill>
              <a:latin typeface="Times New Roman" panose="02020603050405020304" charset="0"/>
              <a:cs typeface="Times New Roman" panose="02020603050405020304" charset="0"/>
            </a:endParaRPr>
          </a:p>
        </p:txBody>
      </p:sp>
      <p:sp>
        <p:nvSpPr>
          <p:cNvPr id="10" name="左大括号 9"/>
          <p:cNvSpPr/>
          <p:nvPr/>
        </p:nvSpPr>
        <p:spPr>
          <a:xfrm rot="5400000">
            <a:off x="5367020" y="-879475"/>
            <a:ext cx="508635" cy="3537585"/>
          </a:xfrm>
          <a:prstGeom prst="leftBrace">
            <a:avLst/>
          </a:prstGeom>
          <a:ln w="381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cxnSp>
        <p:nvCxnSpPr>
          <p:cNvPr id="11" name="直接连接符 10"/>
          <p:cNvCxnSpPr/>
          <p:nvPr/>
        </p:nvCxnSpPr>
        <p:spPr>
          <a:xfrm>
            <a:off x="5854065" y="1922145"/>
            <a:ext cx="23495" cy="4473575"/>
          </a:xfrm>
          <a:prstGeom prst="line">
            <a:avLst/>
          </a:prstGeom>
          <a:ln w="38100">
            <a:solidFill>
              <a:schemeClr val="tx1">
                <a:lumMod val="95000"/>
                <a:lumOff val="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任意多边形 11"/>
          <p:cNvSpPr/>
          <p:nvPr/>
        </p:nvSpPr>
        <p:spPr>
          <a:xfrm>
            <a:off x="2225040" y="3329940"/>
            <a:ext cx="8917940" cy="2223135"/>
          </a:xfrm>
          <a:custGeom>
            <a:avLst/>
            <a:gdLst>
              <a:gd name="connisteX0" fmla="*/ 0 w 8811865"/>
              <a:gd name="connsiteY0" fmla="*/ 2319639 h 2319639"/>
              <a:gd name="connisteX1" fmla="*/ 370205 w 8811865"/>
              <a:gd name="connsiteY1" fmla="*/ 1772904 h 2319639"/>
              <a:gd name="connisteX2" fmla="*/ 1270635 w 8811865"/>
              <a:gd name="connsiteY2" fmla="*/ 1708769 h 2319639"/>
              <a:gd name="connisteX3" fmla="*/ 1801495 w 8811865"/>
              <a:gd name="connsiteY3" fmla="*/ 743569 h 2319639"/>
              <a:gd name="connisteX4" fmla="*/ 3506470 w 8811865"/>
              <a:gd name="connsiteY4" fmla="*/ 1708769 h 2319639"/>
              <a:gd name="connisteX5" fmla="*/ 4455795 w 8811865"/>
              <a:gd name="connsiteY5" fmla="*/ 454009 h 2319639"/>
              <a:gd name="connisteX6" fmla="*/ 5951220 w 8811865"/>
              <a:gd name="connsiteY6" fmla="*/ 3794 h 2319639"/>
              <a:gd name="connisteX7" fmla="*/ 7045325 w 8811865"/>
              <a:gd name="connsiteY7" fmla="*/ 598789 h 2319639"/>
              <a:gd name="connisteX8" fmla="*/ 7833360 w 8811865"/>
              <a:gd name="connsiteY8" fmla="*/ 260969 h 2319639"/>
              <a:gd name="connisteX9" fmla="*/ 8733790 w 8811865"/>
              <a:gd name="connsiteY9" fmla="*/ 678799 h 2319639"/>
              <a:gd name="connisteX10" fmla="*/ 8733790 w 8811865"/>
              <a:gd name="connsiteY10" fmla="*/ 678799 h 2319639"/>
              <a:gd name="connisteX11" fmla="*/ 8782050 w 8811865"/>
              <a:gd name="connsiteY11" fmla="*/ 678799 h 2319639"/>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 ang="0">
                <a:pos x="connisteX8" y="connsiteY8"/>
              </a:cxn>
              <a:cxn ang="0">
                <a:pos x="connisteX9" y="connsiteY9"/>
              </a:cxn>
              <a:cxn ang="0">
                <a:pos x="connisteX10" y="connsiteY10"/>
              </a:cxn>
              <a:cxn ang="0">
                <a:pos x="connisteX11" y="connsiteY11"/>
              </a:cxn>
            </a:cxnLst>
            <a:rect l="l" t="t" r="r" b="b"/>
            <a:pathLst>
              <a:path w="8811866" h="2319639">
                <a:moveTo>
                  <a:pt x="0" y="2319639"/>
                </a:moveTo>
                <a:cubicBezTo>
                  <a:pt x="55880" y="2211689"/>
                  <a:pt x="116205" y="1894824"/>
                  <a:pt x="370205" y="1772904"/>
                </a:cubicBezTo>
                <a:cubicBezTo>
                  <a:pt x="624205" y="1650984"/>
                  <a:pt x="984250" y="1914509"/>
                  <a:pt x="1270635" y="1708769"/>
                </a:cubicBezTo>
                <a:cubicBezTo>
                  <a:pt x="1557020" y="1503029"/>
                  <a:pt x="1354455" y="743569"/>
                  <a:pt x="1801495" y="743569"/>
                </a:cubicBezTo>
                <a:cubicBezTo>
                  <a:pt x="2248535" y="743569"/>
                  <a:pt x="2975610" y="1766554"/>
                  <a:pt x="3506470" y="1708769"/>
                </a:cubicBezTo>
                <a:cubicBezTo>
                  <a:pt x="4037330" y="1650984"/>
                  <a:pt x="3966845" y="795004"/>
                  <a:pt x="4455795" y="454009"/>
                </a:cubicBezTo>
                <a:cubicBezTo>
                  <a:pt x="4944745" y="113014"/>
                  <a:pt x="5433060" y="-25416"/>
                  <a:pt x="5951220" y="3794"/>
                </a:cubicBezTo>
                <a:cubicBezTo>
                  <a:pt x="6469380" y="33004"/>
                  <a:pt x="6668770" y="547354"/>
                  <a:pt x="7045325" y="598789"/>
                </a:cubicBezTo>
                <a:cubicBezTo>
                  <a:pt x="7421880" y="650224"/>
                  <a:pt x="7495540" y="245094"/>
                  <a:pt x="7833360" y="260969"/>
                </a:cubicBezTo>
                <a:cubicBezTo>
                  <a:pt x="8171180" y="276844"/>
                  <a:pt x="8553450" y="594979"/>
                  <a:pt x="8733790" y="678799"/>
                </a:cubicBezTo>
                <a:cubicBezTo>
                  <a:pt x="8914130" y="762619"/>
                  <a:pt x="8724265" y="678799"/>
                  <a:pt x="8733790" y="678799"/>
                </a:cubicBezTo>
                <a:cubicBezTo>
                  <a:pt x="8743315" y="678799"/>
                  <a:pt x="8772525" y="678799"/>
                  <a:pt x="8782050" y="67879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3" name="椭圆 12"/>
          <p:cNvSpPr/>
          <p:nvPr/>
        </p:nvSpPr>
        <p:spPr>
          <a:xfrm>
            <a:off x="2395855" y="505841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椭圆 13"/>
          <p:cNvSpPr/>
          <p:nvPr/>
        </p:nvSpPr>
        <p:spPr>
          <a:xfrm>
            <a:off x="3955415" y="397383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椭圆 14"/>
          <p:cNvSpPr/>
          <p:nvPr/>
        </p:nvSpPr>
        <p:spPr>
          <a:xfrm>
            <a:off x="3617595" y="4622165"/>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椭圆 15"/>
          <p:cNvSpPr/>
          <p:nvPr/>
        </p:nvSpPr>
        <p:spPr>
          <a:xfrm>
            <a:off x="7390130" y="332994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椭圆 16"/>
          <p:cNvSpPr/>
          <p:nvPr/>
        </p:nvSpPr>
        <p:spPr>
          <a:xfrm>
            <a:off x="8458200" y="3329940"/>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8" name="椭圆 17"/>
          <p:cNvSpPr/>
          <p:nvPr/>
        </p:nvSpPr>
        <p:spPr>
          <a:xfrm>
            <a:off x="10164445" y="3490595"/>
            <a:ext cx="160655" cy="16065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9" name="内容占位符 2"/>
          <p:cNvSpPr>
            <a:spLocks noGrp="1"/>
          </p:cNvSpPr>
          <p:nvPr/>
        </p:nvSpPr>
        <p:spPr>
          <a:xfrm>
            <a:off x="3317875" y="2207895"/>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Para1</a:t>
            </a:r>
            <a:endParaRPr lang="en-US" altLang="zh-CN" b="1">
              <a:solidFill>
                <a:schemeClr val="tx1"/>
              </a:solidFill>
              <a:latin typeface="Times New Roman" panose="02020603050405020304" charset="0"/>
              <a:cs typeface="Times New Roman" panose="02020603050405020304" charset="0"/>
            </a:endParaRPr>
          </a:p>
        </p:txBody>
      </p:sp>
      <p:sp>
        <p:nvSpPr>
          <p:cNvPr id="20" name="内容占位符 2"/>
          <p:cNvSpPr>
            <a:spLocks noGrp="1"/>
          </p:cNvSpPr>
          <p:nvPr/>
        </p:nvSpPr>
        <p:spPr>
          <a:xfrm>
            <a:off x="7960995" y="2012950"/>
            <a:ext cx="115506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chemeClr val="tx1"/>
                </a:solidFill>
                <a:latin typeface="Times New Roman" panose="02020603050405020304" charset="0"/>
                <a:cs typeface="Times New Roman" panose="02020603050405020304" charset="0"/>
              </a:rPr>
              <a:t>Para2</a:t>
            </a:r>
            <a:endParaRPr lang="en-US" altLang="zh-CN" b="1">
              <a:solidFill>
                <a:schemeClr val="tx1"/>
              </a:solidFill>
              <a:latin typeface="Times New Roman" panose="02020603050405020304" charset="0"/>
              <a:cs typeface="Times New Roman" panose="02020603050405020304" charset="0"/>
            </a:endParaRPr>
          </a:p>
        </p:txBody>
      </p:sp>
      <p:sp>
        <p:nvSpPr>
          <p:cNvPr id="21" name="内容占位符 2"/>
          <p:cNvSpPr>
            <a:spLocks noGrp="1"/>
          </p:cNvSpPr>
          <p:nvPr/>
        </p:nvSpPr>
        <p:spPr>
          <a:xfrm>
            <a:off x="363855" y="4782820"/>
            <a:ext cx="3070860" cy="93408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in the afternoon</a:t>
            </a:r>
            <a:endParaRPr lang="en-US" altLang="zh-CN" b="1">
              <a:solidFill>
                <a:srgbClr val="FF0000"/>
              </a:solidFill>
              <a:latin typeface="Times New Roman" panose="02020603050405020304" charset="0"/>
              <a:cs typeface="Times New Roman" panose="02020603050405020304" charset="0"/>
            </a:endParaRPr>
          </a:p>
        </p:txBody>
      </p:sp>
      <p:sp>
        <p:nvSpPr>
          <p:cNvPr id="22" name="内容占位符 2"/>
          <p:cNvSpPr>
            <a:spLocks noGrp="1"/>
          </p:cNvSpPr>
          <p:nvPr/>
        </p:nvSpPr>
        <p:spPr>
          <a:xfrm>
            <a:off x="2556510" y="5636260"/>
            <a:ext cx="2534920" cy="7613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on the beach</a:t>
            </a:r>
            <a:endParaRPr lang="en-US" altLang="zh-CN" sz="2700" b="1">
              <a:solidFill>
                <a:srgbClr val="FF0000"/>
              </a:solidFill>
              <a:latin typeface="Times New Roman" panose="02020603050405020304" charset="0"/>
              <a:cs typeface="Times New Roman" panose="02020603050405020304" charset="0"/>
            </a:endParaRPr>
          </a:p>
        </p:txBody>
      </p:sp>
      <p:sp>
        <p:nvSpPr>
          <p:cNvPr id="23" name="内容占位符 2"/>
          <p:cNvSpPr>
            <a:spLocks noGrp="1"/>
          </p:cNvSpPr>
          <p:nvPr/>
        </p:nvSpPr>
        <p:spPr>
          <a:xfrm>
            <a:off x="214630" y="3161030"/>
            <a:ext cx="2010410" cy="535940"/>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fontScale="9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b="1">
                <a:solidFill>
                  <a:srgbClr val="FF0000"/>
                </a:solidFill>
                <a:latin typeface="Times New Roman" panose="02020603050405020304" charset="0"/>
                <a:cs typeface="Times New Roman" panose="02020603050405020304" charset="0"/>
              </a:rPr>
              <a:t>At </a:t>
            </a:r>
            <a:r>
              <a:rPr lang="en-US" altLang="zh-CN" sz="3110" b="1">
                <a:solidFill>
                  <a:srgbClr val="FF0000"/>
                </a:solidFill>
                <a:latin typeface="Times New Roman" panose="02020603050405020304" charset="0"/>
                <a:cs typeface="Times New Roman" panose="02020603050405020304" charset="0"/>
              </a:rPr>
              <a:t>midnight</a:t>
            </a:r>
            <a:endParaRPr lang="en-US" altLang="zh-CN" sz="3110" b="1">
              <a:solidFill>
                <a:srgbClr val="FF0000"/>
              </a:solidFill>
              <a:latin typeface="Times New Roman" panose="02020603050405020304" charset="0"/>
              <a:cs typeface="Times New Roman" panose="02020603050405020304" charset="0"/>
            </a:endParaRPr>
          </a:p>
        </p:txBody>
      </p:sp>
      <p:sp>
        <p:nvSpPr>
          <p:cNvPr id="24" name="内容占位符 2"/>
          <p:cNvSpPr>
            <a:spLocks noGrp="1"/>
          </p:cNvSpPr>
          <p:nvPr/>
        </p:nvSpPr>
        <p:spPr>
          <a:xfrm>
            <a:off x="5090795" y="4025900"/>
            <a:ext cx="201041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altLang="zh-CN" b="1">
              <a:solidFill>
                <a:srgbClr val="FF0000"/>
              </a:solidFill>
              <a:latin typeface="Times New Roman" panose="02020603050405020304" charset="0"/>
              <a:cs typeface="Times New Roman" panose="02020603050405020304" charset="0"/>
            </a:endParaRPr>
          </a:p>
        </p:txBody>
      </p:sp>
      <p:sp>
        <p:nvSpPr>
          <p:cNvPr id="25" name="内容占位符 2"/>
          <p:cNvSpPr>
            <a:spLocks noGrp="1"/>
          </p:cNvSpPr>
          <p:nvPr/>
        </p:nvSpPr>
        <p:spPr>
          <a:xfrm>
            <a:off x="-135890" y="4025900"/>
            <a:ext cx="300482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Evening wore on </a:t>
            </a:r>
            <a:endParaRPr lang="en-US" altLang="zh-CN" sz="2700" b="1">
              <a:solidFill>
                <a:srgbClr val="FF0000"/>
              </a:solidFill>
              <a:latin typeface="Times New Roman" panose="02020603050405020304" charset="0"/>
              <a:cs typeface="Times New Roman" panose="02020603050405020304" charset="0"/>
            </a:endParaRPr>
          </a:p>
        </p:txBody>
      </p:sp>
      <p:sp>
        <p:nvSpPr>
          <p:cNvPr id="26" name="内容占位符 2"/>
          <p:cNvSpPr>
            <a:spLocks noGrp="1"/>
          </p:cNvSpPr>
          <p:nvPr/>
        </p:nvSpPr>
        <p:spPr>
          <a:xfrm>
            <a:off x="7101205" y="5443855"/>
            <a:ext cx="2010410"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on the plane</a:t>
            </a:r>
            <a:endParaRPr lang="en-US" altLang="zh-CN" sz="2700" b="1">
              <a:solidFill>
                <a:srgbClr val="FF0000"/>
              </a:solidFill>
              <a:latin typeface="Times New Roman" panose="02020603050405020304" charset="0"/>
              <a:cs typeface="Times New Roman" panose="02020603050405020304" charset="0"/>
            </a:endParaRPr>
          </a:p>
        </p:txBody>
      </p:sp>
      <p:sp>
        <p:nvSpPr>
          <p:cNvPr id="27" name="内容占位符 2"/>
          <p:cNvSpPr>
            <a:spLocks noGrp="1"/>
          </p:cNvSpPr>
          <p:nvPr/>
        </p:nvSpPr>
        <p:spPr>
          <a:xfrm>
            <a:off x="0" y="2386330"/>
            <a:ext cx="3844925" cy="596265"/>
          </a:xfrm>
          <a:prstGeom prst="rect">
            <a:avLst/>
          </a:prstGeom>
          <a:noFill/>
          <a:extLst>
            <a:ext uri="{909E8E84-426E-40DD-AFC4-6F175D3DCCD1}">
              <a14:hiddenFill xmlns:a14="http://schemas.microsoft.com/office/drawing/2010/main">
                <a:solidFill>
                  <a:srgbClr val="0070C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FF0000"/>
                </a:solidFill>
                <a:latin typeface="Times New Roman" panose="02020603050405020304" charset="0"/>
                <a:cs typeface="Times New Roman" panose="02020603050405020304" charset="0"/>
              </a:rPr>
              <a:t>The next morning</a:t>
            </a:r>
            <a:endParaRPr lang="en-US" altLang="zh-CN" sz="2700" b="1">
              <a:solidFill>
                <a:srgbClr val="FF0000"/>
              </a:solidFill>
              <a:latin typeface="Times New Roman" panose="02020603050405020304" charset="0"/>
              <a:cs typeface="Times New Roman" panose="02020603050405020304" charset="0"/>
            </a:endParaRPr>
          </a:p>
        </p:txBody>
      </p:sp>
      <p:sp>
        <p:nvSpPr>
          <p:cNvPr id="28" name="内容占位符 2"/>
          <p:cNvSpPr>
            <a:spLocks noGrp="1"/>
          </p:cNvSpPr>
          <p:nvPr/>
        </p:nvSpPr>
        <p:spPr>
          <a:xfrm>
            <a:off x="2476500" y="4025900"/>
            <a:ext cx="244284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002060"/>
                </a:solidFill>
                <a:latin typeface="Times New Roman" panose="02020603050405020304" charset="0"/>
                <a:cs typeface="Times New Roman" panose="02020603050405020304" charset="0"/>
              </a:rPr>
              <a:t>make some</a:t>
            </a:r>
            <a:endParaRPr lang="en-US" altLang="zh-CN" sz="2700" b="1">
              <a:solidFill>
                <a:srgbClr val="002060"/>
              </a:solidFill>
              <a:latin typeface="Times New Roman" panose="02020603050405020304" charset="0"/>
              <a:cs typeface="Times New Roman" panose="02020603050405020304" charset="0"/>
            </a:endParaRPr>
          </a:p>
          <a:p>
            <a:pPr marL="0" indent="0">
              <a:buNone/>
            </a:pPr>
            <a:r>
              <a:rPr lang="en-US" altLang="zh-CN" sz="2700" b="1">
                <a:solidFill>
                  <a:srgbClr val="002060"/>
                </a:solidFill>
                <a:latin typeface="Times New Roman" panose="02020603050405020304" charset="0"/>
                <a:cs typeface="Times New Roman" panose="02020603050405020304" charset="0"/>
              </a:rPr>
              <a:t> preparations</a:t>
            </a:r>
            <a:endParaRPr lang="en-US" altLang="zh-CN" sz="2700" b="1">
              <a:solidFill>
                <a:srgbClr val="002060"/>
              </a:solidFill>
              <a:latin typeface="Times New Roman" panose="02020603050405020304" charset="0"/>
              <a:cs typeface="Times New Roman" panose="02020603050405020304" charset="0"/>
            </a:endParaRPr>
          </a:p>
        </p:txBody>
      </p:sp>
      <p:sp>
        <p:nvSpPr>
          <p:cNvPr id="29" name="内容占位符 2"/>
          <p:cNvSpPr>
            <a:spLocks noGrp="1"/>
          </p:cNvSpPr>
          <p:nvPr/>
        </p:nvSpPr>
        <p:spPr>
          <a:xfrm>
            <a:off x="1254760" y="5254625"/>
            <a:ext cx="244284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002060"/>
                </a:solidFill>
                <a:latin typeface="Times New Roman" panose="02020603050405020304" charset="0"/>
                <a:cs typeface="Times New Roman" panose="02020603050405020304" charset="0"/>
              </a:rPr>
              <a:t>wait for rescue</a:t>
            </a:r>
            <a:endParaRPr lang="en-US" altLang="zh-CN" sz="2700" b="1">
              <a:solidFill>
                <a:srgbClr val="002060"/>
              </a:solidFill>
              <a:latin typeface="Times New Roman" panose="02020603050405020304" charset="0"/>
              <a:cs typeface="Times New Roman" panose="02020603050405020304" charset="0"/>
            </a:endParaRPr>
          </a:p>
        </p:txBody>
      </p:sp>
      <p:sp>
        <p:nvSpPr>
          <p:cNvPr id="30" name="内容占位符 2"/>
          <p:cNvSpPr>
            <a:spLocks noGrp="1"/>
          </p:cNvSpPr>
          <p:nvPr/>
        </p:nvSpPr>
        <p:spPr>
          <a:xfrm>
            <a:off x="3434715" y="3159125"/>
            <a:ext cx="302196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002060"/>
                </a:solidFill>
                <a:latin typeface="Times New Roman" panose="02020603050405020304" charset="0"/>
                <a:cs typeface="Times New Roman" panose="02020603050405020304" charset="0"/>
              </a:rPr>
              <a:t>find the helicopter and yell</a:t>
            </a:r>
            <a:endParaRPr lang="en-US" altLang="zh-CN" sz="2700" b="1">
              <a:solidFill>
                <a:srgbClr val="002060"/>
              </a:solidFill>
              <a:latin typeface="Times New Roman" panose="02020603050405020304" charset="0"/>
              <a:cs typeface="Times New Roman" panose="02020603050405020304" charset="0"/>
            </a:endParaRPr>
          </a:p>
        </p:txBody>
      </p:sp>
      <p:sp>
        <p:nvSpPr>
          <p:cNvPr id="31" name="内容占位符 2"/>
          <p:cNvSpPr>
            <a:spLocks noGrp="1"/>
          </p:cNvSpPr>
          <p:nvPr/>
        </p:nvSpPr>
        <p:spPr>
          <a:xfrm>
            <a:off x="6456680" y="2804160"/>
            <a:ext cx="216217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002060"/>
                </a:solidFill>
                <a:latin typeface="Times New Roman" panose="02020603050405020304" charset="0"/>
                <a:cs typeface="Times New Roman" panose="02020603050405020304" charset="0"/>
              </a:rPr>
              <a:t>rescued them</a:t>
            </a:r>
            <a:endParaRPr lang="en-US" altLang="zh-CN" sz="2700" b="1">
              <a:solidFill>
                <a:srgbClr val="002060"/>
              </a:solidFill>
              <a:latin typeface="Times New Roman" panose="02020603050405020304" charset="0"/>
              <a:cs typeface="Times New Roman" panose="02020603050405020304" charset="0"/>
            </a:endParaRPr>
          </a:p>
        </p:txBody>
      </p:sp>
      <p:sp>
        <p:nvSpPr>
          <p:cNvPr id="32" name="内容占位符 2"/>
          <p:cNvSpPr>
            <a:spLocks noGrp="1"/>
          </p:cNvSpPr>
          <p:nvPr/>
        </p:nvSpPr>
        <p:spPr>
          <a:xfrm>
            <a:off x="7914005" y="3490595"/>
            <a:ext cx="241109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002060"/>
                </a:solidFill>
                <a:latin typeface="Times New Roman" panose="02020603050405020304" charset="0"/>
                <a:cs typeface="Times New Roman" panose="02020603050405020304" charset="0"/>
              </a:rPr>
              <a:t>got saved and excited</a:t>
            </a:r>
            <a:endParaRPr lang="en-US" altLang="zh-CN" sz="2700" b="1">
              <a:solidFill>
                <a:srgbClr val="002060"/>
              </a:solidFill>
              <a:latin typeface="Times New Roman" panose="02020603050405020304" charset="0"/>
              <a:cs typeface="Times New Roman" panose="02020603050405020304" charset="0"/>
            </a:endParaRPr>
          </a:p>
        </p:txBody>
      </p:sp>
      <p:sp>
        <p:nvSpPr>
          <p:cNvPr id="33" name="内容占位符 2"/>
          <p:cNvSpPr>
            <a:spLocks noGrp="1"/>
          </p:cNvSpPr>
          <p:nvPr/>
        </p:nvSpPr>
        <p:spPr>
          <a:xfrm>
            <a:off x="9592945" y="2609215"/>
            <a:ext cx="3021965" cy="975360"/>
          </a:xfrm>
          <a:prstGeom prst="rect">
            <a:avLst/>
          </a:prstGeom>
          <a:noFill/>
          <a:extLst>
            <a:ext uri="{909E8E84-426E-40DD-AFC4-6F175D3DCCD1}">
              <a14:hiddenFill xmlns:a14="http://schemas.microsoft.com/office/drawing/2010/main">
                <a:solidFill>
                  <a:srgbClr val="92D050"/>
                </a:solidFill>
              </a14:hiddenFill>
            </a:ext>
          </a:ex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2700" b="1">
                <a:solidFill>
                  <a:srgbClr val="002060"/>
                </a:solidFill>
                <a:latin typeface="Times New Roman" panose="02020603050405020304" charset="0"/>
                <a:cs typeface="Times New Roman" panose="02020603050405020304" charset="0"/>
              </a:rPr>
              <a:t>found why they </a:t>
            </a:r>
            <a:endParaRPr lang="en-US" altLang="zh-CN" sz="2700" b="1">
              <a:solidFill>
                <a:srgbClr val="002060"/>
              </a:solidFill>
              <a:latin typeface="Times New Roman" panose="02020603050405020304" charset="0"/>
              <a:cs typeface="Times New Roman" panose="02020603050405020304" charset="0"/>
            </a:endParaRPr>
          </a:p>
          <a:p>
            <a:pPr marL="0" indent="0">
              <a:buNone/>
            </a:pPr>
            <a:r>
              <a:rPr lang="en-US" altLang="zh-CN" sz="2700" b="1">
                <a:solidFill>
                  <a:srgbClr val="002060"/>
                </a:solidFill>
                <a:latin typeface="Times New Roman" panose="02020603050405020304" charset="0"/>
                <a:cs typeface="Times New Roman" panose="02020603050405020304" charset="0"/>
              </a:rPr>
              <a:t>could be found.</a:t>
            </a:r>
            <a:endParaRPr lang="en-US" altLang="zh-CN" sz="2700" b="1">
              <a:solidFill>
                <a:srgbClr val="002060"/>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6"/>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wipe(down)">
                                      <p:cBhvr>
                                        <p:cTn id="45" dur="500"/>
                                        <p:tgtEl>
                                          <p:spTgt spid="28"/>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down)">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down)">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grpId="0" nodeType="clickEffect">
                                  <p:stCondLst>
                                    <p:cond delay="0"/>
                                  </p:stCondLst>
                                  <p:childTnLst>
                                    <p:set>
                                      <p:cBhvr>
                                        <p:cTn id="63"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3" grpId="0"/>
      <p:bldP spid="27" grpId="0"/>
      <p:bldP spid="22" grpId="0"/>
      <p:bldP spid="26" grpId="0"/>
      <p:bldP spid="12" grpId="0" animBg="1"/>
      <p:bldP spid="29" grpId="0"/>
      <p:bldP spid="28" grpId="0"/>
      <p:bldP spid="30" grpId="0"/>
      <p:bldP spid="31" grpId="0"/>
      <p:bldP spid="32" grpId="0"/>
      <p:bldP spid="33" grpId="0"/>
    </p:bldLst>
  </p:timing>
</p:sld>
</file>

<file path=ppt/tags/tag1.xml><?xml version="1.0" encoding="utf-8"?>
<p:tagLst xmlns:p="http://schemas.openxmlformats.org/presentationml/2006/main">
  <p:tag name="KSO_WM_UNIT_PLACING_PICTURE_USER_VIEWPORT" val="{&quot;height&quot;:8665,&quot;width&quot;:15840}"/>
</p:tagLst>
</file>

<file path=ppt/tags/tag2.xml><?xml version="1.0" encoding="utf-8"?>
<p:tagLst xmlns:p="http://schemas.openxmlformats.org/presentationml/2006/main">
  <p:tag name="KSO_WM_UNIT_PLACING_PICTURE_USER_VIEWPORT" val="{&quot;height&quot;:8665,&quot;width&quot;:1584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10570</Words>
  <Application>WPS 演示</Application>
  <PresentationFormat>宽屏</PresentationFormat>
  <Paragraphs>344</Paragraphs>
  <Slides>23</Slides>
  <Notes>0</Notes>
  <HiddenSlides>0</HiddenSlides>
  <MMClips>0</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23</vt:i4>
      </vt:variant>
    </vt:vector>
  </HeadingPairs>
  <TitlesOfParts>
    <vt:vector size="40" baseType="lpstr">
      <vt:lpstr>Arial</vt:lpstr>
      <vt:lpstr>宋体</vt:lpstr>
      <vt:lpstr>Wingdings</vt:lpstr>
      <vt:lpstr>Elephant</vt:lpstr>
      <vt:lpstr>Adobe Caslon Pro Bold</vt:lpstr>
      <vt:lpstr>Times New Roman</vt:lpstr>
      <vt:lpstr>Segoe Print</vt:lpstr>
      <vt:lpstr>Calibri</vt:lpstr>
      <vt:lpstr>微软雅黑</vt:lpstr>
      <vt:lpstr>Arial Unicode MS</vt:lpstr>
      <vt:lpstr>汉仪雅酷黑简</vt:lpstr>
      <vt:lpstr>Book Antiqua</vt:lpstr>
      <vt:lpstr>楷体</vt:lpstr>
      <vt:lpstr>HelveticaNeue</vt:lpstr>
      <vt:lpstr>NumberOnly</vt:lpstr>
      <vt:lpstr>华文新魏</vt:lpstr>
      <vt:lpstr>Office 主题</vt:lpstr>
      <vt:lpstr>PowerPoint 演示文稿</vt:lpstr>
      <vt:lpstr> the Coherence and Distribution of Plots between two paragraphs  续写段落间的情节衔接与分布</vt:lpstr>
      <vt:lpstr>Will you outline the plots before writing?</vt:lpstr>
      <vt:lpstr>续写原题回顾</vt:lpstr>
      <vt:lpstr>Rescue in a Bottle</vt:lpstr>
      <vt:lpstr>The  Plots of a Story</vt:lpstr>
      <vt:lpstr>PowerPoint 演示文稿</vt:lpstr>
      <vt:lpstr>PowerPoint 演示文稿</vt:lpstr>
      <vt:lpstr>The Distribution of Plots (情节分布)</vt:lpstr>
      <vt:lpstr>A Possible Version:</vt:lpstr>
      <vt:lpstr>Summary:  How to infer the possible plots in para1 and para2 ?</vt:lpstr>
      <vt:lpstr>The Distribution of Plots (情节分布)</vt:lpstr>
      <vt:lpstr>One more Example</vt:lpstr>
      <vt:lpstr>PowerPoint 演示文稿</vt:lpstr>
      <vt:lpstr> </vt:lpstr>
      <vt:lpstr>PowerPoint 演示文稿</vt:lpstr>
      <vt:lpstr>PowerPoint 演示文稿</vt:lpstr>
      <vt:lpstr>The Distribution of Plots (情节分布)</vt:lpstr>
      <vt:lpstr>A Possible Version:</vt:lpstr>
      <vt:lpstr>One more Practice</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ASUS</dc:creator>
  <cp:lastModifiedBy>曹小等</cp:lastModifiedBy>
  <cp:revision>24</cp:revision>
  <dcterms:created xsi:type="dcterms:W3CDTF">2020-06-15T11:26:00Z</dcterms:created>
  <dcterms:modified xsi:type="dcterms:W3CDTF">2020-06-22T07:01:06Z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