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handoutMasterIdLst>
    <p:handoutMasterId r:id="rId29"/>
  </p:handoutMasterIdLst>
  <p:sldIdLst>
    <p:sldId id="415" r:id="rId3"/>
    <p:sldId id="341" r:id="rId4"/>
    <p:sldId id="365" r:id="rId6"/>
    <p:sldId id="354" r:id="rId7"/>
    <p:sldId id="355" r:id="rId8"/>
    <p:sldId id="356" r:id="rId9"/>
    <p:sldId id="357" r:id="rId10"/>
    <p:sldId id="360" r:id="rId11"/>
    <p:sldId id="363" r:id="rId12"/>
    <p:sldId id="276" r:id="rId13"/>
    <p:sldId id="362" r:id="rId14"/>
    <p:sldId id="368" r:id="rId15"/>
    <p:sldId id="369" r:id="rId16"/>
    <p:sldId id="373" r:id="rId17"/>
    <p:sldId id="404" r:id="rId18"/>
    <p:sldId id="374" r:id="rId19"/>
    <p:sldId id="372" r:id="rId20"/>
    <p:sldId id="367" r:id="rId21"/>
    <p:sldId id="370" r:id="rId22"/>
    <p:sldId id="366" r:id="rId23"/>
    <p:sldId id="375" r:id="rId24"/>
    <p:sldId id="376" r:id="rId25"/>
    <p:sldId id="379" r:id="rId26"/>
    <p:sldId id="378" r:id="rId27"/>
    <p:sldId id="377" r:id="rId28"/>
  </p:sldIdLst>
  <p:sldSz cx="12192000" cy="6858000"/>
  <p:notesSz cx="6858000" cy="9144000"/>
  <p:embeddedFontLst>
    <p:embeddedFont>
      <p:font typeface="等线" panose="02010600030101010101" pitchFamily="2" charset="-122"/>
      <p:regular r:id="rId34"/>
    </p:embeddedFont>
    <p:embeddedFont>
      <p:font typeface="微软雅黑" panose="020B0503020204020204" pitchFamily="34" charset="-122"/>
      <p:regular r:id="rId35"/>
    </p:embeddedFont>
    <p:embeddedFont>
      <p:font typeface="Calibri" panose="020F0502020204030204" charset="0"/>
      <p:regular r:id="rId36"/>
      <p:bold r:id="rId37"/>
      <p:italic r:id="rId38"/>
      <p:boldItalic r:id="rId39"/>
    </p:embeddedFont>
    <p:embeddedFont>
      <p:font typeface="Calibri Light" panose="020F0302020204030204" charset="0"/>
      <p:regular r:id="rId40"/>
      <p:italic r:id="rId41"/>
    </p:embeddedFont>
    <p:embeddedFont>
      <p:font typeface="华文仿宋" panose="02010600040101010101" pitchFamily="2" charset="-122"/>
      <p:regular r:id="rId42"/>
    </p:embeddedFont>
    <p:embeddedFont>
      <p:font typeface="华文新魏" panose="0201080004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FC3"/>
    <a:srgbClr val="FAD0D0"/>
    <a:srgbClr val="E8E8E0"/>
    <a:srgbClr val="F6F6EE"/>
    <a:srgbClr val="ABC2B6"/>
    <a:srgbClr val="F0EEEC"/>
    <a:srgbClr val="D5D2C0"/>
    <a:srgbClr val="E9E7E3"/>
    <a:srgbClr val="F4F3E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5" autoAdjust="0"/>
    <p:restoredTop sz="94660"/>
  </p:normalViewPr>
  <p:slideViewPr>
    <p:cSldViewPr snapToGrid="0">
      <p:cViewPr varScale="1">
        <p:scale>
          <a:sx n="83" d="100"/>
          <a:sy n="83" d="100"/>
        </p:scale>
        <p:origin x="66" y="147"/>
      </p:cViewPr>
      <p:guideLst>
        <p:guide orient="horz" pos="212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9" d="100"/>
          <a:sy n="69" d="100"/>
        </p:scale>
        <p:origin x="2412"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3EF472-1E2F-472C-AA9B-A5FFAF75484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EDA90E-2164-4BD5-80B4-BCD02FA54CB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B3BB2-63D9-412B-9365-9C66B923D27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D2405-28F7-46CE-ACB9-EC157ABB24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A044052-8BDA-4E89-BBA8-E6402271241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50B189-A0E0-478B-9830-F070B02724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4052-8BDA-4E89-BBA8-E6402271241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50B189-A0E0-478B-9830-F070B02724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4052-8BDA-4E89-BBA8-E6402271241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50B189-A0E0-478B-9830-F070B02724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44052-8BDA-4E89-BBA8-E6402271241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B189-A0E0-478B-9830-F070B027241D}" type="slidenum">
              <a:rPr lang="zh-CN" altLang="en-US" smtClean="0"/>
            </a:fld>
            <a:endParaRPr lang="zh-CN" altLang="en-US"/>
          </a:p>
        </p:txBody>
      </p:sp>
      <p:pic>
        <p:nvPicPr>
          <p:cNvPr id="12" name="图片 11" descr="水印"/>
          <p:cNvPicPr>
            <a:picLocks noChangeAspect="1"/>
          </p:cNvPicPr>
          <p:nvPr userDrawn="1"/>
        </p:nvPicPr>
        <p:blipFill>
          <a:blip r:embed="rId5"/>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29845"/>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7999"/>
            <a:chOff x="1210962" y="879389"/>
            <a:chExt cx="9922476" cy="5251621"/>
          </a:xfrm>
        </p:grpSpPr>
        <p:sp>
          <p:nvSpPr>
            <p:cNvPr id="4" name="矩形 3"/>
            <p:cNvSpPr/>
            <p:nvPr/>
          </p:nvSpPr>
          <p:spPr>
            <a:xfrm>
              <a:off x="1210962" y="879389"/>
              <a:ext cx="9922476" cy="5251621"/>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574158" y="2392518"/>
            <a:ext cx="5395072" cy="3739936"/>
            <a:chOff x="542260" y="1084521"/>
            <a:chExt cx="9213367" cy="4516305"/>
          </a:xfrm>
        </p:grpSpPr>
        <p:sp>
          <p:nvSpPr>
            <p:cNvPr id="8" name="任意多边形: 形状 7"/>
            <p:cNvSpPr/>
            <p:nvPr/>
          </p:nvSpPr>
          <p:spPr>
            <a:xfrm>
              <a:off x="542260" y="3561908"/>
              <a:ext cx="3678866" cy="1945758"/>
            </a:xfrm>
            <a:custGeom>
              <a:avLst/>
              <a:gdLst>
                <a:gd name="connsiteX0" fmla="*/ 0 w 3678866"/>
                <a:gd name="connsiteY0" fmla="*/ 1924493 h 1945758"/>
                <a:gd name="connsiteX1" fmla="*/ 2434856 w 3678866"/>
                <a:gd name="connsiteY1" fmla="*/ 1945758 h 1945758"/>
                <a:gd name="connsiteX2" fmla="*/ 2434856 w 3678866"/>
                <a:gd name="connsiteY2" fmla="*/ 1945758 h 1945758"/>
                <a:gd name="connsiteX3" fmla="*/ 3189768 w 3678866"/>
                <a:gd name="connsiteY3" fmla="*/ 1041990 h 1945758"/>
                <a:gd name="connsiteX4" fmla="*/ 3189768 w 3678866"/>
                <a:gd name="connsiteY4" fmla="*/ 1041990 h 1945758"/>
                <a:gd name="connsiteX5" fmla="*/ 3487480 w 3678866"/>
                <a:gd name="connsiteY5" fmla="*/ 1392865 h 1945758"/>
                <a:gd name="connsiteX6" fmla="*/ 3487480 w 3678866"/>
                <a:gd name="connsiteY6" fmla="*/ 1392865 h 1945758"/>
                <a:gd name="connsiteX7" fmla="*/ 3455582 w 3678866"/>
                <a:gd name="connsiteY7" fmla="*/ 0 h 1945758"/>
                <a:gd name="connsiteX8" fmla="*/ 3455582 w 3678866"/>
                <a:gd name="connsiteY8" fmla="*/ 0 h 1945758"/>
                <a:gd name="connsiteX9" fmla="*/ 3678866 w 3678866"/>
                <a:gd name="connsiteY9" fmla="*/ 340242 h 1945758"/>
                <a:gd name="connsiteX10" fmla="*/ 3678866 w 3678866"/>
                <a:gd name="connsiteY10" fmla="*/ 340242 h 194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8866" h="1945758">
                  <a:moveTo>
                    <a:pt x="0" y="1924493"/>
                  </a:moveTo>
                  <a:lnTo>
                    <a:pt x="2434856" y="1945758"/>
                  </a:lnTo>
                  <a:lnTo>
                    <a:pt x="2434856" y="1945758"/>
                  </a:lnTo>
                  <a:lnTo>
                    <a:pt x="3189768" y="1041990"/>
                  </a:lnTo>
                  <a:lnTo>
                    <a:pt x="3189768" y="1041990"/>
                  </a:lnTo>
                  <a:lnTo>
                    <a:pt x="3487480" y="1392865"/>
                  </a:lnTo>
                  <a:lnTo>
                    <a:pt x="3487480" y="1392865"/>
                  </a:lnTo>
                  <a:lnTo>
                    <a:pt x="3455582" y="0"/>
                  </a:lnTo>
                  <a:lnTo>
                    <a:pt x="3455582" y="0"/>
                  </a:lnTo>
                  <a:lnTo>
                    <a:pt x="3678866" y="340242"/>
                  </a:lnTo>
                  <a:lnTo>
                    <a:pt x="3678866" y="340242"/>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a:off x="5305647" y="1084521"/>
              <a:ext cx="2302203" cy="4516305"/>
            </a:xfrm>
            <a:custGeom>
              <a:avLst/>
              <a:gdLst>
                <a:gd name="connsiteX0" fmla="*/ 0 w 2302203"/>
                <a:gd name="connsiteY0" fmla="*/ 0 h 4516305"/>
                <a:gd name="connsiteX1" fmla="*/ 2200939 w 2302203"/>
                <a:gd name="connsiteY1" fmla="*/ 4316819 h 4516305"/>
                <a:gd name="connsiteX2" fmla="*/ 1967023 w 2302203"/>
                <a:gd name="connsiteY2" fmla="*/ 3859619 h 4516305"/>
                <a:gd name="connsiteX3" fmla="*/ 2275367 w 2302203"/>
                <a:gd name="connsiteY3" fmla="*/ 4433777 h 4516305"/>
              </a:gdLst>
              <a:ahLst/>
              <a:cxnLst>
                <a:cxn ang="0">
                  <a:pos x="connsiteX0" y="connsiteY0"/>
                </a:cxn>
                <a:cxn ang="0">
                  <a:pos x="connsiteX1" y="connsiteY1"/>
                </a:cxn>
                <a:cxn ang="0">
                  <a:pos x="connsiteX2" y="connsiteY2"/>
                </a:cxn>
                <a:cxn ang="0">
                  <a:pos x="connsiteX3" y="connsiteY3"/>
                </a:cxn>
              </a:cxnLst>
              <a:rect l="l" t="t" r="r" b="b"/>
              <a:pathLst>
                <a:path w="2302203" h="4516305">
                  <a:moveTo>
                    <a:pt x="0" y="0"/>
                  </a:moveTo>
                  <a:lnTo>
                    <a:pt x="2200939" y="4316819"/>
                  </a:lnTo>
                  <a:cubicBezTo>
                    <a:pt x="2528776" y="4960089"/>
                    <a:pt x="1954618" y="3840126"/>
                    <a:pt x="1967023" y="3859619"/>
                  </a:cubicBezTo>
                  <a:cubicBezTo>
                    <a:pt x="1979428" y="3879112"/>
                    <a:pt x="2127397" y="4156444"/>
                    <a:pt x="2275367" y="443377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7607850" y="5579562"/>
              <a:ext cx="2147777" cy="106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任意多边形: 形状 13"/>
            <p:cNvSpPr/>
            <p:nvPr/>
          </p:nvSpPr>
          <p:spPr>
            <a:xfrm>
              <a:off x="4203777" y="2707565"/>
              <a:ext cx="311144" cy="1215849"/>
            </a:xfrm>
            <a:custGeom>
              <a:avLst/>
              <a:gdLst>
                <a:gd name="connsiteX0" fmla="*/ 0 w 311144"/>
                <a:gd name="connsiteY0" fmla="*/ 1215849 h 1215849"/>
                <a:gd name="connsiteX1" fmla="*/ 95693 w 311144"/>
                <a:gd name="connsiteY1" fmla="*/ 25003 h 1215849"/>
                <a:gd name="connsiteX2" fmla="*/ 287079 w 311144"/>
                <a:gd name="connsiteY2" fmla="*/ 407775 h 1215849"/>
                <a:gd name="connsiteX3" fmla="*/ 308344 w 311144"/>
                <a:gd name="connsiteY3" fmla="*/ 429040 h 1215849"/>
                <a:gd name="connsiteX4" fmla="*/ 276446 w 311144"/>
                <a:gd name="connsiteY4" fmla="*/ 450305 h 121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44" h="1215849">
                  <a:moveTo>
                    <a:pt x="0" y="1215849"/>
                  </a:moveTo>
                  <a:cubicBezTo>
                    <a:pt x="23923" y="687765"/>
                    <a:pt x="47847" y="159682"/>
                    <a:pt x="95693" y="25003"/>
                  </a:cubicBezTo>
                  <a:cubicBezTo>
                    <a:pt x="143539" y="-109676"/>
                    <a:pt x="251637" y="340436"/>
                    <a:pt x="287079" y="407775"/>
                  </a:cubicBezTo>
                  <a:cubicBezTo>
                    <a:pt x="322521" y="475114"/>
                    <a:pt x="308344" y="429040"/>
                    <a:pt x="308344" y="429040"/>
                  </a:cubicBezTo>
                  <a:cubicBezTo>
                    <a:pt x="306572" y="436128"/>
                    <a:pt x="291509" y="443216"/>
                    <a:pt x="276446" y="450305"/>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cxnSp>
          <p:nvCxnSpPr>
            <p:cNvPr id="16" name="直接连接符 15"/>
            <p:cNvCxnSpPr>
              <a:stCxn id="10" idx="0"/>
              <a:endCxn id="14" idx="4"/>
            </p:cNvCxnSpPr>
            <p:nvPr/>
          </p:nvCxnSpPr>
          <p:spPr>
            <a:xfrm flipH="1">
              <a:off x="4480223" y="1084521"/>
              <a:ext cx="825424" cy="2073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2693266" y="1273008"/>
            <a:ext cx="1520456" cy="461665"/>
          </a:xfrm>
          <a:prstGeom prst="rect">
            <a:avLst/>
          </a:prstGeom>
          <a:noFill/>
        </p:spPr>
        <p:txBody>
          <a:bodyPr wrap="square" rtlCol="0">
            <a:spAutoFit/>
          </a:bodyPr>
          <a:lstStyle/>
          <a:p>
            <a:pPr algn="ctr"/>
            <a:r>
              <a:rPr lang="en-US" altLang="zh-CN" sz="2400" dirty="0">
                <a:solidFill>
                  <a:srgbClr val="FF0000"/>
                </a:solidFill>
                <a:latin typeface="Times New Roman" panose="02020603050405020304" pitchFamily="18" charset="0"/>
                <a:cs typeface="Times New Roman" panose="02020603050405020304" pitchFamily="18" charset="0"/>
              </a:rPr>
              <a:t>Climax</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478933" y="3154564"/>
            <a:ext cx="2789322" cy="923330"/>
          </a:xfrm>
          <a:prstGeom prst="rect">
            <a:avLst/>
          </a:prstGeom>
          <a:noFill/>
        </p:spPr>
        <p:txBody>
          <a:bodyPr wrap="square" rtlCol="0">
            <a:spAutoFit/>
          </a:bodyPr>
          <a:lstStyle/>
          <a:p>
            <a:r>
              <a:rPr lang="en-US" altLang="zh-CN" dirty="0"/>
              <a:t>This includes the events leading up to the main problem or conflict.</a:t>
            </a:r>
            <a:endParaRPr lang="zh-CN" altLang="en-US" dirty="0"/>
          </a:p>
        </p:txBody>
      </p:sp>
      <p:sp>
        <p:nvSpPr>
          <p:cNvPr id="23" name="文本框 22"/>
          <p:cNvSpPr txBox="1"/>
          <p:nvPr/>
        </p:nvSpPr>
        <p:spPr>
          <a:xfrm>
            <a:off x="4079619" y="2399449"/>
            <a:ext cx="2560136"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Falling Action</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4658279" y="5558850"/>
            <a:ext cx="1767016"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Resolution</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716375" y="2306161"/>
            <a:ext cx="2111610" cy="523220"/>
          </a:xfrm>
          <a:prstGeom prst="rect">
            <a:avLst/>
          </a:prstGeom>
          <a:noFill/>
        </p:spPr>
        <p:txBody>
          <a:bodyPr wrap="square" rtlCol="0">
            <a:spAutoFit/>
          </a:bodyPr>
          <a:lstStyle/>
          <a:p>
            <a:r>
              <a:rPr lang="en-US" altLang="zh-CN" sz="2800" dirty="0">
                <a:solidFill>
                  <a:srgbClr val="FF0000"/>
                </a:solidFill>
              </a:rPr>
              <a:t>Rising Action</a:t>
            </a:r>
            <a:endParaRPr lang="zh-CN" altLang="en-US" sz="2800" dirty="0">
              <a:solidFill>
                <a:srgbClr val="FF0000"/>
              </a:solidFill>
            </a:endParaRPr>
          </a:p>
        </p:txBody>
      </p:sp>
      <p:sp>
        <p:nvSpPr>
          <p:cNvPr id="26" name="文本框 25"/>
          <p:cNvSpPr txBox="1"/>
          <p:nvPr/>
        </p:nvSpPr>
        <p:spPr>
          <a:xfrm>
            <a:off x="323554" y="4955920"/>
            <a:ext cx="2013475" cy="523220"/>
          </a:xfrm>
          <a:prstGeom prst="rect">
            <a:avLst/>
          </a:prstGeom>
          <a:noFill/>
        </p:spPr>
        <p:txBody>
          <a:bodyPr wrap="square" rtlCol="0">
            <a:spAutoFit/>
          </a:bodyPr>
          <a:lstStyle/>
          <a:p>
            <a:r>
              <a:rPr lang="en-US" altLang="zh-CN" sz="2800" dirty="0">
                <a:solidFill>
                  <a:srgbClr val="FF0000"/>
                </a:solidFill>
              </a:rPr>
              <a:t>Background</a:t>
            </a:r>
            <a:endParaRPr lang="zh-CN" altLang="en-US" sz="2800" dirty="0">
              <a:solidFill>
                <a:srgbClr val="FF0000"/>
              </a:solidFill>
            </a:endParaRPr>
          </a:p>
        </p:txBody>
      </p:sp>
      <p:sp>
        <p:nvSpPr>
          <p:cNvPr id="27" name="文本框 26"/>
          <p:cNvSpPr txBox="1"/>
          <p:nvPr/>
        </p:nvSpPr>
        <p:spPr>
          <a:xfrm>
            <a:off x="2326735" y="1622005"/>
            <a:ext cx="2827746" cy="646331"/>
          </a:xfrm>
          <a:prstGeom prst="rect">
            <a:avLst/>
          </a:prstGeom>
          <a:noFill/>
        </p:spPr>
        <p:txBody>
          <a:bodyPr wrap="square" rtlCol="0">
            <a:spAutoFit/>
          </a:bodyPr>
          <a:lstStyle/>
          <a:p>
            <a:r>
              <a:rPr lang="en-US" altLang="zh-CN" dirty="0"/>
              <a:t>This is when the problem reaches a high point.</a:t>
            </a:r>
            <a:endParaRPr lang="zh-CN" altLang="en-US" dirty="0"/>
          </a:p>
        </p:txBody>
      </p:sp>
      <p:sp>
        <p:nvSpPr>
          <p:cNvPr id="28" name="文本框 27"/>
          <p:cNvSpPr txBox="1"/>
          <p:nvPr/>
        </p:nvSpPr>
        <p:spPr>
          <a:xfrm>
            <a:off x="239850" y="5435739"/>
            <a:ext cx="2998925" cy="646331"/>
          </a:xfrm>
          <a:prstGeom prst="rect">
            <a:avLst/>
          </a:prstGeom>
          <a:noFill/>
        </p:spPr>
        <p:txBody>
          <a:bodyPr wrap="square" rtlCol="0">
            <a:spAutoFit/>
          </a:bodyPr>
          <a:lstStyle/>
          <a:p>
            <a:r>
              <a:rPr lang="en-US" altLang="zh-CN" dirty="0"/>
              <a:t>This includes the introduction of characters and setting.</a:t>
            </a:r>
            <a:endParaRPr lang="zh-CN" altLang="en-US" dirty="0"/>
          </a:p>
        </p:txBody>
      </p:sp>
      <p:sp>
        <p:nvSpPr>
          <p:cNvPr id="29" name="文本框 28"/>
          <p:cNvSpPr txBox="1"/>
          <p:nvPr/>
        </p:nvSpPr>
        <p:spPr>
          <a:xfrm>
            <a:off x="3986054" y="2892116"/>
            <a:ext cx="2787836" cy="923330"/>
          </a:xfrm>
          <a:prstGeom prst="rect">
            <a:avLst/>
          </a:prstGeom>
          <a:noFill/>
        </p:spPr>
        <p:txBody>
          <a:bodyPr wrap="square" rtlCol="0">
            <a:spAutoFit/>
          </a:bodyPr>
          <a:lstStyle/>
          <a:p>
            <a:r>
              <a:rPr lang="en-US" altLang="zh-CN" dirty="0"/>
              <a:t>This is when the characters work to solve the problem or conflict.</a:t>
            </a:r>
            <a:endParaRPr lang="zh-CN" altLang="en-US" dirty="0"/>
          </a:p>
        </p:txBody>
      </p:sp>
      <p:sp>
        <p:nvSpPr>
          <p:cNvPr id="30" name="文本框 29"/>
          <p:cNvSpPr txBox="1"/>
          <p:nvPr/>
        </p:nvSpPr>
        <p:spPr>
          <a:xfrm>
            <a:off x="4449034" y="4990595"/>
            <a:ext cx="2005617" cy="646331"/>
          </a:xfrm>
          <a:prstGeom prst="rect">
            <a:avLst/>
          </a:prstGeom>
          <a:noFill/>
        </p:spPr>
        <p:txBody>
          <a:bodyPr wrap="square" rtlCol="0">
            <a:spAutoFit/>
          </a:bodyPr>
          <a:lstStyle/>
          <a:p>
            <a:r>
              <a:rPr lang="en-US" altLang="zh-CN" dirty="0"/>
              <a:t>This is how things end up in the story.</a:t>
            </a:r>
            <a:endParaRPr lang="zh-CN" altLang="en-US" dirty="0"/>
          </a:p>
        </p:txBody>
      </p:sp>
      <p:sp>
        <p:nvSpPr>
          <p:cNvPr id="31" name="文本框 30"/>
          <p:cNvSpPr txBox="1"/>
          <p:nvPr/>
        </p:nvSpPr>
        <p:spPr>
          <a:xfrm>
            <a:off x="6976711" y="1459008"/>
            <a:ext cx="4736356" cy="4555093"/>
          </a:xfrm>
          <a:prstGeom prst="rect">
            <a:avLst/>
          </a:prstGeom>
          <a:noFill/>
          <a:ln w="57150" cmpd="dbl">
            <a:solidFill>
              <a:schemeClr val="accent1"/>
            </a:solidFill>
            <a:prstDash val="sysDot"/>
            <a:bevel/>
          </a:ln>
        </p:spPr>
        <p:txBody>
          <a:bodyPr wrap="square" rtlCol="0">
            <a:spAutoFit/>
          </a:bodyPr>
          <a:lstStyle/>
          <a:p>
            <a:pPr algn="ctr"/>
            <a:r>
              <a:rPr lang="en-US" altLang="zh-CN" sz="3200" dirty="0">
                <a:latin typeface="Times New Roman" panose="02020603050405020304" pitchFamily="18" charset="0"/>
                <a:cs typeface="Times New Roman" panose="02020603050405020304" pitchFamily="18" charset="0"/>
              </a:rPr>
              <a:t>Events</a:t>
            </a:r>
            <a:endParaRPr lang="en-US" altLang="zh-CN" sz="3200" dirty="0">
              <a:latin typeface="Times New Roman" panose="02020603050405020304" pitchFamily="18" charset="0"/>
              <a:cs typeface="Times New Roman" panose="02020603050405020304" pitchFamily="18" charset="0"/>
            </a:endParaRPr>
          </a:p>
          <a:p>
            <a:pPr marL="342900" indent="-342900">
              <a:buFontTx/>
              <a:buAutoNum type="alphaUcPeriod"/>
            </a:pPr>
            <a:r>
              <a:rPr lang="en-US" altLang="zh-CN" sz="2400" dirty="0">
                <a:latin typeface="Times New Roman" panose="02020603050405020304" pitchFamily="18" charset="0"/>
                <a:cs typeface="Times New Roman" panose="02020603050405020304" pitchFamily="18" charset="0"/>
              </a:rPr>
              <a:t>The Mexican family offered to help me repair the car .</a:t>
            </a:r>
            <a:endParaRPr lang="en-US" altLang="zh-CN" sz="2400" dirty="0">
              <a:latin typeface="Times New Roman" panose="02020603050405020304" pitchFamily="18" charset="0"/>
              <a:cs typeface="Times New Roman" panose="02020603050405020304" pitchFamily="18" charset="0"/>
            </a:endParaRPr>
          </a:p>
          <a:p>
            <a:pPr marL="342900" indent="-342900">
              <a:buAutoNum type="alphaUcPeriod"/>
            </a:pPr>
            <a:r>
              <a:rPr lang="en-US" altLang="zh-CN" sz="2400" dirty="0">
                <a:latin typeface="Times New Roman" panose="02020603050405020304" pitchFamily="18" charset="0"/>
                <a:cs typeface="Times New Roman" panose="02020603050405020304" pitchFamily="18" charset="0"/>
              </a:rPr>
              <a:t>My car broke down on the side of the road. I turned to someone, but nothing came of it.</a:t>
            </a:r>
            <a:endParaRPr lang="en-US" altLang="zh-CN" sz="2400" dirty="0">
              <a:latin typeface="Times New Roman" panose="02020603050405020304" pitchFamily="18" charset="0"/>
              <a:cs typeface="Times New Roman" panose="02020603050405020304" pitchFamily="18" charset="0"/>
            </a:endParaRPr>
          </a:p>
          <a:p>
            <a:pPr marL="342900" indent="-342900">
              <a:buFontTx/>
              <a:buAutoNum type="alphaUcPeriod"/>
            </a:pPr>
            <a:r>
              <a:rPr lang="en-US" altLang="zh-CN" sz="2400" dirty="0">
                <a:latin typeface="Times New Roman" panose="02020603050405020304" pitchFamily="18" charset="0"/>
                <a:cs typeface="Times New Roman" panose="02020603050405020304" pitchFamily="18" charset="0"/>
              </a:rPr>
              <a:t>After repairing the car, the girl asked if I’d had lunch.</a:t>
            </a:r>
            <a:endParaRPr lang="en-US" altLang="zh-CN" sz="2400" dirty="0">
              <a:latin typeface="Times New Roman" panose="02020603050405020304" pitchFamily="18" charset="0"/>
              <a:cs typeface="Times New Roman" panose="02020603050405020304" pitchFamily="18" charset="0"/>
            </a:endParaRPr>
          </a:p>
          <a:p>
            <a:pPr marL="342900" indent="-342900">
              <a:buFontTx/>
              <a:buAutoNum type="alphaUcPeriod"/>
            </a:pPr>
            <a:r>
              <a:rPr lang="en-US" altLang="zh-CN" sz="2400" dirty="0">
                <a:latin typeface="Times New Roman" panose="02020603050405020304" pitchFamily="18" charset="0"/>
                <a:cs typeface="Times New Roman" panose="02020603050405020304" pitchFamily="18" charset="0"/>
              </a:rPr>
              <a:t>Noticing my car broke down, a Mexican family pulled over .</a:t>
            </a:r>
            <a:endParaRPr lang="en-US" altLang="zh-CN" sz="2400" dirty="0">
              <a:latin typeface="Times New Roman" panose="02020603050405020304" pitchFamily="18" charset="0"/>
              <a:cs typeface="Times New Roman" panose="02020603050405020304" pitchFamily="18" charset="0"/>
            </a:endParaRPr>
          </a:p>
          <a:p>
            <a:pPr marL="342900" indent="-342900">
              <a:buFontTx/>
              <a:buAutoNum type="alphaUcPeriod"/>
            </a:pPr>
            <a:r>
              <a:rPr lang="en-US" altLang="zh-CN" sz="2400" dirty="0">
                <a:latin typeface="Times New Roman" panose="02020603050405020304" pitchFamily="18" charset="0"/>
                <a:cs typeface="Times New Roman" panose="02020603050405020304" pitchFamily="18" charset="0"/>
              </a:rPr>
              <a:t>I opened the paper bag </a:t>
            </a:r>
            <a:r>
              <a:rPr lang="en-US" altLang="zh-CN" sz="2400" dirty="0">
                <a:latin typeface="Times New Roman" panose="02020603050405020304" pitchFamily="18" charset="0"/>
                <a:ea typeface="等线" panose="02010600030101010101" pitchFamily="2" charset="-122"/>
                <a:cs typeface="Times New Roman" panose="02020603050405020304" pitchFamily="18" charset="0"/>
              </a:rPr>
              <a:t>┅ </a:t>
            </a:r>
            <a:endParaRPr lang="en-US" altLang="zh-CN" dirty="0"/>
          </a:p>
          <a:p>
            <a:pPr marL="342900" indent="-342900">
              <a:buAutoNum type="alphaUcPeriod"/>
            </a:pPr>
            <a:endParaRPr lang="zh-CN" altLang="en-US" dirty="0"/>
          </a:p>
        </p:txBody>
      </p:sp>
      <p:pic>
        <p:nvPicPr>
          <p:cNvPr id="32" name="图片 31" descr="请问其中"/>
          <p:cNvPicPr>
            <a:picLocks noChangeAspect="1"/>
          </p:cNvPicPr>
          <p:nvPr/>
        </p:nvPicPr>
        <p:blipFill>
          <a:blip r:embed="rId1"/>
          <a:stretch>
            <a:fillRect/>
          </a:stretch>
        </p:blipFill>
        <p:spPr>
          <a:xfrm rot="1052391">
            <a:off x="5127019" y="4418410"/>
            <a:ext cx="1790700" cy="1790700"/>
          </a:xfrm>
          <a:prstGeom prst="rect">
            <a:avLst/>
          </a:prstGeom>
          <a:effectLst>
            <a:outerShdw blurRad="50800" dist="50800" dir="5400000" algn="ctr" rotWithShape="0">
              <a:schemeClr val="accent2"/>
            </a:outerShdw>
          </a:effectLst>
        </p:spPr>
      </p:pic>
      <p:sp>
        <p:nvSpPr>
          <p:cNvPr id="33" name="文本框 32"/>
          <p:cNvSpPr txBox="1"/>
          <p:nvPr/>
        </p:nvSpPr>
        <p:spPr>
          <a:xfrm>
            <a:off x="858963" y="4857629"/>
            <a:ext cx="880349" cy="1015663"/>
          </a:xfrm>
          <a:prstGeom prst="rect">
            <a:avLst/>
          </a:prstGeom>
          <a:solidFill>
            <a:schemeClr val="accent4">
              <a:lumMod val="20000"/>
              <a:lumOff val="80000"/>
            </a:schemeClr>
          </a:solidFill>
        </p:spPr>
        <p:txBody>
          <a:bodyPr wrap="square" rtlCol="0">
            <a:spAutoFit/>
          </a:bodyPr>
          <a:lstStyle/>
          <a:p>
            <a:pPr algn="ctr"/>
            <a:r>
              <a:rPr lang="en-US" altLang="zh-CN" sz="6000" b="1" dirty="0">
                <a:solidFill>
                  <a:srgbClr val="00B0F0"/>
                </a:solidFill>
                <a:latin typeface="Times New Roman" panose="02020603050405020304" pitchFamily="18" charset="0"/>
                <a:cs typeface="Times New Roman" panose="02020603050405020304" pitchFamily="18" charset="0"/>
              </a:rPr>
              <a:t>B</a:t>
            </a:r>
            <a:endParaRPr lang="zh-CN" altLang="en-US" sz="6000" b="1" dirty="0">
              <a:solidFill>
                <a:srgbClr val="00B0F0"/>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623988" y="2987963"/>
            <a:ext cx="1502813" cy="1015663"/>
          </a:xfrm>
          <a:prstGeom prst="rect">
            <a:avLst/>
          </a:prstGeom>
          <a:solidFill>
            <a:schemeClr val="accent4">
              <a:lumMod val="20000"/>
              <a:lumOff val="80000"/>
            </a:schemeClr>
          </a:solidFill>
        </p:spPr>
        <p:txBody>
          <a:bodyPr wrap="square" rtlCol="0">
            <a:spAutoFit/>
          </a:bodyPr>
          <a:lstStyle/>
          <a:p>
            <a:pPr algn="ctr"/>
            <a:r>
              <a:rPr lang="en-US" altLang="zh-CN" sz="6000" b="1" dirty="0">
                <a:solidFill>
                  <a:srgbClr val="00B0F0"/>
                </a:solidFill>
                <a:latin typeface="Times New Roman" panose="02020603050405020304" pitchFamily="18" charset="0"/>
                <a:cs typeface="Times New Roman" panose="02020603050405020304" pitchFamily="18" charset="0"/>
              </a:rPr>
              <a:t>D</a:t>
            </a:r>
            <a:endParaRPr lang="zh-CN" altLang="en-US" sz="6000" b="1" dirty="0">
              <a:solidFill>
                <a:srgbClr val="00B0F0"/>
              </a:solidFill>
              <a:latin typeface="Times New Roman" panose="02020603050405020304" pitchFamily="18" charset="0"/>
              <a:cs typeface="Times New Roman" panose="02020603050405020304" pitchFamily="18" charset="0"/>
            </a:endParaRPr>
          </a:p>
        </p:txBody>
      </p:sp>
      <p:sp>
        <p:nvSpPr>
          <p:cNvPr id="35" name="文本框 34"/>
          <p:cNvSpPr txBox="1"/>
          <p:nvPr/>
        </p:nvSpPr>
        <p:spPr>
          <a:xfrm>
            <a:off x="2986828" y="1260875"/>
            <a:ext cx="880349" cy="1015663"/>
          </a:xfrm>
          <a:prstGeom prst="rect">
            <a:avLst/>
          </a:prstGeom>
          <a:solidFill>
            <a:schemeClr val="accent4">
              <a:lumMod val="20000"/>
              <a:lumOff val="80000"/>
            </a:schemeClr>
          </a:solidFill>
        </p:spPr>
        <p:txBody>
          <a:bodyPr wrap="square" rtlCol="0">
            <a:spAutoFit/>
          </a:bodyPr>
          <a:lstStyle/>
          <a:p>
            <a:pPr algn="ctr"/>
            <a:r>
              <a:rPr lang="en-US" altLang="zh-CN" sz="6000" b="1" dirty="0">
                <a:solidFill>
                  <a:srgbClr val="00B0F0"/>
                </a:solidFill>
                <a:latin typeface="Times New Roman" panose="02020603050405020304" pitchFamily="18" charset="0"/>
                <a:cs typeface="Times New Roman" panose="02020603050405020304" pitchFamily="18" charset="0"/>
              </a:rPr>
              <a:t>A</a:t>
            </a:r>
            <a:endParaRPr lang="zh-CN" altLang="en-US" sz="6000" b="1" dirty="0">
              <a:solidFill>
                <a:srgbClr val="00B0F0"/>
              </a:solidFill>
              <a:latin typeface="Times New Roman" panose="02020603050405020304" pitchFamily="18" charset="0"/>
              <a:cs typeface="Times New Roman" panose="02020603050405020304" pitchFamily="18" charset="0"/>
            </a:endParaRPr>
          </a:p>
        </p:txBody>
      </p:sp>
      <p:sp>
        <p:nvSpPr>
          <p:cNvPr id="36" name="文本框 35"/>
          <p:cNvSpPr txBox="1"/>
          <p:nvPr/>
        </p:nvSpPr>
        <p:spPr>
          <a:xfrm>
            <a:off x="4700221" y="2702503"/>
            <a:ext cx="880349" cy="1015663"/>
          </a:xfrm>
          <a:prstGeom prst="rect">
            <a:avLst/>
          </a:prstGeom>
          <a:solidFill>
            <a:schemeClr val="accent4">
              <a:lumMod val="20000"/>
              <a:lumOff val="80000"/>
            </a:schemeClr>
          </a:solidFill>
        </p:spPr>
        <p:txBody>
          <a:bodyPr wrap="square" rtlCol="0">
            <a:spAutoFit/>
          </a:bodyPr>
          <a:lstStyle/>
          <a:p>
            <a:pPr algn="ctr"/>
            <a:r>
              <a:rPr lang="en-US" altLang="zh-CN" sz="6000" b="1" dirty="0">
                <a:solidFill>
                  <a:srgbClr val="00B0F0"/>
                </a:solidFill>
                <a:latin typeface="Times New Roman" panose="02020603050405020304" pitchFamily="18" charset="0"/>
                <a:cs typeface="Times New Roman" panose="02020603050405020304" pitchFamily="18" charset="0"/>
              </a:rPr>
              <a:t>c</a:t>
            </a:r>
            <a:endParaRPr lang="zh-CN" altLang="en-US" sz="6000" b="1" dirty="0">
              <a:solidFill>
                <a:srgbClr val="00B0F0"/>
              </a:solidFill>
              <a:latin typeface="Times New Roman" panose="02020603050405020304" pitchFamily="18" charset="0"/>
              <a:cs typeface="Times New Roman" panose="02020603050405020304" pitchFamily="18" charset="0"/>
            </a:endParaRPr>
          </a:p>
        </p:txBody>
      </p:sp>
      <p:sp>
        <p:nvSpPr>
          <p:cNvPr id="37" name="矩形 36"/>
          <p:cNvSpPr/>
          <p:nvPr/>
        </p:nvSpPr>
        <p:spPr>
          <a:xfrm>
            <a:off x="3936594" y="203050"/>
            <a:ext cx="4318811"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4   Story Mountain</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8" name="文本框 37"/>
          <p:cNvSpPr txBox="1"/>
          <p:nvPr/>
        </p:nvSpPr>
        <p:spPr>
          <a:xfrm>
            <a:off x="4775115" y="4674302"/>
            <a:ext cx="880349" cy="1015663"/>
          </a:xfrm>
          <a:prstGeom prst="rect">
            <a:avLst/>
          </a:prstGeom>
          <a:solidFill>
            <a:schemeClr val="accent4">
              <a:lumMod val="20000"/>
              <a:lumOff val="80000"/>
            </a:schemeClr>
          </a:solidFill>
        </p:spPr>
        <p:txBody>
          <a:bodyPr wrap="square" rtlCol="0">
            <a:spAutoFit/>
          </a:bodyPr>
          <a:lstStyle/>
          <a:p>
            <a:pPr algn="ctr"/>
            <a:r>
              <a:rPr lang="en-US" altLang="zh-CN" sz="6000" b="1" dirty="0">
                <a:solidFill>
                  <a:srgbClr val="00B0F0"/>
                </a:solidFill>
                <a:latin typeface="Times New Roman" panose="02020603050405020304" pitchFamily="18" charset="0"/>
                <a:cs typeface="Times New Roman" panose="02020603050405020304" pitchFamily="18" charset="0"/>
              </a:rPr>
              <a:t>E</a:t>
            </a:r>
            <a:endParaRPr lang="zh-CN" altLang="en-US" sz="6000" b="1"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121755" y="3612108"/>
            <a:ext cx="2971636" cy="830997"/>
          </a:xfrm>
          <a:prstGeom prst="rect">
            <a:avLst/>
          </a:prstGeom>
          <a:noFill/>
          <a:ln w="28575">
            <a:solidFill>
              <a:schemeClr val="accent2"/>
            </a:solidFill>
          </a:ln>
        </p:spPr>
        <p:txBody>
          <a:bodyPr wrap="square">
            <a:spAutoFit/>
          </a:bodyPr>
          <a:lstStyle>
            <a:defPPr>
              <a:defRPr lang="zh-CN"/>
            </a:defPPr>
            <a:lvl1pPr>
              <a:defRPr sz="2400">
                <a:effectLst/>
                <a:latin typeface="Times New Roman" panose="02020603050405020304" pitchFamily="18" charset="0"/>
                <a:ea typeface="宋体" panose="02010600030101010101" pitchFamily="2" charset="-122"/>
              </a:defRPr>
            </a:lvl1pPr>
          </a:lstStyle>
          <a:p>
            <a:r>
              <a:rPr lang="en-US" altLang="zh-CN" dirty="0"/>
              <a:t>After opening the paper bag</a:t>
            </a:r>
            <a:r>
              <a:rPr lang="en-US" altLang="zh-CN" dirty="0">
                <a:latin typeface="等线" panose="02010600030101010101" pitchFamily="2" charset="-122"/>
                <a:ea typeface="等线" panose="02010600030101010101" pitchFamily="2" charset="-122"/>
              </a:rPr>
              <a:t>┅</a:t>
            </a:r>
            <a:endParaRPr lang="zh-CN" altLang="en-US" dirty="0"/>
          </a:p>
        </p:txBody>
      </p:sp>
      <p:sp>
        <p:nvSpPr>
          <p:cNvPr id="27" name="思想气泡: 云 26"/>
          <p:cNvSpPr/>
          <p:nvPr/>
        </p:nvSpPr>
        <p:spPr>
          <a:xfrm>
            <a:off x="1004671" y="3495232"/>
            <a:ext cx="3103582" cy="1075119"/>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accent4"/>
                </a:solidFill>
                <a:latin typeface="Times New Roman" panose="02020603050405020304" pitchFamily="18" charset="0"/>
                <a:cs typeface="Times New Roman" panose="02020603050405020304" pitchFamily="18" charset="0"/>
              </a:rPr>
              <a:t>?</a:t>
            </a:r>
            <a:endParaRPr lang="zh-CN" altLang="en-US" sz="4400" dirty="0">
              <a:solidFill>
                <a:schemeClr val="accent4"/>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4928813" y="203050"/>
            <a:ext cx="2751074"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5 </a:t>
            </a:r>
            <a:r>
              <a:rPr lang="zh-CN" altLang="en-US" sz="4000" b="1" cap="none" spc="0" dirty="0">
                <a:ln w="22225">
                  <a:solidFill>
                    <a:schemeClr val="accent2"/>
                  </a:solidFill>
                  <a:prstDash val="solid"/>
                </a:ln>
                <a:solidFill>
                  <a:schemeClr val="accent2">
                    <a:lumMod val="40000"/>
                    <a:lumOff val="60000"/>
                  </a:schemeClr>
                </a:solidFill>
                <a:effectLst/>
              </a:rPr>
              <a:t>情感变化</a:t>
            </a:r>
            <a:endParaRPr lang="zh-CN" altLang="en-US" sz="4000" b="1" cap="none" spc="0" dirty="0">
              <a:ln w="22225">
                <a:solidFill>
                  <a:schemeClr val="accent2"/>
                </a:solidFill>
                <a:prstDash val="solid"/>
              </a:ln>
              <a:solidFill>
                <a:schemeClr val="accent2">
                  <a:lumMod val="40000"/>
                  <a:lumOff val="60000"/>
                </a:schemeClr>
              </a:solidFill>
              <a:effectLst/>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86110" y="2646845"/>
            <a:ext cx="2444802" cy="2093520"/>
          </a:xfrm>
          <a:prstGeom prst="rect">
            <a:avLst/>
          </a:prstGeom>
        </p:spPr>
      </p:pic>
      <p:sp>
        <p:nvSpPr>
          <p:cNvPr id="14" name="文本框 13"/>
          <p:cNvSpPr txBox="1"/>
          <p:nvPr/>
        </p:nvSpPr>
        <p:spPr>
          <a:xfrm>
            <a:off x="768984" y="1286448"/>
            <a:ext cx="3677180" cy="1569660"/>
          </a:xfrm>
          <a:prstGeom prst="rect">
            <a:avLst/>
          </a:prstGeom>
          <a:noFill/>
          <a:ln w="28575">
            <a:solidFill>
              <a:schemeClr val="accent2"/>
            </a:solidFill>
          </a:ln>
        </p:spPr>
        <p:txBody>
          <a:bodyPr wrap="square">
            <a:spAutoFit/>
          </a:bodyPr>
          <a:lstStyle/>
          <a:p>
            <a:r>
              <a:rPr lang="en-US" altLang="zh-CN" sz="2400" dirty="0">
                <a:effectLst/>
                <a:latin typeface="Times New Roman" panose="02020603050405020304" pitchFamily="18" charset="0"/>
                <a:ea typeface="宋体" panose="02010600030101010101" pitchFamily="2" charset="-122"/>
              </a:rPr>
              <a:t>I put signs in the windows, big signs that said NEED A JACK </a:t>
            </a:r>
            <a:r>
              <a:rPr lang="zh-CN" altLang="en-US" sz="2400" dirty="0">
                <a:effectLst/>
                <a:latin typeface="Times New Roman" panose="02020603050405020304" pitchFamily="18" charset="0"/>
                <a:ea typeface="宋体" panose="02010600030101010101" pitchFamily="2" charset="-122"/>
              </a:rPr>
              <a:t>，</a:t>
            </a:r>
            <a:r>
              <a:rPr lang="en-US" altLang="zh-CN" sz="2400" dirty="0">
                <a:effectLst/>
                <a:latin typeface="Times New Roman" panose="02020603050405020304" pitchFamily="18" charset="0"/>
                <a:ea typeface="宋体" panose="02010600030101010101" pitchFamily="2" charset="-122"/>
              </a:rPr>
              <a:t>and offered money</a:t>
            </a:r>
            <a:r>
              <a:rPr lang="zh-CN" altLang="en-US" sz="2400" dirty="0">
                <a:effectLst/>
                <a:latin typeface="Times New Roman" panose="02020603050405020304" pitchFamily="18" charset="0"/>
                <a:ea typeface="宋体" panose="02010600030101010101" pitchFamily="2" charset="-122"/>
              </a:rPr>
              <a:t>，</a:t>
            </a:r>
            <a:r>
              <a:rPr lang="en-US" altLang="zh-CN" sz="2400" dirty="0">
                <a:effectLst/>
                <a:latin typeface="Times New Roman" panose="02020603050405020304" pitchFamily="18" charset="0"/>
                <a:ea typeface="宋体" panose="02010600030101010101" pitchFamily="2" charset="-122"/>
              </a:rPr>
              <a:t>but nothing happened.</a:t>
            </a:r>
            <a:endParaRPr lang="zh-CN" altLang="en-US" sz="2400" dirty="0"/>
          </a:p>
        </p:txBody>
      </p:sp>
      <p:sp>
        <p:nvSpPr>
          <p:cNvPr id="16" name="文本框 15"/>
          <p:cNvSpPr txBox="1"/>
          <p:nvPr/>
        </p:nvSpPr>
        <p:spPr>
          <a:xfrm>
            <a:off x="6304350" y="1286448"/>
            <a:ext cx="4952671" cy="1200329"/>
          </a:xfrm>
          <a:prstGeom prst="rect">
            <a:avLst/>
          </a:prstGeom>
          <a:noFill/>
          <a:ln w="38100">
            <a:solidFill>
              <a:schemeClr val="accent2"/>
            </a:solidFill>
          </a:ln>
        </p:spPr>
        <p:txBody>
          <a:bodyPr wrap="square">
            <a:spAutoFit/>
          </a:bodyPr>
          <a:lstStyle/>
          <a:p>
            <a:pPr indent="266700"/>
            <a:r>
              <a:rPr lang="en-US" altLang="zh-CN" sz="2400" dirty="0">
                <a:effectLst/>
                <a:latin typeface="Times New Roman" panose="02020603050405020304" pitchFamily="18" charset="0"/>
                <a:ea typeface="宋体" panose="02010600030101010101" pitchFamily="2" charset="-122"/>
              </a:rPr>
              <a:t>Right as I was about to give up, a Mexican family in a small truck pulled over, and the father bounded out.</a:t>
            </a:r>
            <a:endParaRPr lang="en-US" altLang="zh-CN" sz="2400" dirty="0">
              <a:effectLst/>
              <a:latin typeface="Times New Roman" panose="02020603050405020304" pitchFamily="18" charset="0"/>
              <a:ea typeface="宋体" panose="02010600030101010101" pitchFamily="2" charset="-122"/>
            </a:endParaRPr>
          </a:p>
        </p:txBody>
      </p:sp>
      <p:sp>
        <p:nvSpPr>
          <p:cNvPr id="18" name="文本框 17"/>
          <p:cNvSpPr txBox="1"/>
          <p:nvPr/>
        </p:nvSpPr>
        <p:spPr>
          <a:xfrm>
            <a:off x="8101776" y="3128919"/>
            <a:ext cx="3155245" cy="1200329"/>
          </a:xfrm>
          <a:prstGeom prst="rect">
            <a:avLst/>
          </a:prstGeom>
          <a:noFill/>
          <a:ln w="38100">
            <a:solidFill>
              <a:schemeClr val="accent2"/>
            </a:solidFill>
          </a:ln>
        </p:spPr>
        <p:txBody>
          <a:bodyPr wrap="square">
            <a:spAutoFit/>
          </a:bodyPr>
          <a:lstStyle>
            <a:defPPr>
              <a:defRPr lang="zh-CN"/>
            </a:defPPr>
            <a:lvl1pPr indent="266700">
              <a:defRPr sz="2400">
                <a:effectLst/>
                <a:latin typeface="Times New Roman" panose="02020603050405020304" pitchFamily="18" charset="0"/>
                <a:ea typeface="宋体" panose="02010600030101010101" pitchFamily="2" charset="-122"/>
              </a:defRPr>
            </a:lvl1pPr>
          </a:lstStyle>
          <a:p>
            <a:r>
              <a:rPr lang="en-US" altLang="zh-CN" dirty="0"/>
              <a:t>We finished the job, and I was a very happy man. </a:t>
            </a:r>
            <a:endParaRPr lang="zh-CN" altLang="en-US" dirty="0"/>
          </a:p>
        </p:txBody>
      </p:sp>
      <p:sp>
        <p:nvSpPr>
          <p:cNvPr id="13" name="文本框 12"/>
          <p:cNvSpPr txBox="1"/>
          <p:nvPr/>
        </p:nvSpPr>
        <p:spPr>
          <a:xfrm>
            <a:off x="6524153" y="5047504"/>
            <a:ext cx="3155245" cy="1200329"/>
          </a:xfrm>
          <a:prstGeom prst="rect">
            <a:avLst/>
          </a:prstGeom>
          <a:noFill/>
          <a:ln w="28575">
            <a:solidFill>
              <a:schemeClr val="accent2"/>
            </a:solidFill>
          </a:ln>
        </p:spPr>
        <p:txBody>
          <a:bodyPr wrap="square">
            <a:spAutoFit/>
          </a:bodyPr>
          <a:lstStyle>
            <a:defPPr>
              <a:defRPr lang="zh-CN"/>
            </a:defPPr>
            <a:lvl1pPr>
              <a:defRPr sz="2400">
                <a:effectLst/>
                <a:latin typeface="Times New Roman" panose="02020603050405020304" pitchFamily="18" charset="0"/>
                <a:ea typeface="宋体" panose="02010600030101010101" pitchFamily="2" charset="-122"/>
              </a:defRPr>
            </a:lvl1pPr>
          </a:lstStyle>
          <a:p>
            <a:r>
              <a:rPr lang="en-US" altLang="zh-CN" dirty="0"/>
              <a:t>When I was about to say goodbye, the girl asked if I'd had lunch.</a:t>
            </a:r>
            <a:endParaRPr lang="zh-CN" altLang="en-US" dirty="0"/>
          </a:p>
        </p:txBody>
      </p:sp>
      <p:sp>
        <p:nvSpPr>
          <p:cNvPr id="15" name="文本框 14"/>
          <p:cNvSpPr txBox="1"/>
          <p:nvPr/>
        </p:nvSpPr>
        <p:spPr>
          <a:xfrm>
            <a:off x="1524284" y="5316439"/>
            <a:ext cx="2971636" cy="830997"/>
          </a:xfrm>
          <a:prstGeom prst="rect">
            <a:avLst/>
          </a:prstGeom>
          <a:noFill/>
          <a:ln w="28575">
            <a:solidFill>
              <a:schemeClr val="accent2"/>
            </a:solidFill>
          </a:ln>
        </p:spPr>
        <p:txBody>
          <a:bodyPr wrap="square">
            <a:spAutoFit/>
          </a:bodyPr>
          <a:lstStyle>
            <a:defPPr>
              <a:defRPr lang="zh-CN"/>
            </a:defPPr>
            <a:lvl1pPr>
              <a:defRPr sz="2400">
                <a:effectLst/>
                <a:latin typeface="Times New Roman" panose="02020603050405020304" pitchFamily="18" charset="0"/>
                <a:ea typeface="宋体" panose="02010600030101010101" pitchFamily="2" charset="-122"/>
              </a:defRPr>
            </a:lvl1pPr>
          </a:lstStyle>
          <a:p>
            <a:r>
              <a:rPr lang="en-US" altLang="zh-CN" dirty="0"/>
              <a:t>I got into my Jeep and opened the paper bag.</a:t>
            </a:r>
            <a:endParaRPr lang="zh-CN" altLang="en-US" dirty="0"/>
          </a:p>
        </p:txBody>
      </p:sp>
      <p:sp>
        <p:nvSpPr>
          <p:cNvPr id="8" name="箭头: 下 7"/>
          <p:cNvSpPr/>
          <p:nvPr/>
        </p:nvSpPr>
        <p:spPr>
          <a:xfrm rot="16200000">
            <a:off x="5283438" y="1095144"/>
            <a:ext cx="219528" cy="1822299"/>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下 16"/>
          <p:cNvSpPr/>
          <p:nvPr/>
        </p:nvSpPr>
        <p:spPr>
          <a:xfrm>
            <a:off x="9206512" y="2486777"/>
            <a:ext cx="219710" cy="614613"/>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下 18"/>
          <p:cNvSpPr/>
          <p:nvPr/>
        </p:nvSpPr>
        <p:spPr>
          <a:xfrm>
            <a:off x="8729574" y="4349098"/>
            <a:ext cx="188648" cy="698406"/>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下 19"/>
          <p:cNvSpPr/>
          <p:nvPr/>
        </p:nvSpPr>
        <p:spPr>
          <a:xfrm rot="10800000">
            <a:off x="2556463" y="4545559"/>
            <a:ext cx="188648" cy="698407"/>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1"/>
          <p:cNvSpPr/>
          <p:nvPr/>
        </p:nvSpPr>
        <p:spPr>
          <a:xfrm rot="5400000" flipH="1">
            <a:off x="5400272" y="4659045"/>
            <a:ext cx="219529" cy="2028233"/>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思想气泡: 云 9"/>
          <p:cNvSpPr/>
          <p:nvPr/>
        </p:nvSpPr>
        <p:spPr>
          <a:xfrm>
            <a:off x="768984" y="1349052"/>
            <a:ext cx="3103582" cy="1075119"/>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4"/>
                </a:solidFill>
                <a:latin typeface="Times New Roman" panose="02020603050405020304" pitchFamily="18" charset="0"/>
                <a:cs typeface="Times New Roman" panose="02020603050405020304" pitchFamily="18" charset="0"/>
              </a:rPr>
              <a:t>disappointed</a:t>
            </a:r>
            <a:endParaRPr lang="zh-CN" altLang="en-US" sz="2800" dirty="0">
              <a:solidFill>
                <a:schemeClr val="accent4"/>
              </a:solidFill>
              <a:latin typeface="Times New Roman" panose="02020603050405020304" pitchFamily="18" charset="0"/>
              <a:cs typeface="Times New Roman" panose="02020603050405020304" pitchFamily="18" charset="0"/>
            </a:endParaRPr>
          </a:p>
        </p:txBody>
      </p:sp>
      <p:sp>
        <p:nvSpPr>
          <p:cNvPr id="23" name="思想气泡: 云 22"/>
          <p:cNvSpPr/>
          <p:nvPr/>
        </p:nvSpPr>
        <p:spPr>
          <a:xfrm>
            <a:off x="6843890" y="1286448"/>
            <a:ext cx="3103582" cy="1075119"/>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4"/>
                </a:solidFill>
                <a:latin typeface="Times New Roman" panose="02020603050405020304" pitchFamily="18" charset="0"/>
                <a:cs typeface="Times New Roman" panose="02020603050405020304" pitchFamily="18" charset="0"/>
              </a:rPr>
              <a:t>hopeful</a:t>
            </a:r>
            <a:endParaRPr lang="zh-CN" altLang="en-US" sz="2800" dirty="0">
              <a:solidFill>
                <a:schemeClr val="accent4"/>
              </a:solidFill>
              <a:latin typeface="Times New Roman" panose="02020603050405020304" pitchFamily="18" charset="0"/>
              <a:cs typeface="Times New Roman" panose="02020603050405020304" pitchFamily="18" charset="0"/>
            </a:endParaRPr>
          </a:p>
        </p:txBody>
      </p:sp>
      <p:sp>
        <p:nvSpPr>
          <p:cNvPr id="24" name="思想气泡: 云 23"/>
          <p:cNvSpPr/>
          <p:nvPr/>
        </p:nvSpPr>
        <p:spPr>
          <a:xfrm>
            <a:off x="8169569" y="3101390"/>
            <a:ext cx="3103582" cy="1075119"/>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4"/>
                </a:solidFill>
                <a:latin typeface="Times New Roman" panose="02020603050405020304" pitchFamily="18" charset="0"/>
                <a:cs typeface="Times New Roman" panose="02020603050405020304" pitchFamily="18" charset="0"/>
              </a:rPr>
              <a:t>happy</a:t>
            </a:r>
            <a:endParaRPr lang="zh-CN" altLang="en-US" sz="2800" dirty="0">
              <a:solidFill>
                <a:schemeClr val="accent4"/>
              </a:solidFill>
              <a:latin typeface="Times New Roman" panose="02020603050405020304" pitchFamily="18" charset="0"/>
              <a:cs typeface="Times New Roman" panose="02020603050405020304" pitchFamily="18" charset="0"/>
            </a:endParaRPr>
          </a:p>
        </p:txBody>
      </p:sp>
      <p:sp>
        <p:nvSpPr>
          <p:cNvPr id="25" name="思想气泡: 云 24"/>
          <p:cNvSpPr/>
          <p:nvPr/>
        </p:nvSpPr>
        <p:spPr>
          <a:xfrm>
            <a:off x="6620971" y="5104875"/>
            <a:ext cx="3103582" cy="1075119"/>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4"/>
                </a:solidFill>
                <a:latin typeface="Times New Roman" panose="02020603050405020304" pitchFamily="18" charset="0"/>
                <a:cs typeface="Times New Roman" panose="02020603050405020304" pitchFamily="18" charset="0"/>
              </a:rPr>
              <a:t>surprised</a:t>
            </a:r>
            <a:endParaRPr lang="zh-CN" altLang="en-US" sz="2800" dirty="0">
              <a:solidFill>
                <a:schemeClr val="accent4"/>
              </a:solidFill>
              <a:latin typeface="Times New Roman" panose="02020603050405020304" pitchFamily="18" charset="0"/>
              <a:cs typeface="Times New Roman" panose="02020603050405020304" pitchFamily="18" charset="0"/>
            </a:endParaRPr>
          </a:p>
        </p:txBody>
      </p:sp>
      <p:sp>
        <p:nvSpPr>
          <p:cNvPr id="26" name="思想气泡: 云 25"/>
          <p:cNvSpPr/>
          <p:nvPr/>
        </p:nvSpPr>
        <p:spPr>
          <a:xfrm>
            <a:off x="1392338" y="5172714"/>
            <a:ext cx="3103582" cy="1075119"/>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4"/>
                </a:solidFill>
                <a:latin typeface="Times New Roman" panose="02020603050405020304" pitchFamily="18" charset="0"/>
                <a:cs typeface="Times New Roman" panose="02020603050405020304" pitchFamily="18" charset="0"/>
              </a:rPr>
              <a:t>curious</a:t>
            </a:r>
            <a:endParaRPr lang="zh-CN" altLang="en-US" sz="2800" dirty="0">
              <a:solidFill>
                <a:schemeClr val="accent4"/>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ppt_x"/>
                                          </p:val>
                                        </p:tav>
                                        <p:tav tm="100000">
                                          <p:val>
                                            <p:strVal val="#ppt_x"/>
                                          </p:val>
                                        </p:tav>
                                      </p:tavLst>
                                    </p:anim>
                                    <p:anim calcmode="lin" valueType="num">
                                      <p:cBhvr additive="base">
                                        <p:cTn id="10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ppt_x"/>
                                          </p:val>
                                        </p:tav>
                                        <p:tav tm="100000">
                                          <p:val>
                                            <p:strVal val="#ppt_x"/>
                                          </p:val>
                                        </p:tav>
                                      </p:tavLst>
                                    </p:anim>
                                    <p:anim calcmode="lin" valueType="num">
                                      <p:cBhvr additive="base">
                                        <p:cTn id="11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4" grpId="0" animBg="1"/>
      <p:bldP spid="16" grpId="0" animBg="1"/>
      <p:bldP spid="18" grpId="0" animBg="1"/>
      <p:bldP spid="13" grpId="0" animBg="1"/>
      <p:bldP spid="15" grpId="0" animBg="1"/>
      <p:bldP spid="8" grpId="0" animBg="1"/>
      <p:bldP spid="17" grpId="0" animBg="1"/>
      <p:bldP spid="19" grpId="0" animBg="1"/>
      <p:bldP spid="20" grpId="0" animBg="1"/>
      <p:bldP spid="22" grpId="0" animBg="1"/>
      <p:bldP spid="10"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p:nvSpPr>
        <p:spPr>
          <a:xfrm>
            <a:off x="5057422" y="1113986"/>
            <a:ext cx="3747911" cy="461665"/>
          </a:xfrm>
          <a:prstGeom prst="ellipse">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6355644" y="3702756"/>
            <a:ext cx="1761067" cy="575733"/>
          </a:xfrm>
          <a:prstGeom prst="ellipse">
            <a:avLst/>
          </a:prstGeom>
          <a:solidFill>
            <a:srgbClr val="FAD0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729279" y="203050"/>
            <a:ext cx="2733441"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6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情节推理</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8" name="文本框 7"/>
          <p:cNvSpPr txBox="1"/>
          <p:nvPr/>
        </p:nvSpPr>
        <p:spPr>
          <a:xfrm>
            <a:off x="414866" y="798047"/>
            <a:ext cx="11362265" cy="5632311"/>
          </a:xfrm>
          <a:prstGeom prst="rect">
            <a:avLst/>
          </a:prstGeom>
          <a:noFill/>
          <a:ln w="38100">
            <a:solidFill>
              <a:schemeClr val="accent2"/>
            </a:solidFill>
          </a:ln>
        </p:spPr>
        <p:txBody>
          <a:bodyPr wrap="square" rtlCol="0">
            <a:spAutoFit/>
          </a:bodyPr>
          <a:lstStyle>
            <a:defPPr>
              <a:defRPr lang="zh-CN"/>
            </a:defPPr>
            <a:lvl1pPr>
              <a:defRPr sz="2400">
                <a:latin typeface="Times New Roman" panose="02020603050405020304" pitchFamily="18" charset="0"/>
                <a:cs typeface="Times New Roman" panose="02020603050405020304" pitchFamily="18" charset="0"/>
              </a:defRPr>
            </a:lvl1pPr>
          </a:lstStyle>
          <a:p>
            <a:r>
              <a:rPr lang="en-US" altLang="zh-CN" dirty="0"/>
              <a:t>Para 1</a:t>
            </a:r>
            <a:endParaRPr lang="en-US" altLang="zh-CN" dirty="0"/>
          </a:p>
          <a:p>
            <a:r>
              <a:rPr lang="en-US" altLang="zh-CN" dirty="0"/>
              <a:t>    When I was about to say goodbye, the girl asked if I’d had lunch.</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t>Para 2</a:t>
            </a:r>
            <a:endParaRPr lang="en-US" altLang="zh-CN" dirty="0"/>
          </a:p>
          <a:p>
            <a:r>
              <a:rPr lang="en-US" altLang="zh-CN" dirty="0"/>
              <a:t>    After they left, I got into my Jeep and opened the paper bag.</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13392" y="856937"/>
            <a:ext cx="2791175" cy="4392395"/>
          </a:xfrm>
          <a:prstGeom prst="rect">
            <a:avLst/>
          </a:prstGeom>
        </p:spPr>
      </p:pic>
      <p:sp>
        <p:nvSpPr>
          <p:cNvPr id="7" name="箭头: 下 6"/>
          <p:cNvSpPr/>
          <p:nvPr/>
        </p:nvSpPr>
        <p:spPr>
          <a:xfrm rot="10800000" flipH="1">
            <a:off x="7281330" y="3499703"/>
            <a:ext cx="181389" cy="300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904998" y="3261887"/>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Who and why gave me the paper bag?</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904999" y="1626618"/>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Why did the girl ask if I’d had lunch?</a:t>
            </a:r>
            <a:endParaRPr lang="en-US" altLang="zh-CN"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904998" y="2154128"/>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What was my reaction?</a:t>
            </a:r>
            <a:endParaRPr lang="zh-CN" altLang="en-US" sz="2400" dirty="0">
              <a:latin typeface="Times New Roman" panose="02020603050405020304" pitchFamily="18" charset="0"/>
              <a:cs typeface="Times New Roman" panose="02020603050405020304" pitchFamily="18" charset="0"/>
            </a:endParaRPr>
          </a:p>
        </p:txBody>
      </p:sp>
      <p:sp>
        <p:nvSpPr>
          <p:cNvPr id="16" name="箭头: 下 15"/>
          <p:cNvSpPr/>
          <p:nvPr/>
        </p:nvSpPr>
        <p:spPr>
          <a:xfrm>
            <a:off x="7154812" y="1571284"/>
            <a:ext cx="182966" cy="320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880427" y="2713005"/>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What did the girl and the family do ?</a:t>
            </a:r>
            <a:endParaRPr lang="en-US" altLang="zh-CN" sz="2400" dirty="0">
              <a:latin typeface="Times New Roman" panose="02020603050405020304" pitchFamily="18" charset="0"/>
              <a:cs typeface="Times New Roman" panose="02020603050405020304" pitchFamily="18" charset="0"/>
            </a:endParaRPr>
          </a:p>
        </p:txBody>
      </p:sp>
      <p:sp>
        <p:nvSpPr>
          <p:cNvPr id="19" name="箭头: 下 18"/>
          <p:cNvSpPr/>
          <p:nvPr/>
        </p:nvSpPr>
        <p:spPr>
          <a:xfrm rot="2398024">
            <a:off x="6437150" y="4083483"/>
            <a:ext cx="182966" cy="320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880424" y="4262448"/>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What was in the paper bag?</a:t>
            </a:r>
            <a:endParaRPr lang="en-US" altLang="zh-CN" sz="2400"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1880424" y="4866788"/>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What was my reaction?</a:t>
            </a:r>
            <a:endParaRPr lang="en-US" altLang="zh-CN" sz="24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1880424" y="5461785"/>
            <a:ext cx="6304845" cy="461665"/>
          </a:xfrm>
          <a:prstGeom prst="rect">
            <a:avLst/>
          </a:prstGeom>
          <a:noFill/>
          <a:ln w="28575">
            <a:solidFill>
              <a:srgbClr val="FFC000"/>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What lesson did I gain form the experience?</a:t>
            </a:r>
            <a:endParaRPr lang="en-US" altLang="zh-C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ppt_x"/>
                                          </p:val>
                                        </p:tav>
                                        <p:tav tm="100000">
                                          <p:val>
                                            <p:strVal val="#ppt_x"/>
                                          </p:val>
                                        </p:tav>
                                      </p:tavLst>
                                    </p:anim>
                                    <p:anim calcmode="lin" valueType="num">
                                      <p:cBhvr additive="base">
                                        <p:cTn id="7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7" grpId="0" animBg="1"/>
      <p:bldP spid="11" grpId="0" animBg="1"/>
      <p:bldP spid="13" grpId="0" animBg="1"/>
      <p:bldP spid="14" grpId="0" animBg="1"/>
      <p:bldP spid="16" grpId="0" animBg="1"/>
      <p:bldP spid="17" grpId="0" animBg="1"/>
      <p:bldP spid="19" grpId="0" animBg="1"/>
      <p:bldP spid="20"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718060" y="203050"/>
            <a:ext cx="2755884"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7</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词汇积累</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矩形 2"/>
          <p:cNvSpPr/>
          <p:nvPr/>
        </p:nvSpPr>
        <p:spPr>
          <a:xfrm>
            <a:off x="4882309" y="1004158"/>
            <a:ext cx="2661306"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进餐</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词汇积累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333022" y="1607560"/>
            <a:ext cx="11671548" cy="4893647"/>
          </a:xfrm>
          <a:prstGeom prst="rect">
            <a:avLst/>
          </a:prstGeom>
          <a:noFill/>
        </p:spPr>
        <p:txBody>
          <a:bodyPr wrap="square">
            <a:spAutoFit/>
          </a:bodyPr>
          <a:lstStyle/>
          <a:p>
            <a:r>
              <a:rPr lang="en-US" altLang="zh-CN" sz="2400" dirty="0">
                <a:solidFill>
                  <a:srgbClr val="000000"/>
                </a:solidFill>
                <a:latin typeface="Times New Roman" panose="02020603050405020304" pitchFamily="18" charset="0"/>
                <a:cs typeface="Times New Roman" panose="02020603050405020304" pitchFamily="18" charset="0"/>
              </a:rPr>
              <a:t>1. </a:t>
            </a:r>
            <a:r>
              <a:rPr lang="zh-CN" altLang="en-US" sz="2400" b="0" i="0" dirty="0">
                <a:solidFill>
                  <a:srgbClr val="000000"/>
                </a:solidFill>
                <a:effectLst/>
                <a:latin typeface="Times New Roman" panose="02020603050405020304" pitchFamily="18" charset="0"/>
                <a:cs typeface="Times New Roman" panose="02020603050405020304" pitchFamily="18" charset="0"/>
              </a:rPr>
              <a:t>出去吃饭 </a:t>
            </a:r>
            <a:r>
              <a:rPr lang="en-US" altLang="zh-CN" sz="2400" b="0" i="0" dirty="0">
                <a:solidFill>
                  <a:srgbClr val="000000"/>
                </a:solidFill>
                <a:effectLst/>
                <a:latin typeface="Times New Roman" panose="02020603050405020304" pitchFamily="18" charset="0"/>
                <a:cs typeface="Times New Roman" panose="02020603050405020304" pitchFamily="18" charset="0"/>
              </a:rPr>
              <a:t>eat out ; go out to dinners ; go out for dinner</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r>
              <a:rPr lang="en-US" altLang="zh-CN" sz="2400" b="0" i="0" dirty="0">
                <a:solidFill>
                  <a:srgbClr val="000000"/>
                </a:solidFill>
                <a:effectLst/>
                <a:latin typeface="Times New Roman" panose="02020603050405020304" pitchFamily="18" charset="0"/>
                <a:cs typeface="Times New Roman" panose="02020603050405020304" pitchFamily="18" charset="0"/>
              </a:rPr>
              <a:t>2. </a:t>
            </a:r>
            <a:r>
              <a:rPr lang="zh-CN" altLang="en-US" sz="2400" b="0" i="0" dirty="0">
                <a:solidFill>
                  <a:srgbClr val="000000"/>
                </a:solidFill>
                <a:effectLst/>
                <a:latin typeface="Times New Roman" panose="02020603050405020304" pitchFamily="18" charset="0"/>
                <a:cs typeface="Times New Roman" panose="02020603050405020304" pitchFamily="18" charset="0"/>
              </a:rPr>
              <a:t>坐下吃饭 </a:t>
            </a:r>
            <a:r>
              <a:rPr lang="en-US" altLang="zh-CN" sz="2400" b="0" i="0" dirty="0">
                <a:solidFill>
                  <a:srgbClr val="000000"/>
                </a:solidFill>
                <a:effectLst/>
                <a:latin typeface="Times New Roman" panose="02020603050405020304" pitchFamily="18" charset="0"/>
                <a:cs typeface="Times New Roman" panose="02020603050405020304" pitchFamily="18" charset="0"/>
              </a:rPr>
              <a:t>sit down to table ; sit at table</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r>
              <a:rPr lang="en-US" altLang="zh-CN" sz="2400" b="0" i="0" dirty="0">
                <a:solidFill>
                  <a:srgbClr val="000000"/>
                </a:solidFill>
                <a:effectLst/>
                <a:latin typeface="Times New Roman" panose="02020603050405020304" pitchFamily="18" charset="0"/>
                <a:cs typeface="Times New Roman" panose="02020603050405020304" pitchFamily="18" charset="0"/>
              </a:rPr>
              <a:t>3. </a:t>
            </a:r>
            <a:r>
              <a:rPr lang="zh-CN" altLang="en-US" sz="2400" b="0" i="0" dirty="0">
                <a:solidFill>
                  <a:srgbClr val="000000"/>
                </a:solidFill>
                <a:effectLst/>
                <a:latin typeface="Times New Roman" panose="02020603050405020304" pitchFamily="18" charset="0"/>
                <a:cs typeface="Times New Roman" panose="02020603050405020304" pitchFamily="18" charset="0"/>
              </a:rPr>
              <a:t>在吃饭 </a:t>
            </a:r>
            <a:r>
              <a:rPr lang="en-US" altLang="zh-CN" sz="2400" b="0" i="0" dirty="0">
                <a:solidFill>
                  <a:srgbClr val="000000"/>
                </a:solidFill>
                <a:effectLst/>
                <a:latin typeface="Times New Roman" panose="02020603050405020304" pitchFamily="18" charset="0"/>
                <a:cs typeface="Times New Roman" panose="02020603050405020304" pitchFamily="18" charset="0"/>
              </a:rPr>
              <a:t>at table ; at meals ; at dinner ; </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r>
              <a:rPr lang="en-US" altLang="zh-CN" sz="2400" dirty="0">
                <a:solidFill>
                  <a:srgbClr val="000000"/>
                </a:solidFill>
                <a:latin typeface="Times New Roman" panose="02020603050405020304" pitchFamily="18" charset="0"/>
                <a:cs typeface="Times New Roman" panose="02020603050405020304" pitchFamily="18" charset="0"/>
              </a:rPr>
              <a:t>4</a:t>
            </a:r>
            <a:r>
              <a:rPr lang="en-US" altLang="zh-CN" sz="2400" b="0" i="0" dirty="0">
                <a:solidFill>
                  <a:srgbClr val="000000"/>
                </a:solidFill>
                <a:effectLst/>
                <a:latin typeface="Times New Roman" panose="02020603050405020304" pitchFamily="18" charset="0"/>
                <a:cs typeface="Times New Roman" panose="02020603050405020304" pitchFamily="18" charset="0"/>
              </a:rPr>
              <a:t>. wolf down</a:t>
            </a:r>
            <a:r>
              <a:rPr lang="zh-CN" altLang="en-US" sz="2400" b="0" i="0" dirty="0">
                <a:solidFill>
                  <a:srgbClr val="000000"/>
                </a:solidFill>
                <a:effectLst/>
                <a:latin typeface="Hiragino Sans GB"/>
              </a:rPr>
              <a:t> 用来形容人吃饭速度快，吃得也多，也就是汉语常说的 “狼吞虎咽”。</a:t>
            </a:r>
            <a:endParaRPr lang="en-US" altLang="zh-CN" sz="2400" b="0" i="0" dirty="0">
              <a:solidFill>
                <a:srgbClr val="000000"/>
              </a:solidFill>
              <a:effectLst/>
              <a:latin typeface="Hiragino Sans GB"/>
            </a:endParaRPr>
          </a:p>
          <a:p>
            <a:r>
              <a:rPr lang="zh-CN" altLang="en-US" sz="2400" b="0" i="0" dirty="0">
                <a:solidFill>
                  <a:srgbClr val="000000"/>
                </a:solidFill>
                <a:effectLst/>
                <a:latin typeface="Hiragino Sans GB"/>
              </a:rPr>
              <a:t>      还可以说 “</a:t>
            </a:r>
            <a:r>
              <a:rPr lang="en-US" altLang="zh-CN" sz="2400" b="0" i="0" dirty="0">
                <a:solidFill>
                  <a:srgbClr val="000000"/>
                </a:solidFill>
                <a:effectLst/>
                <a:latin typeface="Hiragino Sans GB"/>
              </a:rPr>
              <a:t>wolf down the meal” </a:t>
            </a:r>
            <a:r>
              <a:rPr lang="zh-CN" altLang="en-US" sz="2400" b="0" i="0" dirty="0">
                <a:solidFill>
                  <a:srgbClr val="000000"/>
                </a:solidFill>
                <a:effectLst/>
                <a:latin typeface="Hiragino Sans GB"/>
              </a:rPr>
              <a:t>或 “</a:t>
            </a:r>
            <a:r>
              <a:rPr lang="en-US" altLang="zh-CN" sz="2400" b="0" i="0" dirty="0">
                <a:solidFill>
                  <a:srgbClr val="000000"/>
                </a:solidFill>
                <a:effectLst/>
                <a:latin typeface="Hiragino Sans GB"/>
              </a:rPr>
              <a:t>wolf the meal down”</a:t>
            </a:r>
            <a:r>
              <a:rPr lang="zh-CN" altLang="en-US" sz="2400" b="0" i="0" dirty="0">
                <a:solidFill>
                  <a:srgbClr val="000000"/>
                </a:solidFill>
                <a:effectLst/>
                <a:latin typeface="Hiragino Sans GB"/>
              </a:rPr>
              <a:t>。</a:t>
            </a:r>
            <a:endParaRPr lang="en-US" altLang="zh-CN" sz="2400" b="0" i="0" dirty="0">
              <a:solidFill>
                <a:srgbClr val="000000"/>
              </a:solidFill>
              <a:effectLst/>
              <a:latin typeface="Hiragino Sans GB"/>
            </a:endParaRPr>
          </a:p>
          <a:p>
            <a:pPr algn="l"/>
            <a:r>
              <a:rPr lang="en-US" altLang="zh-CN" sz="2400" dirty="0">
                <a:solidFill>
                  <a:srgbClr val="000000"/>
                </a:solidFill>
                <a:latin typeface="Hiragino Sans GB"/>
              </a:rPr>
              <a:t>      E.g.</a:t>
            </a:r>
            <a:r>
              <a:rPr lang="en-US" altLang="zh-CN" sz="2400" b="0" i="0" dirty="0">
                <a:solidFill>
                  <a:srgbClr val="000000"/>
                </a:solidFill>
                <a:effectLst/>
                <a:latin typeface="Hiragino Sans GB"/>
              </a:rPr>
              <a:t> I wolfed my breakfast down as fast as I could and then quickly ran to school.</a:t>
            </a:r>
            <a:endParaRPr lang="en-US" altLang="zh-CN" sz="2400" b="0" i="0" dirty="0">
              <a:solidFill>
                <a:srgbClr val="000000"/>
              </a:solidFill>
              <a:effectLst/>
              <a:latin typeface="Hiragino Sans GB"/>
            </a:endParaRPr>
          </a:p>
          <a:p>
            <a:pPr algn="l"/>
            <a:r>
              <a:rPr lang="zh-CN" altLang="en-US" sz="2400" b="0" i="0" dirty="0">
                <a:solidFill>
                  <a:srgbClr val="000000"/>
                </a:solidFill>
                <a:effectLst/>
                <a:latin typeface="Hiragino Sans GB"/>
              </a:rPr>
              <a:t>　　                        我三下五除二地吃完早餐，然后飞快地向学校跑去。</a:t>
            </a:r>
            <a:endParaRPr lang="en-US" altLang="zh-CN" sz="2400" b="0" i="0" dirty="0">
              <a:solidFill>
                <a:srgbClr val="000000"/>
              </a:solidFill>
              <a:effectLst/>
              <a:latin typeface="Hiragino Sans GB"/>
            </a:endParaRPr>
          </a:p>
          <a:p>
            <a:r>
              <a:rPr lang="en-US" altLang="zh-CN" sz="2400" dirty="0">
                <a:solidFill>
                  <a:srgbClr val="000000"/>
                </a:solidFill>
                <a:latin typeface="Hiragino Sans GB"/>
              </a:rPr>
              <a:t>5. </a:t>
            </a:r>
            <a:r>
              <a:rPr lang="en-US" altLang="zh-CN" sz="2400" dirty="0">
                <a:solidFill>
                  <a:srgbClr val="000000"/>
                </a:solidFill>
                <a:latin typeface="Times New Roman" panose="02020603050405020304" pitchFamily="18" charset="0"/>
                <a:cs typeface="Times New Roman" panose="02020603050405020304" pitchFamily="18" charset="0"/>
              </a:rPr>
              <a:t>My stomach was growling from hunger.    </a:t>
            </a:r>
            <a:r>
              <a:rPr lang="zh-CN" altLang="en-US" sz="2400" dirty="0">
                <a:solidFill>
                  <a:srgbClr val="000000"/>
                </a:solidFill>
                <a:latin typeface="Times New Roman" panose="02020603050405020304" pitchFamily="18" charset="0"/>
                <a:cs typeface="Times New Roman" panose="02020603050405020304" pitchFamily="18" charset="0"/>
              </a:rPr>
              <a:t>肚子饿得咕咕叫。</a:t>
            </a:r>
            <a:endParaRPr lang="en-US" altLang="zh-CN" sz="2400" dirty="0">
              <a:solidFill>
                <a:srgbClr val="000000"/>
              </a:solidFill>
              <a:latin typeface="Times New Roman" panose="02020603050405020304" pitchFamily="18" charset="0"/>
              <a:cs typeface="Times New Roman" panose="02020603050405020304" pitchFamily="18" charset="0"/>
            </a:endParaRPr>
          </a:p>
          <a:p>
            <a:r>
              <a:rPr lang="en-US" altLang="zh-CN" sz="2400" dirty="0">
                <a:solidFill>
                  <a:srgbClr val="000000"/>
                </a:solidFill>
                <a:latin typeface="Hiragino Sans GB"/>
              </a:rPr>
              <a:t>6</a:t>
            </a:r>
            <a:r>
              <a:rPr lang="en-US" altLang="zh-CN" sz="2400" dirty="0">
                <a:solidFill>
                  <a:srgbClr val="000000"/>
                </a:solidFill>
                <a:latin typeface="Times New Roman" panose="02020603050405020304" pitchFamily="18" charset="0"/>
                <a:cs typeface="Times New Roman" panose="02020603050405020304" pitchFamily="18" charset="0"/>
              </a:rPr>
              <a:t>. My stomach is making noises from hunger.   </a:t>
            </a:r>
            <a:r>
              <a:rPr lang="zh-CN" altLang="en-US" sz="2400" b="0" i="0" dirty="0">
                <a:solidFill>
                  <a:srgbClr val="000000"/>
                </a:solidFill>
                <a:effectLst/>
                <a:latin typeface="Hiragino Sans GB"/>
              </a:rPr>
              <a:t>肚子饿得咕咕叫。</a:t>
            </a:r>
            <a:endParaRPr lang="zh-CN" altLang="en-US" sz="2400" b="0" i="0" dirty="0">
              <a:solidFill>
                <a:srgbClr val="000000"/>
              </a:solidFill>
              <a:effectLst/>
              <a:latin typeface="Hiragino Sans GB"/>
            </a:endParaRPr>
          </a:p>
          <a:p>
            <a:r>
              <a:rPr lang="en-US" altLang="zh-CN" sz="2400" b="0" i="0" dirty="0">
                <a:solidFill>
                  <a:srgbClr val="000000"/>
                </a:solidFill>
                <a:effectLst/>
                <a:latin typeface="Hiragino Sans GB"/>
              </a:rPr>
              <a:t>7</a:t>
            </a:r>
            <a:r>
              <a:rPr lang="en-US" altLang="zh-CN" sz="2400" dirty="0">
                <a:solidFill>
                  <a:srgbClr val="000000"/>
                </a:solidFill>
                <a:latin typeface="Times New Roman" panose="02020603050405020304" pitchFamily="18" charset="0"/>
                <a:cs typeface="Times New Roman" panose="02020603050405020304" pitchFamily="18" charset="0"/>
              </a:rPr>
              <a:t>. My stomach is rumbling from hunger.      </a:t>
            </a:r>
            <a:r>
              <a:rPr lang="zh-CN" altLang="en-US" sz="2400" dirty="0">
                <a:solidFill>
                  <a:srgbClr val="000000"/>
                </a:solidFill>
                <a:latin typeface="Times New Roman" panose="02020603050405020304" pitchFamily="18" charset="0"/>
                <a:cs typeface="Times New Roman" panose="02020603050405020304" pitchFamily="18" charset="0"/>
              </a:rPr>
              <a:t>肚子饿得咕咕叫。</a:t>
            </a:r>
            <a:endParaRPr lang="en-US" altLang="zh-CN" sz="2400" dirty="0">
              <a:solidFill>
                <a:srgbClr val="000000"/>
              </a:solidFill>
              <a:latin typeface="Times New Roman" panose="02020603050405020304" pitchFamily="18" charset="0"/>
              <a:cs typeface="Times New Roman" panose="02020603050405020304" pitchFamily="18" charset="0"/>
            </a:endParaRPr>
          </a:p>
          <a:p>
            <a:r>
              <a:rPr lang="en-US" altLang="zh-CN" sz="2400" dirty="0">
                <a:solidFill>
                  <a:srgbClr val="000000"/>
                </a:solidFill>
                <a:latin typeface="Times New Roman" panose="02020603050405020304" pitchFamily="18" charset="0"/>
                <a:cs typeface="Times New Roman" panose="02020603050405020304" pitchFamily="18" charset="0"/>
              </a:rPr>
              <a:t>8. He was hungry enough to eat up an elephant. </a:t>
            </a:r>
            <a:r>
              <a:rPr lang="zh-CN" altLang="en-US" sz="2400" dirty="0">
                <a:solidFill>
                  <a:srgbClr val="000000"/>
                </a:solidFill>
                <a:latin typeface="Times New Roman" panose="02020603050405020304" pitchFamily="18" charset="0"/>
                <a:cs typeface="Times New Roman" panose="02020603050405020304" pitchFamily="18" charset="0"/>
              </a:rPr>
              <a:t>他饿的能吞下一头大象。</a:t>
            </a:r>
            <a:endParaRPr lang="zh-CN" altLang="en-US" sz="2400" dirty="0">
              <a:solidFill>
                <a:srgbClr val="000000"/>
              </a:solidFill>
              <a:latin typeface="Times New Roman" panose="02020603050405020304" pitchFamily="18" charset="0"/>
              <a:cs typeface="Times New Roman" panose="02020603050405020304" pitchFamily="18" charset="0"/>
            </a:endParaRPr>
          </a:p>
          <a:p>
            <a:endParaRPr lang="en-US" altLang="zh-CN" sz="2400" dirty="0">
              <a:solidFill>
                <a:srgbClr val="000000"/>
              </a:solidFill>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47838" y="3905048"/>
            <a:ext cx="1911140" cy="267302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718060" y="203050"/>
            <a:ext cx="2755884"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7</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词汇积累</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7" name="文本框 6"/>
          <p:cNvSpPr txBox="1"/>
          <p:nvPr/>
        </p:nvSpPr>
        <p:spPr>
          <a:xfrm>
            <a:off x="513644" y="1730428"/>
            <a:ext cx="8935156" cy="3785652"/>
          </a:xfrm>
          <a:prstGeom prst="rect">
            <a:avLst/>
          </a:prstGeom>
          <a:noFill/>
        </p:spPr>
        <p:txBody>
          <a:bodyPr wrap="square">
            <a:spAutoFit/>
          </a:bodyPr>
          <a:lstStyle/>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devour the food   </a:t>
            </a:r>
            <a:r>
              <a:rPr lang="zh-CN" altLang="en-US" sz="2400" dirty="0">
                <a:solidFill>
                  <a:srgbClr val="000000"/>
                </a:solidFill>
                <a:latin typeface="Times New Roman" panose="02020603050405020304" pitchFamily="18" charset="0"/>
                <a:cs typeface="Times New Roman" panose="02020603050405020304" pitchFamily="18" charset="0"/>
              </a:rPr>
              <a:t>狼吞虎咽</a:t>
            </a:r>
            <a:r>
              <a:rPr lang="en-US" altLang="zh-CN" sz="2400" dirty="0">
                <a:solidFill>
                  <a:srgbClr val="000000"/>
                </a:solidFill>
                <a:latin typeface="Times New Roman" panose="02020603050405020304" pitchFamily="18" charset="0"/>
                <a:cs typeface="Times New Roman" panose="02020603050405020304" pitchFamily="18" charset="0"/>
              </a:rPr>
              <a:t>/</a:t>
            </a:r>
            <a:r>
              <a:rPr lang="zh-CN" altLang="en-US" sz="2400" dirty="0">
                <a:solidFill>
                  <a:srgbClr val="000000"/>
                </a:solidFill>
                <a:latin typeface="Times New Roman" panose="02020603050405020304" pitchFamily="18" charset="0"/>
                <a:cs typeface="Times New Roman" panose="02020603050405020304" pitchFamily="18" charset="0"/>
              </a:rPr>
              <a:t>大口大口地吃</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eat like mad </a:t>
            </a:r>
            <a:r>
              <a:rPr lang="zh-CN" altLang="en-US" sz="2400" dirty="0">
                <a:solidFill>
                  <a:srgbClr val="000000"/>
                </a:solidFill>
                <a:latin typeface="Times New Roman" panose="02020603050405020304" pitchFamily="18" charset="0"/>
                <a:cs typeface="Times New Roman" panose="02020603050405020304" pitchFamily="18" charset="0"/>
              </a:rPr>
              <a:t>狂吃</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gobble up the food   </a:t>
            </a:r>
            <a:r>
              <a:rPr lang="zh-CN" altLang="en-US" sz="2400" dirty="0">
                <a:solidFill>
                  <a:srgbClr val="000000"/>
                </a:solidFill>
                <a:latin typeface="Times New Roman" panose="02020603050405020304" pitchFamily="18" charset="0"/>
                <a:cs typeface="Times New Roman" panose="02020603050405020304" pitchFamily="18" charset="0"/>
              </a:rPr>
              <a:t>狼吞虎咽地吃</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gorge oneself with food   </a:t>
            </a:r>
            <a:r>
              <a:rPr lang="zh-CN" altLang="en-US" sz="2400" dirty="0">
                <a:solidFill>
                  <a:srgbClr val="000000"/>
                </a:solidFill>
                <a:latin typeface="Times New Roman" panose="02020603050405020304" pitchFamily="18" charset="0"/>
                <a:cs typeface="Times New Roman" panose="02020603050405020304" pitchFamily="18" charset="0"/>
              </a:rPr>
              <a:t>大吃一顿</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lick a saucer clean   </a:t>
            </a:r>
            <a:r>
              <a:rPr lang="zh-CN" altLang="en-US" sz="2400" dirty="0">
                <a:solidFill>
                  <a:srgbClr val="000000"/>
                </a:solidFill>
                <a:latin typeface="Times New Roman" panose="02020603050405020304" pitchFamily="18" charset="0"/>
                <a:cs typeface="Times New Roman" panose="02020603050405020304" pitchFamily="18" charset="0"/>
              </a:rPr>
              <a:t>添个干净</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scoff  without stop </a:t>
            </a:r>
            <a:r>
              <a:rPr lang="zh-CN" altLang="en-US" sz="2400" dirty="0">
                <a:solidFill>
                  <a:srgbClr val="000000"/>
                </a:solidFill>
                <a:latin typeface="Times New Roman" panose="02020603050405020304" pitchFamily="18" charset="0"/>
                <a:cs typeface="Times New Roman" panose="02020603050405020304" pitchFamily="18" charset="0"/>
              </a:rPr>
              <a:t>狼吞虎咽地吃个不停</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stoke oneself to belch  </a:t>
            </a:r>
            <a:r>
              <a:rPr lang="zh-CN" altLang="en-US" sz="2400" dirty="0">
                <a:solidFill>
                  <a:srgbClr val="000000"/>
                </a:solidFill>
                <a:latin typeface="Times New Roman" panose="02020603050405020304" pitchFamily="18" charset="0"/>
                <a:cs typeface="Times New Roman" panose="02020603050405020304" pitchFamily="18" charset="0"/>
              </a:rPr>
              <a:t>狼吞虎咽撑的打嗝</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swallow </a:t>
            </a:r>
            <a:r>
              <a:rPr lang="en-US" altLang="zh-CN" sz="2400" dirty="0" err="1">
                <a:solidFill>
                  <a:srgbClr val="000000"/>
                </a:solidFill>
                <a:latin typeface="Times New Roman" panose="02020603050405020304" pitchFamily="18" charset="0"/>
                <a:cs typeface="Times New Roman" panose="02020603050405020304" pitchFamily="18" charset="0"/>
              </a:rPr>
              <a:t>sth</a:t>
            </a:r>
            <a:r>
              <a:rPr lang="en-US" altLang="zh-CN" sz="2400" dirty="0">
                <a:solidFill>
                  <a:srgbClr val="000000"/>
                </a:solidFill>
                <a:latin typeface="Times New Roman" panose="02020603050405020304" pitchFamily="18" charset="0"/>
                <a:cs typeface="Times New Roman" panose="02020603050405020304" pitchFamily="18" charset="0"/>
              </a:rPr>
              <a:t>. without chewing  </a:t>
            </a:r>
            <a:r>
              <a:rPr lang="zh-CN" altLang="en-US" sz="2400" dirty="0">
                <a:solidFill>
                  <a:srgbClr val="000000"/>
                </a:solidFill>
                <a:latin typeface="Times New Roman" panose="02020603050405020304" pitchFamily="18" charset="0"/>
                <a:cs typeface="Times New Roman" panose="02020603050405020304" pitchFamily="18" charset="0"/>
              </a:rPr>
              <a:t>嚼都不嚼一口吞下</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guttle the food and drink  </a:t>
            </a:r>
            <a:r>
              <a:rPr lang="zh-CN" altLang="en-US" sz="2400" dirty="0">
                <a:solidFill>
                  <a:srgbClr val="000000"/>
                </a:solidFill>
                <a:latin typeface="Times New Roman" panose="02020603050405020304" pitchFamily="18" charset="0"/>
                <a:cs typeface="Times New Roman" panose="02020603050405020304" pitchFamily="18" charset="0"/>
              </a:rPr>
              <a:t>贪婪地吃着喝着</a:t>
            </a:r>
            <a:endParaRPr lang="en-US" altLang="zh-CN" sz="2400" dirty="0">
              <a:solidFill>
                <a:srgbClr val="000000"/>
              </a:solidFill>
              <a:latin typeface="Times New Roman" panose="02020603050405020304" pitchFamily="18" charset="0"/>
              <a:cs typeface="Times New Roman" panose="02020603050405020304" pitchFamily="18" charset="0"/>
            </a:endParaRPr>
          </a:p>
          <a:p>
            <a:pPr marL="457200" indent="-457200">
              <a:buAutoNum type="arabicPeriod"/>
            </a:pPr>
            <a:r>
              <a:rPr lang="en-US" altLang="zh-CN" sz="2400" dirty="0">
                <a:solidFill>
                  <a:srgbClr val="000000"/>
                </a:solidFill>
                <a:latin typeface="Times New Roman" panose="02020603050405020304" pitchFamily="18" charset="0"/>
                <a:cs typeface="Times New Roman" panose="02020603050405020304" pitchFamily="18" charset="0"/>
              </a:rPr>
              <a:t>guzzle away </a:t>
            </a:r>
            <a:r>
              <a:rPr lang="zh-CN" altLang="en-US" sz="2400" dirty="0">
                <a:solidFill>
                  <a:srgbClr val="000000"/>
                </a:solidFill>
                <a:latin typeface="Times New Roman" panose="02020603050405020304" pitchFamily="18" charset="0"/>
                <a:cs typeface="Times New Roman" panose="02020603050405020304" pitchFamily="18" charset="0"/>
              </a:rPr>
              <a:t>大吃大喝</a:t>
            </a:r>
            <a:endParaRPr lang="zh-CN" altLang="en-US" sz="2400" dirty="0">
              <a:latin typeface="Times New Roman" panose="02020603050405020304" pitchFamily="18" charset="0"/>
              <a:cs typeface="Times New Roman" panose="02020603050405020304" pitchFamily="18" charset="0"/>
            </a:endParaRPr>
          </a:p>
        </p:txBody>
      </p:sp>
      <p:sp>
        <p:nvSpPr>
          <p:cNvPr id="8" name="矩形 7"/>
          <p:cNvSpPr/>
          <p:nvPr/>
        </p:nvSpPr>
        <p:spPr>
          <a:xfrm>
            <a:off x="5399277" y="1004158"/>
            <a:ext cx="1627369"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吃相表达</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r="3935" b="6594"/>
          <a:stretch>
            <a:fillRect/>
          </a:stretch>
        </p:blipFill>
        <p:spPr>
          <a:xfrm>
            <a:off x="8184444" y="1265768"/>
            <a:ext cx="3758961" cy="53641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03567" y="832062"/>
            <a:ext cx="3801041" cy="523220"/>
          </a:xfrm>
          <a:prstGeom prst="rect">
            <a:avLst/>
          </a:prstGeom>
          <a:noFill/>
        </p:spPr>
        <p:txBody>
          <a:bodyPr wrap="none" lIns="91440" tIns="45720" rIns="91440" bIns="45720">
            <a:spAutoFit/>
          </a:bodyPr>
          <a:lstStyle>
            <a:defPPr>
              <a:defRPr lang="zh-CN"/>
            </a:defPPr>
            <a:lvl1pPr algn="ctr">
              <a:defRPr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defRPr>
            </a:lvl1pPr>
          </a:lstStyle>
          <a:p>
            <a:r>
              <a:rPr lang="en-US" altLang="zh-CN" sz="2800" dirty="0"/>
              <a:t>“ surprised</a:t>
            </a:r>
            <a:r>
              <a:rPr lang="zh-CN" altLang="en-US" sz="2800" dirty="0"/>
              <a:t>  </a:t>
            </a:r>
            <a:r>
              <a:rPr lang="en-US" altLang="zh-CN" sz="2800" dirty="0"/>
              <a:t>” </a:t>
            </a:r>
            <a:r>
              <a:rPr lang="zh-CN" altLang="en-US" sz="2800" dirty="0"/>
              <a:t>语言积累</a:t>
            </a:r>
            <a:endParaRPr lang="zh-CN" altLang="en-US" sz="2800" dirty="0"/>
          </a:p>
        </p:txBody>
      </p:sp>
      <p:sp>
        <p:nvSpPr>
          <p:cNvPr id="2" name="文本框 1"/>
          <p:cNvSpPr txBox="1"/>
          <p:nvPr/>
        </p:nvSpPr>
        <p:spPr>
          <a:xfrm>
            <a:off x="740765" y="5387716"/>
            <a:ext cx="4158916" cy="1200329"/>
          </a:xfrm>
          <a:prstGeom prst="rect">
            <a:avLst/>
          </a:prstGeom>
          <a:noFill/>
        </p:spPr>
        <p:txBody>
          <a:bodyPr wrap="square" rtlCol="0">
            <a:spAutoFit/>
          </a:bodyPr>
          <a:lstStyle/>
          <a:p>
            <a:r>
              <a:rPr lang="zh-CN" altLang="en-US" sz="2400" dirty="0">
                <a:latin typeface="Times New Roman" panose="02020603050405020304" pitchFamily="18" charset="0"/>
                <a:cs typeface="Times New Roman" panose="02020603050405020304" pitchFamily="18" charset="0"/>
              </a:rPr>
              <a:t>相关短语：</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be taken aback</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get/ have a fright</a:t>
            </a:r>
            <a:endParaRPr lang="en-US" altLang="zh-CN"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740765" y="1272670"/>
            <a:ext cx="10710469" cy="4154984"/>
          </a:xfrm>
          <a:prstGeom prst="rect">
            <a:avLst/>
          </a:prstGeom>
          <a:noFill/>
        </p:spPr>
        <p:txBody>
          <a:bodyPr wrap="square">
            <a:spAutoFit/>
          </a:bodyPr>
          <a:lstStyle/>
          <a:p>
            <a:pPr fontAlgn="t">
              <a:buFont typeface="+mj-lt"/>
              <a:buAutoNum type="arabicPeriod"/>
            </a:pPr>
            <a:r>
              <a:rPr lang="zh-CN" altLang="en-US" b="0" i="0" dirty="0">
                <a:solidFill>
                  <a:srgbClr val="333333"/>
                </a:solidFill>
                <a:effectLst/>
                <a:latin typeface="Arial" panose="020B0604020202020204" pitchFamily="34" charset="0"/>
              </a:rPr>
              <a:t> </a:t>
            </a:r>
            <a:r>
              <a:rPr lang="en-US" altLang="zh-CN" sz="2400" dirty="0">
                <a:latin typeface="Times New Roman" panose="02020603050405020304" pitchFamily="18" charset="0"/>
                <a:cs typeface="Times New Roman" panose="02020603050405020304" pitchFamily="18" charset="0"/>
              </a:rPr>
              <a:t>The result is quite startling– a 77% increase in six months.</a:t>
            </a:r>
            <a:endParaRPr lang="en-US" altLang="zh-CN" sz="2400" b="0" i="0" dirty="0">
              <a:effectLst/>
              <a:latin typeface="Times New Roman" panose="02020603050405020304" pitchFamily="18" charset="0"/>
              <a:cs typeface="Times New Roman" panose="02020603050405020304" pitchFamily="18" charset="0"/>
            </a:endParaRPr>
          </a:p>
          <a:p>
            <a:pPr algn="l" fontAlgn="t"/>
            <a:r>
              <a:rPr lang="zh-CN" altLang="en-US" sz="2400" b="0" i="0" dirty="0">
                <a:effectLst/>
                <a:latin typeface="Times New Roman" panose="02020603050405020304" pitchFamily="18" charset="0"/>
                <a:cs typeface="Times New Roman" panose="02020603050405020304" pitchFamily="18" charset="0"/>
              </a:rPr>
              <a:t>                 结果非常令人吃惊</a:t>
            </a:r>
            <a:r>
              <a:rPr lang="en-US" altLang="zh-CN" sz="2400" b="0" i="0" dirty="0">
                <a:effectLst/>
                <a:latin typeface="Times New Roman" panose="02020603050405020304" pitchFamily="18" charset="0"/>
                <a:cs typeface="Times New Roman" panose="02020603050405020304" pitchFamily="18" charset="0"/>
              </a:rPr>
              <a:t>——</a:t>
            </a:r>
            <a:r>
              <a:rPr lang="zh-CN" altLang="en-US" sz="2400" b="0" i="0" dirty="0">
                <a:effectLst/>
                <a:latin typeface="Times New Roman" panose="02020603050405020304" pitchFamily="18" charset="0"/>
                <a:cs typeface="Times New Roman" panose="02020603050405020304" pitchFamily="18" charset="0"/>
              </a:rPr>
              <a:t>六个月增长百分之七十七。 </a:t>
            </a:r>
            <a:endParaRPr lang="en-US" altLang="zh-CN" sz="2400" b="0" i="0" dirty="0">
              <a:effectLst/>
              <a:latin typeface="Times New Roman" panose="02020603050405020304" pitchFamily="18" charset="0"/>
              <a:cs typeface="Times New Roman" panose="02020603050405020304" pitchFamily="18" charset="0"/>
            </a:endParaRPr>
          </a:p>
          <a:p>
            <a:pPr algn="l" fontAlgn="t"/>
            <a:r>
              <a:rPr lang="en-US" altLang="zh-CN" sz="2400" b="0" i="0" dirty="0">
                <a:effectLst/>
                <a:latin typeface="Times New Roman" panose="02020603050405020304" pitchFamily="18" charset="0"/>
                <a:cs typeface="Times New Roman" panose="02020603050405020304" pitchFamily="18" charset="0"/>
              </a:rPr>
              <a:t>2. flabbergast  ['</a:t>
            </a:r>
            <a:r>
              <a:rPr lang="en-US" altLang="zh-CN" sz="2400" b="0" i="0" dirty="0" err="1">
                <a:effectLst/>
                <a:latin typeface="Times New Roman" panose="02020603050405020304" pitchFamily="18" charset="0"/>
                <a:cs typeface="Times New Roman" panose="02020603050405020304" pitchFamily="18" charset="0"/>
              </a:rPr>
              <a:t>flæbəgɑːst</a:t>
            </a:r>
            <a:r>
              <a:rPr lang="en-US" altLang="zh-CN" sz="2400" b="0" i="0" dirty="0">
                <a:effectLst/>
                <a:latin typeface="Times New Roman" panose="02020603050405020304" pitchFamily="18" charset="0"/>
                <a:cs typeface="Times New Roman" panose="02020603050405020304" pitchFamily="18" charset="0"/>
              </a:rPr>
              <a:t>]    v.</a:t>
            </a:r>
            <a:r>
              <a:rPr lang="zh-CN" altLang="en-US" sz="2400" b="0" i="0" dirty="0">
                <a:effectLst/>
                <a:latin typeface="Times New Roman" panose="02020603050405020304" pitchFamily="18" charset="0"/>
                <a:cs typeface="Times New Roman" panose="02020603050405020304" pitchFamily="18" charset="0"/>
              </a:rPr>
              <a:t>使大吃一惊</a:t>
            </a:r>
            <a:endParaRPr lang="zh-CN" altLang="en-US" sz="2400" b="0" i="0" dirty="0">
              <a:effectLst/>
              <a:latin typeface="Times New Roman" panose="02020603050405020304" pitchFamily="18" charset="0"/>
              <a:cs typeface="Times New Roman" panose="02020603050405020304" pitchFamily="18" charset="0"/>
            </a:endParaRPr>
          </a:p>
          <a:p>
            <a:pPr algn="l" fontAlgn="t"/>
            <a:r>
              <a:rPr lang="en-US" altLang="zh-CN" sz="2400" b="0" i="0" dirty="0">
                <a:effectLst/>
                <a:latin typeface="Times New Roman" panose="02020603050405020304" pitchFamily="18" charset="0"/>
                <a:cs typeface="Times New Roman" panose="02020603050405020304" pitchFamily="18" charset="0"/>
              </a:rPr>
              <a:t>  Eg. He was flabbergasted when he heard that his friend had been  </a:t>
            </a:r>
            <a:endParaRPr lang="en-US" altLang="zh-CN" sz="2400" b="0" i="0" dirty="0">
              <a:effectLst/>
              <a:latin typeface="Times New Roman" panose="02020603050405020304" pitchFamily="18" charset="0"/>
              <a:cs typeface="Times New Roman" panose="02020603050405020304" pitchFamily="18" charset="0"/>
            </a:endParaRPr>
          </a:p>
          <a:p>
            <a:pPr algn="l" fontAlgn="t"/>
            <a:r>
              <a:rPr lang="en-US" altLang="zh-CN" sz="2400" dirty="0">
                <a:latin typeface="Times New Roman" panose="02020603050405020304" pitchFamily="18" charset="0"/>
                <a:cs typeface="Times New Roman" panose="02020603050405020304" pitchFamily="18" charset="0"/>
              </a:rPr>
              <a:t>        </a:t>
            </a:r>
            <a:r>
              <a:rPr lang="en-US" altLang="zh-CN" sz="2400" b="0" i="0" dirty="0">
                <a:effectLst/>
                <a:latin typeface="Times New Roman" panose="02020603050405020304" pitchFamily="18" charset="0"/>
                <a:cs typeface="Times New Roman" panose="02020603050405020304" pitchFamily="18" charset="0"/>
              </a:rPr>
              <a:t>accused of murder.</a:t>
            </a:r>
            <a:endParaRPr lang="en-US" altLang="zh-CN" sz="2400" b="0" i="0" dirty="0">
              <a:effectLst/>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 </a:t>
            </a:r>
            <a:r>
              <a:rPr lang="en-US" altLang="zh-CN" sz="2400" b="0" i="0" dirty="0">
                <a:effectLst/>
                <a:latin typeface="Times New Roman" panose="02020603050405020304" pitchFamily="18" charset="0"/>
                <a:cs typeface="Times New Roman" panose="02020603050405020304" pitchFamily="18" charset="0"/>
              </a:rPr>
              <a:t>open-mouthed  adj </a:t>
            </a:r>
            <a:r>
              <a:rPr lang="zh-CN" altLang="en-US" sz="2400" b="0" i="0" dirty="0">
                <a:effectLst/>
                <a:latin typeface="Times New Roman" panose="02020603050405020304" pitchFamily="18" charset="0"/>
                <a:cs typeface="Times New Roman" panose="02020603050405020304" pitchFamily="18" charset="0"/>
              </a:rPr>
              <a:t>张大嘴的；瞠目结舌的；目瞪口呆的</a:t>
            </a:r>
            <a:endParaRPr lang="en-US" altLang="zh-CN" sz="2400" b="0" i="0" dirty="0">
              <a:effectLst/>
              <a:latin typeface="Times New Roman" panose="02020603050405020304" pitchFamily="18" charset="0"/>
              <a:cs typeface="Times New Roman" panose="02020603050405020304" pitchFamily="18" charset="0"/>
            </a:endParaRPr>
          </a:p>
          <a:p>
            <a:r>
              <a:rPr lang="en-US" altLang="zh-CN" sz="2400" b="0" i="0" dirty="0">
                <a:effectLst/>
                <a:latin typeface="Times New Roman" panose="02020603050405020304" pitchFamily="18" charset="0"/>
                <a:cs typeface="Times New Roman" panose="02020603050405020304" pitchFamily="18" charset="0"/>
              </a:rPr>
              <a:t>  Eg. The finale had 50,000 adults standing in </a:t>
            </a:r>
            <a:endParaRPr lang="en-US" altLang="zh-CN" sz="2400" b="0" i="0" dirty="0">
              <a:effectLst/>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en-US" altLang="zh-CN" sz="2400" b="0" i="0" dirty="0">
                <a:effectLst/>
                <a:latin typeface="Times New Roman" panose="02020603050405020304" pitchFamily="18" charset="0"/>
                <a:cs typeface="Times New Roman" panose="02020603050405020304" pitchFamily="18" charset="0"/>
              </a:rPr>
              <a:t>open-mouthed wonderment.</a:t>
            </a:r>
            <a:endParaRPr lang="en-US" altLang="zh-CN" sz="2400" b="0" i="0" dirty="0">
              <a:effectLst/>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zh-CN" altLang="en-US" sz="2400" b="0" i="0" dirty="0">
                <a:effectLst/>
                <a:latin typeface="Times New Roman" panose="02020603050405020304" pitchFamily="18" charset="0"/>
                <a:cs typeface="Times New Roman" panose="02020603050405020304" pitchFamily="18" charset="0"/>
              </a:rPr>
              <a:t>终场一幕让五万名成年观众全场起立，惊得目瞪口呆。</a:t>
            </a:r>
            <a:endParaRPr lang="en-US" altLang="zh-CN" sz="2400" b="0" i="0" dirty="0">
              <a:effectLst/>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 jaw drop</a:t>
            </a:r>
            <a:r>
              <a:rPr lang="en-US" altLang="zh-CN" sz="2400" b="0" i="0" dirty="0">
                <a:effectLst/>
                <a:latin typeface="Times New Roman" panose="02020603050405020304" pitchFamily="18" charset="0"/>
                <a:cs typeface="Times New Roman" panose="02020603050405020304" pitchFamily="18" charset="0"/>
              </a:rPr>
              <a:t> (</a:t>
            </a:r>
            <a:r>
              <a:rPr lang="zh-CN" altLang="en-US" sz="2400" b="0" i="0" dirty="0">
                <a:effectLst/>
                <a:latin typeface="Times New Roman" panose="02020603050405020304" pitchFamily="18" charset="0"/>
                <a:cs typeface="Times New Roman" panose="02020603050405020304" pitchFamily="18" charset="0"/>
              </a:rPr>
              <a:t>俚语</a:t>
            </a:r>
            <a:r>
              <a:rPr lang="en-US" altLang="zh-CN" sz="2400" b="0" i="0" dirty="0">
                <a:effectLst/>
                <a:latin typeface="Times New Roman" panose="02020603050405020304" pitchFamily="18" charset="0"/>
                <a:cs typeface="Times New Roman" panose="02020603050405020304" pitchFamily="18" charset="0"/>
              </a:rPr>
              <a:t>)</a:t>
            </a:r>
            <a:endParaRPr lang="en-US" altLang="zh-CN" sz="2400" b="0" i="0" dirty="0">
              <a:effectLst/>
              <a:latin typeface="Times New Roman" panose="02020603050405020304" pitchFamily="18" charset="0"/>
              <a:cs typeface="Times New Roman" panose="02020603050405020304" pitchFamily="18" charset="0"/>
            </a:endParaRPr>
          </a:p>
          <a:p>
            <a:pPr algn="l" fontAlgn="t"/>
            <a:r>
              <a:rPr lang="zh-CN" altLang="en-US" sz="2400" b="0" i="0" dirty="0">
                <a:effectLst/>
                <a:latin typeface="Times New Roman" panose="02020603050405020304" pitchFamily="18" charset="0"/>
                <a:cs typeface="Times New Roman" panose="02020603050405020304" pitchFamily="18" charset="0"/>
              </a:rPr>
              <a:t>  </a:t>
            </a:r>
            <a:r>
              <a:rPr lang="en-US" altLang="zh-CN" sz="2400" b="0" i="0" dirty="0" err="1">
                <a:effectLst/>
                <a:latin typeface="Times New Roman" panose="02020603050405020304" pitchFamily="18" charset="0"/>
                <a:cs typeface="Times New Roman" panose="02020603050405020304" pitchFamily="18" charset="0"/>
              </a:rPr>
              <a:t>Eg.</a:t>
            </a:r>
            <a:r>
              <a:rPr lang="en-US" altLang="zh-CN" sz="2400" b="0" i="0" dirty="0">
                <a:effectLst/>
                <a:latin typeface="Times New Roman" panose="02020603050405020304" pitchFamily="18" charset="0"/>
                <a:cs typeface="Times New Roman" panose="02020603050405020304" pitchFamily="18" charset="0"/>
              </a:rPr>
              <a:t> My jaw dropped at the news.</a:t>
            </a:r>
            <a:endParaRPr lang="en-US" altLang="zh-CN" sz="2400" b="0" i="0" dirty="0">
              <a:effectLst/>
              <a:latin typeface="Times New Roman" panose="02020603050405020304" pitchFamily="18" charset="0"/>
              <a:cs typeface="Times New Roman" panose="02020603050405020304" pitchFamily="18" charset="0"/>
            </a:endParaRPr>
          </a:p>
        </p:txBody>
      </p:sp>
      <p:sp>
        <p:nvSpPr>
          <p:cNvPr id="8" name="矩形 7"/>
          <p:cNvSpPr/>
          <p:nvPr/>
        </p:nvSpPr>
        <p:spPr>
          <a:xfrm>
            <a:off x="54148" y="0"/>
            <a:ext cx="12137851" cy="6807448"/>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9333" y="152218"/>
            <a:ext cx="11864623" cy="6553564"/>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718060" y="203050"/>
            <a:ext cx="2755884"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7</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词汇积累</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38504" y="1480099"/>
            <a:ext cx="3095452" cy="506800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718060" y="203050"/>
            <a:ext cx="2755884"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7</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词汇积累</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8" name="文本框 7"/>
          <p:cNvSpPr txBox="1"/>
          <p:nvPr/>
        </p:nvSpPr>
        <p:spPr>
          <a:xfrm>
            <a:off x="4718060" y="910936"/>
            <a:ext cx="3405098" cy="584775"/>
          </a:xfrm>
          <a:prstGeom prst="rect">
            <a:avLst/>
          </a:prstGeom>
          <a:noFill/>
        </p:spPr>
        <p:txBody>
          <a:bodyPr wrap="none" lIns="91440" tIns="45720" rIns="91440" bIns="45720">
            <a:spAutoFit/>
          </a:bodyPr>
          <a:lstStyle>
            <a:defPPr>
              <a:defRPr lang="zh-CN"/>
            </a:defPPr>
            <a:lvl1pPr algn="ctr">
              <a:defRPr sz="4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defRPr>
            </a:lvl1pPr>
          </a:lstStyle>
          <a:p>
            <a:r>
              <a:rPr lang="en-US" altLang="zh-CN" sz="3200" dirty="0"/>
              <a:t>“ glad</a:t>
            </a:r>
            <a:r>
              <a:rPr lang="zh-CN" altLang="en-US" sz="3200" dirty="0"/>
              <a:t>  </a:t>
            </a:r>
            <a:r>
              <a:rPr lang="en-US" altLang="zh-CN" sz="3200" dirty="0"/>
              <a:t>” </a:t>
            </a:r>
            <a:r>
              <a:rPr lang="zh-CN" altLang="en-US" sz="3200" dirty="0"/>
              <a:t>语言积累</a:t>
            </a:r>
            <a:endParaRPr lang="zh-CN" altLang="en-US" sz="3200" dirty="0"/>
          </a:p>
        </p:txBody>
      </p:sp>
      <p:sp>
        <p:nvSpPr>
          <p:cNvPr id="9" name="文本框 8"/>
          <p:cNvSpPr txBox="1"/>
          <p:nvPr/>
        </p:nvSpPr>
        <p:spPr>
          <a:xfrm>
            <a:off x="618678" y="1557733"/>
            <a:ext cx="10249403" cy="4893647"/>
          </a:xfrm>
          <a:prstGeom prst="rect">
            <a:avLst/>
          </a:prstGeom>
          <a:noFill/>
        </p:spPr>
        <p:txBody>
          <a:bodyPr wrap="square">
            <a:spAutoFit/>
          </a:bodyPr>
          <a:lstStyle/>
          <a:p>
            <a:pPr algn="just" latinLnBrk="1"/>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400" b="0" i="0" dirty="0">
                <a:effectLst/>
                <a:latin typeface="Times New Roman" panose="02020603050405020304" pitchFamily="18" charset="0"/>
                <a:ea typeface="+mj-ea"/>
                <a:cs typeface="Times New Roman" panose="02020603050405020304" pitchFamily="18" charset="0"/>
              </a:rPr>
              <a:t>have the time of one's life   </a:t>
            </a:r>
            <a:r>
              <a:rPr lang="zh-CN" altLang="en-US" sz="2400" b="0" i="0" dirty="0">
                <a:effectLst/>
                <a:latin typeface="Times New Roman" panose="02020603050405020304" pitchFamily="18" charset="0"/>
                <a:ea typeface="+mj-ea"/>
                <a:cs typeface="Times New Roman" panose="02020603050405020304" pitchFamily="18" charset="0"/>
              </a:rPr>
              <a:t>度过愉快的经历，异常高兴</a:t>
            </a:r>
            <a:endParaRPr lang="en-US" altLang="zh-CN"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dirty="0">
                <a:latin typeface="Times New Roman" panose="02020603050405020304" pitchFamily="18" charset="0"/>
                <a:ea typeface="+mj-ea"/>
                <a:cs typeface="Times New Roman" panose="02020603050405020304" pitchFamily="18" charset="0"/>
              </a:rPr>
              <a:t>  Eg. </a:t>
            </a:r>
            <a:r>
              <a:rPr lang="en-US" altLang="zh-CN" sz="2400" b="0" i="0" dirty="0">
                <a:effectLst/>
                <a:latin typeface="Times New Roman" panose="02020603050405020304" pitchFamily="18" charset="0"/>
                <a:ea typeface="+mj-ea"/>
                <a:cs typeface="Times New Roman" panose="02020603050405020304" pitchFamily="18" charset="0"/>
              </a:rPr>
              <a:t>My friends and I had the time of our lives in Disneyland.</a:t>
            </a:r>
            <a:endParaRPr lang="en-US" altLang="zh-CN" sz="2400" b="0" i="0" dirty="0">
              <a:effectLst/>
              <a:latin typeface="Times New Roman" panose="02020603050405020304" pitchFamily="18" charset="0"/>
              <a:ea typeface="+mj-ea"/>
              <a:cs typeface="Times New Roman" panose="02020603050405020304" pitchFamily="18" charset="0"/>
            </a:endParaRPr>
          </a:p>
          <a:p>
            <a:pPr algn="just" latinLnBrk="1"/>
            <a:r>
              <a:rPr lang="zh-CN" altLang="en-US" sz="2400" b="0" i="0" dirty="0">
                <a:effectLst/>
                <a:latin typeface="Times New Roman" panose="02020603050405020304" pitchFamily="18" charset="0"/>
                <a:ea typeface="+mj-ea"/>
                <a:cs typeface="Times New Roman" panose="02020603050405020304" pitchFamily="18" charset="0"/>
              </a:rPr>
              <a:t>             我的朋友们和我在迪士尼乐园玩得很开心。</a:t>
            </a:r>
            <a:endParaRPr lang="zh-CN" altLang="en-US"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b="0" i="0" dirty="0">
                <a:effectLst/>
                <a:latin typeface="Times New Roman" panose="02020603050405020304" pitchFamily="18" charset="0"/>
                <a:ea typeface="+mj-ea"/>
                <a:cs typeface="Times New Roman" panose="02020603050405020304" pitchFamily="18" charset="0"/>
              </a:rPr>
              <a:t>2. be full of the joys of spring</a:t>
            </a:r>
            <a:endParaRPr lang="en-US" altLang="zh-CN"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b="0" i="0" dirty="0">
                <a:effectLst/>
                <a:latin typeface="Times New Roman" panose="02020603050405020304" pitchFamily="18" charset="0"/>
                <a:ea typeface="+mj-ea"/>
                <a:cs typeface="Times New Roman" panose="02020603050405020304" pitchFamily="18" charset="0"/>
              </a:rPr>
              <a:t>  </a:t>
            </a:r>
            <a:r>
              <a:rPr lang="en-US" altLang="zh-CN" sz="2400" dirty="0">
                <a:latin typeface="Times New Roman" panose="02020603050405020304" pitchFamily="18" charset="0"/>
                <a:ea typeface="+mj-ea"/>
                <a:cs typeface="Times New Roman" panose="02020603050405020304" pitchFamily="18" charset="0"/>
              </a:rPr>
              <a:t>Eg. </a:t>
            </a:r>
            <a:r>
              <a:rPr lang="en-US" altLang="zh-CN" sz="2400" b="0" i="0" dirty="0">
                <a:effectLst/>
                <a:latin typeface="Times New Roman" panose="02020603050405020304" pitchFamily="18" charset="0"/>
                <a:ea typeface="+mj-ea"/>
                <a:cs typeface="Times New Roman" panose="02020603050405020304" pitchFamily="18" charset="0"/>
              </a:rPr>
              <a:t>He bounced into the office, full of the joys of spring.</a:t>
            </a:r>
            <a:endParaRPr lang="en-US" altLang="zh-CN" sz="2400" b="0" i="0" dirty="0">
              <a:effectLst/>
              <a:latin typeface="Times New Roman" panose="02020603050405020304" pitchFamily="18" charset="0"/>
              <a:ea typeface="+mj-ea"/>
              <a:cs typeface="Times New Roman" panose="02020603050405020304" pitchFamily="18" charset="0"/>
            </a:endParaRPr>
          </a:p>
          <a:p>
            <a:pPr algn="just" latinLnBrk="1"/>
            <a:r>
              <a:rPr lang="zh-CN" altLang="en-US" sz="2400" b="0" i="0" dirty="0">
                <a:effectLst/>
                <a:latin typeface="Times New Roman" panose="02020603050405020304" pitchFamily="18" charset="0"/>
                <a:ea typeface="+mj-ea"/>
                <a:cs typeface="Times New Roman" panose="02020603050405020304" pitchFamily="18" charset="0"/>
              </a:rPr>
              <a:t>              他兴高采烈地蹦跳着进了办公室。</a:t>
            </a:r>
            <a:endParaRPr lang="zh-CN" altLang="en-US"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b="0" i="0" dirty="0">
                <a:effectLst/>
                <a:latin typeface="Times New Roman" panose="02020603050405020304" pitchFamily="18" charset="0"/>
                <a:ea typeface="+mj-ea"/>
                <a:cs typeface="Times New Roman" panose="02020603050405020304" pitchFamily="18" charset="0"/>
              </a:rPr>
              <a:t>3. Delight took possession of her.</a:t>
            </a:r>
            <a:endParaRPr lang="en-US" altLang="zh-CN"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dirty="0">
                <a:latin typeface="Times New Roman" panose="02020603050405020304" pitchFamily="18" charset="0"/>
                <a:ea typeface="+mj-ea"/>
                <a:cs typeface="Times New Roman" panose="02020603050405020304" pitchFamily="18" charset="0"/>
              </a:rPr>
              <a:t>4. He looked at me, jumping and dancing.</a:t>
            </a:r>
            <a:endParaRPr lang="en-US" altLang="zh-CN" sz="2400" dirty="0">
              <a:latin typeface="Times New Roman" panose="02020603050405020304" pitchFamily="18" charset="0"/>
              <a:ea typeface="+mj-ea"/>
              <a:cs typeface="Times New Roman" panose="02020603050405020304" pitchFamily="18" charset="0"/>
            </a:endParaRPr>
          </a:p>
          <a:p>
            <a:pPr algn="just" latinLnBrk="1"/>
            <a:endParaRPr lang="en-US" altLang="zh-CN" sz="2400" dirty="0">
              <a:latin typeface="Times New Roman" panose="02020603050405020304" pitchFamily="18" charset="0"/>
              <a:ea typeface="+mj-ea"/>
              <a:cs typeface="Times New Roman" panose="02020603050405020304" pitchFamily="18" charset="0"/>
            </a:endParaRPr>
          </a:p>
          <a:p>
            <a:pPr algn="just" latinLnBrk="1"/>
            <a:r>
              <a:rPr lang="zh-CN" altLang="en-US" sz="2400" b="0" i="0" dirty="0">
                <a:effectLst/>
                <a:latin typeface="Times New Roman" panose="02020603050405020304" pitchFamily="18" charset="0"/>
                <a:ea typeface="+mj-ea"/>
                <a:cs typeface="Times New Roman" panose="02020603050405020304" pitchFamily="18" charset="0"/>
              </a:rPr>
              <a:t>相关短语：</a:t>
            </a:r>
            <a:endParaRPr lang="zh-CN" altLang="en-US"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b="0" i="0" dirty="0">
                <a:effectLst/>
                <a:latin typeface="Times New Roman" panose="02020603050405020304" pitchFamily="18" charset="0"/>
                <a:ea typeface="+mj-ea"/>
                <a:cs typeface="Times New Roman" panose="02020603050405020304" pitchFamily="18" charset="0"/>
              </a:rPr>
              <a:t>on/at the top of the world  </a:t>
            </a:r>
            <a:r>
              <a:rPr lang="zh-CN" altLang="en-US" sz="2400" b="0" i="0" dirty="0">
                <a:effectLst/>
                <a:latin typeface="Times New Roman" panose="02020603050405020304" pitchFamily="18" charset="0"/>
                <a:ea typeface="+mj-ea"/>
                <a:cs typeface="Times New Roman" panose="02020603050405020304" pitchFamily="18" charset="0"/>
              </a:rPr>
              <a:t>非常幸福、心满意足</a:t>
            </a:r>
            <a:endParaRPr lang="zh-CN" altLang="en-US" sz="2400" b="0" i="0" dirty="0">
              <a:effectLst/>
              <a:latin typeface="Times New Roman" panose="02020603050405020304" pitchFamily="18" charset="0"/>
              <a:ea typeface="+mj-ea"/>
              <a:cs typeface="Times New Roman" panose="02020603050405020304" pitchFamily="18" charset="0"/>
            </a:endParaRPr>
          </a:p>
          <a:p>
            <a:pPr algn="just" latinLnBrk="1"/>
            <a:r>
              <a:rPr lang="en-US" altLang="zh-CN" sz="2400" b="0" i="0" dirty="0">
                <a:effectLst/>
                <a:latin typeface="Times New Roman" panose="02020603050405020304" pitchFamily="18" charset="0"/>
                <a:ea typeface="+mj-ea"/>
                <a:cs typeface="Times New Roman" panose="02020603050405020304" pitchFamily="18" charset="0"/>
              </a:rPr>
              <a:t>over the moon   </a:t>
            </a:r>
            <a:r>
              <a:rPr lang="zh-CN" altLang="en-US" sz="2400" b="0" i="0" dirty="0">
                <a:effectLst/>
                <a:latin typeface="Times New Roman" panose="02020603050405020304" pitchFamily="18" charset="0"/>
                <a:ea typeface="+mj-ea"/>
                <a:cs typeface="Times New Roman" panose="02020603050405020304" pitchFamily="18" charset="0"/>
              </a:rPr>
              <a:t>欣喜若狂</a:t>
            </a:r>
            <a:endParaRPr lang="zh-CN" altLang="en-US" sz="2400" b="0" i="0" dirty="0">
              <a:effectLst/>
              <a:latin typeface="Times New Roman" panose="02020603050405020304" pitchFamily="18" charset="0"/>
              <a:ea typeface="+mj-ea"/>
              <a:cs typeface="Times New Roman" panose="02020603050405020304" pitchFamily="18" charset="0"/>
            </a:endParaRPr>
          </a:p>
          <a:p>
            <a:r>
              <a:rPr lang="en-US" altLang="zh-CN" sz="2400" dirty="0">
                <a:latin typeface="Times New Roman" panose="02020603050405020304" pitchFamily="18" charset="0"/>
                <a:ea typeface="+mj-ea"/>
                <a:cs typeface="Times New Roman" panose="02020603050405020304" pitchFamily="18" charset="0"/>
              </a:rPr>
              <a:t>be walking/floating on air   </a:t>
            </a:r>
            <a:r>
              <a:rPr lang="zh-CN" altLang="en-US" sz="2400" dirty="0">
                <a:latin typeface="Times New Roman" panose="02020603050405020304" pitchFamily="18" charset="0"/>
                <a:ea typeface="+mj-ea"/>
                <a:cs typeface="Times New Roman" panose="02020603050405020304" pitchFamily="18" charset="0"/>
              </a:rPr>
              <a:t>欣喜若狂</a:t>
            </a:r>
            <a:endParaRPr lang="en-US" altLang="zh-CN" sz="2400" dirty="0">
              <a:latin typeface="Times New Roman" panose="02020603050405020304" pitchFamily="18" charset="0"/>
              <a:ea typeface="+mj-ea"/>
              <a:cs typeface="Times New Roman" panose="02020603050405020304" pitchFamily="18" charset="0"/>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62936" y="1557733"/>
            <a:ext cx="3200086" cy="45719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718060" y="203050"/>
            <a:ext cx="2755884"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7</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词汇积累</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7" name="文本框 6"/>
          <p:cNvSpPr txBox="1"/>
          <p:nvPr/>
        </p:nvSpPr>
        <p:spPr>
          <a:xfrm>
            <a:off x="663222" y="1696763"/>
            <a:ext cx="10865555" cy="4154984"/>
          </a:xfrm>
          <a:prstGeom prst="rect">
            <a:avLst/>
          </a:prstGeom>
          <a:noFill/>
        </p:spPr>
        <p:txBody>
          <a:bodyPr wrap="square">
            <a:spAutoFit/>
          </a:bodyPr>
          <a:lstStyle/>
          <a:p>
            <a:pPr algn="ctr"/>
            <a:r>
              <a:rPr lang="en-US" altLang="zh-CN" sz="2400" dirty="0">
                <a:solidFill>
                  <a:srgbClr val="000000"/>
                </a:solidFill>
                <a:latin typeface="Times New Roman" panose="02020603050405020304" pitchFamily="18" charset="0"/>
                <a:ea typeface="+mj-ea"/>
                <a:cs typeface="Times New Roman" panose="02020603050405020304" pitchFamily="18" charset="0"/>
              </a:rPr>
              <a:t>move; touch; impress; affect</a:t>
            </a:r>
            <a:endParaRPr lang="en-US" altLang="zh-CN" sz="2400" i="0" dirty="0">
              <a:solidFill>
                <a:srgbClr val="000000"/>
              </a:solidFill>
              <a:effectLst/>
              <a:latin typeface="Times New Roman" panose="02020603050405020304" pitchFamily="18" charset="0"/>
              <a:ea typeface="+mj-ea"/>
              <a:cs typeface="Times New Roman" panose="02020603050405020304" pitchFamily="18" charset="0"/>
            </a:endParaRPr>
          </a:p>
          <a:p>
            <a:pPr algn="l"/>
            <a:endParaRPr lang="en-US" altLang="zh-CN" sz="2400" i="0" dirty="0">
              <a:solidFill>
                <a:srgbClr val="000000"/>
              </a:solidFill>
              <a:effectLst/>
              <a:latin typeface="Times New Roman" panose="02020603050405020304" pitchFamily="18" charset="0"/>
              <a:ea typeface="+mj-ea"/>
              <a:cs typeface="Times New Roman" panose="02020603050405020304" pitchFamily="18" charset="0"/>
            </a:endParaRPr>
          </a:p>
          <a:p>
            <a:pPr algn="l"/>
            <a:r>
              <a:rPr lang="en-US" altLang="zh-CN" sz="2400" i="0" dirty="0">
                <a:solidFill>
                  <a:srgbClr val="000000"/>
                </a:solidFill>
                <a:effectLst/>
                <a:latin typeface="Times New Roman" panose="02020603050405020304" pitchFamily="18" charset="0"/>
                <a:ea typeface="+mj-ea"/>
                <a:cs typeface="Times New Roman" panose="02020603050405020304" pitchFamily="18" charset="0"/>
              </a:rPr>
              <a:t>1</a:t>
            </a:r>
            <a:r>
              <a:rPr lang="en-US" altLang="zh-CN" sz="2400" b="1" i="0" dirty="0">
                <a:solidFill>
                  <a:srgbClr val="000000"/>
                </a:solidFill>
                <a:effectLst/>
                <a:latin typeface="Times New Roman" panose="02020603050405020304" pitchFamily="18" charset="0"/>
                <a:ea typeface="+mj-ea"/>
                <a:cs typeface="Times New Roman" panose="02020603050405020304" pitchFamily="18" charset="0"/>
              </a:rPr>
              <a:t>.</a:t>
            </a:r>
            <a:r>
              <a:rPr lang="en-US" altLang="zh-CN" sz="2400" i="0" dirty="0">
                <a:solidFill>
                  <a:srgbClr val="000000"/>
                </a:solidFill>
                <a:effectLst/>
                <a:latin typeface="Times New Roman" panose="02020603050405020304" pitchFamily="18" charset="0"/>
                <a:ea typeface="+mj-ea"/>
                <a:cs typeface="Times New Roman" panose="02020603050405020304" pitchFamily="18" charset="0"/>
              </a:rPr>
              <a:t>be moved/touched; be impressed/affected</a:t>
            </a:r>
            <a:endParaRPr lang="en-US" altLang="zh-CN" sz="2400" i="0" dirty="0">
              <a:solidFill>
                <a:srgbClr val="000000"/>
              </a:solidFill>
              <a:effectLst/>
              <a:latin typeface="Times New Roman" panose="02020603050405020304" pitchFamily="18" charset="0"/>
              <a:ea typeface="+mj-ea"/>
              <a:cs typeface="Times New Roman" panose="02020603050405020304" pitchFamily="18" charset="0"/>
            </a:endParaRPr>
          </a:p>
          <a:p>
            <a:pPr algn="l"/>
            <a:r>
              <a:rPr lang="zh-CN" altLang="en-US" sz="2400" i="0" dirty="0">
                <a:effectLst/>
                <a:latin typeface="+mn-ea"/>
                <a:cs typeface="Times New Roman" panose="02020603050405020304" pitchFamily="18" charset="0"/>
              </a:rPr>
              <a:t>    感动</a:t>
            </a:r>
            <a:r>
              <a:rPr lang="zh-CN" altLang="en-US" sz="2400" b="0" i="0" dirty="0">
                <a:effectLst/>
                <a:latin typeface="+mn-ea"/>
                <a:cs typeface="Times New Roman" panose="02020603050405020304" pitchFamily="18" charset="0"/>
              </a:rPr>
              <a:t>得不知说什么好</a:t>
            </a:r>
            <a:endParaRPr lang="zh-CN" altLang="en-US" sz="2400" b="0" i="0" dirty="0">
              <a:effectLst/>
              <a:latin typeface="+mn-ea"/>
              <a:cs typeface="Times New Roman" panose="02020603050405020304" pitchFamily="18" charset="0"/>
            </a:endParaRPr>
          </a:p>
          <a:p>
            <a:r>
              <a:rPr lang="en-US" altLang="zh-CN" sz="2400" dirty="0">
                <a:solidFill>
                  <a:srgbClr val="000000"/>
                </a:solidFill>
                <a:latin typeface="Times New Roman" panose="02020603050405020304" pitchFamily="18" charset="0"/>
                <a:ea typeface="+mj-ea"/>
                <a:cs typeface="Times New Roman" panose="02020603050405020304" pitchFamily="18" charset="0"/>
              </a:rPr>
              <a:t>2. be touched beyond words</a:t>
            </a:r>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a:p>
            <a:r>
              <a:rPr lang="zh-CN" altLang="en-US" sz="2400" dirty="0">
                <a:solidFill>
                  <a:srgbClr val="000000"/>
                </a:solidFill>
                <a:latin typeface="Times New Roman" panose="02020603050405020304" pitchFamily="18" charset="0"/>
                <a:ea typeface="+mj-ea"/>
                <a:cs typeface="Times New Roman" panose="02020603050405020304" pitchFamily="18" charset="0"/>
              </a:rPr>
              <a:t>       感动得无语言表</a:t>
            </a:r>
            <a:r>
              <a:rPr lang="en-US" altLang="zh-CN" sz="2400" dirty="0">
                <a:solidFill>
                  <a:srgbClr val="000000"/>
                </a:solidFill>
                <a:latin typeface="Times New Roman" panose="02020603050405020304" pitchFamily="18" charset="0"/>
                <a:ea typeface="+mj-ea"/>
                <a:cs typeface="Times New Roman" panose="02020603050405020304" pitchFamily="18" charset="0"/>
              </a:rPr>
              <a:t>/</a:t>
            </a:r>
            <a:r>
              <a:rPr lang="zh-CN" altLang="en-US" sz="2400" dirty="0">
                <a:solidFill>
                  <a:srgbClr val="000000"/>
                </a:solidFill>
                <a:latin typeface="Times New Roman" panose="02020603050405020304" pitchFamily="18" charset="0"/>
                <a:ea typeface="+mj-ea"/>
                <a:cs typeface="Times New Roman" panose="02020603050405020304" pitchFamily="18" charset="0"/>
              </a:rPr>
              <a:t>感动得不知说什么好</a:t>
            </a:r>
            <a:endParaRPr lang="zh-CN" altLang="en-US" sz="2400" dirty="0">
              <a:solidFill>
                <a:srgbClr val="000000"/>
              </a:solidFill>
              <a:latin typeface="Times New Roman" panose="02020603050405020304" pitchFamily="18" charset="0"/>
              <a:ea typeface="+mj-ea"/>
              <a:cs typeface="Times New Roman" panose="02020603050405020304" pitchFamily="18" charset="0"/>
            </a:endParaRPr>
          </a:p>
          <a:p>
            <a:r>
              <a:rPr lang="en-US" altLang="zh-CN" sz="2400" dirty="0">
                <a:solidFill>
                  <a:srgbClr val="000000"/>
                </a:solidFill>
                <a:latin typeface="Times New Roman" panose="02020603050405020304" pitchFamily="18" charset="0"/>
                <a:ea typeface="+mj-ea"/>
                <a:cs typeface="Times New Roman" panose="02020603050405020304" pitchFamily="18" charset="0"/>
              </a:rPr>
              <a:t>3. be moved/affected/softened to tears</a:t>
            </a:r>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a:p>
            <a:r>
              <a:rPr lang="zh-CN" altLang="en-US" sz="2400" dirty="0">
                <a:solidFill>
                  <a:srgbClr val="000000"/>
                </a:solidFill>
                <a:latin typeface="Times New Roman" panose="02020603050405020304" pitchFamily="18" charset="0"/>
                <a:ea typeface="+mj-ea"/>
                <a:cs typeface="Times New Roman" panose="02020603050405020304" pitchFamily="18" charset="0"/>
              </a:rPr>
              <a:t>        感动到哭</a:t>
            </a:r>
            <a:endParaRPr lang="zh-CN" altLang="en-US" sz="2400" dirty="0">
              <a:solidFill>
                <a:srgbClr val="000000"/>
              </a:solidFill>
              <a:latin typeface="Times New Roman" panose="02020603050405020304" pitchFamily="18" charset="0"/>
              <a:ea typeface="+mj-ea"/>
              <a:cs typeface="Times New Roman" panose="02020603050405020304" pitchFamily="18" charset="0"/>
            </a:endParaRPr>
          </a:p>
          <a:p>
            <a:r>
              <a:rPr lang="en-US" altLang="zh-CN" sz="2400" dirty="0">
                <a:solidFill>
                  <a:srgbClr val="000000"/>
                </a:solidFill>
                <a:latin typeface="Times New Roman" panose="02020603050405020304" pitchFamily="18" charset="0"/>
                <a:ea typeface="+mj-ea"/>
                <a:cs typeface="Times New Roman" panose="02020603050405020304" pitchFamily="18" charset="0"/>
              </a:rPr>
              <a:t>4.</a:t>
            </a:r>
            <a:r>
              <a:rPr lang="zh-CN" altLang="en-US" sz="2400" dirty="0">
                <a:solidFill>
                  <a:srgbClr val="000000"/>
                </a:solidFill>
                <a:latin typeface="Times New Roman" panose="02020603050405020304" pitchFamily="18" charset="0"/>
                <a:ea typeface="+mj-ea"/>
                <a:cs typeface="Times New Roman" panose="02020603050405020304" pitchFamily="18" charset="0"/>
              </a:rPr>
              <a:t> </a:t>
            </a:r>
            <a:r>
              <a:rPr lang="en-US" altLang="zh-CN" sz="2400" dirty="0">
                <a:solidFill>
                  <a:srgbClr val="000000"/>
                </a:solidFill>
                <a:latin typeface="Times New Roman" panose="02020603050405020304" pitchFamily="18" charset="0"/>
                <a:ea typeface="+mj-ea"/>
                <a:cs typeface="Times New Roman" panose="02020603050405020304" pitchFamily="18" charset="0"/>
              </a:rPr>
              <a:t>be moved/affected by his devotion</a:t>
            </a:r>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a:p>
            <a:r>
              <a:rPr lang="zh-CN" altLang="en-US" sz="2400" dirty="0">
                <a:solidFill>
                  <a:srgbClr val="000000"/>
                </a:solidFill>
                <a:latin typeface="Times New Roman" panose="02020603050405020304" pitchFamily="18" charset="0"/>
                <a:ea typeface="+mj-ea"/>
                <a:cs typeface="Times New Roman" panose="02020603050405020304" pitchFamily="18" charset="0"/>
              </a:rPr>
              <a:t>      被其献身精神所感动</a:t>
            </a:r>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a:p>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22287" t="25206" r="24552" b="23600"/>
          <a:stretch>
            <a:fillRect/>
          </a:stretch>
        </p:blipFill>
        <p:spPr>
          <a:xfrm>
            <a:off x="524682" y="197502"/>
            <a:ext cx="2636988" cy="1549606"/>
          </a:xfrm>
          <a:prstGeom prst="rect">
            <a:avLst/>
          </a:prstGeom>
        </p:spPr>
      </p:pic>
      <p:sp>
        <p:nvSpPr>
          <p:cNvPr id="9" name="文本框 8"/>
          <p:cNvSpPr txBox="1"/>
          <p:nvPr/>
        </p:nvSpPr>
        <p:spPr>
          <a:xfrm>
            <a:off x="4681992" y="910936"/>
            <a:ext cx="3477234" cy="584775"/>
          </a:xfrm>
          <a:prstGeom prst="rect">
            <a:avLst/>
          </a:prstGeom>
          <a:noFill/>
        </p:spPr>
        <p:txBody>
          <a:bodyPr wrap="none" lIns="91440" tIns="45720" rIns="91440" bIns="45720">
            <a:spAutoFit/>
          </a:bodyPr>
          <a:lstStyle>
            <a:defPPr>
              <a:defRPr lang="zh-CN"/>
            </a:defPPr>
            <a:lvl1pPr algn="ctr">
              <a:defRPr sz="4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defRPr>
            </a:lvl1pPr>
          </a:lstStyle>
          <a:p>
            <a:r>
              <a:rPr lang="en-US" altLang="zh-CN" sz="3200" dirty="0"/>
              <a:t>“ </a:t>
            </a:r>
            <a:r>
              <a:rPr lang="zh-CN" altLang="en-US" sz="3200" dirty="0"/>
              <a:t>感动  </a:t>
            </a:r>
            <a:r>
              <a:rPr lang="en-US" altLang="zh-CN" sz="3200" dirty="0"/>
              <a:t>” </a:t>
            </a:r>
            <a:r>
              <a:rPr lang="zh-CN" altLang="en-US" sz="3200" dirty="0"/>
              <a:t>语言积累</a:t>
            </a:r>
            <a:endParaRPr lang="zh-CN" altLang="en-US" sz="3200"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3220401"/>
            <a:ext cx="5771671" cy="34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45910" y="1585872"/>
            <a:ext cx="9770533" cy="4893647"/>
          </a:xfrm>
          <a:prstGeom prst="rect">
            <a:avLst/>
          </a:prstGeom>
          <a:noFill/>
        </p:spPr>
        <p:txBody>
          <a:bodyPr wrap="square">
            <a:spAutoFit/>
          </a:bodyPr>
          <a:lstStyle/>
          <a:p>
            <a:pPr algn="l"/>
            <a:r>
              <a:rPr lang="en-US" altLang="zh-CN" sz="2400" b="0" i="0" dirty="0">
                <a:solidFill>
                  <a:srgbClr val="333333"/>
                </a:solidFill>
                <a:effectLst/>
                <a:latin typeface="Times New Roman" panose="02020603050405020304" pitchFamily="18" charset="0"/>
                <a:cs typeface="Times New Roman" panose="02020603050405020304" pitchFamily="18" charset="0"/>
              </a:rPr>
              <a:t>1. Gifts of roses, hand there are lingering fragrance.</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algn="l"/>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赠人玫瑰手有余香</a:t>
            </a:r>
            <a:r>
              <a:rPr lang="zh-CN" altLang="en-US" sz="2400" b="0" i="0" dirty="0">
                <a:solidFill>
                  <a:srgbClr val="333333"/>
                </a:solidFill>
                <a:effectLst/>
                <a:latin typeface="Times New Roman" panose="02020603050405020304" pitchFamily="18" charset="0"/>
                <a:cs typeface="Times New Roman" panose="02020603050405020304" pitchFamily="18" charset="0"/>
              </a:rPr>
              <a:t>。</a:t>
            </a:r>
            <a:endParaRPr lang="zh-CN" altLang="en-US" sz="2400" b="0" i="0" dirty="0">
              <a:solidFill>
                <a:srgbClr val="333333"/>
              </a:solidFill>
              <a:effectLst/>
              <a:latin typeface="Times New Roman" panose="02020603050405020304" pitchFamily="18" charset="0"/>
              <a:cs typeface="Times New Roman" panose="02020603050405020304" pitchFamily="18" charset="0"/>
            </a:endParaRPr>
          </a:p>
          <a:p>
            <a:pPr algn="l"/>
            <a:r>
              <a:rPr lang="en-US" altLang="zh-CN" sz="2400" dirty="0">
                <a:solidFill>
                  <a:srgbClr val="333333"/>
                </a:solidFill>
                <a:latin typeface="Times New Roman" panose="02020603050405020304" pitchFamily="18" charset="0"/>
                <a:cs typeface="Times New Roman" panose="02020603050405020304" pitchFamily="18" charset="0"/>
              </a:rPr>
              <a:t>2. </a:t>
            </a:r>
            <a:r>
              <a:rPr lang="en-US" altLang="zh-CN" sz="2400" b="0" i="0" dirty="0">
                <a:solidFill>
                  <a:srgbClr val="333333"/>
                </a:solidFill>
                <a:effectLst/>
                <a:latin typeface="Times New Roman" panose="02020603050405020304" pitchFamily="18" charset="0"/>
                <a:cs typeface="Times New Roman" panose="02020603050405020304" pitchFamily="18" charset="0"/>
              </a:rPr>
              <a:t>It is better to give than to take.</a:t>
            </a:r>
            <a:r>
              <a:rPr lang="zh-CN" altLang="en-US" sz="2400" b="0" i="0" dirty="0">
                <a:solidFill>
                  <a:srgbClr val="333333"/>
                </a:solidFill>
                <a:effectLst/>
                <a:latin typeface="Times New Roman" panose="02020603050405020304" pitchFamily="18" charset="0"/>
                <a:cs typeface="Times New Roman" panose="02020603050405020304" pitchFamily="18" charset="0"/>
              </a:rPr>
              <a:t>施比受更有福</a:t>
            </a:r>
            <a:r>
              <a:rPr lang="en-US" altLang="zh-CN" sz="2400" b="0" i="0" dirty="0">
                <a:solidFill>
                  <a:srgbClr val="333333"/>
                </a:solidFill>
                <a:effectLst/>
                <a:latin typeface="Times New Roman" panose="02020603050405020304" pitchFamily="18" charset="0"/>
                <a:cs typeface="Times New Roman" panose="02020603050405020304" pitchFamily="18" charset="0"/>
              </a:rPr>
              <a:t>.</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cs typeface="Times New Roman" panose="02020603050405020304" pitchFamily="18" charset="0"/>
              </a:rPr>
              <a:t>3. Find in helping others is a virtue.</a:t>
            </a:r>
            <a:r>
              <a:rPr lang="zh-CN" altLang="en-US" sz="2400" b="0" i="0" dirty="0">
                <a:solidFill>
                  <a:srgbClr val="333333"/>
                </a:solidFill>
                <a:effectLst/>
                <a:latin typeface="Times New Roman" panose="02020603050405020304" pitchFamily="18" charset="0"/>
                <a:cs typeface="Times New Roman" panose="02020603050405020304" pitchFamily="18" charset="0"/>
              </a:rPr>
              <a:t>助人为乐是一种美德</a:t>
            </a:r>
            <a:r>
              <a:rPr lang="en-US" altLang="zh-CN" sz="2400" b="0" i="0" dirty="0">
                <a:solidFill>
                  <a:srgbClr val="333333"/>
                </a:solidFill>
                <a:effectLst/>
                <a:latin typeface="Times New Roman" panose="02020603050405020304" pitchFamily="18" charset="0"/>
                <a:cs typeface="Times New Roman" panose="02020603050405020304" pitchFamily="18" charset="0"/>
              </a:rPr>
              <a:t>.</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cs typeface="Times New Roman" panose="02020603050405020304" pitchFamily="18" charset="0"/>
              </a:rPr>
              <a:t>4. The grace of dripping water should be reciprocated by a gushing spring</a:t>
            </a:r>
            <a:r>
              <a:rPr lang="en-US" altLang="zh-CN" sz="2400" dirty="0">
                <a:solidFill>
                  <a:srgbClr val="333333"/>
                </a:solidFill>
                <a:latin typeface="Times New Roman" panose="02020603050405020304" pitchFamily="18" charset="0"/>
                <a:cs typeface="Times New Roman" panose="02020603050405020304" pitchFamily="18" charset="0"/>
              </a:rPr>
              <a:t>.</a:t>
            </a:r>
            <a:endParaRPr lang="en-US" altLang="zh-CN" sz="2400" dirty="0">
              <a:solidFill>
                <a:srgbClr val="333333"/>
              </a:solidFill>
              <a:latin typeface="Times New Roman" panose="02020603050405020304" pitchFamily="18" charset="0"/>
              <a:cs typeface="Times New Roman" panose="02020603050405020304" pitchFamily="18" charset="0"/>
            </a:endParaRPr>
          </a:p>
          <a:p>
            <a:pPr algn="ctr"/>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滴水恩涌泉报</a:t>
            </a:r>
            <a:endParaRPr lang="zh-CN" altLang="en-US" sz="2400" dirty="0">
              <a:solidFill>
                <a:srgbClr val="333333"/>
              </a:solidFill>
              <a:latin typeface="Times New Roman" panose="02020603050405020304" pitchFamily="18" charset="0"/>
              <a:cs typeface="Times New Roman" panose="02020603050405020304" pitchFamily="18" charset="0"/>
            </a:endParaRPr>
          </a:p>
          <a:p>
            <a:r>
              <a:rPr lang="en-US" altLang="zh-CN" sz="2400" b="0" i="0" dirty="0">
                <a:solidFill>
                  <a:srgbClr val="333333"/>
                </a:solidFill>
                <a:effectLst/>
                <a:latin typeface="Times New Roman" panose="02020603050405020304" pitchFamily="18" charset="0"/>
                <a:cs typeface="Times New Roman" panose="02020603050405020304" pitchFamily="18" charset="0"/>
              </a:rPr>
              <a:t>5. Being happy by helping is the Chinese traditional virtue. </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帮助别人是传统美德。</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b="0" i="0" dirty="0">
                <a:solidFill>
                  <a:srgbClr val="333333"/>
                </a:solidFill>
                <a:effectLst/>
                <a:latin typeface="Times New Roman" panose="02020603050405020304" pitchFamily="18" charset="0"/>
                <a:cs typeface="Times New Roman" panose="02020603050405020304" pitchFamily="18" charset="0"/>
              </a:rPr>
              <a:t>6. Let’s hand in hand, let love pass through our fingertips.</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zh-CN" altLang="en-US" sz="2400" b="0" i="0" dirty="0">
                <a:solidFill>
                  <a:srgbClr val="333333"/>
                </a:solidFill>
                <a:effectLst/>
                <a:latin typeface="Times New Roman" panose="02020603050405020304" pitchFamily="18" charset="0"/>
                <a:cs typeface="Times New Roman" panose="02020603050405020304" pitchFamily="18" charset="0"/>
              </a:rPr>
              <a:t>让我们手拉手，让爱心从指尖穿过。</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7. As long as everyone gives love, the world will become a beautiful world.</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zh-CN" altLang="en-US" sz="2400" b="0" i="0" dirty="0">
                <a:solidFill>
                  <a:srgbClr val="333333"/>
                </a:solidFill>
                <a:effectLst/>
                <a:latin typeface="Times New Roman" panose="02020603050405020304" pitchFamily="18" charset="0"/>
                <a:cs typeface="Times New Roman" panose="02020603050405020304" pitchFamily="18" charset="0"/>
              </a:rPr>
              <a:t>只要人人都有爱，世界将变成美好的人间。</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8. Light a lamp and warm a heart.       </a:t>
            </a:r>
            <a:r>
              <a:rPr lang="zh-CN" altLang="en-US" sz="2400" dirty="0">
                <a:solidFill>
                  <a:srgbClr val="333333"/>
                </a:solidFill>
                <a:latin typeface="Times New Roman" panose="02020603050405020304" pitchFamily="18" charset="0"/>
                <a:cs typeface="Times New Roman" panose="02020603050405020304" pitchFamily="18" charset="0"/>
              </a:rPr>
              <a:t>点亮一盏灯，温暖一颗心。</a:t>
            </a:r>
            <a:endParaRPr lang="zh-CN" altLang="en-US" sz="2400" b="0" i="0" dirty="0">
              <a:solidFill>
                <a:srgbClr val="333333"/>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t="-1" r="42382" b="-1786"/>
          <a:stretch>
            <a:fillRect/>
          </a:stretch>
        </p:blipFill>
        <p:spPr>
          <a:xfrm>
            <a:off x="8803856" y="225082"/>
            <a:ext cx="3586863" cy="2721580"/>
          </a:xfrm>
          <a:prstGeom prst="rect">
            <a:avLst/>
          </a:prstGeom>
        </p:spPr>
      </p:pic>
      <p:sp>
        <p:nvSpPr>
          <p:cNvPr id="9" name="矩形 8"/>
          <p:cNvSpPr/>
          <p:nvPr/>
        </p:nvSpPr>
        <p:spPr>
          <a:xfrm>
            <a:off x="4718060" y="203050"/>
            <a:ext cx="2755884"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7</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词汇积累</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10" name="文本框 9"/>
          <p:cNvSpPr txBox="1"/>
          <p:nvPr/>
        </p:nvSpPr>
        <p:spPr>
          <a:xfrm>
            <a:off x="4681992" y="910936"/>
            <a:ext cx="3477234" cy="584775"/>
          </a:xfrm>
          <a:prstGeom prst="rect">
            <a:avLst/>
          </a:prstGeom>
          <a:noFill/>
        </p:spPr>
        <p:txBody>
          <a:bodyPr wrap="none" lIns="91440" tIns="45720" rIns="91440" bIns="45720">
            <a:spAutoFit/>
          </a:bodyPr>
          <a:lstStyle>
            <a:defPPr>
              <a:defRPr lang="zh-CN"/>
            </a:defPPr>
            <a:lvl1pPr algn="ctr">
              <a:defRPr sz="4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defRPr>
            </a:lvl1pPr>
          </a:lstStyle>
          <a:p>
            <a:r>
              <a:rPr lang="en-US" altLang="zh-CN" sz="3200" dirty="0"/>
              <a:t>“ </a:t>
            </a:r>
            <a:r>
              <a:rPr lang="zh-CN" altLang="en-US" sz="3200" dirty="0"/>
              <a:t>感悟  </a:t>
            </a:r>
            <a:r>
              <a:rPr lang="en-US" altLang="zh-CN" sz="3200" dirty="0"/>
              <a:t>” </a:t>
            </a:r>
            <a:r>
              <a:rPr lang="zh-CN" altLang="en-US" sz="3200" dirty="0"/>
              <a:t>语言积累</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3560693" y="152250"/>
            <a:ext cx="5070619"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8  </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下水文欣赏</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：原创</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395111" y="809336"/>
            <a:ext cx="1140177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When I was about to say goodbye, the girl asked if I’d had lunch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.Shaking my head with my hands stretching in the air, I had no mood to eat anything before my car was repaired . With smile she led me into their car, treating me to a variety of foods. I thanked them a million . I was hungry enough to eat up an elephant. I bet it was the most delicious food that I had had. Watching me wolfing them down, the family grinned from ear to ear, so did I. We chatted freely as if we were friends for many years. After exchanging telephone numbers, expanding my thanks again, I got off the car, when the girl passed a paper bag to me.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lvl="0">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After they left, I got into my Jeep and opened the paper bag.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he sight of the money filled me with surprise. It was the money that I handed to her mother. Inside was also a note, reading, “Dear friend, may you have a good trip! Please pass it to those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need.” In a flash, with tears welling up in my </a:t>
            </a:r>
            <a:r>
              <a:rPr lang="en-US" altLang="zh-CN" sz="2400" dirty="0">
                <a:solidFill>
                  <a:prstClr val="black"/>
                </a:solidFill>
                <a:latin typeface="Times New Roman" panose="02020603050405020304" pitchFamily="18" charset="0"/>
                <a:cs typeface="Times New Roman" panose="02020603050405020304" pitchFamily="18" charset="0"/>
              </a:rPr>
              <a:t>eyes, I was </a:t>
            </a:r>
            <a:r>
              <a:rPr lang="en-US" altLang="zh-CN" sz="2400" dirty="0">
                <a:solidFill>
                  <a:srgbClr val="000000"/>
                </a:solidFill>
                <a:latin typeface="Times New Roman" panose="02020603050405020304" pitchFamily="18" charset="0"/>
                <a:ea typeface="+mj-ea"/>
                <a:cs typeface="Times New Roman" panose="02020603050405020304" pitchFamily="18" charset="0"/>
              </a:rPr>
              <a:t>touched </a:t>
            </a:r>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ea typeface="+mj-ea"/>
                <a:cs typeface="Times New Roman" panose="02020603050405020304" pitchFamily="18" charset="0"/>
              </a:rPr>
              <a:t>beyond words. </a:t>
            </a:r>
            <a:r>
              <a:rPr lang="en-US" altLang="zh-CN" sz="2400" dirty="0">
                <a:solidFill>
                  <a:prstClr val="black"/>
                </a:solidFill>
                <a:latin typeface="Times New Roman" panose="02020603050405020304" pitchFamily="18" charset="0"/>
                <a:cs typeface="Times New Roman" panose="02020603050405020304" pitchFamily="18" charset="0"/>
              </a:rPr>
              <a:t>I felt so warm as if there were nine suns in my chest. </a:t>
            </a:r>
            <a:endParaRPr lang="en-US" altLang="zh-CN" sz="240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ea typeface="+mj-ea"/>
                <a:cs typeface="Times New Roman" panose="02020603050405020304" pitchFamily="18" charset="0"/>
              </a:rPr>
              <a:t>I made up my mind to pass on “love”  to others. Just as a saying </a:t>
            </a:r>
            <a:endParaRPr lang="en-US" altLang="zh-CN" sz="2400" dirty="0">
              <a:solidFill>
                <a:srgbClr val="000000"/>
              </a:solidFill>
              <a:latin typeface="Times New Roman" panose="02020603050405020304" pitchFamily="18" charset="0"/>
              <a:ea typeface="+mj-ea"/>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ea typeface="+mj-ea"/>
                <a:cs typeface="Times New Roman" panose="02020603050405020304" pitchFamily="18" charset="0"/>
              </a:rPr>
              <a:t>goes : </a:t>
            </a:r>
            <a:r>
              <a:rPr lang="zh-CN" altLang="en-US" sz="2400" dirty="0">
                <a:solidFill>
                  <a:srgbClr val="333333"/>
                </a:solidFill>
                <a:latin typeface="PingFang SC"/>
                <a:ea typeface="+mj-ea"/>
                <a:cs typeface="Times New Roman" panose="02020603050405020304" pitchFamily="18" charset="0"/>
              </a:rPr>
              <a:t>“</a:t>
            </a:r>
            <a:r>
              <a:rPr lang="en-US" altLang="zh-CN" sz="2400" b="0" i="0" dirty="0">
                <a:solidFill>
                  <a:srgbClr val="333333"/>
                </a:solidFill>
                <a:effectLst/>
                <a:latin typeface="PingFang SC"/>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Gifts of roses, hand there are lingering fragrance. </a:t>
            </a:r>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57093" y="4595766"/>
            <a:ext cx="2927226" cy="200333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106183">
            <a:off x="34062" y="107654"/>
            <a:ext cx="1252611" cy="1294351"/>
          </a:xfrm>
          <a:prstGeom prst="rect">
            <a:avLst/>
          </a:prstGeom>
        </p:spPr>
      </p:pic>
      <p:cxnSp>
        <p:nvCxnSpPr>
          <p:cNvPr id="11" name="直接连接符 10"/>
          <p:cNvCxnSpPr/>
          <p:nvPr/>
        </p:nvCxnSpPr>
        <p:spPr>
          <a:xfrm>
            <a:off x="9057093" y="1975556"/>
            <a:ext cx="21165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74134" y="2308578"/>
            <a:ext cx="8918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594036" y="2314223"/>
            <a:ext cx="5187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297289" y="2698045"/>
            <a:ext cx="41035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840134" y="2698045"/>
            <a:ext cx="28165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809112" y="2698045"/>
            <a:ext cx="8918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681112" y="3070578"/>
            <a:ext cx="4509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8356600" y="4188178"/>
            <a:ext cx="28170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74134" y="4515556"/>
            <a:ext cx="27883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969023" y="4515556"/>
            <a:ext cx="2827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968027" y="5283200"/>
            <a:ext cx="3906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044245" y="5631299"/>
            <a:ext cx="4749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594036" y="6441647"/>
            <a:ext cx="60033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对话气泡: 椭圆形 34"/>
          <p:cNvSpPr/>
          <p:nvPr/>
        </p:nvSpPr>
        <p:spPr>
          <a:xfrm>
            <a:off x="9361399" y="643396"/>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夸张</a:t>
            </a:r>
            <a:endParaRPr lang="zh-CN" altLang="en-US" sz="3600" dirty="0">
              <a:solidFill>
                <a:schemeClr val="tx1"/>
              </a:solidFill>
            </a:endParaRPr>
          </a:p>
        </p:txBody>
      </p:sp>
      <p:sp>
        <p:nvSpPr>
          <p:cNvPr id="36" name="对话气泡: 椭圆形 35"/>
          <p:cNvSpPr/>
          <p:nvPr/>
        </p:nvSpPr>
        <p:spPr>
          <a:xfrm>
            <a:off x="3459828" y="1012386"/>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夸张</a:t>
            </a:r>
            <a:endParaRPr lang="zh-CN" altLang="en-US" sz="3600" dirty="0">
              <a:solidFill>
                <a:schemeClr val="tx1"/>
              </a:solidFill>
            </a:endParaRPr>
          </a:p>
        </p:txBody>
      </p:sp>
      <p:sp>
        <p:nvSpPr>
          <p:cNvPr id="37" name="对话气泡: 椭圆形 36"/>
          <p:cNvSpPr/>
          <p:nvPr/>
        </p:nvSpPr>
        <p:spPr>
          <a:xfrm>
            <a:off x="8006732" y="1249682"/>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夸张</a:t>
            </a:r>
            <a:endParaRPr lang="zh-CN" altLang="en-US" sz="3600" dirty="0">
              <a:solidFill>
                <a:schemeClr val="tx1"/>
              </a:solidFill>
            </a:endParaRPr>
          </a:p>
        </p:txBody>
      </p:sp>
      <p:sp>
        <p:nvSpPr>
          <p:cNvPr id="38" name="对话气泡: 椭圆形 37"/>
          <p:cNvSpPr/>
          <p:nvPr/>
        </p:nvSpPr>
        <p:spPr>
          <a:xfrm>
            <a:off x="10444170" y="1258565"/>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倒装</a:t>
            </a:r>
            <a:endParaRPr lang="zh-CN" altLang="en-US" sz="3600" dirty="0">
              <a:solidFill>
                <a:schemeClr val="tx1"/>
              </a:solidFill>
            </a:endParaRPr>
          </a:p>
        </p:txBody>
      </p:sp>
      <p:sp>
        <p:nvSpPr>
          <p:cNvPr id="39" name="对话气泡: 椭圆形 38"/>
          <p:cNvSpPr/>
          <p:nvPr/>
        </p:nvSpPr>
        <p:spPr>
          <a:xfrm>
            <a:off x="5164045" y="1147905"/>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比喻</a:t>
            </a:r>
            <a:endParaRPr lang="zh-CN" altLang="en-US" sz="3600" dirty="0">
              <a:solidFill>
                <a:schemeClr val="tx1"/>
              </a:solidFill>
            </a:endParaRPr>
          </a:p>
        </p:txBody>
      </p:sp>
      <p:sp>
        <p:nvSpPr>
          <p:cNvPr id="40" name="对话气泡: 椭圆形 39"/>
          <p:cNvSpPr/>
          <p:nvPr/>
        </p:nvSpPr>
        <p:spPr>
          <a:xfrm>
            <a:off x="4185269" y="1733484"/>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虚拟</a:t>
            </a:r>
            <a:endParaRPr lang="zh-CN" altLang="en-US" sz="3600" dirty="0">
              <a:solidFill>
                <a:schemeClr val="tx1"/>
              </a:solidFill>
            </a:endParaRPr>
          </a:p>
        </p:txBody>
      </p:sp>
      <p:cxnSp>
        <p:nvCxnSpPr>
          <p:cNvPr id="41" name="直接连接符 40"/>
          <p:cNvCxnSpPr/>
          <p:nvPr/>
        </p:nvCxnSpPr>
        <p:spPr>
          <a:xfrm>
            <a:off x="1678702" y="3428999"/>
            <a:ext cx="33379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对话气泡: 椭圆形 42"/>
          <p:cNvSpPr/>
          <p:nvPr/>
        </p:nvSpPr>
        <p:spPr>
          <a:xfrm>
            <a:off x="1678703" y="2032047"/>
            <a:ext cx="2354166"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非谓语</a:t>
            </a:r>
            <a:endParaRPr lang="zh-CN" altLang="en-US" sz="3600" dirty="0">
              <a:solidFill>
                <a:schemeClr val="tx1"/>
              </a:solidFill>
            </a:endParaRPr>
          </a:p>
        </p:txBody>
      </p:sp>
      <p:sp>
        <p:nvSpPr>
          <p:cNvPr id="44" name="对话气泡: 椭圆形 43"/>
          <p:cNvSpPr/>
          <p:nvPr/>
        </p:nvSpPr>
        <p:spPr>
          <a:xfrm>
            <a:off x="8981853" y="2669677"/>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无灵主语</a:t>
            </a:r>
            <a:endParaRPr lang="zh-CN" altLang="en-US" sz="3600" dirty="0">
              <a:solidFill>
                <a:schemeClr val="tx1"/>
              </a:solidFill>
            </a:endParaRPr>
          </a:p>
        </p:txBody>
      </p:sp>
      <p:cxnSp>
        <p:nvCxnSpPr>
          <p:cNvPr id="45" name="直接连接符 44"/>
          <p:cNvCxnSpPr/>
          <p:nvPr/>
        </p:nvCxnSpPr>
        <p:spPr>
          <a:xfrm>
            <a:off x="3420638" y="4515556"/>
            <a:ext cx="5350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231332" y="4890910"/>
            <a:ext cx="3187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对话气泡: 椭圆形 48"/>
          <p:cNvSpPr/>
          <p:nvPr/>
        </p:nvSpPr>
        <p:spPr>
          <a:xfrm>
            <a:off x="4607994" y="3049570"/>
            <a:ext cx="2199498"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强调句</a:t>
            </a:r>
            <a:endParaRPr lang="zh-CN" altLang="en-US" sz="3600" dirty="0">
              <a:solidFill>
                <a:schemeClr val="tx1"/>
              </a:solidFill>
            </a:endParaRPr>
          </a:p>
        </p:txBody>
      </p:sp>
      <p:sp>
        <p:nvSpPr>
          <p:cNvPr id="50" name="对话气泡: 椭圆形 49"/>
          <p:cNvSpPr/>
          <p:nvPr/>
        </p:nvSpPr>
        <p:spPr>
          <a:xfrm>
            <a:off x="9958326" y="3063045"/>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倒装</a:t>
            </a:r>
            <a:endParaRPr lang="zh-CN" altLang="en-US" sz="3600" dirty="0">
              <a:solidFill>
                <a:schemeClr val="tx1"/>
              </a:solidFill>
            </a:endParaRPr>
          </a:p>
        </p:txBody>
      </p:sp>
      <p:sp>
        <p:nvSpPr>
          <p:cNvPr id="51" name="对话气泡: 椭圆形 50"/>
          <p:cNvSpPr/>
          <p:nvPr/>
        </p:nvSpPr>
        <p:spPr>
          <a:xfrm>
            <a:off x="3511340" y="3488515"/>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倒装</a:t>
            </a:r>
            <a:endParaRPr lang="zh-CN" altLang="en-US" sz="3600" dirty="0">
              <a:solidFill>
                <a:schemeClr val="tx1"/>
              </a:solidFill>
            </a:endParaRPr>
          </a:p>
        </p:txBody>
      </p:sp>
      <p:sp>
        <p:nvSpPr>
          <p:cNvPr id="52" name="对话气泡: 椭圆形 51"/>
          <p:cNvSpPr/>
          <p:nvPr/>
        </p:nvSpPr>
        <p:spPr>
          <a:xfrm>
            <a:off x="5016660" y="3923625"/>
            <a:ext cx="3392558"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with</a:t>
            </a:r>
            <a:r>
              <a:rPr lang="zh-CN" altLang="en-US" sz="3600" dirty="0">
                <a:solidFill>
                  <a:schemeClr val="tx1"/>
                </a:solidFill>
              </a:rPr>
              <a:t>的复合结构</a:t>
            </a:r>
            <a:endParaRPr lang="zh-CN" altLang="en-US" sz="3600" dirty="0">
              <a:solidFill>
                <a:schemeClr val="tx1"/>
              </a:solidFill>
            </a:endParaRPr>
          </a:p>
        </p:txBody>
      </p:sp>
      <p:sp>
        <p:nvSpPr>
          <p:cNvPr id="53" name="对话气泡: 椭圆形 52"/>
          <p:cNvSpPr/>
          <p:nvPr/>
        </p:nvSpPr>
        <p:spPr>
          <a:xfrm>
            <a:off x="6322734" y="4242951"/>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夸张</a:t>
            </a:r>
            <a:endParaRPr lang="zh-CN" altLang="en-US" sz="3600" dirty="0">
              <a:solidFill>
                <a:schemeClr val="tx1"/>
              </a:solidFill>
            </a:endParaRPr>
          </a:p>
        </p:txBody>
      </p:sp>
      <p:sp>
        <p:nvSpPr>
          <p:cNvPr id="54" name="对话气泡: 椭圆形 53"/>
          <p:cNvSpPr/>
          <p:nvPr/>
        </p:nvSpPr>
        <p:spPr>
          <a:xfrm>
            <a:off x="3269721" y="4866628"/>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升华主题</a:t>
            </a:r>
            <a:endParaRPr lang="zh-CN" altLang="en-US" sz="3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500" fill="hold"/>
                                        <p:tgtEl>
                                          <p:spTgt spid="44"/>
                                        </p:tgtEl>
                                        <p:attrNameLst>
                                          <p:attrName>ppt_x</p:attrName>
                                        </p:attrNameLst>
                                      </p:cBhvr>
                                      <p:tavLst>
                                        <p:tav tm="0">
                                          <p:val>
                                            <p:strVal val="#ppt_x"/>
                                          </p:val>
                                        </p:tav>
                                        <p:tav tm="100000">
                                          <p:val>
                                            <p:strVal val="#ppt_x"/>
                                          </p:val>
                                        </p:tav>
                                      </p:tavLst>
                                    </p:anim>
                                    <p:anim calcmode="lin" valueType="num">
                                      <p:cBhvr additive="base">
                                        <p:cTn id="5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additive="base">
                                        <p:cTn id="60" dur="500" fill="hold"/>
                                        <p:tgtEl>
                                          <p:spTgt spid="49"/>
                                        </p:tgtEl>
                                        <p:attrNameLst>
                                          <p:attrName>ppt_x</p:attrName>
                                        </p:attrNameLst>
                                      </p:cBhvr>
                                      <p:tavLst>
                                        <p:tav tm="0">
                                          <p:val>
                                            <p:strVal val="#ppt_x"/>
                                          </p:val>
                                        </p:tav>
                                        <p:tav tm="100000">
                                          <p:val>
                                            <p:strVal val="#ppt_x"/>
                                          </p:val>
                                        </p:tav>
                                      </p:tavLst>
                                    </p:anim>
                                    <p:anim calcmode="lin" valueType="num">
                                      <p:cBhvr additive="base">
                                        <p:cTn id="6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additive="base">
                                        <p:cTn id="66" dur="500" fill="hold"/>
                                        <p:tgtEl>
                                          <p:spTgt spid="50"/>
                                        </p:tgtEl>
                                        <p:attrNameLst>
                                          <p:attrName>ppt_x</p:attrName>
                                        </p:attrNameLst>
                                      </p:cBhvr>
                                      <p:tavLst>
                                        <p:tav tm="0">
                                          <p:val>
                                            <p:strVal val="#ppt_x"/>
                                          </p:val>
                                        </p:tav>
                                        <p:tav tm="100000">
                                          <p:val>
                                            <p:strVal val="#ppt_x"/>
                                          </p:val>
                                        </p:tav>
                                      </p:tavLst>
                                    </p:anim>
                                    <p:anim calcmode="lin" valueType="num">
                                      <p:cBhvr additive="base">
                                        <p:cTn id="6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additive="base">
                                        <p:cTn id="72" dur="500" fill="hold"/>
                                        <p:tgtEl>
                                          <p:spTgt spid="51"/>
                                        </p:tgtEl>
                                        <p:attrNameLst>
                                          <p:attrName>ppt_x</p:attrName>
                                        </p:attrNameLst>
                                      </p:cBhvr>
                                      <p:tavLst>
                                        <p:tav tm="0">
                                          <p:val>
                                            <p:strVal val="#ppt_x"/>
                                          </p:val>
                                        </p:tav>
                                        <p:tav tm="100000">
                                          <p:val>
                                            <p:strVal val="#ppt_x"/>
                                          </p:val>
                                        </p:tav>
                                      </p:tavLst>
                                    </p:anim>
                                    <p:anim calcmode="lin" valueType="num">
                                      <p:cBhvr additive="base">
                                        <p:cTn id="7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additive="base">
                                        <p:cTn id="78" dur="500" fill="hold"/>
                                        <p:tgtEl>
                                          <p:spTgt spid="52"/>
                                        </p:tgtEl>
                                        <p:attrNameLst>
                                          <p:attrName>ppt_x</p:attrName>
                                        </p:attrNameLst>
                                      </p:cBhvr>
                                      <p:tavLst>
                                        <p:tav tm="0">
                                          <p:val>
                                            <p:strVal val="#ppt_x"/>
                                          </p:val>
                                        </p:tav>
                                        <p:tav tm="100000">
                                          <p:val>
                                            <p:strVal val="#ppt_x"/>
                                          </p:val>
                                        </p:tav>
                                      </p:tavLst>
                                    </p:anim>
                                    <p:anim calcmode="lin" valueType="num">
                                      <p:cBhvr additive="base">
                                        <p:cTn id="7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additive="base">
                                        <p:cTn id="84" dur="500" fill="hold"/>
                                        <p:tgtEl>
                                          <p:spTgt spid="53"/>
                                        </p:tgtEl>
                                        <p:attrNameLst>
                                          <p:attrName>ppt_x</p:attrName>
                                        </p:attrNameLst>
                                      </p:cBhvr>
                                      <p:tavLst>
                                        <p:tav tm="0">
                                          <p:val>
                                            <p:strVal val="#ppt_x"/>
                                          </p:val>
                                        </p:tav>
                                        <p:tav tm="100000">
                                          <p:val>
                                            <p:strVal val="#ppt_x"/>
                                          </p:val>
                                        </p:tav>
                                      </p:tavLst>
                                    </p:anim>
                                    <p:anim calcmode="lin" valueType="num">
                                      <p:cBhvr additive="base">
                                        <p:cTn id="8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anim calcmode="lin" valueType="num">
                                      <p:cBhvr additive="base">
                                        <p:cTn id="90" dur="500" fill="hold"/>
                                        <p:tgtEl>
                                          <p:spTgt spid="54"/>
                                        </p:tgtEl>
                                        <p:attrNameLst>
                                          <p:attrName>ppt_x</p:attrName>
                                        </p:attrNameLst>
                                      </p:cBhvr>
                                      <p:tavLst>
                                        <p:tav tm="0">
                                          <p:val>
                                            <p:strVal val="#ppt_x"/>
                                          </p:val>
                                        </p:tav>
                                        <p:tav tm="100000">
                                          <p:val>
                                            <p:strVal val="#ppt_x"/>
                                          </p:val>
                                        </p:tav>
                                      </p:tavLst>
                                    </p:anim>
                                    <p:anim calcmode="lin" valueType="num">
                                      <p:cBhvr additive="base">
                                        <p:cTn id="9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3" grpId="0" animBg="1"/>
      <p:bldP spid="44" grpId="0" animBg="1"/>
      <p:bldP spid="49" grpId="0" animBg="1"/>
      <p:bldP spid="50" grpId="0" animBg="1"/>
      <p:bldP spid="51" grpId="0" animBg="1"/>
      <p:bldP spid="52" grpId="0" animBg="1"/>
      <p:bldP spid="53"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578" y="0"/>
            <a:ext cx="12169422"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970845" y="534683"/>
            <a:ext cx="10532533" cy="769441"/>
          </a:xfrm>
          <a:prstGeom prst="rect">
            <a:avLst/>
          </a:prstGeom>
          <a:noFill/>
        </p:spPr>
        <p:txBody>
          <a:bodyPr wrap="square" rtlCol="0">
            <a:spAutoFit/>
          </a:bodyPr>
          <a:lstStyle/>
          <a:p>
            <a:pPr algn="ctr"/>
            <a:r>
              <a:rPr lang="en-US" altLang="zh-CN" sz="4400" dirty="0"/>
              <a:t>2021.1 </a:t>
            </a:r>
            <a:r>
              <a:rPr lang="zh-CN" altLang="en-US" sz="4400" dirty="0"/>
              <a:t>八省联考英语读后续写：爱心修车</a:t>
            </a:r>
            <a:endParaRPr lang="en-US" altLang="zh-CN" sz="4400" dirty="0"/>
          </a:p>
        </p:txBody>
      </p:sp>
      <p:sp>
        <p:nvSpPr>
          <p:cNvPr id="16" name="文本框 15"/>
          <p:cNvSpPr txBox="1"/>
          <p:nvPr/>
        </p:nvSpPr>
        <p:spPr>
          <a:xfrm>
            <a:off x="3099114" y="5406389"/>
            <a:ext cx="7371330" cy="584775"/>
          </a:xfrm>
          <a:prstGeom prst="rect">
            <a:avLst/>
          </a:prstGeom>
          <a:noFill/>
        </p:spPr>
        <p:txBody>
          <a:bodyPr wrap="square" rtlCol="0">
            <a:spAutoFit/>
          </a:bodyPr>
          <a:lstStyle/>
          <a:p>
            <a:r>
              <a:rPr lang="zh-CN" altLang="en-US" sz="3200" dirty="0"/>
              <a:t>余杭区杭州二中树兰高级中学      郭合英</a:t>
            </a:r>
            <a:endParaRPr lang="zh-CN" altLang="en-US" sz="3200" dirty="0"/>
          </a:p>
        </p:txBody>
      </p:sp>
      <p:grpSp>
        <p:nvGrpSpPr>
          <p:cNvPr id="21" name="组合 20"/>
          <p:cNvGrpSpPr/>
          <p:nvPr/>
        </p:nvGrpSpPr>
        <p:grpSpPr>
          <a:xfrm>
            <a:off x="1430544" y="1635757"/>
            <a:ext cx="9598700" cy="3586483"/>
            <a:chOff x="1430544" y="1635757"/>
            <a:chExt cx="8888338" cy="3586483"/>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0544" y="1635757"/>
              <a:ext cx="3784923" cy="3586483"/>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01" y="1843016"/>
              <a:ext cx="5447081" cy="313416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75734" y="1133177"/>
            <a:ext cx="11221156" cy="526297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When I was about to say goodbye, the girl asked if I‘d had lunch. Not until then did I feel </a:t>
            </a:r>
            <a:r>
              <a:rPr lang="en-US" altLang="zh-CN" sz="2400" dirty="0">
                <a:solidFill>
                  <a:srgbClr val="000000"/>
                </a:solidFill>
                <a:latin typeface="Times New Roman" panose="02020603050405020304" pitchFamily="18" charset="0"/>
                <a:cs typeface="Times New Roman" panose="02020603050405020304" pitchFamily="18" charset="0"/>
              </a:rPr>
              <a:t>my stomach is making noises from hunger</a:t>
            </a:r>
            <a:r>
              <a:rPr lang="en-US" altLang="zh-CN" sz="2400" dirty="0">
                <a:latin typeface="Times New Roman" panose="02020603050405020304" pitchFamily="18" charset="0"/>
                <a:cs typeface="Times New Roman" panose="02020603050405020304" pitchFamily="18" charset="0"/>
              </a:rPr>
              <a:t>. I </a:t>
            </a:r>
            <a:r>
              <a:rPr lang="en-US" altLang="zh-CN" sz="2400" dirty="0">
                <a:solidFill>
                  <a:srgbClr val="FF0000"/>
                </a:solidFill>
                <a:latin typeface="Times New Roman" panose="02020603050405020304" pitchFamily="18" charset="0"/>
                <a:cs typeface="Times New Roman" panose="02020603050405020304" pitchFamily="18" charset="0"/>
              </a:rPr>
              <a:t>chuckled</a:t>
            </a:r>
            <a:r>
              <a:rPr lang="en-US" altLang="zh-CN" sz="2400" dirty="0">
                <a:latin typeface="Times New Roman" panose="02020603050405020304" pitchFamily="18" charset="0"/>
                <a:cs typeface="Times New Roman" panose="02020603050405020304" pitchFamily="18" charset="0"/>
              </a:rPr>
              <a:t>, shrugging awkwardly. Reading my mind, the girl suddenly </a:t>
            </a:r>
            <a:r>
              <a:rPr lang="en-US" altLang="zh-CN" sz="2400" dirty="0">
                <a:solidFill>
                  <a:srgbClr val="FF0000"/>
                </a:solidFill>
                <a:latin typeface="Times New Roman" panose="02020603050405020304" pitchFamily="18" charset="0"/>
                <a:cs typeface="Times New Roman" panose="02020603050405020304" pitchFamily="18" charset="0"/>
              </a:rPr>
              <a:t>dart</a:t>
            </a:r>
            <a:r>
              <a:rPr lang="en-US" altLang="zh-CN" sz="2400" dirty="0">
                <a:latin typeface="Times New Roman" panose="02020603050405020304" pitchFamily="18" charset="0"/>
                <a:cs typeface="Times New Roman" panose="02020603050405020304" pitchFamily="18" charset="0"/>
              </a:rPr>
              <a:t>ed toward her truck. </a:t>
            </a:r>
            <a:r>
              <a:rPr lang="en-US" altLang="zh-CN" sz="2400" dirty="0">
                <a:solidFill>
                  <a:srgbClr val="FF0000"/>
                </a:solidFill>
                <a:latin typeface="Times New Roman" panose="02020603050405020304" pitchFamily="18" charset="0"/>
                <a:cs typeface="Times New Roman" panose="02020603050405020304" pitchFamily="18" charset="0"/>
              </a:rPr>
              <a:t>In a split second</a:t>
            </a:r>
            <a:r>
              <a:rPr lang="en-US" altLang="zh-CN" sz="2400" dirty="0">
                <a:latin typeface="Times New Roman" panose="02020603050405020304" pitchFamily="18" charset="0"/>
                <a:cs typeface="Times New Roman" panose="02020603050405020304" pitchFamily="18" charset="0"/>
              </a:rPr>
              <a:t>, she came back breathlessly with a paper bag held tightly in her hand and handed it to me mysteriously. Thanking her a</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thousand and one, I waved to their family, watching them out of my sight. I felt the slightest feeling of being touched and </a:t>
            </a:r>
            <a:r>
              <a:rPr lang="en-US" altLang="zh-CN" sz="2400" dirty="0">
                <a:solidFill>
                  <a:srgbClr val="FF0000"/>
                </a:solidFill>
                <a:latin typeface="Times New Roman" panose="02020603050405020304" pitchFamily="18" charset="0"/>
                <a:cs typeface="Times New Roman" panose="02020603050405020304" pitchFamily="18" charset="0"/>
              </a:rPr>
              <a:t>a hint of warmth </a:t>
            </a:r>
            <a:r>
              <a:rPr lang="en-US" altLang="zh-CN" sz="2400" dirty="0">
                <a:latin typeface="Times New Roman" panose="02020603050405020304" pitchFamily="18" charset="0"/>
                <a:cs typeface="Times New Roman" panose="02020603050405020304" pitchFamily="18" charset="0"/>
              </a:rPr>
              <a:t>in my heart.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After they left, I got into my Jeep and opened the paper bag. Seeing the things, astonishment </a:t>
            </a:r>
            <a:r>
              <a:rPr lang="en-US" altLang="zh-CN" sz="2400" dirty="0">
                <a:solidFill>
                  <a:srgbClr val="FF0000"/>
                </a:solidFill>
                <a:latin typeface="Times New Roman" panose="02020603050405020304" pitchFamily="18" charset="0"/>
                <a:cs typeface="Times New Roman" panose="02020603050405020304" pitchFamily="18" charset="0"/>
              </a:rPr>
              <a:t>deprived</a:t>
            </a:r>
            <a:r>
              <a:rPr lang="en-US" altLang="zh-CN" sz="2400" dirty="0">
                <a:latin typeface="Times New Roman" panose="02020603050405020304" pitchFamily="18" charset="0"/>
                <a:cs typeface="Times New Roman" panose="02020603050405020304" pitchFamily="18" charset="0"/>
              </a:rPr>
              <a:t> me of my power of speech. Inside were a hamburger and two pieces of ham as well as a 20-dollar bill to which a note was attached, reading, “ Good luck to you</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I was touched beyond words with tears welling up in my eyes, </a:t>
            </a:r>
            <a:r>
              <a:rPr lang="en-US" altLang="zh-CN" sz="2400" dirty="0">
                <a:solidFill>
                  <a:srgbClr val="FF0000"/>
                </a:solidFill>
                <a:latin typeface="Times New Roman" panose="02020603050405020304" pitchFamily="18" charset="0"/>
                <a:cs typeface="Times New Roman" panose="02020603050405020304" pitchFamily="18" charset="0"/>
              </a:rPr>
              <a:t>gobbling</a:t>
            </a:r>
            <a:r>
              <a:rPr lang="en-US" altLang="zh-CN" sz="2400" dirty="0">
                <a:latin typeface="Times New Roman" panose="02020603050405020304" pitchFamily="18" charset="0"/>
                <a:cs typeface="Times New Roman" panose="02020603050405020304" pitchFamily="18" charset="0"/>
              </a:rPr>
              <a:t> up the food . The words like a ray of sunshine warmed my heart. It was the first time that I had not been bored with my car trouble but lucky for a beautiful </a:t>
            </a:r>
            <a:r>
              <a:rPr lang="en-US" altLang="zh-CN" sz="2400" dirty="0">
                <a:solidFill>
                  <a:srgbClr val="FF0000"/>
                </a:solidFill>
                <a:latin typeface="Times New Roman" panose="02020603050405020304" pitchFamily="18" charset="0"/>
                <a:cs typeface="Times New Roman" panose="02020603050405020304" pitchFamily="18" charset="0"/>
              </a:rPr>
              <a:t>encounter</a:t>
            </a:r>
            <a:r>
              <a:rPr lang="en-US" altLang="zh-CN" sz="2400" dirty="0">
                <a:latin typeface="Times New Roman" panose="02020603050405020304" pitchFamily="18" charset="0"/>
                <a:cs typeface="Times New Roman" panose="02020603050405020304" pitchFamily="18" charset="0"/>
              </a:rPr>
              <a:t>. It </a:t>
            </a:r>
            <a:r>
              <a:rPr lang="en-US" altLang="zh-CN" sz="2400" dirty="0">
                <a:solidFill>
                  <a:srgbClr val="FF0000"/>
                </a:solidFill>
                <a:latin typeface="Times New Roman" panose="02020603050405020304" pitchFamily="18" charset="0"/>
                <a:cs typeface="Times New Roman" panose="02020603050405020304" pitchFamily="18" charset="0"/>
              </a:rPr>
              <a:t>dawned on </a:t>
            </a:r>
            <a:r>
              <a:rPr lang="en-US" altLang="zh-CN" sz="2400" dirty="0">
                <a:latin typeface="Times New Roman" panose="02020603050405020304" pitchFamily="18" charset="0"/>
                <a:cs typeface="Times New Roman" panose="02020603050405020304" pitchFamily="18" charset="0"/>
              </a:rPr>
              <a:t>me that as long as everyone gives love, the world will become a beautiful world.</a:t>
            </a:r>
            <a:endParaRPr lang="en-US" altLang="zh-CN" sz="2400" dirty="0">
              <a:latin typeface="Times New Roman" panose="02020603050405020304" pitchFamily="18" charset="0"/>
              <a:cs typeface="Times New Roman" panose="02020603050405020304" pitchFamily="18" charset="0"/>
            </a:endParaRPr>
          </a:p>
        </p:txBody>
      </p:sp>
      <p:sp>
        <p:nvSpPr>
          <p:cNvPr id="8" name="矩形 7"/>
          <p:cNvSpPr/>
          <p:nvPr/>
        </p:nvSpPr>
        <p:spPr>
          <a:xfrm>
            <a:off x="3496584" y="152250"/>
            <a:ext cx="5198859"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8  </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下水文欣赏</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2</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：原创</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cxnSp>
        <p:nvCxnSpPr>
          <p:cNvPr id="9" name="直接连接符 8"/>
          <p:cNvCxnSpPr/>
          <p:nvPr/>
        </p:nvCxnSpPr>
        <p:spPr>
          <a:xfrm>
            <a:off x="9241947" y="1552222"/>
            <a:ext cx="23630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75734" y="2291644"/>
            <a:ext cx="23630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767769" y="2652889"/>
            <a:ext cx="496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25108" y="3025422"/>
            <a:ext cx="2466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539111" y="3025422"/>
            <a:ext cx="1806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604125" y="4120444"/>
            <a:ext cx="23630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75734" y="4504267"/>
            <a:ext cx="6039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742079" y="4504267"/>
            <a:ext cx="4225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75734" y="4888088"/>
            <a:ext cx="4786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657725" y="4888088"/>
            <a:ext cx="32717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85422" y="6405703"/>
            <a:ext cx="9859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241094" y="5226756"/>
            <a:ext cx="3749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245657" y="5599289"/>
            <a:ext cx="60093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9785640" y="5971822"/>
            <a:ext cx="18279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对话气泡: 椭圆形 39"/>
          <p:cNvSpPr/>
          <p:nvPr/>
        </p:nvSpPr>
        <p:spPr>
          <a:xfrm>
            <a:off x="9367043" y="170461"/>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倒装</a:t>
            </a:r>
            <a:endParaRPr lang="zh-CN" altLang="en-US" sz="3600" dirty="0">
              <a:solidFill>
                <a:schemeClr val="tx1"/>
              </a:solidFill>
            </a:endParaRPr>
          </a:p>
        </p:txBody>
      </p:sp>
      <p:cxnSp>
        <p:nvCxnSpPr>
          <p:cNvPr id="41" name="直接连接符 40"/>
          <p:cNvCxnSpPr/>
          <p:nvPr/>
        </p:nvCxnSpPr>
        <p:spPr>
          <a:xfrm>
            <a:off x="8115880" y="1924755"/>
            <a:ext cx="25837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对话气泡: 椭圆形 42"/>
          <p:cNvSpPr/>
          <p:nvPr/>
        </p:nvSpPr>
        <p:spPr>
          <a:xfrm>
            <a:off x="8251594" y="476091"/>
            <a:ext cx="2363031"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非谓语</a:t>
            </a:r>
            <a:endParaRPr lang="zh-CN" altLang="en-US" sz="3600" dirty="0">
              <a:solidFill>
                <a:schemeClr val="tx1"/>
              </a:solidFill>
            </a:endParaRPr>
          </a:p>
        </p:txBody>
      </p:sp>
      <p:sp>
        <p:nvSpPr>
          <p:cNvPr id="44" name="对话气泡: 椭圆形 43"/>
          <p:cNvSpPr/>
          <p:nvPr/>
        </p:nvSpPr>
        <p:spPr>
          <a:xfrm>
            <a:off x="801261" y="801512"/>
            <a:ext cx="2363031"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非谓语</a:t>
            </a:r>
            <a:endParaRPr lang="zh-CN" altLang="en-US" sz="3600" dirty="0">
              <a:solidFill>
                <a:schemeClr val="tx1"/>
              </a:solidFill>
            </a:endParaRPr>
          </a:p>
        </p:txBody>
      </p:sp>
      <p:sp>
        <p:nvSpPr>
          <p:cNvPr id="46" name="对话气泡: 椭圆形 45"/>
          <p:cNvSpPr/>
          <p:nvPr/>
        </p:nvSpPr>
        <p:spPr>
          <a:xfrm>
            <a:off x="3862506" y="1203168"/>
            <a:ext cx="3392558"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with</a:t>
            </a:r>
            <a:r>
              <a:rPr lang="zh-CN" altLang="en-US" sz="3600" dirty="0">
                <a:solidFill>
                  <a:schemeClr val="tx1"/>
                </a:solidFill>
              </a:rPr>
              <a:t>的复合结构</a:t>
            </a:r>
            <a:endParaRPr lang="zh-CN" altLang="en-US" sz="3600" dirty="0">
              <a:solidFill>
                <a:schemeClr val="tx1"/>
              </a:solidFill>
            </a:endParaRPr>
          </a:p>
        </p:txBody>
      </p:sp>
      <p:sp>
        <p:nvSpPr>
          <p:cNvPr id="48" name="对话气泡: 椭圆形 47"/>
          <p:cNvSpPr/>
          <p:nvPr/>
        </p:nvSpPr>
        <p:spPr>
          <a:xfrm>
            <a:off x="4025108" y="1586988"/>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夸张</a:t>
            </a:r>
            <a:endParaRPr lang="zh-CN" altLang="en-US" sz="3600" dirty="0">
              <a:solidFill>
                <a:schemeClr val="tx1"/>
              </a:solidFill>
            </a:endParaRPr>
          </a:p>
        </p:txBody>
      </p:sp>
      <p:sp>
        <p:nvSpPr>
          <p:cNvPr id="52" name="对话气泡: 椭圆形 51"/>
          <p:cNvSpPr/>
          <p:nvPr/>
        </p:nvSpPr>
        <p:spPr>
          <a:xfrm>
            <a:off x="9518111" y="1586988"/>
            <a:ext cx="2363031"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非谓语</a:t>
            </a:r>
            <a:endParaRPr lang="zh-CN" altLang="en-US" sz="3600" dirty="0">
              <a:solidFill>
                <a:schemeClr val="tx1"/>
              </a:solidFill>
            </a:endParaRPr>
          </a:p>
        </p:txBody>
      </p:sp>
      <p:sp>
        <p:nvSpPr>
          <p:cNvPr id="53" name="对话气泡: 椭圆形 52"/>
          <p:cNvSpPr/>
          <p:nvPr/>
        </p:nvSpPr>
        <p:spPr>
          <a:xfrm>
            <a:off x="8768225" y="2740603"/>
            <a:ext cx="2363031"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非谓语</a:t>
            </a:r>
            <a:endParaRPr lang="zh-CN" altLang="en-US" sz="3600" dirty="0">
              <a:solidFill>
                <a:schemeClr val="tx1"/>
              </a:solidFill>
            </a:endParaRPr>
          </a:p>
        </p:txBody>
      </p:sp>
      <p:sp>
        <p:nvSpPr>
          <p:cNvPr id="54" name="对话气泡: 椭圆形 53"/>
          <p:cNvSpPr/>
          <p:nvPr/>
        </p:nvSpPr>
        <p:spPr>
          <a:xfrm>
            <a:off x="2592384" y="3034219"/>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无灵主语</a:t>
            </a:r>
            <a:endParaRPr lang="zh-CN" altLang="en-US" sz="3600" dirty="0">
              <a:solidFill>
                <a:schemeClr val="tx1"/>
              </a:solidFill>
            </a:endParaRPr>
          </a:p>
        </p:txBody>
      </p:sp>
      <p:sp>
        <p:nvSpPr>
          <p:cNvPr id="55" name="对话气泡: 椭圆形 54"/>
          <p:cNvSpPr/>
          <p:nvPr/>
        </p:nvSpPr>
        <p:spPr>
          <a:xfrm>
            <a:off x="7210694" y="3010818"/>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倒装</a:t>
            </a:r>
            <a:endParaRPr lang="zh-CN" altLang="en-US" sz="3600" dirty="0">
              <a:solidFill>
                <a:schemeClr val="tx1"/>
              </a:solidFill>
            </a:endParaRPr>
          </a:p>
        </p:txBody>
      </p:sp>
      <p:sp>
        <p:nvSpPr>
          <p:cNvPr id="56" name="对话气泡: 椭圆形 55"/>
          <p:cNvSpPr/>
          <p:nvPr/>
        </p:nvSpPr>
        <p:spPr>
          <a:xfrm>
            <a:off x="6160335" y="3438366"/>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定从</a:t>
            </a:r>
            <a:endParaRPr lang="zh-CN" altLang="en-US" sz="3600" dirty="0">
              <a:solidFill>
                <a:schemeClr val="tx1"/>
              </a:solidFill>
            </a:endParaRPr>
          </a:p>
        </p:txBody>
      </p:sp>
      <p:sp>
        <p:nvSpPr>
          <p:cNvPr id="57" name="对话气泡: 椭圆形 56"/>
          <p:cNvSpPr/>
          <p:nvPr/>
        </p:nvSpPr>
        <p:spPr>
          <a:xfrm>
            <a:off x="6293186" y="3750240"/>
            <a:ext cx="3392558"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with</a:t>
            </a:r>
            <a:r>
              <a:rPr lang="zh-CN" altLang="en-US" sz="3600" dirty="0">
                <a:solidFill>
                  <a:schemeClr val="tx1"/>
                </a:solidFill>
              </a:rPr>
              <a:t>的复合结构</a:t>
            </a:r>
            <a:endParaRPr lang="zh-CN" altLang="en-US" sz="3600" dirty="0">
              <a:solidFill>
                <a:schemeClr val="tx1"/>
              </a:solidFill>
            </a:endParaRPr>
          </a:p>
        </p:txBody>
      </p:sp>
      <p:sp>
        <p:nvSpPr>
          <p:cNvPr id="58" name="对话气泡: 椭圆形 57"/>
          <p:cNvSpPr/>
          <p:nvPr/>
        </p:nvSpPr>
        <p:spPr>
          <a:xfrm>
            <a:off x="9894454" y="3670730"/>
            <a:ext cx="2265918"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非谓语</a:t>
            </a:r>
            <a:endParaRPr lang="zh-CN" altLang="en-US" sz="3600" dirty="0">
              <a:solidFill>
                <a:schemeClr val="tx1"/>
              </a:solidFill>
            </a:endParaRPr>
          </a:p>
        </p:txBody>
      </p:sp>
      <p:cxnSp>
        <p:nvCxnSpPr>
          <p:cNvPr id="59" name="直接连接符 58"/>
          <p:cNvCxnSpPr/>
          <p:nvPr/>
        </p:nvCxnSpPr>
        <p:spPr>
          <a:xfrm>
            <a:off x="10442222" y="5226756"/>
            <a:ext cx="121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对话气泡: 椭圆形 60"/>
          <p:cNvSpPr/>
          <p:nvPr/>
        </p:nvSpPr>
        <p:spPr>
          <a:xfrm>
            <a:off x="4164921" y="4120371"/>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比喻</a:t>
            </a:r>
            <a:endParaRPr lang="zh-CN" altLang="en-US" sz="3600" dirty="0">
              <a:solidFill>
                <a:schemeClr val="tx1"/>
              </a:solidFill>
            </a:endParaRPr>
          </a:p>
        </p:txBody>
      </p:sp>
      <p:sp>
        <p:nvSpPr>
          <p:cNvPr id="62" name="对话气泡: 椭圆形 61"/>
          <p:cNvSpPr/>
          <p:nvPr/>
        </p:nvSpPr>
        <p:spPr>
          <a:xfrm>
            <a:off x="5595292" y="4834412"/>
            <a:ext cx="1662783" cy="1174190"/>
          </a:xfrm>
          <a:prstGeom prst="wedgeEllipseCallout">
            <a:avLst/>
          </a:prstGeom>
          <a:solidFill>
            <a:srgbClr val="FBB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rPr>
              <a:t>升华主题</a:t>
            </a:r>
            <a:endParaRPr lang="zh-CN" altLang="en-US" sz="3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ppt_x"/>
                                          </p:val>
                                        </p:tav>
                                        <p:tav tm="100000">
                                          <p:val>
                                            <p:strVal val="#ppt_x"/>
                                          </p:val>
                                        </p:tav>
                                      </p:tavLst>
                                    </p:anim>
                                    <p:anim calcmode="lin" valueType="num">
                                      <p:cBhvr additive="base">
                                        <p:cTn id="1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ppt_x"/>
                                          </p:val>
                                        </p:tav>
                                        <p:tav tm="100000">
                                          <p:val>
                                            <p:strVal val="#ppt_x"/>
                                          </p:val>
                                        </p:tav>
                                      </p:tavLst>
                                    </p:anim>
                                    <p:anim calcmode="lin" valueType="num">
                                      <p:cBhvr additive="base">
                                        <p:cTn id="3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fill="hold"/>
                                        <p:tgtEl>
                                          <p:spTgt spid="52"/>
                                        </p:tgtEl>
                                        <p:attrNameLst>
                                          <p:attrName>ppt_x</p:attrName>
                                        </p:attrNameLst>
                                      </p:cBhvr>
                                      <p:tavLst>
                                        <p:tav tm="0">
                                          <p:val>
                                            <p:strVal val="#ppt_x"/>
                                          </p:val>
                                        </p:tav>
                                        <p:tav tm="100000">
                                          <p:val>
                                            <p:strVal val="#ppt_x"/>
                                          </p:val>
                                        </p:tav>
                                      </p:tavLst>
                                    </p:anim>
                                    <p:anim calcmode="lin" valueType="num">
                                      <p:cBhvr additive="base">
                                        <p:cTn id="4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additive="base">
                                        <p:cTn id="48" dur="500" fill="hold"/>
                                        <p:tgtEl>
                                          <p:spTgt spid="53"/>
                                        </p:tgtEl>
                                        <p:attrNameLst>
                                          <p:attrName>ppt_x</p:attrName>
                                        </p:attrNameLst>
                                      </p:cBhvr>
                                      <p:tavLst>
                                        <p:tav tm="0">
                                          <p:val>
                                            <p:strVal val="#ppt_x"/>
                                          </p:val>
                                        </p:tav>
                                        <p:tav tm="100000">
                                          <p:val>
                                            <p:strVal val="#ppt_x"/>
                                          </p:val>
                                        </p:tav>
                                      </p:tavLst>
                                    </p:anim>
                                    <p:anim calcmode="lin" valueType="num">
                                      <p:cBhvr additive="base">
                                        <p:cTn id="4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500" fill="hold"/>
                                        <p:tgtEl>
                                          <p:spTgt spid="54"/>
                                        </p:tgtEl>
                                        <p:attrNameLst>
                                          <p:attrName>ppt_x</p:attrName>
                                        </p:attrNameLst>
                                      </p:cBhvr>
                                      <p:tavLst>
                                        <p:tav tm="0">
                                          <p:val>
                                            <p:strVal val="#ppt_x"/>
                                          </p:val>
                                        </p:tav>
                                        <p:tav tm="100000">
                                          <p:val>
                                            <p:strVal val="#ppt_x"/>
                                          </p:val>
                                        </p:tav>
                                      </p:tavLst>
                                    </p:anim>
                                    <p:anim calcmode="lin" valueType="num">
                                      <p:cBhvr additive="base">
                                        <p:cTn id="5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additive="base">
                                        <p:cTn id="60" dur="500" fill="hold"/>
                                        <p:tgtEl>
                                          <p:spTgt spid="55"/>
                                        </p:tgtEl>
                                        <p:attrNameLst>
                                          <p:attrName>ppt_x</p:attrName>
                                        </p:attrNameLst>
                                      </p:cBhvr>
                                      <p:tavLst>
                                        <p:tav tm="0">
                                          <p:val>
                                            <p:strVal val="#ppt_x"/>
                                          </p:val>
                                        </p:tav>
                                        <p:tav tm="100000">
                                          <p:val>
                                            <p:strVal val="#ppt_x"/>
                                          </p:val>
                                        </p:tav>
                                      </p:tavLst>
                                    </p:anim>
                                    <p:anim calcmode="lin" valueType="num">
                                      <p:cBhvr additive="base">
                                        <p:cTn id="6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additive="base">
                                        <p:cTn id="72" dur="500" fill="hold"/>
                                        <p:tgtEl>
                                          <p:spTgt spid="57"/>
                                        </p:tgtEl>
                                        <p:attrNameLst>
                                          <p:attrName>ppt_x</p:attrName>
                                        </p:attrNameLst>
                                      </p:cBhvr>
                                      <p:tavLst>
                                        <p:tav tm="0">
                                          <p:val>
                                            <p:strVal val="#ppt_x"/>
                                          </p:val>
                                        </p:tav>
                                        <p:tav tm="100000">
                                          <p:val>
                                            <p:strVal val="#ppt_x"/>
                                          </p:val>
                                        </p:tav>
                                      </p:tavLst>
                                    </p:anim>
                                    <p:anim calcmode="lin" valueType="num">
                                      <p:cBhvr additive="base">
                                        <p:cTn id="7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58"/>
                                        </p:tgtEl>
                                        <p:attrNameLst>
                                          <p:attrName>style.visibility</p:attrName>
                                        </p:attrNameLst>
                                      </p:cBhvr>
                                      <p:to>
                                        <p:strVal val="visible"/>
                                      </p:to>
                                    </p:set>
                                    <p:anim calcmode="lin" valueType="num">
                                      <p:cBhvr additive="base">
                                        <p:cTn id="78" dur="500" fill="hold"/>
                                        <p:tgtEl>
                                          <p:spTgt spid="58"/>
                                        </p:tgtEl>
                                        <p:attrNameLst>
                                          <p:attrName>ppt_x</p:attrName>
                                        </p:attrNameLst>
                                      </p:cBhvr>
                                      <p:tavLst>
                                        <p:tav tm="0">
                                          <p:val>
                                            <p:strVal val="#ppt_x"/>
                                          </p:val>
                                        </p:tav>
                                        <p:tav tm="100000">
                                          <p:val>
                                            <p:strVal val="#ppt_x"/>
                                          </p:val>
                                        </p:tav>
                                      </p:tavLst>
                                    </p:anim>
                                    <p:anim calcmode="lin" valueType="num">
                                      <p:cBhvr additive="base">
                                        <p:cTn id="7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61"/>
                                        </p:tgtEl>
                                        <p:attrNameLst>
                                          <p:attrName>style.visibility</p:attrName>
                                        </p:attrNameLst>
                                      </p:cBhvr>
                                      <p:to>
                                        <p:strVal val="visible"/>
                                      </p:to>
                                    </p:set>
                                    <p:anim calcmode="lin" valueType="num">
                                      <p:cBhvr additive="base">
                                        <p:cTn id="84" dur="500" fill="hold"/>
                                        <p:tgtEl>
                                          <p:spTgt spid="61"/>
                                        </p:tgtEl>
                                        <p:attrNameLst>
                                          <p:attrName>ppt_x</p:attrName>
                                        </p:attrNameLst>
                                      </p:cBhvr>
                                      <p:tavLst>
                                        <p:tav tm="0">
                                          <p:val>
                                            <p:strVal val="#ppt_x"/>
                                          </p:val>
                                        </p:tav>
                                        <p:tav tm="100000">
                                          <p:val>
                                            <p:strVal val="#ppt_x"/>
                                          </p:val>
                                        </p:tav>
                                      </p:tavLst>
                                    </p:anim>
                                    <p:anim calcmode="lin" valueType="num">
                                      <p:cBhvr additive="base">
                                        <p:cTn id="8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62"/>
                                        </p:tgtEl>
                                        <p:attrNameLst>
                                          <p:attrName>style.visibility</p:attrName>
                                        </p:attrNameLst>
                                      </p:cBhvr>
                                      <p:to>
                                        <p:strVal val="visible"/>
                                      </p:to>
                                    </p:set>
                                    <p:anim calcmode="lin" valueType="num">
                                      <p:cBhvr additive="base">
                                        <p:cTn id="90" dur="500" fill="hold"/>
                                        <p:tgtEl>
                                          <p:spTgt spid="62"/>
                                        </p:tgtEl>
                                        <p:attrNameLst>
                                          <p:attrName>ppt_x</p:attrName>
                                        </p:attrNameLst>
                                      </p:cBhvr>
                                      <p:tavLst>
                                        <p:tav tm="0">
                                          <p:val>
                                            <p:strVal val="#ppt_x"/>
                                          </p:val>
                                        </p:tav>
                                        <p:tav tm="100000">
                                          <p:val>
                                            <p:strVal val="#ppt_x"/>
                                          </p:val>
                                        </p:tav>
                                      </p:tavLst>
                                    </p:anim>
                                    <p:anim calcmode="lin" valueType="num">
                                      <p:cBhvr additive="base">
                                        <p:cTn id="9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4" grpId="0" animBg="1"/>
      <p:bldP spid="46" grpId="0" animBg="1"/>
      <p:bldP spid="48" grpId="0" animBg="1"/>
      <p:bldP spid="52" grpId="0" animBg="1"/>
      <p:bldP spid="53" grpId="0" animBg="1"/>
      <p:bldP spid="54" grpId="0" animBg="1"/>
      <p:bldP spid="55" grpId="0" animBg="1"/>
      <p:bldP spid="56" grpId="0" animBg="1"/>
      <p:bldP spid="57" grpId="0" animBg="1"/>
      <p:bldP spid="58" grpId="0" animBg="1"/>
      <p:bldP spid="61"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542076" y="203050"/>
            <a:ext cx="2859501" cy="584775"/>
          </a:xfrm>
          <a:prstGeom prst="rect">
            <a:avLst/>
          </a:prstGeom>
          <a:noFill/>
        </p:spPr>
        <p:txBody>
          <a:bodyPr wrap="none" lIns="91440" tIns="45720" rIns="91440" bIns="45720">
            <a:spAutoFit/>
          </a:bodyPr>
          <a:lstStyle/>
          <a:p>
            <a:pPr algn="ctr"/>
            <a:r>
              <a:rPr lang="en-US" altLang="zh-CN" sz="3200" b="1" dirty="0">
                <a:ln w="22225">
                  <a:solidFill>
                    <a:schemeClr val="accent2"/>
                  </a:solidFill>
                  <a:prstDash val="solid"/>
                </a:ln>
                <a:solidFill>
                  <a:schemeClr val="accent2">
                    <a:lumMod val="40000"/>
                    <a:lumOff val="60000"/>
                  </a:schemeClr>
                </a:solidFill>
              </a:rPr>
              <a:t>9   Homework 1</a:t>
            </a:r>
            <a:endParaRPr lang="zh-CN" altLang="en-US" sz="3200" b="1" cap="none" spc="0" dirty="0">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587022" y="684301"/>
            <a:ext cx="11017955" cy="6001643"/>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 year ago,</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my friend and I went to a nearby town to attend a wedding.</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After the reception, we were waiting for a public transport bus to go back home.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 was nine o‘clock at night</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and although many buses passed,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none stopped</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We had waited for an hour and were getting </a:t>
            </a:r>
            <a:r>
              <a:rPr lang="en-US" altLang="zh-CN" sz="2400" u="sng" dirty="0">
                <a:latin typeface="Times New Roman" panose="02020603050405020304" pitchFamily="18" charset="0"/>
                <a:cs typeface="Times New Roman" panose="02020603050405020304" pitchFamily="18" charset="0"/>
              </a:rPr>
              <a:t>desperate</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We wouldn‘t be able to stay overnight because it was a weekday, and we both needed to work the next day.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 was almost 10pm when a family who had attended the same wedding passed by in their car.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Probably sensing that we were waiting for some means of transport, they stopped and gave us a lift</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I was so moved by their kindness,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 I expressed my gratitude to them</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When we reached my hometown,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family dropped us at the nearest point from where we could catch a shared rickshaw</a:t>
            </a:r>
            <a:r>
              <a:rPr lang="zh-CN" altLang="en-US" sz="2400" dirty="0">
                <a:latin typeface="Times New Roman" panose="02020603050405020304" pitchFamily="18" charset="0"/>
                <a:cs typeface="Times New Roman" panose="02020603050405020304" pitchFamily="18" charset="0"/>
              </a:rPr>
              <a:t>（人力车） </a:t>
            </a:r>
            <a:r>
              <a:rPr lang="en-US" altLang="zh-CN" sz="2400" dirty="0">
                <a:latin typeface="Times New Roman" panose="02020603050405020304" pitchFamily="18" charset="0"/>
                <a:cs typeface="Times New Roman" panose="02020603050405020304" pitchFamily="18" charset="0"/>
              </a:rPr>
              <a:t>to get back to the spot where we had parked our bikes.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 the way, a laborer stopped the rickshaw.</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driver saw his clothes and asked him whether he had any money to pay the fare</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laborer shook his head and said</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“No</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”On hearing this,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driver refused to take him.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 remembered my own plight </a:t>
            </a:r>
            <a:r>
              <a:rPr lang="zh-CN" altLang="en-US" sz="2400" dirty="0">
                <a:latin typeface="Times New Roman" panose="02020603050405020304" pitchFamily="18" charset="0"/>
                <a:cs typeface="Times New Roman" panose="02020603050405020304" pitchFamily="18" charset="0"/>
              </a:rPr>
              <a:t>（困境） </a:t>
            </a:r>
            <a:r>
              <a:rPr lang="en-US" altLang="zh-CN" sz="2400" dirty="0">
                <a:latin typeface="Times New Roman" panose="02020603050405020304" pitchFamily="18" charset="0"/>
                <a:cs typeface="Times New Roman" panose="02020603050405020304" pitchFamily="18" charset="0"/>
              </a:rPr>
              <a:t>a few minutes earlier,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 I told the driver to allow the laborer to sit with us,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as I would pay his fare.</a:t>
            </a:r>
            <a:r>
              <a:rPr lang="zh-CN" altLang="en-US"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83822" y="398185"/>
            <a:ext cx="11401778" cy="637097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What an immediate opportunity to pass on the family’s act of kindness! That night,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 felt lightness in my heart,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 I went to sleep happily and filled with joy about what I had done.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 this chain of kindness continue</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21.</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underlined word shows that the author feels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about the situation</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hopeless           B</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angry            C</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satisfied           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nervous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22.</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author and his friend had to go home because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it was very late at night                           B</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there was no room for them to stay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they had to go to work the next day        D</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they couldn't refuse the family's help</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23</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We can learn that the laborer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was coming back from the same wedding ceremony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got on the rickshaw and sat with the author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refused the author's help</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had enough money to pay the fare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24</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What would be the best title for the text</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 Poor Laborer on His Way Home             B</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 Meaningful Wedding Ceremony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 Story at Midnight                                    D</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The Delivery of Kindness</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7421" y="1635001"/>
            <a:ext cx="1053298" cy="826066"/>
          </a:xfrm>
          <a:prstGeom prst="rect">
            <a:avLst/>
          </a:prstGeom>
        </p:spPr>
      </p:pic>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7421" y="2757606"/>
            <a:ext cx="1053298" cy="826066"/>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7421" y="3880211"/>
            <a:ext cx="1053298" cy="826066"/>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33466" y="5720426"/>
            <a:ext cx="1053298" cy="8260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16088" y="714860"/>
            <a:ext cx="11559822" cy="5940088"/>
          </a:xfrm>
          <a:prstGeom prst="rect">
            <a:avLst/>
          </a:prstGeom>
          <a:noFill/>
        </p:spPr>
        <p:txBody>
          <a:bodyPr wrap="square">
            <a:spAutoFit/>
          </a:bodyPr>
          <a:lstStyle/>
          <a:p>
            <a:pPr algn="ctr"/>
            <a:r>
              <a:rPr lang="en-US" altLang="zh-CN" sz="2000" dirty="0">
                <a:latin typeface="Times New Roman" panose="02020603050405020304" pitchFamily="18" charset="0"/>
                <a:cs typeface="Times New Roman" panose="02020603050405020304" pitchFamily="18" charset="0"/>
              </a:rPr>
              <a:t>An Act of Kindness</a:t>
            </a:r>
            <a:endParaRPr lang="en-US" altLang="zh-CN" sz="2000"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Mother was making a dish for Mrs. Smith next door, </a:t>
            </a:r>
            <a:r>
              <a:rPr lang="en-US" altLang="zh-CN" u="sng" dirty="0">
                <a:latin typeface="Times New Roman" panose="02020603050405020304" pitchFamily="18" charset="0"/>
                <a:cs typeface="Times New Roman" panose="02020603050405020304" pitchFamily="18" charset="0"/>
              </a:rPr>
              <a:t>       1      </a:t>
            </a:r>
            <a:r>
              <a:rPr lang="en-US" altLang="zh-CN" dirty="0">
                <a:latin typeface="Times New Roman" panose="02020603050405020304" pitchFamily="18" charset="0"/>
                <a:cs typeface="Times New Roman" panose="02020603050405020304" pitchFamily="18" charset="0"/>
              </a:rPr>
              <a:t>six-year-old Susie came up and </a:t>
            </a:r>
            <a:r>
              <a:rPr lang="en-US" altLang="zh-CN" u="sng" dirty="0">
                <a:latin typeface="Times New Roman" panose="02020603050405020304" pitchFamily="18" charset="0"/>
                <a:cs typeface="Times New Roman" panose="02020603050405020304" pitchFamily="18" charset="0"/>
              </a:rPr>
              <a:t>     2       </a:t>
            </a:r>
            <a:r>
              <a:rPr lang="en-US" altLang="zh-CN" dirty="0">
                <a:latin typeface="Times New Roman" panose="02020603050405020304" pitchFamily="18" charset="0"/>
                <a:cs typeface="Times New Roman" panose="02020603050405020304" pitchFamily="18" charset="0"/>
              </a:rPr>
              <a:t>why Mommy was doing so .</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“Because Mrs. Smith is very sad: she lost her daughter and she has a broken heart. We need to take care of her</a:t>
            </a:r>
            <a:r>
              <a:rPr lang="en-US" altLang="zh-CN" u="sng" dirty="0">
                <a:latin typeface="Times New Roman" panose="02020603050405020304" pitchFamily="18" charset="0"/>
                <a:cs typeface="Times New Roman" panose="02020603050405020304" pitchFamily="18" charset="0"/>
              </a:rPr>
              <a:t>      3    </a:t>
            </a:r>
            <a:r>
              <a:rPr lang="en-US" altLang="zh-CN" dirty="0">
                <a:latin typeface="Times New Roman" panose="02020603050405020304" pitchFamily="18" charset="0"/>
                <a:cs typeface="Times New Roman" panose="02020603050405020304" pitchFamily="18" charset="0"/>
              </a:rPr>
              <a:t>.  And when someone is very , very sad , they have trouble doing the</a:t>
            </a:r>
            <a:r>
              <a:rPr lang="en-US" altLang="zh-CN" u="sng" dirty="0">
                <a:latin typeface="Times New Roman" panose="02020603050405020304" pitchFamily="18" charset="0"/>
                <a:cs typeface="Times New Roman" panose="02020603050405020304" pitchFamily="18" charset="0"/>
              </a:rPr>
              <a:t>      4       </a:t>
            </a:r>
            <a:r>
              <a:rPr lang="en-US" altLang="zh-CN" dirty="0">
                <a:latin typeface="Times New Roman" panose="02020603050405020304" pitchFamily="18" charset="0"/>
                <a:cs typeface="Times New Roman" panose="02020603050405020304" pitchFamily="18" charset="0"/>
              </a:rPr>
              <a:t>things like making dinner or other housework . Because we’re part of a</a:t>
            </a:r>
            <a:r>
              <a:rPr lang="en-US" altLang="zh-CN" u="sng" dirty="0">
                <a:latin typeface="Times New Roman" panose="02020603050405020304" pitchFamily="18" charset="0"/>
                <a:cs typeface="Times New Roman" panose="02020603050405020304" pitchFamily="18" charset="0"/>
              </a:rPr>
              <a:t>     5     </a:t>
            </a:r>
            <a:r>
              <a:rPr lang="en-US" altLang="zh-CN" dirty="0">
                <a:latin typeface="Times New Roman" panose="02020603050405020304" pitchFamily="18" charset="0"/>
                <a:cs typeface="Times New Roman" panose="02020603050405020304" pitchFamily="18" charset="0"/>
              </a:rPr>
              <a:t> and Mrs. Smith is our neighbor , we need to do some thing to help her. Mrs. Smith won’t </a:t>
            </a:r>
            <a:endParaRPr lang="en-US" altLang="zh-CN" dirty="0">
              <a:latin typeface="Times New Roman" panose="02020603050405020304" pitchFamily="18" charset="0"/>
              <a:cs typeface="Times New Roman" panose="02020603050405020304" pitchFamily="18" charset="0"/>
            </a:endParaRPr>
          </a:p>
          <a:p>
            <a:r>
              <a:rPr lang="en-US" altLang="zh-CN" u="sng" dirty="0">
                <a:latin typeface="Times New Roman" panose="02020603050405020304" pitchFamily="18" charset="0"/>
                <a:cs typeface="Times New Roman" panose="02020603050405020304" pitchFamily="18" charset="0"/>
              </a:rPr>
              <a:t>       6     </a:t>
            </a:r>
            <a:r>
              <a:rPr lang="en-US" altLang="zh-CN" dirty="0">
                <a:latin typeface="Times New Roman" panose="02020603050405020304" pitchFamily="18" charset="0"/>
                <a:cs typeface="Times New Roman" panose="02020603050405020304" pitchFamily="18" charset="0"/>
              </a:rPr>
              <a:t>be able to talk with or hug her daughter or do all those wonderful things that mommies and daughters do together. You’re a very smart girl , Susie ; maybe you’11 think of some way to help take care of Mrs. Smith.”</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Susie thought seriously about this  </a:t>
            </a:r>
            <a:r>
              <a:rPr lang="en-US" altLang="zh-CN" u="sng" dirty="0">
                <a:latin typeface="Times New Roman" panose="02020603050405020304" pitchFamily="18" charset="0"/>
                <a:cs typeface="Times New Roman" panose="02020603050405020304" pitchFamily="18" charset="0"/>
              </a:rPr>
              <a:t>      7      </a:t>
            </a:r>
            <a:r>
              <a:rPr lang="en-US" altLang="zh-CN" dirty="0">
                <a:latin typeface="Times New Roman" panose="02020603050405020304" pitchFamily="18" charset="0"/>
                <a:cs typeface="Times New Roman" panose="02020603050405020304" pitchFamily="18" charset="0"/>
              </a:rPr>
              <a:t> and how she could do her part in </a:t>
            </a:r>
            <a:r>
              <a:rPr lang="en-US" altLang="zh-CN" u="sng" dirty="0">
                <a:latin typeface="Times New Roman" panose="02020603050405020304" pitchFamily="18" charset="0"/>
                <a:cs typeface="Times New Roman" panose="02020603050405020304" pitchFamily="18" charset="0"/>
              </a:rPr>
              <a:t>        8    </a:t>
            </a:r>
            <a:r>
              <a:rPr lang="en-US" altLang="zh-CN" dirty="0">
                <a:latin typeface="Times New Roman" panose="02020603050405020304" pitchFamily="18" charset="0"/>
                <a:cs typeface="Times New Roman" panose="02020603050405020304" pitchFamily="18" charset="0"/>
              </a:rPr>
              <a:t> </a:t>
            </a:r>
            <a:r>
              <a:rPr lang="en-US" altLang="zh-CN" u="sng"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Mrs. Smith. A few minutes later , Susie knocked on her door. After a few moments , Mrs. Smith </a:t>
            </a:r>
            <a:r>
              <a:rPr lang="en-US" altLang="zh-CN" u="sng" dirty="0">
                <a:latin typeface="Times New Roman" panose="02020603050405020304" pitchFamily="18" charset="0"/>
                <a:cs typeface="Times New Roman" panose="02020603050405020304" pitchFamily="18" charset="0"/>
              </a:rPr>
              <a:t>      9      </a:t>
            </a:r>
            <a:r>
              <a:rPr lang="en-US" altLang="zh-CN" dirty="0">
                <a:latin typeface="Times New Roman" panose="02020603050405020304" pitchFamily="18" charset="0"/>
                <a:cs typeface="Times New Roman" panose="02020603050405020304" pitchFamily="18" charset="0"/>
              </a:rPr>
              <a:t>the knock with a “Hi , Susie”.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Susie noticed that Mrs. Smith didn’t have that</a:t>
            </a:r>
            <a:r>
              <a:rPr lang="en-US" altLang="zh-CN" u="sng" dirty="0">
                <a:latin typeface="Times New Roman" panose="02020603050405020304" pitchFamily="18" charset="0"/>
                <a:cs typeface="Times New Roman" panose="02020603050405020304" pitchFamily="18" charset="0"/>
              </a:rPr>
              <a:t>      10       </a:t>
            </a:r>
            <a:r>
              <a:rPr lang="en-US" altLang="zh-CN" dirty="0">
                <a:latin typeface="Times New Roman" panose="02020603050405020304" pitchFamily="18" charset="0"/>
                <a:cs typeface="Times New Roman" panose="02020603050405020304" pitchFamily="18" charset="0"/>
              </a:rPr>
              <a:t>musical quality about her voice when she greeted someone, and she also looked as though having been</a:t>
            </a:r>
            <a:r>
              <a:rPr lang="en-US" altLang="zh-CN" u="sng" dirty="0">
                <a:latin typeface="Times New Roman" panose="02020603050405020304" pitchFamily="18" charset="0"/>
                <a:cs typeface="Times New Roman" panose="02020603050405020304" pitchFamily="18" charset="0"/>
              </a:rPr>
              <a:t>      11      </a:t>
            </a:r>
            <a:r>
              <a:rPr lang="en-US" altLang="zh-CN" dirty="0">
                <a:latin typeface="Times New Roman" panose="02020603050405020304" pitchFamily="18" charset="0"/>
                <a:cs typeface="Times New Roman" panose="02020603050405020304" pitchFamily="18" charset="0"/>
              </a:rPr>
              <a:t>because her eyes were weary and swollen(</a:t>
            </a:r>
            <a:r>
              <a:rPr lang="zh-CN" altLang="en-US" dirty="0">
                <a:latin typeface="Times New Roman" panose="02020603050405020304" pitchFamily="18" charset="0"/>
                <a:cs typeface="Times New Roman" panose="02020603050405020304" pitchFamily="18" charset="0"/>
              </a:rPr>
              <a:t>肿胀</a:t>
            </a:r>
            <a:r>
              <a:rPr lang="en-US" altLang="zh-CN" dirty="0">
                <a:latin typeface="Times New Roman" panose="02020603050405020304" pitchFamily="18" charset="0"/>
                <a:cs typeface="Times New Roman" panose="02020603050405020304" pitchFamily="18" charset="0"/>
              </a:rPr>
              <a:t>). “What can I do for you , Susie ?” asked Mrs. Smith.</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“My mommy says that you lost your daughter and you’re very , very sad with a broken heart.” Susie </a:t>
            </a:r>
            <a:r>
              <a:rPr lang="en-US" altLang="zh-CN" u="sng" dirty="0">
                <a:latin typeface="Times New Roman" panose="02020603050405020304" pitchFamily="18" charset="0"/>
                <a:cs typeface="Times New Roman" panose="02020603050405020304" pitchFamily="18" charset="0"/>
              </a:rPr>
              <a:t>      12      </a:t>
            </a:r>
            <a:r>
              <a:rPr lang="en-US" altLang="zh-CN" dirty="0">
                <a:latin typeface="Times New Roman" panose="02020603050405020304" pitchFamily="18" charset="0"/>
                <a:cs typeface="Times New Roman" panose="02020603050405020304" pitchFamily="18" charset="0"/>
              </a:rPr>
              <a:t>her hand out shyly. In it was a </a:t>
            </a:r>
            <a:r>
              <a:rPr lang="en-US" altLang="zh-CN" u="sng" dirty="0">
                <a:latin typeface="Times New Roman" panose="02020603050405020304" pitchFamily="18" charset="0"/>
                <a:cs typeface="Times New Roman" panose="02020603050405020304" pitchFamily="18" charset="0"/>
              </a:rPr>
              <a:t>      13    </a:t>
            </a:r>
            <a:r>
              <a:rPr lang="en-US" altLang="zh-CN" dirty="0">
                <a:latin typeface="Times New Roman" panose="02020603050405020304" pitchFamily="18" charset="0"/>
                <a:cs typeface="Times New Roman" panose="02020603050405020304" pitchFamily="18" charset="0"/>
              </a:rPr>
              <a:t>. “This is for your </a:t>
            </a:r>
            <a:r>
              <a:rPr lang="en-US" altLang="zh-CN" u="sng" dirty="0">
                <a:latin typeface="Times New Roman" panose="02020603050405020304" pitchFamily="18" charset="0"/>
                <a:cs typeface="Times New Roman" panose="02020603050405020304" pitchFamily="18" charset="0"/>
              </a:rPr>
              <a:t>     14      </a:t>
            </a:r>
            <a:r>
              <a:rPr lang="en-US" altLang="zh-CN" dirty="0">
                <a:latin typeface="Times New Roman" panose="02020603050405020304" pitchFamily="18" charset="0"/>
                <a:cs typeface="Times New Roman" panose="02020603050405020304" pitchFamily="18" charset="0"/>
              </a:rPr>
              <a:t>. Mrs. Smith knelt down and hugged Susie , choking back her tears. </a:t>
            </a:r>
            <a:r>
              <a:rPr lang="en-US" altLang="zh-CN" u="sng" dirty="0">
                <a:latin typeface="Times New Roman" panose="02020603050405020304" pitchFamily="18" charset="0"/>
                <a:cs typeface="Times New Roman" panose="02020603050405020304" pitchFamily="18" charset="0"/>
              </a:rPr>
              <a:t>      15       </a:t>
            </a:r>
            <a:r>
              <a:rPr lang="en-US" altLang="zh-CN" dirty="0">
                <a:latin typeface="Times New Roman" panose="02020603050405020304" pitchFamily="18" charset="0"/>
                <a:cs typeface="Times New Roman" panose="02020603050405020304" pitchFamily="18" charset="0"/>
              </a:rPr>
              <a:t>her tears she said ,”thank you , darling girl, this will help a lot.”</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Mrs. Smith accepted Susie’s act of kindness and took it one step</a:t>
            </a:r>
            <a:r>
              <a:rPr lang="en-US" altLang="zh-CN" u="sng" dirty="0">
                <a:latin typeface="Times New Roman" panose="02020603050405020304" pitchFamily="18" charset="0"/>
                <a:cs typeface="Times New Roman" panose="02020603050405020304" pitchFamily="18" charset="0"/>
              </a:rPr>
              <a:t>       16       </a:t>
            </a:r>
            <a:r>
              <a:rPr lang="en-US" altLang="zh-CN" dirty="0">
                <a:latin typeface="Times New Roman" panose="02020603050405020304" pitchFamily="18" charset="0"/>
                <a:cs typeface="Times New Roman" panose="02020603050405020304" pitchFamily="18" charset="0"/>
              </a:rPr>
              <a:t>. She bought a small key ring with a picture frame ---- </a:t>
            </a:r>
            <a:r>
              <a:rPr lang="en-US" altLang="zh-CN" u="sng" dirty="0">
                <a:latin typeface="Times New Roman" panose="02020603050405020304" pitchFamily="18" charset="0"/>
                <a:cs typeface="Times New Roman" panose="02020603050405020304" pitchFamily="18" charset="0"/>
              </a:rPr>
              <a:t>      17     </a:t>
            </a:r>
            <a:r>
              <a:rPr lang="en-US" altLang="zh-CN" dirty="0">
                <a:latin typeface="Times New Roman" panose="02020603050405020304" pitchFamily="18" charset="0"/>
                <a:cs typeface="Times New Roman" panose="02020603050405020304" pitchFamily="18" charset="0"/>
              </a:rPr>
              <a:t>designed to carry keys and proudly display a family portrait at the same time. Mrs. Smith placed Susie’s Band –Aid in the frame to</a:t>
            </a:r>
            <a:r>
              <a:rPr lang="en-US" altLang="zh-CN" u="sng" dirty="0">
                <a:latin typeface="Times New Roman" panose="02020603050405020304" pitchFamily="18" charset="0"/>
                <a:cs typeface="Times New Roman" panose="02020603050405020304" pitchFamily="18" charset="0"/>
              </a:rPr>
              <a:t>      18       </a:t>
            </a:r>
            <a:r>
              <a:rPr lang="en-US" altLang="zh-CN" dirty="0">
                <a:latin typeface="Times New Roman" panose="02020603050405020304" pitchFamily="18" charset="0"/>
                <a:cs typeface="Times New Roman" panose="02020603050405020304" pitchFamily="18" charset="0"/>
              </a:rPr>
              <a:t>herself to heal a little every time she sees it. She wisely knows that healing takes time and support . It has become her</a:t>
            </a:r>
            <a:r>
              <a:rPr lang="en-US" altLang="zh-CN" u="sng" dirty="0">
                <a:latin typeface="Times New Roman" panose="02020603050405020304" pitchFamily="18" charset="0"/>
                <a:cs typeface="Times New Roman" panose="02020603050405020304" pitchFamily="18" charset="0"/>
              </a:rPr>
              <a:t>       19       </a:t>
            </a:r>
            <a:r>
              <a:rPr lang="en-US" altLang="zh-CN" dirty="0">
                <a:latin typeface="Times New Roman" panose="02020603050405020304" pitchFamily="18" charset="0"/>
                <a:cs typeface="Times New Roman" panose="02020603050405020304" pitchFamily="18" charset="0"/>
              </a:rPr>
              <a:t>for healing , </a:t>
            </a:r>
            <a:r>
              <a:rPr lang="en-US" altLang="zh-CN" u="sng" dirty="0">
                <a:latin typeface="Times New Roman" panose="02020603050405020304" pitchFamily="18" charset="0"/>
                <a:cs typeface="Times New Roman" panose="02020603050405020304" pitchFamily="18" charset="0"/>
              </a:rPr>
              <a:t>    20         </a:t>
            </a:r>
            <a:r>
              <a:rPr lang="en-US" altLang="zh-CN" dirty="0">
                <a:latin typeface="Times New Roman" panose="02020603050405020304" pitchFamily="18" charset="0"/>
                <a:cs typeface="Times New Roman" panose="02020603050405020304" pitchFamily="18" charset="0"/>
              </a:rPr>
              <a:t>forgetting the joy and love she experienced with her laughter.</a:t>
            </a:r>
            <a:endParaRPr lang="zh-CN" altLang="en-US" dirty="0">
              <a:latin typeface="Times New Roman" panose="02020603050405020304" pitchFamily="18" charset="0"/>
              <a:cs typeface="Times New Roman" panose="02020603050405020304" pitchFamily="18" charset="0"/>
            </a:endParaRPr>
          </a:p>
        </p:txBody>
      </p:sp>
      <p:sp>
        <p:nvSpPr>
          <p:cNvPr id="8" name="矩形 7"/>
          <p:cNvSpPr/>
          <p:nvPr/>
        </p:nvSpPr>
        <p:spPr>
          <a:xfrm>
            <a:off x="4439135" y="99663"/>
            <a:ext cx="3313729" cy="646331"/>
          </a:xfrm>
          <a:prstGeom prst="rect">
            <a:avLst/>
          </a:prstGeom>
          <a:noFill/>
        </p:spPr>
        <p:txBody>
          <a:bodyPr wrap="none" lIns="91440" tIns="45720" rIns="91440" bIns="45720">
            <a:spAutoFit/>
          </a:bodyPr>
          <a:lstStyle/>
          <a:p>
            <a:pPr algn="ctr"/>
            <a:r>
              <a:rPr lang="en-US" altLang="zh-CN" sz="36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9   Homework 2</a:t>
            </a:r>
            <a:endParaRPr lang="zh-CN" altLang="en-US" sz="36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47133" y="415836"/>
            <a:ext cx="11497733" cy="8463855"/>
          </a:xfrm>
          <a:prstGeom prst="rect">
            <a:avLst/>
          </a:prstGeom>
          <a:noFill/>
        </p:spPr>
        <p:txBody>
          <a:bodyPr wrap="square">
            <a:spAutoFit/>
          </a:bodyPr>
          <a:lstStyle/>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when</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then                           C.as                               D. while</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stated                    B. wandered                   C. claimed                    D. wondered</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after all                  B. at present                  C. from now on            D. for a little while</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little</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few</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hard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tough</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family                     B. community</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world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race</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even</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nearly</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ever</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barely</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challenge</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chance</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incident</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risk</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attending to           B. stocking with             C. dealing with            D. getting on with</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reacted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responded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answered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received</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desperate</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familiar</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annoying</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anxious</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sleeping</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reflecting</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weeping</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praying</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brought</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took</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held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pulled</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 Band-Aid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key</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picture</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frame</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daughter</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eyes</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hands</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broken heart</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Upon</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Through</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At</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By</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further</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as well                        C.in detail                    D. once again</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that</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which</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what</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D.one</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recover</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remind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reward</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repay</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symbol</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B. burden</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 pressure</a:t>
            </a:r>
            <a:r>
              <a:rPr lang="en-US" altLang="zh-CN" sz="20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 ambition</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r>
              <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 rather than           B. in case of                    C. yet not                     D. regardless of</a:t>
            </a:r>
            <a:endParaRPr lang="en-US" altLang="zh-CN" sz="20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a:p>
            <a:pPr algn="l">
              <a:buFont typeface="+mj-lt"/>
              <a:buAutoNum type="arabicPeriod"/>
            </a:pPr>
            <a:endParaRPr lang="en-US" altLang="zh-CN" b="0" i="0" dirty="0">
              <a:solidFill>
                <a:srgbClr val="423B3B"/>
              </a:solidFill>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1881002" y="325768"/>
            <a:ext cx="9384688" cy="2585323"/>
          </a:xfrm>
          <a:prstGeom prst="rect">
            <a:avLst/>
          </a:prstGeom>
          <a:noFill/>
        </p:spPr>
        <p:txBody>
          <a:bodyPr wrap="square" lIns="91440" tIns="45720" rIns="91440" bIns="45720">
            <a:spAutoFit/>
          </a:bodyPr>
          <a:lstStyle/>
          <a:p>
            <a:pPr algn="ctr"/>
            <a:r>
              <a:rPr lang="en-US" altLang="zh-CN" sz="5400" b="1" i="0" cap="none" spc="0" dirty="0">
                <a:ln w="22225">
                  <a:solidFill>
                    <a:schemeClr val="accent2"/>
                  </a:solidFill>
                  <a:prstDash val="solid"/>
                </a:ln>
                <a:solidFill>
                  <a:srgbClr val="FF0000"/>
                </a:solidFill>
                <a:effectLst/>
                <a:latin typeface="华文仿宋" panose="02010600040101010101" pitchFamily="2" charset="-122"/>
                <a:ea typeface="华文仿宋" panose="02010600040101010101" pitchFamily="2" charset="-122"/>
              </a:rPr>
              <a:t>As long as everyone gives a little love, the world will become a beautiful spring</a:t>
            </a:r>
            <a:r>
              <a:rPr lang="en-US" altLang="zh-CN" sz="5400" b="1" dirty="0">
                <a:ln w="22225">
                  <a:solidFill>
                    <a:schemeClr val="accent2"/>
                  </a:solidFill>
                  <a:prstDash val="solid"/>
                </a:ln>
                <a:solidFill>
                  <a:srgbClr val="FF0000"/>
                </a:solidFill>
                <a:latin typeface="华文仿宋" panose="02010600040101010101" pitchFamily="2" charset="-122"/>
                <a:ea typeface="华文仿宋" panose="02010600040101010101" pitchFamily="2" charset="-122"/>
              </a:rPr>
              <a:t>.</a:t>
            </a:r>
            <a:endParaRPr lang="zh-CN" altLang="en-US" sz="5400" b="1" cap="none" spc="0" dirty="0">
              <a:ln w="22225">
                <a:solidFill>
                  <a:schemeClr val="accent2"/>
                </a:solidFill>
                <a:prstDash val="solid"/>
              </a:ln>
              <a:solidFill>
                <a:srgbClr val="FF0000"/>
              </a:solidFill>
              <a:effectLst/>
              <a:latin typeface="华文仿宋" panose="02010600040101010101" pitchFamily="2" charset="-122"/>
              <a:ea typeface="华文仿宋" panose="02010600040101010101" pitchFamily="2" charset="-122"/>
            </a:endParaRPr>
          </a:p>
        </p:txBody>
      </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20189" y="3114142"/>
            <a:ext cx="5875856" cy="2765571"/>
          </a:xfrm>
          <a:prstGeom prst="rect">
            <a:avLst/>
          </a:prstGeom>
        </p:spPr>
      </p:pic>
      <p:pic>
        <p:nvPicPr>
          <p:cNvPr id="23" name="图片 22"/>
          <p:cNvPicPr>
            <a:picLocks noChangeAspect="1"/>
          </p:cNvPicPr>
          <p:nvPr/>
        </p:nvPicPr>
        <p:blipFill rotWithShape="1">
          <a:blip r:embed="rId2">
            <a:extLst>
              <a:ext uri="{28A0092B-C50C-407E-A947-70E740481C1C}">
                <a14:useLocalDpi xmlns:a14="http://schemas.microsoft.com/office/drawing/2010/main" val="0"/>
              </a:ext>
            </a:extLst>
          </a:blip>
          <a:srcRect l="13031" t="18571" r="15983" b="19004"/>
          <a:stretch>
            <a:fillRect/>
          </a:stretch>
        </p:blipFill>
        <p:spPr>
          <a:xfrm rot="1574502">
            <a:off x="-144198" y="-307932"/>
            <a:ext cx="1901892" cy="2153382"/>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74502">
            <a:off x="-172381" y="318793"/>
            <a:ext cx="2126985" cy="2938746"/>
          </a:xfrm>
          <a:prstGeom prst="rect">
            <a:avLst/>
          </a:prstGeom>
        </p:spPr>
      </p:pic>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04335">
            <a:off x="10277440" y="4310525"/>
            <a:ext cx="1976501" cy="3138378"/>
          </a:xfrm>
          <a:prstGeom prst="rect">
            <a:avLst/>
          </a:prstGeom>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63360">
            <a:off x="9585804" y="2982770"/>
            <a:ext cx="2271176" cy="46521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媒体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6008" y="-1"/>
            <a:ext cx="12249295" cy="689022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7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344312" y="203050"/>
            <a:ext cx="11531600" cy="461665"/>
          </a:xfrm>
          <a:prstGeom prst="rect">
            <a:avLst/>
          </a:prstGeom>
          <a:noFill/>
        </p:spPr>
        <p:txBody>
          <a:bodyPr wrap="square">
            <a:spAutoFit/>
          </a:bodyPr>
          <a:lstStyle/>
          <a:p>
            <a:r>
              <a:rPr lang="zh-CN" altLang="en-US" sz="2400" dirty="0"/>
              <a:t>阅读下面材料，根据其内容和所给段落开头语续写两段，使之构成一篇完整的短文。</a:t>
            </a:r>
            <a:endParaRPr lang="zh-CN" altLang="en-US" sz="2400" dirty="0"/>
          </a:p>
        </p:txBody>
      </p:sp>
      <p:sp>
        <p:nvSpPr>
          <p:cNvPr id="11" name="文本框 10"/>
          <p:cNvSpPr txBox="1"/>
          <p:nvPr/>
        </p:nvSpPr>
        <p:spPr>
          <a:xfrm>
            <a:off x="474133" y="867765"/>
            <a:ext cx="11300178" cy="5262979"/>
          </a:xfrm>
          <a:prstGeom prst="rect">
            <a:avLst/>
          </a:prstGeom>
          <a:noFill/>
        </p:spPr>
        <p:txBody>
          <a:bodyPr wrap="square">
            <a:spAutoFit/>
          </a:bodyPr>
          <a:lstStyle/>
          <a:p>
            <a:pPr indent="266700" algn="just"/>
            <a:r>
              <a:rPr lang="en-US" altLang="zh-CN" sz="2400" dirty="0">
                <a:effectLst/>
                <a:latin typeface="Times New Roman" panose="02020603050405020304" pitchFamily="18" charset="0"/>
                <a:ea typeface="宋体" panose="02010600030101010101" pitchFamily="2" charset="-122"/>
              </a:rPr>
              <a:t>   During this past year, I've had three instances of car trouble. Each time these things happened, I was sick of the way most people hadn’t bothered to help. One of those times, I was on the side of the road for close to three hours with my big Jeep. I put signs in the windows, big signs that said NEED A JACK </a:t>
            </a:r>
            <a:r>
              <a:rPr lang="zh-CN" altLang="en-US" sz="2400" dirty="0">
                <a:effectLst/>
                <a:latin typeface="Times New Roman" panose="02020603050405020304" pitchFamily="18" charset="0"/>
                <a:ea typeface="宋体" panose="02010600030101010101" pitchFamily="2" charset="-122"/>
              </a:rPr>
              <a:t>（千斤顶），</a:t>
            </a:r>
            <a:r>
              <a:rPr lang="en-US" altLang="zh-CN" sz="2400" dirty="0">
                <a:effectLst/>
                <a:latin typeface="Times New Roman" panose="02020603050405020304" pitchFamily="18" charset="0"/>
                <a:ea typeface="宋体" panose="02010600030101010101" pitchFamily="2" charset="-122"/>
              </a:rPr>
              <a:t>and offered money. Nothing. Right as I was about to give up, a Mexican family in a small truck pulled over, and the father bounded out.</a:t>
            </a:r>
            <a:endParaRPr lang="en-US" altLang="zh-CN" sz="2400" dirty="0">
              <a:effectLst/>
              <a:latin typeface="Times New Roman" panose="02020603050405020304" pitchFamily="18" charset="0"/>
              <a:ea typeface="宋体" panose="02010600030101010101" pitchFamily="2" charset="-122"/>
            </a:endParaRPr>
          </a:p>
          <a:p>
            <a:pPr indent="266700" algn="just"/>
            <a:r>
              <a:rPr lang="en-US" altLang="zh-CN" sz="2400" dirty="0">
                <a:effectLst/>
                <a:latin typeface="Times New Roman" panose="02020603050405020304" pitchFamily="18" charset="0"/>
                <a:ea typeface="宋体" panose="02010600030101010101" pitchFamily="2" charset="-122"/>
              </a:rPr>
              <a:t>   He sized up the situation and called for his daughter, who spoke English. He conveyed through her that he had a jack but that it was too small for the Jeep, so we would need something to support it. Then he got a saw </a:t>
            </a:r>
            <a:r>
              <a:rPr lang="zh-CN" altLang="en-US" sz="2400" dirty="0">
                <a:effectLst/>
                <a:latin typeface="Times New Roman" panose="02020603050405020304" pitchFamily="18" charset="0"/>
                <a:ea typeface="宋体" panose="02010600030101010101" pitchFamily="2" charset="-122"/>
              </a:rPr>
              <a:t>（锯子）</a:t>
            </a:r>
            <a:r>
              <a:rPr lang="en-US" altLang="zh-CN" sz="2400" dirty="0">
                <a:effectLst/>
                <a:latin typeface="Times New Roman" panose="02020603050405020304" pitchFamily="18" charset="0"/>
                <a:ea typeface="宋体" panose="02010600030101010101" pitchFamily="2" charset="-122"/>
              </a:rPr>
              <a:t>from the truck and cut a section out of a big log on the side of the road. We rolled it over and put his jack on top, and we were in business.</a:t>
            </a:r>
            <a:endParaRPr lang="en-US" altLang="zh-CN" sz="2400" dirty="0">
              <a:effectLst/>
              <a:latin typeface="Times New Roman" panose="02020603050405020304" pitchFamily="18" charset="0"/>
              <a:ea typeface="宋体" panose="02010600030101010101" pitchFamily="2" charset="-122"/>
            </a:endParaRPr>
          </a:p>
          <a:p>
            <a:pPr indent="266700" algn="just"/>
            <a:r>
              <a:rPr lang="en-US" altLang="zh-CN" sz="2400" dirty="0">
                <a:latin typeface="Times New Roman" panose="02020603050405020304" pitchFamily="18" charset="0"/>
                <a:ea typeface="宋体" panose="02010600030101010101" pitchFamily="2" charset="-122"/>
              </a:rPr>
              <a:t>    I started taking the wheel off, and then, if you can believe it, I broke his tire iron. No worries: He handed it to his wife, and she was gone in a flash down the road to buy a new tire iron. She was back in 15 minutes. We finished the job, and I was a very happy man. </a:t>
            </a:r>
            <a:endParaRPr lang="en-US" altLang="zh-CN" sz="2400" dirty="0">
              <a:effectLst/>
              <a:latin typeface="Times New Roman" panose="02020603050405020304" pitchFamily="18"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44311" y="289973"/>
            <a:ext cx="11503378" cy="526297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The two of us were dirty and sweaty. His wife prepared a pot of water for us to wash our hands. I tried to put a $20 bill in the man's hand, but he wouldn't take it, so instead I went up to the truck and gave it to his wife as quietly as I could. I asked the little girl where they lived. Mexico, she said. They were in Oregon so Mommy and Daddy could work on a fruit farm for the next few weeks. Then they would go home.</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注意：</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 </a:t>
            </a:r>
            <a:r>
              <a:rPr lang="zh-CN" altLang="en-US" sz="2400" dirty="0">
                <a:latin typeface="Times New Roman" panose="02020603050405020304" pitchFamily="18" charset="0"/>
                <a:cs typeface="Times New Roman" panose="02020603050405020304" pitchFamily="18" charset="0"/>
              </a:rPr>
              <a:t>续写词数应为</a:t>
            </a:r>
            <a:r>
              <a:rPr lang="en-US" altLang="zh-CN" sz="2400" dirty="0">
                <a:latin typeface="Times New Roman" panose="02020603050405020304" pitchFamily="18" charset="0"/>
                <a:cs typeface="Times New Roman" panose="02020603050405020304" pitchFamily="18" charset="0"/>
              </a:rPr>
              <a:t>150</a:t>
            </a:r>
            <a:r>
              <a:rPr lang="zh-CN" altLang="en-US" sz="2400" dirty="0">
                <a:latin typeface="Times New Roman" panose="02020603050405020304" pitchFamily="18" charset="0"/>
                <a:cs typeface="Times New Roman" panose="02020603050405020304" pitchFamily="18" charset="0"/>
              </a:rPr>
              <a:t>左右；</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 </a:t>
            </a:r>
            <a:r>
              <a:rPr lang="zh-CN" altLang="en-US" sz="2400" dirty="0">
                <a:latin typeface="Times New Roman" panose="02020603050405020304" pitchFamily="18" charset="0"/>
                <a:cs typeface="Times New Roman" panose="02020603050405020304" pitchFamily="18" charset="0"/>
              </a:rPr>
              <a:t>请按如下格式在答题卡的相应位置作答。</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When I was about to say goodbye, the girl asked if I'd had lunch.______________________</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__________________________________________________________________________</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__________________________________________________________________________</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After they left, I got into my Jeep and opened the paper bag.__________________________</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__________________________________________________________________________</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__________________________________________________________________________</a:t>
            </a:r>
            <a:endParaRPr lang="en-US" altLang="zh-C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559290" y="953418"/>
            <a:ext cx="7327198" cy="584775"/>
          </a:xfrm>
          <a:prstGeom prst="rect">
            <a:avLst/>
          </a:prstGeom>
          <a:noFill/>
        </p:spPr>
        <p:txBody>
          <a:bodyPr wrap="none" lIns="91440" tIns="45720" rIns="91440" bIns="45720">
            <a:spAutoFit/>
          </a:bodyPr>
          <a:lstStyle/>
          <a:p>
            <a:pPr algn="ctr"/>
            <a:r>
              <a:rPr lang="en-US" altLang="zh-CN" sz="3200" b="1" cap="none" spc="0" dirty="0">
                <a:ln w="22225">
                  <a:solidFill>
                    <a:schemeClr val="accent2"/>
                  </a:solidFill>
                  <a:prstDash val="solid"/>
                </a:ln>
                <a:solidFill>
                  <a:schemeClr val="accent2">
                    <a:lumMod val="40000"/>
                    <a:lumOff val="60000"/>
                  </a:schemeClr>
                </a:solidFill>
                <a:effectLst/>
              </a:rPr>
              <a:t>Vocabulary: </a:t>
            </a:r>
            <a:r>
              <a:rPr lang="zh-CN" altLang="en-US" sz="3200" b="1" cap="none" spc="0" dirty="0">
                <a:ln w="22225">
                  <a:solidFill>
                    <a:schemeClr val="accent2"/>
                  </a:solidFill>
                  <a:prstDash val="solid"/>
                </a:ln>
                <a:solidFill>
                  <a:schemeClr val="accent2">
                    <a:lumMod val="40000"/>
                    <a:lumOff val="60000"/>
                  </a:schemeClr>
                </a:solidFill>
                <a:effectLst/>
              </a:rPr>
              <a:t>找出与画线词相同的意思。</a:t>
            </a:r>
            <a:r>
              <a:rPr lang="en-US" altLang="zh-CN" sz="3200" b="1" cap="none" spc="0" dirty="0">
                <a:ln w="22225">
                  <a:solidFill>
                    <a:schemeClr val="accent2"/>
                  </a:solidFill>
                  <a:prstDash val="solid"/>
                </a:ln>
                <a:solidFill>
                  <a:schemeClr val="accent2">
                    <a:lumMod val="40000"/>
                    <a:lumOff val="60000"/>
                  </a:schemeClr>
                </a:solidFill>
                <a:effectLst/>
              </a:rPr>
              <a:t> </a:t>
            </a:r>
            <a:endParaRPr lang="zh-CN" altLang="en-US" sz="32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534425" y="1444323"/>
            <a:ext cx="11516810" cy="4893647"/>
          </a:xfrm>
          <a:prstGeom prst="rect">
            <a:avLst/>
          </a:prstGeom>
          <a:noFill/>
        </p:spPr>
        <p:txBody>
          <a:bodyPr wrap="square" rtlCol="0">
            <a:spAutoFit/>
          </a:bodyPr>
          <a:lstStyle/>
          <a:p>
            <a:r>
              <a:rPr lang="en-US" altLang="zh-CN" sz="2400" dirty="0">
                <a:effectLst/>
                <a:latin typeface="Times New Roman" panose="02020603050405020304" pitchFamily="18" charset="0"/>
                <a:ea typeface="宋体" panose="02010600030101010101" pitchFamily="2" charset="-122"/>
              </a:rPr>
              <a:t>1. I've had three </a:t>
            </a:r>
            <a:r>
              <a:rPr lang="en-US" altLang="zh-CN" sz="2400" u="sng" dirty="0">
                <a:effectLst/>
                <a:latin typeface="Times New Roman" panose="02020603050405020304" pitchFamily="18" charset="0"/>
                <a:ea typeface="宋体" panose="02010600030101010101" pitchFamily="2" charset="-122"/>
              </a:rPr>
              <a:t>instances </a:t>
            </a:r>
            <a:r>
              <a:rPr lang="en-US" altLang="zh-CN" sz="2400" dirty="0">
                <a:effectLst/>
                <a:latin typeface="Times New Roman" panose="02020603050405020304" pitchFamily="18" charset="0"/>
                <a:ea typeface="宋体" panose="02010600030101010101" pitchFamily="2" charset="-122"/>
              </a:rPr>
              <a:t>of car trouble. </a:t>
            </a:r>
            <a:endParaRPr lang="en-US" altLang="zh-CN" sz="2400" dirty="0">
              <a:effectLst/>
              <a:latin typeface="Times New Roman" panose="02020603050405020304" pitchFamily="18" charset="0"/>
              <a:ea typeface="宋体" panose="02010600030101010101" pitchFamily="2" charset="-122"/>
            </a:endParaRPr>
          </a:p>
          <a:p>
            <a:r>
              <a:rPr lang="en-US" altLang="zh-CN" sz="2400" dirty="0"/>
              <a:t>     A. moments                B. examples                   C. request                   D. advice</a:t>
            </a:r>
            <a:endParaRPr lang="en-US" altLang="zh-CN" sz="2400" dirty="0"/>
          </a:p>
          <a:p>
            <a:r>
              <a:rPr lang="en-US" altLang="zh-CN" sz="2400" dirty="0"/>
              <a:t>2. I </a:t>
            </a:r>
            <a:r>
              <a:rPr lang="en-US" altLang="zh-CN" sz="2400" u="sng" dirty="0"/>
              <a:t>was sick of </a:t>
            </a:r>
            <a:r>
              <a:rPr lang="en-US" altLang="zh-CN" sz="2400" dirty="0"/>
              <a:t>the way most people hadn’t bothered to help.</a:t>
            </a:r>
            <a:endParaRPr lang="en-US" altLang="zh-CN" sz="2400" dirty="0"/>
          </a:p>
          <a:p>
            <a:r>
              <a:rPr lang="en-US" altLang="zh-CN" sz="2400" dirty="0"/>
              <a:t>     A. was ill              B. got tired from              C. was disgusted with          D. was free of</a:t>
            </a:r>
            <a:endParaRPr lang="en-US" altLang="zh-CN" sz="2400" dirty="0"/>
          </a:p>
          <a:p>
            <a:r>
              <a:rPr lang="en-US" altLang="zh-CN" sz="2400" dirty="0"/>
              <a:t>3. A Mexican family in a small truck</a:t>
            </a:r>
            <a:r>
              <a:rPr lang="en-US" altLang="zh-CN" sz="2400" dirty="0">
                <a:latin typeface="等线" panose="02010600030101010101" pitchFamily="2" charset="-122"/>
                <a:ea typeface="等线" panose="02010600030101010101" pitchFamily="2" charset="-122"/>
              </a:rPr>
              <a:t>  ①</a:t>
            </a:r>
            <a:r>
              <a:rPr lang="en-US" altLang="zh-CN" sz="2400" dirty="0"/>
              <a:t> </a:t>
            </a:r>
            <a:r>
              <a:rPr lang="en-US" altLang="zh-CN" sz="2400" u="sng" dirty="0"/>
              <a:t>pulled over</a:t>
            </a:r>
            <a:r>
              <a:rPr lang="en-US" altLang="zh-CN" sz="2400" dirty="0"/>
              <a:t>, and the father </a:t>
            </a:r>
            <a:r>
              <a:rPr lang="en-US" altLang="zh-CN" sz="2400" dirty="0">
                <a:latin typeface="等线" panose="02010600030101010101" pitchFamily="2" charset="-122"/>
                <a:ea typeface="等线" panose="02010600030101010101" pitchFamily="2" charset="-122"/>
              </a:rPr>
              <a:t>②</a:t>
            </a:r>
            <a:r>
              <a:rPr lang="en-US" altLang="zh-CN" sz="2400" dirty="0"/>
              <a:t> </a:t>
            </a:r>
            <a:r>
              <a:rPr lang="en-US" altLang="zh-CN" sz="2400" u="sng" dirty="0"/>
              <a:t>bounded out</a:t>
            </a:r>
            <a:r>
              <a:rPr lang="en-US" altLang="zh-CN" sz="2400" dirty="0"/>
              <a:t>.</a:t>
            </a:r>
            <a:endParaRPr lang="en-US" altLang="zh-CN" sz="2400" dirty="0"/>
          </a:p>
          <a:p>
            <a:r>
              <a:rPr lang="en-US" altLang="zh-CN" sz="2400" dirty="0"/>
              <a:t>   </a:t>
            </a:r>
            <a:r>
              <a:rPr lang="en-US" altLang="zh-CN" sz="2400" dirty="0">
                <a:latin typeface="等线" panose="02010600030101010101" pitchFamily="2" charset="-122"/>
                <a:ea typeface="等线" panose="02010600030101010101" pitchFamily="2" charset="-122"/>
              </a:rPr>
              <a:t>①</a:t>
            </a:r>
            <a:r>
              <a:rPr lang="en-US" altLang="zh-CN" sz="2400" dirty="0"/>
              <a:t> A. put out             B. push over              C. put up             D. stop on the roadside</a:t>
            </a:r>
            <a:endParaRPr lang="en-US" altLang="zh-CN" sz="2400" dirty="0"/>
          </a:p>
          <a:p>
            <a:r>
              <a:rPr lang="en-US" altLang="zh-CN" sz="2400" dirty="0"/>
              <a:t>   </a:t>
            </a:r>
            <a:r>
              <a:rPr lang="en-US" altLang="zh-CN" sz="2400" dirty="0">
                <a:latin typeface="等线" panose="02010600030101010101" pitchFamily="2" charset="-122"/>
                <a:ea typeface="等线" panose="02010600030101010101" pitchFamily="2" charset="-122"/>
              </a:rPr>
              <a:t>② </a:t>
            </a:r>
            <a:r>
              <a:rPr lang="en-US" altLang="zh-CN" sz="2400" dirty="0"/>
              <a:t>A. jumped out     B. beat out                 C. tried out               D. wear out</a:t>
            </a:r>
            <a:endParaRPr lang="en-US" altLang="zh-CN" sz="2400" dirty="0"/>
          </a:p>
          <a:p>
            <a:r>
              <a:rPr lang="en-US" altLang="zh-CN" sz="2400" dirty="0"/>
              <a:t>4. He </a:t>
            </a:r>
            <a:r>
              <a:rPr lang="en-US" altLang="zh-CN" sz="2400" u="sng" dirty="0"/>
              <a:t>sized up </a:t>
            </a:r>
            <a:r>
              <a:rPr lang="en-US" altLang="zh-CN" sz="2400" dirty="0"/>
              <a:t>the situation and called for his daughter.</a:t>
            </a:r>
            <a:endParaRPr lang="en-US" altLang="zh-CN" sz="2400" dirty="0"/>
          </a:p>
          <a:p>
            <a:r>
              <a:rPr lang="en-US" altLang="zh-CN" sz="2400" dirty="0"/>
              <a:t>    A. matched                    B. visited                      C. considered               D. practiced</a:t>
            </a:r>
            <a:endParaRPr lang="en-US" altLang="zh-CN" sz="2400" dirty="0"/>
          </a:p>
          <a:p>
            <a:r>
              <a:rPr lang="en-US" altLang="zh-CN" sz="2400" dirty="0"/>
              <a:t>5. </a:t>
            </a:r>
            <a:r>
              <a:rPr lang="en-US" altLang="zh-CN" sz="2400" dirty="0">
                <a:latin typeface="Times New Roman" panose="02020603050405020304" pitchFamily="18" charset="0"/>
                <a:ea typeface="宋体" panose="02010600030101010101" pitchFamily="2" charset="-122"/>
              </a:rPr>
              <a:t>W</a:t>
            </a:r>
            <a:r>
              <a:rPr lang="en-US" altLang="zh-CN" sz="2400" dirty="0">
                <a:effectLst/>
                <a:latin typeface="Times New Roman" panose="02020603050405020304" pitchFamily="18" charset="0"/>
                <a:ea typeface="宋体" panose="02010600030101010101" pitchFamily="2" charset="-122"/>
              </a:rPr>
              <a:t>e </a:t>
            </a:r>
            <a:r>
              <a:rPr lang="en-US" altLang="zh-CN" sz="2400" u="sng" dirty="0">
                <a:effectLst/>
                <a:latin typeface="Times New Roman" panose="02020603050405020304" pitchFamily="18" charset="0"/>
                <a:ea typeface="宋体" panose="02010600030101010101" pitchFamily="2" charset="-122"/>
              </a:rPr>
              <a:t>were in business</a:t>
            </a:r>
            <a:r>
              <a:rPr lang="en-US" altLang="zh-CN" sz="2400" dirty="0">
                <a:effectLst/>
                <a:latin typeface="Times New Roman" panose="02020603050405020304" pitchFamily="18" charset="0"/>
                <a:ea typeface="宋体" panose="02010600030101010101" pitchFamily="2" charset="-122"/>
              </a:rPr>
              <a:t>.</a:t>
            </a:r>
            <a:endParaRPr lang="en-US" altLang="zh-CN" sz="2400" dirty="0">
              <a:effectLst/>
              <a:latin typeface="Times New Roman" panose="02020603050405020304" pitchFamily="18" charset="0"/>
              <a:ea typeface="宋体" panose="02010600030101010101" pitchFamily="2" charset="-122"/>
            </a:endParaRPr>
          </a:p>
          <a:p>
            <a:r>
              <a:rPr lang="en-US" altLang="zh-CN" sz="2400" dirty="0">
                <a:latin typeface="Times New Roman" panose="02020603050405020304" pitchFamily="18" charset="0"/>
                <a:ea typeface="宋体" panose="02010600030101010101" pitchFamily="2" charset="-122"/>
              </a:rPr>
              <a:t>    A. </a:t>
            </a:r>
            <a:r>
              <a:rPr lang="zh-CN" altLang="en-US" sz="2400" dirty="0">
                <a:latin typeface="Times New Roman" panose="02020603050405020304" pitchFamily="18" charset="0"/>
                <a:ea typeface="宋体" panose="02010600030101010101" pitchFamily="2" charset="-122"/>
              </a:rPr>
              <a:t>准备就绪</a:t>
            </a:r>
            <a:r>
              <a:rPr lang="en-US" altLang="zh-CN" sz="2400" dirty="0">
                <a:latin typeface="Times New Roman" panose="02020603050405020304" pitchFamily="18" charset="0"/>
                <a:ea typeface="宋体" panose="02010600030101010101" pitchFamily="2" charset="-122"/>
              </a:rPr>
              <a:t>                  B. </a:t>
            </a:r>
            <a:r>
              <a:rPr lang="zh-CN" altLang="en-US" sz="2400" dirty="0">
                <a:latin typeface="Times New Roman" panose="02020603050405020304" pitchFamily="18" charset="0"/>
                <a:ea typeface="宋体" panose="02010600030101010101" pitchFamily="2" charset="-122"/>
              </a:rPr>
              <a:t>出差</a:t>
            </a:r>
            <a:r>
              <a:rPr lang="en-US" altLang="zh-CN" sz="2400" dirty="0">
                <a:latin typeface="Times New Roman" panose="02020603050405020304" pitchFamily="18" charset="0"/>
                <a:ea typeface="宋体" panose="02010600030101010101" pitchFamily="2" charset="-122"/>
              </a:rPr>
              <a:t>                      C. </a:t>
            </a:r>
            <a:r>
              <a:rPr lang="zh-CN" altLang="en-US" sz="2400" dirty="0">
                <a:latin typeface="Times New Roman" panose="02020603050405020304" pitchFamily="18" charset="0"/>
                <a:ea typeface="宋体" panose="02010600030101010101" pitchFamily="2" charset="-122"/>
              </a:rPr>
              <a:t>忙着</a:t>
            </a:r>
            <a:r>
              <a:rPr lang="en-US" altLang="zh-CN" sz="2400" dirty="0">
                <a:latin typeface="Times New Roman" panose="02020603050405020304" pitchFamily="18" charset="0"/>
                <a:ea typeface="宋体" panose="02010600030101010101" pitchFamily="2" charset="-122"/>
              </a:rPr>
              <a:t>                D. </a:t>
            </a:r>
            <a:r>
              <a:rPr lang="zh-CN" altLang="en-US" sz="2400" dirty="0">
                <a:latin typeface="Times New Roman" panose="02020603050405020304" pitchFamily="18" charset="0"/>
                <a:ea typeface="宋体" panose="02010600030101010101" pitchFamily="2" charset="-122"/>
              </a:rPr>
              <a:t>做生意</a:t>
            </a:r>
            <a:endParaRPr lang="en-US" altLang="zh-CN" sz="2400" dirty="0"/>
          </a:p>
          <a:p>
            <a:r>
              <a:rPr lang="en-US" altLang="zh-CN" sz="2400" dirty="0"/>
              <a:t> 6. I broke his </a:t>
            </a:r>
            <a:r>
              <a:rPr lang="en-US" altLang="zh-CN" sz="2400" u="sng" dirty="0"/>
              <a:t>tire iron</a:t>
            </a:r>
            <a:r>
              <a:rPr lang="en-US" altLang="zh-CN" sz="2400" dirty="0"/>
              <a:t>.</a:t>
            </a:r>
            <a:endParaRPr lang="en-US" altLang="zh-CN" sz="2400" dirty="0"/>
          </a:p>
          <a:p>
            <a:r>
              <a:rPr lang="en-US" altLang="zh-CN" sz="2400" dirty="0"/>
              <a:t>     A. </a:t>
            </a:r>
            <a:r>
              <a:rPr lang="zh-CN" altLang="en-US" sz="2400" dirty="0"/>
              <a:t>扁扁的铁                     </a:t>
            </a:r>
            <a:r>
              <a:rPr lang="en-US" altLang="zh-CN" sz="2400" dirty="0"/>
              <a:t>B.  </a:t>
            </a:r>
            <a:r>
              <a:rPr lang="zh-CN" altLang="en-US" sz="2400" dirty="0"/>
              <a:t>铁链条</a:t>
            </a:r>
            <a:r>
              <a:rPr lang="en-US" altLang="zh-CN" sz="2400" dirty="0"/>
              <a:t>                    C. </a:t>
            </a:r>
            <a:r>
              <a:rPr lang="zh-CN" altLang="en-US" sz="2400" dirty="0"/>
              <a:t>铁熨斗</a:t>
            </a:r>
            <a:r>
              <a:rPr lang="en-US" altLang="zh-CN" sz="2400" dirty="0"/>
              <a:t>                D. </a:t>
            </a:r>
            <a:r>
              <a:rPr lang="zh-CN" altLang="en-US" sz="2400" dirty="0"/>
              <a:t>撬胎棒</a:t>
            </a:r>
            <a:endParaRPr lang="en-US" altLang="zh-CN" sz="2400" dirty="0"/>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70977" y="1615590"/>
            <a:ext cx="1053298" cy="826066"/>
          </a:xfrm>
          <a:prstGeom prst="rect">
            <a:avLst/>
          </a:prstGeom>
        </p:spPr>
      </p:pic>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09221" y="2408069"/>
            <a:ext cx="1053298" cy="826066"/>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92038" y="3015966"/>
            <a:ext cx="1053298" cy="826066"/>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372" y="3441738"/>
            <a:ext cx="1053298" cy="826066"/>
          </a:xfrm>
          <a:prstGeom prst="rect">
            <a:avLst/>
          </a:prstGeom>
        </p:spPr>
      </p:pic>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66181" y="4104011"/>
            <a:ext cx="1053298" cy="826066"/>
          </a:xfrm>
          <a:prstGeom prst="rect">
            <a:avLst/>
          </a:prstGeom>
        </p:spPr>
      </p:pic>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372" y="4930077"/>
            <a:ext cx="1053298" cy="826066"/>
          </a:xfrm>
          <a:prstGeom prst="rect">
            <a:avLst/>
          </a:prstGeom>
        </p:spPr>
      </p:pic>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45336" y="5675864"/>
            <a:ext cx="1053298" cy="826066"/>
          </a:xfrm>
          <a:prstGeom prst="rect">
            <a:avLst/>
          </a:prstGeom>
        </p:spPr>
      </p:pic>
      <p:sp>
        <p:nvSpPr>
          <p:cNvPr id="15" name="矩形 14"/>
          <p:cNvSpPr/>
          <p:nvPr/>
        </p:nvSpPr>
        <p:spPr>
          <a:xfrm>
            <a:off x="4718860" y="210469"/>
            <a:ext cx="2754280"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1. </a:t>
            </a:r>
            <a:r>
              <a:rPr lang="zh-CN" altLang="en-US" sz="4000" b="1" cap="none" spc="0" dirty="0">
                <a:ln w="22225">
                  <a:solidFill>
                    <a:schemeClr val="accent2"/>
                  </a:solidFill>
                  <a:prstDash val="solid"/>
                </a:ln>
                <a:solidFill>
                  <a:schemeClr val="accent2">
                    <a:lumMod val="40000"/>
                    <a:lumOff val="60000"/>
                  </a:schemeClr>
                </a:solidFill>
                <a:effectLst/>
              </a:rPr>
              <a:t>读透文本</a:t>
            </a:r>
            <a:endParaRPr lang="zh-CN" alt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612388" y="1044492"/>
            <a:ext cx="11207627" cy="452431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1. which of the following best describes the author’s feeling after a long wait for help?</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Embarrassed.         B. Disappointed.         C. Shamefu1.             D. Doubtful.</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 why did the father take the trouble to cut a section of a big log?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He needed to support the jack with it.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 He planned to do business with the writer.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He intended to remove the log in the way.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He attempted to ro1l it over to the roadside.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 Which of the following statements is true according to the passage?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The father told directly that he had a jack.</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 It was the mother that got a new tire iron.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I put the signs “NEED A JACK” in the front of the car.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a:t>
            </a:r>
            <a:r>
              <a:rPr lang="en-US" altLang="zh-CN" sz="2400" dirty="0">
                <a:effectLst/>
                <a:latin typeface="Times New Roman" panose="02020603050405020304" pitchFamily="18" charset="0"/>
                <a:ea typeface="宋体" panose="02010600030101010101" pitchFamily="2" charset="-122"/>
              </a:rPr>
              <a:t>A Mexican family came to stop and only the father gave me a hand.</a:t>
            </a:r>
            <a:endParaRPr lang="en-US" altLang="zh-CN" sz="2400" dirty="0">
              <a:latin typeface="Times New Roman" panose="02020603050405020304" pitchFamily="18" charset="0"/>
              <a:cs typeface="Times New Roman" panose="02020603050405020304" pitchFamily="18" charset="0"/>
            </a:endParaRPr>
          </a:p>
        </p:txBody>
      </p:sp>
      <p:sp>
        <p:nvSpPr>
          <p:cNvPr id="5" name="矩形 4"/>
          <p:cNvSpPr/>
          <p:nvPr/>
        </p:nvSpPr>
        <p:spPr>
          <a:xfrm>
            <a:off x="769992" y="410504"/>
            <a:ext cx="1832554" cy="584775"/>
          </a:xfrm>
          <a:prstGeom prst="rect">
            <a:avLst/>
          </a:prstGeom>
          <a:noFill/>
        </p:spPr>
        <p:txBody>
          <a:bodyPr wrap="none" lIns="91440" tIns="45720" rIns="91440" bIns="45720">
            <a:spAutoFit/>
          </a:bodyPr>
          <a:lstStyle/>
          <a:p>
            <a:r>
              <a:rPr lang="zh-CN" altLang="en-US" sz="3200" b="1" cap="none" spc="0" dirty="0">
                <a:ln w="22225">
                  <a:solidFill>
                    <a:schemeClr val="accent2"/>
                  </a:solidFill>
                  <a:prstDash val="solid"/>
                </a:ln>
                <a:solidFill>
                  <a:schemeClr val="accent2">
                    <a:lumMod val="40000"/>
                    <a:lumOff val="60000"/>
                  </a:schemeClr>
                </a:solidFill>
                <a:effectLst/>
              </a:rPr>
              <a:t>阅读理解</a:t>
            </a:r>
            <a:endParaRPr lang="zh-CN" altLang="en-US" sz="3200" b="1" cap="none" spc="0" dirty="0">
              <a:ln w="22225">
                <a:solidFill>
                  <a:schemeClr val="accent2"/>
                </a:solidFill>
                <a:prstDash val="solid"/>
              </a:ln>
              <a:solidFill>
                <a:schemeClr val="accent2">
                  <a:lumMod val="40000"/>
                  <a:lumOff val="60000"/>
                </a:schemeClr>
              </a:solidFill>
              <a:effectLst/>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85108" y="1176964"/>
            <a:ext cx="1053298" cy="826066"/>
          </a:xfrm>
          <a:prstGeom prst="rect">
            <a:avLst/>
          </a:prstGeom>
        </p:spPr>
      </p:pic>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1479" y="1856117"/>
            <a:ext cx="1053298" cy="826066"/>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1479" y="4175818"/>
            <a:ext cx="1053298" cy="8260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4685388" y="203050"/>
            <a:ext cx="2708834" cy="707886"/>
          </a:xfrm>
          <a:prstGeom prst="rect">
            <a:avLst/>
          </a:prstGeom>
          <a:noFill/>
        </p:spPr>
        <p:txBody>
          <a:bodyPr wrap="squar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2 </a:t>
            </a:r>
            <a:r>
              <a:rPr lang="zh-CN" altLang="en-US" sz="4000" b="1" cap="none" spc="0" dirty="0">
                <a:ln w="22225">
                  <a:solidFill>
                    <a:schemeClr val="accent2"/>
                  </a:solidFill>
                  <a:prstDash val="solid"/>
                </a:ln>
                <a:solidFill>
                  <a:schemeClr val="accent2">
                    <a:lumMod val="40000"/>
                    <a:lumOff val="60000"/>
                  </a:schemeClr>
                </a:solidFill>
                <a:effectLst/>
              </a:rPr>
              <a:t>理清脉络</a:t>
            </a:r>
            <a:endParaRPr lang="zh-CN" altLang="en-US" sz="4000" b="1" cap="none" spc="0" dirty="0">
              <a:ln w="22225">
                <a:solidFill>
                  <a:schemeClr val="accent2"/>
                </a:solidFill>
                <a:prstDash val="solid"/>
              </a:ln>
              <a:solidFill>
                <a:schemeClr val="accent2">
                  <a:lumMod val="40000"/>
                  <a:lumOff val="60000"/>
                </a:schemeClr>
              </a:solidFill>
              <a:effectLst/>
            </a:endParaRPr>
          </a:p>
        </p:txBody>
      </p:sp>
      <p:sp>
        <p:nvSpPr>
          <p:cNvPr id="7" name="椭圆 6"/>
          <p:cNvSpPr/>
          <p:nvPr/>
        </p:nvSpPr>
        <p:spPr>
          <a:xfrm>
            <a:off x="4436533" y="2348015"/>
            <a:ext cx="2957689" cy="180622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Elements of</a:t>
            </a:r>
            <a:endPar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the story</a:t>
            </a:r>
            <a:endParaRPr lang="zh-CN" altLang="en-US" sz="2400" dirty="0">
              <a:latin typeface="Times New Roman" panose="02020603050405020304" pitchFamily="18" charset="0"/>
              <a:cs typeface="Times New Roman" panose="02020603050405020304" pitchFamily="18" charset="0"/>
            </a:endParaRPr>
          </a:p>
        </p:txBody>
      </p:sp>
      <p:sp>
        <p:nvSpPr>
          <p:cNvPr id="9" name="箭头: 下 8"/>
          <p:cNvSpPr/>
          <p:nvPr/>
        </p:nvSpPr>
        <p:spPr>
          <a:xfrm rot="9085992">
            <a:off x="4848171" y="1625414"/>
            <a:ext cx="146756" cy="925615"/>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p:cNvSpPr/>
          <p:nvPr/>
        </p:nvSpPr>
        <p:spPr>
          <a:xfrm rot="1937562">
            <a:off x="4871700" y="3980917"/>
            <a:ext cx="146756" cy="925615"/>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12"/>
          <p:cNvSpPr/>
          <p:nvPr/>
        </p:nvSpPr>
        <p:spPr>
          <a:xfrm rot="12789138">
            <a:off x="6888566" y="1639367"/>
            <a:ext cx="146756" cy="925615"/>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下 13"/>
          <p:cNvSpPr/>
          <p:nvPr/>
        </p:nvSpPr>
        <p:spPr>
          <a:xfrm rot="16200000">
            <a:off x="7783652" y="2745130"/>
            <a:ext cx="146756" cy="925615"/>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下 14"/>
          <p:cNvSpPr/>
          <p:nvPr/>
        </p:nvSpPr>
        <p:spPr>
          <a:xfrm rot="5400000">
            <a:off x="3897322" y="2722666"/>
            <a:ext cx="146756" cy="925615"/>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下 15"/>
          <p:cNvSpPr/>
          <p:nvPr/>
        </p:nvSpPr>
        <p:spPr>
          <a:xfrm rot="19643996">
            <a:off x="6899917" y="3963350"/>
            <a:ext cx="146756" cy="925615"/>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601965" y="1176204"/>
            <a:ext cx="1174044" cy="461665"/>
          </a:xfrm>
          <a:prstGeom prst="rect">
            <a:avLst/>
          </a:prstGeom>
          <a:solidFill>
            <a:schemeClr val="accent4"/>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who</a:t>
            </a:r>
            <a:endParaRPr lang="zh-CN" altLang="en-US" sz="24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7432090" y="2666295"/>
            <a:ext cx="1040620" cy="461665"/>
          </a:xfrm>
          <a:prstGeom prst="rect">
            <a:avLst/>
          </a:prstGeom>
          <a:solidFill>
            <a:schemeClr val="accent4"/>
          </a:solidFill>
        </p:spPr>
        <p:txBody>
          <a:bodyPr wrap="square" rtlCol="0">
            <a:spAutoFit/>
          </a:bodyPr>
          <a:lstStyle>
            <a:defPPr>
              <a:defRPr lang="zh-CN"/>
            </a:defPPr>
            <a:lvl1pPr algn="ctr">
              <a:defRPr sz="2400">
                <a:latin typeface="Times New Roman" panose="02020603050405020304" pitchFamily="18" charset="0"/>
                <a:cs typeface="Times New Roman" panose="02020603050405020304" pitchFamily="18" charset="0"/>
              </a:defRPr>
            </a:lvl1pPr>
          </a:lstStyle>
          <a:p>
            <a:r>
              <a:rPr lang="en-US" altLang="zh-CN" dirty="0"/>
              <a:t>where</a:t>
            </a:r>
            <a:endParaRPr lang="zh-CN" altLang="en-US" dirty="0"/>
          </a:p>
        </p:txBody>
      </p:sp>
      <p:sp>
        <p:nvSpPr>
          <p:cNvPr id="19" name="文本框 18"/>
          <p:cNvSpPr txBox="1"/>
          <p:nvPr/>
        </p:nvSpPr>
        <p:spPr>
          <a:xfrm>
            <a:off x="7068468" y="4874152"/>
            <a:ext cx="1174044" cy="461665"/>
          </a:xfrm>
          <a:prstGeom prst="rect">
            <a:avLst/>
          </a:prstGeom>
          <a:solidFill>
            <a:schemeClr val="accent4"/>
          </a:solidFill>
        </p:spPr>
        <p:txBody>
          <a:bodyPr wrap="square" rtlCol="0">
            <a:spAutoFit/>
          </a:bodyPr>
          <a:lstStyle>
            <a:defPPr>
              <a:defRPr lang="zh-CN"/>
            </a:defPPr>
            <a:lvl1pPr algn="ctr">
              <a:defRPr sz="2400">
                <a:latin typeface="Times New Roman" panose="02020603050405020304" pitchFamily="18" charset="0"/>
                <a:cs typeface="Times New Roman" panose="02020603050405020304" pitchFamily="18" charset="0"/>
              </a:defRPr>
            </a:lvl1pPr>
          </a:lstStyle>
          <a:p>
            <a:r>
              <a:rPr lang="en-US" altLang="zh-CN" dirty="0"/>
              <a:t>what</a:t>
            </a:r>
            <a:endParaRPr lang="zh-CN" altLang="en-US" dirty="0"/>
          </a:p>
        </p:txBody>
      </p:sp>
      <p:sp>
        <p:nvSpPr>
          <p:cNvPr id="20" name="文本框 19"/>
          <p:cNvSpPr txBox="1"/>
          <p:nvPr/>
        </p:nvSpPr>
        <p:spPr>
          <a:xfrm>
            <a:off x="3889766" y="4898787"/>
            <a:ext cx="1174044" cy="461665"/>
          </a:xfrm>
          <a:prstGeom prst="rect">
            <a:avLst/>
          </a:prstGeom>
          <a:solidFill>
            <a:schemeClr val="accent4"/>
          </a:solidFill>
        </p:spPr>
        <p:txBody>
          <a:bodyPr wrap="square" rtlCol="0">
            <a:spAutoFit/>
          </a:bodyPr>
          <a:lstStyle>
            <a:defPPr>
              <a:defRPr lang="zh-CN"/>
            </a:defPPr>
            <a:lvl1pPr algn="ctr">
              <a:defRPr sz="2400">
                <a:latin typeface="Times New Roman" panose="02020603050405020304" pitchFamily="18" charset="0"/>
                <a:cs typeface="Times New Roman" panose="02020603050405020304" pitchFamily="18" charset="0"/>
              </a:defRPr>
            </a:lvl1pPr>
          </a:lstStyle>
          <a:p>
            <a:r>
              <a:rPr lang="en-US" altLang="zh-CN" dirty="0"/>
              <a:t>when</a:t>
            </a:r>
            <a:endParaRPr lang="zh-CN" altLang="en-US" dirty="0"/>
          </a:p>
        </p:txBody>
      </p:sp>
      <p:sp>
        <p:nvSpPr>
          <p:cNvPr id="21" name="文本框 20"/>
          <p:cNvSpPr txBox="1"/>
          <p:nvPr/>
        </p:nvSpPr>
        <p:spPr>
          <a:xfrm>
            <a:off x="3585386" y="2667880"/>
            <a:ext cx="864252" cy="461665"/>
          </a:xfrm>
          <a:prstGeom prst="rect">
            <a:avLst/>
          </a:prstGeom>
          <a:solidFill>
            <a:schemeClr val="accent4"/>
          </a:solidFill>
        </p:spPr>
        <p:txBody>
          <a:bodyPr wrap="square" rtlCol="0">
            <a:spAutoFit/>
          </a:bodyPr>
          <a:lstStyle>
            <a:defPPr>
              <a:defRPr lang="zh-CN"/>
            </a:defPPr>
            <a:lvl1pPr algn="ctr">
              <a:defRPr sz="2400">
                <a:latin typeface="Times New Roman" panose="02020603050405020304" pitchFamily="18" charset="0"/>
                <a:cs typeface="Times New Roman" panose="02020603050405020304" pitchFamily="18" charset="0"/>
              </a:defRPr>
            </a:lvl1pPr>
          </a:lstStyle>
          <a:p>
            <a:r>
              <a:rPr lang="en-US" altLang="zh-CN" dirty="0"/>
              <a:t>why</a:t>
            </a:r>
            <a:endParaRPr lang="zh-CN" altLang="en-US" dirty="0"/>
          </a:p>
        </p:txBody>
      </p:sp>
      <p:sp>
        <p:nvSpPr>
          <p:cNvPr id="22" name="文本框 21"/>
          <p:cNvSpPr txBox="1"/>
          <p:nvPr/>
        </p:nvSpPr>
        <p:spPr>
          <a:xfrm>
            <a:off x="4240284" y="1169270"/>
            <a:ext cx="1174044" cy="461665"/>
          </a:xfrm>
          <a:prstGeom prst="rect">
            <a:avLst/>
          </a:prstGeom>
          <a:solidFill>
            <a:schemeClr val="accent4"/>
          </a:solidFill>
        </p:spPr>
        <p:txBody>
          <a:bodyPr wrap="square" rtlCol="0">
            <a:spAutoFit/>
          </a:bodyPr>
          <a:lstStyle>
            <a:defPPr>
              <a:defRPr lang="zh-CN"/>
            </a:defPPr>
            <a:lvl1pPr algn="ctr">
              <a:defRPr sz="2400">
                <a:latin typeface="Times New Roman" panose="02020603050405020304" pitchFamily="18" charset="0"/>
                <a:cs typeface="Times New Roman" panose="02020603050405020304" pitchFamily="18" charset="0"/>
              </a:defRPr>
            </a:lvl1pPr>
          </a:lstStyle>
          <a:p>
            <a:r>
              <a:rPr lang="en-US" altLang="zh-CN" dirty="0"/>
              <a:t>how</a:t>
            </a:r>
            <a:endParaRPr lang="zh-CN" altLang="en-US" dirty="0"/>
          </a:p>
        </p:txBody>
      </p:sp>
      <p:sp>
        <p:nvSpPr>
          <p:cNvPr id="23" name="对话气泡: 椭圆形 22"/>
          <p:cNvSpPr/>
          <p:nvPr/>
        </p:nvSpPr>
        <p:spPr>
          <a:xfrm>
            <a:off x="8196464" y="523607"/>
            <a:ext cx="3277294" cy="1524000"/>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Times New Roman" panose="02020603050405020304" pitchFamily="18" charset="0"/>
              </a:rPr>
              <a:t>a Mexican family and I</a:t>
            </a:r>
            <a:endParaRPr lang="zh-CN" altLang="en-US" sz="2400" dirty="0">
              <a:solidFill>
                <a:srgbClr val="C00000"/>
              </a:solidFill>
            </a:endParaRPr>
          </a:p>
        </p:txBody>
      </p:sp>
      <p:sp>
        <p:nvSpPr>
          <p:cNvPr id="25" name="对话气泡: 椭圆形 24"/>
          <p:cNvSpPr/>
          <p:nvPr/>
        </p:nvSpPr>
        <p:spPr>
          <a:xfrm>
            <a:off x="8620151" y="2549083"/>
            <a:ext cx="3277294" cy="1524000"/>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Times New Roman" panose="02020603050405020304" pitchFamily="18" charset="0"/>
                <a:cs typeface="Times New Roman" panose="02020603050405020304" pitchFamily="18" charset="0"/>
              </a:rPr>
              <a:t>on the side of the road</a:t>
            </a:r>
            <a:endParaRPr lang="zh-CN" altLang="en-US" sz="2400" dirty="0">
              <a:solidFill>
                <a:srgbClr val="C00000"/>
              </a:solidFill>
              <a:latin typeface="Times New Roman" panose="02020603050405020304" pitchFamily="18" charset="0"/>
              <a:cs typeface="Times New Roman" panose="02020603050405020304" pitchFamily="18" charset="0"/>
            </a:endParaRPr>
          </a:p>
        </p:txBody>
      </p:sp>
      <p:sp>
        <p:nvSpPr>
          <p:cNvPr id="26" name="对话气泡: 椭圆形 25"/>
          <p:cNvSpPr/>
          <p:nvPr/>
        </p:nvSpPr>
        <p:spPr>
          <a:xfrm>
            <a:off x="8472710" y="4426157"/>
            <a:ext cx="3277294" cy="1524000"/>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Times New Roman" panose="02020603050405020304" pitchFamily="18" charset="0"/>
                <a:cs typeface="Times New Roman" panose="02020603050405020304" pitchFamily="18" charset="0"/>
              </a:rPr>
              <a:t>My car broke down, and the Mexican family gave me a hand.</a:t>
            </a:r>
            <a:endParaRPr lang="zh-CN" altLang="en-US" sz="2400" dirty="0">
              <a:solidFill>
                <a:srgbClr val="C00000"/>
              </a:solidFill>
              <a:latin typeface="Times New Roman" panose="02020603050405020304" pitchFamily="18" charset="0"/>
              <a:cs typeface="Times New Roman" panose="02020603050405020304" pitchFamily="18" charset="0"/>
            </a:endParaRPr>
          </a:p>
        </p:txBody>
      </p:sp>
      <p:sp>
        <p:nvSpPr>
          <p:cNvPr id="27" name="对话气泡: 椭圆形 26"/>
          <p:cNvSpPr/>
          <p:nvPr/>
        </p:nvSpPr>
        <p:spPr>
          <a:xfrm>
            <a:off x="638446" y="558871"/>
            <a:ext cx="3277294" cy="1524000"/>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Times New Roman" panose="02020603050405020304" pitchFamily="18" charset="0"/>
                <a:cs typeface="Times New Roman" panose="02020603050405020304" pitchFamily="18" charset="0"/>
              </a:rPr>
              <a:t>How did the Mexican family help me repair the car?</a:t>
            </a:r>
            <a:endParaRPr lang="zh-CN" altLang="en-US" sz="2400" dirty="0">
              <a:solidFill>
                <a:srgbClr val="C00000"/>
              </a:solidFill>
              <a:latin typeface="Times New Roman" panose="02020603050405020304" pitchFamily="18" charset="0"/>
              <a:cs typeface="Times New Roman" panose="02020603050405020304" pitchFamily="18" charset="0"/>
            </a:endParaRPr>
          </a:p>
        </p:txBody>
      </p:sp>
      <p:sp>
        <p:nvSpPr>
          <p:cNvPr id="28" name="对话气泡: 椭圆形 27"/>
          <p:cNvSpPr/>
          <p:nvPr/>
        </p:nvSpPr>
        <p:spPr>
          <a:xfrm>
            <a:off x="334135" y="4288076"/>
            <a:ext cx="3277294" cy="1524000"/>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Times New Roman" panose="02020603050405020304" pitchFamily="18" charset="0"/>
              </a:rPr>
              <a:t>one noon during this past year</a:t>
            </a:r>
            <a:endParaRPr lang="zh-CN" altLang="en-US" sz="2400" dirty="0">
              <a:solidFill>
                <a:srgbClr val="C00000"/>
              </a:solidFill>
            </a:endParaRPr>
          </a:p>
        </p:txBody>
      </p:sp>
      <p:sp>
        <p:nvSpPr>
          <p:cNvPr id="29" name="对话气泡: 椭圆形 28"/>
          <p:cNvSpPr/>
          <p:nvPr/>
        </p:nvSpPr>
        <p:spPr>
          <a:xfrm>
            <a:off x="209714" y="2472730"/>
            <a:ext cx="3277294" cy="1524000"/>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Times New Roman" panose="02020603050405020304" pitchFamily="18" charset="0"/>
                <a:cs typeface="Times New Roman" panose="02020603050405020304" pitchFamily="18" charset="0"/>
              </a:rPr>
              <a:t>Noticing me need a jack, a Mexican  man puller over.</a:t>
            </a:r>
            <a:endParaRPr lang="zh-CN" altLang="en-US" sz="2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2975405" y="3954342"/>
            <a:ext cx="8425658" cy="1569660"/>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He sized up the situation and bounded out, saying that he had a jack through his daughter. Then he got a saw from the truck and cut a section out of a big log and we rolled it together and put his jack on it. I put a $20 bill in his hand, but he wouldn't take it.</a:t>
            </a:r>
            <a:endParaRPr lang="en-US" altLang="zh-CN"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2984745" y="3161189"/>
            <a:ext cx="8134812" cy="830997"/>
          </a:xfrm>
          <a:prstGeom prst="rect">
            <a:avLst/>
          </a:prstGeom>
          <a:noFill/>
        </p:spPr>
        <p:txBody>
          <a:bodyPr wrap="square" rtlCol="0">
            <a:spAutoFit/>
          </a:bodyPr>
          <a:lstStyle/>
          <a:p>
            <a:pPr algn="l"/>
            <a:r>
              <a:rPr lang="en-US" altLang="zh-CN" sz="2400" dirty="0">
                <a:latin typeface="Times New Roman" panose="02020603050405020304" pitchFamily="18" charset="0"/>
                <a:ea typeface="+mn-ea"/>
              </a:rPr>
              <a:t>She was gone in a flash down the road to buy a new tire iron. </a:t>
            </a:r>
            <a:r>
              <a:rPr lang="en-US" altLang="zh-CN" sz="2400" dirty="0">
                <a:latin typeface="Times New Roman" panose="02020603050405020304" pitchFamily="18" charset="0"/>
                <a:cs typeface="Times New Roman" panose="02020603050405020304" pitchFamily="18" charset="0"/>
              </a:rPr>
              <a:t>His wife prepared a pot of water for us to wash our hands. </a:t>
            </a:r>
            <a:endParaRPr lang="zh-CN" altLang="en-US" sz="2400" dirty="0"/>
          </a:p>
        </p:txBody>
      </p:sp>
      <p:grpSp>
        <p:nvGrpSpPr>
          <p:cNvPr id="2" name="组合 1"/>
          <p:cNvGrpSpPr/>
          <p:nvPr/>
        </p:nvGrpSpPr>
        <p:grpSpPr>
          <a:xfrm>
            <a:off x="-1" y="0"/>
            <a:ext cx="12203289" cy="6857999"/>
            <a:chOff x="1210962" y="879389"/>
            <a:chExt cx="9922476" cy="5251621"/>
          </a:xfrm>
        </p:grpSpPr>
        <p:sp>
          <p:nvSpPr>
            <p:cNvPr id="4" name="矩形 3"/>
            <p:cNvSpPr/>
            <p:nvPr/>
          </p:nvSpPr>
          <p:spPr>
            <a:xfrm>
              <a:off x="1210962" y="879389"/>
              <a:ext cx="9922476" cy="5251621"/>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63362" y="1034878"/>
              <a:ext cx="9617676" cy="4940643"/>
            </a:xfrm>
            <a:prstGeom prst="rect">
              <a:avLst/>
            </a:prstGeom>
            <a:noFill/>
            <a:ln w="571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5046507" y="152161"/>
            <a:ext cx="2631426" cy="707886"/>
          </a:xfrm>
          <a:prstGeom prst="rect">
            <a:avLst/>
          </a:prstGeom>
          <a:noFill/>
        </p:spPr>
        <p:txBody>
          <a:bodyPr wrap="squar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3 </a:t>
            </a:r>
            <a:r>
              <a:rPr lang="zh-CN" altLang="en-US" sz="4000" b="1" cap="none" spc="0" dirty="0">
                <a:ln w="22225">
                  <a:solidFill>
                    <a:schemeClr val="accent2"/>
                  </a:solidFill>
                  <a:prstDash val="solid"/>
                </a:ln>
                <a:solidFill>
                  <a:schemeClr val="accent2">
                    <a:lumMod val="40000"/>
                    <a:lumOff val="60000"/>
                  </a:schemeClr>
                </a:solidFill>
                <a:effectLst/>
              </a:rPr>
              <a:t>性格分析</a:t>
            </a:r>
            <a:endParaRPr lang="zh-CN" altLang="en-US" sz="4000" b="1" cap="none" spc="0" dirty="0">
              <a:ln w="22225">
                <a:solidFill>
                  <a:schemeClr val="accent2"/>
                </a:solidFill>
                <a:prstDash val="solid"/>
              </a:ln>
              <a:solidFill>
                <a:schemeClr val="accent2">
                  <a:lumMod val="40000"/>
                  <a:lumOff val="60000"/>
                </a:schemeClr>
              </a:solidFill>
              <a:effectLst/>
            </a:endParaRPr>
          </a:p>
        </p:txBody>
      </p:sp>
      <p:sp>
        <p:nvSpPr>
          <p:cNvPr id="7" name="文本框 6"/>
          <p:cNvSpPr txBox="1"/>
          <p:nvPr/>
        </p:nvSpPr>
        <p:spPr>
          <a:xfrm>
            <a:off x="454378" y="794405"/>
            <a:ext cx="11046177" cy="830997"/>
          </a:xfrm>
          <a:prstGeom prst="rect">
            <a:avLst/>
          </a:prstGeom>
          <a:noFill/>
        </p:spPr>
        <p:txBody>
          <a:bodyPr wrap="square">
            <a:spAutoFit/>
          </a:bodyPr>
          <a:lstStyle/>
          <a:p>
            <a:r>
              <a:rPr kumimoji="0" lang="zh-CN" altLang="en-US"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We can learn about the traits of each character according to what he/she says and does, us</a:t>
            </a:r>
            <a:r>
              <a:rPr kumimoji="0" lang="en-US" altLang="zh-CN" sz="24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ing</a:t>
            </a:r>
            <a:r>
              <a:rPr kumimoji="0" lang="zh-CN" altLang="en-US"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some adjectives to describe.</a:t>
            </a:r>
            <a:endParaRPr lang="zh-CN" altLang="en-US" sz="2400" dirty="0"/>
          </a:p>
        </p:txBody>
      </p:sp>
      <p:sp>
        <p:nvSpPr>
          <p:cNvPr id="8" name="文本框 7"/>
          <p:cNvSpPr txBox="1"/>
          <p:nvPr/>
        </p:nvSpPr>
        <p:spPr>
          <a:xfrm>
            <a:off x="469978" y="902252"/>
            <a:ext cx="11046177" cy="830997"/>
          </a:xfrm>
          <a:prstGeom prst="rect">
            <a:avLst/>
          </a:prstGeom>
          <a:solidFill>
            <a:schemeClr val="accent2">
              <a:lumMod val="40000"/>
              <a:lumOff val="60000"/>
            </a:schemeClr>
          </a:solidFill>
        </p:spPr>
        <p:txBody>
          <a:bodyPr wrap="square" rtlCol="0">
            <a:spAutoFit/>
          </a:bodyPr>
          <a:lstStyle/>
          <a:p>
            <a:r>
              <a:rPr lang="zh-CN" altLang="en-US"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故事的后续发展要符合人设，因此，人物性格特点的分析很重要，可以为故事后续发展作铺垫。</a:t>
            </a:r>
            <a:endPar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9" name="表格 20"/>
          <p:cNvGraphicFramePr>
            <a:graphicFrameLocks noGrp="1"/>
          </p:cNvGraphicFramePr>
          <p:nvPr/>
        </p:nvGraphicFramePr>
        <p:xfrm>
          <a:off x="469977" y="1841097"/>
          <a:ext cx="11030577" cy="4640922"/>
        </p:xfrm>
        <a:graphic>
          <a:graphicData uri="http://schemas.openxmlformats.org/drawingml/2006/table">
            <a:tbl>
              <a:tblPr firstRow="1" bandRow="1">
                <a:tableStyleId>{5C22544A-7EE6-4342-B048-85BDC9FD1C3A}</a:tableStyleId>
              </a:tblPr>
              <a:tblGrid>
                <a:gridCol w="1032942"/>
                <a:gridCol w="1353170"/>
                <a:gridCol w="8644465"/>
              </a:tblGrid>
              <a:tr h="630191">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C00000"/>
                          </a:solidFill>
                          <a:latin typeface="Times New Roman" panose="02020603050405020304" pitchFamily="18" charset="0"/>
                          <a:cs typeface="Times New Roman" panose="02020603050405020304" pitchFamily="18" charset="0"/>
                        </a:rPr>
                        <a:t>persons</a:t>
                      </a:r>
                      <a:endParaRPr lang="zh-CN" altLang="en-US" sz="24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C00000"/>
                          </a:solidFill>
                          <a:latin typeface="Times New Roman" panose="02020603050405020304" pitchFamily="18" charset="0"/>
                          <a:cs typeface="Times New Roman" panose="02020603050405020304" pitchFamily="18" charset="0"/>
                        </a:rPr>
                        <a:t>traits</a:t>
                      </a:r>
                      <a:endParaRPr lang="zh-CN" altLang="en-US" sz="24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1008">
                <a:tc gridSpan="2">
                  <a:txBody>
                    <a:bodyPr/>
                    <a:lstStyle/>
                    <a:p>
                      <a:pPr algn="ctr"/>
                      <a:r>
                        <a:rPr lang="en-US" altLang="zh-CN" sz="2400" dirty="0"/>
                        <a:t>I</a:t>
                      </a:r>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9973">
                <a:tc rowSpan="3">
                  <a:txBody>
                    <a:bodyPr/>
                    <a:lstStyle/>
                    <a:p>
                      <a:pPr algn="ctr"/>
                      <a:r>
                        <a:rPr lang="en-US" altLang="zh-CN" sz="2400" dirty="0"/>
                        <a:t>a Mexican family </a:t>
                      </a:r>
                      <a:endParaRPr lang="en-US" altLang="zh-CN" sz="2400" dirty="0"/>
                    </a:p>
                    <a:p>
                      <a:pPr algn="ctr"/>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Mom</a:t>
                      </a:r>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altLang="zh-CN" sz="2400" dirty="0"/>
                    </a:p>
                    <a:p>
                      <a:pPr algn="l"/>
                      <a:endParaRPr lang="en-US" altLang="zh-C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58729">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Dad</a:t>
                      </a:r>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8034">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Daughter</a:t>
                      </a:r>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zh-CN"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nvSpPr>
        <p:spPr>
          <a:xfrm>
            <a:off x="2984745" y="2549377"/>
            <a:ext cx="736035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was sick of the way most people hadn’t bothered to help. </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2984745" y="2549377"/>
            <a:ext cx="7676445" cy="461665"/>
          </a:xfrm>
          <a:prstGeom prst="rect">
            <a:avLst/>
          </a:prstGeom>
          <a:solidFill>
            <a:schemeClr val="accent2">
              <a:lumMod val="40000"/>
              <a:lumOff val="60000"/>
            </a:schemeClr>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enthusiastic, positive,</a:t>
            </a:r>
            <a:r>
              <a:rPr lang="en-US" altLang="zh-CN" sz="2400" b="0" i="0" dirty="0">
                <a:solidFill>
                  <a:srgbClr val="333333"/>
                </a:solidFill>
                <a:effectLst/>
                <a:latin typeface="微软雅黑" panose="020B0503020204020204" pitchFamily="34" charset="-122"/>
                <a:ea typeface="微软雅黑" panose="020B0503020204020204" pitchFamily="34" charset="-122"/>
              </a:rPr>
              <a:t>  </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2975405" y="3097850"/>
            <a:ext cx="8134812" cy="830997"/>
          </a:xfrm>
          <a:prstGeom prst="rect">
            <a:avLst/>
          </a:prstGeom>
          <a:solidFill>
            <a:schemeClr val="accent2">
              <a:lumMod val="40000"/>
              <a:lumOff val="60000"/>
            </a:schemeClr>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Enthusiastic, kind, considerate</a:t>
            </a:r>
            <a:endParaRPr lang="en-US" altLang="zh-CN" sz="2400" dirty="0">
              <a:latin typeface="Times New Roman" panose="02020603050405020304" pitchFamily="18" charset="0"/>
              <a:cs typeface="Times New Roman" panose="02020603050405020304" pitchFamily="18" charset="0"/>
            </a:endParaRPr>
          </a:p>
          <a:p>
            <a:pPr algn="ctr"/>
            <a:endParaRPr lang="zh-CN" altLang="en-US"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2885254" y="3939969"/>
            <a:ext cx="8515809" cy="1569660"/>
          </a:xfrm>
          <a:prstGeom prst="rect">
            <a:avLst/>
          </a:prstGeom>
          <a:solidFill>
            <a:schemeClr val="accent2">
              <a:lumMod val="40000"/>
              <a:lumOff val="60000"/>
            </a:schemeClr>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enthusiastic,</a:t>
            </a:r>
            <a:r>
              <a:rPr lang="en-US" altLang="zh-CN" sz="2400" b="0" i="0" dirty="0">
                <a:solidFill>
                  <a:srgbClr val="333333"/>
                </a:solidFill>
                <a:effectLst/>
                <a:latin typeface="微软雅黑" panose="020B0503020204020204" pitchFamily="34" charset="-122"/>
                <a:ea typeface="微软雅黑" panose="020B0503020204020204" pitchFamily="34" charset="-122"/>
              </a:rPr>
              <a:t> </a:t>
            </a:r>
            <a:r>
              <a:rPr lang="en-US" altLang="zh-CN" sz="2400" dirty="0">
                <a:latin typeface="Times New Roman" panose="02020603050405020304" pitchFamily="18" charset="0"/>
                <a:cs typeface="Times New Roman" panose="02020603050405020304" pitchFamily="18" charset="0"/>
              </a:rPr>
              <a:t>considerate, </a:t>
            </a:r>
            <a:r>
              <a:rPr lang="en-US" altLang="zh-CN" sz="2400" b="0" i="0" dirty="0" err="1">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justic</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clever, generous</a:t>
            </a:r>
            <a:endPar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p:cNvSpPr txBox="1"/>
          <p:nvPr/>
        </p:nvSpPr>
        <p:spPr>
          <a:xfrm>
            <a:off x="2984745" y="5625527"/>
            <a:ext cx="8134812"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He conveyed through her that he had a jack ; The girl asked if I'd had lunch.</a:t>
            </a:r>
            <a:endParaRPr lang="zh-CN" altLang="en-US" sz="2400" dirty="0"/>
          </a:p>
        </p:txBody>
      </p:sp>
      <p:sp>
        <p:nvSpPr>
          <p:cNvPr id="18" name="文本框 17"/>
          <p:cNvSpPr txBox="1"/>
          <p:nvPr/>
        </p:nvSpPr>
        <p:spPr>
          <a:xfrm>
            <a:off x="2975405" y="5606536"/>
            <a:ext cx="8425658" cy="830997"/>
          </a:xfrm>
          <a:prstGeom prst="rect">
            <a:avLst/>
          </a:prstGeom>
          <a:solidFill>
            <a:schemeClr val="accent2">
              <a:lumMod val="40000"/>
              <a:lumOff val="60000"/>
            </a:schemeClr>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clever, warm-hearted, thoughtful</a:t>
            </a:r>
            <a:endParaRPr lang="en-US" altLang="zh-CN" sz="2400" dirty="0">
              <a:latin typeface="Times New Roman" panose="02020603050405020304" pitchFamily="18" charset="0"/>
              <a:cs typeface="Times New Roman" panose="02020603050405020304" pitchFamily="18" charset="0"/>
            </a:endParaRPr>
          </a:p>
          <a:p>
            <a:pPr algn="ctr"/>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8" grpId="0" animBg="1"/>
      <p:bldP spid="3" grpId="0"/>
      <p:bldP spid="12" grpId="0" animBg="1"/>
      <p:bldP spid="13" grpId="0" animBg="1"/>
      <p:bldP spid="14" grpId="0" animBg="1"/>
      <p:bldP spid="15" grpId="0"/>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0</TotalTime>
  <Words>18298</Words>
  <Application>WPS 演示</Application>
  <PresentationFormat>宽屏</PresentationFormat>
  <Paragraphs>483</Paragraphs>
  <Slides>25</Slides>
  <Notes>24</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Arial</vt:lpstr>
      <vt:lpstr>宋体</vt:lpstr>
      <vt:lpstr>Wingdings</vt:lpstr>
      <vt:lpstr>Times New Roman</vt:lpstr>
      <vt:lpstr>等线</vt:lpstr>
      <vt:lpstr>微软雅黑</vt:lpstr>
      <vt:lpstr>Calibri</vt:lpstr>
      <vt:lpstr>Arial Unicode MS</vt:lpstr>
      <vt:lpstr>Calibri Light</vt:lpstr>
      <vt:lpstr>Hiragino Sans GB</vt:lpstr>
      <vt:lpstr>Segoe Print</vt:lpstr>
      <vt:lpstr>PingFang SC</vt:lpstr>
      <vt:lpstr>华文仿宋</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南山有谷堆</cp:lastModifiedBy>
  <cp:revision>408</cp:revision>
  <dcterms:created xsi:type="dcterms:W3CDTF">2020-03-12T06:15:00Z</dcterms:created>
  <dcterms:modified xsi:type="dcterms:W3CDTF">2021-02-26T08:58:49Z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