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94" r:id="rId3"/>
    <p:sldId id="256" r:id="rId4"/>
    <p:sldId id="258" r:id="rId5"/>
    <p:sldId id="259" r:id="rId7"/>
    <p:sldId id="260" r:id="rId8"/>
    <p:sldId id="257" r:id="rId9"/>
    <p:sldId id="262" r:id="rId10"/>
    <p:sldId id="265" r:id="rId11"/>
    <p:sldId id="266" r:id="rId12"/>
    <p:sldId id="267" r:id="rId13"/>
    <p:sldId id="268" r:id="rId14"/>
    <p:sldId id="269" r:id="rId15"/>
    <p:sldId id="270" r:id="rId16"/>
    <p:sldId id="271" r:id="rId17"/>
    <p:sldId id="263" r:id="rId18"/>
    <p:sldId id="261" r:id="rId19"/>
    <p:sldId id="274" r:id="rId20"/>
    <p:sldId id="275" r:id="rId21"/>
    <p:sldId id="278" r:id="rId22"/>
    <p:sldId id="279" r:id="rId23"/>
    <p:sldId id="27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11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GIF"/><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49225" y="130175"/>
            <a:ext cx="6285865"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54100" y="130175"/>
            <a:ext cx="5398770"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基于脚手架理论的分要点思维和语言：</a:t>
            </a:r>
            <a:endParaRPr lang="zh-CN" altLang="en-US" sz="2400" b="1" dirty="0">
              <a:solidFill>
                <a:schemeClr val="bg1"/>
              </a:solidFill>
              <a:latin typeface="Century Gothic" panose="020B0502020202020204" pitchFamily="34" charset="0"/>
            </a:endParaRPr>
          </a:p>
        </p:txBody>
      </p:sp>
      <p:sp>
        <p:nvSpPr>
          <p:cNvPr id="2" name="文本框 1"/>
          <p:cNvSpPr txBox="1"/>
          <p:nvPr/>
        </p:nvSpPr>
        <p:spPr>
          <a:xfrm>
            <a:off x="-149225" y="797560"/>
            <a:ext cx="12123420" cy="537210"/>
          </a:xfrm>
          <a:prstGeom prst="rect">
            <a:avLst/>
          </a:prstGeom>
          <a:noFill/>
        </p:spPr>
        <p:txBody>
          <a:bodyPr wrap="square" rtlCol="0" anchor="t">
            <a:spAutoFit/>
          </a:bodyPr>
          <a:lstStyle/>
          <a:p>
            <a:pPr fontAlgn="auto">
              <a:lnSpc>
                <a:spcPts val="3480"/>
              </a:lnSpc>
            </a:pPr>
            <a:r>
              <a:rPr lang="zh-CN" altLang="en-US" sz="2800">
                <a:latin typeface="华文仿宋" panose="02010600040101010101" charset="-122"/>
                <a:ea typeface="华文仿宋" panose="02010600040101010101" charset="-122"/>
                <a:cs typeface="华文仿宋" panose="02010600040101010101" charset="-122"/>
                <a:sym typeface="+mn-ea"/>
              </a:rPr>
              <a:t>要点</a:t>
            </a:r>
            <a:r>
              <a:rPr lang="en-US" altLang="zh-CN" sz="2800">
                <a:latin typeface="华文仿宋" panose="02010600040101010101" charset="-122"/>
                <a:ea typeface="华文仿宋" panose="02010600040101010101" charset="-122"/>
                <a:cs typeface="华文仿宋" panose="02010600040101010101" charset="-122"/>
                <a:sym typeface="+mn-ea"/>
              </a:rPr>
              <a:t>3</a:t>
            </a:r>
            <a:r>
              <a:rPr lang="zh-CN" altLang="en-US" sz="2800">
                <a:latin typeface="华文仿宋" panose="02010600040101010101" charset="-122"/>
                <a:ea typeface="华文仿宋" panose="02010600040101010101" charset="-122"/>
                <a:cs typeface="华文仿宋" panose="02010600040101010101" charset="-122"/>
                <a:sym typeface="+mn-ea"/>
              </a:rPr>
              <a:t>：</a:t>
            </a:r>
            <a:r>
              <a:rPr lang="en-US" altLang="zh-CN" sz="2800">
                <a:latin typeface="华文仿宋" panose="02010600040101010101" charset="-122"/>
                <a:ea typeface="华文仿宋" panose="02010600040101010101" charset="-122"/>
                <a:cs typeface="华文仿宋" panose="02010600040101010101" charset="-122"/>
                <a:sym typeface="+mn-ea"/>
              </a:rPr>
              <a:t>近期的一次活动</a:t>
            </a:r>
            <a:endParaRPr lang="zh-CN" altLang="en-US" sz="2800">
              <a:latin typeface="华文仿宋" panose="02010600040101010101" charset="-122"/>
              <a:ea typeface="华文仿宋" panose="02010600040101010101" charset="-122"/>
              <a:cs typeface="华文仿宋" panose="02010600040101010101" charset="-122"/>
              <a:sym typeface="+mn-ea"/>
            </a:endParaRPr>
          </a:p>
        </p:txBody>
      </p:sp>
      <p:sp>
        <p:nvSpPr>
          <p:cNvPr id="4" name="文本框 3"/>
          <p:cNvSpPr txBox="1"/>
          <p:nvPr/>
        </p:nvSpPr>
        <p:spPr>
          <a:xfrm>
            <a:off x="46990" y="1334770"/>
            <a:ext cx="11927205" cy="624840"/>
          </a:xfrm>
          <a:prstGeom prst="rect">
            <a:avLst/>
          </a:prstGeom>
          <a:noFill/>
        </p:spPr>
        <p:txBody>
          <a:bodyPr wrap="square" rtlCol="0">
            <a:spAutoFit/>
          </a:bodyPr>
          <a:p>
            <a:pPr fontAlgn="auto">
              <a:lnSpc>
                <a:spcPts val="4160"/>
              </a:lnSpc>
            </a:pPr>
            <a:r>
              <a:rPr lang="zh-CN" altLang="en-US" sz="2400">
                <a:latin typeface="Times New Roman" panose="02020603050405020304" charset="0"/>
                <a:cs typeface="Times New Roman" panose="02020603050405020304" charset="0"/>
                <a:sym typeface="+mn-ea"/>
              </a:rPr>
              <a:t>可能的活动：专题讲座</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沙龙</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研讨会</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联谊；看心理方面的电影；表演心理剧；</a:t>
            </a:r>
            <a:r>
              <a:rPr lang="en-US" altLang="zh-CN" sz="2400">
                <a:latin typeface="Times New Roman" panose="02020603050405020304" charset="0"/>
                <a:cs typeface="Times New Roman" panose="02020603050405020304" charset="0"/>
                <a:sym typeface="+mn-ea"/>
              </a:rPr>
              <a:t>...</a:t>
            </a:r>
            <a:endParaRPr lang="en-US" altLang="zh-CN" sz="2400">
              <a:latin typeface="Times New Roman" panose="02020603050405020304" charset="0"/>
              <a:cs typeface="Times New Roman" panose="02020603050405020304" charset="0"/>
              <a:sym typeface="+mn-ea"/>
            </a:endParaRPr>
          </a:p>
        </p:txBody>
      </p:sp>
      <p:sp>
        <p:nvSpPr>
          <p:cNvPr id="3" name="文本框 2"/>
          <p:cNvSpPr txBox="1"/>
          <p:nvPr/>
        </p:nvSpPr>
        <p:spPr>
          <a:xfrm>
            <a:off x="134620" y="2110105"/>
            <a:ext cx="12052935" cy="4892675"/>
          </a:xfrm>
          <a:prstGeom prst="rect">
            <a:avLst/>
          </a:prstGeom>
          <a:noFill/>
        </p:spPr>
        <p:txBody>
          <a:bodyPr wrap="square" rtlCol="0">
            <a:spAutoFit/>
          </a:bodyPr>
          <a:p>
            <a:pPr fontAlgn="auto">
              <a:lnSpc>
                <a:spcPts val="4160"/>
              </a:lnSpc>
            </a:pPr>
            <a:r>
              <a:rPr lang="en-US" sz="2800">
                <a:solidFill>
                  <a:srgbClr val="0811D2"/>
                </a:solidFill>
                <a:latin typeface="Times New Roman" panose="02020603050405020304" charset="0"/>
                <a:cs typeface="Times New Roman" panose="02020603050405020304" charset="0"/>
                <a:sym typeface="+mn-ea"/>
              </a:rPr>
              <a:t>1.lectures:  learn basic knowledge of psychology</a:t>
            </a:r>
            <a:endParaRPr lang="en-US" sz="2800">
              <a:solidFill>
                <a:srgbClr val="0811D2"/>
              </a:solidFill>
              <a:latin typeface="Times New Roman" panose="02020603050405020304" charset="0"/>
              <a:cs typeface="Times New Roman" panose="02020603050405020304" charset="0"/>
              <a:sym typeface="+mn-ea"/>
            </a:endParaRPr>
          </a:p>
          <a:p>
            <a:pPr fontAlgn="auto">
              <a:lnSpc>
                <a:spcPts val="4160"/>
              </a:lnSpc>
            </a:pPr>
            <a:r>
              <a:rPr lang="en-US" sz="2800">
                <a:latin typeface="Times New Roman" panose="02020603050405020304" charset="0"/>
                <a:cs typeface="Times New Roman" panose="02020603050405020304" charset="0"/>
                <a:sym typeface="+mn-ea"/>
              </a:rPr>
              <a:t>    We attended a lecture delivered by an expert in the field. Not only were we exposed to a good knowledge of psychology, we also learned some practical approaches to dealing with  common psychological problems, which benefited us greatly.</a:t>
            </a:r>
            <a:endParaRPr lang="en-US" sz="2800">
              <a:latin typeface="Times New Roman" panose="02020603050405020304" charset="0"/>
              <a:cs typeface="Times New Roman" panose="02020603050405020304" charset="0"/>
              <a:sym typeface="+mn-ea"/>
            </a:endParaRPr>
          </a:p>
          <a:p>
            <a:pPr fontAlgn="auto">
              <a:lnSpc>
                <a:spcPts val="4160"/>
              </a:lnSpc>
            </a:pPr>
            <a:r>
              <a:rPr lang="en-US" sz="2800">
                <a:solidFill>
                  <a:srgbClr val="0811D2"/>
                </a:solidFill>
                <a:latin typeface="Times New Roman" panose="02020603050405020304" charset="0"/>
                <a:cs typeface="Times New Roman" panose="02020603050405020304" charset="0"/>
                <a:sym typeface="+mn-ea"/>
              </a:rPr>
              <a:t>2.salons/ get-togethers: share problems and find solutions or seek guidance</a:t>
            </a:r>
            <a:endParaRPr lang="en-US" sz="2800">
              <a:solidFill>
                <a:srgbClr val="0811D2"/>
              </a:solidFill>
              <a:latin typeface="Times New Roman" panose="02020603050405020304" charset="0"/>
              <a:cs typeface="Times New Roman" panose="02020603050405020304" charset="0"/>
              <a:sym typeface="+mn-ea"/>
            </a:endParaRPr>
          </a:p>
          <a:p>
            <a:pPr fontAlgn="auto">
              <a:lnSpc>
                <a:spcPts val="4160"/>
              </a:lnSpc>
            </a:pPr>
            <a:r>
              <a:rPr lang="en-US" sz="2800">
                <a:latin typeface="Times New Roman" panose="02020603050405020304" charset="0"/>
                <a:cs typeface="Times New Roman" panose="02020603050405020304" charset="0"/>
                <a:sym typeface="+mn-ea"/>
              </a:rPr>
              <a:t>    A salon was organized, where the club members shared their troubles and hopefully were offered practical tips.</a:t>
            </a:r>
            <a:endParaRPr lang="en-US" sz="2800">
              <a:latin typeface="Times New Roman" panose="02020603050405020304" charset="0"/>
              <a:cs typeface="Times New Roman" panose="02020603050405020304" charset="0"/>
              <a:sym typeface="+mn-ea"/>
            </a:endParaRPr>
          </a:p>
          <a:p>
            <a:pPr fontAlgn="auto">
              <a:lnSpc>
                <a:spcPts val="4160"/>
              </a:lnSpc>
            </a:pPr>
            <a:endParaRPr lang="en-US" sz="2800">
              <a:latin typeface="Times New Roman" panose="02020603050405020304" charset="0"/>
              <a:cs typeface="Times New Roman" panose="02020603050405020304" charset="0"/>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49225" y="130175"/>
            <a:ext cx="6285865"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54100" y="130175"/>
            <a:ext cx="5398770"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基于脚手架理论的分要点思维和语言：</a:t>
            </a:r>
            <a:endParaRPr lang="zh-CN" altLang="en-US" sz="2400" b="1" dirty="0">
              <a:solidFill>
                <a:schemeClr val="bg1"/>
              </a:solidFill>
              <a:latin typeface="Century Gothic" panose="020B0502020202020204" pitchFamily="34" charset="0"/>
            </a:endParaRPr>
          </a:p>
        </p:txBody>
      </p:sp>
      <p:sp>
        <p:nvSpPr>
          <p:cNvPr id="2" name="文本框 1"/>
          <p:cNvSpPr txBox="1"/>
          <p:nvPr/>
        </p:nvSpPr>
        <p:spPr>
          <a:xfrm>
            <a:off x="-149225" y="797560"/>
            <a:ext cx="12123420" cy="537210"/>
          </a:xfrm>
          <a:prstGeom prst="rect">
            <a:avLst/>
          </a:prstGeom>
          <a:noFill/>
        </p:spPr>
        <p:txBody>
          <a:bodyPr wrap="square" rtlCol="0" anchor="t">
            <a:spAutoFit/>
          </a:bodyPr>
          <a:lstStyle/>
          <a:p>
            <a:pPr fontAlgn="auto">
              <a:lnSpc>
                <a:spcPts val="3480"/>
              </a:lnSpc>
            </a:pPr>
            <a:r>
              <a:rPr lang="zh-CN" altLang="en-US" sz="2800">
                <a:latin typeface="华文仿宋" panose="02010600040101010101" charset="-122"/>
                <a:ea typeface="华文仿宋" panose="02010600040101010101" charset="-122"/>
                <a:cs typeface="华文仿宋" panose="02010600040101010101" charset="-122"/>
                <a:sym typeface="+mn-ea"/>
              </a:rPr>
              <a:t>要点</a:t>
            </a:r>
            <a:r>
              <a:rPr lang="en-US" altLang="zh-CN" sz="2800">
                <a:latin typeface="华文仿宋" panose="02010600040101010101" charset="-122"/>
                <a:ea typeface="华文仿宋" panose="02010600040101010101" charset="-122"/>
                <a:cs typeface="华文仿宋" panose="02010600040101010101" charset="-122"/>
                <a:sym typeface="+mn-ea"/>
              </a:rPr>
              <a:t>3</a:t>
            </a:r>
            <a:r>
              <a:rPr lang="zh-CN" altLang="en-US" sz="2800">
                <a:latin typeface="华文仿宋" panose="02010600040101010101" charset="-122"/>
                <a:ea typeface="华文仿宋" panose="02010600040101010101" charset="-122"/>
                <a:cs typeface="华文仿宋" panose="02010600040101010101" charset="-122"/>
                <a:sym typeface="+mn-ea"/>
              </a:rPr>
              <a:t>：</a:t>
            </a:r>
            <a:r>
              <a:rPr lang="en-US" altLang="zh-CN" sz="2800">
                <a:latin typeface="华文仿宋" panose="02010600040101010101" charset="-122"/>
                <a:ea typeface="华文仿宋" panose="02010600040101010101" charset="-122"/>
                <a:cs typeface="华文仿宋" panose="02010600040101010101" charset="-122"/>
                <a:sym typeface="+mn-ea"/>
              </a:rPr>
              <a:t>近期的一次活动</a:t>
            </a:r>
            <a:endParaRPr lang="zh-CN" altLang="en-US" sz="2800">
              <a:latin typeface="华文仿宋" panose="02010600040101010101" charset="-122"/>
              <a:ea typeface="华文仿宋" panose="02010600040101010101" charset="-122"/>
              <a:cs typeface="华文仿宋" panose="02010600040101010101" charset="-122"/>
              <a:sym typeface="+mn-ea"/>
            </a:endParaRPr>
          </a:p>
        </p:txBody>
      </p:sp>
      <p:sp>
        <p:nvSpPr>
          <p:cNvPr id="4" name="文本框 3"/>
          <p:cNvSpPr txBox="1"/>
          <p:nvPr/>
        </p:nvSpPr>
        <p:spPr>
          <a:xfrm>
            <a:off x="46990" y="1334770"/>
            <a:ext cx="11927205" cy="624840"/>
          </a:xfrm>
          <a:prstGeom prst="rect">
            <a:avLst/>
          </a:prstGeom>
          <a:noFill/>
        </p:spPr>
        <p:txBody>
          <a:bodyPr wrap="square" rtlCol="0">
            <a:spAutoFit/>
          </a:bodyPr>
          <a:p>
            <a:pPr fontAlgn="auto">
              <a:lnSpc>
                <a:spcPts val="4160"/>
              </a:lnSpc>
            </a:pPr>
            <a:r>
              <a:rPr lang="zh-CN" altLang="en-US" sz="2400">
                <a:latin typeface="Times New Roman" panose="02020603050405020304" charset="0"/>
                <a:cs typeface="Times New Roman" panose="02020603050405020304" charset="0"/>
                <a:sym typeface="+mn-ea"/>
              </a:rPr>
              <a:t>可能的活动：专题讲座</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沙龙</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研讨会</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联谊；看心理方面的电影；表演心理剧；</a:t>
            </a:r>
            <a:endParaRPr lang="zh-CN" altLang="en-US" sz="2400">
              <a:latin typeface="Times New Roman" panose="02020603050405020304" charset="0"/>
              <a:cs typeface="Times New Roman" panose="02020603050405020304" charset="0"/>
              <a:sym typeface="+mn-ea"/>
            </a:endParaRPr>
          </a:p>
        </p:txBody>
      </p:sp>
      <p:sp>
        <p:nvSpPr>
          <p:cNvPr id="3" name="文本框 2"/>
          <p:cNvSpPr txBox="1"/>
          <p:nvPr/>
        </p:nvSpPr>
        <p:spPr>
          <a:xfrm>
            <a:off x="134620" y="2110105"/>
            <a:ext cx="12052935" cy="2758440"/>
          </a:xfrm>
          <a:prstGeom prst="rect">
            <a:avLst/>
          </a:prstGeom>
          <a:noFill/>
        </p:spPr>
        <p:txBody>
          <a:bodyPr wrap="square" rtlCol="0">
            <a:spAutoFit/>
          </a:bodyPr>
          <a:p>
            <a:pPr fontAlgn="auto">
              <a:lnSpc>
                <a:spcPts val="4160"/>
              </a:lnSpc>
            </a:pPr>
            <a:r>
              <a:rPr lang="en-US" sz="2800">
                <a:solidFill>
                  <a:srgbClr val="0811D2"/>
                </a:solidFill>
                <a:latin typeface="Times New Roman" panose="02020603050405020304" charset="0"/>
                <a:cs typeface="Times New Roman" panose="02020603050405020304" charset="0"/>
                <a:sym typeface="+mn-ea"/>
              </a:rPr>
              <a:t>3.watch psychological films + write or perform psychological sit-coms:</a:t>
            </a:r>
            <a:endParaRPr lang="en-US" sz="2800">
              <a:solidFill>
                <a:srgbClr val="0811D2"/>
              </a:solidFill>
              <a:latin typeface="Times New Roman" panose="02020603050405020304" charset="0"/>
              <a:cs typeface="Times New Roman" panose="02020603050405020304" charset="0"/>
              <a:sym typeface="+mn-ea"/>
            </a:endParaRPr>
          </a:p>
          <a:p>
            <a:pPr fontAlgn="auto">
              <a:lnSpc>
                <a:spcPts val="4160"/>
              </a:lnSpc>
            </a:pPr>
            <a:r>
              <a:rPr lang="en-US" sz="2800">
                <a:solidFill>
                  <a:srgbClr val="0811D2"/>
                </a:solidFill>
                <a:latin typeface="Times New Roman" panose="02020603050405020304" charset="0"/>
                <a:cs typeface="Times New Roman" panose="02020603050405020304" charset="0"/>
                <a:sym typeface="+mn-ea"/>
              </a:rPr>
              <a:t>   deepen our insight into psychology, find an opening to release the stress inside</a:t>
            </a:r>
            <a:endParaRPr lang="en-US" sz="2800">
              <a:solidFill>
                <a:srgbClr val="0811D2"/>
              </a:solidFill>
              <a:latin typeface="Times New Roman" panose="02020603050405020304" charset="0"/>
              <a:cs typeface="Times New Roman" panose="02020603050405020304" charset="0"/>
              <a:sym typeface="+mn-ea"/>
            </a:endParaRPr>
          </a:p>
          <a:p>
            <a:pPr fontAlgn="auto">
              <a:lnSpc>
                <a:spcPts val="4160"/>
              </a:lnSpc>
            </a:pPr>
            <a:r>
              <a:rPr lang="en-US" sz="2800">
                <a:latin typeface="Times New Roman" panose="02020603050405020304" charset="0"/>
                <a:cs typeface="Times New Roman" panose="02020603050405020304" charset="0"/>
                <a:sym typeface="+mn-ea"/>
              </a:rPr>
              <a:t>       We have organized various activities, of which the most impressive one was the sit-com Fly High we performed, which deepened our insight into psychology and offered us an opening to release our academic stress. </a:t>
            </a:r>
            <a:endParaRPr lang="en-US" sz="2800">
              <a:latin typeface="Times New Roman" panose="02020603050405020304" charset="0"/>
              <a:cs typeface="Times New Roman" panose="02020603050405020304" charset="0"/>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49225" y="130175"/>
            <a:ext cx="6285865"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54100" y="130175"/>
            <a:ext cx="5398770"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基于脚手架理论的分要点思维和语言：</a:t>
            </a:r>
            <a:endParaRPr lang="zh-CN" altLang="en-US" sz="2400" b="1" dirty="0">
              <a:solidFill>
                <a:schemeClr val="bg1"/>
              </a:solidFill>
              <a:latin typeface="Century Gothic" panose="020B0502020202020204" pitchFamily="34" charset="0"/>
            </a:endParaRPr>
          </a:p>
        </p:txBody>
      </p:sp>
      <p:sp>
        <p:nvSpPr>
          <p:cNvPr id="2" name="文本框 1"/>
          <p:cNvSpPr txBox="1"/>
          <p:nvPr/>
        </p:nvSpPr>
        <p:spPr>
          <a:xfrm>
            <a:off x="-149225" y="797560"/>
            <a:ext cx="12123420" cy="537210"/>
          </a:xfrm>
          <a:prstGeom prst="rect">
            <a:avLst/>
          </a:prstGeom>
          <a:noFill/>
        </p:spPr>
        <p:txBody>
          <a:bodyPr wrap="square" rtlCol="0" anchor="t">
            <a:spAutoFit/>
          </a:bodyPr>
          <a:lstStyle/>
          <a:p>
            <a:pPr fontAlgn="auto">
              <a:lnSpc>
                <a:spcPts val="3480"/>
              </a:lnSpc>
            </a:pPr>
            <a:r>
              <a:rPr lang="zh-CN" altLang="en-US" sz="2800">
                <a:latin typeface="华文仿宋" panose="02010600040101010101" charset="-122"/>
                <a:ea typeface="华文仿宋" panose="02010600040101010101" charset="-122"/>
                <a:cs typeface="华文仿宋" panose="02010600040101010101" charset="-122"/>
                <a:sym typeface="+mn-ea"/>
              </a:rPr>
              <a:t>要点</a:t>
            </a:r>
            <a:r>
              <a:rPr lang="en-US" altLang="zh-CN" sz="2800">
                <a:latin typeface="华文仿宋" panose="02010600040101010101" charset="-122"/>
                <a:ea typeface="华文仿宋" panose="02010600040101010101" charset="-122"/>
                <a:cs typeface="华文仿宋" panose="02010600040101010101" charset="-122"/>
                <a:sym typeface="+mn-ea"/>
              </a:rPr>
              <a:t>4</a:t>
            </a:r>
            <a:r>
              <a:rPr lang="zh-CN" altLang="en-US" sz="2800">
                <a:latin typeface="华文仿宋" panose="02010600040101010101" charset="-122"/>
                <a:ea typeface="华文仿宋" panose="02010600040101010101" charset="-122"/>
                <a:cs typeface="华文仿宋" panose="02010600040101010101" charset="-122"/>
                <a:sym typeface="+mn-ea"/>
              </a:rPr>
              <a:t>：</a:t>
            </a:r>
            <a:r>
              <a:rPr lang="en-US" altLang="zh-CN" sz="2800">
                <a:latin typeface="华文仿宋" panose="02010600040101010101" charset="-122"/>
                <a:ea typeface="华文仿宋" panose="02010600040101010101" charset="-122"/>
                <a:cs typeface="华文仿宋" panose="02010600040101010101" charset="-122"/>
                <a:sym typeface="+mn-ea"/>
              </a:rPr>
              <a:t>该活动的影响: 关键词--心理psychology</a:t>
            </a:r>
            <a:endParaRPr lang="en-US" altLang="zh-CN" sz="2800">
              <a:latin typeface="华文仿宋" panose="02010600040101010101" charset="-122"/>
              <a:ea typeface="华文仿宋" panose="02010600040101010101" charset="-122"/>
              <a:cs typeface="华文仿宋" panose="02010600040101010101" charset="-122"/>
              <a:sym typeface="+mn-ea"/>
            </a:endParaRPr>
          </a:p>
        </p:txBody>
      </p:sp>
      <p:sp>
        <p:nvSpPr>
          <p:cNvPr id="3" name="文本框 2"/>
          <p:cNvSpPr txBox="1"/>
          <p:nvPr/>
        </p:nvSpPr>
        <p:spPr>
          <a:xfrm>
            <a:off x="134620" y="1408430"/>
            <a:ext cx="12052935" cy="4359275"/>
          </a:xfrm>
          <a:prstGeom prst="rect">
            <a:avLst/>
          </a:prstGeom>
          <a:noFill/>
        </p:spPr>
        <p:txBody>
          <a:bodyPr wrap="square" rtlCol="0">
            <a:spAutoFit/>
          </a:bodyPr>
          <a:p>
            <a:pPr fontAlgn="auto">
              <a:lnSpc>
                <a:spcPts val="4160"/>
              </a:lnSpc>
            </a:pPr>
            <a:r>
              <a:rPr lang="zh-CN" altLang="en-US" sz="2800">
                <a:solidFill>
                  <a:srgbClr val="0811D2"/>
                </a:solidFill>
                <a:latin typeface="Times New Roman" panose="02020603050405020304" charset="0"/>
                <a:cs typeface="Times New Roman" panose="02020603050405020304" charset="0"/>
                <a:sym typeface="+mn-ea"/>
              </a:rPr>
              <a:t>更多地了解心理学；学会勇敢面对心理问题；心理压力减轻</a:t>
            </a:r>
            <a:endParaRPr lang="zh-CN" altLang="en-US" sz="2800">
              <a:solidFill>
                <a:srgbClr val="0811D2"/>
              </a:solidFill>
              <a:latin typeface="Times New Roman" panose="02020603050405020304" charset="0"/>
              <a:cs typeface="Times New Roman" panose="02020603050405020304" charset="0"/>
              <a:sym typeface="+mn-ea"/>
            </a:endParaRPr>
          </a:p>
          <a:p>
            <a:pPr fontAlgn="auto">
              <a:lnSpc>
                <a:spcPts val="4160"/>
              </a:lnSpc>
            </a:pPr>
            <a:r>
              <a:rPr lang="en-US"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Calibri" panose="020F0502020204030204" charset="0"/>
                <a:cs typeface="Times New Roman" panose="02020603050405020304" charset="0"/>
                <a:sym typeface="+mn-ea"/>
              </a:rPr>
              <a:t>①</a:t>
            </a:r>
            <a:r>
              <a:rPr lang="en-US" sz="2800">
                <a:solidFill>
                  <a:schemeClr val="tx1"/>
                </a:solidFill>
                <a:latin typeface="Times New Roman" panose="02020603050405020304" charset="0"/>
                <a:cs typeface="Times New Roman" panose="02020603050405020304" charset="0"/>
                <a:sym typeface="+mn-ea"/>
              </a:rPr>
              <a:t>Not only were we exposed to a good knowledge of psychology, we also learned some practical approaches to dealing with  common psychological problems, which benefited us greatly.</a:t>
            </a:r>
            <a:endParaRPr lang="en-US" sz="2800">
              <a:solidFill>
                <a:schemeClr val="tx1"/>
              </a:solidFill>
              <a:latin typeface="Times New Roman" panose="02020603050405020304" charset="0"/>
              <a:cs typeface="Times New Roman" panose="02020603050405020304" charset="0"/>
              <a:sym typeface="+mn-ea"/>
            </a:endParaRPr>
          </a:p>
          <a:p>
            <a:pPr fontAlgn="auto">
              <a:lnSpc>
                <a:spcPts val="4160"/>
              </a:lnSpc>
            </a:pPr>
            <a:r>
              <a:rPr lang="en-US"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Calibri" panose="020F0502020204030204" charset="0"/>
                <a:cs typeface="Times New Roman" panose="02020603050405020304" charset="0"/>
                <a:sym typeface="+mn-ea"/>
              </a:rPr>
              <a:t>②</a:t>
            </a:r>
            <a:r>
              <a:rPr lang="en-US" sz="2800">
                <a:solidFill>
                  <a:schemeClr val="tx1"/>
                </a:solidFill>
                <a:latin typeface="Times New Roman" panose="02020603050405020304" charset="0"/>
                <a:cs typeface="Times New Roman" panose="02020603050405020304" charset="0"/>
                <a:sym typeface="+mn-ea"/>
              </a:rPr>
              <a:t>Not only did this activity relieve students’ stress but it promoted peer interaction and raised psychological health awareness as well. </a:t>
            </a:r>
            <a:endParaRPr lang="en-US" sz="2800">
              <a:solidFill>
                <a:schemeClr val="tx1"/>
              </a:solidFill>
              <a:latin typeface="Times New Roman" panose="02020603050405020304" charset="0"/>
              <a:cs typeface="Times New Roman" panose="02020603050405020304" charset="0"/>
              <a:sym typeface="+mn-ea"/>
            </a:endParaRPr>
          </a:p>
          <a:p>
            <a:pPr fontAlgn="auto">
              <a:lnSpc>
                <a:spcPts val="4160"/>
              </a:lnSpc>
            </a:pPr>
            <a:r>
              <a:rPr lang="en-US"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Calibri" panose="020F0502020204030204" charset="0"/>
                <a:cs typeface="Times New Roman" panose="02020603050405020304" charset="0"/>
                <a:sym typeface="+mn-ea"/>
              </a:rPr>
              <a:t>③</a:t>
            </a:r>
            <a:r>
              <a:rPr lang="en-US" sz="2800">
                <a:solidFill>
                  <a:schemeClr val="tx1"/>
                </a:solidFill>
                <a:latin typeface="Times New Roman" panose="02020603050405020304" charset="0"/>
                <a:cs typeface="Times New Roman" panose="02020603050405020304" charset="0"/>
                <a:sym typeface="+mn-ea"/>
              </a:rPr>
              <a:t>With the stress removed, we felt refreshed and dynamic again, bracing ourselves for the challenges lying ahead.</a:t>
            </a:r>
            <a:endParaRPr lang="en-US" sz="2800">
              <a:solidFill>
                <a:schemeClr val="tx1"/>
              </a:solidFill>
              <a:latin typeface="Times New Roman" panose="02020603050405020304" charset="0"/>
              <a:cs typeface="Times New Roman" panose="02020603050405020304" charset="0"/>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49225" y="130175"/>
            <a:ext cx="6285865"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54100" y="130175"/>
            <a:ext cx="5398770"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基于脚手架理论的分要点思维和语言：</a:t>
            </a:r>
            <a:endParaRPr lang="zh-CN" altLang="en-US" sz="2400" b="1" dirty="0">
              <a:solidFill>
                <a:schemeClr val="bg1"/>
              </a:solidFill>
              <a:latin typeface="Century Gothic" panose="020B0502020202020204" pitchFamily="34" charset="0"/>
            </a:endParaRPr>
          </a:p>
        </p:txBody>
      </p:sp>
      <p:sp>
        <p:nvSpPr>
          <p:cNvPr id="2" name="文本框 1"/>
          <p:cNvSpPr txBox="1"/>
          <p:nvPr/>
        </p:nvSpPr>
        <p:spPr>
          <a:xfrm>
            <a:off x="-149225" y="797560"/>
            <a:ext cx="12123420" cy="537210"/>
          </a:xfrm>
          <a:prstGeom prst="rect">
            <a:avLst/>
          </a:prstGeom>
          <a:noFill/>
        </p:spPr>
        <p:txBody>
          <a:bodyPr wrap="square" rtlCol="0" anchor="t">
            <a:spAutoFit/>
          </a:bodyPr>
          <a:lstStyle/>
          <a:p>
            <a:pPr fontAlgn="auto">
              <a:lnSpc>
                <a:spcPts val="3480"/>
              </a:lnSpc>
            </a:pPr>
            <a:r>
              <a:rPr lang="zh-CN" altLang="en-US" sz="2800">
                <a:latin typeface="华文仿宋" panose="02010600040101010101" charset="-122"/>
                <a:ea typeface="华文仿宋" panose="02010600040101010101" charset="-122"/>
                <a:cs typeface="华文仿宋" panose="02010600040101010101" charset="-122"/>
                <a:sym typeface="+mn-ea"/>
              </a:rPr>
              <a:t>要点</a:t>
            </a:r>
            <a:r>
              <a:rPr lang="en-US" altLang="zh-CN" sz="2800">
                <a:latin typeface="华文仿宋" panose="02010600040101010101" charset="-122"/>
                <a:ea typeface="华文仿宋" panose="02010600040101010101" charset="-122"/>
                <a:cs typeface="华文仿宋" panose="02010600040101010101" charset="-122"/>
                <a:sym typeface="+mn-ea"/>
              </a:rPr>
              <a:t>5</a:t>
            </a:r>
            <a:r>
              <a:rPr lang="zh-CN" altLang="en-US" sz="2800">
                <a:latin typeface="华文仿宋" panose="02010600040101010101" charset="-122"/>
                <a:ea typeface="华文仿宋" panose="02010600040101010101" charset="-122"/>
                <a:cs typeface="华文仿宋" panose="02010600040101010101" charset="-122"/>
                <a:sym typeface="+mn-ea"/>
              </a:rPr>
              <a:t>：结尾</a:t>
            </a:r>
            <a:r>
              <a:rPr lang="en-US" altLang="zh-CN" sz="2800">
                <a:latin typeface="华文仿宋" panose="02010600040101010101" charset="-122"/>
                <a:ea typeface="华文仿宋" panose="02010600040101010101" charset="-122"/>
                <a:cs typeface="华文仿宋" panose="02010600040101010101" charset="-122"/>
                <a:sym typeface="+mn-ea"/>
              </a:rPr>
              <a:t>: </a:t>
            </a:r>
            <a:r>
              <a:rPr lang="zh-CN" altLang="en-US" sz="2800">
                <a:latin typeface="华文仿宋" panose="02010600040101010101" charset="-122"/>
                <a:ea typeface="华文仿宋" panose="02010600040101010101" charset="-122"/>
                <a:cs typeface="华文仿宋" panose="02010600040101010101" charset="-122"/>
                <a:sym typeface="+mn-ea"/>
              </a:rPr>
              <a:t>尽可能紧扣</a:t>
            </a:r>
            <a:r>
              <a:rPr lang="en-US" altLang="zh-CN" sz="2800">
                <a:latin typeface="华文仿宋" panose="02010600040101010101" charset="-122"/>
                <a:ea typeface="华文仿宋" panose="02010600040101010101" charset="-122"/>
                <a:cs typeface="华文仿宋" panose="02010600040101010101" charset="-122"/>
                <a:sym typeface="+mn-ea"/>
              </a:rPr>
              <a:t>关键词psychology</a:t>
            </a:r>
            <a:r>
              <a:rPr lang="zh-CN" altLang="en-US" sz="2800">
                <a:latin typeface="华文仿宋" panose="02010600040101010101" charset="-122"/>
                <a:ea typeface="华文仿宋" panose="02010600040101010101" charset="-122"/>
                <a:cs typeface="华文仿宋" panose="02010600040101010101" charset="-122"/>
                <a:sym typeface="+mn-ea"/>
              </a:rPr>
              <a:t>；有交际功能</a:t>
            </a:r>
            <a:endParaRPr lang="en-US" altLang="zh-CN" sz="2800">
              <a:latin typeface="华文仿宋" panose="02010600040101010101" charset="-122"/>
              <a:ea typeface="华文仿宋" panose="02010600040101010101" charset="-122"/>
              <a:cs typeface="华文仿宋" panose="02010600040101010101" charset="-122"/>
              <a:sym typeface="+mn-ea"/>
            </a:endParaRPr>
          </a:p>
        </p:txBody>
      </p:sp>
      <p:sp>
        <p:nvSpPr>
          <p:cNvPr id="3" name="文本框 2"/>
          <p:cNvSpPr txBox="1"/>
          <p:nvPr/>
        </p:nvSpPr>
        <p:spPr>
          <a:xfrm>
            <a:off x="134620" y="1408430"/>
            <a:ext cx="12052935" cy="3825875"/>
          </a:xfrm>
          <a:prstGeom prst="rect">
            <a:avLst/>
          </a:prstGeom>
          <a:noFill/>
        </p:spPr>
        <p:txBody>
          <a:bodyPr wrap="square" rtlCol="0">
            <a:spAutoFit/>
          </a:bodyPr>
          <a:p>
            <a:pPr fontAlgn="auto">
              <a:lnSpc>
                <a:spcPts val="4160"/>
              </a:lnSpc>
            </a:pPr>
            <a:r>
              <a:rPr lang="en-US"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Calibri" panose="020F0502020204030204" charset="0"/>
                <a:cs typeface="Times New Roman" panose="02020603050405020304" charset="0"/>
                <a:sym typeface="+mn-ea"/>
              </a:rPr>
              <a:t>①</a:t>
            </a:r>
            <a:r>
              <a:rPr lang="en-US" sz="2800">
                <a:solidFill>
                  <a:schemeClr val="tx1"/>
                </a:solidFill>
                <a:latin typeface="Times New Roman" panose="02020603050405020304" charset="0"/>
                <a:cs typeface="Times New Roman" panose="02020603050405020304" charset="0"/>
                <a:sym typeface="+mn-ea"/>
              </a:rPr>
              <a:t>Given the common interest, I anticipate further communication/interaction with you in the area.</a:t>
            </a:r>
            <a:endParaRPr lang="en-US" sz="2800">
              <a:solidFill>
                <a:schemeClr val="tx1"/>
              </a:solidFill>
              <a:latin typeface="Times New Roman" panose="02020603050405020304" charset="0"/>
              <a:cs typeface="Times New Roman" panose="02020603050405020304" charset="0"/>
              <a:sym typeface="+mn-ea"/>
            </a:endParaRPr>
          </a:p>
          <a:p>
            <a:pPr fontAlgn="auto">
              <a:lnSpc>
                <a:spcPts val="4160"/>
              </a:lnSpc>
            </a:pPr>
            <a:r>
              <a:rPr lang="en-US"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Calibri" panose="020F0502020204030204" charset="0"/>
                <a:cs typeface="Times New Roman" panose="02020603050405020304" charset="0"/>
                <a:sym typeface="+mn-ea"/>
              </a:rPr>
              <a:t>②</a:t>
            </a:r>
            <a:r>
              <a:rPr lang="en-US" sz="2800">
                <a:solidFill>
                  <a:schemeClr val="tx1"/>
                </a:solidFill>
                <a:latin typeface="Times New Roman" panose="02020603050405020304" charset="0"/>
                <a:cs typeface="Times New Roman" panose="02020603050405020304" charset="0"/>
                <a:sym typeface="+mn-ea"/>
              </a:rPr>
              <a:t>Do you have similar activities in your school? Anticipating your sharing.     </a:t>
            </a:r>
            <a:endParaRPr lang="en-US" sz="2800">
              <a:solidFill>
                <a:schemeClr val="tx1"/>
              </a:solidFill>
              <a:latin typeface="Times New Roman" panose="02020603050405020304" charset="0"/>
              <a:cs typeface="Times New Roman" panose="02020603050405020304" charset="0"/>
              <a:sym typeface="+mn-ea"/>
            </a:endParaRPr>
          </a:p>
          <a:p>
            <a:pPr fontAlgn="auto">
              <a:lnSpc>
                <a:spcPts val="4160"/>
              </a:lnSpc>
            </a:pPr>
            <a:r>
              <a:rPr lang="en-US"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Calibri" panose="020F0502020204030204" charset="0"/>
                <a:cs typeface="Times New Roman" panose="02020603050405020304" charset="0"/>
                <a:sym typeface="+mn-ea"/>
              </a:rPr>
              <a:t>③</a:t>
            </a:r>
            <a:r>
              <a:rPr lang="en-US" altLang="zh-CN" sz="2800">
                <a:latin typeface="Times New Roman" panose="02020603050405020304" charset="0"/>
                <a:ea typeface="宋体" panose="02010600030101010101" pitchFamily="2" charset="-122"/>
                <a:cs typeface="Times New Roman" panose="02020603050405020304" charset="0"/>
                <a:sym typeface="+mn-ea"/>
              </a:rPr>
              <a:t> Attached/Enclosed below are some pictures of our club activities, which I hope can satisfy you appetite for psychology.</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a:p>
            <a:pPr fontAlgn="auto">
              <a:lnSpc>
                <a:spcPts val="4160"/>
              </a:lnSpc>
            </a:pPr>
            <a:r>
              <a:rPr lang="en-US"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Calibri" panose="020F0502020204030204" charset="0"/>
                <a:cs typeface="Times New Roman" panose="02020603050405020304" charset="0"/>
                <a:sym typeface="+mn-ea"/>
              </a:rPr>
              <a:t>④</a:t>
            </a:r>
            <a:r>
              <a:rPr lang="en-US" sz="2800">
                <a:solidFill>
                  <a:schemeClr val="tx1"/>
                </a:solidFill>
                <a:latin typeface="Times New Roman" panose="02020603050405020304" charset="0"/>
                <a:cs typeface="Times New Roman" panose="02020603050405020304" charset="0"/>
                <a:sym typeface="+mn-ea"/>
              </a:rPr>
              <a:t>With some pictures of our activities attached, I hope you can get a deeper insight into psychology.</a:t>
            </a:r>
            <a:endParaRPr lang="en-US" sz="2800">
              <a:solidFill>
                <a:schemeClr val="tx1"/>
              </a:solidFill>
              <a:latin typeface="Times New Roman" panose="02020603050405020304" charset="0"/>
              <a:cs typeface="Times New Roman" panose="02020603050405020304" charset="0"/>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49225" y="130175"/>
            <a:ext cx="6285865"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54100" y="130175"/>
            <a:ext cx="5398770"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体会要点间的自然过渡：</a:t>
            </a:r>
            <a:endParaRPr lang="zh-CN" altLang="en-US" sz="2400" b="1" dirty="0">
              <a:solidFill>
                <a:schemeClr val="bg1"/>
              </a:solidFill>
              <a:latin typeface="Century Gothic" panose="020B0502020202020204" pitchFamily="34" charset="0"/>
            </a:endParaRPr>
          </a:p>
        </p:txBody>
      </p:sp>
      <p:sp>
        <p:nvSpPr>
          <p:cNvPr id="3" name="文本框 2"/>
          <p:cNvSpPr txBox="1"/>
          <p:nvPr/>
        </p:nvSpPr>
        <p:spPr>
          <a:xfrm>
            <a:off x="0" y="723900"/>
            <a:ext cx="12052935" cy="2225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p>
            <a:pPr fontAlgn="auto">
              <a:lnSpc>
                <a:spcPts val="4160"/>
              </a:lnSpc>
            </a:pPr>
            <a:r>
              <a:rPr lang="en-US"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Arial" panose="020B0604020202020204" pitchFamily="34" charset="0"/>
                <a:cs typeface="Arial" panose="020B0604020202020204" pitchFamily="34" charset="0"/>
                <a:sym typeface="+mn-ea"/>
              </a:rPr>
              <a:t>Founded in the year 2000, the club has gained great popularity school wide, admitting more and more members. </a:t>
            </a:r>
            <a:r>
              <a:rPr lang="en-US" sz="2800">
                <a:solidFill>
                  <a:srgbClr val="FF0000"/>
                </a:solidFill>
                <a:latin typeface="Arial" panose="020B0604020202020204" pitchFamily="34" charset="0"/>
                <a:cs typeface="Arial" panose="020B0604020202020204" pitchFamily="34" charset="0"/>
                <a:sym typeface="+mn-ea"/>
              </a:rPr>
              <a:t>Since its launch</a:t>
            </a:r>
            <a:r>
              <a:rPr lang="en-US" sz="2800">
                <a:solidFill>
                  <a:schemeClr val="tx1"/>
                </a:solidFill>
                <a:latin typeface="Arial" panose="020B0604020202020204" pitchFamily="34" charset="0"/>
                <a:cs typeface="Arial" panose="020B0604020202020204" pitchFamily="34" charset="0"/>
                <a:sym typeface="+mn-ea"/>
              </a:rPr>
              <a:t>, we have organized various activities, </a:t>
            </a:r>
            <a:r>
              <a:rPr lang="en-US" sz="2800">
                <a:solidFill>
                  <a:srgbClr val="FF0000"/>
                </a:solidFill>
                <a:latin typeface="Arial" panose="020B0604020202020204" pitchFamily="34" charset="0"/>
                <a:cs typeface="Arial" panose="020B0604020202020204" pitchFamily="34" charset="0"/>
                <a:sym typeface="+mn-ea"/>
              </a:rPr>
              <a:t>of which the most impressive one</a:t>
            </a:r>
            <a:r>
              <a:rPr lang="en-US" sz="2800">
                <a:solidFill>
                  <a:schemeClr val="tx1"/>
                </a:solidFill>
                <a:latin typeface="Arial" panose="020B0604020202020204" pitchFamily="34" charset="0"/>
                <a:cs typeface="Arial" panose="020B0604020202020204" pitchFamily="34" charset="0"/>
                <a:sym typeface="+mn-ea"/>
              </a:rPr>
              <a:t> was the lecture delivered by an expert in the field.</a:t>
            </a:r>
            <a:r>
              <a:rPr lang="en-US" sz="2800">
                <a:solidFill>
                  <a:schemeClr val="tx1"/>
                </a:solidFill>
                <a:cs typeface="Times New Roman" panose="02020603050405020304" charset="0"/>
                <a:sym typeface="+mn-ea"/>
              </a:rPr>
              <a:t> </a:t>
            </a:r>
            <a:endParaRPr lang="en-US" sz="2800">
              <a:solidFill>
                <a:schemeClr val="tx1"/>
              </a:solidFill>
              <a:cs typeface="Times New Roman" panose="02020603050405020304" charset="0"/>
              <a:sym typeface="+mn-ea"/>
            </a:endParaRPr>
          </a:p>
        </p:txBody>
      </p:sp>
      <p:sp>
        <p:nvSpPr>
          <p:cNvPr id="4" name="文本框 3"/>
          <p:cNvSpPr txBox="1"/>
          <p:nvPr/>
        </p:nvSpPr>
        <p:spPr>
          <a:xfrm>
            <a:off x="92710" y="3082290"/>
            <a:ext cx="12005945" cy="953135"/>
          </a:xfrm>
          <a:prstGeom prst="rect">
            <a:avLst/>
          </a:prstGeom>
          <a:noFill/>
        </p:spPr>
        <p:txBody>
          <a:bodyPr wrap="square" rtlCol="0">
            <a:spAutoFit/>
          </a:bodyPr>
          <a:p>
            <a:r>
              <a:rPr lang="en-US" altLang="zh-CN" sz="2800">
                <a:solidFill>
                  <a:srgbClr val="0811D2"/>
                </a:solidFill>
              </a:rPr>
              <a:t>1.</a:t>
            </a:r>
            <a:r>
              <a:rPr lang="zh-CN" altLang="en-US" sz="2800">
                <a:solidFill>
                  <a:srgbClr val="0811D2"/>
                </a:solidFill>
              </a:rPr>
              <a:t>借助于指示代词</a:t>
            </a:r>
            <a:r>
              <a:rPr lang="en-US" altLang="zh-CN" sz="2800">
                <a:solidFill>
                  <a:srgbClr val="0811D2"/>
                </a:solidFill>
              </a:rPr>
              <a:t>it</a:t>
            </a:r>
            <a:r>
              <a:rPr lang="zh-CN" altLang="en-US" sz="2800">
                <a:solidFill>
                  <a:srgbClr val="0811D2"/>
                </a:solidFill>
              </a:rPr>
              <a:t>，实现了从</a:t>
            </a:r>
            <a:r>
              <a:rPr lang="en-US" altLang="zh-CN" sz="2800">
                <a:solidFill>
                  <a:srgbClr val="0811D2"/>
                </a:solidFill>
              </a:rPr>
              <a:t>“</a:t>
            </a:r>
            <a:r>
              <a:rPr lang="zh-CN" altLang="en-US" sz="2800">
                <a:solidFill>
                  <a:srgbClr val="0811D2"/>
                </a:solidFill>
                <a:sym typeface="+mn-ea"/>
              </a:rPr>
              <a:t>简介</a:t>
            </a:r>
            <a:r>
              <a:rPr lang="en-US" altLang="zh-CN" sz="2800">
                <a:solidFill>
                  <a:srgbClr val="0811D2"/>
                </a:solidFill>
              </a:rPr>
              <a:t>”</a:t>
            </a:r>
            <a:r>
              <a:rPr lang="zh-CN" altLang="en-US" sz="2800">
                <a:solidFill>
                  <a:srgbClr val="0811D2"/>
                </a:solidFill>
              </a:rPr>
              <a:t>到</a:t>
            </a:r>
            <a:r>
              <a:rPr lang="en-US" altLang="zh-CN" sz="2800">
                <a:solidFill>
                  <a:srgbClr val="0811D2"/>
                </a:solidFill>
              </a:rPr>
              <a:t>“</a:t>
            </a:r>
            <a:r>
              <a:rPr lang="zh-CN" altLang="en-US" sz="2800">
                <a:solidFill>
                  <a:srgbClr val="0811D2"/>
                </a:solidFill>
                <a:sym typeface="+mn-ea"/>
              </a:rPr>
              <a:t>活动</a:t>
            </a:r>
            <a:r>
              <a:rPr lang="en-US" altLang="zh-CN" sz="2800">
                <a:solidFill>
                  <a:srgbClr val="0811D2"/>
                </a:solidFill>
              </a:rPr>
              <a:t>”</a:t>
            </a:r>
            <a:r>
              <a:rPr lang="zh-CN" altLang="en-US" sz="2800">
                <a:solidFill>
                  <a:srgbClr val="0811D2"/>
                </a:solidFill>
              </a:rPr>
              <a:t>的</a:t>
            </a:r>
            <a:r>
              <a:rPr lang="zh-CN" altLang="en-US" sz="2800">
                <a:solidFill>
                  <a:srgbClr val="0811D2"/>
                </a:solidFill>
                <a:sym typeface="+mn-ea"/>
              </a:rPr>
              <a:t>话题</a:t>
            </a:r>
            <a:r>
              <a:rPr lang="zh-CN" altLang="en-US" sz="2800">
                <a:solidFill>
                  <a:srgbClr val="0811D2"/>
                </a:solidFill>
              </a:rPr>
              <a:t>过渡；借助于时间状语</a:t>
            </a:r>
            <a:r>
              <a:rPr lang="en-US" altLang="zh-CN" sz="2800">
                <a:solidFill>
                  <a:srgbClr val="0811D2"/>
                </a:solidFill>
              </a:rPr>
              <a:t>since its launch</a:t>
            </a:r>
            <a:r>
              <a:rPr lang="zh-CN" altLang="en-US" sz="2800">
                <a:solidFill>
                  <a:srgbClr val="0811D2"/>
                </a:solidFill>
              </a:rPr>
              <a:t>，实现了时间上的推进。</a:t>
            </a:r>
            <a:endParaRPr lang="zh-CN" altLang="en-US" sz="2800">
              <a:solidFill>
                <a:srgbClr val="0811D2"/>
              </a:solidFill>
            </a:endParaRPr>
          </a:p>
        </p:txBody>
      </p:sp>
      <p:sp>
        <p:nvSpPr>
          <p:cNvPr id="5" name="文本框 4"/>
          <p:cNvSpPr txBox="1"/>
          <p:nvPr/>
        </p:nvSpPr>
        <p:spPr>
          <a:xfrm>
            <a:off x="45720" y="4035425"/>
            <a:ext cx="12052935" cy="1691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p>
            <a:pPr fontAlgn="auto">
              <a:lnSpc>
                <a:spcPts val="4160"/>
              </a:lnSpc>
            </a:pPr>
            <a:r>
              <a:rPr lang="en-US"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Arial" panose="020B0604020202020204" pitchFamily="34" charset="0"/>
                <a:cs typeface="Arial" panose="020B0604020202020204" pitchFamily="34" charset="0"/>
                <a:sym typeface="+mn-ea"/>
              </a:rPr>
              <a:t>The club was founded in 2018, aimed at circulating knowledge of mental health and leading students on the right psychological path. To achieve</a:t>
            </a:r>
            <a:r>
              <a:rPr lang="en-US" sz="2800">
                <a:solidFill>
                  <a:srgbClr val="FF0000"/>
                </a:solidFill>
                <a:latin typeface="Arial" panose="020B0604020202020204" pitchFamily="34" charset="0"/>
                <a:cs typeface="Arial" panose="020B0604020202020204" pitchFamily="34" charset="0"/>
                <a:sym typeface="+mn-ea"/>
              </a:rPr>
              <a:t> the goal</a:t>
            </a:r>
            <a:r>
              <a:rPr lang="en-US" sz="2800">
                <a:solidFill>
                  <a:schemeClr val="tx1"/>
                </a:solidFill>
                <a:latin typeface="Arial" panose="020B0604020202020204" pitchFamily="34" charset="0"/>
                <a:cs typeface="Arial" panose="020B0604020202020204" pitchFamily="34" charset="0"/>
                <a:sym typeface="+mn-ea"/>
              </a:rPr>
              <a:t>, we have organized various activities.</a:t>
            </a:r>
            <a:endParaRPr lang="en-US" sz="2800">
              <a:solidFill>
                <a:schemeClr val="tx1"/>
              </a:solidFill>
              <a:latin typeface="Arial" panose="020B0604020202020204" pitchFamily="34" charset="0"/>
              <a:cs typeface="Arial" panose="020B0604020202020204" pitchFamily="34" charset="0"/>
              <a:sym typeface="+mn-ea"/>
            </a:endParaRPr>
          </a:p>
        </p:txBody>
      </p:sp>
      <p:sp>
        <p:nvSpPr>
          <p:cNvPr id="6" name="文本框 5"/>
          <p:cNvSpPr txBox="1"/>
          <p:nvPr/>
        </p:nvSpPr>
        <p:spPr>
          <a:xfrm>
            <a:off x="92710" y="5904865"/>
            <a:ext cx="12005945" cy="521970"/>
          </a:xfrm>
          <a:prstGeom prst="rect">
            <a:avLst/>
          </a:prstGeom>
          <a:noFill/>
        </p:spPr>
        <p:txBody>
          <a:bodyPr wrap="square" rtlCol="0">
            <a:spAutoFit/>
          </a:bodyPr>
          <a:p>
            <a:r>
              <a:rPr lang="en-US" altLang="zh-CN" sz="2800">
                <a:solidFill>
                  <a:srgbClr val="0811D2"/>
                </a:solidFill>
              </a:rPr>
              <a:t>2.</a:t>
            </a:r>
            <a:r>
              <a:rPr lang="zh-CN" altLang="en-US" sz="2800">
                <a:solidFill>
                  <a:srgbClr val="0811D2"/>
                </a:solidFill>
              </a:rPr>
              <a:t>借助于定冠词和概括性名词，实现了从</a:t>
            </a:r>
            <a:r>
              <a:rPr lang="en-US" altLang="zh-CN" sz="2800">
                <a:solidFill>
                  <a:srgbClr val="0811D2"/>
                </a:solidFill>
              </a:rPr>
              <a:t>“</a:t>
            </a:r>
            <a:r>
              <a:rPr lang="zh-CN" altLang="en-US" sz="2800">
                <a:solidFill>
                  <a:srgbClr val="0811D2"/>
                </a:solidFill>
              </a:rPr>
              <a:t>目的</a:t>
            </a:r>
            <a:r>
              <a:rPr lang="en-US" altLang="zh-CN" sz="2800">
                <a:solidFill>
                  <a:srgbClr val="0811D2"/>
                </a:solidFill>
              </a:rPr>
              <a:t>”</a:t>
            </a:r>
            <a:r>
              <a:rPr lang="zh-CN" altLang="en-US" sz="2800">
                <a:solidFill>
                  <a:srgbClr val="0811D2"/>
                </a:solidFill>
              </a:rPr>
              <a:t>到</a:t>
            </a:r>
            <a:r>
              <a:rPr lang="en-US" altLang="zh-CN" sz="2800">
                <a:solidFill>
                  <a:srgbClr val="0811D2"/>
                </a:solidFill>
              </a:rPr>
              <a:t>“</a:t>
            </a:r>
            <a:r>
              <a:rPr lang="zh-CN" altLang="en-US" sz="2800">
                <a:solidFill>
                  <a:srgbClr val="0811D2"/>
                </a:solidFill>
                <a:sym typeface="+mn-ea"/>
              </a:rPr>
              <a:t>活动</a:t>
            </a:r>
            <a:r>
              <a:rPr lang="en-US" altLang="zh-CN" sz="2800">
                <a:solidFill>
                  <a:srgbClr val="0811D2"/>
                </a:solidFill>
              </a:rPr>
              <a:t>”</a:t>
            </a:r>
            <a:r>
              <a:rPr lang="zh-CN" altLang="en-US" sz="2800">
                <a:solidFill>
                  <a:srgbClr val="0811D2"/>
                </a:solidFill>
              </a:rPr>
              <a:t>的</a:t>
            </a:r>
            <a:r>
              <a:rPr lang="zh-CN" altLang="en-US" sz="2800">
                <a:solidFill>
                  <a:srgbClr val="0811D2"/>
                </a:solidFill>
                <a:sym typeface="+mn-ea"/>
              </a:rPr>
              <a:t>话题</a:t>
            </a:r>
            <a:r>
              <a:rPr lang="zh-CN" altLang="en-US" sz="2800">
                <a:solidFill>
                  <a:srgbClr val="0811D2"/>
                </a:solidFill>
              </a:rPr>
              <a:t>过渡</a:t>
            </a:r>
            <a:r>
              <a:rPr lang="zh-CN" sz="2800">
                <a:solidFill>
                  <a:srgbClr val="0811D2"/>
                </a:solidFill>
              </a:rPr>
              <a:t>。</a:t>
            </a:r>
            <a:endParaRPr lang="zh-CN" sz="2800">
              <a:solidFill>
                <a:srgbClr val="0811D2"/>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49225" y="130175"/>
            <a:ext cx="6285865"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54100" y="130175"/>
            <a:ext cx="5398770"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参考范文</a:t>
            </a:r>
            <a:endParaRPr lang="zh-CN" altLang="en-US" sz="2400" b="1" dirty="0">
              <a:solidFill>
                <a:schemeClr val="bg1"/>
              </a:solidFill>
              <a:latin typeface="Century Gothic" panose="020B0502020202020204" pitchFamily="34" charset="0"/>
            </a:endParaRPr>
          </a:p>
        </p:txBody>
      </p:sp>
      <p:sp>
        <p:nvSpPr>
          <p:cNvPr id="2" name="文本框 1"/>
          <p:cNvSpPr txBox="1"/>
          <p:nvPr/>
        </p:nvSpPr>
        <p:spPr>
          <a:xfrm>
            <a:off x="0" y="723900"/>
            <a:ext cx="12123420" cy="5446395"/>
          </a:xfrm>
          <a:prstGeom prst="rect">
            <a:avLst/>
          </a:prstGeom>
          <a:noFill/>
        </p:spPr>
        <p:txBody>
          <a:bodyPr wrap="square" rtlCol="0" anchor="t">
            <a:spAutoFit/>
          </a:bodyPr>
          <a:lstStyle/>
          <a:p>
            <a:pPr fontAlgn="auto">
              <a:lnSpc>
                <a:spcPts val="3480"/>
              </a:lnSpc>
            </a:pPr>
            <a:r>
              <a:rPr lang="en-US" altLang="zh-CN" sz="2800">
                <a:solidFill>
                  <a:schemeClr val="tx1"/>
                </a:solidFill>
                <a:latin typeface="Arial" panose="020B0604020202020204" pitchFamily="34" charset="0"/>
                <a:cs typeface="Arial" panose="020B0604020202020204" pitchFamily="34" charset="0"/>
              </a:rPr>
              <a:t>Dear James,</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Knowing you’re interested in our school’s psychologyclub, I’m writing to introduce it.The club was founded in 2018, aiming to popularize knowledge of mental health and help students handle adolescent problems.</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Last Wednesday, a “Trouble Tree” activity was launched. Students were advised to write their troubles on cards, and then hung them on a specially-decorated tree. Any participant could choose a card randomly, on which to write suggested solutions.</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Not only did this activity relieve students’stress but it promoted peer interaction and raised psychological health awareness. </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Yours, </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Li Hua</a:t>
            </a:r>
            <a:endParaRPr lang="en-US" altLang="zh-CN" sz="280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49225" y="130175"/>
            <a:ext cx="6285865"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54100" y="130175"/>
            <a:ext cx="5398770"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下水作文</a:t>
            </a:r>
            <a:endParaRPr lang="zh-CN" altLang="en-US" sz="2400" b="1" dirty="0">
              <a:solidFill>
                <a:schemeClr val="bg1"/>
              </a:solidFill>
              <a:latin typeface="Century Gothic" panose="020B0502020202020204" pitchFamily="34" charset="0"/>
            </a:endParaRPr>
          </a:p>
        </p:txBody>
      </p:sp>
      <p:sp>
        <p:nvSpPr>
          <p:cNvPr id="2" name="文本框 1"/>
          <p:cNvSpPr txBox="1"/>
          <p:nvPr/>
        </p:nvSpPr>
        <p:spPr>
          <a:xfrm>
            <a:off x="0" y="723900"/>
            <a:ext cx="12123420" cy="5892800"/>
          </a:xfrm>
          <a:prstGeom prst="rect">
            <a:avLst/>
          </a:prstGeom>
          <a:noFill/>
        </p:spPr>
        <p:txBody>
          <a:bodyPr wrap="square" rtlCol="0" anchor="t">
            <a:spAutoFit/>
          </a:bodyPr>
          <a:lstStyle/>
          <a:p>
            <a:pPr fontAlgn="auto">
              <a:lnSpc>
                <a:spcPts val="3480"/>
              </a:lnSpc>
            </a:pPr>
            <a:r>
              <a:rPr lang="en-US" altLang="zh-CN" sz="2800">
                <a:solidFill>
                  <a:schemeClr val="tx1"/>
                </a:solidFill>
                <a:latin typeface="Arial" panose="020B0604020202020204" pitchFamily="34" charset="0"/>
                <a:cs typeface="Arial" panose="020B0604020202020204" pitchFamily="34" charset="0"/>
              </a:rPr>
              <a:t>Dear James,</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Learning about your interest in the school Psychology Club, I’m willing to share with you some relevant information.</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Founded in the year 2000, the club has gained great popularity school wide, admitting more and more members. Since its launch, we have organized various activities, of which the most impressive one was the lecture delivered by an expert in the field. Not only were we exposed to a good knowledge of psychology, we also learned some practical approaches to dealing with  common psychological problems, which benefited us greatly.</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Given the common interest, I anticipate further interaction with you in the area.</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Yours,</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Li Hua</a:t>
            </a:r>
            <a:endParaRPr lang="en-US" altLang="zh-CN" sz="280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49225" y="130175"/>
            <a:ext cx="6285865"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54100" y="132080"/>
            <a:ext cx="3724910"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同类型高考真题巩固练</a:t>
            </a:r>
            <a:r>
              <a:rPr lang="en-US" altLang="zh-CN" sz="2400" b="1" dirty="0">
                <a:solidFill>
                  <a:schemeClr val="bg1"/>
                </a:solidFill>
                <a:latin typeface="Century Gothic" panose="020B0502020202020204" pitchFamily="34" charset="0"/>
              </a:rPr>
              <a:t>1</a:t>
            </a:r>
            <a:endParaRPr lang="en-US" altLang="zh-CN" sz="2400" b="1" dirty="0">
              <a:solidFill>
                <a:schemeClr val="bg1"/>
              </a:solidFill>
              <a:latin typeface="Century Gothic" panose="020B0502020202020204" pitchFamily="34" charset="0"/>
            </a:endParaRPr>
          </a:p>
        </p:txBody>
      </p:sp>
      <p:sp>
        <p:nvSpPr>
          <p:cNvPr id="2" name="文本框 1"/>
          <p:cNvSpPr txBox="1"/>
          <p:nvPr/>
        </p:nvSpPr>
        <p:spPr>
          <a:xfrm>
            <a:off x="260350" y="845820"/>
            <a:ext cx="11469370" cy="4453890"/>
          </a:xfrm>
          <a:prstGeom prst="rect">
            <a:avLst/>
          </a:prstGeom>
          <a:noFill/>
        </p:spPr>
        <p:txBody>
          <a:bodyPr wrap="square" rtlCol="0" anchor="t">
            <a:spAutoFit/>
          </a:bodyPr>
          <a:lstStyle/>
          <a:p>
            <a:pPr fontAlgn="auto">
              <a:lnSpc>
                <a:spcPts val="3780"/>
              </a:lnSpc>
            </a:pPr>
            <a:r>
              <a:rPr lang="en-US" altLang="zh-CN" sz="2800" b="1">
                <a:solidFill>
                  <a:srgbClr val="002060"/>
                </a:solidFill>
              </a:rPr>
              <a:t>    2017年高考英语全国I卷</a:t>
            </a:r>
            <a:endParaRPr lang="en-US" altLang="zh-CN" sz="2800" b="1">
              <a:solidFill>
                <a:srgbClr val="002060"/>
              </a:solidFill>
            </a:endParaRPr>
          </a:p>
          <a:p>
            <a:pPr fontAlgn="auto">
              <a:lnSpc>
                <a:spcPts val="3780"/>
              </a:lnSpc>
            </a:pPr>
            <a:r>
              <a:rPr lang="en-US" altLang="zh-CN" sz="2800" b="1">
                <a:solidFill>
                  <a:srgbClr val="002060"/>
                </a:solidFill>
              </a:rPr>
              <a:t>    假定你是李华，正在教你的英国朋友Leslie学习汉语。请你写封邮件告知下次上课的计划。内容包括：</a:t>
            </a:r>
            <a:endParaRPr lang="en-US" altLang="zh-CN" sz="2800" b="1">
              <a:solidFill>
                <a:srgbClr val="002060"/>
              </a:solidFill>
            </a:endParaRPr>
          </a:p>
          <a:p>
            <a:pPr fontAlgn="auto">
              <a:lnSpc>
                <a:spcPts val="3780"/>
              </a:lnSpc>
            </a:pPr>
            <a:r>
              <a:rPr lang="en-US" altLang="zh-CN" sz="2800" b="1">
                <a:solidFill>
                  <a:srgbClr val="002060"/>
                </a:solidFill>
              </a:rPr>
              <a:t>   1．时间和地点；</a:t>
            </a:r>
            <a:endParaRPr lang="en-US" altLang="zh-CN" sz="2800" b="1">
              <a:solidFill>
                <a:srgbClr val="002060"/>
              </a:solidFill>
            </a:endParaRPr>
          </a:p>
          <a:p>
            <a:pPr fontAlgn="auto">
              <a:lnSpc>
                <a:spcPts val="3780"/>
              </a:lnSpc>
            </a:pPr>
            <a:r>
              <a:rPr lang="en-US" altLang="zh-CN" sz="2800" b="1">
                <a:solidFill>
                  <a:srgbClr val="002060"/>
                </a:solidFill>
              </a:rPr>
              <a:t>   2．内容：学习唐诗；</a:t>
            </a:r>
            <a:endParaRPr lang="en-US" altLang="zh-CN" sz="2800" b="1">
              <a:solidFill>
                <a:srgbClr val="002060"/>
              </a:solidFill>
            </a:endParaRPr>
          </a:p>
          <a:p>
            <a:pPr fontAlgn="auto">
              <a:lnSpc>
                <a:spcPts val="3780"/>
              </a:lnSpc>
            </a:pPr>
            <a:r>
              <a:rPr lang="en-US" altLang="zh-CN" sz="2800" b="1">
                <a:solidFill>
                  <a:srgbClr val="002060"/>
                </a:solidFill>
              </a:rPr>
              <a:t>   3．课前准备：简要了解唐朝的历史。</a:t>
            </a:r>
            <a:endParaRPr lang="en-US" altLang="zh-CN" sz="2800" b="1">
              <a:solidFill>
                <a:srgbClr val="002060"/>
              </a:solidFill>
            </a:endParaRPr>
          </a:p>
          <a:p>
            <a:pPr fontAlgn="auto">
              <a:lnSpc>
                <a:spcPts val="3780"/>
              </a:lnSpc>
            </a:pPr>
            <a:r>
              <a:rPr lang="en-US" altLang="zh-CN" sz="2800" b="1">
                <a:solidFill>
                  <a:srgbClr val="002060"/>
                </a:solidFill>
              </a:rPr>
              <a:t>注意：</a:t>
            </a:r>
            <a:endParaRPr lang="en-US" altLang="zh-CN" sz="2800" b="1">
              <a:solidFill>
                <a:srgbClr val="002060"/>
              </a:solidFill>
            </a:endParaRPr>
          </a:p>
          <a:p>
            <a:pPr fontAlgn="auto">
              <a:lnSpc>
                <a:spcPts val="3780"/>
              </a:lnSpc>
            </a:pPr>
            <a:r>
              <a:rPr lang="en-US" altLang="zh-CN" sz="2800" b="1">
                <a:solidFill>
                  <a:srgbClr val="002060"/>
                </a:solidFill>
              </a:rPr>
              <a:t>  1．词数100左右；</a:t>
            </a:r>
            <a:endParaRPr lang="en-US" altLang="zh-CN" sz="2800" b="1">
              <a:solidFill>
                <a:srgbClr val="002060"/>
              </a:solidFill>
            </a:endParaRPr>
          </a:p>
          <a:p>
            <a:pPr fontAlgn="auto">
              <a:lnSpc>
                <a:spcPts val="3780"/>
              </a:lnSpc>
            </a:pPr>
            <a:r>
              <a:rPr lang="en-US" altLang="zh-CN" sz="2800" b="1">
                <a:solidFill>
                  <a:srgbClr val="002060"/>
                </a:solidFill>
              </a:rPr>
              <a:t>  2．可以适当增加细节，以使行文连贯。</a:t>
            </a:r>
            <a:endParaRPr lang="en-US" altLang="zh-CN" sz="2800" b="1">
              <a:solidFill>
                <a:srgbClr val="002060"/>
              </a:solidFill>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241935" y="132080"/>
            <a:ext cx="3716020"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397000" y="132080"/>
            <a:ext cx="2152015"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参考范文</a:t>
            </a:r>
            <a:endParaRPr lang="zh-CN" altLang="en-US" sz="2400" b="1" dirty="0">
              <a:solidFill>
                <a:schemeClr val="bg1"/>
              </a:solidFill>
              <a:latin typeface="Century Gothic" panose="020B0502020202020204" pitchFamily="34" charset="0"/>
            </a:endParaRPr>
          </a:p>
        </p:txBody>
      </p:sp>
      <p:sp>
        <p:nvSpPr>
          <p:cNvPr id="2" name="文本框 1"/>
          <p:cNvSpPr txBox="1"/>
          <p:nvPr/>
        </p:nvSpPr>
        <p:spPr>
          <a:xfrm>
            <a:off x="0" y="592455"/>
            <a:ext cx="12123420" cy="6339205"/>
          </a:xfrm>
          <a:prstGeom prst="rect">
            <a:avLst/>
          </a:prstGeom>
          <a:noFill/>
        </p:spPr>
        <p:txBody>
          <a:bodyPr wrap="square" rtlCol="0" anchor="t">
            <a:spAutoFit/>
          </a:bodyPr>
          <a:lstStyle/>
          <a:p>
            <a:pPr fontAlgn="auto">
              <a:lnSpc>
                <a:spcPts val="3480"/>
              </a:lnSpc>
            </a:pPr>
            <a:r>
              <a:rPr lang="en-US" altLang="zh-CN" sz="2800">
                <a:solidFill>
                  <a:schemeClr val="tx1"/>
                </a:solidFill>
                <a:latin typeface="Arial" panose="020B0604020202020204" pitchFamily="34" charset="0"/>
                <a:cs typeface="Arial" panose="020B0604020202020204" pitchFamily="34" charset="0"/>
              </a:rPr>
              <a:t>Dear Leslie,</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How are you? I’m writing to tell you about the plan for your next Chinese lesson.</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We’ll still meet at my school, but not on Saturday as usual, since I’ll have to participate in a community activity that day. So let’s make it at three o’clock on Sunday afternoon.</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As you know, in order to acquire a good knowledge of Chinese, you should learn more about Chinese culture and history. Therefore, this time I will introduce you to poetry of Tang dynasty, which is popular among Chinese people. I advise you to learn about the brief history of Tang dynasty in advance. It will surely help with your learning of the poems. </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Looking forward to hearing from you soon.</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Yours,</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Li Hua</a:t>
            </a:r>
            <a:endParaRPr lang="en-US" altLang="zh-CN" sz="280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49225" y="130175"/>
            <a:ext cx="6285865"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54100" y="132080"/>
            <a:ext cx="3724910"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同类型高考真题巩固练</a:t>
            </a:r>
            <a:r>
              <a:rPr lang="en-US" altLang="zh-CN" sz="2400" b="1" dirty="0">
                <a:solidFill>
                  <a:schemeClr val="bg1"/>
                </a:solidFill>
                <a:latin typeface="Century Gothic" panose="020B0502020202020204" pitchFamily="34" charset="0"/>
              </a:rPr>
              <a:t>2</a:t>
            </a:r>
            <a:endParaRPr lang="en-US" altLang="zh-CN" sz="2400" b="1" dirty="0">
              <a:solidFill>
                <a:schemeClr val="bg1"/>
              </a:solidFill>
              <a:latin typeface="Century Gothic" panose="020B0502020202020204" pitchFamily="34" charset="0"/>
            </a:endParaRPr>
          </a:p>
        </p:txBody>
      </p:sp>
      <p:sp>
        <p:nvSpPr>
          <p:cNvPr id="2" name="文本框 1"/>
          <p:cNvSpPr txBox="1"/>
          <p:nvPr/>
        </p:nvSpPr>
        <p:spPr>
          <a:xfrm>
            <a:off x="260350" y="845820"/>
            <a:ext cx="11469370" cy="4453890"/>
          </a:xfrm>
          <a:prstGeom prst="rect">
            <a:avLst/>
          </a:prstGeom>
          <a:noFill/>
        </p:spPr>
        <p:txBody>
          <a:bodyPr wrap="square" rtlCol="0" anchor="t">
            <a:spAutoFit/>
          </a:bodyPr>
          <a:lstStyle/>
          <a:p>
            <a:pPr fontAlgn="auto">
              <a:lnSpc>
                <a:spcPts val="3780"/>
              </a:lnSpc>
            </a:pPr>
            <a:r>
              <a:rPr lang="en-US" altLang="zh-CN" sz="2800" b="1">
                <a:solidFill>
                  <a:srgbClr val="002060"/>
                </a:solidFill>
              </a:rPr>
              <a:t>    2020年7</a:t>
            </a:r>
            <a:r>
              <a:rPr lang="zh-CN" altLang="en-US" sz="2800" b="1">
                <a:solidFill>
                  <a:srgbClr val="002060"/>
                </a:solidFill>
              </a:rPr>
              <a:t>月浙江</a:t>
            </a:r>
            <a:r>
              <a:rPr lang="en-US" altLang="zh-CN" sz="2800" b="1">
                <a:solidFill>
                  <a:srgbClr val="002060"/>
                </a:solidFill>
              </a:rPr>
              <a:t>卷</a:t>
            </a:r>
            <a:endParaRPr lang="en-US" altLang="zh-CN" sz="2800" b="1">
              <a:solidFill>
                <a:srgbClr val="002060"/>
              </a:solidFill>
            </a:endParaRPr>
          </a:p>
          <a:p>
            <a:pPr fontAlgn="auto">
              <a:lnSpc>
                <a:spcPts val="3780"/>
              </a:lnSpc>
            </a:pPr>
            <a:r>
              <a:rPr lang="en-US" altLang="zh-CN" sz="2800" b="1">
                <a:solidFill>
                  <a:srgbClr val="002060"/>
                </a:solidFill>
              </a:rPr>
              <a:t>    假如你是李华。你校爱尔兰外教Peter因病回国休假。请你给他写一封电子邮件，主要内容包括：</a:t>
            </a:r>
            <a:endParaRPr lang="en-US" altLang="zh-CN" sz="2800" b="1">
              <a:solidFill>
                <a:srgbClr val="002060"/>
              </a:solidFill>
            </a:endParaRPr>
          </a:p>
          <a:p>
            <a:pPr fontAlgn="auto">
              <a:lnSpc>
                <a:spcPts val="3780"/>
              </a:lnSpc>
            </a:pPr>
            <a:r>
              <a:rPr lang="en-US" altLang="zh-CN" sz="2800" b="1">
                <a:solidFill>
                  <a:srgbClr val="002060"/>
                </a:solidFill>
              </a:rPr>
              <a:t>    1. 询问Peter近况；</a:t>
            </a:r>
            <a:endParaRPr lang="en-US" altLang="zh-CN" sz="2800" b="1">
              <a:solidFill>
                <a:srgbClr val="002060"/>
              </a:solidFill>
            </a:endParaRPr>
          </a:p>
          <a:p>
            <a:pPr fontAlgn="auto">
              <a:lnSpc>
                <a:spcPts val="3780"/>
              </a:lnSpc>
            </a:pPr>
            <a:r>
              <a:rPr lang="en-US" altLang="zh-CN" sz="2800" b="1">
                <a:solidFill>
                  <a:srgbClr val="002060"/>
                </a:solidFill>
              </a:rPr>
              <a:t>    2. 告诉Peter班级最新消息；</a:t>
            </a:r>
            <a:endParaRPr lang="en-US" altLang="zh-CN" sz="2800" b="1">
              <a:solidFill>
                <a:srgbClr val="002060"/>
              </a:solidFill>
            </a:endParaRPr>
          </a:p>
          <a:p>
            <a:pPr fontAlgn="auto">
              <a:lnSpc>
                <a:spcPts val="3780"/>
              </a:lnSpc>
            </a:pPr>
            <a:r>
              <a:rPr lang="en-US" altLang="zh-CN" sz="2800" b="1">
                <a:solidFill>
                  <a:srgbClr val="002060"/>
                </a:solidFill>
              </a:rPr>
              <a:t>    3. 表达祝愿。</a:t>
            </a:r>
            <a:endParaRPr lang="en-US" altLang="zh-CN" sz="2800" b="1">
              <a:solidFill>
                <a:srgbClr val="002060"/>
              </a:solidFill>
            </a:endParaRPr>
          </a:p>
          <a:p>
            <a:pPr fontAlgn="auto">
              <a:lnSpc>
                <a:spcPts val="3780"/>
              </a:lnSpc>
            </a:pPr>
            <a:r>
              <a:rPr lang="en-US" altLang="zh-CN" sz="2800" b="1">
                <a:solidFill>
                  <a:srgbClr val="002060"/>
                </a:solidFill>
              </a:rPr>
              <a:t>注意：</a:t>
            </a:r>
            <a:endParaRPr lang="en-US" altLang="zh-CN" sz="2800" b="1">
              <a:solidFill>
                <a:srgbClr val="002060"/>
              </a:solidFill>
            </a:endParaRPr>
          </a:p>
          <a:p>
            <a:pPr fontAlgn="auto">
              <a:lnSpc>
                <a:spcPts val="3780"/>
              </a:lnSpc>
            </a:pPr>
            <a:r>
              <a:rPr lang="en-US" altLang="zh-CN" sz="2800" b="1">
                <a:solidFill>
                  <a:srgbClr val="002060"/>
                </a:solidFill>
              </a:rPr>
              <a:t>    1. 词数80左右；</a:t>
            </a:r>
            <a:endParaRPr lang="en-US" altLang="zh-CN" sz="2800" b="1">
              <a:solidFill>
                <a:srgbClr val="002060"/>
              </a:solidFill>
            </a:endParaRPr>
          </a:p>
          <a:p>
            <a:pPr fontAlgn="auto">
              <a:lnSpc>
                <a:spcPts val="3780"/>
              </a:lnSpc>
            </a:pPr>
            <a:r>
              <a:rPr lang="en-US" altLang="zh-CN" sz="2800" b="1">
                <a:solidFill>
                  <a:srgbClr val="002060"/>
                </a:solidFill>
              </a:rPr>
              <a:t>     2. 可以适当增加细节，以使行文连贯。</a:t>
            </a:r>
            <a:endParaRPr lang="en-US" altLang="zh-CN" sz="2800" b="1">
              <a:solidFill>
                <a:srgbClr val="002060"/>
              </a:solidFill>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0" y="116"/>
            <a:ext cx="12192000" cy="2770909"/>
          </a:xfrm>
          <a:prstGeom prst="rect">
            <a:avLst/>
          </a:prstGeom>
          <a:noFill/>
          <a:ln w="9525">
            <a:noFill/>
          </a:ln>
        </p:spPr>
      </p:pic>
      <p:pic>
        <p:nvPicPr>
          <p:cNvPr id="101" name="图片 100"/>
          <p:cNvPicPr/>
          <p:nvPr/>
        </p:nvPicPr>
        <p:blipFill>
          <a:blip r:embed="rId2"/>
          <a:stretch>
            <a:fillRect/>
          </a:stretch>
        </p:blipFill>
        <p:spPr>
          <a:xfrm>
            <a:off x="0" y="4571365"/>
            <a:ext cx="12192000" cy="2286635"/>
          </a:xfrm>
          <a:prstGeom prst="rect">
            <a:avLst/>
          </a:prstGeom>
          <a:noFill/>
          <a:ln w="9525">
            <a:noFill/>
          </a:ln>
        </p:spPr>
      </p:pic>
      <p:sp>
        <p:nvSpPr>
          <p:cNvPr id="2" name="文本框 1"/>
          <p:cNvSpPr txBox="1"/>
          <p:nvPr/>
        </p:nvSpPr>
        <p:spPr>
          <a:xfrm>
            <a:off x="275590" y="2910205"/>
            <a:ext cx="11802110" cy="1445260"/>
          </a:xfrm>
          <a:prstGeom prst="rect">
            <a:avLst/>
          </a:prstGeom>
          <a:noFill/>
        </p:spPr>
        <p:txBody>
          <a:bodyPr wrap="square" rtlCol="0">
            <a:spAutoFit/>
          </a:bodyPr>
          <a:p>
            <a:pPr algn="ctr"/>
            <a:r>
              <a:rPr lang="zh-CN" altLang="en-US" sz="4400">
                <a:solidFill>
                  <a:srgbClr val="0811D2"/>
                </a:solidFill>
                <a:latin typeface="华文隶书" panose="02010800040101010101" charset="-122"/>
                <a:ea typeface="华文隶书" panose="02010800040101010101" charset="-122"/>
                <a:cs typeface="华文隶书" panose="02010800040101010101" charset="-122"/>
              </a:rPr>
              <a:t>20220928嘉兴市基础测试应用文讲评</a:t>
            </a:r>
            <a:endParaRPr lang="zh-CN" altLang="en-US" sz="4400">
              <a:solidFill>
                <a:srgbClr val="0811D2"/>
              </a:solidFill>
              <a:latin typeface="华文隶书" panose="02010800040101010101" charset="-122"/>
              <a:ea typeface="华文隶书" panose="02010800040101010101" charset="-122"/>
              <a:cs typeface="华文隶书" panose="02010800040101010101" charset="-122"/>
            </a:endParaRPr>
          </a:p>
          <a:p>
            <a:pPr algn="ctr"/>
            <a:r>
              <a:rPr lang="en-US" altLang="zh-CN" sz="4400">
                <a:solidFill>
                  <a:srgbClr val="0811D2"/>
                </a:solidFill>
                <a:latin typeface="华文隶书" panose="02010800040101010101" charset="-122"/>
                <a:ea typeface="华文隶书" panose="02010800040101010101" charset="-122"/>
                <a:cs typeface="华文隶书" panose="02010800040101010101" charset="-122"/>
              </a:rPr>
              <a:t> </a:t>
            </a:r>
            <a:r>
              <a:rPr lang="zh-CN" altLang="en-US" sz="4400">
                <a:solidFill>
                  <a:srgbClr val="0811D2"/>
                </a:solidFill>
                <a:latin typeface="华文隶书" panose="02010800040101010101" charset="-122"/>
                <a:ea typeface="华文隶书" panose="02010800040101010101" charset="-122"/>
                <a:cs typeface="华文隶书" panose="02010800040101010101" charset="-122"/>
              </a:rPr>
              <a:t>-告知信</a:t>
            </a:r>
            <a:endParaRPr lang="zh-CN" altLang="en-US" sz="4400">
              <a:solidFill>
                <a:srgbClr val="0811D2"/>
              </a:solidFill>
              <a:latin typeface="华文隶书" panose="02010800040101010101" charset="-122"/>
              <a:ea typeface="华文隶书" panose="02010800040101010101" charset="-122"/>
              <a:cs typeface="华文隶书" panose="02010800040101010101" charset="-122"/>
            </a:endParaRPr>
          </a:p>
        </p:txBody>
      </p:sp>
      <p:sp>
        <p:nvSpPr>
          <p:cNvPr id="3" name="文本框 2"/>
          <p:cNvSpPr txBox="1"/>
          <p:nvPr/>
        </p:nvSpPr>
        <p:spPr>
          <a:xfrm>
            <a:off x="8180070" y="4257040"/>
            <a:ext cx="3688080" cy="1076325"/>
          </a:xfrm>
          <a:prstGeom prst="rect">
            <a:avLst/>
          </a:prstGeom>
          <a:noFill/>
        </p:spPr>
        <p:txBody>
          <a:bodyPr wrap="square" rtlCol="0">
            <a:spAutoFit/>
          </a:bodyPr>
          <a:p>
            <a:pPr algn="r"/>
            <a:r>
              <a:rPr lang="zh-CN" altLang="en-US" sz="3200"/>
              <a:t>陈星可</a:t>
            </a:r>
            <a:endParaRPr lang="zh-CN" altLang="en-US" sz="3200"/>
          </a:p>
          <a:p>
            <a:pPr algn="r"/>
            <a:r>
              <a:rPr lang="zh-CN" altLang="en-US" sz="3200"/>
              <a:t>浙江省天台中学</a:t>
            </a:r>
            <a:endParaRPr lang="zh-CN" altLang="en-US"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241935" y="132080"/>
            <a:ext cx="3716020"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397000" y="132080"/>
            <a:ext cx="2152015"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参考范文</a:t>
            </a:r>
            <a:endParaRPr lang="zh-CN" altLang="en-US" sz="2400" b="1" dirty="0">
              <a:solidFill>
                <a:schemeClr val="bg1"/>
              </a:solidFill>
              <a:latin typeface="Century Gothic" panose="020B0502020202020204" pitchFamily="34" charset="0"/>
            </a:endParaRPr>
          </a:p>
        </p:txBody>
      </p:sp>
      <p:sp>
        <p:nvSpPr>
          <p:cNvPr id="2" name="文本框 1"/>
          <p:cNvSpPr txBox="1"/>
          <p:nvPr/>
        </p:nvSpPr>
        <p:spPr>
          <a:xfrm>
            <a:off x="0" y="592455"/>
            <a:ext cx="12123420" cy="5000625"/>
          </a:xfrm>
          <a:prstGeom prst="rect">
            <a:avLst/>
          </a:prstGeom>
          <a:noFill/>
        </p:spPr>
        <p:txBody>
          <a:bodyPr wrap="square" rtlCol="0" anchor="t">
            <a:spAutoFit/>
          </a:bodyPr>
          <a:lstStyle/>
          <a:p>
            <a:pPr fontAlgn="auto">
              <a:lnSpc>
                <a:spcPts val="3480"/>
              </a:lnSpc>
            </a:pPr>
            <a:r>
              <a:rPr lang="en-US" altLang="zh-CN" sz="2800">
                <a:solidFill>
                  <a:schemeClr val="tx1"/>
                </a:solidFill>
                <a:latin typeface="Arial" panose="020B0604020202020204" pitchFamily="34" charset="0"/>
                <a:cs typeface="Arial" panose="020B0604020202020204" pitchFamily="34" charset="0"/>
              </a:rPr>
              <a:t>Dear Peter, </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We have been missing you badly since you went back to Ireland for health reasons. I’m writing on behalf of the whole class to extend our concern to you.</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So have you got better now? The class atmosphere is much less active without your humor but we do work hard for the approaching Gaokao as you hoped. Also, Mary and I won the first prize in the school speech contest with your guidance through phone call. Many thanks for that!</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May you recover soon! We are all looking forward to your coming back.</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Yours,</a:t>
            </a:r>
            <a:endParaRPr lang="en-US" altLang="zh-CN" sz="2800">
              <a:solidFill>
                <a:schemeClr val="tx1"/>
              </a:solidFill>
              <a:latin typeface="Arial" panose="020B0604020202020204" pitchFamily="34" charset="0"/>
              <a:cs typeface="Arial" panose="020B0604020202020204" pitchFamily="34" charset="0"/>
            </a:endParaRPr>
          </a:p>
          <a:p>
            <a:pPr fontAlgn="auto">
              <a:lnSpc>
                <a:spcPts val="3480"/>
              </a:lnSpc>
            </a:pPr>
            <a:r>
              <a:rPr lang="en-US" altLang="zh-CN" sz="2800">
                <a:solidFill>
                  <a:schemeClr val="tx1"/>
                </a:solidFill>
                <a:latin typeface="Arial" panose="020B0604020202020204" pitchFamily="34" charset="0"/>
                <a:cs typeface="Arial" panose="020B0604020202020204" pitchFamily="34" charset="0"/>
              </a:rPr>
              <a:t>                                                                                         Li Hua </a:t>
            </a:r>
            <a:endParaRPr lang="en-US" altLang="zh-CN" sz="280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0" y="116"/>
            <a:ext cx="12192000" cy="2770909"/>
          </a:xfrm>
          <a:prstGeom prst="rect">
            <a:avLst/>
          </a:prstGeom>
          <a:noFill/>
          <a:ln w="9525">
            <a:noFill/>
          </a:ln>
        </p:spPr>
      </p:pic>
      <p:sp>
        <p:nvSpPr>
          <p:cNvPr id="2" name="文本框 1"/>
          <p:cNvSpPr txBox="1"/>
          <p:nvPr/>
        </p:nvSpPr>
        <p:spPr>
          <a:xfrm>
            <a:off x="0" y="3037840"/>
            <a:ext cx="12192000" cy="28613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pPr algn="ctr"/>
            <a:r>
              <a:rPr lang="en-US" altLang="zh-CN" sz="6000">
                <a:solidFill>
                  <a:srgbClr val="0811D2"/>
                </a:solidFill>
                <a:latin typeface="华文隶书" panose="02010800040101010101" charset="-122"/>
                <a:ea typeface="华文隶书" panose="02010800040101010101" charset="-122"/>
                <a:cs typeface="华文隶书" panose="02010800040101010101" charset="-122"/>
              </a:rPr>
              <a:t>Thank you </a:t>
            </a:r>
            <a:endParaRPr lang="en-US" altLang="zh-CN" sz="6000">
              <a:solidFill>
                <a:srgbClr val="0811D2"/>
              </a:solidFill>
              <a:latin typeface="华文隶书" panose="02010800040101010101" charset="-122"/>
              <a:ea typeface="华文隶书" panose="02010800040101010101" charset="-122"/>
              <a:cs typeface="华文隶书" panose="02010800040101010101" charset="-122"/>
            </a:endParaRPr>
          </a:p>
          <a:p>
            <a:pPr algn="ctr"/>
            <a:r>
              <a:rPr lang="en-US" altLang="zh-CN" sz="6000">
                <a:solidFill>
                  <a:srgbClr val="0811D2"/>
                </a:solidFill>
                <a:latin typeface="华文隶书" panose="02010800040101010101" charset="-122"/>
                <a:ea typeface="华文隶书" panose="02010800040101010101" charset="-122"/>
                <a:cs typeface="华文隶书" panose="02010800040101010101" charset="-122"/>
              </a:rPr>
              <a:t>and </a:t>
            </a:r>
            <a:endParaRPr lang="en-US" altLang="zh-CN" sz="6000">
              <a:solidFill>
                <a:srgbClr val="0811D2"/>
              </a:solidFill>
              <a:latin typeface="华文隶书" panose="02010800040101010101" charset="-122"/>
              <a:ea typeface="华文隶书" panose="02010800040101010101" charset="-122"/>
              <a:cs typeface="华文隶书" panose="02010800040101010101" charset="-122"/>
            </a:endParaRPr>
          </a:p>
          <a:p>
            <a:pPr algn="ctr"/>
            <a:r>
              <a:rPr lang="en-US" altLang="zh-CN" sz="6000">
                <a:solidFill>
                  <a:srgbClr val="0811D2"/>
                </a:solidFill>
                <a:latin typeface="华文隶书" panose="02010800040101010101" charset="-122"/>
                <a:ea typeface="华文隶书" panose="02010800040101010101" charset="-122"/>
                <a:cs typeface="华文隶书" panose="02010800040101010101" charset="-122"/>
              </a:rPr>
              <a:t>wish you overall health!</a:t>
            </a:r>
            <a:endParaRPr lang="en-US" altLang="zh-CN" sz="6000">
              <a:solidFill>
                <a:srgbClr val="0811D2"/>
              </a:solidFill>
              <a:latin typeface="华文隶书" panose="02010800040101010101" charset="-122"/>
              <a:ea typeface="华文隶书" panose="02010800040101010101" charset="-122"/>
              <a:cs typeface="华文隶书" panose="0201080004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49225" y="130175"/>
            <a:ext cx="6285865"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54100" y="132080"/>
            <a:ext cx="3724910"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原题呈现</a:t>
            </a:r>
            <a:endParaRPr lang="zh-CN" altLang="en-US" sz="2400" b="1" dirty="0">
              <a:solidFill>
                <a:schemeClr val="bg1"/>
              </a:solidFill>
              <a:latin typeface="Century Gothic" panose="020B0502020202020204" pitchFamily="34" charset="0"/>
            </a:endParaRPr>
          </a:p>
        </p:txBody>
      </p:sp>
      <p:sp>
        <p:nvSpPr>
          <p:cNvPr id="2" name="文本框 1"/>
          <p:cNvSpPr txBox="1"/>
          <p:nvPr/>
        </p:nvSpPr>
        <p:spPr>
          <a:xfrm>
            <a:off x="260350" y="845820"/>
            <a:ext cx="11469370" cy="2515235"/>
          </a:xfrm>
          <a:prstGeom prst="rect">
            <a:avLst/>
          </a:prstGeom>
          <a:noFill/>
        </p:spPr>
        <p:txBody>
          <a:bodyPr wrap="square" rtlCol="0" anchor="t">
            <a:spAutoFit/>
          </a:bodyPr>
          <a:lstStyle/>
          <a:p>
            <a:pPr fontAlgn="auto">
              <a:lnSpc>
                <a:spcPts val="3780"/>
              </a:lnSpc>
            </a:pPr>
            <a:r>
              <a:rPr lang="en-US" altLang="zh-CN" sz="2800" b="1">
                <a:solidFill>
                  <a:srgbClr val="002060"/>
                </a:solidFill>
              </a:rPr>
              <a:t>    假定你是校心理社(psychology club)社长李华，你的英国朋友James发邮件询问你校心理社的相关情况。请你回复邮件，内容包括：</a:t>
            </a:r>
            <a:endParaRPr lang="en-US" altLang="zh-CN" sz="2800" b="1">
              <a:solidFill>
                <a:srgbClr val="002060"/>
              </a:solidFill>
            </a:endParaRPr>
          </a:p>
          <a:p>
            <a:pPr fontAlgn="auto">
              <a:lnSpc>
                <a:spcPts val="3780"/>
              </a:lnSpc>
            </a:pPr>
            <a:r>
              <a:rPr lang="en-US" altLang="zh-CN" sz="2800" b="1">
                <a:solidFill>
                  <a:srgbClr val="002060"/>
                </a:solidFill>
              </a:rPr>
              <a:t>  1.心理社简介；  2.近期开展的一次活动；  3.该活动的影响。</a:t>
            </a:r>
            <a:endParaRPr lang="en-US" altLang="zh-CN" sz="2800" b="1">
              <a:solidFill>
                <a:srgbClr val="002060"/>
              </a:solidFill>
            </a:endParaRPr>
          </a:p>
          <a:p>
            <a:pPr fontAlgn="auto">
              <a:lnSpc>
                <a:spcPts val="3780"/>
              </a:lnSpc>
            </a:pPr>
            <a:r>
              <a:rPr lang="en-US" altLang="zh-CN" sz="2800" b="1">
                <a:solidFill>
                  <a:srgbClr val="002060"/>
                </a:solidFill>
              </a:rPr>
              <a:t>注意：</a:t>
            </a:r>
            <a:endParaRPr lang="en-US" altLang="zh-CN" sz="2800" b="1">
              <a:solidFill>
                <a:srgbClr val="002060"/>
              </a:solidFill>
            </a:endParaRPr>
          </a:p>
          <a:p>
            <a:pPr fontAlgn="auto">
              <a:lnSpc>
                <a:spcPts val="3780"/>
              </a:lnSpc>
            </a:pPr>
            <a:r>
              <a:rPr lang="en-US" altLang="zh-CN" sz="2800" b="1">
                <a:solidFill>
                  <a:srgbClr val="002060"/>
                </a:solidFill>
              </a:rPr>
              <a:t>  1.写作词数应为80左右；  2.请按如下格式在答题纸的相应位置作答。</a:t>
            </a:r>
            <a:endParaRPr lang="en-US" altLang="zh-CN" sz="2800" b="1">
              <a:solidFill>
                <a:srgbClr val="002060"/>
              </a:solidFill>
            </a:endParaRPr>
          </a:p>
        </p:txBody>
      </p:sp>
      <p:graphicFrame>
        <p:nvGraphicFramePr>
          <p:cNvPr id="5" name="表格 4"/>
          <p:cNvGraphicFramePr/>
          <p:nvPr>
            <p:custDataLst>
              <p:tags r:id="rId1"/>
            </p:custDataLst>
          </p:nvPr>
        </p:nvGraphicFramePr>
        <p:xfrm>
          <a:off x="413385" y="3482975"/>
          <a:ext cx="11080115" cy="2034540"/>
        </p:xfrm>
        <a:graphic>
          <a:graphicData uri="http://schemas.openxmlformats.org/drawingml/2006/table">
            <a:tbl>
              <a:tblPr firstRow="1" bandRow="1">
                <a:tableStyleId>{5940675A-B579-460E-94D1-54222C63F5DA}</a:tableStyleId>
              </a:tblPr>
              <a:tblGrid>
                <a:gridCol w="11080115"/>
              </a:tblGrid>
              <a:tr h="2034540">
                <a:tc>
                  <a:txBody>
                    <a:bodyPr/>
                    <a:p>
                      <a:pPr indent="0">
                        <a:buNone/>
                      </a:pPr>
                      <a:r>
                        <a:rPr lang="en-US" sz="3200" b="0">
                          <a:latin typeface="Times New Roman" panose="02020603050405020304" charset="0"/>
                          <a:cs typeface="Times New Roman" panose="02020603050405020304" charset="0"/>
                        </a:rPr>
                        <a:t>Dear James, </a:t>
                      </a:r>
                      <a:endParaRPr lang="en-US" sz="3200" b="0">
                        <a:latin typeface="Times New Roman" panose="02020603050405020304" charset="0"/>
                        <a:cs typeface="Times New Roman" panose="02020603050405020304" charset="0"/>
                      </a:endParaRPr>
                    </a:p>
                    <a:p>
                      <a:pPr indent="0">
                        <a:buNone/>
                      </a:pPr>
                      <a:endParaRPr lang="en-US" sz="3200" b="0">
                        <a:latin typeface="Times New Roman" panose="02020603050405020304" charset="0"/>
                        <a:cs typeface="Times New Roman" panose="02020603050405020304" charset="0"/>
                      </a:endParaRPr>
                    </a:p>
                    <a:p>
                      <a:pPr indent="0">
                        <a:buNone/>
                      </a:pPr>
                      <a:r>
                        <a:rPr lang="en-US" sz="3200" b="0">
                          <a:latin typeface="Times New Roman" panose="02020603050405020304" charset="0"/>
                          <a:cs typeface="Times New Roman" panose="02020603050405020304" charset="0"/>
                        </a:rPr>
                        <a:t>                                                                          Yours,</a:t>
                      </a:r>
                      <a:endParaRPr lang="en-US" sz="3200" b="0">
                        <a:latin typeface="Times New Roman" panose="02020603050405020304" charset="0"/>
                        <a:cs typeface="Times New Roman" panose="02020603050405020304" charset="0"/>
                      </a:endParaRPr>
                    </a:p>
                    <a:p>
                      <a:pPr indent="0">
                        <a:buNone/>
                      </a:pPr>
                      <a:r>
                        <a:rPr lang="en-US" sz="3200" b="0">
                          <a:latin typeface="Times New Roman" panose="02020603050405020304" charset="0"/>
                          <a:cs typeface="Times New Roman" panose="02020603050405020304" charset="0"/>
                        </a:rPr>
                        <a:t>                                                                                   Li Hua</a:t>
                      </a:r>
                      <a:endParaRPr lang="en-US" altLang="en-US" sz="32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49225" y="130175"/>
            <a:ext cx="6285865"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54100" y="130175"/>
            <a:ext cx="5398770"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背景知识：</a:t>
            </a:r>
            <a:r>
              <a:rPr lang="en-US" altLang="zh-CN" sz="2400" b="1" dirty="0">
                <a:solidFill>
                  <a:schemeClr val="bg1"/>
                </a:solidFill>
                <a:latin typeface="Century Gothic" panose="020B0502020202020204" pitchFamily="34" charset="0"/>
              </a:rPr>
              <a:t> Categories of health</a:t>
            </a:r>
            <a:endParaRPr lang="en-US" altLang="zh-CN" sz="2400" b="1" dirty="0">
              <a:solidFill>
                <a:schemeClr val="bg1"/>
              </a:solidFill>
              <a:latin typeface="Century Gothic" panose="020B0502020202020204" pitchFamily="34" charset="0"/>
            </a:endParaRPr>
          </a:p>
        </p:txBody>
      </p:sp>
      <p:sp>
        <p:nvSpPr>
          <p:cNvPr id="2" name="文本框 1"/>
          <p:cNvSpPr txBox="1"/>
          <p:nvPr/>
        </p:nvSpPr>
        <p:spPr>
          <a:xfrm>
            <a:off x="260350" y="845820"/>
            <a:ext cx="11469370" cy="5423535"/>
          </a:xfrm>
          <a:prstGeom prst="rect">
            <a:avLst/>
          </a:prstGeom>
          <a:noFill/>
        </p:spPr>
        <p:txBody>
          <a:bodyPr wrap="square" rtlCol="0" anchor="t">
            <a:spAutoFit/>
          </a:bodyPr>
          <a:lstStyle/>
          <a:p>
            <a:pPr fontAlgn="auto">
              <a:lnSpc>
                <a:spcPts val="3780"/>
              </a:lnSpc>
            </a:pPr>
            <a:r>
              <a:rPr lang="en-US" altLang="zh-CN" sz="2800" b="1">
                <a:solidFill>
                  <a:srgbClr val="002060"/>
                </a:solidFill>
              </a:rPr>
              <a:t> </a:t>
            </a:r>
            <a:r>
              <a:rPr lang="en-US" altLang="zh-CN" sz="2800" b="1">
                <a:solidFill>
                  <a:srgbClr val="0811D2"/>
                </a:solidFill>
                <a:latin typeface="Calibri" panose="020F0502020204030204" charset="0"/>
              </a:rPr>
              <a:t>①</a:t>
            </a:r>
            <a:r>
              <a:rPr lang="en-US" altLang="zh-CN" sz="2800" b="1">
                <a:solidFill>
                  <a:srgbClr val="0811D2"/>
                </a:solidFill>
              </a:rPr>
              <a:t>Physicl health:</a:t>
            </a:r>
            <a:endParaRPr lang="en-US" altLang="zh-CN" sz="2800" b="1">
              <a:solidFill>
                <a:srgbClr val="0811D2"/>
              </a:solidFill>
            </a:endParaRPr>
          </a:p>
          <a:p>
            <a:pPr fontAlgn="auto">
              <a:lnSpc>
                <a:spcPts val="3780"/>
              </a:lnSpc>
            </a:pPr>
            <a:r>
              <a:rPr lang="en-US" altLang="zh-CN" sz="2800" b="1">
                <a:solidFill>
                  <a:srgbClr val="0811D2"/>
                </a:solidFill>
              </a:rPr>
              <a:t>     </a:t>
            </a:r>
            <a:r>
              <a:rPr lang="en-US" altLang="zh-CN" sz="2800"/>
              <a:t>The well-being of the </a:t>
            </a:r>
            <a:r>
              <a:rPr lang="en-US" altLang="zh-CN" sz="2800" u="sng"/>
              <a:t>body</a:t>
            </a:r>
            <a:r>
              <a:rPr lang="en-US" altLang="zh-CN" sz="2800"/>
              <a:t> and the proper functioning of the organism of individuals;</a:t>
            </a:r>
            <a:endParaRPr lang="en-US" altLang="zh-CN" sz="2800"/>
          </a:p>
          <a:p>
            <a:pPr fontAlgn="auto">
              <a:lnSpc>
                <a:spcPts val="3780"/>
              </a:lnSpc>
            </a:pPr>
            <a:r>
              <a:rPr lang="en-US" altLang="zh-CN" sz="2800" b="1">
                <a:solidFill>
                  <a:srgbClr val="0811D2"/>
                </a:solidFill>
              </a:rPr>
              <a:t> </a:t>
            </a:r>
            <a:r>
              <a:rPr lang="en-US" altLang="zh-CN" sz="2800" b="1">
                <a:solidFill>
                  <a:srgbClr val="0811D2"/>
                </a:solidFill>
                <a:latin typeface="Calibri" panose="020F0502020204030204" charset="0"/>
              </a:rPr>
              <a:t>②</a:t>
            </a:r>
            <a:r>
              <a:rPr lang="en-US" altLang="zh-CN" sz="2800" b="1">
                <a:solidFill>
                  <a:srgbClr val="0811D2"/>
                </a:solidFill>
              </a:rPr>
              <a:t>Mental health:</a:t>
            </a:r>
            <a:endParaRPr lang="en-US" altLang="zh-CN" sz="2800" b="1">
              <a:solidFill>
                <a:srgbClr val="0811D2"/>
              </a:solidFill>
            </a:endParaRPr>
          </a:p>
          <a:p>
            <a:pPr fontAlgn="auto">
              <a:lnSpc>
                <a:spcPts val="3780"/>
              </a:lnSpc>
            </a:pPr>
            <a:r>
              <a:rPr lang="en-US" altLang="zh-CN" sz="2800" b="1">
                <a:solidFill>
                  <a:srgbClr val="0811D2"/>
                </a:solidFill>
              </a:rPr>
              <a:t>      </a:t>
            </a:r>
            <a:r>
              <a:rPr lang="en-US" altLang="zh-CN" sz="2800"/>
              <a:t>A person’s </a:t>
            </a:r>
            <a:r>
              <a:rPr lang="en-US" altLang="zh-CN" sz="2800" u="sng"/>
              <a:t>behavioral and emotional well-being</a:t>
            </a:r>
            <a:r>
              <a:rPr lang="en-US" altLang="zh-CN" sz="2800"/>
              <a:t>. It all comes down to how people think, feel, and behave, including emotional, </a:t>
            </a:r>
            <a:r>
              <a:rPr lang="en-US" altLang="zh-CN" sz="2800" b="1">
                <a:solidFill>
                  <a:srgbClr val="FF0000"/>
                </a:solidFill>
              </a:rPr>
              <a:t>psychological</a:t>
            </a:r>
            <a:r>
              <a:rPr lang="en-US" altLang="zh-CN" sz="2800"/>
              <a:t>, and social well-being;</a:t>
            </a:r>
            <a:endParaRPr lang="en-US" altLang="zh-CN" sz="2800"/>
          </a:p>
          <a:p>
            <a:pPr fontAlgn="auto">
              <a:lnSpc>
                <a:spcPts val="3780"/>
              </a:lnSpc>
            </a:pPr>
            <a:r>
              <a:rPr lang="en-US" altLang="zh-CN" sz="2800" b="1">
                <a:solidFill>
                  <a:srgbClr val="0811D2"/>
                </a:solidFill>
                <a:latin typeface="Calibri" panose="020F0502020204030204" charset="0"/>
              </a:rPr>
              <a:t>③</a:t>
            </a:r>
            <a:r>
              <a:rPr lang="en-US" altLang="zh-CN" sz="2800" b="1">
                <a:solidFill>
                  <a:srgbClr val="0811D2"/>
                </a:solidFill>
              </a:rPr>
              <a:t>Social health:</a:t>
            </a:r>
            <a:endParaRPr lang="en-US" altLang="zh-CN" sz="2800" b="1">
              <a:solidFill>
                <a:srgbClr val="0811D2"/>
              </a:solidFill>
            </a:endParaRPr>
          </a:p>
          <a:p>
            <a:pPr fontAlgn="auto">
              <a:lnSpc>
                <a:spcPts val="3780"/>
              </a:lnSpc>
            </a:pPr>
            <a:r>
              <a:rPr lang="en-US" altLang="zh-CN" sz="2800" b="1">
                <a:solidFill>
                  <a:srgbClr val="0811D2"/>
                </a:solidFill>
              </a:rPr>
              <a:t>     </a:t>
            </a:r>
            <a:r>
              <a:rPr lang="en-US" altLang="zh-CN" sz="2800"/>
              <a:t>The ability of a </a:t>
            </a:r>
            <a:r>
              <a:rPr lang="en-US" altLang="zh-CN" sz="2800" u="sng"/>
              <a:t>social context</a:t>
            </a:r>
            <a:r>
              <a:rPr lang="en-US" altLang="zh-CN" sz="2800"/>
              <a:t> to foster interdependent social relations in a way that meets the needs of individuals and the needs of the broader group.</a:t>
            </a:r>
            <a:endParaRPr lang="en-US" altLang="zh-CN" sz="2800"/>
          </a:p>
          <a:p>
            <a:pPr fontAlgn="auto">
              <a:lnSpc>
                <a:spcPts val="3780"/>
              </a:lnSpc>
            </a:pPr>
            <a:r>
              <a:rPr lang="en-US" altLang="zh-CN" sz="2800"/>
              <a:t> </a:t>
            </a:r>
            <a:endParaRPr lang="en-US" altLang="zh-CN" sz="2800"/>
          </a:p>
        </p:txBody>
      </p:sp>
      <p:pic>
        <p:nvPicPr>
          <p:cNvPr id="102" name="图片 101"/>
          <p:cNvPicPr/>
          <p:nvPr/>
        </p:nvPicPr>
        <p:blipFill>
          <a:blip r:embed="rId1"/>
          <a:stretch>
            <a:fillRect/>
          </a:stretch>
        </p:blipFill>
        <p:spPr>
          <a:xfrm>
            <a:off x="0" y="5783580"/>
            <a:ext cx="12191365" cy="1073785"/>
          </a:xfrm>
          <a:prstGeom prst="rect">
            <a:avLst/>
          </a:prstGeom>
          <a:noFill/>
          <a:ln w="9525">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49225" y="130175"/>
            <a:ext cx="6285865"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54100" y="130175"/>
            <a:ext cx="5398770"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背景知识：</a:t>
            </a:r>
            <a:r>
              <a:rPr lang="en-US" altLang="zh-CN" sz="2400" b="1" dirty="0">
                <a:solidFill>
                  <a:schemeClr val="bg1"/>
                </a:solidFill>
                <a:latin typeface="Century Gothic" panose="020B0502020202020204" pitchFamily="34" charset="0"/>
              </a:rPr>
              <a:t>Psychology Club</a:t>
            </a:r>
            <a:endParaRPr lang="en-US" altLang="zh-CN" sz="2400" b="1" dirty="0">
              <a:solidFill>
                <a:schemeClr val="bg1"/>
              </a:solidFill>
              <a:latin typeface="Century Gothic" panose="020B0502020202020204" pitchFamily="34" charset="0"/>
            </a:endParaRPr>
          </a:p>
        </p:txBody>
      </p:sp>
      <p:sp>
        <p:nvSpPr>
          <p:cNvPr id="2" name="文本框 1"/>
          <p:cNvSpPr txBox="1"/>
          <p:nvPr/>
        </p:nvSpPr>
        <p:spPr>
          <a:xfrm>
            <a:off x="0" y="723900"/>
            <a:ext cx="12123420" cy="5892800"/>
          </a:xfrm>
          <a:prstGeom prst="rect">
            <a:avLst/>
          </a:prstGeom>
          <a:noFill/>
        </p:spPr>
        <p:txBody>
          <a:bodyPr wrap="square" rtlCol="0" anchor="t">
            <a:spAutoFit/>
          </a:bodyPr>
          <a:lstStyle/>
          <a:p>
            <a:pPr fontAlgn="auto">
              <a:lnSpc>
                <a:spcPts val="3480"/>
              </a:lnSpc>
            </a:pPr>
            <a:r>
              <a:rPr lang="en-US" altLang="zh-CN" sz="2800" b="1">
                <a:solidFill>
                  <a:srgbClr val="002060"/>
                </a:solidFill>
              </a:rPr>
              <a:t> </a:t>
            </a:r>
            <a:r>
              <a:rPr lang="en-US" altLang="zh-CN" sz="2800" b="1">
                <a:solidFill>
                  <a:srgbClr val="002060"/>
                </a:solidFill>
                <a:latin typeface="Times New Roman" panose="02020603050405020304" charset="0"/>
                <a:cs typeface="Times New Roman" panose="02020603050405020304" charset="0"/>
              </a:rPr>
              <a:t>What does it do?</a:t>
            </a:r>
            <a:endParaRPr lang="en-US" altLang="zh-CN" sz="2800" b="1">
              <a:solidFill>
                <a:srgbClr val="002060"/>
              </a:solidFill>
              <a:latin typeface="Times New Roman" panose="02020603050405020304" charset="0"/>
              <a:cs typeface="Times New Roman" panose="02020603050405020304" charset="0"/>
            </a:endParaRPr>
          </a:p>
          <a:p>
            <a:pPr fontAlgn="auto">
              <a:lnSpc>
                <a:spcPts val="3480"/>
              </a:lnSpc>
            </a:pPr>
            <a:r>
              <a:rPr lang="en-US" altLang="zh-CN" sz="2800" b="1">
                <a:solidFill>
                  <a:srgbClr val="002060"/>
                </a:solidFill>
                <a:latin typeface="Times New Roman" panose="02020603050405020304" charset="0"/>
                <a:cs typeface="Times New Roman" panose="02020603050405020304" charset="0"/>
              </a:rPr>
              <a:t>   </a:t>
            </a:r>
            <a:r>
              <a:rPr lang="en-US" altLang="zh-CN" sz="2800">
                <a:solidFill>
                  <a:srgbClr val="0811D2"/>
                </a:solidFill>
                <a:latin typeface="Times New Roman" panose="02020603050405020304" charset="0"/>
                <a:cs typeface="Times New Roman" panose="02020603050405020304" charset="0"/>
              </a:rPr>
              <a:t>Psychology clubs focuses on reviewing theories and ideas in psychology, as well as the practical application of these theories and ideas.</a:t>
            </a:r>
            <a:endParaRPr lang="en-US" altLang="zh-CN" sz="2800">
              <a:solidFill>
                <a:srgbClr val="0811D2"/>
              </a:solidFill>
              <a:latin typeface="Times New Roman" panose="02020603050405020304" charset="0"/>
              <a:cs typeface="Times New Roman" panose="02020603050405020304" charset="0"/>
            </a:endParaRPr>
          </a:p>
          <a:p>
            <a:pPr fontAlgn="auto">
              <a:lnSpc>
                <a:spcPts val="3480"/>
              </a:lnSpc>
            </a:pPr>
            <a:r>
              <a:rPr lang="en-US" altLang="zh-CN" sz="2800" b="1">
                <a:solidFill>
                  <a:schemeClr val="tx1"/>
                </a:solidFill>
                <a:latin typeface="Times New Roman" panose="02020603050405020304" charset="0"/>
                <a:cs typeface="Times New Roman" panose="02020603050405020304" charset="0"/>
              </a:rPr>
              <a:t> What activities?</a:t>
            </a:r>
            <a:endParaRPr lang="en-US" altLang="zh-CN" sz="2800" b="1">
              <a:solidFill>
                <a:schemeClr val="tx1"/>
              </a:solidFill>
              <a:latin typeface="Times New Roman" panose="02020603050405020304" charset="0"/>
              <a:cs typeface="Times New Roman" panose="02020603050405020304" charset="0"/>
            </a:endParaRPr>
          </a:p>
          <a:p>
            <a:pPr fontAlgn="auto">
              <a:lnSpc>
                <a:spcPts val="3480"/>
              </a:lnSpc>
            </a:pPr>
            <a:r>
              <a:rPr lang="en-US" altLang="zh-CN" sz="2800" b="1">
                <a:solidFill>
                  <a:schemeClr val="tx1"/>
                </a:solidFill>
                <a:latin typeface="Times New Roman" panose="02020603050405020304" charset="0"/>
                <a:cs typeface="Times New Roman" panose="02020603050405020304" charset="0"/>
              </a:rPr>
              <a:t>    </a:t>
            </a:r>
            <a:r>
              <a:rPr lang="en-US" altLang="zh-CN" sz="2800">
                <a:solidFill>
                  <a:srgbClr val="0811D2"/>
                </a:solidFill>
                <a:latin typeface="Times New Roman" panose="02020603050405020304" charset="0"/>
                <a:cs typeface="Times New Roman" panose="02020603050405020304" charset="0"/>
              </a:rPr>
              <a:t>-- involved with community service projects about mental health, such as volunteeringand fundraising. </a:t>
            </a:r>
            <a:endParaRPr lang="en-US" altLang="zh-CN" sz="2800">
              <a:solidFill>
                <a:srgbClr val="0811D2"/>
              </a:solidFill>
              <a:latin typeface="Times New Roman" panose="02020603050405020304" charset="0"/>
              <a:cs typeface="Times New Roman" panose="02020603050405020304" charset="0"/>
            </a:endParaRPr>
          </a:p>
          <a:p>
            <a:pPr fontAlgn="auto">
              <a:lnSpc>
                <a:spcPts val="3480"/>
              </a:lnSpc>
            </a:pPr>
            <a:r>
              <a:rPr lang="en-US" altLang="zh-CN" sz="2800">
                <a:solidFill>
                  <a:srgbClr val="0811D2"/>
                </a:solidFill>
                <a:latin typeface="Times New Roman" panose="02020603050405020304" charset="0"/>
                <a:cs typeface="Times New Roman" panose="02020603050405020304" charset="0"/>
              </a:rPr>
              <a:t>   -- enjoy guest speakers who can address psychological issues. </a:t>
            </a:r>
            <a:endParaRPr lang="en-US" altLang="zh-CN" sz="2800">
              <a:solidFill>
                <a:srgbClr val="0811D2"/>
              </a:solidFill>
              <a:latin typeface="Times New Roman" panose="02020603050405020304" charset="0"/>
              <a:cs typeface="Times New Roman" panose="02020603050405020304" charset="0"/>
            </a:endParaRPr>
          </a:p>
          <a:p>
            <a:pPr fontAlgn="auto">
              <a:lnSpc>
                <a:spcPts val="3480"/>
              </a:lnSpc>
            </a:pPr>
            <a:r>
              <a:rPr lang="en-US" altLang="zh-CN" sz="2800">
                <a:solidFill>
                  <a:srgbClr val="0811D2"/>
                </a:solidFill>
                <a:latin typeface="Times New Roman" panose="02020603050405020304" charset="0"/>
                <a:cs typeface="Times New Roman" panose="02020603050405020304" charset="0"/>
              </a:rPr>
              <a:t>   -- visit middle and grade schools to speak to younger students about how the brain functions.</a:t>
            </a:r>
            <a:endParaRPr lang="en-US" altLang="zh-CN" sz="2800">
              <a:solidFill>
                <a:srgbClr val="0811D2"/>
              </a:solidFill>
              <a:latin typeface="Times New Roman" panose="02020603050405020304" charset="0"/>
              <a:cs typeface="Times New Roman" panose="02020603050405020304" charset="0"/>
            </a:endParaRPr>
          </a:p>
          <a:p>
            <a:pPr fontAlgn="auto">
              <a:lnSpc>
                <a:spcPts val="3480"/>
              </a:lnSpc>
            </a:pPr>
            <a:r>
              <a:rPr lang="en-US" altLang="zh-CN" sz="2800">
                <a:solidFill>
                  <a:srgbClr val="0811D2"/>
                </a:solidFill>
                <a:latin typeface="Times New Roman" panose="02020603050405020304" charset="0"/>
                <a:cs typeface="Times New Roman" panose="02020603050405020304" charset="0"/>
              </a:rPr>
              <a:t>   -- enjoy films about psychology such as "Awakenings" and "As Good As it Gets" that encourage interesting discussions about psychological concepts. </a:t>
            </a:r>
            <a:endParaRPr lang="en-US" altLang="zh-CN" sz="2800">
              <a:solidFill>
                <a:srgbClr val="0811D2"/>
              </a:solidFill>
              <a:latin typeface="Times New Roman" panose="02020603050405020304" charset="0"/>
              <a:cs typeface="Times New Roman" panose="02020603050405020304" charset="0"/>
            </a:endParaRPr>
          </a:p>
          <a:p>
            <a:pPr fontAlgn="auto">
              <a:lnSpc>
                <a:spcPts val="3480"/>
              </a:lnSpc>
            </a:pPr>
            <a:r>
              <a:rPr lang="en-US" altLang="zh-CN" sz="2800">
                <a:solidFill>
                  <a:srgbClr val="0811D2"/>
                </a:solidFill>
                <a:latin typeface="Times New Roman" panose="02020603050405020304" charset="0"/>
                <a:cs typeface="Times New Roman" panose="02020603050405020304" charset="0"/>
              </a:rPr>
              <a:t>   -- visit local sleep labs or university laboratories in which psychological research is being conducted.</a:t>
            </a:r>
            <a:endParaRPr lang="en-US" altLang="zh-CN" sz="2800">
              <a:solidFill>
                <a:srgbClr val="0811D2"/>
              </a:solidFill>
              <a:latin typeface="Times New Roman" panose="02020603050405020304" charset="0"/>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3985" y="78105"/>
            <a:ext cx="4464685" cy="65239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t">
            <a:spAutoFit/>
          </a:bodyPr>
          <a:p>
            <a:pPr fontAlgn="auto">
              <a:lnSpc>
                <a:spcPts val="4180"/>
              </a:lnSpc>
            </a:pPr>
            <a:r>
              <a:rPr lang="en-US" altLang="zh-CN" sz="2800">
                <a:solidFill>
                  <a:srgbClr val="002060"/>
                </a:solidFill>
              </a:rPr>
              <a:t>      </a:t>
            </a:r>
            <a:r>
              <a:rPr lang="en-US" altLang="zh-CN" sz="2800">
                <a:solidFill>
                  <a:srgbClr val="002060"/>
                </a:solidFill>
                <a:latin typeface="Arial" panose="020B0604020202020204" pitchFamily="34" charset="0"/>
                <a:cs typeface="Arial" panose="020B0604020202020204" pitchFamily="34" charset="0"/>
              </a:rPr>
              <a:t>假定你是校心理社(psychology club)社长李华，你的英国朋友James发邮件询问你校心理社的相关情况。请你回复邮件，内容包括：</a:t>
            </a:r>
            <a:endParaRPr lang="en-US" altLang="zh-CN" sz="2800">
              <a:solidFill>
                <a:srgbClr val="002060"/>
              </a:solidFill>
              <a:latin typeface="Arial" panose="020B0604020202020204" pitchFamily="34" charset="0"/>
              <a:cs typeface="Arial" panose="020B0604020202020204" pitchFamily="34" charset="0"/>
            </a:endParaRPr>
          </a:p>
          <a:p>
            <a:pPr fontAlgn="auto">
              <a:lnSpc>
                <a:spcPts val="4180"/>
              </a:lnSpc>
            </a:pPr>
            <a:r>
              <a:rPr lang="en-US" altLang="zh-CN" sz="2800">
                <a:solidFill>
                  <a:srgbClr val="002060"/>
                </a:solidFill>
                <a:latin typeface="Arial" panose="020B0604020202020204" pitchFamily="34" charset="0"/>
                <a:cs typeface="Arial" panose="020B0604020202020204" pitchFamily="34" charset="0"/>
              </a:rPr>
              <a:t>  1.心理社简介；  </a:t>
            </a:r>
            <a:endParaRPr lang="en-US" altLang="zh-CN" sz="2800">
              <a:solidFill>
                <a:srgbClr val="002060"/>
              </a:solidFill>
              <a:latin typeface="Arial" panose="020B0604020202020204" pitchFamily="34" charset="0"/>
              <a:cs typeface="Arial" panose="020B0604020202020204" pitchFamily="34" charset="0"/>
            </a:endParaRPr>
          </a:p>
          <a:p>
            <a:pPr fontAlgn="auto">
              <a:lnSpc>
                <a:spcPts val="4180"/>
              </a:lnSpc>
            </a:pPr>
            <a:r>
              <a:rPr lang="en-US" altLang="zh-CN" sz="2800">
                <a:solidFill>
                  <a:srgbClr val="002060"/>
                </a:solidFill>
                <a:latin typeface="Arial" panose="020B0604020202020204" pitchFamily="34" charset="0"/>
                <a:cs typeface="Arial" panose="020B0604020202020204" pitchFamily="34" charset="0"/>
              </a:rPr>
              <a:t>  2.近期开展的一次活动；  </a:t>
            </a:r>
            <a:endParaRPr lang="en-US" altLang="zh-CN" sz="2800">
              <a:solidFill>
                <a:srgbClr val="002060"/>
              </a:solidFill>
              <a:latin typeface="Arial" panose="020B0604020202020204" pitchFamily="34" charset="0"/>
              <a:cs typeface="Arial" panose="020B0604020202020204" pitchFamily="34" charset="0"/>
            </a:endParaRPr>
          </a:p>
          <a:p>
            <a:pPr fontAlgn="auto">
              <a:lnSpc>
                <a:spcPts val="4180"/>
              </a:lnSpc>
            </a:pPr>
            <a:r>
              <a:rPr lang="en-US" altLang="zh-CN" sz="2800">
                <a:solidFill>
                  <a:srgbClr val="002060"/>
                </a:solidFill>
                <a:latin typeface="Arial" panose="020B0604020202020204" pitchFamily="34" charset="0"/>
                <a:cs typeface="Arial" panose="020B0604020202020204" pitchFamily="34" charset="0"/>
              </a:rPr>
              <a:t>  3.该活动的影响。</a:t>
            </a:r>
            <a:endParaRPr lang="en-US" altLang="zh-CN" sz="2800">
              <a:solidFill>
                <a:srgbClr val="002060"/>
              </a:solidFill>
              <a:latin typeface="Arial" panose="020B0604020202020204" pitchFamily="34" charset="0"/>
              <a:cs typeface="Arial" panose="020B0604020202020204" pitchFamily="34" charset="0"/>
            </a:endParaRPr>
          </a:p>
          <a:p>
            <a:pPr fontAlgn="auto">
              <a:lnSpc>
                <a:spcPts val="4180"/>
              </a:lnSpc>
            </a:pPr>
            <a:r>
              <a:rPr lang="en-US" altLang="zh-CN" sz="2800">
                <a:solidFill>
                  <a:srgbClr val="002060"/>
                </a:solidFill>
                <a:latin typeface="Arial" panose="020B0604020202020204" pitchFamily="34" charset="0"/>
                <a:cs typeface="Arial" panose="020B0604020202020204" pitchFamily="34" charset="0"/>
              </a:rPr>
              <a:t>注意：</a:t>
            </a:r>
            <a:endParaRPr lang="en-US" altLang="zh-CN" sz="2800">
              <a:solidFill>
                <a:srgbClr val="002060"/>
              </a:solidFill>
              <a:latin typeface="Arial" panose="020B0604020202020204" pitchFamily="34" charset="0"/>
              <a:cs typeface="Arial" panose="020B0604020202020204" pitchFamily="34" charset="0"/>
            </a:endParaRPr>
          </a:p>
          <a:p>
            <a:pPr fontAlgn="auto">
              <a:lnSpc>
                <a:spcPts val="4180"/>
              </a:lnSpc>
            </a:pPr>
            <a:r>
              <a:rPr lang="en-US" altLang="zh-CN" sz="2800">
                <a:solidFill>
                  <a:srgbClr val="002060"/>
                </a:solidFill>
                <a:latin typeface="Arial" panose="020B0604020202020204" pitchFamily="34" charset="0"/>
                <a:cs typeface="Arial" panose="020B0604020202020204" pitchFamily="34" charset="0"/>
              </a:rPr>
              <a:t>  1.写作词数应为80左右；  </a:t>
            </a:r>
            <a:endParaRPr lang="en-US" altLang="zh-CN" sz="2800">
              <a:solidFill>
                <a:srgbClr val="002060"/>
              </a:solidFill>
              <a:latin typeface="Arial" panose="020B0604020202020204" pitchFamily="34" charset="0"/>
              <a:cs typeface="Arial" panose="020B0604020202020204" pitchFamily="34" charset="0"/>
            </a:endParaRPr>
          </a:p>
          <a:p>
            <a:pPr fontAlgn="auto">
              <a:lnSpc>
                <a:spcPts val="4180"/>
              </a:lnSpc>
            </a:pPr>
            <a:r>
              <a:rPr lang="en-US" altLang="zh-CN" sz="2800">
                <a:solidFill>
                  <a:srgbClr val="002060"/>
                </a:solidFill>
                <a:latin typeface="Arial" panose="020B0604020202020204" pitchFamily="34" charset="0"/>
                <a:cs typeface="Arial" panose="020B0604020202020204" pitchFamily="34" charset="0"/>
              </a:rPr>
              <a:t>  2.请按如下格式在答题纸的相应位置作答。</a:t>
            </a:r>
            <a:endParaRPr lang="en-US" altLang="zh-CN" sz="2800">
              <a:solidFill>
                <a:srgbClr val="002060"/>
              </a:solidFill>
              <a:latin typeface="Arial" panose="020B0604020202020204" pitchFamily="34" charset="0"/>
              <a:cs typeface="Arial" panose="020B0604020202020204" pitchFamily="34" charset="0"/>
            </a:endParaRPr>
          </a:p>
        </p:txBody>
      </p:sp>
      <p:sp>
        <p:nvSpPr>
          <p:cNvPr id="14" name="任意多边形 13"/>
          <p:cNvSpPr/>
          <p:nvPr/>
        </p:nvSpPr>
        <p:spPr>
          <a:xfrm>
            <a:off x="5920704" y="451487"/>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4660230" y="146684"/>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2" name="矩形 31"/>
          <p:cNvSpPr/>
          <p:nvPr/>
        </p:nvSpPr>
        <p:spPr>
          <a:xfrm>
            <a:off x="5899150" y="410210"/>
            <a:ext cx="5398770" cy="460375"/>
          </a:xfrm>
          <a:prstGeom prst="rect">
            <a:avLst/>
          </a:prstGeom>
        </p:spPr>
        <p:txBody>
          <a:bodyPr wrap="square">
            <a:spAutoFit/>
            <a:scene3d>
              <a:camera prst="orthographicFront"/>
              <a:lightRig rig="threePt" dir="t"/>
            </a:scene3d>
            <a:sp3d contourW="12700"/>
          </a:bodyPr>
          <a:p>
            <a:r>
              <a:rPr lang="en-US" altLang="zh-CN" sz="2400" b="1" dirty="0">
                <a:solidFill>
                  <a:schemeClr val="bg1"/>
                </a:solidFill>
                <a:latin typeface="Century Gothic" panose="020B0502020202020204" pitchFamily="34" charset="0"/>
              </a:rPr>
              <a:t>    </a:t>
            </a:r>
            <a:r>
              <a:rPr lang="zh-CN" altLang="en-US" sz="2400" b="1" dirty="0">
                <a:solidFill>
                  <a:schemeClr val="bg1"/>
                </a:solidFill>
                <a:latin typeface="Century Gothic" panose="020B0502020202020204" pitchFamily="34" charset="0"/>
              </a:rPr>
              <a:t>审题</a:t>
            </a:r>
            <a:endParaRPr lang="zh-CN" altLang="en-US" sz="2400" b="1" dirty="0">
              <a:solidFill>
                <a:schemeClr val="bg1"/>
              </a:solidFill>
              <a:latin typeface="Century Gothic" panose="020B0502020202020204" pitchFamily="34" charset="0"/>
            </a:endParaRPr>
          </a:p>
        </p:txBody>
      </p:sp>
      <p:sp>
        <p:nvSpPr>
          <p:cNvPr id="5" name="文本框 4"/>
          <p:cNvSpPr txBox="1"/>
          <p:nvPr/>
        </p:nvSpPr>
        <p:spPr>
          <a:xfrm>
            <a:off x="4671060" y="1009015"/>
            <a:ext cx="7531735" cy="4399915"/>
          </a:xfrm>
          <a:prstGeom prst="rect">
            <a:avLst/>
          </a:prstGeom>
          <a:noFill/>
        </p:spPr>
        <p:txBody>
          <a:bodyPr wrap="square" rtlCol="0">
            <a:spAutoFit/>
          </a:bodyPr>
          <a:p>
            <a:r>
              <a:rPr lang="zh-CN" altLang="en-US" sz="2800">
                <a:solidFill>
                  <a:srgbClr val="0811D2"/>
                </a:solidFill>
                <a:latin typeface="宋体" panose="02010600030101010101" pitchFamily="2" charset="-122"/>
                <a:ea typeface="宋体" panose="02010600030101010101" pitchFamily="2" charset="-122"/>
                <a:cs typeface="宋体" panose="02010600030101010101" pitchFamily="2" charset="-122"/>
              </a:rPr>
              <a:t>文体</a:t>
            </a:r>
            <a:r>
              <a:rPr lang="zh-CN" altLang="en-US" sz="2800">
                <a:latin typeface="宋体" panose="02010600030101010101" pitchFamily="2" charset="-122"/>
                <a:ea typeface="宋体" panose="02010600030101010101" pitchFamily="2" charset="-122"/>
                <a:cs typeface="宋体" panose="02010600030101010101" pitchFamily="2" charset="-122"/>
              </a:rPr>
              <a:t>：</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告知分享信</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solidFill>
                  <a:srgbClr val="0811D2"/>
                </a:solidFill>
                <a:latin typeface="宋体" panose="02010600030101010101" pitchFamily="2" charset="-122"/>
                <a:ea typeface="宋体" panose="02010600030101010101" pitchFamily="2" charset="-122"/>
                <a:cs typeface="宋体" panose="02010600030101010101" pitchFamily="2" charset="-122"/>
              </a:rPr>
              <a:t>交际对象</a:t>
            </a:r>
            <a:r>
              <a:rPr lang="zh-CN" altLang="en-US" sz="2800">
                <a:latin typeface="宋体" panose="02010600030101010101" pitchFamily="2" charset="-122"/>
                <a:ea typeface="宋体" panose="02010600030101010101" pitchFamily="2" charset="-122"/>
                <a:cs typeface="宋体" panose="02010600030101010101" pitchFamily="2" charset="-122"/>
              </a:rPr>
              <a:t>：</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好友</a:t>
            </a:r>
            <a:r>
              <a:rPr lang="en-US" altLang="zh-CN" sz="2800">
                <a:latin typeface="Arial" panose="020B0604020202020204" pitchFamily="34" charset="0"/>
                <a:ea typeface="宋体" panose="02010600030101010101" pitchFamily="2" charset="-122"/>
                <a:cs typeface="Arial" panose="020B0604020202020204" pitchFamily="34" charset="0"/>
              </a:rPr>
              <a:t>James</a:t>
            </a:r>
            <a:endParaRPr lang="zh-CN" altLang="en-US" sz="2800">
              <a:latin typeface="Arial" panose="020B0604020202020204" pitchFamily="34" charset="0"/>
              <a:ea typeface="宋体" panose="02010600030101010101" pitchFamily="2" charset="-122"/>
              <a:cs typeface="Arial" panose="020B0604020202020204" pitchFamily="34" charset="0"/>
            </a:endParaRPr>
          </a:p>
          <a:p>
            <a:r>
              <a:rPr lang="zh-CN" altLang="en-US" sz="2800">
                <a:solidFill>
                  <a:srgbClr val="0811D2"/>
                </a:solidFill>
                <a:latin typeface="宋体" panose="02010600030101010101" pitchFamily="2" charset="-122"/>
                <a:ea typeface="宋体" panose="02010600030101010101" pitchFamily="2" charset="-122"/>
                <a:cs typeface="宋体" panose="02010600030101010101" pitchFamily="2" charset="-122"/>
              </a:rPr>
              <a:t>框架结构</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en-US" altLang="zh-CN" sz="2800">
                <a:solidFill>
                  <a:schemeClr val="tx1"/>
                </a:solidFill>
                <a:latin typeface="华文仿宋" panose="02010600040101010101" charset="-122"/>
                <a:ea typeface="华文仿宋" panose="02010600040101010101" charset="-122"/>
                <a:cs typeface="华文仿宋" panose="02010600040101010101" charset="-122"/>
              </a:rPr>
              <a:t>1.</a:t>
            </a:r>
            <a:r>
              <a:rPr lang="zh-CN" altLang="en-US" sz="2800">
                <a:solidFill>
                  <a:schemeClr val="tx1"/>
                </a:solidFill>
                <a:latin typeface="华文仿宋" panose="02010600040101010101" charset="-122"/>
                <a:ea typeface="华文仿宋" panose="02010600040101010101" charset="-122"/>
                <a:cs typeface="华文仿宋" panose="02010600040101010101" charset="-122"/>
              </a:rPr>
              <a:t>背景</a:t>
            </a:r>
            <a:r>
              <a:rPr lang="en-US" altLang="zh-CN" sz="2800">
                <a:solidFill>
                  <a:schemeClr val="tx1"/>
                </a:solidFill>
                <a:latin typeface="华文仿宋" panose="02010600040101010101" charset="-122"/>
                <a:ea typeface="华文仿宋" panose="02010600040101010101" charset="-122"/>
                <a:cs typeface="华文仿宋" panose="02010600040101010101" charset="-122"/>
              </a:rPr>
              <a:t>+</a:t>
            </a:r>
            <a:r>
              <a:rPr lang="zh-CN" altLang="en-US" sz="2800">
                <a:solidFill>
                  <a:schemeClr val="tx1"/>
                </a:solidFill>
                <a:latin typeface="华文仿宋" panose="02010600040101010101" charset="-122"/>
                <a:ea typeface="华文仿宋" panose="02010600040101010101" charset="-122"/>
                <a:cs typeface="华文仿宋" panose="02010600040101010101" charset="-122"/>
              </a:rPr>
              <a:t>写信目的；</a:t>
            </a:r>
            <a:endParaRPr lang="zh-CN" altLang="en-US" sz="2800">
              <a:solidFill>
                <a:schemeClr val="tx1"/>
              </a:solidFill>
              <a:latin typeface="华文仿宋" panose="02010600040101010101" charset="-122"/>
              <a:ea typeface="华文仿宋" panose="02010600040101010101" charset="-122"/>
              <a:cs typeface="华文仿宋" panose="02010600040101010101" charset="-122"/>
            </a:endParaRPr>
          </a:p>
          <a:p>
            <a:r>
              <a:rPr lang="zh-CN" altLang="en-US" sz="2800">
                <a:solidFill>
                  <a:schemeClr val="tx1"/>
                </a:solidFill>
                <a:latin typeface="华文仿宋" panose="02010600040101010101" charset="-122"/>
                <a:ea typeface="华文仿宋" panose="02010600040101010101" charset="-122"/>
                <a:cs typeface="华文仿宋" panose="02010600040101010101" charset="-122"/>
              </a:rPr>
              <a:t> </a:t>
            </a:r>
            <a:r>
              <a:rPr lang="en-US" altLang="zh-CN" sz="2800">
                <a:solidFill>
                  <a:schemeClr val="tx1"/>
                </a:solidFill>
                <a:latin typeface="华文仿宋" panose="02010600040101010101" charset="-122"/>
                <a:ea typeface="华文仿宋" panose="02010600040101010101" charset="-122"/>
                <a:cs typeface="华文仿宋" panose="02010600040101010101" charset="-122"/>
              </a:rPr>
              <a:t>     2.</a:t>
            </a:r>
            <a:r>
              <a:rPr lang="en-US" altLang="zh-CN" sz="2800">
                <a:solidFill>
                  <a:schemeClr val="tx1"/>
                </a:solidFill>
                <a:latin typeface="华文仿宋" panose="02010600040101010101" charset="-122"/>
                <a:ea typeface="华文仿宋" panose="02010600040101010101" charset="-122"/>
                <a:cs typeface="华文仿宋" panose="02010600040101010101" charset="-122"/>
                <a:sym typeface="+mn-ea"/>
              </a:rPr>
              <a:t>心理社简介+近期的一次活动</a:t>
            </a:r>
            <a:r>
              <a:rPr lang="zh-CN" altLang="en-US" sz="2800">
                <a:solidFill>
                  <a:schemeClr val="tx1"/>
                </a:solidFill>
                <a:latin typeface="华文仿宋" panose="02010600040101010101" charset="-122"/>
                <a:ea typeface="华文仿宋" panose="02010600040101010101" charset="-122"/>
                <a:cs typeface="华文仿宋" panose="02010600040101010101" charset="-122"/>
                <a:sym typeface="+mn-ea"/>
              </a:rPr>
              <a:t>（</a:t>
            </a:r>
            <a:r>
              <a:rPr lang="en-US" altLang="zh-CN" sz="2800">
                <a:solidFill>
                  <a:schemeClr val="tx1"/>
                </a:solidFill>
                <a:latin typeface="华文仿宋" panose="02010600040101010101" charset="-122"/>
                <a:ea typeface="华文仿宋" panose="02010600040101010101" charset="-122"/>
                <a:cs typeface="华文仿宋" panose="02010600040101010101" charset="-122"/>
                <a:sym typeface="+mn-ea"/>
              </a:rPr>
              <a:t>+</a:t>
            </a:r>
            <a:r>
              <a:rPr lang="zh-CN" altLang="en-US" sz="2800">
                <a:solidFill>
                  <a:schemeClr val="tx1"/>
                </a:solidFill>
                <a:latin typeface="华文仿宋" panose="02010600040101010101" charset="-122"/>
                <a:ea typeface="华文仿宋" panose="02010600040101010101" charset="-122"/>
                <a:cs typeface="华文仿宋" panose="02010600040101010101" charset="-122"/>
                <a:sym typeface="+mn-ea"/>
              </a:rPr>
              <a:t>影响）</a:t>
            </a:r>
            <a:r>
              <a:rPr lang="zh-CN" altLang="en-US" sz="2800">
                <a:solidFill>
                  <a:schemeClr val="tx1"/>
                </a:solidFill>
                <a:latin typeface="华文仿宋" panose="02010600040101010101" charset="-122"/>
                <a:ea typeface="华文仿宋" panose="02010600040101010101" charset="-122"/>
                <a:cs typeface="华文仿宋" panose="02010600040101010101" charset="-122"/>
              </a:rPr>
              <a:t>；</a:t>
            </a:r>
            <a:r>
              <a:rPr lang="en-US" altLang="zh-CN" sz="2800">
                <a:solidFill>
                  <a:schemeClr val="tx1"/>
                </a:solidFill>
                <a:latin typeface="华文仿宋" panose="02010600040101010101" charset="-122"/>
                <a:ea typeface="华文仿宋" panose="02010600040101010101" charset="-122"/>
                <a:cs typeface="华文仿宋" panose="02010600040101010101" charset="-122"/>
              </a:rPr>
              <a:t>  </a:t>
            </a:r>
            <a:endParaRPr lang="en-US" altLang="zh-CN" sz="2800">
              <a:solidFill>
                <a:schemeClr val="tx1"/>
              </a:solidFill>
              <a:latin typeface="华文仿宋" panose="02010600040101010101" charset="-122"/>
              <a:ea typeface="华文仿宋" panose="02010600040101010101" charset="-122"/>
              <a:cs typeface="华文仿宋" panose="02010600040101010101" charset="-122"/>
            </a:endParaRPr>
          </a:p>
          <a:p>
            <a:r>
              <a:rPr lang="en-US" altLang="zh-CN" sz="2800">
                <a:solidFill>
                  <a:schemeClr val="tx1"/>
                </a:solidFill>
                <a:latin typeface="华文仿宋" panose="02010600040101010101" charset="-122"/>
                <a:ea typeface="华文仿宋" panose="02010600040101010101" charset="-122"/>
                <a:cs typeface="华文仿宋" panose="02010600040101010101" charset="-122"/>
              </a:rPr>
              <a:t>      3.</a:t>
            </a:r>
            <a:r>
              <a:rPr lang="zh-CN" altLang="en-US" sz="2800">
                <a:solidFill>
                  <a:schemeClr val="tx1"/>
                </a:solidFill>
                <a:latin typeface="华文仿宋" panose="02010600040101010101" charset="-122"/>
                <a:ea typeface="华文仿宋" panose="02010600040101010101" charset="-122"/>
                <a:cs typeface="华文仿宋" panose="02010600040101010101" charset="-122"/>
              </a:rPr>
              <a:t>（影响）</a:t>
            </a:r>
            <a:r>
              <a:rPr lang="en-US" altLang="zh-CN" sz="2800">
                <a:solidFill>
                  <a:schemeClr val="tx1"/>
                </a:solidFill>
                <a:latin typeface="华文仿宋" panose="02010600040101010101" charset="-122"/>
                <a:ea typeface="华文仿宋" panose="02010600040101010101" charset="-122"/>
                <a:cs typeface="华文仿宋" panose="02010600040101010101" charset="-122"/>
              </a:rPr>
              <a:t>+</a:t>
            </a:r>
            <a:r>
              <a:rPr lang="zh-CN" altLang="en-US" sz="2800">
                <a:solidFill>
                  <a:schemeClr val="tx1"/>
                </a:solidFill>
                <a:latin typeface="华文仿宋" panose="02010600040101010101" charset="-122"/>
                <a:ea typeface="华文仿宋" panose="02010600040101010101" charset="-122"/>
                <a:cs typeface="华文仿宋" panose="02010600040101010101" charset="-122"/>
              </a:rPr>
              <a:t>结尾</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solidFill>
                  <a:srgbClr val="0811D2"/>
                </a:solidFill>
                <a:latin typeface="宋体" panose="02010600030101010101" pitchFamily="2" charset="-122"/>
                <a:ea typeface="宋体" panose="02010600030101010101" pitchFamily="2" charset="-122"/>
                <a:cs typeface="宋体" panose="02010600030101010101" pitchFamily="2" charset="-122"/>
              </a:rPr>
              <a:t>内容要点</a:t>
            </a:r>
            <a:r>
              <a:rPr lang="zh-CN" altLang="en-US" sz="2800">
                <a:latin typeface="宋体" panose="02010600030101010101" pitchFamily="2" charset="-122"/>
                <a:ea typeface="宋体" panose="02010600030101010101" pitchFamily="2" charset="-122"/>
                <a:cs typeface="宋体" panose="02010600030101010101" pitchFamily="2" charset="-122"/>
              </a:rPr>
              <a:t>：社团简介；活动</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影响</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solidFill>
                  <a:srgbClr val="0811D2"/>
                </a:solidFill>
                <a:latin typeface="宋体" panose="02010600030101010101" pitchFamily="2" charset="-122"/>
                <a:ea typeface="宋体" panose="02010600030101010101" pitchFamily="2" charset="-122"/>
                <a:cs typeface="宋体" panose="02010600030101010101" pitchFamily="2" charset="-122"/>
              </a:rPr>
              <a:t>人称</a:t>
            </a:r>
            <a:r>
              <a:rPr lang="zh-CN" altLang="en-US" sz="2800">
                <a:latin typeface="宋体" panose="02010600030101010101" pitchFamily="2" charset="-122"/>
                <a:ea typeface="宋体" panose="02010600030101010101" pitchFamily="2" charset="-122"/>
                <a:cs typeface="宋体" panose="02010600030101010101" pitchFamily="2" charset="-122"/>
              </a:rPr>
              <a:t>：</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第一人称和第三人称</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solidFill>
                  <a:srgbClr val="0811D2"/>
                </a:solidFill>
                <a:latin typeface="宋体" panose="02010600030101010101" pitchFamily="2" charset="-122"/>
                <a:ea typeface="宋体" panose="02010600030101010101" pitchFamily="2" charset="-122"/>
                <a:cs typeface="宋体" panose="02010600030101010101" pitchFamily="2" charset="-122"/>
              </a:rPr>
              <a:t>时态</a:t>
            </a:r>
            <a:r>
              <a:rPr lang="zh-CN" altLang="en-US" sz="2800">
                <a:latin typeface="宋体" panose="02010600030101010101" pitchFamily="2" charset="-122"/>
                <a:ea typeface="宋体" panose="02010600030101010101" pitchFamily="2" charset="-122"/>
                <a:cs typeface="宋体" panose="02010600030101010101" pitchFamily="2" charset="-122"/>
              </a:rPr>
              <a:t>：</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一般过去时</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一般现在时</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solidFill>
                  <a:srgbClr val="0811D2"/>
                </a:solidFill>
                <a:latin typeface="宋体" panose="02010600030101010101" pitchFamily="2" charset="-122"/>
                <a:ea typeface="宋体" panose="02010600030101010101" pitchFamily="2" charset="-122"/>
                <a:cs typeface="宋体" panose="02010600030101010101" pitchFamily="2" charset="-122"/>
              </a:rPr>
              <a:t>语言特点</a:t>
            </a:r>
            <a:r>
              <a:rPr lang="zh-CN" altLang="en-US" sz="2800">
                <a:latin typeface="宋体" panose="02010600030101010101" pitchFamily="2" charset="-122"/>
                <a:ea typeface="宋体" panose="02010600030101010101" pitchFamily="2" charset="-122"/>
                <a:cs typeface="宋体" panose="02010600030101010101" pitchFamily="2" charset="-122"/>
              </a:rPr>
              <a:t>：好友之间相对随意，不需过度礼貌</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49225" y="130175"/>
            <a:ext cx="6285865"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54100" y="130175"/>
            <a:ext cx="5398770"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基于脚手架理论的分要点思维和语言：</a:t>
            </a:r>
            <a:endParaRPr lang="zh-CN" altLang="en-US" sz="2400" b="1" dirty="0">
              <a:solidFill>
                <a:schemeClr val="bg1"/>
              </a:solidFill>
              <a:latin typeface="Century Gothic" panose="020B0502020202020204" pitchFamily="34" charset="0"/>
            </a:endParaRPr>
          </a:p>
        </p:txBody>
      </p:sp>
      <p:sp>
        <p:nvSpPr>
          <p:cNvPr id="2" name="文本框 1"/>
          <p:cNvSpPr txBox="1"/>
          <p:nvPr/>
        </p:nvSpPr>
        <p:spPr>
          <a:xfrm>
            <a:off x="0" y="709930"/>
            <a:ext cx="12123420" cy="983615"/>
          </a:xfrm>
          <a:prstGeom prst="rect">
            <a:avLst/>
          </a:prstGeom>
          <a:noFill/>
        </p:spPr>
        <p:txBody>
          <a:bodyPr wrap="square" rtlCol="0" anchor="t">
            <a:spAutoFit/>
          </a:bodyPr>
          <a:lstStyle/>
          <a:p>
            <a:pPr fontAlgn="auto">
              <a:lnSpc>
                <a:spcPts val="3480"/>
              </a:lnSpc>
            </a:pPr>
            <a:r>
              <a:rPr lang="zh-CN" altLang="en-US" sz="2800">
                <a:latin typeface="华文仿宋" panose="02010600040101010101" charset="-122"/>
                <a:ea typeface="华文仿宋" panose="02010600040101010101" charset="-122"/>
                <a:cs typeface="华文仿宋" panose="02010600040101010101" charset="-122"/>
                <a:sym typeface="+mn-ea"/>
              </a:rPr>
              <a:t>要点</a:t>
            </a:r>
            <a:r>
              <a:rPr lang="en-US" altLang="zh-CN" sz="2800">
                <a:latin typeface="华文仿宋" panose="02010600040101010101" charset="-122"/>
                <a:ea typeface="华文仿宋" panose="02010600040101010101" charset="-122"/>
                <a:cs typeface="华文仿宋" panose="02010600040101010101" charset="-122"/>
                <a:sym typeface="+mn-ea"/>
              </a:rPr>
              <a:t>1</a:t>
            </a:r>
            <a:r>
              <a:rPr lang="zh-CN" altLang="en-US" sz="2800">
                <a:latin typeface="华文仿宋" panose="02010600040101010101" charset="-122"/>
                <a:ea typeface="华文仿宋" panose="02010600040101010101" charset="-122"/>
                <a:cs typeface="华文仿宋" panose="02010600040101010101" charset="-122"/>
                <a:sym typeface="+mn-ea"/>
              </a:rPr>
              <a:t>：背景</a:t>
            </a:r>
            <a:r>
              <a:rPr lang="en-US" altLang="zh-CN" sz="2800">
                <a:latin typeface="华文仿宋" panose="02010600040101010101" charset="-122"/>
                <a:ea typeface="华文仿宋" panose="02010600040101010101" charset="-122"/>
                <a:cs typeface="华文仿宋" panose="02010600040101010101" charset="-122"/>
                <a:sym typeface="+mn-ea"/>
              </a:rPr>
              <a:t>+</a:t>
            </a:r>
            <a:r>
              <a:rPr lang="zh-CN" altLang="en-US" sz="2800">
                <a:latin typeface="华文仿宋" panose="02010600040101010101" charset="-122"/>
                <a:ea typeface="华文仿宋" panose="02010600040101010101" charset="-122"/>
                <a:cs typeface="华文仿宋" panose="02010600040101010101" charset="-122"/>
                <a:sym typeface="+mn-ea"/>
              </a:rPr>
              <a:t>写信目的：</a:t>
            </a:r>
            <a:endParaRPr lang="zh-CN" altLang="en-US" sz="2800">
              <a:latin typeface="华文仿宋" panose="02010600040101010101" charset="-122"/>
              <a:ea typeface="华文仿宋" panose="02010600040101010101" charset="-122"/>
              <a:cs typeface="华文仿宋" panose="02010600040101010101" charset="-122"/>
              <a:sym typeface="+mn-ea"/>
            </a:endParaRPr>
          </a:p>
          <a:p>
            <a:pPr fontAlgn="auto">
              <a:lnSpc>
                <a:spcPts val="3480"/>
              </a:lnSpc>
            </a:pPr>
            <a:r>
              <a:rPr lang="zh-CN" altLang="en-US" sz="2800">
                <a:latin typeface="华文仿宋" panose="02010600040101010101" charset="-122"/>
                <a:ea typeface="华文仿宋" panose="02010600040101010101" charset="-122"/>
                <a:cs typeface="华文仿宋" panose="02010600040101010101" charset="-122"/>
                <a:sym typeface="+mn-ea"/>
              </a:rPr>
              <a:t> </a:t>
            </a:r>
            <a:r>
              <a:rPr lang="en-US" altLang="zh-CN" sz="2800">
                <a:latin typeface="华文仿宋" panose="02010600040101010101" charset="-122"/>
                <a:ea typeface="华文仿宋" panose="02010600040101010101" charset="-122"/>
                <a:cs typeface="华文仿宋" panose="02010600040101010101" charset="-122"/>
                <a:sym typeface="+mn-ea"/>
              </a:rPr>
              <a:t>    </a:t>
            </a:r>
            <a:r>
              <a:rPr lang="en-US" altLang="zh-CN" sz="2800">
                <a:solidFill>
                  <a:srgbClr val="002060"/>
                </a:solidFill>
                <a:latin typeface="Arial" panose="020B0604020202020204" pitchFamily="34" charset="0"/>
                <a:cs typeface="Arial" panose="020B0604020202020204" pitchFamily="34" charset="0"/>
                <a:sym typeface="+mn-ea"/>
              </a:rPr>
              <a:t>James询问你校心理社的相关情况+你回复邮件</a:t>
            </a:r>
            <a:endParaRPr lang="en-US" altLang="zh-CN" sz="2800">
              <a:solidFill>
                <a:schemeClr val="tx1"/>
              </a:solidFill>
              <a:latin typeface="Arial" panose="020B0604020202020204" pitchFamily="34" charset="0"/>
              <a:cs typeface="Arial" panose="020B0604020202020204" pitchFamily="34" charset="0"/>
            </a:endParaRPr>
          </a:p>
        </p:txBody>
      </p:sp>
      <p:sp>
        <p:nvSpPr>
          <p:cNvPr id="4" name="文本框 3"/>
          <p:cNvSpPr txBox="1"/>
          <p:nvPr/>
        </p:nvSpPr>
        <p:spPr>
          <a:xfrm>
            <a:off x="195580" y="1854200"/>
            <a:ext cx="11927205" cy="4892675"/>
          </a:xfrm>
          <a:prstGeom prst="rect">
            <a:avLst/>
          </a:prstGeom>
          <a:noFill/>
        </p:spPr>
        <p:txBody>
          <a:bodyPr wrap="square" rtlCol="0">
            <a:spAutoFit/>
          </a:bodyPr>
          <a:p>
            <a:pPr fontAlgn="auto">
              <a:lnSpc>
                <a:spcPts val="4160"/>
              </a:lnSpc>
            </a:pPr>
            <a:r>
              <a:rPr lang="zh-CN" altLang="en-US" sz="2800">
                <a:latin typeface="Arial" panose="020B0604020202020204" pitchFamily="34" charset="0"/>
                <a:cs typeface="Arial" panose="020B0604020202020204" pitchFamily="34" charset="0"/>
              </a:rPr>
              <a:t>得知你对我校的心理社感兴趣，我非常乐意跟你分享他的一些相关信息。</a:t>
            </a:r>
            <a:endParaRPr lang="zh-CN" altLang="en-US" sz="2800">
              <a:latin typeface="Arial" panose="020B0604020202020204" pitchFamily="34" charset="0"/>
              <a:cs typeface="Arial" panose="020B0604020202020204" pitchFamily="34" charset="0"/>
            </a:endParaRPr>
          </a:p>
          <a:p>
            <a:pPr fontAlgn="auto">
              <a:lnSpc>
                <a:spcPts val="4160"/>
              </a:lnSpc>
            </a:pPr>
            <a:r>
              <a:rPr lang="en-US" altLang="zh-CN" sz="2800">
                <a:latin typeface="Arial" panose="020B0604020202020204" pitchFamily="34" charset="0"/>
                <a:cs typeface="Arial" panose="020B0604020202020204" pitchFamily="34" charset="0"/>
              </a:rPr>
              <a:t>   1.(</a:t>
            </a:r>
            <a:r>
              <a:rPr lang="zh-CN" altLang="en-US" sz="2800">
                <a:latin typeface="Arial" panose="020B0604020202020204" pitchFamily="34" charset="0"/>
                <a:cs typeface="Arial" panose="020B0604020202020204" pitchFamily="34" charset="0"/>
              </a:rPr>
              <a:t>分词状语）</a:t>
            </a:r>
            <a:r>
              <a:rPr lang="en-US" altLang="zh-CN" sz="2800">
                <a:latin typeface="Arial" panose="020B0604020202020204" pitchFamily="34" charset="0"/>
                <a:cs typeface="Arial" panose="020B0604020202020204" pitchFamily="34" charset="0"/>
              </a:rPr>
              <a:t>________ that you are ________ in/_______about/ ________on the school Psychology Club, I_____________(</a:t>
            </a:r>
            <a:r>
              <a:rPr lang="zh-CN" altLang="en-US" sz="2800">
                <a:latin typeface="Arial" panose="020B0604020202020204" pitchFamily="34" charset="0"/>
                <a:cs typeface="Arial" panose="020B0604020202020204" pitchFamily="34" charset="0"/>
              </a:rPr>
              <a:t>乐意</a:t>
            </a:r>
            <a:r>
              <a:rPr lang="en-US" altLang="zh-CN" sz="2800">
                <a:latin typeface="Arial" panose="020B0604020202020204" pitchFamily="34" charset="0"/>
                <a:cs typeface="Arial" panose="020B0604020202020204" pitchFamily="34" charset="0"/>
              </a:rPr>
              <a:t>) to share with you some relevant information.</a:t>
            </a:r>
            <a:endParaRPr lang="en-US" altLang="zh-CN" sz="2800">
              <a:latin typeface="Arial" panose="020B0604020202020204" pitchFamily="34" charset="0"/>
              <a:cs typeface="Arial" panose="020B0604020202020204" pitchFamily="34" charset="0"/>
            </a:endParaRPr>
          </a:p>
          <a:p>
            <a:pPr fontAlgn="auto">
              <a:lnSpc>
                <a:spcPts val="4160"/>
              </a:lnSpc>
            </a:pPr>
            <a:r>
              <a:rPr lang="en-US" altLang="zh-CN" sz="2800">
                <a:latin typeface="Arial" panose="020B0604020202020204" pitchFamily="34" charset="0"/>
                <a:cs typeface="Arial" panose="020B0604020202020204" pitchFamily="34" charset="0"/>
              </a:rPr>
              <a:t>   2. Learning about your ________ in/_______about the </a:t>
            </a:r>
            <a:r>
              <a:rPr lang="en-US" altLang="zh-CN" sz="2800">
                <a:latin typeface="Arial" panose="020B0604020202020204" pitchFamily="34" charset="0"/>
                <a:cs typeface="Arial" panose="020B0604020202020204" pitchFamily="34" charset="0"/>
                <a:sym typeface="+mn-ea"/>
              </a:rPr>
              <a:t>school Psychology Club, I ________________(</a:t>
            </a:r>
            <a:r>
              <a:rPr lang="zh-CN" altLang="en-US" sz="2800">
                <a:latin typeface="Arial" panose="020B0604020202020204" pitchFamily="34" charset="0"/>
                <a:cs typeface="Arial" panose="020B0604020202020204" pitchFamily="34" charset="0"/>
                <a:sym typeface="+mn-ea"/>
              </a:rPr>
              <a:t>迫不及待</a:t>
            </a:r>
            <a:r>
              <a:rPr lang="en-US" altLang="zh-CN" sz="2800">
                <a:latin typeface="Arial" panose="020B0604020202020204" pitchFamily="34" charset="0"/>
                <a:cs typeface="Arial" panose="020B0604020202020204" pitchFamily="34" charset="0"/>
                <a:sym typeface="+mn-ea"/>
              </a:rPr>
              <a:t>) to share with you some pertinent information.</a:t>
            </a:r>
            <a:endParaRPr lang="en-US" altLang="zh-CN" sz="2800">
              <a:latin typeface="Arial" panose="020B0604020202020204" pitchFamily="34" charset="0"/>
              <a:cs typeface="Arial" panose="020B0604020202020204" pitchFamily="34" charset="0"/>
              <a:sym typeface="+mn-ea"/>
            </a:endParaRPr>
          </a:p>
          <a:p>
            <a:pPr fontAlgn="auto">
              <a:lnSpc>
                <a:spcPts val="4160"/>
              </a:lnSpc>
            </a:pPr>
            <a:r>
              <a:rPr lang="en-US" altLang="zh-CN" sz="2800">
                <a:latin typeface="Arial" panose="020B0604020202020204" pitchFamily="34" charset="0"/>
                <a:cs typeface="Arial" panose="020B0604020202020204" pitchFamily="34" charset="0"/>
                <a:sym typeface="+mn-ea"/>
              </a:rPr>
              <a:t>   3.I'm writing ______________(</a:t>
            </a:r>
            <a:r>
              <a:rPr lang="zh-CN" altLang="en-US" sz="2800">
                <a:latin typeface="Arial" panose="020B0604020202020204" pitchFamily="34" charset="0"/>
                <a:cs typeface="Arial" panose="020B0604020202020204" pitchFamily="34" charset="0"/>
                <a:sym typeface="+mn-ea"/>
              </a:rPr>
              <a:t>作为回复</a:t>
            </a:r>
            <a:r>
              <a:rPr lang="en-US" altLang="zh-CN" sz="2800">
                <a:latin typeface="Arial" panose="020B0604020202020204" pitchFamily="34" charset="0"/>
                <a:cs typeface="Arial" panose="020B0604020202020204" pitchFamily="34" charset="0"/>
                <a:sym typeface="+mn-ea"/>
              </a:rPr>
              <a:t>) your inquiry about the psychology club.</a:t>
            </a:r>
            <a:endParaRPr lang="en-US" altLang="zh-CN" sz="2800">
              <a:latin typeface="Arial" panose="020B0604020202020204" pitchFamily="34" charset="0"/>
              <a:cs typeface="Arial" panose="020B0604020202020204" pitchFamily="34" charset="0"/>
              <a:sym typeface="+mn-ea"/>
            </a:endParaRPr>
          </a:p>
        </p:txBody>
      </p:sp>
      <p:sp>
        <p:nvSpPr>
          <p:cNvPr id="5" name="文本框 4"/>
          <p:cNvSpPr txBox="1"/>
          <p:nvPr/>
        </p:nvSpPr>
        <p:spPr>
          <a:xfrm>
            <a:off x="2775585" y="2452370"/>
            <a:ext cx="1598295" cy="521970"/>
          </a:xfrm>
          <a:prstGeom prst="rect">
            <a:avLst/>
          </a:prstGeom>
          <a:noFill/>
        </p:spPr>
        <p:txBody>
          <a:bodyPr wrap="square" rtlCol="0">
            <a:spAutoFit/>
          </a:bodyPr>
          <a:p>
            <a:r>
              <a:rPr lang="en-US" altLang="zh-CN" sz="2800">
                <a:solidFill>
                  <a:srgbClr val="0811D2"/>
                </a:solidFill>
              </a:rPr>
              <a:t>Learning</a:t>
            </a:r>
            <a:endParaRPr lang="en-US" altLang="zh-CN" sz="2800">
              <a:solidFill>
                <a:srgbClr val="0811D2"/>
              </a:solidFill>
            </a:endParaRPr>
          </a:p>
        </p:txBody>
      </p:sp>
      <p:sp>
        <p:nvSpPr>
          <p:cNvPr id="6" name="文本框 5"/>
          <p:cNvSpPr txBox="1"/>
          <p:nvPr/>
        </p:nvSpPr>
        <p:spPr>
          <a:xfrm>
            <a:off x="6345555" y="2452370"/>
            <a:ext cx="1744980" cy="521970"/>
          </a:xfrm>
          <a:prstGeom prst="rect">
            <a:avLst/>
          </a:prstGeom>
          <a:noFill/>
        </p:spPr>
        <p:txBody>
          <a:bodyPr wrap="square" rtlCol="0">
            <a:spAutoFit/>
          </a:bodyPr>
          <a:p>
            <a:r>
              <a:rPr lang="en-US" altLang="zh-CN" sz="2800">
                <a:solidFill>
                  <a:srgbClr val="0811D2"/>
                </a:solidFill>
              </a:rPr>
              <a:t>interested</a:t>
            </a:r>
            <a:endParaRPr lang="en-US" altLang="zh-CN" sz="2800">
              <a:solidFill>
                <a:srgbClr val="0811D2"/>
              </a:solidFill>
            </a:endParaRPr>
          </a:p>
        </p:txBody>
      </p:sp>
      <p:sp>
        <p:nvSpPr>
          <p:cNvPr id="7" name="文本框 6"/>
          <p:cNvSpPr txBox="1"/>
          <p:nvPr/>
        </p:nvSpPr>
        <p:spPr>
          <a:xfrm>
            <a:off x="8405495" y="2452370"/>
            <a:ext cx="1598295" cy="521970"/>
          </a:xfrm>
          <a:prstGeom prst="rect">
            <a:avLst/>
          </a:prstGeom>
          <a:noFill/>
        </p:spPr>
        <p:txBody>
          <a:bodyPr wrap="square" rtlCol="0">
            <a:spAutoFit/>
          </a:bodyPr>
          <a:p>
            <a:r>
              <a:rPr lang="en-US" altLang="zh-CN" sz="2800">
                <a:solidFill>
                  <a:srgbClr val="0811D2"/>
                </a:solidFill>
              </a:rPr>
              <a:t>   crazy</a:t>
            </a:r>
            <a:endParaRPr lang="en-US" altLang="zh-CN" sz="2800">
              <a:solidFill>
                <a:srgbClr val="0811D2"/>
              </a:solidFill>
            </a:endParaRPr>
          </a:p>
        </p:txBody>
      </p:sp>
      <p:sp>
        <p:nvSpPr>
          <p:cNvPr id="8" name="文本框 7"/>
          <p:cNvSpPr txBox="1"/>
          <p:nvPr/>
        </p:nvSpPr>
        <p:spPr>
          <a:xfrm>
            <a:off x="413385" y="2903220"/>
            <a:ext cx="1598295" cy="521970"/>
          </a:xfrm>
          <a:prstGeom prst="rect">
            <a:avLst/>
          </a:prstGeom>
          <a:noFill/>
        </p:spPr>
        <p:txBody>
          <a:bodyPr wrap="square" rtlCol="0">
            <a:spAutoFit/>
          </a:bodyPr>
          <a:p>
            <a:r>
              <a:rPr lang="en-US" altLang="zh-CN" sz="2800">
                <a:solidFill>
                  <a:srgbClr val="0811D2"/>
                </a:solidFill>
              </a:rPr>
              <a:t>keen</a:t>
            </a:r>
            <a:endParaRPr lang="en-US" altLang="zh-CN" sz="2800">
              <a:solidFill>
                <a:srgbClr val="0811D2"/>
              </a:solidFill>
            </a:endParaRPr>
          </a:p>
        </p:txBody>
      </p:sp>
      <p:sp>
        <p:nvSpPr>
          <p:cNvPr id="9" name="文本框 8"/>
          <p:cNvSpPr txBox="1"/>
          <p:nvPr/>
        </p:nvSpPr>
        <p:spPr>
          <a:xfrm>
            <a:off x="7316470" y="2974340"/>
            <a:ext cx="2264410" cy="521970"/>
          </a:xfrm>
          <a:prstGeom prst="rect">
            <a:avLst/>
          </a:prstGeom>
          <a:noFill/>
        </p:spPr>
        <p:txBody>
          <a:bodyPr wrap="square" rtlCol="0">
            <a:spAutoFit/>
          </a:bodyPr>
          <a:p>
            <a:r>
              <a:rPr lang="en-US" altLang="zh-CN" sz="2800">
                <a:solidFill>
                  <a:srgbClr val="0811D2"/>
                </a:solidFill>
              </a:rPr>
              <a:t>am willing </a:t>
            </a:r>
            <a:endParaRPr lang="en-US" altLang="zh-CN" sz="2800">
              <a:solidFill>
                <a:srgbClr val="0811D2"/>
              </a:solidFill>
            </a:endParaRPr>
          </a:p>
        </p:txBody>
      </p:sp>
      <p:sp>
        <p:nvSpPr>
          <p:cNvPr id="10" name="文本框 9"/>
          <p:cNvSpPr txBox="1"/>
          <p:nvPr/>
        </p:nvSpPr>
        <p:spPr>
          <a:xfrm>
            <a:off x="4373880" y="3913505"/>
            <a:ext cx="1598295" cy="521970"/>
          </a:xfrm>
          <a:prstGeom prst="rect">
            <a:avLst/>
          </a:prstGeom>
          <a:noFill/>
        </p:spPr>
        <p:txBody>
          <a:bodyPr wrap="square" rtlCol="0">
            <a:spAutoFit/>
          </a:bodyPr>
          <a:p>
            <a:r>
              <a:rPr lang="en-US" altLang="zh-CN" sz="2800">
                <a:solidFill>
                  <a:srgbClr val="0811D2"/>
                </a:solidFill>
              </a:rPr>
              <a:t>interest</a:t>
            </a:r>
            <a:endParaRPr lang="en-US" altLang="zh-CN" sz="2800">
              <a:solidFill>
                <a:srgbClr val="0811D2"/>
              </a:solidFill>
            </a:endParaRPr>
          </a:p>
        </p:txBody>
      </p:sp>
      <p:sp>
        <p:nvSpPr>
          <p:cNvPr id="11" name="文本框 10"/>
          <p:cNvSpPr txBox="1"/>
          <p:nvPr/>
        </p:nvSpPr>
        <p:spPr>
          <a:xfrm>
            <a:off x="6345555" y="3913505"/>
            <a:ext cx="1598295" cy="521970"/>
          </a:xfrm>
          <a:prstGeom prst="rect">
            <a:avLst/>
          </a:prstGeom>
          <a:noFill/>
        </p:spPr>
        <p:txBody>
          <a:bodyPr wrap="square" rtlCol="0">
            <a:spAutoFit/>
          </a:bodyPr>
          <a:p>
            <a:r>
              <a:rPr lang="en-US" altLang="zh-CN" sz="2800">
                <a:solidFill>
                  <a:srgbClr val="0811D2"/>
                </a:solidFill>
              </a:rPr>
              <a:t>craze</a:t>
            </a:r>
            <a:endParaRPr lang="en-US" altLang="zh-CN" sz="2800">
              <a:solidFill>
                <a:srgbClr val="0811D2"/>
              </a:solidFill>
            </a:endParaRPr>
          </a:p>
        </p:txBody>
      </p:sp>
      <p:sp>
        <p:nvSpPr>
          <p:cNvPr id="12" name="文本框 11"/>
          <p:cNvSpPr txBox="1"/>
          <p:nvPr/>
        </p:nvSpPr>
        <p:spPr>
          <a:xfrm>
            <a:off x="3275330" y="4521835"/>
            <a:ext cx="3598545" cy="521970"/>
          </a:xfrm>
          <a:prstGeom prst="rect">
            <a:avLst/>
          </a:prstGeom>
          <a:noFill/>
        </p:spPr>
        <p:txBody>
          <a:bodyPr wrap="square" rtlCol="0">
            <a:spAutoFit/>
          </a:bodyPr>
          <a:p>
            <a:r>
              <a:rPr lang="en-US" altLang="zh-CN" sz="2800">
                <a:solidFill>
                  <a:srgbClr val="0811D2"/>
                </a:solidFill>
              </a:rPr>
              <a:t>can’t/ can hardly wait</a:t>
            </a:r>
            <a:endParaRPr lang="en-US" altLang="zh-CN" sz="2800">
              <a:solidFill>
                <a:srgbClr val="0811D2"/>
              </a:solidFill>
            </a:endParaRPr>
          </a:p>
        </p:txBody>
      </p:sp>
      <p:sp>
        <p:nvSpPr>
          <p:cNvPr id="13" name="文本框 12"/>
          <p:cNvSpPr txBox="1"/>
          <p:nvPr/>
        </p:nvSpPr>
        <p:spPr>
          <a:xfrm>
            <a:off x="2627630" y="5668645"/>
            <a:ext cx="2736215" cy="521970"/>
          </a:xfrm>
          <a:prstGeom prst="rect">
            <a:avLst/>
          </a:prstGeom>
          <a:noFill/>
        </p:spPr>
        <p:txBody>
          <a:bodyPr wrap="square" rtlCol="0">
            <a:spAutoFit/>
          </a:bodyPr>
          <a:p>
            <a:r>
              <a:rPr lang="en-US" altLang="zh-CN" sz="2800">
                <a:solidFill>
                  <a:srgbClr val="0811D2"/>
                </a:solidFill>
              </a:rPr>
              <a:t>in response to</a:t>
            </a:r>
            <a:endParaRPr lang="en-US" altLang="zh-CN" sz="2800">
              <a:solidFill>
                <a:srgbClr val="0811D2"/>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additive="base">
                                        <p:cTn id="5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anim calcmode="lin" valueType="num">
                                      <p:cBhvr additive="base">
                                        <p:cTn id="6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 calcmode="lin" valueType="num">
                                      <p:cBhvr additive="base">
                                        <p:cTn id="6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
                                            <p:txEl>
                                              <p:pRg st="0" end="0"/>
                                            </p:txEl>
                                          </p:spTgt>
                                        </p:tgtEl>
                                        <p:attrNameLst>
                                          <p:attrName>style.visibility</p:attrName>
                                        </p:attrNameLst>
                                      </p:cBhvr>
                                      <p:to>
                                        <p:strVal val="visible"/>
                                      </p:to>
                                    </p:set>
                                    <p:anim calcmode="lin" valueType="num">
                                      <p:cBhvr additive="base">
                                        <p:cTn id="7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
                                            <p:txEl>
                                              <p:pRg st="0" end="0"/>
                                            </p:txEl>
                                          </p:spTgt>
                                        </p:tgtEl>
                                        <p:attrNameLst>
                                          <p:attrName>style.visibility</p:attrName>
                                        </p:attrNameLst>
                                      </p:cBhvr>
                                      <p:to>
                                        <p:strVal val="visible"/>
                                      </p:to>
                                    </p:set>
                                    <p:anim calcmode="lin" valueType="num">
                                      <p:cBhvr additive="base">
                                        <p:cTn id="7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49225" y="130175"/>
            <a:ext cx="6285865"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54100" y="130175"/>
            <a:ext cx="5398770"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基于脚手架理论的分要点思维和语言：</a:t>
            </a:r>
            <a:endParaRPr lang="zh-CN" altLang="en-US" sz="2400" b="1" dirty="0">
              <a:solidFill>
                <a:schemeClr val="bg1"/>
              </a:solidFill>
              <a:latin typeface="Century Gothic" panose="020B0502020202020204" pitchFamily="34" charset="0"/>
            </a:endParaRPr>
          </a:p>
        </p:txBody>
      </p:sp>
      <p:sp>
        <p:nvSpPr>
          <p:cNvPr id="2" name="文本框 1"/>
          <p:cNvSpPr txBox="1"/>
          <p:nvPr/>
        </p:nvSpPr>
        <p:spPr>
          <a:xfrm>
            <a:off x="-149225" y="797560"/>
            <a:ext cx="12123420" cy="537210"/>
          </a:xfrm>
          <a:prstGeom prst="rect">
            <a:avLst/>
          </a:prstGeom>
          <a:noFill/>
        </p:spPr>
        <p:txBody>
          <a:bodyPr wrap="square" rtlCol="0" anchor="t">
            <a:spAutoFit/>
          </a:bodyPr>
          <a:lstStyle/>
          <a:p>
            <a:pPr fontAlgn="auto">
              <a:lnSpc>
                <a:spcPts val="3480"/>
              </a:lnSpc>
            </a:pPr>
            <a:r>
              <a:rPr lang="zh-CN" altLang="en-US" sz="2800">
                <a:latin typeface="华文仿宋" panose="02010600040101010101" charset="-122"/>
                <a:ea typeface="华文仿宋" panose="02010600040101010101" charset="-122"/>
                <a:cs typeface="华文仿宋" panose="02010600040101010101" charset="-122"/>
                <a:sym typeface="+mn-ea"/>
              </a:rPr>
              <a:t>要点</a:t>
            </a:r>
            <a:r>
              <a:rPr lang="en-US" altLang="zh-CN" sz="2800">
                <a:latin typeface="华文仿宋" panose="02010600040101010101" charset="-122"/>
                <a:ea typeface="华文仿宋" panose="02010600040101010101" charset="-122"/>
                <a:cs typeface="华文仿宋" panose="02010600040101010101" charset="-122"/>
                <a:sym typeface="+mn-ea"/>
              </a:rPr>
              <a:t>2</a:t>
            </a:r>
            <a:r>
              <a:rPr lang="zh-CN" altLang="en-US" sz="2800">
                <a:latin typeface="华文仿宋" panose="02010600040101010101" charset="-122"/>
                <a:ea typeface="华文仿宋" panose="02010600040101010101" charset="-122"/>
                <a:cs typeface="华文仿宋" panose="02010600040101010101" charset="-122"/>
                <a:sym typeface="+mn-ea"/>
              </a:rPr>
              <a:t>：</a:t>
            </a:r>
            <a:r>
              <a:rPr lang="en-US" altLang="zh-CN" sz="2800">
                <a:latin typeface="华文仿宋" panose="02010600040101010101" charset="-122"/>
                <a:ea typeface="华文仿宋" panose="02010600040101010101" charset="-122"/>
                <a:cs typeface="华文仿宋" panose="02010600040101010101" charset="-122"/>
                <a:sym typeface="+mn-ea"/>
              </a:rPr>
              <a:t>心理社简介</a:t>
            </a:r>
            <a:r>
              <a:rPr lang="zh-CN" altLang="en-US" sz="2800">
                <a:latin typeface="华文仿宋" panose="02010600040101010101" charset="-122"/>
                <a:ea typeface="华文仿宋" panose="02010600040101010101" charset="-122"/>
                <a:cs typeface="华文仿宋" panose="02010600040101010101" charset="-122"/>
                <a:sym typeface="+mn-ea"/>
              </a:rPr>
              <a:t>： </a:t>
            </a:r>
            <a:r>
              <a:rPr lang="en-US" altLang="zh-CN" sz="2800">
                <a:latin typeface="华文仿宋" panose="02010600040101010101" charset="-122"/>
                <a:ea typeface="华文仿宋" panose="02010600040101010101" charset="-122"/>
                <a:cs typeface="华文仿宋" panose="02010600040101010101" charset="-122"/>
                <a:sym typeface="+mn-ea"/>
              </a:rPr>
              <a:t> </a:t>
            </a:r>
            <a:r>
              <a:rPr lang="zh-CN" altLang="en-US" sz="2800">
                <a:latin typeface="华文仿宋" panose="02010600040101010101" charset="-122"/>
                <a:ea typeface="华文仿宋" panose="02010600040101010101" charset="-122"/>
                <a:cs typeface="华文仿宋" panose="02010600040101010101" charset="-122"/>
                <a:sym typeface="+mn-ea"/>
              </a:rPr>
              <a:t>历史、发展、宗旨、定位、特色等等</a:t>
            </a:r>
            <a:endParaRPr lang="zh-CN" altLang="en-US" sz="2800">
              <a:latin typeface="华文仿宋" panose="02010600040101010101" charset="-122"/>
              <a:ea typeface="华文仿宋" panose="02010600040101010101" charset="-122"/>
              <a:cs typeface="华文仿宋" panose="02010600040101010101" charset="-122"/>
              <a:sym typeface="+mn-ea"/>
            </a:endParaRPr>
          </a:p>
        </p:txBody>
      </p:sp>
      <p:sp>
        <p:nvSpPr>
          <p:cNvPr id="4" name="文本框 3"/>
          <p:cNvSpPr txBox="1"/>
          <p:nvPr/>
        </p:nvSpPr>
        <p:spPr>
          <a:xfrm>
            <a:off x="46990" y="1334770"/>
            <a:ext cx="11927205" cy="4892675"/>
          </a:xfrm>
          <a:prstGeom prst="rect">
            <a:avLst/>
          </a:prstGeom>
          <a:noFill/>
        </p:spPr>
        <p:txBody>
          <a:bodyPr wrap="square" rtlCol="0">
            <a:spAutoFit/>
          </a:bodyPr>
          <a:p>
            <a:pPr fontAlgn="auto">
              <a:lnSpc>
                <a:spcPts val="4160"/>
              </a:lnSpc>
            </a:pPr>
            <a:r>
              <a:rPr lang="en-US" sz="2800">
                <a:latin typeface="Times New Roman" panose="02020603050405020304" charset="0"/>
                <a:cs typeface="Times New Roman" panose="02020603050405020304" charset="0"/>
              </a:rPr>
              <a:t>1.</a:t>
            </a:r>
            <a:r>
              <a:rPr lang="zh-CN" altLang="en-US" sz="2800">
                <a:latin typeface="Times New Roman" panose="02020603050405020304" charset="0"/>
                <a:cs typeface="Times New Roman" panose="02020603050405020304" charset="0"/>
              </a:rPr>
              <a:t>创建于</a:t>
            </a:r>
            <a:r>
              <a:rPr lang="en-US" sz="2800">
                <a:latin typeface="Times New Roman" panose="02020603050405020304" charset="0"/>
                <a:cs typeface="Times New Roman" panose="02020603050405020304" charset="0"/>
              </a:rPr>
              <a:t>2000</a:t>
            </a:r>
            <a:r>
              <a:rPr lang="zh-CN" altLang="en-US" sz="2800">
                <a:latin typeface="Times New Roman" panose="02020603050405020304" charset="0"/>
                <a:cs typeface="Times New Roman" panose="02020603050405020304" charset="0"/>
              </a:rPr>
              <a:t>年</a:t>
            </a:r>
            <a:r>
              <a:rPr lang="en-US"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俱乐部在全校已经越来越受欢迎</a:t>
            </a:r>
            <a:r>
              <a:rPr lang="en-US"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招纳了越来越多的会员。（分词状语）</a:t>
            </a:r>
            <a:endParaRPr lang="zh-CN" altLang="en-US" sz="2800">
              <a:latin typeface="Times New Roman" panose="02020603050405020304" charset="0"/>
              <a:cs typeface="Times New Roman" panose="02020603050405020304" charset="0"/>
            </a:endParaRPr>
          </a:p>
          <a:p>
            <a:pPr fontAlgn="auto">
              <a:lnSpc>
                <a:spcPts val="4160"/>
              </a:lnSpc>
            </a:pPr>
            <a:r>
              <a:rPr lang="en-US" sz="2800">
                <a:latin typeface="Times New Roman" panose="02020603050405020304" charset="0"/>
                <a:cs typeface="Times New Roman" panose="02020603050405020304" charset="0"/>
              </a:rPr>
              <a:t>    Founded/Established in the year 2000, the club has gained great popularity school wide, admitting/recruiting more and more members. </a:t>
            </a:r>
            <a:endParaRPr lang="en-US" sz="2800">
              <a:latin typeface="Times New Roman" panose="02020603050405020304" charset="0"/>
              <a:cs typeface="Times New Roman" panose="02020603050405020304" charset="0"/>
            </a:endParaRPr>
          </a:p>
          <a:p>
            <a:pPr fontAlgn="auto">
              <a:lnSpc>
                <a:spcPts val="4160"/>
              </a:lnSpc>
            </a:pPr>
            <a:r>
              <a:rPr lang="en-US" sz="2800">
                <a:latin typeface="Times New Roman" panose="02020603050405020304" charset="0"/>
                <a:cs typeface="Times New Roman" panose="02020603050405020304" charset="0"/>
              </a:rPr>
              <a:t>2.</a:t>
            </a:r>
            <a:r>
              <a:rPr lang="zh-CN" altLang="en-US" sz="2800">
                <a:latin typeface="Times New Roman" panose="02020603050405020304" charset="0"/>
                <a:cs typeface="Times New Roman" panose="02020603050405020304" charset="0"/>
              </a:rPr>
              <a:t>俱乐部</a:t>
            </a:r>
            <a:r>
              <a:rPr lang="zh-CN" altLang="en-US" sz="2800">
                <a:latin typeface="Times New Roman" panose="02020603050405020304" charset="0"/>
                <a:cs typeface="Times New Roman" panose="02020603050405020304" charset="0"/>
                <a:sym typeface="+mn-ea"/>
              </a:rPr>
              <a:t>创建于</a:t>
            </a:r>
            <a:r>
              <a:rPr lang="en-US" sz="2800">
                <a:latin typeface="Times New Roman" panose="02020603050405020304" charset="0"/>
                <a:cs typeface="Times New Roman" panose="02020603050405020304" charset="0"/>
              </a:rPr>
              <a:t>2018</a:t>
            </a:r>
            <a:r>
              <a:rPr lang="zh-CN" altLang="en-US" sz="2800">
                <a:latin typeface="Times New Roman" panose="02020603050405020304" charset="0"/>
                <a:cs typeface="Times New Roman" panose="02020603050405020304" charset="0"/>
              </a:rPr>
              <a:t>年</a:t>
            </a:r>
            <a:r>
              <a:rPr lang="en-US"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旨在普及心理健康知识，引导学生走向积极的心理。（分词状语</a:t>
            </a:r>
            <a:r>
              <a:rPr lang="zh-CN" altLang="en-US" sz="2800">
                <a:latin typeface="Times New Roman" panose="02020603050405020304" charset="0"/>
                <a:cs typeface="Times New Roman" panose="02020603050405020304" charset="0"/>
                <a:sym typeface="+mn-ea"/>
              </a:rPr>
              <a:t>）</a:t>
            </a:r>
            <a:endParaRPr lang="zh-CN" altLang="en-US" sz="2800">
              <a:latin typeface="Times New Roman" panose="02020603050405020304" charset="0"/>
              <a:cs typeface="Times New Roman" panose="02020603050405020304" charset="0"/>
            </a:endParaRPr>
          </a:p>
          <a:p>
            <a:pPr fontAlgn="auto">
              <a:lnSpc>
                <a:spcPts val="4160"/>
              </a:lnSpc>
            </a:pPr>
            <a:r>
              <a:rPr lang="en-US" sz="2800">
                <a:latin typeface="Times New Roman" panose="02020603050405020304" charset="0"/>
                <a:cs typeface="Times New Roman" panose="02020603050405020304" charset="0"/>
              </a:rPr>
              <a:t> The club was founded in 2018, aimed at popularizing/circulating knowledge of mental health and leading students on the right psychological path.</a:t>
            </a:r>
            <a:endParaRPr lang="en-US" sz="2800">
              <a:latin typeface="Times New Roman" panose="02020603050405020304" charset="0"/>
              <a:cs typeface="Times New Roman" panose="02020603050405020304" charset="0"/>
            </a:endParaRPr>
          </a:p>
          <a:p>
            <a:pPr fontAlgn="auto">
              <a:lnSpc>
                <a:spcPts val="4160"/>
              </a:lnSpc>
            </a:pPr>
            <a:endParaRPr lang="en-US" sz="2800">
              <a:latin typeface="Times New Roman" panose="02020603050405020304" charset="0"/>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49225" y="130175"/>
            <a:ext cx="6285865"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54100" y="130175"/>
            <a:ext cx="5398770"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基于脚手架理论的分要点思维和语言：</a:t>
            </a:r>
            <a:endParaRPr lang="zh-CN" altLang="en-US" sz="2400" b="1" dirty="0">
              <a:solidFill>
                <a:schemeClr val="bg1"/>
              </a:solidFill>
              <a:latin typeface="Century Gothic" panose="020B0502020202020204" pitchFamily="34" charset="0"/>
            </a:endParaRPr>
          </a:p>
        </p:txBody>
      </p:sp>
      <p:sp>
        <p:nvSpPr>
          <p:cNvPr id="2" name="文本框 1"/>
          <p:cNvSpPr txBox="1"/>
          <p:nvPr/>
        </p:nvSpPr>
        <p:spPr>
          <a:xfrm>
            <a:off x="-149225" y="797560"/>
            <a:ext cx="12123420" cy="537210"/>
          </a:xfrm>
          <a:prstGeom prst="rect">
            <a:avLst/>
          </a:prstGeom>
          <a:noFill/>
        </p:spPr>
        <p:txBody>
          <a:bodyPr wrap="square" rtlCol="0" anchor="t">
            <a:spAutoFit/>
          </a:bodyPr>
          <a:lstStyle/>
          <a:p>
            <a:pPr fontAlgn="auto">
              <a:lnSpc>
                <a:spcPts val="3480"/>
              </a:lnSpc>
            </a:pPr>
            <a:r>
              <a:rPr lang="zh-CN" altLang="en-US" sz="2800">
                <a:latin typeface="华文仿宋" panose="02010600040101010101" charset="-122"/>
                <a:ea typeface="华文仿宋" panose="02010600040101010101" charset="-122"/>
                <a:cs typeface="华文仿宋" panose="02010600040101010101" charset="-122"/>
                <a:sym typeface="+mn-ea"/>
              </a:rPr>
              <a:t>要点</a:t>
            </a:r>
            <a:r>
              <a:rPr lang="en-US" altLang="zh-CN" sz="2800">
                <a:latin typeface="华文仿宋" panose="02010600040101010101" charset="-122"/>
                <a:ea typeface="华文仿宋" panose="02010600040101010101" charset="-122"/>
                <a:cs typeface="华文仿宋" panose="02010600040101010101" charset="-122"/>
                <a:sym typeface="+mn-ea"/>
              </a:rPr>
              <a:t>2</a:t>
            </a:r>
            <a:r>
              <a:rPr lang="zh-CN" altLang="en-US" sz="2800">
                <a:latin typeface="华文仿宋" panose="02010600040101010101" charset="-122"/>
                <a:ea typeface="华文仿宋" panose="02010600040101010101" charset="-122"/>
                <a:cs typeface="华文仿宋" panose="02010600040101010101" charset="-122"/>
                <a:sym typeface="+mn-ea"/>
              </a:rPr>
              <a:t>：</a:t>
            </a:r>
            <a:r>
              <a:rPr lang="en-US" altLang="zh-CN" sz="2800">
                <a:latin typeface="华文仿宋" panose="02010600040101010101" charset="-122"/>
                <a:ea typeface="华文仿宋" panose="02010600040101010101" charset="-122"/>
                <a:cs typeface="华文仿宋" panose="02010600040101010101" charset="-122"/>
                <a:sym typeface="+mn-ea"/>
              </a:rPr>
              <a:t>心理社简介</a:t>
            </a:r>
            <a:r>
              <a:rPr lang="zh-CN" altLang="en-US" sz="2800">
                <a:latin typeface="华文仿宋" panose="02010600040101010101" charset="-122"/>
                <a:ea typeface="华文仿宋" panose="02010600040101010101" charset="-122"/>
                <a:cs typeface="华文仿宋" panose="02010600040101010101" charset="-122"/>
                <a:sym typeface="+mn-ea"/>
              </a:rPr>
              <a:t>： </a:t>
            </a:r>
            <a:r>
              <a:rPr lang="en-US" altLang="zh-CN" sz="2800">
                <a:latin typeface="华文仿宋" panose="02010600040101010101" charset="-122"/>
                <a:ea typeface="华文仿宋" panose="02010600040101010101" charset="-122"/>
                <a:cs typeface="华文仿宋" panose="02010600040101010101" charset="-122"/>
                <a:sym typeface="+mn-ea"/>
              </a:rPr>
              <a:t> </a:t>
            </a:r>
            <a:r>
              <a:rPr lang="zh-CN" altLang="en-US" sz="2800">
                <a:latin typeface="华文仿宋" panose="02010600040101010101" charset="-122"/>
                <a:ea typeface="华文仿宋" panose="02010600040101010101" charset="-122"/>
                <a:cs typeface="华文仿宋" panose="02010600040101010101" charset="-122"/>
                <a:sym typeface="+mn-ea"/>
              </a:rPr>
              <a:t>历史、发展、宗旨、定位、特色等等</a:t>
            </a:r>
            <a:endParaRPr lang="zh-CN" altLang="en-US" sz="2800">
              <a:latin typeface="华文仿宋" panose="02010600040101010101" charset="-122"/>
              <a:ea typeface="华文仿宋" panose="02010600040101010101" charset="-122"/>
              <a:cs typeface="华文仿宋" panose="02010600040101010101" charset="-122"/>
              <a:sym typeface="+mn-ea"/>
            </a:endParaRPr>
          </a:p>
        </p:txBody>
      </p:sp>
      <p:sp>
        <p:nvSpPr>
          <p:cNvPr id="4" name="文本框 3"/>
          <p:cNvSpPr txBox="1"/>
          <p:nvPr/>
        </p:nvSpPr>
        <p:spPr>
          <a:xfrm>
            <a:off x="46990" y="1334770"/>
            <a:ext cx="11927205" cy="4892675"/>
          </a:xfrm>
          <a:prstGeom prst="rect">
            <a:avLst/>
          </a:prstGeom>
          <a:noFill/>
        </p:spPr>
        <p:txBody>
          <a:bodyPr wrap="square" rtlCol="0">
            <a:spAutoFit/>
          </a:bodyPr>
          <a:p>
            <a:pPr fontAlgn="auto">
              <a:lnSpc>
                <a:spcPts val="4160"/>
              </a:lnSpc>
            </a:pPr>
            <a:r>
              <a:rPr lang="en-US" sz="2400">
                <a:latin typeface="Times New Roman" panose="02020603050405020304" charset="0"/>
                <a:cs typeface="Times New Roman" panose="02020603050405020304" charset="0"/>
                <a:sym typeface="+mn-ea"/>
              </a:rPr>
              <a:t>3.</a:t>
            </a:r>
            <a:r>
              <a:rPr lang="zh-CN" altLang="en-US" sz="2400">
                <a:latin typeface="Times New Roman" panose="02020603050405020304" charset="0"/>
                <a:cs typeface="Times New Roman" panose="02020603050405020304" charset="0"/>
                <a:sym typeface="+mn-ea"/>
              </a:rPr>
              <a:t>俱乐部，创建于</a:t>
            </a:r>
            <a:r>
              <a:rPr lang="en-US" sz="2400">
                <a:latin typeface="Times New Roman" panose="02020603050405020304" charset="0"/>
                <a:cs typeface="Times New Roman" panose="02020603050405020304" charset="0"/>
                <a:sym typeface="+mn-ea"/>
              </a:rPr>
              <a:t>2018</a:t>
            </a:r>
            <a:r>
              <a:rPr lang="zh-CN" altLang="en-US" sz="2400">
                <a:latin typeface="Times New Roman" panose="02020603050405020304" charset="0"/>
                <a:cs typeface="Times New Roman" panose="02020603050405020304" charset="0"/>
                <a:sym typeface="+mn-ea"/>
              </a:rPr>
              <a:t>年</a:t>
            </a:r>
            <a:r>
              <a:rPr lang="en-US"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旨在为学生提供心理方面的指导，助力他们的全面健康。（分词定语）</a:t>
            </a:r>
            <a:endParaRPr lang="zh-CN" altLang="en-US" sz="2400">
              <a:latin typeface="Times New Roman" panose="02020603050405020304" charset="0"/>
              <a:cs typeface="Times New Roman" panose="02020603050405020304" charset="0"/>
              <a:sym typeface="+mn-ea"/>
            </a:endParaRPr>
          </a:p>
          <a:p>
            <a:pPr fontAlgn="auto">
              <a:lnSpc>
                <a:spcPts val="4160"/>
              </a:lnSpc>
            </a:pPr>
            <a:r>
              <a:rPr lang="zh-CN" altLang="en-US" sz="2400">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The club, established in June 2018, aims to </a:t>
            </a:r>
            <a:r>
              <a:rPr lang="en-US" sz="2400">
                <a:latin typeface="Times New Roman" panose="02020603050405020304" charset="0"/>
                <a:cs typeface="Times New Roman" panose="02020603050405020304" charset="0"/>
                <a:sym typeface="+mn-ea"/>
              </a:rPr>
              <a:t> provide  students with guidance on psychological problems, hopefully contributing to their overall health. </a:t>
            </a:r>
            <a:endParaRPr lang="en-US" sz="2400">
              <a:latin typeface="Times New Roman" panose="02020603050405020304" charset="0"/>
              <a:cs typeface="Times New Roman" panose="02020603050405020304" charset="0"/>
            </a:endParaRPr>
          </a:p>
          <a:p>
            <a:pPr fontAlgn="auto">
              <a:lnSpc>
                <a:spcPts val="4160"/>
              </a:lnSpc>
            </a:pPr>
            <a:r>
              <a:rPr lang="en-US" altLang="zh-CN" sz="2400">
                <a:latin typeface="Times New Roman" panose="02020603050405020304" charset="0"/>
                <a:cs typeface="Times New Roman" panose="02020603050405020304" charset="0"/>
              </a:rPr>
              <a:t>4.</a:t>
            </a:r>
            <a:r>
              <a:rPr lang="zh-CN" altLang="en-US" sz="2400">
                <a:latin typeface="Times New Roman" panose="02020603050405020304" charset="0"/>
                <a:cs typeface="Times New Roman" panose="02020603050405020304" charset="0"/>
              </a:rPr>
              <a:t>由</a:t>
            </a:r>
            <a:r>
              <a:rPr lang="en-US" altLang="zh-CN" sz="2400">
                <a:latin typeface="Times New Roman" panose="02020603050405020304" charset="0"/>
                <a:cs typeface="Times New Roman" panose="02020603050405020304" charset="0"/>
              </a:rPr>
              <a:t>70</a:t>
            </a:r>
            <a:r>
              <a:rPr lang="zh-CN" altLang="en-US" sz="2400">
                <a:latin typeface="Times New Roman" panose="02020603050405020304" charset="0"/>
                <a:cs typeface="Times New Roman" panose="02020603050405020304" charset="0"/>
              </a:rPr>
              <a:t>名成员组成，俱乐部起着帮助学生了解自我、调节心理状态、处理人际关系的作用。（分词状语）</a:t>
            </a:r>
            <a:endParaRPr lang="zh-CN" altLang="en-US" sz="2400">
              <a:latin typeface="Times New Roman" panose="02020603050405020304" charset="0"/>
              <a:cs typeface="Times New Roman" panose="02020603050405020304" charset="0"/>
            </a:endParaRPr>
          </a:p>
          <a:p>
            <a:pPr fontAlgn="auto">
              <a:lnSpc>
                <a:spcPts val="4160"/>
              </a:lnSpc>
            </a:pPr>
            <a:r>
              <a:rPr lang="en-US" sz="2400">
                <a:latin typeface="Times New Roman" panose="02020603050405020304" charset="0"/>
                <a:cs typeface="Times New Roman" panose="02020603050405020304" charset="0"/>
              </a:rPr>
              <a:t>    Consisting of/ Made up of 70 members, the club serves to help students learn about ourselves, develop psychological state and approach interpersonal relationship.</a:t>
            </a:r>
            <a:endParaRPr lang="en-US" sz="2400">
              <a:latin typeface="Times New Roman" panose="02020603050405020304" charset="0"/>
              <a:cs typeface="Times New Roman" panose="02020603050405020304" charset="0"/>
            </a:endParaRPr>
          </a:p>
          <a:p>
            <a:pPr fontAlgn="auto">
              <a:lnSpc>
                <a:spcPts val="4160"/>
              </a:lnSpc>
            </a:pPr>
            <a:endParaRPr lang="en-US" sz="2400">
              <a:latin typeface="Times New Roman" panose="02020603050405020304" charset="0"/>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TABLE_ENDDRAG_ORIGIN_RECT" val="872*160"/>
  <p:tag name="TABLE_ENDDRAG_RECT" val="32*274*872*16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9561</Words>
  <Application>WPS 演示</Application>
  <PresentationFormat>宽屏</PresentationFormat>
  <Paragraphs>228</Paragraphs>
  <Slides>21</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Arial</vt:lpstr>
      <vt:lpstr>宋体</vt:lpstr>
      <vt:lpstr>Wingdings</vt:lpstr>
      <vt:lpstr>等线</vt:lpstr>
      <vt:lpstr>华文隶书</vt:lpstr>
      <vt:lpstr>Century Gothic</vt:lpstr>
      <vt:lpstr>Times New Roman</vt:lpstr>
      <vt:lpstr>Calibri</vt:lpstr>
      <vt:lpstr>华文仿宋</vt:lpstr>
      <vt:lpstr>微软雅黑</vt:lpstr>
      <vt:lpstr>Arial Unicode MS</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24147</cp:lastModifiedBy>
  <cp:revision>17</cp:revision>
  <dcterms:created xsi:type="dcterms:W3CDTF">2022-09-30T02:00:00Z</dcterms:created>
  <dcterms:modified xsi:type="dcterms:W3CDTF">2022-10-06T12:50:42Z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0674CDA462094700B85D2744209BC675</vt:lpwstr>
  </property>
  <property fmtid="{D5CDD505-2E9C-101B-9397-08002B2CF9AE}" pid="3" name="KSOProductBuildVer">
    <vt:lpwstr>2052-11.8.2.8411</vt:lpwstr>
  </property>
</Properties>
</file>