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6" r:id="rId3"/>
    <p:sldId id="257" r:id="rId4"/>
    <p:sldId id="260" r:id="rId5"/>
    <p:sldId id="265" r:id="rId6"/>
    <p:sldId id="261" r:id="rId7"/>
    <p:sldId id="262" r:id="rId8"/>
    <p:sldId id="263" r:id="rId9"/>
    <p:sldId id="264" r:id="rId10"/>
    <p:sldId id="270" r:id="rId11"/>
    <p:sldId id="271" r:id="rId12"/>
    <p:sldId id="277" r:id="rId13"/>
    <p:sldId id="272" r:id="rId14"/>
    <p:sldId id="278" r:id="rId15"/>
    <p:sldId id="279" r:id="rId16"/>
    <p:sldId id="280" r:id="rId17"/>
    <p:sldId id="273" r:id="rId18"/>
    <p:sldId id="274" r:id="rId19"/>
    <p:sldId id="281" r:id="rId20"/>
    <p:sldId id="282" r:id="rId21"/>
    <p:sldId id="275" r:id="rId22"/>
    <p:sldId id="276" r:id="rId23"/>
    <p:sldId id="283" r:id="rId24"/>
    <p:sldId id="286" r:id="rId25"/>
    <p:sldId id="288" r:id="rId26"/>
    <p:sldId id="287" r:id="rId27"/>
    <p:sldId id="289" r:id="rId28"/>
    <p:sldId id="290" r:id="rId29"/>
    <p:sldId id="295" r:id="rId30"/>
    <p:sldId id="301" r:id="rId31"/>
    <p:sldId id="296" r:id="rId32"/>
    <p:sldId id="302" r:id="rId33"/>
    <p:sldId id="297" r:id="rId34"/>
    <p:sldId id="303" r:id="rId35"/>
    <p:sldId id="298" r:id="rId36"/>
    <p:sldId id="299" r:id="rId37"/>
    <p:sldId id="300" r:id="rId38"/>
    <p:sldId id="304" r:id="rId39"/>
    <p:sldId id="308" r:id="rId40"/>
    <p:sldId id="307" r:id="rId41"/>
    <p:sldId id="309" r:id="rId42"/>
    <p:sldId id="310" r:id="rId43"/>
    <p:sldId id="311" r:id="rId44"/>
    <p:sldId id="312" r:id="rId45"/>
    <p:sldId id="305" r:id="rId46"/>
    <p:sldId id="306" r:id="rId47"/>
    <p:sldId id="316" r:id="rId48"/>
    <p:sldId id="313" r:id="rId49"/>
    <p:sldId id="314" r:id="rId50"/>
    <p:sldId id="317" r:id="rId51"/>
    <p:sldId id="315" r:id="rId52"/>
    <p:sldId id="318" r:id="rId53"/>
    <p:sldId id="319" r:id="rId54"/>
    <p:sldId id="320" r:id="rId55"/>
    <p:sldId id="321" r:id="rId56"/>
    <p:sldId id="323" r:id="rId57"/>
    <p:sldId id="322" r:id="rId58"/>
    <p:sldId id="324" r:id="rId59"/>
    <p:sldId id="326" r:id="rId60"/>
    <p:sldId id="325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5" r:id="rId69"/>
    <p:sldId id="336" r:id="rId70"/>
    <p:sldId id="339" r:id="rId71"/>
    <p:sldId id="337" r:id="rId72"/>
    <p:sldId id="338" r:id="rId73"/>
    <p:sldId id="340" r:id="rId74"/>
    <p:sldId id="341" r:id="rId7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5" clrIdx="0"/>
  <p:cmAuthor id="1" name="Microsoft" initials="M" lastIdx="0" clrIdx="0"/>
  <p:cmAuthor id="2" name="vfy" initials="v" lastIdx="0" clrIdx="1"/>
  <p:cmAuthor id="3" name="张达" initials="张" lastIdx="0" clrIdx="1"/>
  <p:cmAuthor id="4" name="dell" initials="d" lastIdx="0" clrIdx="2"/>
  <p:cmAuthor id="5" name="Administrator" initials="A" lastIdx="0" clrIdx="4"/>
  <p:cmAuthor id="6" name="lenovo" initials="l" lastIdx="0" clrIdx="0"/>
  <p:cmAuthor id="7" name="雨林木风" initials="雨" lastIdx="0" clrIdx="0"/>
  <p:cmAuthor id="8" name="未知用户3" initials="未" lastIdx="0" clrIdx="0"/>
  <p:cmAuthor id="9" name="未知用户5" initials="未" lastIdx="0" clrIdx="0"/>
  <p:cmAuthor id="10" name="未知用户4" initials="未" lastIdx="0" clrIdx="0"/>
  <p:cmAuthor id="11" name="Admin" initials="A" lastIdx="0" clrIdx="0"/>
  <p:cmAuthor id="13" name="CommUser" initials="C" lastIdx="0" clrIdx="0"/>
  <p:cmAuthor id="14" name="zq" initials="z" lastIdx="0" clrIdx="0"/>
  <p:cmAuthor id="15" name="viola_yang" initials="v" lastIdx="0" clrIdx="0"/>
  <p:cmAuthor id="16" name="志龙 姜" initials="志" lastIdx="0" clrIdx="0"/>
  <p:cmAuthor id="75" name="作者" initials="A" lastIdx="0" clrIdx="24"/>
  <p:cmAuthor id="17" name="SHMILY" initials="S" lastIdx="0" clrIdx="0"/>
  <p:cmAuthor id="18" name="admin" initials="a" lastIdx="0" clrIdx="0"/>
  <p:cmAuthor id="19" name="Tracy Chen" initials="T" lastIdx="0" clrIdx="0"/>
  <p:cmAuthor id="20" name="dongwc0205" initials="d" lastIdx="0" clrIdx="15"/>
  <p:cmAuthor id="21" name="Hi_ Young" initials="H" lastIdx="0" clrIdx="0"/>
  <p:cmAuthor id="22" name="pangyt" initials="p" lastIdx="0" clrIdx="0"/>
  <p:cmAuthor id="23" name="easonyoun" initials="e" lastIdx="0" clrIdx="0"/>
  <p:cmAuthor id="24" name="zhouyangfan" initials="z" lastIdx="0" clrIdx="0"/>
  <p:cmAuthor id="25" name="tplife" initials="t" lastIdx="0" clrIdx="0"/>
  <p:cmAuthor id="26" name="??" initials="?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258" y="96"/>
      </p:cViewPr>
      <p:guideLst>
        <p:guide orient="horz" pos="2169"/>
        <p:guide pos="379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9" Type="http://schemas.openxmlformats.org/officeDocument/2006/relationships/commentAuthors" Target="commentAuthors.xml"/><Relationship Id="rId78" Type="http://schemas.openxmlformats.org/officeDocument/2006/relationships/tableStyles" Target="tableStyles.xml"/><Relationship Id="rId77" Type="http://schemas.openxmlformats.org/officeDocument/2006/relationships/viewProps" Target="viewProps.xml"/><Relationship Id="rId76" Type="http://schemas.openxmlformats.org/officeDocument/2006/relationships/presProps" Target="presProps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jpe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5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5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5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5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5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5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5.png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5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5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tags" Target="../tags/tag103.xml"/><Relationship Id="rId7" Type="http://schemas.openxmlformats.org/officeDocument/2006/relationships/image" Target="../media/image26.png"/><Relationship Id="rId6" Type="http://schemas.openxmlformats.org/officeDocument/2006/relationships/tags" Target="../tags/tag102.xml"/><Relationship Id="rId5" Type="http://schemas.openxmlformats.org/officeDocument/2006/relationships/image" Target="../media/image25.png"/><Relationship Id="rId4" Type="http://schemas.openxmlformats.org/officeDocument/2006/relationships/tags" Target="../tags/tag101.xml"/><Relationship Id="rId3" Type="http://schemas.openxmlformats.org/officeDocument/2006/relationships/image" Target="../media/image5.png"/><Relationship Id="rId2" Type="http://schemas.openxmlformats.org/officeDocument/2006/relationships/tags" Target="../tags/tag100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4.png"/><Relationship Id="rId1" Type="http://schemas.openxmlformats.org/officeDocument/2006/relationships/tags" Target="../tags/tag6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jpeg"/><Relationship Id="rId3" Type="http://schemas.openxmlformats.org/officeDocument/2006/relationships/image" Target="../media/image5.png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tags" Target="../tags/tag108.xml"/><Relationship Id="rId3" Type="http://schemas.openxmlformats.org/officeDocument/2006/relationships/image" Target="../media/image5.png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jpeg"/><Relationship Id="rId3" Type="http://schemas.openxmlformats.org/officeDocument/2006/relationships/image" Target="../media/image5.png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5.png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jpeg"/><Relationship Id="rId3" Type="http://schemas.openxmlformats.org/officeDocument/2006/relationships/image" Target="../media/image5.png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tags" Target="../tags/tag117.xml"/><Relationship Id="rId3" Type="http://schemas.openxmlformats.org/officeDocument/2006/relationships/image" Target="../media/image5.png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jpeg"/><Relationship Id="rId3" Type="http://schemas.openxmlformats.org/officeDocument/2006/relationships/image" Target="../media/image5.png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5.png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jpeg"/><Relationship Id="rId3" Type="http://schemas.openxmlformats.org/officeDocument/2006/relationships/image" Target="../media/image5.png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jpeg"/><Relationship Id="rId3" Type="http://schemas.openxmlformats.org/officeDocument/2006/relationships/image" Target="../media/image5.png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tags" Target="../tags/tag67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jpeg"/><Relationship Id="rId3" Type="http://schemas.openxmlformats.org/officeDocument/2006/relationships/image" Target="../media/image5.png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2.jpeg"/><Relationship Id="rId3" Type="http://schemas.openxmlformats.org/officeDocument/2006/relationships/image" Target="../media/image5.png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jpeg"/><Relationship Id="rId3" Type="http://schemas.openxmlformats.org/officeDocument/2006/relationships/image" Target="../media/image5.png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tags" Target="../tags/tag134.xml"/><Relationship Id="rId3" Type="http://schemas.openxmlformats.org/officeDocument/2006/relationships/image" Target="../media/image5.png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jpeg"/><Relationship Id="rId3" Type="http://schemas.openxmlformats.org/officeDocument/2006/relationships/image" Target="../media/image5.png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6.jpeg"/><Relationship Id="rId3" Type="http://schemas.openxmlformats.org/officeDocument/2006/relationships/image" Target="../media/image5.png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7.jpeg"/><Relationship Id="rId3" Type="http://schemas.openxmlformats.org/officeDocument/2006/relationships/image" Target="../media/image5.png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jpeg"/><Relationship Id="rId3" Type="http://schemas.openxmlformats.org/officeDocument/2006/relationships/image" Target="../media/image5.png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9.jpeg"/><Relationship Id="rId3" Type="http://schemas.openxmlformats.org/officeDocument/2006/relationships/image" Target="../media/image5.png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0.jpeg"/><Relationship Id="rId3" Type="http://schemas.openxmlformats.org/officeDocument/2006/relationships/image" Target="../media/image5.png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5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1.jpeg"/><Relationship Id="rId3" Type="http://schemas.openxmlformats.org/officeDocument/2006/relationships/image" Target="../media/image5.png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2.jpeg"/><Relationship Id="rId3" Type="http://schemas.openxmlformats.org/officeDocument/2006/relationships/image" Target="../media/image5.png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3.jpeg"/><Relationship Id="rId3" Type="http://schemas.openxmlformats.org/officeDocument/2006/relationships/image" Target="../media/image5.png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4.jpeg"/><Relationship Id="rId3" Type="http://schemas.openxmlformats.org/officeDocument/2006/relationships/image" Target="../media/image5.png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5.jpeg"/><Relationship Id="rId3" Type="http://schemas.openxmlformats.org/officeDocument/2006/relationships/image" Target="../media/image5.png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6.jpeg"/><Relationship Id="rId3" Type="http://schemas.openxmlformats.org/officeDocument/2006/relationships/image" Target="../media/image5.png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7.jpeg"/><Relationship Id="rId3" Type="http://schemas.openxmlformats.org/officeDocument/2006/relationships/image" Target="../media/image5.png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tags" Target="../tags/tag163.xml"/><Relationship Id="rId3" Type="http://schemas.openxmlformats.org/officeDocument/2006/relationships/image" Target="../media/image5.png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9.jpeg"/><Relationship Id="rId3" Type="http://schemas.openxmlformats.org/officeDocument/2006/relationships/image" Target="../media/image5.png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5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0.jpeg"/><Relationship Id="rId3" Type="http://schemas.openxmlformats.org/officeDocument/2006/relationships/image" Target="../media/image5.png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1.jpeg"/><Relationship Id="rId3" Type="http://schemas.openxmlformats.org/officeDocument/2006/relationships/image" Target="../media/image5.png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2.jpeg"/><Relationship Id="rId3" Type="http://schemas.openxmlformats.org/officeDocument/2006/relationships/image" Target="../media/image5.png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5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3.jpeg"/><Relationship Id="rId3" Type="http://schemas.openxmlformats.org/officeDocument/2006/relationships/image" Target="../media/image5.png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3" Type="http://schemas.openxmlformats.org/officeDocument/2006/relationships/image" Target="../media/image5.png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5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3" Type="http://schemas.openxmlformats.org/officeDocument/2006/relationships/image" Target="../media/image5.png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s/_rels/slide5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8.jpeg"/><Relationship Id="rId3" Type="http://schemas.openxmlformats.org/officeDocument/2006/relationships/image" Target="../media/image5.png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5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9.jpeg"/><Relationship Id="rId3" Type="http://schemas.openxmlformats.org/officeDocument/2006/relationships/image" Target="../media/image5.png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5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0.jpeg"/><Relationship Id="rId3" Type="http://schemas.openxmlformats.org/officeDocument/2006/relationships/image" Target="../media/image5.png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1.jpeg"/><Relationship Id="rId3" Type="http://schemas.openxmlformats.org/officeDocument/2006/relationships/image" Target="../media/image5.png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tags" Target="../tags/tag74.xml"/><Relationship Id="rId3" Type="http://schemas.openxmlformats.org/officeDocument/2006/relationships/image" Target="../media/image5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6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2.jpeg"/><Relationship Id="rId3" Type="http://schemas.openxmlformats.org/officeDocument/2006/relationships/image" Target="../media/image5.png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s/_rels/slide6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3.jpeg"/><Relationship Id="rId3" Type="http://schemas.openxmlformats.org/officeDocument/2006/relationships/image" Target="../media/image5.png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_rels/slide6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3" Type="http://schemas.openxmlformats.org/officeDocument/2006/relationships/image" Target="../media/image5.png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6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6.jpeg"/><Relationship Id="rId3" Type="http://schemas.openxmlformats.org/officeDocument/2006/relationships/image" Target="../media/image5.png"/><Relationship Id="rId2" Type="http://schemas.openxmlformats.org/officeDocument/2006/relationships/tags" Target="../tags/tag195.xml"/><Relationship Id="rId1" Type="http://schemas.openxmlformats.org/officeDocument/2006/relationships/tags" Target="../tags/tag194.xml"/></Relationships>
</file>

<file path=ppt/slides/_rels/slide6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7.jpeg"/><Relationship Id="rId3" Type="http://schemas.openxmlformats.org/officeDocument/2006/relationships/image" Target="../media/image5.png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6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8.jpeg"/><Relationship Id="rId3" Type="http://schemas.openxmlformats.org/officeDocument/2006/relationships/image" Target="../media/image5.png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6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3" Type="http://schemas.openxmlformats.org/officeDocument/2006/relationships/image" Target="../media/image5.png"/><Relationship Id="rId2" Type="http://schemas.openxmlformats.org/officeDocument/2006/relationships/tags" Target="../tags/tag201.xml"/><Relationship Id="rId1" Type="http://schemas.openxmlformats.org/officeDocument/2006/relationships/tags" Target="../tags/tag200.xml"/></Relationships>
</file>

<file path=ppt/slides/_rels/slide6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1.jpeg"/><Relationship Id="rId3" Type="http://schemas.openxmlformats.org/officeDocument/2006/relationships/image" Target="../media/image5.png"/><Relationship Id="rId2" Type="http://schemas.openxmlformats.org/officeDocument/2006/relationships/tags" Target="../tags/tag203.xml"/><Relationship Id="rId1" Type="http://schemas.openxmlformats.org/officeDocument/2006/relationships/tags" Target="../tags/tag202.xml"/></Relationships>
</file>

<file path=ppt/slides/_rels/slide6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Relationship Id="rId3" Type="http://schemas.openxmlformats.org/officeDocument/2006/relationships/image" Target="../media/image5.png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5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7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Relationship Id="rId3" Type="http://schemas.openxmlformats.org/officeDocument/2006/relationships/image" Target="../media/image5.png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7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6.jpeg"/><Relationship Id="rId3" Type="http://schemas.openxmlformats.org/officeDocument/2006/relationships/image" Target="../media/image5.png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7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7.jpeg"/><Relationship Id="rId3" Type="http://schemas.openxmlformats.org/officeDocument/2006/relationships/image" Target="../media/image5.png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microsoft.com/office/2007/relationships/hdphoto" Target="../media/image90.wdp"/><Relationship Id="rId5" Type="http://schemas.openxmlformats.org/officeDocument/2006/relationships/image" Target="../media/image89.png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image" Target="../media/image88.jpe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tags" Target="../tags/tag21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5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5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838471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681" y="304995"/>
            <a:ext cx="75037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formal/ˈfɔ:ml/               adj.办正式的;正规的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0345" y="997585"/>
            <a:ext cx="8547100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ym typeface="+mn-ea"/>
              </a:rPr>
              <a:t>1.如果它是学校项目的</a:t>
            </a:r>
            <a:r>
              <a:rPr sz="2400" u="sng">
                <a:solidFill>
                  <a:srgbClr val="FF0000"/>
                </a:solidFill>
                <a:sym typeface="+mn-ea"/>
              </a:rPr>
              <a:t>正式一部分</a:t>
            </a:r>
            <a:r>
              <a:rPr sz="2400">
                <a:sym typeface="+mn-ea"/>
              </a:rPr>
              <a:t>，那就需要为了学生和老师的共同利益，来建设性地使用评价结果。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If it is </a:t>
            </a:r>
            <a:r>
              <a:rPr sz="2400" u="sng">
                <a:solidFill>
                  <a:srgbClr val="FF0000"/>
                </a:solidFill>
                <a:sym typeface="+mn-ea"/>
              </a:rPr>
              <a:t>a formal part</a:t>
            </a:r>
            <a:r>
              <a:rPr sz="2400">
                <a:sym typeface="+mn-ea"/>
              </a:rPr>
              <a:t> of the school's program it needs to be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used constructively  for the benefit of both teachers and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students. 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 新中国成立后，毽子运动恢复了活力，1956年在广州举行了</a:t>
            </a:r>
            <a:r>
              <a:rPr sz="2400" u="sng">
                <a:solidFill>
                  <a:srgbClr val="FF0000"/>
                </a:solidFill>
                <a:sym typeface="+mn-ea"/>
              </a:rPr>
              <a:t>第一届正式的全国踢毽子比赛</a:t>
            </a:r>
            <a:r>
              <a:rPr sz="2400">
                <a:sym typeface="+mn-ea"/>
              </a:rPr>
              <a:t>。</a:t>
            </a:r>
            <a:r>
              <a:rPr sz="2400" baseline="-25000">
                <a:sym typeface="+mn-ea"/>
              </a:rPr>
              <a:t>2024年浙江1月高考应用文“校园课间体育项目推荐”</a:t>
            </a:r>
            <a:r>
              <a:rPr sz="2400" baseline="30000">
                <a:sym typeface="+mn-ea"/>
              </a:rPr>
              <a:t>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 baseline="300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After the establishment of new China, it regained vitality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sz="2400">
                <a:sym typeface="+mn-ea"/>
              </a:rPr>
              <a:t>and </a:t>
            </a:r>
            <a:r>
              <a:rPr sz="2400" u="sng">
                <a:solidFill>
                  <a:srgbClr val="FF0000"/>
                </a:solidFill>
                <a:sym typeface="+mn-ea"/>
              </a:rPr>
              <a:t>the first formal National Shuttlecock Kicking Competition</a:t>
            </a:r>
            <a:r>
              <a:rPr sz="2400">
                <a:sym typeface="+mn-ea"/>
              </a:rPr>
              <a:t> was held in Guangzhou City in 1956. </a:t>
            </a:r>
            <a:endParaRPr sz="2400">
              <a:sym typeface="+mn-ea"/>
            </a:endParaRPr>
          </a:p>
        </p:txBody>
      </p:sp>
      <p:pic>
        <p:nvPicPr>
          <p:cNvPr id="110" name="图片 109"/>
          <p:cNvPicPr/>
          <p:nvPr/>
        </p:nvPicPr>
        <p:blipFill>
          <a:blip r:embed="rId4"/>
          <a:stretch>
            <a:fillRect/>
          </a:stretch>
        </p:blipFill>
        <p:spPr>
          <a:xfrm>
            <a:off x="8921750" y="2543810"/>
            <a:ext cx="3270250" cy="43141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838471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681" y="304995"/>
            <a:ext cx="75037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formal/ˈfɔ:ml/               adj.办正式的;正规的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0288" y="911265"/>
            <a:ext cx="1146384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b="1">
                <a:solidFill>
                  <a:srgbClr val="FF0000"/>
                </a:solidFill>
                <a:sym typeface="+mn-ea"/>
              </a:rPr>
              <a:t>Formal够专业，留出距离，</a:t>
            </a:r>
            <a:r>
              <a:rPr sz="2400">
                <a:sym typeface="+mn-ea"/>
              </a:rPr>
              <a:t>表达认真的态度和恰如其分的诚意,比如写给老师的邮件。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Informal够亲切，消除距离，</a:t>
            </a:r>
            <a:r>
              <a:rPr sz="2400">
                <a:sym typeface="+mn-ea"/>
              </a:rPr>
              <a:t>亲密无间，亲切真挚，比如写给熟识的朋友的信件。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Formal</a:t>
            </a:r>
            <a:r>
              <a:rPr lang="en-US" sz="2400">
                <a:sym typeface="+mn-ea"/>
              </a:rPr>
              <a:t>:</a:t>
            </a:r>
            <a:r>
              <a:rPr sz="2400">
                <a:sym typeface="+mn-ea"/>
              </a:rPr>
              <a:t>I am writing with regards to...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Informal</a:t>
            </a:r>
            <a:r>
              <a:rPr lang="en-US" sz="2400">
                <a:sym typeface="+mn-ea"/>
              </a:rPr>
              <a:t>:</a:t>
            </a:r>
            <a:r>
              <a:rPr sz="2400">
                <a:sym typeface="+mn-ea"/>
              </a:rPr>
              <a:t>I’m writing to say..../</a:t>
            </a:r>
            <a:r>
              <a:rPr lang="en-US" sz="2400">
                <a:sym typeface="+mn-ea"/>
              </a:rPr>
              <a:t>I</a:t>
            </a:r>
            <a:r>
              <a:rPr sz="2400">
                <a:sym typeface="+mn-ea"/>
              </a:rPr>
              <a:t>’m writing about..../</a:t>
            </a:r>
            <a:r>
              <a:rPr lang="en-US" sz="2400">
                <a:sym typeface="+mn-ea"/>
              </a:rPr>
              <a:t>I</a:t>
            </a:r>
            <a:r>
              <a:rPr sz="2400">
                <a:sym typeface="+mn-ea"/>
              </a:rPr>
              <a:t> just want to let you know that...</a:t>
            </a:r>
            <a:endParaRPr sz="24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2840019"/>
            <a:ext cx="12068175" cy="40179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838471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378020"/>
            <a:ext cx="75037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anxious/ˈæŋkʃəs/       adj.焦虑的;不安的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0288" y="997625"/>
            <a:ext cx="11463845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ym typeface="+mn-ea"/>
              </a:rPr>
              <a:t>1.一看到他们的父亲，这对双胞胎</a:t>
            </a:r>
            <a:r>
              <a:rPr sz="2400" u="sng">
                <a:solidFill>
                  <a:srgbClr val="FF0000"/>
                </a:solidFill>
                <a:sym typeface="+mn-ea"/>
              </a:rPr>
              <a:t>非常</a:t>
            </a:r>
            <a:r>
              <a:rPr lang="zh-CN" sz="2400" u="sng">
                <a:solidFill>
                  <a:srgbClr val="FF0000"/>
                </a:solidFill>
                <a:sym typeface="+mn-ea"/>
              </a:rPr>
              <a:t>焦急，</a:t>
            </a:r>
            <a:r>
              <a:rPr sz="2400" u="sng">
                <a:solidFill>
                  <a:srgbClr val="FF0000"/>
                </a:solidFill>
                <a:sym typeface="+mn-ea"/>
              </a:rPr>
              <a:t>想得到帮助</a:t>
            </a:r>
            <a:r>
              <a:rPr sz="2400">
                <a:sym typeface="+mn-ea"/>
              </a:rPr>
              <a:t>。他们抬起头来，泪水汪汪地看着父亲。</a:t>
            </a:r>
            <a:r>
              <a:rPr sz="2400" baseline="-25000">
                <a:sym typeface="+mn-ea"/>
              </a:rPr>
              <a:t>2021年全国卷I读后续写“母亲节惊喜” 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On seeing their father, the twins, who </a:t>
            </a:r>
            <a:r>
              <a:rPr sz="2400" u="sng">
                <a:solidFill>
                  <a:srgbClr val="FF0000"/>
                </a:solidFill>
                <a:sym typeface="+mn-ea"/>
              </a:rPr>
              <a:t>were extremely 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  </a:t>
            </a:r>
            <a:r>
              <a:rPr sz="2400" u="sng">
                <a:solidFill>
                  <a:srgbClr val="FF0000"/>
                </a:solidFill>
                <a:sym typeface="+mn-ea"/>
              </a:rPr>
              <a:t>anxious to get help</a:t>
            </a:r>
            <a:r>
              <a:rPr sz="2400">
                <a:sym typeface="+mn-ea"/>
              </a:rPr>
              <a:t>, looked up at him with watery eyes. 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2.他紧紧抓住桌子边缘，</a:t>
            </a:r>
            <a:r>
              <a:rPr sz="2400" u="sng">
                <a:solidFill>
                  <a:srgbClr val="FF0000"/>
                </a:solidFill>
                <a:sym typeface="+mn-ea"/>
              </a:rPr>
              <a:t>焦急地</a:t>
            </a:r>
            <a:r>
              <a:rPr sz="2400">
                <a:sym typeface="+mn-ea"/>
              </a:rPr>
              <a:t>等待着考试结果。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Clutching the edges of the table, he</a:t>
            </a:r>
            <a:r>
              <a:rPr sz="2400" u="sng">
                <a:solidFill>
                  <a:srgbClr val="FF0000"/>
                </a:solidFill>
                <a:sym typeface="+mn-ea"/>
              </a:rPr>
              <a:t> anxiously</a:t>
            </a:r>
            <a:r>
              <a:rPr sz="2400">
                <a:sym typeface="+mn-ea"/>
              </a:rPr>
              <a:t>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</a:t>
            </a:r>
            <a:r>
              <a:rPr sz="2400">
                <a:sym typeface="+mn-ea"/>
              </a:rPr>
              <a:t>awaited the exam results.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3.看到大卫</a:t>
            </a:r>
            <a:r>
              <a:rPr sz="2400" u="sng">
                <a:solidFill>
                  <a:srgbClr val="FF0000"/>
                </a:solidFill>
                <a:sym typeface="+mn-ea"/>
              </a:rPr>
              <a:t>焦虑</a:t>
            </a:r>
            <a:r>
              <a:rPr sz="2400">
                <a:sym typeface="+mn-ea"/>
              </a:rPr>
              <a:t>的表情,我知道他会放弃参加越野队的。</a:t>
            </a:r>
            <a:endParaRPr sz="2400">
              <a:sym typeface="+mn-ea"/>
            </a:endParaRPr>
          </a:p>
          <a:p>
            <a:r>
              <a:rPr sz="2400" baseline="-25000">
                <a:sym typeface="+mn-ea"/>
              </a:rPr>
              <a:t>2022新高考全国卷I读后续写“脑瘫学生参加跑步比赛” 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Seeing his face </a:t>
            </a:r>
            <a:r>
              <a:rPr sz="2400" u="sng">
                <a:solidFill>
                  <a:srgbClr val="FF0000"/>
                </a:solidFill>
                <a:sym typeface="+mn-ea"/>
              </a:rPr>
              <a:t>filled with anxiety</a:t>
            </a:r>
            <a:r>
              <a:rPr sz="2400">
                <a:sym typeface="+mn-ea"/>
              </a:rPr>
              <a:t>, I knew David would give up participating in the cross-country team.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4.</a:t>
            </a:r>
            <a:r>
              <a:rPr sz="2400" u="sng">
                <a:solidFill>
                  <a:srgbClr val="FF0000"/>
                </a:solidFill>
                <a:sym typeface="+mn-ea"/>
              </a:rPr>
              <a:t>她的心被焦虑攫住了</a:t>
            </a:r>
            <a:r>
              <a:rPr sz="2400">
                <a:sym typeface="+mn-ea"/>
              </a:rPr>
              <a:t>，就像一座火山在她体内喷发。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Her heart was gripped with anxiety</a:t>
            </a:r>
            <a:r>
              <a:rPr sz="2400">
                <a:sym typeface="+mn-ea"/>
              </a:rPr>
              <a:t>, like a volcano erupting inside her.</a:t>
            </a:r>
            <a:endParaRPr sz="2400">
              <a:sym typeface="+mn-ea"/>
            </a:endParaRPr>
          </a:p>
        </p:txBody>
      </p:sp>
      <p:pic>
        <p:nvPicPr>
          <p:cNvPr id="111" name="图片 110"/>
          <p:cNvPicPr/>
          <p:nvPr/>
        </p:nvPicPr>
        <p:blipFill>
          <a:blip r:embed="rId4"/>
          <a:stretch>
            <a:fillRect/>
          </a:stretch>
        </p:blipFill>
        <p:spPr>
          <a:xfrm>
            <a:off x="8315960" y="1577340"/>
            <a:ext cx="3807460" cy="328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838471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9030" y="377825"/>
            <a:ext cx="6166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情感的暗喻手法：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0345" y="838200"/>
            <a:ext cx="1189609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b="1">
                <a:solidFill>
                  <a:srgbClr val="7030A0"/>
                </a:solidFill>
                <a:sym typeface="+mn-ea"/>
              </a:rPr>
              <a:t>1. 情感是对手：get the better of挫败，get the best of胜过,overwhelm压</a:t>
            </a:r>
            <a:r>
              <a:rPr lang="zh-CN" sz="2400" b="1">
                <a:solidFill>
                  <a:srgbClr val="7030A0"/>
                </a:solidFill>
                <a:sym typeface="+mn-ea"/>
              </a:rPr>
              <a:t>倒</a:t>
            </a:r>
            <a:endParaRPr sz="2400" b="1">
              <a:solidFill>
                <a:srgbClr val="7030A0"/>
              </a:solidFill>
              <a:sym typeface="+mn-ea"/>
            </a:endParaRPr>
          </a:p>
          <a:p>
            <a:r>
              <a:rPr sz="2400">
                <a:sym typeface="+mn-ea"/>
              </a:rPr>
              <a:t>(1)他的好奇心</a:t>
            </a:r>
            <a:r>
              <a:rPr sz="2400" u="sng">
                <a:solidFill>
                  <a:srgbClr val="FF0000"/>
                </a:solidFill>
                <a:sym typeface="+mn-ea"/>
              </a:rPr>
              <a:t>占了上风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His curiosity </a:t>
            </a:r>
            <a:r>
              <a:rPr sz="2400" u="sng">
                <a:solidFill>
                  <a:srgbClr val="FF0000"/>
                </a:solidFill>
                <a:sym typeface="+mn-ea"/>
              </a:rPr>
              <a:t>get the better of him</a:t>
            </a:r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(2)悲伤</a:t>
            </a:r>
            <a:r>
              <a:rPr sz="2400" u="sng">
                <a:solidFill>
                  <a:srgbClr val="FF0000"/>
                </a:solidFill>
                <a:sym typeface="+mn-ea"/>
              </a:rPr>
              <a:t>压倒了</a:t>
            </a:r>
            <a:r>
              <a:rPr sz="2400">
                <a:sym typeface="+mn-ea"/>
              </a:rPr>
              <a:t>她，使她沉浸在悲伤中。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Grief </a:t>
            </a:r>
            <a:r>
              <a:rPr sz="2400" u="sng">
                <a:solidFill>
                  <a:srgbClr val="FF0000"/>
                </a:solidFill>
                <a:sym typeface="+mn-ea"/>
              </a:rPr>
              <a:t>overwhelmed</a:t>
            </a:r>
            <a:r>
              <a:rPr sz="2400">
                <a:sym typeface="+mn-ea"/>
              </a:rPr>
              <a:t> her, leaving her lost in sorrow.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 b="1">
                <a:solidFill>
                  <a:srgbClr val="7030A0"/>
                </a:solidFill>
                <a:sym typeface="+mn-ea"/>
              </a:rPr>
              <a:t>2. 情感是人手：seize/grasp/grip抓，take hold of抓住，cover覆盖，tear into pieces撕成碎片</a:t>
            </a:r>
            <a:endParaRPr sz="2400" b="1">
              <a:solidFill>
                <a:srgbClr val="7030A0"/>
              </a:solidFill>
              <a:sym typeface="+mn-ea"/>
            </a:endParaRPr>
          </a:p>
          <a:p>
            <a:r>
              <a:rPr sz="2400">
                <a:sym typeface="+mn-ea"/>
              </a:rPr>
              <a:t>(1)恐惧</a:t>
            </a:r>
            <a:r>
              <a:rPr sz="2400" u="sng">
                <a:solidFill>
                  <a:srgbClr val="FF0000"/>
                </a:solidFill>
                <a:sym typeface="+mn-ea"/>
              </a:rPr>
              <a:t>攫住了</a:t>
            </a:r>
            <a:r>
              <a:rPr sz="2400">
                <a:sym typeface="+mn-ea"/>
              </a:rPr>
              <a:t>她的心。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Fear </a:t>
            </a:r>
            <a:r>
              <a:rPr sz="2400" u="sng">
                <a:solidFill>
                  <a:srgbClr val="FF0000"/>
                </a:solidFill>
                <a:sym typeface="+mn-ea"/>
              </a:rPr>
              <a:t>gripped </a:t>
            </a:r>
            <a:r>
              <a:rPr sz="2400">
                <a:sym typeface="+mn-ea"/>
              </a:rPr>
              <a:t>her heart/</a:t>
            </a:r>
            <a:r>
              <a:rPr sz="2400" u="sng">
                <a:solidFill>
                  <a:srgbClr val="FF0000"/>
                </a:solidFill>
                <a:sym typeface="+mn-ea"/>
              </a:rPr>
              <a:t>seized</a:t>
            </a:r>
            <a:r>
              <a:rPr sz="2400">
                <a:sym typeface="+mn-ea"/>
              </a:rPr>
              <a:t> her.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(2)她绝望得</a:t>
            </a:r>
            <a:r>
              <a:rPr sz="2400" u="sng">
                <a:solidFill>
                  <a:srgbClr val="FF0000"/>
                </a:solidFill>
                <a:sym typeface="+mn-ea"/>
              </a:rPr>
              <a:t>心都碎了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Her heart </a:t>
            </a:r>
            <a:r>
              <a:rPr sz="2400" u="sng">
                <a:solidFill>
                  <a:srgbClr val="FF0000"/>
                </a:solidFill>
                <a:sym typeface="+mn-ea"/>
              </a:rPr>
              <a:t>was torn into pieces</a:t>
            </a:r>
            <a:r>
              <a:rPr sz="2400">
                <a:sym typeface="+mn-ea"/>
              </a:rPr>
              <a:t> with despair.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(3)夜幕降临时，失望和绝望</a:t>
            </a:r>
            <a:r>
              <a:rPr sz="2400" u="sng">
                <a:solidFill>
                  <a:srgbClr val="FF0000"/>
                </a:solidFill>
                <a:sym typeface="+mn-ea"/>
              </a:rPr>
              <a:t>攫住了</a:t>
            </a:r>
            <a:r>
              <a:rPr sz="2400">
                <a:sym typeface="+mn-ea"/>
              </a:rPr>
              <a:t>他。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As the night fell, disappointment and despair </a:t>
            </a:r>
            <a:r>
              <a:rPr sz="2400" u="sng">
                <a:solidFill>
                  <a:srgbClr val="FF0000"/>
                </a:solidFill>
                <a:sym typeface="+mn-ea"/>
              </a:rPr>
              <a:t>held him totally.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endParaRPr sz="2400" u="sng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13" name="图片 112"/>
          <p:cNvPicPr/>
          <p:nvPr/>
        </p:nvPicPr>
        <p:blipFill>
          <a:blip r:embed="rId4"/>
          <a:stretch>
            <a:fillRect/>
          </a:stretch>
        </p:blipFill>
        <p:spPr>
          <a:xfrm>
            <a:off x="8965565" y="3906520"/>
            <a:ext cx="3150870" cy="28124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838471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9030" y="377825"/>
            <a:ext cx="6166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情感的暗喻手法：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0288" y="838240"/>
            <a:ext cx="11463845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b="1">
                <a:solidFill>
                  <a:srgbClr val="7030A0"/>
                </a:solidFill>
                <a:sym typeface="+mn-ea"/>
              </a:rPr>
              <a:t>3. 情感是动物：crawl/creep爬动，gnaw咬，swallow/devour吞噬</a:t>
            </a:r>
            <a:endParaRPr sz="2400" b="1">
              <a:solidFill>
                <a:srgbClr val="7030A0"/>
              </a:solidFill>
              <a:sym typeface="+mn-ea"/>
            </a:endParaRPr>
          </a:p>
          <a:p>
            <a:r>
              <a:rPr sz="2400">
                <a:sym typeface="+mn-ea"/>
              </a:rPr>
              <a:t>(1)幸福</a:t>
            </a:r>
            <a:r>
              <a:rPr sz="2400" u="sng">
                <a:solidFill>
                  <a:srgbClr val="FF0000"/>
                </a:solidFill>
                <a:sym typeface="+mn-ea"/>
              </a:rPr>
              <a:t>爬上了</a:t>
            </a:r>
            <a:r>
              <a:rPr sz="2400">
                <a:sym typeface="+mn-ea"/>
              </a:rPr>
              <a:t>他的眉梢。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Happiness </a:t>
            </a:r>
            <a:r>
              <a:rPr sz="2400" u="sng">
                <a:solidFill>
                  <a:srgbClr val="FF0000"/>
                </a:solidFill>
                <a:sym typeface="+mn-ea"/>
              </a:rPr>
              <a:t>crawls up</a:t>
            </a:r>
            <a:r>
              <a:rPr sz="2400">
                <a:sym typeface="+mn-ea"/>
              </a:rPr>
              <a:t> to the tips of his brows.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(2)自我怀疑开始</a:t>
            </a:r>
            <a:r>
              <a:rPr sz="2400" u="sng">
                <a:solidFill>
                  <a:srgbClr val="FF0000"/>
                </a:solidFill>
                <a:sym typeface="+mn-ea"/>
              </a:rPr>
              <a:t>侵蚀</a:t>
            </a:r>
            <a:r>
              <a:rPr sz="2400">
                <a:sym typeface="+mn-ea"/>
              </a:rPr>
              <a:t>她的信心。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Self-doubt began to </a:t>
            </a:r>
            <a:r>
              <a:rPr sz="2400" u="sng">
                <a:solidFill>
                  <a:srgbClr val="FF0000"/>
                </a:solidFill>
                <a:sym typeface="+mn-ea"/>
              </a:rPr>
              <a:t>gnaw away</a:t>
            </a:r>
            <a:r>
              <a:rPr sz="2400">
                <a:sym typeface="+mn-ea"/>
              </a:rPr>
              <a:t> her confidence.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 b="1">
                <a:solidFill>
                  <a:srgbClr val="7030A0"/>
                </a:solidFill>
                <a:sym typeface="+mn-ea"/>
              </a:rPr>
              <a:t>4. 情感是水流：well up涌出，surge涌动，sweep冲;卷，fill/brim盛满， boil沸腾</a:t>
            </a:r>
            <a:endParaRPr sz="2400" b="1">
              <a:solidFill>
                <a:srgbClr val="7030A0"/>
              </a:solidFill>
              <a:sym typeface="+mn-ea"/>
            </a:endParaRPr>
          </a:p>
          <a:p>
            <a:r>
              <a:rPr sz="2400">
                <a:sym typeface="+mn-ea"/>
              </a:rPr>
              <a:t>(1)一阵恐慌/内疚</a:t>
            </a:r>
            <a:r>
              <a:rPr sz="2400" u="sng">
                <a:solidFill>
                  <a:srgbClr val="FF0000"/>
                </a:solidFill>
                <a:sym typeface="+mn-ea"/>
              </a:rPr>
              <a:t>席卷</a:t>
            </a:r>
            <a:r>
              <a:rPr sz="2400">
                <a:sym typeface="+mn-ea"/>
              </a:rPr>
              <a:t>了她。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A wave of panic/guilt </a:t>
            </a:r>
            <a:r>
              <a:rPr sz="2400" u="sng">
                <a:solidFill>
                  <a:srgbClr val="FF0000"/>
                </a:solidFill>
                <a:sym typeface="+mn-ea"/>
              </a:rPr>
              <a:t>swept ove</a:t>
            </a:r>
            <a:r>
              <a:rPr sz="2400">
                <a:sym typeface="+mn-ea"/>
              </a:rPr>
              <a:t>r her.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(2)他</a:t>
            </a:r>
            <a:r>
              <a:rPr sz="2400" u="sng">
                <a:solidFill>
                  <a:srgbClr val="FF0000"/>
                </a:solidFill>
                <a:sym typeface="+mn-ea"/>
              </a:rPr>
              <a:t>怒不可遏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His </a:t>
            </a:r>
            <a:r>
              <a:rPr sz="2400" u="sng">
                <a:solidFill>
                  <a:srgbClr val="FF0000"/>
                </a:solidFill>
                <a:sym typeface="+mn-ea"/>
              </a:rPr>
              <a:t>anger boiled inside</a:t>
            </a:r>
            <a:r>
              <a:rPr sz="2400">
                <a:sym typeface="+mn-ea"/>
              </a:rPr>
              <a:t> him.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(3)她高兴得跳了起来，感到</a:t>
            </a:r>
            <a:r>
              <a:rPr sz="2400" u="sng">
                <a:solidFill>
                  <a:srgbClr val="FF0000"/>
                </a:solidFill>
                <a:sym typeface="+mn-ea"/>
              </a:rPr>
              <a:t>一阵喜悦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She jumped with joy, feeling </a:t>
            </a:r>
            <a:r>
              <a:rPr sz="2400" u="sng">
                <a:solidFill>
                  <a:srgbClr val="FF0000"/>
                </a:solidFill>
                <a:sym typeface="+mn-ea"/>
              </a:rPr>
              <a:t>a surge of delight</a:t>
            </a:r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endParaRPr sz="2400">
              <a:sym typeface="+mn-ea"/>
            </a:endParaRPr>
          </a:p>
        </p:txBody>
      </p:sp>
      <p:pic>
        <p:nvPicPr>
          <p:cNvPr id="115" name="图片 114"/>
          <p:cNvPicPr/>
          <p:nvPr/>
        </p:nvPicPr>
        <p:blipFill>
          <a:blip r:embed="rId4"/>
          <a:stretch>
            <a:fillRect/>
          </a:stretch>
        </p:blipFill>
        <p:spPr>
          <a:xfrm>
            <a:off x="9043670" y="4312285"/>
            <a:ext cx="3148330" cy="2458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图片 119"/>
          <p:cNvPicPr/>
          <p:nvPr/>
        </p:nvPicPr>
        <p:blipFill>
          <a:blip r:embed="rId5"/>
          <a:stretch>
            <a:fillRect/>
          </a:stretch>
        </p:blipFill>
        <p:spPr>
          <a:xfrm>
            <a:off x="9043670" y="1254760"/>
            <a:ext cx="3148330" cy="2185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838471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9030" y="377825"/>
            <a:ext cx="6166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情感的暗喻手法：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2043" y="911265"/>
            <a:ext cx="11463845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b="1">
                <a:solidFill>
                  <a:srgbClr val="7030A0"/>
                </a:solidFill>
                <a:sym typeface="+mn-ea"/>
              </a:rPr>
              <a:t>5. 情感是光线：spread across传播，light up照亮，cloud罩</a:t>
            </a:r>
            <a:endParaRPr sz="2400" b="1">
              <a:solidFill>
                <a:srgbClr val="7030A0"/>
              </a:solidFill>
              <a:sym typeface="+mn-ea"/>
            </a:endParaRPr>
          </a:p>
          <a:p>
            <a:r>
              <a:rPr sz="2400">
                <a:sym typeface="+mn-ea"/>
              </a:rPr>
              <a:t>(1)他脸上</a:t>
            </a:r>
            <a:r>
              <a:rPr sz="2400" u="sng">
                <a:solidFill>
                  <a:srgbClr val="FF0000"/>
                </a:solidFill>
                <a:sym typeface="+mn-ea"/>
              </a:rPr>
              <a:t>绽开了笑容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Smile spread</a:t>
            </a:r>
            <a:r>
              <a:rPr sz="2400">
                <a:sym typeface="+mn-ea"/>
              </a:rPr>
              <a:t> across his face.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(2)他因兴奋而</a:t>
            </a:r>
            <a:r>
              <a:rPr sz="2400" u="sng">
                <a:solidFill>
                  <a:srgbClr val="FF0000"/>
                </a:solidFill>
                <a:sym typeface="+mn-ea"/>
              </a:rPr>
              <a:t>容光焕发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His face was lit/brightened </a:t>
            </a:r>
            <a:r>
              <a:rPr sz="2400">
                <a:sym typeface="+mn-ea"/>
              </a:rPr>
              <a:t>with excitement.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(3)输掉比赛的失望</a:t>
            </a:r>
            <a:r>
              <a:rPr sz="2400" u="sng">
                <a:solidFill>
                  <a:srgbClr val="FF0000"/>
                </a:solidFill>
                <a:sym typeface="+mn-ea"/>
              </a:rPr>
              <a:t>蒙蔽了他的思想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Disappointment of losing the game </a:t>
            </a:r>
            <a:r>
              <a:rPr sz="2400" u="sng">
                <a:solidFill>
                  <a:srgbClr val="FF0000"/>
                </a:solidFill>
                <a:sym typeface="+mn-ea"/>
              </a:rPr>
              <a:t>clouded his thought</a:t>
            </a:r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 b="1">
                <a:solidFill>
                  <a:srgbClr val="7030A0"/>
                </a:solidFill>
                <a:sym typeface="+mn-ea"/>
              </a:rPr>
              <a:t>6. 情感是负担：bear on压在……上面，carry承受</a:t>
            </a:r>
            <a:endParaRPr sz="2400" b="1">
              <a:solidFill>
                <a:srgbClr val="7030A0"/>
              </a:solidFill>
              <a:sym typeface="+mn-ea"/>
            </a:endParaRPr>
          </a:p>
          <a:p>
            <a:r>
              <a:rPr sz="2400">
                <a:sym typeface="+mn-ea"/>
              </a:rPr>
              <a:t>(1)他</a:t>
            </a:r>
            <a:r>
              <a:rPr sz="2400" u="sng">
                <a:solidFill>
                  <a:srgbClr val="FF0000"/>
                </a:solidFill>
                <a:sym typeface="+mn-ea"/>
              </a:rPr>
              <a:t>为忧虑所累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He </a:t>
            </a:r>
            <a:r>
              <a:rPr sz="2400" u="sng">
                <a:solidFill>
                  <a:srgbClr val="FF0000"/>
                </a:solidFill>
                <a:sym typeface="+mn-ea"/>
              </a:rPr>
              <a:t>was burdened with worries</a:t>
            </a:r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(2)悲伤</a:t>
            </a:r>
            <a:r>
              <a:rPr sz="2400" u="sng">
                <a:solidFill>
                  <a:srgbClr val="FF0000"/>
                </a:solidFill>
                <a:sym typeface="+mn-ea"/>
              </a:rPr>
              <a:t>沉重地压</a:t>
            </a:r>
            <a:r>
              <a:rPr sz="2400">
                <a:sym typeface="+mn-ea"/>
              </a:rPr>
              <a:t>在她身上。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Grief </a:t>
            </a:r>
            <a:r>
              <a:rPr sz="2400" u="sng">
                <a:solidFill>
                  <a:srgbClr val="FF0000"/>
                </a:solidFill>
                <a:sym typeface="+mn-ea"/>
              </a:rPr>
              <a:t>bears heavily</a:t>
            </a:r>
            <a:r>
              <a:rPr sz="2400">
                <a:sym typeface="+mn-ea"/>
              </a:rPr>
              <a:t> on her.</a:t>
            </a:r>
            <a:endParaRPr sz="2400">
              <a:sym typeface="+mn-ea"/>
            </a:endParaRPr>
          </a:p>
        </p:txBody>
      </p:sp>
      <p:pic>
        <p:nvPicPr>
          <p:cNvPr id="112" name="图片 111"/>
          <p:cNvPicPr/>
          <p:nvPr/>
        </p:nvPicPr>
        <p:blipFill>
          <a:blip r:embed="rId4"/>
          <a:stretch>
            <a:fillRect/>
          </a:stretch>
        </p:blipFill>
        <p:spPr>
          <a:xfrm>
            <a:off x="8918575" y="4385945"/>
            <a:ext cx="3273425" cy="2472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图片 115"/>
          <p:cNvPicPr/>
          <p:nvPr/>
        </p:nvPicPr>
        <p:blipFill>
          <a:blip r:embed="rId5"/>
          <a:stretch>
            <a:fillRect/>
          </a:stretch>
        </p:blipFill>
        <p:spPr>
          <a:xfrm>
            <a:off x="8918575" y="911225"/>
            <a:ext cx="3273425" cy="24568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838471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67505"/>
            <a:ext cx="750374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annoyed/əˈnɔɪd/       adj.恼怒的;生气的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annoy/əˈnɔɪ/             vt.使恼怒;打扰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pic>
        <p:nvPicPr>
          <p:cNvPr id="117" name="图片 116"/>
          <p:cNvPicPr/>
          <p:nvPr/>
        </p:nvPicPr>
        <p:blipFill>
          <a:blip r:embed="rId4"/>
          <a:stretch>
            <a:fillRect/>
          </a:stretch>
        </p:blipFill>
        <p:spPr>
          <a:xfrm>
            <a:off x="8765540" y="3963670"/>
            <a:ext cx="3426460" cy="2786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20345" y="997585"/>
            <a:ext cx="918083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ym typeface="+mn-ea"/>
              </a:rPr>
              <a:t>1.此外,在图书馆,某些学生大声说话,打扰其他人,</a:t>
            </a:r>
            <a:r>
              <a:rPr sz="2400" u="sng">
                <a:solidFill>
                  <a:srgbClr val="FF0000"/>
                </a:solidFill>
                <a:sym typeface="+mn-ea"/>
              </a:rPr>
              <a:t>令人厌烦</a:t>
            </a:r>
            <a:r>
              <a:rPr sz="2400">
                <a:sym typeface="+mn-ea"/>
              </a:rPr>
              <a:t>。（应）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Besides, in the library, certain students talk aloud, disturbing, and </a:t>
            </a:r>
            <a:r>
              <a:rPr sz="2400" u="sng">
                <a:solidFill>
                  <a:srgbClr val="FF0000"/>
                </a:solidFill>
                <a:sym typeface="+mn-ea"/>
              </a:rPr>
              <a:t>annoying others. 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2.对孩子们弄出这么</a:t>
            </a:r>
            <a:r>
              <a:rPr sz="2400" u="sng">
                <a:solidFill>
                  <a:srgbClr val="FF0000"/>
                </a:solidFill>
                <a:sym typeface="+mn-ea"/>
              </a:rPr>
              <a:t>烦人的噪声</a:t>
            </a:r>
            <a:r>
              <a:rPr sz="2400">
                <a:sym typeface="+mn-ea"/>
              </a:rPr>
              <a:t>莎莉</a:t>
            </a:r>
            <a:r>
              <a:rPr sz="2400" u="sng">
                <a:solidFill>
                  <a:srgbClr val="FF0000"/>
                </a:solidFill>
                <a:sym typeface="+mn-ea"/>
              </a:rPr>
              <a:t>很生气</a:t>
            </a:r>
            <a:r>
              <a:rPr sz="2400">
                <a:sym typeface="+mn-ea"/>
              </a:rPr>
              <a:t>,她</a:t>
            </a:r>
            <a:r>
              <a:rPr sz="2400" u="sng">
                <a:solidFill>
                  <a:srgbClr val="FF0000"/>
                </a:solidFill>
                <a:sym typeface="+mn-ea"/>
              </a:rPr>
              <a:t>恼怒地</a:t>
            </a:r>
            <a:r>
              <a:rPr sz="2400">
                <a:sym typeface="+mn-ea"/>
              </a:rPr>
              <a:t>用拳头捶桌子。（续）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Sally </a:t>
            </a:r>
            <a:r>
              <a:rPr sz="2400" u="sng">
                <a:solidFill>
                  <a:srgbClr val="FF0000"/>
                </a:solidFill>
                <a:sym typeface="+mn-ea"/>
              </a:rPr>
              <a:t>was annoyed at </a:t>
            </a:r>
            <a:r>
              <a:rPr sz="2400">
                <a:sym typeface="+mn-ea"/>
              </a:rPr>
              <a:t>the children for making so </a:t>
            </a:r>
            <a:r>
              <a:rPr sz="2400" u="sng">
                <a:solidFill>
                  <a:srgbClr val="FF0000"/>
                </a:solidFill>
                <a:sym typeface="+mn-ea"/>
              </a:rPr>
              <a:t>annoying noise</a:t>
            </a:r>
            <a:r>
              <a:rPr sz="2400">
                <a:sym typeface="+mn-ea"/>
              </a:rPr>
              <a:t>, slamming her fist on the table </a:t>
            </a:r>
            <a:r>
              <a:rPr sz="2400" u="sng">
                <a:solidFill>
                  <a:srgbClr val="FF0000"/>
                </a:solidFill>
                <a:sym typeface="+mn-ea"/>
              </a:rPr>
              <a:t>in annoyance</a:t>
            </a:r>
            <a:r>
              <a:rPr sz="2400">
                <a:sym typeface="+mn-ea"/>
              </a:rPr>
              <a:t>. 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3.</a:t>
            </a:r>
            <a:r>
              <a:rPr sz="2400" u="sng">
                <a:solidFill>
                  <a:srgbClr val="FF0000"/>
                </a:solidFill>
                <a:sym typeface="+mn-ea"/>
              </a:rPr>
              <a:t>让我恼火的是</a:t>
            </a:r>
            <a:r>
              <a:rPr sz="2400">
                <a:sym typeface="+mn-ea"/>
              </a:rPr>
              <a:t>，我被分配到一个非常严肃的人一起工作，他总是对别人的工作不满意。</a:t>
            </a:r>
            <a:r>
              <a:rPr sz="2400" baseline="-25000">
                <a:sym typeface="+mn-ea"/>
              </a:rPr>
              <a:t>2022年浙江1月高考读后续写“傲娇学霸与迷糊学渣” </a:t>
            </a:r>
            <a:r>
              <a:rPr sz="2400"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What annoyed me </a:t>
            </a:r>
            <a:r>
              <a:rPr sz="2400">
                <a:sym typeface="+mn-ea"/>
              </a:rPr>
              <a:t>was that I was assigned to work with an extremely serious guy who always not satisfied with others’ work.</a:t>
            </a:r>
            <a:endParaRPr sz="2400"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840963" y="684801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101" y="152595"/>
            <a:ext cx="75037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情感名词：介词（in/with）+n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0"/>
            <a:ext cx="1196975" cy="6845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9555" y="612775"/>
            <a:ext cx="11942445" cy="6369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b="1">
                <a:solidFill>
                  <a:srgbClr val="FF0000"/>
                </a:solidFill>
                <a:sym typeface="+mn-ea"/>
              </a:rPr>
              <a:t>惊：</a:t>
            </a:r>
            <a:r>
              <a:rPr sz="2400">
                <a:sym typeface="+mn-ea"/>
              </a:rPr>
              <a:t>surprise,amazement,astonishement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喜：</a:t>
            </a:r>
            <a:r>
              <a:rPr sz="2400">
                <a:sym typeface="+mn-ea"/>
              </a:rPr>
              <a:t>excitement, joy, happiness,delight,pride,enthusiasm,amusement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怕：</a:t>
            </a:r>
            <a:r>
              <a:rPr sz="2400">
                <a:sym typeface="+mn-ea"/>
              </a:rPr>
              <a:t>nervousness,terro</a:t>
            </a:r>
            <a:r>
              <a:rPr lang="en-US" sz="2400">
                <a:sym typeface="+mn-ea"/>
              </a:rPr>
              <a:t>r</a:t>
            </a:r>
            <a:r>
              <a:rPr sz="2400">
                <a:sym typeface="+mn-ea"/>
              </a:rPr>
              <a:t>, horror, fear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急：</a:t>
            </a:r>
            <a:r>
              <a:rPr sz="2400">
                <a:sym typeface="+mn-ea"/>
              </a:rPr>
              <a:t>anxiety,worry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怒：</a:t>
            </a:r>
            <a:r>
              <a:rPr sz="2400">
                <a:sym typeface="+mn-ea"/>
              </a:rPr>
              <a:t>anger, rage,annoyance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羞：</a:t>
            </a:r>
            <a:r>
              <a:rPr sz="2400">
                <a:sym typeface="+mn-ea"/>
              </a:rPr>
              <a:t>shame</a:t>
            </a:r>
            <a:r>
              <a:rPr lang="en-US" sz="2400">
                <a:sym typeface="+mn-ea"/>
              </a:rPr>
              <a:t>                                       </a:t>
            </a:r>
            <a:endParaRPr lang="en-US"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悔：</a:t>
            </a:r>
            <a:r>
              <a:rPr sz="2400">
                <a:sym typeface="+mn-ea"/>
              </a:rPr>
              <a:t>regret, guilt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尬：</a:t>
            </a:r>
            <a:r>
              <a:rPr sz="2400">
                <a:sym typeface="+mn-ea"/>
              </a:rPr>
              <a:t>embarrassment, awkward(adj)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盼：</a:t>
            </a:r>
            <a:r>
              <a:rPr sz="2400">
                <a:sym typeface="+mn-ea"/>
              </a:rPr>
              <a:t>anticipatition,expectation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悲：</a:t>
            </a:r>
            <a:r>
              <a:rPr sz="2400">
                <a:sym typeface="+mn-ea"/>
              </a:rPr>
              <a:t>sadness, sorrow,bitterness,despair,depression,grief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恩：</a:t>
            </a:r>
            <a:r>
              <a:rPr sz="2400">
                <a:sym typeface="+mn-ea"/>
              </a:rPr>
              <a:t>gratitude,appreciation,thankful(adj)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爱：</a:t>
            </a:r>
            <a:r>
              <a:rPr sz="2400">
                <a:sym typeface="+mn-ea"/>
              </a:rPr>
              <a:t>love,affection,attached(adj)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失：</a:t>
            </a:r>
            <a:r>
              <a:rPr sz="2400">
                <a:sym typeface="+mn-ea"/>
              </a:rPr>
              <a:t>disappointment,frustration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怜：</a:t>
            </a:r>
            <a:r>
              <a:rPr sz="2400">
                <a:sym typeface="+mn-ea"/>
              </a:rPr>
              <a:t>sympathy,pity,empathy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累：</a:t>
            </a:r>
            <a:r>
              <a:rPr sz="2400">
                <a:sym typeface="+mn-ea"/>
              </a:rPr>
              <a:t>tireness,exhausted(adj),be worn out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惑：</a:t>
            </a:r>
            <a:r>
              <a:rPr sz="2400">
                <a:sym typeface="+mn-ea"/>
              </a:rPr>
              <a:t>puzzle,doubt,disbelief</a:t>
            </a:r>
            <a:r>
              <a:rPr lang="en-US" sz="2400">
                <a:sym typeface="+mn-ea"/>
              </a:rPr>
              <a:t>                      </a:t>
            </a:r>
            <a:endParaRPr lang="en-US"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安：</a:t>
            </a:r>
            <a:r>
              <a:rPr sz="2400">
                <a:sym typeface="+mn-ea"/>
              </a:rPr>
              <a:t>relief</a:t>
            </a:r>
            <a:endParaRPr sz="2400">
              <a:sym typeface="+mn-ea"/>
            </a:endParaRPr>
          </a:p>
        </p:txBody>
      </p:sp>
      <p:pic>
        <p:nvPicPr>
          <p:cNvPr id="118" name="图片 117"/>
          <p:cNvPicPr/>
          <p:nvPr/>
        </p:nvPicPr>
        <p:blipFill>
          <a:blip r:embed="rId4"/>
          <a:stretch>
            <a:fillRect/>
          </a:stretch>
        </p:blipFill>
        <p:spPr>
          <a:xfrm>
            <a:off x="9030335" y="3515360"/>
            <a:ext cx="3161665" cy="33426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840963" y="684801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101" y="152595"/>
            <a:ext cx="75037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情感名词：介词（in/with）+n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0"/>
            <a:ext cx="1196975" cy="6845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15640" y="612775"/>
            <a:ext cx="9063990" cy="67392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1.她</a:t>
            </a:r>
            <a:r>
              <a:rPr sz="2400" u="sng">
                <a:solidFill>
                  <a:srgbClr val="FF0000"/>
                </a:solidFill>
                <a:sym typeface="+mn-ea"/>
              </a:rPr>
              <a:t>心满意足地</a:t>
            </a:r>
            <a:r>
              <a:rPr sz="2400">
                <a:sym typeface="+mn-ea"/>
              </a:rPr>
              <a:t>叹了口气，靠在舒适的椅子上。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Sighing </a:t>
            </a:r>
            <a:r>
              <a:rPr sz="2400" u="sng">
                <a:solidFill>
                  <a:srgbClr val="FF0000"/>
                </a:solidFill>
                <a:sym typeface="+mn-ea"/>
              </a:rPr>
              <a:t>with contentment</a:t>
            </a:r>
            <a:r>
              <a:rPr sz="2400">
                <a:sym typeface="+mn-ea"/>
              </a:rPr>
              <a:t>, she leaned back in the comfortable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chair.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2.人群</a:t>
            </a:r>
            <a:r>
              <a:rPr sz="2400" u="sng">
                <a:solidFill>
                  <a:srgbClr val="FF0000"/>
                </a:solidFill>
                <a:sym typeface="+mn-ea"/>
              </a:rPr>
              <a:t>热情高涨</a:t>
            </a:r>
            <a:r>
              <a:rPr sz="2400">
                <a:sym typeface="+mn-ea"/>
              </a:rPr>
              <a:t>，为他们最喜欢的乐队欢呼。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Roaring </a:t>
            </a:r>
            <a:r>
              <a:rPr sz="2400" u="sng">
                <a:solidFill>
                  <a:srgbClr val="FF0000"/>
                </a:solidFill>
                <a:sym typeface="+mn-ea"/>
              </a:rPr>
              <a:t>with enthusiasm</a:t>
            </a:r>
            <a:r>
              <a:rPr sz="2400">
                <a:sym typeface="+mn-ea"/>
              </a:rPr>
              <a:t>, the crowd cheered for their favo</a:t>
            </a:r>
            <a:r>
              <a:rPr lang="en-US" sz="2400">
                <a:sym typeface="+mn-ea"/>
              </a:rPr>
              <a:t>u</a:t>
            </a:r>
            <a:r>
              <a:rPr sz="2400">
                <a:sym typeface="+mn-ea"/>
              </a:rPr>
              <a:t>rite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band.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3.她</a:t>
            </a:r>
            <a:r>
              <a:rPr sz="2400" u="sng">
                <a:solidFill>
                  <a:srgbClr val="FF0000"/>
                </a:solidFill>
                <a:sym typeface="+mn-ea"/>
              </a:rPr>
              <a:t>悲痛地</a:t>
            </a:r>
            <a:r>
              <a:rPr sz="2400">
                <a:sym typeface="+mn-ea"/>
              </a:rPr>
              <a:t>抽泣着，悼念失去的亲人。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Sobbing </a:t>
            </a:r>
            <a:r>
              <a:rPr sz="2400" u="sng">
                <a:solidFill>
                  <a:srgbClr val="FF0000"/>
                </a:solidFill>
                <a:sym typeface="+mn-ea"/>
              </a:rPr>
              <a:t>with grief</a:t>
            </a:r>
            <a:r>
              <a:rPr sz="2400">
                <a:sym typeface="+mn-ea"/>
              </a:rPr>
              <a:t>, she mourned the loss of a loved one.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4.他们目睹了这不可思议的壮举，</a:t>
            </a:r>
            <a:r>
              <a:rPr sz="2400" u="sng">
                <a:solidFill>
                  <a:srgbClr val="FF0000"/>
                </a:solidFill>
                <a:sym typeface="+mn-ea"/>
              </a:rPr>
              <a:t>惊讶得</a:t>
            </a:r>
            <a:r>
              <a:rPr sz="2400">
                <a:sym typeface="+mn-ea"/>
              </a:rPr>
              <a:t>倒吸了一口气。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Gasping </a:t>
            </a:r>
            <a:r>
              <a:rPr sz="2400" u="sng">
                <a:solidFill>
                  <a:srgbClr val="FF0000"/>
                </a:solidFill>
                <a:sym typeface="+mn-ea"/>
              </a:rPr>
              <a:t>with astonishment</a:t>
            </a:r>
            <a:r>
              <a:rPr sz="2400">
                <a:sym typeface="+mn-ea"/>
              </a:rPr>
              <a:t>, they witnessed the incredible feat.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5.她因</a:t>
            </a:r>
            <a:r>
              <a:rPr sz="2400" u="sng">
                <a:solidFill>
                  <a:srgbClr val="FF0000"/>
                </a:solidFill>
                <a:sym typeface="+mn-ea"/>
              </a:rPr>
              <a:t>期待</a:t>
            </a:r>
            <a:r>
              <a:rPr sz="2400">
                <a:sym typeface="+mn-ea"/>
              </a:rPr>
              <a:t>而颤抖，等待着那激动人心的启示。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Trembling </a:t>
            </a:r>
            <a:r>
              <a:rPr sz="2400" u="sng">
                <a:solidFill>
                  <a:srgbClr val="FF0000"/>
                </a:solidFill>
                <a:sym typeface="+mn-ea"/>
              </a:rPr>
              <a:t>with anticipation</a:t>
            </a:r>
            <a:r>
              <a:rPr sz="2400">
                <a:sym typeface="+mn-ea"/>
              </a:rPr>
              <a:t>, she awaited the thrilling revelation.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</p:txBody>
      </p:sp>
      <p:pic>
        <p:nvPicPr>
          <p:cNvPr id="119" name="图片 118"/>
          <p:cNvPicPr/>
          <p:nvPr/>
        </p:nvPicPr>
        <p:blipFill>
          <a:blip r:embed="rId4"/>
          <a:stretch>
            <a:fillRect/>
          </a:stretch>
        </p:blipFill>
        <p:spPr>
          <a:xfrm>
            <a:off x="-635" y="684530"/>
            <a:ext cx="3085465" cy="3262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840963" y="684801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101" y="152595"/>
            <a:ext cx="75037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情感名词：介词（in/with）+n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0"/>
            <a:ext cx="1196975" cy="6845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9550" y="612775"/>
            <a:ext cx="11983085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dirty="0">
                <a:sym typeface="+mn-ea"/>
              </a:rPr>
              <a:t>6.他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紧张</a:t>
            </a:r>
            <a:r>
              <a:rPr sz="2400" dirty="0">
                <a:sym typeface="+mn-ea"/>
              </a:rPr>
              <a:t>得结结巴巴，发表了衷心的演讲。</a:t>
            </a:r>
            <a:r>
              <a:rPr sz="2400" dirty="0">
                <a:solidFill>
                  <a:srgbClr val="FF0000"/>
                </a:solidFill>
                <a:sym typeface="+mn-ea"/>
              </a:rPr>
              <a:t>（续）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sym typeface="+mn-ea"/>
              </a:rPr>
              <a:t>Stammering 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with nervousness</a:t>
            </a:r>
            <a:r>
              <a:rPr sz="2400" dirty="0">
                <a:sym typeface="+mn-ea"/>
              </a:rPr>
              <a:t>, he delivered his heartfelt speech.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 dirty="0">
              <a:sym typeface="+mn-ea"/>
            </a:endParaRPr>
          </a:p>
          <a:p>
            <a:r>
              <a:rPr sz="2400" dirty="0">
                <a:sym typeface="+mn-ea"/>
              </a:rPr>
              <a:t>7.她回忆起那件有趣的事，不禁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咧嘴一笑</a:t>
            </a:r>
            <a:r>
              <a:rPr sz="2400" dirty="0">
                <a:sym typeface="+mn-ea"/>
              </a:rPr>
              <a:t>。</a:t>
            </a:r>
            <a:r>
              <a:rPr sz="2400" dirty="0">
                <a:solidFill>
                  <a:srgbClr val="FF0000"/>
                </a:solidFill>
                <a:sym typeface="+mn-ea"/>
              </a:rPr>
              <a:t>（续）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 dirty="0">
                <a:solidFill>
                  <a:srgbClr val="FF0000"/>
                </a:solidFill>
                <a:sym typeface="+mn-ea"/>
              </a:rPr>
              <a:t>Grinning</a:t>
            </a:r>
            <a:r>
              <a:rPr sz="2400" dirty="0">
                <a:sym typeface="+mn-ea"/>
              </a:rPr>
              <a:t> at the memory 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in amusement</a:t>
            </a:r>
            <a:r>
              <a:rPr sz="2400" dirty="0">
                <a:sym typeface="+mn-ea"/>
              </a:rPr>
              <a:t>, she recalled the funny incident.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 dirty="0">
              <a:sym typeface="+mn-ea"/>
            </a:endParaRPr>
          </a:p>
          <a:p>
            <a:r>
              <a:rPr sz="2400" dirty="0">
                <a:sym typeface="+mn-ea"/>
              </a:rPr>
              <a:t>8.听到这个坏消息，她皱着眉头，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无比失望</a:t>
            </a:r>
            <a:r>
              <a:rPr sz="2400" dirty="0">
                <a:sym typeface="+mn-ea"/>
              </a:rPr>
              <a:t>。</a:t>
            </a:r>
            <a:r>
              <a:rPr sz="2400" dirty="0">
                <a:solidFill>
                  <a:srgbClr val="FF0000"/>
                </a:solidFill>
                <a:sym typeface="+mn-ea"/>
              </a:rPr>
              <a:t>（续）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sym typeface="+mn-ea"/>
              </a:rPr>
              <a:t>Frowning at the bad news, she was 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in great disappointment</a:t>
            </a:r>
            <a:r>
              <a:rPr sz="2400" dirty="0">
                <a:sym typeface="+mn-ea"/>
              </a:rPr>
              <a:t>.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 dirty="0">
              <a:sym typeface="+mn-ea"/>
            </a:endParaRPr>
          </a:p>
          <a:p>
            <a:r>
              <a:rPr sz="2400" dirty="0">
                <a:sym typeface="+mn-ea"/>
              </a:rPr>
              <a:t>9.妈妈耐心地听着，轻轻地抚摸着我的头，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先是惊讶，然后是惊奇，</a:t>
            </a:r>
            <a:r>
              <a:rPr lang="en-US" sz="2400" u="sng" dirty="0">
                <a:solidFill>
                  <a:srgbClr val="FF0000"/>
                </a:solidFill>
                <a:sym typeface="+mn-ea"/>
              </a:rPr>
              <a:t>   </a:t>
            </a:r>
            <a:r>
              <a:rPr sz="2400" u="sng" dirty="0" err="1">
                <a:solidFill>
                  <a:srgbClr val="FF0000"/>
                </a:solidFill>
                <a:sym typeface="+mn-ea"/>
              </a:rPr>
              <a:t>后来是同情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。</a:t>
            </a:r>
            <a:endParaRPr lang="en-US" sz="2400" u="sng" dirty="0">
              <a:solidFill>
                <a:srgbClr val="FF0000"/>
              </a:solidFill>
              <a:sym typeface="+mn-ea"/>
            </a:endParaRPr>
          </a:p>
          <a:p>
            <a:r>
              <a:rPr sz="2400" dirty="0">
                <a:solidFill>
                  <a:srgbClr val="FF0000"/>
                </a:solidFill>
                <a:sym typeface="+mn-ea"/>
              </a:rPr>
              <a:t>（续）</a:t>
            </a:r>
            <a:endParaRPr sz="2400" dirty="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sym typeface="+mn-ea"/>
              </a:rPr>
              <a:t>Mum listened patiently, stroking my head 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in slight surprise, then amazement, and later sympathy.</a:t>
            </a:r>
            <a:endParaRPr sz="2400" u="sng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3180" y="5050790"/>
            <a:ext cx="3902075" cy="18072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088765" y="5135245"/>
            <a:ext cx="3828415" cy="1722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060690" y="5135880"/>
            <a:ext cx="4131945" cy="17221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48" y="-6725"/>
            <a:ext cx="12176764" cy="6864467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3359863" y="3716580"/>
            <a:ext cx="8979737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6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B1</a:t>
            </a:r>
            <a:r>
              <a:rPr lang="zh-CN" altLang="en-US" sz="6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U</a:t>
            </a:r>
            <a:r>
              <a:rPr lang="en-US" altLang="zh-CN" sz="6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zh-CN" altLang="en-US" sz="6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单词拓展</a:t>
            </a:r>
            <a:endParaRPr lang="en-US" altLang="zh-CN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60180" y="3140785"/>
            <a:ext cx="8598836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4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活用教材词汇，靶向高考写作</a:t>
            </a:r>
            <a:endParaRPr lang="zh-CN" altLang="en-US" sz="4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743955" y="5665715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</a:rPr>
              <a:t>武汉开发区汉阳三中：廖英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58461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18635"/>
            <a:ext cx="75037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frightened/ˈfraɪtnd/        adj.办惊吓的;害怕的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33675" y="678815"/>
            <a:ext cx="9337675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ym typeface="+mn-ea"/>
              </a:rPr>
              <a:t>1.我来这儿已经一个星期了。起初我有点尴尬和</a:t>
            </a:r>
            <a:r>
              <a:rPr sz="2400" u="sng">
                <a:solidFill>
                  <a:srgbClr val="FF0000"/>
                </a:solidFill>
                <a:sym typeface="+mn-ea"/>
              </a:rPr>
              <a:t>害怕</a:t>
            </a:r>
            <a:r>
              <a:rPr sz="2400">
                <a:sym typeface="+mn-ea"/>
              </a:rPr>
              <a:t>，但我很快就适应了我的学校生活。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It has been a week since I came here. I was a little awkward and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 </a:t>
            </a:r>
            <a:r>
              <a:rPr sz="2400" u="sng">
                <a:solidFill>
                  <a:srgbClr val="FF0000"/>
                </a:solidFill>
                <a:sym typeface="+mn-ea"/>
              </a:rPr>
              <a:t>frightened</a:t>
            </a:r>
            <a:r>
              <a:rPr sz="2400">
                <a:sym typeface="+mn-ea"/>
              </a:rPr>
              <a:t> at first, but I adapt to my school life soon. 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2.我们朝熊大喊大叫,砸碎玻璃瓶,试图</a:t>
            </a:r>
            <a:r>
              <a:rPr sz="2400" u="sng">
                <a:solidFill>
                  <a:srgbClr val="FF0000"/>
                </a:solidFill>
                <a:sym typeface="+mn-ea"/>
              </a:rPr>
              <a:t>把熊吓跑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We yelled at the bear and hit glass bottles, seeking to </a:t>
            </a:r>
            <a:r>
              <a:rPr sz="2400" u="sng">
                <a:solidFill>
                  <a:srgbClr val="FF0000"/>
                </a:solidFill>
                <a:sym typeface="+mn-ea"/>
              </a:rPr>
              <a:t>frighten the bear away</a:t>
            </a:r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3.</a:t>
            </a:r>
            <a:r>
              <a:rPr sz="2400" u="sng">
                <a:solidFill>
                  <a:srgbClr val="FF0000"/>
                </a:solidFill>
                <a:sym typeface="+mn-ea"/>
              </a:rPr>
              <a:t>既紧张又害怕</a:t>
            </a:r>
            <a:r>
              <a:rPr sz="2400">
                <a:sym typeface="+mn-ea"/>
              </a:rPr>
              <a:t>,我感觉如坐针毡。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Nervous and frightened</a:t>
            </a:r>
            <a:r>
              <a:rPr sz="2400">
                <a:sym typeface="+mn-ea"/>
              </a:rPr>
              <a:t>, I felt as if I were sitting on pins and needles.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4.独自走在黑暗的树林</a:t>
            </a:r>
            <a:r>
              <a:rPr lang="zh-CN" sz="2400" u="sng">
                <a:solidFill>
                  <a:srgbClr val="FF0000"/>
                </a:solidFill>
                <a:sym typeface="+mn-ea"/>
              </a:rPr>
              <a:t>如此吓人</a:t>
            </a:r>
            <a:r>
              <a:rPr lang="zh-CN" sz="2400">
                <a:solidFill>
                  <a:srgbClr val="FF0000"/>
                </a:solidFill>
                <a:sym typeface="+mn-ea"/>
              </a:rPr>
              <a:t>，</a:t>
            </a:r>
            <a:r>
              <a:rPr lang="zh-CN" sz="2400">
                <a:sym typeface="+mn-ea"/>
              </a:rPr>
              <a:t>让</a:t>
            </a:r>
            <a:r>
              <a:rPr sz="2400">
                <a:sym typeface="+mn-ea"/>
              </a:rPr>
              <a:t>我毛骨悚然。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Walking alone in the dark forest was so </a:t>
            </a:r>
            <a:r>
              <a:rPr sz="2400" u="sng">
                <a:solidFill>
                  <a:srgbClr val="FF0000"/>
                </a:solidFill>
                <a:sym typeface="+mn-ea"/>
              </a:rPr>
              <a:t>frightening</a:t>
            </a:r>
            <a:r>
              <a:rPr sz="2400">
                <a:sym typeface="+mn-ea"/>
              </a:rPr>
              <a:t> as to make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my hair stand on end.</a:t>
            </a:r>
            <a:endParaRPr sz="2400"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111125" y="2704465"/>
            <a:ext cx="2622550" cy="397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47461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283335" y="0"/>
            <a:ext cx="2915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恐惧的直接描写：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87065" y="488315"/>
            <a:ext cx="8923020" cy="6369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ym typeface="+mn-ea"/>
              </a:rPr>
              <a:t>1.她竭力抑制</a:t>
            </a:r>
            <a:r>
              <a:rPr sz="2400">
                <a:solidFill>
                  <a:schemeClr val="tx1"/>
                </a:solidFill>
                <a:sym typeface="+mn-ea"/>
              </a:rPr>
              <a:t>日益加剧的恐慌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She fought </a:t>
            </a:r>
            <a:r>
              <a:rPr sz="2400" u="sng">
                <a:solidFill>
                  <a:srgbClr val="FF0000"/>
                </a:solidFill>
                <a:sym typeface="+mn-ea"/>
              </a:rPr>
              <a:t>a rising panic</a:t>
            </a:r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2.他完全惊慌失措。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He was </a:t>
            </a:r>
            <a:r>
              <a:rPr sz="2400" u="sng">
                <a:solidFill>
                  <a:srgbClr val="FF0000"/>
                </a:solidFill>
                <a:sym typeface="+mn-ea"/>
              </a:rPr>
              <a:t>in a complete panic</a:t>
            </a:r>
            <a:r>
              <a:rPr lang="en-US" sz="2400" u="sng">
                <a:solidFill>
                  <a:srgbClr val="FF0000"/>
                </a:solidFill>
                <a:sym typeface="+mn-ea"/>
              </a:rPr>
              <a:t> state</a:t>
            </a:r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3.除了盲目的恐惧，她什么也感觉不到。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She could </a:t>
            </a:r>
            <a:r>
              <a:rPr sz="2400" u="sng">
                <a:solidFill>
                  <a:srgbClr val="FF0000"/>
                </a:solidFill>
                <a:sym typeface="+mn-ea"/>
              </a:rPr>
              <a:t>feel nothing but blind terror.</a:t>
            </a:r>
            <a:r>
              <a:rPr sz="2400">
                <a:sym typeface="+mn-ea"/>
              </a:rPr>
              <a:t> 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4.他转向我，眼里充满了恐惧。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He turned to me, with his eyes </a:t>
            </a:r>
            <a:r>
              <a:rPr sz="2400" u="sng">
                <a:solidFill>
                  <a:srgbClr val="FF0000"/>
                </a:solidFill>
                <a:sym typeface="+mn-ea"/>
              </a:rPr>
              <a:t>full of horror.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5. Cottle先生冲了进来，一副惊慌失措的样子。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Mr. Cottle dashed in, looking </a:t>
            </a:r>
            <a:r>
              <a:rPr sz="2400" u="sng">
                <a:solidFill>
                  <a:srgbClr val="FF0000"/>
                </a:solidFill>
                <a:sym typeface="+mn-ea"/>
              </a:rPr>
              <a:t>panic-stricken.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6.恐惧慢慢地向我们袭来。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Horror</a:t>
            </a:r>
            <a:r>
              <a:rPr sz="2400">
                <a:sym typeface="+mn-ea"/>
              </a:rPr>
              <a:t> slowly </a:t>
            </a:r>
            <a:r>
              <a:rPr sz="2400" u="sng">
                <a:solidFill>
                  <a:srgbClr val="FF0000"/>
                </a:solidFill>
                <a:sym typeface="+mn-ea"/>
              </a:rPr>
              <a:t>crept on/flooded over/rushed over/swept over</a:t>
            </a:r>
            <a:r>
              <a:rPr sz="2400">
                <a:sym typeface="+mn-ea"/>
              </a:rPr>
              <a:t> us.</a:t>
            </a:r>
            <a:endParaRPr sz="2400">
              <a:sym typeface="+mn-ea"/>
            </a:endParaRPr>
          </a:p>
        </p:txBody>
      </p:sp>
      <p:pic>
        <p:nvPicPr>
          <p:cNvPr id="102" name="图片 101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326130"/>
            <a:ext cx="3125470" cy="35318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6130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283335" y="152400"/>
            <a:ext cx="2915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恐惧的间接描写：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0980" y="612775"/>
            <a:ext cx="11971655" cy="6369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ym typeface="+mn-ea"/>
              </a:rPr>
              <a:t>1.他的手掌开始冒汗。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His </a:t>
            </a:r>
            <a:r>
              <a:rPr sz="2400" u="sng">
                <a:solidFill>
                  <a:srgbClr val="FF0000"/>
                </a:solidFill>
                <a:sym typeface="+mn-ea"/>
              </a:rPr>
              <a:t>palms began to sweat</a:t>
            </a:r>
            <a:r>
              <a:rPr sz="2400">
                <a:sym typeface="+mn-ea"/>
              </a:rPr>
              <a:t>. 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2.他的心怦怦直跳。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His </a:t>
            </a:r>
            <a:r>
              <a:rPr sz="2400" u="sng">
                <a:solidFill>
                  <a:srgbClr val="FF0000"/>
                </a:solidFill>
                <a:sym typeface="+mn-ea"/>
              </a:rPr>
              <a:t>heart hammered</a:t>
            </a:r>
            <a:r>
              <a:rPr sz="2400">
                <a:sym typeface="+mn-ea"/>
              </a:rPr>
              <a:t> in his chest.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3.她的心几乎跳到嗓子眼儿了。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Her </a:t>
            </a:r>
            <a:r>
              <a:rPr sz="2400" u="sng">
                <a:solidFill>
                  <a:srgbClr val="FF0000"/>
                </a:solidFill>
                <a:sym typeface="+mn-ea"/>
              </a:rPr>
              <a:t>heart</a:t>
            </a:r>
            <a:r>
              <a:rPr sz="2400">
                <a:sym typeface="+mn-ea"/>
              </a:rPr>
              <a:t> almost </a:t>
            </a:r>
            <a:r>
              <a:rPr sz="2400" u="sng">
                <a:solidFill>
                  <a:srgbClr val="FF0000"/>
                </a:solidFill>
                <a:sym typeface="+mn-ea"/>
              </a:rPr>
              <a:t>leaped into her throat.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endParaRPr sz="2400" u="sng">
              <a:solidFill>
                <a:srgbClr val="FF0000"/>
              </a:solidFill>
              <a:sym typeface="+mn-ea"/>
            </a:endParaRPr>
          </a:p>
          <a:p>
            <a:r>
              <a:rPr sz="2400">
                <a:sym typeface="+mn-ea"/>
              </a:rPr>
              <a:t>4.他的心跳得比奔腾的马还快。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His </a:t>
            </a:r>
            <a:r>
              <a:rPr sz="2400" u="sng">
                <a:solidFill>
                  <a:srgbClr val="FF0000"/>
                </a:solidFill>
                <a:sym typeface="+mn-ea"/>
              </a:rPr>
              <a:t>heart was pounding</a:t>
            </a:r>
            <a:r>
              <a:rPr sz="2400">
                <a:sym typeface="+mn-ea"/>
              </a:rPr>
              <a:t> faster than a galloping horse.  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5.她脸色苍白，站在那里说不出话来。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Her </a:t>
            </a:r>
            <a:r>
              <a:rPr sz="2400" u="sng">
                <a:solidFill>
                  <a:srgbClr val="FF0000"/>
                </a:solidFill>
                <a:sym typeface="+mn-ea"/>
              </a:rPr>
              <a:t>face turned pale</a:t>
            </a:r>
            <a:r>
              <a:rPr sz="2400">
                <a:sym typeface="+mn-ea"/>
              </a:rPr>
              <a:t> and stood there </a:t>
            </a:r>
            <a:r>
              <a:rPr sz="2400" u="sng">
                <a:solidFill>
                  <a:srgbClr val="FF0000"/>
                </a:solidFill>
                <a:sym typeface="+mn-ea"/>
              </a:rPr>
              <a:t>tongue –tied.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6.一看到玻璃门外的黑影，莫利感到全身的血液都迅速凝固了。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Molly felt that the </a:t>
            </a:r>
            <a:r>
              <a:rPr sz="2400" u="sng">
                <a:solidFill>
                  <a:srgbClr val="FF0000"/>
                </a:solidFill>
                <a:sym typeface="+mn-ea"/>
              </a:rPr>
              <a:t>blood in her body froze rapidly</a:t>
            </a:r>
            <a:r>
              <a:rPr sz="2400">
                <a:sym typeface="+mn-ea"/>
              </a:rPr>
              <a:t> at the sight of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the dark figure outside the glass door.</a:t>
            </a:r>
            <a:endParaRPr sz="2400"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4"/>
          <a:stretch>
            <a:fillRect/>
          </a:stretch>
        </p:blipFill>
        <p:spPr>
          <a:xfrm>
            <a:off x="8942705" y="1083310"/>
            <a:ext cx="3063875" cy="4037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395" y="0"/>
            <a:ext cx="83108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p.m./pi: em/     abbr.(源自拉丁)下午;午后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a.m./ə em/        abbr.(源自拉丁)上午;午前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-635" y="838200"/>
            <a:ext cx="806887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 dirty="0">
                <a:sym typeface="+mn-ea"/>
              </a:rPr>
              <a:t>1.如果您方便的话,我们可以在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本周日早上8点</a:t>
            </a:r>
            <a:r>
              <a:rPr sz="2400" dirty="0">
                <a:sym typeface="+mn-ea"/>
              </a:rPr>
              <a:t>在我们学校的艺术大厅见面吗? </a:t>
            </a:r>
            <a:r>
              <a:rPr sz="2400" dirty="0">
                <a:solidFill>
                  <a:srgbClr val="FF0000"/>
                </a:solidFill>
                <a:sym typeface="+mn-ea"/>
              </a:rPr>
              <a:t>（应）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sym typeface="+mn-ea"/>
              </a:rPr>
              <a:t>Could we meet in our school art hall 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at 8:00</a:t>
            </a:r>
            <a:r>
              <a:rPr lang="en-US" sz="2400" u="sng" dirty="0">
                <a:solidFill>
                  <a:srgbClr val="FF0000"/>
                </a:solidFill>
                <a:sym typeface="+mn-ea"/>
              </a:rPr>
              <a:t> a.m. this Sunday</a:t>
            </a:r>
            <a:r>
              <a:rPr lang="en-US" sz="2400" dirty="0">
                <a:sym typeface="+mn-ea"/>
              </a:rPr>
              <a:t> if it is convenient for you?  </a:t>
            </a:r>
            <a:endParaRPr lang="en-US" sz="2400" dirty="0">
              <a:sym typeface="+mn-ea"/>
            </a:endParaRPr>
          </a:p>
          <a:p>
            <a:endParaRPr sz="2400" dirty="0">
              <a:sym typeface="+mn-ea"/>
            </a:endParaRPr>
          </a:p>
          <a:p>
            <a:endParaRPr sz="2400" dirty="0">
              <a:sym typeface="+mn-ea"/>
            </a:endParaRPr>
          </a:p>
          <a:p>
            <a:endParaRPr sz="2400" dirty="0">
              <a:sym typeface="+mn-ea"/>
            </a:endParaRPr>
          </a:p>
          <a:p>
            <a:r>
              <a:rPr sz="2400" dirty="0">
                <a:sym typeface="+mn-ea"/>
              </a:rPr>
              <a:t>2. 我们学校图书馆的英语原版图书阅览室位于三楼，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平日上午8:00至下午5:30开放，周末上午9:00至下午4:00开放</a:t>
            </a:r>
            <a:r>
              <a:rPr sz="2400" dirty="0">
                <a:sym typeface="+mn-ea"/>
              </a:rPr>
              <a:t>。</a:t>
            </a:r>
            <a:r>
              <a:rPr sz="2400" dirty="0">
                <a:solidFill>
                  <a:srgbClr val="FF0000"/>
                </a:solidFill>
                <a:sym typeface="+mn-ea"/>
              </a:rPr>
              <a:t>（应）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sym typeface="+mn-ea"/>
              </a:rPr>
              <a:t>The reading room for English original books in our school libraries located on the third floor and 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opens from 8:00 a.m.to 5:30 p.m. on weekdays and 9:00 a.m. to 4:00 p.m. at weekends.</a:t>
            </a:r>
            <a:endParaRPr sz="2400" u="sng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8680450" y="3736340"/>
            <a:ext cx="3418840" cy="3121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5"/>
          <a:stretch>
            <a:fillRect/>
          </a:stretch>
        </p:blipFill>
        <p:spPr>
          <a:xfrm>
            <a:off x="8874125" y="765175"/>
            <a:ext cx="3225165" cy="30753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395" y="0"/>
            <a:ext cx="10705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senior/ˈsi:niə(r)/          adj.级别高的 n.较年长的人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senior high school/ˈsi:niə(r) haɪ sku:l/          (美国)高中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075" y="983615"/>
            <a:ext cx="8470900" cy="55651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1.它涵盖了所有</a:t>
            </a:r>
            <a:r>
              <a:rPr sz="2400" u="sng">
                <a:solidFill>
                  <a:srgbClr val="FF0000"/>
                </a:solidFill>
                <a:sym typeface="+mn-ea"/>
              </a:rPr>
              <a:t>高年级学生</a:t>
            </a:r>
            <a:r>
              <a:rPr sz="2400">
                <a:sym typeface="+mn-ea"/>
              </a:rPr>
              <a:t>感兴趣的话题，带领我们感受外面的美好。</a:t>
            </a:r>
            <a:r>
              <a:rPr sz="2400" baseline="-25000">
                <a:sym typeface="+mn-ea"/>
              </a:rPr>
              <a:t>2021年新高考I卷应用文“youth英语报创刊十周年短文征稿” </a:t>
            </a:r>
            <a:r>
              <a:rPr sz="2400" u="sng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It involves all topics that </a:t>
            </a:r>
            <a:r>
              <a:rPr sz="2400" u="sng">
                <a:solidFill>
                  <a:srgbClr val="FF0000"/>
                </a:solidFill>
                <a:sym typeface="+mn-ea"/>
              </a:rPr>
              <a:t>senior students</a:t>
            </a:r>
            <a:r>
              <a:rPr sz="2400">
                <a:sym typeface="+mn-ea"/>
              </a:rPr>
              <a:t> are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sz="2400">
                <a:sym typeface="+mn-ea"/>
              </a:rPr>
              <a:t>interested in and leads us to feel the wonderful outside. 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2.经过激烈的竞争，</a:t>
            </a:r>
            <a:r>
              <a:rPr sz="2400" u="sng">
                <a:solidFill>
                  <a:srgbClr val="FF0000"/>
                </a:solidFill>
                <a:sym typeface="+mn-ea"/>
              </a:rPr>
              <a:t>高三一班</a:t>
            </a:r>
            <a:r>
              <a:rPr sz="2400">
                <a:sym typeface="+mn-ea"/>
              </a:rPr>
              <a:t>以机智的语言，深刻的见解和综合素质获得了一等奖。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After fierce competition comes the first prize from </a:t>
            </a:r>
            <a:r>
              <a:rPr sz="2400" u="sng">
                <a:solidFill>
                  <a:srgbClr val="FF0000"/>
                </a:solidFill>
                <a:sym typeface="+mn-ea"/>
              </a:rPr>
              <a:t>Class 1, Senior 3</a:t>
            </a:r>
            <a:r>
              <a:rPr sz="2400">
                <a:sym typeface="+mn-ea"/>
              </a:rPr>
              <a:t> with the witty language, profound insights, and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comprehensive quality.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endParaRPr sz="2400">
              <a:sym typeface="+mn-ea"/>
            </a:endParaRPr>
          </a:p>
        </p:txBody>
      </p:sp>
      <p:pic>
        <p:nvPicPr>
          <p:cNvPr id="109" name="图片 108"/>
          <p:cNvPicPr/>
          <p:nvPr/>
        </p:nvPicPr>
        <p:blipFill>
          <a:blip r:embed="rId4"/>
          <a:stretch>
            <a:fillRect/>
          </a:stretch>
        </p:blipFill>
        <p:spPr>
          <a:xfrm>
            <a:off x="8563610" y="3766820"/>
            <a:ext cx="3628390" cy="3091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395" y="0"/>
            <a:ext cx="10705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senior/ˈsi:niə(r)/          adj.级别高的 n.较年长的人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senior high school/ˈsi:niə(r) haɪ sku:l/          (美国)高中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9075" y="765175"/>
            <a:ext cx="1197292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3.1989年，中国政府将重阳节定为</a:t>
            </a:r>
            <a:r>
              <a:rPr sz="2400" u="sng">
                <a:solidFill>
                  <a:srgbClr val="FF0000"/>
                </a:solidFill>
                <a:sym typeface="+mn-ea"/>
              </a:rPr>
              <a:t>老人节</a:t>
            </a:r>
            <a:r>
              <a:rPr sz="2400">
                <a:sym typeface="+mn-ea"/>
              </a:rPr>
              <a:t>，鼓励全国人民</a:t>
            </a:r>
            <a:r>
              <a:rPr sz="2400" u="sng">
                <a:solidFill>
                  <a:srgbClr val="FF0000"/>
                </a:solidFill>
                <a:sym typeface="+mn-ea"/>
              </a:rPr>
              <a:t>尊重、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r>
              <a:rPr sz="2400">
                <a:solidFill>
                  <a:srgbClr val="FF0000"/>
                </a:solidFill>
                <a:sym typeface="+mn-ea"/>
              </a:rPr>
              <a:t> </a:t>
            </a:r>
            <a:r>
              <a:rPr lang="en-US" sz="2400">
                <a:solidFill>
                  <a:srgbClr val="FF0000"/>
                </a:solidFill>
                <a:sym typeface="+mn-ea"/>
              </a:rPr>
              <a:t>  </a:t>
            </a:r>
            <a:r>
              <a:rPr sz="2400" u="sng">
                <a:solidFill>
                  <a:srgbClr val="FF0000"/>
                </a:solidFill>
                <a:sym typeface="+mn-ea"/>
              </a:rPr>
              <a:t>爱护老人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In 1989, the Chinese government decided the Double Ninth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Festival as </a:t>
            </a:r>
            <a:r>
              <a:rPr sz="2400" u="sng">
                <a:solidFill>
                  <a:srgbClr val="FF0000"/>
                </a:solidFill>
                <a:sym typeface="+mn-ea"/>
              </a:rPr>
              <a:t>Seniors’ Day</a:t>
            </a:r>
            <a:r>
              <a:rPr sz="2400">
                <a:sym typeface="+mn-ea"/>
              </a:rPr>
              <a:t>, encouraging people to </a:t>
            </a:r>
            <a:r>
              <a:rPr sz="2400" u="sng">
                <a:solidFill>
                  <a:srgbClr val="FF0000"/>
                </a:solidFill>
                <a:sym typeface="+mn-ea"/>
              </a:rPr>
              <a:t>respect, take 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 </a:t>
            </a:r>
            <a:r>
              <a:rPr sz="2400" u="sng">
                <a:solidFill>
                  <a:srgbClr val="FF0000"/>
                </a:solidFill>
                <a:sym typeface="+mn-ea"/>
              </a:rPr>
              <a:t>good care of and love the seniors</a:t>
            </a:r>
            <a:r>
              <a:rPr sz="2400">
                <a:sym typeface="+mn-ea"/>
              </a:rPr>
              <a:t> around the country.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4.从初中到</a:t>
            </a:r>
            <a:r>
              <a:rPr sz="2400" u="sng">
                <a:solidFill>
                  <a:srgbClr val="FF0000"/>
                </a:solidFill>
                <a:sym typeface="+mn-ea"/>
              </a:rPr>
              <a:t>高中</a:t>
            </a:r>
            <a:r>
              <a:rPr sz="2400">
                <a:sym typeface="+mn-ea"/>
              </a:rPr>
              <a:t>是一个很大的挑战。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Going from junior high school to </a:t>
            </a:r>
            <a:r>
              <a:rPr sz="2400" u="sng">
                <a:solidFill>
                  <a:srgbClr val="FF0000"/>
                </a:solidFill>
                <a:sym typeface="+mn-ea"/>
              </a:rPr>
              <a:t>senior high school</a:t>
            </a:r>
            <a:r>
              <a:rPr sz="2400">
                <a:sym typeface="+mn-ea"/>
              </a:rPr>
              <a:t> is a big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challenge.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5.刘先生</a:t>
            </a:r>
            <a:r>
              <a:rPr sz="2400" u="sng">
                <a:solidFill>
                  <a:srgbClr val="FF0000"/>
                </a:solidFill>
                <a:sym typeface="+mn-ea"/>
              </a:rPr>
              <a:t>长我3岁</a:t>
            </a:r>
            <a:r>
              <a:rPr sz="2400">
                <a:sym typeface="+mn-ea"/>
              </a:rPr>
              <a:t>，</a:t>
            </a:r>
            <a:r>
              <a:rPr lang="zh-CN" sz="2400">
                <a:sym typeface="+mn-ea"/>
              </a:rPr>
              <a:t>并</a:t>
            </a:r>
            <a:r>
              <a:rPr sz="2400">
                <a:sym typeface="+mn-ea"/>
              </a:rPr>
              <a:t>在</a:t>
            </a:r>
            <a:r>
              <a:rPr lang="zh-CN" sz="2400">
                <a:sym typeface="+mn-ea"/>
              </a:rPr>
              <a:t>一家大</a:t>
            </a:r>
            <a:r>
              <a:rPr sz="2400">
                <a:sym typeface="+mn-ea"/>
              </a:rPr>
              <a:t>公司里</a:t>
            </a:r>
            <a:r>
              <a:rPr lang="zh-CN" sz="2400" u="sng">
                <a:solidFill>
                  <a:srgbClr val="FF0000"/>
                </a:solidFill>
                <a:sym typeface="+mn-ea"/>
              </a:rPr>
              <a:t>担任要职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Mr. Liu </a:t>
            </a:r>
            <a:r>
              <a:rPr sz="2400" u="sng">
                <a:solidFill>
                  <a:srgbClr val="FF0000"/>
                </a:solidFill>
                <a:sym typeface="+mn-ea"/>
              </a:rPr>
              <a:t>is three years senior to me</a:t>
            </a:r>
            <a:r>
              <a:rPr sz="2400">
                <a:sym typeface="+mn-ea"/>
              </a:rPr>
              <a:t>, and he</a:t>
            </a:r>
            <a:r>
              <a:rPr lang="en-US" sz="2400">
                <a:sym typeface="+mn-ea"/>
              </a:rPr>
              <a:t> </a:t>
            </a:r>
            <a:r>
              <a:rPr sz="2400" u="sng">
                <a:solidFill>
                  <a:srgbClr val="FF0000"/>
                </a:solidFill>
                <a:sym typeface="+mn-ea"/>
              </a:rPr>
              <a:t>held a senior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 </a:t>
            </a:r>
            <a:r>
              <a:rPr sz="2400" u="sng">
                <a:solidFill>
                  <a:srgbClr val="FF0000"/>
                </a:solidFill>
                <a:sym typeface="+mn-ea"/>
              </a:rPr>
              <a:t>position</a:t>
            </a:r>
            <a:r>
              <a:rPr sz="2400">
                <a:sym typeface="+mn-ea"/>
              </a:rPr>
              <a:t> in a large company.</a:t>
            </a:r>
            <a:endParaRPr sz="2400">
              <a:sym typeface="+mn-ea"/>
            </a:endParaRPr>
          </a:p>
        </p:txBody>
      </p:sp>
      <p:pic>
        <p:nvPicPr>
          <p:cNvPr id="107" name="图片 106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413115" y="4462145"/>
            <a:ext cx="3778885" cy="2395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9228455" y="1452245"/>
            <a:ext cx="2963545" cy="300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23177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at last/ət lɑ:st/                           终于;最终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56000" y="838200"/>
            <a:ext cx="834644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1.尽管障碍很多，他们</a:t>
            </a:r>
            <a:r>
              <a:rPr sz="2400" u="sng">
                <a:solidFill>
                  <a:srgbClr val="FF0000"/>
                </a:solidFill>
                <a:sym typeface="+mn-ea"/>
              </a:rPr>
              <a:t>终于</a:t>
            </a:r>
            <a:r>
              <a:rPr sz="2400">
                <a:sym typeface="+mn-ea"/>
              </a:rPr>
              <a:t>到达了目的地。</a:t>
            </a: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In spite of every obstacle,they have </a:t>
            </a:r>
            <a:r>
              <a:rPr sz="2400" u="sng">
                <a:solidFill>
                  <a:srgbClr val="FF0000"/>
                </a:solidFill>
                <a:sym typeface="+mn-ea"/>
              </a:rPr>
              <a:t>at last</a:t>
            </a:r>
            <a:r>
              <a:rPr sz="2400">
                <a:sym typeface="+mn-ea"/>
              </a:rPr>
              <a:t> arrived at the  destination．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lang="en-US" sz="2400">
                <a:sym typeface="+mn-ea"/>
              </a:rPr>
              <a:t>2</a:t>
            </a:r>
            <a:r>
              <a:rPr sz="2400">
                <a:sym typeface="+mn-ea"/>
              </a:rPr>
              <a:t>.当我在雕刻南瓜的时候，我的头卡在南瓜里了!每个人都想帮忙，但这很棘手。</a:t>
            </a:r>
            <a:r>
              <a:rPr sz="2400" u="sng">
                <a:solidFill>
                  <a:srgbClr val="FF0000"/>
                </a:solidFill>
                <a:sym typeface="+mn-ea"/>
              </a:rPr>
              <a:t>最终，</a:t>
            </a:r>
            <a:r>
              <a:rPr sz="2400">
                <a:sym typeface="+mn-ea"/>
              </a:rPr>
              <a:t>我们找到了把我弄出去的办法。</a:t>
            </a:r>
            <a:r>
              <a:rPr sz="2400" baseline="-25000">
                <a:sym typeface="+mn-ea"/>
              </a:rPr>
              <a:t>2021年浙江1月高考读后续写 “万圣节南瓜趣事”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While I was carving my pumpkin, I got stuck with my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head inside it! Everyone tried to help, but it was tricky.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 </a:t>
            </a:r>
            <a:r>
              <a:rPr lang="en-US" sz="2400" u="sng">
                <a:solidFill>
                  <a:srgbClr val="FF0000"/>
                </a:solidFill>
                <a:sym typeface="+mn-ea"/>
              </a:rPr>
              <a:t> At last</a:t>
            </a:r>
            <a:r>
              <a:rPr sz="2400">
                <a:sym typeface="+mn-ea"/>
              </a:rPr>
              <a:t>, we found a way to get me out.</a:t>
            </a:r>
            <a:endParaRPr sz="2400">
              <a:sym typeface="+mn-ea"/>
            </a:endParaRPr>
          </a:p>
          <a:p>
            <a:endParaRPr lang="en-US" sz="2400">
              <a:sym typeface="+mn-ea"/>
            </a:endParaRPr>
          </a:p>
          <a:p>
            <a:r>
              <a:rPr lang="en-US" sz="2400">
                <a:sym typeface="+mn-ea"/>
              </a:rPr>
              <a:t>3</a:t>
            </a:r>
            <a:r>
              <a:rPr sz="2400">
                <a:sym typeface="+mn-ea"/>
              </a:rPr>
              <a:t>.</a:t>
            </a:r>
            <a:r>
              <a:rPr sz="2400" u="sng">
                <a:solidFill>
                  <a:srgbClr val="FF0000"/>
                </a:solidFill>
                <a:sym typeface="+mn-ea"/>
              </a:rPr>
              <a:t>最后</a:t>
            </a:r>
            <a:r>
              <a:rPr sz="2400">
                <a:sym typeface="+mn-ea"/>
              </a:rPr>
              <a:t>，我想对您的帮助表示衷心的感谢。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Finally</a:t>
            </a:r>
            <a:r>
              <a:rPr sz="2400">
                <a:sym typeface="+mn-ea"/>
              </a:rPr>
              <a:t>, I’d like to say many thanks for your assistance.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endParaRPr sz="2400">
              <a:sym typeface="+mn-ea"/>
            </a:endParaRPr>
          </a:p>
        </p:txBody>
      </p:sp>
      <p:pic>
        <p:nvPicPr>
          <p:cNvPr id="110" name="图片 109"/>
          <p:cNvPicPr/>
          <p:nvPr/>
        </p:nvPicPr>
        <p:blipFill>
          <a:blip r:embed="rId4"/>
          <a:stretch>
            <a:fillRect/>
          </a:stretch>
        </p:blipFill>
        <p:spPr>
          <a:xfrm>
            <a:off x="-635" y="4109720"/>
            <a:ext cx="3556000" cy="2748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23177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at last/ət lɑ:st/                           终于;最终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31185" y="765175"/>
            <a:ext cx="906145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800">
                <a:sym typeface="+mn-ea"/>
              </a:rPr>
              <a:t>4.</a:t>
            </a:r>
            <a:r>
              <a:rPr sz="2800" u="sng">
                <a:solidFill>
                  <a:srgbClr val="FF0000"/>
                </a:solidFill>
                <a:sym typeface="+mn-ea"/>
              </a:rPr>
              <a:t>最终</a:t>
            </a:r>
            <a:r>
              <a:rPr sz="2800">
                <a:sym typeface="+mn-ea"/>
              </a:rPr>
              <a:t>，人工智能的发展应该确保社会福利，并使所有社会成员受益。</a:t>
            </a:r>
            <a:r>
              <a:rPr sz="2800">
                <a:solidFill>
                  <a:srgbClr val="FF0000"/>
                </a:solidFill>
                <a:sym typeface="+mn-ea"/>
              </a:rPr>
              <a:t>（应）</a:t>
            </a:r>
            <a:endParaRPr sz="28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800" u="sng">
                <a:solidFill>
                  <a:srgbClr val="FF0000"/>
                </a:solidFill>
                <a:sym typeface="+mn-ea"/>
              </a:rPr>
              <a:t>Ultimately</a:t>
            </a:r>
            <a:r>
              <a:rPr lang="en-US" sz="2800" u="sng">
                <a:solidFill>
                  <a:srgbClr val="FF0000"/>
                </a:solidFill>
                <a:sym typeface="+mn-ea"/>
              </a:rPr>
              <a:t>/Eventually</a:t>
            </a:r>
            <a:r>
              <a:rPr sz="2800">
                <a:sym typeface="+mn-ea"/>
              </a:rPr>
              <a:t>, AI should be developed in a way that ensures social welfare and benefits all members of society.</a:t>
            </a:r>
            <a:endParaRPr sz="2800">
              <a:sym typeface="+mn-ea"/>
            </a:endParaRPr>
          </a:p>
          <a:p>
            <a:endParaRPr sz="2800">
              <a:sym typeface="+mn-ea"/>
            </a:endParaRPr>
          </a:p>
          <a:p>
            <a:r>
              <a:rPr sz="2800">
                <a:sym typeface="+mn-ea"/>
              </a:rPr>
              <a:t>5.经过五个月的航行，他们</a:t>
            </a:r>
            <a:r>
              <a:rPr sz="2800" u="sng">
                <a:solidFill>
                  <a:srgbClr val="FF0000"/>
                </a:solidFill>
                <a:sym typeface="+mn-ea"/>
              </a:rPr>
              <a:t>终于</a:t>
            </a:r>
            <a:r>
              <a:rPr sz="2800">
                <a:sym typeface="+mn-ea"/>
              </a:rPr>
              <a:t>平安抵达目的地。</a:t>
            </a:r>
            <a:endParaRPr sz="2800">
              <a:sym typeface="+mn-ea"/>
            </a:endParaRPr>
          </a:p>
          <a:p>
            <a:r>
              <a:rPr sz="2800">
                <a:solidFill>
                  <a:srgbClr val="FF0000"/>
                </a:solidFill>
                <a:sym typeface="+mn-ea"/>
              </a:rPr>
              <a:t>（应、续）</a:t>
            </a:r>
            <a:endParaRPr sz="28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800">
                <a:sym typeface="+mn-ea"/>
              </a:rPr>
              <a:t>After a voyage of five months, they </a:t>
            </a:r>
            <a:r>
              <a:rPr sz="2800" u="sng">
                <a:solidFill>
                  <a:srgbClr val="FF0000"/>
                </a:solidFill>
                <a:sym typeface="+mn-ea"/>
              </a:rPr>
              <a:t>at length </a:t>
            </a:r>
            <a:endParaRPr sz="2800">
              <a:sym typeface="+mn-ea"/>
            </a:endParaRPr>
          </a:p>
          <a:p>
            <a:r>
              <a:rPr lang="en-US" sz="2800">
                <a:sym typeface="+mn-ea"/>
              </a:rPr>
              <a:t>   </a:t>
            </a:r>
            <a:r>
              <a:rPr sz="2800">
                <a:sym typeface="+mn-ea"/>
              </a:rPr>
              <a:t>arrived safe and sound．</a:t>
            </a:r>
            <a:endParaRPr sz="2800">
              <a:sym typeface="+mn-ea"/>
            </a:endParaRPr>
          </a:p>
          <a:p>
            <a:endParaRPr sz="2800">
              <a:sym typeface="+mn-ea"/>
            </a:endParaRPr>
          </a:p>
          <a:p>
            <a:r>
              <a:rPr sz="2800">
                <a:sym typeface="+mn-ea"/>
              </a:rPr>
              <a:t>6.</a:t>
            </a:r>
            <a:r>
              <a:rPr sz="2800" u="sng">
                <a:solidFill>
                  <a:srgbClr val="FF0000"/>
                </a:solidFill>
                <a:sym typeface="+mn-ea"/>
              </a:rPr>
              <a:t>最后</a:t>
            </a:r>
            <a:r>
              <a:rPr sz="2800">
                <a:sym typeface="+mn-ea"/>
              </a:rPr>
              <a:t>，我从比赛中脱颖而出，获得了第一名。</a:t>
            </a:r>
            <a:r>
              <a:rPr sz="2800">
                <a:solidFill>
                  <a:srgbClr val="FF0000"/>
                </a:solidFill>
                <a:sym typeface="+mn-ea"/>
              </a:rPr>
              <a:t>（应、续）</a:t>
            </a:r>
            <a:endParaRPr sz="28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800" u="sng">
                <a:solidFill>
                  <a:srgbClr val="FF0000"/>
                </a:solidFill>
                <a:sym typeface="+mn-ea"/>
              </a:rPr>
              <a:t>In the end</a:t>
            </a:r>
            <a:r>
              <a:rPr sz="2800">
                <a:sym typeface="+mn-ea"/>
              </a:rPr>
              <a:t>, I stood out from the competition and won the first place.</a:t>
            </a:r>
            <a:endParaRPr sz="2800">
              <a:sym typeface="+mn-ea"/>
            </a:endParaRPr>
          </a:p>
        </p:txBody>
      </p:sp>
      <p:pic>
        <p:nvPicPr>
          <p:cNvPr id="111" name="图片 110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292225"/>
            <a:ext cx="3131820" cy="25698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图片 111"/>
          <p:cNvPicPr/>
          <p:nvPr/>
        </p:nvPicPr>
        <p:blipFill>
          <a:blip r:embed="rId5"/>
          <a:stretch>
            <a:fillRect/>
          </a:stretch>
        </p:blipFill>
        <p:spPr>
          <a:xfrm>
            <a:off x="109855" y="3756660"/>
            <a:ext cx="3021330" cy="31013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23177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outgoing/ˈaʊtgəʊɪŋ/      adj.爱交际的;外向的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8440" y="765175"/>
            <a:ext cx="894143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800">
                <a:sym typeface="+mn-ea"/>
              </a:rPr>
              <a:t>1.首先，作为一个</a:t>
            </a:r>
            <a:r>
              <a:rPr sz="2800" u="sng">
                <a:solidFill>
                  <a:srgbClr val="FF0000"/>
                </a:solidFill>
                <a:sym typeface="+mn-ea"/>
              </a:rPr>
              <a:t>外向</a:t>
            </a:r>
            <a:r>
              <a:rPr sz="2800">
                <a:sym typeface="+mn-ea"/>
              </a:rPr>
              <a:t>，友好和开放的人，我喜欢交朋友，帮助他们学习。</a:t>
            </a:r>
            <a:r>
              <a:rPr sz="2800">
                <a:solidFill>
                  <a:srgbClr val="FF0000"/>
                </a:solidFill>
                <a:sym typeface="+mn-ea"/>
              </a:rPr>
              <a:t>（应）</a:t>
            </a:r>
            <a:endParaRPr sz="28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800">
                <a:sym typeface="+mn-ea"/>
              </a:rPr>
              <a:t>First, as an </a:t>
            </a:r>
            <a:r>
              <a:rPr sz="2800" u="sng">
                <a:solidFill>
                  <a:srgbClr val="FF0000"/>
                </a:solidFill>
                <a:sym typeface="+mn-ea"/>
              </a:rPr>
              <a:t>outgoing</a:t>
            </a:r>
            <a:r>
              <a:rPr sz="2800">
                <a:sym typeface="+mn-ea"/>
              </a:rPr>
              <a:t>, friendly and open person, I love making friends and helping them with their studies.</a:t>
            </a:r>
            <a:endParaRPr sz="2800">
              <a:sym typeface="+mn-ea"/>
            </a:endParaRPr>
          </a:p>
          <a:p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800">
                <a:sym typeface="+mn-ea"/>
              </a:rPr>
              <a:t>2. 最后，让我惊讶的是，他对</a:t>
            </a:r>
            <a:r>
              <a:rPr sz="2800" u="sng">
                <a:solidFill>
                  <a:srgbClr val="FF0000"/>
                </a:solidFill>
                <a:sym typeface="+mn-ea"/>
              </a:rPr>
              <a:t>我外向的性格</a:t>
            </a:r>
            <a:r>
              <a:rPr sz="2800">
                <a:sym typeface="+mn-ea"/>
              </a:rPr>
              <a:t>印象深刻。</a:t>
            </a:r>
            <a:r>
              <a:rPr sz="2800" baseline="-25000">
                <a:sym typeface="+mn-ea"/>
              </a:rPr>
              <a:t>2022年浙江1月高考读后续写“傲娇学霸与迷糊学渣” </a:t>
            </a:r>
            <a:r>
              <a:rPr sz="2800">
                <a:solidFill>
                  <a:srgbClr val="FF0000"/>
                </a:solidFill>
                <a:sym typeface="+mn-ea"/>
              </a:rPr>
              <a:t>（续）</a:t>
            </a:r>
            <a:endParaRPr sz="28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800">
                <a:sym typeface="+mn-ea"/>
              </a:rPr>
              <a:t>At last, what made me amazed was that he was deeply impressed by my </a:t>
            </a:r>
            <a:r>
              <a:rPr sz="2800" u="sng">
                <a:solidFill>
                  <a:srgbClr val="FF0000"/>
                </a:solidFill>
                <a:sym typeface="+mn-ea"/>
              </a:rPr>
              <a:t>outgoing personality</a:t>
            </a:r>
            <a:r>
              <a:rPr sz="2800">
                <a:sym typeface="+mn-ea"/>
              </a:rPr>
              <a:t>.</a:t>
            </a:r>
            <a:endParaRPr sz="2800">
              <a:sym typeface="+mn-ea"/>
            </a:endParaRPr>
          </a:p>
        </p:txBody>
      </p:sp>
      <p:pic>
        <p:nvPicPr>
          <p:cNvPr id="113" name="图片 112"/>
          <p:cNvPicPr/>
          <p:nvPr/>
        </p:nvPicPr>
        <p:blipFill>
          <a:blip r:embed="rId4"/>
          <a:stretch>
            <a:fillRect/>
          </a:stretch>
        </p:blipFill>
        <p:spPr>
          <a:xfrm>
            <a:off x="8852535" y="3961130"/>
            <a:ext cx="3339465" cy="2823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23177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英语性格词汇表达总结：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855" y="838200"/>
            <a:ext cx="11679555" cy="54616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outgoing 外向的 ←→ shy 害羞的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reliable ,  trustworthy可靠的 ←→ irresponsible 不负责任的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organized 有条理的 ←→ sloppy 马虎的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cooperative 乐意合作的 ←→ selfish 自私的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hardworking ,   diligent, industrious勤奋的 ←→ lazy 懒惰的 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generous 大方的←→stingy小气的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patient耐心的←→ impatient不耐烦的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kind, warm 仁慈、温暖的 ←→ cold, rude 冷漠、不礼貌的，confident insecure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humble谦虚的 ←→ arrogant自大的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brave勇敢的←→timid胆小的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witty,  humorous风趣幽默的 ←→serious,  rigid严肃死板的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optimistic乐观的  ←→pessimistic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</p:txBody>
      </p:sp>
      <p:pic>
        <p:nvPicPr>
          <p:cNvPr id="116" name="图片 115"/>
          <p:cNvPicPr/>
          <p:nvPr/>
        </p:nvPicPr>
        <p:blipFill>
          <a:blip r:embed="rId4"/>
          <a:stretch>
            <a:fillRect/>
          </a:stretch>
        </p:blipFill>
        <p:spPr>
          <a:xfrm>
            <a:off x="8572500" y="4395470"/>
            <a:ext cx="3618865" cy="24625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75037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exchange/ɪksˈtʃeɪndʒ/  n.&amp;vt.交换;交流;交易;兑换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0345" y="838200"/>
            <a:ext cx="9779000" cy="56870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1.最近，学生们就如何在课外学好英语</a:t>
            </a:r>
            <a:r>
              <a:rPr sz="2400" u="sng">
                <a:solidFill>
                  <a:srgbClr val="FF0000"/>
                </a:solidFill>
                <a:sym typeface="+mn-ea"/>
              </a:rPr>
              <a:t>交换看法</a:t>
            </a:r>
            <a:r>
              <a:rPr sz="2400">
                <a:sym typeface="+mn-ea"/>
              </a:rPr>
              <a:t>，其结果如下。</a:t>
            </a:r>
            <a:r>
              <a:rPr sz="2400" baseline="-25000">
                <a:sym typeface="+mn-ea"/>
              </a:rPr>
              <a:t>2022全国乙卷图表类应用文“针对课外英语学习调查结果的短文投稿”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 baseline="-250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cs typeface="+mn-lt"/>
                <a:sym typeface="+mn-ea"/>
              </a:rPr>
              <a:t>Recently students have </a:t>
            </a:r>
            <a:r>
              <a:rPr sz="2400" u="sng">
                <a:solidFill>
                  <a:srgbClr val="FF0000"/>
                </a:solidFill>
                <a:cs typeface="+mn-lt"/>
                <a:sym typeface="+mn-ea"/>
              </a:rPr>
              <a:t>exchanged ideas </a:t>
            </a:r>
            <a:r>
              <a:rPr lang="en-US" sz="2400">
                <a:cs typeface="+mn-lt"/>
                <a:sym typeface="+mn-ea"/>
              </a:rPr>
              <a:t>about how to learn English well beyond the classroom and the results are as follows.</a:t>
            </a:r>
            <a:endParaRPr lang="en-US" sz="2400">
              <a:cs typeface="+mn-lt"/>
              <a:sym typeface="+mn-ea"/>
            </a:endParaRPr>
          </a:p>
          <a:p>
            <a:endParaRPr sz="2400">
              <a:cs typeface="+mn-lt"/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2.我们班很高兴能以“校园里常见的植物”为主题，发起一场引人入胜的</a:t>
            </a:r>
            <a:r>
              <a:rPr sz="2400" u="sng">
                <a:solidFill>
                  <a:srgbClr val="FF0000"/>
                </a:solidFill>
                <a:sym typeface="+mn-ea"/>
              </a:rPr>
              <a:t>在线交流活动</a:t>
            </a:r>
            <a:r>
              <a:rPr sz="2400">
                <a:sym typeface="+mn-ea"/>
              </a:rPr>
              <a:t>。在活动期间，我们的目标是使</a:t>
            </a:r>
            <a:r>
              <a:rPr sz="2400" u="sng">
                <a:solidFill>
                  <a:srgbClr val="FF0000"/>
                </a:solidFill>
                <a:sym typeface="+mn-ea"/>
              </a:rPr>
              <a:t>这种交流</a:t>
            </a:r>
            <a:r>
              <a:rPr sz="2400">
                <a:sym typeface="+mn-ea"/>
              </a:rPr>
              <a:t>既丰富又愉快。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cs typeface="+mn-lt"/>
                <a:sym typeface="+mn-ea"/>
              </a:rPr>
              <a:t>Our classes are excited to propose </a:t>
            </a:r>
            <a:r>
              <a:rPr sz="2400" u="sng">
                <a:solidFill>
                  <a:srgbClr val="FF0000"/>
                </a:solidFill>
                <a:cs typeface="+mn-lt"/>
                <a:sym typeface="+mn-ea"/>
              </a:rPr>
              <a:t>an engaging online exchange </a:t>
            </a:r>
            <a:r>
              <a:rPr sz="2400">
                <a:cs typeface="+mn-lt"/>
                <a:sym typeface="+mn-ea"/>
              </a:rPr>
              <a:t>on the theme of "Common Plants on Our School Campus." During the event, we aim to make </a:t>
            </a:r>
            <a:r>
              <a:rPr sz="2400" u="sng">
                <a:solidFill>
                  <a:srgbClr val="FF0000"/>
                </a:solidFill>
                <a:cs typeface="+mn-lt"/>
                <a:sym typeface="+mn-ea"/>
              </a:rPr>
              <a:t>this exchange</a:t>
            </a:r>
            <a:r>
              <a:rPr sz="2400">
                <a:cs typeface="+mn-lt"/>
                <a:sym typeface="+mn-ea"/>
              </a:rPr>
              <a:t> both informative and enjoyable.</a:t>
            </a:r>
            <a:endParaRPr sz="2400">
              <a:cs typeface="+mn-lt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sz="2400"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9823450" y="2116455"/>
            <a:ext cx="2366010" cy="2234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741920" y="5325745"/>
            <a:ext cx="4447540" cy="167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23177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英语性格词汇表达总结：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855" y="838200"/>
            <a:ext cx="11679555" cy="54616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straightforward, candid率直的←→ sly狡猾的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sociable 好交际的；talkative 健谈的←→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reserved 内向；quiet 寡言的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creative 有创意的 ←→ conventional 传统的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contented 知足的 ←→ greedy贪心的 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mature成熟的←→ childish幼稚的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decisive 果断的←→indecisive 优柔寡断的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helpful 乐于帮忙的 ←→ self-centered 自私自利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stubborn固执的←→  flexible知变通的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sympathetic 有同情心的 ←→ cold-hearted,  cruel无情的  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stable 稳定的 ←→ emotional 情绪化的，moody 喜怒无常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sophisticated 精于世故的←→ simple ,innocent, naive 天真的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considerate ， thoughtful体贴周到的←→inconsiderate 不体谅别人的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ambitious 有抱负的； ←→  unenthusiastic 缺乏热情的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extroverted 外向的 ←→ introverted 内向的</a:t>
            </a:r>
            <a:endParaRPr sz="2400">
              <a:sym typeface="+mn-ea"/>
            </a:endParaRPr>
          </a:p>
        </p:txBody>
      </p:sp>
      <p:pic>
        <p:nvPicPr>
          <p:cNvPr id="115" name="图片 114"/>
          <p:cNvPicPr/>
          <p:nvPr/>
        </p:nvPicPr>
        <p:blipFill>
          <a:blip r:embed="rId4"/>
          <a:stretch>
            <a:fillRect/>
          </a:stretch>
        </p:blipFill>
        <p:spPr>
          <a:xfrm>
            <a:off x="8300085" y="838200"/>
            <a:ext cx="3822065" cy="3141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23177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英语性格词汇表达总结：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855" y="838200"/>
            <a:ext cx="11679555" cy="54616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1.十几岁的时候，我</a:t>
            </a:r>
            <a:r>
              <a:rPr sz="2400" u="sng">
                <a:solidFill>
                  <a:srgbClr val="FF0000"/>
                </a:solidFill>
                <a:sym typeface="+mn-ea"/>
              </a:rPr>
              <a:t>非常害羞</a:t>
            </a:r>
            <a:r>
              <a:rPr sz="2400">
                <a:sym typeface="+mn-ea"/>
              </a:rPr>
              <a:t>。（应、续）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As a teenager I was </a:t>
            </a:r>
            <a:r>
              <a:rPr sz="2400" u="sng">
                <a:solidFill>
                  <a:srgbClr val="FF0000"/>
                </a:solidFill>
                <a:sym typeface="+mn-ea"/>
              </a:rPr>
              <a:t>painfully shy</a:t>
            </a:r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2.他在逆境中</a:t>
            </a:r>
            <a:r>
              <a:rPr sz="2400" u="sng">
                <a:solidFill>
                  <a:srgbClr val="FF0000"/>
                </a:solidFill>
                <a:sym typeface="+mn-ea"/>
              </a:rPr>
              <a:t>表现出勇气</a:t>
            </a:r>
            <a:r>
              <a:rPr sz="2400">
                <a:sym typeface="+mn-ea"/>
              </a:rPr>
              <a:t>。（应、续）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He </a:t>
            </a:r>
            <a:r>
              <a:rPr sz="2400" u="sng">
                <a:solidFill>
                  <a:srgbClr val="FF0000"/>
                </a:solidFill>
                <a:sym typeface="+mn-ea"/>
              </a:rPr>
              <a:t>showed courage</a:t>
            </a:r>
            <a:r>
              <a:rPr sz="2400">
                <a:sym typeface="+mn-ea"/>
              </a:rPr>
              <a:t> in adversity.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3.马丁遇到了一个非常</a:t>
            </a:r>
            <a:r>
              <a:rPr sz="2400" u="sng">
                <a:solidFill>
                  <a:srgbClr val="FF0000"/>
                </a:solidFill>
                <a:sym typeface="+mn-ea"/>
              </a:rPr>
              <a:t>友好的</a:t>
            </a:r>
            <a:r>
              <a:rPr sz="2400">
                <a:sym typeface="+mn-ea"/>
              </a:rPr>
              <a:t>人。（应、续）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Martin comes across a very</a:t>
            </a:r>
            <a:r>
              <a:rPr sz="2400" u="sng">
                <a:solidFill>
                  <a:srgbClr val="FF0000"/>
                </a:solidFill>
                <a:sym typeface="+mn-ea"/>
              </a:rPr>
              <a:t> friendly</a:t>
            </a:r>
            <a:r>
              <a:rPr sz="2400">
                <a:sym typeface="+mn-ea"/>
              </a:rPr>
              <a:t> person.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4.查尔斯</a:t>
            </a:r>
            <a:r>
              <a:rPr sz="2400" u="sng">
                <a:solidFill>
                  <a:srgbClr val="FF0000"/>
                </a:solidFill>
                <a:sym typeface="+mn-ea"/>
              </a:rPr>
              <a:t>很勇敢</a:t>
            </a:r>
            <a:r>
              <a:rPr sz="2400">
                <a:sym typeface="+mn-ea"/>
              </a:rPr>
              <a:t>，</a:t>
            </a:r>
            <a:r>
              <a:rPr sz="2400" u="sng">
                <a:solidFill>
                  <a:srgbClr val="FF0000"/>
                </a:solidFill>
                <a:sym typeface="+mn-ea"/>
              </a:rPr>
              <a:t>脾气也非常好</a:t>
            </a:r>
            <a:r>
              <a:rPr sz="2400">
                <a:sym typeface="+mn-ea"/>
              </a:rPr>
              <a:t>。（应、续）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Charles was </a:t>
            </a:r>
            <a:r>
              <a:rPr sz="2400" u="sng">
                <a:solidFill>
                  <a:srgbClr val="FF0000"/>
                </a:solidFill>
                <a:sym typeface="+mn-ea"/>
              </a:rPr>
              <a:t>brave and remarkably good-humored</a:t>
            </a:r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5.发挥你的想象力，发挥你的</a:t>
            </a:r>
            <a:r>
              <a:rPr sz="2400" u="sng">
                <a:solidFill>
                  <a:srgbClr val="FF0000"/>
                </a:solidFill>
                <a:sym typeface="+mn-ea"/>
              </a:rPr>
              <a:t>创造力</a:t>
            </a:r>
            <a:r>
              <a:rPr sz="2400">
                <a:sym typeface="+mn-ea"/>
              </a:rPr>
              <a:t>。（应、续）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Let your imagination run wild and </a:t>
            </a:r>
            <a:r>
              <a:rPr sz="2400" u="sng">
                <a:solidFill>
                  <a:srgbClr val="FF0000"/>
                </a:solidFill>
                <a:sym typeface="+mn-ea"/>
              </a:rPr>
              <a:t>be creative</a:t>
            </a:r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6.我们正在寻找一个</a:t>
            </a:r>
            <a:r>
              <a:rPr sz="2400" u="sng">
                <a:solidFill>
                  <a:srgbClr val="FF0000"/>
                </a:solidFill>
                <a:sym typeface="+mn-ea"/>
              </a:rPr>
              <a:t>可靠和勤奋的</a:t>
            </a:r>
            <a:r>
              <a:rPr sz="2400">
                <a:sym typeface="+mn-ea"/>
              </a:rPr>
              <a:t>人。（应）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We are looking for someone who is </a:t>
            </a:r>
            <a:r>
              <a:rPr sz="2400" u="sng">
                <a:solidFill>
                  <a:srgbClr val="FF0000"/>
                </a:solidFill>
                <a:sym typeface="+mn-ea"/>
              </a:rPr>
              <a:t>reliable and hard-working.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7.</a:t>
            </a:r>
            <a:r>
              <a:rPr sz="2400" u="sng">
                <a:solidFill>
                  <a:srgbClr val="FF0000"/>
                </a:solidFill>
                <a:sym typeface="+mn-ea"/>
              </a:rPr>
              <a:t>责任心和可靠性</a:t>
            </a:r>
            <a:r>
              <a:rPr sz="2400">
                <a:sym typeface="+mn-ea"/>
              </a:rPr>
              <a:t>是必要的条件，同时</a:t>
            </a:r>
            <a:r>
              <a:rPr sz="2400" u="sng">
                <a:solidFill>
                  <a:srgbClr val="FF0000"/>
                </a:solidFill>
                <a:sym typeface="+mn-ea"/>
              </a:rPr>
              <a:t>性格友好外向</a:t>
            </a:r>
            <a:r>
              <a:rPr sz="2400">
                <a:sym typeface="+mn-ea"/>
              </a:rPr>
              <a:t>。（应）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Responsibility and reliability</a:t>
            </a:r>
            <a:r>
              <a:rPr sz="2400">
                <a:sym typeface="+mn-ea"/>
              </a:rPr>
              <a:t> are necessary qualifications, as well as a </a:t>
            </a:r>
            <a:r>
              <a:rPr sz="2400" u="sng">
                <a:solidFill>
                  <a:srgbClr val="FF0000"/>
                </a:solidFill>
                <a:sym typeface="+mn-ea"/>
              </a:rPr>
              <a:t>friendly and outgoing personality.</a:t>
            </a:r>
            <a:endParaRPr sz="2400" u="sng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17" name="图片 116"/>
          <p:cNvPicPr/>
          <p:nvPr/>
        </p:nvPicPr>
        <p:blipFill>
          <a:blip r:embed="rId4"/>
          <a:stretch>
            <a:fillRect/>
          </a:stretch>
        </p:blipFill>
        <p:spPr>
          <a:xfrm>
            <a:off x="7769860" y="838200"/>
            <a:ext cx="3975100" cy="2654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15868" y="1092471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0"/>
            <a:ext cx="10821035" cy="1170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impression/ɪmˈpreʃn/                     n.印象;感想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impress/ɪmˈpres/                           vt.使钦佩 vi.留下印象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make an impression/meɪk ən ɪmˈpreʃn/         留下好印象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0"/>
            <a:ext cx="1196975" cy="1092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2590" y="1170305"/>
            <a:ext cx="845629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</a:t>
            </a:r>
            <a:r>
              <a:rPr sz="2400" u="sng">
                <a:solidFill>
                  <a:srgbClr val="FF0000"/>
                </a:solidFill>
                <a:sym typeface="+mn-ea"/>
              </a:rPr>
              <a:t>给我印象最深的</a:t>
            </a:r>
            <a:r>
              <a:rPr sz="2400">
                <a:sym typeface="+mn-ea"/>
              </a:rPr>
              <a:t>是耐心和注意细节的重要性。制作小笼包需要很多的精确度和细心。</a:t>
            </a:r>
            <a:r>
              <a:rPr sz="2400" baseline="-25000">
                <a:sym typeface="+mn-ea"/>
              </a:rPr>
              <a:t>2023全国乙卷应用文“暑假新技能学习投稿”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What impressed me most </a:t>
            </a:r>
            <a:r>
              <a:rPr sz="2400">
                <a:sym typeface="+mn-ea"/>
              </a:rPr>
              <a:t>wa</a:t>
            </a:r>
            <a:r>
              <a:rPr lang="en-US" sz="2400">
                <a:sym typeface="+mn-ea"/>
              </a:rPr>
              <a:t>s </a:t>
            </a:r>
            <a:r>
              <a:rPr sz="2400">
                <a:sym typeface="+mn-ea"/>
              </a:rPr>
              <a:t>the importance of patience and attention to detail. Making Xiaolongbao requires a lot of precision and care. 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2.更重要的是，评委们对演员们的团队精神、奉献精神和追求卓越的精神</a:t>
            </a:r>
            <a:r>
              <a:rPr sz="2400" u="sng">
                <a:solidFill>
                  <a:srgbClr val="FF0000"/>
                </a:solidFill>
                <a:sym typeface="+mn-ea"/>
              </a:rPr>
              <a:t>印象深刻</a:t>
            </a:r>
            <a:r>
              <a:rPr sz="2400">
                <a:sym typeface="+mn-ea"/>
              </a:rPr>
              <a:t>。他们吸引观众的能力是他们真正与众不同的地方。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More importantly, the judges </a:t>
            </a:r>
            <a:r>
              <a:rPr sz="2400" u="sng">
                <a:solidFill>
                  <a:srgbClr val="FF0000"/>
                </a:solidFill>
                <a:sym typeface="+mn-ea"/>
              </a:rPr>
              <a:t>are impressed by</a:t>
            </a:r>
            <a:r>
              <a:rPr sz="2400">
                <a:sym typeface="+mn-ea"/>
              </a:rPr>
              <a:t> the cast members’ teamwork, dedication, and commitment to excellence. Their ability to engage the audience is what truly sets them apart.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</p:txBody>
      </p:sp>
      <p:pic>
        <p:nvPicPr>
          <p:cNvPr id="118" name="图片 117"/>
          <p:cNvPicPr/>
          <p:nvPr/>
        </p:nvPicPr>
        <p:blipFill>
          <a:blip r:embed="rId4"/>
          <a:stretch>
            <a:fillRect/>
          </a:stretch>
        </p:blipFill>
        <p:spPr>
          <a:xfrm>
            <a:off x="8535670" y="4286885"/>
            <a:ext cx="3656330" cy="2571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15868" y="1092471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0"/>
            <a:ext cx="10821035" cy="1170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impression/ɪmˈpreʃn/                     n.印象;感想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impress/ɪmˈpres/                           vt.使钦佩 vi.留下印象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make an impression/meɪk ən ɪmˈpreʃn/         留下好印象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0"/>
            <a:ext cx="1196975" cy="1092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2590" y="1170305"/>
            <a:ext cx="885190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3.这部电影的特效</a:t>
            </a:r>
            <a:r>
              <a:rPr sz="2400" u="sng">
                <a:solidFill>
                  <a:srgbClr val="FF0000"/>
                </a:solidFill>
                <a:sym typeface="+mn-ea"/>
              </a:rPr>
              <a:t>令人印象深刻</a:t>
            </a:r>
            <a:r>
              <a:rPr sz="2400">
                <a:sym typeface="+mn-ea"/>
              </a:rPr>
              <a:t>，增加了整体的沉浸式体验。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 special effects in this film are </a:t>
            </a:r>
            <a:r>
              <a:rPr sz="2400" u="sng">
                <a:solidFill>
                  <a:srgbClr val="FF0000"/>
                </a:solidFill>
                <a:sym typeface="+mn-ea"/>
              </a:rPr>
              <a:t>impressive</a:t>
            </a:r>
            <a:r>
              <a:rPr sz="2400">
                <a:sym typeface="+mn-ea"/>
              </a:rPr>
              <a:t> and add to the overall immersive experience. 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4. 这些画作是如此漂亮,画家的才华和中国传统文化的魅力</a:t>
            </a:r>
            <a:r>
              <a:rPr sz="2400" u="sng">
                <a:solidFill>
                  <a:srgbClr val="FF0000"/>
                </a:solidFill>
                <a:sym typeface="+mn-ea"/>
              </a:rPr>
              <a:t>给我留下了深刻的印象</a:t>
            </a:r>
            <a:r>
              <a:rPr sz="2400">
                <a:sym typeface="+mn-ea"/>
              </a:rPr>
              <a:t>。</a:t>
            </a:r>
            <a:endParaRPr sz="2400">
              <a:sym typeface="+mn-ea"/>
            </a:endParaRPr>
          </a:p>
          <a:p>
            <a:r>
              <a:rPr sz="2400" baseline="-25000">
                <a:sym typeface="+mn-ea"/>
              </a:rPr>
              <a:t>2022年浙江1月高考应用文“中国—爱尔兰文化节活动中结交好友回国联络信”</a:t>
            </a:r>
            <a:r>
              <a:rPr sz="2400">
                <a:sym typeface="+mn-ea"/>
              </a:rPr>
              <a:t>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So fantastic are the paintings that the talent of the painters as well as the charm of traditional Chinese culture </a:t>
            </a:r>
            <a:r>
              <a:rPr sz="2400" u="sng">
                <a:solidFill>
                  <a:srgbClr val="FF0000"/>
                </a:solidFill>
                <a:sym typeface="+mn-ea"/>
              </a:rPr>
              <a:t>left a deep impression on me.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5. 父亲一直</a:t>
            </a:r>
            <a:r>
              <a:rPr sz="2400" u="sng">
                <a:solidFill>
                  <a:srgbClr val="FF0000"/>
                </a:solidFill>
                <a:sym typeface="+mn-ea"/>
              </a:rPr>
              <a:t>让我</a:t>
            </a:r>
            <a:r>
              <a:rPr lang="zh-CN" sz="2400" u="sng">
                <a:solidFill>
                  <a:srgbClr val="FF0000"/>
                </a:solidFill>
                <a:sym typeface="+mn-ea"/>
              </a:rPr>
              <a:t>牢记</a:t>
            </a:r>
            <a:r>
              <a:rPr sz="2400">
                <a:sym typeface="+mn-ea"/>
              </a:rPr>
              <a:t>:努力总有一天会得到回报。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Father has always </a:t>
            </a:r>
            <a:r>
              <a:rPr sz="2400" u="sng">
                <a:solidFill>
                  <a:srgbClr val="FF0000"/>
                </a:solidFill>
                <a:sym typeface="+mn-ea"/>
              </a:rPr>
              <a:t>impressed on me that</a:t>
            </a:r>
            <a:r>
              <a:rPr sz="2400">
                <a:sym typeface="+mn-ea"/>
              </a:rPr>
              <a:t> hard work will pay off one day.</a:t>
            </a:r>
            <a:endParaRPr sz="2400">
              <a:sym typeface="+mn-ea"/>
            </a:endParaRPr>
          </a:p>
        </p:txBody>
      </p:sp>
      <p:pic>
        <p:nvPicPr>
          <p:cNvPr id="114" name="图片 113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58630" y="4407535"/>
            <a:ext cx="2833370" cy="24504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0"/>
            <a:ext cx="10705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concentrate/ˈkɒnsntreɪt/                  vi.&amp;vt.集中注意;聚精会神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concentrate on/ˈkɒnsntreɪt ɒn/               集中精力于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0" y="838200"/>
            <a:ext cx="928370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 dirty="0">
                <a:sym typeface="+mn-ea"/>
              </a:rPr>
              <a:t>1.伊娃开始采用一种心理策略。她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集中精力慢跑</a:t>
            </a:r>
            <a:r>
              <a:rPr sz="2400" dirty="0">
                <a:sym typeface="+mn-ea"/>
              </a:rPr>
              <a:t>到跑道弯曲的地方。</a:t>
            </a:r>
            <a:r>
              <a:rPr sz="2400" baseline="-25000" dirty="0">
                <a:sym typeface="+mn-ea"/>
              </a:rPr>
              <a:t>2024年浙江1月高考读后续写“运用心理策略解决路盲问题” </a:t>
            </a:r>
            <a:r>
              <a:rPr sz="2400" dirty="0">
                <a:solidFill>
                  <a:srgbClr val="FF0000"/>
                </a:solidFill>
                <a:sym typeface="+mn-ea"/>
              </a:rPr>
              <a:t>（续）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sym typeface="+mn-ea"/>
              </a:rPr>
              <a:t>Eva started using a mind trick on herself. She 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concentrated on jogging</a:t>
            </a:r>
            <a:r>
              <a:rPr sz="2400" dirty="0">
                <a:sym typeface="+mn-ea"/>
              </a:rPr>
              <a:t> to the spot where the track curved.</a:t>
            </a:r>
            <a:endParaRPr sz="2400" dirty="0">
              <a:sym typeface="+mn-ea"/>
            </a:endParaRPr>
          </a:p>
          <a:p>
            <a:endParaRPr sz="2400" dirty="0">
              <a:sym typeface="+mn-ea"/>
            </a:endParaRPr>
          </a:p>
          <a:p>
            <a:r>
              <a:rPr sz="2400" dirty="0">
                <a:sym typeface="+mn-ea"/>
              </a:rPr>
              <a:t>2.然而,长时间看屏幕会严重损害我们的视力,更不用说我们因为缺乏自律不能很好地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集中精力学习</a:t>
            </a:r>
            <a:r>
              <a:rPr sz="2400" dirty="0">
                <a:sym typeface="+mn-ea"/>
              </a:rPr>
              <a:t>了。</a:t>
            </a:r>
            <a:endParaRPr sz="2400" dirty="0">
              <a:sym typeface="+mn-ea"/>
            </a:endParaRPr>
          </a:p>
          <a:p>
            <a:r>
              <a:rPr sz="2400" baseline="-25000" dirty="0">
                <a:sym typeface="+mn-ea"/>
              </a:rPr>
              <a:t>2021年全国乙卷应用文“Be smart online </a:t>
            </a:r>
            <a:r>
              <a:rPr sz="2400" baseline="-25000" dirty="0" err="1">
                <a:sym typeface="+mn-ea"/>
              </a:rPr>
              <a:t>learners演讲稿</a:t>
            </a:r>
            <a:r>
              <a:rPr sz="2400" baseline="-25000" dirty="0">
                <a:sym typeface="+mn-ea"/>
              </a:rPr>
              <a:t>” </a:t>
            </a:r>
            <a:r>
              <a:rPr sz="2400" dirty="0">
                <a:solidFill>
                  <a:srgbClr val="FF0000"/>
                </a:solidFill>
                <a:sym typeface="+mn-ea"/>
              </a:rPr>
              <a:t>（应）</a:t>
            </a:r>
            <a:endParaRPr sz="2400" dirty="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sym typeface="+mn-ea"/>
              </a:rPr>
              <a:t>However, long screen time would badly damage our eyesight, not to mention that we fail to 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concentrate well on learning</a:t>
            </a:r>
            <a:r>
              <a:rPr sz="2400" dirty="0">
                <a:sym typeface="+mn-ea"/>
              </a:rPr>
              <a:t> for lacking self-discipline.</a:t>
            </a:r>
            <a:endParaRPr sz="2400" dirty="0">
              <a:sym typeface="+mn-ea"/>
            </a:endParaRPr>
          </a:p>
          <a:p>
            <a:endParaRPr sz="2400" dirty="0">
              <a:sym typeface="+mn-ea"/>
            </a:endParaRPr>
          </a:p>
          <a:p>
            <a:r>
              <a:rPr sz="2400" dirty="0">
                <a:sym typeface="+mn-ea"/>
              </a:rPr>
              <a:t>3.太极拳强调集中注意力和内心平静，有助于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提高注意力</a:t>
            </a:r>
            <a:r>
              <a:rPr sz="2400" dirty="0">
                <a:sym typeface="+mn-ea"/>
              </a:rPr>
              <a:t>和</a:t>
            </a:r>
            <a:endParaRPr lang="en-US" sz="2400" dirty="0">
              <a:sym typeface="+mn-ea"/>
            </a:endParaRPr>
          </a:p>
          <a:p>
            <a:r>
              <a:rPr sz="2400" dirty="0">
                <a:sym typeface="+mn-ea"/>
              </a:rPr>
              <a:t>心理健康。</a:t>
            </a:r>
            <a:r>
              <a:rPr sz="2400" baseline="-25000" dirty="0">
                <a:sym typeface="+mn-ea"/>
              </a:rPr>
              <a:t>2024年浙江1月高考应用文“校园课间体育项目推荐” </a:t>
            </a:r>
            <a:r>
              <a:rPr sz="2400" dirty="0">
                <a:solidFill>
                  <a:srgbClr val="FF0000"/>
                </a:solidFill>
                <a:sym typeface="+mn-ea"/>
              </a:rPr>
              <a:t>（应）</a:t>
            </a:r>
            <a:endParaRPr sz="2400" dirty="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sym typeface="+mn-ea"/>
              </a:rPr>
              <a:t>Tai Chi emphasizes focused attention and inner calm, contributing to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 improved</a:t>
            </a:r>
            <a:r>
              <a:rPr sz="2400" dirty="0">
                <a:sym typeface="+mn-ea"/>
              </a:rPr>
              <a:t> 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concentration</a:t>
            </a:r>
            <a:r>
              <a:rPr sz="2400" dirty="0">
                <a:sym typeface="+mn-ea"/>
              </a:rPr>
              <a:t> and mental well-being.</a:t>
            </a:r>
            <a:endParaRPr sz="2400" dirty="0">
              <a:sym typeface="+mn-ea"/>
            </a:endParaRPr>
          </a:p>
        </p:txBody>
      </p:sp>
      <p:pic>
        <p:nvPicPr>
          <p:cNvPr id="121" name="图片 120"/>
          <p:cNvPicPr/>
          <p:nvPr/>
        </p:nvPicPr>
        <p:blipFill>
          <a:blip r:embed="rId4"/>
          <a:stretch>
            <a:fillRect/>
          </a:stretch>
        </p:blipFill>
        <p:spPr>
          <a:xfrm>
            <a:off x="9284335" y="3987800"/>
            <a:ext cx="2907030" cy="287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23177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experiment/ɪkˈsperɪmənt/    n.实验;试验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5" y="838200"/>
            <a:ext cx="1137602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 dirty="0">
                <a:sym typeface="+mn-ea"/>
              </a:rPr>
              <a:t>1.爱迪生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做了几千次实验</a:t>
            </a:r>
            <a:r>
              <a:rPr sz="2400" dirty="0">
                <a:sym typeface="+mn-ea"/>
              </a:rPr>
              <a:t>才发明了电灯，他的毅力驱使我勇敢地迎接挑战。</a:t>
            </a:r>
            <a:r>
              <a:rPr sz="2400" dirty="0">
                <a:solidFill>
                  <a:srgbClr val="FF0000"/>
                </a:solidFill>
                <a:sym typeface="+mn-ea"/>
              </a:rPr>
              <a:t>（应）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sym typeface="+mn-ea"/>
              </a:rPr>
              <a:t>Edison 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did thousands of experiments</a:t>
            </a:r>
            <a:r>
              <a:rPr sz="2400" dirty="0">
                <a:sym typeface="+mn-ea"/>
              </a:rPr>
              <a:t> to invent the lamp, his </a:t>
            </a:r>
            <a:endParaRPr sz="2400" dirty="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 dirty="0">
                <a:sym typeface="+mn-ea"/>
              </a:rPr>
              <a:t>    </a:t>
            </a:r>
            <a:r>
              <a:rPr sz="2400" dirty="0">
                <a:sym typeface="+mn-ea"/>
              </a:rPr>
              <a:t>perseverance driving me to embrace challenges bravely. </a:t>
            </a:r>
            <a:endParaRPr sz="2400" dirty="0">
              <a:sym typeface="+mn-ea"/>
            </a:endParaRPr>
          </a:p>
          <a:p>
            <a:endParaRPr sz="2400" dirty="0">
              <a:sym typeface="+mn-ea"/>
            </a:endParaRPr>
          </a:p>
          <a:p>
            <a:r>
              <a:rPr sz="2400" dirty="0">
                <a:sym typeface="+mn-ea"/>
              </a:rPr>
              <a:t>2.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动手的科学实验</a:t>
            </a:r>
            <a:r>
              <a:rPr sz="2400" dirty="0">
                <a:sym typeface="+mn-ea"/>
              </a:rPr>
              <a:t>完全吸引了学生的注意力，培养了学生对实践学习的</a:t>
            </a:r>
            <a:endParaRPr sz="2400" dirty="0">
              <a:sym typeface="+mn-ea"/>
            </a:endParaRPr>
          </a:p>
          <a:p>
            <a:r>
              <a:rPr sz="2400" dirty="0" err="1">
                <a:sym typeface="+mn-ea"/>
              </a:rPr>
              <a:t>热爱</a:t>
            </a:r>
            <a:r>
              <a:rPr sz="2400" dirty="0">
                <a:sym typeface="+mn-ea"/>
              </a:rPr>
              <a:t>。</a:t>
            </a:r>
            <a:r>
              <a:rPr sz="2400" dirty="0">
                <a:solidFill>
                  <a:srgbClr val="FF0000"/>
                </a:solidFill>
                <a:sym typeface="+mn-ea"/>
              </a:rPr>
              <a:t>（应）</a:t>
            </a:r>
            <a:endParaRPr sz="2400" dirty="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sym typeface="+mn-ea"/>
              </a:rPr>
              <a:t>The 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hands</a:t>
            </a:r>
            <a:r>
              <a:rPr lang="en-US" altLang="zh-CN" sz="2400" u="sng" dirty="0">
                <a:solidFill>
                  <a:srgbClr val="FF0000"/>
                </a:solidFill>
                <a:sym typeface="+mn-ea"/>
              </a:rPr>
              <a:t>-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on science experiment</a:t>
            </a:r>
            <a:r>
              <a:rPr sz="2400" dirty="0">
                <a:sym typeface="+mn-ea"/>
              </a:rPr>
              <a:t> absorbed the students’ attention completely, </a:t>
            </a:r>
            <a:r>
              <a:rPr lang="en-US" sz="2400" dirty="0">
                <a:sym typeface="+mn-ea"/>
              </a:rPr>
              <a:t> </a:t>
            </a:r>
            <a:endParaRPr lang="en-US" sz="2400" dirty="0">
              <a:sym typeface="+mn-ea"/>
            </a:endParaRPr>
          </a:p>
          <a:p>
            <a:r>
              <a:rPr lang="en-US" sz="2400" dirty="0">
                <a:sym typeface="+mn-ea"/>
              </a:rPr>
              <a:t>    </a:t>
            </a:r>
            <a:r>
              <a:rPr sz="2400" dirty="0">
                <a:sym typeface="+mn-ea"/>
              </a:rPr>
              <a:t>fostering a love for</a:t>
            </a:r>
            <a:r>
              <a:rPr lang="en-US" sz="2400" dirty="0">
                <a:sym typeface="+mn-ea"/>
              </a:rPr>
              <a:t> </a:t>
            </a:r>
            <a:r>
              <a:rPr sz="2400" dirty="0">
                <a:sym typeface="+mn-ea"/>
              </a:rPr>
              <a:t>practical learning. </a:t>
            </a:r>
            <a:endParaRPr sz="2400" dirty="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sz="2400" dirty="0">
              <a:sym typeface="+mn-ea"/>
            </a:endParaRPr>
          </a:p>
          <a:p>
            <a:r>
              <a:rPr sz="2400" dirty="0">
                <a:sym typeface="+mn-ea"/>
              </a:rPr>
              <a:t>3.那个学期我学到了比统计分析和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实验程序</a:t>
            </a:r>
            <a:r>
              <a:rPr sz="2400" dirty="0">
                <a:sym typeface="+mn-ea"/>
              </a:rPr>
              <a:t>更多的东西。我的生活因为我们的相遇而变得更加精彩，也因为这个人的挑战而变得更加精彩，他成为了我意想不到的英雄。</a:t>
            </a:r>
            <a:r>
              <a:rPr sz="2400" baseline="-25000" dirty="0">
                <a:sym typeface="+mn-ea"/>
              </a:rPr>
              <a:t>2022年浙江1月高考读后续写“傲娇学霸与迷糊学渣” </a:t>
            </a:r>
            <a:r>
              <a:rPr sz="2400" dirty="0">
                <a:solidFill>
                  <a:srgbClr val="FF0000"/>
                </a:solidFill>
                <a:sym typeface="+mn-ea"/>
              </a:rPr>
              <a:t>（续）</a:t>
            </a:r>
            <a:endParaRPr sz="2400" dirty="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sym typeface="+mn-ea"/>
              </a:rPr>
              <a:t>I learned more than statistical analysis and 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experimental procedures</a:t>
            </a:r>
            <a:r>
              <a:rPr sz="2400" dirty="0">
                <a:sym typeface="+mn-ea"/>
              </a:rPr>
              <a:t> that </a:t>
            </a:r>
            <a:endParaRPr sz="2400" dirty="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 dirty="0">
                <a:sym typeface="+mn-ea"/>
              </a:rPr>
              <a:t>    </a:t>
            </a:r>
            <a:r>
              <a:rPr sz="2400" dirty="0">
                <a:sym typeface="+mn-ea"/>
              </a:rPr>
              <a:t>term. My life has been enhanced by our encounter and </a:t>
            </a:r>
            <a:r>
              <a:rPr sz="2400" dirty="0" err="1">
                <a:sym typeface="+mn-ea"/>
              </a:rPr>
              <a:t>challengbecame</a:t>
            </a:r>
            <a:r>
              <a:rPr sz="2400" dirty="0">
                <a:sym typeface="+mn-ea"/>
              </a:rPr>
              <a:t> my </a:t>
            </a:r>
            <a:endParaRPr sz="2400" dirty="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 dirty="0">
                <a:sym typeface="+mn-ea"/>
              </a:rPr>
              <a:t>   </a:t>
            </a:r>
            <a:r>
              <a:rPr sz="2400" dirty="0">
                <a:sym typeface="+mn-ea"/>
              </a:rPr>
              <a:t>unlikely hero.</a:t>
            </a:r>
            <a:endParaRPr sz="2400" dirty="0">
              <a:sym typeface="+mn-ea"/>
            </a:endParaRPr>
          </a:p>
          <a:p>
            <a:endParaRPr sz="2400" dirty="0">
              <a:sym typeface="+mn-ea"/>
            </a:endParaRPr>
          </a:p>
        </p:txBody>
      </p:sp>
      <p:pic>
        <p:nvPicPr>
          <p:cNvPr id="122" name="图片 121"/>
          <p:cNvPicPr/>
          <p:nvPr/>
        </p:nvPicPr>
        <p:blipFill>
          <a:blip r:embed="rId4"/>
          <a:stretch>
            <a:fillRect/>
          </a:stretch>
        </p:blipFill>
        <p:spPr>
          <a:xfrm>
            <a:off x="10049510" y="838200"/>
            <a:ext cx="2142490" cy="2175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23177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leave... alone/li:v əˈləʊn/      不打扰;不惊动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7825" y="765175"/>
            <a:ext cx="1096962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1.“管好你自己的事，</a:t>
            </a:r>
            <a:r>
              <a:rPr sz="2400" u="sng">
                <a:solidFill>
                  <a:srgbClr val="FF0000"/>
                </a:solidFill>
                <a:sym typeface="+mn-ea"/>
              </a:rPr>
              <a:t>别烦我</a:t>
            </a:r>
            <a:r>
              <a:rPr sz="2400">
                <a:sym typeface="+mn-ea"/>
              </a:rPr>
              <a:t>。”那人不耐烦地说。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“Just mind your own business and </a:t>
            </a:r>
            <a:r>
              <a:rPr sz="2400" u="sng">
                <a:solidFill>
                  <a:srgbClr val="FF0000"/>
                </a:solidFill>
                <a:sym typeface="+mn-ea"/>
              </a:rPr>
              <a:t>leave me alone</a:t>
            </a:r>
            <a:r>
              <a:rPr sz="2400">
                <a:sym typeface="+mn-ea"/>
              </a:rPr>
              <a:t>,” said the guy impatiently.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2.一想到</a:t>
            </a:r>
            <a:r>
              <a:rPr sz="2400" u="sng">
                <a:solidFill>
                  <a:srgbClr val="FF0000"/>
                </a:solidFill>
                <a:sym typeface="+mn-ea"/>
              </a:rPr>
              <a:t>被单独留在</a:t>
            </a:r>
            <a:r>
              <a:rPr sz="2400">
                <a:sym typeface="+mn-ea"/>
              </a:rPr>
              <a:t>那所黑暗的大房子里，她就毛骨悚然。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 idea of </a:t>
            </a:r>
            <a:r>
              <a:rPr sz="2400" u="sng">
                <a:solidFill>
                  <a:srgbClr val="FF0000"/>
                </a:solidFill>
                <a:sym typeface="+mn-ea"/>
              </a:rPr>
              <a:t>being left alone</a:t>
            </a:r>
            <a:r>
              <a:rPr sz="2400">
                <a:sym typeface="+mn-ea"/>
              </a:rPr>
              <a:t> in the dark big house made her </a:t>
            </a:r>
            <a:endParaRPr sz="2400">
              <a:sym typeface="+mn-ea"/>
            </a:endParaRPr>
          </a:p>
          <a:p>
            <a:r>
              <a:rPr lang="en-US" sz="2400">
                <a:sym typeface="+mn-ea"/>
              </a:rPr>
              <a:t>     </a:t>
            </a:r>
            <a:r>
              <a:rPr sz="2400">
                <a:sym typeface="+mn-ea"/>
              </a:rPr>
              <a:t>hair stand on end.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lang="en-US" sz="2400">
                <a:sym typeface="+mn-ea"/>
              </a:rPr>
              <a:t>3</a:t>
            </a:r>
            <a:r>
              <a:rPr sz="2400">
                <a:sym typeface="+mn-ea"/>
              </a:rPr>
              <a:t>.他</a:t>
            </a:r>
            <a:r>
              <a:rPr sz="2400" u="sng">
                <a:solidFill>
                  <a:srgbClr val="FF0000"/>
                </a:solidFill>
                <a:sym typeface="+mn-ea"/>
              </a:rPr>
              <a:t>遗漏</a:t>
            </a:r>
            <a:r>
              <a:rPr sz="2400">
                <a:sym typeface="+mn-ea"/>
              </a:rPr>
              <a:t>了一个重要的细节，真是粗心。</a:t>
            </a: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It was careless of him to </a:t>
            </a:r>
            <a:r>
              <a:rPr sz="2400" u="sng">
                <a:solidFill>
                  <a:srgbClr val="FF0000"/>
                </a:solidFill>
                <a:sym typeface="+mn-ea"/>
              </a:rPr>
              <a:t>leave out</a:t>
            </a:r>
            <a:r>
              <a:rPr sz="2400">
                <a:sym typeface="+mn-ea"/>
              </a:rPr>
              <a:t> an important detail.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sz="2400">
                <a:sym typeface="+mn-ea"/>
              </a:rPr>
              <a:t>4.明天早上8点在校门口集合，一起</a:t>
            </a:r>
            <a:r>
              <a:rPr sz="2400" u="sng">
                <a:solidFill>
                  <a:srgbClr val="FF0000"/>
                </a:solidFill>
                <a:sym typeface="+mn-ea"/>
              </a:rPr>
              <a:t>出发去营地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Tomorrow we will gather at the school gate at 8 a.m. 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</a:t>
            </a:r>
            <a:r>
              <a:rPr sz="2400">
                <a:sym typeface="+mn-ea"/>
              </a:rPr>
              <a:t>and we’ll </a:t>
            </a:r>
            <a:r>
              <a:rPr sz="2400" u="sng">
                <a:solidFill>
                  <a:srgbClr val="FF0000"/>
                </a:solidFill>
                <a:sym typeface="+mn-ea"/>
              </a:rPr>
              <a:t>leave for the camp site</a:t>
            </a:r>
            <a:r>
              <a:rPr sz="2400">
                <a:sym typeface="+mn-ea"/>
              </a:rPr>
              <a:t> together. 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sz="2400">
                <a:sym typeface="+mn-ea"/>
              </a:rPr>
              <a:t>5.让我们</a:t>
            </a:r>
            <a:r>
              <a:rPr sz="2400" u="sng">
                <a:solidFill>
                  <a:srgbClr val="FF0000"/>
                </a:solidFill>
                <a:sym typeface="+mn-ea"/>
              </a:rPr>
              <a:t>从停下来的地方</a:t>
            </a:r>
            <a:r>
              <a:rPr sz="2400">
                <a:sym typeface="+mn-ea"/>
              </a:rPr>
              <a:t>重新开始。</a:t>
            </a: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Let’s start again </a:t>
            </a:r>
            <a:r>
              <a:rPr sz="2400" u="sng">
                <a:solidFill>
                  <a:srgbClr val="FF0000"/>
                </a:solidFill>
                <a:sym typeface="+mn-ea"/>
              </a:rPr>
              <a:t>from where we left off</a:t>
            </a:r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</p:txBody>
      </p:sp>
      <p:pic>
        <p:nvPicPr>
          <p:cNvPr id="123" name="图片 122"/>
          <p:cNvPicPr/>
          <p:nvPr/>
        </p:nvPicPr>
        <p:blipFill>
          <a:blip r:embed="rId4"/>
          <a:stretch>
            <a:fillRect/>
          </a:stretch>
        </p:blipFill>
        <p:spPr>
          <a:xfrm>
            <a:off x="8216900" y="3940810"/>
            <a:ext cx="3975100" cy="298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23177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awkward/ˈɔ:kwəd/  adj.令人尴尬的;难对付的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295" y="838200"/>
            <a:ext cx="876427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1.我很</a:t>
            </a:r>
            <a:r>
              <a:rPr sz="2400" u="sng">
                <a:solidFill>
                  <a:srgbClr val="FF0000"/>
                </a:solidFill>
                <a:sym typeface="+mn-ea"/>
              </a:rPr>
              <a:t>尴尬</a:t>
            </a:r>
            <a:r>
              <a:rPr sz="2400">
                <a:sym typeface="+mn-ea"/>
              </a:rPr>
              <a:t>，但我克制住了想要跑下舞台的冲动。</a:t>
            </a: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I was</a:t>
            </a:r>
            <a:r>
              <a:rPr sz="2400" u="sng">
                <a:solidFill>
                  <a:srgbClr val="FF0000"/>
                </a:solidFill>
                <a:sym typeface="+mn-ea"/>
              </a:rPr>
              <a:t> awkward</a:t>
            </a:r>
            <a:r>
              <a:rPr sz="2400">
                <a:sym typeface="+mn-ea"/>
              </a:rPr>
              <a:t>, but I fought the urge to run off the stage.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2.接下来的日子里，汉娜和我之间充满了</a:t>
            </a:r>
            <a:r>
              <a:rPr sz="2400" u="sng">
                <a:solidFill>
                  <a:srgbClr val="FF0000"/>
                </a:solidFill>
                <a:sym typeface="+mn-ea"/>
              </a:rPr>
              <a:t>尴尬的沉默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 days that followed were filled with </a:t>
            </a:r>
            <a:r>
              <a:rPr sz="2400" u="sng">
                <a:solidFill>
                  <a:srgbClr val="FF0000"/>
                </a:solidFill>
                <a:sym typeface="+mn-ea"/>
              </a:rPr>
              <a:t>an awkward silence</a:t>
            </a:r>
            <a:r>
              <a:rPr sz="2400">
                <a:sym typeface="+mn-ea"/>
              </a:rPr>
              <a:t> between Hannah and me. 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3.他试图</a:t>
            </a:r>
            <a:r>
              <a:rPr sz="2400" u="sng">
                <a:solidFill>
                  <a:srgbClr val="FF0000"/>
                </a:solidFill>
                <a:sym typeface="+mn-ea"/>
              </a:rPr>
              <a:t>用微笑来消除我们之间的尴尬</a:t>
            </a:r>
            <a:r>
              <a:rPr sz="2400">
                <a:sym typeface="+mn-ea"/>
              </a:rPr>
              <a:t>，然后把书递给了我。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He tried to </a:t>
            </a:r>
            <a:r>
              <a:rPr sz="2400" u="sng">
                <a:solidFill>
                  <a:srgbClr val="FF0000"/>
                </a:solidFill>
                <a:sym typeface="+mn-ea"/>
              </a:rPr>
              <a:t>smile away the awkwardness</a:t>
            </a:r>
            <a:r>
              <a:rPr sz="2400">
                <a:sym typeface="+mn-ea"/>
              </a:rPr>
              <a:t> between us and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handed the book to me.</a:t>
            </a:r>
            <a:endParaRPr sz="2400">
              <a:sym typeface="+mn-ea"/>
            </a:endParaRPr>
          </a:p>
          <a:p>
            <a:endParaRPr sz="240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24" name="图片 123"/>
          <p:cNvPicPr/>
          <p:nvPr/>
        </p:nvPicPr>
        <p:blipFill>
          <a:blip r:embed="rId4"/>
          <a:stretch>
            <a:fillRect/>
          </a:stretch>
        </p:blipFill>
        <p:spPr>
          <a:xfrm>
            <a:off x="8625205" y="3350895"/>
            <a:ext cx="3566160" cy="35071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23177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awkward/ˈɔ:kwəd/  adj.令人尴尬的;难对付的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295" y="838200"/>
            <a:ext cx="944753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 dirty="0">
                <a:sym typeface="+mn-ea"/>
              </a:rPr>
              <a:t>4. 使我心烦的是我像困兽一样困在南瓜中,而妈妈在拍着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我的糗事</a:t>
            </a:r>
            <a:r>
              <a:rPr sz="2400" dirty="0">
                <a:sym typeface="+mn-ea"/>
              </a:rPr>
              <a:t>。</a:t>
            </a:r>
            <a:r>
              <a:rPr sz="2400" baseline="-25000" dirty="0">
                <a:sym typeface="+mn-ea"/>
              </a:rPr>
              <a:t>2021年浙江1月高考读后续写 “</a:t>
            </a:r>
            <a:r>
              <a:rPr sz="2400" baseline="-25000" dirty="0" err="1">
                <a:sym typeface="+mn-ea"/>
              </a:rPr>
              <a:t>万圣节南瓜趣事</a:t>
            </a:r>
            <a:r>
              <a:rPr sz="2400" baseline="-25000" dirty="0">
                <a:sym typeface="+mn-ea"/>
              </a:rPr>
              <a:t>” </a:t>
            </a:r>
            <a:r>
              <a:rPr sz="2400" dirty="0">
                <a:solidFill>
                  <a:srgbClr val="FF0000"/>
                </a:solidFill>
                <a:sym typeface="+mn-ea"/>
              </a:rPr>
              <a:t>（续）</a:t>
            </a:r>
            <a:endParaRPr sz="2400" dirty="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sym typeface="+mn-ea"/>
              </a:rPr>
              <a:t>It bothered me that I was stuck in the pumpkin like a caged </a:t>
            </a:r>
            <a:endParaRPr sz="2400" dirty="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 dirty="0">
                <a:sym typeface="+mn-ea"/>
              </a:rPr>
              <a:t>    </a:t>
            </a:r>
            <a:r>
              <a:rPr sz="2400" dirty="0">
                <a:sym typeface="+mn-ea"/>
              </a:rPr>
              <a:t>animal while my mom was filming 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my whole embarrassment</a:t>
            </a:r>
            <a:r>
              <a:rPr sz="2400" dirty="0">
                <a:sym typeface="+mn-ea"/>
              </a:rPr>
              <a:t>.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 dirty="0">
              <a:sym typeface="+mn-ea"/>
            </a:endParaRPr>
          </a:p>
          <a:p>
            <a:r>
              <a:rPr sz="2400" dirty="0">
                <a:sym typeface="+mn-ea"/>
              </a:rPr>
              <a:t>5.我变得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越来越尴尬</a:t>
            </a:r>
            <a:r>
              <a:rPr sz="2400" dirty="0">
                <a:sym typeface="+mn-ea"/>
              </a:rPr>
              <a:t>，可以感觉到我的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心狂跳</a:t>
            </a:r>
            <a:r>
              <a:rPr sz="2400" dirty="0">
                <a:sym typeface="+mn-ea"/>
              </a:rPr>
              <a:t>，我的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脸烧得很厉害</a:t>
            </a:r>
            <a:r>
              <a:rPr sz="2400" dirty="0">
                <a:sym typeface="+mn-ea"/>
              </a:rPr>
              <a:t>。</a:t>
            </a:r>
            <a:r>
              <a:rPr sz="2400" dirty="0">
                <a:solidFill>
                  <a:srgbClr val="FF0000"/>
                </a:solidFill>
                <a:sym typeface="+mn-ea"/>
              </a:rPr>
              <a:t>（续）</a:t>
            </a:r>
            <a:endParaRPr sz="2400" dirty="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sym typeface="+mn-ea"/>
              </a:rPr>
              <a:t>I 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became increasingly awkward</a:t>
            </a:r>
            <a:r>
              <a:rPr sz="2400" dirty="0">
                <a:sym typeface="+mn-ea"/>
              </a:rPr>
              <a:t> and could </a:t>
            </a:r>
            <a:r>
              <a:rPr sz="2400" dirty="0">
                <a:solidFill>
                  <a:schemeClr val="accent1"/>
                </a:solidFill>
                <a:sym typeface="+mn-ea"/>
              </a:rPr>
              <a:t>f</a:t>
            </a:r>
            <a:r>
              <a:rPr sz="2400" u="sng" dirty="0">
                <a:solidFill>
                  <a:schemeClr val="accent1"/>
                </a:solidFill>
                <a:sym typeface="+mn-ea"/>
              </a:rPr>
              <a:t>eel my heart thumping wildly, my face burning badly</a:t>
            </a:r>
            <a:r>
              <a:rPr sz="2400" dirty="0">
                <a:sym typeface="+mn-ea"/>
              </a:rPr>
              <a:t>. </a:t>
            </a:r>
            <a:r>
              <a:rPr sz="2400" b="1" dirty="0">
                <a:solidFill>
                  <a:srgbClr val="FF0000"/>
                </a:solidFill>
                <a:sym typeface="+mn-ea"/>
              </a:rPr>
              <a:t>（</a:t>
            </a:r>
            <a:r>
              <a:rPr sz="2400" b="1" dirty="0" err="1">
                <a:solidFill>
                  <a:srgbClr val="FF0000"/>
                </a:solidFill>
                <a:sym typeface="+mn-ea"/>
              </a:rPr>
              <a:t>描写句群</a:t>
            </a:r>
            <a:r>
              <a:rPr sz="2400" b="1" dirty="0">
                <a:solidFill>
                  <a:srgbClr val="FF0000"/>
                </a:solidFill>
                <a:sym typeface="+mn-ea"/>
              </a:rPr>
              <a:t>）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 dirty="0">
              <a:sym typeface="+mn-ea"/>
            </a:endParaRPr>
          </a:p>
          <a:p>
            <a:r>
              <a:rPr sz="2400" dirty="0">
                <a:sym typeface="+mn-ea"/>
              </a:rPr>
              <a:t>6.听到这些，鲍勃感到很尴尬，他一遍又一遍地扭动和摩擦双手，似乎是为了在这个寒冷的冬天取暖。</a:t>
            </a:r>
            <a:r>
              <a:rPr sz="2400" dirty="0">
                <a:solidFill>
                  <a:srgbClr val="FF0000"/>
                </a:solidFill>
                <a:sym typeface="+mn-ea"/>
              </a:rPr>
              <a:t>（续）</a:t>
            </a:r>
            <a:endParaRPr sz="2400" dirty="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sym typeface="+mn-ea"/>
              </a:rPr>
              <a:t>On hearing this, Bob 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became embarrassed</a:t>
            </a:r>
            <a:r>
              <a:rPr sz="2400" dirty="0">
                <a:sym typeface="+mn-ea"/>
              </a:rPr>
              <a:t>, </a:t>
            </a:r>
            <a:r>
              <a:rPr sz="2400" u="sng" dirty="0">
                <a:solidFill>
                  <a:schemeClr val="accent1"/>
                </a:solidFill>
                <a:sym typeface="+mn-ea"/>
              </a:rPr>
              <a:t>twisting and rubbing his hands over and over </a:t>
            </a:r>
            <a:r>
              <a:rPr sz="2400" u="sng" dirty="0" err="1">
                <a:solidFill>
                  <a:schemeClr val="accent1"/>
                </a:solidFill>
                <a:sym typeface="+mn-ea"/>
              </a:rPr>
              <a:t>again</a:t>
            </a:r>
            <a:r>
              <a:rPr sz="2400" dirty="0" err="1">
                <a:sym typeface="+mn-ea"/>
              </a:rPr>
              <a:t>,seemingly</a:t>
            </a:r>
            <a:r>
              <a:rPr sz="2400" dirty="0">
                <a:sym typeface="+mn-ea"/>
              </a:rPr>
              <a:t> to get warm in this </a:t>
            </a:r>
            <a:endParaRPr sz="2400" dirty="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 dirty="0">
                <a:sym typeface="+mn-ea"/>
              </a:rPr>
              <a:t>    </a:t>
            </a:r>
            <a:r>
              <a:rPr sz="2400" dirty="0">
                <a:sym typeface="+mn-ea"/>
              </a:rPr>
              <a:t>freezing winter. </a:t>
            </a:r>
            <a:r>
              <a:rPr sz="2400" b="1" dirty="0">
                <a:solidFill>
                  <a:srgbClr val="FF0000"/>
                </a:solidFill>
                <a:sym typeface="+mn-ea"/>
              </a:rPr>
              <a:t>（</a:t>
            </a:r>
            <a:r>
              <a:rPr sz="2400" b="1" dirty="0" err="1">
                <a:solidFill>
                  <a:srgbClr val="FF0000"/>
                </a:solidFill>
                <a:sym typeface="+mn-ea"/>
              </a:rPr>
              <a:t>描写句群</a:t>
            </a:r>
            <a:r>
              <a:rPr sz="2400" b="1" dirty="0">
                <a:solidFill>
                  <a:srgbClr val="FF0000"/>
                </a:solidFill>
                <a:sym typeface="+mn-ea"/>
              </a:rPr>
              <a:t>）</a:t>
            </a:r>
            <a:endParaRPr sz="2400" b="1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25" name="图片 124"/>
          <p:cNvPicPr/>
          <p:nvPr/>
        </p:nvPicPr>
        <p:blipFill>
          <a:blip r:embed="rId4"/>
          <a:stretch>
            <a:fillRect/>
          </a:stretch>
        </p:blipFill>
        <p:spPr>
          <a:xfrm>
            <a:off x="9382760" y="4394835"/>
            <a:ext cx="2809240" cy="2463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152400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构建描写句群，将单一无亮点的描写句扩充为内容丰富的长句。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075" y="838200"/>
            <a:ext cx="954659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1.我感到</a:t>
            </a:r>
            <a:r>
              <a:rPr sz="2400" u="sng">
                <a:solidFill>
                  <a:srgbClr val="FF0000"/>
                </a:solidFill>
                <a:sym typeface="+mn-ea"/>
              </a:rPr>
              <a:t>害怕</a:t>
            </a:r>
            <a:r>
              <a:rPr sz="2400">
                <a:sym typeface="+mn-ea"/>
              </a:rPr>
              <a:t>。I felt </a:t>
            </a:r>
            <a:r>
              <a:rPr sz="2400" u="sng">
                <a:solidFill>
                  <a:srgbClr val="FF0000"/>
                </a:solidFill>
                <a:sym typeface="+mn-ea"/>
              </a:rPr>
              <a:t>scared</a:t>
            </a:r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(1)一看到那只凶猛的狼，我感到</a:t>
            </a:r>
            <a:r>
              <a:rPr sz="2400" u="sng">
                <a:solidFill>
                  <a:schemeClr val="accent1"/>
                </a:solidFill>
                <a:sym typeface="+mn-ea"/>
              </a:rPr>
              <a:t>非常害怕，喉咙发紧，膝盖发软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At the sight of the fierce wolf, I felt </a:t>
            </a:r>
            <a:r>
              <a:rPr sz="2400" u="sng">
                <a:solidFill>
                  <a:schemeClr val="accent1"/>
                </a:solidFill>
                <a:sym typeface="+mn-ea"/>
              </a:rPr>
              <a:t>so scared that my throat </a:t>
            </a:r>
            <a:endParaRPr sz="2400" u="sng">
              <a:solidFill>
                <a:schemeClr val="accent1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accent1"/>
                </a:solidFill>
                <a:sym typeface="+mn-ea"/>
              </a:rPr>
              <a:t>    </a:t>
            </a:r>
            <a:r>
              <a:rPr sz="2400" u="sng">
                <a:solidFill>
                  <a:schemeClr val="accent1"/>
                </a:solidFill>
                <a:sym typeface="+mn-ea"/>
              </a:rPr>
              <a:t>tightened and my knees felt weak. </a:t>
            </a:r>
            <a:endParaRPr sz="2400" u="sng">
              <a:solidFill>
                <a:schemeClr val="accent1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(2)一看到那只凶猛的狼，我</a:t>
            </a:r>
            <a:r>
              <a:rPr sz="2400" u="sng">
                <a:solidFill>
                  <a:schemeClr val="accent1"/>
                </a:solidFill>
                <a:sym typeface="+mn-ea"/>
              </a:rPr>
              <a:t>吓得僵住了，一动也不敢动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At the sight of the fierce wolf, I </a:t>
            </a:r>
            <a:r>
              <a:rPr sz="2400" u="sng">
                <a:solidFill>
                  <a:schemeClr val="accent1"/>
                </a:solidFill>
                <a:sym typeface="+mn-ea"/>
              </a:rPr>
              <a:t>froze with terror, too scared to </a:t>
            </a:r>
            <a:endParaRPr sz="2400" u="sng">
              <a:solidFill>
                <a:schemeClr val="accent1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accent1"/>
                </a:solidFill>
                <a:sym typeface="+mn-ea"/>
              </a:rPr>
              <a:t>    </a:t>
            </a:r>
            <a:r>
              <a:rPr sz="2400" u="sng">
                <a:solidFill>
                  <a:schemeClr val="accent1"/>
                </a:solidFill>
                <a:sym typeface="+mn-ea"/>
              </a:rPr>
              <a:t>move an inch</a:t>
            </a:r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(3)一看到那只凶猛的狼，我就</a:t>
            </a:r>
            <a:r>
              <a:rPr sz="2400" u="sng">
                <a:solidFill>
                  <a:schemeClr val="accent1"/>
                </a:solidFill>
                <a:sym typeface="+mn-ea"/>
              </a:rPr>
              <a:t>被一种强烈的恐惧感攫住了，我的手掌</a:t>
            </a:r>
            <a:r>
              <a:rPr lang="en-US" sz="2400" u="sng">
                <a:solidFill>
                  <a:schemeClr val="accent1"/>
                </a:solidFill>
                <a:sym typeface="+mn-ea"/>
              </a:rPr>
              <a:t>   </a:t>
            </a:r>
            <a:r>
              <a:rPr sz="2400" u="sng">
                <a:solidFill>
                  <a:schemeClr val="accent1"/>
                </a:solidFill>
                <a:sym typeface="+mn-ea"/>
              </a:rPr>
              <a:t>都在冒汗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At the sight of the fierce wolf, I </a:t>
            </a:r>
            <a:r>
              <a:rPr sz="2400" u="sng">
                <a:solidFill>
                  <a:schemeClr val="accent1"/>
                </a:solidFill>
                <a:sym typeface="+mn-ea"/>
              </a:rPr>
              <a:t>was seized by a strong sense of </a:t>
            </a:r>
            <a:endParaRPr sz="2400" u="sng">
              <a:solidFill>
                <a:schemeClr val="accent1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accent1"/>
                </a:solidFill>
                <a:sym typeface="+mn-ea"/>
              </a:rPr>
              <a:t>   </a:t>
            </a:r>
            <a:r>
              <a:rPr sz="2400" u="sng">
                <a:solidFill>
                  <a:schemeClr val="accent1"/>
                </a:solidFill>
                <a:sym typeface="+mn-ea"/>
              </a:rPr>
              <a:t>horror and my palms were sweating.</a:t>
            </a:r>
            <a:endParaRPr sz="2400" u="sng">
              <a:solidFill>
                <a:schemeClr val="accent1"/>
              </a:solidFill>
              <a:sym typeface="+mn-ea"/>
            </a:endParaRPr>
          </a:p>
          <a:p>
            <a:endParaRPr sz="2400" u="sng">
              <a:solidFill>
                <a:schemeClr val="accent1"/>
              </a:solidFill>
              <a:sym typeface="+mn-ea"/>
            </a:endParaRPr>
          </a:p>
        </p:txBody>
      </p:sp>
      <p:pic>
        <p:nvPicPr>
          <p:cNvPr id="126" name="图片 125"/>
          <p:cNvPicPr/>
          <p:nvPr/>
        </p:nvPicPr>
        <p:blipFill>
          <a:blip r:embed="rId4"/>
          <a:stretch>
            <a:fillRect/>
          </a:stretch>
        </p:blipFill>
        <p:spPr>
          <a:xfrm>
            <a:off x="9486900" y="2880995"/>
            <a:ext cx="2705100" cy="38080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75037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exchange/ɪksˈtʃeɪndʒ/ n.&amp;vt.交换;交流;交易;兑换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0345" y="905510"/>
            <a:ext cx="11443335" cy="48202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作为一名在英国学校的</a:t>
            </a:r>
            <a:r>
              <a:rPr sz="2400">
                <a:solidFill>
                  <a:srgbClr val="FF0000"/>
                </a:solidFill>
                <a:sym typeface="+mn-ea"/>
              </a:rPr>
              <a:t>交换生</a:t>
            </a:r>
            <a:r>
              <a:rPr sz="2400">
                <a:sym typeface="+mn-ea"/>
              </a:rPr>
              <a:t>，我很高兴得知即将开展的汉语工作坊，它可以促进中英文化交流。</a:t>
            </a:r>
            <a:r>
              <a:rPr sz="2400" baseline="-25000">
                <a:sym typeface="+mn-ea"/>
              </a:rPr>
              <a:t>2023年天津卷“中英文化交流活动申请信”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 baseline="-250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cs typeface="+mn-lt"/>
                <a:sym typeface="+mn-ea"/>
              </a:rPr>
              <a:t>As </a:t>
            </a:r>
            <a:r>
              <a:rPr sz="2400" u="sng">
                <a:solidFill>
                  <a:srgbClr val="FF0000"/>
                </a:solidFill>
                <a:cs typeface="+mn-lt"/>
                <a:sym typeface="+mn-ea"/>
              </a:rPr>
              <a:t>an exchange student </a:t>
            </a:r>
            <a:r>
              <a:rPr sz="2400">
                <a:cs typeface="+mn-lt"/>
                <a:sym typeface="+mn-ea"/>
              </a:rPr>
              <a:t>in a British school, I am excited to hear about the </a:t>
            </a:r>
            <a:endParaRPr sz="2400">
              <a:cs typeface="+mn-lt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cs typeface="+mn-lt"/>
                <a:sym typeface="+mn-ea"/>
              </a:rPr>
              <a:t>    </a:t>
            </a:r>
            <a:r>
              <a:rPr sz="2400">
                <a:cs typeface="+mn-lt"/>
                <a:sym typeface="+mn-ea"/>
              </a:rPr>
              <a:t>upcoming Chinese workshop, which aims to promote cultural exchange </a:t>
            </a:r>
            <a:endParaRPr sz="2400">
              <a:cs typeface="+mn-lt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cs typeface="+mn-lt"/>
                <a:sym typeface="+mn-ea"/>
              </a:rPr>
              <a:t>    </a:t>
            </a:r>
            <a:r>
              <a:rPr sz="2400">
                <a:cs typeface="+mn-lt"/>
                <a:sym typeface="+mn-ea"/>
              </a:rPr>
              <a:t>between China and the UK. </a:t>
            </a:r>
            <a:endParaRPr sz="2400">
              <a:cs typeface="+mn-lt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cs typeface="+mn-lt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sz="2400">
                <a:sym typeface="+mn-ea"/>
              </a:rPr>
              <a:t>4.他愿意在这家餐馆工作,</a:t>
            </a:r>
            <a:r>
              <a:rPr sz="2400" u="sng">
                <a:solidFill>
                  <a:srgbClr val="FF0000"/>
                </a:solidFill>
                <a:sym typeface="+mn-ea"/>
              </a:rPr>
              <a:t>以换取</a:t>
            </a:r>
            <a:r>
              <a:rPr sz="2400">
                <a:sym typeface="+mn-ea"/>
              </a:rPr>
              <a:t>一顿免费的饭。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cs typeface="+mn-lt"/>
                <a:sym typeface="+mn-ea"/>
              </a:rPr>
              <a:t>He would like to work in the restaurant </a:t>
            </a:r>
            <a:r>
              <a:rPr sz="2400" u="sng">
                <a:solidFill>
                  <a:srgbClr val="FF0000"/>
                </a:solidFill>
                <a:cs typeface="+mn-lt"/>
                <a:sym typeface="+mn-ea"/>
              </a:rPr>
              <a:t>in exchange for </a:t>
            </a:r>
            <a:r>
              <a:rPr sz="2400">
                <a:cs typeface="+mn-lt"/>
                <a:sym typeface="+mn-ea"/>
              </a:rPr>
              <a:t>free meals and accommodation.</a:t>
            </a:r>
            <a:endParaRPr sz="2400">
              <a:cs typeface="+mn-lt"/>
              <a:sym typeface="+mn-ea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7909560" y="4434840"/>
            <a:ext cx="4099560" cy="24231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152400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构建描写句群，将单一无亮点的描写句扩充为内容丰富的长句。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7685" y="838200"/>
            <a:ext cx="924623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2.她感到</a:t>
            </a:r>
            <a:r>
              <a:rPr sz="2400" u="sng">
                <a:solidFill>
                  <a:srgbClr val="FF0000"/>
                </a:solidFill>
                <a:sym typeface="+mn-ea"/>
              </a:rPr>
              <a:t>悲伤</a:t>
            </a:r>
            <a:r>
              <a:rPr sz="2400">
                <a:sym typeface="+mn-ea"/>
              </a:rPr>
              <a:t>。She felt </a:t>
            </a:r>
            <a:r>
              <a:rPr sz="2400" u="sng">
                <a:solidFill>
                  <a:srgbClr val="FF0000"/>
                </a:solidFill>
                <a:sym typeface="+mn-ea"/>
              </a:rPr>
              <a:t>sad.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(1)听到这个坏消息，她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心痛不已，眼泪顺着脸颊流下来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Upon hearing the bad news, 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her heart ached, with tears 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    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streaming down her cheeks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(2)听到这个坏消息，她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悲痛得说不出话来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Upon hearing the bad news, she, 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numb with grief, had trouble 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    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speaking.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(3)听到这个坏消息，她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感到一阵悲伤，禁不住痛哭起来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Upon hearing the bad news, she 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felt seized by a burst of 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    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sadness </a:t>
            </a:r>
            <a:r>
              <a:rPr lang="en-US"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 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and couldn’t help crying bitterly.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</p:txBody>
      </p:sp>
      <p:pic>
        <p:nvPicPr>
          <p:cNvPr id="127" name="图片 126"/>
          <p:cNvPicPr/>
          <p:nvPr/>
        </p:nvPicPr>
        <p:blipFill>
          <a:blip r:embed="rId4"/>
          <a:stretch>
            <a:fillRect/>
          </a:stretch>
        </p:blipFill>
        <p:spPr>
          <a:xfrm>
            <a:off x="9543415" y="3429000"/>
            <a:ext cx="264922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152400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构建描写句群，将单一无亮点的描写句扩充为内容丰富的长句。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0330" y="838200"/>
            <a:ext cx="915416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宝宝很</a:t>
            </a:r>
            <a:r>
              <a:rPr sz="2400" u="sng">
                <a:solidFill>
                  <a:srgbClr val="FF0000"/>
                </a:solidFill>
                <a:sym typeface="+mn-ea"/>
              </a:rPr>
              <a:t>高兴</a:t>
            </a:r>
            <a:r>
              <a:rPr sz="2400">
                <a:sym typeface="+mn-ea"/>
              </a:rPr>
              <a:t>。The baby was </a:t>
            </a:r>
            <a:r>
              <a:rPr sz="2400" u="sng">
                <a:solidFill>
                  <a:srgbClr val="FF0000"/>
                </a:solidFill>
                <a:sym typeface="+mn-ea"/>
              </a:rPr>
              <a:t>happy</a:t>
            </a:r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(1)当他的母亲亲吻他的脸颊时，这个宝宝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似乎高兴极了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When his mother kissed him on the cheek, it 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seemed as if the 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    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baby were on top of the world. 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(2)当母亲亲吻婴儿的脸颊时，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他的脸上洋溢着笑容，他灿烂的微笑</a:t>
            </a:r>
            <a:r>
              <a:rPr lang="en-US"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  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照亮了整个房间。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When the mother kissed the baby on the cheek, 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his face 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    </a:t>
            </a:r>
            <a:r>
              <a:rPr lang="en-US"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 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beamed and his bright smile lit up the room.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(3)当母亲亲吻婴儿的脸颊时，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他的眼睛闪烁着喜悦和甜蜜</a:t>
            </a:r>
            <a:r>
              <a:rPr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When the mother kissed the baby on the cheek, 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his eyes 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   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danced</a:t>
            </a:r>
            <a:r>
              <a:rPr lang="en-US"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 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with joy and sweetness.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</p:txBody>
      </p:sp>
      <p:pic>
        <p:nvPicPr>
          <p:cNvPr id="128" name="图片 127"/>
          <p:cNvPicPr/>
          <p:nvPr/>
        </p:nvPicPr>
        <p:blipFill>
          <a:blip r:embed="rId4"/>
          <a:stretch>
            <a:fillRect/>
          </a:stretch>
        </p:blipFill>
        <p:spPr>
          <a:xfrm>
            <a:off x="9174480" y="4203700"/>
            <a:ext cx="3107690" cy="2654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152400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构建描写句群，将单一无亮点的描写句扩充为内容丰富的长句。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105" y="838200"/>
            <a:ext cx="772414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4. 他感到非常</a:t>
            </a:r>
            <a:r>
              <a:rPr sz="2400" u="sng">
                <a:solidFill>
                  <a:srgbClr val="FF0000"/>
                </a:solidFill>
                <a:sym typeface="+mn-ea"/>
              </a:rPr>
              <a:t>生气</a:t>
            </a:r>
            <a:r>
              <a:rPr sz="2400">
                <a:sym typeface="+mn-ea"/>
              </a:rPr>
              <a:t>。He felt very </a:t>
            </a:r>
            <a:r>
              <a:rPr sz="2400" u="sng">
                <a:solidFill>
                  <a:srgbClr val="FF0000"/>
                </a:solidFill>
                <a:sym typeface="+mn-ea"/>
              </a:rPr>
              <a:t>angry</a:t>
            </a:r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(1)他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怒不可遏，向我挥舞拳头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Boiling with rage, he shook his fist at me.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(2)他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气得一句话也说不出来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Filled with fury, he was unable to utter a single word. 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(3)他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非常生气，愤然冲出房间，重重地关上身后的门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ym typeface="+mn-ea"/>
              </a:rPr>
              <a:t>He 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felt so angry that he stormed out of the room 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    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slamming the door furiously behind him.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</p:txBody>
      </p:sp>
      <p:pic>
        <p:nvPicPr>
          <p:cNvPr id="129" name="图片 128"/>
          <p:cNvPicPr/>
          <p:nvPr/>
        </p:nvPicPr>
        <p:blipFill>
          <a:blip r:embed="rId4"/>
          <a:stretch>
            <a:fillRect/>
          </a:stretch>
        </p:blipFill>
        <p:spPr>
          <a:xfrm>
            <a:off x="7967980" y="4132580"/>
            <a:ext cx="4224020" cy="27254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152400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构建描写句群，将单一无亮点的描写句扩充为内容丰富的长句。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7685" y="838200"/>
            <a:ext cx="671957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5. 他感到</a:t>
            </a:r>
            <a:r>
              <a:rPr sz="2400" u="sng">
                <a:solidFill>
                  <a:srgbClr val="FF0000"/>
                </a:solidFill>
                <a:sym typeface="+mn-ea"/>
              </a:rPr>
              <a:t>绝望</a:t>
            </a:r>
            <a:r>
              <a:rPr sz="2400">
                <a:sym typeface="+mn-ea"/>
              </a:rPr>
              <a:t>。 He felt </a:t>
            </a:r>
            <a:r>
              <a:rPr sz="2400" u="sng">
                <a:solidFill>
                  <a:srgbClr val="FF0000"/>
                </a:solidFill>
                <a:sym typeface="+mn-ea"/>
              </a:rPr>
              <a:t>hopeless</a:t>
            </a:r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(1)他感到被冷落了，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孤独使他感到绝望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He felt left out and was 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getting desperate 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    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with loneliness.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(2)他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突然陷入了一片黑暗，陷入了绝望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He 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was suddenly thrown into a world of 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    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darkness and sank into hopelessness.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(3)他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积极正向的信念已经消失了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His 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beliefs in seeing the positive in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    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everything deserted him.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</p:txBody>
      </p:sp>
      <p:pic>
        <p:nvPicPr>
          <p:cNvPr id="130" name="图片 129"/>
          <p:cNvPicPr/>
          <p:nvPr/>
        </p:nvPicPr>
        <p:blipFill>
          <a:blip r:embed="rId4"/>
          <a:stretch>
            <a:fillRect/>
          </a:stretch>
        </p:blipFill>
        <p:spPr>
          <a:xfrm>
            <a:off x="7246620" y="3943350"/>
            <a:ext cx="4864735" cy="2914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8255"/>
            <a:ext cx="10705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junior/ˈdʒu:niə(r)/                        adj.地位低的 n.职位较低者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junior high school/ˈdʒu:niə(r) haɪ sku:l/       (美国)初级中学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295" y="838200"/>
            <a:ext cx="913955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1.当你向长辈敬酒时，晚辈往往会把酒杯举得低一些。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When you propose a toast to the senior, </a:t>
            </a:r>
            <a:r>
              <a:rPr sz="2400" u="sng">
                <a:solidFill>
                  <a:srgbClr val="FF0000"/>
                </a:solidFill>
                <a:sym typeface="+mn-ea"/>
              </a:rPr>
              <a:t>the </a:t>
            </a:r>
            <a:r>
              <a:rPr lang="en-US" sz="2400" u="sng">
                <a:solidFill>
                  <a:srgbClr val="FF0000"/>
                </a:solidFill>
                <a:sym typeface="+mn-ea"/>
              </a:rPr>
              <a:t>junior</a:t>
            </a:r>
            <a:r>
              <a:rPr lang="en-US" sz="2400">
                <a:sym typeface="+mn-ea"/>
              </a:rPr>
              <a:t> often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 raise their glasses lower.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2.她</a:t>
            </a:r>
            <a:r>
              <a:rPr sz="2400" u="sng">
                <a:solidFill>
                  <a:srgbClr val="FF0000"/>
                </a:solidFill>
                <a:sym typeface="+mn-ea"/>
              </a:rPr>
              <a:t>比他小四岁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She’s </a:t>
            </a:r>
            <a:r>
              <a:rPr sz="2400" u="sng">
                <a:solidFill>
                  <a:srgbClr val="FF0000"/>
                </a:solidFill>
                <a:sym typeface="+mn-ea"/>
              </a:rPr>
              <a:t>his junior by four years</a:t>
            </a:r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3.数据显示，14.3%的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学龄前儿童</a:t>
            </a:r>
            <a:r>
              <a:rPr sz="2400">
                <a:sym typeface="+mn-ea"/>
              </a:rPr>
              <a:t>患有近视。其中，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小学生</a:t>
            </a:r>
            <a:r>
              <a:rPr sz="2400">
                <a:sym typeface="+mn-ea"/>
              </a:rPr>
              <a:t>为35.6%，</a:t>
            </a:r>
            <a:r>
              <a:rPr sz="2400" u="sng">
                <a:solidFill>
                  <a:srgbClr val="FF0000"/>
                </a:solidFill>
                <a:sym typeface="+mn-ea"/>
              </a:rPr>
              <a:t>初中生</a:t>
            </a:r>
            <a:r>
              <a:rPr sz="2400">
                <a:sym typeface="+mn-ea"/>
              </a:rPr>
              <a:t>为71.1%，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高中生</a:t>
            </a:r>
            <a:r>
              <a:rPr sz="2400">
                <a:sym typeface="+mn-ea"/>
              </a:rPr>
              <a:t>为80.5%。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Data show that 14.3 percent of 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pre</a:t>
            </a:r>
            <a:r>
              <a:rPr lang="en-US"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-school kids</a:t>
            </a:r>
            <a:r>
              <a:rPr lang="en-US" sz="2400">
                <a:sym typeface="+mn-ea"/>
              </a:rPr>
              <a:t> are</a:t>
            </a:r>
            <a:endParaRPr lang="en-US" sz="2400">
              <a:sym typeface="+mn-ea"/>
            </a:endParaRPr>
          </a:p>
          <a:p>
            <a:pPr indent="0"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nearsighted. The rate is 35.6 percent for 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primary </a:t>
            </a:r>
            <a:endParaRPr sz="2400" u="sng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indent="0">
              <a:buNone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    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school student</a:t>
            </a:r>
            <a:r>
              <a:rPr lang="en-US"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s</a:t>
            </a:r>
            <a:r>
              <a:rPr sz="2400">
                <a:sym typeface="+mn-ea"/>
              </a:rPr>
              <a:t>, 71.1 percent for </a:t>
            </a:r>
            <a:r>
              <a:rPr sz="2400" u="sng">
                <a:solidFill>
                  <a:srgbClr val="FF0000"/>
                </a:solidFill>
                <a:sym typeface="+mn-ea"/>
              </a:rPr>
              <a:t>junior high school pupils</a:t>
            </a:r>
            <a:r>
              <a:rPr sz="2400">
                <a:sym typeface="+mn-ea"/>
              </a:rPr>
              <a:t> </a:t>
            </a:r>
            <a:endParaRPr sz="2400">
              <a:sym typeface="+mn-ea"/>
            </a:endParaRPr>
          </a:p>
          <a:p>
            <a:pPr indent="0">
              <a:buNone/>
            </a:pPr>
            <a:r>
              <a:rPr lang="en-US" sz="2400">
                <a:sym typeface="+mn-ea"/>
              </a:rPr>
              <a:t>   </a:t>
            </a:r>
            <a:r>
              <a:rPr sz="2400">
                <a:sym typeface="+mn-ea"/>
              </a:rPr>
              <a:t>and </a:t>
            </a:r>
            <a:r>
              <a:rPr lang="en-US" sz="2400">
                <a:sym typeface="+mn-ea"/>
              </a:rPr>
              <a:t> </a:t>
            </a:r>
            <a:r>
              <a:rPr sz="2400">
                <a:sym typeface="+mn-ea"/>
              </a:rPr>
              <a:t>80.5 percent for </a:t>
            </a:r>
            <a:r>
              <a:rPr sz="2400" u="sng">
                <a:solidFill>
                  <a:schemeClr val="accent1">
                    <a:lumMod val="75000"/>
                  </a:schemeClr>
                </a:solidFill>
                <a:sym typeface="+mn-ea"/>
              </a:rPr>
              <a:t>senior high school students</a:t>
            </a:r>
            <a:r>
              <a:rPr sz="2400">
                <a:sym typeface="+mn-ea"/>
              </a:rPr>
              <a:t>.</a:t>
            </a:r>
            <a:endParaRPr lang="en-US" sz="2400">
              <a:sym typeface="+mn-ea"/>
            </a:endParaRPr>
          </a:p>
        </p:txBody>
      </p:sp>
      <p:pic>
        <p:nvPicPr>
          <p:cNvPr id="131" name="图片 130"/>
          <p:cNvPicPr/>
          <p:nvPr/>
        </p:nvPicPr>
        <p:blipFill>
          <a:blip r:embed="rId4"/>
          <a:stretch>
            <a:fillRect/>
          </a:stretch>
        </p:blipFill>
        <p:spPr>
          <a:xfrm>
            <a:off x="8601075" y="4067810"/>
            <a:ext cx="3590925" cy="264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23177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explore/ɪkˈsplɔ:(r)/      vt.&amp;vi.搜索;勘探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295" y="1049655"/>
            <a:ext cx="832294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1.这不仅是一种</a:t>
            </a:r>
            <a:r>
              <a:rPr sz="2400" u="sng">
                <a:solidFill>
                  <a:srgbClr val="FF0000"/>
                </a:solidFill>
                <a:sym typeface="+mn-ea"/>
              </a:rPr>
              <a:t>探索城市</a:t>
            </a:r>
            <a:r>
              <a:rPr sz="2400">
                <a:sym typeface="+mn-ea"/>
              </a:rPr>
              <a:t>的有趣方式，而且还促进了可持续交通的理念。</a:t>
            </a:r>
            <a:r>
              <a:rPr sz="2400" baseline="-25000">
                <a:sym typeface="+mn-ea"/>
              </a:rPr>
              <a:t>2023北京夏季高考应用文“绿色北京主题社团活动策划建议信”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This would not only be a fun way to </a:t>
            </a:r>
            <a:r>
              <a:rPr sz="2400" u="sng">
                <a:solidFill>
                  <a:srgbClr val="FF0000"/>
                </a:solidFill>
                <a:sym typeface="+mn-ea"/>
              </a:rPr>
              <a:t>explore the city</a:t>
            </a:r>
            <a:r>
              <a:rPr sz="2400">
                <a:sym typeface="+mn-ea"/>
              </a:rPr>
              <a:t>, but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also promote the idea of sustainable transportation. 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2.这部电影以发人深省的方式</a:t>
            </a:r>
            <a:r>
              <a:rPr sz="2400" u="sng">
                <a:solidFill>
                  <a:srgbClr val="FF0000"/>
                </a:solidFill>
                <a:sym typeface="+mn-ea"/>
              </a:rPr>
              <a:t>探讨了</a:t>
            </a:r>
            <a:r>
              <a:rPr sz="2400">
                <a:sym typeface="+mn-ea"/>
              </a:rPr>
              <a:t>歧视和不平等等</a:t>
            </a:r>
            <a:endParaRPr sz="2400">
              <a:sym typeface="+mn-ea"/>
            </a:endParaRPr>
          </a:p>
          <a:p>
            <a:r>
              <a:rPr sz="2400" u="sng">
                <a:solidFill>
                  <a:srgbClr val="FF0000"/>
                </a:solidFill>
                <a:sym typeface="+mn-ea"/>
              </a:rPr>
              <a:t>社会问题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 movie </a:t>
            </a:r>
            <a:r>
              <a:rPr sz="2400" u="sng">
                <a:solidFill>
                  <a:srgbClr val="FF0000"/>
                </a:solidFill>
                <a:sym typeface="+mn-ea"/>
              </a:rPr>
              <a:t>explores social issues</a:t>
            </a:r>
            <a:r>
              <a:rPr sz="2400">
                <a:sym typeface="+mn-ea"/>
              </a:rPr>
              <a:t> such as discrimination and inequality in a thought-provoking manner.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</p:txBody>
      </p:sp>
      <p:pic>
        <p:nvPicPr>
          <p:cNvPr id="132" name="图片 131"/>
          <p:cNvPicPr/>
          <p:nvPr/>
        </p:nvPicPr>
        <p:blipFill>
          <a:blip r:embed="rId4"/>
          <a:stretch>
            <a:fillRect/>
          </a:stretch>
        </p:blipFill>
        <p:spPr>
          <a:xfrm>
            <a:off x="8523605" y="3134995"/>
            <a:ext cx="3668395" cy="3723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23177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explore/ɪkˈsplɔ:(r)/      vt.&amp;vi.搜索;勘探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295" y="838200"/>
            <a:ext cx="1191006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3.这把钥匙似乎是通往历史悠久的世界的入口，艾米丽发现自己是一个几乎被时间遗忘的领域的</a:t>
            </a:r>
            <a:r>
              <a:rPr sz="2400" u="sng">
                <a:solidFill>
                  <a:srgbClr val="FF0000"/>
                </a:solidFill>
                <a:sym typeface="+mn-ea"/>
              </a:rPr>
              <a:t>探索者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 key, it seemed, was a portal to a world rich with history, and Emily found herself </a:t>
            </a:r>
            <a:r>
              <a:rPr sz="2400" u="sng">
                <a:solidFill>
                  <a:srgbClr val="FF0000"/>
                </a:solidFill>
                <a:sym typeface="+mn-ea"/>
              </a:rPr>
              <a:t>the explorer</a:t>
            </a:r>
            <a:r>
              <a:rPr sz="2400">
                <a:sym typeface="+mn-ea"/>
              </a:rPr>
              <a:t> of a realm that time had almost forgotten.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4.</a:t>
            </a:r>
            <a:r>
              <a:rPr sz="2400" u="sng">
                <a:solidFill>
                  <a:srgbClr val="FF0000"/>
                </a:solidFill>
                <a:sym typeface="+mn-ea"/>
              </a:rPr>
              <a:t>太空探索</a:t>
            </a:r>
            <a:r>
              <a:rPr sz="2400">
                <a:sym typeface="+mn-ea"/>
              </a:rPr>
              <a:t>对我们非常重要。它不仅展示了一个国家的国力，而且还促进了许多领域的技术进步。此外，通过</a:t>
            </a:r>
            <a:r>
              <a:rPr sz="2400" u="sng">
                <a:solidFill>
                  <a:srgbClr val="FF0000"/>
                </a:solidFill>
                <a:sym typeface="+mn-ea"/>
              </a:rPr>
              <a:t>太空探索</a:t>
            </a:r>
            <a:r>
              <a:rPr sz="2400">
                <a:sym typeface="+mn-ea"/>
              </a:rPr>
              <a:t>，我们可以获得在地球上很难找到的新资源。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Space exploration</a:t>
            </a:r>
            <a:r>
              <a:rPr sz="2400">
                <a:sym typeface="+mn-ea"/>
              </a:rPr>
              <a:t> is of great importance to</a:t>
            </a:r>
            <a:r>
              <a:rPr lang="en-US" sz="2400">
                <a:sym typeface="+mn-ea"/>
              </a:rPr>
              <a:t> </a:t>
            </a:r>
            <a:r>
              <a:rPr sz="2400">
                <a:sym typeface="+mn-ea"/>
              </a:rPr>
              <a:t>us. It not only demonstrates </a:t>
            </a:r>
            <a:endParaRPr sz="2400">
              <a:sym typeface="+mn-ea"/>
            </a:endParaRPr>
          </a:p>
          <a:p>
            <a:pPr indent="0"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a country’s national strength but also promotes the advance of technologies in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many fields. In addition, through </a:t>
            </a:r>
            <a:r>
              <a:rPr sz="2400" u="sng">
                <a:solidFill>
                  <a:srgbClr val="FF0000"/>
                </a:solidFill>
                <a:sym typeface="+mn-ea"/>
              </a:rPr>
              <a:t>space exploration</a:t>
            </a:r>
            <a:r>
              <a:rPr sz="2400">
                <a:sym typeface="+mn-ea"/>
              </a:rPr>
              <a:t> we can obtain new resources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that can</a:t>
            </a:r>
            <a:r>
              <a:rPr lang="en-US" sz="2400">
                <a:sym typeface="+mn-ea"/>
              </a:rPr>
              <a:t> </a:t>
            </a:r>
            <a:r>
              <a:rPr sz="2400">
                <a:sym typeface="+mn-ea"/>
              </a:rPr>
              <a:t>hardly be found on earth.</a:t>
            </a:r>
            <a:endParaRPr sz="2400">
              <a:sym typeface="+mn-ea"/>
            </a:endParaRPr>
          </a:p>
        </p:txBody>
      </p:sp>
      <p:pic>
        <p:nvPicPr>
          <p:cNvPr id="133" name="图片 132"/>
          <p:cNvPicPr/>
          <p:nvPr/>
        </p:nvPicPr>
        <p:blipFill>
          <a:blip r:embed="rId4"/>
          <a:stretch>
            <a:fillRect/>
          </a:stretch>
        </p:blipFill>
        <p:spPr>
          <a:xfrm>
            <a:off x="7152005" y="4927600"/>
            <a:ext cx="4959350" cy="1931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8255"/>
            <a:ext cx="10705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confident/ˈkɒnfɪdənt/                      adj.自信的;有把握的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confidence/ˈkɒnfɪdəns/                       n.信心;信任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295" y="838200"/>
            <a:ext cx="1131379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1.在他们的鼓励下，我</a:t>
            </a:r>
            <a:r>
              <a:rPr sz="2400" u="sng">
                <a:solidFill>
                  <a:srgbClr val="FF0000"/>
                </a:solidFill>
                <a:sym typeface="+mn-ea"/>
              </a:rPr>
              <a:t>逐渐变得更加自信地</a:t>
            </a:r>
            <a:r>
              <a:rPr sz="2400">
                <a:sym typeface="+mn-ea"/>
              </a:rPr>
              <a:t>使用自己的声音。我接受了青春期带来的变化，没有恐惧和羞耻。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With their encouragement, I gradually </a:t>
            </a:r>
            <a:r>
              <a:rPr sz="2400" u="sng">
                <a:solidFill>
                  <a:srgbClr val="FF0000"/>
                </a:solidFill>
                <a:sym typeface="+mn-ea"/>
              </a:rPr>
              <a:t>became more confident in </a:t>
            </a:r>
            <a:r>
              <a:rPr sz="2400">
                <a:sym typeface="+mn-ea"/>
              </a:rPr>
              <a:t>using my voice, accepting the changes that came with puberty without fear or shame. 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2.比赛前，</a:t>
            </a:r>
            <a:r>
              <a:rPr sz="2400" u="sng">
                <a:solidFill>
                  <a:srgbClr val="FF0000"/>
                </a:solidFill>
                <a:sym typeface="+mn-ea"/>
              </a:rPr>
              <a:t>她突然失去了信心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Before the contest, </a:t>
            </a:r>
            <a:r>
              <a:rPr sz="2400" u="sng">
                <a:solidFill>
                  <a:srgbClr val="FF0000"/>
                </a:solidFill>
                <a:sym typeface="+mn-ea"/>
              </a:rPr>
              <a:t>her confidence suddenly failed her</a:t>
            </a:r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3.所以游戏在这里是最受欢迎的，它可以在</a:t>
            </a:r>
            <a:r>
              <a:rPr sz="2400" u="sng">
                <a:solidFill>
                  <a:srgbClr val="FF0000"/>
                </a:solidFill>
                <a:sym typeface="+mn-ea"/>
              </a:rPr>
              <a:t>增强/建立信心</a:t>
            </a:r>
            <a:r>
              <a:rPr sz="2400">
                <a:sym typeface="+mn-ea"/>
              </a:rPr>
              <a:t>和打破僵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局方面发挥神奇的作用。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So games are most welcome here and can work wonders in 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 </a:t>
            </a:r>
            <a:r>
              <a:rPr sz="2400" u="sng">
                <a:solidFill>
                  <a:srgbClr val="FF0000"/>
                </a:solidFill>
                <a:sym typeface="+mn-ea"/>
              </a:rPr>
              <a:t>boosting/building up confidence </a:t>
            </a:r>
            <a:r>
              <a:rPr sz="2400">
                <a:sym typeface="+mn-ea"/>
              </a:rPr>
              <a:t>and breaking the ice.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4.她</a:t>
            </a:r>
            <a:r>
              <a:rPr sz="2400" u="sng">
                <a:solidFill>
                  <a:srgbClr val="FF0000"/>
                </a:solidFill>
                <a:sym typeface="+mn-ea"/>
              </a:rPr>
              <a:t>从</a:t>
            </a:r>
            <a:r>
              <a:rPr sz="2400">
                <a:sym typeface="+mn-ea"/>
              </a:rPr>
              <a:t>过去的成就和亲人的支持</a:t>
            </a:r>
            <a:r>
              <a:rPr sz="2400" u="sng">
                <a:solidFill>
                  <a:srgbClr val="FF0000"/>
                </a:solidFill>
                <a:sym typeface="+mn-ea"/>
              </a:rPr>
              <a:t>中获得信心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She </a:t>
            </a:r>
            <a:r>
              <a:rPr sz="2400" u="sng">
                <a:solidFill>
                  <a:srgbClr val="FF0000"/>
                </a:solidFill>
                <a:sym typeface="+mn-ea"/>
              </a:rPr>
              <a:t>derives her confidence from</a:t>
            </a:r>
            <a:r>
              <a:rPr sz="2400">
                <a:sym typeface="+mn-ea"/>
              </a:rPr>
              <a:t> her past achievements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</a:t>
            </a:r>
            <a:r>
              <a:rPr sz="2400">
                <a:sym typeface="+mn-ea"/>
              </a:rPr>
              <a:t>and the support of her loved ones.</a:t>
            </a:r>
            <a:endParaRPr sz="24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528175" y="3429635"/>
            <a:ext cx="2663190" cy="34283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8255"/>
            <a:ext cx="10705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forward/ˈfɔ:wəd/                        adv.向前;前进 adj.向前的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look forward to/lʊk ˈfɔ:wəd tə/               盼望;期待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295" y="838200"/>
            <a:ext cx="891794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1.主人一到，那只狗就跳了起来，高兴地哼着鼻子，</a:t>
            </a:r>
            <a:r>
              <a:rPr sz="2400" u="sng">
                <a:solidFill>
                  <a:srgbClr val="FF0000"/>
                </a:solidFill>
                <a:sym typeface="+mn-ea"/>
              </a:rPr>
              <a:t>向前跳去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Upon/On his master’s arrival, the dog leapt to its feet, snorted happily, and </a:t>
            </a:r>
            <a:r>
              <a:rPr sz="2400" u="sng">
                <a:solidFill>
                  <a:srgbClr val="FF0000"/>
                </a:solidFill>
                <a:sym typeface="+mn-ea"/>
              </a:rPr>
              <a:t>bounded forward.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2.作为一个喜欢音乐的四人组，我们</a:t>
            </a:r>
            <a:r>
              <a:rPr sz="2400" u="sng">
                <a:solidFill>
                  <a:srgbClr val="FF0000"/>
                </a:solidFill>
                <a:sym typeface="+mn-ea"/>
              </a:rPr>
              <a:t>期待着组建自己的乐队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As a group of four who like music, we </a:t>
            </a:r>
            <a:r>
              <a:rPr sz="2400" u="sng">
                <a:solidFill>
                  <a:srgbClr val="FF0000"/>
                </a:solidFill>
                <a:sym typeface="+mn-ea"/>
              </a:rPr>
              <a:t>are looking forward to setting up our own band.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3.她告诉我，她的家人经常得到陌生人的帮助，现在是时候</a:t>
            </a:r>
            <a:r>
              <a:rPr sz="2400" u="sng">
                <a:solidFill>
                  <a:srgbClr val="FF0000"/>
                </a:solidFill>
                <a:sym typeface="+mn-ea"/>
              </a:rPr>
              <a:t>把善意传递出去了</a:t>
            </a:r>
            <a:r>
              <a:rPr sz="2400">
                <a:sym typeface="+mn-ea"/>
              </a:rPr>
              <a:t>。她的话一直在我脑海中回响。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She told me her family often received help from strangers and it was time to </a:t>
            </a:r>
            <a:r>
              <a:rPr sz="2400" u="sng">
                <a:solidFill>
                  <a:srgbClr val="FF0000"/>
                </a:solidFill>
                <a:sym typeface="+mn-ea"/>
              </a:rPr>
              <a:t>pay the kindness forward</a:t>
            </a:r>
            <a:r>
              <a:rPr sz="2400">
                <a:sym typeface="+mn-ea"/>
              </a:rPr>
              <a:t>. Her words kept echoing in my mind.</a:t>
            </a:r>
            <a:endParaRPr sz="2400">
              <a:sym typeface="+mn-ea"/>
            </a:endParaRPr>
          </a:p>
        </p:txBody>
      </p:sp>
      <p:pic>
        <p:nvPicPr>
          <p:cNvPr id="134" name="图片 133"/>
          <p:cNvPicPr/>
          <p:nvPr/>
        </p:nvPicPr>
        <p:blipFill>
          <a:blip r:embed="rId4"/>
          <a:stretch>
            <a:fillRect/>
          </a:stretch>
        </p:blipFill>
        <p:spPr>
          <a:xfrm>
            <a:off x="9119235" y="3200400"/>
            <a:ext cx="3072130" cy="365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8255"/>
            <a:ext cx="10705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forward/ˈfɔ:wəd/                        adv.向前;前进 adj.向前的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look forward to/lʊk ˈfɔ:wəd tə/               盼望;期待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310" y="838200"/>
            <a:ext cx="1212532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4.从你的角度来看，你最感兴趣的话题是什么?你有什么建议吗?或者如果可能的话，你可以</a:t>
            </a:r>
            <a:r>
              <a:rPr sz="2400" u="sng">
                <a:solidFill>
                  <a:srgbClr val="FF0000"/>
                </a:solidFill>
                <a:sym typeface="+mn-ea"/>
              </a:rPr>
              <a:t>提出另一个方案</a:t>
            </a:r>
            <a:r>
              <a:rPr sz="2400">
                <a:sym typeface="+mn-ea"/>
              </a:rPr>
              <a:t>吗? </a:t>
            </a:r>
            <a:r>
              <a:rPr sz="2400" baseline="-25000">
                <a:sym typeface="+mn-ea"/>
              </a:rPr>
              <a:t>2021年全国甲卷应用文“中国传统文化主题班会内容征求信” 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From your perspective, which topic interests you the most? Do you have any suggestions or can you just </a:t>
            </a:r>
            <a:r>
              <a:rPr sz="2400" u="sng">
                <a:solidFill>
                  <a:srgbClr val="FF0000"/>
                </a:solidFill>
                <a:sym typeface="+mn-ea"/>
              </a:rPr>
              <a:t>put forward another alternative</a:t>
            </a:r>
            <a:r>
              <a:rPr sz="2400">
                <a:sym typeface="+mn-ea"/>
              </a:rPr>
              <a:t> if possible. 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5.为了</a:t>
            </a:r>
            <a:r>
              <a:rPr sz="2400" u="sng">
                <a:solidFill>
                  <a:srgbClr val="FF0000"/>
                </a:solidFill>
                <a:sym typeface="+mn-ea"/>
              </a:rPr>
              <a:t>弘扬雷锋精神</a:t>
            </a:r>
            <a:r>
              <a:rPr sz="2400">
                <a:sym typeface="+mn-ea"/>
              </a:rPr>
              <a:t>和积极的生活态度，我们可以帮助打扫校园，维护街道交通秩序，帮助老人做家务等等。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To </a:t>
            </a:r>
            <a:r>
              <a:rPr sz="2400" u="sng">
                <a:solidFill>
                  <a:srgbClr val="FF0000"/>
                </a:solidFill>
                <a:sym typeface="+mn-ea"/>
              </a:rPr>
              <a:t>carry forward</a:t>
            </a:r>
            <a:r>
              <a:rPr lang="en-US" sz="2400" u="sng">
                <a:solidFill>
                  <a:srgbClr val="FF0000"/>
                </a:solidFill>
                <a:sym typeface="+mn-ea"/>
              </a:rPr>
              <a:t> </a:t>
            </a:r>
            <a:r>
              <a:rPr sz="2400" u="sng">
                <a:solidFill>
                  <a:srgbClr val="FF0000"/>
                </a:solidFill>
                <a:sym typeface="+mn-ea"/>
              </a:rPr>
              <a:t>Lei Feng Spirit</a:t>
            </a:r>
            <a:r>
              <a:rPr sz="2400">
                <a:sym typeface="+mn-ea"/>
              </a:rPr>
              <a:t> and positive attitude of life, we can help clean up our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campus, maintain traffic order in the street, help the elders with their chores and so on.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6.这段视频是在万圣节前一天发布的。当我在推特上播放视频时，我发现我妈妈已经把这部电影上传到了推特上，得到了</a:t>
            </a:r>
            <a:r>
              <a:rPr sz="2400" u="sng">
                <a:solidFill>
                  <a:srgbClr val="FF0000"/>
                </a:solidFill>
                <a:sym typeface="+mn-ea"/>
              </a:rPr>
              <a:t>数百万的“赞”、“转发”和“评论”</a:t>
            </a:r>
            <a:r>
              <a:rPr sz="2400">
                <a:sym typeface="+mn-ea"/>
              </a:rPr>
              <a:t>。 </a:t>
            </a:r>
            <a:r>
              <a:rPr sz="2400" baseline="-25000">
                <a:sym typeface="+mn-ea"/>
              </a:rPr>
              <a:t>2021年浙江1月高考读后续写 “万圣节南瓜趣事” 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olidFill>
                  <a:schemeClr val="tx1"/>
                </a:solidFill>
                <a:sym typeface="+mn-ea"/>
              </a:rPr>
              <a:t>That video was posted the day before Halloween. When I was streaming videos on Twitter, I found my mom had uploaded the film on it, which received </a:t>
            </a:r>
            <a:r>
              <a:rPr sz="2400" u="sng">
                <a:solidFill>
                  <a:srgbClr val="FF0000"/>
                </a:solidFill>
                <a:sym typeface="+mn-ea"/>
              </a:rPr>
              <a:t>millions of “Thumps –up”, “forward” and “comments”</a:t>
            </a:r>
            <a:r>
              <a:rPr sz="2400">
                <a:solidFill>
                  <a:schemeClr val="tx1"/>
                </a:solidFill>
                <a:sym typeface="+mn-ea"/>
              </a:rPr>
              <a:t>.</a:t>
            </a:r>
            <a:endParaRPr sz="24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75037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lecture/ˈlektʃə(r)/     n.讲座;讲课 vi.(开)讲座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0345" y="838200"/>
            <a:ext cx="1141476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ym typeface="+mn-ea"/>
              </a:rPr>
              <a:t>1.上周五在学生中心</a:t>
            </a:r>
            <a:r>
              <a:rPr sz="2400" u="sng">
                <a:solidFill>
                  <a:srgbClr val="FF0000"/>
                </a:solidFill>
                <a:sym typeface="+mn-ea"/>
              </a:rPr>
              <a:t>大讲堂</a:t>
            </a:r>
            <a:r>
              <a:rPr sz="2400">
                <a:sym typeface="+mn-ea"/>
              </a:rPr>
              <a:t>，专家史密斯先生开展了</a:t>
            </a:r>
            <a:r>
              <a:rPr sz="2400" u="sng">
                <a:solidFill>
                  <a:srgbClr val="FF0000"/>
                </a:solidFill>
                <a:sym typeface="+mn-ea"/>
              </a:rPr>
              <a:t>一场意义深远的</a:t>
            </a:r>
            <a:r>
              <a:rPr sz="2400">
                <a:sym typeface="+mn-ea"/>
              </a:rPr>
              <a:t>题为《野生动物保护》的</a:t>
            </a:r>
            <a:r>
              <a:rPr sz="2400" u="sng">
                <a:solidFill>
                  <a:srgbClr val="FF0000"/>
                </a:solidFill>
                <a:sym typeface="+mn-ea"/>
              </a:rPr>
              <a:t>讲座</a:t>
            </a:r>
            <a:r>
              <a:rPr sz="2400">
                <a:sym typeface="+mn-ea"/>
              </a:rPr>
              <a:t>。讲座持续了大约两个小时。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Last Friday witnessed </a:t>
            </a:r>
            <a:r>
              <a:rPr sz="2400" u="sng">
                <a:solidFill>
                  <a:srgbClr val="FF0000"/>
                </a:solidFill>
                <a:sym typeface="+mn-ea"/>
              </a:rPr>
              <a:t>a meaningful lecture</a:t>
            </a:r>
            <a:r>
              <a:rPr sz="2400">
                <a:sym typeface="+mn-ea"/>
              </a:rPr>
              <a:t> titled Wildlife Protection </a:t>
            </a:r>
            <a:r>
              <a:rPr sz="2400" u="sng">
                <a:solidFill>
                  <a:srgbClr val="FF0000"/>
                </a:solidFill>
                <a:sym typeface="+mn-ea"/>
              </a:rPr>
              <a:t>in the 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 </a:t>
            </a:r>
            <a:r>
              <a:rPr sz="2400" u="sng">
                <a:solidFill>
                  <a:srgbClr val="FF0000"/>
                </a:solidFill>
                <a:sym typeface="+mn-ea"/>
              </a:rPr>
              <a:t>lectur</a:t>
            </a:r>
            <a:r>
              <a:rPr lang="en-US" sz="2400" u="sng">
                <a:solidFill>
                  <a:srgbClr val="FF0000"/>
                </a:solidFill>
                <a:sym typeface="+mn-ea"/>
              </a:rPr>
              <a:t>e</a:t>
            </a:r>
            <a:r>
              <a:rPr sz="2400" u="sng">
                <a:solidFill>
                  <a:srgbClr val="FF0000"/>
                </a:solidFill>
                <a:sym typeface="+mn-ea"/>
              </a:rPr>
              <a:t> hall </a:t>
            </a:r>
            <a:r>
              <a:rPr sz="2400">
                <a:sym typeface="+mn-ea"/>
              </a:rPr>
              <a:t>of Student Centre delivered by the expert Mr. Smith, who </a:t>
            </a:r>
            <a:r>
              <a:rPr sz="2400" u="sng">
                <a:solidFill>
                  <a:srgbClr val="FF0000"/>
                </a:solidFill>
                <a:sym typeface="+mn-ea"/>
              </a:rPr>
              <a:t>gave this 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sz="2400">
                <a:solidFill>
                  <a:srgbClr val="FF0000"/>
                </a:solidFill>
                <a:sym typeface="+mn-ea"/>
              </a:rPr>
              <a:t> </a:t>
            </a:r>
            <a:r>
              <a:rPr lang="en-US" sz="2400">
                <a:solidFill>
                  <a:srgbClr val="FF0000"/>
                </a:solidFill>
                <a:sym typeface="+mn-ea"/>
              </a:rPr>
              <a:t>   </a:t>
            </a:r>
            <a:r>
              <a:rPr sz="2400" u="sng">
                <a:solidFill>
                  <a:srgbClr val="FF0000"/>
                </a:solidFill>
                <a:sym typeface="+mn-ea"/>
              </a:rPr>
              <a:t>lecture</a:t>
            </a:r>
            <a:r>
              <a:rPr sz="2400">
                <a:sym typeface="+mn-ea"/>
              </a:rPr>
              <a:t> for around 2 hours.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 首先，书籍种类可以更多样化，并且开展更多</a:t>
            </a:r>
            <a:r>
              <a:rPr sz="2400" u="sng">
                <a:solidFill>
                  <a:srgbClr val="FF0000"/>
                </a:solidFill>
                <a:sym typeface="+mn-ea"/>
              </a:rPr>
              <a:t>与阅读相关的讲座</a:t>
            </a:r>
            <a:r>
              <a:rPr sz="2400">
                <a:sym typeface="+mn-ea"/>
              </a:rPr>
              <a:t>，这些会有很大的好处，从而使我们能够做出正确的选择，进而激发我们的阅读兴趣。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Firstly, it will benefit a lot to diversify the categories of books and organize more </a:t>
            </a:r>
            <a:r>
              <a:rPr sz="2400" u="sng">
                <a:solidFill>
                  <a:srgbClr val="FF0000"/>
                </a:solidFill>
                <a:sym typeface="+mn-ea"/>
              </a:rPr>
              <a:t>reading-related lectures</a:t>
            </a:r>
            <a:r>
              <a:rPr sz="2400">
                <a:sym typeface="+mn-ea"/>
              </a:rPr>
              <a:t>, thus enabling us to make proper choices and stimulate our reading interest.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3. 使我恼火的是他老是</a:t>
            </a:r>
            <a:r>
              <a:rPr sz="2400" u="sng">
                <a:solidFill>
                  <a:srgbClr val="FF0000"/>
                </a:solidFill>
                <a:sym typeface="+mn-ea"/>
              </a:rPr>
              <a:t>对我的行为指手画脚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What makes me annoyed is that he </a:t>
            </a:r>
            <a:r>
              <a:rPr sz="2400" u="sng">
                <a:solidFill>
                  <a:srgbClr val="FF0000"/>
                </a:solidFill>
                <a:sym typeface="+mn-ea"/>
              </a:rPr>
              <a:t>is always lecturing 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 </a:t>
            </a:r>
            <a:r>
              <a:rPr sz="2400" u="sng">
                <a:solidFill>
                  <a:srgbClr val="FF0000"/>
                </a:solidFill>
                <a:sym typeface="+mn-ea"/>
              </a:rPr>
              <a:t>me about my behavior.</a:t>
            </a:r>
            <a:endParaRPr sz="2400" u="sng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8737600" y="4542155"/>
            <a:ext cx="3454400" cy="23164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23177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take notes/teɪk nəuts/     记笔记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295" y="838200"/>
            <a:ext cx="840740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1.他从后门偷偷溜进教室，坐在最后一排，假装在</a:t>
            </a:r>
            <a:r>
              <a:rPr sz="2400" u="sng">
                <a:solidFill>
                  <a:srgbClr val="FF0000"/>
                </a:solidFill>
                <a:sym typeface="+mn-ea"/>
              </a:rPr>
              <a:t>做笔记。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He stole into the classroom from the back door, seated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himself in the last row and pretended to be </a:t>
            </a:r>
            <a:r>
              <a:rPr sz="2400" u="sng">
                <a:solidFill>
                  <a:srgbClr val="FF0000"/>
                </a:solidFill>
                <a:sym typeface="+mn-ea"/>
              </a:rPr>
              <a:t>taking notes.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2.但是我</a:t>
            </a:r>
            <a:r>
              <a:rPr sz="2400" u="sng">
                <a:solidFill>
                  <a:srgbClr val="FF0000"/>
                </a:solidFill>
                <a:sym typeface="+mn-ea"/>
              </a:rPr>
              <a:t>记笔记</a:t>
            </a:r>
            <a:r>
              <a:rPr sz="2400">
                <a:sym typeface="+mn-ea"/>
              </a:rPr>
              <a:t>有困难，而且我不知道如何使用图书馆。我听说学习中心为学生提供帮助，我很想从你那里得到帮助。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But I have some difficulties with </a:t>
            </a:r>
            <a:r>
              <a:rPr sz="2400" u="sng">
                <a:solidFill>
                  <a:srgbClr val="FF0000"/>
                </a:solidFill>
                <a:sym typeface="+mn-ea"/>
              </a:rPr>
              <a:t>note-taking</a:t>
            </a:r>
            <a:r>
              <a:rPr sz="2400">
                <a:sym typeface="+mn-ea"/>
              </a:rPr>
              <a:t> and I have no idea of how to use the library. I was told the Learning Center provides help for students, and I am anxious to get help from you.</a:t>
            </a:r>
            <a:endParaRPr sz="2400">
              <a:sym typeface="+mn-ea"/>
            </a:endParaRPr>
          </a:p>
        </p:txBody>
      </p:sp>
      <p:pic>
        <p:nvPicPr>
          <p:cNvPr id="135" name="图片 134"/>
          <p:cNvPicPr/>
          <p:nvPr/>
        </p:nvPicPr>
        <p:blipFill>
          <a:blip r:embed="rId4"/>
          <a:stretch>
            <a:fillRect/>
          </a:stretch>
        </p:blipFill>
        <p:spPr>
          <a:xfrm>
            <a:off x="8608060" y="3834765"/>
            <a:ext cx="3583940" cy="29552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8255"/>
            <a:ext cx="10705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flash/flæʃ/                              n.光;信号 vi.闪耀;闪光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flash card/flæʃ kɑ:d/                        教学卡片;识字卡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295" y="838200"/>
            <a:ext cx="874458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1.他看得越久，看到的</a:t>
            </a:r>
            <a:r>
              <a:rPr sz="2400" u="sng">
                <a:solidFill>
                  <a:srgbClr val="FF0000"/>
                </a:solidFill>
                <a:sym typeface="+mn-ea"/>
              </a:rPr>
              <a:t>闪光</a:t>
            </a:r>
            <a:r>
              <a:rPr sz="2400">
                <a:sym typeface="+mn-ea"/>
              </a:rPr>
              <a:t>越多。数百只萤火虫!它们看起来就像天上的星星。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 longer he looked, the more </a:t>
            </a:r>
            <a:r>
              <a:rPr sz="2400" u="sng">
                <a:solidFill>
                  <a:srgbClr val="FF0000"/>
                </a:solidFill>
                <a:sym typeface="+mn-ea"/>
              </a:rPr>
              <a:t>flashes</a:t>
            </a:r>
            <a:r>
              <a:rPr sz="2400">
                <a:sym typeface="+mn-ea"/>
              </a:rPr>
              <a:t> he saw. Hundreds of fireflies! They look like stars coming down from the sky.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2.每个运动员都站在自己的位置上，听到发令枪响后，</a:t>
            </a:r>
            <a:r>
              <a:rPr sz="2400" u="sng">
                <a:solidFill>
                  <a:srgbClr val="FF0000"/>
                </a:solidFill>
                <a:sym typeface="+mn-ea"/>
              </a:rPr>
              <a:t>像闪电一样</a:t>
            </a:r>
            <a:r>
              <a:rPr sz="2400">
                <a:sym typeface="+mn-ea"/>
              </a:rPr>
              <a:t>向前冲去。</a:t>
            </a:r>
            <a:r>
              <a:rPr sz="2400" baseline="-25000">
                <a:sym typeface="+mn-ea"/>
              </a:rPr>
              <a:t>2022新高考全国卷I读后续写“脑瘫学生参加跑步比赛” 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Every runner was in his position, and then rushed forward </a:t>
            </a:r>
            <a:r>
              <a:rPr sz="2400" u="sng">
                <a:solidFill>
                  <a:srgbClr val="FF0000"/>
                </a:solidFill>
                <a:sym typeface="+mn-ea"/>
              </a:rPr>
              <a:t>like a flash</a:t>
            </a:r>
            <a:r>
              <a:rPr sz="2400">
                <a:sym typeface="+mn-ea"/>
              </a:rPr>
              <a:t> after hearing the starting pistol.  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3. 每次</a:t>
            </a:r>
            <a:r>
              <a:rPr sz="2400" u="sng">
                <a:solidFill>
                  <a:srgbClr val="FF0000"/>
                </a:solidFill>
                <a:sym typeface="+mn-ea"/>
              </a:rPr>
              <a:t>回想起</a:t>
            </a:r>
            <a:r>
              <a:rPr sz="2400">
                <a:sym typeface="+mn-ea"/>
              </a:rPr>
              <a:t>万圣节的事,我就笑得要死。</a:t>
            </a:r>
            <a:r>
              <a:rPr sz="2400" baseline="-25000">
                <a:sym typeface="+mn-ea"/>
              </a:rPr>
              <a:t>2021年浙江1月高考读后续写 “万圣节南瓜趣事” 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Every time the memory of the Halloween </a:t>
            </a:r>
            <a:endParaRPr sz="2400">
              <a:sym typeface="+mn-ea"/>
            </a:endParaRPr>
          </a:p>
          <a:p>
            <a:pPr indent="0"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</a:t>
            </a:r>
            <a:r>
              <a:rPr lang="en-US" sz="2400" u="sng">
                <a:solidFill>
                  <a:srgbClr val="FF0000"/>
                </a:solidFill>
                <a:sym typeface="+mn-ea"/>
              </a:rPr>
              <a:t> </a:t>
            </a:r>
            <a:r>
              <a:rPr sz="2400" u="sng">
                <a:solidFill>
                  <a:srgbClr val="FF0000"/>
                </a:solidFill>
                <a:sym typeface="+mn-ea"/>
              </a:rPr>
              <a:t>crossed/flashed through my mind</a:t>
            </a:r>
            <a:r>
              <a:rPr sz="2400">
                <a:sym typeface="+mn-ea"/>
              </a:rPr>
              <a:t>, I laughed myself to death.</a:t>
            </a:r>
            <a:endParaRPr sz="2400">
              <a:sym typeface="+mn-ea"/>
            </a:endParaRPr>
          </a:p>
        </p:txBody>
      </p:sp>
      <p:pic>
        <p:nvPicPr>
          <p:cNvPr id="136" name="图片 135"/>
          <p:cNvPicPr/>
          <p:nvPr/>
        </p:nvPicPr>
        <p:blipFill>
          <a:blip r:embed="rId4"/>
          <a:stretch>
            <a:fillRect/>
          </a:stretch>
        </p:blipFill>
        <p:spPr>
          <a:xfrm>
            <a:off x="8851265" y="4074160"/>
            <a:ext cx="3340735" cy="2783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8255"/>
            <a:ext cx="10705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flash/flæʃ/                              n.光;信号 vi.闪耀;闪光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flash card/flæʃ kɑ:d/                        教学卡片;识字卡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295" y="838200"/>
            <a:ext cx="819658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4. 男孩把最后一个包举到肩上，</a:t>
            </a:r>
            <a:r>
              <a:rPr sz="2400" u="sng">
                <a:solidFill>
                  <a:srgbClr val="FF0000"/>
                </a:solidFill>
                <a:sym typeface="+mn-ea"/>
              </a:rPr>
              <a:t>露出了灿烂的微笑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 boy lifted the last bag onto his shoulder and </a:t>
            </a:r>
            <a:r>
              <a:rPr sz="2400" u="sng">
                <a:solidFill>
                  <a:srgbClr val="FF0000"/>
                </a:solidFill>
                <a:sym typeface="+mn-ea"/>
              </a:rPr>
              <a:t>flashed a bright smile</a:t>
            </a:r>
            <a:r>
              <a:rPr sz="2400">
                <a:sym typeface="+mn-ea"/>
              </a:rPr>
              <a:t>. 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5.“好,大卫!，他看着我，</a:t>
            </a:r>
            <a:r>
              <a:rPr sz="2400" u="sng">
                <a:solidFill>
                  <a:srgbClr val="FF0000"/>
                </a:solidFill>
                <a:sym typeface="+mn-ea"/>
              </a:rPr>
              <a:t>咧嘴一笑</a:t>
            </a:r>
            <a:r>
              <a:rPr sz="2400">
                <a:sym typeface="+mn-ea"/>
              </a:rPr>
              <a:t>，说:“这太简单了!” </a:t>
            </a:r>
            <a:r>
              <a:rPr sz="2400" baseline="-25000">
                <a:sym typeface="+mn-ea"/>
              </a:rPr>
              <a:t>2022新高考全国卷I读后续写“脑瘫学生参加跑步比赛” 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“Good job, David!”, he looked at me,</a:t>
            </a:r>
            <a:r>
              <a:rPr sz="2400" u="sng">
                <a:solidFill>
                  <a:srgbClr val="FF0000"/>
                </a:solidFill>
                <a:sym typeface="+mn-ea"/>
              </a:rPr>
              <a:t> flashed me a toothy grin </a:t>
            </a:r>
            <a:r>
              <a:rPr sz="2400">
                <a:sym typeface="+mn-ea"/>
              </a:rPr>
              <a:t>and said, “That was easy!”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6.</a:t>
            </a:r>
            <a:r>
              <a:rPr sz="2400" u="sng">
                <a:solidFill>
                  <a:srgbClr val="FF0000"/>
                </a:solidFill>
                <a:sym typeface="+mn-ea"/>
              </a:rPr>
              <a:t>刹那间</a:t>
            </a:r>
            <a:r>
              <a:rPr sz="2400">
                <a:sym typeface="+mn-ea"/>
              </a:rPr>
              <a:t>，电闪雷鸣，暴风雨开始下起来了。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In a flash</a:t>
            </a:r>
            <a:r>
              <a:rPr sz="2400">
                <a:sym typeface="+mn-ea"/>
              </a:rPr>
              <a:t>, lighting and thunder broke out, and the storm began to rain.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7.这位母亲用</a:t>
            </a:r>
            <a:r>
              <a:rPr sz="2400" u="sng">
                <a:solidFill>
                  <a:srgbClr val="FF0000"/>
                </a:solidFill>
                <a:sym typeface="+mn-ea"/>
              </a:rPr>
              <a:t>抽认卡</a:t>
            </a:r>
            <a:r>
              <a:rPr sz="2400">
                <a:sym typeface="+mn-ea"/>
              </a:rPr>
              <a:t>帮助女儿学习数学。</a:t>
            </a: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 mother uses </a:t>
            </a:r>
            <a:r>
              <a:rPr sz="2400" u="sng">
                <a:solidFill>
                  <a:srgbClr val="FF0000"/>
                </a:solidFill>
                <a:sym typeface="+mn-ea"/>
              </a:rPr>
              <a:t>flash cards</a:t>
            </a:r>
            <a:r>
              <a:rPr sz="2400">
                <a:sym typeface="+mn-ea"/>
              </a:rPr>
              <a:t> to help her daughter study math.</a:t>
            </a:r>
            <a:endParaRPr sz="2400">
              <a:sym typeface="+mn-ea"/>
            </a:endParaRPr>
          </a:p>
        </p:txBody>
      </p:sp>
      <p:pic>
        <p:nvPicPr>
          <p:cNvPr id="137" name="图片 136"/>
          <p:cNvPicPr/>
          <p:nvPr/>
        </p:nvPicPr>
        <p:blipFill>
          <a:blip r:embed="rId4"/>
          <a:stretch>
            <a:fillRect/>
          </a:stretch>
        </p:blipFill>
        <p:spPr>
          <a:xfrm>
            <a:off x="8700770" y="3694430"/>
            <a:ext cx="3491230" cy="31635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8255"/>
            <a:ext cx="10705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organise/'ɔ:gənaɪz/                       vt.组织;筹备 vi.组建;成立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organisation/ˌɔ:gənaɪ'zeɪʃən/                n.组织;团体;机构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675" y="765175"/>
            <a:ext cx="1201547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1.我建议</a:t>
            </a:r>
            <a:r>
              <a:rPr sz="2400" u="sng">
                <a:solidFill>
                  <a:srgbClr val="FF0000"/>
                </a:solidFill>
                <a:sym typeface="+mn-ea"/>
              </a:rPr>
              <a:t>组织一次环京绿色之旅</a:t>
            </a:r>
            <a:r>
              <a:rPr sz="2400">
                <a:sym typeface="+mn-ea"/>
              </a:rPr>
              <a:t>，参观公园、花园和环保建筑等地方。</a:t>
            </a:r>
            <a:r>
              <a:rPr sz="2400" baseline="-25000">
                <a:sym typeface="+mn-ea"/>
              </a:rPr>
              <a:t>2023北京夏季高考应用文“绿色北京主题社团活动策划建议信”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I suggest </a:t>
            </a:r>
            <a:r>
              <a:rPr sz="2400" u="sng">
                <a:solidFill>
                  <a:srgbClr val="FF0000"/>
                </a:solidFill>
                <a:sym typeface="+mn-ea"/>
              </a:rPr>
              <a:t>organising a green tour around Beijing</a:t>
            </a:r>
            <a:r>
              <a:rPr sz="2400">
                <a:sym typeface="+mn-ea"/>
              </a:rPr>
              <a:t>, visiting places such as parks,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gardens, and eco-friendly buildings. 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2.通过参加</a:t>
            </a:r>
            <a:r>
              <a:rPr lang="zh-CN" sz="2400" u="sng">
                <a:solidFill>
                  <a:srgbClr val="FF0000"/>
                </a:solidFill>
                <a:sym typeface="+mn-ea"/>
              </a:rPr>
              <a:t>精心组织</a:t>
            </a:r>
            <a:r>
              <a:rPr sz="2400" u="sng">
                <a:solidFill>
                  <a:srgbClr val="FF0000"/>
                </a:solidFill>
                <a:sym typeface="+mn-ea"/>
              </a:rPr>
              <a:t>的活动</a:t>
            </a:r>
            <a:r>
              <a:rPr sz="2400">
                <a:sym typeface="+mn-ea"/>
              </a:rPr>
              <a:t>，我从中受益良多。</a:t>
            </a:r>
            <a:r>
              <a:rPr sz="2400" baseline="-25000">
                <a:sym typeface="+mn-ea"/>
              </a:rPr>
              <a:t>2021年1月浙江卷应用文“中国画展宣传稿”</a:t>
            </a:r>
            <a:r>
              <a:rPr sz="2400">
                <a:sym typeface="+mn-ea"/>
              </a:rPr>
              <a:t>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By participating in the </a:t>
            </a:r>
            <a:r>
              <a:rPr sz="2400" u="sng">
                <a:solidFill>
                  <a:srgbClr val="FF0000"/>
                </a:solidFill>
                <a:sym typeface="+mn-ea"/>
              </a:rPr>
              <a:t>well-organized activities</a:t>
            </a:r>
            <a:r>
              <a:rPr sz="2400">
                <a:sym typeface="+mn-ea"/>
              </a:rPr>
              <a:t>, I</a:t>
            </a:r>
            <a:r>
              <a:rPr lang="en-US" sz="2400">
                <a:sym typeface="+mn-ea"/>
              </a:rPr>
              <a:t> have benefited a great deal.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3.更重要的是，多年的班长经历使我成为</a:t>
            </a:r>
            <a:r>
              <a:rPr sz="2400" u="sng">
                <a:solidFill>
                  <a:srgbClr val="FF0000"/>
                </a:solidFill>
                <a:sym typeface="+mn-ea"/>
              </a:rPr>
              <a:t>一个出色的组织者</a:t>
            </a:r>
            <a:r>
              <a:rPr sz="2400">
                <a:sym typeface="+mn-ea"/>
              </a:rPr>
              <a:t>，这将有助于保持展览的有序。</a:t>
            </a:r>
            <a:r>
              <a:rPr sz="2400" baseline="-25000">
                <a:sym typeface="+mn-ea"/>
              </a:rPr>
              <a:t>2019年全国卷应用文“伦敦美术馆志愿者申请信”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What’s more, years of being monitor makes me</a:t>
            </a:r>
            <a:r>
              <a:rPr sz="2400" u="sng">
                <a:solidFill>
                  <a:srgbClr val="FF0000"/>
                </a:solidFill>
                <a:sym typeface="+mn-ea"/>
              </a:rPr>
              <a:t> a brilliant organizer</a:t>
            </a:r>
            <a:r>
              <a:rPr sz="2400">
                <a:sym typeface="+mn-ea"/>
              </a:rPr>
              <a:t>, 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which will help a lot to keep the exhibition in order. 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4.这个</a:t>
            </a:r>
            <a:r>
              <a:rPr sz="2400" u="sng">
                <a:solidFill>
                  <a:srgbClr val="FF0000"/>
                </a:solidFill>
                <a:sym typeface="+mn-ea"/>
              </a:rPr>
              <a:t>非营利组织</a:t>
            </a:r>
            <a:r>
              <a:rPr sz="2400">
                <a:sym typeface="+mn-ea"/>
              </a:rPr>
              <a:t>倡导可持续的实践来保护环境。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 </a:t>
            </a:r>
            <a:r>
              <a:rPr sz="2400" u="sng">
                <a:solidFill>
                  <a:srgbClr val="FF0000"/>
                </a:solidFill>
                <a:sym typeface="+mn-ea"/>
              </a:rPr>
              <a:t>non-p</a:t>
            </a:r>
            <a:r>
              <a:rPr lang="en-US" sz="2400" u="sng">
                <a:solidFill>
                  <a:srgbClr val="FF0000"/>
                </a:solidFill>
                <a:sym typeface="+mn-ea"/>
              </a:rPr>
              <a:t>rofit </a:t>
            </a:r>
            <a:r>
              <a:rPr sz="2400" u="sng">
                <a:solidFill>
                  <a:srgbClr val="FF0000"/>
                </a:solidFill>
                <a:sym typeface="+mn-ea"/>
              </a:rPr>
              <a:t>organization</a:t>
            </a:r>
            <a:r>
              <a:rPr sz="2400">
                <a:sym typeface="+mn-ea"/>
              </a:rPr>
              <a:t> advocates for sustainable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practices to protect the</a:t>
            </a:r>
            <a:r>
              <a:rPr lang="en-US" sz="2400">
                <a:sym typeface="+mn-ea"/>
              </a:rPr>
              <a:t> </a:t>
            </a:r>
            <a:r>
              <a:rPr sz="2400">
                <a:sym typeface="+mn-ea"/>
              </a:rPr>
              <a:t>environment.</a:t>
            </a:r>
            <a:endParaRPr sz="2400">
              <a:sym typeface="+mn-ea"/>
            </a:endParaRPr>
          </a:p>
        </p:txBody>
      </p:sp>
      <p:pic>
        <p:nvPicPr>
          <p:cNvPr id="138" name="图片 137"/>
          <p:cNvPicPr/>
          <p:nvPr/>
        </p:nvPicPr>
        <p:blipFill>
          <a:blip r:embed="rId4"/>
          <a:stretch>
            <a:fillRect/>
          </a:stretch>
        </p:blipFill>
        <p:spPr>
          <a:xfrm>
            <a:off x="9808210" y="4278630"/>
            <a:ext cx="2383790" cy="2579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23177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goal/gəʊl/                               n.目标;球门;射门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36975" y="765175"/>
            <a:ext cx="804481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1.足球运动员</a:t>
            </a:r>
            <a:r>
              <a:rPr sz="2400" u="sng">
                <a:solidFill>
                  <a:srgbClr val="FF0000"/>
                </a:solidFill>
                <a:sym typeface="+mn-ea"/>
              </a:rPr>
              <a:t>进了一球</a:t>
            </a:r>
            <a:r>
              <a:rPr sz="2400">
                <a:sym typeface="+mn-ea"/>
              </a:rPr>
              <a:t>，他们队赢得了比赛。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 football player </a:t>
            </a:r>
            <a:r>
              <a:rPr sz="2400" u="sng">
                <a:solidFill>
                  <a:srgbClr val="FF0000"/>
                </a:solidFill>
                <a:sym typeface="+mn-ea"/>
              </a:rPr>
              <a:t>scored a goal</a:t>
            </a:r>
            <a:r>
              <a:rPr sz="2400">
                <a:sym typeface="+mn-ea"/>
              </a:rPr>
              <a:t>, and their team won the match.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2.她全神贯注地踢着球，使出浑身解数。裁判吹响了哨子。</a:t>
            </a:r>
            <a:r>
              <a:rPr sz="2400" u="sng">
                <a:solidFill>
                  <a:srgbClr val="FF0000"/>
                </a:solidFill>
                <a:sym typeface="+mn-ea"/>
              </a:rPr>
              <a:t>“进球!”</a:t>
            </a:r>
            <a:r>
              <a:rPr sz="2400">
                <a:sym typeface="+mn-ea"/>
              </a:rPr>
              <a:t>在她周围，男人们欢呼并击掌。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Focused on the ball, she kicked it as hard as she could. The referee blew her whistle. </a:t>
            </a:r>
            <a:r>
              <a:rPr sz="2400" u="sng">
                <a:solidFill>
                  <a:srgbClr val="FF0000"/>
                </a:solidFill>
                <a:sym typeface="+mn-ea"/>
              </a:rPr>
              <a:t>“Goal!”</a:t>
            </a:r>
            <a:r>
              <a:rPr sz="2400">
                <a:sym typeface="+mn-ea"/>
              </a:rPr>
              <a:t>  All around her, guys cheered and high-fived.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8738870" y="4654550"/>
            <a:ext cx="345313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5"/>
          <a:stretch>
            <a:fillRect/>
          </a:stretch>
        </p:blipFill>
        <p:spPr>
          <a:xfrm>
            <a:off x="153670" y="1207770"/>
            <a:ext cx="3054350" cy="397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23177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goal/gəʊl/                               n.目标;球门;射门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14420" y="838200"/>
            <a:ext cx="819658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3.同时，接受自己可以帮助我们意识到自己的优势，这对于</a:t>
            </a:r>
            <a:r>
              <a:rPr sz="2400" u="sng">
                <a:solidFill>
                  <a:srgbClr val="FF0000"/>
                </a:solidFill>
                <a:sym typeface="+mn-ea"/>
              </a:rPr>
              <a:t>设定</a:t>
            </a:r>
            <a:r>
              <a:rPr lang="zh-CN" sz="2400" u="sng">
                <a:solidFill>
                  <a:srgbClr val="FF0000"/>
                </a:solidFill>
                <a:sym typeface="+mn-ea"/>
              </a:rPr>
              <a:t>切实可行的</a:t>
            </a:r>
            <a:r>
              <a:rPr sz="2400" u="sng">
                <a:solidFill>
                  <a:srgbClr val="FF0000"/>
                </a:solidFill>
                <a:sym typeface="+mn-ea"/>
              </a:rPr>
              <a:t>目标</a:t>
            </a:r>
            <a:r>
              <a:rPr sz="2400">
                <a:sym typeface="+mn-ea"/>
              </a:rPr>
              <a:t>至关重要。</a:t>
            </a: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Meanwhile, accepting ourselves helps us realize our strengths, which is essential for</a:t>
            </a:r>
            <a:r>
              <a:rPr sz="2400" u="sng">
                <a:solidFill>
                  <a:srgbClr val="FF0000"/>
                </a:solidFill>
                <a:sym typeface="+mn-ea"/>
              </a:rPr>
              <a:t> setting practical goals.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4.“哦，我明白了!”看似</a:t>
            </a:r>
            <a:r>
              <a:rPr sz="2400" u="sng">
                <a:solidFill>
                  <a:srgbClr val="FF0000"/>
                </a:solidFill>
                <a:sym typeface="+mn-ea"/>
              </a:rPr>
              <a:t>无法实现的目标</a:t>
            </a:r>
            <a:r>
              <a:rPr sz="2400">
                <a:sym typeface="+mn-ea"/>
              </a:rPr>
              <a:t>，可以分成几个</a:t>
            </a:r>
            <a:r>
              <a:rPr sz="2400" u="sng">
                <a:solidFill>
                  <a:srgbClr val="FF0000"/>
                </a:solidFill>
                <a:sym typeface="+mn-ea"/>
              </a:rPr>
              <a:t>切实可行的小目标</a:t>
            </a:r>
            <a:r>
              <a:rPr sz="2400">
                <a:sym typeface="+mn-ea"/>
              </a:rPr>
              <a:t>。</a:t>
            </a:r>
            <a:r>
              <a:rPr sz="2400" u="sng">
                <a:solidFill>
                  <a:srgbClr val="FF0000"/>
                </a:solidFill>
                <a:sym typeface="+mn-ea"/>
              </a:rPr>
              <a:t>每个小目标都实现了，最终目标</a:t>
            </a:r>
            <a:r>
              <a:rPr sz="2400">
                <a:sym typeface="+mn-ea"/>
              </a:rPr>
              <a:t>自然也就实现了。”意识到这一点，她觉得自己的世界一点一点地变亮了。</a:t>
            </a:r>
            <a:r>
              <a:rPr sz="2400" baseline="-25000">
                <a:sym typeface="+mn-ea"/>
              </a:rPr>
              <a:t>2024年浙江1月高考读后续写“运用心理策略解决路盲问题” 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“Oh, I get it!” The </a:t>
            </a:r>
            <a:r>
              <a:rPr sz="2400" u="sng">
                <a:solidFill>
                  <a:srgbClr val="FF0000"/>
                </a:solidFill>
                <a:sym typeface="+mn-ea"/>
              </a:rPr>
              <a:t>seemingly unattainable goals </a:t>
            </a:r>
            <a:r>
              <a:rPr sz="2400">
                <a:sym typeface="+mn-ea"/>
              </a:rPr>
              <a:t>can be divided into several </a:t>
            </a:r>
            <a:r>
              <a:rPr sz="2400" u="sng">
                <a:solidFill>
                  <a:srgbClr val="FF0000"/>
                </a:solidFill>
                <a:sym typeface="+mn-ea"/>
              </a:rPr>
              <a:t>practical small goals</a:t>
            </a:r>
            <a:r>
              <a:rPr sz="2400">
                <a:sym typeface="+mn-ea"/>
              </a:rPr>
              <a:t>. </a:t>
            </a:r>
            <a:r>
              <a:rPr sz="2400" u="sng">
                <a:solidFill>
                  <a:srgbClr val="FF0000"/>
                </a:solidFill>
                <a:sym typeface="+mn-ea"/>
              </a:rPr>
              <a:t>With each small goal fulfilled, the ultimate goal</a:t>
            </a:r>
            <a:r>
              <a:rPr sz="2400">
                <a:sym typeface="+mn-ea"/>
              </a:rPr>
              <a:t> will be naturally achieved.” Realizing this, she felt her world lighten little by little.</a:t>
            </a:r>
            <a:endParaRPr sz="2400"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89535" y="838200"/>
            <a:ext cx="3228975" cy="296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89535" y="3803650"/>
            <a:ext cx="3316605" cy="3218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254760" y="28130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strategy/ˈstrætədʒi/       n.策略;策划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295" y="838200"/>
            <a:ext cx="1020127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1.活动多种多样，有小组讨论</a:t>
            </a:r>
            <a:r>
              <a:rPr sz="2400" u="sng">
                <a:solidFill>
                  <a:srgbClr val="FF0000"/>
                </a:solidFill>
                <a:sym typeface="+mn-ea"/>
              </a:rPr>
              <a:t>应对压力的策略</a:t>
            </a:r>
            <a:r>
              <a:rPr sz="2400">
                <a:sym typeface="+mn-ea"/>
              </a:rPr>
              <a:t>，也有愉快的心理测试，从中可以揭示个性特征和行为倾向。</a:t>
            </a:r>
            <a:r>
              <a:rPr sz="2400" baseline="-25000">
                <a:sym typeface="+mn-ea"/>
              </a:rPr>
              <a:t>重庆市南开中学2024高三1月第五次质量检测“校心理社认识自已活动报道”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 activities were diverse, ranging from group discussions on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</a:t>
            </a:r>
            <a:r>
              <a:rPr sz="2400">
                <a:solidFill>
                  <a:srgbClr val="FF0000"/>
                </a:solidFill>
                <a:sym typeface="+mn-ea"/>
              </a:rPr>
              <a:t> </a:t>
            </a:r>
            <a:r>
              <a:rPr sz="2400" u="sng">
                <a:solidFill>
                  <a:srgbClr val="FF0000"/>
                </a:solidFill>
                <a:sym typeface="+mn-ea"/>
              </a:rPr>
              <a:t>stress</a:t>
            </a:r>
            <a:r>
              <a:rPr lang="en-US" sz="2400" u="sng">
                <a:solidFill>
                  <a:srgbClr val="FF0000"/>
                </a:solidFill>
                <a:sym typeface="+mn-ea"/>
              </a:rPr>
              <a:t>-</a:t>
            </a:r>
            <a:r>
              <a:rPr sz="2400" u="sng">
                <a:solidFill>
                  <a:srgbClr val="FF0000"/>
                </a:solidFill>
                <a:sym typeface="+mn-ea"/>
              </a:rPr>
              <a:t>coping strategies</a:t>
            </a:r>
            <a:r>
              <a:rPr sz="2400">
                <a:sym typeface="+mn-ea"/>
              </a:rPr>
              <a:t> to enjoyable psychological tests that unveiled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personality traits and behavioral tendencies.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2.然而，参与体育运动来改善我们的健康需要</a:t>
            </a:r>
            <a:r>
              <a:rPr sz="2400" u="sng">
                <a:solidFill>
                  <a:srgbClr val="FF0000"/>
                </a:solidFill>
                <a:sym typeface="+mn-ea"/>
              </a:rPr>
              <a:t>一个战略方法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However, engaging in sports to improve our health requires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  </a:t>
            </a:r>
            <a:r>
              <a:rPr sz="2400" u="sng">
                <a:solidFill>
                  <a:srgbClr val="FF0000"/>
                </a:solidFill>
                <a:sym typeface="+mn-ea"/>
              </a:rPr>
              <a:t>a strategic approach</a:t>
            </a:r>
            <a:r>
              <a:rPr sz="2400">
                <a:sym typeface="+mn-ea"/>
              </a:rPr>
              <a:t>. 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3. 范仲淹，苏州吴县人，宋代杰出的政治家、文学家。他也是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 </a:t>
            </a:r>
            <a:r>
              <a:rPr lang="en-US" sz="2400">
                <a:sym typeface="+mn-ea"/>
              </a:rPr>
              <a:t> </a:t>
            </a:r>
            <a:r>
              <a:rPr sz="2400" u="sng">
                <a:solidFill>
                  <a:srgbClr val="FF0000"/>
                </a:solidFill>
                <a:sym typeface="+mn-ea"/>
              </a:rPr>
              <a:t>一位伟大的战略家</a:t>
            </a:r>
            <a:r>
              <a:rPr sz="2400">
                <a:sym typeface="+mn-ea"/>
              </a:rPr>
              <a:t>和教育家。</a:t>
            </a:r>
            <a:r>
              <a:rPr sz="2400" baseline="-25000">
                <a:sym typeface="+mn-ea"/>
              </a:rPr>
              <a:t>2023全国甲卷应用文“介绍中国历史人物征文稿”</a:t>
            </a:r>
            <a:r>
              <a:rPr sz="2400">
                <a:sym typeface="+mn-ea"/>
              </a:rPr>
              <a:t>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Fan Zhongyan, born in Wuxian, Suzhou, was a prominent politician 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and literary figure in Song Dynasty. He was also </a:t>
            </a:r>
            <a:r>
              <a:rPr sz="2400" u="sng">
                <a:solidFill>
                  <a:srgbClr val="FF0000"/>
                </a:solidFill>
                <a:sym typeface="+mn-ea"/>
              </a:rPr>
              <a:t>a great strategist</a:t>
            </a:r>
            <a:r>
              <a:rPr sz="2400">
                <a:sym typeface="+mn-ea"/>
              </a:rPr>
              <a:t> 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sz="2400">
                <a:sym typeface="+mn-ea"/>
              </a:rPr>
              <a:t> </a:t>
            </a:r>
            <a:r>
              <a:rPr lang="en-US" sz="2400">
                <a:sym typeface="+mn-ea"/>
              </a:rPr>
              <a:t>   </a:t>
            </a:r>
            <a:r>
              <a:rPr sz="2400">
                <a:sym typeface="+mn-ea"/>
              </a:rPr>
              <a:t>and educator.</a:t>
            </a:r>
            <a:endParaRPr sz="2400"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4"/>
          <a:stretch>
            <a:fillRect/>
          </a:stretch>
        </p:blipFill>
        <p:spPr>
          <a:xfrm>
            <a:off x="9832340" y="4521200"/>
            <a:ext cx="2360295" cy="233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254760" y="28130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partner/ˈpɑ:tnə(r)/   n.同伴;配偶;合伙人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295" y="1002030"/>
            <a:ext cx="926909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1.我的建议是根据学生的语言能力分组，或者让学生</a:t>
            </a:r>
            <a:r>
              <a:rPr sz="2400" u="sng">
                <a:solidFill>
                  <a:srgbClr val="FF0000"/>
                </a:solidFill>
                <a:sym typeface="+mn-ea"/>
              </a:rPr>
              <a:t>自愿选择自己的伙伴</a:t>
            </a:r>
            <a:r>
              <a:rPr sz="2400">
                <a:sym typeface="+mn-ea"/>
              </a:rPr>
              <a:t>。</a:t>
            </a:r>
            <a:r>
              <a:rPr sz="2400" baseline="-25000">
                <a:sym typeface="+mn-ea"/>
              </a:rPr>
              <a:t>2023年全国卷I应用文“外教随机分组反馈信</a:t>
            </a:r>
            <a:r>
              <a:rPr sz="2400">
                <a:sym typeface="+mn-ea"/>
              </a:rPr>
              <a:t>”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My suggestion is to group students based on their language abilities or to let students </a:t>
            </a:r>
            <a:r>
              <a:rPr sz="2400" u="sng">
                <a:solidFill>
                  <a:srgbClr val="FF0000"/>
                </a:solidFill>
                <a:sym typeface="+mn-ea"/>
              </a:rPr>
              <a:t>choose their own partners voluntarily.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2.我希望</a:t>
            </a:r>
            <a:r>
              <a:rPr sz="2400" u="sng">
                <a:solidFill>
                  <a:srgbClr val="FF0000"/>
                </a:solidFill>
                <a:sym typeface="+mn-ea"/>
              </a:rPr>
              <a:t>我们能成为合作伙伴</a:t>
            </a:r>
            <a:r>
              <a:rPr sz="2400">
                <a:sym typeface="+mn-ea"/>
              </a:rPr>
              <a:t>，为他们创造一个富有成效、充满挑战和令人兴奋的学年。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I hope that </a:t>
            </a:r>
            <a:r>
              <a:rPr sz="2400" u="sng">
                <a:solidFill>
                  <a:srgbClr val="FF0000"/>
                </a:solidFill>
                <a:sym typeface="+mn-ea"/>
              </a:rPr>
              <a:t>we can partner </a:t>
            </a:r>
            <a:r>
              <a:rPr sz="2400">
                <a:sym typeface="+mn-ea"/>
              </a:rPr>
              <a:t>to make it a productive, challenging,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and exciting school year for them.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endParaRPr sz="2400">
              <a:sym typeface="+mn-ea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4"/>
          <a:stretch>
            <a:fillRect/>
          </a:stretch>
        </p:blipFill>
        <p:spPr>
          <a:xfrm>
            <a:off x="9259570" y="1447800"/>
            <a:ext cx="2932430" cy="30962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254760" y="28130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partner/ˈpɑ:tnə(r)/   n.同伴;配偶;合伙人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295" y="838200"/>
            <a:ext cx="882523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3.此外，一些学生可能已经</a:t>
            </a:r>
            <a:r>
              <a:rPr sz="2400" u="sng">
                <a:solidFill>
                  <a:srgbClr val="FF0000"/>
                </a:solidFill>
                <a:sym typeface="+mn-ea"/>
              </a:rPr>
              <a:t>组成了学习小组或合作伙伴</a:t>
            </a:r>
            <a:r>
              <a:rPr sz="2400">
                <a:sym typeface="+mn-ea"/>
              </a:rPr>
              <a:t>，被随机分配一个合作伙伴可能会扰乱他们已经建立的常规。</a:t>
            </a:r>
            <a:r>
              <a:rPr sz="2400" baseline="-25000">
                <a:sym typeface="+mn-ea"/>
              </a:rPr>
              <a:t>2023年全国卷I应用文“外教随机分组反馈信”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Additionally, some students may have already </a:t>
            </a:r>
            <a:r>
              <a:rPr sz="2400" u="sng">
                <a:solidFill>
                  <a:srgbClr val="FF0000"/>
                </a:solidFill>
                <a:sym typeface="+mn-ea"/>
              </a:rPr>
              <a:t>formed study 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sz="2400" u="sng">
                <a:solidFill>
                  <a:srgbClr val="FF0000"/>
                </a:solidFill>
                <a:sym typeface="+mn-ea"/>
              </a:rPr>
              <a:t>groups or partnerships</a:t>
            </a:r>
            <a:r>
              <a:rPr sz="2400">
                <a:sym typeface="+mn-ea"/>
              </a:rPr>
              <a:t>, and being randomly assigned a partner could disrupt their established routine.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4.我认为课后</a:t>
            </a:r>
            <a:r>
              <a:rPr sz="2400" u="sng">
                <a:solidFill>
                  <a:srgbClr val="FF0000"/>
                </a:solidFill>
                <a:sym typeface="+mn-ea"/>
              </a:rPr>
              <a:t>将学生随机分组</a:t>
            </a:r>
            <a:r>
              <a:rPr sz="2400">
                <a:sym typeface="+mn-ea"/>
              </a:rPr>
              <a:t>来进行英语口语训练不是个好主意。</a:t>
            </a:r>
            <a:r>
              <a:rPr sz="2400" baseline="-25000">
                <a:sym typeface="+mn-ea"/>
              </a:rPr>
              <a:t>2023年全国卷I应用文“外教随机分组反馈信”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I don’t think it is a good idea to</a:t>
            </a:r>
            <a:r>
              <a:rPr sz="2400" u="sng">
                <a:solidFill>
                  <a:srgbClr val="FF0000"/>
                </a:solidFill>
                <a:sym typeface="+mn-ea"/>
              </a:rPr>
              <a:t> randomly pair up students </a:t>
            </a:r>
            <a:r>
              <a:rPr sz="2400">
                <a:sym typeface="+mn-ea"/>
              </a:rPr>
              <a:t>for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sz="2400">
                <a:sym typeface="+mn-ea"/>
              </a:rPr>
              <a:t>the spoken English training after class.</a:t>
            </a:r>
            <a:endParaRPr sz="2400">
              <a:sym typeface="+mn-ea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4"/>
          <a:stretch>
            <a:fillRect/>
          </a:stretch>
        </p:blipFill>
        <p:spPr>
          <a:xfrm>
            <a:off x="9093200" y="1189355"/>
            <a:ext cx="2976880" cy="36144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254760" y="28130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improve/ɪmˈpru:v/  vi.&amp;vt.改进;改善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295" y="838200"/>
            <a:ext cx="1156335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1.我喜欢它的所有专栏，但给我印象最深的是文化专栏。在那里我可以读幽默故事，诗歌，小说等来</a:t>
            </a:r>
            <a:r>
              <a:rPr sz="2400" u="sng">
                <a:solidFill>
                  <a:srgbClr val="FF0000"/>
                </a:solidFill>
                <a:sym typeface="+mn-ea"/>
              </a:rPr>
              <a:t>提高我的英语口语</a:t>
            </a:r>
            <a:r>
              <a:rPr sz="2400">
                <a:sym typeface="+mn-ea"/>
              </a:rPr>
              <a:t>。</a:t>
            </a:r>
            <a:r>
              <a:rPr sz="2400" baseline="-25000">
                <a:sym typeface="+mn-ea"/>
              </a:rPr>
              <a:t>2021年新高考I卷应用文“youth英语报创刊十周年短文征稿”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I am fond of all its columns, but what impressed me most is culture, where I can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read humorous stories, poems, fictions and so on to </a:t>
            </a:r>
            <a:r>
              <a:rPr sz="2400" u="sng">
                <a:solidFill>
                  <a:srgbClr val="FF0000"/>
                </a:solidFill>
                <a:sym typeface="+mn-ea"/>
              </a:rPr>
              <a:t>improve my oral English</a:t>
            </a:r>
            <a:r>
              <a:rPr sz="2400">
                <a:sym typeface="+mn-ea"/>
              </a:rPr>
              <a:t>. 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2.跳绳是一项简单而有效的运动，非常适合学校有限的休息时间。它不仅是一项有趣的活动，而且是</a:t>
            </a:r>
            <a:r>
              <a:rPr sz="2400" u="sng">
                <a:solidFill>
                  <a:srgbClr val="FF0000"/>
                </a:solidFill>
                <a:sym typeface="+mn-ea"/>
              </a:rPr>
              <a:t>改善心血管健康和协调</a:t>
            </a:r>
            <a:r>
              <a:rPr sz="2400">
                <a:sym typeface="+mn-ea"/>
              </a:rPr>
              <a:t>的好方法。</a:t>
            </a:r>
            <a:endParaRPr sz="2400">
              <a:sym typeface="+mn-ea"/>
            </a:endParaRPr>
          </a:p>
          <a:p>
            <a:r>
              <a:rPr sz="2400" baseline="-25000">
                <a:sym typeface="+mn-ea"/>
              </a:rPr>
              <a:t>2024年浙江1月高考应用文“校园课间体育项目推荐征文投稿”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Jump Rope, a simple yet effective exercise, is perfect for the 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limited time of school breaks. It's not only a fun activity but also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</a:t>
            </a:r>
            <a:r>
              <a:rPr sz="2400">
                <a:sym typeface="+mn-ea"/>
              </a:rPr>
              <a:t> a great way to</a:t>
            </a:r>
            <a:r>
              <a:rPr sz="2400" u="sng">
                <a:solidFill>
                  <a:srgbClr val="FF0000"/>
                </a:solidFill>
                <a:sym typeface="+mn-ea"/>
              </a:rPr>
              <a:t> improve cardiovascular health and coordination.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3.如果您对内容或措辞有任何建议，请随时提出您的意见，以便我</a:t>
            </a:r>
            <a:r>
              <a:rPr sz="2400" u="sng">
                <a:solidFill>
                  <a:srgbClr val="FF0000"/>
                </a:solidFill>
                <a:sym typeface="+mn-ea"/>
              </a:rPr>
              <a:t>改进</a:t>
            </a:r>
            <a:r>
              <a:rPr sz="2400">
                <a:sym typeface="+mn-ea"/>
              </a:rPr>
              <a:t>。</a:t>
            </a:r>
            <a:endParaRPr sz="2400">
              <a:sym typeface="+mn-ea"/>
            </a:endParaRPr>
          </a:p>
          <a:p>
            <a:r>
              <a:rPr sz="2400" baseline="-25000">
                <a:sym typeface="+mn-ea"/>
              </a:rPr>
              <a:t>2016全国卷I应用文“请求外教修改简历的请求信”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If you have any suggestions on content or wording, please feel free 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to give your opinions so that I can </a:t>
            </a:r>
            <a:r>
              <a:rPr sz="2400" u="sng">
                <a:solidFill>
                  <a:srgbClr val="FF0000"/>
                </a:solidFill>
                <a:sym typeface="+mn-ea"/>
              </a:rPr>
              <a:t>make improvements</a:t>
            </a:r>
            <a:r>
              <a:rPr sz="2400">
                <a:sym typeface="+mn-ea"/>
              </a:rPr>
              <a:t>. </a:t>
            </a:r>
            <a:endParaRPr sz="2400">
              <a:sym typeface="+mn-ea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4"/>
          <a:stretch>
            <a:fillRect/>
          </a:stretch>
        </p:blipFill>
        <p:spPr>
          <a:xfrm>
            <a:off x="9775190" y="3593465"/>
            <a:ext cx="2416175" cy="3263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838471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67505"/>
            <a:ext cx="750374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registration/ˌredʒɪˈstreɪʃn/     n.登记;注册;挂号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registrate/ˈredʒɪstə(r)/         vt.&amp;vi.登记;注册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0288" y="997625"/>
            <a:ext cx="11463845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ym typeface="+mn-ea"/>
              </a:rPr>
              <a:t>1.在你报名参加高级课程之前，你应该先</a:t>
            </a:r>
            <a:r>
              <a:rPr sz="2400" u="sng">
                <a:solidFill>
                  <a:srgbClr val="FF0000"/>
                </a:solidFill>
                <a:sym typeface="+mn-ea"/>
              </a:rPr>
              <a:t>注册你的信息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Before you sign up for advanced classes, you should first 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</a:t>
            </a:r>
            <a:r>
              <a:rPr sz="2400" u="sng">
                <a:solidFill>
                  <a:srgbClr val="FF0000"/>
                </a:solidFill>
                <a:sym typeface="+mn-ea"/>
              </a:rPr>
              <a:t>register your information. 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2.如果有兴趣，请在1月20日之前</a:t>
            </a:r>
            <a:r>
              <a:rPr sz="2400" u="sng">
                <a:solidFill>
                  <a:srgbClr val="FF0000"/>
                </a:solidFill>
                <a:sym typeface="+mn-ea"/>
              </a:rPr>
              <a:t>注册</a:t>
            </a:r>
            <a:r>
              <a:rPr sz="2400">
                <a:sym typeface="+mn-ea"/>
              </a:rPr>
              <a:t>。期待您的参与。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If interested, </a:t>
            </a:r>
            <a:r>
              <a:rPr sz="2400" u="sng">
                <a:solidFill>
                  <a:srgbClr val="FF0000"/>
                </a:solidFill>
                <a:sym typeface="+mn-ea"/>
              </a:rPr>
              <a:t>register for it</a:t>
            </a:r>
            <a:r>
              <a:rPr sz="2400">
                <a:sym typeface="+mn-ea"/>
              </a:rPr>
              <a:t> before January 20. Looking 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forward to your participation.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3.至于我能帮助的事情，我愿意为游客提供导游，</a:t>
            </a:r>
            <a:r>
              <a:rPr sz="2400" u="sng">
                <a:solidFill>
                  <a:srgbClr val="FF0000"/>
                </a:solidFill>
                <a:sym typeface="+mn-ea"/>
              </a:rPr>
              <a:t>协助登记任务</a:t>
            </a:r>
            <a:r>
              <a:rPr sz="2400">
                <a:sym typeface="+mn-ea"/>
              </a:rPr>
              <a:t>，传单，或帮助任何其他必要的任务。</a:t>
            </a:r>
            <a:r>
              <a:rPr sz="2400" baseline="-25000">
                <a:sym typeface="+mn-ea"/>
              </a:rPr>
              <a:t>2019年高考全国卷I“美术馆志愿者申请信”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Regarding the things I can help with, I am willing to provide visitors with guided tours, </a:t>
            </a:r>
            <a:r>
              <a:rPr sz="2400" u="sng">
                <a:solidFill>
                  <a:srgbClr val="FF0000"/>
                </a:solidFill>
                <a:sym typeface="+mn-ea"/>
              </a:rPr>
              <a:t>assist in registration tasks</a:t>
            </a:r>
            <a:r>
              <a:rPr sz="2400">
                <a:sym typeface="+mn-ea"/>
              </a:rPr>
              <a:t>, leaflets, or help with any other necessary tasks.</a:t>
            </a:r>
            <a:endParaRPr sz="24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863330" y="1120140"/>
            <a:ext cx="3328035" cy="29514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254760" y="28130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curious/ˈkjʊəriəs/    adj.好奇的;求知欲强的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18815" y="838200"/>
            <a:ext cx="874141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1.她盘旋徘徊着，急匆匆地对我叫，好像是想带我去某个地方。我</a:t>
            </a:r>
            <a:r>
              <a:rPr sz="2400" u="sng">
                <a:solidFill>
                  <a:srgbClr val="FF0000"/>
                </a:solidFill>
                <a:sym typeface="+mn-ea"/>
              </a:rPr>
              <a:t>既惊讶又好奇</a:t>
            </a:r>
            <a:r>
              <a:rPr sz="2400">
                <a:sym typeface="+mn-ea"/>
              </a:rPr>
              <a:t>，跟着这个小精灵。</a:t>
            </a:r>
            <a:r>
              <a:rPr sz="2400" baseline="-25000">
                <a:sym typeface="+mn-ea"/>
              </a:rPr>
              <a:t>2023年1月浙江高考读后续写“蜂鸟情”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She hovered, called me in a hurry, which likely wanted to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</a:t>
            </a:r>
            <a:r>
              <a:rPr sz="2400">
                <a:sym typeface="+mn-ea"/>
              </a:rPr>
              <a:t>lead me to some place. </a:t>
            </a:r>
            <a:r>
              <a:rPr sz="2400" u="sng">
                <a:solidFill>
                  <a:srgbClr val="FF0000"/>
                </a:solidFill>
                <a:sym typeface="+mn-ea"/>
              </a:rPr>
              <a:t>Surprised and curious</a:t>
            </a:r>
            <a:r>
              <a:rPr sz="2400">
                <a:sym typeface="+mn-ea"/>
              </a:rPr>
              <a:t>, I followed this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</a:t>
            </a:r>
            <a:r>
              <a:rPr sz="2400">
                <a:sym typeface="+mn-ea"/>
              </a:rPr>
              <a:t>tiny elf.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2. “是你自己做的吗?”妈妈</a:t>
            </a:r>
            <a:r>
              <a:rPr sz="2400" u="sng">
                <a:solidFill>
                  <a:srgbClr val="FF0000"/>
                </a:solidFill>
                <a:sym typeface="+mn-ea"/>
              </a:rPr>
              <a:t>好奇地问</a:t>
            </a:r>
            <a:r>
              <a:rPr sz="2400">
                <a:sym typeface="+mn-ea"/>
              </a:rPr>
              <a:t>。双胞胎点头，脸上露出灿烂的笑容。</a:t>
            </a:r>
            <a:r>
              <a:rPr sz="2400" baseline="-25000">
                <a:sym typeface="+mn-ea"/>
              </a:rPr>
              <a:t>2021年全国卷I读后续写“母亲节惊喜” 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“Did you make it by yourself” My mom </a:t>
            </a:r>
            <a:r>
              <a:rPr sz="2400" u="sng">
                <a:solidFill>
                  <a:srgbClr val="FF0000"/>
                </a:solidFill>
                <a:sym typeface="+mn-ea"/>
              </a:rPr>
              <a:t>asked in curiosity</a:t>
            </a:r>
            <a:r>
              <a:rPr sz="2400">
                <a:sym typeface="+mn-ea"/>
              </a:rPr>
              <a:t>. The twins nodded with smile shining on their faces.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3.也许他们只是想路过，但</a:t>
            </a:r>
            <a:r>
              <a:rPr sz="2400" u="sng">
                <a:solidFill>
                  <a:srgbClr val="FF0000"/>
                </a:solidFill>
                <a:sym typeface="+mn-ea"/>
              </a:rPr>
              <a:t>好奇心控制了他们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Perhaps they only meant to pass by, but </a:t>
            </a:r>
            <a:r>
              <a:rPr sz="2400" u="sng">
                <a:solidFill>
                  <a:srgbClr val="FF0000"/>
                </a:solidFill>
                <a:sym typeface="+mn-ea"/>
              </a:rPr>
              <a:t>curiosity got the best of them</a:t>
            </a:r>
            <a:r>
              <a:rPr sz="2400">
                <a:sym typeface="+mn-ea"/>
              </a:rPr>
              <a:t>. 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</p:txBody>
      </p:sp>
      <p:pic>
        <p:nvPicPr>
          <p:cNvPr id="109" name="图片 108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526540"/>
            <a:ext cx="3219450" cy="397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254760" y="281305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curious/ˈkjʊəriəs/    adj.好奇的;求知欲强的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295" y="838200"/>
            <a:ext cx="1156335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4.首先，比以前更重要的是，不要失去你的</a:t>
            </a:r>
            <a:r>
              <a:rPr sz="2400" u="sng">
                <a:solidFill>
                  <a:srgbClr val="FF0000"/>
                </a:solidFill>
                <a:sym typeface="+mn-ea"/>
              </a:rPr>
              <a:t>好奇心</a:t>
            </a:r>
            <a:r>
              <a:rPr sz="2400">
                <a:sym typeface="+mn-ea"/>
              </a:rPr>
              <a:t>和不断学习的欲望。</a:t>
            </a: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First, more so than before, do not lose your </a:t>
            </a:r>
            <a:r>
              <a:rPr sz="2400" u="sng">
                <a:solidFill>
                  <a:srgbClr val="FF0000"/>
                </a:solidFill>
                <a:sym typeface="+mn-ea"/>
              </a:rPr>
              <a:t>sense of curiosity</a:t>
            </a:r>
            <a:r>
              <a:rPr sz="2400">
                <a:sym typeface="+mn-ea"/>
              </a:rPr>
              <a:t> and the appetite to continuously learn.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5.科学课上引人入胜的实验完全吸引了学生们的注意力，</a:t>
            </a:r>
            <a:r>
              <a:rPr sz="2400" u="sng">
                <a:solidFill>
                  <a:srgbClr val="FF0000"/>
                </a:solidFill>
                <a:sym typeface="+mn-ea"/>
              </a:rPr>
              <a:t>激发了</a:t>
            </a:r>
            <a:r>
              <a:rPr sz="2400">
                <a:sym typeface="+mn-ea"/>
              </a:rPr>
              <a:t>他们对发现世界的</a:t>
            </a:r>
            <a:r>
              <a:rPr sz="2400" u="sng">
                <a:solidFill>
                  <a:srgbClr val="FF0000"/>
                </a:solidFill>
                <a:sym typeface="+mn-ea"/>
              </a:rPr>
              <a:t>好奇心</a:t>
            </a:r>
            <a:r>
              <a:rPr sz="2400">
                <a:sym typeface="+mn-ea"/>
              </a:rPr>
              <a:t>。</a:t>
            </a: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 fascinating experiment in the science class absorbed the students’attention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completely, </a:t>
            </a:r>
            <a:r>
              <a:rPr sz="2400" u="sng">
                <a:solidFill>
                  <a:srgbClr val="FF0000"/>
                </a:solidFill>
                <a:sym typeface="+mn-ea"/>
              </a:rPr>
              <a:t>sparking their curiosity</a:t>
            </a:r>
            <a:r>
              <a:rPr sz="2400">
                <a:sym typeface="+mn-ea"/>
              </a:rPr>
              <a:t> about the world of discovery.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6.我忍不住去探索那座神秘的老房子，以</a:t>
            </a:r>
            <a:r>
              <a:rPr sz="2400" u="sng">
                <a:solidFill>
                  <a:srgbClr val="FF0000"/>
                </a:solidFill>
                <a:sym typeface="+mn-ea"/>
              </a:rPr>
              <a:t>满足我的好奇心</a:t>
            </a:r>
            <a:r>
              <a:rPr sz="2400">
                <a:sym typeface="+mn-ea"/>
              </a:rPr>
              <a:t>。（续）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I couldn't resist exploring the mysterious old house to </a:t>
            </a:r>
            <a:r>
              <a:rPr sz="2400" u="sng">
                <a:solidFill>
                  <a:srgbClr val="FF0000"/>
                </a:solidFill>
                <a:sym typeface="+mn-ea"/>
              </a:rPr>
              <a:t>satisfy my curiosity.</a:t>
            </a:r>
            <a:r>
              <a:rPr sz="2400">
                <a:sym typeface="+mn-ea"/>
              </a:rPr>
              <a:t> </a:t>
            </a:r>
            <a:endParaRPr sz="2400">
              <a:sym typeface="+mn-ea"/>
            </a:endParaRPr>
          </a:p>
        </p:txBody>
      </p:sp>
      <p:pic>
        <p:nvPicPr>
          <p:cNvPr id="110" name="图片 109"/>
          <p:cNvPicPr/>
          <p:nvPr/>
        </p:nvPicPr>
        <p:blipFill>
          <a:blip r:embed="rId4"/>
          <a:stretch>
            <a:fillRect/>
          </a:stretch>
        </p:blipFill>
        <p:spPr>
          <a:xfrm>
            <a:off x="8117840" y="4946015"/>
            <a:ext cx="4074160" cy="1911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254760" y="152400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表示情感的经典句式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30040" y="838200"/>
            <a:ext cx="766064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olidFill>
                  <a:srgbClr val="7030A0"/>
                </a:solidFill>
                <a:sym typeface="+mn-ea"/>
              </a:rPr>
              <a:t>1.</a:t>
            </a:r>
            <a:r>
              <a:rPr sz="2400" b="1">
                <a:solidFill>
                  <a:srgbClr val="7030A0"/>
                </a:solidFill>
                <a:sym typeface="+mn-ea"/>
              </a:rPr>
              <a:t>主语+be+情感形容词</a:t>
            </a:r>
            <a:endParaRPr sz="2400">
              <a:solidFill>
                <a:srgbClr val="7030A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教授</a:t>
            </a:r>
            <a:r>
              <a:rPr sz="2400">
                <a:sym typeface="+mn-ea"/>
              </a:rPr>
              <a:t>看到这么多人缺席讲座，</a:t>
            </a:r>
            <a:r>
              <a:rPr sz="2400" u="sng">
                <a:solidFill>
                  <a:srgbClr val="FF0000"/>
                </a:solidFill>
                <a:sym typeface="+mn-ea"/>
              </a:rPr>
              <a:t>感到非常失望</a:t>
            </a:r>
            <a:r>
              <a:rPr sz="2400">
                <a:sym typeface="+mn-ea"/>
              </a:rPr>
              <a:t>。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indent="0"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 </a:t>
            </a:r>
            <a:r>
              <a:rPr sz="2400" u="sng">
                <a:solidFill>
                  <a:srgbClr val="FF0000"/>
                </a:solidFill>
                <a:sym typeface="+mn-ea"/>
              </a:rPr>
              <a:t>Professor is greatly disappointed</a:t>
            </a:r>
            <a:r>
              <a:rPr sz="2400">
                <a:sym typeface="+mn-ea"/>
              </a:rPr>
              <a:t> to see so many </a:t>
            </a:r>
            <a:endParaRPr sz="2400">
              <a:sym typeface="+mn-ea"/>
            </a:endParaRPr>
          </a:p>
          <a:p>
            <a:pPr indent="0">
              <a:buNone/>
            </a:pPr>
            <a:r>
              <a:rPr sz="2400">
                <a:sym typeface="+mn-ea"/>
              </a:rPr>
              <a:t> </a:t>
            </a:r>
            <a:r>
              <a:rPr lang="en-US" sz="2400">
                <a:sym typeface="+mn-ea"/>
              </a:rPr>
              <a:t>  </a:t>
            </a:r>
            <a:r>
              <a:rPr sz="2400">
                <a:sym typeface="+mn-ea"/>
              </a:rPr>
              <a:t>absences from the lecture.</a:t>
            </a:r>
            <a:endParaRPr sz="2400">
              <a:sym typeface="+mn-ea"/>
            </a:endParaRPr>
          </a:p>
          <a:p>
            <a:endParaRPr sz="2400">
              <a:solidFill>
                <a:srgbClr val="7030A0"/>
              </a:solidFill>
              <a:sym typeface="+mn-ea"/>
            </a:endParaRPr>
          </a:p>
          <a:p>
            <a:r>
              <a:rPr sz="2400">
                <a:solidFill>
                  <a:srgbClr val="7030A0"/>
                </a:solidFill>
                <a:sym typeface="+mn-ea"/>
              </a:rPr>
              <a:t>2.</a:t>
            </a:r>
            <a:r>
              <a:rPr sz="2400" b="1">
                <a:solidFill>
                  <a:srgbClr val="7030A0"/>
                </a:solidFill>
                <a:sym typeface="+mn-ea"/>
              </a:rPr>
              <a:t>To one’s +情绪名词，主句。</a:t>
            </a:r>
            <a:endParaRPr sz="2400">
              <a:solidFill>
                <a:srgbClr val="7030A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令他失望的是</a:t>
            </a:r>
            <a:r>
              <a:rPr sz="2400">
                <a:sym typeface="+mn-ea"/>
              </a:rPr>
              <a:t>，他考试不及格。</a:t>
            </a: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</a:t>
            </a:r>
            <a:r>
              <a:rPr sz="2400" u="sng">
                <a:solidFill>
                  <a:srgbClr val="FF0000"/>
                </a:solidFill>
                <a:sym typeface="+mn-ea"/>
              </a:rPr>
              <a:t>To his disappointment</a:t>
            </a:r>
            <a:r>
              <a:rPr sz="2400">
                <a:sym typeface="+mn-ea"/>
              </a:rPr>
              <a:t>, he failed in the exam.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 b="1">
                <a:solidFill>
                  <a:srgbClr val="7030A0"/>
                </a:solidFill>
                <a:sym typeface="+mn-ea"/>
              </a:rPr>
              <a:t>3.adj 1 and adj 2, 主句。</a:t>
            </a:r>
            <a:endParaRPr sz="2400" b="1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+mn-ea"/>
              </a:rPr>
              <a:t> </a:t>
            </a:r>
            <a:r>
              <a:rPr sz="2400">
                <a:sym typeface="+mn-ea"/>
              </a:rPr>
              <a:t>我们</a:t>
            </a:r>
            <a:r>
              <a:rPr sz="2400" u="sng">
                <a:solidFill>
                  <a:srgbClr val="FF0000"/>
                </a:solidFill>
                <a:sym typeface="+mn-ea"/>
              </a:rPr>
              <a:t>满怀渴望和热情</a:t>
            </a:r>
            <a:r>
              <a:rPr sz="2400">
                <a:sym typeface="+mn-ea"/>
              </a:rPr>
              <a:t>，早早地聚集在校门口。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r>
              <a:rPr lang="en-US" sz="2400">
                <a:solidFill>
                  <a:srgbClr val="FF0000"/>
                </a:solidFill>
                <a:sym typeface="+mn-ea"/>
              </a:rPr>
              <a:t>   </a:t>
            </a:r>
            <a:r>
              <a:rPr lang="en-US" sz="2400">
                <a:sym typeface="+mn-ea"/>
              </a:rPr>
              <a:t>    </a:t>
            </a:r>
            <a:r>
              <a:rPr sz="2400" u="sng">
                <a:solidFill>
                  <a:srgbClr val="FF0000"/>
                </a:solidFill>
                <a:sym typeface="+mn-ea"/>
              </a:rPr>
              <a:t>Eager and enthusiastic</a:t>
            </a:r>
            <a:r>
              <a:rPr sz="2400">
                <a:sym typeface="+mn-ea"/>
              </a:rPr>
              <a:t>, we gathered at the school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gate </a:t>
            </a:r>
            <a:r>
              <a:rPr lang="en-US" sz="2400">
                <a:sym typeface="+mn-ea"/>
              </a:rPr>
              <a:t>early.</a:t>
            </a:r>
            <a:endParaRPr sz="2400">
              <a:sym typeface="+mn-ea"/>
            </a:endParaRPr>
          </a:p>
        </p:txBody>
      </p:sp>
      <p:pic>
        <p:nvPicPr>
          <p:cNvPr id="111" name="图片 110"/>
          <p:cNvPicPr/>
          <p:nvPr/>
        </p:nvPicPr>
        <p:blipFill>
          <a:blip r:embed="rId4"/>
          <a:stretch>
            <a:fillRect/>
          </a:stretch>
        </p:blipFill>
        <p:spPr>
          <a:xfrm>
            <a:off x="-28575" y="4122420"/>
            <a:ext cx="3712210" cy="2735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图片 111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765175"/>
            <a:ext cx="3683635" cy="2905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254760" y="152400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表示情感的经典句式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675" y="838200"/>
            <a:ext cx="1212532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 b="1">
                <a:solidFill>
                  <a:srgbClr val="7030A0"/>
                </a:solidFill>
                <a:sym typeface="+mn-ea"/>
              </a:rPr>
              <a:t>4.表"情感"的介词短语</a:t>
            </a:r>
            <a:endParaRPr sz="2400" b="1">
              <a:solidFill>
                <a:srgbClr val="7030A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(1)费尔法克斯太太</a:t>
            </a:r>
            <a:r>
              <a:rPr sz="2400" u="sng">
                <a:solidFill>
                  <a:srgbClr val="FF0000"/>
                </a:solidFill>
                <a:sym typeface="+mn-ea"/>
              </a:rPr>
              <a:t>非常兴奋</a:t>
            </a:r>
            <a:r>
              <a:rPr sz="2400">
                <a:sym typeface="+mn-ea"/>
              </a:rPr>
              <a:t>地宣布，他计划在桑菲尔德举行一次家庭聚会。</a:t>
            </a:r>
            <a:r>
              <a:rPr sz="2400" baseline="-25000">
                <a:sym typeface="+mn-ea"/>
              </a:rPr>
              <a:t>《简·爱》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</a:t>
            </a:r>
            <a:r>
              <a:rPr sz="2400">
                <a:sym typeface="+mn-ea"/>
              </a:rPr>
              <a:t>Mrs Fairfax announced </a:t>
            </a:r>
            <a:r>
              <a:rPr sz="2400" u="sng">
                <a:solidFill>
                  <a:srgbClr val="FF0000"/>
                </a:solidFill>
                <a:sym typeface="+mn-ea"/>
              </a:rPr>
              <a:t>with great excitement</a:t>
            </a:r>
            <a:r>
              <a:rPr sz="2400">
                <a:sym typeface="+mn-ea"/>
              </a:rPr>
              <a:t> that he was planning a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</a:t>
            </a:r>
            <a:r>
              <a:rPr sz="2400">
                <a:sym typeface="+mn-ea"/>
              </a:rPr>
              <a:t>house</a:t>
            </a:r>
            <a:r>
              <a:rPr lang="en-US" sz="2400">
                <a:sym typeface="+mn-ea"/>
              </a:rPr>
              <a:t> </a:t>
            </a:r>
            <a:r>
              <a:rPr sz="2400">
                <a:sym typeface="+mn-ea"/>
              </a:rPr>
              <a:t>party at Thornfield. 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(2)当他们的母亲看到眼前美味而完美的早餐时，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她</a:t>
            </a:r>
            <a:r>
              <a:rPr sz="2400" u="sng">
                <a:solidFill>
                  <a:srgbClr val="FF0000"/>
                </a:solidFill>
                <a:sym typeface="+mn-ea"/>
              </a:rPr>
              <a:t>惊讶地</a:t>
            </a:r>
            <a:r>
              <a:rPr sz="2400">
                <a:sym typeface="+mn-ea"/>
              </a:rPr>
              <a:t>睁大了眼睛。</a:t>
            </a:r>
            <a:r>
              <a:rPr sz="2400" baseline="-25000">
                <a:sym typeface="+mn-ea"/>
              </a:rPr>
              <a:t>2021年全国卷I读后续写“母亲节惊喜” 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r>
              <a:rPr lang="en-US" sz="2400">
                <a:solidFill>
                  <a:srgbClr val="FF0000"/>
                </a:solidFill>
                <a:sym typeface="+mn-ea"/>
              </a:rPr>
              <a:t>          </a:t>
            </a:r>
            <a:endParaRPr lang="en-US"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  <a:sym typeface="+mn-ea"/>
              </a:rPr>
              <a:t> </a:t>
            </a:r>
            <a:r>
              <a:rPr sz="2400">
                <a:sym typeface="+mn-ea"/>
              </a:rPr>
              <a:t>When their mother saw the delicious and perfect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</a:t>
            </a:r>
            <a:r>
              <a:rPr sz="2400">
                <a:sym typeface="+mn-ea"/>
              </a:rPr>
              <a:t>breakfast in front of her, she widened her eyes </a:t>
            </a:r>
            <a:r>
              <a:rPr sz="2400" u="sng">
                <a:solidFill>
                  <a:srgbClr val="FF0000"/>
                </a:solidFill>
                <a:sym typeface="+mn-ea"/>
              </a:rPr>
              <a:t>in surprise. 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(3)他的母亲全神贯注地听孩子们讲，</a:t>
            </a:r>
            <a:r>
              <a:rPr sz="2400" u="sng">
                <a:solidFill>
                  <a:srgbClr val="FF0000"/>
                </a:solidFill>
                <a:sym typeface="+mn-ea"/>
              </a:rPr>
              <a:t>眼里充满了兴奋和感激</a:t>
            </a:r>
            <a:r>
              <a:rPr sz="2400">
                <a:sym typeface="+mn-ea"/>
              </a:rPr>
              <a:t>。</a:t>
            </a:r>
            <a:r>
              <a:rPr sz="2400" baseline="-25000">
                <a:sym typeface="+mn-ea"/>
              </a:rPr>
              <a:t>2021年全国卷I读后续写“母亲节惊喜” </a:t>
            </a:r>
            <a:r>
              <a:rPr sz="2400">
                <a:solidFill>
                  <a:srgbClr val="FF0000"/>
                </a:solidFill>
                <a:sym typeface="+mn-ea"/>
              </a:rPr>
              <a:t>（续）</a:t>
            </a:r>
            <a:r>
              <a:rPr lang="en-US" sz="2400">
                <a:solidFill>
                  <a:srgbClr val="FF0000"/>
                </a:solidFill>
                <a:sym typeface="+mn-ea"/>
              </a:rPr>
              <a:t>    </a:t>
            </a:r>
            <a:r>
              <a:rPr sz="2400">
                <a:sym typeface="+mn-ea"/>
              </a:rPr>
              <a:t>His mother listened attentively to the children, </a:t>
            </a:r>
            <a:r>
              <a:rPr sz="2400" u="sng">
                <a:solidFill>
                  <a:srgbClr val="FF0000"/>
                </a:solidFill>
                <a:sym typeface="+mn-ea"/>
              </a:rPr>
              <a:t>with her eyes full of excitement and 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 </a:t>
            </a:r>
            <a:r>
              <a:rPr sz="2400" u="sng">
                <a:solidFill>
                  <a:srgbClr val="FF0000"/>
                </a:solidFill>
                <a:sym typeface="+mn-ea"/>
              </a:rPr>
              <a:t>gratitude. </a:t>
            </a:r>
            <a:endParaRPr sz="2400" u="sng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13" name="图片 112"/>
          <p:cNvPicPr/>
          <p:nvPr/>
        </p:nvPicPr>
        <p:blipFill>
          <a:blip r:embed="rId4"/>
          <a:stretch>
            <a:fillRect/>
          </a:stretch>
        </p:blipFill>
        <p:spPr>
          <a:xfrm>
            <a:off x="8496935" y="2205990"/>
            <a:ext cx="3694430" cy="2659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254760" y="152400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表示情感的经典句式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2405" y="838200"/>
            <a:ext cx="1199959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 b="1">
                <a:solidFill>
                  <a:srgbClr val="7030A0"/>
                </a:solidFill>
                <a:sym typeface="+mn-ea"/>
              </a:rPr>
              <a:t>5.无灵主语句：心理，情绪，行为意义名词，无生命的事物作主语。</a:t>
            </a:r>
            <a:endParaRPr sz="2400" b="1">
              <a:solidFill>
                <a:srgbClr val="7030A0"/>
              </a:solidFill>
              <a:sym typeface="+mn-ea"/>
            </a:endParaRPr>
          </a:p>
          <a:p>
            <a:r>
              <a:rPr sz="2400">
                <a:sym typeface="+mn-ea"/>
              </a:rPr>
              <a:t>(1)他失去了勇气。</a:t>
            </a: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olidFill>
                  <a:srgbClr val="FF0000"/>
                </a:solidFill>
                <a:sym typeface="+mn-ea"/>
              </a:rPr>
              <a:t>Courage</a:t>
            </a:r>
            <a:r>
              <a:rPr sz="2400">
                <a:sym typeface="+mn-ea"/>
              </a:rPr>
              <a:t> deserted him. 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(2) 我气得说不出话来。</a:t>
            </a: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olidFill>
                  <a:srgbClr val="FF0000"/>
                </a:solidFill>
                <a:sym typeface="+mn-ea"/>
              </a:rPr>
              <a:t>Anger</a:t>
            </a:r>
            <a:r>
              <a:rPr sz="2400">
                <a:sym typeface="+mn-ea"/>
              </a:rPr>
              <a:t> choked my words. 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(3)一阵喜悦传遍了我的全身。</a:t>
            </a: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olidFill>
                  <a:srgbClr val="FF0000"/>
                </a:solidFill>
                <a:sym typeface="+mn-ea"/>
              </a:rPr>
              <a:t>A ripple of delight</a:t>
            </a:r>
            <a:r>
              <a:rPr sz="2400">
                <a:sym typeface="+mn-ea"/>
              </a:rPr>
              <a:t> ran through me.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(4)先前的紧张和不安被轻松和愉快所取代。</a:t>
            </a:r>
            <a:r>
              <a:rPr sz="2400">
                <a:solidFill>
                  <a:srgbClr val="FF0000"/>
                </a:solidFill>
                <a:sym typeface="+mn-ea"/>
              </a:rPr>
              <a:t>（应、续）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olidFill>
                  <a:srgbClr val="FF0000"/>
                </a:solidFill>
                <a:sym typeface="+mn-ea"/>
              </a:rPr>
              <a:t>The previous nervousness and restlessness</a:t>
            </a:r>
            <a:r>
              <a:rPr sz="2400">
                <a:sym typeface="+mn-ea"/>
              </a:rPr>
              <a:t> gave way to relief and pleasure.</a:t>
            </a:r>
            <a:endParaRPr sz="2400"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7660005" y="1640205"/>
            <a:ext cx="3975100" cy="264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254760" y="152400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表示情感的经典句式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2405" y="838200"/>
            <a:ext cx="1162748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 b="1">
                <a:solidFill>
                  <a:srgbClr val="7030A0"/>
                </a:solidFill>
                <a:sym typeface="+mn-ea"/>
              </a:rPr>
              <a:t>6.特殊句式（部分倒转，强调句，虚拟语气）</a:t>
            </a:r>
            <a:endParaRPr sz="2400" b="1">
              <a:solidFill>
                <a:srgbClr val="7030A0"/>
              </a:solidFill>
              <a:sym typeface="+mn-ea"/>
            </a:endParaRPr>
          </a:p>
          <a:p>
            <a:r>
              <a:rPr sz="2400">
                <a:sym typeface="+mn-ea"/>
              </a:rPr>
              <a:t>(1)我</a:t>
            </a:r>
            <a:r>
              <a:rPr sz="2400" u="sng">
                <a:solidFill>
                  <a:srgbClr val="FF0000"/>
                </a:solidFill>
                <a:sym typeface="+mn-ea"/>
              </a:rPr>
              <a:t>太紧张了</a:t>
            </a:r>
            <a:r>
              <a:rPr sz="2400">
                <a:sym typeface="+mn-ea"/>
              </a:rPr>
              <a:t>，脑子一片空白。（应、续）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So nervous was I that</a:t>
            </a:r>
            <a:r>
              <a:rPr sz="2400">
                <a:sym typeface="+mn-ea"/>
              </a:rPr>
              <a:t> my mind went blank.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(2)查尔斯</a:t>
            </a:r>
            <a:r>
              <a:rPr sz="2400" u="sng">
                <a:solidFill>
                  <a:srgbClr val="FF0000"/>
                </a:solidFill>
                <a:sym typeface="+mn-ea"/>
              </a:rPr>
              <a:t>迫不及待地</a:t>
            </a:r>
            <a:r>
              <a:rPr sz="2400">
                <a:sym typeface="+mn-ea"/>
              </a:rPr>
              <a:t>要把这个激动人心的消息告诉乔。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Hardly could Charles wait</a:t>
            </a:r>
            <a:r>
              <a:rPr sz="2400">
                <a:sym typeface="+mn-ea"/>
              </a:rPr>
              <a:t> to share the exciting news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 with Joe.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(3)</a:t>
            </a:r>
            <a:r>
              <a:rPr sz="2400" u="sng">
                <a:solidFill>
                  <a:srgbClr val="FF0000"/>
                </a:solidFill>
                <a:sym typeface="+mn-ea"/>
              </a:rPr>
              <a:t>直到那时，我才意识到</a:t>
            </a:r>
            <a:r>
              <a:rPr sz="2400">
                <a:sym typeface="+mn-ea"/>
              </a:rPr>
              <a:t>写作的旅程不仅</a:t>
            </a:r>
            <a:r>
              <a:rPr sz="2400" u="sng">
                <a:solidFill>
                  <a:srgbClr val="FF0000"/>
                </a:solidFill>
                <a:sym typeface="+mn-ea"/>
              </a:rPr>
              <a:t>充满了怀疑和自我怀疑，也充满了支持和自</a:t>
            </a:r>
            <a:r>
              <a:rPr lang="en-US" sz="2400" u="sng">
                <a:solidFill>
                  <a:srgbClr val="FF0000"/>
                </a:solidFill>
                <a:sym typeface="+mn-ea"/>
              </a:rPr>
              <a:t> </a:t>
            </a:r>
            <a:r>
              <a:rPr sz="2400" u="sng">
                <a:solidFill>
                  <a:srgbClr val="FF0000"/>
                </a:solidFill>
                <a:sym typeface="+mn-ea"/>
              </a:rPr>
              <a:t>我认可</a:t>
            </a:r>
            <a:r>
              <a:rPr sz="2400">
                <a:sym typeface="+mn-ea"/>
              </a:rPr>
              <a:t>。</a:t>
            </a:r>
            <a:r>
              <a:rPr sz="2400" baseline="-25000">
                <a:sym typeface="+mn-ea"/>
              </a:rPr>
              <a:t>2023新高考I卷读后续写“参加写作比赛” </a:t>
            </a:r>
            <a:r>
              <a:rPr sz="2400"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It was not until then that I realized</a:t>
            </a:r>
            <a:r>
              <a:rPr sz="2400">
                <a:sym typeface="+mn-ea"/>
              </a:rPr>
              <a:t> the journey of writing was not only</a:t>
            </a:r>
            <a:r>
              <a:rPr sz="2400" u="sng">
                <a:solidFill>
                  <a:srgbClr val="FF0000"/>
                </a:solidFill>
                <a:sym typeface="+mn-ea"/>
              </a:rPr>
              <a:t> filled with 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 </a:t>
            </a:r>
            <a:r>
              <a:rPr sz="2400" u="sng">
                <a:solidFill>
                  <a:srgbClr val="FF0000"/>
                </a:solidFill>
                <a:sym typeface="+mn-ea"/>
              </a:rPr>
              <a:t>disbelief and self</a:t>
            </a:r>
            <a:r>
              <a:rPr lang="en-US" sz="2400" u="sng">
                <a:solidFill>
                  <a:srgbClr val="FF0000"/>
                </a:solidFill>
                <a:sym typeface="+mn-ea"/>
              </a:rPr>
              <a:t>-</a:t>
            </a:r>
            <a:r>
              <a:rPr sz="2400" u="sng">
                <a:solidFill>
                  <a:srgbClr val="FF0000"/>
                </a:solidFill>
                <a:sym typeface="+mn-ea"/>
              </a:rPr>
              <a:t>doubt but also support and self-approval. 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endParaRPr sz="2400" u="sng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8216900" y="838200"/>
            <a:ext cx="3975100" cy="264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254760" y="152400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表示情感的经典句式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83305" y="612775"/>
            <a:ext cx="869632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sz="2400" b="1">
              <a:solidFill>
                <a:srgbClr val="FF0000"/>
              </a:solidFill>
              <a:sym typeface="+mn-ea"/>
            </a:endParaRPr>
          </a:p>
          <a:p>
            <a:r>
              <a:rPr sz="2400">
                <a:sym typeface="+mn-ea"/>
              </a:rPr>
              <a:t>(4)他</a:t>
            </a:r>
            <a:r>
              <a:rPr sz="2400" u="sng">
                <a:solidFill>
                  <a:srgbClr val="FF0000"/>
                </a:solidFill>
                <a:sym typeface="+mn-ea"/>
              </a:rPr>
              <a:t>感到沮丧和疲惫</a:t>
            </a:r>
            <a:r>
              <a:rPr sz="2400">
                <a:sym typeface="+mn-ea"/>
              </a:rPr>
              <a:t>，</a:t>
            </a:r>
            <a:r>
              <a:rPr sz="2400" u="sng">
                <a:solidFill>
                  <a:srgbClr val="FF0000"/>
                </a:solidFill>
                <a:sym typeface="+mn-ea"/>
              </a:rPr>
              <a:t>仿佛到了世界末日</a:t>
            </a:r>
            <a:r>
              <a:rPr sz="2400">
                <a:sym typeface="+mn-ea"/>
              </a:rPr>
              <a:t>，他的</a:t>
            </a:r>
            <a:r>
              <a:rPr sz="2400" u="sng">
                <a:solidFill>
                  <a:srgbClr val="FF0000"/>
                </a:solidFill>
                <a:sym typeface="+mn-ea"/>
              </a:rPr>
              <a:t>心因绝望而撕裂</a:t>
            </a:r>
            <a:r>
              <a:rPr sz="2400">
                <a:sym typeface="+mn-ea"/>
              </a:rPr>
              <a:t>。（续）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Frustrated and exhausted</a:t>
            </a:r>
            <a:r>
              <a:rPr sz="2400">
                <a:sym typeface="+mn-ea"/>
              </a:rPr>
              <a:t>, he </a:t>
            </a:r>
            <a:r>
              <a:rPr sz="2400" u="sng">
                <a:solidFill>
                  <a:srgbClr val="FF0000"/>
                </a:solidFill>
                <a:sym typeface="+mn-ea"/>
              </a:rPr>
              <a:t>felt as if it were the end of the world</a:t>
            </a:r>
            <a:r>
              <a:rPr sz="2400">
                <a:sym typeface="+mn-ea"/>
              </a:rPr>
              <a:t>, </a:t>
            </a:r>
            <a:r>
              <a:rPr sz="2400" u="sng">
                <a:solidFill>
                  <a:srgbClr val="FF0000"/>
                </a:solidFill>
                <a:sym typeface="+mn-ea"/>
              </a:rPr>
              <a:t>his heart torn with despair.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(5)他</a:t>
            </a:r>
            <a:r>
              <a:rPr sz="2400" u="sng">
                <a:solidFill>
                  <a:srgbClr val="FF0000"/>
                </a:solidFill>
                <a:sym typeface="+mn-ea"/>
              </a:rPr>
              <a:t>非常后悔</a:t>
            </a:r>
            <a:r>
              <a:rPr sz="2400">
                <a:sym typeface="+mn-ea"/>
              </a:rPr>
              <a:t>。</a:t>
            </a:r>
            <a:r>
              <a:rPr sz="2400" u="sng">
                <a:solidFill>
                  <a:srgbClr val="FF0000"/>
                </a:solidFill>
                <a:sym typeface="+mn-ea"/>
              </a:rPr>
              <a:t>要是</a:t>
            </a:r>
            <a:r>
              <a:rPr sz="2400">
                <a:sym typeface="+mn-ea"/>
              </a:rPr>
              <a:t>他再多等两分钟</a:t>
            </a:r>
            <a:r>
              <a:rPr sz="2400" u="sng">
                <a:solidFill>
                  <a:srgbClr val="FF0000"/>
                </a:solidFill>
                <a:sym typeface="+mn-ea"/>
              </a:rPr>
              <a:t>就好了</a:t>
            </a:r>
            <a:r>
              <a:rPr sz="2400">
                <a:sym typeface="+mn-ea"/>
              </a:rPr>
              <a:t>。（续）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He was </a:t>
            </a:r>
            <a:r>
              <a:rPr sz="2400" u="sng">
                <a:solidFill>
                  <a:srgbClr val="FF0000"/>
                </a:solidFill>
                <a:sym typeface="+mn-ea"/>
              </a:rPr>
              <a:t>extremely regretful</a:t>
            </a:r>
            <a:r>
              <a:rPr sz="2400">
                <a:sym typeface="+mn-ea"/>
              </a:rPr>
              <a:t>. </a:t>
            </a:r>
            <a:r>
              <a:rPr sz="2400" u="sng">
                <a:solidFill>
                  <a:srgbClr val="FF0000"/>
                </a:solidFill>
                <a:sym typeface="+mn-ea"/>
              </a:rPr>
              <a:t>If only</a:t>
            </a:r>
            <a:r>
              <a:rPr sz="2400">
                <a:sym typeface="+mn-ea"/>
              </a:rPr>
              <a:t> he had kept waiting for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two more minutes.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(6)</a:t>
            </a:r>
            <a:r>
              <a:rPr sz="2400" u="sng">
                <a:solidFill>
                  <a:srgbClr val="FF0000"/>
                </a:solidFill>
                <a:sym typeface="+mn-ea"/>
              </a:rPr>
              <a:t>如果没有</a:t>
            </a:r>
            <a:r>
              <a:rPr sz="2400">
                <a:sym typeface="+mn-ea"/>
              </a:rPr>
              <a:t>对妹妹的爱，阿里</a:t>
            </a:r>
            <a:r>
              <a:rPr sz="2400" u="sng">
                <a:solidFill>
                  <a:srgbClr val="FF0000"/>
                </a:solidFill>
                <a:sym typeface="+mn-ea"/>
              </a:rPr>
              <a:t>就不会</a:t>
            </a:r>
            <a:r>
              <a:rPr sz="2400">
                <a:sym typeface="+mn-ea"/>
              </a:rPr>
              <a:t>得三等奖，</a:t>
            </a:r>
            <a:r>
              <a:rPr sz="2400" u="sng">
                <a:solidFill>
                  <a:srgbClr val="FF0000"/>
                </a:solidFill>
                <a:sym typeface="+mn-ea"/>
              </a:rPr>
              <a:t>也不会</a:t>
            </a:r>
            <a:r>
              <a:rPr sz="2400">
                <a:sym typeface="+mn-ea"/>
              </a:rPr>
              <a:t>得到他想要的鞋子。（续）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But for /Without</a:t>
            </a:r>
            <a:r>
              <a:rPr sz="2400">
                <a:sym typeface="+mn-ea"/>
              </a:rPr>
              <a:t> the love for his younger sister, Ali </a:t>
            </a:r>
            <a:r>
              <a:rPr sz="2400" u="sng">
                <a:solidFill>
                  <a:srgbClr val="FF0000"/>
                </a:solidFill>
                <a:sym typeface="+mn-ea"/>
              </a:rPr>
              <a:t>wouldn’t 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 </a:t>
            </a:r>
            <a:r>
              <a:rPr sz="2400" u="sng">
                <a:solidFill>
                  <a:srgbClr val="FF0000"/>
                </a:solidFill>
                <a:sym typeface="+mn-ea"/>
              </a:rPr>
              <a:t>have won</a:t>
            </a:r>
            <a:r>
              <a:rPr sz="2400">
                <a:sym typeface="+mn-ea"/>
              </a:rPr>
              <a:t> the third prize and got his desired shoes.</a:t>
            </a:r>
            <a:endParaRPr sz="2400">
              <a:sym typeface="+mn-ea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102235" y="4077970"/>
            <a:ext cx="3481070" cy="27793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5"/>
          <a:stretch>
            <a:fillRect/>
          </a:stretch>
        </p:blipFill>
        <p:spPr>
          <a:xfrm>
            <a:off x="149225" y="918210"/>
            <a:ext cx="3182620" cy="3033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6130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254760" y="152400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company/ˈkʌmpəni/   n.公司;商行;陪伴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520" y="612775"/>
            <a:ext cx="1209548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1.我计划在暑假期间申请</a:t>
            </a:r>
            <a:r>
              <a:rPr sz="2400" u="sng">
                <a:solidFill>
                  <a:srgbClr val="FF0000"/>
                </a:solidFill>
                <a:sym typeface="+mn-ea"/>
              </a:rPr>
              <a:t>一家外企</a:t>
            </a:r>
            <a:r>
              <a:rPr sz="2400">
                <a:sym typeface="+mn-ea"/>
              </a:rPr>
              <a:t>的兼职职位。</a:t>
            </a:r>
            <a:endParaRPr sz="2400">
              <a:sym typeface="+mn-ea"/>
            </a:endParaRPr>
          </a:p>
          <a:p>
            <a:r>
              <a:rPr sz="2400" baseline="-25000">
                <a:sym typeface="+mn-ea"/>
              </a:rPr>
              <a:t>2016年全国卷应用文“请求外教修改简历的请求信” </a:t>
            </a:r>
            <a:r>
              <a:rPr sz="2400"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I’m planning to apply for a part-time position 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 </a:t>
            </a:r>
            <a:r>
              <a:rPr sz="2400" u="sng">
                <a:solidFill>
                  <a:srgbClr val="FF0000"/>
                </a:solidFill>
                <a:sym typeface="+mn-ea"/>
              </a:rPr>
              <a:t>at a foreign company</a:t>
            </a:r>
            <a:r>
              <a:rPr sz="2400">
                <a:sym typeface="+mn-ea"/>
              </a:rPr>
              <a:t> during the summer holiday.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2.就在这时，他想起了</a:t>
            </a:r>
            <a:r>
              <a:rPr sz="2400" u="sng">
                <a:solidFill>
                  <a:srgbClr val="FF0000"/>
                </a:solidFill>
                <a:sym typeface="+mn-ea"/>
              </a:rPr>
              <a:t>在他父亲陪伴下</a:t>
            </a:r>
            <a:r>
              <a:rPr sz="2400">
                <a:sym typeface="+mn-ea"/>
              </a:rPr>
              <a:t>接受的艰苦训练。“我要赢!”他很快镇定下来。（续）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That was when his hard training </a:t>
            </a:r>
            <a:r>
              <a:rPr sz="2400" u="sng">
                <a:solidFill>
                  <a:srgbClr val="FF0000"/>
                </a:solidFill>
                <a:sym typeface="+mn-ea"/>
              </a:rPr>
              <a:t>in his father’s company</a:t>
            </a:r>
            <a:r>
              <a:rPr sz="2400">
                <a:sym typeface="+mn-ea"/>
              </a:rPr>
              <a:t> occurred to him. “I am the winner!” He collected himself quickly.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3.</a:t>
            </a:r>
            <a:r>
              <a:rPr sz="2400" u="sng">
                <a:solidFill>
                  <a:srgbClr val="FF0000"/>
                </a:solidFill>
                <a:sym typeface="+mn-ea"/>
              </a:rPr>
              <a:t>在父母的陪伴下</a:t>
            </a:r>
            <a:r>
              <a:rPr sz="2400">
                <a:sym typeface="+mn-ea"/>
              </a:rPr>
              <a:t>，我们穿过了象征性的成人大门。（应）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With parents’ company</a:t>
            </a:r>
            <a:r>
              <a:rPr sz="2400">
                <a:sym typeface="+mn-ea"/>
              </a:rPr>
              <a:t>, we went through under the symbolic coming-of-age gate. 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sz="2400">
                <a:sym typeface="+mn-ea"/>
              </a:rPr>
              <a:t>4.《青春》杂志，被称为我最好的朋友，</a:t>
            </a:r>
            <a:r>
              <a:rPr sz="2400" u="sng">
                <a:solidFill>
                  <a:srgbClr val="FF0000"/>
                </a:solidFill>
                <a:sym typeface="+mn-ea"/>
              </a:rPr>
              <a:t>陪伴我</a:t>
            </a:r>
            <a:r>
              <a:rPr sz="2400">
                <a:sym typeface="+mn-ea"/>
              </a:rPr>
              <a:t>度过了整个高中。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sz="2400" baseline="-25000">
                <a:sym typeface="+mn-ea"/>
              </a:rPr>
              <a:t>2021年新高考I卷应用文“youth英语报创刊十周年短文征稿”</a:t>
            </a:r>
            <a:r>
              <a:rPr sz="2400"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i="1">
                <a:sym typeface="+mn-ea"/>
              </a:rPr>
              <a:t>Youth</a:t>
            </a:r>
            <a:r>
              <a:rPr sz="2400">
                <a:sym typeface="+mn-ea"/>
              </a:rPr>
              <a:t>, referred to as my best friend, </a:t>
            </a:r>
            <a:r>
              <a:rPr sz="2400" u="sng">
                <a:solidFill>
                  <a:srgbClr val="FF0000"/>
                </a:solidFill>
                <a:sym typeface="+mn-ea"/>
              </a:rPr>
              <a:t>accompanie</a:t>
            </a:r>
            <a:r>
              <a:rPr lang="en-US" sz="2400" u="sng">
                <a:solidFill>
                  <a:srgbClr val="FF0000"/>
                </a:solidFill>
                <a:sym typeface="+mn-ea"/>
              </a:rPr>
              <a:t>d</a:t>
            </a:r>
            <a:r>
              <a:rPr sz="2400" u="sng">
                <a:solidFill>
                  <a:srgbClr val="FF0000"/>
                </a:solidFill>
                <a:sym typeface="+mn-ea"/>
              </a:rPr>
              <a:t> me</a:t>
            </a:r>
            <a:r>
              <a:rPr sz="2400">
                <a:sym typeface="+mn-ea"/>
              </a:rPr>
              <a:t> through my whole high school.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sz="2400">
                <a:sym typeface="+mn-ea"/>
              </a:rPr>
              <a:t>5.我会为它编故事和冒险，它永远是我</a:t>
            </a:r>
            <a:r>
              <a:rPr sz="2400" u="sng">
                <a:solidFill>
                  <a:srgbClr val="FF0000"/>
                </a:solidFill>
                <a:sym typeface="+mn-ea"/>
              </a:rPr>
              <a:t>忠实的伙伴</a:t>
            </a:r>
            <a:r>
              <a:rPr sz="2400">
                <a:sym typeface="+mn-ea"/>
              </a:rPr>
              <a:t>。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sz="2400" baseline="-25000">
                <a:sym typeface="+mn-ea"/>
              </a:rPr>
              <a:t>2023年上海卷高考应用文“快乐童年参展物品介绍” </a:t>
            </a:r>
            <a:r>
              <a:rPr sz="2400"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I would make up stories and adventures for the car, and it would always be my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 </a:t>
            </a:r>
            <a:r>
              <a:rPr sz="2400" u="sng">
                <a:solidFill>
                  <a:srgbClr val="FF0000"/>
                </a:solidFill>
                <a:sym typeface="+mn-ea"/>
              </a:rPr>
              <a:t>loyal companion. </a:t>
            </a:r>
            <a:endParaRPr sz="2400" u="sng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9105900" y="664845"/>
            <a:ext cx="3009900" cy="1454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254760" y="152400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personality/ˌpɜ:səˈnæləti/    n.性格;个性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2405" y="838200"/>
            <a:ext cx="883539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 dirty="0">
                <a:sym typeface="+mn-ea"/>
              </a:rPr>
              <a:t>1.参加课外活动可以展示一个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全面发展的个性</a:t>
            </a:r>
            <a:r>
              <a:rPr sz="2400" dirty="0">
                <a:sym typeface="+mn-ea"/>
              </a:rPr>
              <a:t>，在大学申请中留下好印象。（应）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sym typeface="+mn-ea"/>
              </a:rPr>
              <a:t>Engaging in extracurricular activities demonstrates 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a well-rounded personality</a:t>
            </a:r>
            <a:r>
              <a:rPr sz="2400" dirty="0">
                <a:sym typeface="+mn-ea"/>
              </a:rPr>
              <a:t> and makes a good impression on </a:t>
            </a:r>
            <a:endParaRPr sz="2400" dirty="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 dirty="0">
                <a:sym typeface="+mn-ea"/>
              </a:rPr>
              <a:t>    </a:t>
            </a:r>
            <a:r>
              <a:rPr sz="2400" dirty="0">
                <a:sym typeface="+mn-ea"/>
              </a:rPr>
              <a:t>college applications.</a:t>
            </a:r>
            <a:endParaRPr sz="2400" dirty="0">
              <a:sym typeface="+mn-ea"/>
            </a:endParaRPr>
          </a:p>
          <a:p>
            <a:endParaRPr sz="2400" dirty="0">
              <a:sym typeface="+mn-ea"/>
            </a:endParaRPr>
          </a:p>
          <a:p>
            <a:endParaRPr sz="2400" dirty="0">
              <a:sym typeface="+mn-ea"/>
            </a:endParaRPr>
          </a:p>
          <a:p>
            <a:r>
              <a:rPr sz="2400" dirty="0">
                <a:sym typeface="+mn-ea"/>
              </a:rPr>
              <a:t>2.所以，你能不能给我们自由选择自己的同伴，让我们更容易自己挑选出理想的伙伴，无论是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在性格方面</a:t>
            </a:r>
            <a:r>
              <a:rPr sz="2400" dirty="0">
                <a:sym typeface="+mn-ea"/>
              </a:rPr>
              <a:t>还是在语言技能方面。</a:t>
            </a:r>
            <a:r>
              <a:rPr sz="2400" baseline="-25000" dirty="0">
                <a:sym typeface="+mn-ea"/>
              </a:rPr>
              <a:t>2023年全国卷I应用文“外教随机分组反馈信” </a:t>
            </a:r>
            <a:r>
              <a:rPr sz="2400" dirty="0">
                <a:sym typeface="+mn-ea"/>
              </a:rPr>
              <a:t>（应）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sym typeface="+mn-ea"/>
              </a:rPr>
              <a:t>Therefore, could you please give us the freedom to choose our partner by ourselves so that we are more likely to single out our ideal mate by ourselves, whether 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in aspects of </a:t>
            </a:r>
            <a:endParaRPr sz="2400" u="sng" dirty="0">
              <a:solidFill>
                <a:srgbClr val="FF0000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  <a:sym typeface="+mn-ea"/>
              </a:rPr>
              <a:t>    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personality </a:t>
            </a:r>
            <a:r>
              <a:rPr sz="2400" dirty="0">
                <a:sym typeface="+mn-ea"/>
              </a:rPr>
              <a:t>or language skill.  </a:t>
            </a:r>
            <a:endParaRPr sz="2400" dirty="0">
              <a:sym typeface="+mn-ea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4"/>
          <a:stretch>
            <a:fillRect/>
          </a:stretch>
        </p:blipFill>
        <p:spPr>
          <a:xfrm>
            <a:off x="9027795" y="765175"/>
            <a:ext cx="316484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9028430" y="3584575"/>
            <a:ext cx="3248025" cy="3227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254760" y="152400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personality/ˌpɜ:səˈnæləti/    n.性格;个性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2405" y="838200"/>
            <a:ext cx="11672570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 dirty="0">
                <a:sym typeface="+mn-ea"/>
              </a:rPr>
              <a:t>3.然后给参与者一张图表，显示他们对每种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工作个性</a:t>
            </a:r>
            <a:r>
              <a:rPr sz="2400" dirty="0">
                <a:sym typeface="+mn-ea"/>
              </a:rPr>
              <a:t>的得分。最高的三项得分会用来组成一个代码,以显示参与者的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整体职业性格</a:t>
            </a:r>
            <a:r>
              <a:rPr sz="2400" dirty="0">
                <a:sym typeface="+mn-ea"/>
              </a:rPr>
              <a:t>。</a:t>
            </a:r>
            <a:r>
              <a:rPr sz="2400" dirty="0">
                <a:solidFill>
                  <a:srgbClr val="FF0000"/>
                </a:solidFill>
                <a:sym typeface="+mn-ea"/>
              </a:rPr>
              <a:t>（应）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sym typeface="+mn-ea"/>
              </a:rPr>
              <a:t>The participant is then given a chart showing their score for each type of 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work </a:t>
            </a:r>
            <a:endParaRPr sz="2400" u="sng" dirty="0">
              <a:solidFill>
                <a:srgbClr val="FF0000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  <a:sym typeface="+mn-ea"/>
              </a:rPr>
              <a:t>    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personality.</a:t>
            </a:r>
            <a:r>
              <a:rPr sz="2400" dirty="0">
                <a:sym typeface="+mn-ea"/>
              </a:rPr>
              <a:t> The top three scores are used to make a code that indicates the </a:t>
            </a:r>
            <a:endParaRPr sz="2400" dirty="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 dirty="0">
                <a:sym typeface="+mn-ea"/>
              </a:rPr>
              <a:t>     </a:t>
            </a:r>
            <a:r>
              <a:rPr sz="2400" dirty="0">
                <a:sym typeface="+mn-ea"/>
              </a:rPr>
              <a:t>participant’s 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overall work personality.</a:t>
            </a:r>
            <a:r>
              <a:rPr sz="2400" dirty="0">
                <a:sym typeface="+mn-ea"/>
              </a:rPr>
              <a:t> </a:t>
            </a:r>
            <a:endParaRPr sz="2400" dirty="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sz="2400" dirty="0">
                <a:sym typeface="+mn-ea"/>
              </a:rPr>
              <a:t>4.当我11岁的时候，我把太极作为一种爱好，它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增强体质和塑造性格</a:t>
            </a:r>
            <a:r>
              <a:rPr sz="2400" dirty="0">
                <a:sym typeface="+mn-ea"/>
              </a:rPr>
              <a:t>。</a:t>
            </a:r>
            <a:r>
              <a:rPr sz="2400" dirty="0">
                <a:solidFill>
                  <a:srgbClr val="FF0000"/>
                </a:solidFill>
                <a:sym typeface="+mn-ea"/>
              </a:rPr>
              <a:t>（应）</a:t>
            </a:r>
            <a:endParaRPr sz="2400" dirty="0">
              <a:solidFill>
                <a:srgbClr val="FF0000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  <a:sym typeface="+mn-ea"/>
              </a:rPr>
              <a:t>   </a:t>
            </a:r>
            <a:r>
              <a:rPr sz="2400" dirty="0">
                <a:sym typeface="+mn-ea"/>
              </a:rPr>
              <a:t>I took up Tai Chi as a hobby when I was 11 and it 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builds my strength and character</a:t>
            </a:r>
            <a:r>
              <a:rPr sz="2400" dirty="0">
                <a:sym typeface="+mn-ea"/>
              </a:rPr>
              <a:t>.</a:t>
            </a:r>
            <a:endParaRPr sz="2400" dirty="0">
              <a:sym typeface="+mn-ea"/>
            </a:endParaRPr>
          </a:p>
          <a:p>
            <a:r>
              <a:rPr sz="2400" dirty="0">
                <a:sym typeface="+mn-ea"/>
              </a:rPr>
              <a:t>5.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他的善良</a:t>
            </a:r>
            <a:r>
              <a:rPr sz="2400" dirty="0">
                <a:sym typeface="+mn-ea"/>
              </a:rPr>
              <a:t>吸引了每个人。</a:t>
            </a:r>
            <a:r>
              <a:rPr sz="2400" dirty="0">
                <a:solidFill>
                  <a:srgbClr val="FF0000"/>
                </a:solidFill>
                <a:sym typeface="+mn-ea"/>
              </a:rPr>
              <a:t>（</a:t>
            </a:r>
            <a:r>
              <a:rPr sz="2400" dirty="0" err="1">
                <a:solidFill>
                  <a:srgbClr val="FF0000"/>
                </a:solidFill>
                <a:sym typeface="+mn-ea"/>
              </a:rPr>
              <a:t>应、续</a:t>
            </a:r>
            <a:r>
              <a:rPr sz="2400" dirty="0">
                <a:solidFill>
                  <a:srgbClr val="FF0000"/>
                </a:solidFill>
                <a:sym typeface="+mn-ea"/>
              </a:rPr>
              <a:t>）</a:t>
            </a:r>
            <a:endParaRPr sz="2400" dirty="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 dirty="0">
                <a:solidFill>
                  <a:srgbClr val="FF0000"/>
                </a:solidFill>
                <a:sym typeface="+mn-ea"/>
              </a:rPr>
              <a:t>His good nature</a:t>
            </a:r>
            <a:r>
              <a:rPr sz="2400" dirty="0">
                <a:sym typeface="+mn-ea"/>
              </a:rPr>
              <a:t> engages everyone.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b="1" dirty="0">
                <a:solidFill>
                  <a:srgbClr val="7030A0"/>
                </a:solidFill>
                <a:sym typeface="+mn-ea"/>
              </a:rPr>
              <a:t>nature  </a:t>
            </a:r>
            <a:r>
              <a:rPr sz="2400" b="1" dirty="0" err="1">
                <a:solidFill>
                  <a:srgbClr val="7030A0"/>
                </a:solidFill>
                <a:sym typeface="+mn-ea"/>
              </a:rPr>
              <a:t>表示：</a:t>
            </a:r>
            <a:r>
              <a:rPr sz="2400" dirty="0" err="1">
                <a:sym typeface="+mn-ea"/>
              </a:rPr>
              <a:t>自然；本质；性格；这个词常常用于描述一个人或事物的基本性质和特征，强调性格的内在和无法改变的一面</a:t>
            </a:r>
            <a:r>
              <a:rPr sz="2400" dirty="0">
                <a:sym typeface="+mn-ea"/>
              </a:rPr>
              <a:t>。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b="1" dirty="0">
                <a:solidFill>
                  <a:srgbClr val="7030A0"/>
                </a:solidFill>
                <a:sym typeface="+mn-ea"/>
              </a:rPr>
              <a:t>personality  </a:t>
            </a:r>
            <a:r>
              <a:rPr sz="2400" b="1" dirty="0" err="1">
                <a:solidFill>
                  <a:srgbClr val="7030A0"/>
                </a:solidFill>
                <a:sym typeface="+mn-ea"/>
              </a:rPr>
              <a:t>表示：</a:t>
            </a:r>
            <a:r>
              <a:rPr sz="2400" dirty="0" err="1">
                <a:sym typeface="+mn-ea"/>
              </a:rPr>
              <a:t>人格；性格；名人；这个词常常用于描述一个人的特征，包括他们的行为，情感，态度等，强调展现给人的外在形象，表象人格</a:t>
            </a:r>
            <a:r>
              <a:rPr sz="2400" dirty="0">
                <a:sym typeface="+mn-ea"/>
              </a:rPr>
              <a:t>。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b="1" dirty="0" err="1">
                <a:solidFill>
                  <a:srgbClr val="7030A0"/>
                </a:solidFill>
                <a:sym typeface="+mn-ea"/>
              </a:rPr>
              <a:t>character表示：</a:t>
            </a:r>
            <a:r>
              <a:rPr sz="2400" dirty="0" err="1">
                <a:sym typeface="+mn-ea"/>
              </a:rPr>
              <a:t>字符；性格；人物；特征；这个词常常用于描述一个人的道德和精神特质</a:t>
            </a:r>
            <a:r>
              <a:rPr sz="2400" dirty="0">
                <a:sym typeface="+mn-ea"/>
              </a:rPr>
              <a:t>。</a:t>
            </a:r>
            <a:endParaRPr sz="2400" dirty="0"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75037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nation/ˈneɪʃn/    n.国家;民族;国民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0288" y="838240"/>
            <a:ext cx="11463845" cy="6369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ym typeface="+mn-ea"/>
              </a:rPr>
              <a:t>1.</a:t>
            </a:r>
            <a:r>
              <a:rPr sz="2400" u="sng">
                <a:solidFill>
                  <a:srgbClr val="FF0000"/>
                </a:solidFill>
                <a:sym typeface="+mn-ea"/>
              </a:rPr>
              <a:t>全国人民</a:t>
            </a:r>
            <a:r>
              <a:rPr sz="2400">
                <a:sym typeface="+mn-ea"/>
              </a:rPr>
              <a:t>都为他的事迹所感动。雷锋精神将永远活在我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们心中。</a:t>
            </a:r>
            <a:r>
              <a:rPr sz="2400" baseline="30000">
                <a:sym typeface="+mn-ea"/>
              </a:rPr>
              <a:t>2023全国甲卷应用文“介绍中国历史人物征文稿”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>
                <a:solidFill>
                  <a:srgbClr val="FF0000"/>
                </a:solidFill>
                <a:sym typeface="+mn-ea"/>
              </a:rPr>
              <a:t>The whole nation </a:t>
            </a:r>
            <a:r>
              <a:rPr sz="2400">
                <a:sym typeface="+mn-ea"/>
              </a:rPr>
              <a:t>were moved by his deeds.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</a:t>
            </a:r>
            <a:r>
              <a:rPr sz="2400">
                <a:sym typeface="+mn-ea"/>
              </a:rPr>
              <a:t> Lei Feng’s spirit will live in our hearts forever.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2.优秀传统文化为</a:t>
            </a:r>
            <a:r>
              <a:rPr sz="2400" u="sng">
                <a:solidFill>
                  <a:srgbClr val="FF0000"/>
                </a:solidFill>
                <a:sym typeface="+mn-ea"/>
              </a:rPr>
              <a:t>中华民族</a:t>
            </a:r>
            <a:r>
              <a:rPr sz="2400">
                <a:sym typeface="+mn-ea"/>
              </a:rPr>
              <a:t>的生存、发展和成长提供了丰富的精神养料。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 fine traditional culture has provided rich spiritual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nourishment for the life, development, and growth of </a:t>
            </a:r>
            <a:r>
              <a:rPr sz="2400" u="sng">
                <a:solidFill>
                  <a:srgbClr val="FF0000"/>
                </a:solidFill>
                <a:sym typeface="+mn-ea"/>
              </a:rPr>
              <a:t>the Chinese nation</a:t>
            </a:r>
            <a:r>
              <a:rPr sz="2400">
                <a:sym typeface="+mn-ea"/>
              </a:rPr>
              <a:t>.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3.《归来》改编自一个因战争爆发而被困海外的中国公民撤离的真实故事。这部电影不仅展示了中国外交官的决心和智慧，也展示了在混乱的世界中他们强烈的</a:t>
            </a:r>
            <a:r>
              <a:rPr sz="2400" u="sng">
                <a:solidFill>
                  <a:srgbClr val="FF0000"/>
                </a:solidFill>
                <a:sym typeface="+mn-ea"/>
              </a:rPr>
              <a:t>民族自豪感</a:t>
            </a:r>
            <a:r>
              <a:rPr sz="2400">
                <a:sym typeface="+mn-ea"/>
              </a:rPr>
              <a:t>。</a:t>
            </a:r>
            <a:r>
              <a:rPr sz="2400" baseline="-25000">
                <a:sym typeface="+mn-ea"/>
              </a:rPr>
              <a:t>2023厦门质检“中国电影推荐信”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i="1">
                <a:sym typeface="+mn-ea"/>
              </a:rPr>
              <a:t>Home Coming</a:t>
            </a:r>
            <a:r>
              <a:rPr sz="2400">
                <a:sym typeface="+mn-ea"/>
              </a:rPr>
              <a:t> is based on a real-life story of China’s evacuating Chinese citizens stuck overseas due to the outbreak of war. The movie shows not only the determination and wisdom of Chinese diplomats but also </a:t>
            </a:r>
            <a:r>
              <a:rPr sz="2400" u="sng">
                <a:solidFill>
                  <a:srgbClr val="FF0000"/>
                </a:solidFill>
                <a:sym typeface="+mn-ea"/>
              </a:rPr>
              <a:t>a strong sense of national pride </a:t>
            </a:r>
            <a:r>
              <a:rPr sz="2400">
                <a:sym typeface="+mn-ea"/>
              </a:rPr>
              <a:t>in a chaotic world.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4"/>
          <a:stretch>
            <a:fillRect/>
          </a:stretch>
        </p:blipFill>
        <p:spPr>
          <a:xfrm>
            <a:off x="8845550" y="703580"/>
            <a:ext cx="3268345" cy="1895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96975" y="0"/>
            <a:ext cx="11109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工作人格类型——MBTI人格评估工具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Work personality types ---MBTI  personality assessment tool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48150" y="871220"/>
            <a:ext cx="12306935" cy="44297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 b="1">
                <a:solidFill>
                  <a:srgbClr val="FF0000"/>
                </a:solidFill>
                <a:sym typeface="+mn-ea"/>
              </a:rPr>
              <a:t>现实型-R：</a:t>
            </a:r>
            <a:r>
              <a:rPr sz="2400">
                <a:sym typeface="+mn-ea"/>
              </a:rPr>
              <a:t>动手，主动，技术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Realistic-R：Handson，active，technical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研究型-I：</a:t>
            </a:r>
            <a:r>
              <a:rPr sz="2400">
                <a:sym typeface="+mn-ea"/>
              </a:rPr>
              <a:t>敏锐的，聪明的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Investigative-I：Observant，intellectual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艺术型-A：</a:t>
            </a:r>
            <a:r>
              <a:rPr sz="2400">
                <a:sym typeface="+mn-ea"/>
              </a:rPr>
              <a:t>富有创意、想象力、独创性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Artistic-A：Creative，imaginative，original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社交型-S：</a:t>
            </a:r>
            <a:r>
              <a:rPr sz="2400">
                <a:sym typeface="+mn-ea"/>
              </a:rPr>
              <a:t>乐于助人，以人为本，负责任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Social-S：Helpful，people-oriented，responsible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事业型-E：</a:t>
            </a:r>
            <a:r>
              <a:rPr sz="2400">
                <a:sym typeface="+mn-ea"/>
              </a:rPr>
              <a:t>有说服力，自信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Enterprising-E：Persuasive，confident</a:t>
            </a:r>
            <a:endParaRPr sz="2400"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sym typeface="+mn-ea"/>
              </a:rPr>
              <a:t>传统型-C：</a:t>
            </a:r>
            <a:r>
              <a:rPr sz="2400">
                <a:sym typeface="+mn-ea"/>
              </a:rPr>
              <a:t>有条理，注重细节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Conventional-C：Organized，detail-oriented</a:t>
            </a:r>
            <a:endParaRPr sz="2400">
              <a:sym typeface="+mn-ea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4"/>
          <a:stretch>
            <a:fillRect/>
          </a:stretch>
        </p:blipFill>
        <p:spPr>
          <a:xfrm>
            <a:off x="107315" y="765175"/>
            <a:ext cx="3766185" cy="2078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2962275"/>
            <a:ext cx="3945890" cy="3895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254760" y="152400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style/staɪl/      n.方式;作风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2405" y="838200"/>
            <a:ext cx="1199959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1.因此，我建议您考虑根据学生的语言能力或</a:t>
            </a:r>
            <a:r>
              <a:rPr sz="2400" u="sng">
                <a:solidFill>
                  <a:srgbClr val="FF0000"/>
                </a:solidFill>
                <a:sym typeface="+mn-ea"/>
              </a:rPr>
              <a:t>学习方式</a:t>
            </a:r>
            <a:r>
              <a:rPr sz="2400">
                <a:sym typeface="+mn-ea"/>
              </a:rPr>
              <a:t>对他们进行分组。</a:t>
            </a:r>
            <a:r>
              <a:rPr sz="2400" baseline="-25000">
                <a:sym typeface="+mn-ea"/>
              </a:rPr>
              <a:t>2023年全国卷I应用文“外教随机分组反馈信”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Therefore, I suggest that you consider grouping students based on their language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proficiency or </a:t>
            </a:r>
            <a:r>
              <a:rPr sz="2400" u="sng">
                <a:solidFill>
                  <a:srgbClr val="FF0000"/>
                </a:solidFill>
                <a:sym typeface="+mn-ea"/>
              </a:rPr>
              <a:t>learning style</a:t>
            </a:r>
            <a:r>
              <a:rPr lang="en-US" sz="2400" u="sng">
                <a:solidFill>
                  <a:srgbClr val="FF0000"/>
                </a:solidFill>
                <a:sym typeface="+mn-ea"/>
              </a:rPr>
              <a:t>s</a:t>
            </a:r>
            <a:r>
              <a:rPr sz="2400">
                <a:sym typeface="+mn-ea"/>
              </a:rPr>
              <a:t>. 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2.这些艺术品的</a:t>
            </a:r>
            <a:r>
              <a:rPr lang="zh-CN" sz="2400" u="sng">
                <a:solidFill>
                  <a:srgbClr val="FF0000"/>
                </a:solidFill>
                <a:sym typeface="+mn-ea"/>
              </a:rPr>
              <a:t>有各种各样的风格</a:t>
            </a:r>
            <a:r>
              <a:rPr lang="zh-CN" sz="2400">
                <a:sym typeface="+mn-ea"/>
              </a:rPr>
              <a:t>，有</a:t>
            </a:r>
            <a:r>
              <a:rPr sz="2400" u="sng">
                <a:solidFill>
                  <a:srgbClr val="FF0000"/>
                </a:solidFill>
                <a:sym typeface="+mn-ea"/>
              </a:rPr>
              <a:t>自由风格的</a:t>
            </a:r>
            <a:r>
              <a:rPr sz="2400">
                <a:sym typeface="+mn-ea"/>
              </a:rPr>
              <a:t>水彩画</a:t>
            </a:r>
            <a:r>
              <a:rPr lang="zh-CN" sz="2400">
                <a:sym typeface="+mn-ea"/>
              </a:rPr>
              <a:t>，也有</a:t>
            </a:r>
            <a:r>
              <a:rPr sz="2400">
                <a:sym typeface="+mn-ea"/>
              </a:rPr>
              <a:t>细致的水墨和毛笔</a:t>
            </a:r>
            <a:r>
              <a:rPr lang="zh-CN" sz="2400">
                <a:sym typeface="+mn-ea"/>
              </a:rPr>
              <a:t>画</a:t>
            </a:r>
            <a:r>
              <a:rPr sz="2400">
                <a:sym typeface="+mn-ea"/>
              </a:rPr>
              <a:t>。</a:t>
            </a:r>
            <a:r>
              <a:rPr sz="2400" baseline="-25000">
                <a:sym typeface="+mn-ea"/>
              </a:rPr>
              <a:t>2021年1月浙江卷应用文“中国画展宣传稿”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 artworks </a:t>
            </a:r>
            <a:r>
              <a:rPr sz="2400" u="sng">
                <a:solidFill>
                  <a:srgbClr val="FF0000"/>
                </a:solidFill>
                <a:sym typeface="+mn-ea"/>
              </a:rPr>
              <a:t>range in styles</a:t>
            </a:r>
            <a:r>
              <a:rPr sz="2400">
                <a:sym typeface="+mn-ea"/>
              </a:rPr>
              <a:t> from</a:t>
            </a:r>
            <a:r>
              <a:rPr sz="2400" u="sng">
                <a:solidFill>
                  <a:srgbClr val="FF0000"/>
                </a:solidFill>
                <a:sym typeface="+mn-ea"/>
              </a:rPr>
              <a:t> free-style </a:t>
            </a:r>
            <a:r>
              <a:rPr sz="2400">
                <a:sym typeface="+mn-ea"/>
              </a:rPr>
              <a:t>watercolors to meticulous ink and brush. 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sym typeface="+mn-ea"/>
            </a:endParaRPr>
          </a:p>
          <a:p>
            <a:r>
              <a:rPr sz="2400">
                <a:sym typeface="+mn-ea"/>
              </a:rPr>
              <a:t>3.我们的第一个话题是“健康”，欢迎你提出一个困扰你的具体健康问题，</a:t>
            </a:r>
            <a:endParaRPr sz="2400">
              <a:sym typeface="+mn-ea"/>
            </a:endParaRPr>
          </a:p>
          <a:p>
            <a:r>
              <a:rPr sz="2400">
                <a:sym typeface="+mn-ea"/>
              </a:rPr>
              <a:t>分享一个关于你</a:t>
            </a:r>
            <a:r>
              <a:rPr sz="2400" u="sng">
                <a:solidFill>
                  <a:srgbClr val="FF0000"/>
                </a:solidFill>
                <a:sym typeface="+mn-ea"/>
              </a:rPr>
              <a:t>健康生活方式</a:t>
            </a:r>
            <a:r>
              <a:rPr sz="2400">
                <a:sym typeface="+mn-ea"/>
              </a:rPr>
              <a:t>的轶事或任何与这个话题相关的事情。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Our first topic will be “Health “, and you are welcome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to raise a specific health</a:t>
            </a:r>
            <a:r>
              <a:rPr lang="en-US" sz="2400">
                <a:sym typeface="+mn-ea"/>
              </a:rPr>
              <a:t> </a:t>
            </a:r>
            <a:r>
              <a:rPr sz="2400">
                <a:sym typeface="+mn-ea"/>
              </a:rPr>
              <a:t>issue troubling you, share an 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anecdote about your</a:t>
            </a:r>
            <a:r>
              <a:rPr sz="2400" u="sng">
                <a:solidFill>
                  <a:srgbClr val="FF0000"/>
                </a:solidFill>
                <a:sym typeface="+mn-ea"/>
              </a:rPr>
              <a:t> healthy lifestyle </a:t>
            </a:r>
            <a:r>
              <a:rPr sz="2400">
                <a:sym typeface="+mn-ea"/>
              </a:rPr>
              <a:t>or anything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related to the topic.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</p:txBody>
      </p:sp>
      <p:pic>
        <p:nvPicPr>
          <p:cNvPr id="110" name="图片 109"/>
          <p:cNvPicPr/>
          <p:nvPr/>
        </p:nvPicPr>
        <p:blipFill>
          <a:blip r:embed="rId4"/>
          <a:stretch>
            <a:fillRect/>
          </a:stretch>
        </p:blipFill>
        <p:spPr>
          <a:xfrm>
            <a:off x="8818880" y="4933315"/>
            <a:ext cx="3373120" cy="19246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254760" y="152400"/>
            <a:ext cx="1070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revise/rɪˈvaɪz/       vt.&amp;vi.修改;修订;复习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2405" y="838200"/>
            <a:ext cx="11999595" cy="6019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>
                <a:sym typeface="+mn-ea"/>
              </a:rPr>
              <a:t>1.我写信是想请您帮助</a:t>
            </a:r>
            <a:r>
              <a:rPr sz="2400" u="sng">
                <a:solidFill>
                  <a:srgbClr val="FF0000"/>
                </a:solidFill>
                <a:sym typeface="+mn-ea"/>
              </a:rPr>
              <a:t>修改</a:t>
            </a:r>
            <a:r>
              <a:rPr sz="2400">
                <a:sym typeface="+mn-ea"/>
              </a:rPr>
              <a:t>我的求职信和简历中任何拼写、语法、词汇或格式错误。</a:t>
            </a:r>
            <a:r>
              <a:rPr sz="2400" baseline="-25000">
                <a:sym typeface="+mn-ea"/>
              </a:rPr>
              <a:t>2016年全国卷应用文“请求外教修改简历的请求信”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I am writing to ask for your help in </a:t>
            </a:r>
            <a:r>
              <a:rPr sz="2400" u="sng">
                <a:solidFill>
                  <a:srgbClr val="FF0000"/>
                </a:solidFill>
                <a:sym typeface="+mn-ea"/>
              </a:rPr>
              <a:t>revising</a:t>
            </a:r>
            <a:r>
              <a:rPr sz="2400">
                <a:sym typeface="+mn-ea"/>
              </a:rPr>
              <a:t> my job application letter and resume for any errors in spelling, grammar, vocabulary, or format. 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2.此外，您总是</a:t>
            </a:r>
            <a:r>
              <a:rPr lang="zh-CN" sz="2400">
                <a:sym typeface="+mn-ea"/>
              </a:rPr>
              <a:t>主动</a:t>
            </a:r>
            <a:r>
              <a:rPr sz="2400">
                <a:sym typeface="+mn-ea"/>
              </a:rPr>
              <a:t>修改我的写作</a:t>
            </a:r>
            <a:r>
              <a:rPr lang="zh-CN" sz="2400">
                <a:sym typeface="+mn-ea"/>
              </a:rPr>
              <a:t>作品</a:t>
            </a:r>
            <a:r>
              <a:rPr sz="2400">
                <a:sym typeface="+mn-ea"/>
              </a:rPr>
              <a:t>的语言风格，</a:t>
            </a:r>
            <a:r>
              <a:rPr lang="zh-CN" sz="2400">
                <a:sym typeface="+mn-ea"/>
              </a:rPr>
              <a:t>让</a:t>
            </a:r>
            <a:r>
              <a:rPr sz="2400">
                <a:sym typeface="+mn-ea"/>
              </a:rPr>
              <a:t>我</a:t>
            </a:r>
            <a:r>
              <a:rPr lang="zh-CN" sz="2400">
                <a:sym typeface="+mn-ea"/>
              </a:rPr>
              <a:t>接触</a:t>
            </a:r>
            <a:r>
              <a:rPr sz="2400">
                <a:sym typeface="+mn-ea"/>
              </a:rPr>
              <a:t>地道的英语。</a:t>
            </a:r>
            <a:r>
              <a:rPr sz="2400" baseline="-25000">
                <a:sym typeface="+mn-ea"/>
              </a:rPr>
              <a:t>2019年浙江新高考应用文“外国友人回国感谢信”</a:t>
            </a:r>
            <a:r>
              <a:rPr sz="2400">
                <a:sym typeface="+mn-ea"/>
              </a:rPr>
              <a:t>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Besides you always offered to </a:t>
            </a:r>
            <a:r>
              <a:rPr sz="2400" u="sng">
                <a:solidFill>
                  <a:srgbClr val="FF0000"/>
                </a:solidFill>
                <a:sym typeface="+mn-ea"/>
              </a:rPr>
              <a:t>revise</a:t>
            </a:r>
            <a:r>
              <a:rPr sz="2400">
                <a:sym typeface="+mn-ea"/>
              </a:rPr>
              <a:t> the language style of my writing practice,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which enabled me to savour a dip of authentic English.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3.在视频制作的最后一步，我们进行了大量的</a:t>
            </a:r>
            <a:r>
              <a:rPr sz="2400" u="sng">
                <a:solidFill>
                  <a:srgbClr val="FF0000"/>
                </a:solidFill>
                <a:sym typeface="+mn-ea"/>
              </a:rPr>
              <a:t>修改</a:t>
            </a:r>
            <a:r>
              <a:rPr sz="2400">
                <a:sym typeface="+mn-ea"/>
              </a:rPr>
              <a:t>和完善，</a:t>
            </a:r>
            <a:endParaRPr sz="2400">
              <a:sym typeface="+mn-ea"/>
            </a:endParaRPr>
          </a:p>
          <a:p>
            <a:r>
              <a:rPr lang="en-US" sz="2400">
                <a:sym typeface="+mn-ea"/>
              </a:rPr>
              <a:t>  </a:t>
            </a:r>
            <a:r>
              <a:rPr sz="2400">
                <a:sym typeface="+mn-ea"/>
              </a:rPr>
              <a:t>在此期间我们进行了反复的讨论。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 final step of the video production witnessed a lot of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sym typeface="+mn-ea"/>
              </a:rPr>
              <a:t>    </a:t>
            </a:r>
            <a:r>
              <a:rPr sz="2400" u="sng">
                <a:solidFill>
                  <a:srgbClr val="FF0000"/>
                </a:solidFill>
                <a:sym typeface="+mn-ea"/>
              </a:rPr>
              <a:t>revision</a:t>
            </a:r>
            <a:r>
              <a:rPr sz="2400">
                <a:sym typeface="+mn-ea"/>
              </a:rPr>
              <a:t> and improvements, during which we had 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repeated discussion</a:t>
            </a:r>
            <a:r>
              <a:rPr lang="en-US" sz="2400">
                <a:sym typeface="+mn-ea"/>
              </a:rPr>
              <a:t>s</a:t>
            </a:r>
            <a:r>
              <a:rPr sz="2400">
                <a:sym typeface="+mn-ea"/>
              </a:rPr>
              <a:t>. </a:t>
            </a:r>
            <a:endParaRPr sz="2400">
              <a:sym typeface="+mn-ea"/>
            </a:endParaRPr>
          </a:p>
        </p:txBody>
      </p:sp>
      <p:pic>
        <p:nvPicPr>
          <p:cNvPr id="111" name="图片 110"/>
          <p:cNvPicPr/>
          <p:nvPr/>
        </p:nvPicPr>
        <p:blipFill>
          <a:blip r:embed="rId4"/>
          <a:stretch>
            <a:fillRect/>
          </a:stretch>
        </p:blipFill>
        <p:spPr>
          <a:xfrm>
            <a:off x="8735060" y="4187825"/>
            <a:ext cx="3456305" cy="2670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图片 136"/>
          <p:cNvPicPr/>
          <p:nvPr>
            <p:custDataLst>
              <p:tags r:id="rId1"/>
            </p:custDataLst>
          </p:nvPr>
        </p:nvPicPr>
        <p:blipFill>
          <a:blip r:embed="rId2"/>
          <a:srcRect b="21447"/>
          <a:stretch>
            <a:fillRect/>
          </a:stretch>
        </p:blipFill>
        <p:spPr>
          <a:xfrm>
            <a:off x="29837" y="1144865"/>
            <a:ext cx="11547643" cy="5201201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8" name="直接连接符 17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30" b="100000" l="0" r="39917">
                        <a14:foregroundMark x1="10187" y1="34463" x2="9563" y2="64407"/>
                        <a14:foregroundMark x1="18295" y1="11864" x2="16424" y2="37288"/>
                        <a14:foregroundMark x1="19751" y1="24294" x2="22453" y2="22599"/>
                        <a14:foregroundMark x1="13306" y1="20339" x2="14761" y2="25424"/>
                        <a14:foregroundMark x1="19335" y1="37288" x2="24532" y2="31638"/>
                        <a14:foregroundMark x1="28274" y1="31638" x2="28274" y2="45763"/>
                        <a14:foregroundMark x1="11850" y1="58192" x2="28690" y2="54237"/>
                        <a14:foregroundMark x1="11642" y1="48588" x2="26819" y2="45763"/>
                        <a14:foregroundMark x1="9563" y1="66102" x2="29730" y2="66667"/>
                        <a14:foregroundMark x1="28898" y1="55367" x2="27651" y2="61582"/>
                        <a14:foregroundMark x1="11227" y1="52542" x2="18295" y2="51977"/>
                        <a14:foregroundMark x1="20582" y1="61582" x2="25156" y2="58192"/>
                        <a14:foregroundMark x1="20166" y1="48588" x2="20166" y2="51412"/>
                        <a14:foregroundMark x1="13306" y1="74011" x2="18295" y2="82486"/>
                        <a14:foregroundMark x1="19751" y1="83616" x2="23909" y2="73446"/>
                      </a14:backgroundRemoval>
                    </a14:imgEffect>
                  </a14:imgLayer>
                </a14:imgProps>
              </a:ext>
            </a:extLst>
          </a:blip>
          <a:srcRect r="60124"/>
          <a:stretch>
            <a:fillRect/>
          </a:stretch>
        </p:blipFill>
        <p:spPr>
          <a:xfrm>
            <a:off x="192990" y="893"/>
            <a:ext cx="1516620" cy="82465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1848639" y="333546"/>
            <a:ext cx="3308758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http://www.sunedu.com</a:t>
            </a:r>
            <a:endParaRPr lang="en-US" altLang="zh-CN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92936" y="981712"/>
            <a:ext cx="11088657" cy="5505286"/>
            <a:chOff x="1073090" y="1986000"/>
            <a:chExt cx="10045820" cy="3804131"/>
          </a:xfrm>
          <a:solidFill>
            <a:srgbClr val="07C1CC">
              <a:lumMod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L 形 8"/>
            <p:cNvSpPr/>
            <p:nvPr>
              <p:custDataLst>
                <p:tags r:id="rId8"/>
              </p:custDataLst>
            </p:nvPr>
          </p:nvSpPr>
          <p:spPr>
            <a:xfrm>
              <a:off x="1073090" y="4914900"/>
              <a:ext cx="5022909" cy="875231"/>
            </a:xfrm>
            <a:prstGeom prst="corner">
              <a:avLst>
                <a:gd name="adj1" fmla="val 9196"/>
                <a:gd name="adj2" fmla="val 9195"/>
              </a:avLst>
            </a:prstGeom>
            <a:grpFill/>
            <a:ln w="12700" cap="flat" cmpd="sng" algn="ctr">
              <a:solidFill>
                <a:srgbClr val="07C1CC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L 形 30"/>
            <p:cNvSpPr/>
            <p:nvPr>
              <p:custDataLst>
                <p:tags r:id="rId9"/>
              </p:custDataLst>
            </p:nvPr>
          </p:nvSpPr>
          <p:spPr>
            <a:xfrm flipH="1">
              <a:off x="5924550" y="4927823"/>
              <a:ext cx="5194360" cy="860945"/>
            </a:xfrm>
            <a:prstGeom prst="corner">
              <a:avLst>
                <a:gd name="adj1" fmla="val 9196"/>
                <a:gd name="adj2" fmla="val 9195"/>
              </a:avLst>
            </a:prstGeom>
            <a:grpFill/>
            <a:ln w="12700" cap="flat" cmpd="sng" algn="ctr">
              <a:solidFill>
                <a:srgbClr val="07C1CC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L 形 32"/>
            <p:cNvSpPr/>
            <p:nvPr>
              <p:custDataLst>
                <p:tags r:id="rId10"/>
              </p:custDataLst>
            </p:nvPr>
          </p:nvSpPr>
          <p:spPr>
            <a:xfrm flipV="1">
              <a:off x="1073091" y="1986000"/>
              <a:ext cx="3905250" cy="928650"/>
            </a:xfrm>
            <a:prstGeom prst="corner">
              <a:avLst>
                <a:gd name="adj1" fmla="val 9196"/>
                <a:gd name="adj2" fmla="val 9195"/>
              </a:avLst>
            </a:prstGeom>
            <a:grpFill/>
            <a:ln w="12700" cap="flat" cmpd="sng" algn="ctr">
              <a:solidFill>
                <a:srgbClr val="07C1CC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L 形 33"/>
            <p:cNvSpPr/>
            <p:nvPr>
              <p:custDataLst>
                <p:tags r:id="rId11"/>
              </p:custDataLst>
            </p:nvPr>
          </p:nvSpPr>
          <p:spPr>
            <a:xfrm flipH="1" flipV="1">
              <a:off x="7213660" y="1998518"/>
              <a:ext cx="3905250" cy="916132"/>
            </a:xfrm>
            <a:prstGeom prst="corner">
              <a:avLst>
                <a:gd name="adj1" fmla="val 9196"/>
                <a:gd name="adj2" fmla="val 9195"/>
              </a:avLst>
            </a:prstGeom>
            <a:grpFill/>
            <a:ln w="12700" cap="flat" cmpd="sng" algn="ctr">
              <a:solidFill>
                <a:srgbClr val="07C1CC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7396" name="矩形 187395"/>
          <p:cNvSpPr/>
          <p:nvPr>
            <p:custDataLst>
              <p:tags r:id="rId12"/>
            </p:custDataLst>
          </p:nvPr>
        </p:nvSpPr>
        <p:spPr>
          <a:xfrm>
            <a:off x="1344580" y="1557507"/>
            <a:ext cx="7826877" cy="161311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6600" b="1" spc="-660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07C1CC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Thank You!</a:t>
            </a:r>
            <a:endParaRPr lang="zh-CN" altLang="en-US" sz="6600" b="1" spc="-660">
              <a:ln w="12700" cap="flat" cmpd="sng">
                <a:noFill/>
                <a:prstDash val="solid"/>
                <a:headEnd type="none" w="med" len="med"/>
                <a:tailEnd type="none" w="med" len="med"/>
              </a:ln>
              <a:solidFill>
                <a:srgbClr val="07C1CC">
                  <a:lumMod val="5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87396" grpId="0"/>
      <p:bldP spid="18739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395" y="0"/>
            <a:ext cx="83108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designer/dɪˈzaɪnə(r)/        n.设计者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design/dɪˈzaɪn/                 n.设计;设计方案 vt.设计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675" y="838200"/>
            <a:ext cx="12125325" cy="6001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dirty="0">
                <a:sym typeface="+mn-ea"/>
              </a:rPr>
              <a:t>1.这辆车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设计简单</a:t>
            </a:r>
            <a:r>
              <a:rPr sz="2400" dirty="0">
                <a:sym typeface="+mn-ea"/>
              </a:rPr>
              <a:t>，客舱小，车顶平。虽然它不是一个花哨或昂贵的玩具，但它在我心中占有特殊的地位。</a:t>
            </a:r>
            <a:r>
              <a:rPr sz="2400" baseline="-25000" dirty="0">
                <a:sym typeface="+mn-ea"/>
              </a:rPr>
              <a:t>2023年上海卷高考应用文“快乐童年参展物品介绍”</a:t>
            </a:r>
            <a:r>
              <a:rPr sz="2400" dirty="0">
                <a:sym typeface="+mn-ea"/>
              </a:rPr>
              <a:t> </a:t>
            </a:r>
            <a:r>
              <a:rPr sz="2400" dirty="0">
                <a:solidFill>
                  <a:srgbClr val="FF0000"/>
                </a:solidFill>
                <a:sym typeface="+mn-ea"/>
              </a:rPr>
              <a:t>（应）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 car </a:t>
            </a:r>
            <a:r>
              <a:rPr sz="2400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has a simple design</a:t>
            </a:r>
            <a:r>
              <a:rPr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 with a small cabin and a flat roof. Although it is not a fancy or </a:t>
            </a:r>
            <a:endParaRPr sz="24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expensive toy, it holds a special place in my heart.</a:t>
            </a:r>
            <a:endParaRPr sz="24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2400" dirty="0">
                <a:sym typeface="+mn-ea"/>
              </a:rPr>
              <a:t>2.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设计精美的卡片</a:t>
            </a:r>
            <a:r>
              <a:rPr sz="2400" dirty="0">
                <a:sym typeface="+mn-ea"/>
              </a:rPr>
              <a:t>和美味的早餐让妈妈想起了这个重大日子。</a:t>
            </a:r>
            <a:r>
              <a:rPr sz="2400" baseline="-25000" dirty="0">
                <a:sym typeface="+mn-ea"/>
              </a:rPr>
              <a:t>2021全国卷I读后续写“母亲节惊喜” </a:t>
            </a:r>
            <a:r>
              <a:rPr sz="2400" dirty="0">
                <a:solidFill>
                  <a:srgbClr val="FF0000"/>
                </a:solidFill>
                <a:sym typeface="+mn-ea"/>
              </a:rPr>
              <a:t>（续）</a:t>
            </a:r>
            <a:endParaRPr sz="24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beautifully designed card</a:t>
            </a:r>
            <a:r>
              <a:rPr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the tasty breakfast reminded Mother of the big occasion.</a:t>
            </a:r>
            <a:endParaRPr sz="24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2400" dirty="0">
                <a:sym typeface="+mn-ea"/>
              </a:rPr>
              <a:t>3.英文报Youth中的许多专栏是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专门为</a:t>
            </a:r>
            <a:r>
              <a:rPr sz="2400" dirty="0">
                <a:sym typeface="+mn-ea"/>
              </a:rPr>
              <a:t>高中生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设计的</a:t>
            </a:r>
            <a:r>
              <a:rPr sz="2400" dirty="0">
                <a:sym typeface="+mn-ea"/>
              </a:rPr>
              <a:t>,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旨在</a:t>
            </a:r>
            <a:r>
              <a:rPr sz="2400" dirty="0">
                <a:sym typeface="+mn-ea"/>
              </a:rPr>
              <a:t>丰富我们单调的校园生活。</a:t>
            </a:r>
            <a:r>
              <a:rPr sz="2400" baseline="-25000" dirty="0">
                <a:sym typeface="+mn-ea"/>
              </a:rPr>
              <a:t>2021年新高考I卷应用文“youth英语报创刊十周年短文征稿” </a:t>
            </a:r>
            <a:r>
              <a:rPr sz="2400" dirty="0">
                <a:solidFill>
                  <a:srgbClr val="FF0000"/>
                </a:solidFill>
                <a:sym typeface="+mn-ea"/>
              </a:rPr>
              <a:t>（应）</a:t>
            </a:r>
            <a:endParaRPr sz="2400" dirty="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Many columns of the English newspaper </a:t>
            </a:r>
            <a:r>
              <a:rPr sz="2400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Youth </a:t>
            </a:r>
            <a:r>
              <a:rPr sz="2400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are specially designed for</a:t>
            </a:r>
            <a:r>
              <a:rPr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sz="24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senior high school students, and they </a:t>
            </a:r>
            <a:r>
              <a:rPr sz="2400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are designed to </a:t>
            </a:r>
            <a:r>
              <a:rPr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enrich our boring </a:t>
            </a:r>
            <a:endParaRPr sz="24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campus lives.</a:t>
            </a:r>
            <a:endParaRPr sz="24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2400" dirty="0">
                <a:sym typeface="+mn-ea"/>
              </a:rPr>
              <a:t>4.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作为一个</a:t>
            </a:r>
            <a:r>
              <a:rPr lang="zh-CN" sz="2400" u="sng" dirty="0">
                <a:solidFill>
                  <a:srgbClr val="FF0000"/>
                </a:solidFill>
                <a:sym typeface="+mn-ea"/>
              </a:rPr>
              <a:t>设计师</a:t>
            </a:r>
            <a:r>
              <a:rPr lang="zh-CN" sz="2400" dirty="0">
                <a:sym typeface="+mn-ea"/>
              </a:rPr>
              <a:t>，这是她</a:t>
            </a:r>
            <a:r>
              <a:rPr sz="2400" dirty="0" err="1">
                <a:sym typeface="+mn-ea"/>
              </a:rPr>
              <a:t>才华的标志</a:t>
            </a:r>
            <a:r>
              <a:rPr sz="2400" dirty="0">
                <a:sym typeface="+mn-ea"/>
              </a:rPr>
              <a:t>。</a:t>
            </a:r>
            <a:r>
              <a:rPr sz="2400" dirty="0">
                <a:solidFill>
                  <a:srgbClr val="FF0000"/>
                </a:solidFill>
                <a:sym typeface="+mn-ea"/>
              </a:rPr>
              <a:t>（</a:t>
            </a:r>
            <a:r>
              <a:rPr sz="2400" dirty="0" err="1">
                <a:solidFill>
                  <a:srgbClr val="FF0000"/>
                </a:solidFill>
                <a:sym typeface="+mn-ea"/>
              </a:rPr>
              <a:t>应、续</a:t>
            </a:r>
            <a:r>
              <a:rPr sz="2400" dirty="0">
                <a:solidFill>
                  <a:srgbClr val="FF0000"/>
                </a:solidFill>
                <a:sym typeface="+mn-ea"/>
              </a:rPr>
              <a:t>）</a:t>
            </a:r>
            <a:endParaRPr sz="2400" dirty="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This is the mark of her real genius </a:t>
            </a:r>
            <a:r>
              <a:rPr sz="2400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as a designer</a:t>
            </a:r>
            <a:r>
              <a:rPr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sz="24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2400" dirty="0">
                <a:sym typeface="+mn-ea"/>
              </a:rPr>
              <a:t>5.那家伙</a:t>
            </a:r>
            <a:r>
              <a:rPr sz="2400" u="sng" dirty="0">
                <a:solidFill>
                  <a:srgbClr val="FF0000"/>
                </a:solidFill>
                <a:sym typeface="+mn-ea"/>
              </a:rPr>
              <a:t>故意</a:t>
            </a:r>
            <a:r>
              <a:rPr sz="2400" dirty="0">
                <a:sym typeface="+mn-ea"/>
              </a:rPr>
              <a:t>推他，惹他生气。</a:t>
            </a:r>
            <a:r>
              <a:rPr sz="2400" dirty="0">
                <a:solidFill>
                  <a:srgbClr val="FF0000"/>
                </a:solidFill>
                <a:sym typeface="+mn-ea"/>
              </a:rPr>
              <a:t>（续）</a:t>
            </a:r>
            <a:endParaRPr sz="2400" dirty="0">
              <a:solidFill>
                <a:srgbClr val="FF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 guy pushed him </a:t>
            </a:r>
            <a:r>
              <a:rPr sz="2400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by design/on purpose/deliberately</a:t>
            </a:r>
            <a:r>
              <a:rPr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 making him annoyed.</a:t>
            </a:r>
            <a:endParaRPr sz="24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4"/>
          <a:stretch>
            <a:fillRect/>
          </a:stretch>
        </p:blipFill>
        <p:spPr>
          <a:xfrm>
            <a:off x="9533255" y="3933190"/>
            <a:ext cx="2658745" cy="2494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838471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304995"/>
            <a:ext cx="75037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campus/ˈkæmpəs/                         n.校园;校区</a:t>
            </a:r>
            <a:endParaRPr lang="en-US" altLang="zh-CN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0" y="258"/>
            <a:ext cx="1196663" cy="7649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0288" y="997625"/>
            <a:ext cx="11463845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多谢</a:t>
            </a:r>
            <a:r>
              <a:rPr sz="2400" i="1">
                <a:sym typeface="+mn-ea"/>
              </a:rPr>
              <a:t>Youth</a:t>
            </a:r>
            <a:r>
              <a:rPr sz="2400">
                <a:sym typeface="+mn-ea"/>
              </a:rPr>
              <a:t>杂志，它不仅开阔了我的视野，丰富了我的</a:t>
            </a:r>
            <a:r>
              <a:rPr sz="2400" u="sng">
                <a:solidFill>
                  <a:srgbClr val="FF0000"/>
                </a:solidFill>
                <a:sym typeface="+mn-ea"/>
              </a:rPr>
              <a:t>校园生活</a:t>
            </a:r>
            <a:r>
              <a:rPr sz="2400">
                <a:sym typeface="+mn-ea"/>
              </a:rPr>
              <a:t>，而且我的英语水平也得到了逐步提高，从而对我的学业有了全面的提升。</a:t>
            </a:r>
            <a:r>
              <a:rPr sz="2400" baseline="-25000">
                <a:sym typeface="+mn-ea"/>
              </a:rPr>
              <a:t>2021年新高考I卷应用文“Youth英语报创刊十周年短文征稿” 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Thanks to Youth, not only were my horizons</a:t>
            </a:r>
            <a:r>
              <a:rPr lang="en-US" sz="2400">
                <a:sym typeface="+mn-ea"/>
              </a:rPr>
              <a:t> </a:t>
            </a:r>
            <a:r>
              <a:rPr sz="2400">
                <a:sym typeface="+mn-ea"/>
              </a:rPr>
              <a:t>widely broadened and</a:t>
            </a:r>
            <a:r>
              <a:rPr sz="2400" u="sng">
                <a:solidFill>
                  <a:srgbClr val="FF0000"/>
                </a:solidFill>
                <a:sym typeface="+mn-ea"/>
              </a:rPr>
              <a:t> campus life </a:t>
            </a:r>
            <a:r>
              <a:rPr sz="2400">
                <a:sym typeface="+mn-ea"/>
              </a:rPr>
              <a:t>greatly enriched, but my English was gradually improved, hence contributing to my overall promotion of my study.  </a:t>
            </a:r>
            <a:endParaRPr sz="2400">
              <a:sym typeface="+mn-ea"/>
            </a:endParaRPr>
          </a:p>
          <a:p>
            <a:endParaRPr sz="2400">
              <a:sym typeface="+mn-ea"/>
            </a:endParaRPr>
          </a:p>
          <a:p>
            <a:r>
              <a:rPr sz="2400">
                <a:sym typeface="+mn-ea"/>
              </a:rPr>
              <a:t>2.首先，我们学校以丰富多彩的</a:t>
            </a:r>
            <a:r>
              <a:rPr sz="2400" u="sng">
                <a:solidFill>
                  <a:srgbClr val="FF0000"/>
                </a:solidFill>
                <a:sym typeface="+mn-ea"/>
              </a:rPr>
              <a:t>校园文化活动</a:t>
            </a:r>
            <a:r>
              <a:rPr sz="2400">
                <a:sym typeface="+mn-ea"/>
              </a:rPr>
              <a:t>而闻名，从介绍中国传统文化活动到最先进的技术展示活动都有开展。</a:t>
            </a:r>
            <a:r>
              <a:rPr sz="2400">
                <a:solidFill>
                  <a:srgbClr val="FF0000"/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To begin with, our school is known for the rich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</a:t>
            </a:r>
            <a:r>
              <a:rPr sz="2400">
                <a:sym typeface="+mn-ea"/>
              </a:rPr>
              <a:t> splendid </a:t>
            </a:r>
            <a:r>
              <a:rPr sz="2400" u="sng">
                <a:solidFill>
                  <a:srgbClr val="FF0000"/>
                </a:solidFill>
                <a:sym typeface="+mn-ea"/>
              </a:rPr>
              <a:t>campus cultural activities</a:t>
            </a:r>
            <a:r>
              <a:rPr sz="2400">
                <a:sym typeface="+mn-ea"/>
              </a:rPr>
              <a:t>, ranging from 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sz="2400">
                <a:sym typeface="+mn-ea"/>
              </a:rPr>
              <a:t> </a:t>
            </a:r>
            <a:r>
              <a:rPr lang="en-US" sz="2400">
                <a:sym typeface="+mn-ea"/>
              </a:rPr>
              <a:t>   </a:t>
            </a:r>
            <a:r>
              <a:rPr sz="2400">
                <a:sym typeface="+mn-ea"/>
              </a:rPr>
              <a:t>introducing traditional Chinese culture to the most </a:t>
            </a:r>
            <a:endParaRPr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sz="2400">
                <a:sym typeface="+mn-ea"/>
              </a:rPr>
              <a:t> </a:t>
            </a:r>
            <a:r>
              <a:rPr lang="en-US" sz="2400">
                <a:sym typeface="+mn-ea"/>
              </a:rPr>
              <a:t>   </a:t>
            </a:r>
            <a:r>
              <a:rPr sz="2400">
                <a:sym typeface="+mn-ea"/>
              </a:rPr>
              <a:t>advanced technology displays.</a:t>
            </a:r>
            <a:endParaRPr sz="2400">
              <a:sym typeface="+mn-ea"/>
            </a:endParaRPr>
          </a:p>
        </p:txBody>
      </p:sp>
      <p:pic>
        <p:nvPicPr>
          <p:cNvPr id="109" name="图片 108"/>
          <p:cNvPicPr/>
          <p:nvPr/>
        </p:nvPicPr>
        <p:blipFill>
          <a:blip r:embed="rId4"/>
          <a:stretch>
            <a:fillRect/>
          </a:stretch>
        </p:blipFill>
        <p:spPr>
          <a:xfrm>
            <a:off x="7893050" y="4110990"/>
            <a:ext cx="4299585" cy="27470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AS_UNIQUEID" val="809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AS_UNIQUEID" val="809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AS_UNIQUEID" val="809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AS_UNIQUEID" val="809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AS_UNIQUEID" val="809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AS_UNIQUEID" val="809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AS_UNIQUEID" val="809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809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AS_UNIQUEID" val="809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AS_UNIQUEID" val="809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AS_UNIQUEID" val="809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AS_UNIQUEID" val="809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809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AS_UNIQUEID" val="809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AS_UNIQUEID" val="809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AS_UNIQUEID" val="809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AS_UNIQUEID" val="809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AS_UNIQUEID" val="809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AS_UNIQUEID" val="809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AS_UNIQUEID" val="809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AS_UNIQUEID" val="809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AS_UNIQUEID" val="809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AS_UNIQUEID" val="809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AS_UNIQUEID" val="809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AS_UNIQUEID" val="809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AS_UNIQUEID" val="809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AS_UNIQUEID" val="809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AS_UNIQUEID" val="809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AS_UNIQUEID" val="809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AS_UNIQUEID" val="809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AS_UNIQUEID" val="809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809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AS_UNIQUEID" val="809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AS_UNIQUEID" val="809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AS_UNIQUEID" val="809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AS_UNIQUEID" val="809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809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AS_UNIQUEID" val="809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AS_UNIQUEID" val="809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AS_UNIQUEID" val="809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AS_UNIQUEID" val="809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809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AS_UNIQUEID" val="809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AS_UNIQUEID" val="809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AS_UNIQUEID" val="809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AS_UNIQUEID" val="809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809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AS_UNIQUEID" val="809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AS_UNIQUEID" val="809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AS_UNIQUEID" val="809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AS_UNIQUEID" val="809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809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AS_UNIQUEID" val="809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AS_UNIQUEID" val="809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FULL_TEXT_BEAUTIFY_COPY_ID" val="187396"/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AS_UNIQUEID" val="37"/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AS_UNIQUEID" val="809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AS_UNIQUEID" val="809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809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AS_UNIQUEID" val="809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AS_UNIQUEID" val="809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AS_UNIQUEID" val="809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AS_UNIQUEID" val="809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AS_UNIQUEID" val="809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AS_UNIQUEID" val="809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AS_UNIQUEID" val="809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AS_UNIQUEID" val="809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AS_UNIQUEID" val="809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AS_UNIQUEID" val="809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AS_UNIQUEID" val="809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AS_UNIQUEID" val="809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AS_UNIQUEID" val="809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AS_UNIQUEID" val="809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35597</Words>
  <Application>WPS 演示</Application>
  <PresentationFormat>宽屏</PresentationFormat>
  <Paragraphs>1051</Paragraphs>
  <Slides>73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73</vt:i4>
      </vt:variant>
    </vt:vector>
  </HeadingPairs>
  <TitlesOfParts>
    <vt:vector size="86" baseType="lpstr">
      <vt:lpstr>Arial</vt:lpstr>
      <vt:lpstr>宋体</vt:lpstr>
      <vt:lpstr>Wingdings</vt:lpstr>
      <vt:lpstr>Wingdings</vt:lpstr>
      <vt:lpstr>微软雅黑</vt:lpstr>
      <vt:lpstr>Arial</vt:lpstr>
      <vt:lpstr>Times New Roman</vt:lpstr>
      <vt:lpstr>Arial Unicode MS</vt:lpstr>
      <vt:lpstr>Calibri</vt:lpstr>
      <vt:lpstr>HelveticaNeue</vt:lpstr>
      <vt:lpstr>华文新魏</vt:lpstr>
      <vt:lpstr>Segoe Print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170</cp:revision>
  <dcterms:created xsi:type="dcterms:W3CDTF">2019-06-19T02:08:00Z</dcterms:created>
  <dcterms:modified xsi:type="dcterms:W3CDTF">2024-07-26T02:53:38Z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  <property fmtid="{D5CDD505-2E9C-101B-9397-08002B2CF9AE}" pid="3" name="ICV">
    <vt:lpwstr>2714BC2042754196817988410A36725A</vt:lpwstr>
  </property>
</Properties>
</file>