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8" r:id="rId3"/>
    <p:sldId id="263" r:id="rId5"/>
    <p:sldId id="287" r:id="rId6"/>
    <p:sldId id="288" r:id="rId7"/>
    <p:sldId id="265" r:id="rId8"/>
    <p:sldId id="270" r:id="rId9"/>
    <p:sldId id="271" r:id="rId10"/>
    <p:sldId id="273" r:id="rId11"/>
    <p:sldId id="278" r:id="rId12"/>
    <p:sldId id="299" r:id="rId13"/>
    <p:sldId id="277" r:id="rId14"/>
    <p:sldId id="279" r:id="rId15"/>
    <p:sldId id="281" r:id="rId16"/>
    <p:sldId id="282" r:id="rId17"/>
    <p:sldId id="283" r:id="rId18"/>
    <p:sldId id="284" r:id="rId19"/>
    <p:sldId id="285" r:id="rId20"/>
    <p:sldId id="289" r:id="rId21"/>
    <p:sldId id="290" r:id="rId22"/>
    <p:sldId id="291" r:id="rId23"/>
    <p:sldId id="292" r:id="rId24"/>
    <p:sldId id="293" r:id="rId25"/>
    <p:sldId id="294" r:id="rId26"/>
    <p:sldId id="295" r:id="rId27"/>
    <p:sldId id="296" r:id="rId28"/>
    <p:sldId id="297" r:id="rId29"/>
    <p:sldId id="298" r:id="rId30"/>
    <p:sldId id="300"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a:srgbClr val="080808"/>
    <a:srgbClr val="000066"/>
    <a:srgbClr val="1A118D"/>
    <a:srgbClr val="000000"/>
    <a:srgbClr val="FF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8" d="100"/>
          <a:sy n="108" d="100"/>
        </p:scale>
        <p:origin x="-1704" y="-78"/>
      </p:cViewPr>
      <p:guideLst>
        <p:guide orient="horz" pos="2160"/>
        <p:guide pos="287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618B04-3205-4F7E-B3E7-ACB816D8425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E00855-1872-48F5-B061-CCBE3DCC5A3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5E28327-BF31-4EDA-9A2C-AB1F2B00EC0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7" name="图片 6" descr="水印"/>
          <p:cNvPicPr>
            <a:picLocks noChangeAspect="1"/>
          </p:cNvPicPr>
          <p:nvPr userDrawn="1"/>
        </p:nvPicPr>
        <p:blipFill>
          <a:blip r:embed="rId12"/>
          <a:stretch>
            <a:fillRect/>
          </a:stretch>
        </p:blipFill>
        <p:spPr>
          <a:xfrm>
            <a:off x="8319135" y="113030"/>
            <a:ext cx="721995" cy="2336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7.png"/><Relationship Id="rId4" Type="http://schemas.microsoft.com/office/2007/relationships/media" Target="file:///D:\&#20013;&#33521;&#24605;&#32500;&#36716;&#25442;\&#27714;&#21516;&#23562;&#24322;&#65292;&#8220;&#35793;&#8221;&#22914;&#21453;&#25484;\there%20is%20a%20hole.avi" TargetMode="External"/><Relationship Id="rId3" Type="http://schemas.openxmlformats.org/officeDocument/2006/relationships/video" Target="file:///D:\&#20013;&#33521;&#24605;&#32500;&#36716;&#25442;\&#27714;&#21516;&#23562;&#24322;&#65292;&#8220;&#35793;&#8221;&#22914;&#21453;&#25484;\there%20is%20a%20hole.avi" TargetMode="External"/><Relationship Id="rId2" Type="http://schemas.openxmlformats.org/officeDocument/2006/relationships/image" Target="../media/image26.jpeg"/><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microsoft.com/office/2007/relationships/media" Target="file:///C:\Users\Administrator.DC-20190821KNSB\Desktop\songs\American%20Authors%20-%20Best%20Day%20Of%20My%20Life.mp3" TargetMode="External"/><Relationship Id="rId2" Type="http://schemas.openxmlformats.org/officeDocument/2006/relationships/audio" Target="file:///C:\Users\Administrator.DC-20190821KNSB\Desktop\songs\American%20Authors%20-%20Best%20Day%20Of%20My%20Life.mp3" TargetMode="Externa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30.jpeg"/><Relationship Id="rId1"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2.png"/><Relationship Id="rId2" Type="http://schemas.microsoft.com/office/2007/relationships/media" Target="file:///D:\&#35838;&#20214;\&#35838;&#20214;%20.%20&#20154;&#25945;&#31038;&#32769;&#29256;\BOOK%202\unit%204\&#35838;&#26412;&#24405;&#38899;4\unit%204%20words%20and%20expressions.mp3" TargetMode="External"/><Relationship Id="rId1" Type="http://schemas.openxmlformats.org/officeDocument/2006/relationships/audio" Target="file:///D:\&#35838;&#20214;\&#35838;&#20214;%20.%20&#20154;&#25945;&#31038;&#32769;&#29256;\BOOK%202\unit%204\&#35838;&#26412;&#24405;&#38899;4\unit%204%20words%20and%20expressions.mp3" TargetMode="Externa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4.jpeg"/><Relationship Id="rId7" Type="http://schemas.openxmlformats.org/officeDocument/2006/relationships/image" Target="../media/image23.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3298850" y="2897907"/>
            <a:ext cx="1446610" cy="141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感恩遇见，相互成就，本课件资料仅供您个人参考、教学使用，严禁自行在网络传播，违者依知识产权法追究法律责任。</a:t>
            </a:r>
            <a:endParaRPr kumimoji="1" lang="en-US" altLang="zh-CN"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1" lang="en-US" altLang="zh-CN"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更多教学资源请关注</a:t>
            </a:r>
            <a:endParaRPr kumimoji="1" lang="en-US" altLang="zh-CN"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公众号：溯恩高中英语</a:t>
            </a:r>
            <a:endParaRPr kumimoji="1" lang="zh-CN" altLang="en-US"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49726" y="3209330"/>
            <a:ext cx="777553" cy="77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4784303" y="2897908"/>
            <a:ext cx="1234307" cy="53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1425" b="1" i="0" u="none" strike="noStrike" kern="1200" cap="none" spc="0" normalizeH="0" baseline="0" noProof="0">
                <a:ln>
                  <a:noFill/>
                </a:ln>
                <a:solidFill>
                  <a:prstClr val="black"/>
                </a:solidFill>
                <a:effectLst/>
                <a:uLnTx/>
                <a:uFillTx/>
                <a:latin typeface="华文新魏" panose="02010800040101010101" pitchFamily="2" charset="-122"/>
                <a:ea typeface="宋体" panose="02010600030101010101" pitchFamily="2" charset="-122"/>
                <a:cs typeface="+mn-cs"/>
              </a:rPr>
              <a:t>知识产权声明</a:t>
            </a:r>
            <a:endParaRPr kumimoji="1" lang="zh-CN" altLang="en-US" sz="1425" b="1" i="0" u="none" strike="noStrike" kern="1200" cap="none" spc="0" normalizeH="0" baseline="0" noProof="0">
              <a:ln>
                <a:noFill/>
              </a:ln>
              <a:solidFill>
                <a:prstClr val="black"/>
              </a:solidFill>
              <a:effectLst/>
              <a:uLnTx/>
              <a:uFillTx/>
              <a:latin typeface="华文新魏" panose="02010800040101010101" pitchFamily="2" charset="-122"/>
              <a:ea typeface="宋体" panose="02010600030101010101" pitchFamily="2" charset="-122"/>
              <a:cs typeface="+mn-cs"/>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bwMode="auto">
          <a:xfrm>
            <a:off x="285720" y="1071546"/>
            <a:ext cx="8610600" cy="4700598"/>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a:effectLst/>
          <a:scene3d>
            <a:camera prst="orthographicFront"/>
            <a:lightRig rig="chilly" dir="t"/>
          </a:scene3d>
          <a:sp3d>
            <a:bevelT/>
            <a:bevelB w="114300" prst="artDeco"/>
          </a:sp3d>
        </p:spPr>
        <p:txBody>
          <a:bodyPr/>
          <a:lstStyle/>
          <a:p>
            <a:pPr>
              <a:defRPr/>
            </a:pPr>
            <a:r>
              <a:rPr lang="zh-CN" altLang="en-US" b="1" dirty="0" smtClean="0"/>
              <a:t>为什么我们中国人把不重要的放前面？因为我们是农民。农民为什么有这种毛病？农民是春天播种，秋天收获。他收了粮食以后，这个农民是先吃好的还是先吃次的？先吃次的。好粮食可以存，一直存到第二年的秋天。次粮食是不能存的，所以它一直先吃次的，吃吃吃吃，吃到好的，吃到第二年秋天。要不然我们这个民族就饿死了。而渔民是怎么样的？渔民三百六十五天，天天能打到鱼。打到鱼他先吃好的还是先吃次的？先吃好的。为什么？这鱼不能放啊，第二天它臭了，晚上就臭了。所以它先吃好的，把坏的扔了。所以它的思维，你看它总是把好东西放哪？放前面，重要的总是放前面。它的生活习惯决定了它的思维方式。包括我们中国人的饺子。吃过饺子吧？哪里好吃？馅！！馅在里面呢，它把好东西包里面。吃过包子吗？吃过馅饼吗？吃过月饼吗？吃过汤圆吗？吃过馄饨吗？你们看，中国人都把好东西干嘛？包里面了。它的习俗和我们的思维模式一模一样。你们看英国人吃什么？ 吃过批萨吗？馅在哪？表面！！吃过蛋糕吗？奶油在哪？表面！！一个民族的地理环境，就决定了一个民族的思维方式，思维方式就决定了它的语言特点。</a:t>
            </a:r>
            <a:br>
              <a:rPr lang="en-US" sz="4000" b="1" dirty="0" smtClean="0"/>
            </a:br>
            <a:endParaRPr kumimoji="1" lang="zh-CN" altLang="en-US" sz="4000" b="1" i="1" dirty="0">
              <a:latin typeface="Times New Roman" panose="02020603050405020304" pitchFamily="18" charset="0"/>
            </a:endParaRPr>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课件\课件图片\timg 反反复滚滚滚复(2).jpg"/>
          <p:cNvPicPr>
            <a:picLocks noChangeAspect="1" noChangeArrowheads="1"/>
          </p:cNvPicPr>
          <p:nvPr/>
        </p:nvPicPr>
        <p:blipFill>
          <a:blip r:embed="rId1"/>
          <a:srcRect/>
          <a:stretch>
            <a:fillRect/>
          </a:stretch>
        </p:blipFill>
        <p:spPr bwMode="auto">
          <a:xfrm>
            <a:off x="0" y="0"/>
            <a:ext cx="9144000" cy="6143644"/>
          </a:xfrm>
          <a:prstGeom prst="rect">
            <a:avLst/>
          </a:prstGeom>
          <a:noFill/>
        </p:spPr>
      </p:pic>
      <p:sp>
        <p:nvSpPr>
          <p:cNvPr id="3" name="内容占位符 2"/>
          <p:cNvSpPr>
            <a:spLocks noGrp="1"/>
          </p:cNvSpPr>
          <p:nvPr>
            <p:ph idx="1"/>
          </p:nvPr>
        </p:nvSpPr>
        <p:spPr>
          <a:xfrm>
            <a:off x="0" y="0"/>
            <a:ext cx="9144000" cy="6858000"/>
          </a:xfrm>
          <a:solidFill>
            <a:schemeClr val="bg1">
              <a:alpha val="68000"/>
            </a:schemeClr>
          </a:solidFill>
        </p:spPr>
        <p:txBody>
          <a:bodyPr>
            <a:normAutofit/>
          </a:bodyPr>
          <a:lstStyle/>
          <a:p>
            <a:pPr algn="just" eaLnBrk="0" hangingPunct="0">
              <a:lnSpc>
                <a:spcPct val="110000"/>
              </a:lnSpc>
              <a:spcBef>
                <a:spcPct val="10000"/>
              </a:spcBef>
              <a:buNone/>
            </a:pPr>
            <a:r>
              <a:rPr lang="zh-CN" altLang="en-US" sz="2800" b="1" dirty="0" smtClean="0">
                <a:solidFill>
                  <a:srgbClr val="1A118D"/>
                </a:solidFill>
                <a:latin typeface="Arial Black" panose="020B0A04020102020204" pitchFamily="34" charset="0"/>
                <a:ea typeface="黑体" panose="02010609060101010101" pitchFamily="49" charset="-122"/>
              </a:rPr>
              <a:t>  </a:t>
            </a:r>
            <a:endParaRPr lang="zh-CN" altLang="en-US" sz="28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endParaRPr lang="en-US" altLang="zh-CN" sz="28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1A118D"/>
                </a:solidFill>
                <a:latin typeface="Arial Black" panose="020B0A04020102020204" pitchFamily="34" charset="0"/>
                <a:ea typeface="黑体" panose="02010609060101010101" pitchFamily="49" charset="-122"/>
              </a:rPr>
              <a:t>1.</a:t>
            </a:r>
            <a:r>
              <a:rPr lang="zh-CN" altLang="en-US" sz="2400" b="1" dirty="0" smtClean="0">
                <a:solidFill>
                  <a:srgbClr val="1A118D"/>
                </a:solidFill>
                <a:latin typeface="Arial Black" panose="020B0A04020102020204" pitchFamily="34" charset="0"/>
                <a:ea typeface="黑体" panose="02010609060101010101" pitchFamily="49" charset="-122"/>
              </a:rPr>
              <a:t>躺在地上的那条狗是我的。 </a:t>
            </a:r>
            <a:endParaRPr lang="zh-CN" altLang="en-US"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1A118D"/>
                </a:solidFill>
                <a:latin typeface="Arial Black" panose="020B0A04020102020204" pitchFamily="34" charset="0"/>
                <a:ea typeface="黑体" panose="02010609060101010101" pitchFamily="49" charset="-122"/>
              </a:rPr>
              <a:t>2.</a:t>
            </a:r>
            <a:r>
              <a:rPr lang="zh-CN" altLang="en-US" sz="2400" b="1" dirty="0" smtClean="0">
                <a:solidFill>
                  <a:srgbClr val="1A118D"/>
                </a:solidFill>
                <a:latin typeface="Arial Black" panose="020B0A04020102020204" pitchFamily="34" charset="0"/>
                <a:ea typeface="黑体" panose="02010609060101010101" pitchFamily="49" charset="-122"/>
              </a:rPr>
              <a:t>我知道那部张艺谋导演的电影。 </a:t>
            </a:r>
            <a:endParaRPr lang="zh-CN" altLang="en-US"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1A118D"/>
                </a:solidFill>
                <a:latin typeface="Arial Black" panose="020B0A04020102020204" pitchFamily="34" charset="0"/>
                <a:ea typeface="黑体" panose="02010609060101010101" pitchFamily="49" charset="-122"/>
              </a:rPr>
              <a:t>3.</a:t>
            </a:r>
            <a:r>
              <a:rPr lang="zh-CN" altLang="en-US" sz="2400" b="1" dirty="0" smtClean="0">
                <a:solidFill>
                  <a:srgbClr val="1A118D"/>
                </a:solidFill>
                <a:latin typeface="Arial Black" panose="020B0A04020102020204" pitchFamily="34" charset="0"/>
                <a:ea typeface="黑体" panose="02010609060101010101" pitchFamily="49" charset="-122"/>
              </a:rPr>
              <a:t>你可以问我关于这次爆炸的问题。</a:t>
            </a:r>
            <a:endParaRPr lang="zh-CN" altLang="en-US"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1A118D"/>
                </a:solidFill>
                <a:latin typeface="Arial Black" panose="020B0A04020102020204" pitchFamily="34" charset="0"/>
                <a:ea typeface="黑体" panose="02010609060101010101" pitchFamily="49" charset="-122"/>
              </a:rPr>
              <a:t>4.</a:t>
            </a:r>
            <a:r>
              <a:rPr lang="zh-CN" altLang="en-US" sz="2400" b="1" dirty="0" smtClean="0">
                <a:solidFill>
                  <a:srgbClr val="1A118D"/>
                </a:solidFill>
                <a:latin typeface="Arial Black" panose="020B0A04020102020204" pitchFamily="34" charset="0"/>
                <a:ea typeface="黑体" panose="02010609060101010101" pitchFamily="49" charset="-122"/>
              </a:rPr>
              <a:t>那个穿着粉红色连衣裙的女孩是我刚刚大学毕业的妹妹。</a:t>
            </a:r>
            <a:endParaRPr lang="zh-CN" altLang="en-US"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1A118D"/>
                </a:solidFill>
                <a:latin typeface="Arial Black" panose="020B0A04020102020204" pitchFamily="34" charset="0"/>
                <a:ea typeface="黑体" panose="02010609060101010101" pitchFamily="49" charset="-122"/>
              </a:rPr>
              <a:t>1.That dog lying on the ground is mine.</a:t>
            </a:r>
            <a:endParaRPr lang="en-US" altLang="zh-CN"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endParaRPr lang="en-US" altLang="zh-CN"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1A118D"/>
                </a:solidFill>
                <a:latin typeface="Arial Black" panose="020B0A04020102020204" pitchFamily="34" charset="0"/>
                <a:ea typeface="黑体" panose="02010609060101010101" pitchFamily="49" charset="-122"/>
              </a:rPr>
              <a:t>2.I know that film directed by Zhang </a:t>
            </a:r>
            <a:r>
              <a:rPr lang="en-US" altLang="zh-CN" sz="2400" b="1" dirty="0" err="1" smtClean="0">
                <a:solidFill>
                  <a:srgbClr val="1A118D"/>
                </a:solidFill>
                <a:latin typeface="Arial Black" panose="020B0A04020102020204" pitchFamily="34" charset="0"/>
                <a:ea typeface="黑体" panose="02010609060101010101" pitchFamily="49" charset="-122"/>
              </a:rPr>
              <a:t>Yimou</a:t>
            </a:r>
            <a:r>
              <a:rPr lang="en-US" altLang="zh-CN" sz="2400" b="1" dirty="0" smtClean="0">
                <a:solidFill>
                  <a:srgbClr val="1A118D"/>
                </a:solidFill>
                <a:latin typeface="Arial Black" panose="020B0A04020102020204" pitchFamily="34" charset="0"/>
                <a:ea typeface="黑体" panose="02010609060101010101" pitchFamily="49" charset="-122"/>
              </a:rPr>
              <a:t>.</a:t>
            </a:r>
            <a:endParaRPr lang="en-US" altLang="zh-CN"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endParaRPr lang="en-US" altLang="zh-CN"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1A118D"/>
                </a:solidFill>
                <a:latin typeface="Arial Black" panose="020B0A04020102020204" pitchFamily="34" charset="0"/>
                <a:ea typeface="黑体" panose="02010609060101010101" pitchFamily="49" charset="-122"/>
              </a:rPr>
              <a:t>3.You may ask me questions about the explosion.</a:t>
            </a:r>
            <a:endParaRPr lang="en-US" altLang="zh-CN"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1A118D"/>
                </a:solidFill>
                <a:latin typeface="Arial Black" panose="020B0A04020102020204" pitchFamily="34" charset="0"/>
                <a:ea typeface="黑体" panose="02010609060101010101" pitchFamily="49" charset="-122"/>
              </a:rPr>
              <a:t> </a:t>
            </a:r>
            <a:endParaRPr lang="en-US" altLang="zh-CN"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1A118D"/>
                </a:solidFill>
                <a:latin typeface="Arial Black" panose="020B0A04020102020204" pitchFamily="34" charset="0"/>
                <a:ea typeface="黑体" panose="02010609060101010101" pitchFamily="49" charset="-122"/>
              </a:rPr>
              <a:t>4.The girl in a pink dress is my sister who just graduated from  university.</a:t>
            </a:r>
            <a:endParaRPr lang="en-US" altLang="zh-CN" sz="2400" b="1" dirty="0" smtClean="0">
              <a:solidFill>
                <a:srgbClr val="1A118D"/>
              </a:solidFill>
              <a:latin typeface="Arial Black" panose="020B0A04020102020204" pitchFamily="34" charset="0"/>
              <a:ea typeface="黑体" panose="02010609060101010101" pitchFamily="49" charset="-122"/>
            </a:endParaRPr>
          </a:p>
        </p:txBody>
      </p:sp>
      <p:sp>
        <p:nvSpPr>
          <p:cNvPr id="4" name="圆角矩形 3"/>
          <p:cNvSpPr/>
          <p:nvPr/>
        </p:nvSpPr>
        <p:spPr>
          <a:xfrm>
            <a:off x="0" y="0"/>
            <a:ext cx="4643470" cy="928694"/>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chilly" dir="t"/>
          </a:scene3d>
          <a:sp3d extrusionH="76200" prstMaterial="translucentPowder">
            <a:bevelT w="165100" prst="coolSlant"/>
            <a:bevelB w="165100" prst="coolSlant"/>
            <a:extrusionClr>
              <a:srgbClr val="0000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000" dirty="0" smtClean="0">
                <a:solidFill>
                  <a:srgbClr val="FF0000"/>
                </a:solidFill>
                <a:latin typeface="Arial Black" panose="020B0A04020102020204" pitchFamily="34" charset="0"/>
                <a:ea typeface="隶书" panose="02010509060101010101" pitchFamily="49" charset="-122"/>
              </a:rPr>
              <a:t>Quiz</a:t>
            </a:r>
            <a:r>
              <a:rPr lang="en-US" altLang="zh-CN" sz="4000" dirty="0" smtClean="0">
                <a:solidFill>
                  <a:srgbClr val="FF0000"/>
                </a:solidFill>
                <a:latin typeface="隶书" panose="02010509060101010101" pitchFamily="49" charset="-122"/>
                <a:ea typeface="隶书" panose="02010509060101010101" pitchFamily="49" charset="-122"/>
              </a:rPr>
              <a:t> (</a:t>
            </a:r>
            <a:r>
              <a:rPr lang="zh-CN" altLang="en-US" sz="4000" dirty="0" smtClean="0">
                <a:solidFill>
                  <a:srgbClr val="FF0000"/>
                </a:solidFill>
                <a:latin typeface="隶书" panose="02010509060101010101" pitchFamily="49" charset="-122"/>
                <a:ea typeface="隶书" panose="02010509060101010101" pitchFamily="49" charset="-122"/>
              </a:rPr>
              <a:t>牛刀小试</a:t>
            </a:r>
            <a:r>
              <a:rPr lang="en-US" altLang="zh-CN" sz="4000" dirty="0" smtClean="0">
                <a:solidFill>
                  <a:srgbClr val="FF0000"/>
                </a:solidFill>
                <a:latin typeface="隶书" panose="02010509060101010101" pitchFamily="49" charset="-122"/>
                <a:ea typeface="隶书" panose="02010509060101010101" pitchFamily="49" charset="-122"/>
              </a:rPr>
              <a:t>)</a:t>
            </a:r>
            <a:endParaRPr lang="zh-CN" altLang="en-US" sz="4000" dirty="0">
              <a:solidFill>
                <a:srgbClr val="FF0000"/>
              </a:solidFill>
              <a:latin typeface="隶书" panose="02010509060101010101" pitchFamily="49" charset="-122"/>
              <a:ea typeface="隶书" panose="02010509060101010101" pitchFamily="49" charset="-122"/>
            </a:endParaRPr>
          </a:p>
        </p:txBody>
      </p:sp>
      <p:sp>
        <p:nvSpPr>
          <p:cNvPr id="9" name="圆角矩形 8"/>
          <p:cNvSpPr/>
          <p:nvPr/>
        </p:nvSpPr>
        <p:spPr>
          <a:xfrm>
            <a:off x="4857752" y="4500570"/>
            <a:ext cx="3429024" cy="571504"/>
          </a:xfrm>
          <a:prstGeom prst="roundRect">
            <a:avLst/>
          </a:prstGeom>
          <a:noFill/>
          <a:ln w="66675">
            <a:solidFill>
              <a:srgbClr val="C00000"/>
            </a:solidFill>
          </a:ln>
          <a:scene3d>
            <a:camera prst="orthographicFront"/>
            <a:lightRig rig="morning"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smtClean="0">
              <a:solidFill>
                <a:srgbClr val="FF0000"/>
              </a:solidFill>
            </a:endParaRPr>
          </a:p>
        </p:txBody>
      </p:sp>
      <p:sp>
        <p:nvSpPr>
          <p:cNvPr id="10" name="圆角矩形 9"/>
          <p:cNvSpPr/>
          <p:nvPr/>
        </p:nvSpPr>
        <p:spPr>
          <a:xfrm>
            <a:off x="1928794" y="2786058"/>
            <a:ext cx="3286148" cy="500066"/>
          </a:xfrm>
          <a:prstGeom prst="roundRect">
            <a:avLst/>
          </a:prstGeom>
          <a:noFill/>
          <a:ln w="66675">
            <a:solidFill>
              <a:srgbClr val="C00000"/>
            </a:solidFill>
          </a:ln>
          <a:scene3d>
            <a:camera prst="orthographicFront"/>
            <a:lightRig rig="morning"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smtClean="0">
              <a:solidFill>
                <a:srgbClr val="FF0000"/>
              </a:solidFill>
            </a:endParaRPr>
          </a:p>
        </p:txBody>
      </p:sp>
      <p:sp>
        <p:nvSpPr>
          <p:cNvPr id="11" name="圆角矩形 10"/>
          <p:cNvSpPr/>
          <p:nvPr/>
        </p:nvSpPr>
        <p:spPr>
          <a:xfrm>
            <a:off x="3071802" y="3571876"/>
            <a:ext cx="4286280" cy="571504"/>
          </a:xfrm>
          <a:prstGeom prst="roundRect">
            <a:avLst/>
          </a:prstGeom>
          <a:noFill/>
          <a:ln w="66675">
            <a:solidFill>
              <a:srgbClr val="C00000"/>
            </a:solidFill>
          </a:ln>
          <a:scene3d>
            <a:camera prst="orthographicFront"/>
            <a:lightRig rig="morning"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smtClean="0">
              <a:solidFill>
                <a:srgbClr val="FF0000"/>
              </a:solidFill>
            </a:endParaRPr>
          </a:p>
        </p:txBody>
      </p:sp>
      <p:sp>
        <p:nvSpPr>
          <p:cNvPr id="12" name="圆角矩形 11"/>
          <p:cNvSpPr/>
          <p:nvPr/>
        </p:nvSpPr>
        <p:spPr>
          <a:xfrm>
            <a:off x="1928794" y="5357826"/>
            <a:ext cx="3000396" cy="500066"/>
          </a:xfrm>
          <a:prstGeom prst="roundRect">
            <a:avLst/>
          </a:prstGeom>
          <a:noFill/>
          <a:ln w="66675">
            <a:solidFill>
              <a:srgbClr val="C00000"/>
            </a:solidFill>
          </a:ln>
          <a:scene3d>
            <a:camera prst="orthographicFront"/>
            <a:lightRig rig="morning"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smtClean="0">
              <a:solidFill>
                <a:srgbClr val="FF0000"/>
              </a:solidFill>
            </a:endParaRPr>
          </a:p>
        </p:txBody>
      </p:sp>
      <p:grpSp>
        <p:nvGrpSpPr>
          <p:cNvPr id="15" name="组合 14"/>
          <p:cNvGrpSpPr/>
          <p:nvPr/>
        </p:nvGrpSpPr>
        <p:grpSpPr>
          <a:xfrm>
            <a:off x="357158" y="5429264"/>
            <a:ext cx="8929750" cy="1000132"/>
            <a:chOff x="357158" y="5429264"/>
            <a:chExt cx="8929750" cy="1000132"/>
          </a:xfrm>
        </p:grpSpPr>
        <p:sp>
          <p:nvSpPr>
            <p:cNvPr id="13" name="圆角矩形 12"/>
            <p:cNvSpPr/>
            <p:nvPr/>
          </p:nvSpPr>
          <p:spPr>
            <a:xfrm>
              <a:off x="7429520" y="5429264"/>
              <a:ext cx="1857388" cy="500066"/>
            </a:xfrm>
            <a:prstGeom prst="roundRect">
              <a:avLst/>
            </a:prstGeom>
            <a:noFill/>
            <a:ln w="66675">
              <a:solidFill>
                <a:srgbClr val="C00000"/>
              </a:solidFill>
            </a:ln>
            <a:scene3d>
              <a:camera prst="orthographicFront"/>
              <a:lightRig rig="morning"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smtClean="0">
                <a:solidFill>
                  <a:srgbClr val="FF0000"/>
                </a:solidFill>
              </a:endParaRPr>
            </a:p>
          </p:txBody>
        </p:sp>
        <p:sp>
          <p:nvSpPr>
            <p:cNvPr id="14" name="圆角矩形 13"/>
            <p:cNvSpPr/>
            <p:nvPr/>
          </p:nvSpPr>
          <p:spPr>
            <a:xfrm>
              <a:off x="357158" y="5929330"/>
              <a:ext cx="4572032" cy="500066"/>
            </a:xfrm>
            <a:prstGeom prst="roundRect">
              <a:avLst/>
            </a:prstGeom>
            <a:noFill/>
            <a:ln w="66675">
              <a:solidFill>
                <a:srgbClr val="C00000"/>
              </a:solidFill>
            </a:ln>
            <a:scene3d>
              <a:camera prst="orthographicFront"/>
              <a:lightRig rig="morning"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smtClean="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4294967295" end="4294967295"/>
                                            </p:txEl>
                                          </p:spTgt>
                                        </p:tgtEl>
                                        <p:attrNameLst>
                                          <p:attrName>style.visibility</p:attrName>
                                        </p:attrNameLst>
                                      </p:cBhvr>
                                      <p:to>
                                        <p:strVal val="visible"/>
                                      </p:to>
                                    </p:set>
                                    <p:animEffect transition="in" filter="blinds(horizontal)">
                                      <p:cBhvr>
                                        <p:cTn id="7" dur="500"/>
                                        <p:tgtEl>
                                          <p:spTgt spid="3">
                                            <p:txEl>
                                              <p:p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blinds(horizontal)">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blinds(horizontal)">
                                      <p:cBhvr>
                                        <p:cTn id="27" dur="500"/>
                                        <p:tgtEl>
                                          <p:spTgt spid="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blinds(horizontal)">
                                      <p:cBhvr>
                                        <p:cTn id="32" dur="500"/>
                                        <p:tgtEl>
                                          <p:spTgt spid="3">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课件\课件图片\timg 反反复滚滚滚复(2).jpg"/>
          <p:cNvPicPr>
            <a:picLocks noChangeAspect="1" noChangeArrowheads="1"/>
          </p:cNvPicPr>
          <p:nvPr/>
        </p:nvPicPr>
        <p:blipFill>
          <a:blip r:embed="rId1"/>
          <a:srcRect/>
          <a:stretch>
            <a:fillRect/>
          </a:stretch>
        </p:blipFill>
        <p:spPr bwMode="auto">
          <a:xfrm>
            <a:off x="0" y="-142900"/>
            <a:ext cx="9144000" cy="6143668"/>
          </a:xfrm>
          <a:prstGeom prst="rect">
            <a:avLst/>
          </a:prstGeom>
          <a:noFill/>
        </p:spPr>
      </p:pic>
      <p:sp>
        <p:nvSpPr>
          <p:cNvPr id="4" name="圆角矩形 3"/>
          <p:cNvSpPr/>
          <p:nvPr/>
        </p:nvSpPr>
        <p:spPr>
          <a:xfrm>
            <a:off x="0" y="0"/>
            <a:ext cx="6357982" cy="107157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chilly" dir="t"/>
          </a:scene3d>
          <a:sp3d extrusionH="76200" prstMaterial="translucentPowder">
            <a:bevelT w="165100" prst="coolSlant"/>
            <a:bevelB w="165100" prst="coolSlant"/>
            <a:extrusionClr>
              <a:srgbClr val="0000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000" dirty="0" smtClean="0">
                <a:solidFill>
                  <a:srgbClr val="FF0000"/>
                </a:solidFill>
                <a:latin typeface="Arial Black" panose="020B0A04020102020204" pitchFamily="34" charset="0"/>
                <a:ea typeface="隶书" panose="02010509060101010101" pitchFamily="49" charset="-122"/>
              </a:rPr>
              <a:t>Game Time (</a:t>
            </a:r>
            <a:r>
              <a:rPr lang="zh-CN" altLang="en-US" sz="4000" dirty="0" smtClean="0">
                <a:solidFill>
                  <a:srgbClr val="FF0000"/>
                </a:solidFill>
                <a:latin typeface="Arial Black" panose="020B0A04020102020204" pitchFamily="34" charset="0"/>
                <a:ea typeface="隶书" panose="02010509060101010101" pitchFamily="49" charset="-122"/>
              </a:rPr>
              <a:t>游戏时间</a:t>
            </a:r>
            <a:r>
              <a:rPr lang="en-US" altLang="zh-CN" sz="4000" dirty="0" smtClean="0">
                <a:solidFill>
                  <a:srgbClr val="FF0000"/>
                </a:solidFill>
                <a:latin typeface="Arial Black" panose="020B0A04020102020204" pitchFamily="34" charset="0"/>
                <a:ea typeface="隶书" panose="02010509060101010101" pitchFamily="49" charset="-122"/>
              </a:rPr>
              <a:t>)</a:t>
            </a:r>
            <a:r>
              <a:rPr lang="en-US" altLang="zh-CN" sz="4000" dirty="0" smtClean="0">
                <a:solidFill>
                  <a:srgbClr val="FF0000"/>
                </a:solidFill>
                <a:latin typeface="隶书" panose="02010509060101010101" pitchFamily="49" charset="-122"/>
                <a:ea typeface="隶书" panose="02010509060101010101" pitchFamily="49" charset="-122"/>
              </a:rPr>
              <a:t> </a:t>
            </a:r>
            <a:endParaRPr lang="zh-CN" altLang="en-US" sz="4000" dirty="0">
              <a:solidFill>
                <a:srgbClr val="FF0000"/>
              </a:solidFill>
              <a:latin typeface="隶书" panose="02010509060101010101" pitchFamily="49" charset="-122"/>
              <a:ea typeface="隶书" panose="02010509060101010101" pitchFamily="49" charset="-122"/>
            </a:endParaRPr>
          </a:p>
        </p:txBody>
      </p:sp>
      <p:pic>
        <p:nvPicPr>
          <p:cNvPr id="7171" name="Picture 3" descr="C:\Users\Administrator.DC-20190821KNSB\Desktop\timg.jpg"/>
          <p:cNvPicPr>
            <a:picLocks noGrp="1" noChangeAspect="1" noChangeArrowheads="1"/>
          </p:cNvPicPr>
          <p:nvPr>
            <p:ph idx="1"/>
          </p:nvPr>
        </p:nvPicPr>
        <p:blipFill>
          <a:blip r:embed="rId2" cstate="print"/>
          <a:srcRect/>
          <a:stretch>
            <a:fillRect/>
          </a:stretch>
        </p:blipFill>
        <p:spPr bwMode="auto">
          <a:xfrm>
            <a:off x="8040061" y="-142900"/>
            <a:ext cx="1103940" cy="1643074"/>
          </a:xfrm>
          <a:prstGeom prst="rect">
            <a:avLst/>
          </a:prstGeom>
          <a:noFill/>
        </p:spPr>
      </p:pic>
      <p:sp>
        <p:nvSpPr>
          <p:cNvPr id="7" name="TextBox 6"/>
          <p:cNvSpPr txBox="1"/>
          <p:nvPr/>
        </p:nvSpPr>
        <p:spPr>
          <a:xfrm>
            <a:off x="0" y="1500174"/>
            <a:ext cx="9144000" cy="5509200"/>
          </a:xfrm>
          <a:prstGeom prst="rect">
            <a:avLst/>
          </a:prstGeom>
          <a:solidFill>
            <a:schemeClr val="bg1">
              <a:alpha val="78000"/>
            </a:schemeClr>
          </a:solidFill>
          <a:ln>
            <a:solidFill>
              <a:srgbClr val="C00000"/>
            </a:solidFill>
          </a:ln>
        </p:spPr>
        <p:txBody>
          <a:bodyPr wrap="square" rtlCol="0">
            <a:spAutoFit/>
          </a:bodyPr>
          <a:lstStyle/>
          <a:p>
            <a:r>
              <a:rPr lang="en-US" sz="3200" b="1" i="1" u="sng" dirty="0" smtClean="0">
                <a:solidFill>
                  <a:srgbClr val="FF0000"/>
                </a:solidFill>
              </a:rPr>
              <a:t>Who is he /she ?</a:t>
            </a:r>
            <a:endParaRPr lang="zh-CN" altLang="en-US" sz="3200" i="1" u="sng" dirty="0" smtClean="0">
              <a:solidFill>
                <a:srgbClr val="FF0000"/>
              </a:solidFill>
            </a:endParaRPr>
          </a:p>
          <a:p>
            <a:r>
              <a:rPr lang="zh-CN" altLang="en-US" sz="3200" b="1" dirty="0" smtClean="0">
                <a:solidFill>
                  <a:srgbClr val="000066"/>
                </a:solidFill>
              </a:rPr>
              <a:t>从全世界几十亿人当中锁定一个人</a:t>
            </a:r>
            <a:r>
              <a:rPr lang="en-US" sz="3200" b="1" dirty="0" smtClean="0">
                <a:solidFill>
                  <a:srgbClr val="000066"/>
                </a:solidFill>
              </a:rPr>
              <a:t>!    </a:t>
            </a:r>
            <a:endParaRPr lang="zh-CN" altLang="en-US" sz="3200" dirty="0" smtClean="0">
              <a:solidFill>
                <a:srgbClr val="000066"/>
              </a:solidFill>
            </a:endParaRPr>
          </a:p>
          <a:p>
            <a:r>
              <a:rPr lang="en-US" sz="3200" b="1" dirty="0" smtClean="0">
                <a:solidFill>
                  <a:srgbClr val="000066"/>
                </a:solidFill>
              </a:rPr>
              <a:t>He or she is a( handsome) boy or a girl (looking pretty)</a:t>
            </a:r>
            <a:r>
              <a:rPr lang="zh-CN" altLang="en-US" sz="3200" b="1" dirty="0" smtClean="0">
                <a:solidFill>
                  <a:srgbClr val="000066"/>
                </a:solidFill>
              </a:rPr>
              <a:t>，</a:t>
            </a:r>
            <a:r>
              <a:rPr lang="en-US" sz="3200" b="1" dirty="0" smtClean="0">
                <a:solidFill>
                  <a:srgbClr val="000066"/>
                </a:solidFill>
              </a:rPr>
              <a:t>a(fat or thin)person( with small or big eyes)</a:t>
            </a:r>
            <a:r>
              <a:rPr lang="zh-CN" altLang="en-US" sz="3200" b="1" dirty="0" smtClean="0">
                <a:solidFill>
                  <a:srgbClr val="000066"/>
                </a:solidFill>
              </a:rPr>
              <a:t>，</a:t>
            </a:r>
            <a:r>
              <a:rPr lang="en-US" sz="3200" b="1" dirty="0" smtClean="0">
                <a:solidFill>
                  <a:srgbClr val="000066"/>
                </a:solidFill>
              </a:rPr>
              <a:t> the(only)</a:t>
            </a:r>
            <a:r>
              <a:rPr lang="en-US" sz="3200" dirty="0" smtClean="0">
                <a:solidFill>
                  <a:srgbClr val="000066"/>
                </a:solidFill>
              </a:rPr>
              <a:t> </a:t>
            </a:r>
            <a:r>
              <a:rPr lang="en-US" sz="3200" b="1" dirty="0" smtClean="0">
                <a:solidFill>
                  <a:srgbClr val="000066"/>
                </a:solidFill>
              </a:rPr>
              <a:t>person(who you often dream of)and(who you love deeply).</a:t>
            </a:r>
            <a:endParaRPr lang="zh-CN" altLang="en-US" sz="3200" dirty="0" smtClean="0">
              <a:solidFill>
                <a:srgbClr val="000066"/>
              </a:solidFill>
            </a:endParaRPr>
          </a:p>
          <a:p>
            <a:r>
              <a:rPr lang="en-US" altLang="zh-CN" sz="3200" b="1" dirty="0" smtClean="0">
                <a:solidFill>
                  <a:srgbClr val="000066"/>
                </a:solidFill>
              </a:rPr>
              <a:t>key </a:t>
            </a:r>
            <a:r>
              <a:rPr lang="en-US" sz="3200" b="1" dirty="0" smtClean="0">
                <a:solidFill>
                  <a:srgbClr val="000066"/>
                </a:solidFill>
              </a:rPr>
              <a:t>:  </a:t>
            </a:r>
            <a:r>
              <a:rPr lang="en-US" sz="3200" b="1" dirty="0" smtClean="0">
                <a:solidFill>
                  <a:srgbClr val="FF0000"/>
                </a:solidFill>
              </a:rPr>
              <a:t>dream lover </a:t>
            </a:r>
            <a:r>
              <a:rPr lang="en-US" sz="3200" b="1" dirty="0" smtClean="0">
                <a:solidFill>
                  <a:srgbClr val="000066"/>
                </a:solidFill>
              </a:rPr>
              <a:t>(</a:t>
            </a:r>
            <a:r>
              <a:rPr lang="zh-CN" altLang="en-US" sz="3200" b="1" dirty="0" smtClean="0">
                <a:solidFill>
                  <a:srgbClr val="000066"/>
                </a:solidFill>
              </a:rPr>
              <a:t>梦中情人</a:t>
            </a:r>
            <a:r>
              <a:rPr lang="en-US" altLang="zh-CN" sz="3200" b="1" dirty="0" smtClean="0">
                <a:solidFill>
                  <a:srgbClr val="000066"/>
                </a:solidFill>
              </a:rPr>
              <a:t>)</a:t>
            </a:r>
            <a:endParaRPr lang="en-US" altLang="zh-CN" sz="3200" b="1" dirty="0" smtClean="0">
              <a:solidFill>
                <a:srgbClr val="000066"/>
              </a:solidFill>
            </a:endParaRPr>
          </a:p>
          <a:p>
            <a:endParaRPr lang="en-US" altLang="zh-CN" sz="3200" b="1" dirty="0" smtClean="0">
              <a:solidFill>
                <a:srgbClr val="000066"/>
              </a:solidFill>
            </a:endParaRPr>
          </a:p>
          <a:p>
            <a:endParaRPr lang="en-US" altLang="zh-CN" sz="3200" b="1" dirty="0" smtClean="0">
              <a:solidFill>
                <a:srgbClr val="000066"/>
              </a:solidFill>
            </a:endParaRPr>
          </a:p>
          <a:p>
            <a:endParaRPr lang="en-US" altLang="zh-CN" sz="3200" b="1" dirty="0" smtClean="0">
              <a:solidFill>
                <a:srgbClr val="000066"/>
              </a:solidFill>
            </a:endParaRPr>
          </a:p>
          <a:p>
            <a:endParaRPr lang="en-US" altLang="zh-CN" sz="3200" b="1" dirty="0" smtClean="0">
              <a:solidFill>
                <a:srgbClr val="000066"/>
              </a:solidFill>
            </a:endParaRPr>
          </a:p>
        </p:txBody>
      </p:sp>
      <p:sp>
        <p:nvSpPr>
          <p:cNvPr id="10" name="椭圆 9"/>
          <p:cNvSpPr/>
          <p:nvPr/>
        </p:nvSpPr>
        <p:spPr>
          <a:xfrm>
            <a:off x="2428860" y="2428868"/>
            <a:ext cx="1928826" cy="714380"/>
          </a:xfrm>
          <a:prstGeom prst="ellipse">
            <a:avLst/>
          </a:prstGeom>
          <a:noFill/>
          <a:ln w="66675" cmpd="sng">
            <a:solidFill>
              <a:srgbClr val="FF0000">
                <a:alpha val="41000"/>
              </a:srgbClr>
            </a:solidFill>
          </a:ln>
          <a:scene3d>
            <a:camera prst="orthographicFront"/>
            <a:lightRig rig="threePt" dir="t"/>
          </a:scene3d>
          <a:sp3d prstMaterial="translucentPowder">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smtClean="0">
              <a:solidFill>
                <a:srgbClr val="FF0000"/>
              </a:solidFill>
            </a:endParaRPr>
          </a:p>
        </p:txBody>
      </p:sp>
      <p:sp>
        <p:nvSpPr>
          <p:cNvPr id="11" name="椭圆 10"/>
          <p:cNvSpPr/>
          <p:nvPr/>
        </p:nvSpPr>
        <p:spPr>
          <a:xfrm>
            <a:off x="1928794" y="2928934"/>
            <a:ext cx="1928826" cy="642942"/>
          </a:xfrm>
          <a:prstGeom prst="ellipse">
            <a:avLst/>
          </a:prstGeom>
          <a:noFill/>
          <a:ln w="66675" cmpd="sng">
            <a:solidFill>
              <a:srgbClr val="FF0000">
                <a:alpha val="41000"/>
              </a:srgbClr>
            </a:solidFill>
          </a:ln>
          <a:scene3d>
            <a:camera prst="orthographicFront"/>
            <a:lightRig rig="threePt" dir="t"/>
          </a:scene3d>
          <a:sp3d prstMaterial="translucentPowder">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smtClean="0">
              <a:solidFill>
                <a:srgbClr val="FF0000"/>
              </a:solidFill>
            </a:endParaRPr>
          </a:p>
        </p:txBody>
      </p:sp>
      <p:sp>
        <p:nvSpPr>
          <p:cNvPr id="12" name="椭圆 11"/>
          <p:cNvSpPr/>
          <p:nvPr/>
        </p:nvSpPr>
        <p:spPr>
          <a:xfrm>
            <a:off x="714348" y="3500438"/>
            <a:ext cx="928694" cy="571504"/>
          </a:xfrm>
          <a:prstGeom prst="ellipse">
            <a:avLst/>
          </a:prstGeom>
          <a:noFill/>
          <a:ln w="66675" cmpd="sng">
            <a:solidFill>
              <a:srgbClr val="FF0000">
                <a:alpha val="41000"/>
              </a:srgbClr>
            </a:solidFill>
          </a:ln>
          <a:scene3d>
            <a:camera prst="orthographicFront"/>
            <a:lightRig rig="threePt" dir="t"/>
          </a:scene3d>
          <a:sp3d prstMaterial="translucentPowder">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smtClean="0">
              <a:solidFill>
                <a:srgbClr val="FF0000"/>
              </a:solidFill>
            </a:endParaRPr>
          </a:p>
        </p:txBody>
      </p:sp>
      <p:grpSp>
        <p:nvGrpSpPr>
          <p:cNvPr id="18" name="组合 17"/>
          <p:cNvGrpSpPr/>
          <p:nvPr/>
        </p:nvGrpSpPr>
        <p:grpSpPr>
          <a:xfrm>
            <a:off x="0" y="2571744"/>
            <a:ext cx="8286776" cy="928694"/>
            <a:chOff x="0" y="2571744"/>
            <a:chExt cx="8286776" cy="928694"/>
          </a:xfrm>
        </p:grpSpPr>
        <p:sp>
          <p:nvSpPr>
            <p:cNvPr id="13" name="圆角矩形 12"/>
            <p:cNvSpPr/>
            <p:nvPr/>
          </p:nvSpPr>
          <p:spPr>
            <a:xfrm>
              <a:off x="6643702" y="2571744"/>
              <a:ext cx="1643074" cy="571504"/>
            </a:xfrm>
            <a:prstGeom prst="roundRect">
              <a:avLst/>
            </a:prstGeom>
            <a:noFill/>
            <a:ln w="117475">
              <a:solidFill>
                <a:srgbClr val="080808"/>
              </a:solidFill>
            </a:ln>
            <a:scene3d>
              <a:camera prst="orthographicFront"/>
              <a:lightRig rig="threePt" dir="t"/>
            </a:scene3d>
            <a:sp3d prstMaterial="translucentPowder">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smtClean="0">
                <a:solidFill>
                  <a:srgbClr val="FF0000"/>
                </a:solidFill>
              </a:endParaRPr>
            </a:p>
          </p:txBody>
        </p:sp>
        <p:sp>
          <p:nvSpPr>
            <p:cNvPr id="14" name="圆角矩形 13"/>
            <p:cNvSpPr/>
            <p:nvPr/>
          </p:nvSpPr>
          <p:spPr>
            <a:xfrm>
              <a:off x="0" y="3071810"/>
              <a:ext cx="1357322" cy="428628"/>
            </a:xfrm>
            <a:prstGeom prst="roundRect">
              <a:avLst/>
            </a:prstGeom>
            <a:noFill/>
            <a:ln w="117475">
              <a:solidFill>
                <a:srgbClr val="080808"/>
              </a:solidFill>
            </a:ln>
            <a:scene3d>
              <a:camera prst="orthographicFront"/>
              <a:lightRig rig="threePt" dir="t"/>
            </a:scene3d>
            <a:sp3d prstMaterial="translucentPowder">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smtClean="0">
                <a:solidFill>
                  <a:srgbClr val="FF0000"/>
                </a:solidFill>
              </a:endParaRPr>
            </a:p>
          </p:txBody>
        </p:sp>
      </p:grpSp>
      <p:sp>
        <p:nvSpPr>
          <p:cNvPr id="15" name="圆角矩形 14"/>
          <p:cNvSpPr/>
          <p:nvPr/>
        </p:nvSpPr>
        <p:spPr>
          <a:xfrm>
            <a:off x="5072066" y="3000372"/>
            <a:ext cx="3786214" cy="571504"/>
          </a:xfrm>
          <a:prstGeom prst="roundRect">
            <a:avLst/>
          </a:prstGeom>
          <a:noFill/>
          <a:ln w="117475">
            <a:solidFill>
              <a:srgbClr val="080808"/>
            </a:solidFill>
          </a:ln>
          <a:scene3d>
            <a:camera prst="orthographicFront"/>
            <a:lightRig rig="threePt" dir="t"/>
          </a:scene3d>
          <a:sp3d prstMaterial="translucentPowder">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smtClean="0">
              <a:solidFill>
                <a:srgbClr val="FF0000"/>
              </a:solidFill>
            </a:endParaRPr>
          </a:p>
        </p:txBody>
      </p:sp>
      <p:sp>
        <p:nvSpPr>
          <p:cNvPr id="16" name="圆角矩形 15"/>
          <p:cNvSpPr/>
          <p:nvPr/>
        </p:nvSpPr>
        <p:spPr>
          <a:xfrm>
            <a:off x="0" y="4000504"/>
            <a:ext cx="3000364" cy="571504"/>
          </a:xfrm>
          <a:prstGeom prst="roundRect">
            <a:avLst/>
          </a:prstGeom>
          <a:noFill/>
          <a:ln w="117475">
            <a:solidFill>
              <a:srgbClr val="080808"/>
            </a:solidFill>
          </a:ln>
          <a:scene3d>
            <a:camera prst="orthographicFront"/>
            <a:lightRig rig="threePt" dir="t"/>
          </a:scene3d>
          <a:sp3d prstMaterial="translucentPowder">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smtClean="0">
              <a:solidFill>
                <a:srgbClr val="FF0000"/>
              </a:solidFill>
            </a:endParaRPr>
          </a:p>
        </p:txBody>
      </p:sp>
      <p:sp>
        <p:nvSpPr>
          <p:cNvPr id="17" name="圆角矩形 16"/>
          <p:cNvSpPr/>
          <p:nvPr/>
        </p:nvSpPr>
        <p:spPr>
          <a:xfrm>
            <a:off x="3000364" y="3571876"/>
            <a:ext cx="4286280" cy="428628"/>
          </a:xfrm>
          <a:prstGeom prst="roundRect">
            <a:avLst/>
          </a:prstGeom>
          <a:noFill/>
          <a:ln w="117475">
            <a:solidFill>
              <a:srgbClr val="080808"/>
            </a:solidFill>
          </a:ln>
          <a:scene3d>
            <a:camera prst="orthographicFront"/>
            <a:lightRig rig="threePt" dir="t"/>
          </a:scene3d>
          <a:sp3d prstMaterial="translucentPowder">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smtClean="0">
              <a:solidFill>
                <a:srgbClr val="FF0000"/>
              </a:solidFill>
            </a:endParaRPr>
          </a:p>
        </p:txBody>
      </p:sp>
      <p:sp>
        <p:nvSpPr>
          <p:cNvPr id="19" name="圆角矩形 18"/>
          <p:cNvSpPr/>
          <p:nvPr/>
        </p:nvSpPr>
        <p:spPr>
          <a:xfrm>
            <a:off x="0" y="1142984"/>
            <a:ext cx="9001156" cy="5572188"/>
          </a:xfrm>
          <a:prstGeom prst="roundRect">
            <a:avLst/>
          </a:prstGeom>
          <a:gradFill>
            <a:gsLst>
              <a:gs pos="0">
                <a:schemeClr val="bg1"/>
              </a:gs>
              <a:gs pos="64999">
                <a:srgbClr val="F0EBD5"/>
              </a:gs>
              <a:gs pos="100000">
                <a:srgbClr val="D1C39F"/>
              </a:gs>
            </a:gsLst>
            <a:lin ang="5400000" scaled="0"/>
          </a:gradFill>
          <a:scene3d>
            <a:camera prst="orthographicFront"/>
            <a:lightRig rig="balanced" dir="t"/>
          </a:scene3d>
          <a:sp3d extrusionH="76200" contourW="12700" prstMaterial="dkEdge">
            <a:bevelB w="114300" prst="hardEdge"/>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smtClean="0">
                <a:solidFill>
                  <a:srgbClr val="0000CC"/>
                </a:solidFill>
                <a:latin typeface="Arial Black" panose="020B0A04020102020204" pitchFamily="34" charset="0"/>
                <a:ea typeface="黑体" panose="02010609060101010101" pitchFamily="49" charset="-122"/>
              </a:rPr>
              <a:t>英语分前置定语和后置定语。</a:t>
            </a:r>
            <a:endParaRPr lang="en-US" altLang="zh-CN" sz="2800" b="1" dirty="0" smtClean="0">
              <a:solidFill>
                <a:srgbClr val="0000CC"/>
              </a:solidFill>
              <a:latin typeface="Arial Black" panose="020B0A04020102020204" pitchFamily="34" charset="0"/>
              <a:ea typeface="黑体" panose="02010609060101010101" pitchFamily="49" charset="-122"/>
            </a:endParaRPr>
          </a:p>
          <a:p>
            <a:r>
              <a:rPr lang="zh-CN" altLang="en-US" sz="2800" b="1" dirty="0" smtClean="0">
                <a:solidFill>
                  <a:srgbClr val="0000CC"/>
                </a:solidFill>
                <a:latin typeface="Arial Black" panose="020B0A04020102020204" pitchFamily="34" charset="0"/>
                <a:ea typeface="黑体" panose="02010609060101010101" pitchFamily="49" charset="-122"/>
              </a:rPr>
              <a:t>前置定语：单个词作定语一般前置。</a:t>
            </a:r>
            <a:endParaRPr lang="en-US" altLang="zh-CN" sz="2800" b="1" dirty="0" smtClean="0">
              <a:solidFill>
                <a:srgbClr val="0000CC"/>
              </a:solidFill>
              <a:latin typeface="Arial Black" panose="020B0A04020102020204" pitchFamily="34" charset="0"/>
              <a:ea typeface="黑体" panose="02010609060101010101" pitchFamily="49" charset="-122"/>
            </a:endParaRPr>
          </a:p>
          <a:p>
            <a:r>
              <a:rPr lang="zh-CN" altLang="en-US" sz="2800" b="1" dirty="0" smtClean="0">
                <a:solidFill>
                  <a:srgbClr val="0000CC"/>
                </a:solidFill>
                <a:latin typeface="Arial Black" panose="020B0A04020102020204" pitchFamily="34" charset="0"/>
                <a:ea typeface="黑体" panose="02010609060101010101" pitchFamily="49" charset="-122"/>
              </a:rPr>
              <a:t>后置定语包括 </a:t>
            </a:r>
            <a:r>
              <a:rPr lang="en-US" sz="2800" b="1" dirty="0" smtClean="0">
                <a:solidFill>
                  <a:srgbClr val="0000CC"/>
                </a:solidFill>
                <a:latin typeface="Arial Black" panose="020B0A04020102020204" pitchFamily="34" charset="0"/>
                <a:ea typeface="黑体" panose="02010609060101010101" pitchFamily="49" charset="-122"/>
              </a:rPr>
              <a:t>: </a:t>
            </a:r>
            <a:endParaRPr lang="en-US" sz="2800" b="1" dirty="0" smtClean="0">
              <a:solidFill>
                <a:srgbClr val="0000CC"/>
              </a:solidFill>
              <a:latin typeface="Arial Black" panose="020B0A04020102020204" pitchFamily="34" charset="0"/>
              <a:ea typeface="黑体" panose="02010609060101010101" pitchFamily="49" charset="-122"/>
            </a:endParaRPr>
          </a:p>
          <a:p>
            <a:r>
              <a:rPr lang="en-US" sz="2800" b="1" dirty="0" smtClean="0">
                <a:solidFill>
                  <a:srgbClr val="0000CC"/>
                </a:solidFill>
                <a:latin typeface="Arial Black" panose="020B0A04020102020204" pitchFamily="34" charset="0"/>
                <a:ea typeface="黑体" panose="02010609060101010101" pitchFamily="49" charset="-122"/>
              </a:rPr>
              <a:t>1.</a:t>
            </a:r>
            <a:r>
              <a:rPr lang="zh-CN" altLang="en-US" sz="2800" b="1" dirty="0" smtClean="0">
                <a:solidFill>
                  <a:srgbClr val="0000CC"/>
                </a:solidFill>
                <a:latin typeface="Arial Black" panose="020B0A04020102020204" pitchFamily="34" charset="0"/>
                <a:ea typeface="黑体" panose="02010609060101010101" pitchFamily="49" charset="-122"/>
              </a:rPr>
              <a:t>介词短语</a:t>
            </a:r>
            <a:r>
              <a:rPr lang="en-US" sz="2800" b="1" dirty="0" smtClean="0">
                <a:solidFill>
                  <a:srgbClr val="0000CC"/>
                </a:solidFill>
                <a:latin typeface="Arial Black" panose="020B0A04020102020204" pitchFamily="34" charset="0"/>
                <a:ea typeface="黑体" panose="02010609060101010101" pitchFamily="49" charset="-122"/>
              </a:rPr>
              <a:t> </a:t>
            </a:r>
            <a:endParaRPr lang="en-US" altLang="zh-CN" sz="2800" b="1" dirty="0" smtClean="0">
              <a:solidFill>
                <a:srgbClr val="0000CC"/>
              </a:solidFill>
              <a:latin typeface="Arial Black" panose="020B0A04020102020204" pitchFamily="34" charset="0"/>
              <a:ea typeface="黑体" panose="02010609060101010101" pitchFamily="49" charset="-122"/>
            </a:endParaRPr>
          </a:p>
          <a:p>
            <a:r>
              <a:rPr lang="en-US" altLang="zh-CN" sz="2800" b="1" dirty="0" smtClean="0">
                <a:solidFill>
                  <a:srgbClr val="0000CC"/>
                </a:solidFill>
                <a:latin typeface="Arial Black" panose="020B0A04020102020204" pitchFamily="34" charset="0"/>
                <a:ea typeface="黑体" panose="02010609060101010101" pitchFamily="49" charset="-122"/>
              </a:rPr>
              <a:t>2.v-ing</a:t>
            </a:r>
            <a:r>
              <a:rPr lang="zh-CN" altLang="en-US" sz="2800" b="1" dirty="0" smtClean="0">
                <a:solidFill>
                  <a:srgbClr val="0000CC"/>
                </a:solidFill>
                <a:latin typeface="Arial Black" panose="020B0A04020102020204" pitchFamily="34" charset="0"/>
                <a:ea typeface="黑体" panose="02010609060101010101" pitchFamily="49" charset="-122"/>
              </a:rPr>
              <a:t>短语</a:t>
            </a:r>
            <a:r>
              <a:rPr lang="en-US" sz="2800" b="1" dirty="0" smtClean="0">
                <a:solidFill>
                  <a:srgbClr val="0000CC"/>
                </a:solidFill>
                <a:latin typeface="Arial Black" panose="020B0A04020102020204" pitchFamily="34" charset="0"/>
                <a:ea typeface="黑体" panose="02010609060101010101" pitchFamily="49" charset="-122"/>
              </a:rPr>
              <a:t> </a:t>
            </a:r>
            <a:r>
              <a:rPr lang="en-US" altLang="zh-CN" sz="2800" b="1" dirty="0" smtClean="0">
                <a:solidFill>
                  <a:srgbClr val="0000CC"/>
                </a:solidFill>
                <a:latin typeface="Arial Black" panose="020B0A04020102020204" pitchFamily="34" charset="0"/>
                <a:ea typeface="黑体" panose="02010609060101010101" pitchFamily="49" charset="-122"/>
              </a:rPr>
              <a:t>v-</a:t>
            </a:r>
            <a:r>
              <a:rPr lang="en-US" altLang="zh-CN" sz="2800" b="1" dirty="0" err="1" smtClean="0">
                <a:solidFill>
                  <a:srgbClr val="0000CC"/>
                </a:solidFill>
                <a:latin typeface="Arial Black" panose="020B0A04020102020204" pitchFamily="34" charset="0"/>
                <a:ea typeface="黑体" panose="02010609060101010101" pitchFamily="49" charset="-122"/>
              </a:rPr>
              <a:t>ed</a:t>
            </a:r>
            <a:r>
              <a:rPr lang="en-US" altLang="zh-CN" sz="2800" b="1" dirty="0" smtClean="0">
                <a:solidFill>
                  <a:srgbClr val="0000CC"/>
                </a:solidFill>
                <a:latin typeface="Arial Black" panose="020B0A04020102020204" pitchFamily="34" charset="0"/>
                <a:ea typeface="黑体" panose="02010609060101010101" pitchFamily="49" charset="-122"/>
              </a:rPr>
              <a:t> </a:t>
            </a:r>
            <a:r>
              <a:rPr lang="zh-CN" altLang="en-US" sz="2800" b="1" dirty="0" smtClean="0">
                <a:solidFill>
                  <a:srgbClr val="0000CC"/>
                </a:solidFill>
                <a:latin typeface="Arial Black" panose="020B0A04020102020204" pitchFamily="34" charset="0"/>
                <a:ea typeface="黑体" panose="02010609060101010101" pitchFamily="49" charset="-122"/>
              </a:rPr>
              <a:t>短语</a:t>
            </a:r>
            <a:r>
              <a:rPr lang="en-US" sz="2800" b="1" dirty="0" smtClean="0">
                <a:solidFill>
                  <a:srgbClr val="0000CC"/>
                </a:solidFill>
                <a:latin typeface="Arial Black" panose="020B0A04020102020204" pitchFamily="34" charset="0"/>
                <a:ea typeface="黑体" panose="02010609060101010101" pitchFamily="49" charset="-122"/>
              </a:rPr>
              <a:t> </a:t>
            </a:r>
            <a:endParaRPr lang="en-US" altLang="zh-CN" sz="2800" b="1" dirty="0" smtClean="0">
              <a:solidFill>
                <a:srgbClr val="0000CC"/>
              </a:solidFill>
              <a:latin typeface="Arial Black" panose="020B0A04020102020204" pitchFamily="34" charset="0"/>
              <a:ea typeface="黑体" panose="02010609060101010101" pitchFamily="49" charset="-122"/>
            </a:endParaRPr>
          </a:p>
          <a:p>
            <a:r>
              <a:rPr lang="en-US" altLang="zh-CN" sz="2800" b="1" dirty="0" smtClean="0">
                <a:solidFill>
                  <a:srgbClr val="0000CC"/>
                </a:solidFill>
                <a:latin typeface="Arial Black" panose="020B0A04020102020204" pitchFamily="34" charset="0"/>
                <a:ea typeface="黑体" panose="02010609060101010101" pitchFamily="49" charset="-122"/>
              </a:rPr>
              <a:t>3.</a:t>
            </a:r>
            <a:r>
              <a:rPr lang="zh-CN" altLang="en-US" sz="2800" b="1" dirty="0" smtClean="0">
                <a:solidFill>
                  <a:srgbClr val="0000CC"/>
                </a:solidFill>
                <a:latin typeface="Arial Black" panose="020B0A04020102020204" pitchFamily="34" charset="0"/>
                <a:ea typeface="黑体" panose="02010609060101010101" pitchFamily="49" charset="-122"/>
              </a:rPr>
              <a:t>定语从句</a:t>
            </a:r>
            <a:endParaRPr lang="zh-CN" altLang="en-US" sz="2800" b="1" dirty="0" smtClean="0">
              <a:solidFill>
                <a:srgbClr val="0000CC"/>
              </a:solidFill>
              <a:latin typeface="Arial Black" panose="020B0A04020102020204" pitchFamily="34" charset="0"/>
              <a:ea typeface="黑体" panose="02010609060101010101" pitchFamily="49" charset="-122"/>
            </a:endParaRPr>
          </a:p>
          <a:p>
            <a:endParaRPr lang="zh-CN" altLang="en-US" sz="4000" dirty="0" smtClean="0">
              <a:solidFill>
                <a:srgbClr val="0000CC"/>
              </a:solidFill>
              <a:latin typeface="Arial Black" panose="020B0A04020102020204" pitchFamily="34" charset="0"/>
              <a:ea typeface="隶书" panose="02010509060101010101" pitchFamily="49" charset="-122"/>
            </a:endParaRPr>
          </a:p>
          <a:p>
            <a:endParaRPr lang="zh-CN" altLang="en-US" sz="4000" dirty="0">
              <a:solidFill>
                <a:srgbClr val="FF0000"/>
              </a:solidFill>
              <a:latin typeface="隶书" panose="02010509060101010101" pitchFamily="49" charset="-122"/>
              <a:ea typeface="隶书" panose="02010509060101010101" pitchFamily="49" charset="-122"/>
            </a:endParaRPr>
          </a:p>
        </p:txBody>
      </p:sp>
      <p:sp>
        <p:nvSpPr>
          <p:cNvPr id="20" name="TextBox 19"/>
          <p:cNvSpPr txBox="1"/>
          <p:nvPr/>
        </p:nvSpPr>
        <p:spPr>
          <a:xfrm>
            <a:off x="285720" y="4572008"/>
            <a:ext cx="8190704" cy="2003625"/>
          </a:xfrm>
          <a:prstGeom prst="rect">
            <a:avLst/>
          </a:prstGeom>
          <a:noFill/>
        </p:spPr>
        <p:txBody>
          <a:bodyPr wrap="none" rtlCol="0">
            <a:spAutoFit/>
          </a:bodyPr>
          <a:lstStyle/>
          <a:p>
            <a:pPr algn="just" eaLnBrk="0" hangingPunct="0">
              <a:lnSpc>
                <a:spcPct val="110000"/>
              </a:lnSpc>
              <a:spcBef>
                <a:spcPct val="10000"/>
              </a:spcBef>
              <a:buNone/>
            </a:pPr>
            <a:r>
              <a:rPr lang="en-US" altLang="zh-CN" b="1" dirty="0" smtClean="0">
                <a:solidFill>
                  <a:srgbClr val="0000CC"/>
                </a:solidFill>
                <a:latin typeface="Arial Black" panose="020B0A04020102020204" pitchFamily="34" charset="0"/>
                <a:ea typeface="黑体" panose="02010609060101010101" pitchFamily="49" charset="-122"/>
              </a:rPr>
              <a:t>1.That dog lying on the ground is mine.</a:t>
            </a:r>
            <a:endParaRPr lang="en-US" altLang="zh-CN" b="1" dirty="0" smtClean="0">
              <a:solidFill>
                <a:srgbClr val="0000CC"/>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b="1" dirty="0" smtClean="0">
                <a:solidFill>
                  <a:srgbClr val="0000CC"/>
                </a:solidFill>
                <a:latin typeface="Arial Black" panose="020B0A04020102020204" pitchFamily="34" charset="0"/>
                <a:ea typeface="黑体" panose="02010609060101010101" pitchFamily="49" charset="-122"/>
              </a:rPr>
              <a:t>2.I know that film directed by Zhang </a:t>
            </a:r>
            <a:r>
              <a:rPr lang="en-US" altLang="zh-CN" b="1" dirty="0" err="1" smtClean="0">
                <a:solidFill>
                  <a:srgbClr val="0000CC"/>
                </a:solidFill>
                <a:latin typeface="Arial Black" panose="020B0A04020102020204" pitchFamily="34" charset="0"/>
                <a:ea typeface="黑体" panose="02010609060101010101" pitchFamily="49" charset="-122"/>
              </a:rPr>
              <a:t>Yimou</a:t>
            </a:r>
            <a:r>
              <a:rPr lang="en-US" altLang="zh-CN" b="1" dirty="0" smtClean="0">
                <a:solidFill>
                  <a:srgbClr val="0000CC"/>
                </a:solidFill>
                <a:latin typeface="Arial Black" panose="020B0A04020102020204" pitchFamily="34" charset="0"/>
                <a:ea typeface="黑体" panose="02010609060101010101" pitchFamily="49" charset="-122"/>
              </a:rPr>
              <a:t>.</a:t>
            </a:r>
            <a:endParaRPr lang="en-US" altLang="zh-CN" b="1" dirty="0" smtClean="0">
              <a:solidFill>
                <a:srgbClr val="0000CC"/>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b="1" dirty="0" smtClean="0">
                <a:solidFill>
                  <a:srgbClr val="0000CC"/>
                </a:solidFill>
                <a:latin typeface="Arial Black" panose="020B0A04020102020204" pitchFamily="34" charset="0"/>
                <a:ea typeface="黑体" panose="02010609060101010101" pitchFamily="49" charset="-122"/>
              </a:rPr>
              <a:t>3.You may ask me questions about the explosion.</a:t>
            </a:r>
            <a:endParaRPr lang="en-US" altLang="zh-CN" b="1" dirty="0" smtClean="0">
              <a:solidFill>
                <a:srgbClr val="0000CC"/>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b="1" dirty="0" smtClean="0">
                <a:solidFill>
                  <a:srgbClr val="0000CC"/>
                </a:solidFill>
                <a:latin typeface="Arial Black" panose="020B0A04020102020204" pitchFamily="34" charset="0"/>
                <a:ea typeface="黑体" panose="02010609060101010101" pitchFamily="49" charset="-122"/>
              </a:rPr>
              <a:t>4.The girl in a pink dress is my sister who just graduated from  </a:t>
            </a:r>
            <a:endParaRPr lang="en-US" altLang="zh-CN" b="1" dirty="0" smtClean="0">
              <a:solidFill>
                <a:srgbClr val="0000CC"/>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b="1" dirty="0" smtClean="0">
                <a:solidFill>
                  <a:srgbClr val="0000CC"/>
                </a:solidFill>
                <a:latin typeface="Arial Black" panose="020B0A04020102020204" pitchFamily="34" charset="0"/>
                <a:ea typeface="黑体" panose="02010609060101010101" pitchFamily="49" charset="-122"/>
              </a:rPr>
              <a:t>   university.</a:t>
            </a:r>
            <a:endParaRPr lang="en-US" altLang="zh-CN" b="1" dirty="0" smtClean="0">
              <a:solidFill>
                <a:srgbClr val="0000CC"/>
              </a:solidFill>
              <a:latin typeface="Arial Black" panose="020B0A04020102020204" pitchFamily="34" charset="0"/>
              <a:ea typeface="黑体" panose="02010609060101010101" pitchFamily="49" charset="-122"/>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blinds(horizontal)">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linds(horizont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linds(horizont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6" grpId="0" animBg="1"/>
      <p:bldP spid="17" grpId="0" animBg="1"/>
      <p:bldP spid="19"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课件\课件图片\timg 反反复滚滚滚复(2).jpg"/>
          <p:cNvPicPr>
            <a:picLocks noChangeAspect="1" noChangeArrowheads="1"/>
          </p:cNvPicPr>
          <p:nvPr/>
        </p:nvPicPr>
        <p:blipFill>
          <a:blip r:embed="rId1"/>
          <a:srcRect/>
          <a:stretch>
            <a:fillRect/>
          </a:stretch>
        </p:blipFill>
        <p:spPr bwMode="auto">
          <a:xfrm>
            <a:off x="0" y="0"/>
            <a:ext cx="9144000" cy="6143644"/>
          </a:xfrm>
          <a:prstGeom prst="rect">
            <a:avLst/>
          </a:prstGeom>
          <a:noFill/>
        </p:spPr>
      </p:pic>
      <p:sp>
        <p:nvSpPr>
          <p:cNvPr id="3" name="内容占位符 2"/>
          <p:cNvSpPr>
            <a:spLocks noGrp="1"/>
          </p:cNvSpPr>
          <p:nvPr>
            <p:ph idx="1"/>
          </p:nvPr>
        </p:nvSpPr>
        <p:spPr>
          <a:xfrm>
            <a:off x="0" y="785794"/>
            <a:ext cx="9144000" cy="6858000"/>
          </a:xfrm>
          <a:solidFill>
            <a:schemeClr val="bg1">
              <a:alpha val="68000"/>
            </a:schemeClr>
          </a:solidFill>
        </p:spPr>
        <p:txBody>
          <a:bodyPr>
            <a:normAutofit/>
          </a:bodyPr>
          <a:lstStyle/>
          <a:p>
            <a:pPr algn="just" eaLnBrk="0" hangingPunct="0">
              <a:lnSpc>
                <a:spcPct val="110000"/>
              </a:lnSpc>
              <a:spcBef>
                <a:spcPct val="10000"/>
              </a:spcBef>
              <a:buNone/>
            </a:pPr>
            <a:endParaRPr lang="en-US" altLang="zh-CN" b="1" dirty="0" smtClean="0">
              <a:solidFill>
                <a:srgbClr val="1A118D"/>
              </a:solidFill>
              <a:latin typeface="Times New Roman" panose="02020603050405020304" pitchFamily="18" charset="0"/>
            </a:endParaRPr>
          </a:p>
          <a:p>
            <a:pPr algn="just" eaLnBrk="0" hangingPunct="0">
              <a:lnSpc>
                <a:spcPct val="110000"/>
              </a:lnSpc>
              <a:spcBef>
                <a:spcPct val="10000"/>
              </a:spcBef>
              <a:buNone/>
            </a:pPr>
            <a:endParaRPr lang="en-US" altLang="zh-CN" b="1" dirty="0" smtClean="0">
              <a:solidFill>
                <a:srgbClr val="1A118D"/>
              </a:solidFill>
              <a:latin typeface="Times New Roman" panose="02020603050405020304" pitchFamily="18" charset="0"/>
            </a:endParaRPr>
          </a:p>
          <a:p>
            <a:pPr algn="just" eaLnBrk="0" hangingPunct="0">
              <a:lnSpc>
                <a:spcPct val="110000"/>
              </a:lnSpc>
              <a:spcBef>
                <a:spcPct val="10000"/>
              </a:spcBef>
              <a:buNone/>
            </a:pPr>
            <a:endParaRPr lang="en-US" altLang="zh-CN" b="1" dirty="0" smtClean="0">
              <a:solidFill>
                <a:srgbClr val="1A118D"/>
              </a:solidFill>
              <a:latin typeface="Times New Roman" panose="02020603050405020304" pitchFamily="18" charset="0"/>
            </a:endParaRPr>
          </a:p>
          <a:p>
            <a:pPr algn="just" eaLnBrk="0" hangingPunct="0">
              <a:lnSpc>
                <a:spcPct val="110000"/>
              </a:lnSpc>
              <a:spcBef>
                <a:spcPct val="10000"/>
              </a:spcBef>
              <a:buNone/>
            </a:pPr>
            <a:endParaRPr lang="en-US" altLang="zh-CN" b="1" dirty="0" smtClean="0">
              <a:solidFill>
                <a:srgbClr val="1A118D"/>
              </a:solidFill>
              <a:latin typeface="Times New Roman" panose="02020603050405020304" pitchFamily="18" charset="0"/>
            </a:endParaRPr>
          </a:p>
          <a:p>
            <a:pPr eaLnBrk="0" hangingPunct="0">
              <a:lnSpc>
                <a:spcPct val="110000"/>
              </a:lnSpc>
              <a:spcBef>
                <a:spcPct val="10000"/>
              </a:spcBef>
              <a:buNone/>
            </a:pPr>
            <a:r>
              <a:rPr lang="zh-CN" altLang="en-US" sz="2800" b="1" dirty="0" smtClean="0">
                <a:solidFill>
                  <a:srgbClr val="1A118D"/>
                </a:solidFill>
                <a:latin typeface="Arial Black" panose="020B0A04020102020204" pitchFamily="34" charset="0"/>
                <a:ea typeface="黑体" panose="02010609060101010101" pitchFamily="49" charset="-122"/>
              </a:rPr>
              <a:t>那个可爱的穿着粉红色连衣裙的女孩是我刚刚大学毕业的</a:t>
            </a:r>
            <a:endParaRPr lang="en-US" altLang="zh-CN" sz="2800" b="1" dirty="0" smtClean="0">
              <a:solidFill>
                <a:srgbClr val="1A118D"/>
              </a:solidFill>
              <a:latin typeface="Arial Black" panose="020B0A04020102020204" pitchFamily="34" charset="0"/>
              <a:ea typeface="黑体" panose="02010609060101010101" pitchFamily="49" charset="-122"/>
            </a:endParaRPr>
          </a:p>
          <a:p>
            <a:pPr eaLnBrk="0" hangingPunct="0">
              <a:lnSpc>
                <a:spcPct val="110000"/>
              </a:lnSpc>
              <a:spcBef>
                <a:spcPct val="10000"/>
              </a:spcBef>
              <a:buNone/>
            </a:pPr>
            <a:r>
              <a:rPr lang="zh-CN" altLang="en-US" sz="2800" b="1" dirty="0" smtClean="0">
                <a:solidFill>
                  <a:srgbClr val="1A118D"/>
                </a:solidFill>
                <a:latin typeface="Arial Black" panose="020B0A04020102020204" pitchFamily="34" charset="0"/>
                <a:ea typeface="黑体" panose="02010609060101010101" pitchFamily="49" charset="-122"/>
              </a:rPr>
              <a:t>妹妹。</a:t>
            </a:r>
            <a:endParaRPr lang="zh-CN" altLang="en-US" sz="2800" b="1" dirty="0" smtClean="0">
              <a:solidFill>
                <a:srgbClr val="1A118D"/>
              </a:solidFill>
              <a:latin typeface="Arial Black" panose="020B0A04020102020204" pitchFamily="34" charset="0"/>
              <a:ea typeface="黑体" panose="02010609060101010101" pitchFamily="49" charset="-122"/>
            </a:endParaRPr>
          </a:p>
          <a:p>
            <a:pPr eaLnBrk="0" hangingPunct="0">
              <a:lnSpc>
                <a:spcPct val="110000"/>
              </a:lnSpc>
              <a:spcBef>
                <a:spcPct val="10000"/>
              </a:spcBef>
              <a:buNone/>
            </a:pPr>
            <a:r>
              <a:rPr lang="en-US" altLang="zh-CN" sz="2800" b="1" dirty="0" smtClean="0">
                <a:solidFill>
                  <a:srgbClr val="1A118D"/>
                </a:solidFill>
                <a:latin typeface="Arial Black" panose="020B0A04020102020204" pitchFamily="34" charset="0"/>
                <a:ea typeface="黑体" panose="02010609060101010101" pitchFamily="49" charset="-122"/>
              </a:rPr>
              <a:t>The lovely girl in a pink dress is my sister </a:t>
            </a:r>
            <a:endParaRPr lang="en-US" altLang="zh-CN" sz="2800" b="1" dirty="0" smtClean="0">
              <a:solidFill>
                <a:srgbClr val="1A118D"/>
              </a:solidFill>
              <a:latin typeface="Arial Black" panose="020B0A04020102020204" pitchFamily="34" charset="0"/>
              <a:ea typeface="黑体" panose="02010609060101010101" pitchFamily="49" charset="-122"/>
            </a:endParaRPr>
          </a:p>
          <a:p>
            <a:pPr eaLnBrk="0" hangingPunct="0">
              <a:lnSpc>
                <a:spcPct val="110000"/>
              </a:lnSpc>
              <a:spcBef>
                <a:spcPct val="10000"/>
              </a:spcBef>
              <a:buNone/>
            </a:pPr>
            <a:r>
              <a:rPr lang="en-US" altLang="zh-CN" sz="2800" b="1" dirty="0" smtClean="0">
                <a:solidFill>
                  <a:srgbClr val="1A118D"/>
                </a:solidFill>
                <a:latin typeface="Arial Black" panose="020B0A04020102020204" pitchFamily="34" charset="0"/>
                <a:ea typeface="黑体" panose="02010609060101010101" pitchFamily="49" charset="-122"/>
              </a:rPr>
              <a:t>who just graduated from university.</a:t>
            </a:r>
            <a:endParaRPr lang="en-US" altLang="zh-CN" sz="2800" b="1" dirty="0" smtClean="0">
              <a:solidFill>
                <a:srgbClr val="1A118D"/>
              </a:solidFill>
              <a:latin typeface="Arial Black" panose="020B0A040201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
                                            <p:txEl>
                                              <p:pRg st="4294967295" end="4294967295"/>
                                            </p:txEl>
                                          </p:spTgt>
                                        </p:tgtEl>
                                        <p:attrNameLst>
                                          <p:attrName>style.visibility</p:attrName>
                                        </p:attrNameLst>
                                      </p:cBhvr>
                                      <p:to>
                                        <p:strVal val="visible"/>
                                      </p:to>
                                    </p:set>
                                    <p:anim calcmode="lin" valueType="num">
                                      <p:cBhvr additive="base">
                                        <p:cTn id="7" dur="500" fill="hold"/>
                                        <p:tgtEl>
                                          <p:spTgt spid="3">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课件\课件图片\timg 反反复滚滚滚复(2).jpg"/>
          <p:cNvPicPr>
            <a:picLocks noChangeAspect="1" noChangeArrowheads="1"/>
          </p:cNvPicPr>
          <p:nvPr/>
        </p:nvPicPr>
        <p:blipFill>
          <a:blip r:embed="rId1"/>
          <a:srcRect/>
          <a:stretch>
            <a:fillRect/>
          </a:stretch>
        </p:blipFill>
        <p:spPr bwMode="auto">
          <a:xfrm>
            <a:off x="0" y="0"/>
            <a:ext cx="9144000" cy="6143644"/>
          </a:xfrm>
          <a:prstGeom prst="rect">
            <a:avLst/>
          </a:prstGeom>
          <a:noFill/>
        </p:spPr>
      </p:pic>
      <p:sp>
        <p:nvSpPr>
          <p:cNvPr id="3" name="内容占位符 2"/>
          <p:cNvSpPr>
            <a:spLocks noGrp="1"/>
          </p:cNvSpPr>
          <p:nvPr>
            <p:ph idx="1"/>
          </p:nvPr>
        </p:nvSpPr>
        <p:spPr>
          <a:xfrm>
            <a:off x="0" y="0"/>
            <a:ext cx="9144000" cy="6858000"/>
          </a:xfrm>
          <a:solidFill>
            <a:schemeClr val="bg1">
              <a:alpha val="68000"/>
            </a:schemeClr>
          </a:solidFill>
        </p:spPr>
        <p:txBody>
          <a:bodyPr>
            <a:normAutofit fontScale="92500" lnSpcReduction="20000"/>
          </a:bodyPr>
          <a:lstStyle/>
          <a:p>
            <a:pPr algn="just" eaLnBrk="0" hangingPunct="0">
              <a:lnSpc>
                <a:spcPct val="110000"/>
              </a:lnSpc>
              <a:spcBef>
                <a:spcPct val="10000"/>
              </a:spcBef>
              <a:buNone/>
            </a:pPr>
            <a:r>
              <a:rPr lang="zh-CN" altLang="en-US" sz="2800" b="1" dirty="0" smtClean="0">
                <a:solidFill>
                  <a:srgbClr val="1A118D"/>
                </a:solidFill>
                <a:latin typeface="Arial Black" panose="020B0A04020102020204" pitchFamily="34" charset="0"/>
                <a:ea typeface="黑体" panose="02010609060101010101" pitchFamily="49" charset="-122"/>
              </a:rPr>
              <a:t>  </a:t>
            </a:r>
            <a:endParaRPr lang="zh-CN" altLang="en-US" sz="28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endParaRPr lang="en-US" altLang="zh-CN" sz="28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endParaRPr lang="en-US" altLang="zh-CN" sz="28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zh-CN" altLang="en-US" sz="2400" b="1" dirty="0" smtClean="0">
                <a:solidFill>
                  <a:srgbClr val="C00000"/>
                </a:solidFill>
                <a:latin typeface="Arial Black" panose="020B0A04020102020204" pitchFamily="34" charset="0"/>
                <a:ea typeface="黑体" panose="02010609060101010101" pitchFamily="49" charset="-122"/>
              </a:rPr>
              <a:t>英译汉</a:t>
            </a:r>
            <a:endParaRPr lang="zh-CN" altLang="en-US" sz="2400" b="1" dirty="0" smtClean="0">
              <a:solidFill>
                <a:srgbClr val="C00000"/>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1A118D"/>
                </a:solidFill>
                <a:latin typeface="Arial Black" panose="020B0A04020102020204" pitchFamily="34" charset="0"/>
                <a:ea typeface="黑体" panose="02010609060101010101" pitchFamily="49" charset="-122"/>
              </a:rPr>
              <a:t>1.The person who knows “how” will always have a job. The person who knows “why” will always be his boss.</a:t>
            </a:r>
            <a:endParaRPr lang="en-US" altLang="zh-CN"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zh-CN" altLang="en-US" sz="2400" b="1" dirty="0" smtClean="0">
                <a:solidFill>
                  <a:srgbClr val="1A118D"/>
                </a:solidFill>
                <a:latin typeface="Arial Black" panose="020B0A04020102020204" pitchFamily="34" charset="0"/>
                <a:ea typeface="黑体" panose="02010609060101010101" pitchFamily="49" charset="-122"/>
              </a:rPr>
              <a:t>     一个知道怎么做的人将来总会找到工作。一个知道为什么这样做的人将来总是成为他的老板。</a:t>
            </a:r>
            <a:endParaRPr lang="zh-CN" altLang="en-US"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1A118D"/>
                </a:solidFill>
                <a:latin typeface="Arial Black" panose="020B0A04020102020204" pitchFamily="34" charset="0"/>
                <a:ea typeface="黑体" panose="02010609060101010101" pitchFamily="49" charset="-122"/>
              </a:rPr>
              <a:t>2.The girl in red sitting in the tree loves the boy in blue who is standing under the tree.</a:t>
            </a:r>
            <a:endParaRPr lang="en-US" altLang="zh-CN"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zh-CN" altLang="en-US" sz="2400" b="1" dirty="0" smtClean="0">
                <a:solidFill>
                  <a:srgbClr val="1A118D"/>
                </a:solidFill>
                <a:latin typeface="Arial Black" panose="020B0A04020102020204" pitchFamily="34" charset="0"/>
                <a:ea typeface="黑体" panose="02010609060101010101" pitchFamily="49" charset="-122"/>
              </a:rPr>
              <a:t>    一个坐在树上的穿着红衣服的女孩爱上了一个站在树下的穿着蓝色衣服的男孩。</a:t>
            </a:r>
            <a:endParaRPr lang="zh-CN" altLang="en-US"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1A118D"/>
                </a:solidFill>
                <a:latin typeface="Arial Black" panose="020B0A04020102020204" pitchFamily="34" charset="0"/>
                <a:ea typeface="黑体" panose="02010609060101010101" pitchFamily="49" charset="-122"/>
              </a:rPr>
              <a:t>3.Very smart Romeo who is from a noble family really loves especially gentle Juliet who can speak French fluently.</a:t>
            </a:r>
            <a:endParaRPr lang="en-US" altLang="zh-CN"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zh-CN" altLang="en-US" sz="2400" b="1" dirty="0" smtClean="0">
                <a:solidFill>
                  <a:srgbClr val="1A118D"/>
                </a:solidFill>
                <a:latin typeface="Arial Black" panose="020B0A04020102020204" pitchFamily="34" charset="0"/>
                <a:ea typeface="黑体" panose="02010609060101010101" pitchFamily="49" charset="-122"/>
              </a:rPr>
              <a:t>   来自贵族家庭的非常聪明的罗密欧的确爱着极其温柔的能讲一口流利的法语的朱丽叶。</a:t>
            </a:r>
            <a:endParaRPr lang="zh-CN" altLang="en-US"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1A118D"/>
                </a:solidFill>
                <a:latin typeface="Arial Black" panose="020B0A04020102020204" pitchFamily="34" charset="0"/>
                <a:ea typeface="黑体" panose="02010609060101010101" pitchFamily="49" charset="-122"/>
              </a:rPr>
              <a:t>4.In New York, the young without money can realize in this way the dreams in their hearts.</a:t>
            </a:r>
            <a:endParaRPr lang="en-US" altLang="zh-CN"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1A118D"/>
                </a:solidFill>
                <a:latin typeface="Arial Black" panose="020B0A04020102020204" pitchFamily="34" charset="0"/>
                <a:ea typeface="黑体" panose="02010609060101010101" pitchFamily="49" charset="-122"/>
              </a:rPr>
              <a:t>   </a:t>
            </a:r>
            <a:r>
              <a:rPr lang="zh-CN" altLang="en-US" sz="2400" b="1" dirty="0" smtClean="0">
                <a:solidFill>
                  <a:srgbClr val="1A118D"/>
                </a:solidFill>
                <a:latin typeface="Arial Black" panose="020B0A04020102020204" pitchFamily="34" charset="0"/>
                <a:ea typeface="黑体" panose="02010609060101010101" pitchFamily="49" charset="-122"/>
              </a:rPr>
              <a:t>在纽约，没有钱的年轻人以这种方式能实现他们心中的梦想。 </a:t>
            </a:r>
            <a:endParaRPr lang="en-US" altLang="zh-CN" sz="2400" b="1" dirty="0" smtClean="0">
              <a:solidFill>
                <a:srgbClr val="1A118D"/>
              </a:solidFill>
              <a:latin typeface="Arial Black" panose="020B0A04020102020204" pitchFamily="34" charset="0"/>
              <a:ea typeface="黑体" panose="02010609060101010101" pitchFamily="49" charset="-122"/>
            </a:endParaRPr>
          </a:p>
        </p:txBody>
      </p:sp>
      <p:sp>
        <p:nvSpPr>
          <p:cNvPr id="4" name="圆角矩形 3"/>
          <p:cNvSpPr/>
          <p:nvPr/>
        </p:nvSpPr>
        <p:spPr>
          <a:xfrm>
            <a:off x="0" y="0"/>
            <a:ext cx="3571900" cy="107157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chilly" dir="t"/>
          </a:scene3d>
          <a:sp3d extrusionH="76200" prstMaterial="translucentPowder">
            <a:bevelT w="165100" prst="coolSlant"/>
            <a:bevelB w="165100" prst="coolSlant"/>
            <a:extrusionClr>
              <a:srgbClr val="0000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400" b="1" dirty="0" smtClean="0">
                <a:solidFill>
                  <a:srgbClr val="0000CC"/>
                </a:solidFill>
                <a:latin typeface="Arial Black" panose="020B0A04020102020204" pitchFamily="34" charset="0"/>
                <a:ea typeface="隶书" panose="02010509060101010101" pitchFamily="49" charset="-122"/>
              </a:rPr>
              <a:t>“</a:t>
            </a:r>
            <a:r>
              <a:rPr lang="zh-CN" altLang="en-US" sz="4400" b="1" dirty="0" smtClean="0">
                <a:solidFill>
                  <a:srgbClr val="0000CC"/>
                </a:solidFill>
                <a:latin typeface="Arial Black" panose="020B0A04020102020204" pitchFamily="34" charset="0"/>
                <a:ea typeface="隶书" panose="02010509060101010101" pitchFamily="49" charset="-122"/>
              </a:rPr>
              <a:t>译”路顺风</a:t>
            </a:r>
            <a:endParaRPr lang="zh-CN" altLang="en-US" sz="4400" b="1" dirty="0">
              <a:solidFill>
                <a:srgbClr val="0000CC"/>
              </a:solidFill>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4294967295" end="4294967295"/>
                                            </p:txEl>
                                          </p:spTgt>
                                        </p:tgtEl>
                                        <p:attrNameLst>
                                          <p:attrName>style.visibility</p:attrName>
                                        </p:attrNameLst>
                                      </p:cBhvr>
                                      <p:to>
                                        <p:strVal val="visible"/>
                                      </p:to>
                                    </p:set>
                                    <p:animEffect transition="in" filter="blinds(horizontal)">
                                      <p:cBhvr>
                                        <p:cTn id="7" dur="500"/>
                                        <p:tgtEl>
                                          <p:spTgt spid="3">
                                            <p:txEl>
                                              <p:p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blinds(horizontal)">
                                      <p:cBhvr>
                                        <p:cTn id="2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课件\课件图片\timg 反反复滚滚滚复(2).jpg"/>
          <p:cNvPicPr>
            <a:picLocks noChangeAspect="1" noChangeArrowheads="1"/>
          </p:cNvPicPr>
          <p:nvPr/>
        </p:nvPicPr>
        <p:blipFill>
          <a:blip r:embed="rId1"/>
          <a:srcRect/>
          <a:stretch>
            <a:fillRect/>
          </a:stretch>
        </p:blipFill>
        <p:spPr bwMode="auto">
          <a:xfrm>
            <a:off x="0" y="0"/>
            <a:ext cx="9144000" cy="6143644"/>
          </a:xfrm>
          <a:prstGeom prst="rect">
            <a:avLst/>
          </a:prstGeom>
          <a:noFill/>
        </p:spPr>
      </p:pic>
      <p:sp>
        <p:nvSpPr>
          <p:cNvPr id="3" name="内容占位符 2"/>
          <p:cNvSpPr>
            <a:spLocks noGrp="1"/>
          </p:cNvSpPr>
          <p:nvPr>
            <p:ph idx="1"/>
          </p:nvPr>
        </p:nvSpPr>
        <p:spPr>
          <a:xfrm>
            <a:off x="0" y="0"/>
            <a:ext cx="9144000" cy="6858000"/>
          </a:xfrm>
          <a:solidFill>
            <a:schemeClr val="bg1">
              <a:alpha val="68000"/>
            </a:schemeClr>
          </a:solidFill>
        </p:spPr>
        <p:txBody>
          <a:bodyPr>
            <a:normAutofit fontScale="92500" lnSpcReduction="20000"/>
          </a:bodyPr>
          <a:lstStyle/>
          <a:p>
            <a:pPr algn="just" eaLnBrk="0" hangingPunct="0">
              <a:lnSpc>
                <a:spcPct val="110000"/>
              </a:lnSpc>
              <a:spcBef>
                <a:spcPct val="10000"/>
              </a:spcBef>
              <a:buNone/>
            </a:pPr>
            <a:r>
              <a:rPr lang="zh-CN" altLang="en-US" sz="2800" b="1" dirty="0" smtClean="0">
                <a:solidFill>
                  <a:srgbClr val="1A118D"/>
                </a:solidFill>
                <a:latin typeface="Arial Black" panose="020B0A04020102020204" pitchFamily="34" charset="0"/>
                <a:ea typeface="黑体" panose="02010609060101010101" pitchFamily="49" charset="-122"/>
              </a:rPr>
              <a:t>  </a:t>
            </a:r>
            <a:endParaRPr lang="zh-CN" altLang="en-US" sz="28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endParaRPr lang="en-US" altLang="zh-CN" sz="28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endParaRPr lang="en-US" altLang="zh-CN" sz="28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zh-CN" altLang="en-US" sz="2400" b="1" dirty="0" smtClean="0">
                <a:solidFill>
                  <a:srgbClr val="C00000"/>
                </a:solidFill>
                <a:latin typeface="Arial Black" panose="020B0A04020102020204" pitchFamily="34" charset="0"/>
                <a:ea typeface="黑体" panose="02010609060101010101" pitchFamily="49" charset="-122"/>
              </a:rPr>
              <a:t>汉译英</a:t>
            </a:r>
            <a:endParaRPr lang="zh-CN" altLang="en-US" sz="2400" b="1" dirty="0" smtClean="0">
              <a:solidFill>
                <a:srgbClr val="C00000"/>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zh-CN" altLang="en-US" sz="2400" b="1" dirty="0" smtClean="0">
                <a:solidFill>
                  <a:srgbClr val="1A118D"/>
                </a:solidFill>
                <a:latin typeface="Arial Black" panose="020B0A04020102020204" pitchFamily="34" charset="0"/>
                <a:ea typeface="黑体" panose="02010609060101010101" pitchFamily="49" charset="-122"/>
              </a:rPr>
              <a:t>一、定语后置</a:t>
            </a:r>
            <a:endParaRPr lang="zh-CN" altLang="en-US"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1A118D"/>
                </a:solidFill>
                <a:latin typeface="Arial Black" panose="020B0A04020102020204" pitchFamily="34" charset="0"/>
                <a:ea typeface="黑体" panose="02010609060101010101" pitchFamily="49" charset="-122"/>
              </a:rPr>
              <a:t>1. </a:t>
            </a:r>
            <a:r>
              <a:rPr lang="zh-CN" altLang="en-US" sz="2400" b="1" dirty="0" smtClean="0">
                <a:solidFill>
                  <a:srgbClr val="1A118D"/>
                </a:solidFill>
                <a:latin typeface="Arial Black" panose="020B0A04020102020204" pitchFamily="34" charset="0"/>
                <a:ea typeface="黑体" panose="02010609060101010101" pitchFamily="49" charset="-122"/>
              </a:rPr>
              <a:t>我们的村庄在两山之间的峡谷里。</a:t>
            </a:r>
            <a:endParaRPr lang="zh-CN" altLang="en-US"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1A118D"/>
                </a:solidFill>
                <a:latin typeface="Arial Black" panose="020B0A04020102020204" pitchFamily="34" charset="0"/>
                <a:ea typeface="黑体" panose="02010609060101010101" pitchFamily="49" charset="-122"/>
              </a:rPr>
              <a:t>Our village is in a valley between two hills.</a:t>
            </a:r>
            <a:endParaRPr lang="en-US" altLang="zh-CN"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1A118D"/>
                </a:solidFill>
                <a:latin typeface="Arial Black" panose="020B0A04020102020204" pitchFamily="34" charset="0"/>
                <a:ea typeface="黑体" panose="02010609060101010101" pitchFamily="49" charset="-122"/>
              </a:rPr>
              <a:t>2.</a:t>
            </a:r>
            <a:r>
              <a:rPr lang="zh-CN" altLang="en-US" sz="2400" b="1" dirty="0" smtClean="0">
                <a:solidFill>
                  <a:srgbClr val="1A118D"/>
                </a:solidFill>
                <a:latin typeface="Arial Black" panose="020B0A04020102020204" pitchFamily="34" charset="0"/>
                <a:ea typeface="黑体" panose="02010609060101010101" pitchFamily="49" charset="-122"/>
              </a:rPr>
              <a:t>我们班里有五个从新疆来的女学生。</a:t>
            </a:r>
            <a:endParaRPr lang="zh-CN" altLang="en-US"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1A118D"/>
                </a:solidFill>
                <a:latin typeface="Arial Black" panose="020B0A04020102020204" pitchFamily="34" charset="0"/>
                <a:ea typeface="黑体" panose="02010609060101010101" pitchFamily="49" charset="-122"/>
              </a:rPr>
              <a:t>There are five girl students from Xinjiang Province in our </a:t>
            </a:r>
            <a:endParaRPr lang="en-US" altLang="zh-CN"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1A118D"/>
                </a:solidFill>
                <a:latin typeface="Arial Black" panose="020B0A04020102020204" pitchFamily="34" charset="0"/>
                <a:ea typeface="黑体" panose="02010609060101010101" pitchFamily="49" charset="-122"/>
              </a:rPr>
              <a:t>class.</a:t>
            </a:r>
            <a:endParaRPr lang="en-US" altLang="zh-CN"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1A118D"/>
                </a:solidFill>
                <a:latin typeface="Arial Black" panose="020B0A04020102020204" pitchFamily="34" charset="0"/>
                <a:ea typeface="黑体" panose="02010609060101010101" pitchFamily="49" charset="-122"/>
              </a:rPr>
              <a:t>3.</a:t>
            </a:r>
            <a:r>
              <a:rPr lang="zh-CN" altLang="en-US" sz="2400" b="1" dirty="0" smtClean="0">
                <a:solidFill>
                  <a:srgbClr val="1A118D"/>
                </a:solidFill>
                <a:latin typeface="Arial Black" panose="020B0A04020102020204" pitchFamily="34" charset="0"/>
                <a:ea typeface="黑体" panose="02010609060101010101" pitchFamily="49" charset="-122"/>
              </a:rPr>
              <a:t>那个戴着墨镜的漂亮女孩是杨紫。</a:t>
            </a:r>
            <a:r>
              <a:rPr lang="en-US" altLang="zh-CN" sz="2400" b="1" dirty="0" smtClean="0">
                <a:solidFill>
                  <a:srgbClr val="1A118D"/>
                </a:solidFill>
                <a:latin typeface="Arial Black" panose="020B0A04020102020204" pitchFamily="34" charset="0"/>
                <a:ea typeface="黑体" panose="02010609060101010101" pitchFamily="49" charset="-122"/>
              </a:rPr>
              <a:t> </a:t>
            </a:r>
            <a:endParaRPr lang="en-US" altLang="zh-CN"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1A118D"/>
                </a:solidFill>
                <a:latin typeface="Arial Black" panose="020B0A04020102020204" pitchFamily="34" charset="0"/>
                <a:ea typeface="黑体" panose="02010609060101010101" pitchFamily="49" charset="-122"/>
              </a:rPr>
              <a:t>The beautiful girl wearing sunglasses is Yang </a:t>
            </a:r>
            <a:r>
              <a:rPr lang="en-US" altLang="zh-CN" sz="2400" b="1" dirty="0" err="1" smtClean="0">
                <a:solidFill>
                  <a:srgbClr val="1A118D"/>
                </a:solidFill>
                <a:latin typeface="Arial Black" panose="020B0A04020102020204" pitchFamily="34" charset="0"/>
                <a:ea typeface="黑体" panose="02010609060101010101" pitchFamily="49" charset="-122"/>
              </a:rPr>
              <a:t>Zi</a:t>
            </a:r>
            <a:r>
              <a:rPr lang="en-US" altLang="zh-CN" sz="2400" b="1" dirty="0" smtClean="0">
                <a:solidFill>
                  <a:srgbClr val="1A118D"/>
                </a:solidFill>
                <a:latin typeface="Arial Black" panose="020B0A04020102020204" pitchFamily="34" charset="0"/>
                <a:ea typeface="黑体" panose="02010609060101010101" pitchFamily="49" charset="-122"/>
              </a:rPr>
              <a:t>.</a:t>
            </a:r>
            <a:endParaRPr lang="en-US" altLang="zh-CN" sz="2400" b="1" dirty="0" smtClean="0">
              <a:solidFill>
                <a:srgbClr val="1A118D"/>
              </a:solidFill>
              <a:latin typeface="Arial Black" panose="020B0A04020102020204" pitchFamily="34" charset="0"/>
              <a:ea typeface="黑体" panose="02010609060101010101" pitchFamily="49" charset="-122"/>
            </a:endParaRPr>
          </a:p>
          <a:p>
            <a:pPr>
              <a:buNone/>
            </a:pPr>
            <a:r>
              <a:rPr lang="en-US" altLang="zh-CN" sz="2400" b="1" dirty="0" smtClean="0">
                <a:solidFill>
                  <a:srgbClr val="1A118D"/>
                </a:solidFill>
                <a:latin typeface="Arial Black" panose="020B0A04020102020204" pitchFamily="34" charset="0"/>
                <a:ea typeface="黑体" panose="02010609060101010101" pitchFamily="49" charset="-122"/>
              </a:rPr>
              <a:t>4.</a:t>
            </a:r>
            <a:r>
              <a:rPr lang="zh-CN" altLang="en-US" sz="2400" b="1" dirty="0" smtClean="0">
                <a:solidFill>
                  <a:srgbClr val="000099"/>
                </a:solidFill>
              </a:rPr>
              <a:t>在你的一生中，帮助过你的 朋友 才是你应该感谢的 朋友。</a:t>
            </a:r>
            <a:endParaRPr lang="zh-CN" altLang="en-US" sz="2400" dirty="0" smtClean="0">
              <a:solidFill>
                <a:srgbClr val="000099"/>
              </a:solidFill>
            </a:endParaRPr>
          </a:p>
          <a:p>
            <a:pPr>
              <a:buNone/>
            </a:pPr>
            <a:r>
              <a:rPr lang="en-US" sz="2400" b="1" dirty="0" smtClean="0">
                <a:solidFill>
                  <a:srgbClr val="000099"/>
                </a:solidFill>
                <a:latin typeface="Arial Black" panose="020B0A04020102020204" pitchFamily="34" charset="0"/>
              </a:rPr>
              <a:t>In your life , a friend  that </a:t>
            </a:r>
            <a:r>
              <a:rPr lang="en-US" altLang="zh-CN" sz="2400" b="1" dirty="0" smtClean="0">
                <a:solidFill>
                  <a:srgbClr val="000099"/>
                </a:solidFill>
                <a:latin typeface="Arial Black" panose="020B0A04020102020204" pitchFamily="34" charset="0"/>
              </a:rPr>
              <a:t>ha</a:t>
            </a:r>
            <a:r>
              <a:rPr lang="en-US" sz="2400" b="1" dirty="0" smtClean="0">
                <a:solidFill>
                  <a:srgbClr val="000099"/>
                </a:solidFill>
                <a:latin typeface="Arial Black" panose="020B0A04020102020204" pitchFamily="34" charset="0"/>
              </a:rPr>
              <a:t>s helped you is a friend  that </a:t>
            </a:r>
            <a:endParaRPr lang="en-US" sz="2400" b="1" dirty="0" smtClean="0">
              <a:solidFill>
                <a:srgbClr val="000099"/>
              </a:solidFill>
              <a:latin typeface="Arial Black" panose="020B0A04020102020204" pitchFamily="34" charset="0"/>
            </a:endParaRPr>
          </a:p>
          <a:p>
            <a:pPr>
              <a:buNone/>
            </a:pPr>
            <a:r>
              <a:rPr lang="en-US" sz="2400" b="1" dirty="0" smtClean="0">
                <a:solidFill>
                  <a:srgbClr val="000099"/>
                </a:solidFill>
                <a:latin typeface="Arial Black" panose="020B0A04020102020204" pitchFamily="34" charset="0"/>
              </a:rPr>
              <a:t>you should thank.</a:t>
            </a:r>
            <a:endParaRPr lang="zh-CN" altLang="en-US" sz="2400" dirty="0" smtClean="0">
              <a:solidFill>
                <a:srgbClr val="000099"/>
              </a:solidFill>
              <a:latin typeface="Arial Black" panose="020B0A04020102020204" pitchFamily="34" charset="0"/>
            </a:endParaRPr>
          </a:p>
          <a:p>
            <a:pPr algn="just" eaLnBrk="0" hangingPunct="0">
              <a:lnSpc>
                <a:spcPct val="110000"/>
              </a:lnSpc>
              <a:spcBef>
                <a:spcPct val="10000"/>
              </a:spcBef>
              <a:buNone/>
            </a:pPr>
            <a:r>
              <a:rPr lang="en-US" altLang="zh-CN" sz="2400" b="1" dirty="0" smtClean="0">
                <a:solidFill>
                  <a:srgbClr val="1A118D"/>
                </a:solidFill>
                <a:latin typeface="Arial Black" panose="020B0A04020102020204" pitchFamily="34" charset="0"/>
                <a:ea typeface="黑体" panose="02010609060101010101" pitchFamily="49" charset="-122"/>
              </a:rPr>
              <a:t>5.</a:t>
            </a:r>
            <a:r>
              <a:rPr lang="zh-CN" altLang="en-US" sz="2400" b="1" dirty="0" smtClean="0">
                <a:solidFill>
                  <a:srgbClr val="1A118D"/>
                </a:solidFill>
                <a:latin typeface="Arial Black" panose="020B0A04020102020204" pitchFamily="34" charset="0"/>
                <a:ea typeface="黑体" panose="02010609060101010101" pitchFamily="49" charset="-122"/>
              </a:rPr>
              <a:t>莎士比亚时代使用英语的人数是五百万，而今天达</a:t>
            </a:r>
            <a:r>
              <a:rPr lang="en-US" altLang="zh-CN" sz="2400" b="1" dirty="0" smtClean="0">
                <a:solidFill>
                  <a:srgbClr val="1A118D"/>
                </a:solidFill>
                <a:latin typeface="Arial Black" panose="020B0A04020102020204" pitchFamily="34" charset="0"/>
                <a:ea typeface="黑体" panose="02010609060101010101" pitchFamily="49" charset="-122"/>
              </a:rPr>
              <a:t>2</a:t>
            </a:r>
            <a:r>
              <a:rPr lang="zh-CN" altLang="en-US" sz="2400" b="1" dirty="0" smtClean="0">
                <a:solidFill>
                  <a:srgbClr val="1A118D"/>
                </a:solidFill>
                <a:latin typeface="Arial Black" panose="020B0A04020102020204" pitchFamily="34" charset="0"/>
                <a:ea typeface="黑体" panose="02010609060101010101" pitchFamily="49" charset="-122"/>
              </a:rPr>
              <a:t>亿</a:t>
            </a:r>
            <a:r>
              <a:rPr lang="en-US" altLang="zh-CN" sz="2400" b="1" dirty="0" smtClean="0">
                <a:solidFill>
                  <a:srgbClr val="1A118D"/>
                </a:solidFill>
                <a:latin typeface="Arial Black" panose="020B0A04020102020204" pitchFamily="34" charset="0"/>
                <a:ea typeface="黑体" panose="02010609060101010101" pitchFamily="49" charset="-122"/>
              </a:rPr>
              <a:t>6</a:t>
            </a:r>
            <a:r>
              <a:rPr lang="zh-CN" altLang="en-US" sz="2400" b="1" dirty="0" smtClean="0">
                <a:solidFill>
                  <a:srgbClr val="1A118D"/>
                </a:solidFill>
                <a:latin typeface="Arial Black" panose="020B0A04020102020204" pitchFamily="34" charset="0"/>
                <a:ea typeface="黑体" panose="02010609060101010101" pitchFamily="49" charset="-122"/>
              </a:rPr>
              <a:t>千万。</a:t>
            </a:r>
            <a:endParaRPr lang="zh-CN" altLang="en-US"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1A118D"/>
                </a:solidFill>
                <a:latin typeface="Arial Black" panose="020B0A04020102020204" pitchFamily="34" charset="0"/>
                <a:ea typeface="黑体" panose="02010609060101010101" pitchFamily="49" charset="-122"/>
              </a:rPr>
              <a:t>The number of speakers of English in Shakespeare's time </a:t>
            </a:r>
            <a:endParaRPr lang="en-US" altLang="zh-CN" sz="24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1A118D"/>
                </a:solidFill>
                <a:latin typeface="Arial Black" panose="020B0A04020102020204" pitchFamily="34" charset="0"/>
                <a:ea typeface="黑体" panose="02010609060101010101" pitchFamily="49" charset="-122"/>
              </a:rPr>
              <a:t>was five million .Today it is 260 million.</a:t>
            </a:r>
            <a:endParaRPr lang="en-US" altLang="zh-CN" sz="2400" b="1" dirty="0" smtClean="0">
              <a:solidFill>
                <a:srgbClr val="1A118D"/>
              </a:solidFill>
              <a:latin typeface="Arial Black" panose="020B0A04020102020204" pitchFamily="34" charset="0"/>
              <a:ea typeface="黑体" panose="02010609060101010101" pitchFamily="49" charset="-122"/>
            </a:endParaRPr>
          </a:p>
        </p:txBody>
      </p:sp>
      <p:sp>
        <p:nvSpPr>
          <p:cNvPr id="4" name="圆角矩形 3"/>
          <p:cNvSpPr/>
          <p:nvPr/>
        </p:nvSpPr>
        <p:spPr>
          <a:xfrm>
            <a:off x="0" y="0"/>
            <a:ext cx="3571900" cy="107157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chilly" dir="t"/>
          </a:scene3d>
          <a:sp3d extrusionH="76200" prstMaterial="translucentPowder">
            <a:bevelT w="165100" prst="coolSlant"/>
            <a:bevelB w="165100" prst="coolSlant"/>
            <a:extrusionClr>
              <a:srgbClr val="0000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400" b="1" dirty="0" smtClean="0">
                <a:solidFill>
                  <a:srgbClr val="0000CC"/>
                </a:solidFill>
                <a:latin typeface="Arial Black" panose="020B0A04020102020204" pitchFamily="34" charset="0"/>
                <a:ea typeface="隶书" panose="02010509060101010101" pitchFamily="49" charset="-122"/>
              </a:rPr>
              <a:t>“</a:t>
            </a:r>
            <a:r>
              <a:rPr lang="zh-CN" altLang="en-US" sz="4400" b="1" dirty="0" smtClean="0">
                <a:solidFill>
                  <a:srgbClr val="0000CC"/>
                </a:solidFill>
                <a:latin typeface="Arial Black" panose="020B0A04020102020204" pitchFamily="34" charset="0"/>
                <a:ea typeface="隶书" panose="02010509060101010101" pitchFamily="49" charset="-122"/>
              </a:rPr>
              <a:t>译”路顺风</a:t>
            </a:r>
            <a:endParaRPr lang="zh-CN" altLang="en-US" sz="4400" b="1" dirty="0">
              <a:solidFill>
                <a:srgbClr val="0000CC"/>
              </a:solidFill>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4294967295" end="4294967295"/>
                                            </p:txEl>
                                          </p:spTgt>
                                        </p:tgtEl>
                                        <p:attrNameLst>
                                          <p:attrName>style.visibility</p:attrName>
                                        </p:attrNameLst>
                                      </p:cBhvr>
                                      <p:to>
                                        <p:strVal val="visible"/>
                                      </p:to>
                                    </p:set>
                                    <p:animEffect transition="in" filter="blinds(horizontal)">
                                      <p:cBhvr>
                                        <p:cTn id="7" dur="500"/>
                                        <p:tgtEl>
                                          <p:spTgt spid="3">
                                            <p:txEl>
                                              <p:p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blinds(horizontal)">
                                      <p:cBhvr>
                                        <p:cTn id="27" dur="500"/>
                                        <p:tgtEl>
                                          <p:spTgt spid="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3" end="13"/>
                                            </p:txEl>
                                          </p:spTgt>
                                        </p:tgtEl>
                                        <p:attrNameLst>
                                          <p:attrName>style.visibility</p:attrName>
                                        </p:attrNameLst>
                                      </p:cBhvr>
                                      <p:to>
                                        <p:strVal val="visible"/>
                                      </p:to>
                                    </p:set>
                                    <p:animEffect transition="in" filter="blinds(horizontal)">
                                      <p:cBhvr>
                                        <p:cTn id="32" dur="500"/>
                                        <p:tgtEl>
                                          <p:spTgt spid="3">
                                            <p:txEl>
                                              <p:pRg st="13" end="13"/>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animEffect transition="in" filter="blinds(horizontal)">
                                      <p:cBhvr>
                                        <p:cTn id="35" dur="500"/>
                                        <p:tgtEl>
                                          <p:spTgt spid="3">
                                            <p:txEl>
                                              <p:pRg st="14" end="1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
                                            <p:txEl>
                                              <p:pRg st="16" end="16"/>
                                            </p:txEl>
                                          </p:spTgt>
                                        </p:tgtEl>
                                        <p:attrNameLst>
                                          <p:attrName>style.visibility</p:attrName>
                                        </p:attrNameLst>
                                      </p:cBhvr>
                                      <p:to>
                                        <p:strVal val="visible"/>
                                      </p:to>
                                    </p:set>
                                    <p:animEffect transition="in" filter="blinds(horizontal)">
                                      <p:cBhvr>
                                        <p:cTn id="40" dur="500"/>
                                        <p:tgtEl>
                                          <p:spTgt spid="3">
                                            <p:txEl>
                                              <p:pRg st="16" end="1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animEffect transition="in" filter="blinds(horizontal)">
                                      <p:cBhvr>
                                        <p:cTn id="45"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课件\课件图片\timg 反反复滚滚滚复(2).jpg"/>
          <p:cNvPicPr>
            <a:picLocks noChangeAspect="1" noChangeArrowheads="1"/>
          </p:cNvPicPr>
          <p:nvPr/>
        </p:nvPicPr>
        <p:blipFill>
          <a:blip r:embed="rId1"/>
          <a:srcRect/>
          <a:stretch>
            <a:fillRect/>
          </a:stretch>
        </p:blipFill>
        <p:spPr bwMode="auto">
          <a:xfrm>
            <a:off x="0" y="0"/>
            <a:ext cx="9144000" cy="6143644"/>
          </a:xfrm>
          <a:prstGeom prst="rect">
            <a:avLst/>
          </a:prstGeom>
          <a:noFill/>
        </p:spPr>
      </p:pic>
      <p:sp>
        <p:nvSpPr>
          <p:cNvPr id="3" name="内容占位符 2"/>
          <p:cNvSpPr>
            <a:spLocks noGrp="1"/>
          </p:cNvSpPr>
          <p:nvPr>
            <p:ph idx="1"/>
          </p:nvPr>
        </p:nvSpPr>
        <p:spPr>
          <a:xfrm>
            <a:off x="0" y="0"/>
            <a:ext cx="9144000" cy="6858000"/>
          </a:xfrm>
          <a:solidFill>
            <a:schemeClr val="bg1">
              <a:alpha val="68000"/>
            </a:schemeClr>
          </a:solidFill>
        </p:spPr>
        <p:txBody>
          <a:bodyPr>
            <a:normAutofit fontScale="92500"/>
          </a:bodyPr>
          <a:lstStyle/>
          <a:p>
            <a:pPr algn="just" eaLnBrk="0" hangingPunct="0">
              <a:lnSpc>
                <a:spcPct val="110000"/>
              </a:lnSpc>
              <a:spcBef>
                <a:spcPct val="10000"/>
              </a:spcBef>
              <a:buNone/>
            </a:pPr>
            <a:r>
              <a:rPr lang="zh-CN" altLang="en-US" sz="2800" b="1" dirty="0" smtClean="0">
                <a:solidFill>
                  <a:srgbClr val="1A118D"/>
                </a:solidFill>
                <a:latin typeface="Arial Black" panose="020B0A04020102020204" pitchFamily="34" charset="0"/>
                <a:ea typeface="黑体" panose="02010609060101010101" pitchFamily="49" charset="-122"/>
              </a:rPr>
              <a:t>  </a:t>
            </a:r>
            <a:endParaRPr lang="zh-CN" altLang="en-US" sz="28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endParaRPr lang="en-US" altLang="zh-CN" sz="28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zh-CN" altLang="en-US" sz="2400" b="1" dirty="0" smtClean="0">
                <a:solidFill>
                  <a:srgbClr val="C00000"/>
                </a:solidFill>
                <a:latin typeface="Arial Black" panose="020B0A04020102020204" pitchFamily="34" charset="0"/>
                <a:ea typeface="黑体" panose="02010609060101010101" pitchFamily="49" charset="-122"/>
              </a:rPr>
              <a:t>二、状语后置</a:t>
            </a:r>
            <a:endParaRPr lang="zh-CN" altLang="en-US" sz="2400" b="1" dirty="0" smtClean="0">
              <a:solidFill>
                <a:srgbClr val="C00000"/>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000099"/>
                </a:solidFill>
                <a:latin typeface="Arial Black" panose="020B0A04020102020204" pitchFamily="34" charset="0"/>
                <a:ea typeface="黑体" panose="02010609060101010101" pitchFamily="49" charset="-122"/>
              </a:rPr>
              <a:t>1.</a:t>
            </a:r>
            <a:r>
              <a:rPr lang="zh-CN" altLang="en-US" sz="2400" b="1" dirty="0" smtClean="0">
                <a:solidFill>
                  <a:srgbClr val="000099"/>
                </a:solidFill>
                <a:latin typeface="Arial Black" panose="020B0A04020102020204" pitchFamily="34" charset="0"/>
                <a:ea typeface="黑体" panose="02010609060101010101" pitchFamily="49" charset="-122"/>
              </a:rPr>
              <a:t>我周一六点去上学。</a:t>
            </a:r>
            <a:endParaRPr lang="zh-CN" altLang="en-US" sz="2400" b="1" dirty="0" smtClean="0">
              <a:solidFill>
                <a:srgbClr val="000099"/>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000099"/>
                </a:solidFill>
                <a:latin typeface="Arial Black" panose="020B0A04020102020204" pitchFamily="34" charset="0"/>
                <a:ea typeface="黑体" panose="02010609060101010101" pitchFamily="49" charset="-122"/>
              </a:rPr>
              <a:t>I go to school at six on Monday.</a:t>
            </a:r>
            <a:endParaRPr lang="en-US" altLang="zh-CN" sz="2400" b="1" dirty="0" smtClean="0">
              <a:solidFill>
                <a:srgbClr val="000099"/>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000099"/>
                </a:solidFill>
                <a:latin typeface="Arial Black" panose="020B0A04020102020204" pitchFamily="34" charset="0"/>
                <a:ea typeface="黑体" panose="02010609060101010101" pitchFamily="49" charset="-122"/>
              </a:rPr>
              <a:t>2.</a:t>
            </a:r>
            <a:r>
              <a:rPr lang="zh-CN" altLang="en-US" sz="2400" b="1" dirty="0" smtClean="0">
                <a:solidFill>
                  <a:srgbClr val="000099"/>
                </a:solidFill>
                <a:latin typeface="Arial Black" panose="020B0A04020102020204" pitchFamily="34" charset="0"/>
                <a:ea typeface="黑体" panose="02010609060101010101" pitchFamily="49" charset="-122"/>
              </a:rPr>
              <a:t>她在公交站等公交车。</a:t>
            </a:r>
            <a:endParaRPr lang="zh-CN" altLang="en-US" sz="2400" b="1" dirty="0" smtClean="0">
              <a:solidFill>
                <a:srgbClr val="000099"/>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000099"/>
                </a:solidFill>
                <a:latin typeface="Arial Black" panose="020B0A04020102020204" pitchFamily="34" charset="0"/>
                <a:ea typeface="黑体" panose="02010609060101010101" pitchFamily="49" charset="-122"/>
              </a:rPr>
              <a:t>She waited for the bus at the bus stop.</a:t>
            </a:r>
            <a:endParaRPr lang="en-US" altLang="zh-CN" sz="2400" b="1" dirty="0" smtClean="0">
              <a:solidFill>
                <a:srgbClr val="000099"/>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000099"/>
                </a:solidFill>
                <a:latin typeface="Arial Black" panose="020B0A04020102020204" pitchFamily="34" charset="0"/>
                <a:ea typeface="黑体" panose="02010609060101010101" pitchFamily="49" charset="-122"/>
              </a:rPr>
              <a:t>3.</a:t>
            </a:r>
            <a:r>
              <a:rPr lang="zh-CN" altLang="en-US" sz="2400" b="1" dirty="0" smtClean="0">
                <a:solidFill>
                  <a:srgbClr val="000099"/>
                </a:solidFill>
                <a:latin typeface="Arial Black" panose="020B0A04020102020204" pitchFamily="34" charset="0"/>
                <a:ea typeface="黑体" panose="02010609060101010101" pitchFamily="49" charset="-122"/>
              </a:rPr>
              <a:t>我吃了晚饭后出去散步。</a:t>
            </a:r>
            <a:endParaRPr lang="zh-CN" altLang="en-US" sz="2400" b="1" dirty="0" smtClean="0">
              <a:solidFill>
                <a:srgbClr val="000099"/>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000099"/>
                </a:solidFill>
                <a:latin typeface="Arial Black" panose="020B0A04020102020204" pitchFamily="34" charset="0"/>
                <a:ea typeface="黑体" panose="02010609060101010101" pitchFamily="49" charset="-122"/>
              </a:rPr>
              <a:t>I took a walk after dinner.  </a:t>
            </a:r>
            <a:endParaRPr lang="en-US" altLang="zh-CN" sz="2400" b="1" dirty="0" smtClean="0">
              <a:solidFill>
                <a:srgbClr val="000099"/>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000099"/>
                </a:solidFill>
                <a:latin typeface="Arial Black" panose="020B0A04020102020204" pitchFamily="34" charset="0"/>
                <a:ea typeface="黑体" panose="02010609060101010101" pitchFamily="49" charset="-122"/>
              </a:rPr>
              <a:t>4.</a:t>
            </a:r>
            <a:r>
              <a:rPr lang="zh-CN" altLang="en-US" sz="2400" b="1" dirty="0" smtClean="0">
                <a:solidFill>
                  <a:srgbClr val="000099"/>
                </a:solidFill>
                <a:latin typeface="Arial Black" panose="020B0A04020102020204" pitchFamily="34" charset="0"/>
                <a:ea typeface="黑体" panose="02010609060101010101" pitchFamily="49" charset="-122"/>
              </a:rPr>
              <a:t>我今天去上班，看到一个小孩子给老人让座。</a:t>
            </a:r>
            <a:endParaRPr lang="zh-CN" altLang="en-US" sz="2400" b="1" dirty="0" smtClean="0">
              <a:solidFill>
                <a:srgbClr val="000099"/>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000099"/>
                </a:solidFill>
                <a:latin typeface="Arial Black" panose="020B0A04020102020204" pitchFamily="34" charset="0"/>
                <a:ea typeface="黑体" panose="02010609060101010101" pitchFamily="49" charset="-122"/>
              </a:rPr>
              <a:t>Today I saw a kid offer his seat to an elderly man on my </a:t>
            </a:r>
            <a:endParaRPr lang="en-US" altLang="zh-CN" sz="2400" b="1" dirty="0" smtClean="0">
              <a:solidFill>
                <a:srgbClr val="000099"/>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000099"/>
                </a:solidFill>
                <a:latin typeface="Arial Black" panose="020B0A04020102020204" pitchFamily="34" charset="0"/>
                <a:ea typeface="黑体" panose="02010609060101010101" pitchFamily="49" charset="-122"/>
              </a:rPr>
              <a:t>way to work.</a:t>
            </a:r>
            <a:endParaRPr lang="en-US" altLang="zh-CN" sz="2400" b="1" dirty="0" smtClean="0">
              <a:solidFill>
                <a:srgbClr val="000099"/>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000099"/>
                </a:solidFill>
                <a:latin typeface="Arial Black" panose="020B0A04020102020204" pitchFamily="34" charset="0"/>
                <a:ea typeface="黑体" panose="02010609060101010101" pitchFamily="49" charset="-122"/>
              </a:rPr>
              <a:t>5.</a:t>
            </a:r>
            <a:r>
              <a:rPr lang="zh-CN" altLang="en-US" sz="2400" b="1" dirty="0" smtClean="0">
                <a:solidFill>
                  <a:srgbClr val="000099"/>
                </a:solidFill>
                <a:latin typeface="Arial Black" panose="020B0A04020102020204" pitchFamily="34" charset="0"/>
                <a:ea typeface="黑体" panose="02010609060101010101" pitchFamily="49" charset="-122"/>
              </a:rPr>
              <a:t>从中国来的新学生在美国的一所大学里努力学习英语。</a:t>
            </a:r>
            <a:endParaRPr lang="zh-CN" altLang="en-US" sz="2400" b="1" dirty="0" smtClean="0">
              <a:solidFill>
                <a:srgbClr val="000099"/>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000099"/>
                </a:solidFill>
                <a:latin typeface="Arial Black" panose="020B0A04020102020204" pitchFamily="34" charset="0"/>
                <a:ea typeface="黑体" panose="02010609060101010101" pitchFamily="49" charset="-122"/>
              </a:rPr>
              <a:t>The new students from China study English hard in a </a:t>
            </a:r>
            <a:endParaRPr lang="en-US" altLang="zh-CN" sz="2400" b="1" dirty="0" smtClean="0">
              <a:solidFill>
                <a:srgbClr val="000099"/>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000099"/>
                </a:solidFill>
                <a:latin typeface="Arial Black" panose="020B0A04020102020204" pitchFamily="34" charset="0"/>
                <a:ea typeface="黑体" panose="02010609060101010101" pitchFamily="49" charset="-122"/>
              </a:rPr>
              <a:t>university in America.</a:t>
            </a:r>
            <a:endParaRPr lang="en-US" altLang="zh-CN" sz="2400" b="1" dirty="0" smtClean="0">
              <a:solidFill>
                <a:srgbClr val="000099"/>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400" b="1" dirty="0" smtClean="0">
                <a:solidFill>
                  <a:srgbClr val="000099"/>
                </a:solidFill>
                <a:latin typeface="Arial Black" panose="020B0A04020102020204" pitchFamily="34" charset="0"/>
                <a:ea typeface="黑体" panose="02010609060101010101" pitchFamily="49" charset="-122"/>
              </a:rPr>
              <a:t> </a:t>
            </a:r>
            <a:endParaRPr lang="en-US" altLang="zh-CN" sz="2400" b="1" dirty="0" smtClean="0">
              <a:solidFill>
                <a:srgbClr val="000099"/>
              </a:solidFill>
              <a:latin typeface="Arial Black" panose="020B0A04020102020204" pitchFamily="34" charset="0"/>
              <a:ea typeface="黑体" panose="02010609060101010101" pitchFamily="49" charset="-122"/>
            </a:endParaRPr>
          </a:p>
        </p:txBody>
      </p:sp>
      <p:sp>
        <p:nvSpPr>
          <p:cNvPr id="4" name="圆角矩形 3"/>
          <p:cNvSpPr/>
          <p:nvPr/>
        </p:nvSpPr>
        <p:spPr>
          <a:xfrm>
            <a:off x="0" y="0"/>
            <a:ext cx="3571900" cy="85723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chilly" dir="t"/>
          </a:scene3d>
          <a:sp3d extrusionH="76200" prstMaterial="translucentPowder">
            <a:bevelT w="165100" prst="coolSlant"/>
            <a:bevelB w="165100" prst="coolSlant"/>
            <a:extrusionClr>
              <a:srgbClr val="0000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400" b="1" dirty="0" smtClean="0">
                <a:solidFill>
                  <a:srgbClr val="0000CC"/>
                </a:solidFill>
                <a:latin typeface="Arial Black" panose="020B0A04020102020204" pitchFamily="34" charset="0"/>
                <a:ea typeface="隶书" panose="02010509060101010101" pitchFamily="49" charset="-122"/>
              </a:rPr>
              <a:t>“</a:t>
            </a:r>
            <a:r>
              <a:rPr lang="zh-CN" altLang="en-US" sz="4400" b="1" dirty="0" smtClean="0">
                <a:solidFill>
                  <a:srgbClr val="0000CC"/>
                </a:solidFill>
                <a:latin typeface="Arial Black" panose="020B0A04020102020204" pitchFamily="34" charset="0"/>
                <a:ea typeface="隶书" panose="02010509060101010101" pitchFamily="49" charset="-122"/>
              </a:rPr>
              <a:t>译”路顺风</a:t>
            </a:r>
            <a:endParaRPr lang="zh-CN" altLang="en-US" sz="4400" b="1" dirty="0">
              <a:solidFill>
                <a:srgbClr val="0000CC"/>
              </a:solidFill>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4294967295" end="4294967295"/>
                                            </p:txEl>
                                          </p:spTgt>
                                        </p:tgtEl>
                                        <p:attrNameLst>
                                          <p:attrName>style.visibility</p:attrName>
                                        </p:attrNameLst>
                                      </p:cBhvr>
                                      <p:to>
                                        <p:strVal val="visible"/>
                                      </p:to>
                                    </p:set>
                                    <p:animEffect transition="in" filter="blinds(horizontal)">
                                      <p:cBhvr>
                                        <p:cTn id="7" dur="500"/>
                                        <p:tgtEl>
                                          <p:spTgt spid="3">
                                            <p:txEl>
                                              <p:p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linds(horizontal)">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blinds(horizontal)">
                                      <p:cBhvr>
                                        <p:cTn id="37" dur="500"/>
                                        <p:tgtEl>
                                          <p:spTgt spid="3">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blinds(horizontal)">
                                      <p:cBhvr>
                                        <p:cTn id="4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Users\Administrator.DC-20190821KNSB\Desktop\搜狗截图20200306210025.png"/>
          <p:cNvPicPr>
            <a:picLocks noChangeAspect="1" noChangeArrowheads="1"/>
          </p:cNvPicPr>
          <p:nvPr/>
        </p:nvPicPr>
        <p:blipFill>
          <a:blip r:embed="rId1"/>
          <a:srcRect/>
          <a:stretch>
            <a:fillRect/>
          </a:stretch>
        </p:blipFill>
        <p:spPr bwMode="auto">
          <a:xfrm>
            <a:off x="142844" y="142852"/>
            <a:ext cx="8715404" cy="6892511"/>
          </a:xfrm>
          <a:prstGeom prst="rect">
            <a:avLst/>
          </a:prstGeom>
          <a:noFill/>
        </p:spPr>
      </p:pic>
      <p:sp>
        <p:nvSpPr>
          <p:cNvPr id="13" name="圆角矩形 12"/>
          <p:cNvSpPr/>
          <p:nvPr/>
        </p:nvSpPr>
        <p:spPr>
          <a:xfrm>
            <a:off x="214282" y="642918"/>
            <a:ext cx="8786874" cy="5929378"/>
          </a:xfrm>
          <a:prstGeom prst="roundRect">
            <a:avLst/>
          </a:prstGeom>
          <a:gradFill>
            <a:gsLst>
              <a:gs pos="0">
                <a:schemeClr val="bg1"/>
              </a:gs>
              <a:gs pos="64999">
                <a:srgbClr val="F0EBD5"/>
              </a:gs>
              <a:gs pos="100000">
                <a:srgbClr val="D1C39F"/>
              </a:gs>
            </a:gsLst>
            <a:lin ang="5400000" scaled="0"/>
          </a:gradFill>
          <a:scene3d>
            <a:camera prst="orthographicFront"/>
            <a:lightRig rig="balanced" dir="t"/>
          </a:scene3d>
          <a:sp3d extrusionH="76200" contourW="12700" prstMaterial="dkEdge">
            <a:bevelB w="114300" prst="hardEdge"/>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smtClean="0">
                <a:solidFill>
                  <a:srgbClr val="0000CC"/>
                </a:solidFill>
                <a:latin typeface="Arial Black" panose="020B0A04020102020204" pitchFamily="34" charset="0"/>
                <a:ea typeface="黑体" panose="02010609060101010101" pitchFamily="49" charset="-122"/>
              </a:rPr>
              <a:t>英汉的最大差异：</a:t>
            </a:r>
            <a:r>
              <a:rPr lang="zh-CN" altLang="en-US" sz="2800" b="1" dirty="0" smtClean="0">
                <a:solidFill>
                  <a:srgbClr val="FF0000"/>
                </a:solidFill>
                <a:latin typeface="Arial Black" panose="020B0A04020102020204" pitchFamily="34" charset="0"/>
                <a:ea typeface="黑体" panose="02010609060101010101" pitchFamily="49" charset="-122"/>
              </a:rPr>
              <a:t>排序</a:t>
            </a:r>
            <a:endParaRPr lang="zh-CN" altLang="en-US" sz="2800" b="1" dirty="0" smtClean="0">
              <a:solidFill>
                <a:srgbClr val="FF0000"/>
              </a:solidFill>
              <a:latin typeface="Arial Black" panose="020B0A04020102020204" pitchFamily="34" charset="0"/>
              <a:ea typeface="黑体" panose="02010609060101010101" pitchFamily="49" charset="-122"/>
            </a:endParaRPr>
          </a:p>
          <a:p>
            <a:r>
              <a:rPr lang="zh-CN" altLang="en-US" sz="2800" b="1" dirty="0" smtClean="0">
                <a:solidFill>
                  <a:srgbClr val="0000CC"/>
                </a:solidFill>
                <a:latin typeface="Arial Black" panose="020B0A04020102020204" pitchFamily="34" charset="0"/>
                <a:ea typeface="黑体" panose="02010609060101010101" pitchFamily="49" charset="-122"/>
              </a:rPr>
              <a:t>英语的排序规律：</a:t>
            </a:r>
            <a:r>
              <a:rPr lang="zh-CN" altLang="en-US" sz="2800" b="1" dirty="0" smtClean="0">
                <a:solidFill>
                  <a:srgbClr val="FF0000"/>
                </a:solidFill>
                <a:latin typeface="Arial Black" panose="020B0A04020102020204" pitchFamily="34" charset="0"/>
                <a:ea typeface="黑体" panose="02010609060101010101" pitchFamily="49" charset="-122"/>
              </a:rPr>
              <a:t>重点先行</a:t>
            </a:r>
            <a:endParaRPr lang="en-US" altLang="zh-CN" sz="2800" b="1" dirty="0" smtClean="0">
              <a:solidFill>
                <a:srgbClr val="FF0000"/>
              </a:solidFill>
              <a:latin typeface="Arial Black" panose="020B0A04020102020204" pitchFamily="34" charset="0"/>
              <a:ea typeface="黑体" panose="02010609060101010101" pitchFamily="49" charset="-122"/>
            </a:endParaRPr>
          </a:p>
          <a:p>
            <a:r>
              <a:rPr lang="zh-CN" altLang="en-US" sz="2800" b="1" dirty="0" smtClean="0">
                <a:solidFill>
                  <a:srgbClr val="0000CC"/>
                </a:solidFill>
                <a:latin typeface="Arial Black" panose="020B0A04020102020204" pitchFamily="34" charset="0"/>
                <a:ea typeface="黑体" panose="02010609060101010101" pitchFamily="49" charset="-122"/>
              </a:rPr>
              <a:t>英语分前置定语和后置定语。</a:t>
            </a:r>
            <a:endParaRPr lang="en-US" altLang="zh-CN" sz="2800" b="1" dirty="0" smtClean="0">
              <a:solidFill>
                <a:srgbClr val="0000CC"/>
              </a:solidFill>
              <a:latin typeface="Arial Black" panose="020B0A04020102020204" pitchFamily="34" charset="0"/>
              <a:ea typeface="黑体" panose="02010609060101010101" pitchFamily="49" charset="-122"/>
            </a:endParaRPr>
          </a:p>
          <a:p>
            <a:r>
              <a:rPr lang="zh-CN" altLang="en-US" sz="2800" b="1" dirty="0" smtClean="0">
                <a:solidFill>
                  <a:srgbClr val="0000CC"/>
                </a:solidFill>
                <a:latin typeface="Arial Black" panose="020B0A04020102020204" pitchFamily="34" charset="0"/>
                <a:ea typeface="黑体" panose="02010609060101010101" pitchFamily="49" charset="-122"/>
              </a:rPr>
              <a:t>前置定语：单个词作定语一般前置。</a:t>
            </a:r>
            <a:endParaRPr lang="en-US" altLang="zh-CN" sz="2800" b="1" dirty="0" smtClean="0">
              <a:solidFill>
                <a:srgbClr val="0000CC"/>
              </a:solidFill>
              <a:latin typeface="Arial Black" panose="020B0A04020102020204" pitchFamily="34" charset="0"/>
              <a:ea typeface="黑体" panose="02010609060101010101" pitchFamily="49" charset="-122"/>
            </a:endParaRPr>
          </a:p>
          <a:p>
            <a:r>
              <a:rPr lang="zh-CN" altLang="en-US" sz="2800" b="1" dirty="0" smtClean="0">
                <a:solidFill>
                  <a:srgbClr val="0000CC"/>
                </a:solidFill>
                <a:latin typeface="Arial Black" panose="020B0A04020102020204" pitchFamily="34" charset="0"/>
                <a:ea typeface="黑体" panose="02010609060101010101" pitchFamily="49" charset="-122"/>
              </a:rPr>
              <a:t>后置定语包括 </a:t>
            </a:r>
            <a:r>
              <a:rPr lang="en-US" sz="2800" b="1" dirty="0" smtClean="0">
                <a:solidFill>
                  <a:srgbClr val="0000CC"/>
                </a:solidFill>
                <a:latin typeface="Arial Black" panose="020B0A04020102020204" pitchFamily="34" charset="0"/>
                <a:ea typeface="黑体" panose="02010609060101010101" pitchFamily="49" charset="-122"/>
              </a:rPr>
              <a:t>: </a:t>
            </a:r>
            <a:endParaRPr lang="en-US" sz="2800" b="1" dirty="0" smtClean="0">
              <a:solidFill>
                <a:srgbClr val="0000CC"/>
              </a:solidFill>
              <a:latin typeface="Arial Black" panose="020B0A04020102020204" pitchFamily="34" charset="0"/>
              <a:ea typeface="黑体" panose="02010609060101010101" pitchFamily="49" charset="-122"/>
            </a:endParaRPr>
          </a:p>
          <a:p>
            <a:r>
              <a:rPr lang="en-US" sz="2800" b="1" dirty="0" smtClean="0">
                <a:solidFill>
                  <a:srgbClr val="0000CC"/>
                </a:solidFill>
                <a:latin typeface="Arial Black" panose="020B0A04020102020204" pitchFamily="34" charset="0"/>
                <a:ea typeface="黑体" panose="02010609060101010101" pitchFamily="49" charset="-122"/>
              </a:rPr>
              <a:t>1.</a:t>
            </a:r>
            <a:r>
              <a:rPr lang="zh-CN" altLang="en-US" sz="2800" b="1" dirty="0" smtClean="0">
                <a:solidFill>
                  <a:srgbClr val="0000CC"/>
                </a:solidFill>
                <a:latin typeface="Arial Black" panose="020B0A04020102020204" pitchFamily="34" charset="0"/>
                <a:ea typeface="黑体" panose="02010609060101010101" pitchFamily="49" charset="-122"/>
              </a:rPr>
              <a:t>介词短语</a:t>
            </a:r>
            <a:r>
              <a:rPr lang="en-US" sz="2800" b="1" dirty="0" smtClean="0">
                <a:solidFill>
                  <a:srgbClr val="0000CC"/>
                </a:solidFill>
                <a:latin typeface="Arial Black" panose="020B0A04020102020204" pitchFamily="34" charset="0"/>
                <a:ea typeface="黑体" panose="02010609060101010101" pitchFamily="49" charset="-122"/>
              </a:rPr>
              <a:t> </a:t>
            </a:r>
            <a:endParaRPr lang="en-US" altLang="zh-CN" sz="2800" b="1" dirty="0" smtClean="0">
              <a:solidFill>
                <a:srgbClr val="0000CC"/>
              </a:solidFill>
              <a:latin typeface="Arial Black" panose="020B0A04020102020204" pitchFamily="34" charset="0"/>
              <a:ea typeface="黑体" panose="02010609060101010101" pitchFamily="49" charset="-122"/>
            </a:endParaRPr>
          </a:p>
          <a:p>
            <a:r>
              <a:rPr lang="en-US" altLang="zh-CN" sz="2800" b="1" dirty="0" smtClean="0">
                <a:solidFill>
                  <a:srgbClr val="0000CC"/>
                </a:solidFill>
                <a:latin typeface="Arial Black" panose="020B0A04020102020204" pitchFamily="34" charset="0"/>
                <a:ea typeface="黑体" panose="02010609060101010101" pitchFamily="49" charset="-122"/>
              </a:rPr>
              <a:t>2.v-ing</a:t>
            </a:r>
            <a:r>
              <a:rPr lang="zh-CN" altLang="en-US" sz="2800" b="1" dirty="0" smtClean="0">
                <a:solidFill>
                  <a:srgbClr val="0000CC"/>
                </a:solidFill>
                <a:latin typeface="Arial Black" panose="020B0A04020102020204" pitchFamily="34" charset="0"/>
                <a:ea typeface="黑体" panose="02010609060101010101" pitchFamily="49" charset="-122"/>
              </a:rPr>
              <a:t>短语</a:t>
            </a:r>
            <a:r>
              <a:rPr lang="en-US" sz="2800" b="1" dirty="0" smtClean="0">
                <a:solidFill>
                  <a:srgbClr val="0000CC"/>
                </a:solidFill>
                <a:latin typeface="Arial Black" panose="020B0A04020102020204" pitchFamily="34" charset="0"/>
                <a:ea typeface="黑体" panose="02010609060101010101" pitchFamily="49" charset="-122"/>
              </a:rPr>
              <a:t> </a:t>
            </a:r>
            <a:r>
              <a:rPr lang="en-US" altLang="zh-CN" sz="2800" b="1" dirty="0" smtClean="0">
                <a:solidFill>
                  <a:srgbClr val="0000CC"/>
                </a:solidFill>
                <a:latin typeface="Arial Black" panose="020B0A04020102020204" pitchFamily="34" charset="0"/>
                <a:ea typeface="黑体" panose="02010609060101010101" pitchFamily="49" charset="-122"/>
              </a:rPr>
              <a:t>v-</a:t>
            </a:r>
            <a:r>
              <a:rPr lang="en-US" altLang="zh-CN" sz="2800" b="1" dirty="0" err="1" smtClean="0">
                <a:solidFill>
                  <a:srgbClr val="0000CC"/>
                </a:solidFill>
                <a:latin typeface="Arial Black" panose="020B0A04020102020204" pitchFamily="34" charset="0"/>
                <a:ea typeface="黑体" panose="02010609060101010101" pitchFamily="49" charset="-122"/>
              </a:rPr>
              <a:t>ed</a:t>
            </a:r>
            <a:r>
              <a:rPr lang="en-US" altLang="zh-CN" sz="2800" b="1" dirty="0" smtClean="0">
                <a:solidFill>
                  <a:srgbClr val="0000CC"/>
                </a:solidFill>
                <a:latin typeface="Arial Black" panose="020B0A04020102020204" pitchFamily="34" charset="0"/>
                <a:ea typeface="黑体" panose="02010609060101010101" pitchFamily="49" charset="-122"/>
              </a:rPr>
              <a:t> </a:t>
            </a:r>
            <a:r>
              <a:rPr lang="zh-CN" altLang="en-US" sz="2800" b="1" dirty="0" smtClean="0">
                <a:solidFill>
                  <a:srgbClr val="0000CC"/>
                </a:solidFill>
                <a:latin typeface="Arial Black" panose="020B0A04020102020204" pitchFamily="34" charset="0"/>
                <a:ea typeface="黑体" panose="02010609060101010101" pitchFamily="49" charset="-122"/>
              </a:rPr>
              <a:t>短语</a:t>
            </a:r>
            <a:r>
              <a:rPr lang="en-US" sz="2800" b="1" dirty="0" smtClean="0">
                <a:solidFill>
                  <a:srgbClr val="0000CC"/>
                </a:solidFill>
                <a:latin typeface="Arial Black" panose="020B0A04020102020204" pitchFamily="34" charset="0"/>
                <a:ea typeface="黑体" panose="02010609060101010101" pitchFamily="49" charset="-122"/>
              </a:rPr>
              <a:t> </a:t>
            </a:r>
            <a:endParaRPr lang="en-US" altLang="zh-CN" sz="2800" b="1" dirty="0" smtClean="0">
              <a:solidFill>
                <a:srgbClr val="0000CC"/>
              </a:solidFill>
              <a:latin typeface="Arial Black" panose="020B0A04020102020204" pitchFamily="34" charset="0"/>
              <a:ea typeface="黑体" panose="02010609060101010101" pitchFamily="49" charset="-122"/>
            </a:endParaRPr>
          </a:p>
          <a:p>
            <a:r>
              <a:rPr lang="en-US" altLang="zh-CN" sz="2800" b="1" dirty="0" smtClean="0">
                <a:solidFill>
                  <a:srgbClr val="0000CC"/>
                </a:solidFill>
                <a:latin typeface="Arial Black" panose="020B0A04020102020204" pitchFamily="34" charset="0"/>
                <a:ea typeface="黑体" panose="02010609060101010101" pitchFamily="49" charset="-122"/>
              </a:rPr>
              <a:t>3.</a:t>
            </a:r>
            <a:r>
              <a:rPr lang="zh-CN" altLang="en-US" sz="2800" b="1" dirty="0" smtClean="0">
                <a:solidFill>
                  <a:srgbClr val="0000CC"/>
                </a:solidFill>
                <a:latin typeface="Arial Black" panose="020B0A04020102020204" pitchFamily="34" charset="0"/>
                <a:ea typeface="黑体" panose="02010609060101010101" pitchFamily="49" charset="-122"/>
              </a:rPr>
              <a:t>定语从句</a:t>
            </a:r>
            <a:endParaRPr lang="zh-CN" altLang="en-US" sz="4000" dirty="0" smtClean="0">
              <a:solidFill>
                <a:srgbClr val="0000CC"/>
              </a:solidFill>
              <a:latin typeface="Arial Black" panose="020B0A04020102020204" pitchFamily="34" charset="0"/>
              <a:ea typeface="隶书" panose="02010509060101010101" pitchFamily="49" charset="-122"/>
            </a:endParaRPr>
          </a:p>
          <a:p>
            <a:endParaRPr lang="zh-CN" altLang="en-US" sz="4000" dirty="0">
              <a:solidFill>
                <a:srgbClr val="FF0000"/>
              </a:solidFill>
              <a:latin typeface="隶书" panose="02010509060101010101" pitchFamily="49" charset="-122"/>
              <a:ea typeface="隶书" panose="02010509060101010101" pitchFamily="49" charset="-122"/>
            </a:endParaRPr>
          </a:p>
        </p:txBody>
      </p:sp>
      <p:sp>
        <p:nvSpPr>
          <p:cNvPr id="5" name="内容占位符 4"/>
          <p:cNvSpPr>
            <a:spLocks noGrp="1"/>
          </p:cNvSpPr>
          <p:nvPr>
            <p:ph idx="1"/>
          </p:nvPr>
        </p:nvSpPr>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126"/>
                                        </p:tgtEl>
                                        <p:attrNameLst>
                                          <p:attrName>ppt_x</p:attrName>
                                        </p:attrNameLst>
                                      </p:cBhvr>
                                      <p:tavLst>
                                        <p:tav tm="0">
                                          <p:val>
                                            <p:strVal val="ppt_x"/>
                                          </p:val>
                                        </p:tav>
                                        <p:tav tm="100000">
                                          <p:val>
                                            <p:strVal val="ppt_x"/>
                                          </p:val>
                                        </p:tav>
                                      </p:tavLst>
                                    </p:anim>
                                    <p:anim calcmode="lin" valueType="num">
                                      <p:cBhvr additive="base">
                                        <p:cTn id="7" dur="500"/>
                                        <p:tgtEl>
                                          <p:spTgt spid="5126"/>
                                        </p:tgtEl>
                                        <p:attrNameLst>
                                          <p:attrName>ppt_y</p:attrName>
                                        </p:attrNameLst>
                                      </p:cBhvr>
                                      <p:tavLst>
                                        <p:tav tm="0">
                                          <p:val>
                                            <p:strVal val="ppt_y"/>
                                          </p:val>
                                        </p:tav>
                                        <p:tav tm="100000">
                                          <p:val>
                                            <p:strVal val="1+ppt_h/2"/>
                                          </p:val>
                                        </p:tav>
                                      </p:tavLst>
                                    </p:anim>
                                    <p:set>
                                      <p:cBhvr>
                                        <p:cTn id="8" dur="1" fill="hold">
                                          <p:stCondLst>
                                            <p:cond delay="499"/>
                                          </p:stCondLst>
                                        </p:cTn>
                                        <p:tgtEl>
                                          <p:spTgt spid="512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xit" presetSubtype="16" fill="hold" grpId="1" nodeType="clickEffect">
                                  <p:stCondLst>
                                    <p:cond delay="0"/>
                                  </p:stCondLst>
                                  <p:childTnLst>
                                    <p:animEffect transition="out" filter="diamond(in)">
                                      <p:cBhvr>
                                        <p:cTn id="18" dur="2000"/>
                                        <p:tgtEl>
                                          <p:spTgt spid="13"/>
                                        </p:tgtEl>
                                      </p:cBhvr>
                                    </p:animEffect>
                                    <p:set>
                                      <p:cBhvr>
                                        <p:cTn id="19"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课件\课件图片\timg 反反复滚滚滚复(2).jpg"/>
          <p:cNvPicPr>
            <a:picLocks noChangeAspect="1" noChangeArrowheads="1"/>
          </p:cNvPicPr>
          <p:nvPr/>
        </p:nvPicPr>
        <p:blipFill>
          <a:blip r:embed="rId1"/>
          <a:srcRect/>
          <a:stretch>
            <a:fillRect/>
          </a:stretch>
        </p:blipFill>
        <p:spPr bwMode="auto">
          <a:xfrm>
            <a:off x="0" y="0"/>
            <a:ext cx="9144000" cy="6143644"/>
          </a:xfrm>
          <a:prstGeom prst="rect">
            <a:avLst/>
          </a:prstGeom>
          <a:noFill/>
        </p:spPr>
      </p:pic>
      <p:sp>
        <p:nvSpPr>
          <p:cNvPr id="4" name="TextBox 3"/>
          <p:cNvSpPr txBox="1"/>
          <p:nvPr/>
        </p:nvSpPr>
        <p:spPr>
          <a:xfrm>
            <a:off x="1071538" y="2643182"/>
            <a:ext cx="5743880" cy="1200329"/>
          </a:xfrm>
          <a:prstGeom prst="rect">
            <a:avLst/>
          </a:prstGeom>
          <a:noFill/>
        </p:spPr>
        <p:txBody>
          <a:bodyPr wrap="none" rtlCol="0">
            <a:spAutoFit/>
          </a:bodyPr>
          <a:lstStyle/>
          <a:p>
            <a:r>
              <a:rPr lang="zh-CN" altLang="en-US" sz="3600" b="1" dirty="0" smtClean="0">
                <a:solidFill>
                  <a:srgbClr val="1A118D"/>
                </a:solidFill>
              </a:rPr>
              <a:t>英汉的最大差异：</a:t>
            </a:r>
            <a:r>
              <a:rPr lang="zh-CN" altLang="en-US" sz="3600" b="1" dirty="0" smtClean="0">
                <a:solidFill>
                  <a:srgbClr val="FF0000"/>
                </a:solidFill>
              </a:rPr>
              <a:t>排序</a:t>
            </a:r>
            <a:endParaRPr lang="zh-CN" altLang="en-US" sz="3600" dirty="0" smtClean="0">
              <a:solidFill>
                <a:srgbClr val="FF0000"/>
              </a:solidFill>
            </a:endParaRPr>
          </a:p>
          <a:p>
            <a:r>
              <a:rPr lang="zh-CN" altLang="en-US" sz="3600" b="1" dirty="0" smtClean="0">
                <a:solidFill>
                  <a:srgbClr val="1A118D"/>
                </a:solidFill>
              </a:rPr>
              <a:t>英语的排序规律：</a:t>
            </a:r>
            <a:r>
              <a:rPr lang="zh-CN" altLang="en-US" sz="3600" b="1" u="sng" dirty="0" smtClean="0">
                <a:solidFill>
                  <a:srgbClr val="FF0000"/>
                </a:solidFill>
              </a:rPr>
              <a:t>重点先行</a:t>
            </a:r>
            <a:endParaRPr lang="zh-CN" altLang="en-US" sz="3600" dirty="0">
              <a:solidFill>
                <a:srgbClr val="FF0000"/>
              </a:solidFill>
            </a:endParaRPr>
          </a:p>
        </p:txBody>
      </p:sp>
      <p:sp>
        <p:nvSpPr>
          <p:cNvPr id="6" name="圆角矩形 5"/>
          <p:cNvSpPr/>
          <p:nvPr/>
        </p:nvSpPr>
        <p:spPr bwMode="auto">
          <a:xfrm>
            <a:off x="571472" y="571480"/>
            <a:ext cx="7858180" cy="5000660"/>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a:effectLst/>
          <a:scene3d>
            <a:camera prst="orthographicFront"/>
            <a:lightRig rig="chilly" dir="t"/>
          </a:scene3d>
          <a:sp3d>
            <a:bevelT/>
            <a:bevelB w="114300" prst="artDeco"/>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1" lang="en-US" altLang="zh-CN" sz="4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bottom      </a:t>
            </a:r>
            <a:r>
              <a:rPr kumimoji="1" lang="zh-CN" altLang="en-US" sz="4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底部</a:t>
            </a:r>
            <a:endParaRPr kumimoji="1" lang="en-US" altLang="zh-CN" sz="4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r>
              <a:rPr kumimoji="1" lang="en-US" altLang="zh-CN" sz="4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log             </a:t>
            </a:r>
            <a:r>
              <a:rPr kumimoji="1" lang="zh-CN" altLang="en-US" sz="4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原木</a:t>
            </a:r>
            <a:endParaRPr kumimoji="1" lang="en-US" altLang="zh-CN" sz="4000" b="1" baseline="0" dirty="0" smtClean="0">
              <a:latin typeface="Times New Roman" panose="02020603050405020304" pitchFamily="18"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r>
              <a:rPr kumimoji="1" lang="en-US" altLang="zh-CN" sz="4000" b="1" i="0" u="none" strike="noStrike" cap="none" normalizeH="0" dirty="0" smtClean="0">
                <a:ln>
                  <a:noFill/>
                </a:ln>
                <a:solidFill>
                  <a:schemeClr val="tx1"/>
                </a:solidFill>
                <a:effectLst/>
                <a:latin typeface="Times New Roman" panose="02020603050405020304" pitchFamily="18" charset="0"/>
                <a:ea typeface="宋体" panose="02010600030101010101" pitchFamily="2" charset="-122"/>
              </a:rPr>
              <a:t>branch      </a:t>
            </a:r>
            <a:r>
              <a:rPr kumimoji="1" lang="zh-CN" altLang="en-US" sz="4000" b="1" i="0" u="none" strike="noStrike" cap="none" normalizeH="0" dirty="0" smtClean="0">
                <a:ln>
                  <a:noFill/>
                </a:ln>
                <a:solidFill>
                  <a:schemeClr val="tx1"/>
                </a:solidFill>
                <a:effectLst/>
                <a:latin typeface="Times New Roman" panose="02020603050405020304" pitchFamily="18" charset="0"/>
                <a:ea typeface="宋体" panose="02010600030101010101" pitchFamily="2" charset="-122"/>
              </a:rPr>
              <a:t>树枝</a:t>
            </a:r>
            <a:endParaRPr kumimoji="1" lang="en-US" altLang="zh-CN" sz="4000" b="1" i="0" u="none" strike="noStrike" cap="none" normalizeH="0" dirty="0" smtClean="0">
              <a:ln>
                <a:noFill/>
              </a:ln>
              <a:solidFill>
                <a:schemeClr val="tx1"/>
              </a:solidFill>
              <a:effectLst/>
              <a:latin typeface="Times New Roman" panose="02020603050405020304" pitchFamily="18"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r>
              <a:rPr kumimoji="1" lang="en-US" altLang="zh-CN" sz="4000" b="1" i="0" u="none" strike="noStrike" cap="none" normalizeH="0" dirty="0" smtClean="0">
                <a:ln>
                  <a:noFill/>
                </a:ln>
                <a:solidFill>
                  <a:schemeClr val="tx1"/>
                </a:solidFill>
                <a:effectLst/>
                <a:latin typeface="Times New Roman" panose="02020603050405020304" pitchFamily="18" charset="0"/>
                <a:ea typeface="宋体" panose="02010600030101010101" pitchFamily="2" charset="-122"/>
              </a:rPr>
              <a:t>bump        </a:t>
            </a:r>
            <a:r>
              <a:rPr kumimoji="1" lang="zh-CN" altLang="en-US" sz="4000" b="1" i="0" u="none" strike="noStrike" cap="none" normalizeH="0" dirty="0" smtClean="0">
                <a:ln>
                  <a:noFill/>
                </a:ln>
                <a:solidFill>
                  <a:schemeClr val="tx1"/>
                </a:solidFill>
                <a:effectLst/>
                <a:latin typeface="Times New Roman" panose="02020603050405020304" pitchFamily="18" charset="0"/>
                <a:ea typeface="宋体" panose="02010600030101010101" pitchFamily="2" charset="-122"/>
              </a:rPr>
              <a:t>树突</a:t>
            </a:r>
            <a:endParaRPr kumimoji="1" lang="en-US" altLang="zh-CN" sz="4000" b="1" i="0" u="none" strike="noStrike" cap="none" normalizeH="0" dirty="0" smtClean="0">
              <a:ln>
                <a:noFill/>
              </a:ln>
              <a:solidFill>
                <a:schemeClr val="tx1"/>
              </a:solidFill>
              <a:effectLst/>
              <a:latin typeface="Times New Roman" panose="02020603050405020304" pitchFamily="18"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r>
              <a:rPr kumimoji="1" lang="en-US" altLang="zh-CN" sz="4000" b="1" dirty="0" smtClean="0">
                <a:latin typeface="Times New Roman" panose="02020603050405020304" pitchFamily="18" charset="0"/>
                <a:ea typeface="宋体" panose="02010600030101010101" pitchFamily="2" charset="-122"/>
              </a:rPr>
              <a:t>frog           </a:t>
            </a:r>
            <a:r>
              <a:rPr kumimoji="1" lang="zh-CN" altLang="en-US" sz="4000" b="1" dirty="0" smtClean="0">
                <a:latin typeface="Times New Roman" panose="02020603050405020304" pitchFamily="18" charset="0"/>
                <a:ea typeface="宋体" panose="02010600030101010101" pitchFamily="2" charset="-122"/>
              </a:rPr>
              <a:t>青蛙</a:t>
            </a:r>
            <a:endParaRPr kumimoji="1" lang="en-US" altLang="zh-CN" sz="4000" b="1" dirty="0" smtClean="0">
              <a:latin typeface="Times New Roman" panose="02020603050405020304" pitchFamily="18"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r>
              <a:rPr kumimoji="1" lang="en-US" altLang="zh-CN" sz="4000" b="1" i="0" u="none" strike="noStrike" cap="none" normalizeH="0" dirty="0" smtClean="0">
                <a:ln>
                  <a:noFill/>
                </a:ln>
                <a:solidFill>
                  <a:schemeClr val="tx1"/>
                </a:solidFill>
                <a:effectLst/>
                <a:latin typeface="Times New Roman" panose="02020603050405020304" pitchFamily="18" charset="0"/>
                <a:ea typeface="宋体" panose="02010600030101010101" pitchFamily="2" charset="-122"/>
              </a:rPr>
              <a:t>speck         </a:t>
            </a:r>
            <a:r>
              <a:rPr kumimoji="1" lang="zh-CN" altLang="en-US" sz="4000" b="1" i="0" u="none" strike="noStrike" cap="none" normalizeH="0" dirty="0" smtClean="0">
                <a:ln>
                  <a:noFill/>
                </a:ln>
                <a:solidFill>
                  <a:schemeClr val="tx1"/>
                </a:solidFill>
                <a:effectLst/>
                <a:latin typeface="Times New Roman" panose="02020603050405020304" pitchFamily="18" charset="0"/>
                <a:ea typeface="宋体" panose="02010600030101010101" pitchFamily="2" charset="-122"/>
              </a:rPr>
              <a:t>泥点</a:t>
            </a:r>
            <a:endParaRPr kumimoji="1" lang="en-US" altLang="zh-CN" sz="4000" b="1" i="0" u="none" strike="noStrike" cap="none" normalizeH="0" dirty="0" smtClean="0">
              <a:ln>
                <a:noFill/>
              </a:ln>
              <a:solidFill>
                <a:schemeClr val="tx1"/>
              </a:solidFill>
              <a:effectLst/>
              <a:latin typeface="Times New Roman" panose="02020603050405020304" pitchFamily="18"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r>
              <a:rPr kumimoji="1" lang="en-US" altLang="zh-CN" sz="4000" b="1" dirty="0" smtClean="0">
                <a:latin typeface="Times New Roman" panose="02020603050405020304" pitchFamily="18" charset="0"/>
                <a:ea typeface="宋体" panose="02010600030101010101" pitchFamily="2" charset="-122"/>
              </a:rPr>
              <a:t>flea            </a:t>
            </a:r>
            <a:r>
              <a:rPr kumimoji="1" lang="zh-CN" altLang="en-US" sz="4000" b="1" dirty="0" smtClean="0">
                <a:latin typeface="Times New Roman" panose="02020603050405020304" pitchFamily="18" charset="0"/>
                <a:ea typeface="宋体" panose="02010600030101010101" pitchFamily="2" charset="-122"/>
              </a:rPr>
              <a:t>跳蚤</a:t>
            </a:r>
            <a:endParaRPr kumimoji="1" lang="en-US" altLang="zh-CN" sz="4000" b="1" i="0" u="none" strike="noStrike" cap="none" normalizeH="0" dirty="0" smtClean="0">
              <a:ln>
                <a:noFill/>
              </a:ln>
              <a:solidFill>
                <a:schemeClr val="tx1"/>
              </a:solidFill>
              <a:effectLst/>
              <a:latin typeface="Times New Roman" panose="02020603050405020304" pitchFamily="18"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endParaRPr kumimoji="1" lang="en-US" altLang="zh-CN" sz="4000" b="1" i="0" u="none" strike="noStrike" cap="none" normalizeH="0" dirty="0" smtClean="0">
              <a:ln>
                <a:noFill/>
              </a:ln>
              <a:solidFill>
                <a:schemeClr val="tx1"/>
              </a:solidFill>
              <a:effectLst/>
              <a:latin typeface="Times New Roman" panose="02020603050405020304" pitchFamily="18"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endParaRPr kumimoji="1" lang="en-US" altLang="zh-CN" sz="4000" b="1" i="0" u="none" strike="noStrike" cap="none" normalizeH="0" dirty="0" smtClean="0">
              <a:ln>
                <a:noFill/>
              </a:ln>
              <a:solidFill>
                <a:schemeClr val="tx1"/>
              </a:solidFill>
              <a:effectLst/>
              <a:latin typeface="Times New Roman" panose="02020603050405020304" pitchFamily="18"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endParaRPr kumimoji="1" lang="en-US" altLang="zh-CN" sz="4000" b="1" i="0" u="none" strike="noStrike" cap="none" normalizeH="0" dirty="0" smtClean="0">
              <a:ln>
                <a:noFill/>
              </a:ln>
              <a:solidFill>
                <a:schemeClr val="tx1"/>
              </a:solidFill>
              <a:effectLst/>
              <a:latin typeface="Times New Roman" panose="02020603050405020304" pitchFamily="18"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endParaRPr kumimoji="1" lang="en-US" altLang="zh-CN" sz="4000" b="1" i="0" u="none" strike="noStrike" cap="none" normalizeH="0" dirty="0" smtClean="0">
              <a:ln>
                <a:noFill/>
              </a:ln>
              <a:solidFill>
                <a:schemeClr val="tx1"/>
              </a:solidFill>
              <a:effectLst/>
              <a:latin typeface="Times New Roman" panose="02020603050405020304" pitchFamily="18"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endParaRPr kumimoji="1" lang="zh-CN" altLang="en-US" sz="4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p:txBody>
      </p:sp>
      <p:pic>
        <p:nvPicPr>
          <p:cNvPr id="2050" name="Picture 2" descr="C:\Users\Administrator.DC-20190821KNSB\Desktop\timg.jpg"/>
          <p:cNvPicPr>
            <a:picLocks noGrp="1" noChangeAspect="1" noChangeArrowheads="1"/>
          </p:cNvPicPr>
          <p:nvPr>
            <p:ph idx="1"/>
          </p:nvPr>
        </p:nvPicPr>
        <p:blipFill>
          <a:blip r:embed="rId2"/>
          <a:srcRect/>
          <a:stretch>
            <a:fillRect/>
          </a:stretch>
        </p:blipFill>
        <p:spPr bwMode="auto">
          <a:xfrm>
            <a:off x="500034" y="571480"/>
            <a:ext cx="8277165" cy="5541102"/>
          </a:xfrm>
          <a:prstGeom prst="rect">
            <a:avLst/>
          </a:prstGeom>
          <a:noFill/>
        </p:spPr>
      </p:pic>
      <p:pic>
        <p:nvPicPr>
          <p:cNvPr id="5" name="there is a hole.avi">
            <a:hlinkClick r:id="" action="ppaction://media"/>
          </p:cNvPr>
          <p:cNvPicPr>
            <a:picLocks noRot="1" noChangeAspect="1"/>
          </p:cNvPicPr>
          <p:nvPr>
            <a:videoFile r:link="rId3"/>
            <p:extLst>
              <p:ext uri="{DAA4B4D4-6D71-4841-9C94-3DE7FCFB9230}">
                <p14:media xmlns:p14="http://schemas.microsoft.com/office/powerpoint/2010/main" r:link="rId4"/>
              </p:ext>
            </p:extLst>
          </p:nvPr>
        </p:nvPicPr>
        <p:blipFill>
          <a:blip r:embed="rId5" cstate="print"/>
          <a:stretch>
            <a:fillRect/>
          </a:stretch>
        </p:blipFill>
        <p:spPr>
          <a:xfrm>
            <a:off x="0" y="714356"/>
            <a:ext cx="9144000" cy="44291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2050"/>
                                        </p:tgtEl>
                                      </p:cBhvr>
                                    </p:animEffect>
                                    <p:set>
                                      <p:cBhvr>
                                        <p:cTn id="22" dur="1" fill="hold">
                                          <p:stCondLst>
                                            <p:cond delay="499"/>
                                          </p:stCondLst>
                                        </p:cTn>
                                        <p:tgtEl>
                                          <p:spTgt spid="205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5"/>
                                        </p:tgtEl>
                                      </p:cBhvr>
                                    </p:cmd>
                                  </p:childTnLst>
                                </p:cTn>
                              </p:par>
                            </p:childTnLst>
                          </p:cTn>
                        </p:par>
                      </p:childTnLst>
                    </p:cTn>
                  </p:par>
                </p:childTnLst>
              </p:cTn>
              <p:nextCondLst>
                <p:cond evt="onClick" delay="0">
                  <p:tgtEl>
                    <p:spTgt spid="5"/>
                  </p:tgtEl>
                </p:cond>
              </p:nextCondLst>
            </p:seq>
            <p:video>
              <p:cMediaNode>
                <p:cTn id="33"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4"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课件\课件图片\timg 反反复滚滚滚复(2).jpg"/>
          <p:cNvPicPr>
            <a:picLocks noChangeAspect="1" noChangeArrowheads="1"/>
          </p:cNvPicPr>
          <p:nvPr/>
        </p:nvPicPr>
        <p:blipFill>
          <a:blip r:embed="rId1"/>
          <a:srcRect/>
          <a:stretch>
            <a:fillRect/>
          </a:stretch>
        </p:blipFill>
        <p:spPr bwMode="auto">
          <a:xfrm>
            <a:off x="0" y="-285776"/>
            <a:ext cx="9144000" cy="6143644"/>
          </a:xfrm>
          <a:prstGeom prst="rect">
            <a:avLst/>
          </a:prstGeom>
          <a:noFill/>
        </p:spPr>
      </p:pic>
      <p:sp>
        <p:nvSpPr>
          <p:cNvPr id="6" name="内容占位符 2"/>
          <p:cNvSpPr txBox="1"/>
          <p:nvPr/>
        </p:nvSpPr>
        <p:spPr>
          <a:xfrm>
            <a:off x="0" y="-285800"/>
            <a:ext cx="9144000" cy="7143800"/>
          </a:xfrm>
          <a:prstGeom prst="rect">
            <a:avLst/>
          </a:prstGeom>
          <a:solidFill>
            <a:schemeClr val="bg1">
              <a:alpha val="68000"/>
            </a:schemeClr>
          </a:solidFill>
        </p:spPr>
        <p:txBody>
          <a:bodyPr vert="horz" lIns="91440" tIns="45720" rIns="91440" bIns="45720" rtlCol="0">
            <a:normAutofit/>
          </a:bodyPr>
          <a:lstStyle/>
          <a:p>
            <a:pPr marL="342900" marR="0" lvl="0" indent="-342900" algn="just" defTabSz="914400" rtl="0" eaLnBrk="0" fontAlgn="auto" latinLnBrk="0" hangingPunct="0">
              <a:lnSpc>
                <a:spcPct val="110000"/>
              </a:lnSpc>
              <a:spcBef>
                <a:spcPct val="10000"/>
              </a:spcBef>
              <a:spcAft>
                <a:spcPts val="0"/>
              </a:spcAft>
              <a:buClrTx/>
              <a:buSzTx/>
              <a:buFont typeface="Arial" panose="020B0604020202020204" pitchFamily="34" charset="0"/>
              <a:buNone/>
              <a:defRPr/>
            </a:pPr>
            <a:endParaRPr kumimoji="0" lang="en-US" altLang="zh-CN" sz="3200" b="1" i="0" u="none" strike="noStrike" kern="1200" cap="none" spc="0" normalizeH="0" baseline="0" noProof="0" dirty="0" smtClean="0">
              <a:ln>
                <a:noFill/>
              </a:ln>
              <a:solidFill>
                <a:srgbClr val="1A118D"/>
              </a:solidFill>
              <a:effectLst/>
              <a:uLnTx/>
              <a:uFillTx/>
              <a:latin typeface="Times New Roman" panose="02020603050405020304" pitchFamily="18" charset="0"/>
              <a:ea typeface="+mn-ea"/>
              <a:cs typeface="+mn-cs"/>
            </a:endParaRPr>
          </a:p>
          <a:p>
            <a:pPr marL="342900" marR="0" lvl="0" indent="-342900" algn="just" defTabSz="914400" rtl="0" eaLnBrk="0" fontAlgn="auto" latinLnBrk="0" hangingPunct="0">
              <a:lnSpc>
                <a:spcPct val="110000"/>
              </a:lnSpc>
              <a:spcBef>
                <a:spcPct val="10000"/>
              </a:spcBef>
              <a:spcAft>
                <a:spcPts val="0"/>
              </a:spcAft>
              <a:buClrTx/>
              <a:buSzTx/>
              <a:buFont typeface="Arial" panose="020B0604020202020204" pitchFamily="34" charset="0"/>
              <a:buNone/>
              <a:defRPr/>
            </a:pPr>
            <a:endParaRPr kumimoji="0" lang="en-US" altLang="zh-CN" sz="3200" b="1" i="0" u="none" strike="noStrike" kern="1200" cap="none" spc="0" normalizeH="0" baseline="0" noProof="0" dirty="0" smtClean="0">
              <a:ln>
                <a:noFill/>
              </a:ln>
              <a:solidFill>
                <a:srgbClr val="1A118D"/>
              </a:solidFill>
              <a:effectLst/>
              <a:uLnTx/>
              <a:uFillTx/>
              <a:latin typeface="Times New Roman" panose="02020603050405020304" pitchFamily="18" charset="0"/>
              <a:ea typeface="+mn-ea"/>
              <a:cs typeface="+mn-cs"/>
            </a:endParaRPr>
          </a:p>
          <a:p>
            <a:pPr marL="342900" marR="0" lvl="0" indent="-342900" algn="just" defTabSz="914400" rtl="0" eaLnBrk="0" fontAlgn="auto" latinLnBrk="0" hangingPunct="0">
              <a:lnSpc>
                <a:spcPct val="110000"/>
              </a:lnSpc>
              <a:spcBef>
                <a:spcPct val="10000"/>
              </a:spcBef>
              <a:spcAft>
                <a:spcPts val="0"/>
              </a:spcAft>
              <a:buClrTx/>
              <a:buSzTx/>
              <a:buFont typeface="Arial" panose="020B0604020202020204" pitchFamily="34" charset="0"/>
              <a:buNone/>
              <a:defRPr/>
            </a:pPr>
            <a:endParaRPr kumimoji="0" lang="en-US" altLang="zh-CN" sz="3200" b="1" i="0" u="none" strike="noStrike" kern="1200" cap="none" spc="0" normalizeH="0" baseline="0" noProof="0" dirty="0" smtClean="0">
              <a:ln>
                <a:noFill/>
              </a:ln>
              <a:solidFill>
                <a:srgbClr val="1A118D"/>
              </a:solidFill>
              <a:effectLst/>
              <a:uLnTx/>
              <a:uFillTx/>
              <a:latin typeface="Times New Roman" panose="02020603050405020304" pitchFamily="18" charset="0"/>
              <a:ea typeface="+mn-ea"/>
              <a:cs typeface="+mn-cs"/>
            </a:endParaRPr>
          </a:p>
          <a:p>
            <a:pPr marL="342900" marR="0" lvl="0" indent="-342900" algn="just" defTabSz="914400" rtl="0" eaLnBrk="0" fontAlgn="auto" latinLnBrk="0" hangingPunct="0">
              <a:lnSpc>
                <a:spcPct val="110000"/>
              </a:lnSpc>
              <a:spcBef>
                <a:spcPct val="10000"/>
              </a:spcBef>
              <a:spcAft>
                <a:spcPts val="0"/>
              </a:spcAft>
              <a:buClrTx/>
              <a:buSzTx/>
              <a:buFont typeface="Arial" panose="020B0604020202020204" pitchFamily="34" charset="0"/>
              <a:buNone/>
              <a:defRPr/>
            </a:pPr>
            <a:endParaRPr kumimoji="0" lang="en-US" altLang="zh-CN" sz="3200" b="1" i="0" u="none" strike="noStrike" kern="1200" cap="none" spc="0" normalizeH="0" baseline="0" noProof="0" dirty="0" smtClean="0">
              <a:ln>
                <a:noFill/>
              </a:ln>
              <a:solidFill>
                <a:srgbClr val="1A118D"/>
              </a:solidFill>
              <a:effectLst/>
              <a:uLnTx/>
              <a:uFillTx/>
              <a:latin typeface="Times New Roman" panose="02020603050405020304" pitchFamily="18" charset="0"/>
              <a:ea typeface="+mn-ea"/>
              <a:cs typeface="+mn-cs"/>
            </a:endParaRPr>
          </a:p>
          <a:p>
            <a:pPr marL="342900" marR="0" lvl="0" indent="-342900" algn="l" defTabSz="914400" rtl="0" eaLnBrk="0" fontAlgn="auto" latinLnBrk="0" hangingPunct="0">
              <a:lnSpc>
                <a:spcPct val="110000"/>
              </a:lnSpc>
              <a:spcBef>
                <a:spcPct val="1000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smtClean="0">
                <a:ln>
                  <a:noFill/>
                </a:ln>
                <a:solidFill>
                  <a:srgbClr val="1A118D"/>
                </a:solidFill>
                <a:effectLst/>
                <a:uLnTx/>
                <a:uFillTx/>
                <a:latin typeface="Arial Black" panose="020B0A04020102020204" pitchFamily="34" charset="0"/>
                <a:ea typeface="黑体" panose="02010609060101010101" pitchFamily="49" charset="-122"/>
                <a:cs typeface="+mn-cs"/>
              </a:rPr>
              <a:t> </a:t>
            </a:r>
            <a:endParaRPr kumimoji="0" lang="en-US" altLang="zh-CN" sz="2800" b="1" i="0" u="none" strike="noStrike" kern="1200" cap="none" spc="0" normalizeH="0" baseline="0" noProof="0" dirty="0" smtClean="0">
              <a:ln>
                <a:noFill/>
              </a:ln>
              <a:solidFill>
                <a:srgbClr val="1A118D"/>
              </a:solidFill>
              <a:effectLst/>
              <a:uLnTx/>
              <a:uFillTx/>
              <a:latin typeface="Arial Black" panose="020B0A04020102020204" pitchFamily="34" charset="0"/>
              <a:ea typeface="黑体" panose="02010609060101010101" pitchFamily="49" charset="-122"/>
              <a:cs typeface="+mn-cs"/>
            </a:endParaRPr>
          </a:p>
        </p:txBody>
      </p:sp>
      <p:sp>
        <p:nvSpPr>
          <p:cNvPr id="4" name="TextBox 3"/>
          <p:cNvSpPr txBox="1"/>
          <p:nvPr/>
        </p:nvSpPr>
        <p:spPr>
          <a:xfrm>
            <a:off x="285720" y="1142984"/>
            <a:ext cx="8143932" cy="1754326"/>
          </a:xfrm>
          <a:prstGeom prst="rect">
            <a:avLst/>
          </a:prstGeom>
          <a:solidFill>
            <a:schemeClr val="bg1">
              <a:alpha val="83000"/>
            </a:schemeClr>
          </a:solidFill>
        </p:spPr>
        <p:txBody>
          <a:bodyPr wrap="square" rtlCol="0">
            <a:spAutoFit/>
          </a:bodyPr>
          <a:lstStyle/>
          <a:p>
            <a:r>
              <a:rPr lang="zh-CN" altLang="en-US" sz="3600" b="1" dirty="0" smtClean="0">
                <a:solidFill>
                  <a:srgbClr val="000099"/>
                </a:solidFill>
              </a:rPr>
              <a:t>在海底洞中的原木的树枝的树突上的青蛙身上的小泥点上有一个跳蚤。</a:t>
            </a:r>
            <a:endParaRPr lang="en-US" altLang="zh-CN" sz="3600" b="1" dirty="0" smtClean="0">
              <a:solidFill>
                <a:srgbClr val="000099"/>
              </a:solidFill>
            </a:endParaRPr>
          </a:p>
          <a:p>
            <a:r>
              <a:rPr lang="en-US" sz="3600" b="1" dirty="0" smtClean="0">
                <a:solidFill>
                  <a:srgbClr val="000099"/>
                </a:solidFill>
              </a:rPr>
              <a:t> </a:t>
            </a:r>
            <a:endParaRPr lang="en-US" sz="3600" b="1" dirty="0" smtClean="0">
              <a:solidFill>
                <a:srgbClr val="000099"/>
              </a:solidFill>
            </a:endParaRPr>
          </a:p>
        </p:txBody>
      </p:sp>
      <p:sp>
        <p:nvSpPr>
          <p:cNvPr id="9" name="TextBox 8"/>
          <p:cNvSpPr txBox="1"/>
          <p:nvPr/>
        </p:nvSpPr>
        <p:spPr>
          <a:xfrm>
            <a:off x="357158" y="2857496"/>
            <a:ext cx="8143932" cy="2308324"/>
          </a:xfrm>
          <a:prstGeom prst="rect">
            <a:avLst/>
          </a:prstGeom>
          <a:solidFill>
            <a:schemeClr val="bg1">
              <a:alpha val="83000"/>
            </a:schemeClr>
          </a:solidFill>
        </p:spPr>
        <p:txBody>
          <a:bodyPr wrap="square" rtlCol="0">
            <a:spAutoFit/>
          </a:bodyPr>
          <a:lstStyle/>
          <a:p>
            <a:r>
              <a:rPr lang="en-US" altLang="zh-CN" sz="3600" b="1" dirty="0" smtClean="0">
                <a:solidFill>
                  <a:srgbClr val="000099"/>
                </a:solidFill>
              </a:rPr>
              <a:t> </a:t>
            </a:r>
            <a:endParaRPr lang="en-US" altLang="zh-CN" sz="3600" b="1" dirty="0" smtClean="0">
              <a:solidFill>
                <a:srgbClr val="000099"/>
              </a:solidFill>
            </a:endParaRPr>
          </a:p>
          <a:p>
            <a:r>
              <a:rPr lang="en-US" sz="3600" b="1" dirty="0" smtClean="0">
                <a:solidFill>
                  <a:srgbClr val="000099"/>
                </a:solidFill>
              </a:rPr>
              <a:t>There’s a flea on the speck on the frog</a:t>
            </a:r>
            <a:br>
              <a:rPr lang="en-US" sz="3600" b="1" dirty="0" smtClean="0">
                <a:solidFill>
                  <a:srgbClr val="000099"/>
                </a:solidFill>
              </a:rPr>
            </a:br>
            <a:r>
              <a:rPr lang="en-US" sz="3600" b="1" dirty="0" smtClean="0">
                <a:solidFill>
                  <a:srgbClr val="000099"/>
                </a:solidFill>
              </a:rPr>
              <a:t>on the bump on the branch on the log</a:t>
            </a:r>
            <a:br>
              <a:rPr lang="en-US" sz="3600" b="1" dirty="0" smtClean="0">
                <a:solidFill>
                  <a:srgbClr val="000099"/>
                </a:solidFill>
              </a:rPr>
            </a:br>
            <a:r>
              <a:rPr lang="en-US" sz="3600" b="1" dirty="0" smtClean="0">
                <a:solidFill>
                  <a:srgbClr val="000099"/>
                </a:solidFill>
              </a:rPr>
              <a:t>in the hole in the bottom of the sea.</a:t>
            </a:r>
            <a:endParaRPr lang="en-US" sz="3600" b="1" dirty="0" smtClean="0">
              <a:solidFill>
                <a:srgbClr val="000099"/>
              </a:solidFill>
            </a:endParaRPr>
          </a:p>
        </p:txBody>
      </p:sp>
      <p:pic>
        <p:nvPicPr>
          <p:cNvPr id="7" name="图片 6" descr="C:\Users\Administrator.DC-20190821KNSB\Desktop\ti啛啛喳喳mg.jpg"/>
          <p:cNvPicPr/>
          <p:nvPr/>
        </p:nvPicPr>
        <p:blipFill>
          <a:blip r:embed="rId2"/>
          <a:srcRect/>
          <a:stretch>
            <a:fillRect/>
          </a:stretch>
        </p:blipFill>
        <p:spPr bwMode="auto">
          <a:xfrm>
            <a:off x="285720" y="142852"/>
            <a:ext cx="8643998" cy="64294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7"/>
                                        </p:tgtEl>
                                        <p:attrNameLst>
                                          <p:attrName>ppt_x</p:attrName>
                                        </p:attrNameLst>
                                      </p:cBhvr>
                                      <p:tavLst>
                                        <p:tav tm="0">
                                          <p:val>
                                            <p:strVal val="ppt_x"/>
                                          </p:val>
                                        </p:tav>
                                        <p:tav tm="100000">
                                          <p:val>
                                            <p:strVal val="ppt_x"/>
                                          </p:val>
                                        </p:tav>
                                      </p:tavLst>
                                    </p:anim>
                                    <p:anim calcmode="lin" valueType="num">
                                      <p:cBhvr additive="base">
                                        <p:cTn id="12" dur="500"/>
                                        <p:tgtEl>
                                          <p:spTgt spid="7"/>
                                        </p:tgtEl>
                                        <p:attrNameLst>
                                          <p:attrName>ppt_y</p:attrName>
                                        </p:attrNameLst>
                                      </p:cBhvr>
                                      <p:tavLst>
                                        <p:tav tm="0">
                                          <p:val>
                                            <p:strVal val="ppt_y"/>
                                          </p:val>
                                        </p:tav>
                                        <p:tav tm="100000">
                                          <p:val>
                                            <p:strVal val="1+ppt_h/2"/>
                                          </p:val>
                                        </p:tav>
                                      </p:tavLst>
                                    </p:anim>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 calcmode="lin" valueType="num">
                                      <p:cBhvr additive="base">
                                        <p:cTn id="1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descr="D:\课件\课件图片\310490564658462737.jpg"/>
          <p:cNvPicPr>
            <a:picLocks noChangeAspect="1" noChangeArrowheads="1"/>
          </p:cNvPicPr>
          <p:nvPr/>
        </p:nvPicPr>
        <p:blipFill>
          <a:blip r:embed="rId1"/>
          <a:srcRect/>
          <a:stretch>
            <a:fillRect/>
          </a:stretch>
        </p:blipFill>
        <p:spPr bwMode="auto">
          <a:xfrm>
            <a:off x="-304800" y="-633413"/>
            <a:ext cx="9753600" cy="8124826"/>
          </a:xfrm>
          <a:prstGeom prst="rect">
            <a:avLst/>
          </a:prstGeom>
          <a:noFill/>
        </p:spPr>
      </p:pic>
      <p:sp>
        <p:nvSpPr>
          <p:cNvPr id="5" name="TextBox 4"/>
          <p:cNvSpPr txBox="1"/>
          <p:nvPr/>
        </p:nvSpPr>
        <p:spPr>
          <a:xfrm>
            <a:off x="-142908" y="1214422"/>
            <a:ext cx="9416360" cy="1107996"/>
          </a:xfrm>
          <a:prstGeom prst="rect">
            <a:avLst/>
          </a:prstGeom>
          <a:noFill/>
        </p:spPr>
        <p:txBody>
          <a:bodyPr wrap="none" rtlCol="0">
            <a:spAutoFit/>
          </a:bodyPr>
          <a:lstStyle/>
          <a:p>
            <a:r>
              <a:rPr lang="zh-CN" altLang="en-US" sz="6600" b="1" dirty="0" smtClean="0">
                <a:solidFill>
                  <a:srgbClr val="FF6600"/>
                </a:solidFill>
                <a:latin typeface="方正粗黑宋简体" pitchFamily="2" charset="-122"/>
                <a:ea typeface="方正粗黑宋简体" pitchFamily="2" charset="-122"/>
              </a:rPr>
              <a:t>求同尊异   “译”如反掌</a:t>
            </a:r>
            <a:endParaRPr lang="zh-CN" altLang="en-US" sz="6600" b="1" dirty="0">
              <a:solidFill>
                <a:srgbClr val="FF6600"/>
              </a:solidFill>
              <a:latin typeface="方正粗黑宋简体" pitchFamily="2" charset="-122"/>
              <a:ea typeface="方正粗黑宋简体" pitchFamily="2" charset="-122"/>
            </a:endParaRPr>
          </a:p>
        </p:txBody>
      </p:sp>
      <p:pic>
        <p:nvPicPr>
          <p:cNvPr id="6" name="American Authors - Best Day Of My Life.mp3">
            <a:hlinkClick r:id="" action="ppaction://media"/>
          </p:cNvPr>
          <p:cNvPicPr>
            <a:picLocks noGrp="1" noRot="1" noChangeAspect="1"/>
          </p:cNvPicPr>
          <p:nvPr>
            <p:ph idx="1"/>
            <a:audioFile r:link="rId2"/>
            <p:extLst>
              <p:ext uri="{DAA4B4D4-6D71-4841-9C94-3DE7FCFB9230}">
                <p14:media xmlns:p14="http://schemas.microsoft.com/office/powerpoint/2010/main" r:link="rId3"/>
              </p:ext>
            </p:extLst>
          </p:nvPr>
        </p:nvPicPr>
        <p:blipFill>
          <a:blip r:embed="rId4"/>
          <a:stretch>
            <a:fillRect/>
          </a:stretch>
        </p:blipFill>
        <p:spPr>
          <a:xfrm>
            <a:off x="8991600" y="6553200"/>
            <a:ext cx="304800" cy="304800"/>
          </a:xfrm>
          <a:prstGeom prst="rect">
            <a:avLst/>
          </a:prstGeom>
        </p:spPr>
      </p:pic>
      <p:sp>
        <p:nvSpPr>
          <p:cNvPr id="7" name="TextBox 6"/>
          <p:cNvSpPr txBox="1"/>
          <p:nvPr/>
        </p:nvSpPr>
        <p:spPr>
          <a:xfrm>
            <a:off x="7000892" y="6357958"/>
            <a:ext cx="1853392" cy="369332"/>
          </a:xfrm>
          <a:prstGeom prst="rect">
            <a:avLst/>
          </a:prstGeom>
          <a:noFill/>
        </p:spPr>
        <p:txBody>
          <a:bodyPr wrap="none" rtlCol="0">
            <a:spAutoFit/>
          </a:bodyPr>
          <a:lstStyle/>
          <a:p>
            <a:r>
              <a:rPr lang="zh-CN" altLang="en-US" b="1" dirty="0" smtClean="0">
                <a:solidFill>
                  <a:srgbClr val="FF0000"/>
                </a:solidFill>
                <a:latin typeface="华文行楷" panose="02010800040101010101" pitchFamily="2" charset="-122"/>
                <a:ea typeface="华文行楷" panose="02010800040101010101" pitchFamily="2" charset="-122"/>
              </a:rPr>
              <a:t>明港中学 刘自刚</a:t>
            </a:r>
            <a:endParaRPr lang="zh-CN" altLang="en-US" b="1" dirty="0">
              <a:solidFill>
                <a:srgbClr val="FF0000"/>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repeatCount="indefinite" fill="hold" grpId="0" nodeType="clickEffect">
                                  <p:stCondLst>
                                    <p:cond delay="0"/>
                                  </p:stCondLst>
                                  <p:endCondLst>
                                    <p:cond evt="onNext" delay="0">
                                      <p:tgtEl>
                                        <p:sldTgt/>
                                      </p:tgtEl>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15000" fill="hold"/>
                                        <p:tgtEl>
                                          <p:spTgt spid="5"/>
                                        </p:tgtEl>
                                        <p:attrNameLst>
                                          <p:attrName>ppt_x</p:attrName>
                                        </p:attrNameLst>
                                      </p:cBhvr>
                                      <p:tavLst>
                                        <p:tav tm="0">
                                          <p:val>
                                            <p:strVal val="#ppt_x"/>
                                          </p:val>
                                        </p:tav>
                                        <p:tav tm="100000">
                                          <p:val>
                                            <p:strVal val="#ppt_x"/>
                                          </p:val>
                                        </p:tav>
                                      </p:tavLst>
                                    </p:anim>
                                    <p:anim calcmode="lin" valueType="num">
                                      <p:cBhvr>
                                        <p:cTn id="8" dur="15000" fill="hold"/>
                                        <p:tgtEl>
                                          <p:spTgt spid="5"/>
                                        </p:tgtEl>
                                        <p:attrNameLst>
                                          <p:attrName>ppt_y</p:attrName>
                                        </p:attrNameLst>
                                      </p:cBhvr>
                                      <p:tavLst>
                                        <p:tav tm="0">
                                          <p:val>
                                            <p:strVal val="#ppt_y+1"/>
                                          </p:val>
                                        </p:tav>
                                        <p:tav tm="100000">
                                          <p:val>
                                            <p:strVal val="#ppt_y-1"/>
                                          </p:val>
                                        </p:tav>
                                      </p:tavLst>
                                    </p:anim>
                                  </p:childTnLst>
                                </p:cTn>
                              </p:par>
                              <p:par>
                                <p:cTn id="9" presetID="1" presetClass="mediacall" presetSubtype="0" fill="hold" nodeType="withEffect">
                                  <p:stCondLst>
                                    <p:cond delay="0"/>
                                  </p:stCondLst>
                                  <p:childTnLst>
                                    <p:cmd type="call" cmd="playFrom(0.0)">
                                      <p:cBhvr>
                                        <p:cTn id="10" dur="19527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1" repeatCount="indefinite" fill="hold" display="0">
                  <p:stCondLst>
                    <p:cond delay="indefinite"/>
                  </p:stCondLst>
                  <p:endCondLst>
                    <p:cond evt="onPrev" delay="0">
                      <p:tgtEl>
                        <p:sldTgt/>
                      </p:tgtEl>
                    </p:cond>
                    <p:cond evt="onStopAudio" delay="0">
                      <p:tgtEl>
                        <p:sldTgt/>
                      </p:tgtEl>
                    </p:cond>
                    <p:cond evt="onNext" delay="0">
                      <p:tgtEl>
                        <p:sldTgt/>
                      </p:tgtEl>
                    </p:cond>
                  </p:endCondLst>
                </p:cTn>
                <p:tgtEl>
                  <p:spTgt spid="6"/>
                </p:tgtEl>
              </p:cMediaNode>
            </p:audio>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42910" y="214290"/>
            <a:ext cx="7772400" cy="609600"/>
          </a:xfrm>
          <a:solidFill>
            <a:srgbClr val="008000"/>
          </a:solidFill>
        </p:spPr>
        <p:txBody>
          <a:bodyPr>
            <a:normAutofit fontScale="90000"/>
          </a:bodyPr>
          <a:lstStyle/>
          <a:p>
            <a:pPr eaLnBrk="1" hangingPunct="1"/>
            <a:r>
              <a:rPr lang="zh-CN" altLang="en-US" sz="3600" b="1" dirty="0" smtClean="0">
                <a:solidFill>
                  <a:srgbClr val="FF0000"/>
                </a:solidFill>
                <a:ea typeface="黑体" panose="02010609060101010101" pitchFamily="49" charset="-122"/>
              </a:rPr>
              <a:t>句子的种类</a:t>
            </a:r>
            <a:endParaRPr lang="zh-CN" altLang="en-US" sz="3600" b="1" dirty="0" smtClean="0">
              <a:solidFill>
                <a:srgbClr val="FF0000"/>
              </a:solidFill>
              <a:ea typeface="黑体" panose="02010609060101010101" pitchFamily="49" charset="-122"/>
            </a:endParaRPr>
          </a:p>
        </p:txBody>
      </p:sp>
      <p:sp>
        <p:nvSpPr>
          <p:cNvPr id="10243" name="Rectangle 3"/>
          <p:cNvSpPr>
            <a:spLocks noGrp="1" noChangeArrowheads="1"/>
          </p:cNvSpPr>
          <p:nvPr>
            <p:ph type="body" idx="1"/>
          </p:nvPr>
        </p:nvSpPr>
        <p:spPr>
          <a:xfrm>
            <a:off x="0" y="1000108"/>
            <a:ext cx="9144000" cy="4800600"/>
          </a:xfrm>
          <a:solidFill>
            <a:schemeClr val="accent2"/>
          </a:solidFill>
        </p:spPr>
        <p:txBody>
          <a:bodyPr/>
          <a:lstStyle/>
          <a:p>
            <a:pPr algn="just" eaLnBrk="1" hangingPunct="1">
              <a:buFontTx/>
              <a:buNone/>
            </a:pPr>
            <a:r>
              <a:rPr lang="zh-CN" altLang="en-US" b="1" dirty="0" smtClean="0">
                <a:solidFill>
                  <a:srgbClr val="FF0000"/>
                </a:solidFill>
                <a:latin typeface="黑体" panose="02010609060101010101" pitchFamily="49" charset="-122"/>
                <a:ea typeface="黑体" panose="02010609060101010101" pitchFamily="49" charset="-122"/>
              </a:rPr>
              <a:t>一、简单句</a:t>
            </a:r>
            <a:endParaRPr lang="zh-CN" altLang="en-US" b="1" dirty="0" smtClean="0">
              <a:solidFill>
                <a:srgbClr val="FF0000"/>
              </a:solidFill>
              <a:latin typeface="黑体" panose="02010609060101010101" pitchFamily="49" charset="-122"/>
              <a:ea typeface="黑体" panose="02010609060101010101" pitchFamily="49" charset="-122"/>
            </a:endParaRPr>
          </a:p>
          <a:p>
            <a:pPr algn="just" eaLnBrk="1" hangingPunct="1">
              <a:buFontTx/>
              <a:buNone/>
            </a:pPr>
            <a:r>
              <a:rPr lang="zh-CN" altLang="en-US" b="1" dirty="0" smtClean="0">
                <a:solidFill>
                  <a:schemeClr val="bg1"/>
                </a:solidFill>
                <a:latin typeface="黑体" panose="02010609060101010101" pitchFamily="49" charset="-122"/>
                <a:ea typeface="黑体" panose="02010609060101010101" pitchFamily="49" charset="-122"/>
              </a:rPr>
              <a:t>简单句的五种基本句型：</a:t>
            </a:r>
            <a:endParaRPr lang="zh-CN" altLang="en-US" b="1" dirty="0" smtClean="0">
              <a:solidFill>
                <a:schemeClr val="bg1"/>
              </a:solidFill>
              <a:latin typeface="黑体" panose="02010609060101010101" pitchFamily="49" charset="-122"/>
              <a:ea typeface="黑体" panose="02010609060101010101" pitchFamily="49" charset="-122"/>
            </a:endParaRPr>
          </a:p>
          <a:p>
            <a:pPr eaLnBrk="1" hangingPunct="1">
              <a:buFontTx/>
              <a:buNone/>
            </a:pPr>
            <a:r>
              <a:rPr lang="en-US" altLang="zh-CN" b="1" dirty="0" smtClean="0">
                <a:solidFill>
                  <a:schemeClr val="bg1"/>
                </a:solidFill>
                <a:latin typeface="楷体_GB2312" pitchFamily="49" charset="-122"/>
                <a:ea typeface="楷体_GB2312" pitchFamily="49" charset="-122"/>
              </a:rPr>
              <a:t>1</a:t>
            </a:r>
            <a:r>
              <a:rPr lang="zh-CN" altLang="en-US" b="1" dirty="0" smtClean="0">
                <a:solidFill>
                  <a:schemeClr val="bg1"/>
                </a:solidFill>
                <a:latin typeface="楷体_GB2312" pitchFamily="49" charset="-122"/>
                <a:ea typeface="楷体_GB2312" pitchFamily="49" charset="-122"/>
              </a:rPr>
              <a:t> 主语 </a:t>
            </a:r>
            <a:r>
              <a:rPr lang="en-US" altLang="zh-CN" b="1" dirty="0" smtClean="0">
                <a:solidFill>
                  <a:schemeClr val="bg1"/>
                </a:solidFill>
                <a:latin typeface="楷体_GB2312" pitchFamily="49" charset="-122"/>
                <a:ea typeface="楷体_GB2312" pitchFamily="49" charset="-122"/>
              </a:rPr>
              <a:t>+ </a:t>
            </a:r>
            <a:r>
              <a:rPr lang="zh-CN" altLang="en-US" b="1" dirty="0" smtClean="0">
                <a:solidFill>
                  <a:schemeClr val="bg1"/>
                </a:solidFill>
                <a:latin typeface="楷体_GB2312" pitchFamily="49" charset="-122"/>
                <a:ea typeface="楷体_GB2312" pitchFamily="49" charset="-122"/>
              </a:rPr>
              <a:t>谓语      </a:t>
            </a:r>
            <a:endParaRPr lang="zh-CN" altLang="en-US" b="1" dirty="0" smtClean="0">
              <a:solidFill>
                <a:schemeClr val="bg1"/>
              </a:solidFill>
              <a:latin typeface="楷体_GB2312" pitchFamily="49" charset="-122"/>
              <a:ea typeface="楷体_GB2312" pitchFamily="49" charset="-122"/>
            </a:endParaRPr>
          </a:p>
          <a:p>
            <a:pPr algn="just" eaLnBrk="1" hangingPunct="1">
              <a:buFontTx/>
              <a:buNone/>
            </a:pPr>
            <a:r>
              <a:rPr lang="en-US" altLang="zh-CN" b="1" dirty="0" smtClean="0">
                <a:solidFill>
                  <a:schemeClr val="bg1"/>
                </a:solidFill>
                <a:latin typeface="楷体_GB2312" pitchFamily="49" charset="-122"/>
                <a:ea typeface="楷体_GB2312" pitchFamily="49" charset="-122"/>
              </a:rPr>
              <a:t>2</a:t>
            </a:r>
            <a:r>
              <a:rPr lang="zh-CN" altLang="en-US" b="1" dirty="0" smtClean="0">
                <a:solidFill>
                  <a:schemeClr val="bg1"/>
                </a:solidFill>
                <a:latin typeface="楷体_GB2312" pitchFamily="49" charset="-122"/>
                <a:ea typeface="楷体_GB2312" pitchFamily="49" charset="-122"/>
              </a:rPr>
              <a:t> 主语 </a:t>
            </a:r>
            <a:r>
              <a:rPr lang="en-US" altLang="zh-CN" b="1" dirty="0" smtClean="0">
                <a:solidFill>
                  <a:schemeClr val="bg1"/>
                </a:solidFill>
                <a:latin typeface="楷体_GB2312" pitchFamily="49" charset="-122"/>
                <a:ea typeface="楷体_GB2312" pitchFamily="49" charset="-122"/>
              </a:rPr>
              <a:t>+ </a:t>
            </a:r>
            <a:r>
              <a:rPr lang="zh-CN" altLang="en-US" b="1" dirty="0" smtClean="0">
                <a:solidFill>
                  <a:schemeClr val="bg1"/>
                </a:solidFill>
                <a:latin typeface="楷体_GB2312" pitchFamily="49" charset="-122"/>
                <a:ea typeface="楷体_GB2312" pitchFamily="49" charset="-122"/>
              </a:rPr>
              <a:t>谓语 </a:t>
            </a:r>
            <a:r>
              <a:rPr lang="en-US" altLang="zh-CN" b="1" dirty="0" smtClean="0">
                <a:solidFill>
                  <a:schemeClr val="bg1"/>
                </a:solidFill>
                <a:latin typeface="楷体_GB2312" pitchFamily="49" charset="-122"/>
                <a:ea typeface="楷体_GB2312" pitchFamily="49" charset="-122"/>
              </a:rPr>
              <a:t>+ </a:t>
            </a:r>
            <a:r>
              <a:rPr lang="zh-CN" altLang="en-US" b="1" dirty="0" smtClean="0">
                <a:solidFill>
                  <a:schemeClr val="bg1"/>
                </a:solidFill>
                <a:latin typeface="楷体_GB2312" pitchFamily="49" charset="-122"/>
                <a:ea typeface="楷体_GB2312" pitchFamily="49" charset="-122"/>
              </a:rPr>
              <a:t>宾语</a:t>
            </a:r>
            <a:endParaRPr lang="zh-CN" altLang="en-US" b="1" dirty="0" smtClean="0">
              <a:solidFill>
                <a:schemeClr val="bg1"/>
              </a:solidFill>
              <a:latin typeface="楷体_GB2312" pitchFamily="49" charset="-122"/>
              <a:ea typeface="楷体_GB2312" pitchFamily="49" charset="-122"/>
            </a:endParaRPr>
          </a:p>
          <a:p>
            <a:pPr algn="just" eaLnBrk="1" hangingPunct="1">
              <a:buFontTx/>
              <a:buNone/>
            </a:pPr>
            <a:r>
              <a:rPr lang="en-US" altLang="zh-CN" b="1" dirty="0" smtClean="0">
                <a:solidFill>
                  <a:schemeClr val="bg1"/>
                </a:solidFill>
                <a:latin typeface="楷体_GB2312" pitchFamily="49" charset="-122"/>
                <a:ea typeface="楷体_GB2312" pitchFamily="49" charset="-122"/>
              </a:rPr>
              <a:t>3</a:t>
            </a:r>
            <a:r>
              <a:rPr lang="zh-CN" altLang="en-US" b="1" dirty="0" smtClean="0">
                <a:solidFill>
                  <a:schemeClr val="bg1"/>
                </a:solidFill>
                <a:latin typeface="楷体_GB2312" pitchFamily="49" charset="-122"/>
                <a:ea typeface="楷体_GB2312" pitchFamily="49" charset="-122"/>
              </a:rPr>
              <a:t> 主语 </a:t>
            </a:r>
            <a:r>
              <a:rPr lang="en-US" altLang="zh-CN" b="1" dirty="0" smtClean="0">
                <a:solidFill>
                  <a:schemeClr val="bg1"/>
                </a:solidFill>
                <a:latin typeface="楷体_GB2312" pitchFamily="49" charset="-122"/>
                <a:ea typeface="楷体_GB2312" pitchFamily="49" charset="-122"/>
              </a:rPr>
              <a:t>+ </a:t>
            </a:r>
            <a:r>
              <a:rPr lang="zh-CN" altLang="en-US" b="1" dirty="0" smtClean="0">
                <a:solidFill>
                  <a:schemeClr val="bg1"/>
                </a:solidFill>
                <a:latin typeface="楷体_GB2312" pitchFamily="49" charset="-122"/>
                <a:ea typeface="楷体_GB2312" pitchFamily="49" charset="-122"/>
              </a:rPr>
              <a:t>系动词 </a:t>
            </a:r>
            <a:r>
              <a:rPr lang="en-US" altLang="zh-CN" b="1" dirty="0" smtClean="0">
                <a:solidFill>
                  <a:schemeClr val="bg1"/>
                </a:solidFill>
                <a:latin typeface="楷体_GB2312" pitchFamily="49" charset="-122"/>
                <a:ea typeface="楷体_GB2312" pitchFamily="49" charset="-122"/>
              </a:rPr>
              <a:t>+</a:t>
            </a:r>
            <a:r>
              <a:rPr lang="zh-CN" altLang="en-US" b="1" dirty="0" smtClean="0">
                <a:solidFill>
                  <a:schemeClr val="bg1"/>
                </a:solidFill>
                <a:latin typeface="楷体_GB2312" pitchFamily="49" charset="-122"/>
                <a:ea typeface="楷体_GB2312" pitchFamily="49" charset="-122"/>
              </a:rPr>
              <a:t>表语</a:t>
            </a:r>
            <a:endParaRPr lang="zh-CN" altLang="en-US" b="1" dirty="0" smtClean="0">
              <a:solidFill>
                <a:schemeClr val="bg1"/>
              </a:solidFill>
              <a:latin typeface="楷体_GB2312" pitchFamily="49" charset="-122"/>
              <a:ea typeface="楷体_GB2312" pitchFamily="49" charset="-122"/>
            </a:endParaRPr>
          </a:p>
          <a:p>
            <a:pPr algn="just" eaLnBrk="1" hangingPunct="1">
              <a:buFontTx/>
              <a:buNone/>
            </a:pPr>
            <a:r>
              <a:rPr lang="en-US" altLang="zh-CN" b="1" dirty="0" smtClean="0">
                <a:solidFill>
                  <a:schemeClr val="bg1"/>
                </a:solidFill>
                <a:latin typeface="楷体_GB2312" pitchFamily="49" charset="-122"/>
                <a:ea typeface="楷体_GB2312" pitchFamily="49" charset="-122"/>
              </a:rPr>
              <a:t>4</a:t>
            </a:r>
            <a:r>
              <a:rPr lang="zh-CN" altLang="en-US" b="1" dirty="0" smtClean="0">
                <a:solidFill>
                  <a:schemeClr val="bg1"/>
                </a:solidFill>
                <a:latin typeface="楷体_GB2312" pitchFamily="49" charset="-122"/>
                <a:ea typeface="楷体_GB2312" pitchFamily="49" charset="-122"/>
              </a:rPr>
              <a:t> 主语 </a:t>
            </a:r>
            <a:r>
              <a:rPr lang="en-US" altLang="zh-CN" b="1" dirty="0" smtClean="0">
                <a:solidFill>
                  <a:schemeClr val="bg1"/>
                </a:solidFill>
                <a:latin typeface="楷体_GB2312" pitchFamily="49" charset="-122"/>
                <a:ea typeface="楷体_GB2312" pitchFamily="49" charset="-122"/>
              </a:rPr>
              <a:t>+ </a:t>
            </a:r>
            <a:r>
              <a:rPr lang="zh-CN" altLang="en-US" b="1" dirty="0" smtClean="0">
                <a:solidFill>
                  <a:schemeClr val="bg1"/>
                </a:solidFill>
                <a:latin typeface="楷体_GB2312" pitchFamily="49" charset="-122"/>
                <a:ea typeface="楷体_GB2312" pitchFamily="49" charset="-122"/>
              </a:rPr>
              <a:t>谓语 </a:t>
            </a:r>
            <a:r>
              <a:rPr lang="en-US" altLang="zh-CN" b="1" dirty="0" smtClean="0">
                <a:solidFill>
                  <a:schemeClr val="bg1"/>
                </a:solidFill>
                <a:latin typeface="楷体_GB2312" pitchFamily="49" charset="-122"/>
                <a:ea typeface="楷体_GB2312" pitchFamily="49" charset="-122"/>
              </a:rPr>
              <a:t>+ </a:t>
            </a:r>
            <a:r>
              <a:rPr lang="zh-CN" altLang="en-US" b="1" dirty="0" smtClean="0">
                <a:solidFill>
                  <a:schemeClr val="bg1"/>
                </a:solidFill>
                <a:latin typeface="楷体_GB2312" pitchFamily="49" charset="-122"/>
                <a:ea typeface="楷体_GB2312" pitchFamily="49" charset="-122"/>
              </a:rPr>
              <a:t>宾语 </a:t>
            </a:r>
            <a:r>
              <a:rPr lang="en-US" altLang="zh-CN" b="1" dirty="0" smtClean="0">
                <a:solidFill>
                  <a:schemeClr val="bg1"/>
                </a:solidFill>
                <a:latin typeface="楷体_GB2312" pitchFamily="49" charset="-122"/>
                <a:ea typeface="楷体_GB2312" pitchFamily="49" charset="-122"/>
              </a:rPr>
              <a:t>+ </a:t>
            </a:r>
            <a:r>
              <a:rPr lang="zh-CN" altLang="en-US" b="1" dirty="0" smtClean="0">
                <a:solidFill>
                  <a:schemeClr val="bg1"/>
                </a:solidFill>
                <a:latin typeface="楷体_GB2312" pitchFamily="49" charset="-122"/>
                <a:ea typeface="楷体_GB2312" pitchFamily="49" charset="-122"/>
              </a:rPr>
              <a:t>宾语</a:t>
            </a:r>
            <a:endParaRPr lang="zh-CN" altLang="en-US" b="1" dirty="0" smtClean="0">
              <a:solidFill>
                <a:schemeClr val="bg1"/>
              </a:solidFill>
              <a:latin typeface="楷体_GB2312" pitchFamily="49" charset="-122"/>
              <a:ea typeface="楷体_GB2312" pitchFamily="49" charset="-122"/>
            </a:endParaRPr>
          </a:p>
          <a:p>
            <a:pPr algn="just" eaLnBrk="1" hangingPunct="1">
              <a:buFontTx/>
              <a:buNone/>
            </a:pPr>
            <a:r>
              <a:rPr lang="en-US" altLang="zh-CN" b="1" dirty="0" smtClean="0">
                <a:solidFill>
                  <a:schemeClr val="bg1"/>
                </a:solidFill>
                <a:latin typeface="楷体_GB2312" pitchFamily="49" charset="-122"/>
                <a:ea typeface="楷体_GB2312" pitchFamily="49" charset="-122"/>
              </a:rPr>
              <a:t>5</a:t>
            </a:r>
            <a:r>
              <a:rPr lang="zh-CN" altLang="en-US" b="1" dirty="0" smtClean="0">
                <a:solidFill>
                  <a:schemeClr val="bg1"/>
                </a:solidFill>
                <a:latin typeface="楷体_GB2312" pitchFamily="49" charset="-122"/>
                <a:ea typeface="楷体_GB2312" pitchFamily="49" charset="-122"/>
              </a:rPr>
              <a:t> 主语 </a:t>
            </a:r>
            <a:r>
              <a:rPr lang="en-US" altLang="zh-CN" b="1" dirty="0" smtClean="0">
                <a:solidFill>
                  <a:schemeClr val="bg1"/>
                </a:solidFill>
                <a:latin typeface="楷体_GB2312" pitchFamily="49" charset="-122"/>
                <a:ea typeface="楷体_GB2312" pitchFamily="49" charset="-122"/>
              </a:rPr>
              <a:t>+ </a:t>
            </a:r>
            <a:r>
              <a:rPr lang="zh-CN" altLang="en-US" b="1" dirty="0" smtClean="0">
                <a:solidFill>
                  <a:schemeClr val="bg1"/>
                </a:solidFill>
                <a:latin typeface="楷体_GB2312" pitchFamily="49" charset="-122"/>
                <a:ea typeface="楷体_GB2312" pitchFamily="49" charset="-122"/>
              </a:rPr>
              <a:t>谓语 </a:t>
            </a:r>
            <a:r>
              <a:rPr lang="en-US" altLang="zh-CN" b="1" dirty="0" smtClean="0">
                <a:solidFill>
                  <a:schemeClr val="bg1"/>
                </a:solidFill>
                <a:latin typeface="楷体_GB2312" pitchFamily="49" charset="-122"/>
                <a:ea typeface="楷体_GB2312" pitchFamily="49" charset="-122"/>
              </a:rPr>
              <a:t>+ </a:t>
            </a:r>
            <a:r>
              <a:rPr lang="zh-CN" altLang="en-US" b="1" dirty="0" smtClean="0">
                <a:solidFill>
                  <a:schemeClr val="bg1"/>
                </a:solidFill>
                <a:latin typeface="楷体_GB2312" pitchFamily="49" charset="-122"/>
                <a:ea typeface="楷体_GB2312" pitchFamily="49" charset="-122"/>
              </a:rPr>
              <a:t>宾语 </a:t>
            </a:r>
            <a:r>
              <a:rPr lang="en-US" altLang="zh-CN" b="1" dirty="0" smtClean="0">
                <a:solidFill>
                  <a:schemeClr val="bg1"/>
                </a:solidFill>
                <a:latin typeface="楷体_GB2312" pitchFamily="49" charset="-122"/>
                <a:ea typeface="楷体_GB2312" pitchFamily="49" charset="-122"/>
              </a:rPr>
              <a:t>+ </a:t>
            </a:r>
            <a:r>
              <a:rPr lang="zh-CN" altLang="en-US" b="1" dirty="0" smtClean="0">
                <a:solidFill>
                  <a:schemeClr val="bg1"/>
                </a:solidFill>
                <a:latin typeface="楷体_GB2312" pitchFamily="49" charset="-122"/>
                <a:ea typeface="楷体_GB2312" pitchFamily="49" charset="-122"/>
              </a:rPr>
              <a:t>宾语补足语</a:t>
            </a:r>
            <a:endParaRPr lang="zh-CN" altLang="en-US" b="1" dirty="0" smtClean="0">
              <a:solidFill>
                <a:schemeClr val="bg1"/>
              </a:solidFill>
              <a:latin typeface="楷体_GB2312" pitchFamily="49" charset="-122"/>
              <a:ea typeface="楷体_GB2312" pitchFamily="49" charset="-122"/>
            </a:endParaRPr>
          </a:p>
        </p:txBody>
      </p:sp>
      <p:grpSp>
        <p:nvGrpSpPr>
          <p:cNvPr id="2" name="组合 5"/>
          <p:cNvGrpSpPr/>
          <p:nvPr/>
        </p:nvGrpSpPr>
        <p:grpSpPr>
          <a:xfrm>
            <a:off x="642910" y="142852"/>
            <a:ext cx="8072494" cy="5619790"/>
            <a:chOff x="642910" y="142852"/>
            <a:chExt cx="8072494" cy="5619790"/>
          </a:xfrm>
        </p:grpSpPr>
        <p:pic>
          <p:nvPicPr>
            <p:cNvPr id="1026" name="Picture 2" descr="C:\Users\Administrator.DC-20190821KNSB\Desktop\微信图片_20200307100014.jpg"/>
            <p:cNvPicPr>
              <a:picLocks noChangeAspect="1" noChangeArrowheads="1"/>
            </p:cNvPicPr>
            <p:nvPr/>
          </p:nvPicPr>
          <p:blipFill>
            <a:blip r:embed="rId1"/>
            <a:srcRect/>
            <a:stretch>
              <a:fillRect/>
            </a:stretch>
          </p:blipFill>
          <p:spPr bwMode="auto">
            <a:xfrm>
              <a:off x="642910" y="142852"/>
              <a:ext cx="4071966" cy="5429288"/>
            </a:xfrm>
            <a:prstGeom prst="rect">
              <a:avLst/>
            </a:prstGeom>
            <a:noFill/>
          </p:spPr>
        </p:pic>
        <p:pic>
          <p:nvPicPr>
            <p:cNvPr id="1027" name="Picture 3" descr="C:\Users\Administrator.DC-20190821KNSB\Desktop\微信图片_20200307100037.jpg"/>
            <p:cNvPicPr>
              <a:picLocks noChangeAspect="1" noChangeArrowheads="1"/>
            </p:cNvPicPr>
            <p:nvPr/>
          </p:nvPicPr>
          <p:blipFill>
            <a:blip r:embed="rId2"/>
            <a:srcRect/>
            <a:stretch>
              <a:fillRect/>
            </a:stretch>
          </p:blipFill>
          <p:spPr bwMode="auto">
            <a:xfrm>
              <a:off x="4500562" y="142852"/>
              <a:ext cx="4214842" cy="561979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type="lt">
                                    <p:tmPct val="100000"/>
                                  </p:iterate>
                                  <p:childTnLst>
                                    <p:set>
                                      <p:cBhvr>
                                        <p:cTn id="17" dur="1" fill="hold">
                                          <p:stCondLst>
                                            <p:cond delay="0"/>
                                          </p:stCondLst>
                                        </p:cTn>
                                        <p:tgtEl>
                                          <p:spTgt spid="10242">
                                            <p:txEl>
                                              <p:pRg st="4294967295" end="4294967295"/>
                                            </p:txEl>
                                          </p:spTgt>
                                        </p:tgtEl>
                                        <p:attrNameLst>
                                          <p:attrName>style.visibility</p:attrName>
                                        </p:attrNameLst>
                                      </p:cBhvr>
                                      <p:to>
                                        <p:strVal val="visible"/>
                                      </p:to>
                                    </p:set>
                                    <p:animEffect transition="in" filter="wipe(up)">
                                      <p:cBhvr>
                                        <p:cTn id="18" dur="75"/>
                                        <p:tgtEl>
                                          <p:spTgt spid="10242">
                                            <p:txEl>
                                              <p:pRg st="4294967295" end="4294967295"/>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type.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iterate type="lt">
                                    <p:tmPct val="100000"/>
                                  </p:iterate>
                                  <p:childTnLst>
                                    <p:set>
                                      <p:cBhvr>
                                        <p:cTn id="22" dur="1" fill="hold">
                                          <p:stCondLst>
                                            <p:cond delay="0"/>
                                          </p:stCondLst>
                                        </p:cTn>
                                        <p:tgtEl>
                                          <p:spTgt spid="10242">
                                            <p:txEl>
                                              <p:pRg st="0" end="0"/>
                                            </p:txEl>
                                          </p:spTgt>
                                        </p:tgtEl>
                                        <p:attrNameLst>
                                          <p:attrName>style.visibility</p:attrName>
                                        </p:attrNameLst>
                                      </p:cBhvr>
                                      <p:to>
                                        <p:strVal val="visible"/>
                                      </p:to>
                                    </p:set>
                                    <p:animEffect transition="in" filter="wipe(up)">
                                      <p:cBhvr>
                                        <p:cTn id="23" dur="75"/>
                                        <p:tgtEl>
                                          <p:spTgt spid="10242">
                                            <p:txEl>
                                              <p:pRg st="0" end="0"/>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type.wav"/>
                                        </p:tgtEl>
                                      </p:cMediaNode>
                                    </p:audio>
                                  </p:sub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10243">
                                            <p:txEl>
                                              <p:pRg st="4294967295" end="4294967295"/>
                                            </p:txEl>
                                          </p:spTgt>
                                        </p:tgtEl>
                                        <p:attrNameLst>
                                          <p:attrName>style.visibility</p:attrName>
                                        </p:attrNameLst>
                                      </p:cBhvr>
                                      <p:to>
                                        <p:strVal val="visible"/>
                                      </p:to>
                                    </p:set>
                                    <p:animEffect transition="in" filter="barn(outVertical)">
                                      <p:cBhvr>
                                        <p:cTn id="28" dur="500"/>
                                        <p:tgtEl>
                                          <p:spTgt spid="10243">
                                            <p:txEl>
                                              <p:pRg st="4294967295" end="429496729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0243">
                                            <p:txEl>
                                              <p:pRg st="0" end="0"/>
                                            </p:txEl>
                                          </p:spTgt>
                                        </p:tgtEl>
                                        <p:attrNameLst>
                                          <p:attrName>style.visibility</p:attrName>
                                        </p:attrNameLst>
                                      </p:cBhvr>
                                      <p:to>
                                        <p:strVal val="visible"/>
                                      </p:to>
                                    </p:set>
                                    <p:animEffect transition="in" filter="barn(outVertical)">
                                      <p:cBhvr>
                                        <p:cTn id="33" dur="500"/>
                                        <p:tgtEl>
                                          <p:spTgt spid="1024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10243">
                                            <p:txEl>
                                              <p:pRg st="1" end="1"/>
                                            </p:txEl>
                                          </p:spTgt>
                                        </p:tgtEl>
                                        <p:attrNameLst>
                                          <p:attrName>style.visibility</p:attrName>
                                        </p:attrNameLst>
                                      </p:cBhvr>
                                      <p:to>
                                        <p:strVal val="visible"/>
                                      </p:to>
                                    </p:set>
                                    <p:animEffect transition="in" filter="barn(outVertical)">
                                      <p:cBhvr>
                                        <p:cTn id="38" dur="500"/>
                                        <p:tgtEl>
                                          <p:spTgt spid="1024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10243">
                                            <p:txEl>
                                              <p:pRg st="2" end="2"/>
                                            </p:txEl>
                                          </p:spTgt>
                                        </p:tgtEl>
                                        <p:attrNameLst>
                                          <p:attrName>style.visibility</p:attrName>
                                        </p:attrNameLst>
                                      </p:cBhvr>
                                      <p:to>
                                        <p:strVal val="visible"/>
                                      </p:to>
                                    </p:set>
                                    <p:animEffect transition="in" filter="barn(outVertical)">
                                      <p:cBhvr>
                                        <p:cTn id="43" dur="500"/>
                                        <p:tgtEl>
                                          <p:spTgt spid="1024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grpId="0" nodeType="clickEffect">
                                  <p:stCondLst>
                                    <p:cond delay="0"/>
                                  </p:stCondLst>
                                  <p:childTnLst>
                                    <p:set>
                                      <p:cBhvr>
                                        <p:cTn id="47" dur="1" fill="hold">
                                          <p:stCondLst>
                                            <p:cond delay="0"/>
                                          </p:stCondLst>
                                        </p:cTn>
                                        <p:tgtEl>
                                          <p:spTgt spid="10243">
                                            <p:txEl>
                                              <p:pRg st="3" end="3"/>
                                            </p:txEl>
                                          </p:spTgt>
                                        </p:tgtEl>
                                        <p:attrNameLst>
                                          <p:attrName>style.visibility</p:attrName>
                                        </p:attrNameLst>
                                      </p:cBhvr>
                                      <p:to>
                                        <p:strVal val="visible"/>
                                      </p:to>
                                    </p:set>
                                    <p:animEffect transition="in" filter="barn(outVertical)">
                                      <p:cBhvr>
                                        <p:cTn id="48" dur="500"/>
                                        <p:tgtEl>
                                          <p:spTgt spid="1024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37" fill="hold" grpId="0" nodeType="clickEffect">
                                  <p:stCondLst>
                                    <p:cond delay="0"/>
                                  </p:stCondLst>
                                  <p:childTnLst>
                                    <p:set>
                                      <p:cBhvr>
                                        <p:cTn id="52" dur="1" fill="hold">
                                          <p:stCondLst>
                                            <p:cond delay="0"/>
                                          </p:stCondLst>
                                        </p:cTn>
                                        <p:tgtEl>
                                          <p:spTgt spid="10243">
                                            <p:txEl>
                                              <p:pRg st="4" end="4"/>
                                            </p:txEl>
                                          </p:spTgt>
                                        </p:tgtEl>
                                        <p:attrNameLst>
                                          <p:attrName>style.visibility</p:attrName>
                                        </p:attrNameLst>
                                      </p:cBhvr>
                                      <p:to>
                                        <p:strVal val="visible"/>
                                      </p:to>
                                    </p:set>
                                    <p:animEffect transition="in" filter="barn(outVertical)">
                                      <p:cBhvr>
                                        <p:cTn id="53" dur="500"/>
                                        <p:tgtEl>
                                          <p:spTgt spid="1024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37" fill="hold" grpId="0" nodeType="clickEffect">
                                  <p:stCondLst>
                                    <p:cond delay="0"/>
                                  </p:stCondLst>
                                  <p:childTnLst>
                                    <p:set>
                                      <p:cBhvr>
                                        <p:cTn id="57" dur="1" fill="hold">
                                          <p:stCondLst>
                                            <p:cond delay="0"/>
                                          </p:stCondLst>
                                        </p:cTn>
                                        <p:tgtEl>
                                          <p:spTgt spid="10243">
                                            <p:txEl>
                                              <p:pRg st="5" end="5"/>
                                            </p:txEl>
                                          </p:spTgt>
                                        </p:tgtEl>
                                        <p:attrNameLst>
                                          <p:attrName>style.visibility</p:attrName>
                                        </p:attrNameLst>
                                      </p:cBhvr>
                                      <p:to>
                                        <p:strVal val="visible"/>
                                      </p:to>
                                    </p:set>
                                    <p:animEffect transition="in" filter="barn(outVertical)">
                                      <p:cBhvr>
                                        <p:cTn id="58" dur="500"/>
                                        <p:tgtEl>
                                          <p:spTgt spid="1024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37" fill="hold" grpId="0" nodeType="clickEffect">
                                  <p:stCondLst>
                                    <p:cond delay="0"/>
                                  </p:stCondLst>
                                  <p:childTnLst>
                                    <p:set>
                                      <p:cBhvr>
                                        <p:cTn id="62" dur="1" fill="hold">
                                          <p:stCondLst>
                                            <p:cond delay="0"/>
                                          </p:stCondLst>
                                        </p:cTn>
                                        <p:tgtEl>
                                          <p:spTgt spid="10243">
                                            <p:txEl>
                                              <p:pRg st="6" end="6"/>
                                            </p:txEl>
                                          </p:spTgt>
                                        </p:tgtEl>
                                        <p:attrNameLst>
                                          <p:attrName>style.visibility</p:attrName>
                                        </p:attrNameLst>
                                      </p:cBhvr>
                                      <p:to>
                                        <p:strVal val="visible"/>
                                      </p:to>
                                    </p:set>
                                    <p:animEffect transition="in" filter="barn(outVertical)">
                                      <p:cBhvr>
                                        <p:cTn id="63"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build="p"/>
      <p:bldP spid="10243" grpId="0" autoUpdateAnimBg="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8001000" cy="762000"/>
          </a:xfrm>
          <a:solidFill>
            <a:srgbClr val="FF0000"/>
          </a:solidFill>
        </p:spPr>
        <p:txBody>
          <a:bodyPr/>
          <a:lstStyle/>
          <a:p>
            <a:pPr eaLnBrk="1" hangingPunct="1"/>
            <a:r>
              <a:rPr lang="zh-CN" altLang="en-US" sz="3600" b="1" smtClean="0">
                <a:ea typeface="黑体" panose="02010609060101010101" pitchFamily="49" charset="-122"/>
              </a:rPr>
              <a:t>简单句的五种句例</a:t>
            </a:r>
            <a:endParaRPr lang="zh-CN" altLang="en-US" sz="3600" b="1" smtClean="0">
              <a:ea typeface="黑体" panose="02010609060101010101" pitchFamily="49" charset="-122"/>
            </a:endParaRPr>
          </a:p>
        </p:txBody>
      </p:sp>
      <p:sp>
        <p:nvSpPr>
          <p:cNvPr id="11267" name="Rectangle 3"/>
          <p:cNvSpPr>
            <a:spLocks noGrp="1" noChangeArrowheads="1"/>
          </p:cNvSpPr>
          <p:nvPr>
            <p:ph type="body" idx="1"/>
          </p:nvPr>
        </p:nvSpPr>
        <p:spPr>
          <a:xfrm>
            <a:off x="0" y="838200"/>
            <a:ext cx="9144000" cy="5591196"/>
          </a:xfrm>
          <a:solidFill>
            <a:srgbClr val="333399"/>
          </a:solidFill>
        </p:spPr>
        <p:txBody>
          <a:bodyPr/>
          <a:lstStyle/>
          <a:p>
            <a:pPr marL="609600" indent="-609600" algn="just" eaLnBrk="1" hangingPunct="1">
              <a:buFontTx/>
              <a:buAutoNum type="arabicPeriod"/>
            </a:pPr>
            <a:r>
              <a:rPr lang="en-US" altLang="zh-CN" dirty="0" smtClean="0">
                <a:solidFill>
                  <a:schemeClr val="bg1"/>
                </a:solidFill>
                <a:latin typeface="Comic Sans MS" panose="030F0702030302020204" pitchFamily="66" charset="0"/>
                <a:ea typeface="楷体_GB2312" pitchFamily="49" charset="-122"/>
              </a:rPr>
              <a:t>My temperature dropped. </a:t>
            </a:r>
            <a:r>
              <a:rPr lang="zh-CN" altLang="en-US" b="1" dirty="0" smtClean="0">
                <a:solidFill>
                  <a:schemeClr val="bg1"/>
                </a:solidFill>
                <a:latin typeface="Comic Sans MS" panose="030F0702030302020204" pitchFamily="66" charset="0"/>
                <a:ea typeface="楷体_GB2312" pitchFamily="49" charset="-122"/>
              </a:rPr>
              <a:t>我的温度下降了。</a:t>
            </a:r>
            <a:r>
              <a:rPr lang="zh-CN" altLang="en-US" dirty="0" smtClean="0">
                <a:solidFill>
                  <a:schemeClr val="bg1"/>
                </a:solidFill>
                <a:latin typeface="Comic Sans MS" panose="030F0702030302020204" pitchFamily="66" charset="0"/>
                <a:ea typeface="楷体_GB2312" pitchFamily="49" charset="-122"/>
              </a:rPr>
              <a:t>    </a:t>
            </a:r>
            <a:endParaRPr lang="zh-CN" altLang="en-US" dirty="0" smtClean="0">
              <a:solidFill>
                <a:schemeClr val="bg1"/>
              </a:solidFill>
              <a:latin typeface="Comic Sans MS" panose="030F0702030302020204" pitchFamily="66" charset="0"/>
              <a:ea typeface="楷体_GB2312" pitchFamily="49" charset="-122"/>
            </a:endParaRPr>
          </a:p>
          <a:p>
            <a:pPr marL="609600" indent="-609600" algn="just" eaLnBrk="1" hangingPunct="1">
              <a:buFontTx/>
              <a:buNone/>
            </a:pPr>
            <a:r>
              <a:rPr lang="en-US" altLang="zh-CN" dirty="0" smtClean="0">
                <a:solidFill>
                  <a:schemeClr val="bg1"/>
                </a:solidFill>
                <a:latin typeface="Comic Sans MS" panose="030F0702030302020204" pitchFamily="66" charset="0"/>
                <a:ea typeface="楷体_GB2312" pitchFamily="49" charset="-122"/>
              </a:rPr>
              <a:t>2. The task includes sweeping the floor and cleaning the windows.           </a:t>
            </a:r>
            <a:endParaRPr lang="en-US" altLang="zh-CN" dirty="0" smtClean="0">
              <a:solidFill>
                <a:schemeClr val="bg1"/>
              </a:solidFill>
              <a:latin typeface="Comic Sans MS" panose="030F0702030302020204" pitchFamily="66" charset="0"/>
              <a:ea typeface="楷体_GB2312" pitchFamily="49" charset="-122"/>
            </a:endParaRPr>
          </a:p>
          <a:p>
            <a:pPr marL="609600" indent="-609600" algn="just" eaLnBrk="1" hangingPunct="1">
              <a:buFontTx/>
              <a:buNone/>
            </a:pPr>
            <a:r>
              <a:rPr lang="en-US" altLang="zh-CN" dirty="0" smtClean="0">
                <a:solidFill>
                  <a:schemeClr val="bg1"/>
                </a:solidFill>
                <a:latin typeface="Comic Sans MS" panose="030F0702030302020204" pitchFamily="66" charset="0"/>
                <a:ea typeface="楷体_GB2312" pitchFamily="49" charset="-122"/>
              </a:rPr>
              <a:t>    </a:t>
            </a:r>
            <a:r>
              <a:rPr lang="zh-CN" altLang="en-US" b="1" dirty="0" smtClean="0">
                <a:solidFill>
                  <a:schemeClr val="bg1"/>
                </a:solidFill>
                <a:latin typeface="Comic Sans MS" panose="030F0702030302020204" pitchFamily="66" charset="0"/>
                <a:ea typeface="楷体_GB2312" pitchFamily="49" charset="-122"/>
              </a:rPr>
              <a:t>任务包括拖地板和擦窗子。</a:t>
            </a:r>
            <a:endParaRPr lang="zh-CN" altLang="en-US" b="1" dirty="0" smtClean="0">
              <a:solidFill>
                <a:schemeClr val="bg1"/>
              </a:solidFill>
              <a:latin typeface="Comic Sans MS" panose="030F0702030302020204" pitchFamily="66" charset="0"/>
              <a:ea typeface="楷体_GB2312" pitchFamily="49" charset="-122"/>
            </a:endParaRPr>
          </a:p>
          <a:p>
            <a:pPr marL="609600" indent="-609600" algn="just" eaLnBrk="1" hangingPunct="1">
              <a:buFontTx/>
              <a:buNone/>
            </a:pPr>
            <a:r>
              <a:rPr lang="en-US" altLang="zh-CN" dirty="0" smtClean="0">
                <a:solidFill>
                  <a:schemeClr val="bg1"/>
                </a:solidFill>
                <a:latin typeface="Comic Sans MS" panose="030F0702030302020204" pitchFamily="66" charset="0"/>
                <a:ea typeface="楷体_GB2312" pitchFamily="49" charset="-122"/>
              </a:rPr>
              <a:t>3. The direction is changeable.  </a:t>
            </a:r>
            <a:r>
              <a:rPr lang="zh-CN" altLang="en-US" b="1" dirty="0" smtClean="0">
                <a:solidFill>
                  <a:schemeClr val="bg1"/>
                </a:solidFill>
                <a:latin typeface="Comic Sans MS" panose="030F0702030302020204" pitchFamily="66" charset="0"/>
                <a:ea typeface="楷体_GB2312" pitchFamily="49" charset="-122"/>
              </a:rPr>
              <a:t>方向是可变的。</a:t>
            </a:r>
            <a:endParaRPr lang="zh-CN" altLang="en-US" b="1" dirty="0" smtClean="0">
              <a:solidFill>
                <a:schemeClr val="bg1"/>
              </a:solidFill>
              <a:latin typeface="Comic Sans MS" panose="030F0702030302020204" pitchFamily="66" charset="0"/>
              <a:ea typeface="楷体_GB2312" pitchFamily="49" charset="-122"/>
            </a:endParaRPr>
          </a:p>
          <a:p>
            <a:pPr marL="609600" indent="-609600" algn="just" eaLnBrk="1" hangingPunct="1">
              <a:buFontTx/>
              <a:buNone/>
            </a:pPr>
            <a:r>
              <a:rPr lang="en-US" altLang="zh-CN" dirty="0" smtClean="0">
                <a:solidFill>
                  <a:schemeClr val="bg1"/>
                </a:solidFill>
                <a:latin typeface="Comic Sans MS" panose="030F0702030302020204" pitchFamily="66" charset="0"/>
                <a:ea typeface="楷体_GB2312" pitchFamily="49" charset="-122"/>
              </a:rPr>
              <a:t>4. My father bought me a computer.  </a:t>
            </a:r>
            <a:endParaRPr lang="en-US" altLang="zh-CN" dirty="0" smtClean="0">
              <a:solidFill>
                <a:schemeClr val="bg1"/>
              </a:solidFill>
              <a:latin typeface="Comic Sans MS" panose="030F0702030302020204" pitchFamily="66" charset="0"/>
              <a:ea typeface="楷体_GB2312" pitchFamily="49" charset="-122"/>
            </a:endParaRPr>
          </a:p>
          <a:p>
            <a:pPr marL="609600" indent="-609600" algn="just" eaLnBrk="1" hangingPunct="1">
              <a:buFontTx/>
              <a:buNone/>
            </a:pPr>
            <a:r>
              <a:rPr lang="en-US" altLang="zh-CN" dirty="0" smtClean="0">
                <a:solidFill>
                  <a:schemeClr val="bg1"/>
                </a:solidFill>
                <a:latin typeface="Comic Sans MS" panose="030F0702030302020204" pitchFamily="66" charset="0"/>
                <a:ea typeface="楷体_GB2312" pitchFamily="49" charset="-122"/>
              </a:rPr>
              <a:t>    </a:t>
            </a:r>
            <a:r>
              <a:rPr lang="zh-CN" altLang="en-US" b="1" dirty="0" smtClean="0">
                <a:solidFill>
                  <a:schemeClr val="bg1"/>
                </a:solidFill>
                <a:latin typeface="Comic Sans MS" panose="030F0702030302020204" pitchFamily="66" charset="0"/>
                <a:ea typeface="楷体_GB2312" pitchFamily="49" charset="-122"/>
              </a:rPr>
              <a:t>父亲给我买了一部电脑。</a:t>
            </a:r>
            <a:endParaRPr lang="zh-CN" altLang="en-US" b="1" dirty="0" smtClean="0">
              <a:solidFill>
                <a:schemeClr val="bg1"/>
              </a:solidFill>
              <a:latin typeface="Comic Sans MS" panose="030F0702030302020204" pitchFamily="66" charset="0"/>
              <a:ea typeface="楷体_GB2312" pitchFamily="49" charset="-122"/>
            </a:endParaRPr>
          </a:p>
          <a:p>
            <a:pPr marL="609600" indent="-609600" algn="just" eaLnBrk="1" hangingPunct="1">
              <a:buFontTx/>
              <a:buNone/>
            </a:pPr>
            <a:r>
              <a:rPr lang="en-US" altLang="zh-CN" dirty="0" smtClean="0">
                <a:solidFill>
                  <a:schemeClr val="bg1"/>
                </a:solidFill>
                <a:latin typeface="Comic Sans MS" panose="030F0702030302020204" pitchFamily="66" charset="0"/>
                <a:ea typeface="楷体_GB2312" pitchFamily="49" charset="-122"/>
              </a:rPr>
              <a:t>5. Many people find this movie interesting.</a:t>
            </a:r>
            <a:endParaRPr lang="en-US" altLang="zh-CN" dirty="0" smtClean="0">
              <a:solidFill>
                <a:schemeClr val="bg1"/>
              </a:solidFill>
              <a:latin typeface="Comic Sans MS" panose="030F0702030302020204" pitchFamily="66" charset="0"/>
              <a:ea typeface="楷体_GB2312" pitchFamily="49" charset="-122"/>
            </a:endParaRPr>
          </a:p>
          <a:p>
            <a:pPr marL="609600" indent="-609600" algn="just" eaLnBrk="1" hangingPunct="1">
              <a:buFontTx/>
              <a:buNone/>
            </a:pPr>
            <a:r>
              <a:rPr lang="en-US" altLang="zh-CN" dirty="0" smtClean="0">
                <a:solidFill>
                  <a:schemeClr val="bg1"/>
                </a:solidFill>
                <a:latin typeface="Comic Sans MS" panose="030F0702030302020204" pitchFamily="66" charset="0"/>
                <a:ea typeface="楷体_GB2312" pitchFamily="49" charset="-122"/>
              </a:rPr>
              <a:t>    </a:t>
            </a:r>
            <a:r>
              <a:rPr lang="zh-CN" altLang="en-US" b="1" dirty="0" smtClean="0">
                <a:solidFill>
                  <a:schemeClr val="bg1"/>
                </a:solidFill>
                <a:latin typeface="Comic Sans MS" panose="030F0702030302020204" pitchFamily="66" charset="0"/>
                <a:ea typeface="楷体_GB2312" pitchFamily="49" charset="-122"/>
              </a:rPr>
              <a:t>很多人认为这部电影有趣。</a:t>
            </a:r>
            <a:endParaRPr lang="zh-CN" altLang="en-US" b="1" dirty="0" smtClean="0">
              <a:solidFill>
                <a:schemeClr val="bg1"/>
              </a:solidFill>
              <a:latin typeface="Comic Sans MS" panose="030F0702030302020204" pitchFamily="66"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1266">
                                            <p:txEl>
                                              <p:pRg st="4294967295" end="4294967295"/>
                                            </p:txEl>
                                          </p:spTgt>
                                        </p:tgtEl>
                                        <p:attrNameLst>
                                          <p:attrName>style.visibility</p:attrName>
                                        </p:attrNameLst>
                                      </p:cBhvr>
                                      <p:to>
                                        <p:strVal val="visible"/>
                                      </p:to>
                                    </p:set>
                                    <p:animEffect transition="in" filter="wipe(up)">
                                      <p:cBhvr>
                                        <p:cTn id="7" dur="75"/>
                                        <p:tgtEl>
                                          <p:spTgt spid="11266">
                                            <p:txEl>
                                              <p:pRg st="4294967295" end="4294967295"/>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1"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11266">
                                            <p:txEl>
                                              <p:pRg st="0" end="0"/>
                                            </p:txEl>
                                          </p:spTgt>
                                        </p:tgtEl>
                                        <p:attrNameLst>
                                          <p:attrName>style.visibility</p:attrName>
                                        </p:attrNameLst>
                                      </p:cBhvr>
                                      <p:to>
                                        <p:strVal val="visible"/>
                                      </p:to>
                                    </p:set>
                                    <p:animEffect transition="in" filter="wipe(up)">
                                      <p:cBhvr>
                                        <p:cTn id="12" dur="75"/>
                                        <p:tgtEl>
                                          <p:spTgt spid="11266">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1" name="type.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67">
                                            <p:txEl>
                                              <p:pRg st="4294967295" end="4294967295"/>
                                            </p:txEl>
                                          </p:spTgt>
                                        </p:tgtEl>
                                        <p:attrNameLst>
                                          <p:attrName>style.visibility</p:attrName>
                                        </p:attrNameLst>
                                      </p:cBhvr>
                                      <p:to>
                                        <p:strVal val="visible"/>
                                      </p:to>
                                    </p:set>
                                    <p:animEffect transition="in" filter="blinds(horizontal)">
                                      <p:cBhvr>
                                        <p:cTn id="17" dur="500"/>
                                        <p:tgtEl>
                                          <p:spTgt spid="11267">
                                            <p:txEl>
                                              <p:pRg st="4294967295" end="429496729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22" dur="500"/>
                                        <p:tgtEl>
                                          <p:spTgt spid="1126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27" dur="500"/>
                                        <p:tgtEl>
                                          <p:spTgt spid="1126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32" dur="500"/>
                                        <p:tgtEl>
                                          <p:spTgt spid="1126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37" dur="500"/>
                                        <p:tgtEl>
                                          <p:spTgt spid="1126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42" dur="500"/>
                                        <p:tgtEl>
                                          <p:spTgt spid="1126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47" dur="500"/>
                                        <p:tgtEl>
                                          <p:spTgt spid="1126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267">
                                            <p:txEl>
                                              <p:pRg st="6" end="6"/>
                                            </p:txEl>
                                          </p:spTgt>
                                        </p:tgtEl>
                                        <p:attrNameLst>
                                          <p:attrName>style.visibility</p:attrName>
                                        </p:attrNameLst>
                                      </p:cBhvr>
                                      <p:to>
                                        <p:strVal val="visible"/>
                                      </p:to>
                                    </p:set>
                                    <p:animEffect transition="in" filter="blinds(horizontal)">
                                      <p:cBhvr>
                                        <p:cTn id="52" dur="500"/>
                                        <p:tgtEl>
                                          <p:spTgt spid="11267">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1267">
                                            <p:txEl>
                                              <p:pRg st="7" end="7"/>
                                            </p:txEl>
                                          </p:spTgt>
                                        </p:tgtEl>
                                        <p:attrNameLst>
                                          <p:attrName>style.visibility</p:attrName>
                                        </p:attrNameLst>
                                      </p:cBhvr>
                                      <p:to>
                                        <p:strVal val="visible"/>
                                      </p:to>
                                    </p:set>
                                    <p:animEffect transition="in" filter="blinds(horizontal)">
                                      <p:cBhvr>
                                        <p:cTn id="57" dur="500"/>
                                        <p:tgtEl>
                                          <p:spTgt spid="112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build="p"/>
      <p:bldP spid="11267" grpId="0" autoUpdateAnimBg="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0"/>
            <a:ext cx="7772400" cy="762000"/>
          </a:xfrm>
          <a:solidFill>
            <a:srgbClr val="FF0000"/>
          </a:solidFill>
        </p:spPr>
        <p:txBody>
          <a:bodyPr/>
          <a:lstStyle/>
          <a:p>
            <a:pPr eaLnBrk="1" hangingPunct="1"/>
            <a:r>
              <a:rPr lang="zh-CN" altLang="en-US" sz="3600" b="1" smtClean="0">
                <a:latin typeface="黑体" panose="02010609060101010101" pitchFamily="49" charset="-122"/>
                <a:ea typeface="黑体" panose="02010609060101010101" pitchFamily="49" charset="-122"/>
              </a:rPr>
              <a:t>一、主语 </a:t>
            </a:r>
            <a:r>
              <a:rPr lang="en-US" altLang="zh-CN" sz="3600" b="1" smtClean="0">
                <a:latin typeface="黑体" panose="02010609060101010101" pitchFamily="49" charset="-122"/>
                <a:ea typeface="黑体" panose="02010609060101010101" pitchFamily="49" charset="-122"/>
              </a:rPr>
              <a:t>+ </a:t>
            </a:r>
            <a:r>
              <a:rPr lang="zh-CN" altLang="en-US" sz="3600" b="1" smtClean="0">
                <a:latin typeface="黑体" panose="02010609060101010101" pitchFamily="49" charset="-122"/>
                <a:ea typeface="黑体" panose="02010609060101010101" pitchFamily="49" charset="-122"/>
              </a:rPr>
              <a:t>系动词 </a:t>
            </a:r>
            <a:r>
              <a:rPr lang="en-US" altLang="zh-CN" sz="3600" b="1" smtClean="0">
                <a:latin typeface="黑体" panose="02010609060101010101" pitchFamily="49" charset="-122"/>
                <a:ea typeface="黑体" panose="02010609060101010101" pitchFamily="49" charset="-122"/>
              </a:rPr>
              <a:t>+ </a:t>
            </a:r>
            <a:r>
              <a:rPr lang="zh-CN" altLang="en-US" sz="3600" b="1" smtClean="0">
                <a:latin typeface="黑体" panose="02010609060101010101" pitchFamily="49" charset="-122"/>
                <a:ea typeface="黑体" panose="02010609060101010101" pitchFamily="49" charset="-122"/>
              </a:rPr>
              <a:t>表语</a:t>
            </a:r>
            <a:endParaRPr lang="zh-CN" altLang="en-US" sz="3600" b="1" smtClean="0">
              <a:latin typeface="黑体" panose="02010609060101010101" pitchFamily="49" charset="-122"/>
              <a:ea typeface="黑体" panose="02010609060101010101" pitchFamily="49" charset="-122"/>
            </a:endParaRPr>
          </a:p>
        </p:txBody>
      </p:sp>
      <p:sp>
        <p:nvSpPr>
          <p:cNvPr id="56323" name="Rectangle 3"/>
          <p:cNvSpPr>
            <a:spLocks noGrp="1" noChangeArrowheads="1"/>
          </p:cNvSpPr>
          <p:nvPr>
            <p:ph type="body" idx="1"/>
          </p:nvPr>
        </p:nvSpPr>
        <p:spPr>
          <a:xfrm>
            <a:off x="0" y="838200"/>
            <a:ext cx="9144000" cy="6019800"/>
          </a:xfrm>
          <a:solidFill>
            <a:srgbClr val="000099"/>
          </a:solidFill>
        </p:spPr>
        <p:txBody>
          <a:bodyPr/>
          <a:lstStyle/>
          <a:p>
            <a:pPr marL="533400" indent="-533400" algn="just" eaLnBrk="1" hangingPunct="1">
              <a:buFontTx/>
              <a:buNone/>
            </a:pPr>
            <a:r>
              <a:rPr lang="en-US" altLang="zh-CN" sz="2800" b="1" dirty="0" smtClean="0">
                <a:solidFill>
                  <a:schemeClr val="bg1"/>
                </a:solidFill>
                <a:latin typeface="黑体" panose="02010609060101010101" pitchFamily="49" charset="-122"/>
                <a:ea typeface="黑体" panose="02010609060101010101" pitchFamily="49" charset="-122"/>
              </a:rPr>
              <a:t> </a:t>
            </a:r>
            <a:r>
              <a:rPr lang="zh-CN" altLang="en-US" sz="3600" b="1" u="sng" dirty="0" smtClean="0">
                <a:solidFill>
                  <a:srgbClr val="FF0000"/>
                </a:solidFill>
                <a:latin typeface="楷体_GB2312" pitchFamily="49" charset="-122"/>
                <a:ea typeface="楷体_GB2312" pitchFamily="49" charset="-122"/>
              </a:rPr>
              <a:t>系动词由</a:t>
            </a:r>
            <a:r>
              <a:rPr lang="en-US" altLang="zh-CN" sz="3600" b="1" u="sng" dirty="0" smtClean="0">
                <a:solidFill>
                  <a:srgbClr val="FF0000"/>
                </a:solidFill>
                <a:latin typeface="楷体_GB2312" pitchFamily="49" charset="-122"/>
                <a:ea typeface="楷体_GB2312" pitchFamily="49" charset="-122"/>
              </a:rPr>
              <a:t>be</a:t>
            </a:r>
            <a:r>
              <a:rPr lang="zh-CN" altLang="en-US" sz="3600" b="1" u="sng" dirty="0" smtClean="0">
                <a:solidFill>
                  <a:srgbClr val="FF0000"/>
                </a:solidFill>
                <a:latin typeface="楷体_GB2312" pitchFamily="49" charset="-122"/>
                <a:ea typeface="楷体_GB2312" pitchFamily="49" charset="-122"/>
              </a:rPr>
              <a:t>的各种形式构成</a:t>
            </a:r>
            <a:endParaRPr lang="zh-CN" altLang="en-US" sz="3600" b="1" u="sng" dirty="0" smtClean="0">
              <a:solidFill>
                <a:srgbClr val="FF0000"/>
              </a:solidFill>
              <a:latin typeface="楷体_GB2312" pitchFamily="49" charset="-122"/>
              <a:ea typeface="楷体_GB2312" pitchFamily="49" charset="-122"/>
            </a:endParaRPr>
          </a:p>
          <a:p>
            <a:pPr marL="533400" indent="-533400" algn="just" eaLnBrk="1" hangingPunct="1">
              <a:buFontTx/>
              <a:buAutoNum type="arabicPeriod"/>
            </a:pPr>
            <a:r>
              <a:rPr lang="en-US" altLang="zh-CN" dirty="0" smtClean="0">
                <a:solidFill>
                  <a:schemeClr val="bg1"/>
                </a:solidFill>
                <a:latin typeface="Comic Sans MS" panose="030F0702030302020204" pitchFamily="66" charset="0"/>
              </a:rPr>
              <a:t>He </a:t>
            </a:r>
            <a:r>
              <a:rPr lang="en-US" altLang="zh-CN" dirty="0" smtClean="0">
                <a:solidFill>
                  <a:srgbClr val="FF0000"/>
                </a:solidFill>
                <a:latin typeface="Comic Sans MS" panose="030F0702030302020204" pitchFamily="66" charset="0"/>
              </a:rPr>
              <a:t>was</a:t>
            </a:r>
            <a:r>
              <a:rPr lang="en-US" altLang="zh-CN" dirty="0" smtClean="0">
                <a:solidFill>
                  <a:schemeClr val="bg1"/>
                </a:solidFill>
                <a:latin typeface="Comic Sans MS" panose="030F0702030302020204" pitchFamily="66" charset="0"/>
              </a:rPr>
              <a:t> an engineer.    </a:t>
            </a:r>
            <a:endParaRPr lang="en-US" altLang="zh-CN" dirty="0" smtClean="0">
              <a:solidFill>
                <a:schemeClr val="bg1"/>
              </a:solidFill>
              <a:latin typeface="Comic Sans MS" panose="030F0702030302020204" pitchFamily="66" charset="0"/>
            </a:endParaRPr>
          </a:p>
          <a:p>
            <a:pPr marL="533400" indent="-533400" algn="just" eaLnBrk="1" hangingPunct="1">
              <a:buFontTx/>
              <a:buNone/>
            </a:pPr>
            <a:r>
              <a:rPr lang="en-US" altLang="zh-CN" dirty="0" smtClean="0">
                <a:solidFill>
                  <a:schemeClr val="bg1"/>
                </a:solidFill>
                <a:latin typeface="Comic Sans MS" panose="030F0702030302020204" pitchFamily="66" charset="0"/>
                <a:ea typeface="楷体_GB2312" pitchFamily="49" charset="-122"/>
              </a:rPr>
              <a:t>    </a:t>
            </a:r>
            <a:r>
              <a:rPr lang="zh-CN" altLang="en-US" b="1" dirty="0" smtClean="0">
                <a:solidFill>
                  <a:schemeClr val="bg1"/>
                </a:solidFill>
                <a:latin typeface="Comic Sans MS" panose="030F0702030302020204" pitchFamily="66" charset="0"/>
                <a:ea typeface="楷体_GB2312" pitchFamily="49" charset="-122"/>
              </a:rPr>
              <a:t>他曾是位工程师。</a:t>
            </a:r>
            <a:endParaRPr lang="zh-CN" altLang="en-US" b="1" dirty="0" smtClean="0">
              <a:solidFill>
                <a:schemeClr val="bg1"/>
              </a:solidFill>
              <a:latin typeface="Comic Sans MS" panose="030F0702030302020204" pitchFamily="66" charset="0"/>
              <a:ea typeface="楷体_GB2312" pitchFamily="49" charset="-122"/>
            </a:endParaRPr>
          </a:p>
          <a:p>
            <a:pPr marL="533400" indent="-533400" algn="just" eaLnBrk="1" hangingPunct="1">
              <a:buFontTx/>
              <a:buNone/>
            </a:pPr>
            <a:r>
              <a:rPr lang="en-US" altLang="zh-CN" dirty="0" smtClean="0">
                <a:solidFill>
                  <a:schemeClr val="bg1"/>
                </a:solidFill>
                <a:latin typeface="Comic Sans MS" panose="030F0702030302020204" pitchFamily="66" charset="0"/>
              </a:rPr>
              <a:t>2. My father </a:t>
            </a:r>
            <a:r>
              <a:rPr lang="en-US" altLang="zh-CN" dirty="0" smtClean="0">
                <a:solidFill>
                  <a:srgbClr val="FF0000"/>
                </a:solidFill>
                <a:latin typeface="Comic Sans MS" panose="030F0702030302020204" pitchFamily="66" charset="0"/>
              </a:rPr>
              <a:t>is</a:t>
            </a:r>
            <a:r>
              <a:rPr lang="en-US" altLang="zh-CN" dirty="0" smtClean="0">
                <a:solidFill>
                  <a:schemeClr val="bg1"/>
                </a:solidFill>
                <a:latin typeface="Comic Sans MS" panose="030F0702030302020204" pitchFamily="66" charset="0"/>
              </a:rPr>
              <a:t> in good health. </a:t>
            </a:r>
            <a:endParaRPr lang="en-US" altLang="zh-CN" dirty="0" smtClean="0">
              <a:solidFill>
                <a:schemeClr val="bg1"/>
              </a:solidFill>
              <a:latin typeface="Comic Sans MS" panose="030F0702030302020204" pitchFamily="66" charset="0"/>
            </a:endParaRPr>
          </a:p>
          <a:p>
            <a:pPr marL="533400" indent="-533400" algn="just" eaLnBrk="1" hangingPunct="1">
              <a:buFontTx/>
              <a:buNone/>
            </a:pPr>
            <a:r>
              <a:rPr lang="en-US" altLang="zh-CN" dirty="0" smtClean="0">
                <a:solidFill>
                  <a:schemeClr val="bg1"/>
                </a:solidFill>
                <a:latin typeface="Comic Sans MS" panose="030F0702030302020204" pitchFamily="66" charset="0"/>
              </a:rPr>
              <a:t>    </a:t>
            </a:r>
            <a:r>
              <a:rPr lang="zh-CN" altLang="en-US" b="1" dirty="0" smtClean="0">
                <a:solidFill>
                  <a:schemeClr val="bg1"/>
                </a:solidFill>
                <a:latin typeface="Comic Sans MS" panose="030F0702030302020204" pitchFamily="66" charset="0"/>
                <a:ea typeface="楷体_GB2312" pitchFamily="49" charset="-122"/>
              </a:rPr>
              <a:t>我父亲身体挺好的。</a:t>
            </a:r>
            <a:endParaRPr lang="zh-CN" altLang="en-US" b="1" dirty="0" smtClean="0">
              <a:solidFill>
                <a:schemeClr val="bg1"/>
              </a:solidFill>
              <a:latin typeface="Comic Sans MS" panose="030F0702030302020204" pitchFamily="66" charset="0"/>
              <a:ea typeface="楷体_GB2312" pitchFamily="49" charset="-122"/>
            </a:endParaRPr>
          </a:p>
          <a:p>
            <a:pPr marL="533400" indent="-533400" algn="just" eaLnBrk="1" hangingPunct="1">
              <a:buFontTx/>
              <a:buNone/>
            </a:pPr>
            <a:r>
              <a:rPr lang="en-US" altLang="zh-CN" dirty="0" smtClean="0">
                <a:solidFill>
                  <a:schemeClr val="bg1"/>
                </a:solidFill>
                <a:latin typeface="Comic Sans MS" panose="030F0702030302020204" pitchFamily="66" charset="0"/>
              </a:rPr>
              <a:t>3.That </a:t>
            </a:r>
            <a:r>
              <a:rPr lang="en-US" altLang="zh-CN" dirty="0" smtClean="0">
                <a:solidFill>
                  <a:srgbClr val="FF0000"/>
                </a:solidFill>
                <a:latin typeface="Comic Sans MS" panose="030F0702030302020204" pitchFamily="66" charset="0"/>
              </a:rPr>
              <a:t>is</a:t>
            </a:r>
            <a:r>
              <a:rPr lang="en-US" altLang="zh-CN" dirty="0" smtClean="0">
                <a:solidFill>
                  <a:schemeClr val="bg1"/>
                </a:solidFill>
                <a:latin typeface="Comic Sans MS" panose="030F0702030302020204" pitchFamily="66" charset="0"/>
              </a:rPr>
              <a:t> all I want to say.   </a:t>
            </a:r>
            <a:endParaRPr lang="en-US" altLang="zh-CN" dirty="0" smtClean="0">
              <a:solidFill>
                <a:schemeClr val="bg1"/>
              </a:solidFill>
              <a:latin typeface="Comic Sans MS" panose="030F0702030302020204" pitchFamily="66" charset="0"/>
            </a:endParaRPr>
          </a:p>
          <a:p>
            <a:pPr marL="533400" indent="-533400" algn="just" eaLnBrk="1" hangingPunct="1">
              <a:buFontTx/>
              <a:buNone/>
            </a:pPr>
            <a:r>
              <a:rPr lang="en-US" altLang="zh-CN" dirty="0" smtClean="0">
                <a:solidFill>
                  <a:schemeClr val="bg1"/>
                </a:solidFill>
                <a:latin typeface="Comic Sans MS" panose="030F0702030302020204" pitchFamily="66" charset="0"/>
                <a:ea typeface="楷体_GB2312" pitchFamily="49" charset="-122"/>
              </a:rPr>
              <a:t>   </a:t>
            </a:r>
            <a:r>
              <a:rPr lang="zh-CN" altLang="en-US" b="1" dirty="0" smtClean="0">
                <a:solidFill>
                  <a:schemeClr val="bg1"/>
                </a:solidFill>
                <a:latin typeface="Comic Sans MS" panose="030F0702030302020204" pitchFamily="66" charset="0"/>
                <a:ea typeface="楷体_GB2312" pitchFamily="49" charset="-122"/>
              </a:rPr>
              <a:t>这就是我想说的。</a:t>
            </a:r>
            <a:endParaRPr lang="zh-CN" altLang="en-US" b="1" dirty="0" smtClean="0">
              <a:solidFill>
                <a:schemeClr val="bg1"/>
              </a:solidFill>
              <a:latin typeface="Comic Sans MS" panose="030F0702030302020204" pitchFamily="66" charset="0"/>
              <a:ea typeface="楷体_GB2312" pitchFamily="49" charset="-122"/>
            </a:endParaRPr>
          </a:p>
          <a:p>
            <a:pPr marL="533400" indent="-533400" algn="just" eaLnBrk="1" hangingPunct="1">
              <a:buFontTx/>
              <a:buNone/>
            </a:pPr>
            <a:r>
              <a:rPr lang="en-US" altLang="zh-CN" dirty="0" smtClean="0">
                <a:solidFill>
                  <a:schemeClr val="bg1"/>
                </a:solidFill>
                <a:latin typeface="Comic Sans MS" panose="030F0702030302020204" pitchFamily="66" charset="0"/>
              </a:rPr>
              <a:t>4. Friends </a:t>
            </a:r>
            <a:r>
              <a:rPr lang="en-US" altLang="zh-CN" dirty="0" smtClean="0">
                <a:solidFill>
                  <a:srgbClr val="FF0000"/>
                </a:solidFill>
                <a:latin typeface="Comic Sans MS" panose="030F0702030302020204" pitchFamily="66" charset="0"/>
              </a:rPr>
              <a:t>are</a:t>
            </a:r>
            <a:r>
              <a:rPr lang="en-US" altLang="zh-CN" dirty="0" smtClean="0">
                <a:solidFill>
                  <a:schemeClr val="bg1"/>
                </a:solidFill>
                <a:latin typeface="Comic Sans MS" panose="030F0702030302020204" pitchFamily="66" charset="0"/>
              </a:rPr>
              <a:t> many but true friends </a:t>
            </a:r>
            <a:r>
              <a:rPr lang="en-US" altLang="zh-CN" dirty="0" smtClean="0">
                <a:solidFill>
                  <a:srgbClr val="FF0000"/>
                </a:solidFill>
                <a:latin typeface="Comic Sans MS" panose="030F0702030302020204" pitchFamily="66" charset="0"/>
              </a:rPr>
              <a:t>are</a:t>
            </a:r>
            <a:r>
              <a:rPr lang="en-US" altLang="zh-CN" dirty="0" smtClean="0">
                <a:solidFill>
                  <a:schemeClr val="bg1"/>
                </a:solidFill>
                <a:latin typeface="Comic Sans MS" panose="030F0702030302020204" pitchFamily="66" charset="0"/>
              </a:rPr>
              <a:t> rare.</a:t>
            </a:r>
            <a:endParaRPr lang="en-US" altLang="zh-CN" dirty="0" smtClean="0">
              <a:solidFill>
                <a:schemeClr val="bg1"/>
              </a:solidFill>
              <a:latin typeface="Comic Sans MS" panose="030F0702030302020204" pitchFamily="66" charset="0"/>
            </a:endParaRPr>
          </a:p>
          <a:p>
            <a:pPr marL="533400" indent="-533400" algn="just" eaLnBrk="1" hangingPunct="1">
              <a:buFontTx/>
              <a:buNone/>
            </a:pPr>
            <a:r>
              <a:rPr lang="en-US" altLang="zh-CN" dirty="0" smtClean="0">
                <a:solidFill>
                  <a:schemeClr val="bg1"/>
                </a:solidFill>
                <a:latin typeface="Comic Sans MS" panose="030F0702030302020204" pitchFamily="66" charset="0"/>
              </a:rPr>
              <a:t>   </a:t>
            </a:r>
            <a:r>
              <a:rPr lang="zh-CN" altLang="en-US" b="1" dirty="0" smtClean="0">
                <a:solidFill>
                  <a:schemeClr val="bg1"/>
                </a:solidFill>
                <a:latin typeface="Comic Sans MS" panose="030F0702030302020204" pitchFamily="66" charset="0"/>
                <a:ea typeface="楷体_GB2312" pitchFamily="49" charset="-122"/>
              </a:rPr>
              <a:t>朋友多但真正的朋友并不多。</a:t>
            </a:r>
            <a:endParaRPr lang="zh-CN" altLang="en-US" b="1" dirty="0" smtClean="0">
              <a:solidFill>
                <a:schemeClr val="bg1"/>
              </a:solidFill>
              <a:latin typeface="Comic Sans MS" panose="030F0702030302020204" pitchFamily="66" charset="0"/>
              <a:ea typeface="楷体_GB2312" pitchFamily="49" charset="-122"/>
            </a:endParaRPr>
          </a:p>
          <a:p>
            <a:pPr marL="533400" indent="-533400" algn="just" eaLnBrk="1" hangingPunct="1">
              <a:buFontTx/>
              <a:buNone/>
            </a:pPr>
            <a:r>
              <a:rPr lang="en-US" altLang="zh-CN" dirty="0" smtClean="0">
                <a:solidFill>
                  <a:schemeClr val="bg1"/>
                </a:solidFill>
                <a:latin typeface="Comic Sans MS" panose="030F0702030302020204" pitchFamily="66" charset="0"/>
              </a:rPr>
              <a:t>5. I</a:t>
            </a:r>
            <a:r>
              <a:rPr lang="en-US" altLang="zh-CN" dirty="0" smtClean="0">
                <a:solidFill>
                  <a:srgbClr val="FF0000"/>
                </a:solidFill>
                <a:latin typeface="Comic Sans MS" panose="030F0702030302020204" pitchFamily="66" charset="0"/>
              </a:rPr>
              <a:t>’m</a:t>
            </a:r>
            <a:r>
              <a:rPr lang="en-US" altLang="zh-CN" dirty="0" smtClean="0">
                <a:solidFill>
                  <a:schemeClr val="bg1"/>
                </a:solidFill>
                <a:latin typeface="Comic Sans MS" panose="030F0702030302020204" pitchFamily="66" charset="0"/>
              </a:rPr>
              <a:t> not sure about that.   </a:t>
            </a:r>
            <a:r>
              <a:rPr lang="zh-CN" altLang="en-US" dirty="0" smtClean="0">
                <a:solidFill>
                  <a:schemeClr val="bg1"/>
                </a:solidFill>
                <a:latin typeface="Comic Sans MS" panose="030F0702030302020204" pitchFamily="66" charset="0"/>
                <a:ea typeface="楷体_GB2312" pitchFamily="49" charset="-122"/>
              </a:rPr>
              <a:t>我对那事没把握。</a:t>
            </a:r>
            <a:endParaRPr lang="zh-CN" altLang="en-US" dirty="0" smtClean="0">
              <a:solidFill>
                <a:schemeClr val="bg1"/>
              </a:solidFill>
              <a:latin typeface="Comic Sans MS" panose="030F0702030302020204" pitchFamily="66" charset="0"/>
              <a:ea typeface="楷体_GB2312" pitchFamily="49" charset="-122"/>
            </a:endParaRPr>
          </a:p>
        </p:txBody>
      </p:sp>
      <p:sp>
        <p:nvSpPr>
          <p:cNvPr id="4" name="圆角矩形 3"/>
          <p:cNvSpPr/>
          <p:nvPr/>
        </p:nvSpPr>
        <p:spPr bwMode="auto">
          <a:xfrm>
            <a:off x="142844" y="2357430"/>
            <a:ext cx="8858312" cy="2214578"/>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a:effectLst/>
          <a:scene3d>
            <a:camera prst="orthographicFront"/>
            <a:lightRig rig="chilly" dir="t"/>
          </a:scene3d>
          <a:sp3d>
            <a:bevelT/>
            <a:bevelB w="114300" prst="artDeco"/>
          </a:sp3d>
        </p:spPr>
        <p:txBody>
          <a:bodyPr vert="horz" wrap="square" lIns="91440" tIns="45720" rIns="91440" bIns="45720" numCol="1" rtlCol="0" anchor="t" anchorCtr="0" compatLnSpc="1"/>
          <a:lstStyle/>
          <a:p>
            <a:pPr fontAlgn="base">
              <a:spcBef>
                <a:spcPct val="0"/>
              </a:spcBef>
              <a:spcAft>
                <a:spcPct val="0"/>
              </a:spcAft>
            </a:pPr>
            <a:r>
              <a:rPr kumimoji="1" lang="en-US" altLang="zh-CN" sz="4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a:t>
            </a:r>
            <a:r>
              <a:rPr kumimoji="1" lang="zh-CN" altLang="en-US" sz="4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确系</a:t>
            </a:r>
            <a:r>
              <a:rPr kumimoji="1" lang="zh-CN" altLang="en-US" sz="4000" b="1" dirty="0" smtClean="0">
                <a:latin typeface="Times New Roman" panose="02020603050405020304" pitchFamily="18" charset="0"/>
                <a:ea typeface="宋体" panose="02010600030101010101" pitchFamily="2" charset="-122"/>
              </a:rPr>
              <a:t>实情。</a:t>
            </a:r>
            <a:endParaRPr kumimoji="1" lang="en-US" altLang="zh-CN" sz="4000" b="1" dirty="0" smtClean="0">
              <a:latin typeface="Times New Roman" panose="02020603050405020304" pitchFamily="18" charset="0"/>
              <a:ea typeface="宋体" panose="02010600030101010101" pitchFamily="2" charset="-122"/>
            </a:endParaRPr>
          </a:p>
          <a:p>
            <a:pPr fontAlgn="base">
              <a:spcBef>
                <a:spcPct val="0"/>
              </a:spcBef>
              <a:spcAft>
                <a:spcPct val="0"/>
              </a:spcAft>
            </a:pPr>
            <a:r>
              <a:rPr kumimoji="1" lang="en-US" altLang="zh-CN" sz="4000" b="1" dirty="0" smtClean="0">
                <a:latin typeface="Times New Roman" panose="02020603050405020304" pitchFamily="18" charset="0"/>
                <a:ea typeface="宋体" panose="02010600030101010101" pitchFamily="2" charset="-122"/>
              </a:rPr>
              <a:t>2.</a:t>
            </a:r>
            <a:r>
              <a:rPr kumimoji="1" lang="zh-CN" altLang="en-US" sz="4000" b="1" dirty="0" smtClean="0">
                <a:latin typeface="Times New Roman" panose="02020603050405020304" pitchFamily="18" charset="0"/>
                <a:ea typeface="宋体" panose="02010600030101010101" pitchFamily="2" charset="-122"/>
              </a:rPr>
              <a:t>林冲系东京人氏，原是八十万禁军教头。</a:t>
            </a:r>
            <a:endParaRPr kumimoji="1" lang="en-US" altLang="zh-CN" sz="4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endParaRPr kumimoji="1" lang="zh-CN" altLang="en-US" sz="4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p:txBody>
      </p:sp>
      <p:grpSp>
        <p:nvGrpSpPr>
          <p:cNvPr id="2" name="组合 4"/>
          <p:cNvGrpSpPr/>
          <p:nvPr/>
        </p:nvGrpSpPr>
        <p:grpSpPr>
          <a:xfrm>
            <a:off x="1214414" y="2500306"/>
            <a:ext cx="1071570" cy="1271590"/>
            <a:chOff x="1214414" y="2214554"/>
            <a:chExt cx="1071570" cy="1271590"/>
          </a:xfrm>
        </p:grpSpPr>
        <p:sp>
          <p:nvSpPr>
            <p:cNvPr id="6" name="矩形 5"/>
            <p:cNvSpPr/>
            <p:nvPr/>
          </p:nvSpPr>
          <p:spPr bwMode="auto">
            <a:xfrm>
              <a:off x="1214414" y="2214554"/>
              <a:ext cx="571504" cy="628648"/>
            </a:xfrm>
            <a:prstGeom prst="rect">
              <a:avLst/>
            </a:prstGeom>
            <a:noFill/>
            <a:ln w="635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7" name="矩形 6"/>
            <p:cNvSpPr/>
            <p:nvPr/>
          </p:nvSpPr>
          <p:spPr bwMode="auto">
            <a:xfrm>
              <a:off x="1785918" y="2857496"/>
              <a:ext cx="500066" cy="628648"/>
            </a:xfrm>
            <a:prstGeom prst="rect">
              <a:avLst/>
            </a:prstGeom>
            <a:noFill/>
            <a:ln w="635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linds(horizontal)">
                                      <p:cBhvr>
                                        <p:cTn id="7" dur="5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6323">
                                            <p:txEl>
                                              <p:pRg st="4294967295" end="4294967295"/>
                                            </p:txEl>
                                          </p:spTgt>
                                        </p:tgtEl>
                                        <p:attrNameLst>
                                          <p:attrName>style.visibility</p:attrName>
                                        </p:attrNameLst>
                                      </p:cBhvr>
                                      <p:to>
                                        <p:strVal val="visible"/>
                                      </p:to>
                                    </p:set>
                                    <p:animEffect transition="in" filter="slide(fromBottom)">
                                      <p:cBhvr>
                                        <p:cTn id="12" dur="500"/>
                                        <p:tgtEl>
                                          <p:spTgt spid="56323">
                                            <p:txEl>
                                              <p:pRg st="4294967295" end="429496729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6323">
                                            <p:txEl>
                                              <p:pRg st="0" end="0"/>
                                            </p:txEl>
                                          </p:spTgt>
                                        </p:tgtEl>
                                        <p:attrNameLst>
                                          <p:attrName>style.visibility</p:attrName>
                                        </p:attrNameLst>
                                      </p:cBhvr>
                                      <p:to>
                                        <p:strVal val="visible"/>
                                      </p:to>
                                    </p:set>
                                    <p:animEffect transition="in" filter="slide(fromBottom)">
                                      <p:cBhvr>
                                        <p:cTn id="17" dur="500"/>
                                        <p:tgtEl>
                                          <p:spTgt spid="563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6323">
                                            <p:txEl>
                                              <p:pRg st="1" end="1"/>
                                            </p:txEl>
                                          </p:spTgt>
                                        </p:tgtEl>
                                        <p:attrNameLst>
                                          <p:attrName>style.visibility</p:attrName>
                                        </p:attrNameLst>
                                      </p:cBhvr>
                                      <p:to>
                                        <p:strVal val="visible"/>
                                      </p:to>
                                    </p:set>
                                    <p:animEffect transition="in" filter="slide(fromBottom)">
                                      <p:cBhvr>
                                        <p:cTn id="22" dur="500"/>
                                        <p:tgtEl>
                                          <p:spTgt spid="563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6323">
                                            <p:txEl>
                                              <p:pRg st="2" end="2"/>
                                            </p:txEl>
                                          </p:spTgt>
                                        </p:tgtEl>
                                        <p:attrNameLst>
                                          <p:attrName>style.visibility</p:attrName>
                                        </p:attrNameLst>
                                      </p:cBhvr>
                                      <p:to>
                                        <p:strVal val="visible"/>
                                      </p:to>
                                    </p:set>
                                    <p:animEffect transition="in" filter="slide(fromBottom)">
                                      <p:cBhvr>
                                        <p:cTn id="27" dur="500"/>
                                        <p:tgtEl>
                                          <p:spTgt spid="5632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6323">
                                            <p:txEl>
                                              <p:pRg st="3" end="3"/>
                                            </p:txEl>
                                          </p:spTgt>
                                        </p:tgtEl>
                                        <p:attrNameLst>
                                          <p:attrName>style.visibility</p:attrName>
                                        </p:attrNameLst>
                                      </p:cBhvr>
                                      <p:to>
                                        <p:strVal val="visible"/>
                                      </p:to>
                                    </p:set>
                                    <p:animEffect transition="in" filter="slide(fromBottom)">
                                      <p:cBhvr>
                                        <p:cTn id="32" dur="500"/>
                                        <p:tgtEl>
                                          <p:spTgt spid="5632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6323">
                                            <p:txEl>
                                              <p:pRg st="4" end="4"/>
                                            </p:txEl>
                                          </p:spTgt>
                                        </p:tgtEl>
                                        <p:attrNameLst>
                                          <p:attrName>style.visibility</p:attrName>
                                        </p:attrNameLst>
                                      </p:cBhvr>
                                      <p:to>
                                        <p:strVal val="visible"/>
                                      </p:to>
                                    </p:set>
                                    <p:animEffect transition="in" filter="slide(fromBottom)">
                                      <p:cBhvr>
                                        <p:cTn id="37" dur="500"/>
                                        <p:tgtEl>
                                          <p:spTgt spid="5632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56323">
                                            <p:txEl>
                                              <p:pRg st="5" end="5"/>
                                            </p:txEl>
                                          </p:spTgt>
                                        </p:tgtEl>
                                        <p:attrNameLst>
                                          <p:attrName>style.visibility</p:attrName>
                                        </p:attrNameLst>
                                      </p:cBhvr>
                                      <p:to>
                                        <p:strVal val="visible"/>
                                      </p:to>
                                    </p:set>
                                    <p:animEffect transition="in" filter="slide(fromBottom)">
                                      <p:cBhvr>
                                        <p:cTn id="42" dur="500"/>
                                        <p:tgtEl>
                                          <p:spTgt spid="5632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56323">
                                            <p:txEl>
                                              <p:pRg st="6" end="6"/>
                                            </p:txEl>
                                          </p:spTgt>
                                        </p:tgtEl>
                                        <p:attrNameLst>
                                          <p:attrName>style.visibility</p:attrName>
                                        </p:attrNameLst>
                                      </p:cBhvr>
                                      <p:to>
                                        <p:strVal val="visible"/>
                                      </p:to>
                                    </p:set>
                                    <p:animEffect transition="in" filter="slide(fromBottom)">
                                      <p:cBhvr>
                                        <p:cTn id="47" dur="500"/>
                                        <p:tgtEl>
                                          <p:spTgt spid="5632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56323">
                                            <p:txEl>
                                              <p:pRg st="7" end="7"/>
                                            </p:txEl>
                                          </p:spTgt>
                                        </p:tgtEl>
                                        <p:attrNameLst>
                                          <p:attrName>style.visibility</p:attrName>
                                        </p:attrNameLst>
                                      </p:cBhvr>
                                      <p:to>
                                        <p:strVal val="visible"/>
                                      </p:to>
                                    </p:set>
                                    <p:animEffect transition="in" filter="slide(fromBottom)">
                                      <p:cBhvr>
                                        <p:cTn id="52" dur="500"/>
                                        <p:tgtEl>
                                          <p:spTgt spid="5632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56323">
                                            <p:txEl>
                                              <p:pRg st="8" end="8"/>
                                            </p:txEl>
                                          </p:spTgt>
                                        </p:tgtEl>
                                        <p:attrNameLst>
                                          <p:attrName>style.visibility</p:attrName>
                                        </p:attrNameLst>
                                      </p:cBhvr>
                                      <p:to>
                                        <p:strVal val="visible"/>
                                      </p:to>
                                    </p:set>
                                    <p:animEffect transition="in" filter="slide(fromBottom)">
                                      <p:cBhvr>
                                        <p:cTn id="57" dur="500"/>
                                        <p:tgtEl>
                                          <p:spTgt spid="5632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56323">
                                            <p:txEl>
                                              <p:pRg st="9" end="9"/>
                                            </p:txEl>
                                          </p:spTgt>
                                        </p:tgtEl>
                                        <p:attrNameLst>
                                          <p:attrName>style.visibility</p:attrName>
                                        </p:attrNameLst>
                                      </p:cBhvr>
                                      <p:to>
                                        <p:strVal val="visible"/>
                                      </p:to>
                                    </p:set>
                                    <p:animEffect transition="in" filter="slide(fromBottom)">
                                      <p:cBhvr>
                                        <p:cTn id="62" dur="500"/>
                                        <p:tgtEl>
                                          <p:spTgt spid="5632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blinds(horizontal)">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additive="base">
                                        <p:cTn id="72" dur="500" fill="hold"/>
                                        <p:tgtEl>
                                          <p:spTgt spid="2"/>
                                        </p:tgtEl>
                                        <p:attrNameLst>
                                          <p:attrName>ppt_x</p:attrName>
                                        </p:attrNameLst>
                                      </p:cBhvr>
                                      <p:tavLst>
                                        <p:tav tm="0">
                                          <p:val>
                                            <p:strVal val="#ppt_x"/>
                                          </p:val>
                                        </p:tav>
                                        <p:tav tm="100000">
                                          <p:val>
                                            <p:strVal val="#ppt_x"/>
                                          </p:val>
                                        </p:tav>
                                      </p:tavLst>
                                    </p:anim>
                                    <p:anim calcmode="lin" valueType="num">
                                      <p:cBhvr additive="base">
                                        <p:cTn id="7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ldLvl="0" animBg="1" autoUpdateAnimBg="0"/>
      <p:bldP spid="56323" grpId="0" autoUpdateAnimBg="0" build="p"/>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0"/>
            <a:ext cx="7772400" cy="76200"/>
          </a:xfrm>
        </p:spPr>
        <p:txBody>
          <a:bodyPr>
            <a:normAutofit fontScale="90000"/>
          </a:bodyPr>
          <a:lstStyle/>
          <a:p>
            <a:pPr eaLnBrk="1" hangingPunct="1"/>
            <a:endParaRPr lang="zh-CN" altLang="zh-CN" smtClean="0"/>
          </a:p>
        </p:txBody>
      </p:sp>
      <p:sp>
        <p:nvSpPr>
          <p:cNvPr id="5123" name="Rectangle 3"/>
          <p:cNvSpPr>
            <a:spLocks noGrp="1" noChangeArrowheads="1"/>
          </p:cNvSpPr>
          <p:nvPr>
            <p:ph type="body" idx="1"/>
          </p:nvPr>
        </p:nvSpPr>
        <p:spPr>
          <a:xfrm>
            <a:off x="0" y="0"/>
            <a:ext cx="9144000" cy="6858000"/>
          </a:xfrm>
          <a:solidFill>
            <a:srgbClr val="000099"/>
          </a:solidFill>
        </p:spPr>
        <p:txBody>
          <a:bodyPr>
            <a:normAutofit lnSpcReduction="10000"/>
          </a:bodyPr>
          <a:lstStyle/>
          <a:p>
            <a:pPr algn="just" eaLnBrk="1" hangingPunct="1">
              <a:lnSpc>
                <a:spcPct val="90000"/>
              </a:lnSpc>
              <a:buFont typeface="Symbol" panose="05050102010706020507" pitchFamily="18" charset="2"/>
              <a:buChar char="·"/>
            </a:pPr>
            <a:r>
              <a:rPr lang="zh-CN" altLang="en-US" b="1" dirty="0" smtClean="0">
                <a:solidFill>
                  <a:srgbClr val="FF0000"/>
                </a:solidFill>
                <a:ea typeface="黑体" panose="02010609060101010101" pitchFamily="49" charset="-122"/>
              </a:rPr>
              <a:t>能起系动词作用的动词</a:t>
            </a:r>
            <a:endParaRPr lang="zh-CN" altLang="en-US" b="1" dirty="0" smtClean="0">
              <a:solidFill>
                <a:srgbClr val="FF0000"/>
              </a:solidFill>
              <a:ea typeface="黑体" panose="02010609060101010101" pitchFamily="49" charset="-122"/>
            </a:endParaRPr>
          </a:p>
          <a:p>
            <a:pPr algn="just" eaLnBrk="1" hangingPunct="1">
              <a:lnSpc>
                <a:spcPct val="90000"/>
              </a:lnSpc>
              <a:buFont typeface="Symbol" panose="05050102010706020507" pitchFamily="18" charset="2"/>
              <a:buNone/>
            </a:pPr>
            <a:r>
              <a:rPr lang="en-US" altLang="zh-CN" dirty="0" smtClean="0">
                <a:solidFill>
                  <a:schemeClr val="bg1"/>
                </a:solidFill>
                <a:latin typeface="Comic Sans MS" panose="030F0702030302020204" pitchFamily="66" charset="0"/>
              </a:rPr>
              <a:t>17.</a:t>
            </a:r>
            <a:r>
              <a:rPr lang="en-US" altLang="zh-CN" dirty="0" smtClean="0">
                <a:solidFill>
                  <a:schemeClr val="bg1"/>
                </a:solidFill>
                <a:latin typeface="Comic Sans MS" panose="030F0702030302020204" pitchFamily="66" charset="0"/>
                <a:ea typeface="楷体_GB2312" pitchFamily="49" charset="-122"/>
              </a:rPr>
              <a:t>The piece of silk </a:t>
            </a:r>
            <a:r>
              <a:rPr lang="en-US" altLang="zh-CN" i="1" u="sng" dirty="0" smtClean="0">
                <a:solidFill>
                  <a:srgbClr val="FF0000"/>
                </a:solidFill>
                <a:latin typeface="Comic Sans MS" panose="030F0702030302020204" pitchFamily="66" charset="0"/>
                <a:ea typeface="楷体_GB2312" pitchFamily="49" charset="-122"/>
              </a:rPr>
              <a:t>feels</a:t>
            </a:r>
            <a:r>
              <a:rPr lang="en-US" altLang="zh-CN" dirty="0" smtClean="0">
                <a:solidFill>
                  <a:schemeClr val="bg1"/>
                </a:solidFill>
                <a:latin typeface="Comic Sans MS" panose="030F0702030302020204" pitchFamily="66" charset="0"/>
                <a:ea typeface="楷体_GB2312" pitchFamily="49" charset="-122"/>
              </a:rPr>
              <a:t> soft. </a:t>
            </a:r>
            <a:endParaRPr lang="en-US" altLang="zh-CN" dirty="0" smtClean="0">
              <a:solidFill>
                <a:schemeClr val="bg1"/>
              </a:solidFill>
              <a:latin typeface="Comic Sans MS" panose="030F0702030302020204" pitchFamily="66" charset="0"/>
              <a:ea typeface="楷体_GB2312" pitchFamily="49" charset="-122"/>
            </a:endParaRPr>
          </a:p>
          <a:p>
            <a:pPr algn="just" eaLnBrk="1" hangingPunct="1">
              <a:lnSpc>
                <a:spcPct val="90000"/>
              </a:lnSpc>
              <a:buFont typeface="Symbol" panose="05050102010706020507" pitchFamily="18" charset="2"/>
              <a:buNone/>
            </a:pPr>
            <a:r>
              <a:rPr lang="en-US" altLang="zh-CN" dirty="0" smtClean="0">
                <a:solidFill>
                  <a:schemeClr val="bg1"/>
                </a:solidFill>
                <a:latin typeface="Comic Sans MS" panose="030F0702030302020204" pitchFamily="66" charset="0"/>
                <a:ea typeface="楷体_GB2312" pitchFamily="49" charset="-122"/>
              </a:rPr>
              <a:t> </a:t>
            </a:r>
            <a:r>
              <a:rPr lang="zh-CN" altLang="en-US" dirty="0" smtClean="0">
                <a:solidFill>
                  <a:schemeClr val="bg1"/>
                </a:solidFill>
                <a:latin typeface="Comic Sans MS" panose="030F0702030302020204" pitchFamily="66" charset="0"/>
                <a:ea typeface="楷体_GB2312" pitchFamily="49" charset="-122"/>
              </a:rPr>
              <a:t>这块绸料手感柔软。</a:t>
            </a:r>
            <a:endParaRPr lang="zh-CN" altLang="en-US" dirty="0" smtClean="0">
              <a:solidFill>
                <a:schemeClr val="bg1"/>
              </a:solidFill>
              <a:latin typeface="Comic Sans MS" panose="030F0702030302020204" pitchFamily="66" charset="0"/>
              <a:ea typeface="楷体_GB2312" pitchFamily="49" charset="-122"/>
            </a:endParaRPr>
          </a:p>
          <a:p>
            <a:pPr algn="just" eaLnBrk="1" hangingPunct="1">
              <a:lnSpc>
                <a:spcPct val="90000"/>
              </a:lnSpc>
              <a:buFontTx/>
              <a:buNone/>
            </a:pPr>
            <a:r>
              <a:rPr lang="en-US" altLang="zh-CN" dirty="0" smtClean="0">
                <a:solidFill>
                  <a:schemeClr val="bg1"/>
                </a:solidFill>
                <a:latin typeface="Comic Sans MS" panose="030F0702030302020204" pitchFamily="66" charset="0"/>
                <a:ea typeface="楷体_GB2312" pitchFamily="49" charset="-122"/>
              </a:rPr>
              <a:t>18.He</a:t>
            </a:r>
            <a:r>
              <a:rPr lang="en-US" altLang="zh-CN" u="sng" dirty="0" smtClean="0">
                <a:solidFill>
                  <a:srgbClr val="FF0000"/>
                </a:solidFill>
                <a:latin typeface="Comic Sans MS" panose="030F0702030302020204" pitchFamily="66" charset="0"/>
                <a:ea typeface="楷体_GB2312" pitchFamily="49" charset="-122"/>
              </a:rPr>
              <a:t> </a:t>
            </a:r>
            <a:r>
              <a:rPr lang="en-US" altLang="zh-CN" i="1" u="sng" dirty="0" smtClean="0">
                <a:solidFill>
                  <a:srgbClr val="FF0000"/>
                </a:solidFill>
                <a:latin typeface="Comic Sans MS" panose="030F0702030302020204" pitchFamily="66" charset="0"/>
                <a:ea typeface="楷体_GB2312" pitchFamily="49" charset="-122"/>
              </a:rPr>
              <a:t>went</a:t>
            </a:r>
            <a:r>
              <a:rPr lang="en-US" altLang="zh-CN" dirty="0" smtClean="0">
                <a:solidFill>
                  <a:schemeClr val="bg1"/>
                </a:solidFill>
                <a:latin typeface="Comic Sans MS" panose="030F0702030302020204" pitchFamily="66" charset="0"/>
                <a:ea typeface="楷体_GB2312" pitchFamily="49" charset="-122"/>
              </a:rPr>
              <a:t> a child and </a:t>
            </a:r>
            <a:r>
              <a:rPr lang="en-US" altLang="zh-CN" i="1" u="sng" dirty="0" smtClean="0">
                <a:solidFill>
                  <a:srgbClr val="FF0000"/>
                </a:solidFill>
                <a:latin typeface="Comic Sans MS" panose="030F0702030302020204" pitchFamily="66" charset="0"/>
                <a:ea typeface="楷体_GB2312" pitchFamily="49" charset="-122"/>
              </a:rPr>
              <a:t>returned</a:t>
            </a:r>
            <a:r>
              <a:rPr lang="en-US" altLang="zh-CN" dirty="0" smtClean="0">
                <a:solidFill>
                  <a:schemeClr val="bg1"/>
                </a:solidFill>
                <a:latin typeface="Comic Sans MS" panose="030F0702030302020204" pitchFamily="66" charset="0"/>
                <a:ea typeface="楷体_GB2312" pitchFamily="49" charset="-122"/>
              </a:rPr>
              <a:t> an old man.     </a:t>
            </a:r>
            <a:endParaRPr lang="en-US" altLang="zh-CN" dirty="0" smtClean="0">
              <a:solidFill>
                <a:schemeClr val="bg1"/>
              </a:solidFill>
              <a:latin typeface="Comic Sans MS" panose="030F0702030302020204" pitchFamily="66" charset="0"/>
              <a:ea typeface="楷体_GB2312" pitchFamily="49" charset="-122"/>
            </a:endParaRPr>
          </a:p>
          <a:p>
            <a:pPr algn="just" eaLnBrk="1" hangingPunct="1">
              <a:lnSpc>
                <a:spcPct val="90000"/>
              </a:lnSpc>
              <a:buFontTx/>
              <a:buNone/>
            </a:pPr>
            <a:r>
              <a:rPr lang="en-US" altLang="zh-CN" dirty="0" smtClean="0">
                <a:solidFill>
                  <a:schemeClr val="bg1"/>
                </a:solidFill>
                <a:latin typeface="Comic Sans MS" panose="030F0702030302020204" pitchFamily="66" charset="0"/>
                <a:ea typeface="楷体_GB2312" pitchFamily="49" charset="-122"/>
              </a:rPr>
              <a:t>  </a:t>
            </a:r>
            <a:r>
              <a:rPr lang="zh-CN" altLang="en-US" dirty="0" smtClean="0">
                <a:solidFill>
                  <a:schemeClr val="bg1"/>
                </a:solidFill>
                <a:latin typeface="Comic Sans MS" panose="030F0702030302020204" pitchFamily="66" charset="0"/>
                <a:ea typeface="楷体_GB2312" pitchFamily="49" charset="-122"/>
              </a:rPr>
              <a:t>他走时还是个孩子，归来已是老人。</a:t>
            </a:r>
            <a:endParaRPr lang="zh-CN" altLang="en-US" dirty="0" smtClean="0">
              <a:solidFill>
                <a:schemeClr val="bg1"/>
              </a:solidFill>
              <a:latin typeface="Comic Sans MS" panose="030F0702030302020204" pitchFamily="66" charset="0"/>
              <a:ea typeface="楷体_GB2312" pitchFamily="49" charset="-122"/>
            </a:endParaRPr>
          </a:p>
          <a:p>
            <a:pPr algn="just" eaLnBrk="1" hangingPunct="1">
              <a:lnSpc>
                <a:spcPct val="90000"/>
              </a:lnSpc>
              <a:buFontTx/>
              <a:buNone/>
            </a:pPr>
            <a:r>
              <a:rPr lang="en-US" altLang="zh-CN" dirty="0" smtClean="0">
                <a:solidFill>
                  <a:schemeClr val="bg1"/>
                </a:solidFill>
                <a:latin typeface="Comic Sans MS" panose="030F0702030302020204" pitchFamily="66" charset="0"/>
                <a:ea typeface="楷体_GB2312" pitchFamily="49" charset="-122"/>
              </a:rPr>
              <a:t>19.The problem </a:t>
            </a:r>
            <a:r>
              <a:rPr lang="en-US" altLang="zh-CN" i="1" u="sng" dirty="0" smtClean="0">
                <a:solidFill>
                  <a:srgbClr val="FF0000"/>
                </a:solidFill>
                <a:latin typeface="Comic Sans MS" panose="030F0702030302020204" pitchFamily="66" charset="0"/>
                <a:ea typeface="楷体_GB2312" pitchFamily="49" charset="-122"/>
              </a:rPr>
              <a:t>seemed</a:t>
            </a:r>
            <a:r>
              <a:rPr lang="en-US" altLang="zh-CN" u="sng" dirty="0" smtClean="0">
                <a:solidFill>
                  <a:srgbClr val="FF0000"/>
                </a:solidFill>
                <a:latin typeface="Comic Sans MS" panose="030F0702030302020204" pitchFamily="66" charset="0"/>
                <a:ea typeface="楷体_GB2312" pitchFamily="49" charset="-122"/>
              </a:rPr>
              <a:t> </a:t>
            </a:r>
            <a:r>
              <a:rPr lang="en-US" altLang="zh-CN" dirty="0" smtClean="0">
                <a:solidFill>
                  <a:schemeClr val="bg1"/>
                </a:solidFill>
                <a:latin typeface="Comic Sans MS" panose="030F0702030302020204" pitchFamily="66" charset="0"/>
                <a:ea typeface="楷体_GB2312" pitchFamily="49" charset="-122"/>
              </a:rPr>
              <a:t>quite easy, but it soon </a:t>
            </a:r>
            <a:r>
              <a:rPr lang="en-US" altLang="zh-CN" i="1" u="sng" dirty="0" smtClean="0">
                <a:solidFill>
                  <a:srgbClr val="FF0000"/>
                </a:solidFill>
                <a:latin typeface="Comic Sans MS" panose="030F0702030302020204" pitchFamily="66" charset="0"/>
                <a:ea typeface="楷体_GB2312" pitchFamily="49" charset="-122"/>
              </a:rPr>
              <a:t>appeared</a:t>
            </a:r>
            <a:r>
              <a:rPr lang="en-US" altLang="zh-CN" dirty="0" smtClean="0">
                <a:solidFill>
                  <a:schemeClr val="bg1"/>
                </a:solidFill>
                <a:latin typeface="Comic Sans MS" panose="030F0702030302020204" pitchFamily="66" charset="0"/>
                <a:ea typeface="楷体_GB2312" pitchFamily="49" charset="-122"/>
              </a:rPr>
              <a:t> very difficult. </a:t>
            </a:r>
            <a:endParaRPr lang="en-US" altLang="zh-CN" dirty="0" smtClean="0">
              <a:solidFill>
                <a:schemeClr val="bg1"/>
              </a:solidFill>
              <a:latin typeface="Comic Sans MS" panose="030F0702030302020204" pitchFamily="66" charset="0"/>
              <a:ea typeface="楷体_GB2312" pitchFamily="49" charset="-122"/>
            </a:endParaRPr>
          </a:p>
          <a:p>
            <a:pPr algn="just" eaLnBrk="1" hangingPunct="1">
              <a:lnSpc>
                <a:spcPct val="90000"/>
              </a:lnSpc>
              <a:buFontTx/>
              <a:buNone/>
            </a:pPr>
            <a:r>
              <a:rPr lang="en-US" altLang="zh-CN" dirty="0" smtClean="0">
                <a:solidFill>
                  <a:schemeClr val="bg1"/>
                </a:solidFill>
                <a:latin typeface="Comic Sans MS" panose="030F0702030302020204" pitchFamily="66" charset="0"/>
                <a:ea typeface="楷体_GB2312" pitchFamily="49" charset="-122"/>
              </a:rPr>
              <a:t>    </a:t>
            </a:r>
            <a:r>
              <a:rPr lang="zh-CN" altLang="en-US" dirty="0" smtClean="0">
                <a:solidFill>
                  <a:schemeClr val="bg1"/>
                </a:solidFill>
                <a:latin typeface="Comic Sans MS" panose="030F0702030302020204" pitchFamily="66" charset="0"/>
                <a:ea typeface="楷体_GB2312" pitchFamily="49" charset="-122"/>
              </a:rPr>
              <a:t>问题似乎很简单，但很快就显现出它的难度。   </a:t>
            </a:r>
            <a:endParaRPr lang="zh-CN" altLang="en-US" dirty="0" smtClean="0">
              <a:solidFill>
                <a:schemeClr val="bg1"/>
              </a:solidFill>
              <a:latin typeface="Comic Sans MS" panose="030F0702030302020204" pitchFamily="66" charset="0"/>
              <a:ea typeface="楷体_GB2312" pitchFamily="49" charset="-122"/>
            </a:endParaRPr>
          </a:p>
          <a:p>
            <a:pPr marL="514350" indent="-514350" algn="just" eaLnBrk="1" hangingPunct="1">
              <a:lnSpc>
                <a:spcPct val="90000"/>
              </a:lnSpc>
              <a:buFontTx/>
              <a:buAutoNum type="arabicPeriod" startAt="20"/>
            </a:pPr>
            <a:r>
              <a:rPr lang="en-US" altLang="zh-CN" dirty="0" smtClean="0">
                <a:solidFill>
                  <a:schemeClr val="bg1"/>
                </a:solidFill>
                <a:latin typeface="Comic Sans MS" panose="030F0702030302020204" pitchFamily="66" charset="0"/>
                <a:ea typeface="楷体_GB2312" pitchFamily="49" charset="-122"/>
              </a:rPr>
              <a:t>Trees </a:t>
            </a:r>
            <a:r>
              <a:rPr lang="en-US" altLang="zh-CN" u="sng" dirty="0" smtClean="0">
                <a:solidFill>
                  <a:srgbClr val="FF0000"/>
                </a:solidFill>
                <a:latin typeface="Comic Sans MS" panose="030F0702030302020204" pitchFamily="66" charset="0"/>
                <a:ea typeface="楷体_GB2312" pitchFamily="49" charset="-122"/>
              </a:rPr>
              <a:t>turn</a:t>
            </a:r>
            <a:r>
              <a:rPr lang="en-US" altLang="zh-CN" dirty="0" smtClean="0">
                <a:solidFill>
                  <a:schemeClr val="bg1"/>
                </a:solidFill>
                <a:latin typeface="Comic Sans MS" panose="030F0702030302020204" pitchFamily="66" charset="0"/>
                <a:ea typeface="楷体_GB2312" pitchFamily="49" charset="-122"/>
              </a:rPr>
              <a:t> green in Spring.</a:t>
            </a:r>
            <a:endParaRPr lang="en-US" altLang="zh-CN" dirty="0" smtClean="0">
              <a:solidFill>
                <a:schemeClr val="bg1"/>
              </a:solidFill>
              <a:latin typeface="Comic Sans MS" panose="030F0702030302020204" pitchFamily="66" charset="0"/>
              <a:ea typeface="楷体_GB2312" pitchFamily="49" charset="-122"/>
            </a:endParaRPr>
          </a:p>
          <a:p>
            <a:pPr marL="514350" indent="-514350" algn="just" eaLnBrk="1" hangingPunct="1">
              <a:lnSpc>
                <a:spcPct val="90000"/>
              </a:lnSpc>
              <a:buNone/>
            </a:pPr>
            <a:r>
              <a:rPr lang="en-US" altLang="zh-CN" dirty="0" smtClean="0">
                <a:solidFill>
                  <a:schemeClr val="bg1"/>
                </a:solidFill>
                <a:latin typeface="Comic Sans MS" panose="030F0702030302020204" pitchFamily="66" charset="0"/>
                <a:ea typeface="楷体_GB2312" pitchFamily="49" charset="-122"/>
              </a:rPr>
              <a:t>     </a:t>
            </a:r>
            <a:r>
              <a:rPr lang="zh-CN" altLang="en-US" dirty="0" smtClean="0">
                <a:solidFill>
                  <a:schemeClr val="bg1"/>
                </a:solidFill>
                <a:latin typeface="Comic Sans MS" panose="030F0702030302020204" pitchFamily="66" charset="0"/>
                <a:ea typeface="楷体_GB2312" pitchFamily="49" charset="-122"/>
              </a:rPr>
              <a:t>春到树自绿。</a:t>
            </a:r>
            <a:endParaRPr lang="zh-CN" altLang="en-US" dirty="0" smtClean="0">
              <a:solidFill>
                <a:schemeClr val="bg1"/>
              </a:solidFill>
              <a:latin typeface="Comic Sans MS" panose="030F0702030302020204" pitchFamily="66" charset="0"/>
              <a:ea typeface="楷体_GB2312" pitchFamily="49" charset="-122"/>
            </a:endParaRPr>
          </a:p>
          <a:p>
            <a:pPr algn="just" eaLnBrk="1" hangingPunct="1">
              <a:lnSpc>
                <a:spcPct val="90000"/>
              </a:lnSpc>
              <a:buFontTx/>
              <a:buNone/>
            </a:pPr>
            <a:r>
              <a:rPr lang="en-US" altLang="zh-CN" dirty="0" smtClean="0">
                <a:solidFill>
                  <a:schemeClr val="bg1"/>
                </a:solidFill>
                <a:latin typeface="Comic Sans MS" panose="030F0702030302020204" pitchFamily="66" charset="0"/>
                <a:ea typeface="楷体_GB2312" pitchFamily="49" charset="-122"/>
              </a:rPr>
              <a:t>21.Through his effort, his wish </a:t>
            </a:r>
            <a:r>
              <a:rPr lang="en-US" altLang="zh-CN" i="1" u="sng" dirty="0" smtClean="0">
                <a:solidFill>
                  <a:srgbClr val="FF0000"/>
                </a:solidFill>
                <a:latin typeface="Comic Sans MS" panose="030F0702030302020204" pitchFamily="66" charset="0"/>
                <a:ea typeface="楷体_GB2312" pitchFamily="49" charset="-122"/>
              </a:rPr>
              <a:t>came</a:t>
            </a:r>
            <a:r>
              <a:rPr lang="en-US" altLang="zh-CN" dirty="0" smtClean="0">
                <a:solidFill>
                  <a:schemeClr val="bg1"/>
                </a:solidFill>
                <a:latin typeface="Comic Sans MS" panose="030F0702030302020204" pitchFamily="66" charset="0"/>
                <a:ea typeface="楷体_GB2312" pitchFamily="49" charset="-122"/>
              </a:rPr>
              <a:t> true.  </a:t>
            </a:r>
            <a:endParaRPr lang="en-US" altLang="zh-CN" dirty="0" smtClean="0">
              <a:solidFill>
                <a:schemeClr val="bg1"/>
              </a:solidFill>
              <a:latin typeface="Comic Sans MS" panose="030F0702030302020204" pitchFamily="66" charset="0"/>
              <a:ea typeface="楷体_GB2312" pitchFamily="49" charset="-122"/>
            </a:endParaRPr>
          </a:p>
          <a:p>
            <a:pPr algn="just" eaLnBrk="1" hangingPunct="1">
              <a:lnSpc>
                <a:spcPct val="90000"/>
              </a:lnSpc>
              <a:buFontTx/>
              <a:buNone/>
            </a:pPr>
            <a:r>
              <a:rPr lang="en-US" altLang="zh-CN" dirty="0" smtClean="0">
                <a:solidFill>
                  <a:schemeClr val="bg1"/>
                </a:solidFill>
                <a:latin typeface="Comic Sans MS" panose="030F0702030302020204" pitchFamily="66" charset="0"/>
                <a:ea typeface="楷体_GB2312" pitchFamily="49" charset="-122"/>
              </a:rPr>
              <a:t>   </a:t>
            </a:r>
            <a:r>
              <a:rPr lang="zh-CN" altLang="en-US" dirty="0" smtClean="0">
                <a:solidFill>
                  <a:schemeClr val="bg1"/>
                </a:solidFill>
                <a:latin typeface="Comic Sans MS" panose="030F0702030302020204" pitchFamily="66" charset="0"/>
                <a:ea typeface="楷体_GB2312" pitchFamily="49" charset="-122"/>
              </a:rPr>
              <a:t>通过努力他的愿望实现了。</a:t>
            </a:r>
            <a:endParaRPr lang="zh-CN" altLang="en-US" dirty="0" smtClean="0">
              <a:solidFill>
                <a:schemeClr val="bg1"/>
              </a:solidFill>
              <a:latin typeface="Comic Sans MS" panose="030F0702030302020204" pitchFamily="66" charset="0"/>
              <a:ea typeface="楷体_GB2312" pitchFamily="49" charset="-122"/>
            </a:endParaRPr>
          </a:p>
          <a:p>
            <a:pPr algn="just" eaLnBrk="1" hangingPunct="1">
              <a:lnSpc>
                <a:spcPct val="90000"/>
              </a:lnSpc>
              <a:buFontTx/>
              <a:buNone/>
            </a:pPr>
            <a:r>
              <a:rPr lang="en-US" altLang="zh-CN" dirty="0" smtClean="0">
                <a:solidFill>
                  <a:schemeClr val="bg1"/>
                </a:solidFill>
                <a:latin typeface="Comic Sans MS" panose="030F0702030302020204" pitchFamily="66" charset="0"/>
                <a:ea typeface="楷体_GB2312" pitchFamily="49" charset="-122"/>
              </a:rPr>
              <a:t> </a:t>
            </a:r>
            <a:endParaRPr lang="zh-CN" altLang="en-US" dirty="0" smtClean="0">
              <a:solidFill>
                <a:schemeClr val="bg1"/>
              </a:solidFill>
              <a:latin typeface="Comic Sans MS" panose="030F0702030302020204" pitchFamily="66"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123">
                                            <p:txEl>
                                              <p:pRg st="4294967295" end="4294967295"/>
                                            </p:txEl>
                                          </p:spTgt>
                                        </p:tgtEl>
                                        <p:attrNameLst>
                                          <p:attrName>style.visibility</p:attrName>
                                        </p:attrNameLst>
                                      </p:cBhvr>
                                      <p:to>
                                        <p:strVal val="visible"/>
                                      </p:to>
                                    </p:set>
                                    <p:animEffect transition="in" filter="barn(outVertical)">
                                      <p:cBhvr>
                                        <p:cTn id="7" dur="500"/>
                                        <p:tgtEl>
                                          <p:spTgt spid="5123">
                                            <p:txEl>
                                              <p:p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barn(outVertical)">
                                      <p:cBhvr>
                                        <p:cTn id="12" dur="5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animEffect transition="in" filter="blinds(horizontal)">
                                      <p:cBhvr>
                                        <p:cTn id="17" dur="500"/>
                                        <p:tgtEl>
                                          <p:spTgt spid="51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123">
                                            <p:txEl>
                                              <p:pRg st="6" end="6"/>
                                            </p:txEl>
                                          </p:spTgt>
                                        </p:tgtEl>
                                        <p:attrNameLst>
                                          <p:attrName>style.visibility</p:attrName>
                                        </p:attrNameLst>
                                      </p:cBhvr>
                                      <p:to>
                                        <p:strVal val="visible"/>
                                      </p:to>
                                    </p:set>
                                    <p:animEffect transition="in" filter="blinds(horizontal)">
                                      <p:cBhvr>
                                        <p:cTn id="22" dur="500"/>
                                        <p:tgtEl>
                                          <p:spTgt spid="512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123">
                                            <p:txEl>
                                              <p:pRg st="8" end="8"/>
                                            </p:txEl>
                                          </p:spTgt>
                                        </p:tgtEl>
                                        <p:attrNameLst>
                                          <p:attrName>style.visibility</p:attrName>
                                        </p:attrNameLst>
                                      </p:cBhvr>
                                      <p:to>
                                        <p:strVal val="visible"/>
                                      </p:to>
                                    </p:set>
                                    <p:anim calcmode="lin" valueType="num">
                                      <p:cBhvr additive="base">
                                        <p:cTn id="27"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123">
                                            <p:txEl>
                                              <p:pRg st="10" end="10"/>
                                            </p:txEl>
                                          </p:spTgt>
                                        </p:tgtEl>
                                        <p:attrNameLst>
                                          <p:attrName>style.visibility</p:attrName>
                                        </p:attrNameLst>
                                      </p:cBhvr>
                                      <p:to>
                                        <p:strVal val="visible"/>
                                      </p:to>
                                    </p:set>
                                    <p:animEffect transition="in" filter="blinds(horizontal)">
                                      <p:cBhvr>
                                        <p:cTn id="33" dur="500"/>
                                        <p:tgtEl>
                                          <p:spTgt spid="51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42910" y="714356"/>
            <a:ext cx="7772400" cy="620713"/>
          </a:xfrm>
          <a:solidFill>
            <a:srgbClr val="FF0000"/>
          </a:solidFill>
        </p:spPr>
        <p:txBody>
          <a:bodyPr>
            <a:normAutofit fontScale="90000"/>
          </a:bodyPr>
          <a:lstStyle/>
          <a:p>
            <a:pPr eaLnBrk="1" hangingPunct="1"/>
            <a:r>
              <a:rPr lang="zh-CN" altLang="en-US" sz="3600" b="1" smtClean="0">
                <a:ea typeface="黑体" panose="02010609060101010101" pitchFamily="49" charset="-122"/>
              </a:rPr>
              <a:t>并列句</a:t>
            </a:r>
            <a:endParaRPr lang="zh-CN" altLang="en-US" sz="3600" b="1" smtClean="0">
              <a:ea typeface="黑体" panose="02010609060101010101" pitchFamily="49" charset="-122"/>
            </a:endParaRPr>
          </a:p>
        </p:txBody>
      </p:sp>
      <p:sp>
        <p:nvSpPr>
          <p:cNvPr id="75779" name="Rectangle 3"/>
          <p:cNvSpPr>
            <a:spLocks noGrp="1" noChangeArrowheads="1"/>
          </p:cNvSpPr>
          <p:nvPr>
            <p:ph type="body" idx="1"/>
          </p:nvPr>
        </p:nvSpPr>
        <p:spPr>
          <a:xfrm>
            <a:off x="0" y="1714488"/>
            <a:ext cx="9144000" cy="3736981"/>
          </a:xfrm>
          <a:solidFill>
            <a:srgbClr val="000066"/>
          </a:solidFill>
        </p:spPr>
        <p:txBody>
          <a:bodyPr>
            <a:normAutofit fontScale="92500" lnSpcReduction="20000"/>
          </a:bodyPr>
          <a:lstStyle/>
          <a:p>
            <a:pPr marL="609600" indent="-609600" eaLnBrk="1" hangingPunct="1">
              <a:buFontTx/>
              <a:buNone/>
            </a:pPr>
            <a:r>
              <a:rPr lang="zh-CN" altLang="en-US" b="1" dirty="0" smtClean="0">
                <a:solidFill>
                  <a:srgbClr val="FF0000"/>
                </a:solidFill>
                <a:latin typeface="楷体_GB2312" pitchFamily="49" charset="-122"/>
                <a:ea typeface="楷体_GB2312" pitchFamily="49" charset="-122"/>
              </a:rPr>
              <a:t> 由并列连词连接简单句构成</a:t>
            </a:r>
            <a:endParaRPr lang="en-US" altLang="zh-CN" dirty="0" smtClean="0">
              <a:solidFill>
                <a:schemeClr val="bg1"/>
              </a:solidFill>
              <a:latin typeface="Comic Sans MS" panose="030F0702030302020204" pitchFamily="66" charset="0"/>
              <a:ea typeface="楷体_GB2312" pitchFamily="49" charset="-122"/>
            </a:endParaRPr>
          </a:p>
          <a:p>
            <a:pPr marL="609600" indent="-609600" eaLnBrk="1" hangingPunct="1">
              <a:buNone/>
            </a:pPr>
            <a:r>
              <a:rPr lang="en-US" altLang="zh-CN" dirty="0" smtClean="0">
                <a:solidFill>
                  <a:schemeClr val="bg1"/>
                </a:solidFill>
                <a:latin typeface="Comic Sans MS" panose="030F0702030302020204" pitchFamily="66" charset="0"/>
                <a:ea typeface="楷体_GB2312" pitchFamily="49" charset="-122"/>
              </a:rPr>
              <a:t>     He helps me ,</a:t>
            </a:r>
            <a:r>
              <a:rPr lang="en-US" altLang="zh-CN" dirty="0" smtClean="0">
                <a:solidFill>
                  <a:srgbClr val="FF0000"/>
                </a:solidFill>
                <a:latin typeface="Comic Sans MS" panose="030F0702030302020204" pitchFamily="66" charset="0"/>
                <a:ea typeface="楷体_GB2312" pitchFamily="49" charset="-122"/>
              </a:rPr>
              <a:t>and</a:t>
            </a:r>
            <a:r>
              <a:rPr lang="en-US" altLang="zh-CN" dirty="0" smtClean="0">
                <a:solidFill>
                  <a:schemeClr val="bg1"/>
                </a:solidFill>
                <a:latin typeface="Comic Sans MS" panose="030F0702030302020204" pitchFamily="66" charset="0"/>
                <a:ea typeface="楷体_GB2312" pitchFamily="49" charset="-122"/>
              </a:rPr>
              <a:t> I help him.  </a:t>
            </a:r>
            <a:endParaRPr lang="zh-CN" altLang="en-US" dirty="0" smtClean="0">
              <a:solidFill>
                <a:schemeClr val="bg1"/>
              </a:solidFill>
              <a:latin typeface="Comic Sans MS" panose="030F0702030302020204" pitchFamily="66" charset="0"/>
              <a:ea typeface="楷体_GB2312" pitchFamily="49" charset="-122"/>
            </a:endParaRPr>
          </a:p>
          <a:p>
            <a:pPr marL="609600" indent="-609600" eaLnBrk="1" hangingPunct="1">
              <a:buFontTx/>
              <a:buNone/>
            </a:pPr>
            <a:r>
              <a:rPr lang="en-US" altLang="zh-CN" dirty="0" smtClean="0">
                <a:solidFill>
                  <a:schemeClr val="bg1"/>
                </a:solidFill>
                <a:latin typeface="Comic Sans MS" panose="030F0702030302020204" pitchFamily="66" charset="0"/>
                <a:ea typeface="楷体_GB2312" pitchFamily="49" charset="-122"/>
              </a:rPr>
              <a:t>     He helps me ,</a:t>
            </a:r>
            <a:r>
              <a:rPr lang="en-US" altLang="zh-CN" dirty="0" smtClean="0">
                <a:solidFill>
                  <a:srgbClr val="FF0000"/>
                </a:solidFill>
                <a:latin typeface="Comic Sans MS" panose="030F0702030302020204" pitchFamily="66" charset="0"/>
                <a:ea typeface="楷体_GB2312" pitchFamily="49" charset="-122"/>
              </a:rPr>
              <a:t>but</a:t>
            </a:r>
            <a:r>
              <a:rPr lang="en-US" altLang="zh-CN" dirty="0" smtClean="0">
                <a:solidFill>
                  <a:schemeClr val="bg1"/>
                </a:solidFill>
                <a:latin typeface="Comic Sans MS" panose="030F0702030302020204" pitchFamily="66" charset="0"/>
                <a:ea typeface="楷体_GB2312" pitchFamily="49" charset="-122"/>
              </a:rPr>
              <a:t> I never help him.</a:t>
            </a:r>
            <a:endParaRPr lang="en-US" altLang="zh-CN" dirty="0" smtClean="0">
              <a:solidFill>
                <a:schemeClr val="bg1"/>
              </a:solidFill>
              <a:latin typeface="Comic Sans MS" panose="030F0702030302020204" pitchFamily="66" charset="0"/>
              <a:ea typeface="楷体_GB2312" pitchFamily="49" charset="-122"/>
            </a:endParaRPr>
          </a:p>
          <a:p>
            <a:pPr marL="609600" indent="-609600" eaLnBrk="1" hangingPunct="1">
              <a:buFontTx/>
              <a:buNone/>
            </a:pPr>
            <a:r>
              <a:rPr lang="en-US" altLang="zh-CN" dirty="0" smtClean="0">
                <a:solidFill>
                  <a:schemeClr val="bg1"/>
                </a:solidFill>
                <a:latin typeface="Comic Sans MS" panose="030F0702030302020204" pitchFamily="66" charset="0"/>
                <a:ea typeface="楷体_GB2312" pitchFamily="49" charset="-122"/>
              </a:rPr>
              <a:t>     He helps me , </a:t>
            </a:r>
            <a:r>
              <a:rPr lang="en-US" altLang="zh-CN" dirty="0" smtClean="0">
                <a:solidFill>
                  <a:srgbClr val="FF0000"/>
                </a:solidFill>
                <a:latin typeface="Comic Sans MS" panose="030F0702030302020204" pitchFamily="66" charset="0"/>
                <a:ea typeface="楷体_GB2312" pitchFamily="49" charset="-122"/>
              </a:rPr>
              <a:t>so</a:t>
            </a:r>
            <a:r>
              <a:rPr lang="en-US" altLang="zh-CN" dirty="0" smtClean="0">
                <a:solidFill>
                  <a:schemeClr val="bg1"/>
                </a:solidFill>
                <a:latin typeface="Comic Sans MS" panose="030F0702030302020204" pitchFamily="66" charset="0"/>
                <a:ea typeface="楷体_GB2312" pitchFamily="49" charset="-122"/>
              </a:rPr>
              <a:t>  I help him.</a:t>
            </a:r>
            <a:endParaRPr lang="en-US" altLang="zh-CN" dirty="0" smtClean="0">
              <a:solidFill>
                <a:schemeClr val="bg1"/>
              </a:solidFill>
              <a:latin typeface="Comic Sans MS" panose="030F0702030302020204" pitchFamily="66" charset="0"/>
              <a:ea typeface="楷体_GB2312" pitchFamily="49" charset="-122"/>
            </a:endParaRPr>
          </a:p>
          <a:p>
            <a:pPr marL="609600" indent="-609600" eaLnBrk="1" hangingPunct="1">
              <a:buFontTx/>
              <a:buNone/>
            </a:pPr>
            <a:r>
              <a:rPr lang="en-US" altLang="zh-CN" dirty="0" smtClean="0">
                <a:solidFill>
                  <a:schemeClr val="bg1"/>
                </a:solidFill>
                <a:latin typeface="Comic Sans MS" panose="030F0702030302020204" pitchFamily="66" charset="0"/>
                <a:ea typeface="楷体_GB2312" pitchFamily="49" charset="-122"/>
              </a:rPr>
              <a:t>     He helps me ,</a:t>
            </a:r>
            <a:r>
              <a:rPr lang="en-US" altLang="zh-CN" dirty="0" smtClean="0">
                <a:solidFill>
                  <a:srgbClr val="FF0000"/>
                </a:solidFill>
                <a:latin typeface="Comic Sans MS" panose="030F0702030302020204" pitchFamily="66" charset="0"/>
                <a:ea typeface="楷体_GB2312" pitchFamily="49" charset="-122"/>
              </a:rPr>
              <a:t>yet</a:t>
            </a:r>
            <a:r>
              <a:rPr lang="en-US" altLang="zh-CN" dirty="0" smtClean="0">
                <a:solidFill>
                  <a:schemeClr val="bg1"/>
                </a:solidFill>
                <a:latin typeface="Comic Sans MS" panose="030F0702030302020204" pitchFamily="66" charset="0"/>
                <a:ea typeface="楷体_GB2312" pitchFamily="49" charset="-122"/>
              </a:rPr>
              <a:t> I never help him.</a:t>
            </a:r>
            <a:endParaRPr lang="en-US" altLang="zh-CN" dirty="0" smtClean="0">
              <a:solidFill>
                <a:schemeClr val="bg1"/>
              </a:solidFill>
              <a:latin typeface="Comic Sans MS" panose="030F0702030302020204" pitchFamily="66" charset="0"/>
              <a:ea typeface="楷体_GB2312" pitchFamily="49" charset="-122"/>
            </a:endParaRPr>
          </a:p>
          <a:p>
            <a:pPr marL="609600" indent="-609600" eaLnBrk="1" hangingPunct="1">
              <a:buFontTx/>
              <a:buNone/>
            </a:pPr>
            <a:r>
              <a:rPr lang="en-US" altLang="zh-CN" dirty="0" smtClean="0">
                <a:solidFill>
                  <a:schemeClr val="bg1"/>
                </a:solidFill>
                <a:latin typeface="Comic Sans MS" panose="030F0702030302020204" pitchFamily="66" charset="0"/>
                <a:ea typeface="楷体_GB2312" pitchFamily="49" charset="-122"/>
              </a:rPr>
              <a:t>     He helps me , </a:t>
            </a:r>
            <a:r>
              <a:rPr lang="en-US" altLang="zh-CN" dirty="0" smtClean="0">
                <a:solidFill>
                  <a:srgbClr val="FF0000"/>
                </a:solidFill>
                <a:latin typeface="Comic Sans MS" panose="030F0702030302020204" pitchFamily="66" charset="0"/>
                <a:ea typeface="楷体_GB2312" pitchFamily="49" charset="-122"/>
              </a:rPr>
              <a:t>and yet </a:t>
            </a:r>
            <a:r>
              <a:rPr lang="en-US" altLang="zh-CN" dirty="0" smtClean="0">
                <a:solidFill>
                  <a:schemeClr val="bg1"/>
                </a:solidFill>
                <a:latin typeface="Comic Sans MS" panose="030F0702030302020204" pitchFamily="66" charset="0"/>
                <a:ea typeface="楷体_GB2312" pitchFamily="49" charset="-122"/>
              </a:rPr>
              <a:t>I never help him.</a:t>
            </a:r>
            <a:endParaRPr lang="en-US" altLang="zh-CN" dirty="0" smtClean="0">
              <a:solidFill>
                <a:schemeClr val="bg1"/>
              </a:solidFill>
              <a:latin typeface="Comic Sans MS" panose="030F0702030302020204" pitchFamily="66" charset="0"/>
              <a:ea typeface="楷体_GB2312" pitchFamily="49" charset="-122"/>
            </a:endParaRPr>
          </a:p>
          <a:p>
            <a:pPr marL="609600" indent="-609600" eaLnBrk="1" hangingPunct="1">
              <a:buFontTx/>
              <a:buNone/>
            </a:pPr>
            <a:r>
              <a:rPr lang="en-US" altLang="zh-CN" dirty="0" smtClean="0">
                <a:solidFill>
                  <a:schemeClr val="bg1"/>
                </a:solidFill>
                <a:latin typeface="Comic Sans MS" panose="030F0702030302020204" pitchFamily="66" charset="0"/>
                <a:ea typeface="楷体_GB2312" pitchFamily="49" charset="-122"/>
              </a:rPr>
              <a:t>     </a:t>
            </a:r>
            <a:endParaRPr lang="en-US" altLang="zh-CN" dirty="0" smtClean="0">
              <a:solidFill>
                <a:schemeClr val="bg1"/>
              </a:solidFill>
              <a:latin typeface="Comic Sans MS" panose="030F0702030302020204" pitchFamily="66" charset="0"/>
              <a:ea typeface="楷体_GB2312" pitchFamily="49" charset="-122"/>
            </a:endParaRPr>
          </a:p>
          <a:p>
            <a:pPr marL="609600" indent="-609600" eaLnBrk="1" hangingPunct="1">
              <a:buFontTx/>
              <a:buNone/>
            </a:pPr>
            <a:r>
              <a:rPr lang="en-US" altLang="zh-CN" dirty="0" smtClean="0">
                <a:solidFill>
                  <a:schemeClr val="bg1"/>
                </a:solidFill>
                <a:latin typeface="Comic Sans MS" panose="030F0702030302020204" pitchFamily="66" charset="0"/>
                <a:ea typeface="楷体_GB2312" pitchFamily="49" charset="-122"/>
              </a:rPr>
              <a:t> </a:t>
            </a:r>
            <a:r>
              <a:rPr lang="en-US" altLang="zh-CN" b="1" dirty="0" smtClean="0">
                <a:solidFill>
                  <a:schemeClr val="bg1"/>
                </a:solidFill>
                <a:ea typeface="楷体_GB2312" pitchFamily="49" charset="-122"/>
              </a:rPr>
              <a:t> </a:t>
            </a:r>
            <a:endParaRPr lang="zh-CN" altLang="en-US" dirty="0" smtClean="0"/>
          </a:p>
        </p:txBody>
      </p:sp>
      <p:sp>
        <p:nvSpPr>
          <p:cNvPr id="4" name="圆角矩形 3"/>
          <p:cNvSpPr/>
          <p:nvPr/>
        </p:nvSpPr>
        <p:spPr bwMode="auto">
          <a:xfrm>
            <a:off x="3214678" y="2357430"/>
            <a:ext cx="785818" cy="485772"/>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5" name="圆角矩形 4"/>
          <p:cNvSpPr/>
          <p:nvPr/>
        </p:nvSpPr>
        <p:spPr bwMode="auto">
          <a:xfrm>
            <a:off x="3214678" y="2928934"/>
            <a:ext cx="714380" cy="485772"/>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6" name="圆角矩形 5"/>
          <p:cNvSpPr/>
          <p:nvPr/>
        </p:nvSpPr>
        <p:spPr bwMode="auto">
          <a:xfrm>
            <a:off x="3214678" y="3571876"/>
            <a:ext cx="714380" cy="485772"/>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7" name="圆角矩形 6"/>
          <p:cNvSpPr/>
          <p:nvPr/>
        </p:nvSpPr>
        <p:spPr bwMode="auto">
          <a:xfrm>
            <a:off x="3214678" y="4143380"/>
            <a:ext cx="714380" cy="485772"/>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8" name="圆角矩形 7"/>
          <p:cNvSpPr/>
          <p:nvPr/>
        </p:nvSpPr>
        <p:spPr bwMode="auto">
          <a:xfrm>
            <a:off x="3286116" y="4714884"/>
            <a:ext cx="1500198" cy="485772"/>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flipV="1">
            <a:off x="685800" y="0"/>
            <a:ext cx="7924800" cy="609600"/>
          </a:xfrm>
        </p:spPr>
        <p:txBody>
          <a:bodyPr>
            <a:normAutofit fontScale="90000"/>
          </a:bodyPr>
          <a:lstStyle/>
          <a:p>
            <a:pPr eaLnBrk="1" hangingPunct="1"/>
            <a:r>
              <a:rPr lang="en-US" altLang="zh-CN" smtClean="0"/>
              <a:t> </a:t>
            </a:r>
            <a:endParaRPr lang="en-US" altLang="zh-CN" smtClean="0"/>
          </a:p>
        </p:txBody>
      </p:sp>
      <p:sp>
        <p:nvSpPr>
          <p:cNvPr id="24579" name="Rectangle 3"/>
          <p:cNvSpPr>
            <a:spLocks noGrp="1" noChangeArrowheads="1"/>
          </p:cNvSpPr>
          <p:nvPr>
            <p:ph type="body" idx="1"/>
          </p:nvPr>
        </p:nvSpPr>
        <p:spPr>
          <a:xfrm>
            <a:off x="142844" y="1214422"/>
            <a:ext cx="8858312" cy="4595826"/>
          </a:xfrm>
          <a:solidFill>
            <a:srgbClr val="333399"/>
          </a:solidFill>
        </p:spPr>
        <p:txBody>
          <a:bodyPr>
            <a:normAutofit fontScale="92500" lnSpcReduction="20000"/>
          </a:bodyPr>
          <a:lstStyle/>
          <a:p>
            <a:pPr algn="just" eaLnBrk="1" hangingPunct="1">
              <a:buFontTx/>
              <a:buNone/>
            </a:pPr>
            <a:r>
              <a:rPr lang="en-US" altLang="zh-CN" dirty="0" smtClean="0">
                <a:solidFill>
                  <a:schemeClr val="bg1"/>
                </a:solidFill>
                <a:latin typeface="Comic Sans MS" panose="030F0702030302020204" pitchFamily="66" charset="0"/>
              </a:rPr>
              <a:t>She went to work .</a:t>
            </a:r>
            <a:endParaRPr lang="en-US" altLang="zh-CN" dirty="0" smtClean="0">
              <a:solidFill>
                <a:schemeClr val="bg1"/>
              </a:solidFill>
              <a:latin typeface="Comic Sans MS" panose="030F0702030302020204" pitchFamily="66" charset="0"/>
            </a:endParaRPr>
          </a:p>
          <a:p>
            <a:pPr algn="just" eaLnBrk="1" hangingPunct="1">
              <a:buFontTx/>
              <a:buNone/>
            </a:pPr>
            <a:r>
              <a:rPr lang="en-US" altLang="zh-CN" dirty="0" smtClean="0">
                <a:solidFill>
                  <a:schemeClr val="bg1"/>
                </a:solidFill>
                <a:latin typeface="Comic Sans MS" panose="030F0702030302020204" pitchFamily="66" charset="0"/>
              </a:rPr>
              <a:t>1.</a:t>
            </a:r>
            <a:r>
              <a:rPr lang="en-US" altLang="zh-CN" dirty="0" smtClean="0">
                <a:solidFill>
                  <a:srgbClr val="FF0000"/>
                </a:solidFill>
                <a:latin typeface="Comic Sans MS" panose="030F0702030302020204" pitchFamily="66" charset="0"/>
              </a:rPr>
              <a:t>After</a:t>
            </a:r>
            <a:r>
              <a:rPr lang="en-US" altLang="zh-CN" dirty="0" smtClean="0">
                <a:solidFill>
                  <a:schemeClr val="bg1"/>
                </a:solidFill>
                <a:latin typeface="Comic Sans MS" panose="030F0702030302020204" pitchFamily="66" charset="0"/>
              </a:rPr>
              <a:t> she sent her daughter to school , she </a:t>
            </a:r>
            <a:endParaRPr lang="en-US" altLang="zh-CN" dirty="0" smtClean="0">
              <a:solidFill>
                <a:schemeClr val="bg1"/>
              </a:solidFill>
              <a:latin typeface="Comic Sans MS" panose="030F0702030302020204" pitchFamily="66" charset="0"/>
            </a:endParaRPr>
          </a:p>
          <a:p>
            <a:pPr algn="just" eaLnBrk="1" hangingPunct="1">
              <a:buFontTx/>
              <a:buNone/>
            </a:pPr>
            <a:r>
              <a:rPr lang="en-US" altLang="zh-CN" dirty="0" smtClean="0">
                <a:solidFill>
                  <a:schemeClr val="bg1"/>
                </a:solidFill>
                <a:latin typeface="Comic Sans MS" panose="030F0702030302020204" pitchFamily="66" charset="0"/>
              </a:rPr>
              <a:t>went to work.</a:t>
            </a:r>
            <a:endParaRPr lang="en-US" altLang="zh-CN" dirty="0" smtClean="0">
              <a:solidFill>
                <a:schemeClr val="bg1"/>
              </a:solidFill>
              <a:latin typeface="Comic Sans MS" panose="030F0702030302020204" pitchFamily="66" charset="0"/>
            </a:endParaRPr>
          </a:p>
          <a:p>
            <a:pPr algn="just" eaLnBrk="1" hangingPunct="1">
              <a:buFontTx/>
              <a:buNone/>
            </a:pPr>
            <a:r>
              <a:rPr lang="en-US" altLang="zh-CN" dirty="0" smtClean="0">
                <a:solidFill>
                  <a:schemeClr val="bg1"/>
                </a:solidFill>
                <a:latin typeface="Comic Sans MS" panose="030F0702030302020204" pitchFamily="66" charset="0"/>
              </a:rPr>
              <a:t>2.</a:t>
            </a:r>
            <a:r>
              <a:rPr lang="en-US" altLang="zh-CN" dirty="0" smtClean="0">
                <a:solidFill>
                  <a:srgbClr val="FF0000"/>
                </a:solidFill>
                <a:latin typeface="Comic Sans MS" panose="030F0702030302020204" pitchFamily="66" charset="0"/>
              </a:rPr>
              <a:t>As soon as </a:t>
            </a:r>
            <a:r>
              <a:rPr lang="en-US" altLang="zh-CN" dirty="0" smtClean="0">
                <a:solidFill>
                  <a:schemeClr val="bg1"/>
                </a:solidFill>
                <a:latin typeface="Comic Sans MS" panose="030F0702030302020204" pitchFamily="66" charset="0"/>
              </a:rPr>
              <a:t>she recovered from cold , she</a:t>
            </a:r>
            <a:endParaRPr lang="en-US" altLang="zh-CN" dirty="0" smtClean="0">
              <a:solidFill>
                <a:schemeClr val="bg1"/>
              </a:solidFill>
              <a:latin typeface="Comic Sans MS" panose="030F0702030302020204" pitchFamily="66" charset="0"/>
            </a:endParaRPr>
          </a:p>
          <a:p>
            <a:pPr algn="just" eaLnBrk="1" hangingPunct="1">
              <a:buFontTx/>
              <a:buNone/>
            </a:pPr>
            <a:r>
              <a:rPr lang="en-US" altLang="zh-CN" dirty="0" smtClean="0">
                <a:solidFill>
                  <a:schemeClr val="bg1"/>
                </a:solidFill>
                <a:latin typeface="Comic Sans MS" panose="030F0702030302020204" pitchFamily="66" charset="0"/>
              </a:rPr>
              <a:t>went to work.</a:t>
            </a:r>
            <a:endParaRPr lang="en-US" altLang="zh-CN" dirty="0" smtClean="0">
              <a:solidFill>
                <a:schemeClr val="bg1"/>
              </a:solidFill>
              <a:latin typeface="Comic Sans MS" panose="030F0702030302020204" pitchFamily="66" charset="0"/>
            </a:endParaRPr>
          </a:p>
          <a:p>
            <a:pPr algn="just" eaLnBrk="1" hangingPunct="1">
              <a:buFontTx/>
              <a:buNone/>
            </a:pPr>
            <a:r>
              <a:rPr lang="en-US" altLang="zh-CN" dirty="0" smtClean="0">
                <a:solidFill>
                  <a:schemeClr val="bg1"/>
                </a:solidFill>
                <a:latin typeface="Comic Sans MS" panose="030F0702030302020204" pitchFamily="66" charset="0"/>
              </a:rPr>
              <a:t>3.she refused to go to  work</a:t>
            </a:r>
            <a:r>
              <a:rPr lang="en-US" altLang="zh-CN" dirty="0" smtClean="0">
                <a:solidFill>
                  <a:srgbClr val="FF0000"/>
                </a:solidFill>
                <a:latin typeface="Comic Sans MS" panose="030F0702030302020204" pitchFamily="66" charset="0"/>
              </a:rPr>
              <a:t> because </a:t>
            </a:r>
            <a:r>
              <a:rPr lang="en-US" altLang="zh-CN" dirty="0" smtClean="0">
                <a:solidFill>
                  <a:schemeClr val="bg1"/>
                </a:solidFill>
                <a:latin typeface="Comic Sans MS" panose="030F0702030302020204" pitchFamily="66" charset="0"/>
              </a:rPr>
              <a:t>the </a:t>
            </a:r>
            <a:endParaRPr lang="en-US" altLang="zh-CN" dirty="0" smtClean="0">
              <a:solidFill>
                <a:schemeClr val="bg1"/>
              </a:solidFill>
              <a:latin typeface="Comic Sans MS" panose="030F0702030302020204" pitchFamily="66" charset="0"/>
            </a:endParaRPr>
          </a:p>
          <a:p>
            <a:pPr algn="just" eaLnBrk="1" hangingPunct="1">
              <a:buFontTx/>
              <a:buNone/>
            </a:pPr>
            <a:r>
              <a:rPr lang="en-US" altLang="zh-CN" dirty="0" smtClean="0">
                <a:solidFill>
                  <a:schemeClr val="bg1"/>
                </a:solidFill>
                <a:latin typeface="Comic Sans MS" panose="030F0702030302020204" pitchFamily="66" charset="0"/>
              </a:rPr>
              <a:t>weather was too bad .</a:t>
            </a:r>
            <a:endParaRPr lang="en-US" altLang="zh-CN" dirty="0" smtClean="0">
              <a:solidFill>
                <a:schemeClr val="bg1"/>
              </a:solidFill>
              <a:latin typeface="Comic Sans MS" panose="030F0702030302020204" pitchFamily="66" charset="0"/>
            </a:endParaRPr>
          </a:p>
          <a:p>
            <a:pPr algn="just" eaLnBrk="1" hangingPunct="1">
              <a:buNone/>
            </a:pPr>
            <a:r>
              <a:rPr lang="en-US" altLang="zh-CN" dirty="0" smtClean="0">
                <a:solidFill>
                  <a:schemeClr val="bg1"/>
                </a:solidFill>
                <a:latin typeface="Comic Sans MS" panose="030F0702030302020204" pitchFamily="66" charset="0"/>
              </a:rPr>
              <a:t> </a:t>
            </a:r>
            <a:endParaRPr lang="en-US" altLang="zh-CN" dirty="0" smtClean="0">
              <a:solidFill>
                <a:schemeClr val="bg1"/>
              </a:solidFill>
              <a:latin typeface="Comic Sans MS" panose="030F0702030302020204" pitchFamily="66" charset="0"/>
            </a:endParaRPr>
          </a:p>
          <a:p>
            <a:pPr algn="just" eaLnBrk="1" hangingPunct="1">
              <a:buFontTx/>
              <a:buNone/>
            </a:pPr>
            <a:endParaRPr lang="zh-CN" altLang="en-US" dirty="0" smtClean="0">
              <a:solidFill>
                <a:schemeClr val="bg1"/>
              </a:solidFill>
              <a:latin typeface="Comic Sans MS" panose="030F0702030302020204" pitchFamily="66" charset="0"/>
            </a:endParaRPr>
          </a:p>
          <a:p>
            <a:pPr eaLnBrk="1" hangingPunct="1">
              <a:buFontTx/>
              <a:buNone/>
            </a:pPr>
            <a:r>
              <a:rPr lang="zh-CN" altLang="en-US" dirty="0" smtClean="0">
                <a:solidFill>
                  <a:schemeClr val="bg1"/>
                </a:solidFill>
                <a:latin typeface="Comic Sans MS" panose="030F0702030302020204" pitchFamily="66" charset="0"/>
              </a:rPr>
              <a:t>  </a:t>
            </a:r>
            <a:endParaRPr lang="zh-CN" altLang="en-US" b="1" dirty="0" smtClean="0">
              <a:solidFill>
                <a:schemeClr val="bg1"/>
              </a:solidFill>
              <a:latin typeface="Comic Sans MS" panose="030F0702030302020204" pitchFamily="66" charset="0"/>
              <a:ea typeface="楷体_GB2312" pitchFamily="49" charset="-122"/>
            </a:endParaRPr>
          </a:p>
        </p:txBody>
      </p:sp>
      <p:sp>
        <p:nvSpPr>
          <p:cNvPr id="44036" name="Text Box 4"/>
          <p:cNvSpPr txBox="1">
            <a:spLocks noChangeArrowheads="1"/>
          </p:cNvSpPr>
          <p:nvPr/>
        </p:nvSpPr>
        <p:spPr bwMode="auto">
          <a:xfrm>
            <a:off x="1127125" y="96838"/>
            <a:ext cx="6416675" cy="457200"/>
          </a:xfrm>
          <a:prstGeom prst="rect">
            <a:avLst/>
          </a:prstGeom>
          <a:noFill/>
          <a:ln w="9525">
            <a:noFill/>
            <a:miter lim="800000"/>
          </a:ln>
        </p:spPr>
        <p:txBody>
          <a:bodyPr>
            <a:spAutoFit/>
          </a:bodyPr>
          <a:lstStyle/>
          <a:p>
            <a:endParaRPr lang="zh-CN" altLang="zh-CN"/>
          </a:p>
        </p:txBody>
      </p:sp>
      <p:sp>
        <p:nvSpPr>
          <p:cNvPr id="24581" name="Text Box 5"/>
          <p:cNvSpPr txBox="1">
            <a:spLocks noChangeArrowheads="1"/>
          </p:cNvSpPr>
          <p:nvPr/>
        </p:nvSpPr>
        <p:spPr bwMode="auto">
          <a:xfrm>
            <a:off x="1214414" y="357166"/>
            <a:ext cx="6492875" cy="641350"/>
          </a:xfrm>
          <a:prstGeom prst="rect">
            <a:avLst/>
          </a:prstGeom>
          <a:solidFill>
            <a:srgbClr val="FF0000"/>
          </a:solidFill>
          <a:ln w="9525">
            <a:noFill/>
            <a:miter lim="800000"/>
          </a:ln>
        </p:spPr>
        <p:txBody>
          <a:bodyPr>
            <a:spAutoFit/>
          </a:bodyPr>
          <a:lstStyle/>
          <a:p>
            <a:r>
              <a:rPr lang="zh-CN" altLang="en-US" sz="3600" b="1" dirty="0" smtClean="0">
                <a:latin typeface="黑体" panose="02010609060101010101" pitchFamily="49" charset="-122"/>
                <a:ea typeface="黑体" panose="02010609060101010101" pitchFamily="49" charset="-122"/>
              </a:rPr>
              <a:t>         复合句</a:t>
            </a:r>
            <a:endParaRPr lang="zh-CN" altLang="en-US" sz="3600" b="1" dirty="0">
              <a:latin typeface="黑体" panose="02010609060101010101" pitchFamily="49" charset="-122"/>
              <a:ea typeface="黑体" panose="02010609060101010101" pitchFamily="49" charset="-122"/>
            </a:endParaRPr>
          </a:p>
        </p:txBody>
      </p:sp>
      <p:sp>
        <p:nvSpPr>
          <p:cNvPr id="6" name="圆角矩形 5"/>
          <p:cNvSpPr/>
          <p:nvPr/>
        </p:nvSpPr>
        <p:spPr bwMode="auto">
          <a:xfrm>
            <a:off x="500034" y="1857364"/>
            <a:ext cx="1143008" cy="414334"/>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7" name="圆角矩形 6"/>
          <p:cNvSpPr/>
          <p:nvPr/>
        </p:nvSpPr>
        <p:spPr bwMode="auto">
          <a:xfrm>
            <a:off x="571472" y="3071810"/>
            <a:ext cx="2071702" cy="414334"/>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8" name="圆角矩形 7"/>
          <p:cNvSpPr/>
          <p:nvPr/>
        </p:nvSpPr>
        <p:spPr bwMode="auto">
          <a:xfrm>
            <a:off x="5715008" y="4214818"/>
            <a:ext cx="1571636" cy="414334"/>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a:off x="1714480" y="214290"/>
            <a:ext cx="6429420" cy="3723513"/>
            <a:chOff x="1714480" y="142852"/>
            <a:chExt cx="6429420" cy="3723513"/>
          </a:xfrm>
        </p:grpSpPr>
        <p:pic>
          <p:nvPicPr>
            <p:cNvPr id="26626" name="Picture 2" descr="https://ss1.baidu.com/6ONXsjip0QIZ8tyhnq/it/u=3166663951,235307243&amp;fm=173&amp;app=25&amp;f=JPEG?w=278&amp;h=230&amp;s=3DA67532411E45C804C811CE0000B033"/>
            <p:cNvPicPr>
              <a:picLocks noChangeAspect="1" noChangeArrowheads="1"/>
            </p:cNvPicPr>
            <p:nvPr/>
          </p:nvPicPr>
          <p:blipFill>
            <a:blip r:embed="rId1"/>
            <a:srcRect/>
            <a:stretch>
              <a:fillRect/>
            </a:stretch>
          </p:blipFill>
          <p:spPr bwMode="auto">
            <a:xfrm>
              <a:off x="3643306" y="142852"/>
              <a:ext cx="4500594" cy="3723513"/>
            </a:xfrm>
            <a:prstGeom prst="rect">
              <a:avLst/>
            </a:prstGeom>
            <a:noFill/>
          </p:spPr>
        </p:pic>
        <p:sp>
          <p:nvSpPr>
            <p:cNvPr id="5" name="TextBox 4"/>
            <p:cNvSpPr txBox="1"/>
            <p:nvPr/>
          </p:nvSpPr>
          <p:spPr>
            <a:xfrm>
              <a:off x="1714480" y="3000372"/>
              <a:ext cx="1928826" cy="400110"/>
            </a:xfrm>
            <a:prstGeom prst="rect">
              <a:avLst/>
            </a:prstGeom>
            <a:noFill/>
          </p:spPr>
          <p:txBody>
            <a:bodyPr wrap="square" rtlCol="0">
              <a:spAutoFit/>
            </a:bodyPr>
            <a:lstStyle/>
            <a:p>
              <a:r>
                <a:rPr lang="zh-CN" altLang="en-US" sz="2000" b="1" dirty="0" smtClean="0">
                  <a:latin typeface="黑体" panose="02010609060101010101" pitchFamily="49" charset="-122"/>
                  <a:ea typeface="黑体" panose="02010609060101010101" pitchFamily="49" charset="-122"/>
                </a:rPr>
                <a:t>英语三大句型</a:t>
              </a:r>
              <a:endParaRPr lang="zh-CN" altLang="en-US" sz="2000" b="1" dirty="0">
                <a:latin typeface="黑体" panose="02010609060101010101" pitchFamily="49" charset="-122"/>
                <a:ea typeface="黑体" panose="02010609060101010101" pitchFamily="49" charset="-122"/>
              </a:endParaRPr>
            </a:p>
          </p:txBody>
        </p:sp>
        <p:sp>
          <p:nvSpPr>
            <p:cNvPr id="12" name="椭圆 11"/>
            <p:cNvSpPr/>
            <p:nvPr/>
          </p:nvSpPr>
          <p:spPr>
            <a:xfrm>
              <a:off x="5357818" y="3357562"/>
              <a:ext cx="571504" cy="4857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1571604" y="3929066"/>
            <a:ext cx="6143668" cy="2492990"/>
          </a:xfrm>
          <a:prstGeom prst="rect">
            <a:avLst/>
          </a:prstGeom>
          <a:noFill/>
        </p:spPr>
        <p:txBody>
          <a:bodyPr wrap="square" rtlCol="0">
            <a:spAutoFit/>
          </a:bodyPr>
          <a:lstStyle/>
          <a:p>
            <a:r>
              <a:rPr lang="zh-CN" altLang="en-US" sz="2800" b="1" dirty="0" smtClean="0">
                <a:latin typeface="黑体" panose="02010609060101010101" pitchFamily="49" charset="-122"/>
                <a:ea typeface="黑体" panose="02010609060101010101" pitchFamily="49" charset="-122"/>
              </a:rPr>
              <a:t>并列句： 简单句</a:t>
            </a:r>
            <a:r>
              <a:rPr lang="en-US" altLang="zh-CN" sz="2800" b="1" dirty="0" smtClean="0">
                <a:latin typeface="黑体" panose="02010609060101010101" pitchFamily="49" charset="-122"/>
                <a:ea typeface="黑体" panose="02010609060101010101" pitchFamily="49" charset="-122"/>
              </a:rPr>
              <a:t>+</a:t>
            </a:r>
            <a:r>
              <a:rPr lang="zh-CN" altLang="en-US" sz="2800" b="1" dirty="0" smtClean="0">
                <a:solidFill>
                  <a:srgbClr val="FF0000"/>
                </a:solidFill>
                <a:latin typeface="黑体" panose="02010609060101010101" pitchFamily="49" charset="-122"/>
                <a:ea typeface="黑体" panose="02010609060101010101" pitchFamily="49" charset="-122"/>
              </a:rPr>
              <a:t>连词</a:t>
            </a:r>
            <a:r>
              <a:rPr lang="en-US" altLang="zh-CN" sz="2800" b="1" dirty="0" smtClean="0">
                <a:latin typeface="黑体" panose="02010609060101010101" pitchFamily="49" charset="-122"/>
                <a:ea typeface="黑体" panose="02010609060101010101" pitchFamily="49" charset="-122"/>
              </a:rPr>
              <a:t>+</a:t>
            </a:r>
            <a:r>
              <a:rPr lang="zh-CN" altLang="en-US" sz="2800" b="1" dirty="0" smtClean="0">
                <a:latin typeface="黑体" panose="02010609060101010101" pitchFamily="49" charset="-122"/>
                <a:ea typeface="黑体" panose="02010609060101010101" pitchFamily="49" charset="-122"/>
              </a:rPr>
              <a:t>简单句</a:t>
            </a:r>
            <a:endParaRPr lang="en-US" altLang="zh-CN" sz="2800" b="1" dirty="0" smtClean="0">
              <a:latin typeface="黑体" panose="02010609060101010101" pitchFamily="49" charset="-122"/>
              <a:ea typeface="黑体" panose="02010609060101010101" pitchFamily="49" charset="-122"/>
            </a:endParaRPr>
          </a:p>
          <a:p>
            <a:r>
              <a:rPr lang="zh-CN" altLang="en-US" sz="2800" b="1" dirty="0" smtClean="0">
                <a:latin typeface="黑体" panose="02010609060101010101" pitchFamily="49" charset="-122"/>
                <a:ea typeface="黑体" panose="02010609060101010101" pitchFamily="49" charset="-122"/>
              </a:rPr>
              <a:t>复合句</a:t>
            </a:r>
            <a:r>
              <a:rPr lang="en-US" altLang="zh-CN" sz="2800" b="1" dirty="0" smtClean="0">
                <a:latin typeface="黑体" panose="02010609060101010101" pitchFamily="49" charset="-122"/>
                <a:ea typeface="黑体" panose="02010609060101010101" pitchFamily="49" charset="-122"/>
              </a:rPr>
              <a:t>:  </a:t>
            </a:r>
            <a:r>
              <a:rPr lang="zh-CN" altLang="en-US" sz="2800" b="1" u="sng" dirty="0" smtClean="0">
                <a:solidFill>
                  <a:srgbClr val="FF0000"/>
                </a:solidFill>
                <a:latin typeface="黑体" panose="02010609060101010101" pitchFamily="49" charset="-122"/>
                <a:ea typeface="黑体" panose="02010609060101010101" pitchFamily="49" charset="-122"/>
              </a:rPr>
              <a:t>连词</a:t>
            </a:r>
            <a:r>
              <a:rPr lang="en-US" altLang="zh-CN" sz="2800" b="1" u="sng" dirty="0" smtClean="0">
                <a:latin typeface="黑体" panose="02010609060101010101" pitchFamily="49" charset="-122"/>
                <a:ea typeface="黑体" panose="02010609060101010101" pitchFamily="49" charset="-122"/>
              </a:rPr>
              <a:t>+</a:t>
            </a:r>
            <a:r>
              <a:rPr lang="zh-CN" altLang="en-US" sz="2800" b="1" u="sng" dirty="0" smtClean="0">
                <a:latin typeface="黑体" panose="02010609060101010101" pitchFamily="49" charset="-122"/>
                <a:ea typeface="黑体" panose="02010609060101010101" pitchFamily="49" charset="-122"/>
              </a:rPr>
              <a:t>简单句</a:t>
            </a:r>
            <a:r>
              <a:rPr lang="en-US" altLang="zh-CN" sz="2800" b="1" dirty="0" smtClean="0">
                <a:latin typeface="黑体" panose="02010609060101010101" pitchFamily="49" charset="-122"/>
                <a:ea typeface="黑体" panose="02010609060101010101" pitchFamily="49" charset="-122"/>
              </a:rPr>
              <a:t>+</a:t>
            </a:r>
            <a:r>
              <a:rPr lang="zh-CN" altLang="en-US" sz="2800" b="1" dirty="0" smtClean="0">
                <a:latin typeface="黑体" panose="02010609060101010101" pitchFamily="49" charset="-122"/>
                <a:ea typeface="黑体" panose="02010609060101010101" pitchFamily="49" charset="-122"/>
              </a:rPr>
              <a:t>简单句</a:t>
            </a:r>
            <a:endParaRPr lang="en-US" altLang="zh-CN" sz="2800" b="1" dirty="0" smtClean="0">
              <a:latin typeface="黑体" panose="02010609060101010101" pitchFamily="49" charset="-122"/>
              <a:ea typeface="黑体" panose="02010609060101010101" pitchFamily="49" charset="-122"/>
            </a:endParaRPr>
          </a:p>
          <a:p>
            <a:r>
              <a:rPr lang="zh-CN" altLang="en-US" sz="2800" b="1" dirty="0" smtClean="0">
                <a:latin typeface="黑体" panose="02010609060101010101" pitchFamily="49" charset="-122"/>
                <a:ea typeface="黑体" panose="02010609060101010101" pitchFamily="49" charset="-122"/>
              </a:rPr>
              <a:t>         简单句</a:t>
            </a:r>
            <a:r>
              <a:rPr lang="en-US" altLang="zh-CN" sz="2800" b="1" dirty="0" smtClean="0">
                <a:latin typeface="黑体" panose="02010609060101010101" pitchFamily="49" charset="-122"/>
                <a:ea typeface="黑体" panose="02010609060101010101" pitchFamily="49" charset="-122"/>
              </a:rPr>
              <a:t>+</a:t>
            </a:r>
            <a:r>
              <a:rPr lang="zh-CN" altLang="en-US" sz="2800" b="1" u="sng" dirty="0" smtClean="0">
                <a:solidFill>
                  <a:srgbClr val="FF0000"/>
                </a:solidFill>
                <a:latin typeface="黑体" panose="02010609060101010101" pitchFamily="49" charset="-122"/>
                <a:ea typeface="黑体" panose="02010609060101010101" pitchFamily="49" charset="-122"/>
              </a:rPr>
              <a:t>连词</a:t>
            </a:r>
            <a:r>
              <a:rPr lang="en-US" altLang="zh-CN" sz="2800" b="1" u="sng" dirty="0" smtClean="0">
                <a:latin typeface="黑体" panose="02010609060101010101" pitchFamily="49" charset="-122"/>
                <a:ea typeface="黑体" panose="02010609060101010101" pitchFamily="49" charset="-122"/>
              </a:rPr>
              <a:t>+</a:t>
            </a:r>
            <a:r>
              <a:rPr lang="zh-CN" altLang="en-US" sz="2800" b="1" u="sng" dirty="0" smtClean="0">
                <a:latin typeface="黑体" panose="02010609060101010101" pitchFamily="49" charset="-122"/>
                <a:ea typeface="黑体" panose="02010609060101010101" pitchFamily="49" charset="-122"/>
              </a:rPr>
              <a:t>简单句</a:t>
            </a:r>
            <a:endParaRPr lang="zh-CN" altLang="en-US" sz="2800" b="1" u="sng" dirty="0" smtClean="0">
              <a:latin typeface="黑体" panose="02010609060101010101" pitchFamily="49" charset="-122"/>
              <a:ea typeface="黑体" panose="02010609060101010101" pitchFamily="49" charset="-122"/>
            </a:endParaRPr>
          </a:p>
          <a:p>
            <a:endParaRPr lang="en-US" altLang="zh-CN" b="1" dirty="0" smtClean="0"/>
          </a:p>
          <a:p>
            <a:endParaRPr lang="en-US" altLang="zh-CN" b="1" dirty="0" smtClean="0"/>
          </a:p>
          <a:p>
            <a:endParaRPr lang="en-US" altLang="zh-CN" b="1" dirty="0" smtClean="0"/>
          </a:p>
          <a:p>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txBox="1"/>
          <p:nvPr/>
        </p:nvSpPr>
        <p:spPr>
          <a:xfrm>
            <a:off x="285720" y="1643050"/>
            <a:ext cx="8575675" cy="1568450"/>
          </a:xfrm>
          <a:prstGeom prst="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r>
              <a:rPr lang="en-US" altLang="zh-CN" sz="3200" b="1" noProof="1">
                <a:solidFill>
                  <a:srgbClr val="000099"/>
                </a:solidFill>
                <a:latin typeface="Arial Black" panose="020B0A04020102020204" pitchFamily="34" charset="0"/>
                <a:sym typeface="+mn-ea"/>
              </a:rPr>
              <a:t>The students </a:t>
            </a:r>
            <a:r>
              <a:rPr lang="en-US" altLang="zh-CN" sz="3200" b="1" u="sng" noProof="1">
                <a:solidFill>
                  <a:srgbClr val="FF0000"/>
                </a:solidFill>
                <a:latin typeface="Arial Black" panose="020B0A04020102020204" pitchFamily="34" charset="0"/>
                <a:sym typeface="+mn-ea"/>
              </a:rPr>
              <a:t>from Shanghai</a:t>
            </a:r>
            <a:r>
              <a:rPr lang="en-US" altLang="zh-CN" sz="3200" b="1" noProof="1">
                <a:solidFill>
                  <a:srgbClr val="000099"/>
                </a:solidFill>
                <a:latin typeface="Arial Black" panose="020B0A04020102020204" pitchFamily="34" charset="0"/>
                <a:sym typeface="+mn-ea"/>
              </a:rPr>
              <a:t> review </a:t>
            </a:r>
            <a:endParaRPr lang="en-US" altLang="zh-CN" sz="3200" b="1" noProof="1">
              <a:solidFill>
                <a:srgbClr val="000099"/>
              </a:solidFill>
              <a:latin typeface="Arial Black" panose="020B0A04020102020204" pitchFamily="34" charset="0"/>
              <a:sym typeface="+mn-ea"/>
            </a:endParaRPr>
          </a:p>
          <a:p>
            <a:r>
              <a:rPr lang="en-US" altLang="zh-CN" sz="3200" b="1" noProof="1">
                <a:solidFill>
                  <a:srgbClr val="000099"/>
                </a:solidFill>
                <a:latin typeface="Arial Black" panose="020B0A04020102020204" pitchFamily="34" charset="0"/>
                <a:sym typeface="+mn-ea"/>
              </a:rPr>
              <a:t>English </a:t>
            </a:r>
            <a:r>
              <a:rPr lang="en-US" altLang="zh-CN" sz="3200" b="1" u="sng" noProof="1">
                <a:solidFill>
                  <a:srgbClr val="FF0000"/>
                </a:solidFill>
                <a:latin typeface="Arial Black" panose="020B0A04020102020204" pitchFamily="34" charset="0"/>
                <a:sym typeface="+mn-ea"/>
              </a:rPr>
              <a:t>every evening</a:t>
            </a:r>
            <a:r>
              <a:rPr lang="en-US" altLang="zh-CN" sz="3200" b="1" noProof="1">
                <a:solidFill>
                  <a:srgbClr val="000099"/>
                </a:solidFill>
                <a:latin typeface="Arial Black" panose="020B0A04020102020204" pitchFamily="34" charset="0"/>
                <a:sym typeface="+mn-ea"/>
              </a:rPr>
              <a:t> </a:t>
            </a:r>
            <a:r>
              <a:rPr lang="en-US" altLang="zh-CN" sz="3200" b="1" u="sng" noProof="1">
                <a:solidFill>
                  <a:srgbClr val="FF0000"/>
                </a:solidFill>
                <a:latin typeface="Arial Black" panose="020B0A04020102020204" pitchFamily="34" charset="0"/>
              </a:rPr>
              <a:t>in the </a:t>
            </a:r>
            <a:endParaRPr lang="en-US" altLang="zh-CN" sz="3200" b="1" u="sng" noProof="1">
              <a:solidFill>
                <a:srgbClr val="FF0000"/>
              </a:solidFill>
              <a:latin typeface="Arial Black" panose="020B0A04020102020204" pitchFamily="34" charset="0"/>
            </a:endParaRPr>
          </a:p>
          <a:p>
            <a:r>
              <a:rPr lang="en-US" altLang="zh-CN" sz="3200" b="1" u="sng" noProof="1">
                <a:solidFill>
                  <a:srgbClr val="FF0000"/>
                </a:solidFill>
                <a:latin typeface="Arial Black" panose="020B0A04020102020204" pitchFamily="34" charset="0"/>
              </a:rPr>
              <a:t>reading-room</a:t>
            </a:r>
            <a:r>
              <a:rPr lang="en-US" altLang="zh-CN" sz="3200" b="1" noProof="1">
                <a:solidFill>
                  <a:srgbClr val="000099"/>
                </a:solidFill>
                <a:latin typeface="Arial Black" panose="020B0A04020102020204" pitchFamily="34" charset="0"/>
              </a:rPr>
              <a:t> </a:t>
            </a:r>
            <a:r>
              <a:rPr lang="en-US" altLang="zh-CN" sz="3200" b="1" u="sng" noProof="1">
                <a:solidFill>
                  <a:srgbClr val="FF0000"/>
                </a:solidFill>
                <a:latin typeface="Arial Black" panose="020B0A04020102020204" pitchFamily="34" charset="0"/>
              </a:rPr>
              <a:t>on the second floor</a:t>
            </a:r>
            <a:r>
              <a:rPr lang="en-US" altLang="zh-CN" sz="3200" b="1" noProof="1">
                <a:solidFill>
                  <a:srgbClr val="000099"/>
                </a:solidFill>
                <a:latin typeface="Arial Black" panose="020B0A04020102020204" pitchFamily="34" charset="0"/>
              </a:rPr>
              <a:t>.</a:t>
            </a:r>
            <a:endParaRPr lang="en-US" altLang="zh-CN" sz="3200" b="1" noProof="1">
              <a:solidFill>
                <a:srgbClr val="000099"/>
              </a:solidFill>
              <a:latin typeface="Arial Black" panose="020B0A04020102020204" pitchFamily="34" charset="0"/>
            </a:endParaRPr>
          </a:p>
        </p:txBody>
      </p:sp>
      <p:sp>
        <p:nvSpPr>
          <p:cNvPr id="3" name="圆角矩形 2"/>
          <p:cNvSpPr/>
          <p:nvPr/>
        </p:nvSpPr>
        <p:spPr bwMode="auto">
          <a:xfrm>
            <a:off x="428596" y="428604"/>
            <a:ext cx="8143964" cy="857256"/>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a:effectLst/>
          <a:scene3d>
            <a:camera prst="orthographicFront"/>
            <a:lightRig rig="chilly" dir="t"/>
          </a:scene3d>
          <a:sp3d>
            <a:bevelT/>
            <a:bevelB w="114300" prst="artDeco"/>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1" lang="zh-CN" altLang="en-US" sz="4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简单句一定都很简单吗？</a:t>
            </a:r>
            <a:endParaRPr kumimoji="1" lang="zh-CN" altLang="en-US" sz="4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p:txBody>
      </p:sp>
      <p:sp>
        <p:nvSpPr>
          <p:cNvPr id="5" name="文本框 1"/>
          <p:cNvSpPr txBox="1"/>
          <p:nvPr/>
        </p:nvSpPr>
        <p:spPr>
          <a:xfrm>
            <a:off x="285720" y="3929066"/>
            <a:ext cx="8575675" cy="1077218"/>
          </a:xfrm>
          <a:prstGeom prst="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r>
              <a:rPr lang="en-US" altLang="zh-CN" sz="3200" b="1" noProof="1" smtClean="0">
                <a:solidFill>
                  <a:srgbClr val="000099"/>
                </a:solidFill>
                <a:latin typeface="Arial Black" panose="020B0A04020102020204" pitchFamily="34" charset="0"/>
                <a:sym typeface="+mn-ea"/>
              </a:rPr>
              <a:t> Although </a:t>
            </a:r>
            <a:r>
              <a:rPr lang="en-US" altLang="zh-CN" sz="3200" b="1" noProof="1" smtClean="0">
                <a:solidFill>
                  <a:srgbClr val="000099"/>
                </a:solidFill>
                <a:latin typeface="Arial Black" panose="020B0A04020102020204" pitchFamily="34" charset="0"/>
                <a:ea typeface="楷体_GB2312" pitchFamily="49" charset="-122"/>
                <a:sym typeface="+mn-ea"/>
              </a:rPr>
              <a:t>h</a:t>
            </a:r>
            <a:r>
              <a:rPr lang="en-US" altLang="zh-CN" sz="3200" dirty="0" smtClean="0">
                <a:solidFill>
                  <a:srgbClr val="000099"/>
                </a:solidFill>
                <a:latin typeface="Arial Black" panose="020B0A04020102020204" pitchFamily="34" charset="0"/>
                <a:ea typeface="楷体_GB2312" pitchFamily="49" charset="-122"/>
              </a:rPr>
              <a:t>e helps me,  I never helps him. </a:t>
            </a:r>
            <a:r>
              <a:rPr lang="en-US" altLang="zh-CN" sz="3200" b="1" noProof="1" smtClean="0">
                <a:solidFill>
                  <a:srgbClr val="000099"/>
                </a:solidFill>
                <a:latin typeface="Arial Black" panose="020B0A04020102020204" pitchFamily="34" charset="0"/>
                <a:sym typeface="+mn-ea"/>
              </a:rPr>
              <a:t> </a:t>
            </a:r>
            <a:endParaRPr lang="en-US" altLang="zh-CN" sz="3200" b="1" noProof="1">
              <a:solidFill>
                <a:srgbClr val="000099"/>
              </a:solidFill>
              <a:latin typeface="Arial Black" panose="020B0A04020102020204" pitchFamily="34" charset="0"/>
            </a:endParaRPr>
          </a:p>
        </p:txBody>
      </p:sp>
      <p:sp>
        <p:nvSpPr>
          <p:cNvPr id="6" name="圆角矩形 5"/>
          <p:cNvSpPr/>
          <p:nvPr/>
        </p:nvSpPr>
        <p:spPr bwMode="auto">
          <a:xfrm>
            <a:off x="1000100" y="1714488"/>
            <a:ext cx="7858180" cy="1500198"/>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a:effectLst/>
          <a:scene3d>
            <a:camera prst="orthographicFront"/>
            <a:lightRig rig="chilly" dir="t"/>
          </a:scene3d>
          <a:sp3d>
            <a:bevelT/>
            <a:bevelB w="114300" prst="artDeco"/>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1" lang="zh-CN" altLang="en-US" sz="4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简单句不简单 </a:t>
            </a:r>
            <a:endParaRPr kumimoji="1" lang="zh-CN" altLang="en-US" sz="4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p:txBody>
      </p:sp>
      <p:sp>
        <p:nvSpPr>
          <p:cNvPr id="7" name="圆角矩形 6"/>
          <p:cNvSpPr/>
          <p:nvPr/>
        </p:nvSpPr>
        <p:spPr bwMode="auto">
          <a:xfrm>
            <a:off x="857224" y="4071942"/>
            <a:ext cx="8001056" cy="857256"/>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a:effectLst/>
          <a:scene3d>
            <a:camera prst="orthographicFront"/>
            <a:lightRig rig="chilly" dir="t"/>
          </a:scene3d>
          <a:sp3d>
            <a:bevelT/>
            <a:bevelB w="114300" prst="artDeco"/>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1" lang="zh-CN" altLang="en-US" sz="4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复合句很简单 </a:t>
            </a:r>
            <a:endParaRPr kumimoji="1" lang="zh-CN" altLang="en-US" sz="4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p:txBody>
      </p:sp>
      <p:pic>
        <p:nvPicPr>
          <p:cNvPr id="9" name="unit 4 words and expressions.mp3">
            <a:hlinkClick r:id="" action="ppaction://media"/>
          </p:cNvPr>
          <p:cNvPicPr>
            <a:picLocks noRot="1" noChangeAspect="1"/>
          </p:cNvPicPr>
          <p:nvPr>
            <a:audioFile r:link="rId1"/>
            <p:extLst>
              <p:ext uri="{DAA4B4D4-6D71-4841-9C94-3DE7FCFB9230}">
                <p14:media xmlns:p14="http://schemas.microsoft.com/office/powerpoint/2010/main" r:link="rId2"/>
              </p:ext>
            </p:extLst>
          </p:nvPr>
        </p:nvPicPr>
        <p:blipFill>
          <a:blip r:embed="rId3"/>
          <a:stretch>
            <a:fillRect/>
          </a:stretch>
        </p:blipFill>
        <p:spPr>
          <a:xfrm>
            <a:off x="8215338" y="6143644"/>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299390" fill="hold"/>
                                        <p:tgtEl>
                                          <p:spTgt spid="9"/>
                                        </p:tgtEl>
                                      </p:cBhvr>
                                    </p:cmd>
                                  </p:childTnLst>
                                </p:cTn>
                              </p:par>
                            </p:childTnLst>
                          </p:cTn>
                        </p:par>
                      </p:childTnLst>
                    </p:cTn>
                  </p:par>
                </p:childTnLst>
              </p:cTn>
              <p:nextCondLst>
                <p:cond evt="onClick" delay="0">
                  <p:tgtEl>
                    <p:spTgt spid="9"/>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4" grpId="0" animBg="1"/>
      <p:bldP spid="4" grpId="1" animBg="1"/>
      <p:bldP spid="5" grpId="0" animBg="1"/>
      <p:bldP spid="5" grpId="1"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课件\课件图片\timg 反反复滚滚滚复(2).jpg"/>
          <p:cNvPicPr>
            <a:picLocks noChangeAspect="1" noChangeArrowheads="1"/>
          </p:cNvPicPr>
          <p:nvPr/>
        </p:nvPicPr>
        <p:blipFill>
          <a:blip r:embed="rId1"/>
          <a:srcRect/>
          <a:stretch>
            <a:fillRect/>
          </a:stretch>
        </p:blipFill>
        <p:spPr bwMode="auto">
          <a:xfrm>
            <a:off x="0" y="0"/>
            <a:ext cx="9144000" cy="6143644"/>
          </a:xfrm>
          <a:prstGeom prst="rect">
            <a:avLst/>
          </a:prstGeom>
          <a:noFill/>
        </p:spPr>
      </p:pic>
      <p:sp>
        <p:nvSpPr>
          <p:cNvPr id="7" name="矩形 6"/>
          <p:cNvSpPr/>
          <p:nvPr/>
        </p:nvSpPr>
        <p:spPr>
          <a:xfrm>
            <a:off x="857224" y="1928802"/>
            <a:ext cx="6572296" cy="221599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138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Thanks</a:t>
            </a:r>
            <a:r>
              <a:rPr lang="en-US" altLang="zh-CN" sz="8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zh-CN" altLang="en-US" sz="8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1" descr="timg"/>
          <p:cNvPicPr>
            <a:picLocks noChangeAspect="1" noChangeArrowheads="1"/>
          </p:cNvPicPr>
          <p:nvPr/>
        </p:nvPicPr>
        <p:blipFill>
          <a:blip r:embed="rId1"/>
          <a:srcRect/>
          <a:stretch>
            <a:fillRect/>
          </a:stretch>
        </p:blipFill>
        <p:spPr bwMode="auto">
          <a:xfrm>
            <a:off x="871538" y="1060450"/>
            <a:ext cx="866775" cy="846138"/>
          </a:xfrm>
          <a:prstGeom prst="rect">
            <a:avLst/>
          </a:prstGeom>
          <a:noFill/>
          <a:ln w="9525">
            <a:noFill/>
            <a:miter lim="800000"/>
            <a:headEnd/>
            <a:tailEnd/>
          </a:ln>
        </p:spPr>
      </p:pic>
      <p:pic>
        <p:nvPicPr>
          <p:cNvPr id="5123" name="图片 2" descr="timg"/>
          <p:cNvPicPr>
            <a:picLocks noChangeAspect="1" noChangeArrowheads="1"/>
          </p:cNvPicPr>
          <p:nvPr/>
        </p:nvPicPr>
        <p:blipFill>
          <a:blip r:embed="rId1"/>
          <a:srcRect/>
          <a:stretch>
            <a:fillRect/>
          </a:stretch>
        </p:blipFill>
        <p:spPr bwMode="auto">
          <a:xfrm>
            <a:off x="3187700" y="1060450"/>
            <a:ext cx="866775" cy="846138"/>
          </a:xfrm>
          <a:prstGeom prst="rect">
            <a:avLst/>
          </a:prstGeom>
          <a:noFill/>
          <a:ln w="9525">
            <a:noFill/>
            <a:miter lim="800000"/>
            <a:headEnd/>
            <a:tailEnd/>
          </a:ln>
        </p:spPr>
      </p:pic>
      <p:pic>
        <p:nvPicPr>
          <p:cNvPr id="5124" name="图片 3" descr="timg"/>
          <p:cNvPicPr>
            <a:picLocks noChangeAspect="1" noChangeArrowheads="1"/>
          </p:cNvPicPr>
          <p:nvPr/>
        </p:nvPicPr>
        <p:blipFill>
          <a:blip r:embed="rId1"/>
          <a:srcRect/>
          <a:stretch>
            <a:fillRect/>
          </a:stretch>
        </p:blipFill>
        <p:spPr bwMode="auto">
          <a:xfrm>
            <a:off x="2800350" y="3384550"/>
            <a:ext cx="866775" cy="847725"/>
          </a:xfrm>
          <a:prstGeom prst="rect">
            <a:avLst/>
          </a:prstGeom>
          <a:noFill/>
          <a:ln w="9525">
            <a:noFill/>
            <a:miter lim="800000"/>
            <a:headEnd/>
            <a:tailEnd/>
          </a:ln>
        </p:spPr>
      </p:pic>
      <p:pic>
        <p:nvPicPr>
          <p:cNvPr id="5125" name="图片 4" descr="timg"/>
          <p:cNvPicPr>
            <a:picLocks noChangeAspect="1" noChangeArrowheads="1"/>
          </p:cNvPicPr>
          <p:nvPr/>
        </p:nvPicPr>
        <p:blipFill>
          <a:blip r:embed="rId1"/>
          <a:srcRect/>
          <a:stretch>
            <a:fillRect/>
          </a:stretch>
        </p:blipFill>
        <p:spPr bwMode="auto">
          <a:xfrm>
            <a:off x="5368925" y="1119188"/>
            <a:ext cx="866775" cy="847725"/>
          </a:xfrm>
          <a:prstGeom prst="rect">
            <a:avLst/>
          </a:prstGeom>
          <a:noFill/>
          <a:ln w="9525">
            <a:noFill/>
            <a:miter lim="800000"/>
            <a:headEnd/>
            <a:tailEnd/>
          </a:ln>
        </p:spPr>
      </p:pic>
      <p:pic>
        <p:nvPicPr>
          <p:cNvPr id="5126" name="图片 5" descr="timg"/>
          <p:cNvPicPr>
            <a:picLocks noChangeAspect="1" noChangeArrowheads="1"/>
          </p:cNvPicPr>
          <p:nvPr/>
        </p:nvPicPr>
        <p:blipFill>
          <a:blip r:embed="rId1"/>
          <a:srcRect/>
          <a:stretch>
            <a:fillRect/>
          </a:stretch>
        </p:blipFill>
        <p:spPr bwMode="auto">
          <a:xfrm>
            <a:off x="811213" y="1843088"/>
            <a:ext cx="866775" cy="847725"/>
          </a:xfrm>
          <a:prstGeom prst="rect">
            <a:avLst/>
          </a:prstGeom>
          <a:noFill/>
          <a:ln w="9525">
            <a:noFill/>
            <a:miter lim="800000"/>
            <a:headEnd/>
            <a:tailEnd/>
          </a:ln>
        </p:spPr>
      </p:pic>
      <p:pic>
        <p:nvPicPr>
          <p:cNvPr id="5127" name="图片 6" descr="timg"/>
          <p:cNvPicPr>
            <a:picLocks noChangeAspect="1" noChangeArrowheads="1"/>
          </p:cNvPicPr>
          <p:nvPr/>
        </p:nvPicPr>
        <p:blipFill>
          <a:blip r:embed="rId1"/>
          <a:srcRect/>
          <a:stretch>
            <a:fillRect/>
          </a:stretch>
        </p:blipFill>
        <p:spPr bwMode="auto">
          <a:xfrm>
            <a:off x="1287463" y="3248025"/>
            <a:ext cx="866775" cy="847725"/>
          </a:xfrm>
          <a:prstGeom prst="rect">
            <a:avLst/>
          </a:prstGeom>
          <a:noFill/>
          <a:ln w="9525">
            <a:noFill/>
            <a:miter lim="800000"/>
            <a:headEnd/>
            <a:tailEnd/>
          </a:ln>
        </p:spPr>
      </p:pic>
      <p:pic>
        <p:nvPicPr>
          <p:cNvPr id="5128" name="图片 7" descr="timg"/>
          <p:cNvPicPr>
            <a:picLocks noChangeAspect="1" noChangeArrowheads="1"/>
          </p:cNvPicPr>
          <p:nvPr/>
        </p:nvPicPr>
        <p:blipFill>
          <a:blip r:embed="rId1"/>
          <a:srcRect/>
          <a:stretch>
            <a:fillRect/>
          </a:stretch>
        </p:blipFill>
        <p:spPr bwMode="auto">
          <a:xfrm>
            <a:off x="1804988" y="1119188"/>
            <a:ext cx="868362" cy="847725"/>
          </a:xfrm>
          <a:prstGeom prst="rect">
            <a:avLst/>
          </a:prstGeom>
          <a:noFill/>
          <a:ln w="9525">
            <a:noFill/>
            <a:miter lim="800000"/>
            <a:headEnd/>
            <a:tailEnd/>
          </a:ln>
        </p:spPr>
      </p:pic>
      <p:pic>
        <p:nvPicPr>
          <p:cNvPr id="5129" name="图片 8" descr="timg"/>
          <p:cNvPicPr>
            <a:picLocks noChangeAspect="1" noChangeArrowheads="1"/>
          </p:cNvPicPr>
          <p:nvPr/>
        </p:nvPicPr>
        <p:blipFill>
          <a:blip r:embed="rId1"/>
          <a:srcRect/>
          <a:stretch>
            <a:fillRect/>
          </a:stretch>
        </p:blipFill>
        <p:spPr bwMode="auto">
          <a:xfrm>
            <a:off x="1931988" y="1970088"/>
            <a:ext cx="868362" cy="847725"/>
          </a:xfrm>
          <a:prstGeom prst="rect">
            <a:avLst/>
          </a:prstGeom>
          <a:noFill/>
          <a:ln w="9525">
            <a:noFill/>
            <a:miter lim="800000"/>
            <a:headEnd/>
            <a:tailEnd/>
          </a:ln>
        </p:spPr>
      </p:pic>
      <p:pic>
        <p:nvPicPr>
          <p:cNvPr id="5130" name="图片 9" descr="timg"/>
          <p:cNvPicPr>
            <a:picLocks noChangeAspect="1" noChangeArrowheads="1"/>
          </p:cNvPicPr>
          <p:nvPr/>
        </p:nvPicPr>
        <p:blipFill>
          <a:blip r:embed="rId1"/>
          <a:srcRect/>
          <a:stretch>
            <a:fillRect/>
          </a:stretch>
        </p:blipFill>
        <p:spPr bwMode="auto">
          <a:xfrm>
            <a:off x="4138613" y="2400300"/>
            <a:ext cx="866775" cy="847725"/>
          </a:xfrm>
          <a:prstGeom prst="rect">
            <a:avLst/>
          </a:prstGeom>
          <a:noFill/>
          <a:ln w="9525">
            <a:noFill/>
            <a:miter lim="800000"/>
            <a:headEnd/>
            <a:tailEnd/>
          </a:ln>
        </p:spPr>
      </p:pic>
      <p:pic>
        <p:nvPicPr>
          <p:cNvPr id="5131" name="图片 10" descr="timg"/>
          <p:cNvPicPr>
            <a:picLocks noChangeAspect="1" noChangeArrowheads="1"/>
          </p:cNvPicPr>
          <p:nvPr/>
        </p:nvPicPr>
        <p:blipFill>
          <a:blip r:embed="rId1"/>
          <a:srcRect/>
          <a:stretch>
            <a:fillRect/>
          </a:stretch>
        </p:blipFill>
        <p:spPr bwMode="auto">
          <a:xfrm>
            <a:off x="5068888" y="3384550"/>
            <a:ext cx="866775" cy="847725"/>
          </a:xfrm>
          <a:prstGeom prst="rect">
            <a:avLst/>
          </a:prstGeom>
          <a:noFill/>
          <a:ln w="9525">
            <a:noFill/>
            <a:miter lim="800000"/>
            <a:headEnd/>
            <a:tailEnd/>
          </a:ln>
        </p:spPr>
      </p:pic>
      <p:sp>
        <p:nvSpPr>
          <p:cNvPr id="5132" name="TextBox 11"/>
          <p:cNvSpPr txBox="1">
            <a:spLocks noChangeArrowheads="1"/>
          </p:cNvSpPr>
          <p:nvPr/>
        </p:nvSpPr>
        <p:spPr bwMode="auto">
          <a:xfrm>
            <a:off x="214313" y="4643438"/>
            <a:ext cx="8533105" cy="1754326"/>
          </a:xfrm>
          <a:prstGeom prst="rect">
            <a:avLst/>
          </a:prstGeom>
          <a:noFill/>
          <a:ln w="9525">
            <a:noFill/>
            <a:miter lim="800000"/>
          </a:ln>
        </p:spPr>
        <p:txBody>
          <a:bodyPr wrap="none">
            <a:spAutoFit/>
          </a:bodyPr>
          <a:lstStyle/>
          <a:p>
            <a:r>
              <a:rPr lang="zh-CN" altLang="en-US" sz="3600" b="1" dirty="0">
                <a:solidFill>
                  <a:srgbClr val="0000CC"/>
                </a:solidFill>
              </a:rPr>
              <a:t>请将</a:t>
            </a:r>
            <a:r>
              <a:rPr lang="en-US" altLang="zh-CN" sz="3600" b="1" dirty="0">
                <a:solidFill>
                  <a:srgbClr val="0000CC"/>
                </a:solidFill>
              </a:rPr>
              <a:t>10</a:t>
            </a:r>
            <a:r>
              <a:rPr lang="zh-CN" altLang="en-US" sz="3600" b="1" dirty="0">
                <a:solidFill>
                  <a:srgbClr val="0000CC"/>
                </a:solidFill>
              </a:rPr>
              <a:t>个苹果排成</a:t>
            </a:r>
            <a:r>
              <a:rPr lang="en-US" altLang="zh-CN" sz="3600" b="1" dirty="0">
                <a:solidFill>
                  <a:srgbClr val="0000CC"/>
                </a:solidFill>
              </a:rPr>
              <a:t>5</a:t>
            </a:r>
            <a:r>
              <a:rPr lang="zh-CN" altLang="en-US" sz="3600" b="1" dirty="0">
                <a:solidFill>
                  <a:srgbClr val="0000CC"/>
                </a:solidFill>
              </a:rPr>
              <a:t>排，每排必须排</a:t>
            </a:r>
            <a:r>
              <a:rPr lang="en-US" altLang="zh-CN" sz="3600" b="1" dirty="0">
                <a:solidFill>
                  <a:srgbClr val="0000CC"/>
                </a:solidFill>
              </a:rPr>
              <a:t>4</a:t>
            </a:r>
            <a:r>
              <a:rPr lang="zh-CN" altLang="en-US" sz="3600" b="1" dirty="0">
                <a:solidFill>
                  <a:srgbClr val="0000CC"/>
                </a:solidFill>
              </a:rPr>
              <a:t>个</a:t>
            </a:r>
            <a:r>
              <a:rPr lang="zh-CN" altLang="en-US" sz="3600" b="1" dirty="0" smtClean="0">
                <a:solidFill>
                  <a:srgbClr val="0000CC"/>
                </a:solidFill>
              </a:rPr>
              <a:t>。</a:t>
            </a:r>
            <a:endParaRPr lang="en-US" altLang="zh-CN" sz="3600" b="1" dirty="0" smtClean="0">
              <a:solidFill>
                <a:srgbClr val="0000CC"/>
              </a:solidFill>
            </a:endParaRPr>
          </a:p>
          <a:p>
            <a:r>
              <a:rPr lang="zh-CN" altLang="en-US" sz="3600" b="1" dirty="0" smtClean="0">
                <a:solidFill>
                  <a:srgbClr val="0000CC"/>
                </a:solidFill>
              </a:rPr>
              <a:t>两分钟后公布答案。</a:t>
            </a:r>
            <a:endParaRPr lang="zh-CN" altLang="en-US" sz="3600" b="1" dirty="0" smtClean="0">
              <a:solidFill>
                <a:srgbClr val="0000CC"/>
              </a:solidFill>
            </a:endParaRPr>
          </a:p>
          <a:p>
            <a:endParaRPr lang="zh-CN" altLang="en-US" sz="3600"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32"/>
                                        </p:tgtEl>
                                        <p:attrNameLst>
                                          <p:attrName>style.visibility</p:attrName>
                                        </p:attrNameLst>
                                      </p:cBhvr>
                                      <p:to>
                                        <p:strVal val="visible"/>
                                      </p:to>
                                    </p:set>
                                    <p:animEffect transition="in" filter="blinds(horizontal)">
                                      <p:cBhvr>
                                        <p:cTn id="7" dur="5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3" descr="timg (1)"/>
          <p:cNvPicPr>
            <a:picLocks noChangeAspect="1" noChangeArrowheads="1"/>
          </p:cNvPicPr>
          <p:nvPr/>
        </p:nvPicPr>
        <p:blipFill>
          <a:blip r:embed="rId1"/>
          <a:srcRect/>
          <a:stretch>
            <a:fillRect/>
          </a:stretch>
        </p:blipFill>
        <p:spPr bwMode="auto">
          <a:xfrm>
            <a:off x="687388" y="-28575"/>
            <a:ext cx="7283450" cy="6843713"/>
          </a:xfrm>
          <a:prstGeom prst="rect">
            <a:avLst/>
          </a:prstGeom>
          <a:solidFill>
            <a:schemeClr val="bg1"/>
          </a:solidFill>
          <a:ln w="9525">
            <a:noFill/>
            <a:miter lim="800000"/>
            <a:headEnd/>
            <a:tailEnd/>
          </a:ln>
        </p:spPr>
      </p:pic>
      <p:pic>
        <p:nvPicPr>
          <p:cNvPr id="6147" name="图片 4" descr="timg"/>
          <p:cNvPicPr>
            <a:picLocks noChangeAspect="1" noChangeArrowheads="1"/>
          </p:cNvPicPr>
          <p:nvPr/>
        </p:nvPicPr>
        <p:blipFill>
          <a:blip r:embed="rId2"/>
          <a:srcRect/>
          <a:stretch>
            <a:fillRect/>
          </a:stretch>
        </p:blipFill>
        <p:spPr bwMode="auto">
          <a:xfrm>
            <a:off x="965200" y="2355850"/>
            <a:ext cx="500063" cy="488950"/>
          </a:xfrm>
          <a:prstGeom prst="rect">
            <a:avLst/>
          </a:prstGeom>
          <a:noFill/>
          <a:ln w="9525">
            <a:noFill/>
            <a:miter lim="800000"/>
            <a:headEnd/>
            <a:tailEnd/>
          </a:ln>
        </p:spPr>
      </p:pic>
      <p:pic>
        <p:nvPicPr>
          <p:cNvPr id="6148" name="图片 5" descr="timg"/>
          <p:cNvPicPr>
            <a:picLocks noChangeAspect="1" noChangeArrowheads="1"/>
          </p:cNvPicPr>
          <p:nvPr/>
        </p:nvPicPr>
        <p:blipFill>
          <a:blip r:embed="rId2"/>
          <a:srcRect/>
          <a:stretch>
            <a:fillRect/>
          </a:stretch>
        </p:blipFill>
        <p:spPr bwMode="auto">
          <a:xfrm>
            <a:off x="3460750" y="2355850"/>
            <a:ext cx="500063" cy="488950"/>
          </a:xfrm>
          <a:prstGeom prst="rect">
            <a:avLst/>
          </a:prstGeom>
          <a:noFill/>
          <a:ln w="9525">
            <a:noFill/>
            <a:miter lim="800000"/>
            <a:headEnd/>
            <a:tailEnd/>
          </a:ln>
        </p:spPr>
      </p:pic>
      <p:pic>
        <p:nvPicPr>
          <p:cNvPr id="6149" name="图片 6" descr="timg"/>
          <p:cNvPicPr>
            <a:picLocks noChangeAspect="1" noChangeArrowheads="1"/>
          </p:cNvPicPr>
          <p:nvPr/>
        </p:nvPicPr>
        <p:blipFill>
          <a:blip r:embed="rId2"/>
          <a:srcRect/>
          <a:stretch>
            <a:fillRect/>
          </a:stretch>
        </p:blipFill>
        <p:spPr bwMode="auto">
          <a:xfrm>
            <a:off x="4235450" y="-28575"/>
            <a:ext cx="500063" cy="488950"/>
          </a:xfrm>
          <a:prstGeom prst="rect">
            <a:avLst/>
          </a:prstGeom>
          <a:noFill/>
          <a:ln w="9525">
            <a:noFill/>
            <a:miter lim="800000"/>
            <a:headEnd/>
            <a:tailEnd/>
          </a:ln>
        </p:spPr>
      </p:pic>
      <p:pic>
        <p:nvPicPr>
          <p:cNvPr id="6150" name="图片 7" descr="timg"/>
          <p:cNvPicPr>
            <a:picLocks noChangeAspect="1" noChangeArrowheads="1"/>
          </p:cNvPicPr>
          <p:nvPr/>
        </p:nvPicPr>
        <p:blipFill>
          <a:blip r:embed="rId2"/>
          <a:srcRect/>
          <a:stretch>
            <a:fillRect/>
          </a:stretch>
        </p:blipFill>
        <p:spPr bwMode="auto">
          <a:xfrm>
            <a:off x="7470775" y="2355850"/>
            <a:ext cx="500063" cy="488950"/>
          </a:xfrm>
          <a:prstGeom prst="rect">
            <a:avLst/>
          </a:prstGeom>
          <a:noFill/>
          <a:ln w="9525">
            <a:noFill/>
            <a:miter lim="800000"/>
            <a:headEnd/>
            <a:tailEnd/>
          </a:ln>
        </p:spPr>
      </p:pic>
      <p:pic>
        <p:nvPicPr>
          <p:cNvPr id="6151" name="图片 8" descr="timg"/>
          <p:cNvPicPr>
            <a:picLocks noChangeAspect="1" noChangeArrowheads="1"/>
          </p:cNvPicPr>
          <p:nvPr/>
        </p:nvPicPr>
        <p:blipFill>
          <a:blip r:embed="rId3" cstate="print"/>
          <a:srcRect/>
          <a:stretch>
            <a:fillRect/>
          </a:stretch>
        </p:blipFill>
        <p:spPr bwMode="auto">
          <a:xfrm>
            <a:off x="4975225" y="2355850"/>
            <a:ext cx="501650" cy="488950"/>
          </a:xfrm>
          <a:prstGeom prst="rect">
            <a:avLst/>
          </a:prstGeom>
          <a:noFill/>
          <a:ln w="9525">
            <a:noFill/>
            <a:miter lim="800000"/>
            <a:headEnd/>
            <a:tailEnd/>
          </a:ln>
        </p:spPr>
      </p:pic>
      <p:pic>
        <p:nvPicPr>
          <p:cNvPr id="6152" name="图片 9" descr="timg"/>
          <p:cNvPicPr>
            <a:picLocks noChangeAspect="1" noChangeArrowheads="1"/>
          </p:cNvPicPr>
          <p:nvPr/>
        </p:nvPicPr>
        <p:blipFill>
          <a:blip r:embed="rId2"/>
          <a:srcRect/>
          <a:stretch>
            <a:fillRect/>
          </a:stretch>
        </p:blipFill>
        <p:spPr bwMode="auto">
          <a:xfrm>
            <a:off x="5402263" y="3794125"/>
            <a:ext cx="500062" cy="488950"/>
          </a:xfrm>
          <a:prstGeom prst="rect">
            <a:avLst/>
          </a:prstGeom>
          <a:noFill/>
          <a:ln w="9525">
            <a:noFill/>
            <a:miter lim="800000"/>
            <a:headEnd/>
            <a:tailEnd/>
          </a:ln>
        </p:spPr>
      </p:pic>
      <p:pic>
        <p:nvPicPr>
          <p:cNvPr id="6153" name="图片 10" descr="timg"/>
          <p:cNvPicPr>
            <a:picLocks noChangeAspect="1" noChangeArrowheads="1"/>
          </p:cNvPicPr>
          <p:nvPr/>
        </p:nvPicPr>
        <p:blipFill>
          <a:blip r:embed="rId3" cstate="print"/>
          <a:srcRect/>
          <a:stretch>
            <a:fillRect/>
          </a:stretch>
        </p:blipFill>
        <p:spPr bwMode="auto">
          <a:xfrm>
            <a:off x="4321175" y="4800600"/>
            <a:ext cx="501650" cy="488950"/>
          </a:xfrm>
          <a:prstGeom prst="rect">
            <a:avLst/>
          </a:prstGeom>
          <a:noFill/>
          <a:ln w="9525">
            <a:noFill/>
            <a:miter lim="800000"/>
            <a:headEnd/>
            <a:tailEnd/>
          </a:ln>
        </p:spPr>
      </p:pic>
      <p:pic>
        <p:nvPicPr>
          <p:cNvPr id="6154" name="图片 11" descr="timg"/>
          <p:cNvPicPr>
            <a:picLocks noChangeAspect="1" noChangeArrowheads="1"/>
          </p:cNvPicPr>
          <p:nvPr/>
        </p:nvPicPr>
        <p:blipFill>
          <a:blip r:embed="rId2"/>
          <a:srcRect/>
          <a:stretch>
            <a:fillRect/>
          </a:stretch>
        </p:blipFill>
        <p:spPr bwMode="auto">
          <a:xfrm>
            <a:off x="2376488" y="6154738"/>
            <a:ext cx="500062" cy="488950"/>
          </a:xfrm>
          <a:prstGeom prst="rect">
            <a:avLst/>
          </a:prstGeom>
          <a:noFill/>
          <a:ln w="9525">
            <a:noFill/>
            <a:miter lim="800000"/>
            <a:headEnd/>
            <a:tailEnd/>
          </a:ln>
        </p:spPr>
      </p:pic>
      <p:pic>
        <p:nvPicPr>
          <p:cNvPr id="6155" name="图片 12" descr="timg"/>
          <p:cNvPicPr>
            <a:picLocks noChangeAspect="1" noChangeArrowheads="1"/>
          </p:cNvPicPr>
          <p:nvPr/>
        </p:nvPicPr>
        <p:blipFill>
          <a:blip r:embed="rId2"/>
          <a:srcRect/>
          <a:stretch>
            <a:fillRect/>
          </a:stretch>
        </p:blipFill>
        <p:spPr bwMode="auto">
          <a:xfrm>
            <a:off x="3041650" y="3905250"/>
            <a:ext cx="500063" cy="488950"/>
          </a:xfrm>
          <a:prstGeom prst="rect">
            <a:avLst/>
          </a:prstGeom>
          <a:noFill/>
          <a:ln w="9525">
            <a:noFill/>
            <a:miter lim="800000"/>
            <a:headEnd/>
            <a:tailEnd/>
          </a:ln>
        </p:spPr>
      </p:pic>
      <p:pic>
        <p:nvPicPr>
          <p:cNvPr id="6156" name="图片 13" descr="timg"/>
          <p:cNvPicPr>
            <a:picLocks noChangeAspect="1" noChangeArrowheads="1"/>
          </p:cNvPicPr>
          <p:nvPr/>
        </p:nvPicPr>
        <p:blipFill>
          <a:blip r:embed="rId2"/>
          <a:srcRect/>
          <a:stretch>
            <a:fillRect/>
          </a:stretch>
        </p:blipFill>
        <p:spPr bwMode="auto">
          <a:xfrm>
            <a:off x="6245225" y="6154738"/>
            <a:ext cx="500063" cy="488950"/>
          </a:xfrm>
          <a:prstGeom prst="rect">
            <a:avLst/>
          </a:prstGeom>
          <a:noFill/>
          <a:ln w="9525">
            <a:noFill/>
            <a:miter lim="800000"/>
            <a:headEnd/>
            <a:tailEnd/>
          </a:ln>
        </p:spPr>
      </p:pic>
      <p:sp>
        <p:nvSpPr>
          <p:cNvPr id="14" name="TextBox 13"/>
          <p:cNvSpPr txBox="1"/>
          <p:nvPr/>
        </p:nvSpPr>
        <p:spPr>
          <a:xfrm>
            <a:off x="500034" y="0"/>
            <a:ext cx="8072494" cy="6740307"/>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课件\课件图片\timcccccg (2).jpg"/>
          <p:cNvPicPr>
            <a:picLocks noChangeAspect="1" noChangeArrowheads="1"/>
          </p:cNvPicPr>
          <p:nvPr/>
        </p:nvPicPr>
        <p:blipFill>
          <a:blip r:embed="rId1"/>
          <a:srcRect/>
          <a:stretch>
            <a:fillRect/>
          </a:stretch>
        </p:blipFill>
        <p:spPr bwMode="auto">
          <a:xfrm>
            <a:off x="142844" y="0"/>
            <a:ext cx="9001156" cy="4643422"/>
          </a:xfrm>
          <a:prstGeom prst="rect">
            <a:avLst/>
          </a:prstGeom>
          <a:noFill/>
        </p:spPr>
      </p:pic>
      <p:sp>
        <p:nvSpPr>
          <p:cNvPr id="4" name="内容占位符 3"/>
          <p:cNvSpPr txBox="1">
            <a:spLocks noGrp="1"/>
          </p:cNvSpPr>
          <p:nvPr>
            <p:ph idx="1"/>
          </p:nvPr>
        </p:nvSpPr>
        <p:spPr>
          <a:xfrm>
            <a:off x="1000100" y="4929198"/>
            <a:ext cx="6906058" cy="830997"/>
          </a:xfrm>
          <a:prstGeom prst="rect">
            <a:avLst/>
          </a:prstGeom>
          <a:noFill/>
          <a:effectLst>
            <a:glow rad="139700">
              <a:schemeClr val="accent6">
                <a:satMod val="175000"/>
                <a:alpha val="40000"/>
              </a:schemeClr>
            </a:glow>
          </a:effectLst>
        </p:spPr>
        <p:txBody>
          <a:bodyPr wrap="none" rtlCol="0">
            <a:spAutoFit/>
          </a:bodyPr>
          <a:lstStyle/>
          <a:p>
            <a:pPr>
              <a:buNone/>
            </a:pPr>
            <a:r>
              <a:rPr lang="zh-CN" altLang="en-US" sz="4800" b="1" dirty="0" smtClean="0">
                <a:solidFill>
                  <a:srgbClr val="000066"/>
                </a:solidFill>
                <a:latin typeface="方正粗黑宋简体" pitchFamily="2" charset="-122"/>
                <a:ea typeface="方正粗黑宋简体" pitchFamily="2" charset="-122"/>
              </a:rPr>
              <a:t>求同尊异   “译”如反掌</a:t>
            </a:r>
            <a:endParaRPr lang="zh-CN" altLang="en-US" sz="4800" b="1" dirty="0">
              <a:solidFill>
                <a:srgbClr val="000066"/>
              </a:solidFill>
              <a:latin typeface="方正粗黑宋简体" pitchFamily="2" charset="-122"/>
              <a:ea typeface="方正粗黑宋简体" pitchFamily="2" charset="-122"/>
            </a:endParaRPr>
          </a:p>
        </p:txBody>
      </p:sp>
      <p:sp>
        <p:nvSpPr>
          <p:cNvPr id="5" name="圆角矩形 4"/>
          <p:cNvSpPr/>
          <p:nvPr/>
        </p:nvSpPr>
        <p:spPr>
          <a:xfrm>
            <a:off x="714348" y="4714884"/>
            <a:ext cx="8072494" cy="1071570"/>
          </a:xfrm>
          <a:prstGeom prst="roundRect">
            <a:avLst/>
          </a:prstGeom>
          <a:solidFill>
            <a:srgbClr val="000000"/>
          </a:solidFill>
          <a:scene3d>
            <a:camera prst="orthographicFront"/>
            <a:lightRig rig="threePt" dir="t"/>
          </a:scene3d>
          <a:sp3d prstMaterial="translucentPowder">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椭圆 6"/>
          <p:cNvSpPr/>
          <p:nvPr/>
        </p:nvSpPr>
        <p:spPr>
          <a:xfrm>
            <a:off x="4214810" y="4714884"/>
            <a:ext cx="1571636" cy="1143008"/>
          </a:xfrm>
          <a:prstGeom prst="ellipse">
            <a:avLst/>
          </a:prstGeom>
          <a:noFill/>
          <a:ln w="9842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D:\中英思维转换\求同尊异，“译”如反掌\微信图片_20200305215048.jpg"/>
          <p:cNvPicPr>
            <a:picLocks noChangeAspect="1" noChangeArrowheads="1"/>
          </p:cNvPicPr>
          <p:nvPr/>
        </p:nvPicPr>
        <p:blipFill>
          <a:blip r:embed="rId1"/>
          <a:srcRect/>
          <a:stretch>
            <a:fillRect/>
          </a:stretch>
        </p:blipFill>
        <p:spPr bwMode="auto">
          <a:xfrm>
            <a:off x="642910" y="214290"/>
            <a:ext cx="4429156" cy="6099519"/>
          </a:xfrm>
          <a:prstGeom prst="rect">
            <a:avLst/>
          </a:prstGeom>
          <a:noFill/>
        </p:spPr>
      </p:pic>
      <p:pic>
        <p:nvPicPr>
          <p:cNvPr id="2055" name="Picture 7" descr="D:\中英思维转换\求同尊异，“译”如反掌\微信图片_20200305215123.jpg"/>
          <p:cNvPicPr>
            <a:picLocks noChangeAspect="1" noChangeArrowheads="1"/>
          </p:cNvPicPr>
          <p:nvPr/>
        </p:nvPicPr>
        <p:blipFill>
          <a:blip r:embed="rId2"/>
          <a:srcRect/>
          <a:stretch>
            <a:fillRect/>
          </a:stretch>
        </p:blipFill>
        <p:spPr bwMode="auto">
          <a:xfrm>
            <a:off x="285720" y="214290"/>
            <a:ext cx="6286544" cy="5881369"/>
          </a:xfrm>
          <a:prstGeom prst="rect">
            <a:avLst/>
          </a:prstGeom>
          <a:noFill/>
        </p:spPr>
      </p:pic>
      <p:pic>
        <p:nvPicPr>
          <p:cNvPr id="2057" name="Picture 9" descr="D:\中英思维转换\求同尊异，“译”如反掌\微信图片_20200305215130.jpg"/>
          <p:cNvPicPr>
            <a:picLocks noChangeAspect="1" noChangeArrowheads="1"/>
          </p:cNvPicPr>
          <p:nvPr/>
        </p:nvPicPr>
        <p:blipFill>
          <a:blip r:embed="rId3"/>
          <a:srcRect/>
          <a:stretch>
            <a:fillRect/>
          </a:stretch>
        </p:blipFill>
        <p:spPr bwMode="auto">
          <a:xfrm>
            <a:off x="500034" y="357166"/>
            <a:ext cx="6033577" cy="5917898"/>
          </a:xfrm>
          <a:prstGeom prst="rect">
            <a:avLst/>
          </a:prstGeom>
          <a:noFill/>
        </p:spPr>
      </p:pic>
      <p:pic>
        <p:nvPicPr>
          <p:cNvPr id="12" name="Picture 2" descr="D:\课件\课件图片\0040010017.jpg"/>
          <p:cNvPicPr>
            <a:picLocks noChangeAspect="1" noChangeArrowheads="1"/>
          </p:cNvPicPr>
          <p:nvPr/>
        </p:nvPicPr>
        <p:blipFill>
          <a:blip r:embed="rId4" cstate="print"/>
          <a:srcRect/>
          <a:stretch>
            <a:fillRect/>
          </a:stretch>
        </p:blipFill>
        <p:spPr bwMode="auto">
          <a:xfrm>
            <a:off x="6786578" y="4933957"/>
            <a:ext cx="2202403" cy="19240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053"/>
                                        </p:tgtEl>
                                        <p:attrNameLst>
                                          <p:attrName>ppt_x</p:attrName>
                                        </p:attrNameLst>
                                      </p:cBhvr>
                                      <p:tavLst>
                                        <p:tav tm="0">
                                          <p:val>
                                            <p:strVal val="ppt_x"/>
                                          </p:val>
                                        </p:tav>
                                        <p:tav tm="100000">
                                          <p:val>
                                            <p:strVal val="ppt_x"/>
                                          </p:val>
                                        </p:tav>
                                      </p:tavLst>
                                    </p:anim>
                                    <p:anim calcmode="lin" valueType="num">
                                      <p:cBhvr additive="base">
                                        <p:cTn id="7" dur="500"/>
                                        <p:tgtEl>
                                          <p:spTgt spid="2053"/>
                                        </p:tgtEl>
                                        <p:attrNameLst>
                                          <p:attrName>ppt_y</p:attrName>
                                        </p:attrNameLst>
                                      </p:cBhvr>
                                      <p:tavLst>
                                        <p:tav tm="0">
                                          <p:val>
                                            <p:strVal val="ppt_y"/>
                                          </p:val>
                                        </p:tav>
                                        <p:tav tm="100000">
                                          <p:val>
                                            <p:strVal val="1+ppt_h/2"/>
                                          </p:val>
                                        </p:tav>
                                      </p:tavLst>
                                    </p:anim>
                                    <p:set>
                                      <p:cBhvr>
                                        <p:cTn id="8" dur="1" fill="hold">
                                          <p:stCondLst>
                                            <p:cond delay="499"/>
                                          </p:stCondLst>
                                        </p:cTn>
                                        <p:tgtEl>
                                          <p:spTgt spid="205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055"/>
                                        </p:tgtEl>
                                        <p:attrNameLst>
                                          <p:attrName>style.visibility</p:attrName>
                                        </p:attrNameLst>
                                      </p:cBhvr>
                                      <p:to>
                                        <p:strVal val="visible"/>
                                      </p:to>
                                    </p:set>
                                    <p:animEffect transition="in" filter="blinds(horizontal)">
                                      <p:cBhvr>
                                        <p:cTn id="13" dur="500"/>
                                        <p:tgtEl>
                                          <p:spTgt spid="205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2055"/>
                                        </p:tgtEl>
                                        <p:attrNameLst>
                                          <p:attrName>ppt_x</p:attrName>
                                        </p:attrNameLst>
                                      </p:cBhvr>
                                      <p:tavLst>
                                        <p:tav tm="0">
                                          <p:val>
                                            <p:strVal val="ppt_x"/>
                                          </p:val>
                                        </p:tav>
                                        <p:tav tm="100000">
                                          <p:val>
                                            <p:strVal val="ppt_x"/>
                                          </p:val>
                                        </p:tav>
                                      </p:tavLst>
                                    </p:anim>
                                    <p:anim calcmode="lin" valueType="num">
                                      <p:cBhvr additive="base">
                                        <p:cTn id="18" dur="500"/>
                                        <p:tgtEl>
                                          <p:spTgt spid="2055"/>
                                        </p:tgtEl>
                                        <p:attrNameLst>
                                          <p:attrName>ppt_y</p:attrName>
                                        </p:attrNameLst>
                                      </p:cBhvr>
                                      <p:tavLst>
                                        <p:tav tm="0">
                                          <p:val>
                                            <p:strVal val="ppt_y"/>
                                          </p:val>
                                        </p:tav>
                                        <p:tav tm="100000">
                                          <p:val>
                                            <p:strVal val="1+ppt_h/2"/>
                                          </p:val>
                                        </p:tav>
                                      </p:tavLst>
                                    </p:anim>
                                    <p:set>
                                      <p:cBhvr>
                                        <p:cTn id="19" dur="1" fill="hold">
                                          <p:stCondLst>
                                            <p:cond delay="499"/>
                                          </p:stCondLst>
                                        </p:cTn>
                                        <p:tgtEl>
                                          <p:spTgt spid="205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057"/>
                                        </p:tgtEl>
                                        <p:attrNameLst>
                                          <p:attrName>style.visibility</p:attrName>
                                        </p:attrNameLst>
                                      </p:cBhvr>
                                      <p:to>
                                        <p:strVal val="visible"/>
                                      </p:to>
                                    </p:set>
                                    <p:animEffect transition="in" filter="blinds(horizontal)">
                                      <p:cBhvr>
                                        <p:cTn id="24" dur="500"/>
                                        <p:tgtEl>
                                          <p:spTgt spid="2057"/>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xit" presetSubtype="16" fill="hold" nodeType="clickEffect">
                                  <p:stCondLst>
                                    <p:cond delay="0"/>
                                  </p:stCondLst>
                                  <p:childTnLst>
                                    <p:animEffect transition="out" filter="diamond(in)">
                                      <p:cBhvr>
                                        <p:cTn id="28" dur="2000"/>
                                        <p:tgtEl>
                                          <p:spTgt spid="2057"/>
                                        </p:tgtEl>
                                      </p:cBhvr>
                                    </p:animEffect>
                                    <p:set>
                                      <p:cBhvr>
                                        <p:cTn id="29" dur="1" fill="hold">
                                          <p:stCondLst>
                                            <p:cond delay="1999"/>
                                          </p:stCondLst>
                                        </p:cTn>
                                        <p:tgtEl>
                                          <p:spTgt spid="20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2285992"/>
          </a:xfrm>
          <a:solidFill>
            <a:srgbClr val="00B0F0"/>
          </a:solidFill>
        </p:spPr>
        <p:txBody>
          <a:bodyPr/>
          <a:lstStyle/>
          <a:p>
            <a:endParaRPr lang="zh-CN" altLang="en-US" dirty="0"/>
          </a:p>
        </p:txBody>
      </p:sp>
      <p:pic>
        <p:nvPicPr>
          <p:cNvPr id="3075" name="Picture 3" descr="C:\Users\Administrator.DC-20190821KNSB\Desktop\tivvvvvmg.jpg"/>
          <p:cNvPicPr>
            <a:picLocks noGrp="1" noChangeAspect="1" noChangeArrowheads="1"/>
          </p:cNvPicPr>
          <p:nvPr>
            <p:ph idx="1"/>
          </p:nvPr>
        </p:nvPicPr>
        <p:blipFill>
          <a:blip r:embed="rId1"/>
          <a:srcRect/>
          <a:stretch>
            <a:fillRect/>
          </a:stretch>
        </p:blipFill>
        <p:spPr bwMode="auto">
          <a:xfrm>
            <a:off x="0" y="2154554"/>
            <a:ext cx="9144000" cy="4703446"/>
          </a:xfrm>
          <a:prstGeom prst="rect">
            <a:avLst/>
          </a:prstGeom>
          <a:noFill/>
        </p:spPr>
      </p:pic>
      <p:sp>
        <p:nvSpPr>
          <p:cNvPr id="8" name="矩形 7"/>
          <p:cNvSpPr/>
          <p:nvPr/>
        </p:nvSpPr>
        <p:spPr>
          <a:xfrm>
            <a:off x="928662" y="2428868"/>
            <a:ext cx="6786610" cy="923330"/>
          </a:xfrm>
          <a:prstGeom prst="rect">
            <a:avLst/>
          </a:prstGeom>
          <a:noFill/>
        </p:spPr>
        <p:txBody>
          <a:bodyPr wrap="square" lIns="91440" tIns="45720" rIns="91440" bIns="45720">
            <a:spAutoFit/>
          </a:bodyPr>
          <a:lstStyle/>
          <a:p>
            <a:pPr algn="ctr"/>
            <a:r>
              <a:rPr lang="en-US" altLang="zh-CN" sz="54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1A118D"/>
                </a:solidFill>
                <a:effectLst>
                  <a:outerShdw blurRad="50800" dist="40000" dir="5400000" algn="tl" rotWithShape="0">
                    <a:srgbClr val="000000">
                      <a:shade val="5000"/>
                      <a:satMod val="120000"/>
                      <a:alpha val="33000"/>
                    </a:srgbClr>
                  </a:outerShdw>
                </a:effectLst>
              </a:rPr>
              <a:t>Ready ?    let’s go !</a:t>
            </a:r>
            <a:endParaRPr lang="zh-CN" altLang="en-US" sz="54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1A118D"/>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课件\课件图片\timg 反反复滚滚滚复(2).jpg"/>
          <p:cNvPicPr>
            <a:picLocks noChangeAspect="1" noChangeArrowheads="1"/>
          </p:cNvPicPr>
          <p:nvPr/>
        </p:nvPicPr>
        <p:blipFill>
          <a:blip r:embed="rId1"/>
          <a:srcRect/>
          <a:stretch>
            <a:fillRect/>
          </a:stretch>
        </p:blipFill>
        <p:spPr bwMode="auto">
          <a:xfrm>
            <a:off x="0" y="0"/>
            <a:ext cx="9144000" cy="6143644"/>
          </a:xfrm>
          <a:prstGeom prst="rect">
            <a:avLst/>
          </a:prstGeom>
          <a:noFill/>
        </p:spPr>
      </p:pic>
      <p:sp>
        <p:nvSpPr>
          <p:cNvPr id="3" name="内容占位符 2"/>
          <p:cNvSpPr>
            <a:spLocks noGrp="1"/>
          </p:cNvSpPr>
          <p:nvPr>
            <p:ph idx="1"/>
          </p:nvPr>
        </p:nvSpPr>
        <p:spPr>
          <a:xfrm>
            <a:off x="0" y="0"/>
            <a:ext cx="9144000" cy="6858000"/>
          </a:xfrm>
          <a:solidFill>
            <a:schemeClr val="bg1">
              <a:alpha val="68000"/>
            </a:schemeClr>
          </a:solidFill>
        </p:spPr>
        <p:txBody>
          <a:bodyPr>
            <a:normAutofit/>
          </a:bodyPr>
          <a:lstStyle/>
          <a:p>
            <a:pPr algn="just" eaLnBrk="0" hangingPunct="0">
              <a:lnSpc>
                <a:spcPct val="110000"/>
              </a:lnSpc>
              <a:spcBef>
                <a:spcPct val="10000"/>
              </a:spcBef>
              <a:buNone/>
            </a:pPr>
            <a:endParaRPr lang="en-US" altLang="zh-CN" b="1" dirty="0" smtClean="0">
              <a:solidFill>
                <a:srgbClr val="1A118D"/>
              </a:solidFill>
              <a:latin typeface="Times New Roman" panose="02020603050405020304" pitchFamily="18" charset="0"/>
            </a:endParaRPr>
          </a:p>
          <a:p>
            <a:pPr algn="just" eaLnBrk="0" hangingPunct="0">
              <a:lnSpc>
                <a:spcPct val="110000"/>
              </a:lnSpc>
              <a:spcBef>
                <a:spcPct val="10000"/>
              </a:spcBef>
              <a:buNone/>
            </a:pPr>
            <a:endParaRPr lang="en-US" altLang="zh-CN" b="1" dirty="0" smtClean="0">
              <a:solidFill>
                <a:srgbClr val="1A118D"/>
              </a:solidFill>
              <a:latin typeface="Times New Roman" panose="02020603050405020304" pitchFamily="18" charset="0"/>
            </a:endParaRPr>
          </a:p>
          <a:p>
            <a:pPr algn="just" eaLnBrk="0" hangingPunct="0">
              <a:lnSpc>
                <a:spcPct val="110000"/>
              </a:lnSpc>
              <a:spcBef>
                <a:spcPct val="10000"/>
              </a:spcBef>
              <a:buNone/>
            </a:pPr>
            <a:endParaRPr lang="en-US" altLang="zh-CN" sz="28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800" b="1" dirty="0" smtClean="0">
                <a:solidFill>
                  <a:srgbClr val="1A118D"/>
                </a:solidFill>
                <a:latin typeface="Arial Black" panose="020B0A04020102020204" pitchFamily="34" charset="0"/>
                <a:ea typeface="黑体" panose="02010609060101010101" pitchFamily="49" charset="-122"/>
              </a:rPr>
              <a:t>1.</a:t>
            </a:r>
            <a:r>
              <a:rPr lang="zh-CN" altLang="en-US" sz="2800" b="1" dirty="0" smtClean="0">
                <a:solidFill>
                  <a:srgbClr val="1A118D"/>
                </a:solidFill>
                <a:latin typeface="Arial Black" panose="020B0A04020102020204" pitchFamily="34" charset="0"/>
                <a:ea typeface="黑体" panose="02010609060101010101" pitchFamily="49" charset="-122"/>
              </a:rPr>
              <a:t>你叫什么名字？      </a:t>
            </a:r>
            <a:r>
              <a:rPr lang="en-US" altLang="zh-CN" sz="2800" b="1" dirty="0" smtClean="0">
                <a:solidFill>
                  <a:srgbClr val="1A118D"/>
                </a:solidFill>
                <a:latin typeface="Arial Black" panose="020B0A04020102020204" pitchFamily="34" charset="0"/>
                <a:ea typeface="黑体" panose="02010609060101010101" pitchFamily="49" charset="-122"/>
              </a:rPr>
              <a:t>What is your name ?</a:t>
            </a:r>
            <a:endParaRPr lang="en-US" altLang="zh-CN" sz="28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800" b="1" dirty="0" smtClean="0">
                <a:solidFill>
                  <a:srgbClr val="1A118D"/>
                </a:solidFill>
                <a:latin typeface="Arial Black" panose="020B0A04020102020204" pitchFamily="34" charset="0"/>
                <a:ea typeface="黑体" panose="02010609060101010101" pitchFamily="49" charset="-122"/>
              </a:rPr>
              <a:t>2.</a:t>
            </a:r>
            <a:r>
              <a:rPr lang="zh-CN" altLang="en-US" sz="2800" b="1" dirty="0" smtClean="0">
                <a:solidFill>
                  <a:srgbClr val="1A118D"/>
                </a:solidFill>
                <a:latin typeface="Arial Black" panose="020B0A04020102020204" pitchFamily="34" charset="0"/>
                <a:ea typeface="黑体" panose="02010609060101010101" pitchFamily="49" charset="-122"/>
              </a:rPr>
              <a:t>你好吗？               </a:t>
            </a:r>
            <a:r>
              <a:rPr lang="en-US" altLang="zh-CN" sz="2800" b="1" dirty="0" smtClean="0">
                <a:solidFill>
                  <a:srgbClr val="1A118D"/>
                </a:solidFill>
                <a:latin typeface="Arial Black" panose="020B0A04020102020204" pitchFamily="34" charset="0"/>
                <a:ea typeface="黑体" panose="02010609060101010101" pitchFamily="49" charset="-122"/>
              </a:rPr>
              <a:t>How are you?</a:t>
            </a:r>
            <a:endParaRPr lang="en-US" altLang="zh-CN" sz="28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800" b="1" dirty="0" smtClean="0">
                <a:solidFill>
                  <a:srgbClr val="1A118D"/>
                </a:solidFill>
                <a:latin typeface="Arial Black" panose="020B0A04020102020204" pitchFamily="34" charset="0"/>
                <a:ea typeface="黑体" panose="02010609060101010101" pitchFamily="49" charset="-122"/>
              </a:rPr>
              <a:t>3.</a:t>
            </a:r>
            <a:r>
              <a:rPr lang="zh-CN" altLang="en-US" sz="2800" b="1" dirty="0" smtClean="0">
                <a:solidFill>
                  <a:srgbClr val="1A118D"/>
                </a:solidFill>
                <a:latin typeface="Arial Black" panose="020B0A04020102020204" pitchFamily="34" charset="0"/>
                <a:ea typeface="黑体" panose="02010609060101010101" pitchFamily="49" charset="-122"/>
              </a:rPr>
              <a:t>你几岁了？            </a:t>
            </a:r>
            <a:r>
              <a:rPr lang="en-US" altLang="zh-CN" sz="2800" b="1" dirty="0" smtClean="0">
                <a:solidFill>
                  <a:srgbClr val="1A118D"/>
                </a:solidFill>
                <a:latin typeface="Arial Black" panose="020B0A04020102020204" pitchFamily="34" charset="0"/>
                <a:ea typeface="黑体" panose="02010609060101010101" pitchFamily="49" charset="-122"/>
              </a:rPr>
              <a:t>How old are you ?</a:t>
            </a:r>
            <a:endParaRPr lang="en-US" altLang="zh-CN" sz="28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800" b="1" dirty="0" smtClean="0">
                <a:solidFill>
                  <a:srgbClr val="1A118D"/>
                </a:solidFill>
                <a:latin typeface="Arial Black" panose="020B0A04020102020204" pitchFamily="34" charset="0"/>
                <a:ea typeface="黑体" panose="02010609060101010101" pitchFamily="49" charset="-122"/>
              </a:rPr>
              <a:t>4.</a:t>
            </a:r>
            <a:r>
              <a:rPr lang="zh-CN" altLang="en-US" sz="2800" b="1" dirty="0" smtClean="0">
                <a:solidFill>
                  <a:srgbClr val="1A118D"/>
                </a:solidFill>
                <a:latin typeface="Arial Black" panose="020B0A04020102020204" pitchFamily="34" charset="0"/>
                <a:ea typeface="黑体" panose="02010609060101010101" pitchFamily="49" charset="-122"/>
              </a:rPr>
              <a:t>你喜欢什么颜色？   </a:t>
            </a:r>
            <a:r>
              <a:rPr lang="en-US" altLang="zh-CN" sz="2800" b="1" dirty="0" smtClean="0">
                <a:solidFill>
                  <a:srgbClr val="1A118D"/>
                </a:solidFill>
                <a:latin typeface="Arial Black" panose="020B0A04020102020204" pitchFamily="34" charset="0"/>
                <a:ea typeface="黑体" panose="02010609060101010101" pitchFamily="49" charset="-122"/>
              </a:rPr>
              <a:t>What color do you like ?</a:t>
            </a:r>
            <a:endParaRPr lang="en-US" altLang="zh-CN" sz="28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800" b="1" dirty="0" smtClean="0">
                <a:solidFill>
                  <a:srgbClr val="1A118D"/>
                </a:solidFill>
                <a:latin typeface="Arial Black" panose="020B0A04020102020204" pitchFamily="34" charset="0"/>
                <a:ea typeface="黑体" panose="02010609060101010101" pitchFamily="49" charset="-122"/>
              </a:rPr>
              <a:t>5.</a:t>
            </a:r>
            <a:r>
              <a:rPr lang="zh-CN" altLang="en-US" sz="2800" b="1" dirty="0" smtClean="0">
                <a:solidFill>
                  <a:srgbClr val="1A118D"/>
                </a:solidFill>
                <a:latin typeface="Arial Black" panose="020B0A04020102020204" pitchFamily="34" charset="0"/>
                <a:ea typeface="黑体" panose="02010609060101010101" pitchFamily="49" charset="-122"/>
              </a:rPr>
              <a:t>你几点起床？         </a:t>
            </a:r>
            <a:r>
              <a:rPr lang="en-US" altLang="zh-CN" sz="2800" b="1" dirty="0" smtClean="0">
                <a:solidFill>
                  <a:srgbClr val="1A118D"/>
                </a:solidFill>
                <a:latin typeface="Arial Black" panose="020B0A04020102020204" pitchFamily="34" charset="0"/>
                <a:ea typeface="黑体" panose="02010609060101010101" pitchFamily="49" charset="-122"/>
              </a:rPr>
              <a:t>What time do you get up ?</a:t>
            </a:r>
            <a:endParaRPr lang="en-US" altLang="zh-CN" sz="28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r>
              <a:rPr lang="en-US" altLang="zh-CN" sz="2800" b="1" dirty="0" smtClean="0">
                <a:solidFill>
                  <a:srgbClr val="1A118D"/>
                </a:solidFill>
                <a:latin typeface="Arial Black" panose="020B0A04020102020204" pitchFamily="34" charset="0"/>
                <a:ea typeface="黑体" panose="02010609060101010101" pitchFamily="49" charset="-122"/>
              </a:rPr>
              <a:t>6.</a:t>
            </a:r>
            <a:r>
              <a:rPr lang="zh-CN" altLang="en-US" sz="2800" b="1" dirty="0" smtClean="0">
                <a:solidFill>
                  <a:srgbClr val="1A118D"/>
                </a:solidFill>
                <a:latin typeface="Arial Black" panose="020B0A04020102020204" pitchFamily="34" charset="0"/>
                <a:ea typeface="黑体" panose="02010609060101010101" pitchFamily="49" charset="-122"/>
              </a:rPr>
              <a:t>桌上的钱是我的。   </a:t>
            </a:r>
            <a:r>
              <a:rPr lang="en-US" altLang="zh-CN" sz="2800" b="1" dirty="0" smtClean="0">
                <a:solidFill>
                  <a:srgbClr val="1A118D"/>
                </a:solidFill>
                <a:latin typeface="Arial Black" panose="020B0A04020102020204" pitchFamily="34" charset="0"/>
                <a:ea typeface="黑体" panose="02010609060101010101" pitchFamily="49" charset="-122"/>
              </a:rPr>
              <a:t>Money on the desk is mine.</a:t>
            </a:r>
            <a:endParaRPr lang="en-US" altLang="zh-CN" sz="2800" b="1" dirty="0" smtClean="0">
              <a:solidFill>
                <a:srgbClr val="1A118D"/>
              </a:solidFill>
              <a:latin typeface="Arial Black" panose="020B0A04020102020204" pitchFamily="34" charset="0"/>
              <a:ea typeface="黑体" panose="02010609060101010101" pitchFamily="49" charset="-122"/>
            </a:endParaRPr>
          </a:p>
          <a:p>
            <a:pPr algn="just" eaLnBrk="0" hangingPunct="0">
              <a:lnSpc>
                <a:spcPct val="110000"/>
              </a:lnSpc>
              <a:spcBef>
                <a:spcPct val="10000"/>
              </a:spcBef>
              <a:buNone/>
            </a:pPr>
            <a:endParaRPr lang="en-US" altLang="zh-CN" sz="2800" b="1" dirty="0" smtClean="0">
              <a:solidFill>
                <a:srgbClr val="1A118D"/>
              </a:solidFill>
              <a:latin typeface="Arial Black" panose="020B0A04020102020204" pitchFamily="34" charset="0"/>
              <a:ea typeface="黑体" panose="02010609060101010101" pitchFamily="49" charset="-122"/>
            </a:endParaRPr>
          </a:p>
        </p:txBody>
      </p:sp>
      <p:pic>
        <p:nvPicPr>
          <p:cNvPr id="4098" name="Picture 2" descr="D:\课件\课件图片\搜狗截图20200305205226.png"/>
          <p:cNvPicPr>
            <a:picLocks noChangeAspect="1" noChangeArrowheads="1"/>
          </p:cNvPicPr>
          <p:nvPr/>
        </p:nvPicPr>
        <p:blipFill>
          <a:blip r:embed="rId2"/>
          <a:srcRect/>
          <a:stretch>
            <a:fillRect/>
          </a:stretch>
        </p:blipFill>
        <p:spPr bwMode="auto">
          <a:xfrm>
            <a:off x="7143769" y="-1"/>
            <a:ext cx="2000232" cy="1610807"/>
          </a:xfrm>
          <a:prstGeom prst="rect">
            <a:avLst/>
          </a:prstGeom>
          <a:noFill/>
        </p:spPr>
      </p:pic>
      <p:sp>
        <p:nvSpPr>
          <p:cNvPr id="6" name="TextBox 5"/>
          <p:cNvSpPr txBox="1"/>
          <p:nvPr/>
        </p:nvSpPr>
        <p:spPr>
          <a:xfrm>
            <a:off x="642910" y="5000636"/>
            <a:ext cx="5743880" cy="1200329"/>
          </a:xfrm>
          <a:prstGeom prst="rect">
            <a:avLst/>
          </a:prstGeom>
          <a:noFill/>
        </p:spPr>
        <p:txBody>
          <a:bodyPr wrap="none" rtlCol="0">
            <a:spAutoFit/>
          </a:bodyPr>
          <a:lstStyle/>
          <a:p>
            <a:r>
              <a:rPr lang="zh-CN" altLang="en-US" sz="3600" b="1" dirty="0" smtClean="0">
                <a:solidFill>
                  <a:srgbClr val="1A118D"/>
                </a:solidFill>
              </a:rPr>
              <a:t>英汉的最大差异：</a:t>
            </a:r>
            <a:r>
              <a:rPr lang="zh-CN" altLang="en-US" sz="3600" b="1" dirty="0" smtClean="0">
                <a:solidFill>
                  <a:srgbClr val="FF0000"/>
                </a:solidFill>
              </a:rPr>
              <a:t>排序</a:t>
            </a:r>
            <a:endParaRPr lang="zh-CN" altLang="en-US" sz="3600" dirty="0" smtClean="0">
              <a:solidFill>
                <a:srgbClr val="FF0000"/>
              </a:solidFill>
            </a:endParaRPr>
          </a:p>
          <a:p>
            <a:r>
              <a:rPr lang="zh-CN" altLang="en-US" sz="3600" b="1" dirty="0" smtClean="0">
                <a:solidFill>
                  <a:srgbClr val="1A118D"/>
                </a:solidFill>
              </a:rPr>
              <a:t>英语的排序规律：</a:t>
            </a:r>
            <a:r>
              <a:rPr lang="zh-CN" altLang="en-US" sz="3600" b="1" u="sng" dirty="0" smtClean="0">
                <a:solidFill>
                  <a:srgbClr val="FF0000"/>
                </a:solidFill>
              </a:rPr>
              <a:t>重点先行</a:t>
            </a:r>
            <a:endParaRPr lang="zh-CN" altLang="en-US"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Users\Administrator.DC-20190821KNSB\Desktop\搜狗截图20200306210025.png"/>
          <p:cNvPicPr>
            <a:picLocks noChangeAspect="1" noChangeArrowheads="1"/>
          </p:cNvPicPr>
          <p:nvPr/>
        </p:nvPicPr>
        <p:blipFill>
          <a:blip r:embed="rId1"/>
          <a:srcRect/>
          <a:stretch>
            <a:fillRect/>
          </a:stretch>
        </p:blipFill>
        <p:spPr bwMode="auto">
          <a:xfrm>
            <a:off x="214282" y="142852"/>
            <a:ext cx="8643966" cy="6892511"/>
          </a:xfrm>
          <a:prstGeom prst="rect">
            <a:avLst/>
          </a:prstGeom>
          <a:noFill/>
        </p:spPr>
      </p:pic>
      <p:grpSp>
        <p:nvGrpSpPr>
          <p:cNvPr id="19" name="组合 18"/>
          <p:cNvGrpSpPr/>
          <p:nvPr/>
        </p:nvGrpSpPr>
        <p:grpSpPr>
          <a:xfrm>
            <a:off x="-16451" y="2285992"/>
            <a:ext cx="8588979" cy="3000366"/>
            <a:chOff x="-16451" y="1714488"/>
            <a:chExt cx="9160451" cy="3571870"/>
          </a:xfrm>
        </p:grpSpPr>
        <p:pic>
          <p:nvPicPr>
            <p:cNvPr id="9" name="Picture 4" descr="C:\Users\Administrator.DC-20190821KNSB\Desktop\timg.jpg"/>
            <p:cNvPicPr>
              <a:picLocks noChangeAspect="1" noChangeArrowheads="1"/>
            </p:cNvPicPr>
            <p:nvPr/>
          </p:nvPicPr>
          <p:blipFill>
            <a:blip r:embed="rId2"/>
            <a:srcRect/>
            <a:stretch>
              <a:fillRect/>
            </a:stretch>
          </p:blipFill>
          <p:spPr bwMode="auto">
            <a:xfrm>
              <a:off x="-16451" y="2285992"/>
              <a:ext cx="4931842" cy="2786082"/>
            </a:xfrm>
            <a:prstGeom prst="rect">
              <a:avLst/>
            </a:prstGeom>
            <a:noFill/>
          </p:spPr>
        </p:pic>
        <p:pic>
          <p:nvPicPr>
            <p:cNvPr id="5132" name="Picture 12" descr="C:\Users\Administrator.DC-20190821KNSB\Desktop\tiddddmg.jpg"/>
            <p:cNvPicPr>
              <a:picLocks noChangeAspect="1" noChangeArrowheads="1"/>
            </p:cNvPicPr>
            <p:nvPr/>
          </p:nvPicPr>
          <p:blipFill>
            <a:blip r:embed="rId3"/>
            <a:srcRect/>
            <a:stretch>
              <a:fillRect/>
            </a:stretch>
          </p:blipFill>
          <p:spPr bwMode="auto">
            <a:xfrm>
              <a:off x="4381507" y="1714488"/>
              <a:ext cx="4762493" cy="3571870"/>
            </a:xfrm>
            <a:prstGeom prst="rect">
              <a:avLst/>
            </a:prstGeom>
            <a:noFill/>
          </p:spPr>
        </p:pic>
      </p:grpSp>
      <p:grpSp>
        <p:nvGrpSpPr>
          <p:cNvPr id="15" name="组合 14"/>
          <p:cNvGrpSpPr/>
          <p:nvPr/>
        </p:nvGrpSpPr>
        <p:grpSpPr>
          <a:xfrm>
            <a:off x="571472" y="442154"/>
            <a:ext cx="3430171" cy="6415846"/>
            <a:chOff x="500034" y="571480"/>
            <a:chExt cx="3430171" cy="6415846"/>
          </a:xfrm>
        </p:grpSpPr>
        <p:pic>
          <p:nvPicPr>
            <p:cNvPr id="5127" name="Picture 7" descr="C:\Users\Administrator.DC-20190821KNSB\Desktop\timaaaaag.jpg"/>
            <p:cNvPicPr>
              <a:picLocks noChangeAspect="1" noChangeArrowheads="1"/>
            </p:cNvPicPr>
            <p:nvPr/>
          </p:nvPicPr>
          <p:blipFill>
            <a:blip r:embed="rId4"/>
            <a:srcRect/>
            <a:stretch>
              <a:fillRect/>
            </a:stretch>
          </p:blipFill>
          <p:spPr bwMode="auto">
            <a:xfrm>
              <a:off x="571472" y="571480"/>
              <a:ext cx="3357586" cy="2156328"/>
            </a:xfrm>
            <a:prstGeom prst="rect">
              <a:avLst/>
            </a:prstGeom>
            <a:noFill/>
          </p:spPr>
        </p:pic>
        <p:pic>
          <p:nvPicPr>
            <p:cNvPr id="5128" name="Picture 8" descr="C:\Users\Administrator.DC-20190821KNSB\Desktop\timssssssg.jpg"/>
            <p:cNvPicPr>
              <a:picLocks noChangeAspect="1" noChangeArrowheads="1"/>
            </p:cNvPicPr>
            <p:nvPr/>
          </p:nvPicPr>
          <p:blipFill>
            <a:blip r:embed="rId5"/>
            <a:srcRect/>
            <a:stretch>
              <a:fillRect/>
            </a:stretch>
          </p:blipFill>
          <p:spPr bwMode="auto">
            <a:xfrm>
              <a:off x="571472" y="2714620"/>
              <a:ext cx="3358733" cy="2103432"/>
            </a:xfrm>
            <a:prstGeom prst="rect">
              <a:avLst/>
            </a:prstGeom>
            <a:noFill/>
          </p:spPr>
        </p:pic>
        <p:pic>
          <p:nvPicPr>
            <p:cNvPr id="5129" name="Picture 9" descr="C:\Users\Administrator.DC-20190821KNSB\Desktop\timAAAAg.jpg"/>
            <p:cNvPicPr>
              <a:picLocks noChangeAspect="1" noChangeArrowheads="1"/>
            </p:cNvPicPr>
            <p:nvPr/>
          </p:nvPicPr>
          <p:blipFill>
            <a:blip r:embed="rId6"/>
            <a:srcRect/>
            <a:stretch>
              <a:fillRect/>
            </a:stretch>
          </p:blipFill>
          <p:spPr bwMode="auto">
            <a:xfrm>
              <a:off x="500034" y="4786322"/>
              <a:ext cx="3406316" cy="2201004"/>
            </a:xfrm>
            <a:prstGeom prst="rect">
              <a:avLst/>
            </a:prstGeom>
            <a:noFill/>
          </p:spPr>
        </p:pic>
      </p:grpSp>
      <p:pic>
        <p:nvPicPr>
          <p:cNvPr id="5130" name="Picture 10" descr="C:\Users\Administrator.DC-20190821KNSB\Desktop\timQQQQQg.jpg"/>
          <p:cNvPicPr>
            <a:picLocks noChangeAspect="1" noChangeArrowheads="1"/>
          </p:cNvPicPr>
          <p:nvPr/>
        </p:nvPicPr>
        <p:blipFill>
          <a:blip r:embed="rId7"/>
          <a:srcRect/>
          <a:stretch>
            <a:fillRect/>
          </a:stretch>
        </p:blipFill>
        <p:spPr bwMode="auto">
          <a:xfrm>
            <a:off x="4429124" y="428604"/>
            <a:ext cx="4422654" cy="2947984"/>
          </a:xfrm>
          <a:prstGeom prst="rect">
            <a:avLst/>
          </a:prstGeom>
          <a:noFill/>
        </p:spPr>
      </p:pic>
      <p:pic>
        <p:nvPicPr>
          <p:cNvPr id="5133" name="Picture 13" descr="C:\Users\Administrator.DC-20190821KNSB\Desktop\tEEEEimg.jpg"/>
          <p:cNvPicPr>
            <a:picLocks noGrp="1" noChangeAspect="1" noChangeArrowheads="1"/>
          </p:cNvPicPr>
          <p:nvPr>
            <p:ph idx="1"/>
          </p:nvPr>
        </p:nvPicPr>
        <p:blipFill>
          <a:blip r:embed="rId8"/>
          <a:srcRect/>
          <a:stretch>
            <a:fillRect/>
          </a:stretch>
        </p:blipFill>
        <p:spPr bwMode="auto">
          <a:xfrm>
            <a:off x="4429124" y="3357562"/>
            <a:ext cx="4387398" cy="3324217"/>
          </a:xfrm>
          <a:prstGeom prst="rect">
            <a:avLst/>
          </a:prstGeom>
          <a:noFill/>
        </p:spPr>
      </p:pic>
      <p:sp>
        <p:nvSpPr>
          <p:cNvPr id="14" name="圆角矩形 13"/>
          <p:cNvSpPr/>
          <p:nvPr/>
        </p:nvSpPr>
        <p:spPr>
          <a:xfrm>
            <a:off x="4929190" y="357166"/>
            <a:ext cx="3357586" cy="6357982"/>
          </a:xfrm>
          <a:prstGeom prst="roundRect">
            <a:avLst/>
          </a:prstGeom>
          <a:solidFill>
            <a:schemeClr val="bg2"/>
          </a:solidFill>
          <a:ln w="117475">
            <a:solidFill>
              <a:srgbClr val="080808"/>
            </a:solidFill>
          </a:ln>
          <a:scene3d>
            <a:camera prst="orthographicFront"/>
            <a:lightRig rig="threePt" dir="t"/>
          </a:scene3d>
          <a:sp3d prstMaterial="translucentPowder">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u="sng" dirty="0" smtClean="0">
                <a:solidFill>
                  <a:srgbClr val="C00000"/>
                </a:solidFill>
                <a:latin typeface="华文新魏" panose="02010800040101010101" pitchFamily="2" charset="-122"/>
                <a:ea typeface="华文新魏" panose="02010800040101010101" pitchFamily="2" charset="-122"/>
              </a:rPr>
              <a:t>重点先行</a:t>
            </a:r>
            <a:endParaRPr lang="zh-CN" altLang="en-US" sz="5400" dirty="0" smtClean="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126"/>
                                        </p:tgtEl>
                                        <p:attrNameLst>
                                          <p:attrName>ppt_x</p:attrName>
                                        </p:attrNameLst>
                                      </p:cBhvr>
                                      <p:tavLst>
                                        <p:tav tm="0">
                                          <p:val>
                                            <p:strVal val="ppt_x"/>
                                          </p:val>
                                        </p:tav>
                                        <p:tav tm="100000">
                                          <p:val>
                                            <p:strVal val="ppt_x"/>
                                          </p:val>
                                        </p:tav>
                                      </p:tavLst>
                                    </p:anim>
                                    <p:anim calcmode="lin" valueType="num">
                                      <p:cBhvr additive="base">
                                        <p:cTn id="7" dur="500"/>
                                        <p:tgtEl>
                                          <p:spTgt spid="5126"/>
                                        </p:tgtEl>
                                        <p:attrNameLst>
                                          <p:attrName>ppt_y</p:attrName>
                                        </p:attrNameLst>
                                      </p:cBhvr>
                                      <p:tavLst>
                                        <p:tav tm="0">
                                          <p:val>
                                            <p:strVal val="ppt_y"/>
                                          </p:val>
                                        </p:tav>
                                        <p:tav tm="100000">
                                          <p:val>
                                            <p:strVal val="1+ppt_h/2"/>
                                          </p:val>
                                        </p:tav>
                                      </p:tavLst>
                                    </p:anim>
                                    <p:set>
                                      <p:cBhvr>
                                        <p:cTn id="8" dur="1" fill="hold">
                                          <p:stCondLst>
                                            <p:cond delay="499"/>
                                          </p:stCondLst>
                                        </p:cTn>
                                        <p:tgtEl>
                                          <p:spTgt spid="512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nodeType="clickEffect">
                                  <p:stCondLst>
                                    <p:cond delay="0"/>
                                  </p:stCondLst>
                                  <p:childTnLst>
                                    <p:animEffect transition="out" filter="box(in)">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130"/>
                                        </p:tgtEl>
                                        <p:attrNameLst>
                                          <p:attrName>style.visibility</p:attrName>
                                        </p:attrNameLst>
                                      </p:cBhvr>
                                      <p:to>
                                        <p:strVal val="visible"/>
                                      </p:to>
                                    </p:set>
                                    <p:animEffect transition="in" filter="blinds(horizontal)">
                                      <p:cBhvr>
                                        <p:cTn id="30" dur="500"/>
                                        <p:tgtEl>
                                          <p:spTgt spid="513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133"/>
                                        </p:tgtEl>
                                        <p:attrNameLst>
                                          <p:attrName>style.visibility</p:attrName>
                                        </p:attrNameLst>
                                      </p:cBhvr>
                                      <p:to>
                                        <p:strVal val="visible"/>
                                      </p:to>
                                    </p:set>
                                    <p:animEffect transition="in" filter="blinds(horizontal)">
                                      <p:cBhvr>
                                        <p:cTn id="35" dur="500"/>
                                        <p:tgtEl>
                                          <p:spTgt spid="513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17475">
          <a:solidFill>
            <a:srgbClr val="080808"/>
          </a:solidFill>
        </a:ln>
        <a:scene3d>
          <a:camera prst="orthographicFront"/>
          <a:lightRig rig="threePt" dir="t"/>
        </a:scene3d>
        <a:sp3d prstMaterial="translucentPowder">
          <a:bevelT w="165100" prst="coolSlant"/>
          <a:bevelB w="165100" prst="coolSlant"/>
        </a:sp3d>
      </a:spPr>
      <a:bodyPr rtlCol="0" anchor="ctr"/>
      <a:lstStyle>
        <a:defPPr algn="ctr">
          <a:defRPr sz="4000" dirty="0" smtClean="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5223</Words>
  <Application>WPS 演示</Application>
  <PresentationFormat>全屏显示(4:3)</PresentationFormat>
  <Paragraphs>304</Paragraphs>
  <Slides>28</Slides>
  <Notes>1</Notes>
  <HiddenSlides>0</HiddenSlides>
  <MMClips>3</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28</vt:i4>
      </vt:variant>
    </vt:vector>
  </HeadingPairs>
  <TitlesOfParts>
    <vt:vector size="48" baseType="lpstr">
      <vt:lpstr>Arial</vt:lpstr>
      <vt:lpstr>宋体</vt:lpstr>
      <vt:lpstr>Wingdings</vt:lpstr>
      <vt:lpstr>方正粗黑宋简体</vt:lpstr>
      <vt:lpstr>华文行楷</vt:lpstr>
      <vt:lpstr>Times New Roman</vt:lpstr>
      <vt:lpstr>Arial Black</vt:lpstr>
      <vt:lpstr>黑体</vt:lpstr>
      <vt:lpstr>华文新魏</vt:lpstr>
      <vt:lpstr>隶书</vt:lpstr>
      <vt:lpstr>Calibri</vt:lpstr>
      <vt:lpstr>微软雅黑</vt:lpstr>
      <vt:lpstr>Arial Unicode MS</vt:lpstr>
      <vt:lpstr>楷体_GB2312</vt:lpstr>
      <vt:lpstr>新宋体</vt:lpstr>
      <vt:lpstr>Comic Sans MS</vt:lpstr>
      <vt:lpstr>Symbol</vt:lpstr>
      <vt:lpstr>HelveticaNeue</vt:lpstr>
      <vt:lpstr>Corbel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句子的种类</vt:lpstr>
      <vt:lpstr>简单句的五种句例</vt:lpstr>
      <vt:lpstr>一、主语 + 系动词 + 表语</vt:lpstr>
      <vt:lpstr>PowerPoint 演示文稿</vt:lpstr>
      <vt:lpstr>并列句</vt:lpstr>
      <vt:lpstr>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南山有谷堆</cp:lastModifiedBy>
  <cp:revision>132</cp:revision>
  <dcterms:created xsi:type="dcterms:W3CDTF">2020-03-01T03:52:00Z</dcterms:created>
  <dcterms:modified xsi:type="dcterms:W3CDTF">2020-03-19T07:54:15Z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