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73" r:id="rId4"/>
  </p:sldMasterIdLst>
  <p:notesMasterIdLst>
    <p:notesMasterId r:id="rId8"/>
  </p:notesMasterIdLst>
  <p:handoutMasterIdLst>
    <p:handoutMasterId r:id="rId42"/>
  </p:handoutMasterIdLst>
  <p:sldIdLst>
    <p:sldId id="1149" r:id="rId5"/>
    <p:sldId id="1073" r:id="rId6"/>
    <p:sldId id="934" r:id="rId7"/>
    <p:sldId id="1079" r:id="rId9"/>
    <p:sldId id="935" r:id="rId10"/>
    <p:sldId id="406" r:id="rId11"/>
    <p:sldId id="1119" r:id="rId12"/>
    <p:sldId id="936" r:id="rId13"/>
    <p:sldId id="456" r:id="rId14"/>
    <p:sldId id="313" r:id="rId15"/>
    <p:sldId id="314" r:id="rId16"/>
    <p:sldId id="937" r:id="rId17"/>
    <p:sldId id="827" r:id="rId18"/>
    <p:sldId id="321" r:id="rId19"/>
    <p:sldId id="322" r:id="rId20"/>
    <p:sldId id="938" r:id="rId21"/>
    <p:sldId id="325" r:id="rId22"/>
    <p:sldId id="939" r:id="rId23"/>
    <p:sldId id="326" r:id="rId24"/>
    <p:sldId id="828" r:id="rId25"/>
    <p:sldId id="903" r:id="rId26"/>
    <p:sldId id="1114" r:id="rId27"/>
    <p:sldId id="332" r:id="rId28"/>
    <p:sldId id="941" r:id="rId29"/>
    <p:sldId id="338" r:id="rId30"/>
    <p:sldId id="1115" r:id="rId31"/>
    <p:sldId id="1116" r:id="rId32"/>
    <p:sldId id="1117" r:id="rId33"/>
    <p:sldId id="942" r:id="rId34"/>
    <p:sldId id="1120" r:id="rId35"/>
    <p:sldId id="257" r:id="rId36"/>
    <p:sldId id="1063" r:id="rId37"/>
    <p:sldId id="533" r:id="rId38"/>
    <p:sldId id="943" r:id="rId39"/>
    <p:sldId id="315" r:id="rId40"/>
    <p:sldId id="319"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85638"/>
    <a:srgbClr val="20442D"/>
    <a:srgbClr val="7EC499"/>
    <a:srgbClr val="DEF1E8"/>
    <a:srgbClr val="22200D"/>
    <a:srgbClr val="79C193"/>
    <a:srgbClr val="428E5D"/>
    <a:srgbClr val="7FC499"/>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0"/>
  </p:normalViewPr>
  <p:slideViewPr>
    <p:cSldViewPr snapToGrid="0" showGuides="1">
      <p:cViewPr varScale="1">
        <p:scale>
          <a:sx n="64" d="100"/>
          <a:sy n="64" d="100"/>
        </p:scale>
        <p:origin x="700" y="36"/>
      </p:cViewPr>
      <p:guideLst>
        <p:guide orient="horz" pos="2113"/>
        <p:guide pos="1338"/>
        <p:guide pos="2294"/>
        <p:guide pos="3840"/>
        <p:guide pos="6211"/>
        <p:guide pos="66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11063-A34F-4024-B1BF-39398555E2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75D49-C6EE-4B1F-A716-605D2330627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5.jpeg"/><Relationship Id="rId2" Type="http://schemas.openxmlformats.org/officeDocument/2006/relationships/tags" Target="../tags/tag62.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image" Target="../media/image6.png"/><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image" Target="../media/image7.png"/><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tags" Target="../tags/tag8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image" Target="../media/image4.png"/><Relationship Id="rId5" Type="http://schemas.openxmlformats.org/officeDocument/2006/relationships/tags" Target="../tags/tag92.xml"/><Relationship Id="rId4" Type="http://schemas.openxmlformats.org/officeDocument/2006/relationships/image" Target="../media/image3.png"/><Relationship Id="rId3" Type="http://schemas.openxmlformats.org/officeDocument/2006/relationships/tags" Target="../tags/tag91.xml"/><Relationship Id="rId2" Type="http://schemas.openxmlformats.org/officeDocument/2006/relationships/tags" Target="../tags/tag90.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image" Target="../media/image4.png"/><Relationship Id="rId5" Type="http://schemas.openxmlformats.org/officeDocument/2006/relationships/tags" Target="../tags/tag101.xml"/><Relationship Id="rId4" Type="http://schemas.openxmlformats.org/officeDocument/2006/relationships/image" Target="../media/image3.png"/><Relationship Id="rId3" Type="http://schemas.openxmlformats.org/officeDocument/2006/relationships/tags" Target="../tags/tag100.xml"/><Relationship Id="rId2" Type="http://schemas.openxmlformats.org/officeDocument/2006/relationships/tags" Target="../tags/tag99.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image" Target="../media/image4.png"/><Relationship Id="rId5" Type="http://schemas.openxmlformats.org/officeDocument/2006/relationships/tags" Target="../tags/tag110.xml"/><Relationship Id="rId4" Type="http://schemas.openxmlformats.org/officeDocument/2006/relationships/image" Target="../media/image3.png"/><Relationship Id="rId3" Type="http://schemas.openxmlformats.org/officeDocument/2006/relationships/tags" Target="../tags/tag109.xml"/><Relationship Id="rId2" Type="http://schemas.openxmlformats.org/officeDocument/2006/relationships/tags" Target="../tags/tag108.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image" Target="../media/image9.png"/><Relationship Id="rId5" Type="http://schemas.openxmlformats.org/officeDocument/2006/relationships/tags" Target="../tags/tag121.xml"/><Relationship Id="rId4" Type="http://schemas.openxmlformats.org/officeDocument/2006/relationships/image" Target="../media/image8.png"/><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5" Type="http://schemas.openxmlformats.org/officeDocument/2006/relationships/tags" Target="../tags/tag156.xml"/><Relationship Id="rId24" Type="http://schemas.openxmlformats.org/officeDocument/2006/relationships/tags" Target="../tags/tag155.xml"/><Relationship Id="rId23" Type="http://schemas.openxmlformats.org/officeDocument/2006/relationships/tags" Target="../tags/tag154.xml"/><Relationship Id="rId22" Type="http://schemas.openxmlformats.org/officeDocument/2006/relationships/tags" Target="../tags/tag153.xml"/><Relationship Id="rId21" Type="http://schemas.openxmlformats.org/officeDocument/2006/relationships/tags" Target="../tags/tag152.xml"/><Relationship Id="rId20" Type="http://schemas.openxmlformats.org/officeDocument/2006/relationships/tags" Target="../tags/tag151.xml"/><Relationship Id="rId2" Type="http://schemas.openxmlformats.org/officeDocument/2006/relationships/tags" Target="../tags/tag133.xml"/><Relationship Id="rId19" Type="http://schemas.openxmlformats.org/officeDocument/2006/relationships/tags" Target="../tags/tag150.xml"/><Relationship Id="rId18" Type="http://schemas.openxmlformats.org/officeDocument/2006/relationships/tags" Target="../tags/tag149.xml"/><Relationship Id="rId17" Type="http://schemas.openxmlformats.org/officeDocument/2006/relationships/tags" Target="../tags/tag148.xml"/><Relationship Id="rId16" Type="http://schemas.openxmlformats.org/officeDocument/2006/relationships/tags" Target="../tags/tag147.xml"/><Relationship Id="rId15" Type="http://schemas.openxmlformats.org/officeDocument/2006/relationships/tags" Target="../tags/tag146.xml"/><Relationship Id="rId14" Type="http://schemas.openxmlformats.org/officeDocument/2006/relationships/tags" Target="../tags/tag145.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3" Type="http://schemas.openxmlformats.org/officeDocument/2006/relationships/tags" Target="../tags/tag186.xml"/><Relationship Id="rId12" Type="http://schemas.openxmlformats.org/officeDocument/2006/relationships/tags" Target="../tags/tag185.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5" Type="http://schemas.openxmlformats.org/officeDocument/2006/relationships/tags" Target="../tags/tag200.xml"/><Relationship Id="rId14" Type="http://schemas.openxmlformats.org/officeDocument/2006/relationships/tags" Target="../tags/tag199.xml"/><Relationship Id="rId13" Type="http://schemas.openxmlformats.org/officeDocument/2006/relationships/tags" Target="../tags/tag198.xml"/><Relationship Id="rId12" Type="http://schemas.openxmlformats.org/officeDocument/2006/relationships/tags" Target="../tags/tag197.xml"/><Relationship Id="rId11" Type="http://schemas.openxmlformats.org/officeDocument/2006/relationships/tags" Target="../tags/tag196.xml"/><Relationship Id="rId10" Type="http://schemas.openxmlformats.org/officeDocument/2006/relationships/tags" Target="../tags/tag195.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2" Type="http://schemas.openxmlformats.org/officeDocument/2006/relationships/tags" Target="../tags/tag237.xml"/><Relationship Id="rId11" Type="http://schemas.openxmlformats.org/officeDocument/2006/relationships/tags" Target="../tags/tag236.xml"/><Relationship Id="rId10" Type="http://schemas.openxmlformats.org/officeDocument/2006/relationships/tags" Target="../tags/tag235.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45.xml"/><Relationship Id="rId8" Type="http://schemas.openxmlformats.org/officeDocument/2006/relationships/tags" Target="../tags/tag244.xml"/><Relationship Id="rId7" Type="http://schemas.openxmlformats.org/officeDocument/2006/relationships/tags" Target="../tags/tag243.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1" Type="http://schemas.openxmlformats.org/officeDocument/2006/relationships/tags" Target="../tags/tag247.xml"/><Relationship Id="rId10" Type="http://schemas.openxmlformats.org/officeDocument/2006/relationships/tags" Target="../tags/tag24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5" Type="http://schemas.openxmlformats.org/officeDocument/2006/relationships/tags" Target="../tags/tag271.xml"/><Relationship Id="rId24" Type="http://schemas.openxmlformats.org/officeDocument/2006/relationships/tags" Target="../tags/tag270.xml"/><Relationship Id="rId23" Type="http://schemas.openxmlformats.org/officeDocument/2006/relationships/tags" Target="../tags/tag269.xml"/><Relationship Id="rId22" Type="http://schemas.openxmlformats.org/officeDocument/2006/relationships/tags" Target="../tags/tag268.xml"/><Relationship Id="rId21" Type="http://schemas.openxmlformats.org/officeDocument/2006/relationships/tags" Target="../tags/tag267.xml"/><Relationship Id="rId20" Type="http://schemas.openxmlformats.org/officeDocument/2006/relationships/tags" Target="../tags/tag266.xml"/><Relationship Id="rId2" Type="http://schemas.openxmlformats.org/officeDocument/2006/relationships/tags" Target="../tags/tag248.xml"/><Relationship Id="rId19" Type="http://schemas.openxmlformats.org/officeDocument/2006/relationships/tags" Target="../tags/tag265.xml"/><Relationship Id="rId18" Type="http://schemas.openxmlformats.org/officeDocument/2006/relationships/tags" Target="../tags/tag264.xml"/><Relationship Id="rId17" Type="http://schemas.openxmlformats.org/officeDocument/2006/relationships/tags" Target="../tags/tag263.xml"/><Relationship Id="rId16" Type="http://schemas.openxmlformats.org/officeDocument/2006/relationships/tags" Target="../tags/tag262.xml"/><Relationship Id="rId15" Type="http://schemas.openxmlformats.org/officeDocument/2006/relationships/tags" Target="../tags/tag261.xml"/><Relationship Id="rId14" Type="http://schemas.openxmlformats.org/officeDocument/2006/relationships/tags" Target="../tags/tag260.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1" Type="http://schemas.openxmlformats.org/officeDocument/2006/relationships/tags" Target="../tags/tag281.xml"/><Relationship Id="rId10" Type="http://schemas.openxmlformats.org/officeDocument/2006/relationships/tags" Target="../tags/tag28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tags" Target="../tags/tag287.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3" Type="http://schemas.openxmlformats.org/officeDocument/2006/relationships/tags" Target="../tags/tag293.xml"/><Relationship Id="rId12" Type="http://schemas.openxmlformats.org/officeDocument/2006/relationships/tags" Target="../tags/tag292.xml"/><Relationship Id="rId11" Type="http://schemas.openxmlformats.org/officeDocument/2006/relationships/tags" Target="../tags/tag291.xml"/><Relationship Id="rId10" Type="http://schemas.openxmlformats.org/officeDocument/2006/relationships/tags" Target="../tags/tag290.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tags" Target="../tags/tag300.xml"/><Relationship Id="rId7" Type="http://schemas.openxmlformats.org/officeDocument/2006/relationships/tags" Target="../tags/tag299.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2" Type="http://schemas.openxmlformats.org/officeDocument/2006/relationships/tags" Target="../tags/tag304.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tags" Target="../tags/tag310.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4" Type="http://schemas.openxmlformats.org/officeDocument/2006/relationships/tags" Target="../tags/tag317.xml"/><Relationship Id="rId13" Type="http://schemas.openxmlformats.org/officeDocument/2006/relationships/tags" Target="../tags/tag316.xml"/><Relationship Id="rId12" Type="http://schemas.openxmlformats.org/officeDocument/2006/relationships/tags" Target="../tags/tag315.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4" Type="http://schemas.openxmlformats.org/officeDocument/2006/relationships/tags" Target="../tags/tag330.xml"/><Relationship Id="rId13" Type="http://schemas.openxmlformats.org/officeDocument/2006/relationships/tags" Target="../tags/tag329.xml"/><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6" Type="http://schemas.openxmlformats.org/officeDocument/2006/relationships/tags" Target="../tags/tag345.xml"/><Relationship Id="rId15" Type="http://schemas.openxmlformats.org/officeDocument/2006/relationships/tags" Target="../tags/tag344.xml"/><Relationship Id="rId14" Type="http://schemas.openxmlformats.org/officeDocument/2006/relationships/tags" Target="../tags/tag343.xml"/><Relationship Id="rId13" Type="http://schemas.openxmlformats.org/officeDocument/2006/relationships/tags" Target="../tags/tag342.xml"/><Relationship Id="rId12" Type="http://schemas.openxmlformats.org/officeDocument/2006/relationships/tags" Target="../tags/tag341.xml"/><Relationship Id="rId11" Type="http://schemas.openxmlformats.org/officeDocument/2006/relationships/tags" Target="../tags/tag340.xml"/><Relationship Id="rId10" Type="http://schemas.openxmlformats.org/officeDocument/2006/relationships/tags" Target="../tags/tag33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53.xml"/><Relationship Id="rId8" Type="http://schemas.openxmlformats.org/officeDocument/2006/relationships/tags" Target="../tags/tag352.xml"/><Relationship Id="rId7" Type="http://schemas.openxmlformats.org/officeDocument/2006/relationships/tags" Target="../tags/tag351.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3" Type="http://schemas.openxmlformats.org/officeDocument/2006/relationships/tags" Target="../tags/tag357.xml"/><Relationship Id="rId12" Type="http://schemas.openxmlformats.org/officeDocument/2006/relationships/tags" Target="../tags/tag356.xml"/><Relationship Id="rId11" Type="http://schemas.openxmlformats.org/officeDocument/2006/relationships/tags" Target="../tags/tag355.xml"/><Relationship Id="rId10" Type="http://schemas.openxmlformats.org/officeDocument/2006/relationships/tags" Target="../tags/tag354.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jpeg"/><Relationship Id="rId2" Type="http://schemas.openxmlformats.org/officeDocument/2006/relationships/tags" Target="../tags/tag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4.png"/><Relationship Id="rId7" Type="http://schemas.openxmlformats.org/officeDocument/2006/relationships/tags" Target="../tags/tag20.xml"/><Relationship Id="rId6" Type="http://schemas.openxmlformats.org/officeDocument/2006/relationships/image" Target="../media/image3.png"/><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666115" y="686752"/>
            <a:ext cx="10860405" cy="5484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3"/>
            </p:custDataLst>
          </p:nvPr>
        </p:nvSpPr>
        <p:spPr/>
        <p:txBody>
          <a:bodyPr vert="horz" lIns="91440" tIns="45720" rIns="91440" bIns="4572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descr="C:\Users\Administrator.USER-20190207SV\Desktop\城市规划\oriental-pearl-tower-photo-683419.jpgoriental-pearl-tower-photo-683419"/>
          <p:cNvPicPr>
            <a:picLocks noChangeAspect="1"/>
          </p:cNvPicPr>
          <p:nvPr userDrawn="1">
            <p:custDataLst>
              <p:tags r:id="rId2"/>
            </p:custDataLst>
          </p:nvPr>
        </p:nvPicPr>
        <p:blipFill>
          <a:blip r:embed="rId3"/>
          <a:srcRect/>
          <a:stretch>
            <a:fillRect/>
          </a:stretch>
        </p:blipFill>
        <p:spPr>
          <a:xfrm>
            <a:off x="4095750" y="1119505"/>
            <a:ext cx="6969125" cy="4619625"/>
          </a:xfrm>
          <a:prstGeom prst="rect">
            <a:avLst/>
          </a:prstGeom>
        </p:spPr>
      </p:pic>
      <p:sp>
        <p:nvSpPr>
          <p:cNvPr id="7" name="五边形 18"/>
          <p:cNvSpPr/>
          <p:nvPr userDrawn="1">
            <p:custDataLst>
              <p:tags r:id="rId4"/>
            </p:custDataLst>
          </p:nvPr>
        </p:nvSpPr>
        <p:spPr>
          <a:xfrm>
            <a:off x="-14605" y="1791335"/>
            <a:ext cx="6685915" cy="3562350"/>
          </a:xfrm>
          <a:prstGeom prst="homePlate">
            <a:avLst/>
          </a:prstGeom>
          <a:solidFill>
            <a:schemeClr val="accent1">
              <a:lumMod val="5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16"/>
          <p:cNvSpPr/>
          <p:nvPr userDrawn="1">
            <p:custDataLst>
              <p:tags r:id="rId5"/>
            </p:custDataLst>
          </p:nvPr>
        </p:nvSpPr>
        <p:spPr>
          <a:xfrm>
            <a:off x="0" y="2219960"/>
            <a:ext cx="6285865" cy="276225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6"/>
            </p:custDataLst>
          </p:nvPr>
        </p:nvSpPr>
        <p:spPr>
          <a:xfrm>
            <a:off x="11602085" y="0"/>
            <a:ext cx="589915" cy="142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7"/>
            </p:custDataLst>
          </p:nvPr>
        </p:nvSpPr>
        <p:spPr>
          <a:xfrm>
            <a:off x="303530" y="2762230"/>
            <a:ext cx="4888230" cy="923330"/>
          </a:xfrm>
        </p:spPr>
        <p:txBody>
          <a:bodyPr vert="horz" lIns="91440" tIns="45720" rIns="91440" bIns="45720" rtlCol="0" anchor="ctr" anchorCtr="0">
            <a:normAutofit/>
          </a:bodyPr>
          <a:lstStyle>
            <a:lvl1pPr marL="0" marR="0" algn="l" defTabSz="914400" rtl="0" eaLnBrk="1" fontAlgn="auto" latinLnBrk="0" hangingPunct="1">
              <a:lnSpc>
                <a:spcPct val="100000"/>
              </a:lnSpc>
              <a:buNone/>
              <a:defRPr kumimoji="0" lang="zh-CN" altLang="en-US" sz="54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13" name="文本占位符 12"/>
          <p:cNvSpPr>
            <a:spLocks noGrp="1"/>
          </p:cNvSpPr>
          <p:nvPr>
            <p:ph type="body" sz="quarter" idx="13" hasCustomPrompt="1"/>
            <p:custDataLst>
              <p:tags r:id="rId11"/>
            </p:custDataLst>
          </p:nvPr>
        </p:nvSpPr>
        <p:spPr>
          <a:xfrm>
            <a:off x="303530" y="3723660"/>
            <a:ext cx="4888230" cy="1130822"/>
          </a:xfrm>
        </p:spPr>
        <p:txBody>
          <a:bodyPr lIns="91440" tIns="45720" rIns="91440" bIns="45720" anchor="t">
            <a:normAutofit/>
          </a:bodyPr>
          <a:lstStyle>
            <a:lvl1pPr marL="0" indent="0" algn="l">
              <a:buFont typeface="Arial" panose="020B0604020202020204" pitchFamily="34" charse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单击此处编辑副标题</a:t>
            </a:r>
            <a:endParaRPr lang="en-US" altLang="zh-C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423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未标题-3"/>
          <p:cNvPicPr>
            <a:picLocks noChangeAspect="1"/>
          </p:cNvPicPr>
          <p:nvPr userDrawn="1">
            <p:custDataLst>
              <p:tags r:id="rId3"/>
            </p:custDataLst>
          </p:nvPr>
        </p:nvPicPr>
        <p:blipFill>
          <a:blip r:embed="rId4"/>
          <a:srcRect/>
          <a:stretch>
            <a:fillRect/>
          </a:stretch>
        </p:blipFill>
        <p:spPr>
          <a:xfrm>
            <a:off x="10415270" y="5081270"/>
            <a:ext cx="1776730" cy="1746885"/>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1905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descr="未标题-4"/>
          <p:cNvPicPr>
            <a:picLocks noChangeAspect="1"/>
          </p:cNvPicPr>
          <p:nvPr userDrawn="1">
            <p:custDataLst>
              <p:tags r:id="rId3"/>
            </p:custDataLst>
          </p:nvPr>
        </p:nvPicPr>
        <p:blipFill>
          <a:blip r:embed="rId4"/>
          <a:srcRect/>
          <a:stretch>
            <a:fillRect/>
          </a:stretch>
        </p:blipFill>
        <p:spPr>
          <a:xfrm>
            <a:off x="-14605" y="5379720"/>
            <a:ext cx="1635760" cy="1448435"/>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descr="未标题-3"/>
          <p:cNvPicPr>
            <a:picLocks noChangeAspect="1"/>
          </p:cNvPicPr>
          <p:nvPr userDrawn="1">
            <p:custDataLst>
              <p:tags r:id="rId3"/>
            </p:custDataLst>
          </p:nvPr>
        </p:nvPicPr>
        <p:blipFill>
          <a:blip r:embed="rId4"/>
          <a:srcRect/>
          <a:stretch>
            <a:fillRect/>
          </a:stretch>
        </p:blipFill>
        <p:spPr>
          <a:xfrm>
            <a:off x="11050270" y="-113030"/>
            <a:ext cx="1126490" cy="1107440"/>
          </a:xfrm>
          <a:prstGeom prst="rect">
            <a:avLst/>
          </a:prstGeom>
        </p:spPr>
      </p:pic>
      <p:pic>
        <p:nvPicPr>
          <p:cNvPr id="12" name="图片 11" descr="未标题-4"/>
          <p:cNvPicPr>
            <a:picLocks noChangeAspect="1"/>
          </p:cNvPicPr>
          <p:nvPr userDrawn="1">
            <p:custDataLst>
              <p:tags r:id="rId5"/>
            </p:custDataLst>
          </p:nvPr>
        </p:nvPicPr>
        <p:blipFill>
          <a:blip r:embed="rId6"/>
          <a:srcRect/>
          <a:stretch>
            <a:fillRect/>
          </a:stretch>
        </p:blipFill>
        <p:spPr>
          <a:xfrm>
            <a:off x="-29845" y="-38100"/>
            <a:ext cx="1166495" cy="103251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0" name="图片 9" descr="未标题-3"/>
          <p:cNvPicPr>
            <a:picLocks noChangeAspect="1"/>
          </p:cNvPicPr>
          <p:nvPr userDrawn="1">
            <p:custDataLst>
              <p:tags r:id="rId3"/>
            </p:custDataLst>
          </p:nvPr>
        </p:nvPicPr>
        <p:blipFill>
          <a:blip r:embed="rId4"/>
          <a:srcRect/>
          <a:stretch>
            <a:fillRect/>
          </a:stretch>
        </p:blipFill>
        <p:spPr>
          <a:xfrm>
            <a:off x="11050905" y="-113665"/>
            <a:ext cx="1126490" cy="1107440"/>
          </a:xfrm>
          <a:prstGeom prst="rect">
            <a:avLst/>
          </a:prstGeom>
        </p:spPr>
      </p:pic>
      <p:pic>
        <p:nvPicPr>
          <p:cNvPr id="11" name="图片 10" descr="未标题-4"/>
          <p:cNvPicPr>
            <a:picLocks noChangeAspect="1"/>
          </p:cNvPicPr>
          <p:nvPr userDrawn="1">
            <p:custDataLst>
              <p:tags r:id="rId5"/>
            </p:custDataLst>
          </p:nvPr>
        </p:nvPicPr>
        <p:blipFill>
          <a:blip r:embed="rId6"/>
          <a:srcRect/>
          <a:stretch>
            <a:fillRect/>
          </a:stretch>
        </p:blipFill>
        <p:spPr>
          <a:xfrm>
            <a:off x="-29210" y="-38735"/>
            <a:ext cx="1166495" cy="103251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95805"/>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11" descr="未标题-3"/>
          <p:cNvPicPr>
            <a:picLocks noChangeAspect="1"/>
          </p:cNvPicPr>
          <p:nvPr userDrawn="1">
            <p:custDataLst>
              <p:tags r:id="rId3"/>
            </p:custDataLst>
          </p:nvPr>
        </p:nvPicPr>
        <p:blipFill>
          <a:blip r:embed="rId4"/>
          <a:srcRect/>
          <a:stretch>
            <a:fillRect/>
          </a:stretch>
        </p:blipFill>
        <p:spPr>
          <a:xfrm>
            <a:off x="11065510" y="5720715"/>
            <a:ext cx="1126490" cy="1107440"/>
          </a:xfrm>
          <a:prstGeom prst="rect">
            <a:avLst/>
          </a:prstGeom>
        </p:spPr>
      </p:pic>
      <p:pic>
        <p:nvPicPr>
          <p:cNvPr id="14" name="图片 13" descr="未标题-4"/>
          <p:cNvPicPr>
            <a:picLocks noChangeAspect="1"/>
          </p:cNvPicPr>
          <p:nvPr userDrawn="1">
            <p:custDataLst>
              <p:tags r:id="rId5"/>
            </p:custDataLst>
          </p:nvPr>
        </p:nvPicPr>
        <p:blipFill>
          <a:blip r:embed="rId6"/>
          <a:srcRect/>
          <a:stretch>
            <a:fillRect/>
          </a:stretch>
        </p:blipFill>
        <p:spPr>
          <a:xfrm>
            <a:off x="-14605" y="5795645"/>
            <a:ext cx="1166495" cy="103251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7827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descr="未标题-3"/>
          <p:cNvPicPr>
            <a:picLocks noChangeAspect="1"/>
          </p:cNvPicPr>
          <p:nvPr userDrawn="1">
            <p:custDataLst>
              <p:tags r:id="rId3"/>
            </p:custDataLst>
          </p:nvPr>
        </p:nvPicPr>
        <p:blipFill>
          <a:blip r:embed="rId4"/>
          <a:srcRect/>
          <a:stretch>
            <a:fillRect/>
          </a:stretch>
        </p:blipFill>
        <p:spPr>
          <a:xfrm>
            <a:off x="10902315" y="90805"/>
            <a:ext cx="1289685" cy="1105535"/>
          </a:xfrm>
          <a:prstGeom prst="rect">
            <a:avLst/>
          </a:prstGeom>
        </p:spPr>
      </p:pic>
      <p:pic>
        <p:nvPicPr>
          <p:cNvPr id="9" name="图片 8" descr="未标题-4"/>
          <p:cNvPicPr>
            <a:picLocks noChangeAspect="1"/>
          </p:cNvPicPr>
          <p:nvPr userDrawn="1">
            <p:custDataLst>
              <p:tags r:id="rId5"/>
            </p:custDataLst>
          </p:nvPr>
        </p:nvPicPr>
        <p:blipFill>
          <a:blip r:embed="rId6"/>
          <a:srcRect/>
          <a:stretch>
            <a:fillRect/>
          </a:stretch>
        </p:blipFill>
        <p:spPr>
          <a:xfrm>
            <a:off x="0" y="5394960"/>
            <a:ext cx="1587500" cy="1405890"/>
          </a:xfrm>
          <a:prstGeom prst="rect">
            <a:avLst/>
          </a:prstGeom>
        </p:spPr>
      </p:pic>
      <p:sp>
        <p:nvSpPr>
          <p:cNvPr id="2" name="标题 1"/>
          <p:cNvSpPr>
            <a:spLocks noGrp="1"/>
          </p:cNvSpPr>
          <p:nvPr>
            <p:ph type="title" hasCustomPrompt="1"/>
            <p:custDataLst>
              <p:tags r:id="rId7"/>
            </p:custDataLst>
          </p:nvPr>
        </p:nvSpPr>
        <p:spPr>
          <a:xfrm>
            <a:off x="1522800" y="131888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0" y="1123903"/>
            <a:ext cx="12192000" cy="4368896"/>
            <a:chOff x="0" y="1123903"/>
            <a:chExt cx="12192000" cy="4368896"/>
          </a:xfrm>
        </p:grpSpPr>
        <p:cxnSp>
          <p:nvCxnSpPr>
            <p:cNvPr id="8" name="直接连接符 7"/>
            <p:cNvCxnSpPr/>
            <p:nvPr userDrawn="1">
              <p:custDataLst>
                <p:tags r:id="rId3"/>
              </p:custDataLst>
            </p:nvPr>
          </p:nvCxnSpPr>
          <p:spPr>
            <a:xfrm>
              <a:off x="938389" y="3280481"/>
              <a:ext cx="1031778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userDrawn="1">
              <p:custDataLst>
                <p:tags r:id="rId4"/>
              </p:custDataLst>
            </p:nvPr>
          </p:nvSpPr>
          <p:spPr>
            <a:xfrm rot="2700000">
              <a:off x="4528457" y="1740158"/>
              <a:ext cx="3135086" cy="3135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5"/>
              </p:custDataLst>
            </p:nvPr>
          </p:nvSpPr>
          <p:spPr>
            <a:xfrm>
              <a:off x="0" y="2031854"/>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p:nvPr userDrawn="1">
              <p:custDataLst>
                <p:tags r:id="rId6"/>
              </p:custDataLst>
            </p:nvPr>
          </p:nvSpPr>
          <p:spPr>
            <a:xfrm>
              <a:off x="0" y="3277221"/>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custDataLst>
                <p:tags r:id="rId7"/>
              </p:custDataLst>
            </p:nvPr>
          </p:nvSpPr>
          <p:spPr>
            <a:xfrm flipH="1">
              <a:off x="11568363" y="2031854"/>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userDrawn="1">
              <p:custDataLst>
                <p:tags r:id="rId8"/>
              </p:custDataLst>
            </p:nvPr>
          </p:nvSpPr>
          <p:spPr>
            <a:xfrm flipH="1">
              <a:off x="11568363" y="3277221"/>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矩形 13"/>
            <p:cNvSpPr/>
            <p:nvPr userDrawn="1">
              <p:custDataLst>
                <p:tags r:id="rId9"/>
              </p:custDataLst>
            </p:nvPr>
          </p:nvSpPr>
          <p:spPr>
            <a:xfrm rot="2700000">
              <a:off x="3016993" y="1270444"/>
              <a:ext cx="4018664" cy="401866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10"/>
              </p:custDataLst>
            </p:nvPr>
          </p:nvSpPr>
          <p:spPr>
            <a:xfrm rot="18900000">
              <a:off x="5156344" y="1270443"/>
              <a:ext cx="4018664" cy="401866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custDataLst>
                <p:tags r:id="rId11"/>
              </p:custDataLst>
            </p:nvPr>
          </p:nvSpPr>
          <p:spPr>
            <a:xfrm rot="2700000">
              <a:off x="971848" y="3196263"/>
              <a:ext cx="169060" cy="169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12"/>
              </p:custDataLst>
            </p:nvPr>
          </p:nvSpPr>
          <p:spPr>
            <a:xfrm rot="2700000">
              <a:off x="1237708" y="3128748"/>
              <a:ext cx="304088" cy="3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13"/>
              </p:custDataLst>
            </p:nvPr>
          </p:nvSpPr>
          <p:spPr>
            <a:xfrm rot="18900000">
              <a:off x="10650204" y="3128747"/>
              <a:ext cx="304088" cy="3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custDataLst>
                <p:tags r:id="rId14"/>
              </p:custDataLst>
            </p:nvPr>
          </p:nvSpPr>
          <p:spPr>
            <a:xfrm rot="2700000">
              <a:off x="4524455" y="1736806"/>
              <a:ext cx="3143090" cy="3143090"/>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15"/>
              </p:custDataLst>
            </p:nvPr>
          </p:nvSpPr>
          <p:spPr>
            <a:xfrm rot="18900000">
              <a:off x="6686577" y="1892326"/>
              <a:ext cx="2774897" cy="2774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custDataLst>
                <p:tags r:id="rId16"/>
              </p:custDataLst>
            </p:nvPr>
          </p:nvSpPr>
          <p:spPr>
            <a:xfrm rot="2700000">
              <a:off x="2762276" y="1892327"/>
              <a:ext cx="2774897" cy="2774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custDataLst>
                <p:tags r:id="rId17"/>
              </p:custDataLst>
            </p:nvPr>
          </p:nvSpPr>
          <p:spPr>
            <a:xfrm rot="2700000">
              <a:off x="3911552" y="1123903"/>
              <a:ext cx="4368896" cy="4368896"/>
            </a:xfrm>
            <a:prstGeom prst="rect">
              <a:avLst/>
            </a:prstGeom>
            <a:solidFill>
              <a:schemeClr val="accent6"/>
            </a:solidFill>
            <a:ln>
              <a:noFill/>
            </a:ln>
            <a:effectLst>
              <a:outerShdw blurRad="1270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custDataLst>
                <p:tags r:id="rId18"/>
              </p:custDataLst>
            </p:nvPr>
          </p:nvSpPr>
          <p:spPr>
            <a:xfrm rot="18900000">
              <a:off x="11051092" y="3196260"/>
              <a:ext cx="169060" cy="169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日期占位符 15"/>
          <p:cNvSpPr>
            <a:spLocks noGrp="1"/>
          </p:cNvSpPr>
          <p:nvPr>
            <p:ph type="dt" sz="half" idx="10"/>
            <p:custDataLst>
              <p:tags r:id="rId1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2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2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22"/>
            </p:custDataLst>
          </p:nvPr>
        </p:nvSpPr>
        <p:spPr>
          <a:xfrm>
            <a:off x="3633560" y="2738577"/>
            <a:ext cx="4924879" cy="736143"/>
          </a:xfrm>
        </p:spPr>
        <p:txBody>
          <a:bodyPr vert="horz" wrap="square" lIns="91440" tIns="45720" rIns="91440" bIns="45720" anchor="ctr" anchorCtr="0">
            <a:normAutofit/>
          </a:bodyPr>
          <a:lstStyle>
            <a:lvl1pPr marL="0" marR="0" indent="0" algn="dist" defTabSz="914400" rtl="0" eaLnBrk="1" fontAlgn="auto" latinLnBrk="0" hangingPunct="1">
              <a:lnSpc>
                <a:spcPct val="100000"/>
              </a:lnSpc>
              <a:spcBef>
                <a:spcPct val="0"/>
              </a:spcBef>
              <a:spcAft>
                <a:spcPts val="0"/>
              </a:spcAft>
              <a:buClrTx/>
              <a:buSzPts val="7200"/>
              <a:buNone/>
              <a:defRPr sz="6000" b="0" spc="7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4" name="文本占位符 3"/>
          <p:cNvSpPr>
            <a:spLocks noGrp="1"/>
          </p:cNvSpPr>
          <p:nvPr>
            <p:ph type="body" sz="quarter" idx="14" hasCustomPrompt="1"/>
            <p:custDataLst>
              <p:tags r:id="rId23"/>
            </p:custDataLst>
          </p:nvPr>
        </p:nvSpPr>
        <p:spPr>
          <a:xfrm>
            <a:off x="5092700" y="4184650"/>
            <a:ext cx="2044700" cy="469900"/>
          </a:xfrm>
        </p:spPr>
        <p:txBody>
          <a:bodyPr anchor="ctr">
            <a:normAutofit/>
          </a:bodyPr>
          <a:lstStyle>
            <a:lvl1pPr marL="0" indent="0" algn="ctr">
              <a:buFont typeface="Arial" panose="020B0604020202020204" pitchFamily="34" charset="0"/>
              <a:buNone/>
              <a:defRPr sz="1800" spc="300" baseline="0">
                <a:solidFill>
                  <a:schemeClr val="bg1"/>
                </a:solidFill>
              </a:defRPr>
            </a:lvl1pPr>
          </a:lstStyle>
          <a:p>
            <a:pPr lvl="0"/>
            <a:r>
              <a:rPr lang="zh-CN" altLang="en-US" dirty="0"/>
              <a:t>编辑副标题</a:t>
            </a:r>
            <a:endParaRPr lang="zh-CN" altLang="en-US" dirty="0"/>
          </a:p>
        </p:txBody>
      </p:sp>
      <p:sp>
        <p:nvSpPr>
          <p:cNvPr id="27" name="文本占位符 3"/>
          <p:cNvSpPr>
            <a:spLocks noGrp="1"/>
          </p:cNvSpPr>
          <p:nvPr>
            <p:ph type="body" sz="quarter" idx="15" hasCustomPrompt="1"/>
            <p:custDataLst>
              <p:tags r:id="rId24"/>
            </p:custDataLst>
          </p:nvPr>
        </p:nvSpPr>
        <p:spPr>
          <a:xfrm>
            <a:off x="5092700" y="4756150"/>
            <a:ext cx="2044700" cy="469900"/>
          </a:xfrm>
        </p:spPr>
        <p:txBody>
          <a:bodyPr anchor="ctr">
            <a:normAutofit/>
          </a:bodyPr>
          <a:lstStyle>
            <a:lvl1pPr marL="0" indent="0" algn="ctr">
              <a:buFont typeface="Arial" panose="020B0604020202020204" pitchFamily="34" charset="0"/>
              <a:buNone/>
              <a:defRPr sz="1800" spc="300" baseline="0">
                <a:solidFill>
                  <a:schemeClr val="bg1"/>
                </a:solidFill>
              </a:defRPr>
            </a:lvl1pPr>
          </a:lstStyle>
          <a:p>
            <a:pPr lvl="0"/>
            <a:r>
              <a:rPr lang="zh-CN" altLang="en-US" dirty="0"/>
              <a:t>编辑副标题</a:t>
            </a:r>
            <a:endParaRPr lang="zh-CN" altLang="en-US" dirty="0"/>
          </a:p>
        </p:txBody>
      </p:sp>
      <p:sp>
        <p:nvSpPr>
          <p:cNvPr id="5" name="文本占位符 4"/>
          <p:cNvSpPr>
            <a:spLocks noGrp="1"/>
          </p:cNvSpPr>
          <p:nvPr>
            <p:ph type="body" sz="quarter" idx="16" hasCustomPrompt="1"/>
            <p:custDataLst>
              <p:tags r:id="rId25"/>
            </p:custDataLst>
          </p:nvPr>
        </p:nvSpPr>
        <p:spPr>
          <a:xfrm>
            <a:off x="3633788" y="3495675"/>
            <a:ext cx="4924425" cy="460375"/>
          </a:xfrm>
        </p:spPr>
        <p:txBody>
          <a:bodyPr>
            <a:normAutofit/>
          </a:bodyPr>
          <a:lstStyle>
            <a:lvl1pPr marL="0" indent="0" algn="ctr">
              <a:buNone/>
              <a:defRPr sz="2000">
                <a:solidFill>
                  <a:schemeClr val="bg1"/>
                </a:solidFill>
              </a:defRPr>
            </a:lvl1pPr>
          </a:lstStyle>
          <a:p>
            <a:pPr lvl="0"/>
            <a:r>
              <a:rPr lang="zh-CN" altLang="en-US" dirty="0"/>
              <a:t>单击此处编辑副标题</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9" name="组合 18"/>
          <p:cNvGrpSpPr/>
          <p:nvPr userDrawn="1">
            <p:custDataLst>
              <p:tags r:id="rId2"/>
            </p:custDataLst>
          </p:nvPr>
        </p:nvGrpSpPr>
        <p:grpSpPr>
          <a:xfrm>
            <a:off x="163882" y="145257"/>
            <a:ext cx="11835631" cy="279815"/>
            <a:chOff x="163882" y="145257"/>
            <a:chExt cx="11835631" cy="279815"/>
          </a:xfrm>
        </p:grpSpPr>
        <p:sp>
          <p:nvSpPr>
            <p:cNvPr id="9" name="矩形 8"/>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22" name="组合 21"/>
          <p:cNvGrpSpPr/>
          <p:nvPr userDrawn="1">
            <p:custDataLst>
              <p:tags r:id="rId2"/>
            </p:custDataLst>
          </p:nvPr>
        </p:nvGrpSpPr>
        <p:grpSpPr>
          <a:xfrm>
            <a:off x="0" y="2406424"/>
            <a:ext cx="1793826" cy="2045153"/>
            <a:chOff x="0" y="2406424"/>
            <a:chExt cx="1793826" cy="2045153"/>
          </a:xfrm>
        </p:grpSpPr>
        <p:sp>
          <p:nvSpPr>
            <p:cNvPr id="9" name="矩形 8"/>
            <p:cNvSpPr/>
            <p:nvPr userDrawn="1">
              <p:custDataLst>
                <p:tags r:id="rId3"/>
              </p:custDataLst>
            </p:nvPr>
          </p:nvSpPr>
          <p:spPr>
            <a:xfrm rot="18900000">
              <a:off x="307544" y="2685859"/>
              <a:ext cx="1486282" cy="14862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4"/>
              </p:custDataLst>
            </p:nvPr>
          </p:nvSpPr>
          <p:spPr>
            <a:xfrm>
              <a:off x="0" y="2406424"/>
              <a:ext cx="1022576" cy="2045153"/>
            </a:xfrm>
            <a:custGeom>
              <a:avLst/>
              <a:gdLst>
                <a:gd name="connsiteX0" fmla="*/ 0 w 1022576"/>
                <a:gd name="connsiteY0" fmla="*/ 0 h 2045153"/>
                <a:gd name="connsiteX1" fmla="*/ 1022576 w 1022576"/>
                <a:gd name="connsiteY1" fmla="*/ 1022577 h 2045153"/>
                <a:gd name="connsiteX2" fmla="*/ 0 w 1022576"/>
                <a:gd name="connsiteY2" fmla="*/ 2045153 h 2045153"/>
              </a:gdLst>
              <a:ahLst/>
              <a:cxnLst>
                <a:cxn ang="0">
                  <a:pos x="connsiteX0" y="connsiteY0"/>
                </a:cxn>
                <a:cxn ang="0">
                  <a:pos x="connsiteX1" y="connsiteY1"/>
                </a:cxn>
                <a:cxn ang="0">
                  <a:pos x="connsiteX2" y="connsiteY2"/>
                </a:cxn>
              </a:cxnLst>
              <a:rect l="l" t="t" r="r" b="b"/>
              <a:pathLst>
                <a:path w="1022576" h="2045153">
                  <a:moveTo>
                    <a:pt x="0" y="0"/>
                  </a:moveTo>
                  <a:lnTo>
                    <a:pt x="1022576" y="1022577"/>
                  </a:lnTo>
                  <a:lnTo>
                    <a:pt x="0" y="204515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4" name="日期占位符 3"/>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5712460" y="2888298"/>
            <a:ext cx="5598140" cy="1081405"/>
          </a:xfrm>
        </p:spPr>
        <p:txBody>
          <a:bodyPr vert="horz" wrap="square" lIns="91440" tIns="45720" rIns="91440" bIns="4572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63882" y="145257"/>
            <a:ext cx="11835631" cy="279815"/>
            <a:chOff x="163882" y="145257"/>
            <a:chExt cx="11835631" cy="279815"/>
          </a:xfrm>
        </p:grpSpPr>
        <p:sp>
          <p:nvSpPr>
            <p:cNvPr id="11" name="矩形 10"/>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8" name="组合 17"/>
          <p:cNvGrpSpPr/>
          <p:nvPr userDrawn="1">
            <p:custDataLst>
              <p:tags r:id="rId2"/>
            </p:custDataLst>
          </p:nvPr>
        </p:nvGrpSpPr>
        <p:grpSpPr>
          <a:xfrm>
            <a:off x="163882" y="145257"/>
            <a:ext cx="11835631" cy="279815"/>
            <a:chOff x="163882" y="145257"/>
            <a:chExt cx="11835631" cy="279815"/>
          </a:xfrm>
        </p:grpSpPr>
        <p:sp>
          <p:nvSpPr>
            <p:cNvPr id="19" name="矩形 18"/>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4876800" y="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7" name="组合 16"/>
          <p:cNvGrpSpPr/>
          <p:nvPr userDrawn="1">
            <p:custDataLst>
              <p:tags r:id="rId3"/>
            </p:custDataLst>
          </p:nvPr>
        </p:nvGrpSpPr>
        <p:grpSpPr>
          <a:xfrm>
            <a:off x="1282099" y="2938464"/>
            <a:ext cx="10719729" cy="3749880"/>
            <a:chOff x="1282099" y="2938464"/>
            <a:chExt cx="10719729" cy="3749880"/>
          </a:xfrm>
        </p:grpSpPr>
        <p:sp>
          <p:nvSpPr>
            <p:cNvPr id="10" name="矩形 9"/>
            <p:cNvSpPr/>
            <p:nvPr userDrawn="1">
              <p:custDataLst>
                <p:tags r:id="rId4"/>
              </p:custDataLst>
            </p:nvPr>
          </p:nvSpPr>
          <p:spPr>
            <a:xfrm rot="18900000">
              <a:off x="2745071" y="2938464"/>
              <a:ext cx="981076" cy="981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2700000">
              <a:off x="1282101" y="2938462"/>
              <a:ext cx="981072" cy="9810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rot="2700000">
              <a:off x="2043795" y="2938462"/>
              <a:ext cx="981072" cy="981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7"/>
              </p:custDataLst>
            </p:nvPr>
          </p:nvSpPr>
          <p:spPr>
            <a:xfrm rot="2700000">
              <a:off x="11662082" y="6433456"/>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8"/>
              </p:custDataLst>
            </p:nvPr>
          </p:nvSpPr>
          <p:spPr>
            <a:xfrm rot="2700000">
              <a:off x="11746940" y="6433456"/>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9"/>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内容页_4">
    <p:spTree>
      <p:nvGrpSpPr>
        <p:cNvPr id="1" name=""/>
        <p:cNvGrpSpPr/>
        <p:nvPr/>
      </p:nvGrpSpPr>
      <p:grpSpPr>
        <a:xfrm>
          <a:off x="0" y="0"/>
          <a:ext cx="0" cy="0"/>
          <a:chOff x="0" y="0"/>
          <a:chExt cx="0" cy="0"/>
        </a:xfrm>
      </p:grpSpPr>
      <p:grpSp>
        <p:nvGrpSpPr>
          <p:cNvPr id="3" name="组合 2"/>
          <p:cNvGrpSpPr/>
          <p:nvPr userDrawn="1"/>
        </p:nvGrpSpPr>
        <p:grpSpPr>
          <a:xfrm>
            <a:off x="0" y="333991"/>
            <a:ext cx="844039" cy="809101"/>
            <a:chOff x="5235243" y="4889058"/>
            <a:chExt cx="844039" cy="809101"/>
          </a:xfrm>
        </p:grpSpPr>
        <p:sp>
          <p:nvSpPr>
            <p:cNvPr id="5" name="任意多边形 4"/>
            <p:cNvSpPr/>
            <p:nvPr/>
          </p:nvSpPr>
          <p:spPr>
            <a:xfrm rot="5400000">
              <a:off x="5480022" y="5095523"/>
              <a:ext cx="404551" cy="793969"/>
            </a:xfrm>
            <a:custGeom>
              <a:avLst/>
              <a:gdLst>
                <a:gd name="connsiteX0" fmla="*/ 0 w 404551"/>
                <a:gd name="connsiteY0" fmla="*/ 793969 h 793969"/>
                <a:gd name="connsiteX1" fmla="*/ 0 w 404551"/>
                <a:gd name="connsiteY1" fmla="*/ 0 h 793969"/>
                <a:gd name="connsiteX2" fmla="*/ 206059 w 404551"/>
                <a:gd name="connsiteY2" fmla="*/ 0 h 793969"/>
                <a:gd name="connsiteX3" fmla="*/ 404551 w 404551"/>
                <a:gd name="connsiteY3" fmla="*/ 793969 h 793969"/>
              </a:gdLst>
              <a:ahLst/>
              <a:cxnLst>
                <a:cxn ang="0">
                  <a:pos x="connsiteX0" y="connsiteY0"/>
                </a:cxn>
                <a:cxn ang="0">
                  <a:pos x="connsiteX1" y="connsiteY1"/>
                </a:cxn>
                <a:cxn ang="0">
                  <a:pos x="connsiteX2" y="connsiteY2"/>
                </a:cxn>
                <a:cxn ang="0">
                  <a:pos x="connsiteX3" y="connsiteY3"/>
                </a:cxn>
              </a:cxnLst>
              <a:rect l="l" t="t" r="r" b="b"/>
              <a:pathLst>
                <a:path w="404551" h="793969">
                  <a:moveTo>
                    <a:pt x="0" y="793969"/>
                  </a:moveTo>
                  <a:lnTo>
                    <a:pt x="0" y="0"/>
                  </a:lnTo>
                  <a:lnTo>
                    <a:pt x="206059" y="0"/>
                  </a:lnTo>
                  <a:lnTo>
                    <a:pt x="404551" y="793969"/>
                  </a:lnTo>
                  <a:close/>
                </a:path>
              </a:pathLst>
            </a:custGeom>
            <a:solidFill>
              <a:schemeClr val="accent1"/>
            </a:solidFill>
            <a:ln w="1111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梯形 3"/>
            <p:cNvSpPr/>
            <p:nvPr/>
          </p:nvSpPr>
          <p:spPr>
            <a:xfrm rot="5400000">
              <a:off x="5227677" y="4896624"/>
              <a:ext cx="809101" cy="793969"/>
            </a:xfrm>
            <a:prstGeom prst="trapezoid">
              <a:avLst/>
            </a:prstGeom>
            <a:noFill/>
            <a:ln w="111125">
              <a:solidFill>
                <a:srgbClr val="2536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hasCustomPrompt="1"/>
          </p:nvPr>
        </p:nvSpPr>
        <p:spPr>
          <a:xfrm>
            <a:off x="1041400" y="495099"/>
            <a:ext cx="3742267" cy="480131"/>
          </a:xfrm>
          <a:prstGeom prst="rect">
            <a:avLst/>
          </a:prstGeom>
        </p:spPr>
        <p:txBody>
          <a:bodyPr wrap="square">
            <a:spAutoFit/>
          </a:bodyPr>
          <a:lstStyle>
            <a:lvl1pPr marL="0" indent="0">
              <a:buNone/>
              <a:defRPr>
                <a:solidFill>
                  <a:schemeClr val="accent2"/>
                </a:solidFill>
              </a:defRPr>
            </a:lvl1pPr>
          </a:lstStyle>
          <a:p>
            <a:pPr lvl="0"/>
            <a:r>
              <a:rPr lang="en-US" altLang="zh-CN" dirty="0"/>
              <a:t>Part One </a:t>
            </a:r>
            <a:r>
              <a:rPr lang="zh-CN" altLang="en-US" dirty="0"/>
              <a:t>输入标题</a:t>
            </a:r>
            <a:endParaRPr lang="zh-CN" altLang="en-US" dirty="0"/>
          </a:p>
        </p:txBody>
      </p:sp>
      <p:grpSp>
        <p:nvGrpSpPr>
          <p:cNvPr id="6" name="组合 5"/>
          <p:cNvGrpSpPr/>
          <p:nvPr userDrawn="1"/>
        </p:nvGrpSpPr>
        <p:grpSpPr>
          <a:xfrm rot="5400000" flipH="1">
            <a:off x="8679041" y="3456085"/>
            <a:ext cx="825628" cy="6221203"/>
            <a:chOff x="-167808" y="1020401"/>
            <a:chExt cx="825628" cy="6221203"/>
          </a:xfrm>
        </p:grpSpPr>
        <p:grpSp>
          <p:nvGrpSpPr>
            <p:cNvPr id="8" name="组合 7"/>
            <p:cNvGrpSpPr/>
            <p:nvPr userDrawn="1"/>
          </p:nvGrpSpPr>
          <p:grpSpPr>
            <a:xfrm rot="1740000">
              <a:off x="87304" y="2950503"/>
              <a:ext cx="570516" cy="4291101"/>
              <a:chOff x="3384206" y="2493094"/>
              <a:chExt cx="570516" cy="4291101"/>
            </a:xfrm>
          </p:grpSpPr>
          <p:sp>
            <p:nvSpPr>
              <p:cNvPr id="14" name="矩形 13"/>
              <p:cNvSpPr/>
              <p:nvPr userDrawn="1"/>
            </p:nvSpPr>
            <p:spPr>
              <a:xfrm>
                <a:off x="3384206" y="3139295"/>
                <a:ext cx="570516" cy="36449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384206" y="4675995"/>
                <a:ext cx="570516" cy="2108200"/>
              </a:xfrm>
              <a:prstGeom prst="rect">
                <a:avLst/>
              </a:prstGeom>
              <a:solidFill>
                <a:schemeClr val="accent1"/>
              </a:solid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userDrawn="1"/>
            </p:nvSpPr>
            <p:spPr>
              <a:xfrm>
                <a:off x="3384206" y="2946868"/>
                <a:ext cx="570515" cy="1860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p:cNvSpPr/>
              <p:nvPr userDrawn="1"/>
            </p:nvSpPr>
            <p:spPr>
              <a:xfrm>
                <a:off x="3396526" y="2679171"/>
                <a:ext cx="545875" cy="258222"/>
              </a:xfrm>
              <a:prstGeom prst="trapezoid">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userDrawn="1"/>
            </p:nvSpPr>
            <p:spPr>
              <a:xfrm>
                <a:off x="3646538" y="2493094"/>
                <a:ext cx="44732" cy="186077"/>
              </a:xfrm>
              <a:prstGeom prst="roundRect">
                <a:avLst/>
              </a:prstGeom>
              <a:solidFill>
                <a:srgbClr val="0CE697"/>
              </a:solid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rot="1740000">
              <a:off x="-167808" y="1020401"/>
              <a:ext cx="570517" cy="4461480"/>
              <a:chOff x="1782878" y="2322715"/>
              <a:chExt cx="570517" cy="4461480"/>
            </a:xfrm>
          </p:grpSpPr>
          <p:sp>
            <p:nvSpPr>
              <p:cNvPr id="10" name="矩形 9"/>
              <p:cNvSpPr/>
              <p:nvPr/>
            </p:nvSpPr>
            <p:spPr>
              <a:xfrm>
                <a:off x="1782878" y="3139295"/>
                <a:ext cx="570516" cy="36449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1782878" y="2322715"/>
                <a:ext cx="570517" cy="729891"/>
              </a:xfrm>
              <a:prstGeom prst="triangle">
                <a:avLst/>
              </a:prstGeom>
              <a:noFill/>
              <a:ln w="12382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1912021" y="2367390"/>
                <a:ext cx="278623" cy="356456"/>
              </a:xfrm>
              <a:prstGeom prst="triangle">
                <a:avLst/>
              </a:prstGeom>
              <a:solidFill>
                <a:schemeClr val="accent1"/>
              </a:solidFill>
              <a:ln w="1238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979611" y="3139295"/>
                <a:ext cx="177050" cy="3644900"/>
              </a:xfrm>
              <a:prstGeom prst="rect">
                <a:avLst/>
              </a:prstGeom>
              <a:solidFill>
                <a:schemeClr val="accent1"/>
              </a:solidFill>
              <a:ln w="1238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63882" y="145257"/>
            <a:ext cx="11835631" cy="279815"/>
            <a:chOff x="163882" y="145257"/>
            <a:chExt cx="11835631" cy="279815"/>
          </a:xfrm>
        </p:grpSpPr>
        <p:sp>
          <p:nvSpPr>
            <p:cNvPr id="11" name="矩形 10"/>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63882" y="145257"/>
            <a:ext cx="11835631" cy="279815"/>
            <a:chOff x="163882" y="145257"/>
            <a:chExt cx="11835631" cy="279815"/>
          </a:xfrm>
        </p:grpSpPr>
        <p:sp>
          <p:nvSpPr>
            <p:cNvPr id="10" name="矩形 9"/>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63882" y="145257"/>
            <a:ext cx="11835631" cy="279815"/>
            <a:chOff x="163882" y="145257"/>
            <a:chExt cx="11835631" cy="279815"/>
          </a:xfrm>
        </p:grpSpPr>
        <p:sp>
          <p:nvSpPr>
            <p:cNvPr id="10" name="矩形 9"/>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30" name="组合 29"/>
          <p:cNvGrpSpPr/>
          <p:nvPr userDrawn="1">
            <p:custDataLst>
              <p:tags r:id="rId2"/>
            </p:custDataLst>
          </p:nvPr>
        </p:nvGrpSpPr>
        <p:grpSpPr>
          <a:xfrm>
            <a:off x="0" y="1123903"/>
            <a:ext cx="12192000" cy="4368896"/>
            <a:chOff x="0" y="1123903"/>
            <a:chExt cx="12192000" cy="4368896"/>
          </a:xfrm>
        </p:grpSpPr>
        <p:cxnSp>
          <p:nvCxnSpPr>
            <p:cNvPr id="11" name="直接连接符 10"/>
            <p:cNvCxnSpPr/>
            <p:nvPr userDrawn="1">
              <p:custDataLst>
                <p:tags r:id="rId3"/>
              </p:custDataLst>
            </p:nvPr>
          </p:nvCxnSpPr>
          <p:spPr>
            <a:xfrm>
              <a:off x="938389" y="3280481"/>
              <a:ext cx="1031778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userDrawn="1">
              <p:custDataLst>
                <p:tags r:id="rId4"/>
              </p:custDataLst>
            </p:nvPr>
          </p:nvSpPr>
          <p:spPr>
            <a:xfrm rot="2700000">
              <a:off x="4528457" y="1740158"/>
              <a:ext cx="3135086" cy="3135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userDrawn="1">
              <p:custDataLst>
                <p:tags r:id="rId5"/>
              </p:custDataLst>
            </p:nvPr>
          </p:nvSpPr>
          <p:spPr>
            <a:xfrm>
              <a:off x="0" y="2031854"/>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6"/>
              </p:custDataLst>
            </p:nvPr>
          </p:nvSpPr>
          <p:spPr>
            <a:xfrm>
              <a:off x="0" y="3277221"/>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p:cNvSpPr/>
            <p:nvPr userDrawn="1">
              <p:custDataLst>
                <p:tags r:id="rId7"/>
              </p:custDataLst>
            </p:nvPr>
          </p:nvSpPr>
          <p:spPr>
            <a:xfrm flipH="1">
              <a:off x="11568363" y="2031854"/>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userDrawn="1">
              <p:custDataLst>
                <p:tags r:id="rId8"/>
              </p:custDataLst>
            </p:nvPr>
          </p:nvSpPr>
          <p:spPr>
            <a:xfrm flipH="1">
              <a:off x="11568363" y="3277221"/>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矩形 16"/>
            <p:cNvSpPr/>
            <p:nvPr userDrawn="1">
              <p:custDataLst>
                <p:tags r:id="rId9"/>
              </p:custDataLst>
            </p:nvPr>
          </p:nvSpPr>
          <p:spPr>
            <a:xfrm rot="2700000">
              <a:off x="3016993" y="1270444"/>
              <a:ext cx="4018664" cy="401866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custDataLst>
                <p:tags r:id="rId10"/>
              </p:custDataLst>
            </p:nvPr>
          </p:nvSpPr>
          <p:spPr>
            <a:xfrm rot="18900000">
              <a:off x="5156344" y="1270443"/>
              <a:ext cx="4018664" cy="401866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custDataLst>
                <p:tags r:id="rId11"/>
              </p:custDataLst>
            </p:nvPr>
          </p:nvSpPr>
          <p:spPr>
            <a:xfrm rot="2700000">
              <a:off x="971848" y="3196263"/>
              <a:ext cx="169060" cy="169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12"/>
              </p:custDataLst>
            </p:nvPr>
          </p:nvSpPr>
          <p:spPr>
            <a:xfrm rot="2700000">
              <a:off x="1237708" y="3128748"/>
              <a:ext cx="304088" cy="3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13"/>
              </p:custDataLst>
            </p:nvPr>
          </p:nvSpPr>
          <p:spPr>
            <a:xfrm rot="18900000">
              <a:off x="10650204" y="3128747"/>
              <a:ext cx="304088" cy="3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custDataLst>
                <p:tags r:id="rId14"/>
              </p:custDataLst>
            </p:nvPr>
          </p:nvSpPr>
          <p:spPr>
            <a:xfrm rot="2700000">
              <a:off x="4524455" y="1736806"/>
              <a:ext cx="3143090" cy="3143090"/>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15"/>
              </p:custDataLst>
            </p:nvPr>
          </p:nvSpPr>
          <p:spPr>
            <a:xfrm rot="18900000">
              <a:off x="6686577" y="1892326"/>
              <a:ext cx="2774897" cy="2774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custDataLst>
                <p:tags r:id="rId16"/>
              </p:custDataLst>
            </p:nvPr>
          </p:nvSpPr>
          <p:spPr>
            <a:xfrm rot="2700000">
              <a:off x="2762276" y="1892327"/>
              <a:ext cx="2774897" cy="2774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custDataLst>
                <p:tags r:id="rId17"/>
              </p:custDataLst>
            </p:nvPr>
          </p:nvSpPr>
          <p:spPr>
            <a:xfrm rot="2700000">
              <a:off x="3911552" y="1123903"/>
              <a:ext cx="4368896" cy="4368896"/>
            </a:xfrm>
            <a:prstGeom prst="rect">
              <a:avLst/>
            </a:prstGeom>
            <a:solidFill>
              <a:schemeClr val="accent6"/>
            </a:solidFill>
            <a:ln>
              <a:noFill/>
            </a:ln>
            <a:effectLst>
              <a:outerShdw blurRad="1270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custDataLst>
                <p:tags r:id="rId18"/>
              </p:custDataLst>
            </p:nvPr>
          </p:nvSpPr>
          <p:spPr>
            <a:xfrm rot="18900000">
              <a:off x="11051092" y="3196260"/>
              <a:ext cx="169060" cy="169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custDataLst>
                <p:tags r:id="rId19"/>
              </p:custDataLst>
            </p:nvPr>
          </p:nvCxnSpPr>
          <p:spPr>
            <a:xfrm>
              <a:off x="3308985" y="4242117"/>
              <a:ext cx="5574030" cy="0"/>
            </a:xfrm>
            <a:prstGeom prst="line">
              <a:avLst/>
            </a:prstGeom>
            <a:ln>
              <a:solidFill>
                <a:schemeClr val="tx1">
                  <a:lumMod val="75000"/>
                  <a:lumOff val="25000"/>
                </a:schemeClr>
              </a:solidFill>
              <a:prstDash val="dash"/>
              <a:headEnd type="none"/>
              <a:tailEnd type="none" w="sm" len="sm"/>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20"/>
              </p:custDataLst>
            </p:nvPr>
          </p:nvCxnSpPr>
          <p:spPr>
            <a:xfrm>
              <a:off x="3308985" y="2660967"/>
              <a:ext cx="5574030" cy="0"/>
            </a:xfrm>
            <a:prstGeom prst="line">
              <a:avLst/>
            </a:prstGeom>
            <a:ln>
              <a:solidFill>
                <a:schemeClr val="tx1">
                  <a:lumMod val="75000"/>
                  <a:lumOff val="25000"/>
                </a:schemeClr>
              </a:solidFill>
              <a:prstDash val="dash"/>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3" name="日期占位符 2"/>
          <p:cNvSpPr>
            <a:spLocks noGrp="1"/>
          </p:cNvSpPr>
          <p:nvPr userDrawn="1">
            <p:ph type="dt" sz="half" idx="10"/>
            <p:custDataLst>
              <p:tags r:id="rId2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2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userDrawn="1">
            <p:ph type="sldNum" sz="quarter" idx="12"/>
            <p:custDataLst>
              <p:tags r:id="rId2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userDrawn="1">
            <p:ph type="title" idx="13" hasCustomPrompt="1"/>
            <p:custDataLst>
              <p:tags r:id="rId24"/>
            </p:custDataLst>
          </p:nvPr>
        </p:nvSpPr>
        <p:spPr>
          <a:xfrm>
            <a:off x="3413125" y="2747327"/>
            <a:ext cx="5365750" cy="1398905"/>
          </a:xfrm>
        </p:spPr>
        <p:txBody>
          <a:bodyPr vert="horz" wrap="square" lIns="91440" tIns="45720" rIns="91440" bIns="45720" anchor="ctr"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8000" b="0" spc="10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9" name="文本占位符 3"/>
          <p:cNvSpPr>
            <a:spLocks noGrp="1"/>
          </p:cNvSpPr>
          <p:nvPr>
            <p:ph type="body" sz="quarter" idx="15" hasCustomPrompt="1"/>
            <p:custDataLst>
              <p:tags r:id="rId25"/>
            </p:custDataLst>
          </p:nvPr>
        </p:nvSpPr>
        <p:spPr>
          <a:xfrm>
            <a:off x="4714875" y="4384675"/>
            <a:ext cx="2800350" cy="469900"/>
          </a:xfrm>
        </p:spPr>
        <p:txBody>
          <a:bodyPr anchor="ctr">
            <a:normAutofit/>
          </a:bodyPr>
          <a:lstStyle>
            <a:lvl1pPr marL="0" indent="0" algn="ctr">
              <a:buFont typeface="Arial" panose="020B0604020202020204" pitchFamily="34" charset="0"/>
              <a:buNone/>
              <a:defRPr sz="1800" spc="300" baseline="0">
                <a:solidFill>
                  <a:schemeClr val="bg1"/>
                </a:solidFill>
              </a:defRPr>
            </a:lvl1pPr>
          </a:lstStyle>
          <a:p>
            <a:pPr lvl="0"/>
            <a:r>
              <a:rPr lang="zh-CN" altLang="en-US" dirty="0"/>
              <a:t>编辑副标题</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63882" y="145257"/>
            <a:ext cx="11835631" cy="279815"/>
            <a:chOff x="163882" y="145257"/>
            <a:chExt cx="11835631" cy="279815"/>
          </a:xfrm>
        </p:grpSpPr>
        <p:sp>
          <p:nvSpPr>
            <p:cNvPr id="9" name="矩形 8"/>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1" name="组合 10"/>
          <p:cNvGrpSpPr/>
          <p:nvPr userDrawn="1">
            <p:custDataLst>
              <p:tags r:id="rId3"/>
            </p:custDataLst>
          </p:nvPr>
        </p:nvGrpSpPr>
        <p:grpSpPr>
          <a:xfrm>
            <a:off x="163882" y="145257"/>
            <a:ext cx="11835631" cy="279815"/>
            <a:chOff x="163882" y="145257"/>
            <a:chExt cx="11835631" cy="279815"/>
          </a:xfrm>
        </p:grpSpPr>
        <p:sp>
          <p:nvSpPr>
            <p:cNvPr id="12" name="矩形 11"/>
            <p:cNvSpPr/>
            <p:nvPr userDrawn="1">
              <p:custDataLst>
                <p:tags r:id="rId4"/>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6"/>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7"/>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custDataLst>
                <p:tags r:id="rId8"/>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6" name="组合 5"/>
          <p:cNvGrpSpPr/>
          <p:nvPr userDrawn="1">
            <p:custDataLst>
              <p:tags r:id="rId3"/>
            </p:custDataLst>
          </p:nvPr>
        </p:nvGrpSpPr>
        <p:grpSpPr>
          <a:xfrm>
            <a:off x="11637010" y="145257"/>
            <a:ext cx="389889" cy="156507"/>
            <a:chOff x="163882" y="145257"/>
            <a:chExt cx="389889" cy="156507"/>
          </a:xfrm>
        </p:grpSpPr>
        <p:sp>
          <p:nvSpPr>
            <p:cNvPr id="12" name="矩形 11"/>
            <p:cNvSpPr/>
            <p:nvPr userDrawn="1">
              <p:custDataLst>
                <p:tags r:id="rId4"/>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6"/>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7"/>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8" name="组合 17"/>
          <p:cNvGrpSpPr/>
          <p:nvPr userDrawn="1">
            <p:custDataLst>
              <p:tags r:id="rId3"/>
            </p:custDataLst>
          </p:nvPr>
        </p:nvGrpSpPr>
        <p:grpSpPr>
          <a:xfrm>
            <a:off x="163882" y="145257"/>
            <a:ext cx="11835631" cy="279815"/>
            <a:chOff x="163882" y="145257"/>
            <a:chExt cx="11835631" cy="279815"/>
          </a:xfrm>
        </p:grpSpPr>
        <p:sp>
          <p:nvSpPr>
            <p:cNvPr id="19" name="矩形 18"/>
            <p:cNvSpPr/>
            <p:nvPr userDrawn="1">
              <p:custDataLst>
                <p:tags r:id="rId4"/>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5"/>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6"/>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custDataLst>
                <p:tags r:id="rId7"/>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8"/>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2" name="组合 11"/>
          <p:cNvGrpSpPr/>
          <p:nvPr userDrawn="1">
            <p:custDataLst>
              <p:tags r:id="rId3"/>
            </p:custDataLst>
          </p:nvPr>
        </p:nvGrpSpPr>
        <p:grpSpPr>
          <a:xfrm>
            <a:off x="163882" y="145257"/>
            <a:ext cx="11835631" cy="279815"/>
            <a:chOff x="163882" y="145257"/>
            <a:chExt cx="11835631" cy="279815"/>
          </a:xfrm>
        </p:grpSpPr>
        <p:sp>
          <p:nvSpPr>
            <p:cNvPr id="13" name="矩形 12"/>
            <p:cNvSpPr/>
            <p:nvPr userDrawn="1">
              <p:custDataLst>
                <p:tags r:id="rId4"/>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5"/>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6"/>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custDataLst>
                <p:tags r:id="rId7"/>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8"/>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内容页_1">
    <p:spTree>
      <p:nvGrpSpPr>
        <p:cNvPr id="1" name=""/>
        <p:cNvGrpSpPr/>
        <p:nvPr/>
      </p:nvGrpSpPr>
      <p:grpSpPr>
        <a:xfrm>
          <a:off x="0" y="0"/>
          <a:ext cx="0" cy="0"/>
          <a:chOff x="0" y="0"/>
          <a:chExt cx="0" cy="0"/>
        </a:xfrm>
      </p:grpSpPr>
      <p:grpSp>
        <p:nvGrpSpPr>
          <p:cNvPr id="3" name="组合 2"/>
          <p:cNvGrpSpPr/>
          <p:nvPr userDrawn="1"/>
        </p:nvGrpSpPr>
        <p:grpSpPr>
          <a:xfrm>
            <a:off x="0" y="333991"/>
            <a:ext cx="844039" cy="809101"/>
            <a:chOff x="5235243" y="4889058"/>
            <a:chExt cx="844039" cy="809101"/>
          </a:xfrm>
        </p:grpSpPr>
        <p:sp>
          <p:nvSpPr>
            <p:cNvPr id="5" name="任意多边形 4"/>
            <p:cNvSpPr/>
            <p:nvPr/>
          </p:nvSpPr>
          <p:spPr>
            <a:xfrm rot="5400000">
              <a:off x="5480022" y="5095523"/>
              <a:ext cx="404551" cy="793969"/>
            </a:xfrm>
            <a:custGeom>
              <a:avLst/>
              <a:gdLst>
                <a:gd name="connsiteX0" fmla="*/ 0 w 404551"/>
                <a:gd name="connsiteY0" fmla="*/ 793969 h 793969"/>
                <a:gd name="connsiteX1" fmla="*/ 0 w 404551"/>
                <a:gd name="connsiteY1" fmla="*/ 0 h 793969"/>
                <a:gd name="connsiteX2" fmla="*/ 206059 w 404551"/>
                <a:gd name="connsiteY2" fmla="*/ 0 h 793969"/>
                <a:gd name="connsiteX3" fmla="*/ 404551 w 404551"/>
                <a:gd name="connsiteY3" fmla="*/ 793969 h 793969"/>
              </a:gdLst>
              <a:ahLst/>
              <a:cxnLst>
                <a:cxn ang="0">
                  <a:pos x="connsiteX0" y="connsiteY0"/>
                </a:cxn>
                <a:cxn ang="0">
                  <a:pos x="connsiteX1" y="connsiteY1"/>
                </a:cxn>
                <a:cxn ang="0">
                  <a:pos x="connsiteX2" y="connsiteY2"/>
                </a:cxn>
                <a:cxn ang="0">
                  <a:pos x="connsiteX3" y="connsiteY3"/>
                </a:cxn>
              </a:cxnLst>
              <a:rect l="l" t="t" r="r" b="b"/>
              <a:pathLst>
                <a:path w="404551" h="793969">
                  <a:moveTo>
                    <a:pt x="0" y="793969"/>
                  </a:moveTo>
                  <a:lnTo>
                    <a:pt x="0" y="0"/>
                  </a:lnTo>
                  <a:lnTo>
                    <a:pt x="206059" y="0"/>
                  </a:lnTo>
                  <a:lnTo>
                    <a:pt x="404551" y="793969"/>
                  </a:lnTo>
                  <a:close/>
                </a:path>
              </a:pathLst>
            </a:custGeom>
            <a:solidFill>
              <a:schemeClr val="accent1"/>
            </a:solidFill>
            <a:ln w="1111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梯形 3"/>
            <p:cNvSpPr/>
            <p:nvPr/>
          </p:nvSpPr>
          <p:spPr>
            <a:xfrm rot="5400000">
              <a:off x="5227677" y="4896624"/>
              <a:ext cx="809101" cy="793969"/>
            </a:xfrm>
            <a:prstGeom prst="trapezoid">
              <a:avLst/>
            </a:prstGeom>
            <a:noFill/>
            <a:ln w="111125">
              <a:solidFill>
                <a:srgbClr val="2536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hasCustomPrompt="1"/>
          </p:nvPr>
        </p:nvSpPr>
        <p:spPr>
          <a:xfrm>
            <a:off x="1041400" y="495099"/>
            <a:ext cx="3742267" cy="480131"/>
          </a:xfrm>
          <a:prstGeom prst="rect">
            <a:avLst/>
          </a:prstGeom>
        </p:spPr>
        <p:txBody>
          <a:bodyPr wrap="square">
            <a:spAutoFit/>
          </a:bodyPr>
          <a:lstStyle>
            <a:lvl1pPr marL="0" indent="0">
              <a:buNone/>
              <a:defRPr>
                <a:solidFill>
                  <a:schemeClr val="accent2"/>
                </a:solidFill>
              </a:defRPr>
            </a:lvl1pPr>
          </a:lstStyle>
          <a:p>
            <a:pPr lvl="0"/>
            <a:r>
              <a:rPr lang="en-US" altLang="zh-CN" dirty="0"/>
              <a:t>Part One </a:t>
            </a:r>
            <a:r>
              <a:rPr lang="zh-CN" altLang="en-US" dirty="0"/>
              <a:t>输入标题</a:t>
            </a:r>
            <a:endParaRPr lang="zh-CN" altLang="en-US" dirty="0"/>
          </a:p>
        </p:txBody>
      </p:sp>
      <p:grpSp>
        <p:nvGrpSpPr>
          <p:cNvPr id="8" name="组合 7"/>
          <p:cNvGrpSpPr/>
          <p:nvPr userDrawn="1"/>
        </p:nvGrpSpPr>
        <p:grpSpPr>
          <a:xfrm>
            <a:off x="-14965" y="6464300"/>
            <a:ext cx="5393266" cy="393700"/>
            <a:chOff x="3890503" y="3151873"/>
            <a:chExt cx="5393266" cy="393700"/>
          </a:xfrm>
        </p:grpSpPr>
        <p:cxnSp>
          <p:nvCxnSpPr>
            <p:cNvPr id="9" name="直接连接符 8"/>
            <p:cNvCxnSpPr/>
            <p:nvPr/>
          </p:nvCxnSpPr>
          <p:spPr>
            <a:xfrm>
              <a:off x="3890503" y="332967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07647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6245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4842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63440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20376"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0635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9232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37830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56427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75025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93622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12219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30817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9414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6801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86609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05207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23804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4240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60999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79597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98194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16792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35389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53987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72584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91182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09779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28376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75025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680123"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609997"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53987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userDrawn="1"/>
        </p:nvGrpSpPr>
        <p:grpSpPr>
          <a:xfrm>
            <a:off x="5006352" y="6464300"/>
            <a:ext cx="5393266" cy="393700"/>
            <a:chOff x="3890503" y="3151873"/>
            <a:chExt cx="5393266" cy="393700"/>
          </a:xfrm>
        </p:grpSpPr>
        <p:cxnSp>
          <p:nvCxnSpPr>
            <p:cNvPr id="44" name="直接连接符 43"/>
            <p:cNvCxnSpPr/>
            <p:nvPr/>
          </p:nvCxnSpPr>
          <p:spPr>
            <a:xfrm>
              <a:off x="3890503" y="332967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07647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26245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44842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63440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820376"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00635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19232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37830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56427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75025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93622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2219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30817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49414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6801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86609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705207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23804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4240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60999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79597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98194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16792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35389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53987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872584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91182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909779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28376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75025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680123"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609997"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853987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78" name="直接连接符 77"/>
          <p:cNvCxnSpPr/>
          <p:nvPr userDrawn="1"/>
        </p:nvCxnSpPr>
        <p:spPr>
          <a:xfrm>
            <a:off x="9841693" y="664210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userDrawn="1"/>
        </p:nvCxnSpPr>
        <p:spPr>
          <a:xfrm>
            <a:off x="10027668"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userDrawn="1"/>
        </p:nvCxnSpPr>
        <p:spPr>
          <a:xfrm>
            <a:off x="10213642"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userDrawn="1"/>
        </p:nvCxnSpPr>
        <p:spPr>
          <a:xfrm>
            <a:off x="10399617"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userDrawn="1"/>
        </p:nvCxnSpPr>
        <p:spPr>
          <a:xfrm>
            <a:off x="10585592"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userDrawn="1"/>
        </p:nvCxnSpPr>
        <p:spPr>
          <a:xfrm>
            <a:off x="10771566" y="6464300"/>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userDrawn="1"/>
        </p:nvCxnSpPr>
        <p:spPr>
          <a:xfrm>
            <a:off x="10957541"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userDrawn="1"/>
        </p:nvCxnSpPr>
        <p:spPr>
          <a:xfrm>
            <a:off x="11143516"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userDrawn="1"/>
        </p:nvCxnSpPr>
        <p:spPr>
          <a:xfrm>
            <a:off x="11329491"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userDrawn="1"/>
        </p:nvCxnSpPr>
        <p:spPr>
          <a:xfrm>
            <a:off x="11515465"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userDrawn="1"/>
        </p:nvCxnSpPr>
        <p:spPr>
          <a:xfrm>
            <a:off x="11701440"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userDrawn="1"/>
        </p:nvCxnSpPr>
        <p:spPr>
          <a:xfrm>
            <a:off x="11887415"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userDrawn="1"/>
        </p:nvCxnSpPr>
        <p:spPr>
          <a:xfrm>
            <a:off x="12073389"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userDrawn="1"/>
        </p:nvCxnSpPr>
        <p:spPr>
          <a:xfrm>
            <a:off x="11701440" y="6464300"/>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22" name="组合 21"/>
          <p:cNvGrpSpPr/>
          <p:nvPr userDrawn="1">
            <p:custDataLst>
              <p:tags r:id="rId3"/>
            </p:custDataLst>
          </p:nvPr>
        </p:nvGrpSpPr>
        <p:grpSpPr>
          <a:xfrm>
            <a:off x="187066" y="6437478"/>
            <a:ext cx="11839833" cy="275264"/>
            <a:chOff x="187066" y="6437478"/>
            <a:chExt cx="11839833" cy="275264"/>
          </a:xfrm>
        </p:grpSpPr>
        <p:sp>
          <p:nvSpPr>
            <p:cNvPr id="16" name="矩形 15"/>
            <p:cNvSpPr/>
            <p:nvPr userDrawn="1">
              <p:custDataLst>
                <p:tags r:id="rId4"/>
              </p:custDataLst>
            </p:nvPr>
          </p:nvSpPr>
          <p:spPr>
            <a:xfrm rot="18900000">
              <a:off x="11870392" y="6556235"/>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5"/>
              </p:custDataLst>
            </p:nvPr>
          </p:nvSpPr>
          <p:spPr>
            <a:xfrm rot="2700000">
              <a:off x="11637010" y="6556235"/>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custDataLst>
                <p:tags r:id="rId6"/>
              </p:custDataLst>
            </p:nvPr>
          </p:nvSpPr>
          <p:spPr>
            <a:xfrm rot="2700000">
              <a:off x="11758520" y="6556235"/>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custDataLst>
                <p:tags r:id="rId7"/>
              </p:custDataLst>
            </p:nvPr>
          </p:nvSpPr>
          <p:spPr>
            <a:xfrm rot="13500000">
              <a:off x="271924" y="6437478"/>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8"/>
              </p:custDataLst>
            </p:nvPr>
          </p:nvSpPr>
          <p:spPr>
            <a:xfrm rot="13500000">
              <a:off x="187066" y="6437478"/>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21" name="组合 20"/>
          <p:cNvGrpSpPr/>
          <p:nvPr userDrawn="1">
            <p:custDataLst>
              <p:tags r:id="rId3"/>
            </p:custDataLst>
          </p:nvPr>
        </p:nvGrpSpPr>
        <p:grpSpPr>
          <a:xfrm>
            <a:off x="422782" y="5902491"/>
            <a:ext cx="11407568" cy="632118"/>
            <a:chOff x="422782" y="5902491"/>
            <a:chExt cx="11407568" cy="632118"/>
          </a:xfrm>
        </p:grpSpPr>
        <p:sp>
          <p:nvSpPr>
            <p:cNvPr id="12" name="矩形 11"/>
            <p:cNvSpPr/>
            <p:nvPr userDrawn="1">
              <p:custDataLst>
                <p:tags r:id="rId4"/>
              </p:custDataLst>
            </p:nvPr>
          </p:nvSpPr>
          <p:spPr>
            <a:xfrm rot="18900000">
              <a:off x="11470320" y="6174581"/>
              <a:ext cx="360030" cy="3600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2700000">
              <a:off x="10933447" y="6174580"/>
              <a:ext cx="360028" cy="3600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6"/>
              </p:custDataLst>
            </p:nvPr>
          </p:nvSpPr>
          <p:spPr>
            <a:xfrm rot="2700000">
              <a:off x="11212970" y="6174580"/>
              <a:ext cx="360028" cy="360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7"/>
              </p:custDataLst>
            </p:nvPr>
          </p:nvSpPr>
          <p:spPr>
            <a:xfrm rot="13500000">
              <a:off x="613283" y="5902491"/>
              <a:ext cx="574305" cy="574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8"/>
              </p:custDataLst>
            </p:nvPr>
          </p:nvSpPr>
          <p:spPr>
            <a:xfrm rot="13500000">
              <a:off x="422782" y="5902492"/>
              <a:ext cx="574305" cy="5743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7E395D60-13C1-40C0-9F30-1FBAC109C1AD}" type="datetimeFigureOut">
              <a:rPr lang="zh-CN" altLang="en-US" smtClean="0"/>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844BC077-A4F7-4166-88AA-6A9BF0BD76CB}" type="slidenum">
              <a:rPr lang="zh-CN" altLang="en-US" smtClean="0"/>
            </a:fld>
            <a:endParaRPr lang="zh-CN" altLang="en-US"/>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pic>
        <p:nvPicPr>
          <p:cNvPr id="8" name="图片 7" descr="C:\Users\Administrator.USER-20190207SV\Desktop\城市规划\oriental-pearl-tower-photo-683419.jpgoriental-pearl-tower-photo-683419"/>
          <p:cNvPicPr>
            <a:picLocks noChangeAspect="1"/>
          </p:cNvPicPr>
          <p:nvPr userDrawn="1">
            <p:custDataLst>
              <p:tags r:id="rId2"/>
            </p:custDataLst>
          </p:nvPr>
        </p:nvPicPr>
        <p:blipFill>
          <a:blip r:embed="rId3"/>
          <a:srcRect/>
          <a:stretch>
            <a:fillRect/>
          </a:stretch>
        </p:blipFill>
        <p:spPr>
          <a:xfrm flipH="1">
            <a:off x="0" y="-19050"/>
            <a:ext cx="12219305" cy="6876415"/>
          </a:xfrm>
          <a:prstGeom prst="rect">
            <a:avLst/>
          </a:prstGeom>
        </p:spPr>
      </p:pic>
      <p:sp>
        <p:nvSpPr>
          <p:cNvPr id="9" name="矩形 8"/>
          <p:cNvSpPr/>
          <p:nvPr userDrawn="1">
            <p:custDataLst>
              <p:tags r:id="rId4"/>
            </p:custDataLst>
          </p:nvPr>
        </p:nvSpPr>
        <p:spPr>
          <a:xfrm>
            <a:off x="5457190" y="-18415"/>
            <a:ext cx="6762115" cy="6876415"/>
          </a:xfrm>
          <a:prstGeom prst="rect">
            <a:avLst/>
          </a:prstGeom>
          <a:solidFill>
            <a:schemeClr val="accent1">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a:off x="5602605" y="1633855"/>
            <a:ext cx="6610985" cy="3381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 形 10"/>
          <p:cNvSpPr/>
          <p:nvPr userDrawn="1">
            <p:custDataLst>
              <p:tags r:id="rId6"/>
            </p:custDataLst>
          </p:nvPr>
        </p:nvSpPr>
        <p:spPr>
          <a:xfrm flipH="1">
            <a:off x="-1" y="1621790"/>
            <a:ext cx="5618203" cy="5238750"/>
          </a:xfrm>
          <a:prstGeom prst="corner">
            <a:avLst>
              <a:gd name="adj1" fmla="val 3745"/>
              <a:gd name="adj2" fmla="val 301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7"/>
            </p:custDataLst>
          </p:nvPr>
        </p:nvSpPr>
        <p:spPr>
          <a:xfrm>
            <a:off x="5453697" y="1473835"/>
            <a:ext cx="6762115" cy="1600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8"/>
            </p:custDataLst>
          </p:nvPr>
        </p:nvSpPr>
        <p:spPr>
          <a:xfrm>
            <a:off x="6235065" y="2033905"/>
            <a:ext cx="5445760" cy="1691640"/>
          </a:xfrm>
        </p:spPr>
        <p:txBody>
          <a:bodyPr lIns="91440" tIns="45720" rIns="91440" bIns="0" anchor="b" anchorCtr="0">
            <a:normAutofit/>
          </a:bodyPr>
          <a:lstStyle>
            <a:lvl1pPr algn="r">
              <a:defRPr sz="6000" b="0" spc="600" baseline="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9"/>
            </p:custDataLst>
          </p:nvPr>
        </p:nvSpPr>
        <p:spPr>
          <a:xfrm>
            <a:off x="6235065" y="3782695"/>
            <a:ext cx="5445760" cy="959237"/>
          </a:xfrm>
        </p:spPr>
        <p:txBody>
          <a:bodyPr lIns="91440" tIns="45720" rIns="91440" bIns="45720">
            <a:normAutofit/>
          </a:bodyPr>
          <a:lstStyle>
            <a:lvl1pPr marL="0" indent="0" algn="r" eaLnBrk="1" fontAlgn="auto" latinLnBrk="0" hangingPunct="1">
              <a:lnSpc>
                <a:spcPct val="100000"/>
              </a:lnSpc>
              <a:buFont typeface="Arial" panose="020B0604020202020204" pitchFamily="34" charset="0"/>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altLang="zh-CN" dirty="0"/>
          </a:p>
          <a:p>
            <a:endParaRPr lang="zh-CN" altLang="en-US" dirty="0"/>
          </a:p>
        </p:txBody>
      </p:sp>
      <p:sp>
        <p:nvSpPr>
          <p:cNvPr id="16" name="日期占位符 15"/>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节标题">
    <p:bg>
      <p:bgPr>
        <a:solidFill>
          <a:schemeClr val="bg2"/>
        </a:solidFill>
        <a:effectLst/>
      </p:bgPr>
    </p:bg>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1447800" y="2761615"/>
            <a:ext cx="9801225" cy="2209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sp>
        <p:nvSpPr>
          <p:cNvPr id="11" name="矩形 10"/>
          <p:cNvSpPr/>
          <p:nvPr userDrawn="1">
            <p:custDataLst>
              <p:tags r:id="rId3"/>
            </p:custDataLst>
          </p:nvPr>
        </p:nvSpPr>
        <p:spPr>
          <a:xfrm>
            <a:off x="-25400" y="1230630"/>
            <a:ext cx="10325100" cy="1524635"/>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a:off x="1981200" y="2009140"/>
            <a:ext cx="2458085" cy="24580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pic>
        <p:nvPicPr>
          <p:cNvPr id="13" name="图片 12" descr="未标题-3"/>
          <p:cNvPicPr>
            <a:picLocks noChangeAspect="1"/>
          </p:cNvPicPr>
          <p:nvPr userDrawn="1">
            <p:custDataLst>
              <p:tags r:id="rId5"/>
            </p:custDataLst>
          </p:nvPr>
        </p:nvPicPr>
        <p:blipFill>
          <a:blip r:embed="rId6"/>
          <a:srcRect/>
          <a:stretch>
            <a:fillRect/>
          </a:stretch>
        </p:blipFill>
        <p:spPr>
          <a:xfrm>
            <a:off x="11065510" y="5720715"/>
            <a:ext cx="1126490" cy="1107440"/>
          </a:xfrm>
          <a:prstGeom prst="rect">
            <a:avLst/>
          </a:prstGeom>
        </p:spPr>
      </p:pic>
      <p:pic>
        <p:nvPicPr>
          <p:cNvPr id="14" name="图片 13" descr="未标题-4"/>
          <p:cNvPicPr>
            <a:picLocks noChangeAspect="1"/>
          </p:cNvPicPr>
          <p:nvPr userDrawn="1">
            <p:custDataLst>
              <p:tags r:id="rId7"/>
            </p:custDataLst>
          </p:nvPr>
        </p:nvPicPr>
        <p:blipFill>
          <a:blip r:embed="rId8"/>
          <a:srcRect/>
          <a:stretch>
            <a:fillRect/>
          </a:stretch>
        </p:blipFill>
        <p:spPr>
          <a:xfrm>
            <a:off x="-25400" y="5795645"/>
            <a:ext cx="1166495" cy="1032510"/>
          </a:xfrm>
          <a:prstGeom prst="rect">
            <a:avLst/>
          </a:prstGeom>
        </p:spPr>
      </p:pic>
      <p:sp>
        <p:nvSpPr>
          <p:cNvPr id="2" name="标题 1"/>
          <p:cNvSpPr>
            <a:spLocks noGrp="1"/>
          </p:cNvSpPr>
          <p:nvPr>
            <p:ph type="title" hasCustomPrompt="1"/>
            <p:custDataLst>
              <p:tags r:id="rId9"/>
            </p:custDataLst>
          </p:nvPr>
        </p:nvSpPr>
        <p:spPr>
          <a:xfrm>
            <a:off x="4872355" y="3061970"/>
            <a:ext cx="5871845" cy="1405255"/>
          </a:xfrm>
        </p:spPr>
        <p:txBody>
          <a:bodyPr lIns="91440" tIns="45720" rIns="91440" bIns="45720" anchor="ctr" anchorCtr="0">
            <a:normAutofit/>
          </a:bodyPr>
          <a:lstStyle>
            <a:lvl1pPr>
              <a:defRPr sz="4800" u="none" strike="noStrike" kern="1200" cap="none" spc="300" normalizeH="0" baseline="0">
                <a:solidFill>
                  <a:schemeClr val="tx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6" Type="http://schemas.openxmlformats.org/officeDocument/2006/relationships/theme" Target="../theme/theme2.xml"/><Relationship Id="rId25" Type="http://schemas.openxmlformats.org/officeDocument/2006/relationships/image" Target="../media/image1.png"/><Relationship Id="rId24" Type="http://schemas.openxmlformats.org/officeDocument/2006/relationships/tags" Target="../tags/tag132.xml"/><Relationship Id="rId23" Type="http://schemas.openxmlformats.org/officeDocument/2006/relationships/tags" Target="../tags/tag131.xml"/><Relationship Id="rId22" Type="http://schemas.openxmlformats.org/officeDocument/2006/relationships/tags" Target="../tags/tag130.xml"/><Relationship Id="rId21" Type="http://schemas.openxmlformats.org/officeDocument/2006/relationships/tags" Target="../tags/tag129.xml"/><Relationship Id="rId20" Type="http://schemas.openxmlformats.org/officeDocument/2006/relationships/tags" Target="../tags/tag128.xml"/><Relationship Id="rId2" Type="http://schemas.openxmlformats.org/officeDocument/2006/relationships/slideLayout" Target="../slideLayouts/slideLayout7.xml"/><Relationship Id="rId19" Type="http://schemas.openxmlformats.org/officeDocument/2006/relationships/tags" Target="../tags/tag127.xml"/><Relationship Id="rId18" Type="http://schemas.openxmlformats.org/officeDocument/2006/relationships/slideLayout" Target="../slideLayouts/slideLayout23.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6" Type="http://schemas.openxmlformats.org/officeDocument/2006/relationships/theme" Target="../theme/theme3.xml"/><Relationship Id="rId25" Type="http://schemas.openxmlformats.org/officeDocument/2006/relationships/image" Target="../media/image1.png"/><Relationship Id="rId24" Type="http://schemas.openxmlformats.org/officeDocument/2006/relationships/tags" Target="../tags/tag363.xml"/><Relationship Id="rId23" Type="http://schemas.openxmlformats.org/officeDocument/2006/relationships/tags" Target="../tags/tag362.xml"/><Relationship Id="rId22" Type="http://schemas.openxmlformats.org/officeDocument/2006/relationships/tags" Target="../tags/tag361.xml"/><Relationship Id="rId21" Type="http://schemas.openxmlformats.org/officeDocument/2006/relationships/tags" Target="../tags/tag360.xml"/><Relationship Id="rId20" Type="http://schemas.openxmlformats.org/officeDocument/2006/relationships/tags" Target="../tags/tag359.xml"/><Relationship Id="rId2" Type="http://schemas.openxmlformats.org/officeDocument/2006/relationships/slideLayout" Target="../slideLayouts/slideLayout25.xml"/><Relationship Id="rId19" Type="http://schemas.openxmlformats.org/officeDocument/2006/relationships/tags" Target="../tags/tag358.xml"/><Relationship Id="rId18" Type="http://schemas.openxmlformats.org/officeDocument/2006/relationships/slideLayout" Target="../slideLayouts/slideLayout41.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11" descr="水印"/>
          <p:cNvPicPr>
            <a:picLocks noChangeAspect="1"/>
          </p:cNvPicPr>
          <p:nvPr userDrawn="1"/>
        </p:nvPicPr>
        <p:blipFill>
          <a:blip r:embed="rId6"/>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1440" tIns="45720" rIns="91440" bIns="4572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11" descr="水印"/>
          <p:cNvPicPr>
            <a:picLocks noChangeAspect="1"/>
          </p:cNvPicPr>
          <p:nvPr userDrawn="1"/>
        </p:nvPicPr>
        <p:blipFill>
          <a:blip r:embed="rId25"/>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11" descr="水印"/>
          <p:cNvPicPr>
            <a:picLocks noChangeAspect="1"/>
          </p:cNvPicPr>
          <p:nvPr userDrawn="1"/>
        </p:nvPicPr>
        <p:blipFill>
          <a:blip r:embed="rId25"/>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6.xml"/><Relationship Id="rId4" Type="http://schemas.openxmlformats.org/officeDocument/2006/relationships/tags" Target="../tags/tag418.xml"/><Relationship Id="rId3" Type="http://schemas.openxmlformats.org/officeDocument/2006/relationships/tags" Target="../tags/tag417.xml"/><Relationship Id="rId2" Type="http://schemas.openxmlformats.org/officeDocument/2006/relationships/tags" Target="../tags/tag416.xml"/><Relationship Id="rId1" Type="http://schemas.openxmlformats.org/officeDocument/2006/relationships/tags" Target="../tags/tag415.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hemeOverride" Target="../theme/themeOverride4.xml"/><Relationship Id="rId1" Type="http://schemas.openxmlformats.org/officeDocument/2006/relationships/tags" Target="../tags/tag422.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hemeOverride" Target="../theme/themeOverride5.xml"/><Relationship Id="rId3" Type="http://schemas.openxmlformats.org/officeDocument/2006/relationships/tags" Target="../tags/tag425.xml"/><Relationship Id="rId2" Type="http://schemas.openxmlformats.org/officeDocument/2006/relationships/tags" Target="../tags/tag424.xml"/><Relationship Id="rId1" Type="http://schemas.openxmlformats.org/officeDocument/2006/relationships/tags" Target="../tags/tag423.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6.xml"/><Relationship Id="rId4" Type="http://schemas.openxmlformats.org/officeDocument/2006/relationships/tags" Target="../tags/tag429.xml"/><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6.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ags" Target="../tags/tag430.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themeOverride" Target="../theme/themeOverride7.xml"/><Relationship Id="rId2" Type="http://schemas.openxmlformats.org/officeDocument/2006/relationships/image" Target="../media/image14.jpeg"/><Relationship Id="rId1" Type="http://schemas.openxmlformats.org/officeDocument/2006/relationships/tags" Target="../tags/tag434.xml"/></Relationships>
</file>

<file path=ppt/slides/_rels/slide2.xml.rels><?xml version="1.0" encoding="UTF-8" standalone="yes"?>
<Relationships xmlns="http://schemas.openxmlformats.org/package/2006/relationships"><Relationship Id="rId9" Type="http://schemas.openxmlformats.org/officeDocument/2006/relationships/tags" Target="../tags/tag370.xml"/><Relationship Id="rId8" Type="http://schemas.openxmlformats.org/officeDocument/2006/relationships/tags" Target="../tags/tag369.xml"/><Relationship Id="rId7" Type="http://schemas.openxmlformats.org/officeDocument/2006/relationships/tags" Target="../tags/tag368.xml"/><Relationship Id="rId6" Type="http://schemas.openxmlformats.org/officeDocument/2006/relationships/image" Target="../media/image12.jpeg"/><Relationship Id="rId5" Type="http://schemas.openxmlformats.org/officeDocument/2006/relationships/tags" Target="../tags/tag367.xml"/><Relationship Id="rId4" Type="http://schemas.openxmlformats.org/officeDocument/2006/relationships/image" Target="../media/image11.jpeg"/><Relationship Id="rId3" Type="http://schemas.openxmlformats.org/officeDocument/2006/relationships/tags" Target="../tags/tag366.xml"/><Relationship Id="rId2" Type="http://schemas.openxmlformats.org/officeDocument/2006/relationships/tags" Target="../tags/tag365.xml"/><Relationship Id="rId18" Type="http://schemas.openxmlformats.org/officeDocument/2006/relationships/slideLayout" Target="../slideLayouts/slideLayout12.xml"/><Relationship Id="rId17" Type="http://schemas.openxmlformats.org/officeDocument/2006/relationships/tags" Target="../tags/tag378.xml"/><Relationship Id="rId16" Type="http://schemas.openxmlformats.org/officeDocument/2006/relationships/tags" Target="../tags/tag377.xml"/><Relationship Id="rId15" Type="http://schemas.openxmlformats.org/officeDocument/2006/relationships/tags" Target="../tags/tag376.xml"/><Relationship Id="rId14" Type="http://schemas.openxmlformats.org/officeDocument/2006/relationships/tags" Target="../tags/tag375.xml"/><Relationship Id="rId13" Type="http://schemas.openxmlformats.org/officeDocument/2006/relationships/tags" Target="../tags/tag374.xml"/><Relationship Id="rId12" Type="http://schemas.openxmlformats.org/officeDocument/2006/relationships/tags" Target="../tags/tag373.xml"/><Relationship Id="rId11" Type="http://schemas.openxmlformats.org/officeDocument/2006/relationships/tags" Target="../tags/tag372.xml"/><Relationship Id="rId10" Type="http://schemas.openxmlformats.org/officeDocument/2006/relationships/tags" Target="../tags/tag371.xml"/><Relationship Id="rId1" Type="http://schemas.openxmlformats.org/officeDocument/2006/relationships/tags" Target="../tags/tag36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6.xml"/><Relationship Id="rId4" Type="http://schemas.openxmlformats.org/officeDocument/2006/relationships/tags" Target="../tags/tag438.xml"/><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tags" Target="../tags/tag435.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themeOverride" Target="../theme/themeOverride8.xml"/><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6.xml"/><Relationship Id="rId4" Type="http://schemas.openxmlformats.org/officeDocument/2006/relationships/tags" Target="../tags/tag442.xml"/><Relationship Id="rId3" Type="http://schemas.openxmlformats.org/officeDocument/2006/relationships/tags" Target="../tags/tag441.xml"/><Relationship Id="rId2" Type="http://schemas.openxmlformats.org/officeDocument/2006/relationships/tags" Target="../tags/tag440.xml"/><Relationship Id="rId1" Type="http://schemas.openxmlformats.org/officeDocument/2006/relationships/tags" Target="../tags/tag439.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6.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3.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themeOverride" Target="../theme/themeOverride12.xml"/><Relationship Id="rId2" Type="http://schemas.openxmlformats.org/officeDocument/2006/relationships/image" Target="../media/image16.jpeg"/><Relationship Id="rId1" Type="http://schemas.openxmlformats.org/officeDocument/2006/relationships/tags" Target="../tags/tag4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26.xml"/><Relationship Id="rId4" Type="http://schemas.openxmlformats.org/officeDocument/2006/relationships/tags" Target="../tags/tag448.xml"/><Relationship Id="rId3" Type="http://schemas.openxmlformats.org/officeDocument/2006/relationships/tags" Target="../tags/tag447.xml"/><Relationship Id="rId2" Type="http://schemas.openxmlformats.org/officeDocument/2006/relationships/tags" Target="../tags/tag446.xml"/><Relationship Id="rId1" Type="http://schemas.openxmlformats.org/officeDocument/2006/relationships/tags" Target="../tags/tag445.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56.xml"/><Relationship Id="rId7" Type="http://schemas.openxmlformats.org/officeDocument/2006/relationships/tags" Target="../tags/tag455.xml"/><Relationship Id="rId6" Type="http://schemas.openxmlformats.org/officeDocument/2006/relationships/tags" Target="../tags/tag454.xml"/><Relationship Id="rId5" Type="http://schemas.openxmlformats.org/officeDocument/2006/relationships/tags" Target="../tags/tag453.xml"/><Relationship Id="rId4" Type="http://schemas.openxmlformats.org/officeDocument/2006/relationships/tags" Target="../tags/tag452.xml"/><Relationship Id="rId3" Type="http://schemas.openxmlformats.org/officeDocument/2006/relationships/tags" Target="../tags/tag451.xml"/><Relationship Id="rId2" Type="http://schemas.openxmlformats.org/officeDocument/2006/relationships/tags" Target="../tags/tag450.xml"/><Relationship Id="rId10" Type="http://schemas.openxmlformats.org/officeDocument/2006/relationships/notesSlide" Target="../notesSlides/notesSlide25.xml"/><Relationship Id="rId1" Type="http://schemas.openxmlformats.org/officeDocument/2006/relationships/tags" Target="../tags/tag449.xml"/></Relationships>
</file>

<file path=ppt/slides/_rels/slide36.xml.rels><?xml version="1.0" encoding="UTF-8" standalone="yes"?>
<Relationships xmlns="http://schemas.openxmlformats.org/package/2006/relationships"><Relationship Id="rId9" Type="http://schemas.openxmlformats.org/officeDocument/2006/relationships/tags" Target="../tags/tag465.xml"/><Relationship Id="rId8" Type="http://schemas.openxmlformats.org/officeDocument/2006/relationships/tags" Target="../tags/tag464.xml"/><Relationship Id="rId7" Type="http://schemas.openxmlformats.org/officeDocument/2006/relationships/tags" Target="../tags/tag463.xml"/><Relationship Id="rId6" Type="http://schemas.openxmlformats.org/officeDocument/2006/relationships/tags" Target="../tags/tag462.xml"/><Relationship Id="rId5" Type="http://schemas.openxmlformats.org/officeDocument/2006/relationships/tags" Target="../tags/tag461.xml"/><Relationship Id="rId4" Type="http://schemas.openxmlformats.org/officeDocument/2006/relationships/tags" Target="../tags/tag460.xml"/><Relationship Id="rId3" Type="http://schemas.openxmlformats.org/officeDocument/2006/relationships/tags" Target="../tags/tag459.xml"/><Relationship Id="rId2" Type="http://schemas.openxmlformats.org/officeDocument/2006/relationships/tags" Target="../tags/tag458.xml"/><Relationship Id="rId11" Type="http://schemas.openxmlformats.org/officeDocument/2006/relationships/notesSlide" Target="../notesSlides/notesSlide26.xml"/><Relationship Id="rId10" Type="http://schemas.openxmlformats.org/officeDocument/2006/relationships/slideLayout" Target="../slideLayouts/slideLayout2.xml"/><Relationship Id="rId1" Type="http://schemas.openxmlformats.org/officeDocument/2006/relationships/tags" Target="../tags/tag457.xml"/></Relationships>
</file>

<file path=ppt/slides/_rels/slide4.xml.rels><?xml version="1.0" encoding="UTF-8" standalone="yes"?>
<Relationships xmlns="http://schemas.openxmlformats.org/package/2006/relationships"><Relationship Id="rId9" Type="http://schemas.openxmlformats.org/officeDocument/2006/relationships/tags" Target="../tags/tag391.xml"/><Relationship Id="rId8" Type="http://schemas.openxmlformats.org/officeDocument/2006/relationships/tags" Target="../tags/tag390.xml"/><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2" Type="http://schemas.openxmlformats.org/officeDocument/2006/relationships/slideLayout" Target="../slideLayouts/slideLayout2.xml"/><Relationship Id="rId11" Type="http://schemas.openxmlformats.org/officeDocument/2006/relationships/tags" Target="../tags/tag393.xml"/><Relationship Id="rId10" Type="http://schemas.openxmlformats.org/officeDocument/2006/relationships/tags" Target="../tags/tag392.xml"/><Relationship Id="rId1" Type="http://schemas.openxmlformats.org/officeDocument/2006/relationships/tags" Target="../tags/tag383.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6.xml"/><Relationship Id="rId4" Type="http://schemas.openxmlformats.org/officeDocument/2006/relationships/tags" Target="../tags/tag397.xml"/><Relationship Id="rId3" Type="http://schemas.openxmlformats.org/officeDocument/2006/relationships/tags" Target="../tags/tag396.xml"/><Relationship Id="rId2" Type="http://schemas.openxmlformats.org/officeDocument/2006/relationships/tags" Target="../tags/tag395.xml"/><Relationship Id="rId1" Type="http://schemas.openxmlformats.org/officeDocument/2006/relationships/tags" Target="../tags/tag39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8.xml"/></Relationships>
</file>

<file path=ppt/slides/_rels/slide7.xml.rels><?xml version="1.0" encoding="UTF-8" standalone="yes"?>
<Relationships xmlns="http://schemas.openxmlformats.org/package/2006/relationships"><Relationship Id="rId9" Type="http://schemas.openxmlformats.org/officeDocument/2006/relationships/tags" Target="../tags/tag407.xml"/><Relationship Id="rId8" Type="http://schemas.openxmlformats.org/officeDocument/2006/relationships/tags" Target="../tags/tag406.xml"/><Relationship Id="rId7" Type="http://schemas.openxmlformats.org/officeDocument/2006/relationships/tags" Target="../tags/tag405.xml"/><Relationship Id="rId6" Type="http://schemas.openxmlformats.org/officeDocument/2006/relationships/tags" Target="../tags/tag404.xml"/><Relationship Id="rId5" Type="http://schemas.openxmlformats.org/officeDocument/2006/relationships/tags" Target="../tags/tag403.xml"/><Relationship Id="rId4" Type="http://schemas.openxmlformats.org/officeDocument/2006/relationships/tags" Target="../tags/tag402.xml"/><Relationship Id="rId3" Type="http://schemas.openxmlformats.org/officeDocument/2006/relationships/tags" Target="../tags/tag401.xml"/><Relationship Id="rId2" Type="http://schemas.openxmlformats.org/officeDocument/2006/relationships/tags" Target="../tags/tag400.xml"/><Relationship Id="rId14" Type="http://schemas.openxmlformats.org/officeDocument/2006/relationships/slideLayout" Target="../slideLayouts/slideLayout30.xml"/><Relationship Id="rId13" Type="http://schemas.openxmlformats.org/officeDocument/2006/relationships/tags" Target="../tags/tag410.xml"/><Relationship Id="rId12" Type="http://schemas.openxmlformats.org/officeDocument/2006/relationships/image" Target="../media/image13.jpeg"/><Relationship Id="rId11" Type="http://schemas.openxmlformats.org/officeDocument/2006/relationships/tags" Target="../tags/tag409.xml"/><Relationship Id="rId10" Type="http://schemas.openxmlformats.org/officeDocument/2006/relationships/tags" Target="../tags/tag408.xml"/><Relationship Id="rId1" Type="http://schemas.openxmlformats.org/officeDocument/2006/relationships/tags" Target="../tags/tag399.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6.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nchorCtr="0">
            <a:spAutoFit/>
          </a:bodyPr>
          <a:p>
            <a:pPr>
              <a:buNone/>
            </a:pPr>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pPr>
              <a:buNone/>
            </a:pPr>
            <a:endParaRPr lang="en-US" altLang="zh-CN" sz="4000" b="1">
              <a:solidFill>
                <a:srgbClr val="FF0000"/>
              </a:solidFill>
              <a:latin typeface="HelveticaNeue" pitchFamily="2" charset="0"/>
              <a:ea typeface="宋体" panose="02010600030101010101" pitchFamily="2" charset="-122"/>
            </a:endParaRPr>
          </a:p>
          <a:p>
            <a:pPr>
              <a:buNone/>
            </a:pPr>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pPr>
              <a:buNone/>
            </a:pPr>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nchorCtr="0">
            <a:spAutoFit/>
          </a:bodyPr>
          <a:p>
            <a:pPr>
              <a:buNone/>
            </a:pPr>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542925" y="637540"/>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478790" y="1393825"/>
            <a:ext cx="11179810" cy="507111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indent="0" algn="just" fontAlgn="auto">
              <a:lnSpc>
                <a:spcPts val="4740"/>
              </a:lnSpc>
            </a:pPr>
            <a:r>
              <a:rPr lang="zh-CN" altLang="en-US" sz="3200">
                <a:solidFill>
                  <a:schemeClr val="tx1"/>
                </a:solidFill>
                <a:latin typeface="Calibri" panose="020F0502020204030204" charset="0"/>
                <a:cs typeface="Calibri" panose="020F0502020204030204" charset="0"/>
              </a:rPr>
              <a:t>2. What is the main advantage of the new tunnel?  </a:t>
            </a:r>
            <a:endParaRPr lang="zh-CN" altLang="en-US" sz="3200">
              <a:solidFill>
                <a:schemeClr val="tx1"/>
              </a:solidFill>
              <a:latin typeface="Calibri" panose="020F0502020204030204" charset="0"/>
              <a:cs typeface="Calibri" panose="020F0502020204030204" charset="0"/>
            </a:endParaRPr>
          </a:p>
          <a:p>
            <a:pPr indent="0" algn="just" fontAlgn="auto">
              <a:lnSpc>
                <a:spcPts val="47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A. It prevents people from endangering their lives by climbing </a:t>
            </a:r>
            <a:endParaRPr lang="zh-CN" altLang="en-US" sz="3200">
              <a:solidFill>
                <a:schemeClr val="tx1"/>
              </a:solidFill>
              <a:latin typeface="Calibri" panose="020F0502020204030204" charset="0"/>
              <a:cs typeface="Calibri" panose="020F0502020204030204" charset="0"/>
            </a:endParaRPr>
          </a:p>
          <a:p>
            <a:pPr indent="0" algn="just" fontAlgn="auto">
              <a:lnSpc>
                <a:spcPts val="4740"/>
              </a:lnSpc>
            </a:pPr>
            <a:r>
              <a:rPr lang="zh-CN" altLang="en-US" sz="3200">
                <a:solidFill>
                  <a:schemeClr val="tx1"/>
                </a:solidFill>
                <a:latin typeface="Calibri" panose="020F0502020204030204" charset="0"/>
                <a:cs typeface="Calibri" panose="020F0502020204030204" charset="0"/>
              </a:rPr>
              <a:t> </a:t>
            </a: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the Pass. </a:t>
            </a:r>
            <a:endParaRPr lang="zh-CN" altLang="en-US" sz="3200">
              <a:solidFill>
                <a:schemeClr val="tx1"/>
              </a:solidFill>
              <a:latin typeface="Calibri" panose="020F0502020204030204" charset="0"/>
              <a:cs typeface="Calibri" panose="020F0502020204030204" charset="0"/>
            </a:endParaRPr>
          </a:p>
          <a:p>
            <a:pPr indent="0" algn="just" fontAlgn="auto">
              <a:lnSpc>
                <a:spcPts val="47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B. It brings thousands of tourists to the monastery each summer.  </a:t>
            </a:r>
            <a:endParaRPr lang="zh-CN" altLang="en-US" sz="3200">
              <a:solidFill>
                <a:schemeClr val="tx1"/>
              </a:solidFill>
              <a:latin typeface="Calibri" panose="020F0502020204030204" charset="0"/>
              <a:cs typeface="Calibri" panose="020F0502020204030204" charset="0"/>
            </a:endParaRPr>
          </a:p>
          <a:p>
            <a:pPr indent="0" algn="just" fontAlgn="auto">
              <a:lnSpc>
                <a:spcPts val="47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C. It provides a fast and safe communication across the Swiss-</a:t>
            </a:r>
            <a:endParaRPr lang="zh-CN" altLang="en-US" sz="3200">
              <a:solidFill>
                <a:schemeClr val="tx1"/>
              </a:solidFill>
              <a:latin typeface="Calibri" panose="020F0502020204030204" charset="0"/>
              <a:cs typeface="Calibri" panose="020F0502020204030204" charset="0"/>
            </a:endParaRPr>
          </a:p>
          <a:p>
            <a:pPr indent="0" algn="just" fontAlgn="auto">
              <a:lnSpc>
                <a:spcPts val="4740"/>
              </a:lnSpc>
            </a:pPr>
            <a:r>
              <a:rPr lang="zh-CN" altLang="en-US" sz="3200">
                <a:solidFill>
                  <a:schemeClr val="tx1"/>
                </a:solidFill>
                <a:latin typeface="Calibri" panose="020F0502020204030204" charset="0"/>
                <a:cs typeface="Calibri" panose="020F0502020204030204" charset="0"/>
              </a:rPr>
              <a:t> </a:t>
            </a: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Italian border. </a:t>
            </a:r>
            <a:endParaRPr lang="zh-CN" altLang="en-US" sz="3200">
              <a:solidFill>
                <a:schemeClr val="tx1"/>
              </a:solidFill>
              <a:latin typeface="Calibri" panose="020F0502020204030204" charset="0"/>
              <a:cs typeface="Calibri" panose="020F0502020204030204" charset="0"/>
            </a:endParaRPr>
          </a:p>
          <a:p>
            <a:pPr indent="0" algn="just" fontAlgn="auto">
              <a:lnSpc>
                <a:spcPts val="47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D. It brings the St. Bernard monks into greater contact with the </a:t>
            </a:r>
            <a:endParaRPr lang="zh-CN" altLang="en-US" sz="3200">
              <a:solidFill>
                <a:schemeClr val="tx1"/>
              </a:solidFill>
              <a:latin typeface="Calibri" panose="020F0502020204030204" charset="0"/>
              <a:cs typeface="Calibri" panose="020F0502020204030204" charset="0"/>
            </a:endParaRPr>
          </a:p>
          <a:p>
            <a:pPr indent="0" algn="just" fontAlgn="auto">
              <a:lnSpc>
                <a:spcPts val="4740"/>
              </a:lnSpc>
            </a:pPr>
            <a:r>
              <a:rPr lang="zh-CN" altLang="en-US" sz="3200">
                <a:solidFill>
                  <a:schemeClr val="tx1"/>
                </a:solidFill>
                <a:latin typeface="Calibri" panose="020F0502020204030204" charset="0"/>
                <a:cs typeface="Calibri" panose="020F0502020204030204" charset="0"/>
              </a:rPr>
              <a:t> </a:t>
            </a: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world. </a:t>
            </a:r>
            <a:endParaRPr lang="zh-CN" altLang="en-US" sz="3200">
              <a:solidFill>
                <a:schemeClr val="tx1"/>
              </a:solidFill>
              <a:latin typeface="Calibri" panose="020F0502020204030204" charset="0"/>
              <a:cs typeface="Calibri" panose="020F0502020204030204" charset="0"/>
            </a:endParaRPr>
          </a:p>
        </p:txBody>
      </p:sp>
      <p:sp>
        <p:nvSpPr>
          <p:cNvPr id="7" name="椭圆 6"/>
          <p:cNvSpPr/>
          <p:nvPr/>
        </p:nvSpPr>
        <p:spPr>
          <a:xfrm>
            <a:off x="812800" y="4008755"/>
            <a:ext cx="49911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370840" y="363855"/>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370840" y="1389380"/>
            <a:ext cx="11234420" cy="512318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indent="0" algn="just" fontAlgn="auto">
              <a:lnSpc>
                <a:spcPts val="5340"/>
              </a:lnSpc>
            </a:pPr>
            <a:r>
              <a:rPr lang="zh-CN" altLang="en-US" sz="3200">
                <a:solidFill>
                  <a:schemeClr val="tx1"/>
                </a:solidFill>
                <a:latin typeface="Calibri" panose="020F0502020204030204" charset="0"/>
                <a:cs typeface="Calibri" panose="020F0502020204030204" charset="0"/>
              </a:rPr>
              <a:t>3. In what way does life at the St. Bernard monastery differ in </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zh-CN" altLang="en-US" sz="3200">
                <a:solidFill>
                  <a:schemeClr val="tx1"/>
                </a:solidFill>
                <a:latin typeface="Calibri" panose="020F0502020204030204" charset="0"/>
                <a:cs typeface="Calibri" panose="020F0502020204030204" charset="0"/>
              </a:rPr>
              <a:t> </a:t>
            </a: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winter?  </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A. The great number of visitors must come to the monastery on </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zh-CN" altLang="en-US" sz="3200">
                <a:solidFill>
                  <a:schemeClr val="tx1"/>
                </a:solidFill>
                <a:latin typeface="Calibri" panose="020F0502020204030204" charset="0"/>
                <a:cs typeface="Calibri" panose="020F0502020204030204" charset="0"/>
              </a:rPr>
              <a:t> </a:t>
            </a: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skis.  </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B. The dogs are free to save the lives of people lost in the snow.  </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C. The monks are more welcoming to their visitors.  </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D. The monks can pursue their occupation relatively undisturbed.  </a:t>
            </a:r>
            <a:endParaRPr lang="zh-CN" altLang="en-US" sz="3200">
              <a:solidFill>
                <a:schemeClr val="tx1"/>
              </a:solidFill>
              <a:latin typeface="Calibri" panose="020F0502020204030204" charset="0"/>
              <a:cs typeface="Calibri" panose="020F0502020204030204" charset="0"/>
            </a:endParaRPr>
          </a:p>
        </p:txBody>
      </p:sp>
      <p:sp>
        <p:nvSpPr>
          <p:cNvPr id="7" name="椭圆 6"/>
          <p:cNvSpPr/>
          <p:nvPr/>
        </p:nvSpPr>
        <p:spPr>
          <a:xfrm>
            <a:off x="736600" y="5814695"/>
            <a:ext cx="45339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4</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Structure imitation</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517525" y="1017905"/>
            <a:ext cx="11133455" cy="1022985"/>
          </a:xfrm>
          <a:prstGeom prst="rect">
            <a:avLst/>
          </a:prstGeom>
          <a:noFill/>
        </p:spPr>
        <p:txBody>
          <a:bodyPr wrap="square" rtlCol="0">
            <a:noAutofit/>
          </a:bodyPr>
          <a:lstStyle/>
          <a:p>
            <a:pPr algn="just">
              <a:lnSpc>
                <a:spcPct val="150000"/>
              </a:lnSpc>
            </a:pPr>
            <a:r>
              <a:rPr lang="en-US" altLang="zh-CN" sz="3200" b="1">
                <a:solidFill>
                  <a:srgbClr val="FF0000"/>
                </a:solidFill>
                <a:latin typeface="Calibri" panose="020F0502020204030204" charset="0"/>
                <a:ea typeface="微软雅黑" panose="020B0503020204020204" charset="-122"/>
                <a:cs typeface="Calibri" panose="020F0502020204030204" charset="0"/>
                <a:sym typeface="+mn-ea"/>
              </a:rPr>
              <a:t>1. </a:t>
            </a:r>
            <a:r>
              <a:rPr lang="en-US" altLang="zh-CN" sz="3200" b="1">
                <a:solidFill>
                  <a:srgbClr val="FF0000"/>
                </a:solidFill>
                <a:latin typeface="Calibri" panose="020F0502020204030204" charset="0"/>
                <a:cs typeface="Calibri" panose="020F0502020204030204" charset="0"/>
                <a:sym typeface="+mn-ea"/>
              </a:rPr>
              <a:t>The (famous) …, which …, (lies/stands) …</a:t>
            </a:r>
            <a:endParaRPr lang="en-US" altLang="zh-CN" sz="3200" b="1" dirty="0">
              <a:solidFill>
                <a:srgbClr val="FF0000"/>
              </a:solidFill>
              <a:latin typeface="Calibri" panose="020F0502020204030204" charset="0"/>
              <a:ea typeface="微软雅黑" panose="020B0503020204020204" charset="-122"/>
              <a:cs typeface="Calibri" panose="020F0502020204030204" charset="0"/>
              <a:sym typeface="+mn-ea"/>
            </a:endParaRPr>
          </a:p>
        </p:txBody>
      </p:sp>
      <p:sp>
        <p:nvSpPr>
          <p:cNvPr id="4" name="文本框 3"/>
          <p:cNvSpPr txBox="1"/>
          <p:nvPr/>
        </p:nvSpPr>
        <p:spPr>
          <a:xfrm>
            <a:off x="517525" y="1971040"/>
            <a:ext cx="11259820" cy="1691640"/>
          </a:xfrm>
          <a:prstGeom prst="rect">
            <a:avLst/>
          </a:prstGeom>
          <a:noFill/>
        </p:spPr>
        <p:txBody>
          <a:bodyPr wrap="square" rtlCol="0">
            <a:spAutoFit/>
          </a:bodyPr>
          <a:lstStyle/>
          <a:p>
            <a:pPr indent="0" algn="just" fontAlgn="auto">
              <a:lnSpc>
                <a:spcPts val="4160"/>
              </a:lnSpc>
            </a:pPr>
            <a:r>
              <a:rPr lang="zh-CN" altLang="en-US" sz="2800" dirty="0">
                <a:solidFill>
                  <a:srgbClr val="FF0000"/>
                </a:solidFill>
                <a:latin typeface="Calibri" panose="020F0502020204030204" charset="0"/>
                <a:cs typeface="Calibri" panose="020F0502020204030204" charset="0"/>
                <a:sym typeface="+mn-lt"/>
              </a:rPr>
              <a:t>The famous</a:t>
            </a:r>
            <a:r>
              <a:rPr lang="zh-CN" altLang="en-US" sz="2800" dirty="0">
                <a:solidFill>
                  <a:schemeClr val="tx1"/>
                </a:solidFill>
                <a:latin typeface="Calibri" panose="020F0502020204030204" charset="0"/>
                <a:cs typeface="Calibri" panose="020F0502020204030204" charset="0"/>
                <a:sym typeface="+mn-lt"/>
              </a:rPr>
              <a:t> Great Wall of China, </a:t>
            </a:r>
            <a:r>
              <a:rPr lang="zh-CN" altLang="en-US" sz="2800" dirty="0">
                <a:solidFill>
                  <a:srgbClr val="FF0000"/>
                </a:solidFill>
                <a:latin typeface="Calibri" panose="020F0502020204030204" charset="0"/>
                <a:cs typeface="Calibri" panose="020F0502020204030204" charset="0"/>
                <a:sym typeface="+mn-lt"/>
              </a:rPr>
              <a:t>which</a:t>
            </a:r>
            <a:r>
              <a:rPr lang="zh-CN" altLang="en-US" sz="2800" dirty="0">
                <a:solidFill>
                  <a:schemeClr val="tx1"/>
                </a:solidFill>
                <a:latin typeface="Calibri" panose="020F0502020204030204" charset="0"/>
                <a:cs typeface="Calibri" panose="020F0502020204030204" charset="0"/>
                <a:sym typeface="+mn-lt"/>
              </a:rPr>
              <a:t> stretches across vast landscapes, </a:t>
            </a:r>
            <a:r>
              <a:rPr lang="zh-CN" altLang="en-US" sz="2800" dirty="0">
                <a:solidFill>
                  <a:srgbClr val="FF0000"/>
                </a:solidFill>
                <a:latin typeface="Calibri" panose="020F0502020204030204" charset="0"/>
                <a:cs typeface="Calibri" panose="020F0502020204030204" charset="0"/>
                <a:sym typeface="+mn-lt"/>
              </a:rPr>
              <a:t>stands</a:t>
            </a:r>
            <a:r>
              <a:rPr lang="zh-CN" altLang="en-US" sz="2800" dirty="0">
                <a:solidFill>
                  <a:schemeClr val="tx1"/>
                </a:solidFill>
                <a:latin typeface="Calibri" panose="020F0502020204030204" charset="0"/>
                <a:cs typeface="Calibri" panose="020F0502020204030204" charset="0"/>
                <a:sym typeface="+mn-lt"/>
              </a:rPr>
              <a:t> as a testament to human ingenuity and perseverance throughout history.</a:t>
            </a:r>
            <a:endParaRPr lang="zh-CN" altLang="en-US" sz="2800" dirty="0">
              <a:solidFill>
                <a:schemeClr val="tx1"/>
              </a:solidFill>
              <a:latin typeface="Calibri" panose="020F0502020204030204" charset="0"/>
              <a:cs typeface="Calibri" panose="020F0502020204030204" charset="0"/>
              <a:sym typeface="+mn-lt"/>
            </a:endParaRPr>
          </a:p>
        </p:txBody>
      </p:sp>
      <p:sp>
        <p:nvSpPr>
          <p:cNvPr id="5" name="文本框 4"/>
          <p:cNvSpPr txBox="1"/>
          <p:nvPr>
            <p:custDataLst>
              <p:tags r:id="rId1"/>
            </p:custDataLst>
          </p:nvPr>
        </p:nvSpPr>
        <p:spPr>
          <a:xfrm>
            <a:off x="517525" y="3728720"/>
            <a:ext cx="11133455" cy="1231900"/>
          </a:xfrm>
          <a:prstGeom prst="rect">
            <a:avLst/>
          </a:prstGeom>
          <a:noFill/>
        </p:spPr>
        <p:txBody>
          <a:bodyPr wrap="square" rtlCol="0">
            <a:noAutofit/>
          </a:bodyPr>
          <a:p>
            <a:pPr indent="0" algn="just" fontAlgn="auto">
              <a:lnSpc>
                <a:spcPts val="3860"/>
              </a:lnSpc>
            </a:pPr>
            <a:r>
              <a:rPr lang="en-US" altLang="zh-CN" sz="2800" dirty="0">
                <a:solidFill>
                  <a:srgbClr val="FF0000"/>
                </a:solidFill>
                <a:latin typeface="Calibri" panose="020F0502020204030204" charset="0"/>
                <a:cs typeface="Calibri" panose="020F0502020204030204" charset="0"/>
                <a:sym typeface="+mn-lt"/>
              </a:rPr>
              <a:t>The famous</a:t>
            </a:r>
            <a:r>
              <a:rPr lang="en-US" altLang="zh-CN" sz="2800" dirty="0">
                <a:solidFill>
                  <a:schemeClr val="tx1"/>
                </a:solidFill>
                <a:latin typeface="Calibri" panose="020F0502020204030204" charset="0"/>
                <a:cs typeface="Calibri" panose="020F0502020204030204" charset="0"/>
                <a:sym typeface="+mn-lt"/>
              </a:rPr>
              <a:t> Eiffel Tower, </a:t>
            </a:r>
            <a:r>
              <a:rPr lang="en-US" altLang="zh-CN" sz="2800" dirty="0">
                <a:solidFill>
                  <a:srgbClr val="FF0000"/>
                </a:solidFill>
                <a:latin typeface="Calibri" panose="020F0502020204030204" charset="0"/>
                <a:cs typeface="Calibri" panose="020F0502020204030204" charset="0"/>
                <a:sym typeface="+mn-lt"/>
              </a:rPr>
              <a:t>which</a:t>
            </a:r>
            <a:r>
              <a:rPr lang="en-US" altLang="zh-CN" sz="2800" dirty="0">
                <a:solidFill>
                  <a:schemeClr val="tx1"/>
                </a:solidFill>
                <a:latin typeface="Calibri" panose="020F0502020204030204" charset="0"/>
                <a:cs typeface="Calibri" panose="020F0502020204030204" charset="0"/>
                <a:sym typeface="+mn-lt"/>
              </a:rPr>
              <a:t> </a:t>
            </a:r>
            <a:r>
              <a:rPr lang="en-US" altLang="zh-CN" sz="2800" dirty="0">
                <a:solidFill>
                  <a:srgbClr val="FF0000"/>
                </a:solidFill>
                <a:latin typeface="Calibri" panose="020F0502020204030204" charset="0"/>
                <a:cs typeface="Calibri" panose="020F0502020204030204" charset="0"/>
                <a:sym typeface="+mn-lt"/>
              </a:rPr>
              <a:t>stands</a:t>
            </a:r>
            <a:r>
              <a:rPr lang="en-US" altLang="zh-CN" sz="2800" dirty="0">
                <a:solidFill>
                  <a:schemeClr val="tx1"/>
                </a:solidFill>
                <a:latin typeface="Calibri" panose="020F0502020204030204" charset="0"/>
                <a:cs typeface="Calibri" panose="020F0502020204030204" charset="0"/>
                <a:sym typeface="+mn-lt"/>
              </a:rPr>
              <a:t> tall in the heart of Paris, mesmerizes visitors with its elegant design and breathtaking views.</a:t>
            </a:r>
            <a:endParaRPr lang="en-US" altLang="zh-CN" sz="2800" dirty="0">
              <a:solidFill>
                <a:schemeClr val="tx1"/>
              </a:solidFill>
              <a:latin typeface="Calibri" panose="020F0502020204030204" charset="0"/>
              <a:cs typeface="Calibri" panose="020F0502020204030204" charset="0"/>
              <a:sym typeface="+mn-lt"/>
            </a:endParaRPr>
          </a:p>
        </p:txBody>
      </p:sp>
      <p:sp>
        <p:nvSpPr>
          <p:cNvPr id="6" name="文本框 5"/>
          <p:cNvSpPr txBox="1"/>
          <p:nvPr>
            <p:custDataLst>
              <p:tags r:id="rId2"/>
            </p:custDataLst>
          </p:nvPr>
        </p:nvSpPr>
        <p:spPr>
          <a:xfrm>
            <a:off x="517525" y="5026660"/>
            <a:ext cx="11334750" cy="1081405"/>
          </a:xfrm>
          <a:prstGeom prst="rect">
            <a:avLst/>
          </a:prstGeom>
          <a:noFill/>
        </p:spPr>
        <p:txBody>
          <a:bodyPr wrap="square" rtlCol="0">
            <a:spAutoFit/>
          </a:bodyPr>
          <a:p>
            <a:pPr indent="0" algn="just" fontAlgn="auto">
              <a:lnSpc>
                <a:spcPts val="3860"/>
              </a:lnSpc>
            </a:pPr>
            <a:r>
              <a:rPr lang="en-US" altLang="zh-CN" sz="2800" dirty="0">
                <a:solidFill>
                  <a:srgbClr val="FF0000"/>
                </a:solidFill>
                <a:latin typeface="Calibri" panose="020F0502020204030204" charset="0"/>
                <a:cs typeface="Calibri" panose="020F0502020204030204" charset="0"/>
                <a:sym typeface="+mn-lt"/>
              </a:rPr>
              <a:t>The Mona Lisa</a:t>
            </a:r>
            <a:r>
              <a:rPr lang="en-US" altLang="zh-CN" sz="2800" dirty="0">
                <a:solidFill>
                  <a:schemeClr val="tx1"/>
                </a:solidFill>
                <a:latin typeface="Calibri" panose="020F0502020204030204" charset="0"/>
                <a:cs typeface="Calibri" panose="020F0502020204030204" charset="0"/>
                <a:sym typeface="+mn-lt"/>
              </a:rPr>
              <a:t>, </a:t>
            </a:r>
            <a:r>
              <a:rPr lang="en-US" altLang="zh-CN" sz="2800" dirty="0">
                <a:solidFill>
                  <a:srgbClr val="FF0000"/>
                </a:solidFill>
                <a:latin typeface="Calibri" panose="020F0502020204030204" charset="0"/>
                <a:cs typeface="Calibri" panose="020F0502020204030204" charset="0"/>
                <a:sym typeface="+mn-lt"/>
              </a:rPr>
              <a:t>which</a:t>
            </a:r>
            <a:r>
              <a:rPr lang="en-US" altLang="zh-CN" sz="2800" dirty="0">
                <a:solidFill>
                  <a:schemeClr val="tx1"/>
                </a:solidFill>
                <a:latin typeface="Calibri" panose="020F0502020204030204" charset="0"/>
                <a:cs typeface="Calibri" panose="020F0502020204030204" charset="0"/>
                <a:sym typeface="+mn-lt"/>
              </a:rPr>
              <a:t> is famous for its enigmatic smile and artistic brilliance, </a:t>
            </a:r>
            <a:r>
              <a:rPr lang="en-US" altLang="zh-CN" sz="2800" dirty="0">
                <a:solidFill>
                  <a:srgbClr val="FF0000"/>
                </a:solidFill>
                <a:latin typeface="Calibri" panose="020F0502020204030204" charset="0"/>
                <a:cs typeface="Calibri" panose="020F0502020204030204" charset="0"/>
                <a:sym typeface="+mn-lt"/>
              </a:rPr>
              <a:t>lies </a:t>
            </a:r>
            <a:r>
              <a:rPr lang="en-US" altLang="zh-CN" sz="2800" dirty="0">
                <a:solidFill>
                  <a:schemeClr val="tx1"/>
                </a:solidFill>
                <a:latin typeface="Calibri" panose="020F0502020204030204" charset="0"/>
                <a:cs typeface="Calibri" panose="020F0502020204030204" charset="0"/>
                <a:sym typeface="+mn-lt"/>
              </a:rPr>
              <a:t>on display in the Louvre Museum, Paris.</a:t>
            </a:r>
            <a:endParaRPr lang="en-US" altLang="zh-CN" sz="2800" dirty="0">
              <a:solidFill>
                <a:schemeClr val="tx1"/>
              </a:solidFill>
              <a:latin typeface="Calibri" panose="020F0502020204030204" charset="0"/>
              <a:cs typeface="Calibri" panose="020F0502020204030204" charset="0"/>
              <a:sym typeface="+mn-lt"/>
            </a:endParaRPr>
          </a:p>
        </p:txBody>
      </p:sp>
      <p:sp>
        <p:nvSpPr>
          <p:cNvPr id="7" name="文本框 6"/>
          <p:cNvSpPr txBox="1"/>
          <p:nvPr>
            <p:custDataLst>
              <p:tags r:id="rId3"/>
            </p:custDataLst>
          </p:nvPr>
        </p:nvSpPr>
        <p:spPr>
          <a:xfrm>
            <a:off x="442595" y="262255"/>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a:latin typeface="Calibri" panose="020F0502020204030204" charset="0"/>
                <a:cs typeface="Calibri" panose="020F0502020204030204" charset="0"/>
                <a:sym typeface="+mn-lt"/>
              </a:rPr>
              <a:t>The old book I found buried in my grandmother’s attic at one time must have been a treasured possession, for it was adorned with a delicate cover of gold and precious jewels that shone brilliantly in the dim light.</a:t>
            </a:r>
            <a:endParaRPr lang="zh-CN" altLang="en-US">
              <a:latin typeface="Calibri" panose="020F0502020204030204" charset="0"/>
              <a:cs typeface="Calibri" panose="020F0502020204030204" charset="0"/>
              <a:sym typeface="+mn-lt"/>
            </a:endParaRPr>
          </a:p>
          <a:p>
            <a:pPr algn="ctr">
              <a:lnSpc>
                <a:spcPct val="120000"/>
              </a:lnSpc>
            </a:pPr>
            <a:endParaRPr lang="zh-CN" altLang="en-US">
              <a:latin typeface="Calibri" panose="020F0502020204030204" charset="0"/>
              <a:cs typeface="Calibri" panose="020F0502020204030204" charset="0"/>
              <a:sym typeface="+mn-lt"/>
            </a:endParaRPr>
          </a:p>
          <a:p>
            <a:pPr algn="ctr">
              <a:lnSpc>
                <a:spcPct val="120000"/>
              </a:lnSpc>
            </a:pPr>
            <a:endParaRPr lang="zh-CN" altLang="en-US">
              <a:latin typeface="Calibri" panose="020F0502020204030204" charset="0"/>
              <a:cs typeface="Calibri" panose="020F0502020204030204" charset="0"/>
              <a:sym typeface="+mn-lt"/>
            </a:endParaRPr>
          </a:p>
        </p:txBody>
      </p:sp>
      <p:sp>
        <p:nvSpPr>
          <p:cNvPr id="3" name="文本框 2"/>
          <p:cNvSpPr txBox="1"/>
          <p:nvPr/>
        </p:nvSpPr>
        <p:spPr>
          <a:xfrm>
            <a:off x="487045" y="1043305"/>
            <a:ext cx="10952480" cy="650240"/>
          </a:xfrm>
          <a:prstGeom prst="rect">
            <a:avLst/>
          </a:prstGeom>
          <a:noFill/>
        </p:spPr>
        <p:txBody>
          <a:bodyPr wrap="square" rtlCol="0">
            <a:noAutofit/>
          </a:bodyPr>
          <a:lstStyle/>
          <a:p>
            <a:pPr indent="0" algn="just" fontAlgn="auto">
              <a:lnSpc>
                <a:spcPts val="3860"/>
              </a:lnSpc>
            </a:pPr>
            <a:r>
              <a:rPr lang="en-US" altLang="zh-CN" sz="3200" b="1">
                <a:solidFill>
                  <a:srgbClr val="FF0000"/>
                </a:solidFill>
                <a:latin typeface="Calibri" panose="020F0502020204030204" charset="0"/>
                <a:ea typeface="微软雅黑" panose="020B0503020204020204" charset="-122"/>
                <a:cs typeface="Calibri" panose="020F0502020204030204" charset="0"/>
                <a:sym typeface="+mn-ea"/>
              </a:rPr>
              <a:t>2. </a:t>
            </a:r>
            <a:r>
              <a:rPr lang="en-US" altLang="zh-CN" sz="3200" b="1">
                <a:solidFill>
                  <a:srgbClr val="FF0000"/>
                </a:solidFill>
                <a:latin typeface="Calibri" panose="020F0502020204030204" charset="0"/>
                <a:cs typeface="Calibri" panose="020F0502020204030204" charset="0"/>
                <a:sym typeface="+mn-ea"/>
              </a:rPr>
              <a:t>Now that …, …</a:t>
            </a:r>
            <a:endParaRPr lang="en-US" altLang="zh-CN" sz="3200" b="1">
              <a:solidFill>
                <a:srgbClr val="FF0000"/>
              </a:solidFill>
              <a:latin typeface="Calibri" panose="020F0502020204030204" charset="0"/>
              <a:cs typeface="Calibri" panose="020F0502020204030204" charset="0"/>
            </a:endParaRPr>
          </a:p>
          <a:p>
            <a:pPr indent="0" algn="just" fontAlgn="auto">
              <a:lnSpc>
                <a:spcPts val="3860"/>
              </a:lnSpc>
            </a:pPr>
            <a:endParaRPr lang="en-US" altLang="zh-CN" sz="3200" b="1" dirty="0">
              <a:solidFill>
                <a:srgbClr val="FF0000"/>
              </a:solidFill>
              <a:latin typeface="Calibri" panose="020F0502020204030204" charset="0"/>
              <a:ea typeface="微软雅黑" panose="020B0503020204020204" charset="-122"/>
              <a:cs typeface="Calibri" panose="020F0502020204030204" charset="0"/>
              <a:sym typeface="+mn-ea"/>
            </a:endParaRPr>
          </a:p>
        </p:txBody>
      </p:sp>
      <p:sp>
        <p:nvSpPr>
          <p:cNvPr id="7" name="文本框 6"/>
          <p:cNvSpPr txBox="1"/>
          <p:nvPr/>
        </p:nvSpPr>
        <p:spPr>
          <a:xfrm>
            <a:off x="487082" y="3390433"/>
            <a:ext cx="10952704" cy="1499235"/>
          </a:xfrm>
          <a:prstGeom prst="rect">
            <a:avLst/>
          </a:prstGeom>
          <a:noFill/>
        </p:spPr>
        <p:txBody>
          <a:bodyPr wrap="square" rtlCol="0">
            <a:spAutoFit/>
          </a:bodyPr>
          <a:lstStyle/>
          <a:p>
            <a:pPr indent="0" algn="just" fontAlgn="auto">
              <a:lnSpc>
                <a:spcPts val="3660"/>
              </a:lnSpc>
            </a:pPr>
            <a:r>
              <a:rPr lang="zh-CN" altLang="en-US" sz="2800" dirty="0">
                <a:solidFill>
                  <a:srgbClr val="FF0000"/>
                </a:solidFill>
                <a:latin typeface="Calibri" panose="020F0502020204030204" charset="0"/>
                <a:cs typeface="Calibri" panose="020F0502020204030204" charset="0"/>
                <a:sym typeface="+mn-lt"/>
              </a:rPr>
              <a:t>Now that</a:t>
            </a:r>
            <a:r>
              <a:rPr lang="zh-CN" altLang="en-US" sz="2800" dirty="0">
                <a:latin typeface="Calibri" panose="020F0502020204030204" charset="0"/>
                <a:cs typeface="Calibri" panose="020F0502020204030204" charset="0"/>
                <a:sym typeface="+mn-lt"/>
              </a:rPr>
              <a:t> the world has become more interconnected than ever before, thanks to advancements in technology and communication, people can easily connect with one another regardless of their geographic locations.</a:t>
            </a:r>
            <a:endParaRPr lang="zh-CN" altLang="en-US" sz="2800" dirty="0">
              <a:latin typeface="Calibri" panose="020F0502020204030204" charset="0"/>
              <a:cs typeface="Calibri" panose="020F0502020204030204" charset="0"/>
              <a:sym typeface="+mn-lt"/>
            </a:endParaRPr>
          </a:p>
        </p:txBody>
      </p:sp>
      <p:sp>
        <p:nvSpPr>
          <p:cNvPr id="10" name="文本框 9"/>
          <p:cNvSpPr txBox="1"/>
          <p:nvPr/>
        </p:nvSpPr>
        <p:spPr>
          <a:xfrm>
            <a:off x="487045" y="1693545"/>
            <a:ext cx="10952480" cy="1664970"/>
          </a:xfrm>
          <a:prstGeom prst="rect">
            <a:avLst/>
          </a:prstGeom>
          <a:noFill/>
        </p:spPr>
        <p:txBody>
          <a:bodyPr wrap="square" rtlCol="0">
            <a:noAutofit/>
          </a:bodyPr>
          <a:lstStyle/>
          <a:p>
            <a:pPr indent="0" algn="just" fontAlgn="auto">
              <a:lnSpc>
                <a:spcPts val="3960"/>
              </a:lnSpc>
            </a:pPr>
            <a:r>
              <a:rPr lang="zh-CN" altLang="en-US" sz="2800" dirty="0">
                <a:solidFill>
                  <a:srgbClr val="FF0000"/>
                </a:solidFill>
                <a:latin typeface="Calibri" panose="020F0502020204030204" charset="0"/>
                <a:cs typeface="Calibri" panose="020F0502020204030204" charset="0"/>
                <a:sym typeface="+mn-lt"/>
              </a:rPr>
              <a:t>Now that </a:t>
            </a:r>
            <a:r>
              <a:rPr lang="zh-CN" altLang="en-US" sz="2800" dirty="0">
                <a:latin typeface="Calibri" panose="020F0502020204030204" charset="0"/>
                <a:cs typeface="Calibri" panose="020F0502020204030204" charset="0"/>
                <a:sym typeface="+mn-lt"/>
              </a:rPr>
              <a:t>the pandemic has receded and restrictions have been lifted, people can finally gather and enjoy social events and activities with their friends and loved ones.</a:t>
            </a:r>
            <a:endParaRPr lang="zh-CN" altLang="en-US" sz="2800" dirty="0">
              <a:latin typeface="Calibri" panose="020F0502020204030204" charset="0"/>
              <a:cs typeface="Calibri" panose="020F0502020204030204" charset="0"/>
              <a:sym typeface="+mn-lt"/>
            </a:endParaRPr>
          </a:p>
        </p:txBody>
      </p:sp>
      <p:sp>
        <p:nvSpPr>
          <p:cNvPr id="77" name="文本框 76"/>
          <p:cNvSpPr txBox="1"/>
          <p:nvPr/>
        </p:nvSpPr>
        <p:spPr>
          <a:xfrm>
            <a:off x="487045" y="147320"/>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4" name="文本框 3"/>
          <p:cNvSpPr txBox="1"/>
          <p:nvPr>
            <p:custDataLst>
              <p:tags r:id="rId1"/>
            </p:custDataLst>
          </p:nvPr>
        </p:nvSpPr>
        <p:spPr>
          <a:xfrm>
            <a:off x="487082" y="4922053"/>
            <a:ext cx="10952704" cy="1691640"/>
          </a:xfrm>
          <a:prstGeom prst="rect">
            <a:avLst/>
          </a:prstGeom>
          <a:noFill/>
        </p:spPr>
        <p:txBody>
          <a:bodyPr wrap="square" rtlCol="0">
            <a:spAutoFit/>
          </a:bodyPr>
          <a:p>
            <a:pPr indent="0" algn="just" fontAlgn="auto">
              <a:lnSpc>
                <a:spcPts val="4160"/>
              </a:lnSpc>
            </a:pPr>
            <a:r>
              <a:rPr lang="zh-CN" altLang="en-US" sz="2800" dirty="0">
                <a:solidFill>
                  <a:srgbClr val="FF0000"/>
                </a:solidFill>
                <a:latin typeface="Calibri" panose="020F0502020204030204" charset="0"/>
                <a:cs typeface="Calibri" panose="020F0502020204030204" charset="0"/>
                <a:sym typeface="+mn-lt"/>
              </a:rPr>
              <a:t>Now that</a:t>
            </a:r>
            <a:r>
              <a:rPr lang="zh-CN" altLang="en-US" sz="2800" dirty="0">
                <a:latin typeface="Calibri" panose="020F0502020204030204" charset="0"/>
                <a:cs typeface="Calibri" panose="020F0502020204030204" charset="0"/>
                <a:sym typeface="+mn-lt"/>
              </a:rPr>
              <a:t> education is becoming more accessible through online platforms and digital resources, individuals from all walks of life can pursue knowledge and acquire new skills at their own pace and convenience.</a:t>
            </a:r>
            <a:endParaRPr lang="zh-CN" altLang="en-US" sz="2800" dirty="0">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Calibri" panose="020F0502020204030204" charset="0"/>
              <a:cs typeface="Calibri" panose="020F0502020204030204" charset="0"/>
              <a:sym typeface="+mn-lt"/>
            </a:endParaRPr>
          </a:p>
        </p:txBody>
      </p:sp>
      <p:sp>
        <p:nvSpPr>
          <p:cNvPr id="3" name="文本框 2"/>
          <p:cNvSpPr txBox="1"/>
          <p:nvPr/>
        </p:nvSpPr>
        <p:spPr>
          <a:xfrm>
            <a:off x="770255" y="890270"/>
            <a:ext cx="11082020" cy="848360"/>
          </a:xfrm>
          <a:prstGeom prst="rect">
            <a:avLst/>
          </a:prstGeom>
          <a:noFill/>
        </p:spPr>
        <p:txBody>
          <a:bodyPr wrap="square" rtlCol="0">
            <a:noAutofit/>
          </a:bodyPr>
          <a:lstStyle/>
          <a:p>
            <a:pPr algn="just">
              <a:lnSpc>
                <a:spcPct val="150000"/>
              </a:lnSpc>
            </a:pPr>
            <a:r>
              <a:rPr lang="en-US" altLang="zh-CN" sz="3200" b="1">
                <a:solidFill>
                  <a:srgbClr val="FF0000"/>
                </a:solidFill>
                <a:effectLst/>
                <a:latin typeface="Calibri" panose="020F0502020204030204" charset="0"/>
                <a:cs typeface="Calibri" panose="020F0502020204030204" charset="0"/>
                <a:sym typeface="+mn-ea"/>
              </a:rPr>
              <a:t>3. Despite …, there are still a few people who ….</a:t>
            </a:r>
            <a:endParaRPr lang="en-US" altLang="zh-CN" sz="3200" b="1" dirty="0">
              <a:solidFill>
                <a:srgbClr val="FF0000"/>
              </a:solidFill>
              <a:effectLst/>
              <a:latin typeface="Calibri" panose="020F0502020204030204" charset="0"/>
              <a:ea typeface="微软雅黑" panose="020B0503020204020204" charset="-122"/>
              <a:cs typeface="Calibri" panose="020F0502020204030204" charset="0"/>
              <a:sym typeface="+mn-ea"/>
            </a:endParaRPr>
          </a:p>
        </p:txBody>
      </p:sp>
      <p:sp>
        <p:nvSpPr>
          <p:cNvPr id="4" name="文本框 3"/>
          <p:cNvSpPr txBox="1"/>
          <p:nvPr/>
        </p:nvSpPr>
        <p:spPr>
          <a:xfrm>
            <a:off x="770255" y="1889125"/>
            <a:ext cx="10968355" cy="1460500"/>
          </a:xfrm>
          <a:prstGeom prst="rect">
            <a:avLst/>
          </a:prstGeom>
          <a:noFill/>
        </p:spPr>
        <p:txBody>
          <a:bodyPr wrap="square" rtlCol="0">
            <a:spAutoFit/>
          </a:bodyPr>
          <a:lstStyle/>
          <a:p>
            <a:pPr indent="0" algn="just" fontAlgn="auto">
              <a:lnSpc>
                <a:spcPts val="3560"/>
              </a:lnSpc>
            </a:pPr>
            <a:r>
              <a:rPr lang="zh-CN" altLang="en-US" sz="2800" dirty="0">
                <a:solidFill>
                  <a:srgbClr val="FF0000"/>
                </a:solidFill>
                <a:latin typeface="Calibri" panose="020F0502020204030204" charset="0"/>
                <a:cs typeface="Calibri" panose="020F0502020204030204" charset="0"/>
                <a:sym typeface="+mn-lt"/>
              </a:rPr>
              <a:t>Despite</a:t>
            </a:r>
            <a:r>
              <a:rPr lang="zh-CN" altLang="en-US" sz="2800" dirty="0">
                <a:solidFill>
                  <a:schemeClr val="tx1"/>
                </a:solidFill>
                <a:latin typeface="Calibri" panose="020F0502020204030204" charset="0"/>
                <a:cs typeface="Calibri" panose="020F0502020204030204" charset="0"/>
                <a:sym typeface="+mn-lt"/>
              </a:rPr>
              <a:t> the advancements in technology and access to information, </a:t>
            </a:r>
            <a:r>
              <a:rPr lang="zh-CN" altLang="en-US" sz="2800" dirty="0">
                <a:solidFill>
                  <a:srgbClr val="FF0000"/>
                </a:solidFill>
                <a:latin typeface="Calibri" panose="020F0502020204030204" charset="0"/>
                <a:cs typeface="Calibri" panose="020F0502020204030204" charset="0"/>
                <a:sym typeface="+mn-lt"/>
              </a:rPr>
              <a:t>there are still a few people who</a:t>
            </a:r>
            <a:r>
              <a:rPr lang="zh-CN" altLang="en-US" sz="2800" dirty="0">
                <a:solidFill>
                  <a:schemeClr val="tx1"/>
                </a:solidFill>
                <a:latin typeface="Calibri" panose="020F0502020204030204" charset="0"/>
                <a:cs typeface="Calibri" panose="020F0502020204030204" charset="0"/>
                <a:sym typeface="+mn-lt"/>
              </a:rPr>
              <a:t> prefer to rely on traditional methods and resist embracing modern innovations.</a:t>
            </a:r>
            <a:endParaRPr lang="zh-CN" altLang="en-US" sz="2800" dirty="0">
              <a:solidFill>
                <a:schemeClr val="tx1"/>
              </a:solidFill>
              <a:latin typeface="Calibri" panose="020F0502020204030204" charset="0"/>
              <a:cs typeface="Calibri" panose="020F0502020204030204" charset="0"/>
              <a:sym typeface="+mn-lt"/>
            </a:endParaRPr>
          </a:p>
        </p:txBody>
      </p:sp>
      <p:sp>
        <p:nvSpPr>
          <p:cNvPr id="6" name="文本框 5"/>
          <p:cNvSpPr txBox="1"/>
          <p:nvPr>
            <p:custDataLst>
              <p:tags r:id="rId1"/>
            </p:custDataLst>
          </p:nvPr>
        </p:nvSpPr>
        <p:spPr>
          <a:xfrm>
            <a:off x="770331" y="3500280"/>
            <a:ext cx="11039475" cy="1499235"/>
          </a:xfrm>
          <a:prstGeom prst="rect">
            <a:avLst/>
          </a:prstGeom>
          <a:noFill/>
        </p:spPr>
        <p:txBody>
          <a:bodyPr wrap="square" rtlCol="0">
            <a:spAutoFit/>
          </a:bodyPr>
          <a:p>
            <a:pPr indent="0" algn="just" fontAlgn="auto">
              <a:lnSpc>
                <a:spcPts val="3660"/>
              </a:lnSpc>
            </a:pPr>
            <a:r>
              <a:rPr lang="zh-CN" altLang="en-US" sz="2800" dirty="0">
                <a:solidFill>
                  <a:srgbClr val="FF0000"/>
                </a:solidFill>
                <a:latin typeface="Calibri" panose="020F0502020204030204" charset="0"/>
                <a:cs typeface="Calibri" panose="020F0502020204030204" charset="0"/>
                <a:sym typeface="+mn-lt"/>
              </a:rPr>
              <a:t>Despite</a:t>
            </a:r>
            <a:r>
              <a:rPr lang="zh-CN" altLang="en-US" sz="2800" dirty="0">
                <a:solidFill>
                  <a:schemeClr val="tx1"/>
                </a:solidFill>
                <a:latin typeface="Calibri" panose="020F0502020204030204" charset="0"/>
                <a:cs typeface="Calibri" panose="020F0502020204030204" charset="0"/>
                <a:sym typeface="+mn-lt"/>
              </a:rPr>
              <a:t> the global efforts to combat climate change, </a:t>
            </a:r>
            <a:r>
              <a:rPr lang="zh-CN" altLang="en-US" sz="2800" dirty="0">
                <a:solidFill>
                  <a:srgbClr val="FF0000"/>
                </a:solidFill>
                <a:latin typeface="Calibri" panose="020F0502020204030204" charset="0"/>
                <a:cs typeface="Calibri" panose="020F0502020204030204" charset="0"/>
                <a:sym typeface="+mn-lt"/>
              </a:rPr>
              <a:t>there are still a few people who</a:t>
            </a:r>
            <a:r>
              <a:rPr lang="zh-CN" altLang="en-US" sz="2800" dirty="0">
                <a:solidFill>
                  <a:schemeClr val="tx1"/>
                </a:solidFill>
                <a:latin typeface="Calibri" panose="020F0502020204030204" charset="0"/>
                <a:cs typeface="Calibri" panose="020F0502020204030204" charset="0"/>
                <a:sym typeface="+mn-lt"/>
              </a:rPr>
              <a:t> deny the scientific consensus and refuse to acknowledge the urgency of taking action to protect the environment.</a:t>
            </a:r>
            <a:endParaRPr lang="zh-CN" altLang="en-US" sz="2800" dirty="0">
              <a:solidFill>
                <a:schemeClr val="tx1"/>
              </a:solidFill>
              <a:latin typeface="Calibri" panose="020F0502020204030204" charset="0"/>
              <a:cs typeface="Calibri" panose="020F0502020204030204" charset="0"/>
              <a:sym typeface="+mn-lt"/>
            </a:endParaRPr>
          </a:p>
        </p:txBody>
      </p:sp>
      <p:sp>
        <p:nvSpPr>
          <p:cNvPr id="7" name="文本框 6"/>
          <p:cNvSpPr txBox="1"/>
          <p:nvPr>
            <p:custDataLst>
              <p:tags r:id="rId2"/>
            </p:custDataLst>
          </p:nvPr>
        </p:nvSpPr>
        <p:spPr>
          <a:xfrm>
            <a:off x="770255" y="222250"/>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文本框 1"/>
          <p:cNvSpPr txBox="1"/>
          <p:nvPr>
            <p:custDataLst>
              <p:tags r:id="rId3"/>
            </p:custDataLst>
          </p:nvPr>
        </p:nvSpPr>
        <p:spPr>
          <a:xfrm>
            <a:off x="727786" y="5150645"/>
            <a:ext cx="11039475" cy="1537970"/>
          </a:xfrm>
          <a:prstGeom prst="rect">
            <a:avLst/>
          </a:prstGeom>
          <a:noFill/>
        </p:spPr>
        <p:txBody>
          <a:bodyPr wrap="square" rtlCol="0">
            <a:spAutoFit/>
          </a:bodyPr>
          <a:p>
            <a:pPr indent="0" algn="just" fontAlgn="auto">
              <a:lnSpc>
                <a:spcPts val="3760"/>
              </a:lnSpc>
            </a:pPr>
            <a:r>
              <a:rPr lang="zh-CN" altLang="en-US" sz="2800" dirty="0">
                <a:solidFill>
                  <a:srgbClr val="FF0000"/>
                </a:solidFill>
                <a:latin typeface="Calibri" panose="020F0502020204030204" charset="0"/>
                <a:cs typeface="Calibri" panose="020F0502020204030204" charset="0"/>
                <a:sym typeface="+mn-lt"/>
              </a:rPr>
              <a:t>Despite </a:t>
            </a:r>
            <a:r>
              <a:rPr lang="zh-CN" altLang="en-US" sz="2800" dirty="0">
                <a:solidFill>
                  <a:schemeClr val="tx1"/>
                </a:solidFill>
                <a:latin typeface="Calibri" panose="020F0502020204030204" charset="0"/>
                <a:cs typeface="Calibri" panose="020F0502020204030204" charset="0"/>
                <a:sym typeface="+mn-lt"/>
              </a:rPr>
              <a:t>the awareness and campaigns against animal cruelty, </a:t>
            </a:r>
            <a:r>
              <a:rPr lang="zh-CN" altLang="en-US" sz="2800" dirty="0">
                <a:solidFill>
                  <a:srgbClr val="FF0000"/>
                </a:solidFill>
                <a:latin typeface="Calibri" panose="020F0502020204030204" charset="0"/>
                <a:cs typeface="Calibri" panose="020F0502020204030204" charset="0"/>
                <a:sym typeface="+mn-lt"/>
              </a:rPr>
              <a:t>there are still a few people who</a:t>
            </a:r>
            <a:r>
              <a:rPr lang="zh-CN" altLang="en-US" sz="2800" dirty="0">
                <a:solidFill>
                  <a:schemeClr val="tx1"/>
                </a:solidFill>
                <a:latin typeface="Calibri" panose="020F0502020204030204" charset="0"/>
                <a:cs typeface="Calibri" panose="020F0502020204030204" charset="0"/>
                <a:sym typeface="+mn-lt"/>
              </a:rPr>
              <a:t> engage in activities that harm or exploit animals for their own gain.</a:t>
            </a:r>
            <a:endParaRPr lang="zh-CN" altLang="en-US" sz="2800" dirty="0">
              <a:solidFill>
                <a:schemeClr val="tx1"/>
              </a:solidFill>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5</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Story telling</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73380" y="1244600"/>
            <a:ext cx="11485245" cy="5182235"/>
          </a:xfrm>
          <a:prstGeom prst="rect">
            <a:avLst/>
          </a:prstGeom>
          <a:noFill/>
        </p:spPr>
        <p:txBody>
          <a:bodyPr wrap="square" rtlCol="0">
            <a:noAutofit/>
          </a:bodyPr>
          <a:lstStyle/>
          <a:p>
            <a:pPr indent="0" fontAlgn="auto">
              <a:lnSpc>
                <a:spcPts val="4360"/>
              </a:lnSpc>
              <a:buNone/>
            </a:pPr>
            <a:r>
              <a:rPr lang="en-US" altLang="zh-CN" sz="2800" dirty="0" smtClean="0">
                <a:latin typeface="Calibri" panose="020F0502020204030204" charset="0"/>
                <a:ea typeface="Times New Roman" panose="02020603050405020304" charset="0"/>
                <a:cs typeface="Calibri" panose="020F0502020204030204" charset="0"/>
                <a:sym typeface="+mn-ea"/>
              </a:rPr>
              <a:t>1. summer </a:t>
            </a:r>
            <a:r>
              <a:rPr lang="en-US" altLang="zh-CN" sz="2800" dirty="0">
                <a:latin typeface="Calibri" panose="020F0502020204030204" charset="0"/>
                <a:ea typeface="Times New Roman" panose="02020603050405020304" charset="0"/>
                <a:cs typeface="Calibri" panose="020F0502020204030204" charset="0"/>
                <a:sym typeface="+mn-ea"/>
              </a:rPr>
              <a:t>months ----monastery very busy </a:t>
            </a:r>
            <a:r>
              <a:rPr lang="en-US" altLang="zh-CN" sz="2800" dirty="0" smtClean="0">
                <a:latin typeface="Calibri" panose="020F0502020204030204" charset="0"/>
                <a:ea typeface="Times New Roman" panose="02020603050405020304" charset="0"/>
                <a:cs typeface="Calibri" panose="020F0502020204030204" charset="0"/>
                <a:sym typeface="+mn-ea"/>
              </a:rPr>
              <a:t>---- thousands </a:t>
            </a:r>
            <a:r>
              <a:rPr lang="en-US" altLang="zh-CN" sz="2800" dirty="0">
                <a:latin typeface="Calibri" panose="020F0502020204030204" charset="0"/>
                <a:ea typeface="Times New Roman" panose="02020603050405020304" charset="0"/>
                <a:cs typeface="Calibri" panose="020F0502020204030204" charset="0"/>
                <a:sym typeface="+mn-ea"/>
              </a:rPr>
              <a:t>of </a:t>
            </a:r>
            <a:r>
              <a:rPr lang="en-US" altLang="zh-CN" sz="2800" dirty="0" smtClean="0">
                <a:latin typeface="Calibri" panose="020F0502020204030204" charset="0"/>
                <a:ea typeface="Times New Roman" panose="02020603050405020304" charset="0"/>
                <a:cs typeface="Calibri" panose="020F0502020204030204" charset="0"/>
                <a:sym typeface="+mn-ea"/>
              </a:rPr>
              <a:t>people-</a:t>
            </a:r>
            <a:r>
              <a:rPr lang="en-US" altLang="zh-CN" sz="2800" dirty="0">
                <a:latin typeface="Calibri" panose="020F0502020204030204" charset="0"/>
                <a:ea typeface="Times New Roman" panose="02020603050405020304" charset="0"/>
                <a:cs typeface="Calibri" panose="020F0502020204030204" charset="0"/>
                <a:sym typeface="+mn-ea"/>
              </a:rPr>
              <a:t>---Pass----cars</a:t>
            </a:r>
            <a:br>
              <a:rPr lang="en-US" altLang="zh-CN" sz="2800" dirty="0">
                <a:latin typeface="Calibri" panose="020F0502020204030204" charset="0"/>
                <a:ea typeface="Times New Roman" panose="02020603050405020304" charset="0"/>
                <a:cs typeface="Calibri" panose="020F0502020204030204" charset="0"/>
                <a:sym typeface="+mn-ea"/>
              </a:rPr>
            </a:br>
            <a:r>
              <a:rPr lang="en-US" altLang="zh-CN" sz="2800" dirty="0">
                <a:latin typeface="Calibri" panose="020F0502020204030204" charset="0"/>
                <a:ea typeface="Times New Roman" panose="02020603050405020304" charset="0"/>
                <a:cs typeface="Calibri" panose="020F0502020204030204" charset="0"/>
                <a:sym typeface="+mn-ea"/>
              </a:rPr>
              <a:t>2. s</a:t>
            </a:r>
            <a:r>
              <a:rPr lang="en-US" altLang="zh-CN" sz="2800" dirty="0" smtClean="0">
                <a:latin typeface="Calibri" panose="020F0502020204030204" charset="0"/>
                <a:ea typeface="Times New Roman" panose="02020603050405020304" charset="0"/>
                <a:cs typeface="Calibri" panose="020F0502020204030204" charset="0"/>
                <a:sym typeface="+mn-ea"/>
              </a:rPr>
              <a:t>o </a:t>
            </a:r>
            <a:r>
              <a:rPr lang="en-US" altLang="zh-CN" sz="2800" dirty="0">
                <a:latin typeface="Calibri" panose="020F0502020204030204" charset="0"/>
                <a:ea typeface="Times New Roman" panose="02020603050405020304" charset="0"/>
                <a:cs typeface="Calibri" panose="020F0502020204030204" charset="0"/>
                <a:sym typeface="+mn-ea"/>
              </a:rPr>
              <a:t>many people about----dogs----special enclosure</a:t>
            </a:r>
            <a:br>
              <a:rPr lang="en-US" altLang="zh-CN" sz="2800" dirty="0">
                <a:latin typeface="Calibri" panose="020F0502020204030204" charset="0"/>
                <a:ea typeface="Times New Roman" panose="02020603050405020304" charset="0"/>
                <a:cs typeface="Calibri" panose="020F0502020204030204" charset="0"/>
                <a:sym typeface="+mn-ea"/>
              </a:rPr>
            </a:br>
            <a:r>
              <a:rPr lang="en-US" altLang="zh-CN" sz="2800" dirty="0">
                <a:latin typeface="Calibri" panose="020F0502020204030204" charset="0"/>
                <a:ea typeface="Times New Roman" panose="02020603050405020304" charset="0"/>
                <a:cs typeface="Calibri" panose="020F0502020204030204" charset="0"/>
                <a:sym typeface="+mn-ea"/>
              </a:rPr>
              <a:t>3. w</a:t>
            </a:r>
            <a:r>
              <a:rPr lang="en-US" altLang="zh-CN" sz="2800" dirty="0" smtClean="0">
                <a:latin typeface="Calibri" panose="020F0502020204030204" charset="0"/>
                <a:ea typeface="Times New Roman" panose="02020603050405020304" charset="0"/>
                <a:cs typeface="Calibri" panose="020F0502020204030204" charset="0"/>
                <a:sym typeface="+mn-ea"/>
              </a:rPr>
              <a:t>inter-</a:t>
            </a:r>
            <a:r>
              <a:rPr lang="en-US" altLang="zh-CN" sz="2800" dirty="0">
                <a:latin typeface="Calibri" panose="020F0502020204030204" charset="0"/>
                <a:ea typeface="Times New Roman" panose="02020603050405020304" charset="0"/>
                <a:cs typeface="Calibri" panose="020F0502020204030204" charset="0"/>
                <a:sym typeface="+mn-ea"/>
              </a:rPr>
              <a:t>---life----monastery----quite different</a:t>
            </a:r>
            <a:br>
              <a:rPr lang="en-US" altLang="zh-CN" sz="2800" dirty="0">
                <a:latin typeface="Calibri" panose="020F0502020204030204" charset="0"/>
                <a:ea typeface="Times New Roman" panose="02020603050405020304" charset="0"/>
                <a:cs typeface="Calibri" panose="020F0502020204030204" charset="0"/>
                <a:sym typeface="+mn-ea"/>
              </a:rPr>
            </a:br>
            <a:r>
              <a:rPr lang="en-US" altLang="zh-CN" sz="2800" dirty="0">
                <a:latin typeface="Calibri" panose="020F0502020204030204" charset="0"/>
                <a:ea typeface="Times New Roman" panose="02020603050405020304" charset="0"/>
                <a:cs typeface="Calibri" panose="020F0502020204030204" charset="0"/>
                <a:sym typeface="+mn-ea"/>
              </a:rPr>
              <a:t>4. t</a:t>
            </a:r>
            <a:r>
              <a:rPr lang="en-US" altLang="zh-CN" sz="2800" dirty="0" smtClean="0">
                <a:latin typeface="Calibri" panose="020F0502020204030204" charset="0"/>
                <a:ea typeface="Times New Roman" panose="02020603050405020304" charset="0"/>
                <a:cs typeface="Calibri" panose="020F0502020204030204" charset="0"/>
                <a:sym typeface="+mn-ea"/>
              </a:rPr>
              <a:t>emperature-30</a:t>
            </a:r>
            <a:r>
              <a:rPr lang="en-US" altLang="zh-CN" sz="2800" dirty="0">
                <a:latin typeface="Calibri" panose="020F0502020204030204" charset="0"/>
                <a:ea typeface="Times New Roman" panose="02020603050405020304" charset="0"/>
                <a:cs typeface="Calibri" panose="020F0502020204030204" charset="0"/>
                <a:sym typeface="+mn-ea"/>
              </a:rPr>
              <a:t>°----few </a:t>
            </a:r>
            <a:r>
              <a:rPr lang="en-US" altLang="zh-CN" sz="2800" dirty="0" smtClean="0">
                <a:latin typeface="Calibri" panose="020F0502020204030204" charset="0"/>
                <a:ea typeface="Times New Roman" panose="02020603050405020304" charset="0"/>
                <a:cs typeface="Calibri" panose="020F0502020204030204" charset="0"/>
                <a:sym typeface="+mn-ea"/>
              </a:rPr>
              <a:t>people</a:t>
            </a:r>
            <a:endParaRPr lang="en-US" altLang="zh-CN" sz="2800" dirty="0" smtClean="0">
              <a:latin typeface="Calibri" panose="020F0502020204030204" charset="0"/>
              <a:ea typeface="Times New Roman" panose="02020603050405020304" charset="0"/>
              <a:cs typeface="Calibri" panose="020F0502020204030204" charset="0"/>
            </a:endParaRPr>
          </a:p>
          <a:p>
            <a:pPr indent="0" fontAlgn="auto">
              <a:lnSpc>
                <a:spcPts val="4360"/>
              </a:lnSpc>
            </a:pPr>
            <a:r>
              <a:rPr lang="en-US" altLang="zh-CN" sz="2800" dirty="0">
                <a:latin typeface="Calibri" panose="020F0502020204030204" charset="0"/>
                <a:ea typeface="Times New Roman" panose="02020603050405020304" charset="0"/>
                <a:cs typeface="Calibri" panose="020F0502020204030204" charset="0"/>
                <a:sym typeface="+mn-ea"/>
              </a:rPr>
              <a:t>5. monks prefer winter----more privacy</a:t>
            </a:r>
            <a:endParaRPr lang="en-US" altLang="zh-CN" sz="2800" dirty="0">
              <a:latin typeface="Calibri" panose="020F0502020204030204" charset="0"/>
              <a:ea typeface="Times New Roman" panose="02020603050405020304" charset="0"/>
              <a:cs typeface="Calibri" panose="020F0502020204030204" charset="0"/>
              <a:sym typeface="+mn-ea"/>
            </a:endParaRPr>
          </a:p>
          <a:p>
            <a:pPr indent="0" fontAlgn="auto">
              <a:lnSpc>
                <a:spcPts val="4360"/>
              </a:lnSpc>
            </a:pPr>
            <a:r>
              <a:rPr lang="en-US" altLang="zh-CN" sz="2800" dirty="0">
                <a:latin typeface="Calibri" panose="020F0502020204030204" charset="0"/>
                <a:ea typeface="Times New Roman" panose="02020603050405020304" charset="0"/>
                <a:cs typeface="Calibri" panose="020F0502020204030204" charset="0"/>
                <a:sym typeface="+mn-ea"/>
              </a:rPr>
              <a:t>6. d</a:t>
            </a:r>
            <a:r>
              <a:rPr lang="en-US" altLang="zh-CN" sz="2800" dirty="0" smtClean="0">
                <a:latin typeface="Calibri" panose="020F0502020204030204" charset="0"/>
                <a:ea typeface="Times New Roman" panose="02020603050405020304" charset="0"/>
                <a:cs typeface="Calibri" panose="020F0502020204030204" charset="0"/>
                <a:sym typeface="+mn-ea"/>
              </a:rPr>
              <a:t>ogs </a:t>
            </a:r>
            <a:r>
              <a:rPr lang="en-US" altLang="zh-CN" sz="2800" dirty="0">
                <a:latin typeface="Calibri" panose="020F0502020204030204" charset="0"/>
                <a:ea typeface="Times New Roman" panose="02020603050405020304" charset="0"/>
                <a:cs typeface="Calibri" panose="020F0502020204030204" charset="0"/>
                <a:sym typeface="+mn-ea"/>
              </a:rPr>
              <a:t>greater freedom, too---- wander outside enclosure </a:t>
            </a:r>
            <a:endParaRPr lang="en-US" altLang="zh-CN" sz="2800" dirty="0">
              <a:latin typeface="Calibri" panose="020F0502020204030204" charset="0"/>
              <a:ea typeface="Times New Roman" panose="02020603050405020304" charset="0"/>
              <a:cs typeface="Calibri" panose="020F0502020204030204" charset="0"/>
            </a:endParaRPr>
          </a:p>
          <a:p>
            <a:pPr indent="0" fontAlgn="auto">
              <a:lnSpc>
                <a:spcPts val="4360"/>
              </a:lnSpc>
              <a:buNone/>
            </a:pPr>
            <a:r>
              <a:rPr lang="en-US" altLang="zh-CN" sz="2800" dirty="0" smtClean="0">
                <a:latin typeface="Calibri" panose="020F0502020204030204" charset="0"/>
                <a:ea typeface="Times New Roman" panose="02020603050405020304" charset="0"/>
                <a:cs typeface="Calibri" panose="020F0502020204030204" charset="0"/>
                <a:sym typeface="+mn-ea"/>
              </a:rPr>
              <a:t>7. only </a:t>
            </a:r>
            <a:r>
              <a:rPr lang="en-US" altLang="zh-CN" sz="2800" dirty="0">
                <a:latin typeface="Calibri" panose="020F0502020204030204" charset="0"/>
                <a:ea typeface="Times New Roman" panose="02020603050405020304" charset="0"/>
                <a:cs typeface="Calibri" panose="020F0502020204030204" charset="0"/>
                <a:sym typeface="+mn-ea"/>
              </a:rPr>
              <a:t>regular visitors----skiers----Christmas, Easter </a:t>
            </a:r>
            <a:endParaRPr lang="en-US" altLang="zh-CN" sz="2800" dirty="0" smtClean="0">
              <a:latin typeface="Calibri" panose="020F0502020204030204" charset="0"/>
              <a:ea typeface="Times New Roman" panose="02020603050405020304" charset="0"/>
              <a:cs typeface="Calibri" panose="020F0502020204030204" charset="0"/>
            </a:endParaRPr>
          </a:p>
          <a:p>
            <a:pPr indent="0" fontAlgn="auto">
              <a:lnSpc>
                <a:spcPts val="4360"/>
              </a:lnSpc>
              <a:buNone/>
            </a:pPr>
            <a:r>
              <a:rPr lang="en-US" altLang="zh-CN" sz="2800" dirty="0" smtClean="0">
                <a:latin typeface="Calibri" panose="020F0502020204030204" charset="0"/>
                <a:ea typeface="Times New Roman" panose="02020603050405020304" charset="0"/>
                <a:cs typeface="Calibri" panose="020F0502020204030204" charset="0"/>
                <a:sym typeface="+mn-ea"/>
              </a:rPr>
              <a:t>8. young </a:t>
            </a:r>
            <a:r>
              <a:rPr lang="en-US" altLang="zh-CN" sz="2800" dirty="0">
                <a:latin typeface="Calibri" panose="020F0502020204030204" charset="0"/>
                <a:ea typeface="Times New Roman" panose="02020603050405020304" charset="0"/>
                <a:cs typeface="Calibri" panose="020F0502020204030204" charset="0"/>
                <a:sym typeface="+mn-ea"/>
              </a:rPr>
              <a:t>people ----peace of the mountains ----receive warm welcome</a:t>
            </a:r>
            <a:endParaRPr lang="zh-CN" altLang="en-US" sz="2800">
              <a:latin typeface="Calibri" panose="020F0502020204030204" charset="0"/>
              <a:cs typeface="Calibri" panose="020F0502020204030204" charset="0"/>
            </a:endParaRPr>
          </a:p>
        </p:txBody>
      </p:sp>
      <p:sp>
        <p:nvSpPr>
          <p:cNvPr id="77" name="文本框 76"/>
          <p:cNvSpPr txBox="1"/>
          <p:nvPr/>
        </p:nvSpPr>
        <p:spPr>
          <a:xfrm>
            <a:off x="373380" y="334645"/>
            <a:ext cx="6103620" cy="755650"/>
          </a:xfrm>
          <a:prstGeom prst="rect">
            <a:avLst/>
          </a:prstGeom>
          <a:noFill/>
        </p:spPr>
        <p:txBody>
          <a:bodyPr wrap="square" rtlCol="0">
            <a:spAutoFit/>
          </a:bodyPr>
          <a:p>
            <a:pPr>
              <a:lnSpc>
                <a:spcPct val="120000"/>
              </a:lnSpc>
            </a:pPr>
            <a:r>
              <a:rPr lang="en-US" altLang="zh-CN" sz="3600" b="1" dirty="0">
                <a:highlight>
                  <a:srgbClr val="FFFF00"/>
                </a:highlight>
                <a:latin typeface="Calibri" panose="020F0502020204030204" charset="0"/>
                <a:cs typeface="Calibri" panose="020F0502020204030204" charset="0"/>
                <a:sym typeface="+mn-lt"/>
              </a:rPr>
              <a:t>Story-telling</a:t>
            </a:r>
            <a:endParaRPr lang="en-US" altLang="zh-CN" sz="3600" b="1" dirty="0">
              <a:highlight>
                <a:srgbClr val="FFFF00"/>
              </a:highlight>
              <a:latin typeface="Calibri" panose="020F0502020204030204" charset="0"/>
              <a:cs typeface="Calibri" panose="020F0502020204030204" charset="0"/>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6</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Summary writing</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322580" y="277495"/>
            <a:ext cx="11353800" cy="770255"/>
          </a:xfrm>
          <a:prstGeom prst="rect">
            <a:avLst/>
          </a:prstGeom>
          <a:noFill/>
        </p:spPr>
        <p:txBody>
          <a:bodyPr wrap="square" rtlCol="0">
            <a:noAutofit/>
          </a:bodyPr>
          <a:lstStyle/>
          <a:p>
            <a:pPr>
              <a:lnSpc>
                <a:spcPct val="130000"/>
              </a:lnSpc>
              <a:spcBef>
                <a:spcPts val="600"/>
              </a:spcBef>
            </a:pPr>
            <a:r>
              <a:rPr kumimoji="1" lang="en-US" altLang="zh-CN" sz="3200" b="1" kern="0" dirty="0">
                <a:highlight>
                  <a:srgbClr val="FFFF00"/>
                </a:highlight>
                <a:latin typeface="Calibri" panose="020F0502020204030204" charset="0"/>
                <a:ea typeface="Times New Roman" panose="02020603050405020304" charset="0"/>
                <a:cs typeface="Calibri" panose="020F0502020204030204" charset="0"/>
                <a:sym typeface="+mn-lt"/>
              </a:rPr>
              <a:t>Answer the following questions with complete sentences</a:t>
            </a:r>
            <a:r>
              <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rPr>
              <a:t>.</a:t>
            </a:r>
            <a:endPar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endPar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endParaRPr>
          </a:p>
        </p:txBody>
      </p:sp>
      <p:sp>
        <p:nvSpPr>
          <p:cNvPr id="2" name="文本框 1"/>
          <p:cNvSpPr txBox="1"/>
          <p:nvPr/>
        </p:nvSpPr>
        <p:spPr>
          <a:xfrm>
            <a:off x="373380" y="1244600"/>
            <a:ext cx="11485245" cy="5182235"/>
          </a:xfrm>
          <a:prstGeom prst="rect">
            <a:avLst/>
          </a:prstGeom>
          <a:noFill/>
        </p:spPr>
        <p:txBody>
          <a:bodyPr wrap="square" rtlCol="0">
            <a:noAutofit/>
          </a:bodyPr>
          <a:p>
            <a:pPr indent="0" fontAlgn="auto">
              <a:lnSpc>
                <a:spcPts val="33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1. When is St. Bernard's monastery visited by thousands of people?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indent="0" fontAlgn="auto">
              <a:lnSpc>
                <a:spcPts val="33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2. How do these people cross the Pass?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indent="0" fontAlgn="auto">
              <a:lnSpc>
                <a:spcPts val="33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3. Why are the dogs kept in a special enclosure?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indent="0" fontAlgn="auto">
              <a:lnSpc>
                <a:spcPts val="33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4. How low does the temperature drop in winter?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indent="0" fontAlgn="auto">
              <a:lnSpc>
                <a:spcPts val="33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5. Are there few visitors then, or are there a great many?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indent="0" fontAlgn="auto">
              <a:lnSpc>
                <a:spcPts val="33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6. Do the monks prefer the winter season or not?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indent="0" fontAlgn="auto">
              <a:lnSpc>
                <a:spcPts val="33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7. What are the dogs free to do in winter?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indent="0" fontAlgn="auto">
              <a:lnSpc>
                <a:spcPts val="33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8. What sort of people regularly visit the monastery in winter?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indent="0" fontAlgn="auto">
              <a:lnSpc>
                <a:spcPts val="33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9. Do they stay there the whole winter, or do they stay only at certain times?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indent="0" fontAlgn="auto">
              <a:lnSpc>
                <a:spcPts val="33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10. Are they warmly welcomed or not</a:t>
            </a:r>
            <a:r>
              <a:rPr kumimoji="1" lang="en-US" altLang="zh-CN" sz="2800" kern="0" dirty="0" smtClean="0">
                <a:latin typeface="Calibri" panose="020F0502020204030204" charset="0"/>
                <a:ea typeface="Times New Roman" panose="02020603050405020304" charset="0"/>
                <a:cs typeface="Calibri" panose="020F0502020204030204" charset="0"/>
                <a:sym typeface="+mn-lt"/>
              </a:rPr>
              <a:t>? </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indent="0" fontAlgn="auto">
              <a:lnSpc>
                <a:spcPts val="4160"/>
              </a:lnSpc>
            </a:pPr>
            <a:endParaRPr lang="zh-CN" altLang="en-US" sz="2800">
              <a:latin typeface="Calibri" panose="020F0502020204030204" charset="0"/>
              <a:cs typeface="Calibri" panose="020F0502020204030204" charset="0"/>
            </a:endParaRPr>
          </a:p>
        </p:txBody>
      </p:sp>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9862185" y="1873250"/>
            <a:ext cx="1748155" cy="2606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2" name="矩形 21"/>
          <p:cNvSpPr/>
          <p:nvPr>
            <p:custDataLst>
              <p:tags r:id="rId1"/>
            </p:custDataLst>
          </p:nvPr>
        </p:nvSpPr>
        <p:spPr>
          <a:xfrm>
            <a:off x="7368856" y="3764777"/>
            <a:ext cx="4195707" cy="2732019"/>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endParaRPr>
          </a:p>
        </p:txBody>
      </p:sp>
      <p:sp>
        <p:nvSpPr>
          <p:cNvPr id="4" name="矩形 3"/>
          <p:cNvSpPr/>
          <p:nvPr>
            <p:custDataLst>
              <p:tags r:id="rId2"/>
            </p:custDataLst>
          </p:nvPr>
        </p:nvSpPr>
        <p:spPr>
          <a:xfrm>
            <a:off x="7368856" y="618555"/>
            <a:ext cx="4195707" cy="2732019"/>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endParaRPr>
          </a:p>
        </p:txBody>
      </p:sp>
      <p:pic>
        <p:nvPicPr>
          <p:cNvPr id="21" name="Picture 4" descr="D:\任务\八月\工作8.14\素材\5f13fcb5ly1g5qu30tkzbj20ku0g4tmt.jpg5f13fcb5ly1g5qu30tkzbj20ku0g4tmt"/>
          <p:cNvPicPr>
            <a:picLocks noChangeAspect="1" noChangeArrowheads="1"/>
          </p:cNvPicPr>
          <p:nvPr>
            <p:custDataLst>
              <p:tags r:id="rId3"/>
            </p:custDataLst>
          </p:nvPr>
        </p:nvPicPr>
        <p:blipFill rotWithShape="1">
          <a:blip r:embed="rId4"/>
          <a:srcRect l="86" r="86"/>
          <a:stretch>
            <a:fillRect/>
          </a:stretch>
        </p:blipFill>
        <p:spPr bwMode="auto">
          <a:xfrm>
            <a:off x="7188007" y="3541187"/>
            <a:ext cx="4195707" cy="279713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D:\任务\八月\工作8.14\素材\8daa4dfcgy1g1h5i76c7hj20ku1127do.jpg8daa4dfcgy1g1h5i76c7hj20ku1127do"/>
          <p:cNvPicPr>
            <a:picLocks noChangeAspect="1" noChangeArrowheads="1"/>
          </p:cNvPicPr>
          <p:nvPr>
            <p:custDataLst>
              <p:tags r:id="rId5"/>
            </p:custDataLst>
          </p:nvPr>
        </p:nvPicPr>
        <p:blipFill rotWithShape="1">
          <a:blip r:embed="rId6"/>
          <a:srcRect l="3500" r="3500"/>
          <a:stretch>
            <a:fillRect/>
          </a:stretch>
        </p:blipFill>
        <p:spPr bwMode="auto">
          <a:xfrm>
            <a:off x="7188007" y="375718"/>
            <a:ext cx="4195707" cy="27971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custDataLst>
              <p:tags r:id="rId7"/>
            </p:custDataLst>
          </p:nvPr>
        </p:nvSpPr>
        <p:spPr>
          <a:xfrm>
            <a:off x="-18424" y="-15285"/>
            <a:ext cx="662192" cy="68885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id-ID" sz="1125" dirty="0">
              <a:solidFill>
                <a:schemeClr val="lt1"/>
              </a:solidFill>
              <a:latin typeface="微软雅黑" panose="020B0503020204020204" charset="-122"/>
              <a:ea typeface="微软雅黑" panose="020B0503020204020204" charset="-122"/>
            </a:endParaRPr>
          </a:p>
        </p:txBody>
      </p:sp>
      <p:cxnSp>
        <p:nvCxnSpPr>
          <p:cNvPr id="59" name="Straight Connector 63"/>
          <p:cNvCxnSpPr/>
          <p:nvPr>
            <p:custDataLst>
              <p:tags r:id="rId8"/>
            </p:custDataLst>
          </p:nvPr>
        </p:nvCxnSpPr>
        <p:spPr>
          <a:xfrm>
            <a:off x="6560995" y="9525"/>
            <a:ext cx="0" cy="2870074"/>
          </a:xfrm>
          <a:prstGeom prst="line">
            <a:avLst/>
          </a:prstGeom>
          <a:ln>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63"/>
          <p:cNvCxnSpPr/>
          <p:nvPr>
            <p:custDataLst>
              <p:tags r:id="rId9"/>
            </p:custDataLst>
          </p:nvPr>
        </p:nvCxnSpPr>
        <p:spPr>
          <a:xfrm>
            <a:off x="6560995" y="4145363"/>
            <a:ext cx="0" cy="2870074"/>
          </a:xfrm>
          <a:prstGeom prst="line">
            <a:avLst/>
          </a:prstGeom>
          <a:ln>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custDataLst>
              <p:tags r:id="rId10"/>
            </p:custDataLst>
          </p:nvPr>
        </p:nvGrpSpPr>
        <p:grpSpPr>
          <a:xfrm>
            <a:off x="6498148" y="3137731"/>
            <a:ext cx="125695" cy="749501"/>
            <a:chOff x="6498148" y="3108500"/>
            <a:chExt cx="125695" cy="749501"/>
          </a:xfrm>
        </p:grpSpPr>
        <p:sp>
          <p:nvSpPr>
            <p:cNvPr id="12" name="椭圆 11"/>
            <p:cNvSpPr/>
            <p:nvPr>
              <p:custDataLst>
                <p:tags r:id="rId11"/>
              </p:custDataLst>
            </p:nvPr>
          </p:nvSpPr>
          <p:spPr>
            <a:xfrm>
              <a:off x="6498148" y="3420402"/>
              <a:ext cx="125695" cy="125695"/>
            </a:xfrm>
            <a:prstGeom prst="ellipse">
              <a:avLst/>
            </a:prstGeom>
            <a:noFill/>
            <a:ln>
              <a:solidFill>
                <a:schemeClr val="lt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endParaRPr>
            </a:p>
          </p:txBody>
        </p:sp>
        <p:sp>
          <p:nvSpPr>
            <p:cNvPr id="28" name="椭圆 27"/>
            <p:cNvSpPr/>
            <p:nvPr>
              <p:custDataLst>
                <p:tags r:id="rId12"/>
              </p:custDataLst>
            </p:nvPr>
          </p:nvSpPr>
          <p:spPr>
            <a:xfrm>
              <a:off x="6528817" y="3264451"/>
              <a:ext cx="64356" cy="64356"/>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endParaRPr>
            </a:p>
          </p:txBody>
        </p:sp>
        <p:sp>
          <p:nvSpPr>
            <p:cNvPr id="29" name="椭圆 28"/>
            <p:cNvSpPr/>
            <p:nvPr>
              <p:custDataLst>
                <p:tags r:id="rId13"/>
              </p:custDataLst>
            </p:nvPr>
          </p:nvSpPr>
          <p:spPr>
            <a:xfrm>
              <a:off x="6528817" y="3108500"/>
              <a:ext cx="64356" cy="64356"/>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endParaRPr>
            </a:p>
          </p:txBody>
        </p:sp>
        <p:sp>
          <p:nvSpPr>
            <p:cNvPr id="30" name="椭圆 29"/>
            <p:cNvSpPr/>
            <p:nvPr>
              <p:custDataLst>
                <p:tags r:id="rId14"/>
              </p:custDataLst>
            </p:nvPr>
          </p:nvSpPr>
          <p:spPr>
            <a:xfrm>
              <a:off x="6528817" y="3793645"/>
              <a:ext cx="64356" cy="64356"/>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endParaRPr>
            </a:p>
          </p:txBody>
        </p:sp>
        <p:sp>
          <p:nvSpPr>
            <p:cNvPr id="31" name="椭圆 30"/>
            <p:cNvSpPr/>
            <p:nvPr>
              <p:custDataLst>
                <p:tags r:id="rId15"/>
              </p:custDataLst>
            </p:nvPr>
          </p:nvSpPr>
          <p:spPr>
            <a:xfrm>
              <a:off x="6528817" y="3637693"/>
              <a:ext cx="64356" cy="64356"/>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endParaRPr>
            </a:p>
          </p:txBody>
        </p:sp>
      </p:grpSp>
      <p:sp>
        <p:nvSpPr>
          <p:cNvPr id="25" name="矩形 24"/>
          <p:cNvSpPr/>
          <p:nvPr>
            <p:custDataLst>
              <p:tags r:id="rId16"/>
            </p:custDataLst>
          </p:nvPr>
        </p:nvSpPr>
        <p:spPr>
          <a:xfrm>
            <a:off x="845185" y="1649095"/>
            <a:ext cx="5338445" cy="2813685"/>
          </a:xfrm>
          <a:prstGeom prst="rect">
            <a:avLst/>
          </a:prstGeom>
        </p:spPr>
        <p:txBody>
          <a:bodyPr wrap="square">
            <a:normAutofit/>
          </a:bodyPr>
          <a:p>
            <a:pPr marL="0" lvl="0" indent="0" algn="just">
              <a:lnSpc>
                <a:spcPct val="120000"/>
              </a:lnSpc>
              <a:spcBef>
                <a:spcPts val="0"/>
              </a:spcBef>
              <a:spcAft>
                <a:spcPts val="800"/>
              </a:spcAft>
              <a:buSzPct val="100000"/>
              <a:buNone/>
            </a:pPr>
            <a:r>
              <a:rPr lang="en-US" sz="3600" b="1" spc="220">
                <a:solidFill>
                  <a:srgbClr val="000000"/>
                </a:solidFill>
                <a:latin typeface="Calibri" panose="020F0502020204030204" charset="0"/>
                <a:ea typeface="微软雅黑" panose="020B0503020204020204" charset="-122"/>
                <a:cs typeface="Calibri" panose="020F0502020204030204" charset="0"/>
              </a:rPr>
              <a:t>Lesson 8  </a:t>
            </a:r>
            <a:endParaRPr lang="en-US" sz="3600" b="1" spc="220">
              <a:solidFill>
                <a:srgbClr val="000000"/>
              </a:solidFill>
              <a:latin typeface="Calibri" panose="020F0502020204030204" charset="0"/>
              <a:ea typeface="微软雅黑" panose="020B0503020204020204" charset="-122"/>
              <a:cs typeface="Calibri" panose="020F0502020204030204" charset="0"/>
            </a:endParaRPr>
          </a:p>
          <a:p>
            <a:pPr marL="0" lvl="0" indent="0" algn="just">
              <a:lnSpc>
                <a:spcPct val="120000"/>
              </a:lnSpc>
              <a:spcBef>
                <a:spcPts val="0"/>
              </a:spcBef>
              <a:spcAft>
                <a:spcPts val="800"/>
              </a:spcAft>
              <a:buSzPct val="100000"/>
              <a:buNone/>
            </a:pPr>
            <a:r>
              <a:rPr lang="en-US" sz="3600" b="1" spc="220">
                <a:solidFill>
                  <a:srgbClr val="000000"/>
                </a:solidFill>
                <a:latin typeface="Calibri" panose="020F0502020204030204" charset="0"/>
                <a:ea typeface="微软雅黑" panose="020B0503020204020204" charset="-122"/>
                <a:cs typeface="Calibri" panose="020F0502020204030204" charset="0"/>
              </a:rPr>
              <a:t>A famous monastery </a:t>
            </a:r>
            <a:endParaRPr lang="en-US" sz="3600" b="1" spc="220">
              <a:solidFill>
                <a:srgbClr val="000000"/>
              </a:solidFill>
              <a:latin typeface="Calibri" panose="020F0502020204030204" charset="0"/>
              <a:ea typeface="微软雅黑" panose="020B0503020204020204" charset="-122"/>
              <a:cs typeface="Calibri" panose="020F0502020204030204" charset="0"/>
            </a:endParaRPr>
          </a:p>
        </p:txBody>
      </p:sp>
    </p:spTree>
    <p:custDataLst>
      <p:tags r:id="rId17"/>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右箭头 9"/>
          <p:cNvSpPr/>
          <p:nvPr/>
        </p:nvSpPr>
        <p:spPr>
          <a:xfrm>
            <a:off x="455618" y="3122016"/>
            <a:ext cx="526942" cy="41845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ts val="406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5" name="右箭头 4"/>
          <p:cNvSpPr/>
          <p:nvPr/>
        </p:nvSpPr>
        <p:spPr>
          <a:xfrm>
            <a:off x="455974" y="1727684"/>
            <a:ext cx="526942" cy="4270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ts val="406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1266190" y="682625"/>
            <a:ext cx="10841355" cy="782955"/>
          </a:xfrm>
          <a:prstGeom prst="rect">
            <a:avLst/>
          </a:prstGeom>
          <a:noFill/>
        </p:spPr>
        <p:txBody>
          <a:bodyPr wrap="square" rtlCol="0">
            <a:noAutofit/>
          </a:bodyPr>
          <a:lstStyle/>
          <a:p>
            <a:pPr marL="0" lvl="1" indent="0" fontAlgn="auto">
              <a:lnSpc>
                <a:spcPts val="4060"/>
              </a:lnSpc>
              <a:spcBef>
                <a:spcPts val="600"/>
              </a:spcBef>
            </a:pPr>
            <a:r>
              <a:rPr lang="en-US" altLang="zh-CN" sz="2800">
                <a:solidFill>
                  <a:schemeClr val="tx1"/>
                </a:solidFill>
                <a:effectLst/>
                <a:latin typeface="Calibri" panose="020F0502020204030204" charset="0"/>
                <a:ea typeface="微软雅黑" panose="020B0503020204020204" charset="-122"/>
                <a:cs typeface="Calibri" panose="020F0502020204030204" charset="0"/>
                <a:sym typeface="+mn-ea"/>
              </a:rPr>
              <a:t>1. When is St. Bernard’s monastery visited by thousands of people?</a:t>
            </a:r>
            <a:endParaRPr lang="en-US" altLang="zh-CN" sz="2800" b="1" dirty="0">
              <a:solidFill>
                <a:schemeClr val="tx1"/>
              </a:solidFill>
              <a:effectLst/>
              <a:latin typeface="Calibri" panose="020F0502020204030204" charset="0"/>
              <a:ea typeface="微软雅黑" panose="020B0503020204020204" charset="-122"/>
              <a:cs typeface="Calibri" panose="020F0502020204030204" charset="0"/>
              <a:sym typeface="+mn-ea"/>
            </a:endParaRPr>
          </a:p>
        </p:txBody>
      </p:sp>
      <p:sp>
        <p:nvSpPr>
          <p:cNvPr id="2" name="文本框 1"/>
          <p:cNvSpPr txBox="1"/>
          <p:nvPr/>
        </p:nvSpPr>
        <p:spPr>
          <a:xfrm>
            <a:off x="358775" y="4505960"/>
            <a:ext cx="11566525" cy="2223135"/>
          </a:xfrm>
          <a:prstGeom prst="rect">
            <a:avLst/>
          </a:prstGeom>
          <a:noFill/>
        </p:spPr>
        <p:txBody>
          <a:bodyPr wrap="square" rtlCol="0" anchor="t">
            <a:noAutofit/>
          </a:bodyPr>
          <a:p>
            <a:pPr marL="0" indent="0" fontAlgn="auto">
              <a:lnSpc>
                <a:spcPts val="2960"/>
              </a:lnSpc>
              <a:spcBef>
                <a:spcPts val="600"/>
              </a:spcBef>
            </a:pPr>
            <a:r>
              <a:rPr kumimoji="1" lang="en-US" altLang="zh-CN" sz="2800" dirty="0" smtClean="0">
                <a:latin typeface="微软雅黑" panose="020B0503020204020204" charset="-122"/>
                <a:ea typeface="微软雅黑" panose="020B0503020204020204" charset="-122"/>
                <a:cs typeface="微软雅黑" panose="020B0503020204020204" charset="-122"/>
                <a:sym typeface="+mn-ea"/>
              </a:rPr>
              <a:t>1+2:</a:t>
            </a:r>
            <a:endParaRPr kumimoji="1" lang="en-US" altLang="zh-CN" sz="2800" dirty="0" smtClean="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fontAlgn="auto">
              <a:lnSpc>
                <a:spcPct val="150000"/>
              </a:lnSpc>
              <a:spcBef>
                <a:spcPts val="0"/>
              </a:spcBef>
              <a:buNone/>
            </a:pPr>
            <a:r>
              <a:rPr lang="en-US" altLang="zh-CN" sz="3200">
                <a:latin typeface="Calibri" panose="020F0502020204030204" charset="0"/>
                <a:cs typeface="Calibri" panose="020F0502020204030204" charset="0"/>
                <a:sym typeface="+mn-ea"/>
              </a:rPr>
              <a:t>The St. Bernard’s monastery is visited by thousands of people in</a:t>
            </a:r>
            <a:endParaRPr lang="en-US" altLang="zh-CN" sz="3200">
              <a:latin typeface="Calibri" panose="020F0502020204030204" charset="0"/>
              <a:cs typeface="Calibri" panose="020F0502020204030204" charset="0"/>
              <a:sym typeface="+mn-ea"/>
            </a:endParaRPr>
          </a:p>
          <a:p>
            <a:pPr marL="342900" indent="-342900" fontAlgn="auto">
              <a:lnSpc>
                <a:spcPct val="150000"/>
              </a:lnSpc>
              <a:spcBef>
                <a:spcPts val="0"/>
              </a:spcBef>
              <a:buNone/>
            </a:pPr>
            <a:r>
              <a:rPr lang="en-US" altLang="zh-CN" sz="3200">
                <a:latin typeface="Calibri" panose="020F0502020204030204" charset="0"/>
                <a:cs typeface="Calibri" panose="020F0502020204030204" charset="0"/>
                <a:sym typeface="+mn-ea"/>
              </a:rPr>
              <a:t>summer, </a:t>
            </a:r>
            <a:r>
              <a:rPr lang="en-US" altLang="zh-CN" sz="3200">
                <a:solidFill>
                  <a:srgbClr val="FF0000"/>
                </a:solidFill>
                <a:latin typeface="Calibri" panose="020F0502020204030204" charset="0"/>
                <a:cs typeface="Calibri" panose="020F0502020204030204" charset="0"/>
                <a:sym typeface="+mn-ea"/>
              </a:rPr>
              <a:t>who</a:t>
            </a:r>
            <a:r>
              <a:rPr lang="en-US" altLang="zh-CN" sz="3200">
                <a:latin typeface="Calibri" panose="020F0502020204030204" charset="0"/>
                <a:cs typeface="Calibri" panose="020F0502020204030204" charset="0"/>
                <a:sym typeface="+mn-ea"/>
              </a:rPr>
              <a:t> cross the Pass in cars. </a:t>
            </a:r>
            <a:endParaRPr lang="en-US" altLang="zh-CN" sz="3200">
              <a:latin typeface="Calibri" panose="020F0502020204030204" charset="0"/>
              <a:cs typeface="Calibri" panose="020F0502020204030204" charset="0"/>
            </a:endParaRPr>
          </a:p>
          <a:p>
            <a:pPr marL="0" lvl="1" indent="0" algn="just" fontAlgn="auto">
              <a:lnSpc>
                <a:spcPts val="4060"/>
              </a:lnSpc>
            </a:pPr>
            <a:endParaRPr lang="en-US" altLang="zh-CN" sz="3200" dirty="0">
              <a:solidFill>
                <a:schemeClr val="tx1"/>
              </a:solidFill>
              <a:latin typeface="Calibri" panose="020F0502020204030204" charset="0"/>
              <a:ea typeface="微软雅黑" panose="020B0503020204020204" charset="-122"/>
              <a:cs typeface="Calibri" panose="020F0502020204030204" charset="0"/>
              <a:sym typeface="+mn-ea"/>
            </a:endParaRPr>
          </a:p>
        </p:txBody>
      </p:sp>
      <p:sp>
        <p:nvSpPr>
          <p:cNvPr id="4" name="文本框 3"/>
          <p:cNvSpPr txBox="1"/>
          <p:nvPr/>
        </p:nvSpPr>
        <p:spPr>
          <a:xfrm>
            <a:off x="1266190" y="1562735"/>
            <a:ext cx="10743565" cy="756920"/>
          </a:xfrm>
          <a:prstGeom prst="rect">
            <a:avLst/>
          </a:prstGeom>
          <a:noFill/>
        </p:spPr>
        <p:txBody>
          <a:bodyPr wrap="square" rtlCol="0">
            <a:noAutofit/>
          </a:bodyPr>
          <a:p>
            <a:pPr marL="0" lvl="1" indent="0" fontAlgn="auto">
              <a:lnSpc>
                <a:spcPts val="4060"/>
              </a:lnSpc>
              <a:spcBef>
                <a:spcPts val="600"/>
              </a:spcBef>
            </a:pPr>
            <a:r>
              <a:rPr lang="en-US" altLang="zh-CN" sz="2800">
                <a:solidFill>
                  <a:srgbClr val="FF0000"/>
                </a:solidFill>
                <a:latin typeface="Calibri" panose="020F0502020204030204" charset="0"/>
                <a:cs typeface="Calibri" panose="020F0502020204030204" charset="0"/>
                <a:sym typeface="+mn-ea"/>
              </a:rPr>
              <a:t>St. Bernard’s monastery is visited by thousands of people in summer.</a:t>
            </a:r>
            <a:endParaRPr lang="en-US" altLang="zh-CN" sz="2800">
              <a:solidFill>
                <a:srgbClr val="FF0000"/>
              </a:solidFill>
              <a:latin typeface="Calibri" panose="020F0502020204030204" charset="0"/>
              <a:cs typeface="Calibri" panose="020F0502020204030204" charset="0"/>
            </a:endParaRPr>
          </a:p>
          <a:p>
            <a:pPr marL="0" lvl="1" indent="0" fontAlgn="auto">
              <a:lnSpc>
                <a:spcPts val="4060"/>
              </a:lnSpc>
              <a:spcBef>
                <a:spcPts val="600"/>
              </a:spcBef>
            </a:pPr>
            <a:endParaRPr kumimoji="1" lang="en-US" altLang="zh-CN" sz="2800" kern="0" dirty="0">
              <a:solidFill>
                <a:srgbClr val="FF0000"/>
              </a:solidFill>
              <a:latin typeface="Calibri" panose="020F0502020204030204" charset="0"/>
              <a:ea typeface="微软雅黑" panose="020B0503020204020204" charset="-122"/>
              <a:cs typeface="Calibri" panose="020F0502020204030204" charset="0"/>
              <a:sym typeface="+mn-lt"/>
            </a:endParaRPr>
          </a:p>
        </p:txBody>
      </p:sp>
      <p:sp>
        <p:nvSpPr>
          <p:cNvPr id="8" name="文本框 7"/>
          <p:cNvSpPr txBox="1"/>
          <p:nvPr/>
        </p:nvSpPr>
        <p:spPr>
          <a:xfrm>
            <a:off x="1266190" y="2319655"/>
            <a:ext cx="10288905" cy="612140"/>
          </a:xfrm>
          <a:prstGeom prst="rect">
            <a:avLst/>
          </a:prstGeom>
          <a:noFill/>
        </p:spPr>
        <p:txBody>
          <a:bodyPr wrap="square" rtlCol="0">
            <a:noAutofit/>
          </a:bodyPr>
          <a:p>
            <a:pPr marL="0" lvl="1" indent="0" fontAlgn="auto">
              <a:lnSpc>
                <a:spcPts val="4060"/>
              </a:lnSpc>
              <a:spcBef>
                <a:spcPts val="600"/>
              </a:spcBef>
            </a:pPr>
            <a:r>
              <a:rPr lang="en-US" altLang="zh-CN" sz="2800">
                <a:solidFill>
                  <a:schemeClr val="tx1"/>
                </a:solidFill>
                <a:latin typeface="Calibri" panose="020F0502020204030204" charset="0"/>
                <a:cs typeface="Calibri" panose="020F0502020204030204" charset="0"/>
                <a:sym typeface="+mn-ea"/>
              </a:rPr>
              <a:t>2. How do these people cross the pass?</a:t>
            </a:r>
            <a:endParaRPr lang="en-US" altLang="zh-CN" sz="2800">
              <a:solidFill>
                <a:schemeClr val="tx1"/>
              </a:solidFill>
              <a:latin typeface="Calibri" panose="020F0502020204030204" charset="0"/>
              <a:cs typeface="Calibri" panose="020F0502020204030204" charset="0"/>
            </a:endParaRPr>
          </a:p>
          <a:p>
            <a:pPr marL="0" lvl="1" indent="0" fontAlgn="auto">
              <a:lnSpc>
                <a:spcPts val="4060"/>
              </a:lnSpc>
              <a:spcBef>
                <a:spcPts val="600"/>
              </a:spcBef>
            </a:pPr>
            <a:endParaRPr lang="en-US" altLang="zh-CN" sz="2800">
              <a:solidFill>
                <a:schemeClr val="tx1"/>
              </a:solidFill>
              <a:latin typeface="Calibri" panose="020F0502020204030204" charset="0"/>
              <a:ea typeface="微软雅黑" panose="020B0503020204020204" charset="-122"/>
              <a:cs typeface="Calibri" panose="020F0502020204030204" charset="0"/>
            </a:endParaRPr>
          </a:p>
        </p:txBody>
      </p:sp>
      <p:sp>
        <p:nvSpPr>
          <p:cNvPr id="9" name="文本框 8"/>
          <p:cNvSpPr txBox="1"/>
          <p:nvPr/>
        </p:nvSpPr>
        <p:spPr>
          <a:xfrm>
            <a:off x="1266190" y="3083560"/>
            <a:ext cx="10560050" cy="948055"/>
          </a:xfrm>
          <a:prstGeom prst="rect">
            <a:avLst/>
          </a:prstGeom>
          <a:noFill/>
        </p:spPr>
        <p:txBody>
          <a:bodyPr wrap="square" rtlCol="0">
            <a:noAutofit/>
          </a:bodyPr>
          <a:p>
            <a:pPr marL="0" lvl="1" indent="0" fontAlgn="auto">
              <a:lnSpc>
                <a:spcPts val="4460"/>
              </a:lnSpc>
              <a:spcBef>
                <a:spcPts val="600"/>
              </a:spcBef>
            </a:pPr>
            <a:r>
              <a:rPr lang="en-US" altLang="zh-CN" sz="2800">
                <a:solidFill>
                  <a:srgbClr val="FF0000"/>
                </a:solidFill>
                <a:latin typeface="Calibri" panose="020F0502020204030204" charset="0"/>
                <a:cs typeface="Calibri" panose="020F0502020204030204" charset="0"/>
                <a:sym typeface="+mn-ea"/>
              </a:rPr>
              <a:t>They cross the pass in cars.</a:t>
            </a:r>
            <a:endParaRPr lang="en-US" altLang="zh-CN" sz="2800">
              <a:solidFill>
                <a:srgbClr val="FF0000"/>
              </a:solidFill>
              <a:latin typeface="Calibri" panose="020F0502020204030204" charset="0"/>
              <a:cs typeface="Calibri" panose="020F0502020204030204" charset="0"/>
            </a:endParaRPr>
          </a:p>
          <a:p>
            <a:pPr marL="0" lvl="1" indent="0" fontAlgn="auto">
              <a:lnSpc>
                <a:spcPts val="4460"/>
              </a:lnSpc>
              <a:spcBef>
                <a:spcPts val="600"/>
              </a:spcBef>
            </a:pPr>
            <a:endParaRPr kumimoji="1" lang="en-US" altLang="zh-CN" sz="2800" kern="0" dirty="0" smtClean="0">
              <a:solidFill>
                <a:srgbClr val="FF0000"/>
              </a:solidFill>
              <a:latin typeface="Calibri" panose="020F0502020204030204" charset="0"/>
              <a:ea typeface="微软雅黑" panose="020B0503020204020204" charset="-122"/>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bldLvl="0" animBg="1"/>
      <p:bldP spid="5" grpId="1" animBg="1"/>
      <p:bldP spid="4" grpId="0"/>
      <p:bldP spid="4" grpId="1"/>
      <p:bldP spid="8" grpId="0"/>
      <p:bldP spid="8" grpId="1"/>
      <p:bldP spid="10" grpId="0" bldLvl="0" animBg="1"/>
      <p:bldP spid="10" grpId="1" animBg="1"/>
      <p:bldP spid="9" grpId="0"/>
      <p:bldP spid="9" grpId="1"/>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右箭头 2"/>
          <p:cNvSpPr/>
          <p:nvPr/>
        </p:nvSpPr>
        <p:spPr>
          <a:xfrm>
            <a:off x="1024255" y="889000"/>
            <a:ext cx="450215" cy="36703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6" name="右箭头 5"/>
          <p:cNvSpPr/>
          <p:nvPr/>
        </p:nvSpPr>
        <p:spPr>
          <a:xfrm>
            <a:off x="1024254" y="2514705"/>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4" name="右箭头 3"/>
          <p:cNvSpPr/>
          <p:nvPr/>
        </p:nvSpPr>
        <p:spPr>
          <a:xfrm>
            <a:off x="1024344" y="3568546"/>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1816100" y="34290"/>
            <a:ext cx="9340215" cy="837565"/>
          </a:xfrm>
          <a:prstGeom prst="rect">
            <a:avLst/>
          </a:prstGeom>
          <a:noFill/>
        </p:spPr>
        <p:txBody>
          <a:bodyPr wrap="square" rtlCol="0" anchor="t">
            <a:noAutofit/>
          </a:bodyPr>
          <a:p>
            <a:pPr marL="800100" lvl="1" indent="-342900" fontAlgn="auto">
              <a:lnSpc>
                <a:spcPts val="2480"/>
              </a:lnSpc>
            </a:pPr>
            <a:endParaRPr lang="en-US" altLang="zh-CN" sz="2800">
              <a:solidFill>
                <a:srgbClr val="000000"/>
              </a:solidFill>
              <a:latin typeface="微软雅黑" panose="020B0503020204020204" charset="-122"/>
              <a:ea typeface="微软雅黑" panose="020B0503020204020204" charset="-122"/>
              <a:cs typeface="Calibri" panose="020F0502020204030204" charset="0"/>
              <a:sym typeface="+mn-ea"/>
            </a:endParaRPr>
          </a:p>
          <a:p>
            <a:pPr marL="0" lvl="1" indent="-342900" fontAlgn="auto">
              <a:lnSpc>
                <a:spcPts val="2480"/>
              </a:lnSpc>
            </a:pPr>
            <a:r>
              <a:rPr lang="en-US" altLang="zh-CN" sz="3200">
                <a:solidFill>
                  <a:schemeClr val="tx1"/>
                </a:solidFill>
                <a:latin typeface="Calibri" panose="020F0502020204030204" charset="0"/>
                <a:cs typeface="Calibri" panose="020F0502020204030204" charset="0"/>
                <a:sym typeface="+mn-ea"/>
              </a:rPr>
              <a:t>3. Why are the dogs kept in a special enclosure?</a:t>
            </a:r>
            <a:endParaRPr lang="en-US" altLang="zh-CN" sz="3200">
              <a:solidFill>
                <a:schemeClr val="tx1"/>
              </a:solidFill>
              <a:latin typeface="Calibri" panose="020F0502020204030204" charset="0"/>
              <a:cs typeface="Calibri" panose="020F0502020204030204" charset="0"/>
            </a:endParaRPr>
          </a:p>
          <a:p>
            <a:pPr marL="0" lvl="1" indent="-342900" fontAlgn="auto">
              <a:lnSpc>
                <a:spcPts val="2480"/>
              </a:lnSpc>
            </a:pPr>
            <a:endParaRPr kumimoji="1" lang="en-US" altLang="zh-CN" sz="3200" kern="0" dirty="0" smtClean="0">
              <a:solidFill>
                <a:schemeClr val="tx1"/>
              </a:solidFill>
              <a:latin typeface="Calibri" panose="020F0502020204030204" charset="0"/>
              <a:ea typeface="微软雅黑" panose="020B0503020204020204" charset="-122"/>
              <a:cs typeface="Calibri" panose="020F0502020204030204" charset="0"/>
              <a:sym typeface="+mn-lt"/>
            </a:endParaRPr>
          </a:p>
        </p:txBody>
      </p:sp>
      <p:sp>
        <p:nvSpPr>
          <p:cNvPr id="11" name="文本框 10"/>
          <p:cNvSpPr txBox="1"/>
          <p:nvPr/>
        </p:nvSpPr>
        <p:spPr>
          <a:xfrm>
            <a:off x="1010285" y="5160010"/>
            <a:ext cx="10838815" cy="1663700"/>
          </a:xfrm>
          <a:prstGeom prst="rect">
            <a:avLst/>
          </a:prstGeom>
          <a:noFill/>
        </p:spPr>
        <p:txBody>
          <a:bodyPr wrap="square" rtlCol="0" anchor="t">
            <a:noAutofit/>
          </a:bodyPr>
          <a:p>
            <a:pPr indent="0" fontAlgn="auto">
              <a:lnSpc>
                <a:spcPts val="3960"/>
              </a:lnSpc>
              <a:spcBef>
                <a:spcPts val="600"/>
              </a:spcBef>
            </a:pPr>
            <a:r>
              <a:rPr kumimoji="1" lang="en-US" altLang="zh-CN" sz="2800" kern="0" dirty="0" smtClean="0">
                <a:latin typeface="微软雅黑" panose="020B0503020204020204" charset="-122"/>
                <a:ea typeface="微软雅黑" panose="020B0503020204020204" charset="-122"/>
                <a:cs typeface="Chalkboard SE" charset="0"/>
                <a:sym typeface="+mn-lt"/>
              </a:rPr>
              <a:t>4+5+6:</a:t>
            </a:r>
            <a:r>
              <a:rPr kumimoji="1" lang="en-US" altLang="zh-CN" sz="2800" kern="0" dirty="0">
                <a:latin typeface="微软雅黑" panose="020B0503020204020204" charset="-122"/>
                <a:ea typeface="微软雅黑" panose="020B0503020204020204" charset="-122"/>
                <a:cs typeface="Chalkboard SE" charset="0"/>
                <a:sym typeface="+mn-lt"/>
              </a:rPr>
              <a:t> </a:t>
            </a:r>
            <a:endParaRPr kumimoji="1" lang="en-US" altLang="zh-CN" sz="2800" kern="0" dirty="0" smtClean="0">
              <a:latin typeface="微软雅黑" panose="020B0503020204020204" charset="-122"/>
              <a:ea typeface="微软雅黑" panose="020B0503020204020204" charset="-122"/>
              <a:cs typeface="Chalkboard SE" charset="0"/>
              <a:sym typeface="+mn-lt"/>
            </a:endParaRPr>
          </a:p>
          <a:p>
            <a:pPr indent="0" fontAlgn="auto">
              <a:lnSpc>
                <a:spcPts val="3960"/>
              </a:lnSpc>
              <a:spcBef>
                <a:spcPts val="600"/>
              </a:spcBef>
            </a:pPr>
            <a:r>
              <a:rPr lang="en-US" altLang="zh-CN" sz="3200">
                <a:solidFill>
                  <a:srgbClr val="FF0000"/>
                </a:solidFill>
                <a:latin typeface="Calibri" panose="020F0502020204030204" charset="0"/>
                <a:cs typeface="Calibri" panose="020F0502020204030204" charset="0"/>
                <a:sym typeface="+mn-ea"/>
              </a:rPr>
              <a:t>As </a:t>
            </a:r>
            <a:r>
              <a:rPr lang="en-US" altLang="zh-CN" sz="3200">
                <a:solidFill>
                  <a:schemeClr val="tx1"/>
                </a:solidFill>
                <a:latin typeface="Calibri" panose="020F0502020204030204" charset="0"/>
                <a:cs typeface="Calibri" panose="020F0502020204030204" charset="0"/>
                <a:sym typeface="+mn-ea"/>
              </a:rPr>
              <a:t>the temperature in winter falls to -30C, there are few visitors, </a:t>
            </a:r>
            <a:r>
              <a:rPr lang="en-US" altLang="zh-CN" sz="3200">
                <a:solidFill>
                  <a:srgbClr val="FF0000"/>
                </a:solidFill>
                <a:latin typeface="Calibri" panose="020F0502020204030204" charset="0"/>
                <a:cs typeface="Calibri" panose="020F0502020204030204" charset="0"/>
                <a:sym typeface="+mn-ea"/>
              </a:rPr>
              <a:t>so</a:t>
            </a:r>
            <a:r>
              <a:rPr lang="en-US" altLang="zh-CN" sz="3200">
                <a:solidFill>
                  <a:schemeClr val="tx1"/>
                </a:solidFill>
                <a:latin typeface="Calibri" panose="020F0502020204030204" charset="0"/>
                <a:cs typeface="Calibri" panose="020F0502020204030204" charset="0"/>
                <a:sym typeface="+mn-ea"/>
              </a:rPr>
              <a:t> the monks prefer this season.</a:t>
            </a:r>
            <a:endParaRPr lang="en-US" altLang="zh-CN" sz="3200">
              <a:solidFill>
                <a:schemeClr val="tx1"/>
              </a:solidFill>
              <a:latin typeface="Calibri" panose="020F0502020204030204" charset="0"/>
              <a:cs typeface="Calibri" panose="020F0502020204030204" charset="0"/>
            </a:endParaRPr>
          </a:p>
          <a:p>
            <a:pPr>
              <a:lnSpc>
                <a:spcPct val="120000"/>
              </a:lnSpc>
              <a:spcBef>
                <a:spcPts val="600"/>
              </a:spcBef>
            </a:pPr>
            <a:endParaRPr kumimoji="1" lang="en-US" altLang="zh-CN" sz="3200" dirty="0">
              <a:solidFill>
                <a:schemeClr val="tx1"/>
              </a:solidFill>
              <a:latin typeface="Calibri" panose="020F0502020204030204" charset="0"/>
              <a:ea typeface="微软雅黑" panose="020B0503020204020204" charset="-122"/>
              <a:cs typeface="Calibri" panose="020F0502020204030204" charset="0"/>
              <a:sym typeface="+mn-ea"/>
            </a:endParaRPr>
          </a:p>
        </p:txBody>
      </p:sp>
      <p:sp>
        <p:nvSpPr>
          <p:cNvPr id="7" name="文本框 6"/>
          <p:cNvSpPr txBox="1"/>
          <p:nvPr/>
        </p:nvSpPr>
        <p:spPr>
          <a:xfrm>
            <a:off x="1820545" y="666750"/>
            <a:ext cx="9335770" cy="967105"/>
          </a:xfrm>
          <a:prstGeom prst="rect">
            <a:avLst/>
          </a:prstGeom>
          <a:noFill/>
        </p:spPr>
        <p:txBody>
          <a:bodyPr wrap="square" rtlCol="0">
            <a:noAutofit/>
          </a:bodyPr>
          <a:p>
            <a:pPr marL="0" lvl="1" indent="0" fontAlgn="auto">
              <a:lnSpc>
                <a:spcPts val="3760"/>
              </a:lnSpc>
            </a:pPr>
            <a:r>
              <a:rPr lang="en-US" altLang="zh-CN" sz="3200">
                <a:solidFill>
                  <a:srgbClr val="FF3300"/>
                </a:solidFill>
                <a:latin typeface="Calibri" panose="020F0502020204030204" charset="0"/>
                <a:cs typeface="Calibri" panose="020F0502020204030204" charset="0"/>
                <a:sym typeface="+mn-ea"/>
              </a:rPr>
              <a:t>Because there are so many people about, the dogs are kept in a special enclosure.</a:t>
            </a:r>
            <a:endParaRPr lang="en-US" altLang="zh-CN" sz="3200">
              <a:solidFill>
                <a:srgbClr val="FF3300"/>
              </a:solidFill>
              <a:latin typeface="Calibri" panose="020F0502020204030204" charset="0"/>
              <a:cs typeface="Calibri" panose="020F0502020204030204" charset="0"/>
            </a:endParaRPr>
          </a:p>
          <a:p>
            <a:pPr marL="0" lvl="1" indent="0" fontAlgn="auto">
              <a:lnSpc>
                <a:spcPts val="3760"/>
              </a:lnSpc>
            </a:pPr>
            <a:endParaRPr kumimoji="1" lang="en-US" altLang="zh-CN" sz="3200" kern="0" dirty="0">
              <a:solidFill>
                <a:srgbClr val="FF0000"/>
              </a:solidFill>
              <a:latin typeface="Calibri" panose="020F0502020204030204" charset="0"/>
              <a:ea typeface="微软雅黑" panose="020B0503020204020204" charset="-122"/>
              <a:cs typeface="Calibri" panose="020F0502020204030204" charset="0"/>
              <a:sym typeface="+mn-lt"/>
            </a:endParaRPr>
          </a:p>
        </p:txBody>
      </p:sp>
      <p:sp>
        <p:nvSpPr>
          <p:cNvPr id="9" name="文本框 8"/>
          <p:cNvSpPr txBox="1"/>
          <p:nvPr/>
        </p:nvSpPr>
        <p:spPr>
          <a:xfrm>
            <a:off x="1816100" y="1746250"/>
            <a:ext cx="9575165" cy="612140"/>
          </a:xfrm>
          <a:prstGeom prst="rect">
            <a:avLst/>
          </a:prstGeom>
          <a:noFill/>
        </p:spPr>
        <p:txBody>
          <a:bodyPr wrap="square" rtlCol="0">
            <a:noAutofit/>
          </a:bodyPr>
          <a:p>
            <a:pPr marL="0" lvl="1"/>
            <a:r>
              <a:rPr lang="en-US" altLang="zh-CN" sz="3200">
                <a:solidFill>
                  <a:schemeClr val="tx1"/>
                </a:solidFill>
                <a:latin typeface="Calibri" panose="020F0502020204030204" charset="0"/>
                <a:cs typeface="Calibri" panose="020F0502020204030204" charset="0"/>
                <a:sym typeface="+mn-ea"/>
              </a:rPr>
              <a:t>4. How low does the temperature drop in winter?</a:t>
            </a:r>
            <a:endParaRPr lang="en-US" altLang="zh-CN" sz="3200">
              <a:solidFill>
                <a:schemeClr val="tx1"/>
              </a:solidFill>
              <a:latin typeface="Calibri" panose="020F0502020204030204" charset="0"/>
              <a:cs typeface="Calibri" panose="020F0502020204030204" charset="0"/>
            </a:endParaRPr>
          </a:p>
          <a:p>
            <a:pPr marL="0" lvl="1"/>
            <a:endParaRPr lang="en-US" altLang="zh-CN" sz="3200">
              <a:solidFill>
                <a:schemeClr val="tx1"/>
              </a:solidFill>
              <a:latin typeface="Calibri" panose="020F0502020204030204" charset="0"/>
              <a:ea typeface="微软雅黑" panose="020B0503020204020204" charset="-122"/>
              <a:cs typeface="Calibri" panose="020F0502020204030204" charset="0"/>
            </a:endParaRPr>
          </a:p>
        </p:txBody>
      </p:sp>
      <p:sp>
        <p:nvSpPr>
          <p:cNvPr id="10" name="文本框 9"/>
          <p:cNvSpPr txBox="1"/>
          <p:nvPr/>
        </p:nvSpPr>
        <p:spPr>
          <a:xfrm>
            <a:off x="1820545" y="2325370"/>
            <a:ext cx="10027920" cy="670560"/>
          </a:xfrm>
          <a:prstGeom prst="rect">
            <a:avLst/>
          </a:prstGeom>
          <a:noFill/>
        </p:spPr>
        <p:txBody>
          <a:bodyPr wrap="square" rtlCol="0">
            <a:noAutofit/>
          </a:bodyPr>
          <a:p>
            <a:r>
              <a:rPr lang="en-US" altLang="zh-CN" sz="3200">
                <a:solidFill>
                  <a:srgbClr val="FF3300"/>
                </a:solidFill>
                <a:latin typeface="Calibri" panose="020F0502020204030204" charset="0"/>
                <a:cs typeface="Calibri" panose="020F0502020204030204" charset="0"/>
                <a:sym typeface="+mn-ea"/>
              </a:rPr>
              <a:t>The temperature in winter falls to -30℃</a:t>
            </a:r>
            <a:r>
              <a:rPr lang="en-US" altLang="zh-CN" sz="2800">
                <a:solidFill>
                  <a:srgbClr val="FF3300"/>
                </a:solidFill>
                <a:sym typeface="+mn-ea"/>
              </a:rPr>
              <a:t>.</a:t>
            </a:r>
            <a:endParaRPr lang="en-US" altLang="zh-CN" sz="2800">
              <a:solidFill>
                <a:srgbClr val="FF3300"/>
              </a:solidFill>
            </a:endParaRPr>
          </a:p>
          <a:p>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12" name="文本框 11"/>
          <p:cNvSpPr txBox="1"/>
          <p:nvPr/>
        </p:nvSpPr>
        <p:spPr>
          <a:xfrm>
            <a:off x="1757680" y="2891790"/>
            <a:ext cx="10050780" cy="654050"/>
          </a:xfrm>
          <a:prstGeom prst="rect">
            <a:avLst/>
          </a:prstGeom>
          <a:noFill/>
        </p:spPr>
        <p:txBody>
          <a:bodyPr wrap="square" rtlCol="0">
            <a:noAutofit/>
          </a:bodyPr>
          <a:p>
            <a:r>
              <a:rPr kumimoji="1" lang="en-US" altLang="zh-CN" sz="2800" kern="0" dirty="0" smtClean="0">
                <a:latin typeface="微软雅黑" panose="020B0503020204020204" charset="-122"/>
                <a:ea typeface="微软雅黑" panose="020B0503020204020204" charset="-122"/>
                <a:cs typeface="Calibri" panose="020F0502020204030204" charset="0"/>
                <a:sym typeface="+mn-lt"/>
              </a:rPr>
              <a:t> </a:t>
            </a:r>
            <a:r>
              <a:rPr lang="en-US" altLang="zh-CN" sz="3200">
                <a:solidFill>
                  <a:schemeClr val="tx1"/>
                </a:solidFill>
                <a:latin typeface="Calibri" panose="020F0502020204030204" charset="0"/>
                <a:cs typeface="Calibri" panose="020F0502020204030204" charset="0"/>
                <a:sym typeface="+mn-ea"/>
              </a:rPr>
              <a:t>5. Are there few visitors then, or are there a great many?</a:t>
            </a:r>
            <a:endParaRPr lang="en-US" altLang="zh-CN" sz="3200">
              <a:solidFill>
                <a:schemeClr val="tx1"/>
              </a:solidFill>
              <a:latin typeface="Calibri" panose="020F0502020204030204" charset="0"/>
              <a:cs typeface="Calibri" panose="020F0502020204030204" charset="0"/>
            </a:endParaRPr>
          </a:p>
          <a:p>
            <a:endParaRPr lang="en-US" altLang="zh-CN" sz="3200">
              <a:solidFill>
                <a:schemeClr val="tx1"/>
              </a:solidFill>
              <a:latin typeface="Calibri" panose="020F0502020204030204" charset="0"/>
              <a:ea typeface="微软雅黑" panose="020B0503020204020204" charset="-122"/>
              <a:cs typeface="Calibri" panose="020F0502020204030204" charset="0"/>
            </a:endParaRPr>
          </a:p>
        </p:txBody>
      </p:sp>
      <p:sp>
        <p:nvSpPr>
          <p:cNvPr id="13" name="文本框 12"/>
          <p:cNvSpPr txBox="1"/>
          <p:nvPr/>
        </p:nvSpPr>
        <p:spPr>
          <a:xfrm>
            <a:off x="1897380" y="3463290"/>
            <a:ext cx="10086340" cy="591820"/>
          </a:xfrm>
          <a:prstGeom prst="rect">
            <a:avLst/>
          </a:prstGeom>
          <a:noFill/>
        </p:spPr>
        <p:txBody>
          <a:bodyPr wrap="square" rtlCol="0">
            <a:noAutofit/>
          </a:bodyPr>
          <a:p>
            <a:pPr marL="0" lvl="1"/>
            <a:r>
              <a:rPr lang="en-US" altLang="zh-CN" sz="2800">
                <a:solidFill>
                  <a:srgbClr val="FF3300"/>
                </a:solidFill>
                <a:sym typeface="+mn-ea"/>
              </a:rPr>
              <a:t>There are very few visitors then.</a:t>
            </a:r>
            <a:endParaRPr kumimoji="1" lang="zh-CN"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ea"/>
            </a:endParaRPr>
          </a:p>
        </p:txBody>
      </p:sp>
      <p:sp>
        <p:nvSpPr>
          <p:cNvPr id="2" name="文本框 1"/>
          <p:cNvSpPr txBox="1"/>
          <p:nvPr/>
        </p:nvSpPr>
        <p:spPr>
          <a:xfrm>
            <a:off x="1741805" y="4014470"/>
            <a:ext cx="10241915" cy="643890"/>
          </a:xfrm>
          <a:prstGeom prst="rect">
            <a:avLst/>
          </a:prstGeom>
          <a:noFill/>
        </p:spPr>
        <p:txBody>
          <a:bodyPr wrap="square" rtlCol="0">
            <a:noAutofit/>
          </a:bodyPr>
          <a:p>
            <a:r>
              <a:rPr kumimoji="1" lang="en-US" altLang="zh-CN" sz="2800" kern="0" dirty="0" smtClean="0">
                <a:latin typeface="微软雅黑" panose="020B0503020204020204" charset="-122"/>
                <a:ea typeface="微软雅黑" panose="020B0503020204020204" charset="-122"/>
                <a:cs typeface="Calibri" panose="020F0502020204030204" charset="0"/>
                <a:sym typeface="+mn-lt"/>
              </a:rPr>
              <a:t> </a:t>
            </a:r>
            <a:r>
              <a:rPr lang="en-US" altLang="zh-CN" sz="3200">
                <a:solidFill>
                  <a:schemeClr val="tx1"/>
                </a:solidFill>
                <a:latin typeface="Calibri" panose="020F0502020204030204" charset="0"/>
                <a:cs typeface="Calibri" panose="020F0502020204030204" charset="0"/>
                <a:sym typeface="+mn-ea"/>
              </a:rPr>
              <a:t>6. Do the monks prefer the winter season or not?</a:t>
            </a:r>
            <a:endParaRPr lang="en-US" altLang="zh-CN" sz="3200">
              <a:solidFill>
                <a:schemeClr val="tx1"/>
              </a:solidFill>
              <a:latin typeface="Calibri" panose="020F0502020204030204" charset="0"/>
              <a:cs typeface="Calibri" panose="020F0502020204030204" charset="0"/>
            </a:endParaRPr>
          </a:p>
          <a:p>
            <a:endParaRPr lang="en-US" altLang="zh-CN" sz="3200">
              <a:solidFill>
                <a:schemeClr val="tx1"/>
              </a:solidFill>
              <a:latin typeface="Calibri" panose="020F0502020204030204" charset="0"/>
              <a:ea typeface="微软雅黑" panose="020B0503020204020204" charset="-122"/>
              <a:cs typeface="Calibri" panose="020F0502020204030204" charset="0"/>
            </a:endParaRPr>
          </a:p>
        </p:txBody>
      </p:sp>
      <p:sp>
        <p:nvSpPr>
          <p:cNvPr id="5" name="文本框 4"/>
          <p:cNvSpPr txBox="1"/>
          <p:nvPr/>
        </p:nvSpPr>
        <p:spPr>
          <a:xfrm>
            <a:off x="1741805" y="4634865"/>
            <a:ext cx="10414000" cy="719455"/>
          </a:xfrm>
          <a:prstGeom prst="rect">
            <a:avLst/>
          </a:prstGeom>
          <a:noFill/>
        </p:spPr>
        <p:txBody>
          <a:bodyPr wrap="square" rtlCol="0">
            <a:noAutofit/>
          </a:bodyPr>
          <a:p>
            <a:pPr marL="0" lvl="1"/>
            <a:r>
              <a:rPr kumimoji="1" lang="en-US" altLang="zh-CN" sz="3200" kern="0" dirty="0" smtClean="0">
                <a:solidFill>
                  <a:srgbClr val="FF0000"/>
                </a:solidFill>
                <a:latin typeface="微软雅黑" panose="020B0503020204020204" charset="-122"/>
                <a:ea typeface="微软雅黑" panose="020B0503020204020204" charset="-122"/>
                <a:cs typeface="Calibri" panose="020F0502020204030204" charset="0"/>
                <a:sym typeface="+mn-lt"/>
              </a:rPr>
              <a:t> </a:t>
            </a:r>
            <a:r>
              <a:rPr lang="en-US" altLang="zh-CN" sz="2800">
                <a:solidFill>
                  <a:srgbClr val="FF3300"/>
                </a:solidFill>
                <a:sym typeface="+mn-ea"/>
              </a:rPr>
              <a:t>The monks prefer the winter season.</a:t>
            </a:r>
            <a:endParaRPr lang="en-US" altLang="zh-CN" sz="2800">
              <a:solidFill>
                <a:srgbClr val="FF0000"/>
              </a:solidFill>
              <a:latin typeface="微软雅黑" panose="020B0503020204020204" charset="-122"/>
              <a:ea typeface="微软雅黑" panose="020B0503020204020204" charset="-122"/>
              <a:cs typeface="Calibri" panose="020F0502020204030204" charset="0"/>
              <a:sym typeface="+mn-ea"/>
            </a:endParaRPr>
          </a:p>
        </p:txBody>
      </p:sp>
      <p:sp>
        <p:nvSpPr>
          <p:cNvPr id="14" name="右箭头 13"/>
          <p:cNvSpPr/>
          <p:nvPr/>
        </p:nvSpPr>
        <p:spPr>
          <a:xfrm>
            <a:off x="1010285" y="4808855"/>
            <a:ext cx="464185" cy="37147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3200" dirty="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down)">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down)">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bldLvl="0" animBg="1"/>
      <p:bldP spid="3" grpId="1" animBg="1"/>
      <p:bldP spid="7" grpId="0"/>
      <p:bldP spid="7" grpId="1"/>
      <p:bldP spid="9" grpId="0"/>
      <p:bldP spid="9" grpId="1"/>
      <p:bldP spid="6" grpId="0" bldLvl="0" animBg="1"/>
      <p:bldP spid="6" grpId="1" animBg="1"/>
      <p:bldP spid="10" grpId="0"/>
      <p:bldP spid="10" grpId="1"/>
      <p:bldP spid="12" grpId="0"/>
      <p:bldP spid="12" grpId="1"/>
      <p:bldP spid="4" grpId="0" bldLvl="0" animBg="1"/>
      <p:bldP spid="4" grpId="1" animBg="1"/>
      <p:bldP spid="13" grpId="0"/>
      <p:bldP spid="13" grpId="1"/>
      <p:bldP spid="2" grpId="0"/>
      <p:bldP spid="2" grpId="1"/>
      <p:bldP spid="14" grpId="0" bldLvl="0" animBg="1"/>
      <p:bldP spid="14" grpId="1" animBg="1"/>
      <p:bldP spid="5" grpId="0"/>
      <p:bldP spid="5" grpId="1"/>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右箭头 2"/>
          <p:cNvSpPr/>
          <p:nvPr/>
        </p:nvSpPr>
        <p:spPr>
          <a:xfrm>
            <a:off x="524510" y="969010"/>
            <a:ext cx="450215" cy="36703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6" name="右箭头 5"/>
          <p:cNvSpPr/>
          <p:nvPr/>
        </p:nvSpPr>
        <p:spPr>
          <a:xfrm>
            <a:off x="524509" y="2215620"/>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4" name="右箭头 3"/>
          <p:cNvSpPr/>
          <p:nvPr/>
        </p:nvSpPr>
        <p:spPr>
          <a:xfrm>
            <a:off x="524599" y="3860011"/>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1231900" y="131445"/>
            <a:ext cx="9340215" cy="837565"/>
          </a:xfrm>
          <a:prstGeom prst="rect">
            <a:avLst/>
          </a:prstGeom>
          <a:noFill/>
        </p:spPr>
        <p:txBody>
          <a:bodyPr wrap="square" rtlCol="0" anchor="t">
            <a:noAutofit/>
          </a:bodyPr>
          <a:p>
            <a:pPr marL="800100" lvl="1" indent="-342900" fontAlgn="auto">
              <a:lnSpc>
                <a:spcPts val="2480"/>
              </a:lnSpc>
            </a:pPr>
            <a:endParaRPr lang="en-US" altLang="zh-CN" sz="2800">
              <a:solidFill>
                <a:srgbClr val="000000"/>
              </a:solidFill>
              <a:latin typeface="微软雅黑" panose="020B0503020204020204" charset="-122"/>
              <a:ea typeface="微软雅黑" panose="020B0503020204020204" charset="-122"/>
              <a:cs typeface="Calibri" panose="020F0502020204030204" charset="0"/>
              <a:sym typeface="+mn-ea"/>
            </a:endParaRPr>
          </a:p>
          <a:p>
            <a:pPr marL="0" lvl="1" indent="-342900" fontAlgn="auto">
              <a:lnSpc>
                <a:spcPts val="2480"/>
              </a:lnSpc>
            </a:pPr>
            <a:r>
              <a:rPr lang="en-US" altLang="zh-CN" sz="3200">
                <a:solidFill>
                  <a:schemeClr val="tx1"/>
                </a:solidFill>
                <a:latin typeface="Calibri" panose="020F0502020204030204" charset="0"/>
                <a:cs typeface="Calibri" panose="020F0502020204030204" charset="0"/>
                <a:sym typeface="+mn-ea"/>
              </a:rPr>
              <a:t>7. What are the dogs free to do in winter?</a:t>
            </a:r>
            <a:endParaRPr lang="en-US" altLang="zh-CN" sz="3200">
              <a:solidFill>
                <a:schemeClr val="tx1"/>
              </a:solidFill>
              <a:latin typeface="Calibri" panose="020F0502020204030204" charset="0"/>
              <a:cs typeface="Calibri" panose="020F0502020204030204" charset="0"/>
            </a:endParaRPr>
          </a:p>
          <a:p>
            <a:pPr marL="0" lvl="1" indent="-342900" fontAlgn="auto">
              <a:lnSpc>
                <a:spcPts val="2480"/>
              </a:lnSpc>
            </a:pPr>
            <a:endParaRPr kumimoji="1" lang="en-US" altLang="zh-CN" sz="3200" kern="0" dirty="0" smtClean="0">
              <a:solidFill>
                <a:schemeClr val="tx1"/>
              </a:solidFill>
              <a:latin typeface="Calibri" panose="020F0502020204030204" charset="0"/>
              <a:ea typeface="微软雅黑" panose="020B0503020204020204" charset="-122"/>
              <a:cs typeface="Calibri" panose="020F0502020204030204" charset="0"/>
              <a:sym typeface="+mn-lt"/>
            </a:endParaRPr>
          </a:p>
        </p:txBody>
      </p:sp>
      <p:sp>
        <p:nvSpPr>
          <p:cNvPr id="11" name="文本框 10"/>
          <p:cNvSpPr txBox="1"/>
          <p:nvPr/>
        </p:nvSpPr>
        <p:spPr>
          <a:xfrm>
            <a:off x="524510" y="5194300"/>
            <a:ext cx="11576685" cy="1663700"/>
          </a:xfrm>
          <a:prstGeom prst="rect">
            <a:avLst/>
          </a:prstGeom>
          <a:noFill/>
        </p:spPr>
        <p:txBody>
          <a:bodyPr wrap="square" rtlCol="0" anchor="t">
            <a:noAutofit/>
          </a:bodyPr>
          <a:p>
            <a:pPr indent="0" fontAlgn="auto">
              <a:lnSpc>
                <a:spcPts val="3960"/>
              </a:lnSpc>
              <a:spcBef>
                <a:spcPts val="600"/>
              </a:spcBef>
            </a:pPr>
            <a:r>
              <a:rPr kumimoji="1" lang="en-US" altLang="zh-CN" sz="2800" kern="0" dirty="0" smtClean="0">
                <a:latin typeface="微软雅黑" panose="020B0503020204020204" charset="-122"/>
                <a:ea typeface="微软雅黑" panose="020B0503020204020204" charset="-122"/>
                <a:cs typeface="Chalkboard SE" charset="0"/>
                <a:sym typeface="+mn-lt"/>
              </a:rPr>
              <a:t>8+9+10:</a:t>
            </a:r>
            <a:r>
              <a:rPr kumimoji="1" lang="en-US" altLang="zh-CN" sz="2800" kern="0" dirty="0">
                <a:latin typeface="微软雅黑" panose="020B0503020204020204" charset="-122"/>
                <a:ea typeface="微软雅黑" panose="020B0503020204020204" charset="-122"/>
                <a:cs typeface="Chalkboard SE" charset="0"/>
                <a:sym typeface="+mn-lt"/>
              </a:rPr>
              <a:t> </a:t>
            </a:r>
            <a:endParaRPr kumimoji="1" lang="en-US" altLang="zh-CN" sz="2800" kern="0" dirty="0" smtClean="0">
              <a:latin typeface="微软雅黑" panose="020B0503020204020204" charset="-122"/>
              <a:ea typeface="微软雅黑" panose="020B0503020204020204" charset="-122"/>
              <a:cs typeface="Chalkboard SE" charset="0"/>
              <a:sym typeface="+mn-lt"/>
            </a:endParaRPr>
          </a:p>
          <a:p>
            <a:pPr indent="0" fontAlgn="auto">
              <a:lnSpc>
                <a:spcPts val="3960"/>
              </a:lnSpc>
              <a:spcBef>
                <a:spcPts val="600"/>
              </a:spcBef>
            </a:pPr>
            <a:r>
              <a:rPr lang="en-US" altLang="zh-CN" sz="3200">
                <a:solidFill>
                  <a:schemeClr val="tx1"/>
                </a:solidFill>
                <a:latin typeface="Calibri" panose="020F0502020204030204" charset="0"/>
                <a:cs typeface="Calibri" panose="020F0502020204030204" charset="0"/>
                <a:sym typeface="+mn-ea"/>
              </a:rPr>
              <a:t>Parties of young skiers regularly visit the monastery in winter, </a:t>
            </a:r>
            <a:r>
              <a:rPr lang="en-US" altLang="zh-CN" sz="3200">
                <a:solidFill>
                  <a:srgbClr val="FF0000"/>
                </a:solidFill>
                <a:latin typeface="Calibri" panose="020F0502020204030204" charset="0"/>
                <a:cs typeface="Calibri" panose="020F0502020204030204" charset="0"/>
                <a:sym typeface="+mn-ea"/>
              </a:rPr>
              <a:t>during</a:t>
            </a:r>
            <a:r>
              <a:rPr lang="en-US" altLang="zh-CN" sz="3200">
                <a:solidFill>
                  <a:schemeClr val="tx1"/>
                </a:solidFill>
                <a:latin typeface="Calibri" panose="020F0502020204030204" charset="0"/>
                <a:cs typeface="Calibri" panose="020F0502020204030204" charset="0"/>
                <a:sym typeface="+mn-ea"/>
              </a:rPr>
              <a:t> Christmas and Easter</a:t>
            </a:r>
            <a:r>
              <a:rPr lang="en-US" altLang="zh-CN" sz="3200">
                <a:solidFill>
                  <a:srgbClr val="FF0000"/>
                </a:solidFill>
                <a:latin typeface="Calibri" panose="020F0502020204030204" charset="0"/>
                <a:cs typeface="Calibri" panose="020F0502020204030204" charset="0"/>
                <a:sym typeface="+mn-ea"/>
              </a:rPr>
              <a:t> when</a:t>
            </a:r>
            <a:r>
              <a:rPr lang="en-US" altLang="zh-CN" sz="3200">
                <a:solidFill>
                  <a:schemeClr val="tx1"/>
                </a:solidFill>
                <a:latin typeface="Calibri" panose="020F0502020204030204" charset="0"/>
                <a:cs typeface="Calibri" panose="020F0502020204030204" charset="0"/>
                <a:sym typeface="+mn-ea"/>
              </a:rPr>
              <a:t> they are warmly welcomed.</a:t>
            </a:r>
            <a:r>
              <a:rPr lang="en-US" altLang="zh-CN" sz="3200">
                <a:solidFill>
                  <a:schemeClr val="tx1"/>
                </a:solidFill>
                <a:sym typeface="+mn-ea"/>
              </a:rPr>
              <a:t> </a:t>
            </a:r>
            <a:endParaRPr lang="en-US" altLang="zh-CN" sz="3200">
              <a:solidFill>
                <a:srgbClr val="FF0000"/>
              </a:solidFill>
            </a:endParaRPr>
          </a:p>
          <a:p>
            <a:pPr indent="0" fontAlgn="auto">
              <a:lnSpc>
                <a:spcPts val="3960"/>
              </a:lnSpc>
              <a:spcBef>
                <a:spcPts val="600"/>
              </a:spcBef>
            </a:pPr>
            <a:endParaRPr kumimoji="1" lang="en-US" altLang="zh-CN" sz="3200" dirty="0">
              <a:solidFill>
                <a:schemeClr val="tx1"/>
              </a:solidFill>
              <a:latin typeface="Calibri" panose="020F0502020204030204" charset="0"/>
              <a:ea typeface="微软雅黑" panose="020B0503020204020204" charset="-122"/>
              <a:cs typeface="Calibri" panose="020F0502020204030204" charset="0"/>
              <a:sym typeface="+mn-ea"/>
            </a:endParaRPr>
          </a:p>
        </p:txBody>
      </p:sp>
      <p:sp>
        <p:nvSpPr>
          <p:cNvPr id="7" name="文本框 6"/>
          <p:cNvSpPr txBox="1"/>
          <p:nvPr/>
        </p:nvSpPr>
        <p:spPr>
          <a:xfrm>
            <a:off x="1231900" y="852805"/>
            <a:ext cx="9988550" cy="718820"/>
          </a:xfrm>
          <a:prstGeom prst="rect">
            <a:avLst/>
          </a:prstGeom>
          <a:noFill/>
        </p:spPr>
        <p:txBody>
          <a:bodyPr wrap="square" rtlCol="0">
            <a:noAutofit/>
          </a:bodyPr>
          <a:p>
            <a:pPr marL="0" lvl="1" indent="0" fontAlgn="auto">
              <a:lnSpc>
                <a:spcPts val="3760"/>
              </a:lnSpc>
            </a:pPr>
            <a:r>
              <a:rPr lang="en-US" altLang="zh-CN" sz="3200">
                <a:solidFill>
                  <a:srgbClr val="FF0000"/>
                </a:solidFill>
                <a:latin typeface="Calibri" panose="020F0502020204030204" charset="0"/>
                <a:cs typeface="Calibri" panose="020F0502020204030204" charset="0"/>
                <a:sym typeface="+mn-ea"/>
              </a:rPr>
              <a:t>The dogs are free to wander outside their enclosure. </a:t>
            </a:r>
            <a:endParaRPr kumimoji="1" lang="en-US" altLang="zh-CN" sz="3200" kern="0" dirty="0">
              <a:solidFill>
                <a:srgbClr val="FF0000"/>
              </a:solidFill>
              <a:latin typeface="Calibri" panose="020F0502020204030204" charset="0"/>
              <a:ea typeface="微软雅黑" panose="020B0503020204020204" charset="-122"/>
              <a:cs typeface="Calibri" panose="020F0502020204030204" charset="0"/>
              <a:sym typeface="+mn-ea"/>
            </a:endParaRPr>
          </a:p>
        </p:txBody>
      </p:sp>
      <p:sp>
        <p:nvSpPr>
          <p:cNvPr id="9" name="文本框 8"/>
          <p:cNvSpPr txBox="1"/>
          <p:nvPr/>
        </p:nvSpPr>
        <p:spPr>
          <a:xfrm>
            <a:off x="1231900" y="1465580"/>
            <a:ext cx="10500360" cy="612140"/>
          </a:xfrm>
          <a:prstGeom prst="rect">
            <a:avLst/>
          </a:prstGeom>
          <a:noFill/>
        </p:spPr>
        <p:txBody>
          <a:bodyPr wrap="square" rtlCol="0">
            <a:noAutofit/>
          </a:bodyPr>
          <a:p>
            <a:pPr marL="0" lvl="1"/>
            <a:r>
              <a:rPr lang="en-US" altLang="zh-CN" sz="3200">
                <a:solidFill>
                  <a:schemeClr val="tx1"/>
                </a:solidFill>
                <a:latin typeface="Calibri" panose="020F0502020204030204" charset="0"/>
                <a:cs typeface="Calibri" panose="020F0502020204030204" charset="0"/>
                <a:sym typeface="+mn-ea"/>
              </a:rPr>
              <a:t>8. What sort of people regularly visit the monastery in winter?</a:t>
            </a:r>
            <a:endParaRPr lang="en-US" altLang="zh-CN" sz="3200">
              <a:solidFill>
                <a:schemeClr val="tx1"/>
              </a:solidFill>
              <a:latin typeface="Calibri" panose="020F0502020204030204" charset="0"/>
              <a:ea typeface="微软雅黑" panose="020B0503020204020204" charset="-122"/>
              <a:cs typeface="Calibri" panose="020F0502020204030204" charset="0"/>
              <a:sym typeface="+mn-ea"/>
            </a:endParaRPr>
          </a:p>
        </p:txBody>
      </p:sp>
      <p:sp>
        <p:nvSpPr>
          <p:cNvPr id="10" name="文本框 9"/>
          <p:cNvSpPr txBox="1"/>
          <p:nvPr/>
        </p:nvSpPr>
        <p:spPr>
          <a:xfrm>
            <a:off x="1231900" y="2077720"/>
            <a:ext cx="10027920" cy="670560"/>
          </a:xfrm>
          <a:prstGeom prst="rect">
            <a:avLst/>
          </a:prstGeom>
          <a:noFill/>
        </p:spPr>
        <p:txBody>
          <a:bodyPr wrap="square" rtlCol="0">
            <a:noAutofit/>
          </a:bodyPr>
          <a:p>
            <a:r>
              <a:rPr lang="en-US" altLang="zh-CN" sz="3200">
                <a:solidFill>
                  <a:srgbClr val="FF0000"/>
                </a:solidFill>
                <a:latin typeface="Calibri" panose="020F0502020204030204" charset="0"/>
                <a:cs typeface="Calibri" panose="020F0502020204030204" charset="0"/>
                <a:sym typeface="+mn-ea"/>
              </a:rPr>
              <a:t>Parties of young skiers visit the monastery in winter.</a:t>
            </a:r>
            <a:endParaRPr lang="en-US" altLang="zh-CN" sz="3200">
              <a:solidFill>
                <a:srgbClr val="FF0000"/>
              </a:solidFill>
              <a:latin typeface="Calibri" panose="020F0502020204030204" charset="0"/>
              <a:cs typeface="Calibri" panose="020F0502020204030204" charset="0"/>
            </a:endParaRPr>
          </a:p>
          <a:p>
            <a:endParaRPr kumimoji="1" lang="en-US" altLang="zh-CN" sz="2800" kern="0" dirty="0">
              <a:solidFill>
                <a:srgbClr val="FF0000"/>
              </a:solidFill>
              <a:latin typeface="Calibri" panose="020F0502020204030204" charset="0"/>
              <a:ea typeface="微软雅黑" panose="020B0503020204020204" charset="-122"/>
              <a:cs typeface="Calibri" panose="020F0502020204030204" charset="0"/>
              <a:sym typeface="+mn-lt"/>
            </a:endParaRPr>
          </a:p>
        </p:txBody>
      </p:sp>
      <p:sp>
        <p:nvSpPr>
          <p:cNvPr id="12" name="文本框 11"/>
          <p:cNvSpPr txBox="1"/>
          <p:nvPr/>
        </p:nvSpPr>
        <p:spPr>
          <a:xfrm>
            <a:off x="1158240" y="2669540"/>
            <a:ext cx="10330180" cy="1050925"/>
          </a:xfrm>
          <a:prstGeom prst="rect">
            <a:avLst/>
          </a:prstGeom>
          <a:noFill/>
        </p:spPr>
        <p:txBody>
          <a:bodyPr wrap="square" rtlCol="0">
            <a:noAutofit/>
          </a:bodyPr>
          <a:p>
            <a:pPr indent="0" fontAlgn="auto">
              <a:lnSpc>
                <a:spcPts val="3860"/>
              </a:lnSpc>
            </a:pPr>
            <a:r>
              <a:rPr kumimoji="1" lang="en-US" altLang="zh-CN" sz="3200" kern="0" dirty="0" smtClean="0">
                <a:solidFill>
                  <a:schemeClr val="tx1"/>
                </a:solidFill>
                <a:latin typeface="Calibri" panose="020F0502020204030204" charset="0"/>
                <a:ea typeface="微软雅黑" panose="020B0503020204020204" charset="-122"/>
                <a:cs typeface="Calibri" panose="020F0502020204030204" charset="0"/>
                <a:sym typeface="+mn-lt"/>
              </a:rPr>
              <a:t> </a:t>
            </a:r>
            <a:r>
              <a:rPr lang="en-US" altLang="zh-CN" sz="3200">
                <a:solidFill>
                  <a:schemeClr val="tx1"/>
                </a:solidFill>
                <a:latin typeface="Calibri" panose="020F0502020204030204" charset="0"/>
                <a:cs typeface="Calibri" panose="020F0502020204030204" charset="0"/>
                <a:sym typeface="+mn-ea"/>
              </a:rPr>
              <a:t>9. Do they stay there the whole winter, or do they stay only   </a:t>
            </a:r>
            <a:endParaRPr lang="en-US" altLang="zh-CN" sz="3200">
              <a:solidFill>
                <a:schemeClr val="tx1"/>
              </a:solidFill>
              <a:latin typeface="Calibri" panose="020F0502020204030204" charset="0"/>
              <a:cs typeface="Calibri" panose="020F0502020204030204" charset="0"/>
              <a:sym typeface="+mn-ea"/>
            </a:endParaRPr>
          </a:p>
          <a:p>
            <a:pPr indent="0" fontAlgn="auto">
              <a:lnSpc>
                <a:spcPts val="3860"/>
              </a:lnSpc>
            </a:pPr>
            <a:r>
              <a:rPr lang="en-US" altLang="zh-CN" sz="3200">
                <a:solidFill>
                  <a:schemeClr val="tx1"/>
                </a:solidFill>
                <a:latin typeface="Calibri" panose="020F0502020204030204" charset="0"/>
                <a:cs typeface="Calibri" panose="020F0502020204030204" charset="0"/>
                <a:sym typeface="+mn-ea"/>
              </a:rPr>
              <a:t>     at certain times?</a:t>
            </a:r>
            <a:endParaRPr lang="en-US" altLang="zh-CN" sz="3200">
              <a:solidFill>
                <a:schemeClr val="tx1"/>
              </a:solidFill>
              <a:latin typeface="Calibri" panose="020F0502020204030204" charset="0"/>
              <a:cs typeface="Calibri" panose="020F0502020204030204" charset="0"/>
            </a:endParaRPr>
          </a:p>
          <a:p>
            <a:endParaRPr lang="en-US" altLang="zh-CN" sz="3200">
              <a:solidFill>
                <a:schemeClr val="tx1"/>
              </a:solidFill>
              <a:latin typeface="Calibri" panose="020F0502020204030204" charset="0"/>
              <a:ea typeface="微软雅黑" panose="020B0503020204020204" charset="-122"/>
              <a:cs typeface="Calibri" panose="020F0502020204030204" charset="0"/>
            </a:endParaRPr>
          </a:p>
        </p:txBody>
      </p:sp>
      <p:sp>
        <p:nvSpPr>
          <p:cNvPr id="13" name="文本框 12"/>
          <p:cNvSpPr txBox="1"/>
          <p:nvPr/>
        </p:nvSpPr>
        <p:spPr>
          <a:xfrm>
            <a:off x="1231900" y="3752850"/>
            <a:ext cx="10086340" cy="591820"/>
          </a:xfrm>
          <a:prstGeom prst="rect">
            <a:avLst/>
          </a:prstGeom>
          <a:noFill/>
        </p:spPr>
        <p:txBody>
          <a:bodyPr wrap="square" rtlCol="0">
            <a:noAutofit/>
          </a:bodyPr>
          <a:p>
            <a:pPr marL="0" lvl="1"/>
            <a:r>
              <a:rPr lang="en-US" altLang="zh-CN" sz="3200">
                <a:solidFill>
                  <a:srgbClr val="FF0000"/>
                </a:solidFill>
                <a:latin typeface="Calibri" panose="020F0502020204030204" charset="0"/>
                <a:cs typeface="Calibri" panose="020F0502020204030204" charset="0"/>
                <a:sym typeface="+mn-ea"/>
              </a:rPr>
              <a:t>They visit there at Christmas and Easter.</a:t>
            </a:r>
            <a:endParaRPr lang="en-US" altLang="zh-CN" sz="3200">
              <a:solidFill>
                <a:srgbClr val="FF0000"/>
              </a:solidFill>
              <a:latin typeface="Calibri" panose="020F0502020204030204" charset="0"/>
              <a:cs typeface="Calibri" panose="020F0502020204030204" charset="0"/>
            </a:endParaRPr>
          </a:p>
          <a:p>
            <a:pPr marL="0" lvl="1"/>
            <a:endParaRPr kumimoji="1" lang="zh-CN" altLang="zh-CN" sz="3200" kern="0" dirty="0">
              <a:solidFill>
                <a:srgbClr val="FF0000"/>
              </a:solidFill>
              <a:latin typeface="Calibri" panose="020F0502020204030204" charset="0"/>
              <a:ea typeface="微软雅黑" panose="020B0503020204020204" charset="-122"/>
              <a:cs typeface="Calibri" panose="020F0502020204030204" charset="0"/>
              <a:sym typeface="+mn-ea"/>
            </a:endParaRPr>
          </a:p>
        </p:txBody>
      </p:sp>
      <p:sp>
        <p:nvSpPr>
          <p:cNvPr id="2" name="文本框 1"/>
          <p:cNvSpPr txBox="1"/>
          <p:nvPr/>
        </p:nvSpPr>
        <p:spPr>
          <a:xfrm>
            <a:off x="1157605" y="4377055"/>
            <a:ext cx="10160635" cy="643890"/>
          </a:xfrm>
          <a:prstGeom prst="rect">
            <a:avLst/>
          </a:prstGeom>
          <a:noFill/>
        </p:spPr>
        <p:txBody>
          <a:bodyPr wrap="square" rtlCol="0">
            <a:noAutofit/>
          </a:bodyPr>
          <a:p>
            <a:r>
              <a:rPr kumimoji="1" lang="en-US" altLang="zh-CN" sz="2800" kern="0" dirty="0" smtClean="0">
                <a:latin typeface="微软雅黑" panose="020B0503020204020204" charset="-122"/>
                <a:ea typeface="微软雅黑" panose="020B0503020204020204" charset="-122"/>
                <a:cs typeface="Calibri" panose="020F0502020204030204" charset="0"/>
                <a:sym typeface="+mn-lt"/>
              </a:rPr>
              <a:t> </a:t>
            </a:r>
            <a:r>
              <a:rPr lang="en-US" altLang="zh-CN" sz="3200">
                <a:solidFill>
                  <a:schemeClr val="tx1"/>
                </a:solidFill>
                <a:latin typeface="Calibri" panose="020F0502020204030204" charset="0"/>
                <a:cs typeface="Calibri" panose="020F0502020204030204" charset="0"/>
                <a:sym typeface="+mn-ea"/>
              </a:rPr>
              <a:t>10. Are they warmly welcomed or not?</a:t>
            </a:r>
            <a:endParaRPr lang="en-US" altLang="zh-CN" sz="3200">
              <a:solidFill>
                <a:schemeClr val="tx1"/>
              </a:solidFill>
              <a:latin typeface="Calibri" panose="020F0502020204030204" charset="0"/>
              <a:cs typeface="Calibri" panose="020F0502020204030204" charset="0"/>
            </a:endParaRPr>
          </a:p>
          <a:p>
            <a:endParaRPr lang="en-US" altLang="zh-CN" sz="3200">
              <a:solidFill>
                <a:schemeClr val="tx1"/>
              </a:solidFill>
              <a:latin typeface="Calibri" panose="020F0502020204030204" charset="0"/>
              <a:ea typeface="微软雅黑" panose="020B0503020204020204" charset="-122"/>
              <a:cs typeface="Calibri" panose="020F0502020204030204" charset="0"/>
            </a:endParaRPr>
          </a:p>
        </p:txBody>
      </p:sp>
      <p:sp>
        <p:nvSpPr>
          <p:cNvPr id="5" name="文本框 4"/>
          <p:cNvSpPr txBox="1"/>
          <p:nvPr/>
        </p:nvSpPr>
        <p:spPr>
          <a:xfrm>
            <a:off x="1158240" y="4883150"/>
            <a:ext cx="10414000" cy="719455"/>
          </a:xfrm>
          <a:prstGeom prst="rect">
            <a:avLst/>
          </a:prstGeom>
          <a:noFill/>
        </p:spPr>
        <p:txBody>
          <a:bodyPr wrap="square" rtlCol="0">
            <a:noAutofit/>
          </a:bodyPr>
          <a:p>
            <a:pPr marL="0" lvl="1"/>
            <a:r>
              <a:rPr kumimoji="1" lang="en-US" altLang="zh-CN" sz="3200" kern="0" dirty="0" smtClean="0">
                <a:solidFill>
                  <a:srgbClr val="FF0000"/>
                </a:solidFill>
                <a:latin typeface="Calibri" panose="020F0502020204030204" charset="0"/>
                <a:ea typeface="微软雅黑" panose="020B0503020204020204" charset="-122"/>
                <a:cs typeface="Calibri" panose="020F0502020204030204" charset="0"/>
                <a:sym typeface="+mn-lt"/>
              </a:rPr>
              <a:t> </a:t>
            </a:r>
            <a:r>
              <a:rPr lang="en-US" altLang="zh-CN" sz="3200">
                <a:solidFill>
                  <a:srgbClr val="FF0000"/>
                </a:solidFill>
                <a:latin typeface="Calibri" panose="020F0502020204030204" charset="0"/>
                <a:cs typeface="Calibri" panose="020F0502020204030204" charset="0"/>
                <a:sym typeface="+mn-ea"/>
              </a:rPr>
              <a:t>They are warmly welcomed.</a:t>
            </a:r>
            <a:endParaRPr lang="en-US" altLang="zh-CN" sz="3200">
              <a:solidFill>
                <a:srgbClr val="FF0000"/>
              </a:solidFill>
              <a:latin typeface="Calibri" panose="020F0502020204030204" charset="0"/>
              <a:ea typeface="微软雅黑" panose="020B0503020204020204" charset="-122"/>
              <a:cs typeface="Calibri" panose="020F0502020204030204" charset="0"/>
              <a:sym typeface="+mn-ea"/>
            </a:endParaRPr>
          </a:p>
        </p:txBody>
      </p:sp>
      <p:sp>
        <p:nvSpPr>
          <p:cNvPr id="14" name="右箭头 13"/>
          <p:cNvSpPr/>
          <p:nvPr/>
        </p:nvSpPr>
        <p:spPr>
          <a:xfrm>
            <a:off x="510540" y="4883150"/>
            <a:ext cx="464185" cy="37147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3200" dirty="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down)">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down)">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bldLvl="0" animBg="1"/>
      <p:bldP spid="3" grpId="1" animBg="1"/>
      <p:bldP spid="7" grpId="0"/>
      <p:bldP spid="7" grpId="1"/>
      <p:bldP spid="9" grpId="0"/>
      <p:bldP spid="9" grpId="1"/>
      <p:bldP spid="6" grpId="0" bldLvl="0" animBg="1"/>
      <p:bldP spid="6" grpId="1" animBg="1"/>
      <p:bldP spid="10" grpId="0"/>
      <p:bldP spid="10" grpId="1"/>
      <p:bldP spid="12" grpId="0"/>
      <p:bldP spid="12" grpId="1"/>
      <p:bldP spid="4" grpId="0" bldLvl="0" animBg="1"/>
      <p:bldP spid="4" grpId="1" animBg="1"/>
      <p:bldP spid="13" grpId="0"/>
      <p:bldP spid="13" grpId="1"/>
      <p:bldP spid="2" grpId="0"/>
      <p:bldP spid="2" grpId="1"/>
      <p:bldP spid="14" grpId="0" bldLvl="0" animBg="1"/>
      <p:bldP spid="14" grpId="1" animBg="1"/>
      <p:bldP spid="5" grpId="0"/>
      <p:bldP spid="5" grpId="1"/>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框 12"/>
          <p:cNvSpPr txBox="1"/>
          <p:nvPr/>
        </p:nvSpPr>
        <p:spPr>
          <a:xfrm>
            <a:off x="337820" y="1351915"/>
            <a:ext cx="11367135" cy="5297170"/>
          </a:xfrm>
          <a:prstGeom prst="rect">
            <a:avLst/>
          </a:prstGeom>
          <a:noFill/>
        </p:spPr>
        <p:txBody>
          <a:bodyPr wrap="square" rtlCol="0">
            <a:noAutofit/>
          </a:bodyPr>
          <a:lstStyle/>
          <a:p>
            <a:pPr indent="0" algn="just" fontAlgn="auto">
              <a:lnSpc>
                <a:spcPts val="4840"/>
              </a:lnSpc>
              <a:spcBef>
                <a:spcPts val="600"/>
              </a:spcBef>
            </a:pPr>
            <a:r>
              <a:rPr kumimoji="1" lang="en-US" altLang="zh-CN" sz="3200" kern="0" dirty="0" smtClean="0">
                <a:latin typeface="微软雅黑" panose="020B0503020204020204" charset="-122"/>
                <a:ea typeface="微软雅黑" panose="020B0503020204020204" charset="-122"/>
                <a:cs typeface="Calibri" panose="020F0502020204030204" charset="0"/>
                <a:sym typeface="+mn-lt"/>
              </a:rPr>
              <a:t>     </a:t>
            </a:r>
            <a:r>
              <a:rPr lang="en-US" altLang="zh-CN" sz="3200">
                <a:latin typeface="Calibri" panose="020F0502020204030204" charset="0"/>
                <a:cs typeface="Calibri" panose="020F0502020204030204" charset="0"/>
                <a:sym typeface="+mn-ea"/>
              </a:rPr>
              <a:t>The St. Bernard’s monastery is visited by thousands of people in summer, </a:t>
            </a:r>
            <a:r>
              <a:rPr lang="en-US" altLang="zh-CN" sz="3200">
                <a:solidFill>
                  <a:srgbClr val="FF3300"/>
                </a:solidFill>
                <a:latin typeface="Calibri" panose="020F0502020204030204" charset="0"/>
                <a:cs typeface="Calibri" panose="020F0502020204030204" charset="0"/>
                <a:sym typeface="+mn-ea"/>
              </a:rPr>
              <a:t>who</a:t>
            </a:r>
            <a:r>
              <a:rPr lang="en-US" altLang="zh-CN" sz="3200">
                <a:latin typeface="Calibri" panose="020F0502020204030204" charset="0"/>
                <a:cs typeface="Calibri" panose="020F0502020204030204" charset="0"/>
                <a:sym typeface="+mn-ea"/>
              </a:rPr>
              <a:t> cross the Pass in cars. </a:t>
            </a:r>
            <a:r>
              <a:rPr lang="en-US" altLang="zh-CN" sz="3200">
                <a:solidFill>
                  <a:srgbClr val="FF3300"/>
                </a:solidFill>
                <a:latin typeface="Calibri" panose="020F0502020204030204" charset="0"/>
                <a:cs typeface="Calibri" panose="020F0502020204030204" charset="0"/>
                <a:sym typeface="+mn-ea"/>
              </a:rPr>
              <a:t>Because</a:t>
            </a:r>
            <a:r>
              <a:rPr lang="en-US" altLang="zh-CN" sz="3200">
                <a:latin typeface="Calibri" panose="020F0502020204030204" charset="0"/>
                <a:cs typeface="Calibri" panose="020F0502020204030204" charset="0"/>
                <a:sym typeface="+mn-ea"/>
              </a:rPr>
              <a:t> there are so many people about, the dogs are kept in a special enclosure. </a:t>
            </a:r>
            <a:r>
              <a:rPr lang="en-US" altLang="zh-CN" sz="3200">
                <a:solidFill>
                  <a:srgbClr val="FF3300"/>
                </a:solidFill>
                <a:latin typeface="Calibri" panose="020F0502020204030204" charset="0"/>
                <a:cs typeface="Calibri" panose="020F0502020204030204" charset="0"/>
                <a:sym typeface="+mn-ea"/>
              </a:rPr>
              <a:t>As </a:t>
            </a:r>
            <a:r>
              <a:rPr lang="en-US" altLang="zh-CN" sz="3200">
                <a:latin typeface="Calibri" panose="020F0502020204030204" charset="0"/>
                <a:cs typeface="Calibri" panose="020F0502020204030204" charset="0"/>
                <a:sym typeface="+mn-ea"/>
              </a:rPr>
              <a:t>the temperature in winter falls to -30C, there are few visitors, </a:t>
            </a:r>
            <a:r>
              <a:rPr lang="en-US" altLang="zh-CN" sz="3200">
                <a:solidFill>
                  <a:srgbClr val="FF3300"/>
                </a:solidFill>
                <a:latin typeface="Calibri" panose="020F0502020204030204" charset="0"/>
                <a:cs typeface="Calibri" panose="020F0502020204030204" charset="0"/>
                <a:sym typeface="+mn-ea"/>
              </a:rPr>
              <a:t>so</a:t>
            </a:r>
            <a:r>
              <a:rPr lang="en-US" altLang="zh-CN" sz="3200">
                <a:latin typeface="Calibri" panose="020F0502020204030204" charset="0"/>
                <a:cs typeface="Calibri" panose="020F0502020204030204" charset="0"/>
                <a:sym typeface="+mn-ea"/>
              </a:rPr>
              <a:t> the monks prefer this season. The dogs are </a:t>
            </a:r>
            <a:r>
              <a:rPr lang="en-US" altLang="zh-CN" sz="3200">
                <a:solidFill>
                  <a:srgbClr val="FF3300"/>
                </a:solidFill>
                <a:latin typeface="Calibri" panose="020F0502020204030204" charset="0"/>
                <a:cs typeface="Calibri" panose="020F0502020204030204" charset="0"/>
                <a:sym typeface="+mn-ea"/>
              </a:rPr>
              <a:t>also </a:t>
            </a:r>
            <a:r>
              <a:rPr lang="en-US" altLang="zh-CN" sz="3200">
                <a:latin typeface="Calibri" panose="020F0502020204030204" charset="0"/>
                <a:cs typeface="Calibri" panose="020F0502020204030204" charset="0"/>
                <a:sym typeface="+mn-ea"/>
              </a:rPr>
              <a:t>free to wander outside their enclosure. Parties of young skiers regularly visit the monastery in winter, </a:t>
            </a:r>
            <a:r>
              <a:rPr lang="en-US" altLang="zh-CN" sz="3200">
                <a:solidFill>
                  <a:srgbClr val="FF3300"/>
                </a:solidFill>
                <a:latin typeface="Calibri" panose="020F0502020204030204" charset="0"/>
                <a:cs typeface="Calibri" panose="020F0502020204030204" charset="0"/>
                <a:sym typeface="+mn-ea"/>
              </a:rPr>
              <a:t>during </a:t>
            </a:r>
            <a:r>
              <a:rPr lang="en-US" altLang="zh-CN" sz="3200">
                <a:latin typeface="Calibri" panose="020F0502020204030204" charset="0"/>
                <a:cs typeface="Calibri" panose="020F0502020204030204" charset="0"/>
                <a:sym typeface="+mn-ea"/>
              </a:rPr>
              <a:t>Christmas and Easter </a:t>
            </a:r>
            <a:r>
              <a:rPr lang="en-US" altLang="zh-CN" sz="3200">
                <a:solidFill>
                  <a:srgbClr val="FF3300"/>
                </a:solidFill>
                <a:latin typeface="Calibri" panose="020F0502020204030204" charset="0"/>
                <a:cs typeface="Calibri" panose="020F0502020204030204" charset="0"/>
                <a:sym typeface="+mn-ea"/>
              </a:rPr>
              <a:t>when</a:t>
            </a:r>
            <a:r>
              <a:rPr lang="en-US" altLang="zh-CN" sz="3200">
                <a:latin typeface="Calibri" panose="020F0502020204030204" charset="0"/>
                <a:cs typeface="Calibri" panose="020F0502020204030204" charset="0"/>
                <a:sym typeface="+mn-ea"/>
              </a:rPr>
              <a:t> they are warmly welcomed.</a:t>
            </a:r>
            <a:endParaRPr kumimoji="1" lang="en-US" altLang="zh-CN" sz="3200" kern="0" dirty="0">
              <a:solidFill>
                <a:schemeClr val="tx1"/>
              </a:solidFill>
              <a:latin typeface="Calibri" panose="020F0502020204030204" charset="0"/>
              <a:ea typeface="微软雅黑" panose="020B0503020204020204" charset="-122"/>
              <a:cs typeface="Calibri" panose="020F0502020204030204" charset="0"/>
              <a:sym typeface="+mn-lt"/>
            </a:endParaRPr>
          </a:p>
        </p:txBody>
      </p:sp>
      <p:sp>
        <p:nvSpPr>
          <p:cNvPr id="4" name="文本占位符 3"/>
          <p:cNvSpPr>
            <a:spLocks noGrp="1"/>
          </p:cNvSpPr>
          <p:nvPr>
            <p:ph type="body" sz="quarter" idx="10"/>
          </p:nvPr>
        </p:nvSpPr>
        <p:spPr>
          <a:xfrm>
            <a:off x="337585" y="532475"/>
            <a:ext cx="4464529" cy="590931"/>
          </a:xfrm>
        </p:spPr>
        <p:txBody>
          <a:bodyPr/>
          <a:lstStyle/>
          <a:p>
            <a:r>
              <a:rPr lang="en-US" altLang="zh-CN" sz="3600" i="1" dirty="0">
                <a:solidFill>
                  <a:schemeClr val="tx1"/>
                </a:solidFill>
                <a:highlight>
                  <a:srgbClr val="FFFF00"/>
                </a:highlight>
                <a:latin typeface="Calibri" panose="020F0502020204030204" charset="0"/>
                <a:cs typeface="Calibri" panose="020F0502020204030204" charset="0"/>
              </a:rPr>
              <a:t>A possible version:</a:t>
            </a:r>
            <a:endParaRPr lang="en-US" altLang="zh-CN" sz="3600" i="1" dirty="0">
              <a:solidFill>
                <a:schemeClr val="tx1"/>
              </a:solidFill>
              <a:highlight>
                <a:srgbClr val="FFFF00"/>
              </a:highlight>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7</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Occasion describing</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100" name="文本框 99"/>
          <p:cNvSpPr txBox="1"/>
          <p:nvPr/>
        </p:nvSpPr>
        <p:spPr>
          <a:xfrm>
            <a:off x="408940" y="1271270"/>
            <a:ext cx="11288395" cy="5431790"/>
          </a:xfrm>
          <a:prstGeom prst="rect">
            <a:avLst/>
          </a:prstGeom>
          <a:noFill/>
          <a:ln w="9525">
            <a:noFill/>
          </a:ln>
        </p:spPr>
        <p:txBody>
          <a:bodyPr wrap="square">
            <a:noAutofit/>
          </a:bodyPr>
          <a:p>
            <a:pPr indent="0" algn="just" fontAlgn="auto">
              <a:lnSpc>
                <a:spcPts val="3660"/>
              </a:lnSpc>
              <a:spcBef>
                <a:spcPts val="600"/>
              </a:spcBef>
            </a:pPr>
            <a:r>
              <a:rPr kumimoji="1" lang="en-US" altLang="zh-CN" sz="2800" b="1" kern="0" dirty="0">
                <a:solidFill>
                  <a:srgbClr val="FF0000"/>
                </a:solidFill>
                <a:latin typeface="Calibri" panose="020F0502020204030204" charset="0"/>
                <a:ea typeface="Times New Roman" panose="02020603050405020304" charset="0"/>
                <a:cs typeface="Calibri" panose="020F0502020204030204" charset="0"/>
                <a:sym typeface="+mn-lt"/>
              </a:rPr>
              <a:t>Introduction:</a:t>
            </a:r>
            <a:r>
              <a:rPr kumimoji="1" lang="en-US" altLang="zh-CN" sz="2800" b="1" kern="0" dirty="0">
                <a:solidFill>
                  <a:srgbClr val="00B050"/>
                </a:solidFill>
                <a:latin typeface="Calibri" panose="020F0502020204030204" charset="0"/>
                <a:ea typeface="Times New Roman" panose="02020603050405020304" charset="0"/>
                <a:cs typeface="Calibri" panose="020F0502020204030204" charset="0"/>
                <a:sym typeface="+mn-lt"/>
              </a:rPr>
              <a:t> </a:t>
            </a:r>
            <a:endParaRPr kumimoji="1" lang="en-US" altLang="zh-CN" sz="2800" b="1" kern="0" dirty="0">
              <a:solidFill>
                <a:srgbClr val="00B050"/>
              </a:solidFill>
              <a:latin typeface="Calibri" panose="020F0502020204030204" charset="0"/>
              <a:ea typeface="Times New Roman" panose="02020603050405020304" charset="0"/>
              <a:cs typeface="Calibri" panose="020F0502020204030204" charset="0"/>
              <a:sym typeface="+mn-lt"/>
            </a:endParaRPr>
          </a:p>
          <a:p>
            <a:pPr indent="0" algn="just" fontAlgn="auto">
              <a:lnSpc>
                <a:spcPts val="36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A monk took two dogs out for exercise ---- the dogs were restless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 </a:t>
            </a:r>
            <a:r>
              <a:rPr kumimoji="1" lang="en-US" altLang="zh-CN" sz="2800" kern="0" dirty="0">
                <a:latin typeface="Calibri" panose="020F0502020204030204" charset="0"/>
                <a:ea typeface="Times New Roman" panose="02020603050405020304" charset="0"/>
                <a:cs typeface="Calibri" panose="020F0502020204030204" charset="0"/>
                <a:sym typeface="+mn-lt"/>
              </a:rPr>
              <a:t>a search party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was organized</a:t>
            </a:r>
            <a:r>
              <a:rPr kumimoji="1" lang="en-US" altLang="zh-CN" sz="2800" kern="0" dirty="0">
                <a:latin typeface="Calibri" panose="020F0502020204030204" charset="0"/>
                <a:ea typeface="Times New Roman" panose="02020603050405020304" charset="0"/>
                <a:cs typeface="Calibri" panose="020F0502020204030204" charset="0"/>
                <a:sym typeface="+mn-lt"/>
              </a:rPr>
              <a:t>.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indent="0" algn="just" fontAlgn="auto">
              <a:lnSpc>
                <a:spcPts val="3660"/>
              </a:lnSpc>
              <a:spcBef>
                <a:spcPts val="600"/>
              </a:spcBef>
            </a:pPr>
            <a:r>
              <a:rPr kumimoji="1" lang="en-US" altLang="zh-CN" sz="2800" b="1" kern="0" dirty="0">
                <a:solidFill>
                  <a:srgbClr val="FF0000"/>
                </a:solidFill>
                <a:latin typeface="Calibri" panose="020F0502020204030204" charset="0"/>
                <a:ea typeface="Times New Roman" panose="02020603050405020304" charset="0"/>
                <a:cs typeface="Calibri" panose="020F0502020204030204" charset="0"/>
                <a:sym typeface="+mn-lt"/>
              </a:rPr>
              <a:t>Development</a:t>
            </a:r>
            <a:r>
              <a:rPr kumimoji="1" lang="en-US" altLang="zh-CN" sz="2800" b="1" kern="0" dirty="0" smtClean="0">
                <a:solidFill>
                  <a:srgbClr val="FF0000"/>
                </a:solidFill>
                <a:latin typeface="Calibri" panose="020F0502020204030204" charset="0"/>
                <a:ea typeface="Times New Roman" panose="02020603050405020304" charset="0"/>
                <a:cs typeface="Calibri" panose="020F0502020204030204" charset="0"/>
                <a:sym typeface="+mn-lt"/>
              </a:rPr>
              <a:t>: </a:t>
            </a:r>
            <a:endParaRPr kumimoji="1" lang="en-US" altLang="zh-CN" sz="2800" b="1" kern="0" dirty="0" smtClean="0">
              <a:solidFill>
                <a:srgbClr val="FF0000"/>
              </a:solidFill>
              <a:latin typeface="Calibri" panose="020F0502020204030204" charset="0"/>
              <a:ea typeface="Times New Roman" panose="02020603050405020304" charset="0"/>
              <a:cs typeface="Calibri" panose="020F0502020204030204" charset="0"/>
              <a:sym typeface="+mn-lt"/>
            </a:endParaRPr>
          </a:p>
          <a:p>
            <a:pPr indent="0" algn="just" fontAlgn="auto">
              <a:lnSpc>
                <a:spcPts val="36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The dogs led the monks through the snow ---- high winds the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previous </a:t>
            </a:r>
            <a:r>
              <a:rPr kumimoji="1" lang="en-US" altLang="zh-CN" sz="2800" kern="0" dirty="0">
                <a:latin typeface="Calibri" panose="020F0502020204030204" charset="0"/>
                <a:ea typeface="Times New Roman" panose="02020603050405020304" charset="0"/>
                <a:cs typeface="Calibri" panose="020F0502020204030204" charset="0"/>
                <a:sym typeface="+mn-lt"/>
              </a:rPr>
              <a:t>night ---- now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heavy fog </a:t>
            </a:r>
            <a:r>
              <a:rPr kumimoji="1" lang="en-US" altLang="zh-CN" sz="2800" kern="0" dirty="0">
                <a:latin typeface="Calibri" panose="020F0502020204030204" charset="0"/>
                <a:ea typeface="Times New Roman" panose="02020603050405020304" charset="0"/>
                <a:cs typeface="Calibri" panose="020F0502020204030204" charset="0"/>
                <a:sym typeface="+mn-lt"/>
              </a:rPr>
              <a:t>---- temperature 20°below ----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 they </a:t>
            </a:r>
            <a:r>
              <a:rPr kumimoji="1" lang="en-US" altLang="zh-CN" sz="2800" kern="0" dirty="0">
                <a:latin typeface="Calibri" panose="020F0502020204030204" charset="0"/>
                <a:ea typeface="Times New Roman" panose="02020603050405020304" charset="0"/>
                <a:cs typeface="Calibri" panose="020F0502020204030204" charset="0"/>
                <a:sym typeface="+mn-lt"/>
              </a:rPr>
              <a:t>got near ---- heard cries ---- a man was trapped under the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snow </a:t>
            </a:r>
            <a:r>
              <a:rPr kumimoji="1" lang="en-US" altLang="zh-CN" sz="2800" kern="0" dirty="0">
                <a:latin typeface="Calibri" panose="020F0502020204030204" charset="0"/>
                <a:ea typeface="Times New Roman" panose="02020603050405020304" charset="0"/>
                <a:cs typeface="Calibri" panose="020F0502020204030204" charset="0"/>
                <a:sym typeface="+mn-lt"/>
              </a:rPr>
              <a:t>---- the dogs dragged him out ---- he was taken to the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monastery </a:t>
            </a:r>
            <a:r>
              <a:rPr kumimoji="1" lang="en-US" altLang="zh-CN" sz="2800" kern="0" dirty="0">
                <a:latin typeface="Calibri" panose="020F0502020204030204" charset="0"/>
                <a:ea typeface="Times New Roman" panose="02020603050405020304" charset="0"/>
                <a:cs typeface="Calibri" panose="020F0502020204030204" charset="0"/>
                <a:sym typeface="+mn-lt"/>
              </a:rPr>
              <a:t>on a sledge.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indent="0" fontAlgn="auto">
              <a:lnSpc>
                <a:spcPts val="3660"/>
              </a:lnSpc>
            </a:pPr>
            <a:r>
              <a:rPr kumimoji="1" lang="en-US" altLang="zh-CN" sz="2800" b="1" kern="0" dirty="0">
                <a:solidFill>
                  <a:srgbClr val="FF0000"/>
                </a:solidFill>
                <a:latin typeface="Calibri" panose="020F0502020204030204" charset="0"/>
                <a:ea typeface="Times New Roman" panose="02020603050405020304" charset="0"/>
                <a:cs typeface="Calibri" panose="020F0502020204030204" charset="0"/>
                <a:sym typeface="+mn-lt"/>
              </a:rPr>
              <a:t>Conclusion</a:t>
            </a:r>
            <a:r>
              <a:rPr kumimoji="1" lang="en-US" altLang="zh-CN" sz="2800" b="1" kern="0" dirty="0" smtClean="0">
                <a:solidFill>
                  <a:srgbClr val="FF0000"/>
                </a:solidFill>
                <a:latin typeface="Calibri" panose="020F0502020204030204" charset="0"/>
                <a:ea typeface="Times New Roman" panose="02020603050405020304" charset="0"/>
                <a:cs typeface="Calibri" panose="020F0502020204030204" charset="0"/>
                <a:sym typeface="+mn-lt"/>
              </a:rPr>
              <a:t>: </a:t>
            </a:r>
            <a:endParaRPr kumimoji="1" lang="en-US" altLang="zh-CN" sz="2800" b="1" kern="0" dirty="0" smtClean="0">
              <a:solidFill>
                <a:srgbClr val="FF0000"/>
              </a:solidFill>
              <a:latin typeface="Calibri" panose="020F0502020204030204" charset="0"/>
              <a:ea typeface="Times New Roman" panose="02020603050405020304" charset="0"/>
              <a:cs typeface="Calibri" panose="020F0502020204030204" charset="0"/>
              <a:sym typeface="+mn-lt"/>
            </a:endParaRPr>
          </a:p>
          <a:p>
            <a:pPr indent="0" fontAlgn="auto">
              <a:lnSpc>
                <a:spcPts val="3660"/>
              </a:lnSpc>
            </a:pPr>
            <a:r>
              <a:rPr kumimoji="1" lang="en-US" altLang="zh-CN" sz="2800" kern="0" dirty="0">
                <a:latin typeface="Calibri" panose="020F0502020204030204" charset="0"/>
                <a:ea typeface="Times New Roman" panose="02020603050405020304" charset="0"/>
                <a:cs typeface="Calibri" panose="020F0502020204030204" charset="0"/>
                <a:sym typeface="+mn-ea"/>
              </a:rPr>
              <a:t>The man was unconscious ---- recovered later ---- told them what </a:t>
            </a:r>
            <a:r>
              <a:rPr kumimoji="1" lang="en-US" altLang="zh-CN" sz="2800" kern="0" dirty="0" smtClean="0">
                <a:latin typeface="Calibri" panose="020F0502020204030204" charset="0"/>
                <a:ea typeface="Times New Roman" panose="02020603050405020304" charset="0"/>
                <a:cs typeface="Calibri" panose="020F0502020204030204" charset="0"/>
                <a:sym typeface="+mn-ea"/>
              </a:rPr>
              <a:t> had </a:t>
            </a:r>
            <a:r>
              <a:rPr kumimoji="1" lang="en-US" altLang="zh-CN" sz="2800" kern="0" dirty="0">
                <a:latin typeface="Calibri" panose="020F0502020204030204" charset="0"/>
                <a:ea typeface="Times New Roman" panose="02020603050405020304" charset="0"/>
                <a:cs typeface="Calibri" panose="020F0502020204030204" charset="0"/>
                <a:sym typeface="+mn-ea"/>
              </a:rPr>
              <a:t>happened the </a:t>
            </a:r>
            <a:r>
              <a:rPr kumimoji="1" lang="en-US" altLang="zh-CN" sz="2800" kern="0" dirty="0" smtClean="0">
                <a:latin typeface="Calibri" panose="020F0502020204030204" charset="0"/>
                <a:ea typeface="Times New Roman" panose="02020603050405020304" charset="0"/>
                <a:cs typeface="Calibri" panose="020F0502020204030204" charset="0"/>
                <a:sym typeface="+mn-ea"/>
              </a:rPr>
              <a:t>previous</a:t>
            </a:r>
            <a:r>
              <a:rPr kumimoji="1" lang="en-US" altLang="zh-CN" sz="2800" kern="0" dirty="0">
                <a:latin typeface="Calibri" panose="020F0502020204030204" charset="0"/>
                <a:ea typeface="Times New Roman" panose="02020603050405020304" charset="0"/>
                <a:cs typeface="Calibri" panose="020F0502020204030204" charset="0"/>
                <a:sym typeface="+mn-ea"/>
              </a:rPr>
              <a:t> </a:t>
            </a:r>
            <a:r>
              <a:rPr kumimoji="1" lang="en-US" altLang="zh-CN" sz="2800" kern="0" dirty="0" smtClean="0">
                <a:latin typeface="Calibri" panose="020F0502020204030204" charset="0"/>
                <a:ea typeface="Times New Roman" panose="02020603050405020304" charset="0"/>
                <a:cs typeface="Calibri" panose="020F0502020204030204" charset="0"/>
                <a:sym typeface="+mn-ea"/>
              </a:rPr>
              <a:t>night</a:t>
            </a:r>
            <a:r>
              <a:rPr kumimoji="1" lang="en-US" altLang="zh-CN" sz="2800" kern="0" dirty="0">
                <a:latin typeface="Calibri" panose="020F0502020204030204" charset="0"/>
                <a:ea typeface="Times New Roman" panose="02020603050405020304" charset="0"/>
                <a:cs typeface="Calibri" panose="020F0502020204030204" charset="0"/>
                <a:sym typeface="+mn-ea"/>
              </a:rPr>
              <a:t>.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indent="0" algn="just" fontAlgn="auto">
              <a:lnSpc>
                <a:spcPts val="3660"/>
              </a:lnSpc>
              <a:spcBef>
                <a:spcPts val="600"/>
              </a:spcBef>
            </a:pP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indent="266700" fontAlgn="auto">
              <a:lnSpc>
                <a:spcPts val="3360"/>
              </a:lnSpc>
            </a:pPr>
            <a:endParaRPr lang="en-US" altLang="en-US" sz="2800" b="0">
              <a:latin typeface="Calibri" panose="020F0502020204030204" charset="0"/>
              <a:ea typeface="微软雅黑" panose="020B0503020204020204" charset="-122"/>
              <a:cs typeface="Calibri" panose="020F0502020204030204" charset="0"/>
            </a:endParaRPr>
          </a:p>
        </p:txBody>
      </p:sp>
      <p:pic>
        <p:nvPicPr>
          <p:cNvPr id="101" name="图片 100"/>
          <p:cNvPicPr/>
          <p:nvPr/>
        </p:nvPicPr>
        <p:blipFill>
          <a:blip r:embed="rId1"/>
          <a:stretch>
            <a:fillRect/>
          </a:stretch>
        </p:blipFill>
        <p:spPr>
          <a:xfrm>
            <a:off x="9017635" y="188595"/>
            <a:ext cx="2508250" cy="16478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down)">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0" grpId="0"/>
      <p:bldP spid="10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100" name="文本框 99"/>
          <p:cNvSpPr txBox="1"/>
          <p:nvPr/>
        </p:nvSpPr>
        <p:spPr>
          <a:xfrm>
            <a:off x="408940" y="1271270"/>
            <a:ext cx="11288395" cy="1852930"/>
          </a:xfrm>
          <a:prstGeom prst="rect">
            <a:avLst/>
          </a:prstGeom>
          <a:noFill/>
          <a:ln w="9525">
            <a:noFill/>
          </a:ln>
        </p:spPr>
        <p:txBody>
          <a:bodyPr wrap="square">
            <a:noAutofit/>
          </a:bodyPr>
          <a:p>
            <a:pPr indent="0" algn="just" fontAlgn="auto">
              <a:lnSpc>
                <a:spcPts val="4760"/>
              </a:lnSpc>
              <a:spcBef>
                <a:spcPts val="600"/>
              </a:spcBef>
            </a:pPr>
            <a:r>
              <a:rPr kumimoji="1" lang="en-US" altLang="zh-CN" sz="3200" b="1" kern="0" dirty="0">
                <a:solidFill>
                  <a:srgbClr val="FF0000"/>
                </a:solidFill>
                <a:latin typeface="Calibri" panose="020F0502020204030204" charset="0"/>
                <a:ea typeface="Times New Roman" panose="02020603050405020304" charset="0"/>
                <a:cs typeface="Calibri" panose="020F0502020204030204" charset="0"/>
                <a:sym typeface="+mn-lt"/>
              </a:rPr>
              <a:t>Introduction:</a:t>
            </a:r>
            <a:r>
              <a:rPr kumimoji="1" lang="en-US" altLang="zh-CN" sz="3200" b="1" kern="0" dirty="0">
                <a:solidFill>
                  <a:srgbClr val="00B050"/>
                </a:solidFill>
                <a:latin typeface="Calibri" panose="020F0502020204030204" charset="0"/>
                <a:ea typeface="Times New Roman" panose="02020603050405020304" charset="0"/>
                <a:cs typeface="Calibri" panose="020F0502020204030204" charset="0"/>
                <a:sym typeface="+mn-lt"/>
              </a:rPr>
              <a:t> </a:t>
            </a:r>
            <a:endParaRPr kumimoji="1" lang="en-US" altLang="zh-CN" sz="3200" b="1" kern="0" dirty="0">
              <a:solidFill>
                <a:srgbClr val="00B050"/>
              </a:solidFill>
              <a:latin typeface="Calibri" panose="020F0502020204030204" charset="0"/>
              <a:ea typeface="Times New Roman" panose="02020603050405020304" charset="0"/>
              <a:cs typeface="Calibri" panose="020F0502020204030204" charset="0"/>
              <a:sym typeface="+mn-lt"/>
            </a:endParaRPr>
          </a:p>
          <a:p>
            <a:pPr indent="0" algn="just" fontAlgn="auto">
              <a:lnSpc>
                <a:spcPts val="4760"/>
              </a:lnSpc>
              <a:spcBef>
                <a:spcPts val="600"/>
              </a:spcBef>
            </a:pPr>
            <a:r>
              <a:rPr kumimoji="1" lang="en-US" altLang="zh-CN" sz="3200" kern="0" dirty="0">
                <a:latin typeface="Calibri" panose="020F0502020204030204" charset="0"/>
                <a:ea typeface="Times New Roman" panose="02020603050405020304" charset="0"/>
                <a:cs typeface="Calibri" panose="020F0502020204030204" charset="0"/>
                <a:sym typeface="+mn-lt"/>
              </a:rPr>
              <a:t>A monk took two dogs out for exercise ---- the dogs were restless </a:t>
            </a:r>
            <a:r>
              <a:rPr kumimoji="1" lang="en-US" altLang="zh-CN" sz="3200" kern="0" dirty="0" smtClean="0">
                <a:latin typeface="Calibri" panose="020F0502020204030204" charset="0"/>
                <a:ea typeface="Times New Roman" panose="02020603050405020304" charset="0"/>
                <a:cs typeface="Calibri" panose="020F0502020204030204" charset="0"/>
                <a:sym typeface="+mn-lt"/>
              </a:rPr>
              <a:t>---- </a:t>
            </a:r>
            <a:r>
              <a:rPr kumimoji="1" lang="en-US" altLang="zh-CN" sz="3200" kern="0" dirty="0">
                <a:latin typeface="Calibri" panose="020F0502020204030204" charset="0"/>
                <a:ea typeface="Times New Roman" panose="02020603050405020304" charset="0"/>
                <a:cs typeface="Calibri" panose="020F0502020204030204" charset="0"/>
                <a:sym typeface="+mn-lt"/>
              </a:rPr>
              <a:t>a search party </a:t>
            </a:r>
            <a:r>
              <a:rPr kumimoji="1" lang="en-US" altLang="zh-CN" sz="3200" kern="0" dirty="0" smtClean="0">
                <a:latin typeface="Calibri" panose="020F0502020204030204" charset="0"/>
                <a:ea typeface="Times New Roman" panose="02020603050405020304" charset="0"/>
                <a:cs typeface="Calibri" panose="020F0502020204030204" charset="0"/>
                <a:sym typeface="+mn-lt"/>
              </a:rPr>
              <a:t>was organized</a:t>
            </a:r>
            <a:r>
              <a:rPr kumimoji="1" lang="en-US" altLang="zh-CN" sz="3200" kern="0" dirty="0">
                <a:latin typeface="Calibri" panose="020F0502020204030204" charset="0"/>
                <a:ea typeface="Times New Roman" panose="02020603050405020304" charset="0"/>
                <a:cs typeface="Calibri" panose="020F0502020204030204" charset="0"/>
                <a:sym typeface="+mn-lt"/>
              </a:rPr>
              <a:t>.  </a:t>
            </a:r>
            <a:endParaRPr kumimoji="1" lang="en-US" altLang="zh-CN" sz="3200" kern="0" dirty="0">
              <a:latin typeface="Calibri" panose="020F0502020204030204" charset="0"/>
              <a:ea typeface="Times New Roman" panose="02020603050405020304" charset="0"/>
              <a:cs typeface="Calibri" panose="020F0502020204030204" charset="0"/>
              <a:sym typeface="+mn-lt"/>
            </a:endParaRPr>
          </a:p>
          <a:p>
            <a:pPr indent="0" algn="just" fontAlgn="auto">
              <a:lnSpc>
                <a:spcPts val="4160"/>
              </a:lnSpc>
              <a:spcBef>
                <a:spcPts val="600"/>
              </a:spcBef>
            </a:pPr>
            <a:r>
              <a:rPr kumimoji="1" lang="en-US" altLang="zh-CN" sz="2800" kern="0" dirty="0">
                <a:solidFill>
                  <a:srgbClr val="C00000"/>
                </a:solidFill>
                <a:latin typeface="Calibri" panose="020F0502020204030204" charset="0"/>
                <a:ea typeface="Comic Sans MS" panose="030F0702030302020204" charset="0"/>
                <a:cs typeface="Calibri" panose="020F0502020204030204" charset="0"/>
                <a:sym typeface="+mn-lt"/>
              </a:rPr>
              <a:t>       </a:t>
            </a:r>
            <a:endParaRPr kumimoji="1" lang="en-US" altLang="zh-CN" sz="2800" kern="0" dirty="0">
              <a:solidFill>
                <a:srgbClr val="C00000"/>
              </a:solidFill>
              <a:latin typeface="Calibri" panose="020F0502020204030204" charset="0"/>
              <a:ea typeface="Comic Sans MS" panose="030F0702030302020204" charset="0"/>
              <a:cs typeface="Calibri" panose="020F0502020204030204" charset="0"/>
              <a:sym typeface="+mn-lt"/>
            </a:endParaRPr>
          </a:p>
          <a:p>
            <a:pPr indent="0" algn="just" fontAlgn="auto">
              <a:lnSpc>
                <a:spcPts val="4160"/>
              </a:lnSpc>
              <a:spcBef>
                <a:spcPts val="600"/>
              </a:spcBef>
            </a:pPr>
            <a:r>
              <a:rPr kumimoji="1" lang="en-US" altLang="zh-CN" sz="2800" kern="0" dirty="0">
                <a:solidFill>
                  <a:srgbClr val="C00000"/>
                </a:solidFill>
                <a:latin typeface="Calibri" panose="020F0502020204030204" charset="0"/>
                <a:ea typeface="Comic Sans MS" panose="030F0702030302020204" charset="0"/>
                <a:cs typeface="Calibri" panose="020F0502020204030204" charset="0"/>
                <a:sym typeface="+mn-lt"/>
              </a:rPr>
              <a:t>       </a:t>
            </a:r>
            <a:endParaRPr lang="en-US" altLang="en-US" sz="2800" b="0">
              <a:latin typeface="Calibri" panose="020F0502020204030204" charset="0"/>
              <a:ea typeface="微软雅黑" panose="020B0503020204020204" charset="-122"/>
              <a:cs typeface="Calibri" panose="020F0502020204030204" charset="0"/>
            </a:endParaRPr>
          </a:p>
        </p:txBody>
      </p:sp>
      <p:sp>
        <p:nvSpPr>
          <p:cNvPr id="5" name="文本框 4"/>
          <p:cNvSpPr txBox="1"/>
          <p:nvPr/>
        </p:nvSpPr>
        <p:spPr>
          <a:xfrm>
            <a:off x="332740" y="3429000"/>
            <a:ext cx="11289030" cy="2430145"/>
          </a:xfrm>
          <a:prstGeom prst="rect">
            <a:avLst/>
          </a:prstGeom>
          <a:noFill/>
        </p:spPr>
        <p:txBody>
          <a:bodyPr wrap="square" rtlCol="0">
            <a:spAutoFit/>
          </a:bodyPr>
          <a:p>
            <a:pPr indent="0" algn="just" fontAlgn="auto">
              <a:lnSpc>
                <a:spcPts val="4560"/>
              </a:lnSpc>
              <a:spcBef>
                <a:spcPts val="600"/>
              </a:spcBef>
            </a:pPr>
            <a:r>
              <a:rPr kumimoji="1" lang="en-US" altLang="zh-CN" sz="3200" kern="0" dirty="0">
                <a:solidFill>
                  <a:schemeClr val="tx1"/>
                </a:solidFill>
                <a:latin typeface="Calibri" panose="020F0502020204030204" charset="0"/>
                <a:ea typeface="Comic Sans MS" panose="030F0702030302020204" charset="0"/>
                <a:cs typeface="Calibri" panose="020F0502020204030204" charset="0"/>
                <a:sym typeface="+mn-lt"/>
              </a:rPr>
              <a:t>       </a:t>
            </a:r>
            <a:r>
              <a:rPr kumimoji="1" lang="en-US" altLang="zh-CN" sz="3200" kern="0" dirty="0">
                <a:solidFill>
                  <a:srgbClr val="FF0000"/>
                </a:solidFill>
                <a:latin typeface="Calibri" panose="020F0502020204030204" charset="0"/>
                <a:ea typeface="Comic Sans MS" panose="030F0702030302020204" charset="0"/>
                <a:cs typeface="Calibri" panose="020F0502020204030204" charset="0"/>
                <a:sym typeface="+mn-lt"/>
              </a:rPr>
              <a:t>One very cold morning, a monk took two St. Bernard's dogs out for exercise. He immediately noticed that the dogs were very restless. Suspecting a traveler might be in difficulty, the monk returned to the monastery to organize a search </a:t>
            </a:r>
            <a:r>
              <a:rPr kumimoji="1" lang="en-US" altLang="zh-CN" sz="3200" kern="0" dirty="0" smtClean="0">
                <a:solidFill>
                  <a:srgbClr val="FF0000"/>
                </a:solidFill>
                <a:latin typeface="Calibri" panose="020F0502020204030204" charset="0"/>
                <a:ea typeface="Comic Sans MS" panose="030F0702030302020204" charset="0"/>
                <a:cs typeface="Calibri" panose="020F0502020204030204" charset="0"/>
                <a:sym typeface="+mn-lt"/>
              </a:rPr>
              <a:t>party. </a:t>
            </a:r>
            <a:endParaRPr kumimoji="1" lang="en-US" altLang="zh-CN" sz="3200" kern="0" dirty="0" smtClean="0">
              <a:solidFill>
                <a:srgbClr val="FF0000"/>
              </a:solidFill>
              <a:latin typeface="Calibri" panose="020F0502020204030204" charset="0"/>
              <a:ea typeface="Comic Sans MS" panose="030F070203030202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down)">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0" grpId="0"/>
      <p:bldP spid="100" grpId="1"/>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100" name="文本框 99"/>
          <p:cNvSpPr txBox="1"/>
          <p:nvPr/>
        </p:nvSpPr>
        <p:spPr>
          <a:xfrm>
            <a:off x="408940" y="1018540"/>
            <a:ext cx="11288395" cy="2410460"/>
          </a:xfrm>
          <a:prstGeom prst="rect">
            <a:avLst/>
          </a:prstGeom>
          <a:noFill/>
          <a:ln w="9525">
            <a:noFill/>
          </a:ln>
        </p:spPr>
        <p:txBody>
          <a:bodyPr wrap="square">
            <a:noAutofit/>
          </a:bodyPr>
          <a:p>
            <a:pPr indent="0" algn="just" fontAlgn="auto">
              <a:lnSpc>
                <a:spcPts val="3460"/>
              </a:lnSpc>
              <a:spcBef>
                <a:spcPts val="600"/>
              </a:spcBef>
            </a:pPr>
            <a:r>
              <a:rPr kumimoji="1" lang="en-US" altLang="zh-CN" sz="2800" b="1" kern="0" dirty="0">
                <a:solidFill>
                  <a:srgbClr val="FF0000"/>
                </a:solidFill>
                <a:latin typeface="Calibri" panose="020F0502020204030204" charset="0"/>
                <a:ea typeface="Times New Roman" panose="02020603050405020304" charset="0"/>
                <a:cs typeface="Calibri" panose="020F0502020204030204" charset="0"/>
                <a:sym typeface="+mn-lt"/>
              </a:rPr>
              <a:t>Development</a:t>
            </a:r>
            <a:r>
              <a:rPr kumimoji="1" lang="en-US" altLang="zh-CN" sz="2800" b="1" kern="0" dirty="0" smtClean="0">
                <a:solidFill>
                  <a:srgbClr val="FF0000"/>
                </a:solidFill>
                <a:latin typeface="Calibri" panose="020F0502020204030204" charset="0"/>
                <a:ea typeface="Times New Roman" panose="02020603050405020304" charset="0"/>
                <a:cs typeface="Calibri" panose="020F0502020204030204" charset="0"/>
                <a:sym typeface="+mn-lt"/>
              </a:rPr>
              <a:t>: </a:t>
            </a:r>
            <a:endParaRPr kumimoji="1" lang="en-US" altLang="zh-CN" sz="2800" b="1" kern="0" dirty="0" smtClean="0">
              <a:solidFill>
                <a:srgbClr val="FF0000"/>
              </a:solidFill>
              <a:latin typeface="Calibri" panose="020F0502020204030204" charset="0"/>
              <a:ea typeface="Times New Roman" panose="02020603050405020304" charset="0"/>
              <a:cs typeface="Calibri" panose="020F0502020204030204" charset="0"/>
              <a:sym typeface="+mn-lt"/>
            </a:endParaRPr>
          </a:p>
          <a:p>
            <a:pPr indent="0" algn="just" fontAlgn="auto">
              <a:lnSpc>
                <a:spcPts val="3460"/>
              </a:lnSpc>
              <a:spcBef>
                <a:spcPts val="600"/>
              </a:spcBef>
            </a:pPr>
            <a:r>
              <a:rPr kumimoji="1" lang="en-US" altLang="zh-CN" sz="2400" kern="0" dirty="0">
                <a:latin typeface="Calibri" panose="020F0502020204030204" charset="0"/>
                <a:ea typeface="Times New Roman" panose="02020603050405020304" charset="0"/>
                <a:cs typeface="Calibri" panose="020F0502020204030204" charset="0"/>
                <a:sym typeface="+mn-lt"/>
              </a:rPr>
              <a:t>The dogs led the monks through the snow ---- high winds the </a:t>
            </a:r>
            <a:r>
              <a:rPr kumimoji="1" lang="en-US" altLang="zh-CN" sz="2400" kern="0" dirty="0" smtClean="0">
                <a:latin typeface="Calibri" panose="020F0502020204030204" charset="0"/>
                <a:ea typeface="Times New Roman" panose="02020603050405020304" charset="0"/>
                <a:cs typeface="Calibri" panose="020F0502020204030204" charset="0"/>
                <a:sym typeface="+mn-lt"/>
              </a:rPr>
              <a:t>previous </a:t>
            </a:r>
            <a:r>
              <a:rPr kumimoji="1" lang="en-US" altLang="zh-CN" sz="2400" kern="0" dirty="0">
                <a:latin typeface="Calibri" panose="020F0502020204030204" charset="0"/>
                <a:ea typeface="Times New Roman" panose="02020603050405020304" charset="0"/>
                <a:cs typeface="Calibri" panose="020F0502020204030204" charset="0"/>
                <a:sym typeface="+mn-lt"/>
              </a:rPr>
              <a:t>night ---- now </a:t>
            </a:r>
            <a:r>
              <a:rPr kumimoji="1" lang="en-US" altLang="zh-CN" sz="2400" kern="0" dirty="0" smtClean="0">
                <a:latin typeface="Calibri" panose="020F0502020204030204" charset="0"/>
                <a:ea typeface="Times New Roman" panose="02020603050405020304" charset="0"/>
                <a:cs typeface="Calibri" panose="020F0502020204030204" charset="0"/>
                <a:sym typeface="+mn-lt"/>
              </a:rPr>
              <a:t>heavy fog </a:t>
            </a:r>
            <a:r>
              <a:rPr kumimoji="1" lang="en-US" altLang="zh-CN" sz="2400" kern="0" dirty="0">
                <a:latin typeface="Calibri" panose="020F0502020204030204" charset="0"/>
                <a:ea typeface="Times New Roman" panose="02020603050405020304" charset="0"/>
                <a:cs typeface="Calibri" panose="020F0502020204030204" charset="0"/>
                <a:sym typeface="+mn-lt"/>
              </a:rPr>
              <a:t>---- temperature 20°below ---- </a:t>
            </a:r>
            <a:r>
              <a:rPr kumimoji="1" lang="en-US" altLang="zh-CN" sz="2400" kern="0" dirty="0" smtClean="0">
                <a:latin typeface="Calibri" panose="020F0502020204030204" charset="0"/>
                <a:ea typeface="Times New Roman" panose="02020603050405020304" charset="0"/>
                <a:cs typeface="Calibri" panose="020F0502020204030204" charset="0"/>
                <a:sym typeface="+mn-lt"/>
              </a:rPr>
              <a:t> they </a:t>
            </a:r>
            <a:r>
              <a:rPr kumimoji="1" lang="en-US" altLang="zh-CN" sz="2400" kern="0" dirty="0">
                <a:latin typeface="Calibri" panose="020F0502020204030204" charset="0"/>
                <a:ea typeface="Times New Roman" panose="02020603050405020304" charset="0"/>
                <a:cs typeface="Calibri" panose="020F0502020204030204" charset="0"/>
                <a:sym typeface="+mn-lt"/>
              </a:rPr>
              <a:t>got near ---- heard cries ---- a man was trapped under the </a:t>
            </a:r>
            <a:r>
              <a:rPr kumimoji="1" lang="en-US" altLang="zh-CN" sz="2400" kern="0" dirty="0" smtClean="0">
                <a:latin typeface="Calibri" panose="020F0502020204030204" charset="0"/>
                <a:ea typeface="Times New Roman" panose="02020603050405020304" charset="0"/>
                <a:cs typeface="Calibri" panose="020F0502020204030204" charset="0"/>
                <a:sym typeface="+mn-lt"/>
              </a:rPr>
              <a:t>snow </a:t>
            </a:r>
            <a:r>
              <a:rPr kumimoji="1" lang="en-US" altLang="zh-CN" sz="2400" kern="0" dirty="0">
                <a:latin typeface="Calibri" panose="020F0502020204030204" charset="0"/>
                <a:ea typeface="Times New Roman" panose="02020603050405020304" charset="0"/>
                <a:cs typeface="Calibri" panose="020F0502020204030204" charset="0"/>
                <a:sym typeface="+mn-lt"/>
              </a:rPr>
              <a:t>---- the dogs dragged him out ---- he was taken to the </a:t>
            </a:r>
            <a:r>
              <a:rPr kumimoji="1" lang="en-US" altLang="zh-CN" sz="2400" kern="0" dirty="0" smtClean="0">
                <a:latin typeface="Calibri" panose="020F0502020204030204" charset="0"/>
                <a:ea typeface="Times New Roman" panose="02020603050405020304" charset="0"/>
                <a:cs typeface="Calibri" panose="020F0502020204030204" charset="0"/>
                <a:sym typeface="+mn-lt"/>
              </a:rPr>
              <a:t>monastery </a:t>
            </a:r>
            <a:r>
              <a:rPr kumimoji="1" lang="en-US" altLang="zh-CN" sz="2400" kern="0" dirty="0">
                <a:latin typeface="Calibri" panose="020F0502020204030204" charset="0"/>
                <a:ea typeface="Times New Roman" panose="02020603050405020304" charset="0"/>
                <a:cs typeface="Calibri" panose="020F0502020204030204" charset="0"/>
                <a:sym typeface="+mn-lt"/>
              </a:rPr>
              <a:t>on a sledge. </a:t>
            </a:r>
            <a:endParaRPr kumimoji="1" lang="en-US" altLang="zh-CN" sz="2400" kern="0" dirty="0">
              <a:latin typeface="Calibri" panose="020F0502020204030204" charset="0"/>
              <a:ea typeface="Times New Roman" panose="02020603050405020304" charset="0"/>
              <a:cs typeface="Calibri" panose="020F0502020204030204" charset="0"/>
              <a:sym typeface="+mn-lt"/>
            </a:endParaRPr>
          </a:p>
          <a:p>
            <a:pPr indent="0" algn="just" fontAlgn="auto">
              <a:lnSpc>
                <a:spcPts val="4760"/>
              </a:lnSpc>
              <a:spcBef>
                <a:spcPts val="600"/>
              </a:spcBef>
            </a:pPr>
            <a:endParaRPr lang="en-US" altLang="en-US" sz="2400" b="0">
              <a:latin typeface="Calibri" panose="020F0502020204030204" charset="0"/>
              <a:ea typeface="微软雅黑" panose="020B0503020204020204" charset="-122"/>
              <a:cs typeface="Calibri" panose="020F0502020204030204" charset="0"/>
            </a:endParaRPr>
          </a:p>
        </p:txBody>
      </p:sp>
      <p:sp>
        <p:nvSpPr>
          <p:cNvPr id="5" name="文本框 4"/>
          <p:cNvSpPr txBox="1"/>
          <p:nvPr/>
        </p:nvSpPr>
        <p:spPr>
          <a:xfrm>
            <a:off x="504825" y="3321050"/>
            <a:ext cx="11193145" cy="3435350"/>
          </a:xfrm>
          <a:prstGeom prst="rect">
            <a:avLst/>
          </a:prstGeom>
          <a:noFill/>
        </p:spPr>
        <p:txBody>
          <a:bodyPr wrap="square" rtlCol="0">
            <a:noAutofit/>
          </a:bodyPr>
          <a:p>
            <a:pPr indent="0" algn="just" fontAlgn="auto">
              <a:lnSpc>
                <a:spcPts val="3260"/>
              </a:lnSpc>
              <a:spcBef>
                <a:spcPts val="600"/>
              </a:spcBef>
            </a:pPr>
            <a:r>
              <a:rPr kumimoji="1" lang="en-US" altLang="zh-CN" sz="2400" kern="0" dirty="0">
                <a:solidFill>
                  <a:schemeClr val="tx1"/>
                </a:solidFill>
                <a:latin typeface="Calibri" panose="020F0502020204030204" charset="0"/>
                <a:ea typeface="Comic Sans MS" panose="030F0702030302020204" charset="0"/>
                <a:cs typeface="Calibri" panose="020F0502020204030204" charset="0"/>
                <a:sym typeface="+mn-lt"/>
              </a:rPr>
              <a:t>       </a:t>
            </a:r>
            <a:r>
              <a:rPr kumimoji="1" lang="en-US" altLang="zh-CN" sz="2400" kern="0" dirty="0">
                <a:solidFill>
                  <a:srgbClr val="FF0000"/>
                </a:solidFill>
                <a:latin typeface="Calibri" panose="020F0502020204030204" charset="0"/>
                <a:ea typeface="Comic Sans MS" panose="030F0702030302020204" charset="0"/>
                <a:cs typeface="Calibri" panose="020F0502020204030204" charset="0"/>
                <a:sym typeface="+mn-lt"/>
              </a:rPr>
              <a:t>The two dogs led four monks through the snow. Two of the monks pulled a sledge behind them, in case they needed it. There had been very high winds the previous night, but now everything was still and visibility was bad because there was a heavy fog. Moreover, the temperature had fallen to -20°.The dogs led the monks towards the Pass and as the monks got near, they heard cries in the distance. The dogs soon found a man who was trapped under the snow and immediately dragged him out. The man was alive, but frozen stiff. The monks strapped him to the sledge and took him back to the monastery.</a:t>
            </a:r>
            <a:r>
              <a:rPr kumimoji="1" lang="en-US" altLang="zh-CN" sz="2000" kern="0" dirty="0">
                <a:solidFill>
                  <a:srgbClr val="FF0000"/>
                </a:solidFill>
                <a:latin typeface="Comic Sans MS" panose="030F0702030302020204" charset="0"/>
                <a:ea typeface="Comic Sans MS" panose="030F0702030302020204" charset="0"/>
                <a:cs typeface="Comic Sans MS" panose="030F0702030302020204" charset="0"/>
                <a:sym typeface="+mn-lt"/>
              </a:rPr>
              <a:t> </a:t>
            </a:r>
            <a:endParaRPr kumimoji="1" lang="en-US" altLang="zh-CN" sz="3200" kern="0" dirty="0" smtClean="0">
              <a:solidFill>
                <a:srgbClr val="FF0000"/>
              </a:solidFill>
              <a:latin typeface="Comic Sans MS" panose="030F0702030302020204" charset="0"/>
              <a:ea typeface="Comic Sans MS" panose="030F0702030302020204" charset="0"/>
              <a:cs typeface="Comic Sans MS" panose="030F0702030302020204" charset="0"/>
              <a:sym typeface="+mn-lt"/>
            </a:endParaRPr>
          </a:p>
          <a:p>
            <a:pPr indent="0" algn="just" fontAlgn="auto">
              <a:lnSpc>
                <a:spcPts val="4560"/>
              </a:lnSpc>
              <a:spcBef>
                <a:spcPts val="600"/>
              </a:spcBef>
            </a:pPr>
            <a:endParaRPr kumimoji="1" lang="en-US" altLang="zh-CN" sz="3200" kern="0" dirty="0" smtClean="0">
              <a:solidFill>
                <a:srgbClr val="FF0000"/>
              </a:solidFill>
              <a:latin typeface="Comic Sans MS" panose="030F0702030302020204" charset="0"/>
              <a:ea typeface="Comic Sans MS" panose="030F0702030302020204" charset="0"/>
              <a:cs typeface="Comic Sans MS" panose="030F070203030202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down)">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0" grpId="0"/>
      <p:bldP spid="100" grpId="1"/>
      <p:bldP spid="5" grpId="0"/>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100" name="文本框 99"/>
          <p:cNvSpPr txBox="1"/>
          <p:nvPr/>
        </p:nvSpPr>
        <p:spPr>
          <a:xfrm>
            <a:off x="408940" y="1018540"/>
            <a:ext cx="11288395" cy="2410460"/>
          </a:xfrm>
          <a:prstGeom prst="rect">
            <a:avLst/>
          </a:prstGeom>
          <a:noFill/>
          <a:ln w="9525">
            <a:noFill/>
          </a:ln>
        </p:spPr>
        <p:txBody>
          <a:bodyPr wrap="square">
            <a:noAutofit/>
          </a:bodyPr>
          <a:p>
            <a:pPr indent="0" fontAlgn="auto">
              <a:lnSpc>
                <a:spcPct val="150000"/>
              </a:lnSpc>
            </a:pPr>
            <a:r>
              <a:rPr kumimoji="1" lang="en-US" altLang="zh-CN" sz="2800" b="1" kern="0" dirty="0">
                <a:solidFill>
                  <a:srgbClr val="FF0000"/>
                </a:solidFill>
                <a:latin typeface="Calibri" panose="020F0502020204030204" charset="0"/>
                <a:ea typeface="Times New Roman" panose="02020603050405020304" charset="0"/>
                <a:cs typeface="Calibri" panose="020F0502020204030204" charset="0"/>
                <a:sym typeface="+mn-lt"/>
              </a:rPr>
              <a:t>Conclusion</a:t>
            </a:r>
            <a:r>
              <a:rPr kumimoji="1" lang="en-US" altLang="zh-CN" sz="2800" b="1" kern="0" dirty="0" smtClean="0">
                <a:solidFill>
                  <a:srgbClr val="FF0000"/>
                </a:solidFill>
                <a:latin typeface="Calibri" panose="020F0502020204030204" charset="0"/>
                <a:ea typeface="Times New Roman" panose="02020603050405020304" charset="0"/>
                <a:cs typeface="Calibri" panose="020F0502020204030204" charset="0"/>
                <a:sym typeface="+mn-lt"/>
              </a:rPr>
              <a:t>: </a:t>
            </a:r>
            <a:endParaRPr kumimoji="1" lang="en-US" altLang="zh-CN" sz="2800" b="1" kern="0" dirty="0" smtClean="0">
              <a:solidFill>
                <a:srgbClr val="FF0000"/>
              </a:solidFill>
              <a:latin typeface="Calibri" panose="020F0502020204030204" charset="0"/>
              <a:ea typeface="Times New Roman" panose="02020603050405020304" charset="0"/>
              <a:cs typeface="Calibri" panose="020F0502020204030204" charset="0"/>
              <a:sym typeface="+mn-lt"/>
            </a:endParaRPr>
          </a:p>
          <a:p>
            <a:pPr indent="0" fontAlgn="auto">
              <a:lnSpc>
                <a:spcPct val="150000"/>
              </a:lnSpc>
            </a:pPr>
            <a:r>
              <a:rPr kumimoji="1" lang="en-US" altLang="zh-CN" sz="2800" kern="0" dirty="0">
                <a:latin typeface="Calibri" panose="020F0502020204030204" charset="0"/>
                <a:ea typeface="Times New Roman" panose="02020603050405020304" charset="0"/>
                <a:cs typeface="Calibri" panose="020F0502020204030204" charset="0"/>
                <a:sym typeface="+mn-ea"/>
              </a:rPr>
              <a:t>The man was unconscious ---- recovered later ---- told them what </a:t>
            </a:r>
            <a:r>
              <a:rPr kumimoji="1" lang="en-US" altLang="zh-CN" sz="2800" kern="0" dirty="0" smtClean="0">
                <a:latin typeface="Calibri" panose="020F0502020204030204" charset="0"/>
                <a:ea typeface="Times New Roman" panose="02020603050405020304" charset="0"/>
                <a:cs typeface="Calibri" panose="020F0502020204030204" charset="0"/>
                <a:sym typeface="+mn-ea"/>
              </a:rPr>
              <a:t> had </a:t>
            </a:r>
            <a:r>
              <a:rPr kumimoji="1" lang="en-US" altLang="zh-CN" sz="2800" kern="0" dirty="0">
                <a:latin typeface="Calibri" panose="020F0502020204030204" charset="0"/>
                <a:ea typeface="Times New Roman" panose="02020603050405020304" charset="0"/>
                <a:cs typeface="Calibri" panose="020F0502020204030204" charset="0"/>
                <a:sym typeface="+mn-ea"/>
              </a:rPr>
              <a:t>happened the </a:t>
            </a:r>
            <a:r>
              <a:rPr kumimoji="1" lang="en-US" altLang="zh-CN" sz="2800" kern="0" dirty="0" smtClean="0">
                <a:latin typeface="Calibri" panose="020F0502020204030204" charset="0"/>
                <a:ea typeface="Times New Roman" panose="02020603050405020304" charset="0"/>
                <a:cs typeface="Calibri" panose="020F0502020204030204" charset="0"/>
                <a:sym typeface="+mn-ea"/>
              </a:rPr>
              <a:t>previous</a:t>
            </a:r>
            <a:r>
              <a:rPr kumimoji="1" lang="en-US" altLang="zh-CN" sz="2800" kern="0" dirty="0">
                <a:latin typeface="Calibri" panose="020F0502020204030204" charset="0"/>
                <a:ea typeface="Times New Roman" panose="02020603050405020304" charset="0"/>
                <a:cs typeface="Calibri" panose="020F0502020204030204" charset="0"/>
                <a:sym typeface="+mn-ea"/>
              </a:rPr>
              <a:t> </a:t>
            </a:r>
            <a:r>
              <a:rPr kumimoji="1" lang="en-US" altLang="zh-CN" sz="2800" kern="0" dirty="0" smtClean="0">
                <a:latin typeface="Calibri" panose="020F0502020204030204" charset="0"/>
                <a:ea typeface="Times New Roman" panose="02020603050405020304" charset="0"/>
                <a:cs typeface="Calibri" panose="020F0502020204030204" charset="0"/>
                <a:sym typeface="+mn-ea"/>
              </a:rPr>
              <a:t>night</a:t>
            </a:r>
            <a:r>
              <a:rPr kumimoji="1" lang="en-US" altLang="zh-CN" sz="2800" kern="0" dirty="0">
                <a:latin typeface="Calibri" panose="020F0502020204030204" charset="0"/>
                <a:ea typeface="Times New Roman" panose="02020603050405020304" charset="0"/>
                <a:cs typeface="Calibri" panose="020F0502020204030204" charset="0"/>
                <a:sym typeface="+mn-ea"/>
              </a:rPr>
              <a:t>.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indent="0" algn="just" fontAlgn="auto">
              <a:lnSpc>
                <a:spcPts val="4760"/>
              </a:lnSpc>
              <a:spcBef>
                <a:spcPts val="600"/>
              </a:spcBef>
            </a:pPr>
            <a:endParaRPr lang="en-US" altLang="en-US" sz="2400" b="0">
              <a:latin typeface="Calibri" panose="020F0502020204030204" charset="0"/>
              <a:ea typeface="微软雅黑" panose="020B0503020204020204" charset="-122"/>
              <a:cs typeface="Calibri" panose="020F0502020204030204" charset="0"/>
            </a:endParaRPr>
          </a:p>
        </p:txBody>
      </p:sp>
      <p:sp>
        <p:nvSpPr>
          <p:cNvPr id="5" name="文本框 4"/>
          <p:cNvSpPr txBox="1"/>
          <p:nvPr/>
        </p:nvSpPr>
        <p:spPr>
          <a:xfrm>
            <a:off x="408305" y="3142615"/>
            <a:ext cx="11289030" cy="3435350"/>
          </a:xfrm>
          <a:prstGeom prst="rect">
            <a:avLst/>
          </a:prstGeom>
          <a:noFill/>
        </p:spPr>
        <p:txBody>
          <a:bodyPr wrap="square" rtlCol="0">
            <a:noAutofit/>
          </a:bodyPr>
          <a:p>
            <a:pPr indent="0" algn="just" fontAlgn="auto">
              <a:lnSpc>
                <a:spcPct val="150000"/>
              </a:lnSpc>
              <a:spcBef>
                <a:spcPts val="600"/>
              </a:spcBef>
            </a:pPr>
            <a:r>
              <a:rPr kumimoji="1" lang="en-US" altLang="zh-CN" sz="2800" kern="0" dirty="0">
                <a:solidFill>
                  <a:schemeClr val="tx1"/>
                </a:solidFill>
                <a:latin typeface="Calibri" panose="020F0502020204030204" charset="0"/>
                <a:ea typeface="Comic Sans MS" panose="030F0702030302020204" charset="0"/>
                <a:cs typeface="Calibri" panose="020F0502020204030204" charset="0"/>
                <a:sym typeface="+mn-lt"/>
              </a:rPr>
              <a:t>       </a:t>
            </a:r>
            <a:r>
              <a:rPr kumimoji="1" lang="en-US" altLang="zh-CN" sz="2800" kern="0" dirty="0">
                <a:solidFill>
                  <a:srgbClr val="FF0000"/>
                </a:solidFill>
                <a:latin typeface="Calibri" panose="020F0502020204030204" charset="0"/>
                <a:ea typeface="Comic Sans MS" panose="030F0702030302020204" charset="0"/>
                <a:cs typeface="Calibri" panose="020F0502020204030204" charset="0"/>
                <a:sym typeface="+mn-lt"/>
              </a:rPr>
              <a:t>The man was unconscious, but he soon recovered in the warm atmosphere of the monastery where he was given plenty of hot drinks and food. When the traveler was able to speak, the monks listened with interest as he told them what had happened the previous night</a:t>
            </a:r>
            <a:r>
              <a:rPr kumimoji="1" lang="en-US" altLang="zh-CN" sz="2800" kern="0" dirty="0" smtClean="0">
                <a:solidFill>
                  <a:srgbClr val="FF0000"/>
                </a:solidFill>
                <a:latin typeface="Calibri" panose="020F0502020204030204" charset="0"/>
                <a:ea typeface="Comic Sans MS" panose="030F0702030302020204" charset="0"/>
                <a:cs typeface="Calibri" panose="020F0502020204030204" charset="0"/>
                <a:sym typeface="+mn-lt"/>
              </a:rPr>
              <a:t>.</a:t>
            </a:r>
            <a:endParaRPr kumimoji="1" lang="en-US" altLang="zh-CN" sz="2800" kern="0" dirty="0">
              <a:solidFill>
                <a:srgbClr val="FF0000"/>
              </a:solidFill>
              <a:latin typeface="Calibri" panose="020F0502020204030204" charset="0"/>
              <a:ea typeface="Comic Sans MS" panose="030F0702030302020204" charset="0"/>
              <a:cs typeface="Calibri" panose="020F0502020204030204" charset="0"/>
              <a:sym typeface="+mn-lt"/>
            </a:endParaRPr>
          </a:p>
          <a:p>
            <a:pPr indent="0" algn="just" fontAlgn="auto">
              <a:lnSpc>
                <a:spcPts val="4560"/>
              </a:lnSpc>
              <a:spcBef>
                <a:spcPts val="600"/>
              </a:spcBef>
            </a:pPr>
            <a:endParaRPr kumimoji="1" lang="en-US" altLang="zh-CN" sz="2800" kern="0" dirty="0" smtClean="0">
              <a:solidFill>
                <a:srgbClr val="FF0000"/>
              </a:solidFill>
              <a:latin typeface="Calibri" panose="020F0502020204030204" charset="0"/>
              <a:ea typeface="Comic Sans MS" panose="030F070203030202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down)">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0" grpId="0"/>
      <p:bldP spid="100" grpId="1"/>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8</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cs typeface="Arial" panose="020B0604020202020204" pitchFamily="34" charset="0"/>
                <a:sym typeface="+mn-lt"/>
              </a:rPr>
              <a:t>Story development</a:t>
            </a:r>
            <a:endParaRPr lang="en-US" altLang="zh-CN" sz="4000" b="1" spc="260" dirty="0">
              <a:cs typeface="Arial" panose="020B0604020202020204" pitchFamily="34" charset="0"/>
              <a:sym typeface="+mn-lt"/>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1</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p:txBody>
          <a:bodyPr>
            <a:normAutofit/>
          </a:bodyPr>
          <a:lstStyle/>
          <a:p>
            <a:pPr marL="0" indent="0" algn="l">
              <a:lnSpc>
                <a:spcPct val="100000"/>
              </a:lnSpc>
              <a:spcBef>
                <a:spcPts val="0"/>
              </a:spcBef>
              <a:buSzPct val="100000"/>
              <a:buNone/>
            </a:pPr>
            <a:r>
              <a:rPr lang="en-US" altLang="zh-CN" sz="4000" b="1" spc="160" dirty="0">
                <a:latin typeface="Calibri" panose="020F0502020204030204" charset="0"/>
                <a:ea typeface="仓耳玄三M W05" panose="02020400000000000000" charset="-122"/>
                <a:cs typeface="Calibri" panose="020F0502020204030204" charset="0"/>
                <a:sym typeface="+mn-lt"/>
              </a:rPr>
              <a:t>Target vocabulary</a:t>
            </a:r>
            <a:endParaRPr lang="en-US" altLang="zh-CN" sz="4000" b="1" spc="160" dirty="0">
              <a:latin typeface="Calibri" panose="020F0502020204030204" charset="0"/>
              <a:ea typeface="仓耳玄三M W05" panose="02020400000000000000" charset="-122"/>
              <a:cs typeface="Calibri" panose="020F0502020204030204" charset="0"/>
              <a:sym typeface="+mn-lt"/>
            </a:endParaRPr>
          </a:p>
        </p:txBody>
      </p:sp>
    </p:spTree>
    <p:custDataLst>
      <p:tags r:id="rId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21945" y="807720"/>
            <a:ext cx="11684635" cy="5930900"/>
          </a:xfrm>
          <a:prstGeom prst="rect">
            <a:avLst/>
          </a:prstGeom>
          <a:noFill/>
        </p:spPr>
        <p:txBody>
          <a:bodyPr wrap="square" rtlCol="0" anchor="t">
            <a:noAutofit/>
          </a:bodyPr>
          <a:p>
            <a:pPr indent="457200" algn="just" fontAlgn="auto">
              <a:lnSpc>
                <a:spcPts val="3100"/>
              </a:lnSpc>
            </a:pPr>
            <a:r>
              <a:rPr lang="zh-CN" altLang="en-US" sz="2000" dirty="0">
                <a:latin typeface="Calibri" panose="020F0502020204030204" charset="0"/>
                <a:cs typeface="Calibri" panose="020F0502020204030204" charset="0"/>
                <a:sym typeface="+mn-ea"/>
              </a:rPr>
              <a:t>The Great St. Bernard Pass connects Switzerland to Italy. At 2, 473 meters, it is the highest mountain pass in Europe. The famous monastery of St. Bernard, which was founded in the eleventh century, lies about a mile away. For hundreds of years, St. Bernard dogs have saved the lives of travelers crossing the dangerous Pass. These friendly dogs, which were first brought from Asia, were used as watchdogs even in Roman times. Now that a tunnel has been built through the mountains, the Pass is less dangerous, but each year, the dogs are still sent out into the snow whenever a traveler is in difficulty. Despite the new tunnel, there are still a few people who rashly attempt to cross the Pass on foot.  </a:t>
            </a:r>
            <a:endParaRPr lang="zh-CN" altLang="en-US" sz="2000" dirty="0">
              <a:latin typeface="Calibri" panose="020F0502020204030204" charset="0"/>
              <a:cs typeface="Calibri" panose="020F0502020204030204" charset="0"/>
              <a:sym typeface="+mn-ea"/>
            </a:endParaRPr>
          </a:p>
          <a:p>
            <a:pPr indent="457200" algn="just" fontAlgn="auto">
              <a:lnSpc>
                <a:spcPts val="3100"/>
              </a:lnSpc>
            </a:pPr>
            <a:r>
              <a:rPr lang="zh-CN" altLang="en-US" sz="2000" dirty="0">
                <a:latin typeface="Calibri" panose="020F0502020204030204" charset="0"/>
                <a:cs typeface="Calibri" panose="020F0502020204030204" charset="0"/>
                <a:sym typeface="+mn-ea"/>
              </a:rPr>
              <a:t>During the summer months, the monastery is very busy, for it is visited by thousands of people who cross the Pass in cars. As there are so many people about, the dogs have to be kept in a special enclosure. In winter, however, life at the monastery is quite different. The temperature drops to -30°and very few people attempt to cross the Pass. The monks prefer winter to summer for they have more privacy. The dogs have greater freedom, too, for they are allowed to wander outside their enclosure. The only regular visitors to the monastery in winter are parties of skiers who go there at Christmas and Easter. These young people, who love the peace of the mountains, always receive a warm welcome at St. Bernard's monastery. </a:t>
            </a:r>
            <a:endParaRPr lang="en-US" altLang="zh-CN" sz="2000" dirty="0">
              <a:latin typeface="Times New Roman" panose="02020603050405020304" charset="0"/>
              <a:cs typeface="Times New Roman" panose="02020603050405020304" charset="0"/>
              <a:sym typeface="+mn-ea"/>
            </a:endParaRPr>
          </a:p>
        </p:txBody>
      </p:sp>
      <p:sp>
        <p:nvSpPr>
          <p:cNvPr id="7" name="文本框 6"/>
          <p:cNvSpPr txBox="1"/>
          <p:nvPr/>
        </p:nvSpPr>
        <p:spPr>
          <a:xfrm>
            <a:off x="321945" y="285750"/>
            <a:ext cx="4052570"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Reading the passage</a:t>
            </a:r>
            <a:endParaRPr lang="en-US" altLang="zh-CN" sz="2800" b="1">
              <a:highlight>
                <a:srgbClr val="FFFF00"/>
              </a:highlight>
              <a:latin typeface="Calibri" panose="020F0502020204030204" charset="0"/>
              <a:cs typeface="Calibri" panose="020F0502020204030204" charset="0"/>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694690" y="1270000"/>
            <a:ext cx="11156950" cy="2810510"/>
          </a:xfrm>
          <a:prstGeom prst="rect">
            <a:avLst/>
          </a:prstGeom>
          <a:noFill/>
        </p:spPr>
        <p:txBody>
          <a:bodyPr wrap="square" rtlCol="0">
            <a:spAutoFit/>
          </a:bodyPr>
          <a:lstStyle/>
          <a:p>
            <a:pPr indent="0" fontAlgn="auto">
              <a:lnSpc>
                <a:spcPct val="170000"/>
              </a:lnSpc>
            </a:pPr>
            <a:r>
              <a:rPr lang="en-US" altLang="zh-CN" sz="3200" dirty="0">
                <a:cs typeface="+mn-ea"/>
                <a:sym typeface="+mn-lt"/>
              </a:rPr>
              <a:t>Para 1</a:t>
            </a:r>
            <a:r>
              <a:rPr lang="zh-CN" altLang="en-US" sz="3200" dirty="0">
                <a:cs typeface="+mn-ea"/>
                <a:sym typeface="+mn-lt"/>
              </a:rPr>
              <a:t>：</a:t>
            </a:r>
            <a:endParaRPr lang="zh-CN" altLang="en-US" sz="3200" dirty="0">
              <a:cs typeface="+mn-ea"/>
              <a:sym typeface="+mn-lt"/>
            </a:endParaRPr>
          </a:p>
          <a:p>
            <a:pPr indent="0" fontAlgn="auto">
              <a:lnSpc>
                <a:spcPct val="170000"/>
              </a:lnSpc>
            </a:pPr>
            <a:r>
              <a:rPr lang="en-US" altLang="zh-CN" sz="3200" i="1" dirty="0">
                <a:latin typeface="Calibri" panose="020F0502020204030204" charset="0"/>
                <a:cs typeface="Calibri" panose="020F0502020204030204" charset="0"/>
                <a:sym typeface="+mn-lt"/>
              </a:rPr>
              <a:t>       </a:t>
            </a:r>
            <a:r>
              <a:rPr lang="en-US" altLang="zh-CN" sz="3200" dirty="0">
                <a:latin typeface="微软雅黑" panose="020B0503020204020204" charset="-122"/>
                <a:ea typeface="微软雅黑" panose="020B0503020204020204" charset="-122"/>
                <a:cs typeface="Calibri" panose="020F0502020204030204" charset="0"/>
                <a:sym typeface="+mn-lt"/>
              </a:rPr>
              <a:t> </a:t>
            </a:r>
            <a:r>
              <a:rPr lang="en-US" sz="3600">
                <a:latin typeface="Calibri" panose="020F0502020204030204" charset="0"/>
                <a:ea typeface="微软雅黑" panose="020B0503020204020204" charset="-122"/>
                <a:cs typeface="Calibri" panose="020F0502020204030204" charset="0"/>
                <a:sym typeface="+mn-ea"/>
              </a:rPr>
              <a:t>Dogs are our best friends, but not all of them are as calm as St. Bernard dogs.</a:t>
            </a:r>
            <a:endParaRPr lang="zh-CN" altLang="en-US" sz="3600" dirty="0">
              <a:latin typeface="微软雅黑" panose="020B0503020204020204" charset="-122"/>
              <a:ea typeface="微软雅黑" panose="020B0503020204020204" charset="-122"/>
              <a:cs typeface="Calibri" panose="020F0502020204030204" charset="0"/>
              <a:sym typeface="+mn-lt"/>
            </a:endParaRPr>
          </a:p>
        </p:txBody>
      </p:sp>
      <p:sp>
        <p:nvSpPr>
          <p:cNvPr id="2" name="文本框 1"/>
          <p:cNvSpPr txBox="1"/>
          <p:nvPr/>
        </p:nvSpPr>
        <p:spPr>
          <a:xfrm>
            <a:off x="651510" y="4318000"/>
            <a:ext cx="11200130" cy="1869440"/>
          </a:xfrm>
          <a:prstGeom prst="rect">
            <a:avLst/>
          </a:prstGeom>
          <a:noFill/>
        </p:spPr>
        <p:txBody>
          <a:bodyPr wrap="square" rtlCol="0">
            <a:spAutoFit/>
          </a:bodyPr>
          <a:p>
            <a:pPr indent="0" fontAlgn="auto">
              <a:lnSpc>
                <a:spcPct val="170000"/>
              </a:lnSpc>
            </a:pPr>
            <a:r>
              <a:rPr lang="en-US" altLang="zh-CN" sz="3200" dirty="0">
                <a:cs typeface="+mn-ea"/>
                <a:sym typeface="+mn-lt"/>
              </a:rPr>
              <a:t>Para 2</a:t>
            </a:r>
            <a:r>
              <a:rPr lang="zh-CN" altLang="en-US" sz="3200" dirty="0">
                <a:cs typeface="+mn-ea"/>
                <a:sym typeface="+mn-lt"/>
              </a:rPr>
              <a:t>：</a:t>
            </a:r>
            <a:endParaRPr lang="zh-CN" altLang="en-US" sz="3200" dirty="0">
              <a:cs typeface="+mn-ea"/>
              <a:sym typeface="+mn-lt"/>
            </a:endParaRPr>
          </a:p>
          <a:p>
            <a:pPr indent="0" fontAlgn="auto">
              <a:lnSpc>
                <a:spcPct val="170000"/>
              </a:lnSpc>
            </a:pPr>
            <a:r>
              <a:rPr lang="en-US" altLang="zh-CN" sz="3200" i="1" dirty="0">
                <a:latin typeface="Calibri" panose="020F0502020204030204" charset="0"/>
                <a:cs typeface="Calibri" panose="020F0502020204030204" charset="0"/>
                <a:sym typeface="+mn-lt"/>
              </a:rPr>
              <a:t> </a:t>
            </a:r>
            <a:r>
              <a:rPr lang="en-US" altLang="zh-CN" sz="3200" dirty="0">
                <a:latin typeface="Calibri" panose="020F0502020204030204" charset="0"/>
                <a:cs typeface="Calibri" panose="020F0502020204030204" charset="0"/>
                <a:sym typeface="+mn-lt"/>
              </a:rPr>
              <a:t>     </a:t>
            </a:r>
            <a:r>
              <a:rPr lang="en-US" altLang="zh-CN" sz="3200" dirty="0">
                <a:latin typeface="微软雅黑" panose="020B0503020204020204" charset="-122"/>
                <a:ea typeface="微软雅黑" panose="020B0503020204020204" charset="-122"/>
                <a:cs typeface="Calibri" panose="020F0502020204030204" charset="0"/>
                <a:sym typeface="+mn-lt"/>
              </a:rPr>
              <a:t> </a:t>
            </a:r>
            <a:r>
              <a:rPr kumimoji="1" lang="en-US" altLang="zh-CN" sz="3200" kern="0" dirty="0">
                <a:latin typeface="微软雅黑" panose="020B0503020204020204" charset="-122"/>
                <a:ea typeface="微软雅黑" panose="020B0503020204020204" charset="-122"/>
                <a:cs typeface="Times New Roman" panose="02020603050405020304" charset="0"/>
                <a:sym typeface="+mn-lt"/>
              </a:rPr>
              <a:t> </a:t>
            </a:r>
            <a:r>
              <a:rPr lang="en-US" sz="3600">
                <a:latin typeface="Calibri" panose="020F0502020204030204" charset="0"/>
                <a:ea typeface="微软雅黑" panose="020B0503020204020204" charset="-122"/>
                <a:cs typeface="Calibri" panose="020F0502020204030204" charset="0"/>
                <a:sym typeface="+mn-ea"/>
              </a:rPr>
              <a:t> Even today, many people choose to have a guard dog. </a:t>
            </a:r>
            <a:endParaRPr lang="en-US" altLang="zh-CN" sz="3600" dirty="0">
              <a:latin typeface="微软雅黑" panose="020B0503020204020204" charset="-122"/>
              <a:ea typeface="微软雅黑" panose="020B0503020204020204" charset="-122"/>
              <a:cs typeface="Calibri" panose="020F0502020204030204" charset="0"/>
              <a:sym typeface="+mn-lt"/>
            </a:endParaRPr>
          </a:p>
        </p:txBody>
      </p:sp>
      <p:pic>
        <p:nvPicPr>
          <p:cNvPr id="100" name="图片 99"/>
          <p:cNvPicPr/>
          <p:nvPr>
            <p:custDataLst>
              <p:tags r:id="rId1"/>
            </p:custDataLst>
          </p:nvPr>
        </p:nvPicPr>
        <p:blipFill>
          <a:blip r:embed="rId2"/>
          <a:stretch>
            <a:fillRect/>
          </a:stretch>
        </p:blipFill>
        <p:spPr>
          <a:xfrm>
            <a:off x="8251190" y="379730"/>
            <a:ext cx="2953385" cy="142684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035" y="835025"/>
            <a:ext cx="11705590" cy="589089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indent="0" fontAlgn="auto">
              <a:lnSpc>
                <a:spcPts val="3480"/>
              </a:lnSpc>
            </a:pPr>
            <a:r>
              <a:rPr lang="en-US" sz="2000">
                <a:latin typeface="Calibri" panose="020F0502020204030204" charset="0"/>
                <a:ea typeface="宋体" panose="02010600030101010101" pitchFamily="2" charset="-122"/>
                <a:cs typeface="Calibri" panose="020F0502020204030204" charset="0"/>
                <a:sym typeface="+mn-ea"/>
              </a:rPr>
              <a:t>       </a:t>
            </a:r>
            <a:r>
              <a:rPr lang="en-US" sz="2000">
                <a:latin typeface="微软雅黑" panose="020B0503020204020204" charset="-122"/>
                <a:ea typeface="微软雅黑" panose="020B0503020204020204" charset="-122"/>
                <a:cs typeface="Calibri" panose="020F0502020204030204" charset="0"/>
                <a:sym typeface="+mn-ea"/>
              </a:rPr>
              <a:t> </a:t>
            </a:r>
            <a:r>
              <a:rPr lang="en-US" sz="2400">
                <a:latin typeface="Calibri" panose="020F0502020204030204" charset="0"/>
                <a:ea typeface="微软雅黑" panose="020B0503020204020204" charset="-122"/>
                <a:cs typeface="Calibri" panose="020F0502020204030204" charset="0"/>
                <a:sym typeface="+mn-ea"/>
              </a:rPr>
              <a:t> Dogs are our best friends, but not all of them are as calm as St. Bernard dogs. Some breeds, like guard dogs, are more protective and alert. These dogs show strong loyalty and work hard to keep their owners' homes and properties safe. They are always watchful and ready to defend. While St. Bernards bring comfort and help, guard dogs have a different role. They show loyalty by ensuring their human companions stay secure and protected from any potential dangers.</a:t>
            </a:r>
            <a:endParaRPr lang="en-US" sz="2400">
              <a:latin typeface="Calibri" panose="020F0502020204030204" charset="0"/>
              <a:ea typeface="微软雅黑" panose="020B0503020204020204" charset="-122"/>
              <a:cs typeface="Calibri" panose="020F0502020204030204" charset="0"/>
              <a:sym typeface="+mn-ea"/>
            </a:endParaRPr>
          </a:p>
          <a:p>
            <a:pPr indent="0" fontAlgn="auto">
              <a:lnSpc>
                <a:spcPts val="3480"/>
              </a:lnSpc>
            </a:pPr>
            <a:r>
              <a:rPr lang="en-US" sz="2400">
                <a:latin typeface="Calibri" panose="020F0502020204030204" charset="0"/>
                <a:ea typeface="微软雅黑" panose="020B0503020204020204" charset="-122"/>
                <a:cs typeface="Calibri" panose="020F0502020204030204" charset="0"/>
                <a:sym typeface="+mn-ea"/>
              </a:rPr>
              <a:t>       Even today, many people choose to have a guard dog. These loyal and vigilant companions provide a sense of security and peace of mind. Breeds such as German Shepherds, Rottweilers, and Doberman Pinschers are trained to protect their families. With their strong presence and natural instincts, they deter potential threats and make sure their owners are safe. While St. Bernards rescue people in need, guard dogs continue to play a vital role in keeping lives and property secure, offering unconditional loyalty and companionship to those they protect.</a:t>
            </a:r>
            <a:endParaRPr lang="zh-CN" altLang="en-US" sz="2400" dirty="0">
              <a:latin typeface="Calibri" panose="020F0502020204030204" charset="0"/>
              <a:ea typeface="微软雅黑" panose="020B0503020204020204" charset="-122"/>
              <a:cs typeface="Calibri" panose="020F0502020204030204" charset="0"/>
            </a:endParaRPr>
          </a:p>
        </p:txBody>
      </p:sp>
      <p:sp>
        <p:nvSpPr>
          <p:cNvPr id="77" name="文本框 76"/>
          <p:cNvSpPr txBox="1"/>
          <p:nvPr/>
        </p:nvSpPr>
        <p:spPr>
          <a:xfrm>
            <a:off x="280035" y="153035"/>
            <a:ext cx="6103620" cy="681990"/>
          </a:xfrm>
          <a:prstGeom prst="rect">
            <a:avLst/>
          </a:prstGeom>
          <a:noFill/>
        </p:spPr>
        <p:txBody>
          <a:bodyPr wrap="square" rtlCol="0">
            <a:spAutoFit/>
          </a:bodyPr>
          <a:p>
            <a:pPr>
              <a:lnSpc>
                <a:spcPct val="120000"/>
              </a:lnSpc>
            </a:pPr>
            <a:r>
              <a:rPr lang="en-US" altLang="zh-CN" sz="3200" b="1" i="1" dirty="0">
                <a:solidFill>
                  <a:schemeClr val="tx1"/>
                </a:solidFill>
                <a:highlight>
                  <a:srgbClr val="FFFF00"/>
                </a:highlight>
                <a:cs typeface="+mn-ea"/>
                <a:sym typeface="+mn-lt"/>
              </a:rPr>
              <a:t>Possible version 1:</a:t>
            </a:r>
            <a:endParaRPr lang="en-US" altLang="zh-CN" sz="3200" b="1" i="1" dirty="0">
              <a:solidFill>
                <a:schemeClr val="tx1"/>
              </a:solidFill>
              <a:highlight>
                <a:srgbClr val="FFFF00"/>
              </a:highlight>
              <a:cs typeface="+mn-ea"/>
              <a:sym typeface="+mn-lt"/>
            </a:endParaRPr>
          </a:p>
        </p:txBody>
      </p:sp>
    </p:spTree>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80035" y="835025"/>
            <a:ext cx="11631295" cy="589089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indent="0" fontAlgn="auto">
              <a:lnSpc>
                <a:spcPts val="3080"/>
              </a:lnSpc>
            </a:pPr>
            <a:r>
              <a:rPr lang="en-US" sz="2000">
                <a:latin typeface="Calibri" panose="020F0502020204030204" charset="0"/>
                <a:ea typeface="宋体" panose="02010600030101010101" pitchFamily="2" charset="-122"/>
                <a:cs typeface="Calibri" panose="020F0502020204030204" charset="0"/>
                <a:sym typeface="+mn-ea"/>
              </a:rPr>
              <a:t>       </a:t>
            </a:r>
            <a:r>
              <a:rPr lang="en-US" sz="2400">
                <a:latin typeface="微软雅黑" panose="020B0503020204020204" charset="-122"/>
                <a:ea typeface="微软雅黑" panose="020B0503020204020204" charset="-122"/>
                <a:cs typeface="Calibri" panose="020F0502020204030204" charset="0"/>
                <a:sym typeface="+mn-ea"/>
              </a:rPr>
              <a:t>  </a:t>
            </a:r>
            <a:r>
              <a:rPr lang="en-US" sz="2400">
                <a:latin typeface="Calibri" panose="020F0502020204030204" charset="0"/>
                <a:ea typeface="微软雅黑" panose="020B0503020204020204" charset="-122"/>
                <a:cs typeface="Calibri" panose="020F0502020204030204" charset="0"/>
                <a:sym typeface="+mn-ea"/>
              </a:rPr>
              <a:t>Dogs are our best friends, but not all of them are as calm as St. Bernard dogs. They are well-known for their friendly and gentle nature. These dogs, with their large size and impressive strength, have been a symbol of rescue and salvation for centuries. Their calm and affectionate temperament allows them to provide comfort and assistance to travelers in need, especially during the harsh winters when the Pass becomes treacherous. The St. Bernard dogs have become legendary figures, showcasing the incredible bond between humans and animals, and reminding us of the importance of companionship and protection.</a:t>
            </a:r>
            <a:endParaRPr lang="en-US" sz="2400">
              <a:latin typeface="Calibri" panose="020F0502020204030204" charset="0"/>
              <a:ea typeface="微软雅黑" panose="020B0503020204020204" charset="-122"/>
              <a:cs typeface="Calibri" panose="020F0502020204030204" charset="0"/>
              <a:sym typeface="+mn-ea"/>
            </a:endParaRPr>
          </a:p>
          <a:p>
            <a:pPr indent="0" fontAlgn="auto">
              <a:lnSpc>
                <a:spcPts val="3080"/>
              </a:lnSpc>
            </a:pPr>
            <a:r>
              <a:rPr lang="en-US" sz="2400">
                <a:latin typeface="Calibri" panose="020F0502020204030204" charset="0"/>
                <a:ea typeface="微软雅黑" panose="020B0503020204020204" charset="-122"/>
                <a:cs typeface="Calibri" panose="020F0502020204030204" charset="0"/>
                <a:sym typeface="+mn-ea"/>
              </a:rPr>
              <a:t>        Even today, many people choose to have a guard dog. While the St. Bernard dogs have a long history of being watchdogs, their role has evolved over time. In modern society, guard dogs are desired for their protective instincts and abilities to deter potential threats. With their keen senses and loyalty, these dogs serve as reliable companions and guardians of their owners' homes and properties. Whether it is for personal safety or security measures, the presence of a guard dog brings a sense of reassurance and peace of mind. Despite advancements in technology, the role of dogs as guard animals remains valued and appreciated by those who seek their loyal companionship and protection.</a:t>
            </a:r>
            <a:endParaRPr lang="zh-CN" altLang="en-US" sz="2400" dirty="0">
              <a:latin typeface="Calibri" panose="020F0502020204030204" charset="0"/>
              <a:ea typeface="微软雅黑" panose="020B0503020204020204" charset="-122"/>
              <a:cs typeface="Calibri" panose="020F0502020204030204" charset="0"/>
            </a:endParaRPr>
          </a:p>
        </p:txBody>
      </p:sp>
      <p:sp>
        <p:nvSpPr>
          <p:cNvPr id="77" name="文本框 76"/>
          <p:cNvSpPr txBox="1"/>
          <p:nvPr/>
        </p:nvSpPr>
        <p:spPr>
          <a:xfrm>
            <a:off x="280035" y="153035"/>
            <a:ext cx="6103620" cy="681990"/>
          </a:xfrm>
          <a:prstGeom prst="rect">
            <a:avLst/>
          </a:prstGeom>
          <a:noFill/>
        </p:spPr>
        <p:txBody>
          <a:bodyPr wrap="square" rtlCol="0">
            <a:spAutoFit/>
          </a:bodyPr>
          <a:p>
            <a:pPr>
              <a:lnSpc>
                <a:spcPct val="120000"/>
              </a:lnSpc>
            </a:pPr>
            <a:r>
              <a:rPr lang="en-US" altLang="zh-CN" sz="3200" b="1" i="1" dirty="0">
                <a:solidFill>
                  <a:schemeClr val="tx1"/>
                </a:solidFill>
                <a:highlight>
                  <a:srgbClr val="FFFF00"/>
                </a:highlight>
                <a:cs typeface="+mn-ea"/>
                <a:sym typeface="+mn-lt"/>
              </a:rPr>
              <a:t>Possible version 2:</a:t>
            </a:r>
            <a:endParaRPr lang="en-US" altLang="zh-CN" sz="3200" b="1" i="1" dirty="0">
              <a:solidFill>
                <a:schemeClr val="tx1"/>
              </a:solidFill>
              <a:highlight>
                <a:srgbClr val="FFFF00"/>
              </a:highlight>
              <a:cs typeface="+mn-ea"/>
              <a:sym typeface="+mn-lt"/>
            </a:endParaRPr>
          </a:p>
        </p:txBody>
      </p:sp>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9</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6297930"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Vocabulary reiforcement</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484505" y="459740"/>
            <a:ext cx="6096000" cy="583565"/>
          </a:xfrm>
          <a:prstGeom prst="rect">
            <a:avLst/>
          </a:prstGeom>
          <a:noFill/>
        </p:spPr>
        <p:txBody>
          <a:bodyPr wrap="square" rtlCol="0" anchor="t">
            <a:spAutoFit/>
          </a:bodyPr>
          <a:p>
            <a:r>
              <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rPr>
              <a:t>A. Word spelling </a:t>
            </a:r>
            <a:endPar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endParaRPr>
          </a:p>
        </p:txBody>
      </p:sp>
      <p:sp>
        <p:nvSpPr>
          <p:cNvPr id="5" name="文本框 4"/>
          <p:cNvSpPr txBox="1"/>
          <p:nvPr/>
        </p:nvSpPr>
        <p:spPr>
          <a:xfrm>
            <a:off x="548640" y="1265555"/>
            <a:ext cx="11179175" cy="4784725"/>
          </a:xfrm>
          <a:prstGeom prst="rect">
            <a:avLst/>
          </a:prstGeom>
          <a:noFill/>
          <a:ln w="9525">
            <a:noFill/>
          </a:ln>
        </p:spPr>
        <p:txBody>
          <a:bodyPr wrap="square">
            <a:spAutoFit/>
          </a:bodyPr>
          <a:p>
            <a:pPr indent="0" fontAlgn="auto">
              <a:lnSpc>
                <a:spcPts val="3660"/>
              </a:lnSpc>
            </a:pPr>
            <a:r>
              <a:rPr lang="en-US" sz="2400" b="0">
                <a:latin typeface="Calibri" panose="020F0502020204030204" charset="0"/>
                <a:ea typeface="宋体" panose="02010600030101010101" pitchFamily="2" charset="-122"/>
                <a:cs typeface="Calibri" panose="020F0502020204030204" charset="0"/>
              </a:rPr>
              <a:t>      The Great St. Bernard Pass, the highest mountain pass in Europe at 2,473 meters, </a:t>
            </a:r>
            <a:r>
              <a:rPr lang="en-US" sz="2400" b="0">
                <a:solidFill>
                  <a:srgbClr val="FF0000"/>
                </a:solidFill>
                <a:latin typeface="Calibri" panose="020F0502020204030204" charset="0"/>
                <a:ea typeface="宋体" panose="02010600030101010101" pitchFamily="2" charset="-122"/>
                <a:cs typeface="Calibri" panose="020F0502020204030204" charset="0"/>
              </a:rPr>
              <a:t>c</a:t>
            </a:r>
            <a:r>
              <a:rPr lang="en-US" sz="2400" b="0">
                <a:latin typeface="Calibri" panose="020F0502020204030204" charset="0"/>
                <a:ea typeface="宋体" panose="02010600030101010101" pitchFamily="2" charset="-122"/>
                <a:cs typeface="Calibri" panose="020F0502020204030204" charset="0"/>
              </a:rPr>
              <a:t>______</a:t>
            </a:r>
            <a:r>
              <a:rPr lang="en-US" sz="2400" b="1">
                <a:latin typeface="Calibri" panose="020F0502020204030204" charset="0"/>
                <a:ea typeface="宋体" panose="02010600030101010101" pitchFamily="2" charset="-122"/>
                <a:cs typeface="Calibri" panose="020F0502020204030204" charset="0"/>
              </a:rPr>
              <a:t> </a:t>
            </a:r>
            <a:r>
              <a:rPr lang="en-US" sz="2400" b="0">
                <a:latin typeface="Calibri" panose="020F0502020204030204" charset="0"/>
                <a:ea typeface="宋体" panose="02010600030101010101" pitchFamily="2" charset="-122"/>
                <a:cs typeface="Calibri" panose="020F0502020204030204" charset="0"/>
              </a:rPr>
              <a:t>Switzerland to Italy. The famous St. Bernard monastery,</a:t>
            </a:r>
            <a:r>
              <a:rPr lang="en-US" sz="2400" b="0">
                <a:solidFill>
                  <a:srgbClr val="FF0000"/>
                </a:solidFill>
                <a:latin typeface="Calibri" panose="020F0502020204030204" charset="0"/>
                <a:ea typeface="宋体" panose="02010600030101010101" pitchFamily="2" charset="-122"/>
                <a:cs typeface="Calibri" panose="020F0502020204030204" charset="0"/>
              </a:rPr>
              <a:t> f</a:t>
            </a:r>
            <a:r>
              <a:rPr lang="en-US" sz="2400" b="0">
                <a:latin typeface="Calibri" panose="020F0502020204030204" charset="0"/>
                <a:ea typeface="宋体" panose="02010600030101010101" pitchFamily="2" charset="-122"/>
                <a:cs typeface="Calibri" panose="020F0502020204030204" charset="0"/>
              </a:rPr>
              <a:t>______ in the eleventh century, is located nearby. St. Bernard dogs, originally from Asia and used as </a:t>
            </a:r>
            <a:r>
              <a:rPr lang="en-US" sz="2400" b="0">
                <a:solidFill>
                  <a:srgbClr val="FF0000"/>
                </a:solidFill>
                <a:latin typeface="Calibri" panose="020F0502020204030204" charset="0"/>
                <a:ea typeface="宋体" panose="02010600030101010101" pitchFamily="2" charset="-122"/>
                <a:cs typeface="Calibri" panose="020F0502020204030204" charset="0"/>
              </a:rPr>
              <a:t>w</a:t>
            </a:r>
            <a:r>
              <a:rPr lang="en-US" sz="2400" b="0">
                <a:latin typeface="Calibri" panose="020F0502020204030204" charset="0"/>
                <a:ea typeface="宋体" panose="02010600030101010101" pitchFamily="2" charset="-122"/>
                <a:cs typeface="Calibri" panose="020F0502020204030204" charset="0"/>
              </a:rPr>
              <a:t>________</a:t>
            </a:r>
            <a:r>
              <a:rPr lang="en-US" sz="2400" b="1">
                <a:latin typeface="Calibri" panose="020F0502020204030204" charset="0"/>
                <a:ea typeface="宋体" panose="02010600030101010101" pitchFamily="2" charset="-122"/>
                <a:cs typeface="Calibri" panose="020F0502020204030204" charset="0"/>
              </a:rPr>
              <a:t> </a:t>
            </a:r>
            <a:r>
              <a:rPr lang="en-US" sz="2400" b="0">
                <a:latin typeface="Calibri" panose="020F0502020204030204" charset="0"/>
                <a:ea typeface="宋体" panose="02010600030101010101" pitchFamily="2" charset="-122"/>
                <a:cs typeface="Calibri" panose="020F0502020204030204" charset="0"/>
              </a:rPr>
              <a:t>since Roman times, have </a:t>
            </a:r>
            <a:r>
              <a:rPr lang="en-US" sz="2400" b="0">
                <a:solidFill>
                  <a:srgbClr val="FF0000"/>
                </a:solidFill>
                <a:latin typeface="Calibri" panose="020F0502020204030204" charset="0"/>
                <a:ea typeface="宋体" panose="02010600030101010101" pitchFamily="2" charset="-122"/>
                <a:cs typeface="Calibri" panose="020F0502020204030204" charset="0"/>
              </a:rPr>
              <a:t>s</a:t>
            </a:r>
            <a:r>
              <a:rPr lang="en-US" sz="2400" b="0">
                <a:latin typeface="Calibri" panose="020F0502020204030204" charset="0"/>
                <a:ea typeface="宋体" panose="02010600030101010101" pitchFamily="2" charset="-122"/>
                <a:cs typeface="Calibri" panose="020F0502020204030204" charset="0"/>
              </a:rPr>
              <a:t>____ countless lives of travelers crossing the dangerous Pass. Despite the construction of a </a:t>
            </a:r>
            <a:r>
              <a:rPr lang="en-US" sz="2400" b="0">
                <a:solidFill>
                  <a:srgbClr val="FF0000"/>
                </a:solidFill>
                <a:latin typeface="Calibri" panose="020F0502020204030204" charset="0"/>
                <a:ea typeface="宋体" panose="02010600030101010101" pitchFamily="2" charset="-122"/>
                <a:cs typeface="Calibri" panose="020F0502020204030204" charset="0"/>
              </a:rPr>
              <a:t>t</a:t>
            </a:r>
            <a:r>
              <a:rPr lang="en-US" sz="2400" b="0">
                <a:latin typeface="Calibri" panose="020F0502020204030204" charset="0"/>
                <a:ea typeface="宋体" panose="02010600030101010101" pitchFamily="2" charset="-122"/>
                <a:cs typeface="Calibri" panose="020F0502020204030204" charset="0"/>
              </a:rPr>
              <a:t>____, some people still attempt to cross the Pass on foot. During summer, the monastery </a:t>
            </a:r>
            <a:r>
              <a:rPr lang="en-US" sz="2400" b="0">
                <a:solidFill>
                  <a:srgbClr val="FF0000"/>
                </a:solidFill>
                <a:latin typeface="Calibri" panose="020F0502020204030204" charset="0"/>
                <a:ea typeface="宋体" panose="02010600030101010101" pitchFamily="2" charset="-122"/>
                <a:cs typeface="Calibri" panose="020F0502020204030204" charset="0"/>
              </a:rPr>
              <a:t>r</a:t>
            </a:r>
            <a:r>
              <a:rPr lang="en-US" sz="2400" b="0">
                <a:latin typeface="Calibri" panose="020F0502020204030204" charset="0"/>
                <a:ea typeface="宋体" panose="02010600030101010101" pitchFamily="2" charset="-122"/>
                <a:cs typeface="Calibri" panose="020F0502020204030204" charset="0"/>
              </a:rPr>
              <a:t>______ thousands of visitors who cross the Pass by car, requiring the dogs to be kept in an </a:t>
            </a:r>
            <a:r>
              <a:rPr lang="en-US" sz="2400" b="0">
                <a:solidFill>
                  <a:srgbClr val="FF0000"/>
                </a:solidFill>
                <a:latin typeface="Calibri" panose="020F0502020204030204" charset="0"/>
                <a:ea typeface="宋体" panose="02010600030101010101" pitchFamily="2" charset="-122"/>
                <a:cs typeface="Calibri" panose="020F0502020204030204" charset="0"/>
              </a:rPr>
              <a:t>e</a:t>
            </a:r>
            <a:r>
              <a:rPr lang="en-US" sz="2400" b="0">
                <a:latin typeface="Calibri" panose="020F0502020204030204" charset="0"/>
                <a:ea typeface="宋体" panose="02010600030101010101" pitchFamily="2" charset="-122"/>
                <a:cs typeface="Calibri" panose="020F0502020204030204" charset="0"/>
              </a:rPr>
              <a:t>_______. In winter, with temperatures </a:t>
            </a:r>
            <a:r>
              <a:rPr lang="en-US" sz="2400" b="0">
                <a:solidFill>
                  <a:srgbClr val="FF0000"/>
                </a:solidFill>
                <a:latin typeface="Calibri" panose="020F0502020204030204" charset="0"/>
                <a:ea typeface="宋体" panose="02010600030101010101" pitchFamily="2" charset="-122"/>
                <a:cs typeface="Calibri" panose="020F0502020204030204" charset="0"/>
              </a:rPr>
              <a:t>d</a:t>
            </a:r>
            <a:r>
              <a:rPr lang="en-US" sz="2400" b="0">
                <a:latin typeface="Calibri" panose="020F0502020204030204" charset="0"/>
                <a:ea typeface="宋体" panose="02010600030101010101" pitchFamily="2" charset="-122"/>
                <a:cs typeface="Calibri" panose="020F0502020204030204" charset="0"/>
              </a:rPr>
              <a:t>______ to -30°C, few people attempt the Pass, providing the monks and dogs with more</a:t>
            </a:r>
            <a:r>
              <a:rPr lang="en-US" sz="2400" b="0">
                <a:solidFill>
                  <a:srgbClr val="FF0000"/>
                </a:solidFill>
                <a:latin typeface="Calibri" panose="020F0502020204030204" charset="0"/>
                <a:ea typeface="宋体" panose="02010600030101010101" pitchFamily="2" charset="-122"/>
                <a:cs typeface="Calibri" panose="020F0502020204030204" charset="0"/>
              </a:rPr>
              <a:t> p</a:t>
            </a:r>
            <a:r>
              <a:rPr lang="en-US" sz="2400" b="0">
                <a:latin typeface="Calibri" panose="020F0502020204030204" charset="0"/>
                <a:ea typeface="宋体" panose="02010600030101010101" pitchFamily="2" charset="-122"/>
                <a:cs typeface="Calibri" panose="020F0502020204030204" charset="0"/>
              </a:rPr>
              <a:t>_____ and freedom. The monastery welcomes skiers during Christmas and </a:t>
            </a:r>
            <a:r>
              <a:rPr lang="en-US" sz="2400" b="0">
                <a:solidFill>
                  <a:srgbClr val="FF0000"/>
                </a:solidFill>
                <a:latin typeface="Calibri" panose="020F0502020204030204" charset="0"/>
                <a:ea typeface="宋体" panose="02010600030101010101" pitchFamily="2" charset="-122"/>
                <a:cs typeface="Calibri" panose="020F0502020204030204" charset="0"/>
              </a:rPr>
              <a:t>E</a:t>
            </a:r>
            <a:r>
              <a:rPr lang="en-US" sz="2400" b="0">
                <a:latin typeface="Calibri" panose="020F0502020204030204" charset="0"/>
                <a:ea typeface="宋体" panose="02010600030101010101" pitchFamily="2" charset="-122"/>
                <a:cs typeface="Calibri" panose="020F0502020204030204" charset="0"/>
              </a:rPr>
              <a:t>____, who appreciate the tranquility of the mountains.</a:t>
            </a:r>
            <a:endParaRPr lang="en-US" altLang="en-US" sz="2400" b="0">
              <a:latin typeface="Calibri" panose="020F0502020204030204" charset="0"/>
              <a:ea typeface="宋体" panose="02010600030101010101" pitchFamily="2" charset="-122"/>
              <a:cs typeface="Calibri" panose="020F0502020204030204" charset="0"/>
            </a:endParaRPr>
          </a:p>
        </p:txBody>
      </p:sp>
      <p:sp>
        <p:nvSpPr>
          <p:cNvPr id="6" name="文本框 5"/>
          <p:cNvSpPr txBox="1"/>
          <p:nvPr/>
        </p:nvSpPr>
        <p:spPr>
          <a:xfrm>
            <a:off x="8665845" y="1851025"/>
            <a:ext cx="1391920" cy="398780"/>
          </a:xfrm>
          <a:prstGeom prst="rect">
            <a:avLst/>
          </a:prstGeom>
          <a:noFill/>
        </p:spPr>
        <p:txBody>
          <a:bodyPr wrap="square" rtlCol="0">
            <a:spAutoFit/>
          </a:bodyPr>
          <a:p>
            <a:r>
              <a:rPr lang="en-US" altLang="zh-CN" sz="2000">
                <a:solidFill>
                  <a:srgbClr val="FF0000"/>
                </a:solidFill>
              </a:rPr>
              <a:t>ounded</a:t>
            </a:r>
            <a:endParaRPr lang="en-US" altLang="zh-CN" sz="2000">
              <a:solidFill>
                <a:srgbClr val="FF0000"/>
              </a:solidFill>
            </a:endParaRPr>
          </a:p>
        </p:txBody>
      </p:sp>
      <p:sp>
        <p:nvSpPr>
          <p:cNvPr id="7" name="文本框 6"/>
          <p:cNvSpPr txBox="1"/>
          <p:nvPr/>
        </p:nvSpPr>
        <p:spPr>
          <a:xfrm>
            <a:off x="686435" y="1861185"/>
            <a:ext cx="1477645" cy="398145"/>
          </a:xfrm>
          <a:prstGeom prst="rect">
            <a:avLst/>
          </a:prstGeom>
          <a:noFill/>
        </p:spPr>
        <p:txBody>
          <a:bodyPr wrap="square" rtlCol="0">
            <a:noAutofit/>
          </a:bodyPr>
          <a:p>
            <a:r>
              <a:rPr lang="en-US" altLang="zh-CN" sz="2000">
                <a:solidFill>
                  <a:srgbClr val="FF0000"/>
                </a:solidFill>
              </a:rPr>
              <a:t>onnects</a:t>
            </a:r>
            <a:endParaRPr lang="en-US" altLang="zh-CN" sz="2000">
              <a:solidFill>
                <a:srgbClr val="FF0000"/>
              </a:solidFill>
            </a:endParaRPr>
          </a:p>
        </p:txBody>
      </p:sp>
      <p:sp>
        <p:nvSpPr>
          <p:cNvPr id="8" name="文本框 7"/>
          <p:cNvSpPr txBox="1"/>
          <p:nvPr>
            <p:custDataLst>
              <p:tags r:id="rId1"/>
            </p:custDataLst>
          </p:nvPr>
        </p:nvSpPr>
        <p:spPr>
          <a:xfrm>
            <a:off x="10216515" y="2324735"/>
            <a:ext cx="1435100" cy="398780"/>
          </a:xfrm>
          <a:prstGeom prst="rect">
            <a:avLst/>
          </a:prstGeom>
          <a:noFill/>
        </p:spPr>
        <p:txBody>
          <a:bodyPr wrap="square" rtlCol="0">
            <a:spAutoFit/>
          </a:bodyPr>
          <a:p>
            <a:r>
              <a:rPr lang="en-US" altLang="zh-CN" sz="2000">
                <a:solidFill>
                  <a:srgbClr val="FF0000"/>
                </a:solidFill>
              </a:rPr>
              <a:t>atchdogs</a:t>
            </a:r>
            <a:endParaRPr lang="en-US" altLang="zh-CN" sz="2000">
              <a:solidFill>
                <a:srgbClr val="FF0000"/>
              </a:solidFill>
            </a:endParaRPr>
          </a:p>
        </p:txBody>
      </p:sp>
      <p:sp>
        <p:nvSpPr>
          <p:cNvPr id="11" name="文本框 10"/>
          <p:cNvSpPr txBox="1"/>
          <p:nvPr>
            <p:custDataLst>
              <p:tags r:id="rId2"/>
            </p:custDataLst>
          </p:nvPr>
        </p:nvSpPr>
        <p:spPr>
          <a:xfrm>
            <a:off x="3798570" y="2788920"/>
            <a:ext cx="875030" cy="398780"/>
          </a:xfrm>
          <a:prstGeom prst="rect">
            <a:avLst/>
          </a:prstGeom>
          <a:noFill/>
        </p:spPr>
        <p:txBody>
          <a:bodyPr wrap="square" rtlCol="0">
            <a:spAutoFit/>
          </a:bodyPr>
          <a:p>
            <a:r>
              <a:rPr lang="en-US" altLang="zh-CN" sz="2000">
                <a:solidFill>
                  <a:srgbClr val="FF0000"/>
                </a:solidFill>
              </a:rPr>
              <a:t>aved</a:t>
            </a:r>
            <a:endParaRPr lang="en-US" altLang="zh-CN" sz="2000">
              <a:solidFill>
                <a:srgbClr val="FF0000"/>
              </a:solidFill>
            </a:endParaRPr>
          </a:p>
        </p:txBody>
      </p:sp>
      <p:sp>
        <p:nvSpPr>
          <p:cNvPr id="12" name="文本框 11"/>
          <p:cNvSpPr txBox="1"/>
          <p:nvPr>
            <p:custDataLst>
              <p:tags r:id="rId3"/>
            </p:custDataLst>
          </p:nvPr>
        </p:nvSpPr>
        <p:spPr>
          <a:xfrm>
            <a:off x="4304665" y="3251835"/>
            <a:ext cx="981075" cy="334645"/>
          </a:xfrm>
          <a:prstGeom prst="rect">
            <a:avLst/>
          </a:prstGeom>
          <a:noFill/>
        </p:spPr>
        <p:txBody>
          <a:bodyPr wrap="square" rtlCol="0">
            <a:noAutofit/>
          </a:bodyPr>
          <a:p>
            <a:r>
              <a:rPr lang="en-US" altLang="zh-CN" sz="2000">
                <a:solidFill>
                  <a:srgbClr val="FF0000"/>
                </a:solidFill>
              </a:rPr>
              <a:t>unnel</a:t>
            </a:r>
            <a:endParaRPr lang="en-US" altLang="zh-CN" sz="2000">
              <a:solidFill>
                <a:srgbClr val="FF0000"/>
              </a:solidFill>
            </a:endParaRPr>
          </a:p>
        </p:txBody>
      </p:sp>
      <p:sp>
        <p:nvSpPr>
          <p:cNvPr id="13" name="文本框 12"/>
          <p:cNvSpPr txBox="1"/>
          <p:nvPr>
            <p:custDataLst>
              <p:tags r:id="rId4"/>
            </p:custDataLst>
          </p:nvPr>
        </p:nvSpPr>
        <p:spPr>
          <a:xfrm>
            <a:off x="4567555" y="3713480"/>
            <a:ext cx="1303020" cy="334645"/>
          </a:xfrm>
          <a:prstGeom prst="rect">
            <a:avLst/>
          </a:prstGeom>
          <a:noFill/>
        </p:spPr>
        <p:txBody>
          <a:bodyPr wrap="square" rtlCol="0">
            <a:noAutofit/>
          </a:bodyPr>
          <a:p>
            <a:r>
              <a:rPr lang="en-US" altLang="zh-CN" sz="2000">
                <a:solidFill>
                  <a:srgbClr val="FF0000"/>
                </a:solidFill>
              </a:rPr>
              <a:t>eceives</a:t>
            </a:r>
            <a:endParaRPr lang="en-US" altLang="zh-CN" sz="2000">
              <a:solidFill>
                <a:srgbClr val="FF0000"/>
              </a:solidFill>
            </a:endParaRPr>
          </a:p>
        </p:txBody>
      </p:sp>
      <p:sp>
        <p:nvSpPr>
          <p:cNvPr id="14" name="文本框 13"/>
          <p:cNvSpPr txBox="1"/>
          <p:nvPr>
            <p:custDataLst>
              <p:tags r:id="rId5"/>
            </p:custDataLst>
          </p:nvPr>
        </p:nvSpPr>
        <p:spPr>
          <a:xfrm>
            <a:off x="5029200" y="4185285"/>
            <a:ext cx="1356995" cy="334645"/>
          </a:xfrm>
          <a:prstGeom prst="rect">
            <a:avLst/>
          </a:prstGeom>
          <a:noFill/>
        </p:spPr>
        <p:txBody>
          <a:bodyPr wrap="square" rtlCol="0">
            <a:noAutofit/>
          </a:bodyPr>
          <a:p>
            <a:r>
              <a:rPr lang="en-US" altLang="zh-CN" sz="2000">
                <a:solidFill>
                  <a:srgbClr val="FF0000"/>
                </a:solidFill>
              </a:rPr>
              <a:t>nclosure</a:t>
            </a:r>
            <a:endParaRPr lang="en-US" altLang="zh-CN" sz="2000">
              <a:solidFill>
                <a:srgbClr val="FF0000"/>
              </a:solidFill>
            </a:endParaRPr>
          </a:p>
        </p:txBody>
      </p:sp>
      <p:sp>
        <p:nvSpPr>
          <p:cNvPr id="15" name="文本框 14"/>
          <p:cNvSpPr txBox="1"/>
          <p:nvPr>
            <p:custDataLst>
              <p:tags r:id="rId6"/>
            </p:custDataLst>
          </p:nvPr>
        </p:nvSpPr>
        <p:spPr>
          <a:xfrm>
            <a:off x="10003155" y="4175125"/>
            <a:ext cx="1108710" cy="334645"/>
          </a:xfrm>
          <a:prstGeom prst="rect">
            <a:avLst/>
          </a:prstGeom>
          <a:noFill/>
        </p:spPr>
        <p:txBody>
          <a:bodyPr wrap="square" rtlCol="0">
            <a:noAutofit/>
          </a:bodyPr>
          <a:p>
            <a:r>
              <a:rPr lang="en-US" altLang="zh-CN" sz="2000">
                <a:solidFill>
                  <a:srgbClr val="FF0000"/>
                </a:solidFill>
              </a:rPr>
              <a:t>ropping</a:t>
            </a:r>
            <a:endParaRPr lang="en-US" altLang="zh-CN" sz="2000">
              <a:solidFill>
                <a:srgbClr val="FF0000"/>
              </a:solidFill>
            </a:endParaRPr>
          </a:p>
        </p:txBody>
      </p:sp>
      <p:sp>
        <p:nvSpPr>
          <p:cNvPr id="16" name="文本框 15"/>
          <p:cNvSpPr txBox="1"/>
          <p:nvPr>
            <p:custDataLst>
              <p:tags r:id="rId7"/>
            </p:custDataLst>
          </p:nvPr>
        </p:nvSpPr>
        <p:spPr>
          <a:xfrm>
            <a:off x="10443845" y="4646930"/>
            <a:ext cx="904240" cy="335280"/>
          </a:xfrm>
          <a:prstGeom prst="rect">
            <a:avLst/>
          </a:prstGeom>
          <a:noFill/>
        </p:spPr>
        <p:txBody>
          <a:bodyPr wrap="square" rtlCol="0">
            <a:noAutofit/>
          </a:bodyPr>
          <a:p>
            <a:r>
              <a:rPr lang="en-US" altLang="zh-CN" sz="2000">
                <a:solidFill>
                  <a:srgbClr val="FF0000"/>
                </a:solidFill>
              </a:rPr>
              <a:t>rivacy</a:t>
            </a:r>
            <a:endParaRPr lang="en-US" altLang="zh-CN" sz="2000">
              <a:solidFill>
                <a:srgbClr val="FF0000"/>
              </a:solidFill>
            </a:endParaRPr>
          </a:p>
        </p:txBody>
      </p:sp>
      <p:sp>
        <p:nvSpPr>
          <p:cNvPr id="17" name="文本框 16"/>
          <p:cNvSpPr txBox="1"/>
          <p:nvPr>
            <p:custDataLst>
              <p:tags r:id="rId8"/>
            </p:custDataLst>
          </p:nvPr>
        </p:nvSpPr>
        <p:spPr>
          <a:xfrm>
            <a:off x="9131935" y="5109210"/>
            <a:ext cx="935990" cy="335280"/>
          </a:xfrm>
          <a:prstGeom prst="rect">
            <a:avLst/>
          </a:prstGeom>
          <a:noFill/>
        </p:spPr>
        <p:txBody>
          <a:bodyPr wrap="square" rtlCol="0">
            <a:noAutofit/>
          </a:bodyPr>
          <a:p>
            <a:r>
              <a:rPr lang="en-US" altLang="zh-CN" sz="2000">
                <a:solidFill>
                  <a:srgbClr val="FF0000"/>
                </a:solidFill>
              </a:rPr>
              <a:t>aster</a:t>
            </a:r>
            <a:endParaRPr lang="en-US" altLang="zh-CN"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6" grpId="0"/>
      <p:bldP spid="6" grpId="1"/>
      <p:bldP spid="8" grpId="0"/>
      <p:bldP spid="8"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文本框 10"/>
          <p:cNvSpPr txBox="1"/>
          <p:nvPr/>
        </p:nvSpPr>
        <p:spPr>
          <a:xfrm>
            <a:off x="308610" y="265430"/>
            <a:ext cx="2988945" cy="883285"/>
          </a:xfrm>
          <a:prstGeom prst="rect">
            <a:avLst/>
          </a:prstGeom>
          <a:noFill/>
        </p:spPr>
        <p:txBody>
          <a:bodyPr wrap="square" rtlCol="0">
            <a:noAutofit/>
          </a:bodyPr>
          <a:lstStyle/>
          <a:p>
            <a:pPr>
              <a:lnSpc>
                <a:spcPct val="120000"/>
              </a:lnSpc>
            </a:pPr>
            <a:r>
              <a:rPr lang="zh-CN" altLang="en-US" sz="3200" dirty="0">
                <a:highlight>
                  <a:srgbClr val="FFFF00"/>
                </a:highlight>
                <a:latin typeface="Calibri" panose="020F0502020204030204" charset="0"/>
                <a:cs typeface="Calibri" panose="020F0502020204030204" charset="0"/>
                <a:sym typeface="+mn-lt"/>
              </a:rPr>
              <a:t>B. Gap filling </a:t>
            </a:r>
            <a:r>
              <a:rPr lang="zh-CN" altLang="en-US" sz="3200" dirty="0">
                <a:solidFill>
                  <a:srgbClr val="428E5D"/>
                </a:solidFill>
                <a:cs typeface="+mn-ea"/>
                <a:sym typeface="+mn-lt"/>
              </a:rPr>
              <a:t> </a:t>
            </a:r>
            <a:endParaRPr lang="zh-CN" altLang="en-US" sz="3200" dirty="0">
              <a:solidFill>
                <a:srgbClr val="428E5D"/>
              </a:solidFill>
              <a:cs typeface="+mn-ea"/>
              <a:sym typeface="+mn-lt"/>
            </a:endParaRPr>
          </a:p>
          <a:p>
            <a:pPr>
              <a:lnSpc>
                <a:spcPct val="120000"/>
              </a:lnSpc>
            </a:pPr>
            <a:r>
              <a:rPr lang="zh-CN" altLang="en-US" sz="3200" dirty="0">
                <a:solidFill>
                  <a:srgbClr val="428E5D"/>
                </a:solidFill>
                <a:cs typeface="+mn-ea"/>
                <a:sym typeface="+mn-lt"/>
              </a:rPr>
              <a:t>  </a:t>
            </a:r>
            <a:endParaRPr lang="zh-CN" altLang="en-US" sz="3200" dirty="0">
              <a:solidFill>
                <a:srgbClr val="428E5D"/>
              </a:solidFill>
              <a:cs typeface="+mn-ea"/>
              <a:sym typeface="+mn-lt"/>
            </a:endParaRPr>
          </a:p>
        </p:txBody>
      </p:sp>
      <p:sp>
        <p:nvSpPr>
          <p:cNvPr id="100" name="文本框 99"/>
          <p:cNvSpPr txBox="1"/>
          <p:nvPr/>
        </p:nvSpPr>
        <p:spPr>
          <a:xfrm>
            <a:off x="394335" y="1028700"/>
            <a:ext cx="11107420" cy="5706745"/>
          </a:xfrm>
          <a:prstGeom prst="rect">
            <a:avLst/>
          </a:prstGeom>
          <a:noFill/>
          <a:ln w="9525">
            <a:noFill/>
          </a:ln>
        </p:spPr>
        <p:txBody>
          <a:bodyPr wrap="square">
            <a:noAutofit/>
          </a:bodyPr>
          <a:p>
            <a:pPr indent="0" fontAlgn="auto">
              <a:lnSpc>
                <a:spcPts val="2860"/>
              </a:lnSpc>
            </a:pPr>
            <a:r>
              <a:rPr lang="en-US" sz="2000" b="0">
                <a:latin typeface="Calibri" panose="020F0502020204030204" charset="0"/>
                <a:ea typeface="微软雅黑" panose="020B0503020204020204" charset="-122"/>
                <a:cs typeface="Calibri" panose="020F0502020204030204" charset="0"/>
              </a:rPr>
              <a:t>         In a serene mountain valley stood the Jade Lotus Temple, 1. ______ served as the home for the wise monk Kuan Yin. One fateful day, as he roamed the temple grounds, Kuan Yin came 2. ______ Mei Li, 3. ___ loyal dog in need of shelter, whom he welcomed into his care.</a:t>
            </a:r>
            <a:endParaRPr lang="en-US" sz="2000" b="0">
              <a:latin typeface="Calibri" panose="020F0502020204030204" charset="0"/>
              <a:ea typeface="微软雅黑" panose="020B0503020204020204" charset="-122"/>
              <a:cs typeface="Calibri" panose="020F0502020204030204" charset="0"/>
            </a:endParaRPr>
          </a:p>
          <a:p>
            <a:pPr indent="0" fontAlgn="auto">
              <a:lnSpc>
                <a:spcPts val="2860"/>
              </a:lnSpc>
            </a:pPr>
            <a:r>
              <a:rPr lang="en-US" sz="2000" b="0">
                <a:latin typeface="Calibri" panose="020F0502020204030204" charset="0"/>
                <a:ea typeface="微软雅黑" panose="020B0503020204020204" charset="-122"/>
                <a:cs typeface="Calibri" panose="020F0502020204030204" charset="0"/>
              </a:rPr>
              <a:t>       During a violent storm, a landslide 4. _________ (occur), burying villagers beneath the debris. Without hesitation, Kuan Yin and Mei Li 5 . ______ (spring) into action, rushing to rescue those trapped.</a:t>
            </a:r>
            <a:endParaRPr lang="en-US" sz="2000" b="0">
              <a:latin typeface="Calibri" panose="020F0502020204030204" charset="0"/>
              <a:ea typeface="微软雅黑" panose="020B0503020204020204" charset="-122"/>
              <a:cs typeface="Calibri" panose="020F0502020204030204" charset="0"/>
            </a:endParaRPr>
          </a:p>
          <a:p>
            <a:pPr indent="0" fontAlgn="auto">
              <a:lnSpc>
                <a:spcPts val="2860"/>
              </a:lnSpc>
            </a:pPr>
            <a:r>
              <a:rPr lang="en-US" sz="2000" b="0">
                <a:latin typeface="Calibri" panose="020F0502020204030204" charset="0"/>
                <a:ea typeface="微软雅黑" panose="020B0503020204020204" charset="-122"/>
                <a:cs typeface="Calibri" panose="020F0502020204030204" charset="0"/>
              </a:rPr>
              <a:t>       Facing treacherous conditions, they 6. _________ (tireless) dug through the rubble, their determination unwavering despite the flickering hope. Together, they saved the trapped villagers one by one.</a:t>
            </a:r>
            <a:endParaRPr lang="en-US" sz="2000" b="0">
              <a:latin typeface="Calibri" panose="020F0502020204030204" charset="0"/>
              <a:ea typeface="微软雅黑" panose="020B0503020204020204" charset="-122"/>
              <a:cs typeface="Calibri" panose="020F0502020204030204" charset="0"/>
            </a:endParaRPr>
          </a:p>
          <a:p>
            <a:pPr indent="0" fontAlgn="auto">
              <a:lnSpc>
                <a:spcPts val="2860"/>
              </a:lnSpc>
            </a:pPr>
            <a:r>
              <a:rPr lang="en-US" sz="2000" b="0">
                <a:latin typeface="Calibri" panose="020F0502020204030204" charset="0"/>
                <a:ea typeface="微软雅黑" panose="020B0503020204020204" charset="-122"/>
                <a:cs typeface="Calibri" panose="020F0502020204030204" charset="0"/>
              </a:rPr>
              <a:t>       The grateful villagers hailed Kuan Yin and Mei Li as 7. _______ (hero), forever remembering their 8. _______ (brave). The temple, once again, became a beacon of hope, as Kuan Yin's teachings of compassion resonated through the valley, inspiring others.</a:t>
            </a:r>
            <a:endParaRPr lang="en-US" sz="2000" b="0">
              <a:latin typeface="Calibri" panose="020F0502020204030204" charset="0"/>
              <a:ea typeface="微软雅黑" panose="020B0503020204020204" charset="-122"/>
              <a:cs typeface="Calibri" panose="020F0502020204030204" charset="0"/>
            </a:endParaRPr>
          </a:p>
          <a:p>
            <a:pPr indent="0" fontAlgn="auto">
              <a:lnSpc>
                <a:spcPts val="2860"/>
              </a:lnSpc>
            </a:pPr>
            <a:r>
              <a:rPr lang="en-US" sz="2000" b="0">
                <a:latin typeface="Calibri" panose="020F0502020204030204" charset="0"/>
                <a:ea typeface="微软雅黑" panose="020B0503020204020204" charset="-122"/>
                <a:cs typeface="Calibri" panose="020F0502020204030204" charset="0"/>
              </a:rPr>
              <a:t>       Kuan Yin and Mei Li, the compassionate monk 9. ____ his faithful dog, brought salvation and renewed faith to the Jade Lotus Temple, 10. _______ (leave) a lasting legacy of bravery and unwavering dedication. </a:t>
            </a:r>
            <a:endParaRPr lang="en-US" altLang="en-US" sz="2000" b="0">
              <a:latin typeface="Times New Roman" panose="02020603050405020304" charset="0"/>
              <a:ea typeface="宋体" panose="02010600030101010101" pitchFamily="2" charset="-122"/>
            </a:endParaRPr>
          </a:p>
        </p:txBody>
      </p:sp>
      <p:sp>
        <p:nvSpPr>
          <p:cNvPr id="2" name="文本框 1"/>
          <p:cNvSpPr txBox="1"/>
          <p:nvPr/>
        </p:nvSpPr>
        <p:spPr>
          <a:xfrm>
            <a:off x="7103745" y="1089660"/>
            <a:ext cx="873125" cy="527685"/>
          </a:xfrm>
          <a:prstGeom prst="rect">
            <a:avLst/>
          </a:prstGeom>
          <a:noFill/>
        </p:spPr>
        <p:txBody>
          <a:bodyPr wrap="square" rtlCol="0">
            <a:noAutofit/>
          </a:bodyPr>
          <a:p>
            <a:r>
              <a:rPr lang="en-US" altLang="zh-CN" sz="2000">
                <a:solidFill>
                  <a:srgbClr val="FF0000"/>
                </a:solidFill>
              </a:rPr>
              <a:t>which</a:t>
            </a:r>
            <a:endParaRPr lang="en-US" altLang="zh-CN" sz="2000">
              <a:solidFill>
                <a:srgbClr val="FF0000"/>
              </a:solidFill>
            </a:endParaRPr>
          </a:p>
        </p:txBody>
      </p:sp>
      <p:sp>
        <p:nvSpPr>
          <p:cNvPr id="3" name="文本框 2"/>
          <p:cNvSpPr txBox="1"/>
          <p:nvPr>
            <p:custDataLst>
              <p:tags r:id="rId1"/>
            </p:custDataLst>
          </p:nvPr>
        </p:nvSpPr>
        <p:spPr>
          <a:xfrm>
            <a:off x="9150350" y="1424940"/>
            <a:ext cx="1076325" cy="527685"/>
          </a:xfrm>
          <a:prstGeom prst="rect">
            <a:avLst/>
          </a:prstGeom>
          <a:noFill/>
        </p:spPr>
        <p:txBody>
          <a:bodyPr wrap="square" rtlCol="0">
            <a:noAutofit/>
          </a:bodyPr>
          <a:p>
            <a:r>
              <a:rPr lang="en-US" altLang="zh-CN" sz="2000">
                <a:solidFill>
                  <a:srgbClr val="FF0000"/>
                </a:solidFill>
              </a:rPr>
              <a:t>across</a:t>
            </a:r>
            <a:endParaRPr lang="en-US" altLang="zh-CN" sz="2000">
              <a:solidFill>
                <a:srgbClr val="FF0000"/>
              </a:solidFill>
            </a:endParaRPr>
          </a:p>
        </p:txBody>
      </p:sp>
      <p:sp>
        <p:nvSpPr>
          <p:cNvPr id="4" name="文本框 3"/>
          <p:cNvSpPr txBox="1"/>
          <p:nvPr>
            <p:custDataLst>
              <p:tags r:id="rId2"/>
            </p:custDataLst>
          </p:nvPr>
        </p:nvSpPr>
        <p:spPr>
          <a:xfrm>
            <a:off x="10981690" y="1433195"/>
            <a:ext cx="386080" cy="527685"/>
          </a:xfrm>
          <a:prstGeom prst="rect">
            <a:avLst/>
          </a:prstGeom>
          <a:noFill/>
        </p:spPr>
        <p:txBody>
          <a:bodyPr wrap="square" rtlCol="0">
            <a:noAutofit/>
          </a:bodyPr>
          <a:p>
            <a:r>
              <a:rPr lang="en-US" altLang="zh-CN" sz="2000">
                <a:solidFill>
                  <a:srgbClr val="FF0000"/>
                </a:solidFill>
              </a:rPr>
              <a:t>a</a:t>
            </a:r>
            <a:endParaRPr lang="en-US" altLang="zh-CN" sz="2000">
              <a:solidFill>
                <a:srgbClr val="FF0000"/>
              </a:solidFill>
            </a:endParaRPr>
          </a:p>
        </p:txBody>
      </p:sp>
      <p:sp>
        <p:nvSpPr>
          <p:cNvPr id="5" name="文本框 4"/>
          <p:cNvSpPr txBox="1"/>
          <p:nvPr>
            <p:custDataLst>
              <p:tags r:id="rId3"/>
            </p:custDataLst>
          </p:nvPr>
        </p:nvSpPr>
        <p:spPr>
          <a:xfrm>
            <a:off x="4683760" y="2153285"/>
            <a:ext cx="1205230" cy="527685"/>
          </a:xfrm>
          <a:prstGeom prst="rect">
            <a:avLst/>
          </a:prstGeom>
          <a:noFill/>
        </p:spPr>
        <p:txBody>
          <a:bodyPr wrap="square" rtlCol="0">
            <a:noAutofit/>
          </a:bodyPr>
          <a:p>
            <a:r>
              <a:rPr lang="en-US" altLang="zh-CN" sz="2000">
                <a:solidFill>
                  <a:srgbClr val="FF0000"/>
                </a:solidFill>
              </a:rPr>
              <a:t>occurred</a:t>
            </a:r>
            <a:endParaRPr lang="en-US" altLang="zh-CN" sz="2000">
              <a:solidFill>
                <a:srgbClr val="FF0000"/>
              </a:solidFill>
            </a:endParaRPr>
          </a:p>
        </p:txBody>
      </p:sp>
      <p:sp>
        <p:nvSpPr>
          <p:cNvPr id="6" name="文本框 5"/>
          <p:cNvSpPr txBox="1"/>
          <p:nvPr>
            <p:custDataLst>
              <p:tags r:id="rId4"/>
            </p:custDataLst>
          </p:nvPr>
        </p:nvSpPr>
        <p:spPr>
          <a:xfrm>
            <a:off x="4810760" y="2527935"/>
            <a:ext cx="979170" cy="427990"/>
          </a:xfrm>
          <a:prstGeom prst="rect">
            <a:avLst/>
          </a:prstGeom>
          <a:noFill/>
        </p:spPr>
        <p:txBody>
          <a:bodyPr wrap="square" rtlCol="0">
            <a:noAutofit/>
          </a:bodyPr>
          <a:p>
            <a:r>
              <a:rPr lang="en-US" altLang="zh-CN" sz="2000">
                <a:solidFill>
                  <a:srgbClr val="FF0000"/>
                </a:solidFill>
              </a:rPr>
              <a:t>sprang</a:t>
            </a:r>
            <a:endParaRPr lang="en-US" altLang="zh-CN" sz="2000">
              <a:solidFill>
                <a:srgbClr val="FF0000"/>
              </a:solidFill>
            </a:endParaRPr>
          </a:p>
        </p:txBody>
      </p:sp>
      <p:sp>
        <p:nvSpPr>
          <p:cNvPr id="7" name="文本框 6"/>
          <p:cNvSpPr txBox="1"/>
          <p:nvPr>
            <p:custDataLst>
              <p:tags r:id="rId5"/>
            </p:custDataLst>
          </p:nvPr>
        </p:nvSpPr>
        <p:spPr>
          <a:xfrm>
            <a:off x="4810760" y="2905125"/>
            <a:ext cx="1284605" cy="300990"/>
          </a:xfrm>
          <a:prstGeom prst="rect">
            <a:avLst/>
          </a:prstGeom>
          <a:noFill/>
        </p:spPr>
        <p:txBody>
          <a:bodyPr wrap="square" rtlCol="0">
            <a:noAutofit/>
          </a:bodyPr>
          <a:p>
            <a:r>
              <a:rPr lang="en-US" altLang="zh-CN" sz="2000">
                <a:solidFill>
                  <a:srgbClr val="FF0000"/>
                </a:solidFill>
              </a:rPr>
              <a:t>tirelessly</a:t>
            </a:r>
            <a:endParaRPr lang="en-US" altLang="zh-CN" sz="2000">
              <a:solidFill>
                <a:srgbClr val="FF0000"/>
              </a:solidFill>
            </a:endParaRPr>
          </a:p>
        </p:txBody>
      </p:sp>
      <p:sp>
        <p:nvSpPr>
          <p:cNvPr id="8" name="文本框 7"/>
          <p:cNvSpPr txBox="1"/>
          <p:nvPr>
            <p:custDataLst>
              <p:tags r:id="rId6"/>
            </p:custDataLst>
          </p:nvPr>
        </p:nvSpPr>
        <p:spPr>
          <a:xfrm>
            <a:off x="6350000" y="4004945"/>
            <a:ext cx="1058545" cy="300990"/>
          </a:xfrm>
          <a:prstGeom prst="rect">
            <a:avLst/>
          </a:prstGeom>
          <a:noFill/>
        </p:spPr>
        <p:txBody>
          <a:bodyPr wrap="square" rtlCol="0">
            <a:noAutofit/>
          </a:bodyPr>
          <a:p>
            <a:r>
              <a:rPr lang="en-US" altLang="zh-CN" sz="2000">
                <a:solidFill>
                  <a:srgbClr val="FF0000"/>
                </a:solidFill>
              </a:rPr>
              <a:t>heroes</a:t>
            </a:r>
            <a:endParaRPr lang="en-US" altLang="zh-CN" sz="2000">
              <a:solidFill>
                <a:srgbClr val="FF0000"/>
              </a:solidFill>
            </a:endParaRPr>
          </a:p>
        </p:txBody>
      </p:sp>
      <p:sp>
        <p:nvSpPr>
          <p:cNvPr id="9" name="文本框 8"/>
          <p:cNvSpPr txBox="1"/>
          <p:nvPr>
            <p:custDataLst>
              <p:tags r:id="rId7"/>
            </p:custDataLst>
          </p:nvPr>
        </p:nvSpPr>
        <p:spPr>
          <a:xfrm>
            <a:off x="394335" y="4371975"/>
            <a:ext cx="1062990" cy="300990"/>
          </a:xfrm>
          <a:prstGeom prst="rect">
            <a:avLst/>
          </a:prstGeom>
          <a:noFill/>
        </p:spPr>
        <p:txBody>
          <a:bodyPr wrap="square" rtlCol="0">
            <a:noAutofit/>
          </a:bodyPr>
          <a:p>
            <a:r>
              <a:rPr lang="en-US" altLang="zh-CN" sz="2000">
                <a:solidFill>
                  <a:srgbClr val="FF0000"/>
                </a:solidFill>
              </a:rPr>
              <a:t>bravery</a:t>
            </a:r>
            <a:endParaRPr lang="en-US" altLang="zh-CN" sz="2000">
              <a:solidFill>
                <a:srgbClr val="FF0000"/>
              </a:solidFill>
            </a:endParaRPr>
          </a:p>
        </p:txBody>
      </p:sp>
      <p:sp>
        <p:nvSpPr>
          <p:cNvPr id="10" name="文本框 9"/>
          <p:cNvSpPr txBox="1"/>
          <p:nvPr>
            <p:custDataLst>
              <p:tags r:id="rId8"/>
            </p:custDataLst>
          </p:nvPr>
        </p:nvSpPr>
        <p:spPr>
          <a:xfrm>
            <a:off x="5888355" y="5081270"/>
            <a:ext cx="610870" cy="300990"/>
          </a:xfrm>
          <a:prstGeom prst="rect">
            <a:avLst/>
          </a:prstGeom>
          <a:noFill/>
        </p:spPr>
        <p:txBody>
          <a:bodyPr wrap="square" rtlCol="0">
            <a:noAutofit/>
          </a:bodyPr>
          <a:p>
            <a:r>
              <a:rPr lang="en-US" altLang="zh-CN" sz="2000">
                <a:solidFill>
                  <a:srgbClr val="FF0000"/>
                </a:solidFill>
              </a:rPr>
              <a:t>and</a:t>
            </a:r>
            <a:endParaRPr lang="en-US" altLang="zh-CN" sz="2000">
              <a:solidFill>
                <a:srgbClr val="FF0000"/>
              </a:solidFill>
            </a:endParaRPr>
          </a:p>
        </p:txBody>
      </p:sp>
      <p:sp>
        <p:nvSpPr>
          <p:cNvPr id="12" name="文本框 11"/>
          <p:cNvSpPr txBox="1"/>
          <p:nvPr>
            <p:custDataLst>
              <p:tags r:id="rId9"/>
            </p:custDataLst>
          </p:nvPr>
        </p:nvSpPr>
        <p:spPr>
          <a:xfrm>
            <a:off x="4052570" y="5448300"/>
            <a:ext cx="1009015" cy="300990"/>
          </a:xfrm>
          <a:prstGeom prst="rect">
            <a:avLst/>
          </a:prstGeom>
          <a:noFill/>
        </p:spPr>
        <p:txBody>
          <a:bodyPr wrap="square" rtlCol="0">
            <a:noAutofit/>
          </a:bodyPr>
          <a:p>
            <a:r>
              <a:rPr lang="en-US" altLang="zh-CN" sz="2000">
                <a:solidFill>
                  <a:srgbClr val="FF0000"/>
                </a:solidFill>
              </a:rPr>
              <a:t>leaving</a:t>
            </a:r>
            <a:endParaRPr lang="en-US" altLang="zh-CN"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05130" y="188595"/>
            <a:ext cx="6155055"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Match each word with the best meaning.</a:t>
            </a:r>
            <a:endParaRPr lang="en-US" altLang="zh-CN" sz="2800" b="1">
              <a:highlight>
                <a:srgbClr val="FFFF00"/>
              </a:highlight>
              <a:latin typeface="Calibri" panose="020F0502020204030204" charset="0"/>
              <a:cs typeface="Calibri" panose="020F0502020204030204" charset="0"/>
            </a:endParaRPr>
          </a:p>
        </p:txBody>
      </p:sp>
      <p:sp>
        <p:nvSpPr>
          <p:cNvPr id="104" name="文本框 103"/>
          <p:cNvSpPr txBox="1"/>
          <p:nvPr/>
        </p:nvSpPr>
        <p:spPr>
          <a:xfrm>
            <a:off x="494665" y="751840"/>
            <a:ext cx="11276965" cy="6059805"/>
          </a:xfrm>
          <a:prstGeom prst="rect">
            <a:avLst/>
          </a:prstGeom>
          <a:noFill/>
          <a:ln w="9525">
            <a:noFill/>
          </a:ln>
        </p:spPr>
        <p:txBody>
          <a:bodyPr wrap="square">
            <a:spAutoFit/>
          </a:bodyPr>
          <a:p>
            <a:pPr indent="0" fontAlgn="auto">
              <a:lnSpc>
                <a:spcPts val="3580"/>
              </a:lnSpc>
            </a:pPr>
            <a:r>
              <a:rPr lang="en-US" sz="2400">
                <a:latin typeface="Calibri" panose="020F0502020204030204" charset="0"/>
                <a:ea typeface="宋体" panose="02010600030101010101" pitchFamily="2" charset="-122"/>
                <a:cs typeface="Calibri" panose="020F0502020204030204" charset="0"/>
                <a:sym typeface="+mn-ea"/>
              </a:rPr>
              <a:t>1. _____ monastery	A. </a:t>
            </a:r>
            <a:r>
              <a:rPr lang="en-US" sz="2400" b="0">
                <a:latin typeface="Calibri" panose="020F0502020204030204" charset="0"/>
                <a:ea typeface="宋体" panose="02010600030101010101" pitchFamily="2" charset="-122"/>
                <a:cs typeface="Calibri" panose="020F0502020204030204" charset="0"/>
              </a:rPr>
              <a:t>a person who participates in skiing</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580"/>
              </a:lnSpc>
            </a:pPr>
            <a:r>
              <a:rPr lang="en-US" sz="2400">
                <a:latin typeface="Calibri" panose="020F0502020204030204" charset="0"/>
                <a:ea typeface="宋体" panose="02010600030101010101" pitchFamily="2" charset="-122"/>
                <a:cs typeface="Calibri" panose="020F0502020204030204" charset="0"/>
                <a:sym typeface="+mn-ea"/>
              </a:rPr>
              <a:t>2. _____ rashly	B. </a:t>
            </a:r>
            <a:r>
              <a:rPr lang="en-US" sz="2400" b="0">
                <a:latin typeface="Calibri" panose="020F0502020204030204" charset="0"/>
                <a:ea typeface="宋体" panose="02010600030101010101" pitchFamily="2" charset="-122"/>
                <a:cs typeface="Calibri" panose="020F0502020204030204" charset="0"/>
              </a:rPr>
              <a:t>a man devoted to a religious life in a monastery</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580"/>
              </a:lnSpc>
            </a:pPr>
            <a:r>
              <a:rPr lang="en-US" sz="2400">
                <a:latin typeface="Calibri" panose="020F0502020204030204" charset="0"/>
                <a:ea typeface="宋体" panose="02010600030101010101" pitchFamily="2" charset="-122"/>
                <a:cs typeface="Calibri" panose="020F0502020204030204" charset="0"/>
                <a:sym typeface="+mn-ea"/>
              </a:rPr>
              <a:t>3. _____ watchdog	C. </a:t>
            </a:r>
            <a:r>
              <a:rPr lang="en-US" sz="2400" b="0">
                <a:latin typeface="Calibri" panose="020F0502020204030204" charset="0"/>
                <a:ea typeface="宋体" panose="02010600030101010101" pitchFamily="2" charset="-122"/>
                <a:cs typeface="Calibri" panose="020F0502020204030204" charset="0"/>
              </a:rPr>
              <a:t>a bounded area surrounded by a fence or walls</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580"/>
              </a:lnSpc>
            </a:pPr>
            <a:r>
              <a:rPr lang="en-US" sz="2400">
                <a:latin typeface="Calibri" panose="020F0502020204030204" charset="0"/>
                <a:ea typeface="宋体" panose="02010600030101010101" pitchFamily="2" charset="-122"/>
                <a:cs typeface="Calibri" panose="020F0502020204030204" charset="0"/>
                <a:sym typeface="+mn-ea"/>
              </a:rPr>
              <a:t>4. _____ pass		D. </a:t>
            </a:r>
            <a:r>
              <a:rPr lang="en-US" sz="2400" b="0">
                <a:latin typeface="Calibri" panose="020F0502020204030204" charset="0"/>
                <a:ea typeface="宋体" panose="02010600030101010101" pitchFamily="2" charset="-122"/>
                <a:cs typeface="Calibri" panose="020F0502020204030204" charset="0"/>
              </a:rPr>
              <a:t>the state of being secluded or free from intrusion</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580"/>
              </a:lnSpc>
            </a:pPr>
            <a:r>
              <a:rPr lang="en-US" sz="2400">
                <a:latin typeface="Calibri" panose="020F0502020204030204" charset="0"/>
                <a:ea typeface="宋体" panose="02010600030101010101" pitchFamily="2" charset="-122"/>
                <a:cs typeface="Calibri" panose="020F0502020204030204" charset="0"/>
                <a:sym typeface="+mn-ea"/>
              </a:rPr>
              <a:t>5. _____ monk	E. </a:t>
            </a:r>
            <a:r>
              <a:rPr lang="en-US" sz="2400" b="0">
                <a:latin typeface="Calibri" panose="020F0502020204030204" charset="0"/>
                <a:ea typeface="宋体" panose="02010600030101010101" pitchFamily="2" charset="-122"/>
                <a:cs typeface="Calibri" panose="020F0502020204030204" charset="0"/>
              </a:rPr>
              <a:t>acting hastily or impulsively without careful thought</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580"/>
              </a:lnSpc>
            </a:pPr>
            <a:r>
              <a:rPr lang="en-US" sz="2400">
                <a:latin typeface="Calibri" panose="020F0502020204030204" charset="0"/>
                <a:ea typeface="宋体" panose="02010600030101010101" pitchFamily="2" charset="-122"/>
                <a:cs typeface="Calibri" panose="020F0502020204030204" charset="0"/>
                <a:sym typeface="+mn-ea"/>
              </a:rPr>
              <a:t>6. _____ Easter	F. </a:t>
            </a:r>
            <a:r>
              <a:rPr lang="en-US" sz="2400" b="0">
                <a:latin typeface="Calibri" panose="020F0502020204030204" charset="0"/>
                <a:ea typeface="宋体" panose="02010600030101010101" pitchFamily="2" charset="-122"/>
                <a:cs typeface="Calibri" panose="020F0502020204030204" charset="0"/>
              </a:rPr>
              <a:t>an underground passage for transportation or passage</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580"/>
              </a:lnSpc>
            </a:pPr>
            <a:r>
              <a:rPr lang="en-US" sz="2400">
                <a:latin typeface="Calibri" panose="020F0502020204030204" charset="0"/>
                <a:ea typeface="宋体" panose="02010600030101010101" pitchFamily="2" charset="-122"/>
                <a:cs typeface="Calibri" panose="020F0502020204030204" charset="0"/>
                <a:sym typeface="+mn-ea"/>
              </a:rPr>
              <a:t>7. _____ tunnel	G. </a:t>
            </a:r>
            <a:r>
              <a:rPr lang="en-US" sz="2400" b="0">
                <a:latin typeface="Calibri" panose="020F0502020204030204" charset="0"/>
                <a:ea typeface="宋体" panose="02010600030101010101" pitchFamily="2" charset="-122"/>
                <a:cs typeface="Calibri" panose="020F0502020204030204" charset="0"/>
              </a:rPr>
              <a:t>Christian holiday celebrating the resurrection of Jesus Christ</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580"/>
              </a:lnSpc>
            </a:pPr>
            <a:r>
              <a:rPr lang="en-US" sz="2400">
                <a:latin typeface="Calibri" panose="020F0502020204030204" charset="0"/>
                <a:ea typeface="宋体" panose="02010600030101010101" pitchFamily="2" charset="-122"/>
                <a:cs typeface="Calibri" panose="020F0502020204030204" charset="0"/>
                <a:sym typeface="+mn-ea"/>
              </a:rPr>
              <a:t>8. _____ privacy	H. </a:t>
            </a:r>
            <a:r>
              <a:rPr lang="en-US" sz="2400" b="0">
                <a:latin typeface="Calibri" panose="020F0502020204030204" charset="0"/>
                <a:ea typeface="宋体" panose="02010600030101010101" pitchFamily="2" charset="-122"/>
                <a:cs typeface="Calibri" panose="020F0502020204030204" charset="0"/>
              </a:rPr>
              <a:t>a narrow opening or pathway for people or vehicles to go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580"/>
              </a:lnSpc>
            </a:pPr>
            <a:r>
              <a:rPr lang="en-US" sz="2400" b="0">
                <a:latin typeface="Calibri" panose="020F0502020204030204" charset="0"/>
                <a:ea typeface="宋体" panose="02010600030101010101" pitchFamily="2" charset="-122"/>
                <a:cs typeface="Calibri" panose="020F0502020204030204" charset="0"/>
              </a:rPr>
              <a:t>                                           through</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580"/>
              </a:lnSpc>
            </a:pPr>
            <a:r>
              <a:rPr lang="en-US" sz="2400">
                <a:latin typeface="Calibri" panose="020F0502020204030204" charset="0"/>
                <a:ea typeface="宋体" panose="02010600030101010101" pitchFamily="2" charset="-122"/>
                <a:cs typeface="Calibri" panose="020F0502020204030204" charset="0"/>
                <a:sym typeface="+mn-ea"/>
              </a:rPr>
              <a:t>9. _____ enclosure	I. </a:t>
            </a:r>
            <a:r>
              <a:rPr lang="en-US" sz="2400" b="0">
                <a:latin typeface="Calibri" panose="020F0502020204030204" charset="0"/>
                <a:ea typeface="宋体" panose="02010600030101010101" pitchFamily="2" charset="-122"/>
                <a:cs typeface="Calibri" panose="020F0502020204030204" charset="0"/>
              </a:rPr>
              <a:t>a guard dog or a person/organization that monitors and enforces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580"/>
              </a:lnSpc>
            </a:pPr>
            <a:r>
              <a:rPr lang="en-US" sz="2400" b="0">
                <a:latin typeface="Calibri" panose="020F0502020204030204" charset="0"/>
                <a:ea typeface="宋体" panose="02010600030101010101" pitchFamily="2" charset="-122"/>
                <a:cs typeface="Calibri" panose="020F0502020204030204" charset="0"/>
              </a:rPr>
              <a:t>                                          rules</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580"/>
              </a:lnSpc>
            </a:pPr>
            <a:r>
              <a:rPr lang="en-US" sz="2400">
                <a:latin typeface="Calibri" panose="020F0502020204030204" charset="0"/>
                <a:ea typeface="宋体" panose="02010600030101010101" pitchFamily="2" charset="-122"/>
                <a:cs typeface="Calibri" panose="020F0502020204030204" charset="0"/>
                <a:sym typeface="+mn-ea"/>
              </a:rPr>
              <a:t>10. ____ skier		J. </a:t>
            </a:r>
            <a:r>
              <a:rPr lang="en-US" sz="2400" b="0">
                <a:latin typeface="Calibri" panose="020F0502020204030204" charset="0"/>
                <a:ea typeface="宋体" panose="02010600030101010101" pitchFamily="2" charset="-122"/>
                <a:cs typeface="Calibri" panose="020F0502020204030204" charset="0"/>
              </a:rPr>
              <a:t>a religious community where monks or nuns live and practice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580"/>
              </a:lnSpc>
            </a:pPr>
            <a:r>
              <a:rPr lang="en-US" sz="2400" b="0">
                <a:latin typeface="Calibri" panose="020F0502020204030204" charset="0"/>
                <a:ea typeface="宋体" panose="02010600030101010101" pitchFamily="2" charset="-122"/>
                <a:cs typeface="Calibri" panose="020F0502020204030204" charset="0"/>
              </a:rPr>
              <a:t>                                          their faith</a:t>
            </a:r>
            <a:endParaRPr lang="en-US" altLang="en-US" sz="2400" b="0">
              <a:latin typeface="Calibri" panose="020F0502020204030204" charset="0"/>
              <a:ea typeface="宋体" panose="02010600030101010101" pitchFamily="2" charset="-122"/>
              <a:cs typeface="Calibri" panose="020F0502020204030204" charset="0"/>
            </a:endParaRPr>
          </a:p>
        </p:txBody>
      </p:sp>
      <p:sp>
        <p:nvSpPr>
          <p:cNvPr id="2" name="文本框 1"/>
          <p:cNvSpPr txBox="1"/>
          <p:nvPr>
            <p:custDataLst>
              <p:tags r:id="rId1"/>
            </p:custDataLst>
          </p:nvPr>
        </p:nvSpPr>
        <p:spPr>
          <a:xfrm>
            <a:off x="1080770" y="816610"/>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J</a:t>
            </a:r>
            <a:endParaRPr lang="en-US" altLang="zh-CN" sz="2400">
              <a:solidFill>
                <a:srgbClr val="FF0000"/>
              </a:solidFill>
              <a:latin typeface="Arial" panose="020B0604020202020204" pitchFamily="34" charset="0"/>
              <a:cs typeface="Arial" panose="020B0604020202020204" pitchFamily="34" charset="0"/>
            </a:endParaRPr>
          </a:p>
        </p:txBody>
      </p:sp>
      <p:sp>
        <p:nvSpPr>
          <p:cNvPr id="3" name="文本框 2"/>
          <p:cNvSpPr txBox="1"/>
          <p:nvPr>
            <p:custDataLst>
              <p:tags r:id="rId2"/>
            </p:custDataLst>
          </p:nvPr>
        </p:nvSpPr>
        <p:spPr>
          <a:xfrm>
            <a:off x="1080770" y="1276985"/>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E</a:t>
            </a:r>
            <a:endParaRPr lang="en-US" altLang="zh-CN" sz="2400">
              <a:solidFill>
                <a:srgbClr val="FF0000"/>
              </a:solidFill>
              <a:latin typeface="Arial" panose="020B0604020202020204" pitchFamily="34" charset="0"/>
              <a:cs typeface="Arial" panose="020B0604020202020204" pitchFamily="34" charset="0"/>
            </a:endParaRPr>
          </a:p>
        </p:txBody>
      </p:sp>
      <p:sp>
        <p:nvSpPr>
          <p:cNvPr id="4" name="文本框 3"/>
          <p:cNvSpPr txBox="1"/>
          <p:nvPr>
            <p:custDataLst>
              <p:tags r:id="rId3"/>
            </p:custDataLst>
          </p:nvPr>
        </p:nvSpPr>
        <p:spPr>
          <a:xfrm>
            <a:off x="1156335" y="1737360"/>
            <a:ext cx="445135"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I</a:t>
            </a:r>
            <a:endParaRPr lang="en-US" altLang="zh-CN" sz="2400">
              <a:solidFill>
                <a:srgbClr val="FF0000"/>
              </a:solidFill>
              <a:latin typeface="Arial" panose="020B0604020202020204" pitchFamily="34" charset="0"/>
              <a:cs typeface="Arial" panose="020B0604020202020204" pitchFamily="34" charset="0"/>
            </a:endParaRPr>
          </a:p>
        </p:txBody>
      </p:sp>
      <p:sp>
        <p:nvSpPr>
          <p:cNvPr id="5" name="文本框 4"/>
          <p:cNvSpPr txBox="1"/>
          <p:nvPr>
            <p:custDataLst>
              <p:tags r:id="rId4"/>
            </p:custDataLst>
          </p:nvPr>
        </p:nvSpPr>
        <p:spPr>
          <a:xfrm>
            <a:off x="1080770" y="2197735"/>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H</a:t>
            </a:r>
            <a:endParaRPr lang="en-US" altLang="zh-CN" sz="2400">
              <a:solidFill>
                <a:srgbClr val="FF0000"/>
              </a:solidFill>
              <a:latin typeface="Arial" panose="020B0604020202020204" pitchFamily="34" charset="0"/>
              <a:cs typeface="Arial" panose="020B0604020202020204" pitchFamily="34" charset="0"/>
            </a:endParaRPr>
          </a:p>
        </p:txBody>
      </p:sp>
      <p:sp>
        <p:nvSpPr>
          <p:cNvPr id="6" name="文本框 5"/>
          <p:cNvSpPr txBox="1"/>
          <p:nvPr>
            <p:custDataLst>
              <p:tags r:id="rId5"/>
            </p:custDataLst>
          </p:nvPr>
        </p:nvSpPr>
        <p:spPr>
          <a:xfrm>
            <a:off x="1080770" y="2658110"/>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B</a:t>
            </a:r>
            <a:endParaRPr lang="en-US" altLang="zh-CN" sz="2400">
              <a:solidFill>
                <a:srgbClr val="FF0000"/>
              </a:solidFill>
              <a:latin typeface="Arial" panose="020B0604020202020204" pitchFamily="34" charset="0"/>
              <a:cs typeface="Arial" panose="020B0604020202020204" pitchFamily="34" charset="0"/>
            </a:endParaRPr>
          </a:p>
        </p:txBody>
      </p:sp>
      <p:sp>
        <p:nvSpPr>
          <p:cNvPr id="8" name="文本框 7"/>
          <p:cNvSpPr txBox="1"/>
          <p:nvPr>
            <p:custDataLst>
              <p:tags r:id="rId6"/>
            </p:custDataLst>
          </p:nvPr>
        </p:nvSpPr>
        <p:spPr>
          <a:xfrm>
            <a:off x="1054100" y="3118485"/>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G</a:t>
            </a:r>
            <a:endParaRPr lang="en-US" altLang="zh-CN" sz="2400">
              <a:solidFill>
                <a:srgbClr val="FF0000"/>
              </a:solidFill>
              <a:latin typeface="Arial" panose="020B0604020202020204" pitchFamily="34" charset="0"/>
              <a:cs typeface="Arial" panose="020B0604020202020204" pitchFamily="34" charset="0"/>
            </a:endParaRPr>
          </a:p>
        </p:txBody>
      </p:sp>
      <p:sp>
        <p:nvSpPr>
          <p:cNvPr id="9" name="文本框 8"/>
          <p:cNvSpPr txBox="1"/>
          <p:nvPr>
            <p:custDataLst>
              <p:tags r:id="rId7"/>
            </p:custDataLst>
          </p:nvPr>
        </p:nvSpPr>
        <p:spPr>
          <a:xfrm>
            <a:off x="1089660" y="3578860"/>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F</a:t>
            </a:r>
            <a:endParaRPr lang="en-US" altLang="zh-CN" sz="2400">
              <a:solidFill>
                <a:srgbClr val="FF0000"/>
              </a:solidFill>
              <a:latin typeface="Arial" panose="020B0604020202020204" pitchFamily="34" charset="0"/>
              <a:cs typeface="Arial" panose="020B0604020202020204" pitchFamily="34" charset="0"/>
            </a:endParaRPr>
          </a:p>
        </p:txBody>
      </p:sp>
      <p:sp>
        <p:nvSpPr>
          <p:cNvPr id="10" name="文本框 9"/>
          <p:cNvSpPr txBox="1"/>
          <p:nvPr>
            <p:custDataLst>
              <p:tags r:id="rId8"/>
            </p:custDataLst>
          </p:nvPr>
        </p:nvSpPr>
        <p:spPr>
          <a:xfrm>
            <a:off x="1080770" y="4039235"/>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D</a:t>
            </a:r>
            <a:endParaRPr lang="en-US" altLang="zh-CN" sz="2400">
              <a:solidFill>
                <a:srgbClr val="FF0000"/>
              </a:solidFill>
              <a:latin typeface="Arial" panose="020B0604020202020204" pitchFamily="34" charset="0"/>
              <a:cs typeface="Arial" panose="020B0604020202020204" pitchFamily="34" charset="0"/>
            </a:endParaRPr>
          </a:p>
        </p:txBody>
      </p:sp>
      <p:sp>
        <p:nvSpPr>
          <p:cNvPr id="11" name="文本框 10"/>
          <p:cNvSpPr txBox="1"/>
          <p:nvPr>
            <p:custDataLst>
              <p:tags r:id="rId9"/>
            </p:custDataLst>
          </p:nvPr>
        </p:nvSpPr>
        <p:spPr>
          <a:xfrm>
            <a:off x="1080770" y="4939665"/>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C</a:t>
            </a:r>
            <a:endParaRPr lang="en-US" altLang="zh-CN" sz="2400">
              <a:solidFill>
                <a:srgbClr val="FF0000"/>
              </a:solidFill>
              <a:latin typeface="Arial" panose="020B0604020202020204" pitchFamily="34" charset="0"/>
              <a:cs typeface="Arial" panose="020B0604020202020204" pitchFamily="34" charset="0"/>
            </a:endParaRPr>
          </a:p>
        </p:txBody>
      </p:sp>
      <p:sp>
        <p:nvSpPr>
          <p:cNvPr id="12" name="文本框 11"/>
          <p:cNvSpPr txBox="1"/>
          <p:nvPr>
            <p:custDataLst>
              <p:tags r:id="rId10"/>
            </p:custDataLst>
          </p:nvPr>
        </p:nvSpPr>
        <p:spPr>
          <a:xfrm>
            <a:off x="1080770" y="5851525"/>
            <a:ext cx="520700" cy="395605"/>
          </a:xfrm>
          <a:prstGeom prst="rect">
            <a:avLst/>
          </a:prstGeom>
          <a:noFill/>
        </p:spPr>
        <p:txBody>
          <a:bodyPr wrap="square" rtlCol="0">
            <a:noAutofit/>
          </a:bodyPr>
          <a:p>
            <a:r>
              <a:rPr lang="en-US" altLang="zh-CN" sz="2400">
                <a:solidFill>
                  <a:srgbClr val="FF0000"/>
                </a:solidFill>
                <a:latin typeface="Arial" panose="020B0604020202020204" pitchFamily="34" charset="0"/>
                <a:cs typeface="Arial" panose="020B0604020202020204" pitchFamily="34" charset="0"/>
              </a:rPr>
              <a:t>A</a:t>
            </a:r>
            <a:endParaRPr lang="en-US" altLang="zh-CN" sz="2400">
              <a:solidFill>
                <a:srgbClr val="FF0000"/>
              </a:solidFill>
              <a:latin typeface="Arial" panose="020B0604020202020204" pitchFamily="34" charset="0"/>
              <a:cs typeface="Arial" panose="020B0604020202020204" pitchFamily="34" charset="0"/>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P spid="8" grpId="0"/>
      <p:bldP spid="8" grpId="1"/>
      <p:bldP spid="9" grpId="0"/>
      <p:bldP spid="9" grpId="1"/>
      <p:bldP spid="10" grpId="0"/>
      <p:bldP spid="10" grpId="1"/>
      <p:bldP spid="11" grpId="0"/>
      <p:bldP spid="11" grpId="1"/>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2</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p:txBody>
          <a:bodyPr>
            <a:norm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Reading the passage</a:t>
            </a:r>
            <a:endParaRPr lang="en-US" altLang="zh-CN" sz="4000" b="1" spc="160" dirty="0">
              <a:sym typeface="+mn-lt"/>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文本框 4"/>
          <p:cNvSpPr txBox="1"/>
          <p:nvPr/>
        </p:nvSpPr>
        <p:spPr>
          <a:xfrm>
            <a:off x="321945" y="807720"/>
            <a:ext cx="11684635" cy="5930900"/>
          </a:xfrm>
          <a:prstGeom prst="rect">
            <a:avLst/>
          </a:prstGeom>
          <a:noFill/>
        </p:spPr>
        <p:txBody>
          <a:bodyPr wrap="square" rtlCol="0" anchor="t">
            <a:noAutofit/>
          </a:bodyPr>
          <a:p>
            <a:pPr indent="457200" algn="just" fontAlgn="auto">
              <a:lnSpc>
                <a:spcPts val="3100"/>
              </a:lnSpc>
            </a:pPr>
            <a:r>
              <a:rPr lang="zh-CN" altLang="en-US" sz="2000" dirty="0">
                <a:latin typeface="Calibri" panose="020F0502020204030204" charset="0"/>
                <a:cs typeface="Calibri" panose="020F0502020204030204" charset="0"/>
                <a:sym typeface="+mn-ea"/>
              </a:rPr>
              <a:t>The Great St. Bernard Pass connects Switzerland to Italy. At 2, 473 meters, it is the highest mountain pass in Europe. The famous monastery of St. Bernard, which was founded in the eleventh century, lies about a mile away. For hundreds of years, St. Bernard dogs have saved the lives of travelers crossing the dangerous Pass. These friendly dogs, which were first brought from Asia, were used as watchdogs even in Roman times. Now that a tunnel has been built through the mountains, the Pass is less dangerous, but each year, the dogs are still sent out into the snow whenever a traveler is in difficulty. Despite the new tunnel, there are still a few people who rashly attempt to cross the Pass on foot.  </a:t>
            </a:r>
            <a:endParaRPr lang="zh-CN" altLang="en-US" sz="2000" dirty="0">
              <a:latin typeface="Calibri" panose="020F0502020204030204" charset="0"/>
              <a:cs typeface="Calibri" panose="020F0502020204030204" charset="0"/>
              <a:sym typeface="+mn-ea"/>
            </a:endParaRPr>
          </a:p>
          <a:p>
            <a:pPr indent="457200" algn="just" fontAlgn="auto">
              <a:lnSpc>
                <a:spcPts val="3100"/>
              </a:lnSpc>
            </a:pPr>
            <a:r>
              <a:rPr lang="zh-CN" altLang="en-US" sz="2000" dirty="0">
                <a:latin typeface="Calibri" panose="020F0502020204030204" charset="0"/>
                <a:cs typeface="Calibri" panose="020F0502020204030204" charset="0"/>
                <a:sym typeface="+mn-ea"/>
              </a:rPr>
              <a:t>During the summer months, the monastery is very busy, for it is visited by thousands of people who cross the Pass in cars. As there are so many people about, the dogs have to be kept in a special enclosure. In winter, however, life at the monastery is quite different. The temperature drops to -30°and very few people attempt to cross the Pass. The monks prefer winter to summer for they have more privacy. The dogs have greater freedom, too, for they are allowed to wander outside their enclosure. The only regular visitors to the monastery in winter are parties of skiers who go there at Christmas and Easter. These young people, who love the peace of the mountains, always receive a warm welcome at St. Bernard's monastery. </a:t>
            </a:r>
            <a:endParaRPr lang="en-US" altLang="zh-CN" sz="2000" dirty="0">
              <a:latin typeface="Times New Roman" panose="02020603050405020304" charset="0"/>
              <a:cs typeface="Times New Roman" panose="02020603050405020304" charset="0"/>
              <a:sym typeface="+mn-ea"/>
            </a:endParaRPr>
          </a:p>
        </p:txBody>
      </p:sp>
      <p:sp>
        <p:nvSpPr>
          <p:cNvPr id="7" name="文本框 6"/>
          <p:cNvSpPr txBox="1"/>
          <p:nvPr/>
        </p:nvSpPr>
        <p:spPr>
          <a:xfrm>
            <a:off x="321945" y="285750"/>
            <a:ext cx="4052570"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Reading the passage</a:t>
            </a:r>
            <a:endParaRPr lang="en-US" altLang="zh-CN" sz="2800" b="1">
              <a:highlight>
                <a:srgbClr val="FFFF00"/>
              </a:highlight>
              <a:latin typeface="Calibri" panose="020F0502020204030204" charset="0"/>
              <a:cs typeface="Calibri" panose="020F0502020204030204"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16" name="组合 15"/>
          <p:cNvGrpSpPr/>
          <p:nvPr userDrawn="1">
            <p:custDataLst>
              <p:tags r:id="rId1"/>
            </p:custDataLst>
          </p:nvPr>
        </p:nvGrpSpPr>
        <p:grpSpPr>
          <a:xfrm>
            <a:off x="163882" y="145257"/>
            <a:ext cx="11835631" cy="279815"/>
            <a:chOff x="163882" y="145257"/>
            <a:chExt cx="11835631" cy="279815"/>
          </a:xfrm>
        </p:grpSpPr>
        <p:sp>
          <p:nvSpPr>
            <p:cNvPr id="17" name="矩形 16"/>
            <p:cNvSpPr/>
            <p:nvPr userDrawn="1">
              <p:custDataLst>
                <p:tags r:id="rId2"/>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8" name="矩形 17"/>
            <p:cNvSpPr/>
            <p:nvPr userDrawn="1">
              <p:custDataLst>
                <p:tags r:id="rId3"/>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9" name="矩形 18"/>
            <p:cNvSpPr/>
            <p:nvPr userDrawn="1">
              <p:custDataLst>
                <p:tags r:id="rId4"/>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0" name="矩形 19"/>
            <p:cNvSpPr/>
            <p:nvPr userDrawn="1">
              <p:custDataLst>
                <p:tags r:id="rId5"/>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1" name="矩形 20"/>
            <p:cNvSpPr/>
            <p:nvPr userDrawn="1">
              <p:custDataLst>
                <p:tags r:id="rId6"/>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5" name="矩形 4"/>
          <p:cNvSpPr/>
          <p:nvPr>
            <p:custDataLst>
              <p:tags r:id="rId7"/>
            </p:custDataLst>
          </p:nvPr>
        </p:nvSpPr>
        <p:spPr>
          <a:xfrm>
            <a:off x="5519936" y="6451600"/>
            <a:ext cx="6672064" cy="406400"/>
          </a:xfrm>
          <a:prstGeom prst="rect">
            <a:avLst/>
          </a:prstGeom>
          <a:solidFill>
            <a:schemeClr val="accent1">
              <a:alpha val="80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6" name="文本框 6"/>
          <p:cNvSpPr txBox="1"/>
          <p:nvPr>
            <p:custDataLst>
              <p:tags r:id="rId8"/>
            </p:custDataLst>
          </p:nvPr>
        </p:nvSpPr>
        <p:spPr bwMode="auto">
          <a:xfrm>
            <a:off x="5928321" y="572903"/>
            <a:ext cx="5855294" cy="646331"/>
          </a:xfrm>
          <a:prstGeom prst="rect">
            <a:avLst/>
          </a:prstGeom>
          <a:noFill/>
        </p:spPr>
        <p:txBody>
          <a:bodyPr wrap="square" lIns="91440" tIns="45720" rIns="91440" bIns="45720" anchor="ctr"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spc="300" dirty="0">
                <a:solidFill>
                  <a:schemeClr val="accent1"/>
                </a:solidFill>
                <a:latin typeface="Calibri" panose="020F0502020204030204" charset="0"/>
                <a:ea typeface="汉仪旗黑-85S" panose="00020600040101010101" pitchFamily="18" charset="-122"/>
                <a:cs typeface="Calibri" panose="020F0502020204030204" charset="0"/>
                <a:sym typeface="Arial" panose="020B0604020202020204" pitchFamily="34" charset="0"/>
              </a:rPr>
              <a:t>Question</a:t>
            </a:r>
            <a:r>
              <a:rPr lang="en-US" altLang="zh-CN" sz="3600" b="1" spc="300" dirty="0">
                <a:solidFill>
                  <a:schemeClr val="accent1"/>
                </a:solidFill>
                <a:latin typeface="Calibri" panose="020F0502020204030204" charset="0"/>
                <a:ea typeface="汉仪旗黑-85S" panose="00020600040101010101" pitchFamily="18" charset="-122"/>
                <a:cs typeface="Calibri" panose="020F0502020204030204" charset="0"/>
                <a:sym typeface="Arial" panose="020B0604020202020204" pitchFamily="34" charset="0"/>
              </a:rPr>
              <a:t>:</a:t>
            </a:r>
            <a:endParaRPr lang="en-US" altLang="zh-CN" sz="3600" b="1" spc="300" dirty="0">
              <a:solidFill>
                <a:schemeClr val="accent1"/>
              </a:solidFill>
              <a:latin typeface="Calibri" panose="020F0502020204030204" charset="0"/>
              <a:ea typeface="汉仪旗黑-85S" panose="00020600040101010101" pitchFamily="18" charset="-122"/>
              <a:cs typeface="Calibri" panose="020F0502020204030204" charset="0"/>
              <a:sym typeface="Arial" panose="020B0604020202020204" pitchFamily="34" charset="0"/>
            </a:endParaRPr>
          </a:p>
        </p:txBody>
      </p:sp>
      <p:sp>
        <p:nvSpPr>
          <p:cNvPr id="7" name="矩形 6"/>
          <p:cNvSpPr/>
          <p:nvPr>
            <p:custDataLst>
              <p:tags r:id="rId9"/>
            </p:custDataLst>
          </p:nvPr>
        </p:nvSpPr>
        <p:spPr bwMode="auto">
          <a:xfrm>
            <a:off x="5928321" y="1571530"/>
            <a:ext cx="5855294" cy="206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285750" algn="l">
              <a:lnSpc>
                <a:spcPct val="120000"/>
              </a:lnSpc>
              <a:spcBef>
                <a:spcPts val="0"/>
              </a:spcBef>
              <a:spcAft>
                <a:spcPts val="800"/>
              </a:spcAft>
              <a:buClr>
                <a:schemeClr val="accent1"/>
              </a:buClr>
              <a:buSzPct val="100000"/>
              <a:buFont typeface="Wingdings" panose="05000000000000000000" pitchFamily="2" charset="2"/>
              <a:buNone/>
              <a:defRPr sz="1800"/>
            </a:pPr>
            <a:r>
              <a:rPr altLang="zh-CN" sz="3200" spc="160">
                <a:solidFill>
                  <a:schemeClr val="dk1">
                    <a:lumMod val="75000"/>
                    <a:lumOff val="25000"/>
                  </a:schemeClr>
                </a:solidFill>
                <a:latin typeface="Calibri" panose="020F0502020204030204" charset="0"/>
                <a:ea typeface="微软雅黑" panose="020B0503020204020204" charset="-122"/>
                <a:cs typeface="Calibri" panose="020F0502020204030204" charset="0"/>
                <a:sym typeface="Arial" panose="020B0604020202020204" pitchFamily="34" charset="0"/>
              </a:rPr>
              <a:t>What are the St. Bernard dogs used for?  </a:t>
            </a:r>
            <a:endParaRPr altLang="zh-CN" sz="3200" spc="160">
              <a:solidFill>
                <a:schemeClr val="dk1">
                  <a:lumMod val="75000"/>
                  <a:lumOff val="25000"/>
                </a:schemeClr>
              </a:solidFill>
              <a:latin typeface="Calibri" panose="020F0502020204030204" charset="0"/>
              <a:ea typeface="微软雅黑" panose="020B0503020204020204" charset="-122"/>
              <a:cs typeface="Calibri" panose="020F0502020204030204" charset="0"/>
              <a:sym typeface="Arial" panose="020B0604020202020204" pitchFamily="34" charset="0"/>
            </a:endParaRPr>
          </a:p>
        </p:txBody>
      </p:sp>
      <p:sp>
        <p:nvSpPr>
          <p:cNvPr id="14" name="矩形 13"/>
          <p:cNvSpPr/>
          <p:nvPr>
            <p:custDataLst>
              <p:tags r:id="rId10"/>
            </p:custDataLst>
          </p:nvPr>
        </p:nvSpPr>
        <p:spPr bwMode="auto">
          <a:xfrm>
            <a:off x="5928321" y="3887468"/>
            <a:ext cx="5855294" cy="206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285750" algn="l">
              <a:lnSpc>
                <a:spcPct val="120000"/>
              </a:lnSpc>
              <a:spcBef>
                <a:spcPts val="0"/>
              </a:spcBef>
              <a:spcAft>
                <a:spcPts val="800"/>
              </a:spcAft>
              <a:buClr>
                <a:schemeClr val="accent2"/>
              </a:buClr>
              <a:buSzPct val="100000"/>
              <a:buFont typeface="Wingdings" panose="05000000000000000000" pitchFamily="2" charset="2"/>
              <a:buNone/>
              <a:defRPr sz="1800"/>
            </a:pPr>
            <a:r>
              <a:rPr lang="en-US" altLang="zh-CN" sz="3200" spc="130" dirty="0">
                <a:solidFill>
                  <a:schemeClr val="dk1">
                    <a:lumMod val="75000"/>
                    <a:lumOff val="25000"/>
                  </a:schemeClr>
                </a:solidFill>
                <a:latin typeface="Calibri" panose="020F0502020204030204" charset="0"/>
                <a:ea typeface="微软雅黑" panose="020B0503020204020204" charset="-122"/>
                <a:cs typeface="Calibri" panose="020F0502020204030204" charset="0"/>
                <a:sym typeface="+mn-lt"/>
              </a:rPr>
              <a:t>They are used to rescue travelers who got into difficulties in the mountains. </a:t>
            </a:r>
            <a:endParaRPr lang="en-US" altLang="zh-CN" sz="3200" spc="130" dirty="0">
              <a:solidFill>
                <a:schemeClr val="dk1">
                  <a:lumMod val="75000"/>
                  <a:lumOff val="25000"/>
                </a:schemeClr>
              </a:solidFill>
              <a:latin typeface="Calibri" panose="020F0502020204030204" charset="0"/>
              <a:ea typeface="微软雅黑" panose="020B0503020204020204" charset="-122"/>
              <a:cs typeface="Calibri" panose="020F0502020204030204" charset="0"/>
              <a:sym typeface="+mn-lt"/>
            </a:endParaRPr>
          </a:p>
        </p:txBody>
      </p:sp>
      <p:pic>
        <p:nvPicPr>
          <p:cNvPr id="15" name="图片 14"/>
          <p:cNvPicPr>
            <a:picLocks noChangeAspect="1"/>
          </p:cNvPicPr>
          <p:nvPr>
            <p:custDataLst>
              <p:tags r:id="rId11"/>
            </p:custDataLst>
          </p:nvPr>
        </p:nvPicPr>
        <p:blipFill>
          <a:blip r:embed="rId12"/>
          <a:srcRect l="19711" r="19711"/>
          <a:stretch>
            <a:fillRect/>
          </a:stretch>
        </p:blipFill>
        <p:spPr>
          <a:xfrm>
            <a:off x="0" y="0"/>
            <a:ext cx="5522977" cy="6858000"/>
          </a:xfrm>
          <a:prstGeom prst="rect">
            <a:avLst/>
          </a:prstGeom>
        </p:spPr>
      </p:pic>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3</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Reading comprehesion</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759460" y="590550"/>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759460" y="1562100"/>
            <a:ext cx="11101070" cy="4768215"/>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indent="0" algn="just" fontAlgn="auto">
              <a:lnSpc>
                <a:spcPct val="150000"/>
              </a:lnSpc>
            </a:pPr>
            <a:r>
              <a:rPr lang="zh-CN" altLang="en-US" sz="3200" dirty="0">
                <a:solidFill>
                  <a:schemeClr val="tx1"/>
                </a:solidFill>
                <a:latin typeface="Calibri" panose="020F0502020204030204" charset="0"/>
                <a:cs typeface="Calibri" panose="020F0502020204030204" charset="0"/>
              </a:rPr>
              <a:t>1. St. Bernard dogs are best known for _______.</a:t>
            </a:r>
            <a:endParaRPr lang="zh-CN" altLang="en-US" sz="3200" dirty="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A. being a great summer tourist attraction  </a:t>
            </a:r>
            <a:endParaRPr lang="zh-CN" altLang="en-US" sz="3200" dirty="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B. having saved people's lives before the new tunnel was built  </a:t>
            </a:r>
            <a:endParaRPr lang="zh-CN" altLang="en-US" sz="3200" dirty="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C. being able to search people out who have been trapped in </a:t>
            </a:r>
            <a:endParaRPr lang="zh-CN" altLang="en-US" sz="3200" dirty="0">
              <a:solidFill>
                <a:schemeClr val="tx1"/>
              </a:solidFill>
              <a:latin typeface="Calibri" panose="020F0502020204030204" charset="0"/>
              <a:cs typeface="Calibri" panose="020F0502020204030204" charset="0"/>
            </a:endParaRPr>
          </a:p>
          <a:p>
            <a:pPr indent="0" algn="just" fontAlgn="auto">
              <a:lnSpc>
                <a:spcPct val="150000"/>
              </a:lnSpc>
            </a:pPr>
            <a:r>
              <a:rPr lang="zh-CN" altLang="en-US" sz="3200" dirty="0">
                <a:solidFill>
                  <a:schemeClr val="tx1"/>
                </a:solidFill>
                <a:latin typeface="Calibri" panose="020F0502020204030204" charset="0"/>
                <a:cs typeface="Calibri" panose="020F0502020204030204" charset="0"/>
              </a:rPr>
              <a:t> </a:t>
            </a: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the snow </a:t>
            </a:r>
            <a:endParaRPr lang="zh-CN" altLang="en-US" sz="3200" dirty="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D. the freedom they have to wander about in the winter    </a:t>
            </a:r>
            <a:endParaRPr lang="zh-CN" altLang="en-US" sz="3200" dirty="0">
              <a:solidFill>
                <a:schemeClr val="tx1"/>
              </a:solidFill>
              <a:latin typeface="Calibri" panose="020F0502020204030204" charset="0"/>
              <a:cs typeface="Calibri" panose="020F0502020204030204" charset="0"/>
            </a:endParaRPr>
          </a:p>
        </p:txBody>
      </p:sp>
      <p:sp>
        <p:nvSpPr>
          <p:cNvPr id="7" name="椭圆 6"/>
          <p:cNvSpPr/>
          <p:nvPr/>
        </p:nvSpPr>
        <p:spPr>
          <a:xfrm>
            <a:off x="1156335" y="4184015"/>
            <a:ext cx="49911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tags/tag1.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221913.342"/>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SLIDE_BACKGROUND_MASK_FLAG" val="1"/>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4"/>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4"/>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2.xml><?xml version="1.0" encoding="utf-8"?>
<p:tagLst xmlns:p="http://schemas.openxmlformats.org/presentationml/2006/main">
  <p:tag name="KSO_WM_TEMPLATE_THUMBS_INDEX" val="1、4、7、10、13、14、15、16、18、19、20、21、23"/>
  <p:tag name="KSO_WM_TEMPLATE_SUBCATEGORY" val="0"/>
  <p:tag name="KSO_WM_TEMPLATE_COLOR_TYPE" val="1"/>
  <p:tag name="KSO_WM_TAG_VERSION" val="1.0"/>
  <p:tag name="KSO_WM_BEAUTIFY_FLAG" val="#wm#"/>
  <p:tag name="KSO_WM_TEMPLATE_CATEGORY" val="custom"/>
  <p:tag name="KSO_WM_TEMPLATE_INDEX" val="20205284"/>
  <p:tag name="KSO_WM_TEMPLATE_MASTER_TYPE" val="1"/>
  <p:tag name="KSO_WM_TEMPLATE_MASTER_THUMB_INDEX" val="1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2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2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3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3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3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3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22"/>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2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3.xml><?xml version="1.0" encoding="utf-8"?>
<p:tagLst xmlns:p="http://schemas.openxmlformats.org/presentationml/2006/main">
  <p:tag name="KSO_WM_TEMPLATE_THUMBS_INDEX" val="1、4、7、9、12、13、16、17、19、22、27、30、31"/>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322"/>
  <p:tag name="KSO_WM_TEMPLATE_MASTER_TYPE" val="1"/>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685_1*i*1"/>
  <p:tag name="KSO_WM_TEMPLATE_CATEGORY" val="diagram"/>
  <p:tag name="KSO_WM_TEMPLATE_INDEX" val="20200685"/>
  <p:tag name="KSO_WM_UNIT_LAYERLEVEL" val="1"/>
  <p:tag name="KSO_WM_TAG_VERSION" val="1.0"/>
  <p:tag name="KSO_WM_BEAUTIFY_FLAG" val="#wm#"/>
  <p:tag name="KSO_WM_UNIT_TEXT_FILL_FORE_SCHEMECOLOR_INDEX_BRIGHTNESS" val="0"/>
  <p:tag name="KSO_WM_UNIT_TEXT_FILL_FORE_SCHEMECOLOR_INDEX" val="2"/>
  <p:tag name="KSO_WM_UNIT_TEXT_FILL_TYPE" val="1"/>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0685_1*i*6"/>
  <p:tag name="KSO_WM_TEMPLATE_CATEGORY" val="diagram"/>
  <p:tag name="KSO_WM_TEMPLATE_INDEX" val="20200685"/>
  <p:tag name="KSO_WM_UNIT_LAYERLEVEL" val="1"/>
  <p:tag name="KSO_WM_TAG_VERSION" val="1.0"/>
  <p:tag name="KSO_WM_BEAUTIFY_FLAG" val="#wm#"/>
  <p:tag name="KSO_WM_UNIT_TEXT_FILL_FORE_SCHEMECOLOR_INDEX_BRIGHTNESS" val="0"/>
  <p:tag name="KSO_WM_UNIT_TEXT_FILL_FORE_SCHEMECOLOR_INDEX" val="2"/>
  <p:tag name="KSO_WM_UNIT_TEXT_FILL_TYPE" val="1"/>
</p:tagLst>
</file>

<file path=ppt/tags/tag366.xml><?xml version="1.0" encoding="utf-8"?>
<p:tagLst xmlns:p="http://schemas.openxmlformats.org/presentationml/2006/main">
  <p:tag name="KSO_WM_UNIT_VALUE" val="776*1165"/>
  <p:tag name="KSO_WM_UNIT_HIGHLIGHT" val="0"/>
  <p:tag name="KSO_WM_UNIT_COMPATIBLE" val="0"/>
  <p:tag name="KSO_WM_UNIT_DIAGRAM_ISNUMVISUAL" val="0"/>
  <p:tag name="KSO_WM_UNIT_DIAGRAM_ISREFERUNIT" val="0"/>
  <p:tag name="KSO_WM_UNIT_TYPE" val="d"/>
  <p:tag name="KSO_WM_UNIT_INDEX" val="1"/>
  <p:tag name="KSO_WM_UNIT_ID" val="diagram20200685_1*d*1"/>
  <p:tag name="KSO_WM_TEMPLATE_CATEGORY" val="diagram"/>
  <p:tag name="KSO_WM_TEMPLATE_INDEX" val="20200685"/>
  <p:tag name="KSO_WM_UNIT_SUPPORT_UNIT_TYPE" val="[&quot;all&quot;]"/>
  <p:tag name="KSO_WM_UNIT_LAYERLEVEL" val="1"/>
  <p:tag name="KSO_WM_TAG_VERSION" val="1.0"/>
  <p:tag name="KSO_WM_BEAUTIFY_FLAG" val="#wm#"/>
</p:tagLst>
</file>

<file path=ppt/tags/tag367.xml><?xml version="1.0" encoding="utf-8"?>
<p:tagLst xmlns:p="http://schemas.openxmlformats.org/presentationml/2006/main">
  <p:tag name="KSO_WM_UNIT_VALUE" val="776*1165"/>
  <p:tag name="KSO_WM_UNIT_HIGHLIGHT" val="0"/>
  <p:tag name="KSO_WM_UNIT_COMPATIBLE" val="0"/>
  <p:tag name="KSO_WM_UNIT_DIAGRAM_ISNUMVISUAL" val="0"/>
  <p:tag name="KSO_WM_UNIT_DIAGRAM_ISREFERUNIT" val="0"/>
  <p:tag name="KSO_WM_UNIT_TYPE" val="d"/>
  <p:tag name="KSO_WM_UNIT_INDEX" val="2"/>
  <p:tag name="KSO_WM_UNIT_ID" val="diagram20200685_1*d*2"/>
  <p:tag name="KSO_WM_TEMPLATE_CATEGORY" val="diagram"/>
  <p:tag name="KSO_WM_TEMPLATE_INDEX" val="20200685"/>
  <p:tag name="KSO_WM_UNIT_SUPPORT_UNIT_TYPE" val="[&quot;all&quot;]"/>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0685_1*i*7"/>
  <p:tag name="KSO_WM_TEMPLATE_CATEGORY" val="diagram"/>
  <p:tag name="KSO_WM_TEMPLATE_INDEX" val="20200685"/>
  <p:tag name="KSO_WM_UNIT_LAYERLEVEL" val="1"/>
  <p:tag name="KSO_WM_TAG_VERSION" val="1.0"/>
  <p:tag name="KSO_WM_BEAUTIFY_FLAG" val="#wm#"/>
  <p:tag name="KSO_WM_UNIT_TEXT_FILL_FORE_SCHEMECOLOR_INDEX_BRIGHTNESS" val="0"/>
  <p:tag name="KSO_WM_UNIT_TEXT_FILL_FORE_SCHEMECOLOR_INDEX" val="2"/>
  <p:tag name="KSO_WM_UNIT_TEXT_FILL_TYPE" val="1"/>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0685_1*i*10"/>
  <p:tag name="KSO_WM_TEMPLATE_CATEGORY" val="diagram"/>
  <p:tag name="KSO_WM_TEMPLATE_INDEX" val="20200685"/>
  <p:tag name="KSO_WM_UNIT_LAYERLEVEL" val="1"/>
  <p:tag name="KSO_WM_TAG_VERSION" val="1.0"/>
  <p:tag name="KSO_WM_BEAUTIFY_FLAG" val="#wm#"/>
  <p:tag name="KSO_WM_UNIT_LINE_FORE_SCHEMECOLOR_INDEX_BRIGHTNESS" val="-0.15"/>
  <p:tag name="KSO_WM_UNIT_LINE_FORE_SCHEMECOLOR_INDEX" val="14"/>
  <p:tag name="KSO_WM_UNIT_LINE_FILL_TYPE"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00685_1*i*11"/>
  <p:tag name="KSO_WM_TEMPLATE_CATEGORY" val="diagram"/>
  <p:tag name="KSO_WM_TEMPLATE_INDEX" val="20200685"/>
  <p:tag name="KSO_WM_UNIT_LAYERLEVEL" val="1"/>
  <p:tag name="KSO_WM_TAG_VERSION" val="1.0"/>
  <p:tag name="KSO_WM_BEAUTIFY_FLAG" val="#wm#"/>
  <p:tag name="KSO_WM_UNIT_LINE_FORE_SCHEMECOLOR_INDEX_BRIGHTNESS" val="-0.15"/>
  <p:tag name="KSO_WM_UNIT_LINE_FORE_SCHEMECOLOR_INDEX" val="14"/>
  <p:tag name="KSO_WM_UNIT_LINE_FILL_TYPE" val="2"/>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0685_1*i*12"/>
  <p:tag name="KSO_WM_TEMPLATE_CATEGORY" val="diagram"/>
  <p:tag name="KSO_WM_TEMPLATE_INDEX" val="20200685"/>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00685_1*i*13"/>
  <p:tag name="KSO_WM_TEMPLATE_CATEGORY" val="diagram"/>
  <p:tag name="KSO_WM_TEMPLATE_INDEX" val="20200685"/>
  <p:tag name="KSO_WM_UNIT_LAYERLEVEL" val="1"/>
  <p:tag name="KSO_WM_TAG_VERSION" val="1.0"/>
  <p:tag name="KSO_WM_BEAUTIFY_FLAG" val="#wm#"/>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685_1*i*2"/>
  <p:tag name="KSO_WM_TEMPLATE_CATEGORY" val="diagram"/>
  <p:tag name="KSO_WM_TEMPLATE_INDEX" val="20200685"/>
  <p:tag name="KSO_WM_UNIT_LAYERLEVEL" val="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0685_1*i*3"/>
  <p:tag name="KSO_WM_TEMPLATE_CATEGORY" val="diagram"/>
  <p:tag name="KSO_WM_TEMPLATE_INDEX" val="20200685"/>
  <p:tag name="KSO_WM_UNIT_LAYERLEVEL" val="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0685_1*i*4"/>
  <p:tag name="KSO_WM_TEMPLATE_CATEGORY" val="diagram"/>
  <p:tag name="KSO_WM_TEMPLATE_INDEX" val="20200685"/>
  <p:tag name="KSO_WM_UNIT_LAYERLEVEL" val="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0685_1*i*5"/>
  <p:tag name="KSO_WM_TEMPLATE_CATEGORY" val="diagram"/>
  <p:tag name="KSO_WM_TEMPLATE_INDEX" val="20200685"/>
  <p:tag name="KSO_WM_UNIT_LAYERLEVEL" val="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77.xml><?xml version="1.0" encoding="utf-8"?>
<p:tagLst xmlns:p="http://schemas.openxmlformats.org/presentationml/2006/main">
  <p:tag name="KSO_WM_UNIT_NOCLEAR" val="0"/>
  <p:tag name="KSO_WM_UNIT_VALUE" val="230"/>
  <p:tag name="KSO_WM_UNIT_HIGHLIGHT" val="0"/>
  <p:tag name="KSO_WM_UNIT_COMPATIBLE" val="0"/>
  <p:tag name="KSO_WM_UNIT_DIAGRAM_ISNUMVISUAL" val="0"/>
  <p:tag name="KSO_WM_UNIT_DIAGRAM_ISREFERUNIT" val="0"/>
  <p:tag name="KSO_WM_UNIT_TYPE" val="f"/>
  <p:tag name="KSO_WM_UNIT_INDEX" val="1"/>
  <p:tag name="KSO_WM_UNIT_ID" val="diagram20200685_1*f*1"/>
  <p:tag name="KSO_WM_TEMPLATE_CATEGORY" val="diagram"/>
  <p:tag name="KSO_WM_TEMPLATE_INDEX" val="20200685"/>
  <p:tag name="KSO_WM_UNIT_LAYERLEVEL" val="1"/>
  <p:tag name="KSO_WM_TAG_VERSION" val="1.0"/>
  <p:tag name="KSO_WM_BEAUTIFY_FLAG" val="#wm#"/>
  <p:tag name="KSO_WM_UNIT_PRESET_TEXT" val="击此处添加文本具体内容，简明扼要的阐述您的观点。根据需要可酌情增减文字，以便观者准确的理解您传达的思想。为了能让您有更直观的字数感受，并进一步方便使用，我们为您标注了最适合的位置。您输入的文字到这里时，就是最佳视觉效果，请您务必注意。"/>
</p:tagLst>
</file>

<file path=ppt/tags/tag378.xml><?xml version="1.0" encoding="utf-8"?>
<p:tagLst xmlns:p="http://schemas.openxmlformats.org/presentationml/2006/main">
  <p:tag name="KSO_WM_BEAUTIFY_FLAG" val="#wm#"/>
  <p:tag name="KSO_WM_TEMPLATE_CATEGORY" val="diagram"/>
  <p:tag name="KSO_WM_TEMPLATE_INDEX" val="20200685"/>
  <p:tag name="KSO_WM_SLIDE_ID" val="diagram20200685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922*552"/>
  <p:tag name="KSO_WM_SLIDE_POSITION" val="-12*-1"/>
  <p:tag name="KSO_WM_TAG_VERSION" val="1.0"/>
  <p:tag name="KSO_WM_SLIDE_LAYOUT" val="a_d_f"/>
  <p:tag name="KSO_WM_SLIDE_LAYOUT_CNT" val="1_2_1"/>
  <p:tag name="KSO_WM_SLIDE_BK_DARK_LIGHT" val="2"/>
  <p:tag name="KSO_WM_SLIDE_BACKGROUND_TYPE" val="general"/>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381.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82.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wm#"/>
  <p:tag name="KSO_WM_TEMPLATE_CATEGORY" val="diagram"/>
  <p:tag name="KSO_WM_TEMPLATE_INDEX" val="20182480"/>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395.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396.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97.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398.xml><?xml version="1.0" encoding="utf-8"?>
<p:tagLst xmlns:p="http://schemas.openxmlformats.org/presentationml/2006/main">
  <p:tag name="KSO_WM_BEAUTIFY_FLAG" val="#wm#"/>
  <p:tag name="KSO_WM_TEMPLATE_CATEGORY" val="diagram"/>
  <p:tag name="KSO_WM_TEMPLATE_INDEX" val="20182480"/>
</p:tagLst>
</file>

<file path=ppt/tags/tag39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40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40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40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86139_1*i*1"/>
  <p:tag name="KSO_WM_TEMPLATE_CATEGORY" val="diagram"/>
  <p:tag name="KSO_WM_TEMPLATE_INDEX" val="20186139"/>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6.xml><?xml version="1.0" encoding="utf-8"?>
<p:tagLst xmlns:p="http://schemas.openxmlformats.org/presentationml/2006/main">
  <p:tag name="KSO_WM_UNIT_ISCONTENTSTITLE" val="0"/>
  <p:tag name="KSO_WM_UNIT_NOCLEAR" val="0"/>
  <p:tag name="KSO_WM_UNIT_VALUE" val="13"/>
  <p:tag name="KSO_WM_UNIT_HIGHLIGHT" val="0"/>
  <p:tag name="KSO_WM_UNIT_COMPATIBLE" val="0"/>
  <p:tag name="KSO_WM_UNIT_DIAGRAM_ISNUMVISUAL" val="0"/>
  <p:tag name="KSO_WM_UNIT_DIAGRAM_ISREFERUNIT" val="0"/>
  <p:tag name="KSO_WM_UNIT_ID" val="diagram20186139_1*a*1"/>
  <p:tag name="KSO_WM_TEMPLATE_CATEGORY" val="diagram"/>
  <p:tag name="KSO_WM_TEMPLATE_INDEX" val="20186139"/>
  <p:tag name="KSO_WM_UNIT_LAYERLEVEL" val="1"/>
  <p:tag name="KSO_WM_TAG_VERSION" val="1.0"/>
  <p:tag name="KSO_WM_UNIT_PRESET_TEXT" val="单击此处添加大标题内容"/>
  <p:tag name="KSO_WM_UNIT_ISNUMDGMTITLE" val="0"/>
  <p:tag name="KSO_WM_UNIT_TEXT_FILL_FORE_SCHEMECOLOR_INDEX_BRIGHTNESS" val="0.15"/>
  <p:tag name="KSO_WM_UNIT_TEXT_FILL_FORE_SCHEMECOLOR_INDEX" val="13"/>
  <p:tag name="KSO_WM_UNIT_TEXT_FILL_TYPE" val="1"/>
</p:tagLst>
</file>

<file path=ppt/tags/tag40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diagram20186139_1*f*1"/>
  <p:tag name="KSO_WM_TEMPLATE_CATEGORY" val="diagram"/>
  <p:tag name="KSO_WM_TEMPLATE_INDEX" val="20186139"/>
  <p:tag name="KSO_WM_UNIT_LAYERLEVEL" val="1"/>
  <p:tag name="KSO_WM_TAG_VERSION" val="1.0"/>
  <p:tag name="KSO_WM_UNIT_PRESET_TEXT" val="单击此处添加文本具体内容，简明扼要的阐述您的观点。根据需要可酌情增减文字，以便观者准确的理解您传达的思想。&#13;单击此处添加文本具体内容，简明扼要的阐述您的观点。根据需要可酌情增减文字，以便观者准确的理解您传达的思想。"/>
  <p:tag name="KSO_WM_UNIT_SUBTYPE" val="a"/>
  <p:tag name="KSO_WM_UNIT_TEXT_FILL_FORE_SCHEMECOLOR_INDEX_BRIGHTNESS" val="0.25"/>
  <p:tag name="KSO_WM_UNIT_TEXT_FILL_FORE_SCHEMECOLOR_INDEX" val="13"/>
  <p:tag name="KSO_WM_UNIT_TEXT_FILL_TYPE" val="1"/>
</p:tagLst>
</file>

<file path=ppt/tags/tag40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diagram20186139_1*f*2"/>
  <p:tag name="KSO_WM_TEMPLATE_CATEGORY" val="diagram"/>
  <p:tag name="KSO_WM_TEMPLATE_INDEX" val="20186139"/>
  <p:tag name="KSO_WM_UNIT_LAYERLEVEL" val="1"/>
  <p:tag name="KSO_WM_TAG_VERSION" val="1.0"/>
  <p:tag name="KSO_WM_UNIT_PRESET_TEXT" val="单击此处添加文本具体内容，简明扼要的阐述您的观点。根据需要可酌情增减文字，以便观者准确的理解您传达的思想。&#13;单击此处添加文本具体内容，简明扼要的阐述您的观点。根据需要可酌情增减文字，以便观者准确的理解您传达的思想。"/>
  <p:tag name="KSO_WM_UNIT_SUBTYPE" val="a"/>
  <p:tag name="KSO_WM_UNIT_TEXT_FILL_FORE_SCHEMECOLOR_INDEX_BRIGHTNESS" val="0.25"/>
  <p:tag name="KSO_WM_UNIT_TEXT_FILL_FORE_SCHEMECOLOR_INDEX" val="13"/>
  <p:tag name="KSO_WM_UNIT_TEXT_FILL_TYPE" val="1"/>
</p:tagLst>
</file>

<file path=ppt/tags/tag409.xml><?xml version="1.0" encoding="utf-8"?>
<p:tagLst xmlns:p="http://schemas.openxmlformats.org/presentationml/2006/main">
  <p:tag name="KSO_WM_UNIT_VALUE" val="1904*1533"/>
  <p:tag name="KSO_WM_UNIT_HIGHLIGHT" val="0"/>
  <p:tag name="KSO_WM_UNIT_COMPATIBLE" val="0"/>
  <p:tag name="KSO_WM_UNIT_DIAGRAM_ISNUMVISUAL" val="0"/>
  <p:tag name="KSO_WM_UNIT_DIAGRAM_ISREFERUNIT" val="0"/>
  <p:tag name="KSO_WM_UNIT_TYPE" val="d"/>
  <p:tag name="KSO_WM_UNIT_INDEX" val="1"/>
  <p:tag name="KSO_WM_UNIT_ID" val="diagram20186139_1*d*1"/>
  <p:tag name="KSO_WM_TEMPLATE_CATEGORY" val="diagram"/>
  <p:tag name="KSO_WM_TEMPLATE_INDEX" val="20186139"/>
  <p:tag name="KSO_WM_UNIT_SUPPORT_UNIT_TYPE" val="[&quot;d&quot;]"/>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BEAUTIFY_FLAG" val="#wm#"/>
  <p:tag name="KSO_WM_TEMPLATE_CATEGORY" val="diagram"/>
  <p:tag name="KSO_WM_TEMPLATE_INDEX" val="20186139"/>
  <p:tag name="KSO_WM_SLIDE_ID" val="diagram20186139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TAG_VERSION" val="1.0"/>
  <p:tag name="KSO_WM_SLIDE_LAYOUT" val="a_d_f"/>
  <p:tag name="KSO_WM_SLIDE_LAYOUT_CNT" val="1_1_2"/>
  <p:tag name="KSO_WM_TEMPLATE_THUMBS_INDEX" val="1、4、7、12、13、14、15、16、17、18、20、24、25、28、33、36、40、43、44"/>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SLIDE_SIZE" val="959*540"/>
  <p:tag name="KSO_WM_SLIDE_POSITION" val="0*0"/>
  <p:tag name="KSO_WM_CHIP_XID" val="5fadf8d8998712faa657abe0"/>
  <p:tag name="KSO_WM_CHIP_DECFILLPROP" val="[]"/>
  <p:tag name="KSO_WM_CHIP_GROUPID" val="5fadf8d8998712faa657abdf"/>
  <p:tag name="KSO_WM_SLIDE_BACKGROUND_TYPE" val="general"/>
  <p:tag name="KSO_WM_SLIDE_SUPPORT_FEATURE_TYPE" val="8"/>
  <p:tag name="KSO_WM_TEMPLATE_ASSEMBLE_XID" val="6065705a4054ed1e2fb814d9"/>
  <p:tag name="KSO_WM_TEMPLATE_ASSEMBLE_GROUPID" val="6065705a4054ed1e2fb814d9"/>
  <p:tag name="KSO_WM_UNIT_FLASH_PICTURE_TYPE" val="0"/>
  <p:tag name="FIXED_XID_TMP" val="5f5ee1ca4d6848d78f644aec"/>
  <p:tag name="KSO_WM_SLIDE_CAN_ADD_NAVIGATION" val="1"/>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12.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13.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14.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16.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17.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18.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27.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28.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29.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31.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32.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33.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34.xml><?xml version="1.0" encoding="utf-8"?>
<p:tagLst xmlns:p="http://schemas.openxmlformats.org/presentationml/2006/main">
  <p:tag name="KSO_WM_UNIT_PLACING_PICTURE_USER_VIEWPORT" val="{&quot;height&quot;:6072.532283464567,&quot;width&quot;:4009.411023622047}"/>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36.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37.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38.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0.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41.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42.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43.xml><?xml version="1.0" encoding="utf-8"?>
<p:tagLst xmlns:p="http://schemas.openxmlformats.org/presentationml/2006/main">
  <p:tag name="KSO_WM_BEAUTIFY_FLAG" val="#wm#"/>
  <p:tag name="KSO_WM_TEMPLATE_CATEGORY" val="diagram"/>
  <p:tag name="KSO_WM_TEMPLATE_INDEX" val="20182480"/>
</p:tagLst>
</file>

<file path=ppt/tags/tag444.xml><?xml version="1.0" encoding="utf-8"?>
<p:tagLst xmlns:p="http://schemas.openxmlformats.org/presentationml/2006/main">
  <p:tag name="KSO_WM_UNIT_PLACING_PICTURE_USER_VIEWPORT" val="{&quot;height&quot;:10800,&quot;width&quot;:19200}"/>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46.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47.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48.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223749.911"/>
  <p:tag name="KSO_WM_UNIT_PLACING_PICTURE_USER_VIEWPORT" val="{&quot;height&quot;:7275,&quot;width&quot;:10975}"/>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fontScheme name="2brswpj0">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ysClr val="windowText" lastClr="000000"/>
      </a:dk1>
      <a:lt1>
        <a:sysClr val="window" lastClr="FFFFFF"/>
      </a:lt1>
      <a:dk2>
        <a:srgbClr val="EEF2F6"/>
      </a:dk2>
      <a:lt2>
        <a:srgbClr val="FFFFFF"/>
      </a:lt2>
      <a:accent1>
        <a:srgbClr val="357CB0"/>
      </a:accent1>
      <a:accent2>
        <a:srgbClr val="438697"/>
      </a:accent2>
      <a:accent3>
        <a:srgbClr val="51917F"/>
      </a:accent3>
      <a:accent4>
        <a:srgbClr val="609B66"/>
      </a:accent4>
      <a:accent5>
        <a:srgbClr val="6EA64E"/>
      </a:accent5>
      <a:accent6>
        <a:srgbClr val="7CB035"/>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ysClr val="windowText" lastClr="000000"/>
      </a:dk1>
      <a:lt1>
        <a:sysClr val="window" lastClr="FFFFFF"/>
      </a:lt1>
      <a:dk2>
        <a:srgbClr val="F0E9EB"/>
      </a:dk2>
      <a:lt2>
        <a:srgbClr val="FFFFFF"/>
      </a:lt2>
      <a:accent1>
        <a:srgbClr val="CB2844"/>
      </a:accent1>
      <a:accent2>
        <a:srgbClr val="B0304D"/>
      </a:accent2>
      <a:accent3>
        <a:srgbClr val="953856"/>
      </a:accent3>
      <a:accent4>
        <a:srgbClr val="7A415E"/>
      </a:accent4>
      <a:accent5>
        <a:srgbClr val="5F4967"/>
      </a:accent5>
      <a:accent6>
        <a:srgbClr val="445170"/>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17027</Words>
  <Application>WPS 演示</Application>
  <PresentationFormat>宽屏</PresentationFormat>
  <Paragraphs>365</Paragraphs>
  <Slides>36</Slides>
  <Notes>32</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36</vt:i4>
      </vt:variant>
    </vt:vector>
  </HeadingPairs>
  <TitlesOfParts>
    <vt:vector size="54" baseType="lpstr">
      <vt:lpstr>Arial</vt:lpstr>
      <vt:lpstr>宋体</vt:lpstr>
      <vt:lpstr>Wingdings</vt:lpstr>
      <vt:lpstr>微软雅黑</vt:lpstr>
      <vt:lpstr>汉仪旗黑-85S</vt:lpstr>
      <vt:lpstr>Calibri</vt:lpstr>
      <vt:lpstr>仓耳玄三M W05</vt:lpstr>
      <vt:lpstr>Times New Roman</vt:lpstr>
      <vt:lpstr>Arial Unicode MS</vt:lpstr>
      <vt:lpstr>等线</vt:lpstr>
      <vt:lpstr>Chalkboard SE</vt:lpstr>
      <vt:lpstr>Shit Happens</vt:lpstr>
      <vt:lpstr>Comic Sans MS</vt:lpstr>
      <vt:lpstr>HelveticaNeue</vt:lpstr>
      <vt:lpstr>华文新魏</vt:lpstr>
      <vt:lpstr>Office 主题</vt:lpstr>
      <vt:lpstr>1_Office 主题​​</vt:lpstr>
      <vt:lpstr>2_Office 主题​​</vt:lpstr>
      <vt:lpstr>PowerPoint 演示文稿</vt:lpstr>
      <vt:lpstr>PowerPoint 演示文稿</vt:lpstr>
      <vt:lpstr>Target vocabulary</vt:lpstr>
      <vt:lpstr>PowerPoint 演示文稿</vt:lpstr>
      <vt:lpstr>Reading the passage</vt:lpstr>
      <vt:lpstr>PowerPoint 演示文稿</vt:lpstr>
      <vt:lpstr>PowerPoint 演示文稿</vt:lpstr>
      <vt:lpstr>Reading comprehesion</vt:lpstr>
      <vt:lpstr>PowerPoint 演示文稿</vt:lpstr>
      <vt:lpstr>PowerPoint 演示文稿</vt:lpstr>
      <vt:lpstr>PowerPoint 演示文稿</vt:lpstr>
      <vt:lpstr>Structure imitation</vt:lpstr>
      <vt:lpstr>PowerPoint 演示文稿</vt:lpstr>
      <vt:lpstr>PowerPoint 演示文稿</vt:lpstr>
      <vt:lpstr>PowerPoint 演示文稿</vt:lpstr>
      <vt:lpstr>Story telling</vt:lpstr>
      <vt:lpstr>PowerPoint 演示文稿</vt:lpstr>
      <vt:lpstr>Summary writing</vt:lpstr>
      <vt:lpstr>PowerPoint 演示文稿</vt:lpstr>
      <vt:lpstr>PowerPoint 演示文稿</vt:lpstr>
      <vt:lpstr>PowerPoint 演示文稿</vt:lpstr>
      <vt:lpstr>PowerPoint 演示文稿</vt:lpstr>
      <vt:lpstr>PowerPoint 演示文稿</vt:lpstr>
      <vt:lpstr>Occasion describing</vt:lpstr>
      <vt:lpstr>PowerPoint 演示文稿</vt:lpstr>
      <vt:lpstr>PowerPoint 演示文稿</vt:lpstr>
      <vt:lpstr>PowerPoint 演示文稿</vt:lpstr>
      <vt:lpstr>PowerPoint 演示文稿</vt:lpstr>
      <vt:lpstr>Story development</vt:lpstr>
      <vt:lpstr>PowerPoint 演示文稿</vt:lpstr>
      <vt:lpstr>PowerPoint 演示文稿</vt:lpstr>
      <vt:lpstr>PowerPoint 演示文稿</vt:lpstr>
      <vt:lpstr>PowerPoint 演示文稿</vt:lpstr>
      <vt:lpstr>Vocabulary reiforcement</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南山有谷堆</cp:lastModifiedBy>
  <cp:revision>234</cp:revision>
  <dcterms:created xsi:type="dcterms:W3CDTF">2019-09-23T13:49:00Z</dcterms:created>
  <dcterms:modified xsi:type="dcterms:W3CDTF">2023-08-08T02:29:52Z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F37B1AA53682461ABC9A5E5963F83B88</vt:lpwstr>
  </property>
</Properties>
</file>