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426" r:id="rId3"/>
    <p:sldId id="256" r:id="rId4"/>
    <p:sldId id="272" r:id="rId5"/>
    <p:sldId id="275" r:id="rId6"/>
    <p:sldId id="274" r:id="rId7"/>
    <p:sldId id="273" r:id="rId8"/>
    <p:sldId id="271" r:id="rId9"/>
    <p:sldId id="276" r:id="rId10"/>
    <p:sldId id="277" r:id="rId11"/>
    <p:sldId id="278" r:id="rId12"/>
    <p:sldId id="279" r:id="rId13"/>
    <p:sldId id="388" r:id="rId14"/>
    <p:sldId id="280" r:id="rId15"/>
    <p:sldId id="386" r:id="rId16"/>
    <p:sldId id="390" r:id="rId17"/>
    <p:sldId id="391" r:id="rId18"/>
    <p:sldId id="387" r:id="rId19"/>
    <p:sldId id="281" r:id="rId20"/>
    <p:sldId id="389" r:id="rId21"/>
    <p:sldId id="282" r:id="rId22"/>
    <p:sldId id="392" r:id="rId23"/>
    <p:sldId id="283" r:id="rId24"/>
    <p:sldId id="406" r:id="rId25"/>
    <p:sldId id="360" r:id="rId26"/>
    <p:sldId id="358" r:id="rId27"/>
    <p:sldId id="399" r:id="rId28"/>
    <p:sldId id="361" r:id="rId29"/>
    <p:sldId id="362" r:id="rId31"/>
    <p:sldId id="400" r:id="rId32"/>
    <p:sldId id="363" r:id="rId33"/>
    <p:sldId id="364" r:id="rId34"/>
    <p:sldId id="402" r:id="rId35"/>
    <p:sldId id="404" r:id="rId36"/>
    <p:sldId id="397" r:id="rId37"/>
    <p:sldId id="395" r:id="rId38"/>
    <p:sldId id="396" r:id="rId39"/>
    <p:sldId id="405" r:id="rId40"/>
    <p:sldId id="382" r:id="rId41"/>
    <p:sldId id="383" r:id="rId42"/>
    <p:sldId id="384" r:id="rId43"/>
    <p:sldId id="258" r:id="rId44"/>
    <p:sldId id="261" r:id="rId4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0000FF"/>
    <a:srgbClr val="800080"/>
    <a:srgbClr val="9900CC"/>
    <a:srgbClr val="D5F1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6"/>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8" Type="http://schemas.openxmlformats.org/officeDocument/2006/relationships/tableStyles" Target="tableStyles.xml"/><Relationship Id="rId47" Type="http://schemas.openxmlformats.org/officeDocument/2006/relationships/viewProps" Target="viewProps.xml"/><Relationship Id="rId46" Type="http://schemas.openxmlformats.org/officeDocument/2006/relationships/presProps" Target="presProps.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295D3C-B3A6-45DF-8A73-3142F588A2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77F351-F553-4C57-8F13-5D4DC46F2A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F77F351-F553-4C57-8F13-5D4DC46F2A8C}"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6FB1365-1A53-43C9-870A-E2A4426D873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CB502EB-CDF7-4409-93C7-FA7F3E407A4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FB1365-1A53-43C9-870A-E2A4426D873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502EB-CDF7-4409-93C7-FA7F3E407A48}"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6.jpe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0" y="13691"/>
            <a:ext cx="12125739"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"Then become one!" said the old man.</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"How?" Tommy asked in surprise. "I don't have any superpowers."</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"And why would you need them?" the old man smiled. Seeing the confusion on the boy's face, he squatted (</a:t>
            </a:r>
            <a:r>
              <a:rPr lang="zh-CN" altLang="en-US" sz="3200" kern="100" dirty="0">
                <a:effectLst/>
                <a:latin typeface="等线" panose="02010600030101010101" pitchFamily="2" charset="-122"/>
                <a:ea typeface="等线" panose="02010600030101010101" pitchFamily="2" charset="-122"/>
                <a:cs typeface="Times New Roman" panose="02020603050405020304" pitchFamily="18" charset="0"/>
              </a:rPr>
              <a:t>蹲下</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and put his hands on Tommy's arms. "Did you know, that shopkeeper lady over there has a disabled husband? She's been working hard and taking care of him for years. I've never heard a word of complaint from her. And this person” --- he pointed at a redhead man, who just entered the shop. "He's a firefighter; he's saved countless lives. He never gives up, no matter how dangerous the situation seems to be."</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0" y="5209354"/>
            <a:ext cx="12125739" cy="1569660"/>
          </a:xfrm>
          <a:prstGeom prst="rect">
            <a:avLst/>
          </a:prstGeom>
          <a:solidFill>
            <a:schemeClr val="bg1"/>
          </a:solidFill>
        </p:spPr>
        <p:txBody>
          <a:bodyPr wrap="square">
            <a:spAutoFit/>
          </a:body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Q4</a:t>
            </a:r>
            <a:r>
              <a:rPr lang="zh-CN" altLang="en-US"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What did the old man tell Tommy to do?  </a:t>
            </a:r>
            <a:endPar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Q5:    How did he convince Tommy?</a:t>
            </a:r>
            <a:endPar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Q6:    Why </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did the old man mention the  lady and the firefighter?</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 y="20627"/>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0" y="807477"/>
            <a:ext cx="12125739" cy="2062103"/>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The old man looked Tommy in the eyes and smiled. "You don't need a superpower to be a hero for someone else. The path of a superhero starts not in the mind, not in the muscles, but in the heart."</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1" y="3332007"/>
            <a:ext cx="9491870" cy="584775"/>
          </a:xfrm>
          <a:prstGeom prst="rect">
            <a:avLst/>
          </a:prstGeom>
          <a:solidFill>
            <a:schemeClr val="bg1"/>
          </a:solidFill>
        </p:spPr>
        <p:txBody>
          <a:bodyPr wrap="square">
            <a:spAutoFit/>
          </a:body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Q7</a:t>
            </a:r>
            <a:r>
              <a:rPr lang="zh-CN" altLang="en-US"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What does </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it take for Tommy </a:t>
            </a:r>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to be a hero?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文本框 3"/>
          <p:cNvSpPr txBox="1"/>
          <p:nvPr/>
        </p:nvSpPr>
        <p:spPr>
          <a:xfrm>
            <a:off x="3601453" y="3059668"/>
            <a:ext cx="184731" cy="646331"/>
          </a:xfrm>
          <a:prstGeom prst="rect">
            <a:avLst/>
          </a:prstGeom>
          <a:noFill/>
        </p:spPr>
        <p:txBody>
          <a:bodyPr wrap="none" rtlCol="0">
            <a:spAutoFit/>
          </a:bodyPr>
          <a:lstStyle/>
          <a:p>
            <a:endParaRPr kumimoji="1" lang="en-US" altLang="zh-CN" dirty="0">
              <a:solidFill>
                <a:srgbClr val="FF0000"/>
              </a:solidFill>
            </a:endParaRPr>
          </a:p>
          <a:p>
            <a:endParaRPr kumimoji="1" lang="zh-CN" altLang="en-US" dirty="0">
              <a:solidFill>
                <a:srgbClr val="FF0000"/>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solidFill>
            <a:srgbClr val="D5F1FD"/>
          </a:solidFill>
        </p:spPr>
      </p:pic>
      <p:sp>
        <p:nvSpPr>
          <p:cNvPr id="2" name="文本框 1"/>
          <p:cNvSpPr txBox="1"/>
          <p:nvPr/>
        </p:nvSpPr>
        <p:spPr>
          <a:xfrm>
            <a:off x="1053549" y="1408228"/>
            <a:ext cx="9402418" cy="769441"/>
          </a:xfrm>
          <a:prstGeom prst="rect">
            <a:avLst/>
          </a:prstGeom>
          <a:solidFill>
            <a:srgbClr val="D5F1FD"/>
          </a:solidFill>
        </p:spPr>
        <p:txBody>
          <a:bodyPr wrap="square" rtlCol="0">
            <a:spAutoFit/>
          </a:bodyPr>
          <a:lstStyle/>
          <a:p>
            <a:r>
              <a:rPr lang="en-US" altLang="zh-CN" sz="4400" dirty="0">
                <a:solidFill>
                  <a:srgbClr val="9900CC"/>
                </a:solidFill>
              </a:rPr>
              <a:t>       Read for</a:t>
            </a:r>
            <a:r>
              <a:rPr lang="zh-CN" altLang="en-US" sz="4400" dirty="0">
                <a:solidFill>
                  <a:srgbClr val="9900CC"/>
                </a:solidFill>
              </a:rPr>
              <a:t> </a:t>
            </a:r>
            <a:r>
              <a:rPr lang="en-US" altLang="zh-CN" sz="4400" dirty="0">
                <a:solidFill>
                  <a:srgbClr val="9900CC"/>
                </a:solidFill>
              </a:rPr>
              <a:t>hidden clues and echoes</a:t>
            </a:r>
            <a:r>
              <a:rPr lang="zh-CN" altLang="en-US" sz="4400" dirty="0">
                <a:solidFill>
                  <a:srgbClr val="9900CC"/>
                </a:solidFill>
              </a:rPr>
              <a:t> </a:t>
            </a:r>
            <a:endParaRPr lang="zh-CN" altLang="en-US" sz="4400" dirty="0">
              <a:solidFill>
                <a:srgbClr val="9900CC"/>
              </a:solidFill>
            </a:endParaRPr>
          </a:p>
        </p:txBody>
      </p:sp>
      <p:sp>
        <p:nvSpPr>
          <p:cNvPr id="3" name="文本框 2"/>
          <p:cNvSpPr txBox="1"/>
          <p:nvPr/>
        </p:nvSpPr>
        <p:spPr>
          <a:xfrm>
            <a:off x="1570381" y="3816810"/>
            <a:ext cx="9402418" cy="1446550"/>
          </a:xfrm>
          <a:prstGeom prst="rect">
            <a:avLst/>
          </a:prstGeom>
          <a:solidFill>
            <a:srgbClr val="D5F1FD"/>
          </a:solidFill>
        </p:spPr>
        <p:txBody>
          <a:bodyPr wrap="square" rtlCol="0">
            <a:spAutoFit/>
          </a:bodyPr>
          <a:lstStyle/>
          <a:p>
            <a:r>
              <a:rPr lang="en-US" altLang="zh-CN" sz="4400" dirty="0">
                <a:solidFill>
                  <a:srgbClr val="CC00FF"/>
                </a:solidFill>
              </a:rPr>
              <a:t> Hidden clues can be freely employed </a:t>
            </a:r>
            <a:endParaRPr lang="en-US" altLang="zh-CN" sz="4400" dirty="0">
              <a:solidFill>
                <a:srgbClr val="CC00FF"/>
              </a:solidFill>
            </a:endParaRPr>
          </a:p>
          <a:p>
            <a:r>
              <a:rPr lang="en-US" altLang="zh-CN" sz="4400" dirty="0">
                <a:solidFill>
                  <a:srgbClr val="CC00FF"/>
                </a:solidFill>
              </a:rPr>
              <a:t> when plotting the continuation part</a:t>
            </a:r>
            <a:endParaRPr lang="zh-CN" altLang="en-US" sz="4400" dirty="0">
              <a:solidFill>
                <a:srgbClr val="CC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76200" y="145958"/>
            <a:ext cx="12019722" cy="5016758"/>
          </a:xfrm>
          <a:prstGeom prst="rect">
            <a:avLst/>
          </a:prstGeom>
          <a:solidFill>
            <a:schemeClr val="bg1"/>
          </a:solidFill>
        </p:spPr>
        <p:txBody>
          <a:bodyPr wrap="square">
            <a:spAutoFit/>
          </a:bodyPr>
          <a:lstStyle/>
          <a:p>
            <a:pPr indent="266700" algn="just"/>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It was a cold, snowy evening.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Tommy was running as fast as he could, focused on nothing but his destination ---the shop on the street corner. Two weeks ago</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 saw figurines of Marvel superheroes on the shelves and felt he had to have one. He's been walking the neighbor's dog ever since then to earn money to realize his little dream. He was so excited and hardly noticing the world around him. Maybe that's why he tripped over the legs of a homeless woman, who was sitting on the sidewalk, her back against the wall. He murmured (</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低语</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)"sorry" and moved on to his destination.</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0" y="5308673"/>
            <a:ext cx="12192000" cy="1077218"/>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Echo1:  Despite the fact that </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it was snowing heavily, that night was the warmest one in the woman’s heart because of Tommy’s kindness.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0" y="356983"/>
            <a:ext cx="12192000"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It was a cold, snowy evening.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Tommy was running as fast as he could, focused on nothing but his destination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---the shop on the street corner. Two weeks ago</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 saw figurines of Marvel superheroes on the shelves and felt he had to have one. He's been walking the neighbor's dog ever since then to earn money to realize his little dream. He was so excited and hardly noticing the world around him. Maybe that's why he tripped over the legs of a homeless woman, who was sitting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on the sidewalk,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her back against the wall. He murmured (</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低语</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)"sorry" and moved on to his destination.</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1" y="5577262"/>
            <a:ext cx="12115800" cy="1077218"/>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Echo2:  Tommy was racing back as fast as he could, focused on nothing but the trembling homeless woman on the sidewalk</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625" y="0"/>
            <a:ext cx="12298017"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112643" y="0"/>
            <a:ext cx="11966713" cy="4997007"/>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It was a cold, snowy evening. Tommy was running as fast as he could, focused on nothing but his destination ---the shop on the street corner. Two weeks ago</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 saw figurines of Marvel superheroes on the shelves and felt he had to have one.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He's been walking the neighbor's dog ever since then to earn money to realize his little dream.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 was so excited and hardly noticing the world around him. Maybe that's why he tripped over the legs of a homeless woman, who was sitting on the sidewalk, her back against the wall. He murmured (</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低语</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)"sorry" and moved on to his destination.</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6626" y="5165665"/>
            <a:ext cx="12192000" cy="1569660"/>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Echo3:  The money earned by walking his neighbor’s dog didn’t go to any superman figurine</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 Instead, with a determined look, he chose something else.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0" y="0"/>
            <a:ext cx="12192000" cy="4580741"/>
          </a:xfrm>
          <a:prstGeom prst="rect">
            <a:avLst/>
          </a:prstGeom>
          <a:solidFill>
            <a:schemeClr val="bg1"/>
          </a:solidFill>
        </p:spPr>
        <p:txBody>
          <a:bodyPr wrap="square">
            <a:spAutoFit/>
          </a:bodyPr>
          <a:lstStyle/>
          <a:p>
            <a:pPr indent="266700" algn="just">
              <a:lnSpc>
                <a:spcPts val="3500"/>
              </a:lnSpc>
            </a:pP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It was a cold, snowy evening. Tommy was running as fast as he could, focused on nothing but his destination ---the shop on the street corner. Two weeks ago</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 saw figurines of Marvel superheroes on the shelves and felt he had to have one. He's been walking the neighbor's dog ever since then to earn money to realize his little dream.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He was so excited and hardly noticing the world around him.</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Maybe that's why he tripped over the legs of a homeless woman, who was sitting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on the sidewalk,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her back against the wall. He murmured (</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低语</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)"sorry" and moved on to his destination.</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0" y="4688319"/>
            <a:ext cx="12192000" cy="2062103"/>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Echo4:  Tommy felt his face burning as he only thought of his so-called dream/ desire---to own a superman figurine, completely ignoring others/ the world around him.  Someone </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was suffering out in the world!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69573" y="356982"/>
            <a:ext cx="11966713" cy="4997007"/>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It was a cold, snowy evening. Tommy was running as fast as he could, focused on nothing but his destination ---the shop on the street corner. Two weeks ago</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 saw figurines of Marvel superheroes on the shelves and felt he had to have one. He's been walking the neighbor's dog ever since then to earn money to realize his little dream.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He was so excited and hardly noticing the world around him.</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Maybe that's why he tripped over the legs of a homeless woman, who was sitting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on the sidewalk,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her back against the wall.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He murmured (</a:t>
            </a:r>
            <a:r>
              <a:rPr lang="zh-CN"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低语</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)"sorry" and moved on to his destination.</a:t>
            </a:r>
            <a:endParaRPr lang="zh-CN"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1" y="5543352"/>
            <a:ext cx="12192000" cy="1077218"/>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Echo5:  Seeing Tommy off in the dark night, the woman murmured “thanks” again and again, tears of gratitude blurring her eyes</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0" y="390033"/>
            <a:ext cx="12125739"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Once he entered the shop, he went straight to the shelves with figurines. Hulk, Thor, Captain America, Iron Man, and many more --- all of his admired heroes.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With his heart pounding like crazy he reached for Spiderman.</a:t>
            </a:r>
            <a:endPar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"You like these, true believer?"</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Tommy turned around. An old man was standing behind him with a wide smile on his face. "Y-yes ... Yes, they're awesome!" answered Tommy. "They're strong and fast and help other people a lot ..." the boy looked at figurines in admiration. "I wish I could be a superhero too."</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文本框 3"/>
          <p:cNvSpPr txBox="1"/>
          <p:nvPr/>
        </p:nvSpPr>
        <p:spPr>
          <a:xfrm>
            <a:off x="1" y="5543352"/>
            <a:ext cx="12192000" cy="1077218"/>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Echo6:  His heart beating like crazy, he was approaching the woman with a heavy shopping bag full of stuff</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0" y="-7530"/>
            <a:ext cx="12125739" cy="4580741"/>
          </a:xfrm>
          <a:prstGeom prst="rect">
            <a:avLst/>
          </a:prstGeom>
          <a:solidFill>
            <a:schemeClr val="bg1"/>
          </a:solidFill>
        </p:spPr>
        <p:txBody>
          <a:bodyPr wrap="square">
            <a:spAutoFit/>
          </a:bodyPr>
          <a:lstStyle/>
          <a:p>
            <a:pPr indent="266700" algn="just">
              <a:lnSpc>
                <a:spcPts val="3500"/>
              </a:lnSpc>
            </a:pP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Once he entered the shop, he went straight to the shelves with figurines. Hulk, Thor, Captain America, Iron Man, and many more --- all of his admired heroes. With his heart pounding like crazy he reached for Spiderman.</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lnSpc>
                <a:spcPts val="3500"/>
              </a:lnSpc>
            </a:pP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"You like these, true believer?"</a:t>
            </a:r>
            <a:endPar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a:p>
            <a:pPr indent="266700" algn="just">
              <a:lnSpc>
                <a:spcPts val="3500"/>
              </a:lnSpc>
            </a:pP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Tommy turned around. An old man was standing behind him with a wide smile on his face.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Y-yes ... Yes, they're awesome!"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answered Tommy. "They're strong and fast and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help other people a lot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the boy looked at figurines in admiration.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I wish I could be a superhero too."</a:t>
            </a:r>
            <a:endPar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文本框 3"/>
          <p:cNvSpPr txBox="1"/>
          <p:nvPr/>
        </p:nvSpPr>
        <p:spPr>
          <a:xfrm>
            <a:off x="1" y="4668717"/>
            <a:ext cx="12192000" cy="2062103"/>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Echo7:  Little Tommy was not only a true believer of Manvel supermen but only a firm practitioner of his belief--- He could be a superhero without a superpower.  </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And what </a:t>
            </a:r>
            <a:r>
              <a:rPr lang="en-US" altLang="zh-CN" sz="3200" kern="100" dirty="0">
                <a:solidFill>
                  <a:srgbClr val="FF0000"/>
                </a:solidFill>
                <a:latin typeface="等线" panose="02010600030101010101" pitchFamily="2" charset="-122"/>
                <a:ea typeface="等线" panose="02010600030101010101" pitchFamily="2" charset="-122"/>
                <a:cs typeface="Times New Roman" panose="02020603050405020304" pitchFamily="18" charset="0"/>
              </a:rPr>
              <a:t>counts</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ea typeface="等线" panose="02010600030101010101" pitchFamily="2" charset="-122"/>
                <a:cs typeface="Times New Roman" panose="02020603050405020304" pitchFamily="18" charset="0"/>
              </a:rPr>
              <a:t>/ matters</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ea typeface="等线" panose="02010600030101010101" pitchFamily="2" charset="-122"/>
                <a:cs typeface="Times New Roman" panose="02020603050405020304" pitchFamily="18" charset="0"/>
              </a:rPr>
              <a:t>is important</a:t>
            </a:r>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 is that helping others  is just awesome!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你对别人的善意，最后都会成全自己__凤凰网"/>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1826" cy="685800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4" name="矩形 3"/>
          <p:cNvSpPr/>
          <p:nvPr/>
        </p:nvSpPr>
        <p:spPr>
          <a:xfrm>
            <a:off x="95885" y="1082675"/>
            <a:ext cx="5797550" cy="2799715"/>
          </a:xfrm>
          <a:prstGeom prst="rect">
            <a:avLst/>
          </a:prstGeom>
          <a:noFill/>
        </p:spPr>
        <p:txBody>
          <a:bodyPr wrap="square" lIns="91440" tIns="45720" rIns="91440" bIns="45720">
            <a:spAutoFit/>
          </a:bodyPr>
          <a:lstStyle/>
          <a:p>
            <a:pPr algn="ctr"/>
            <a:r>
              <a:rPr lang="zh-CN" altLang="en-US" sz="8800" b="1" dirty="0">
                <a:ln w="12700">
                  <a:solidFill>
                    <a:schemeClr val="accent1"/>
                  </a:solidFill>
                  <a:prstDash val="solid"/>
                </a:ln>
                <a:solidFill>
                  <a:srgbClr val="CC00FF"/>
                </a:solidFill>
                <a:effectLst>
                  <a:outerShdw dist="38100" dir="2640000" algn="bl" rotWithShape="0">
                    <a:schemeClr val="accent1"/>
                  </a:outerShdw>
                </a:effectLst>
                <a:latin typeface="华文彩云" panose="02010800040101010101" pitchFamily="2" charset="-122"/>
                <a:ea typeface="华文彩云" panose="02010800040101010101" pitchFamily="2" charset="-122"/>
              </a:rPr>
              <a:t>超级英雄</a:t>
            </a:r>
            <a:r>
              <a:rPr lang="en-US" altLang="zh-CN" sz="8800" b="1" dirty="0">
                <a:ln w="12700">
                  <a:solidFill>
                    <a:schemeClr val="accent1"/>
                  </a:solidFill>
                  <a:prstDash val="solid"/>
                </a:ln>
                <a:solidFill>
                  <a:srgbClr val="CC00FF"/>
                </a:solidFill>
                <a:effectLst>
                  <a:outerShdw dist="38100" dir="2640000" algn="bl" rotWithShape="0">
                    <a:schemeClr val="accent1"/>
                  </a:outerShdw>
                </a:effectLst>
                <a:latin typeface="华文彩云" panose="02010800040101010101" pitchFamily="2" charset="-122"/>
                <a:ea typeface="华文彩云" panose="02010800040101010101" pitchFamily="2" charset="-122"/>
              </a:rPr>
              <a:t>Tommy</a:t>
            </a:r>
            <a:endParaRPr lang="zh-CN" altLang="en-US" sz="8800" b="1" cap="none" spc="0" dirty="0">
              <a:ln w="12700">
                <a:solidFill>
                  <a:schemeClr val="accent1"/>
                </a:solidFill>
                <a:prstDash val="solid"/>
              </a:ln>
              <a:solidFill>
                <a:srgbClr val="CC00FF"/>
              </a:solidFill>
              <a:effectLst>
                <a:outerShdw dist="38100" dir="2640000" algn="bl" rotWithShape="0">
                  <a:schemeClr val="accent1"/>
                </a:outerShdw>
              </a:effectLst>
              <a:latin typeface="华文彩云" panose="02010800040101010101" pitchFamily="2" charset="-122"/>
              <a:ea typeface="华文彩云" panose="02010800040101010101" pitchFamily="2" charset="-122"/>
            </a:endParaRPr>
          </a:p>
        </p:txBody>
      </p:sp>
      <p:sp>
        <p:nvSpPr>
          <p:cNvPr id="7" name="文本框 6"/>
          <p:cNvSpPr txBox="1"/>
          <p:nvPr/>
        </p:nvSpPr>
        <p:spPr>
          <a:xfrm>
            <a:off x="282605" y="4680740"/>
            <a:ext cx="8825945" cy="646331"/>
          </a:xfrm>
          <a:prstGeom prst="rect">
            <a:avLst/>
          </a:prstGeom>
          <a:solidFill>
            <a:schemeClr val="bg1"/>
          </a:solidFill>
        </p:spPr>
        <p:txBody>
          <a:bodyPr wrap="square">
            <a:spAutoFit/>
          </a:bodyPr>
          <a:lstStyle/>
          <a:p>
            <a:r>
              <a:rPr lang="en-US" altLang="zh-CN" sz="3600" dirty="0">
                <a:solidFill>
                  <a:srgbClr val="FF0000"/>
                </a:solidFill>
                <a:effectLst/>
                <a:latin typeface="等线" panose="02010600030101010101" pitchFamily="2" charset="-122"/>
                <a:cs typeface="Times New Roman" panose="02020603050405020304" pitchFamily="18" charset="0"/>
              </a:rPr>
              <a:t>motive- action -result- reflection</a:t>
            </a:r>
            <a:r>
              <a:rPr lang="zh-CN" altLang="en-US" sz="3600" dirty="0">
                <a:solidFill>
                  <a:srgbClr val="FF0000"/>
                </a:solidFill>
                <a:effectLst/>
                <a:latin typeface="等线" panose="02010600030101010101" pitchFamily="2" charset="-122"/>
                <a:cs typeface="Times New Roman" panose="02020603050405020304" pitchFamily="18" charset="0"/>
              </a:rPr>
              <a:t>续写手法</a:t>
            </a:r>
            <a:r>
              <a:rPr lang="en-US" altLang="zh-CN" sz="3600" dirty="0">
                <a:solidFill>
                  <a:srgbClr val="FF0000"/>
                </a:solidFill>
                <a:effectLst/>
                <a:latin typeface="等线" panose="02010600030101010101" pitchFamily="2" charset="-122"/>
                <a:cs typeface="Times New Roman" panose="02020603050405020304" pitchFamily="18" charset="0"/>
              </a:rPr>
              <a:t> </a:t>
            </a:r>
            <a:endParaRPr lang="zh-CN" altLang="en-US" sz="3600" dirty="0"/>
          </a:p>
        </p:txBody>
      </p:sp>
      <p:sp>
        <p:nvSpPr>
          <p:cNvPr id="8" name="文本框 7"/>
          <p:cNvSpPr txBox="1"/>
          <p:nvPr/>
        </p:nvSpPr>
        <p:spPr>
          <a:xfrm>
            <a:off x="10426149" y="3332651"/>
            <a:ext cx="914400" cy="2308324"/>
          </a:xfrm>
          <a:prstGeom prst="rect">
            <a:avLst/>
          </a:prstGeom>
          <a:noFill/>
        </p:spPr>
        <p:txBody>
          <a:bodyPr wrap="square" rtlCol="0">
            <a:spAutoFit/>
          </a:bodyPr>
          <a:lstStyle/>
          <a:p>
            <a:r>
              <a:rPr lang="zh-CN" altLang="en-US" sz="7200" dirty="0">
                <a:solidFill>
                  <a:srgbClr val="CC00FF"/>
                </a:solidFill>
              </a:rPr>
              <a:t>傅嘉</a:t>
            </a:r>
            <a:endParaRPr lang="zh-CN" altLang="en-US" sz="7200" dirty="0">
              <a:solidFill>
                <a:srgbClr val="CC00FF"/>
              </a:solidFill>
            </a:endParaRPr>
          </a:p>
        </p:txBody>
      </p:sp>
      <p:sp>
        <p:nvSpPr>
          <p:cNvPr id="3" name="文本框 2"/>
          <p:cNvSpPr txBox="1"/>
          <p:nvPr/>
        </p:nvSpPr>
        <p:spPr>
          <a:xfrm>
            <a:off x="405130" y="484505"/>
            <a:ext cx="4911090" cy="368300"/>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p>
            <a:r>
              <a:rPr lang="zh-CN" altLang="en-US" b="1"/>
              <a:t>2024年3月浙江省9+1高中联盟读后续写讲评</a:t>
            </a:r>
            <a:endParaRPr lang="zh-CN" altLang="en-US"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33130" y="91859"/>
            <a:ext cx="12125739"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"Then become one!" said the old man.</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"How?" Tommy asked in surprise. "I don't have any superpowers."</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"And why would you need them?" the old man smiled.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Seeing the confusion on the boy's face, he squatted (</a:t>
            </a:r>
            <a:r>
              <a:rPr lang="zh-CN" altLang="en-US"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蹲下</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 and put his hands on Tommy's arms.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"Did you know, that shopkeeper lady over there has a disabled husband? She's been working hard and taking care of him for years. I've never heard a word of complaint from her. And this person” --- he pointed at a redhead man, who just entered the shop. "He's a firefighter; he's saved countless lives. He never gives up, no matter how dangerous the situation seems to be."</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文本框 3"/>
          <p:cNvSpPr txBox="1"/>
          <p:nvPr/>
        </p:nvSpPr>
        <p:spPr>
          <a:xfrm>
            <a:off x="1" y="5205427"/>
            <a:ext cx="12158868" cy="1569660"/>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Echo8</a:t>
            </a:r>
            <a:r>
              <a:rPr lang="en-US" altLang="zh-CN" sz="3200" kern="100" dirty="0">
                <a:solidFill>
                  <a:srgbClr val="CC00FF"/>
                </a:solidFill>
                <a:latin typeface="等线" panose="02010600030101010101" pitchFamily="2" charset="-122"/>
                <a:cs typeface="Times New Roman" panose="02020603050405020304" pitchFamily="18" charset="0"/>
              </a:rPr>
              <a:t>: His mind raced fast and a great idea occurred to him. Initial confusion on the boys’ face </a:t>
            </a:r>
            <a:r>
              <a:rPr lang="en-US" altLang="zh-CN" sz="3200" kern="100" dirty="0">
                <a:solidFill>
                  <a:srgbClr val="FF0000"/>
                </a:solidFill>
                <a:latin typeface="等线" panose="02010600030101010101" pitchFamily="2" charset="-122"/>
                <a:cs typeface="Times New Roman" panose="02020603050405020304" pitchFamily="18" charset="0"/>
              </a:rPr>
              <a:t>was replaced by</a:t>
            </a:r>
            <a:r>
              <a:rPr lang="en-US" altLang="zh-CN" sz="3200" kern="100" dirty="0">
                <a:solidFill>
                  <a:srgbClr val="CC00FF"/>
                </a:solidFill>
                <a:latin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cs typeface="Times New Roman" panose="02020603050405020304" pitchFamily="18" charset="0"/>
              </a:rPr>
              <a:t>gave way to </a:t>
            </a:r>
            <a:r>
              <a:rPr lang="en-US" altLang="zh-CN" sz="3200" kern="100" dirty="0">
                <a:solidFill>
                  <a:srgbClr val="CC00FF"/>
                </a:solidFill>
                <a:latin typeface="等线" panose="02010600030101010101" pitchFamily="2" charset="-122"/>
                <a:cs typeface="Times New Roman" panose="02020603050405020304" pitchFamily="18" charset="0"/>
              </a:rPr>
              <a:t>determination and excitement.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33130" y="91859"/>
            <a:ext cx="12125739"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"Then become one!" said the old man.</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"How?" Tommy asked in surprise. "I don't have any superpowers."</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"And why would you need them?" the old man smiled.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Seeing the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confusion on the boy's face, he squatted (</a:t>
            </a:r>
            <a:r>
              <a:rPr lang="zh-CN" altLang="en-US" sz="3200" kern="100" dirty="0">
                <a:effectLst/>
                <a:latin typeface="等线" panose="02010600030101010101" pitchFamily="2" charset="-122"/>
                <a:ea typeface="等线" panose="02010600030101010101" pitchFamily="2" charset="-122"/>
                <a:cs typeface="Times New Roman" panose="02020603050405020304" pitchFamily="18" charset="0"/>
              </a:rPr>
              <a:t>蹲下</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and put his hands on Tommy's arms.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Did you know, that shopkeeper lady over there has a disabled husband?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She's been working hard and taking care of him for years. I've never heard a word of complaint from her. And this person” --- he pointed at a redhead man, who just entered the shop.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"He's a firefighter; he's saved countless lives. He never gives up, no matter how dangerous the situation seems to be."</a:t>
            </a:r>
            <a:endPar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文本框 3"/>
          <p:cNvSpPr txBox="1"/>
          <p:nvPr/>
        </p:nvSpPr>
        <p:spPr>
          <a:xfrm>
            <a:off x="1" y="5205427"/>
            <a:ext cx="12158868" cy="1077218"/>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Echo9</a:t>
            </a:r>
            <a:r>
              <a:rPr lang="en-US" altLang="zh-CN" sz="3200" kern="100" dirty="0">
                <a:solidFill>
                  <a:srgbClr val="CC00FF"/>
                </a:solidFill>
                <a:latin typeface="等线" panose="02010600030101010101" pitchFamily="2" charset="-122"/>
                <a:cs typeface="Times New Roman" panose="02020603050405020304" pitchFamily="18" charset="0"/>
              </a:rPr>
              <a:t>:  He could learn a lot from the caring and dedicated shopkeeper lady as well as the fearless and devoted firefighter.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0" y="807477"/>
            <a:ext cx="12125739" cy="2062103"/>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The old man looked Tommy in the eyes and smiled. "You don't need a superpower to be a hero for someone else.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The path of a superhero starts not in the mind, not in the muscles, but in the heart."</a:t>
            </a:r>
            <a:endParaRPr lang="zh-CN"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2915739" y="145958"/>
            <a:ext cx="4058290" cy="539969"/>
          </a:xfrm>
          <a:prstGeom prst="rect">
            <a:avLst/>
          </a:prstGeom>
          <a:solidFill>
            <a:schemeClr val="bg1"/>
          </a:solidFill>
        </p:spPr>
        <p:txBody>
          <a:bodyPr wrap="square" rtlCol="0">
            <a:spAutoFit/>
          </a:bodyPr>
          <a:lstStyle/>
          <a:p>
            <a:r>
              <a:rPr lang="en-US" altLang="zh-CN" sz="2800" dirty="0">
                <a:solidFill>
                  <a:srgbClr val="9900CC"/>
                </a:solidFill>
              </a:rPr>
              <a:t>       clues and echoes </a:t>
            </a:r>
            <a:endParaRPr lang="zh-CN" altLang="en-US" sz="2800" dirty="0">
              <a:solidFill>
                <a:srgbClr val="9900CC"/>
              </a:solidFill>
            </a:endParaRPr>
          </a:p>
        </p:txBody>
      </p:sp>
      <p:sp>
        <p:nvSpPr>
          <p:cNvPr id="4" name="文本框 3"/>
          <p:cNvSpPr txBox="1"/>
          <p:nvPr/>
        </p:nvSpPr>
        <p:spPr>
          <a:xfrm>
            <a:off x="-1" y="3677056"/>
            <a:ext cx="12125739" cy="1569660"/>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Echo10</a:t>
            </a:r>
            <a:r>
              <a:rPr lang="en-US" altLang="zh-CN" sz="3200" kern="100" dirty="0">
                <a:solidFill>
                  <a:srgbClr val="CC00FF"/>
                </a:solidFill>
                <a:latin typeface="等线" panose="02010600030101010101" pitchFamily="2" charset="-122"/>
                <a:cs typeface="Times New Roman" panose="02020603050405020304" pitchFamily="18" charset="0"/>
              </a:rPr>
              <a:t>:  That cold and snowy night, little Tommy became a hero for the homeless woman.  It also dawned on him that to be a superhero only needs a willing heart rather than a superpower. </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flipH="1">
            <a:off x="143837" y="7870"/>
            <a:ext cx="4315146" cy="765635"/>
          </a:xfrm>
          <a:solidFill>
            <a:schemeClr val="bg1"/>
          </a:solidFill>
        </p:spPr>
        <p:txBody>
          <a:bodyPr>
            <a:noAutofit/>
          </a:bodyPr>
          <a:lstStyle/>
          <a:p>
            <a:r>
              <a:rPr lang="zh-CN" altLang="en-US" sz="4000" b="1" dirty="0">
                <a:solidFill>
                  <a:srgbClr val="C00000"/>
                </a:solidFill>
              </a:rPr>
              <a:t>原文本叙事特征：</a:t>
            </a:r>
            <a:endParaRPr lang="zh-CN" altLang="en-US" sz="4000" b="1" dirty="0">
              <a:solidFill>
                <a:srgbClr val="C00000"/>
              </a:solidFill>
            </a:endParaRPr>
          </a:p>
        </p:txBody>
      </p:sp>
      <p:sp>
        <p:nvSpPr>
          <p:cNvPr id="3" name="文本框 2"/>
          <p:cNvSpPr txBox="1"/>
          <p:nvPr/>
        </p:nvSpPr>
        <p:spPr>
          <a:xfrm>
            <a:off x="20547" y="725579"/>
            <a:ext cx="12171453" cy="5693866"/>
          </a:xfrm>
          <a:prstGeom prst="rect">
            <a:avLst/>
          </a:prstGeom>
          <a:solidFill>
            <a:schemeClr val="bg1"/>
          </a:solidFill>
        </p:spPr>
        <p:txBody>
          <a:bodyPr wrap="square">
            <a:spAutoFit/>
          </a:bodyPr>
          <a:lstStyle/>
          <a:p>
            <a:pPr marL="514350" indent="-514350" algn="just">
              <a:buAutoNum type="arabicPeriod"/>
            </a:pP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人物分析： 主角</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Tommy , </a:t>
            </a: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配角</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the old man   the homeless woman  </a:t>
            </a: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第一段中提到</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the homeless woman </a:t>
            </a: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肯定有特别的用意， 她可以成就</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Tommy </a:t>
            </a: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成为平凡英雄。</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另外两个人物 </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 the shopkeeper lady  the firefighter </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是 </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Tommy </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学习的楷模，英雄就在身边；</a:t>
            </a:r>
            <a:endPar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endParaRPr>
          </a:p>
          <a:p>
            <a:pPr marL="514350" indent="-514350" algn="just">
              <a:buAutoNum type="arabicPeriod"/>
            </a:pP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地点：</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on the sidewalk    </a:t>
            </a: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因踩到</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homeless woman</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而差点绊倒</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 </a:t>
            </a: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但是此次是忽视她的； </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the shop </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是</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Tommy </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思想转变的地点，在这里，</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Tommy </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接受了一个智者的建议，实现了第二个转变，把原本要买的超人小雕像变成别的东西，可能是吃的</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or </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盖的如毯子</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or </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袜子衣服帽子等。也可以笼统地写。</a:t>
            </a:r>
            <a:endPar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endParaRPr>
          </a:p>
          <a:p>
            <a:pPr marL="514350" indent="-514350" algn="just">
              <a:buAutoNum type="arabicPeriod"/>
            </a:pP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时间： </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a cold , snowy evening    </a:t>
            </a: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寒冷，下雪  </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暗示</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Tommy </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的善举温暖了这个女人的雪夜。 </a:t>
            </a:r>
            <a:endPar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endParaRPr>
          </a:p>
          <a:p>
            <a:pPr marL="514350" indent="-514350" algn="just">
              <a:buAutoNum type="arabicPeriod"/>
            </a:pP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原文主人公有个梦想</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想拥有一个超人小塑像</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并努力遛狗挣钱</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反向结局</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没有买小超人塑像</a:t>
            </a:r>
            <a:r>
              <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a:t>
            </a:r>
            <a:r>
              <a:rPr lang="zh-CN" altLang="en-US"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rPr>
              <a:t>拿着挣到的钱去做善事，成为别人的平凡英雄。 </a:t>
            </a:r>
            <a:endParaRPr lang="en-US" altLang="zh-CN" sz="2800" kern="100" dirty="0">
              <a:solidFill>
                <a:srgbClr val="CC00CC"/>
              </a:solidFill>
              <a:latin typeface="华文楷体" panose="02010600040101010101" pitchFamily="2" charset="-122"/>
              <a:ea typeface="华文楷体" panose="02010600040101010101" pitchFamily="2" charset="-122"/>
              <a:cs typeface="Times New Roman" panose="02020603050405020304" pitchFamily="18" charset="0"/>
            </a:endParaRPr>
          </a:p>
          <a:p>
            <a:pPr marL="514350" indent="-514350" algn="just">
              <a:buAutoNum type="arabicPeriod"/>
            </a:pP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主人公</a:t>
            </a:r>
            <a:r>
              <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Tommy</a:t>
            </a:r>
            <a:r>
              <a:rPr lang="zh-CN" altLang="en-US"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rPr>
              <a:t>在这之后会有反思有成长。</a:t>
            </a:r>
            <a:endParaRPr lang="en-US" altLang="zh-CN" sz="2800" kern="100" dirty="0">
              <a:solidFill>
                <a:srgbClr val="CC00CC"/>
              </a:solidFill>
              <a:effectLst/>
              <a:latin typeface="华文楷体" panose="02010600040101010101" pitchFamily="2" charset="-122"/>
              <a:ea typeface="华文楷体" panose="0201060004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1" y="1381539"/>
            <a:ext cx="12192000" cy="5389128"/>
          </a:xfrm>
          <a:solidFill>
            <a:schemeClr val="bg1"/>
          </a:solidFill>
        </p:spPr>
        <p:txBody>
          <a:bodyPr>
            <a:noAutofit/>
          </a:bodyPr>
          <a:lstStyle/>
          <a:p>
            <a:pPr algn="just"/>
            <a:r>
              <a:rPr lang="en-US" altLang="zh-CN" sz="3600" kern="100" dirty="0">
                <a:latin typeface="等线" panose="02010600030101010101" pitchFamily="2" charset="-122"/>
                <a:cs typeface="Times New Roman" panose="02020603050405020304" pitchFamily="18" charset="0"/>
              </a:rPr>
              <a:t>Para1: </a:t>
            </a:r>
            <a:r>
              <a:rPr lang="en-US" altLang="zh-CN" sz="3600" u="sng" kern="100" dirty="0">
                <a:solidFill>
                  <a:srgbClr val="CC00FF"/>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lowered his head and looked at his shoes </a:t>
            </a:r>
            <a:r>
              <a:rPr lang="en-US" altLang="zh-CN" sz="3600" b="1" kern="100" dirty="0">
                <a:solidFill>
                  <a:srgbClr val="7030A0"/>
                </a:solidFill>
                <a:latin typeface="等线" panose="02010600030101010101" pitchFamily="2" charset="-122"/>
                <a:cs typeface="Times New Roman" panose="02020603050405020304" pitchFamily="18" charset="0"/>
              </a:rPr>
              <a:t>thinking intensely.</a:t>
            </a:r>
            <a:endParaRPr lang="en-US" altLang="zh-CN" sz="3600" b="1" kern="100" dirty="0">
              <a:solidFill>
                <a:srgbClr val="7030A0"/>
              </a:solidFill>
              <a:latin typeface="等线" panose="02010600030101010101" pitchFamily="2" charset="-122"/>
              <a:cs typeface="Times New Roman" panose="02020603050405020304" pitchFamily="18" charset="0"/>
            </a:endParaRPr>
          </a:p>
          <a:p>
            <a:pPr algn="just"/>
            <a:endParaRPr lang="en-US" altLang="zh-CN" sz="3600" u="sng" kern="100" dirty="0">
              <a:solidFill>
                <a:srgbClr val="7030A0"/>
              </a:solidFill>
              <a:latin typeface="等线" panose="02010600030101010101" pitchFamily="2" charset="-122"/>
              <a:ea typeface="等线" panose="02010600030101010101" pitchFamily="2" charset="-122"/>
              <a:cs typeface="Times New Roman" panose="02020603050405020304" pitchFamily="18" charset="0"/>
            </a:endParaRPr>
          </a:p>
          <a:p>
            <a:pPr algn="just"/>
            <a:endParaRPr lang="en-US" altLang="zh-CN" sz="3600" u="sng"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endParaRPr>
          </a:p>
          <a:p>
            <a:pPr algn="just"/>
            <a:endParaRPr lang="zh-CN" altLang="zh-CN" sz="36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endParaRPr lang="en-US" altLang="zh-CN" sz="3600" kern="100" dirty="0">
              <a:effectLst/>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Para2: </a:t>
            </a:r>
            <a:r>
              <a:rPr lang="en-US" altLang="zh-CN" sz="3600" u="sng" kern="100" dirty="0">
                <a:solidFill>
                  <a:srgbClr val="CC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was right there, where </a:t>
            </a:r>
            <a:r>
              <a:rPr lang="en-US" altLang="zh-CN" sz="3600" u="sng" kern="100" dirty="0">
                <a:solidFill>
                  <a:srgbClr val="CC00FF"/>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saw</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her last time.</a:t>
            </a:r>
            <a:endParaRPr lang="en-US" altLang="zh-CN" sz="3600" kern="100" dirty="0">
              <a:latin typeface="等线" panose="02010600030101010101" pitchFamily="2" charset="-122"/>
              <a:cs typeface="Times New Roman" panose="02020603050405020304" pitchFamily="18" charset="0"/>
            </a:endParaRPr>
          </a:p>
        </p:txBody>
      </p:sp>
      <p:sp>
        <p:nvSpPr>
          <p:cNvPr id="5" name="文本框 4"/>
          <p:cNvSpPr txBox="1"/>
          <p:nvPr/>
        </p:nvSpPr>
        <p:spPr>
          <a:xfrm>
            <a:off x="140413" y="2474914"/>
            <a:ext cx="12051587" cy="2062103"/>
          </a:xfrm>
          <a:prstGeom prst="rect">
            <a:avLst/>
          </a:prstGeom>
          <a:solidFill>
            <a:schemeClr val="bg1"/>
          </a:solidFill>
        </p:spPr>
        <p:txBody>
          <a:bodyPr wrap="square" rtlCol="0">
            <a:spAutoFit/>
          </a:bodyPr>
          <a:lstStyle/>
          <a:p>
            <a:r>
              <a:rPr lang="zh-CN" altLang="en-US" sz="3200" dirty="0">
                <a:solidFill>
                  <a:srgbClr val="9900CC"/>
                </a:solidFill>
              </a:rPr>
              <a:t>首段情节设计：</a:t>
            </a:r>
            <a:r>
              <a:rPr lang="en-US" altLang="zh-CN" sz="3200" dirty="0">
                <a:solidFill>
                  <a:srgbClr val="9900CC"/>
                </a:solidFill>
              </a:rPr>
              <a:t>Tommy </a:t>
            </a:r>
            <a:r>
              <a:rPr lang="zh-CN" altLang="en-US" sz="3200" dirty="0">
                <a:solidFill>
                  <a:srgbClr val="9900CC"/>
                </a:solidFill>
              </a:rPr>
              <a:t>想啊想</a:t>
            </a:r>
            <a:r>
              <a:rPr lang="en-US" altLang="zh-CN" sz="3200" dirty="0">
                <a:solidFill>
                  <a:srgbClr val="9900CC"/>
                </a:solidFill>
              </a:rPr>
              <a:t>—</a:t>
            </a:r>
            <a:r>
              <a:rPr lang="zh-CN" altLang="en-US" sz="3200" dirty="0">
                <a:solidFill>
                  <a:srgbClr val="9900CC"/>
                </a:solidFill>
              </a:rPr>
              <a:t>想到好点子</a:t>
            </a:r>
            <a:r>
              <a:rPr lang="en-US" altLang="zh-CN" sz="3200" dirty="0">
                <a:solidFill>
                  <a:srgbClr val="9900CC"/>
                </a:solidFill>
              </a:rPr>
              <a:t>---</a:t>
            </a:r>
            <a:r>
              <a:rPr lang="zh-CN" altLang="en-US" sz="3200" dirty="0">
                <a:solidFill>
                  <a:srgbClr val="9900CC"/>
                </a:solidFill>
              </a:rPr>
              <a:t>看看身边的两个平凡英雄，立志向他们学习</a:t>
            </a:r>
            <a:r>
              <a:rPr lang="en-US" altLang="zh-CN" sz="3200" dirty="0">
                <a:solidFill>
                  <a:srgbClr val="9900CC"/>
                </a:solidFill>
              </a:rPr>
              <a:t>---</a:t>
            </a:r>
            <a:r>
              <a:rPr lang="zh-CN" altLang="en-US" sz="3200" dirty="0">
                <a:solidFill>
                  <a:srgbClr val="9900CC"/>
                </a:solidFill>
              </a:rPr>
              <a:t>心里感到羞愧，一心只想自己的小梦想</a:t>
            </a:r>
            <a:r>
              <a:rPr lang="en-US" altLang="zh-CN" sz="3200" dirty="0">
                <a:solidFill>
                  <a:srgbClr val="9900CC"/>
                </a:solidFill>
              </a:rPr>
              <a:t>---</a:t>
            </a:r>
            <a:r>
              <a:rPr lang="zh-CN" altLang="en-US" sz="3200" dirty="0">
                <a:solidFill>
                  <a:srgbClr val="9900CC"/>
                </a:solidFill>
              </a:rPr>
              <a:t>成为街头的女子的英雄</a:t>
            </a:r>
            <a:r>
              <a:rPr lang="en-US" altLang="zh-CN" sz="3200" dirty="0">
                <a:solidFill>
                  <a:srgbClr val="9900CC"/>
                </a:solidFill>
              </a:rPr>
              <a:t>---</a:t>
            </a:r>
            <a:r>
              <a:rPr lang="zh-CN" altLang="en-US" sz="3200" dirty="0">
                <a:solidFill>
                  <a:srgbClr val="9900CC"/>
                </a:solidFill>
              </a:rPr>
              <a:t>怎么做</a:t>
            </a:r>
            <a:r>
              <a:rPr lang="en-US" altLang="zh-CN" sz="3200" dirty="0">
                <a:solidFill>
                  <a:srgbClr val="9900CC"/>
                </a:solidFill>
              </a:rPr>
              <a:t>---</a:t>
            </a:r>
            <a:r>
              <a:rPr lang="zh-CN" altLang="en-US" sz="3200" dirty="0">
                <a:solidFill>
                  <a:srgbClr val="9900CC"/>
                </a:solidFill>
              </a:rPr>
              <a:t>不买超人小雕像买了别的东西</a:t>
            </a:r>
            <a:r>
              <a:rPr lang="en-US" altLang="zh-CN" sz="3200" dirty="0">
                <a:solidFill>
                  <a:srgbClr val="9900CC"/>
                </a:solidFill>
              </a:rPr>
              <a:t>---</a:t>
            </a:r>
            <a:r>
              <a:rPr lang="zh-CN" altLang="en-US" sz="3200" dirty="0">
                <a:solidFill>
                  <a:srgbClr val="9900CC"/>
                </a:solidFill>
              </a:rPr>
              <a:t>心狂跳，决定要做没有超能力的英雄。</a:t>
            </a:r>
            <a:endParaRPr lang="zh-CN" altLang="en-US" sz="3200" dirty="0">
              <a:solidFill>
                <a:srgbClr val="9900CC"/>
              </a:solidFill>
            </a:endParaRPr>
          </a:p>
        </p:txBody>
      </p:sp>
      <p:sp>
        <p:nvSpPr>
          <p:cNvPr id="8" name="文本框 7"/>
          <p:cNvSpPr txBox="1"/>
          <p:nvPr/>
        </p:nvSpPr>
        <p:spPr>
          <a:xfrm>
            <a:off x="3780897" y="-8083"/>
            <a:ext cx="3010328" cy="523220"/>
          </a:xfrm>
          <a:prstGeom prst="rect">
            <a:avLst/>
          </a:prstGeom>
          <a:solidFill>
            <a:schemeClr val="bg1"/>
          </a:solidFill>
        </p:spPr>
        <p:txBody>
          <a:bodyPr wrap="square">
            <a:spAutoFit/>
          </a:bodyPr>
          <a:lstStyle/>
          <a:p>
            <a:pPr indent="266700" algn="just"/>
            <a:r>
              <a:rPr lang="zh-CN" altLang="en-US" sz="2800" kern="100" dirty="0">
                <a:solidFill>
                  <a:srgbClr val="CC00CC"/>
                </a:solidFill>
                <a:effectLst/>
                <a:latin typeface="华文行楷" panose="02010800040101010101" pitchFamily="2" charset="-122"/>
                <a:ea typeface="华文行楷" panose="02010800040101010101" pitchFamily="2" charset="-122"/>
                <a:cs typeface="Times New Roman" panose="02020603050405020304" pitchFamily="18" charset="0"/>
              </a:rPr>
              <a:t>各段情节设计</a:t>
            </a:r>
            <a:endParaRPr lang="en-US" altLang="zh-CN" sz="2800" kern="100" dirty="0">
              <a:solidFill>
                <a:srgbClr val="CC00CC"/>
              </a:solidFill>
              <a:effectLst/>
              <a:latin typeface="华文行楷" panose="02010800040101010101" pitchFamily="2" charset="-122"/>
              <a:ea typeface="华文行楷" panose="0201080004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build="p"/>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0" y="188844"/>
            <a:ext cx="12191999" cy="2451620"/>
          </a:xfrm>
          <a:solidFill>
            <a:schemeClr val="bg1"/>
          </a:solidFill>
        </p:spPr>
        <p:txBody>
          <a:bodyPr>
            <a:noAutofit/>
          </a:bodyPr>
          <a:lstStyle/>
          <a:p>
            <a:pPr algn="just"/>
            <a:r>
              <a:rPr lang="en-US" altLang="zh-CN" sz="3600" kern="100" dirty="0">
                <a:effectLst/>
                <a:latin typeface="等线" panose="02010600030101010101" pitchFamily="2" charset="-122"/>
                <a:ea typeface="等线" panose="02010600030101010101" pitchFamily="2" charset="-122"/>
                <a:cs typeface="Times New Roman" panose="02020603050405020304" pitchFamily="18" charset="0"/>
              </a:rPr>
              <a:t>Para1: </a:t>
            </a:r>
            <a:r>
              <a:rPr lang="en-US" altLang="zh-CN" sz="36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Tommy </a:t>
            </a:r>
            <a:r>
              <a:rPr lang="en-US" altLang="zh-CN" sz="36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lowered his head and looked at his shoes </a:t>
            </a:r>
            <a:r>
              <a:rPr lang="en-US" altLang="zh-CN" sz="3600" b="1"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thinking intensely.</a:t>
            </a:r>
            <a:endParaRPr lang="en-US" altLang="zh-CN" sz="3600" b="1"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Para2: </a:t>
            </a:r>
            <a:r>
              <a:rPr lang="en-US" altLang="zh-CN" sz="3600" u="sng" kern="100" dirty="0">
                <a:solidFill>
                  <a:srgbClr val="CC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was right there, where </a:t>
            </a:r>
            <a:r>
              <a:rPr lang="en-US" altLang="zh-CN" sz="3600" u="sng" kern="100" dirty="0">
                <a:solidFill>
                  <a:srgbClr val="CC00FF"/>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saw</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her last time.</a:t>
            </a:r>
            <a:endParaRPr lang="en-US" altLang="zh-CN" sz="3600" kern="100" dirty="0">
              <a:latin typeface="等线" panose="02010600030101010101" pitchFamily="2" charset="-122"/>
              <a:cs typeface="Times New Roman" panose="02020603050405020304" pitchFamily="18" charset="0"/>
            </a:endParaRPr>
          </a:p>
        </p:txBody>
      </p:sp>
      <p:sp>
        <p:nvSpPr>
          <p:cNvPr id="5" name="文本框 4"/>
          <p:cNvSpPr txBox="1"/>
          <p:nvPr/>
        </p:nvSpPr>
        <p:spPr>
          <a:xfrm>
            <a:off x="20548" y="2783704"/>
            <a:ext cx="12055495" cy="2554545"/>
          </a:xfrm>
          <a:prstGeom prst="rect">
            <a:avLst/>
          </a:prstGeom>
          <a:solidFill>
            <a:schemeClr val="bg1"/>
          </a:solidFill>
        </p:spPr>
        <p:txBody>
          <a:bodyPr wrap="square" rtlCol="0">
            <a:spAutoFit/>
          </a:bodyPr>
          <a:lstStyle/>
          <a:p>
            <a:r>
              <a:rPr lang="zh-CN" altLang="en-US" sz="3200" dirty="0">
                <a:solidFill>
                  <a:srgbClr val="9900CC"/>
                </a:solidFill>
              </a:rPr>
              <a:t>二段内容设计：</a:t>
            </a:r>
            <a:endParaRPr lang="en-US" altLang="zh-CN" sz="3200" dirty="0">
              <a:solidFill>
                <a:srgbClr val="9900CC"/>
              </a:solidFill>
            </a:endParaRPr>
          </a:p>
          <a:p>
            <a:r>
              <a:rPr lang="en-US" altLang="zh-CN" sz="3200" dirty="0">
                <a:solidFill>
                  <a:srgbClr val="9900CC"/>
                </a:solidFill>
              </a:rPr>
              <a:t>Tommy </a:t>
            </a:r>
            <a:r>
              <a:rPr lang="zh-CN" altLang="en-US" sz="3200" dirty="0">
                <a:solidFill>
                  <a:srgbClr val="9900CC"/>
                </a:solidFill>
              </a:rPr>
              <a:t>飞奔回去，一心想着可怜的女子</a:t>
            </a:r>
            <a:r>
              <a:rPr lang="en-US" altLang="zh-CN" sz="3200" dirty="0">
                <a:solidFill>
                  <a:srgbClr val="9900CC"/>
                </a:solidFill>
              </a:rPr>
              <a:t>---</a:t>
            </a:r>
            <a:r>
              <a:rPr lang="zh-CN" altLang="en-US" sz="3200" dirty="0">
                <a:solidFill>
                  <a:srgbClr val="9900CC"/>
                </a:solidFill>
              </a:rPr>
              <a:t>描述女子瑟瑟发抖的样子</a:t>
            </a:r>
            <a:r>
              <a:rPr lang="en-US" altLang="zh-CN" sz="3200" dirty="0">
                <a:solidFill>
                  <a:srgbClr val="9900CC"/>
                </a:solidFill>
              </a:rPr>
              <a:t>--- </a:t>
            </a:r>
            <a:r>
              <a:rPr lang="zh-CN" altLang="en-US" sz="3200" dirty="0">
                <a:solidFill>
                  <a:srgbClr val="9900CC"/>
                </a:solidFill>
              </a:rPr>
              <a:t>夜色中行人匆匆，没有人为她停留</a:t>
            </a:r>
            <a:r>
              <a:rPr lang="en-US" altLang="zh-CN" sz="3200" dirty="0">
                <a:solidFill>
                  <a:srgbClr val="9900CC"/>
                </a:solidFill>
              </a:rPr>
              <a:t>---</a:t>
            </a:r>
            <a:r>
              <a:rPr lang="zh-CN" altLang="en-US" sz="3200" dirty="0">
                <a:solidFill>
                  <a:srgbClr val="9900CC"/>
                </a:solidFill>
              </a:rPr>
              <a:t>把购物袋塞到她手里</a:t>
            </a:r>
            <a:r>
              <a:rPr lang="en-US" altLang="zh-CN" sz="3200" dirty="0">
                <a:solidFill>
                  <a:srgbClr val="9900CC"/>
                </a:solidFill>
              </a:rPr>
              <a:t>---</a:t>
            </a:r>
            <a:r>
              <a:rPr lang="zh-CN" altLang="en-US" sz="3200" dirty="0">
                <a:solidFill>
                  <a:srgbClr val="9900CC"/>
                </a:solidFill>
              </a:rPr>
              <a:t>回家</a:t>
            </a:r>
            <a:r>
              <a:rPr lang="en-US" altLang="zh-CN" sz="3200" dirty="0">
                <a:solidFill>
                  <a:srgbClr val="9900CC"/>
                </a:solidFill>
              </a:rPr>
              <a:t>---</a:t>
            </a:r>
            <a:r>
              <a:rPr lang="zh-CN" altLang="en-US" sz="3200" dirty="0">
                <a:solidFill>
                  <a:srgbClr val="9900CC"/>
                </a:solidFill>
              </a:rPr>
              <a:t>女子喃喃道谢</a:t>
            </a:r>
            <a:r>
              <a:rPr lang="en-US" altLang="zh-CN" sz="3200" dirty="0">
                <a:solidFill>
                  <a:srgbClr val="9900CC"/>
                </a:solidFill>
              </a:rPr>
              <a:t>---</a:t>
            </a:r>
            <a:r>
              <a:rPr lang="zh-CN" altLang="en-US" sz="3200" dirty="0">
                <a:solidFill>
                  <a:srgbClr val="9900CC"/>
                </a:solidFill>
              </a:rPr>
              <a:t>小汤姆实现成为他人英雄的愿望</a:t>
            </a:r>
            <a:r>
              <a:rPr lang="en-US" altLang="zh-CN" sz="3200" dirty="0">
                <a:solidFill>
                  <a:srgbClr val="9900CC"/>
                </a:solidFill>
              </a:rPr>
              <a:t>---</a:t>
            </a:r>
            <a:r>
              <a:rPr lang="zh-CN" altLang="en-US" sz="3200" dirty="0">
                <a:solidFill>
                  <a:srgbClr val="9900CC"/>
                </a:solidFill>
              </a:rPr>
              <a:t>感悟：原来超级英雄只需要一颗愿意去做英雄的心。 </a:t>
            </a:r>
            <a:endParaRPr lang="zh-CN" altLang="en-US" sz="3200" dirty="0">
              <a:solidFill>
                <a:srgbClr val="9900CC"/>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5713" y="3175"/>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20548" y="3941983"/>
            <a:ext cx="12171452" cy="1873075"/>
          </a:xfrm>
          <a:solidFill>
            <a:schemeClr val="bg1"/>
          </a:solidFill>
        </p:spPr>
        <p:txBody>
          <a:bodyPr>
            <a:normAutofit fontScale="92500" lnSpcReduction="20000"/>
          </a:bodyPr>
          <a:lstStyle/>
          <a:p>
            <a:pPr algn="just"/>
            <a:r>
              <a:rPr lang="en-US" altLang="zh-CN" sz="3600" kern="100" dirty="0">
                <a:latin typeface="等线" panose="02010600030101010101" pitchFamily="2" charset="-122"/>
                <a:cs typeface="Times New Roman" panose="02020603050405020304" pitchFamily="18" charset="0"/>
              </a:rPr>
              <a:t>Para1: </a:t>
            </a:r>
            <a:r>
              <a:rPr lang="en-US" altLang="zh-CN" sz="3600" u="sng" kern="100" dirty="0">
                <a:solidFill>
                  <a:srgbClr val="CC00FF"/>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lowered his head and looked at his shoes </a:t>
            </a:r>
            <a:r>
              <a:rPr lang="en-US" altLang="zh-CN" sz="3600" b="1" u="sng" kern="100" dirty="0">
                <a:solidFill>
                  <a:srgbClr val="7030A0"/>
                </a:solidFill>
                <a:latin typeface="等线" panose="02010600030101010101" pitchFamily="2" charset="-122"/>
                <a:cs typeface="Times New Roman" panose="02020603050405020304" pitchFamily="18" charset="0"/>
              </a:rPr>
              <a:t>thinking intensely.</a:t>
            </a:r>
            <a:endParaRPr lang="en-US" altLang="zh-CN" sz="3600" b="1" u="sng" kern="100" dirty="0">
              <a:solidFill>
                <a:srgbClr val="7030A0"/>
              </a:solidFill>
              <a:latin typeface="等线" panose="02010600030101010101" pitchFamily="2" charset="-122"/>
              <a:cs typeface="Times New Roman" panose="02020603050405020304" pitchFamily="18" charset="0"/>
            </a:endParaRPr>
          </a:p>
          <a:p>
            <a:pPr algn="just"/>
            <a:r>
              <a:rPr lang="en-US" altLang="zh-CN" sz="3600" b="1" dirty="0">
                <a:solidFill>
                  <a:srgbClr val="FF0000"/>
                </a:solidFill>
              </a:rPr>
              <a:t>Link1 A:</a:t>
            </a:r>
            <a:r>
              <a:rPr lang="en-US" altLang="zh-CN" sz="3600" u="sng" kern="100" dirty="0">
                <a:solidFill>
                  <a:srgbClr val="CC00FF"/>
                </a:solidFill>
                <a:latin typeface="等线" panose="02010600030101010101" pitchFamily="2" charset="-122"/>
                <a:cs typeface="Times New Roman" panose="02020603050405020304" pitchFamily="18" charset="0"/>
              </a:rPr>
              <a:t> His mind </a:t>
            </a:r>
            <a:r>
              <a:rPr lang="en-US" altLang="zh-CN" sz="3600" u="sng" kern="100" dirty="0">
                <a:solidFill>
                  <a:srgbClr val="FF0000"/>
                </a:solidFill>
                <a:latin typeface="等线" panose="02010600030101010101" pitchFamily="2" charset="-122"/>
                <a:cs typeface="Times New Roman" panose="02020603050405020304" pitchFamily="18" charset="0"/>
              </a:rPr>
              <a:t>raced fast </a:t>
            </a:r>
            <a:r>
              <a:rPr lang="en-US" altLang="zh-CN" sz="3600" b="1" kern="100" dirty="0">
                <a:latin typeface="等线" panose="02010600030101010101" pitchFamily="2" charset="-122"/>
                <a:cs typeface="Times New Roman" panose="02020603050405020304" pitchFamily="18" charset="0"/>
              </a:rPr>
              <a:t>and</a:t>
            </a:r>
            <a:r>
              <a:rPr lang="en-US" altLang="zh-CN" sz="3600" kern="100" dirty="0">
                <a:solidFill>
                  <a:srgbClr val="7030A0"/>
                </a:solidFill>
                <a:latin typeface="等线" panose="02010600030101010101" pitchFamily="2" charset="-122"/>
                <a:cs typeface="Times New Roman" panose="02020603050405020304" pitchFamily="18" charset="0"/>
              </a:rPr>
              <a:t> </a:t>
            </a:r>
            <a:r>
              <a:rPr lang="en-US" altLang="zh-CN" sz="3600" u="sng" kern="100" dirty="0">
                <a:solidFill>
                  <a:srgbClr val="CC00FF"/>
                </a:solidFill>
                <a:latin typeface="等线" panose="02010600030101010101" pitchFamily="2" charset="-122"/>
                <a:cs typeface="Times New Roman" panose="02020603050405020304" pitchFamily="18" charset="0"/>
              </a:rPr>
              <a:t>a great idea </a:t>
            </a:r>
            <a:r>
              <a:rPr lang="en-US" altLang="zh-CN" sz="3600" kern="100" dirty="0">
                <a:solidFill>
                  <a:srgbClr val="FF0000"/>
                </a:solidFill>
                <a:latin typeface="等线" panose="02010600030101010101" pitchFamily="2" charset="-122"/>
                <a:cs typeface="Times New Roman" panose="02020603050405020304" pitchFamily="18" charset="0"/>
              </a:rPr>
              <a:t>occurred to him</a:t>
            </a:r>
            <a:r>
              <a:rPr lang="en-US" altLang="zh-CN" sz="3600" kern="100" dirty="0">
                <a:solidFill>
                  <a:srgbClr val="7030A0"/>
                </a:solidFill>
                <a:latin typeface="等线" panose="02010600030101010101" pitchFamily="2" charset="-122"/>
                <a:cs typeface="Times New Roman" panose="02020603050405020304" pitchFamily="18" charset="0"/>
              </a:rPr>
              <a:t>./ </a:t>
            </a:r>
            <a:r>
              <a:rPr lang="en-US" altLang="zh-CN" sz="3600" kern="100" dirty="0">
                <a:solidFill>
                  <a:srgbClr val="FF0000"/>
                </a:solidFill>
                <a:latin typeface="等线" panose="02010600030101010101" pitchFamily="2" charset="-122"/>
                <a:cs typeface="Times New Roman" panose="02020603050405020304" pitchFamily="18" charset="0"/>
              </a:rPr>
              <a:t>hit him</a:t>
            </a:r>
            <a:r>
              <a:rPr lang="en-US" altLang="zh-CN" sz="3600" kern="100" dirty="0">
                <a:solidFill>
                  <a:srgbClr val="7030A0"/>
                </a:solidFill>
                <a:latin typeface="等线" panose="02010600030101010101" pitchFamily="2" charset="-122"/>
                <a:cs typeface="Times New Roman" panose="02020603050405020304" pitchFamily="18" charset="0"/>
              </a:rPr>
              <a:t>/ </a:t>
            </a:r>
            <a:r>
              <a:rPr lang="en-US" altLang="zh-CN" sz="3600" kern="100" dirty="0">
                <a:solidFill>
                  <a:srgbClr val="FF0000"/>
                </a:solidFill>
                <a:latin typeface="等线" panose="02010600030101010101" pitchFamily="2" charset="-122"/>
                <a:cs typeface="Times New Roman" panose="02020603050405020304" pitchFamily="18" charset="0"/>
              </a:rPr>
              <a:t>struck him</a:t>
            </a:r>
            <a:r>
              <a:rPr lang="en-US" altLang="zh-CN" sz="3600" kern="100" dirty="0">
                <a:solidFill>
                  <a:srgbClr val="7030A0"/>
                </a:solidFill>
                <a:latin typeface="等线" panose="02010600030101010101" pitchFamily="2" charset="-122"/>
                <a:cs typeface="Times New Roman" panose="02020603050405020304" pitchFamily="18" charset="0"/>
              </a:rPr>
              <a:t>. // </a:t>
            </a:r>
            <a:r>
              <a:rPr lang="en-US" altLang="zh-CN" sz="3600" b="1" kern="100" dirty="0">
                <a:latin typeface="等线" panose="02010600030101010101" pitchFamily="2" charset="-122"/>
                <a:cs typeface="Times New Roman" panose="02020603050405020304" pitchFamily="18" charset="0"/>
              </a:rPr>
              <a:t>and</a:t>
            </a:r>
            <a:r>
              <a:rPr lang="en-US" altLang="zh-CN" sz="3600" kern="100" dirty="0">
                <a:solidFill>
                  <a:srgbClr val="7030A0"/>
                </a:solidFill>
                <a:latin typeface="等线" panose="02010600030101010101" pitchFamily="2" charset="-122"/>
                <a:cs typeface="Times New Roman" panose="02020603050405020304" pitchFamily="18" charset="0"/>
              </a:rPr>
              <a:t> </a:t>
            </a:r>
            <a:r>
              <a:rPr lang="en-US" altLang="zh-CN" sz="3600" u="sng" kern="100" dirty="0">
                <a:solidFill>
                  <a:srgbClr val="CC00FF"/>
                </a:solidFill>
                <a:latin typeface="等线" panose="02010600030101010101" pitchFamily="2" charset="-122"/>
                <a:cs typeface="Times New Roman" panose="02020603050405020304" pitchFamily="18" charset="0"/>
              </a:rPr>
              <a:t>he </a:t>
            </a:r>
            <a:r>
              <a:rPr lang="en-US" altLang="zh-CN" sz="3600" kern="100" dirty="0">
                <a:solidFill>
                  <a:srgbClr val="FF0000"/>
                </a:solidFill>
                <a:latin typeface="等线" panose="02010600030101010101" pitchFamily="2" charset="-122"/>
                <a:cs typeface="Times New Roman" panose="02020603050405020304" pitchFamily="18" charset="0"/>
              </a:rPr>
              <a:t>came up with a brilliant idea</a:t>
            </a:r>
            <a:r>
              <a:rPr lang="en-US" altLang="zh-CN" sz="3600" kern="100" dirty="0">
                <a:solidFill>
                  <a:srgbClr val="7030A0"/>
                </a:solidFill>
                <a:latin typeface="等线" panose="02010600030101010101" pitchFamily="2" charset="-122"/>
                <a:cs typeface="Times New Roman" panose="02020603050405020304" pitchFamily="18" charset="0"/>
              </a:rPr>
              <a:t>. </a:t>
            </a:r>
            <a:endParaRPr lang="zh-CN" altLang="en-US" sz="3600" b="1" dirty="0">
              <a:solidFill>
                <a:srgbClr val="FF0000"/>
              </a:solidFill>
            </a:endParaRPr>
          </a:p>
        </p:txBody>
      </p:sp>
      <p:sp>
        <p:nvSpPr>
          <p:cNvPr id="3" name="文本框 2"/>
          <p:cNvSpPr txBox="1"/>
          <p:nvPr/>
        </p:nvSpPr>
        <p:spPr>
          <a:xfrm>
            <a:off x="-10274" y="1276181"/>
            <a:ext cx="12125739" cy="2062103"/>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The old man looked Tommy in the eyes and smiled. "You don't need a superpower to be a hero for someone else. The path of a superhero starts not in the mind, not in the muscles, but in the heart."</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cxnSp>
        <p:nvCxnSpPr>
          <p:cNvPr id="5" name="直接箭头连接符 4"/>
          <p:cNvCxnSpPr/>
          <p:nvPr/>
        </p:nvCxnSpPr>
        <p:spPr>
          <a:xfrm flipH="1" flipV="1">
            <a:off x="3615163" y="4611290"/>
            <a:ext cx="4107541" cy="467606"/>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7" name="直接箭头连接符 6"/>
          <p:cNvCxnSpPr/>
          <p:nvPr/>
        </p:nvCxnSpPr>
        <p:spPr>
          <a:xfrm flipH="1" flipV="1">
            <a:off x="3031435" y="4611290"/>
            <a:ext cx="282204" cy="584065"/>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11" name="文本框 10"/>
          <p:cNvSpPr txBox="1"/>
          <p:nvPr/>
        </p:nvSpPr>
        <p:spPr>
          <a:xfrm>
            <a:off x="678094" y="256856"/>
            <a:ext cx="11311848" cy="584775"/>
          </a:xfrm>
          <a:prstGeom prst="rect">
            <a:avLst/>
          </a:prstGeom>
          <a:noFill/>
        </p:spPr>
        <p:txBody>
          <a:bodyPr wrap="square" rtlCol="0">
            <a:spAutoFit/>
          </a:bodyPr>
          <a:lstStyle/>
          <a:p>
            <a:r>
              <a:rPr lang="en-US" altLang="zh-CN" sz="3200" dirty="0">
                <a:solidFill>
                  <a:schemeClr val="bg1"/>
                </a:solidFill>
                <a:latin typeface="Aharoni" panose="02010803020104030203" pitchFamily="2" charset="-79"/>
                <a:ea typeface="华文行楷" panose="02010800040101010101" pitchFamily="2" charset="-122"/>
                <a:cs typeface="Aharoni" panose="02010803020104030203" pitchFamily="2" charset="-79"/>
              </a:rPr>
              <a:t>Deal with three links and the ending of the continuation </a:t>
            </a:r>
            <a:endParaRPr lang="zh-CN" altLang="en-US" sz="3200" dirty="0">
              <a:solidFill>
                <a:schemeClr val="bg1"/>
              </a:solidFill>
              <a:latin typeface="Aharoni" panose="02010803020104030203" pitchFamily="2" charset="-79"/>
              <a:ea typeface="华文行楷" panose="02010800040101010101" pitchFamily="2" charset="-122"/>
              <a:cs typeface="Aharoni" panose="02010803020104030203" pitchFamily="2" charset="-79"/>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5713" y="3175"/>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10274" y="3800059"/>
            <a:ext cx="12053188" cy="2724882"/>
          </a:xfrm>
          <a:solidFill>
            <a:schemeClr val="bg1"/>
          </a:solidFill>
        </p:spPr>
        <p:txBody>
          <a:bodyPr>
            <a:normAutofit fontScale="92500" lnSpcReduction="10000"/>
          </a:bodyPr>
          <a:lstStyle/>
          <a:p>
            <a:pPr algn="just"/>
            <a:r>
              <a:rPr lang="en-US" altLang="zh-CN" sz="3600" kern="100" dirty="0">
                <a:latin typeface="等线" panose="02010600030101010101" pitchFamily="2" charset="-122"/>
                <a:cs typeface="Times New Roman" panose="02020603050405020304" pitchFamily="18" charset="0"/>
              </a:rPr>
              <a:t>Para1: </a:t>
            </a:r>
            <a:r>
              <a:rPr lang="en-US" altLang="zh-CN" sz="3600" u="sng" kern="100" dirty="0">
                <a:solidFill>
                  <a:srgbClr val="CC00FF"/>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lowered his head and looked at his shoes </a:t>
            </a:r>
            <a:r>
              <a:rPr lang="en-US" altLang="zh-CN" sz="3600" b="1" u="sng" kern="100" dirty="0">
                <a:solidFill>
                  <a:srgbClr val="FF0000"/>
                </a:solidFill>
                <a:latin typeface="等线" panose="02010600030101010101" pitchFamily="2" charset="-122"/>
                <a:cs typeface="Times New Roman" panose="02020603050405020304" pitchFamily="18" charset="0"/>
              </a:rPr>
              <a:t>thinking</a:t>
            </a:r>
            <a:r>
              <a:rPr lang="en-US" altLang="zh-CN" sz="3600" b="1" u="sng" kern="100" dirty="0">
                <a:solidFill>
                  <a:srgbClr val="7030A0"/>
                </a:solidFill>
                <a:latin typeface="等线" panose="02010600030101010101" pitchFamily="2" charset="-122"/>
                <a:cs typeface="Times New Roman" panose="02020603050405020304" pitchFamily="18" charset="0"/>
              </a:rPr>
              <a:t> intensely.</a:t>
            </a:r>
            <a:endParaRPr lang="en-US" altLang="zh-CN" sz="3600" b="1" u="sng" kern="100" dirty="0">
              <a:solidFill>
                <a:srgbClr val="7030A0"/>
              </a:solidFill>
              <a:latin typeface="等线" panose="02010600030101010101" pitchFamily="2" charset="-122"/>
              <a:cs typeface="Times New Roman" panose="02020603050405020304" pitchFamily="18" charset="0"/>
            </a:endParaRPr>
          </a:p>
          <a:p>
            <a:pPr algn="just"/>
            <a:r>
              <a:rPr lang="en-US" altLang="zh-CN" sz="3600" b="1" dirty="0">
                <a:solidFill>
                  <a:srgbClr val="FF0000"/>
                </a:solidFill>
              </a:rPr>
              <a:t>Link1B:</a:t>
            </a:r>
            <a:r>
              <a:rPr lang="en-US" altLang="zh-CN" sz="3600" u="sng" kern="100" dirty="0">
                <a:solidFill>
                  <a:srgbClr val="CC00FF"/>
                </a:solidFill>
                <a:latin typeface="等线" panose="02010600030101010101" pitchFamily="2" charset="-122"/>
                <a:cs typeface="Times New Roman" panose="02020603050405020304" pitchFamily="18" charset="0"/>
              </a:rPr>
              <a:t> </a:t>
            </a:r>
            <a:r>
              <a:rPr lang="en-US" altLang="zh-CN" sz="3600" b="1" u="sng" kern="100" dirty="0">
                <a:solidFill>
                  <a:srgbClr val="CC00FF"/>
                </a:solidFill>
                <a:latin typeface="等线" panose="02010600030101010101" pitchFamily="2" charset="-122"/>
                <a:cs typeface="Times New Roman" panose="02020603050405020304" pitchFamily="18" charset="0"/>
              </a:rPr>
              <a:t>Tommy’s heart </a:t>
            </a:r>
            <a:r>
              <a:rPr lang="en-US" altLang="zh-CN" sz="3600" b="1" kern="100" dirty="0">
                <a:solidFill>
                  <a:srgbClr val="FF0000"/>
                </a:solidFill>
                <a:latin typeface="等线" panose="02010600030101010101" pitchFamily="2" charset="-122"/>
                <a:cs typeface="Times New Roman" panose="02020603050405020304" pitchFamily="18" charset="0"/>
              </a:rPr>
              <a:t>ached</a:t>
            </a:r>
            <a:r>
              <a:rPr lang="en-US" altLang="zh-CN" sz="3600" b="1" kern="100" dirty="0">
                <a:solidFill>
                  <a:srgbClr val="7030A0"/>
                </a:solidFill>
                <a:latin typeface="等线" panose="02010600030101010101" pitchFamily="2" charset="-122"/>
                <a:cs typeface="Times New Roman" panose="02020603050405020304" pitchFamily="18" charset="0"/>
              </a:rPr>
              <a:t> and </a:t>
            </a:r>
            <a:r>
              <a:rPr lang="en-US" altLang="zh-CN" sz="3600" b="1" u="sng" kern="100" dirty="0">
                <a:solidFill>
                  <a:srgbClr val="CC00FF"/>
                </a:solidFill>
                <a:latin typeface="等线" panose="02010600030101010101" pitchFamily="2" charset="-122"/>
                <a:cs typeface="Times New Roman" panose="02020603050405020304" pitchFamily="18" charset="0"/>
              </a:rPr>
              <a:t>his face </a:t>
            </a:r>
            <a:r>
              <a:rPr lang="en-US" altLang="zh-CN" sz="3600" b="1" kern="100" dirty="0">
                <a:solidFill>
                  <a:srgbClr val="FF0000"/>
                </a:solidFill>
                <a:latin typeface="等线" panose="02010600030101010101" pitchFamily="2" charset="-122"/>
                <a:cs typeface="Times New Roman" panose="02020603050405020304" pitchFamily="18" charset="0"/>
              </a:rPr>
              <a:t>was burning with shame </a:t>
            </a:r>
            <a:r>
              <a:rPr lang="en-US" altLang="zh-CN" sz="3600" b="1" u="sng" kern="100" dirty="0">
                <a:solidFill>
                  <a:srgbClr val="0000FF"/>
                </a:solidFill>
                <a:latin typeface="等线" panose="02010600030101010101" pitchFamily="2" charset="-122"/>
                <a:cs typeface="Times New Roman" panose="02020603050405020304" pitchFamily="18" charset="0"/>
              </a:rPr>
              <a:t>as he  only </a:t>
            </a:r>
            <a:r>
              <a:rPr lang="en-US" altLang="zh-CN" sz="3600" b="1" u="sng" kern="100" dirty="0">
                <a:solidFill>
                  <a:srgbClr val="FF0000"/>
                </a:solidFill>
                <a:latin typeface="等线" panose="02010600030101010101" pitchFamily="2" charset="-122"/>
                <a:cs typeface="Times New Roman" panose="02020603050405020304" pitchFamily="18" charset="0"/>
              </a:rPr>
              <a:t>thought of </a:t>
            </a:r>
            <a:r>
              <a:rPr lang="en-US" altLang="zh-CN" sz="3600" b="1" u="sng" kern="100" dirty="0">
                <a:solidFill>
                  <a:srgbClr val="0000FF"/>
                </a:solidFill>
                <a:latin typeface="等线" panose="02010600030101010101" pitchFamily="2" charset="-122"/>
                <a:cs typeface="Times New Roman" panose="02020603050405020304" pitchFamily="18" charset="0"/>
              </a:rPr>
              <a:t>how to get / own / possess a figurine of Marvel superheroes,</a:t>
            </a:r>
            <a:r>
              <a:rPr lang="en-US" altLang="zh-CN" sz="3600" b="1" kern="100" dirty="0">
                <a:solidFill>
                  <a:srgbClr val="0000FF"/>
                </a:solidFill>
                <a:latin typeface="等线" panose="02010600030101010101" pitchFamily="2" charset="-122"/>
                <a:cs typeface="Times New Roman" panose="02020603050405020304" pitchFamily="18" charset="0"/>
              </a:rPr>
              <a:t> </a:t>
            </a:r>
            <a:r>
              <a:rPr lang="en-US" altLang="zh-CN" sz="3600" b="1" kern="100" dirty="0">
                <a:solidFill>
                  <a:srgbClr val="7030A0"/>
                </a:solidFill>
                <a:latin typeface="等线" panose="02010600030101010101" pitchFamily="2" charset="-122"/>
                <a:cs typeface="Times New Roman" panose="02020603050405020304" pitchFamily="18" charset="0"/>
              </a:rPr>
              <a:t>completely ignoring the world around him. </a:t>
            </a:r>
            <a:endParaRPr lang="zh-CN" altLang="en-US" sz="3600" b="1" dirty="0">
              <a:solidFill>
                <a:srgbClr val="FF0000"/>
              </a:solidFill>
            </a:endParaRPr>
          </a:p>
        </p:txBody>
      </p:sp>
      <p:sp>
        <p:nvSpPr>
          <p:cNvPr id="3" name="文本框 2"/>
          <p:cNvSpPr txBox="1"/>
          <p:nvPr/>
        </p:nvSpPr>
        <p:spPr>
          <a:xfrm>
            <a:off x="-10274" y="1276181"/>
            <a:ext cx="12125739" cy="2062103"/>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The old man looked Tommy in the eyes and smiled. "You don't need a superpower to be a hero for someone else. The path of a superhero starts not in the mind, not in the muscles, but in the heart."</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cxnSp>
        <p:nvCxnSpPr>
          <p:cNvPr id="5" name="直接箭头连接符 4"/>
          <p:cNvCxnSpPr/>
          <p:nvPr/>
        </p:nvCxnSpPr>
        <p:spPr>
          <a:xfrm flipH="1" flipV="1">
            <a:off x="1473200" y="4611290"/>
            <a:ext cx="2650067" cy="612643"/>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7" name="直接箭头连接符 6"/>
          <p:cNvCxnSpPr/>
          <p:nvPr/>
        </p:nvCxnSpPr>
        <p:spPr>
          <a:xfrm flipH="1" flipV="1">
            <a:off x="2609574" y="4058828"/>
            <a:ext cx="1158093" cy="694585"/>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11" name="文本框 10"/>
          <p:cNvSpPr txBox="1"/>
          <p:nvPr/>
        </p:nvSpPr>
        <p:spPr>
          <a:xfrm>
            <a:off x="678094" y="256856"/>
            <a:ext cx="11311848" cy="584775"/>
          </a:xfrm>
          <a:prstGeom prst="rect">
            <a:avLst/>
          </a:prstGeom>
          <a:noFill/>
        </p:spPr>
        <p:txBody>
          <a:bodyPr wrap="square" rtlCol="0">
            <a:spAutoFit/>
          </a:bodyPr>
          <a:lstStyle/>
          <a:p>
            <a:r>
              <a:rPr lang="en-US" altLang="zh-CN" sz="3200" dirty="0">
                <a:solidFill>
                  <a:schemeClr val="bg1"/>
                </a:solidFill>
                <a:latin typeface="Aharoni" panose="02010803020104030203" pitchFamily="2" charset="-79"/>
                <a:ea typeface="华文行楷" panose="02010800040101010101" pitchFamily="2" charset="-122"/>
                <a:cs typeface="Aharoni" panose="02010803020104030203" pitchFamily="2" charset="-79"/>
              </a:rPr>
              <a:t>Deal with three links and the ending of the continuation </a:t>
            </a:r>
            <a:endParaRPr lang="zh-CN" altLang="en-US" sz="3200" dirty="0">
              <a:solidFill>
                <a:schemeClr val="bg1"/>
              </a:solidFill>
              <a:latin typeface="Aharoni" panose="02010803020104030203" pitchFamily="2" charset="-79"/>
              <a:ea typeface="华文行楷" panose="02010800040101010101" pitchFamily="2" charset="-122"/>
              <a:cs typeface="Aharoni" panose="02010803020104030203" pitchFamily="2" charset="-79"/>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20548" y="842481"/>
            <a:ext cx="12171452" cy="5414481"/>
          </a:xfrm>
          <a:solidFill>
            <a:schemeClr val="bg1"/>
          </a:solidFill>
        </p:spPr>
        <p:txBody>
          <a:bodyPr>
            <a:noAutofit/>
          </a:bodyPr>
          <a:lstStyle/>
          <a:p>
            <a:pPr algn="just"/>
            <a:r>
              <a:rPr lang="en-US" altLang="zh-CN" sz="3600" kern="100" dirty="0">
                <a:latin typeface="等线" panose="02010600030101010101" pitchFamily="2" charset="-122"/>
                <a:cs typeface="Times New Roman" panose="02020603050405020304" pitchFamily="18" charset="0"/>
              </a:rPr>
              <a:t>Para1: </a:t>
            </a:r>
            <a:r>
              <a:rPr lang="en-US" altLang="zh-CN" sz="3600" u="sng" kern="100" dirty="0">
                <a:solidFill>
                  <a:srgbClr val="CC00FF"/>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lowered his head and looked at his shoes </a:t>
            </a:r>
            <a:r>
              <a:rPr lang="en-US" altLang="zh-CN" sz="3600" b="1" kern="100" dirty="0">
                <a:solidFill>
                  <a:srgbClr val="7030A0"/>
                </a:solidFill>
                <a:latin typeface="等线" panose="02010600030101010101" pitchFamily="2" charset="-122"/>
                <a:cs typeface="Times New Roman" panose="02020603050405020304" pitchFamily="18" charset="0"/>
              </a:rPr>
              <a:t>thinking intensely.</a:t>
            </a:r>
            <a:endParaRPr lang="en-US" altLang="zh-CN" sz="3600" b="1" kern="100" dirty="0">
              <a:solidFill>
                <a:srgbClr val="7030A0"/>
              </a:solidFill>
              <a:latin typeface="等线" panose="02010600030101010101" pitchFamily="2" charset="-122"/>
              <a:cs typeface="Times New Roman" panose="02020603050405020304" pitchFamily="18" charset="0"/>
            </a:endParaRPr>
          </a:p>
          <a:p>
            <a:pPr algn="just"/>
            <a:r>
              <a:rPr lang="en-US" altLang="zh-CN" sz="36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rPr>
              <a:t>…</a:t>
            </a:r>
            <a:endParaRPr lang="en-US" altLang="zh-CN" sz="36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en-US" altLang="zh-CN" sz="3600" b="1"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Link2A: </a:t>
            </a:r>
            <a:r>
              <a:rPr lang="en-US" altLang="zh-CN" sz="3600" kern="100" dirty="0">
                <a:solidFill>
                  <a:srgbClr val="800080"/>
                </a:solidFill>
                <a:latin typeface="等线" panose="02010600030101010101" pitchFamily="2" charset="-122"/>
                <a:cs typeface="Times New Roman" panose="02020603050405020304" pitchFamily="18" charset="0"/>
              </a:rPr>
              <a:t>His heart beating like crazy, </a:t>
            </a:r>
            <a:r>
              <a:rPr lang="en-US" altLang="zh-CN" sz="3600" u="sng" kern="100" dirty="0">
                <a:solidFill>
                  <a:srgbClr val="CC00FF"/>
                </a:solidFill>
                <a:latin typeface="等线" panose="02010600030101010101" pitchFamily="2" charset="-122"/>
                <a:cs typeface="Times New Roman" panose="02020603050405020304" pitchFamily="18" charset="0"/>
              </a:rPr>
              <a:t>he </a:t>
            </a:r>
            <a:r>
              <a:rPr lang="en-US" altLang="zh-CN" sz="3600" kern="100" dirty="0">
                <a:solidFill>
                  <a:srgbClr val="FF0000"/>
                </a:solidFill>
                <a:latin typeface="等线" panose="02010600030101010101" pitchFamily="2" charset="-122"/>
                <a:cs typeface="Times New Roman" panose="02020603050405020304" pitchFamily="18" charset="0"/>
              </a:rPr>
              <a:t>decided to offer </a:t>
            </a:r>
            <a:r>
              <a:rPr lang="en-US" altLang="zh-CN" sz="3600" u="sng" kern="100" dirty="0">
                <a:solidFill>
                  <a:srgbClr val="FF0000"/>
                </a:solidFill>
                <a:latin typeface="等线" panose="02010600030101010101" pitchFamily="2" charset="-122"/>
                <a:cs typeface="Times New Roman" panose="02020603050405020304" pitchFamily="18" charset="0"/>
              </a:rPr>
              <a:t>the woman </a:t>
            </a:r>
            <a:r>
              <a:rPr lang="en-US" altLang="zh-CN" sz="3600" kern="100" dirty="0">
                <a:solidFill>
                  <a:srgbClr val="FF0000"/>
                </a:solidFill>
                <a:latin typeface="等线" panose="02010600030101010101" pitchFamily="2" charset="-122"/>
                <a:cs typeface="Times New Roman" panose="02020603050405020304" pitchFamily="18" charset="0"/>
              </a:rPr>
              <a:t> a heavy shopping bag</a:t>
            </a:r>
            <a:r>
              <a:rPr lang="en-US" altLang="zh-CN" sz="3600" kern="100" dirty="0">
                <a:solidFill>
                  <a:srgbClr val="7030A0"/>
                </a:solidFill>
                <a:latin typeface="等线" panose="02010600030101010101" pitchFamily="2" charset="-122"/>
                <a:cs typeface="Times New Roman" panose="02020603050405020304" pitchFamily="18" charset="0"/>
              </a:rPr>
              <a:t> </a:t>
            </a:r>
            <a:r>
              <a:rPr lang="en-US" altLang="zh-CN" sz="3600" i="1" kern="100" dirty="0">
                <a:solidFill>
                  <a:srgbClr val="0000FF"/>
                </a:solidFill>
                <a:latin typeface="等线" panose="02010600030101010101" pitchFamily="2" charset="-122"/>
                <a:cs typeface="Times New Roman" panose="02020603050405020304" pitchFamily="18" charset="0"/>
              </a:rPr>
              <a:t>full of stuff.</a:t>
            </a:r>
            <a:endParaRPr lang="en-US" altLang="zh-CN" sz="3600" b="1"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a:p>
            <a:pPr marL="0" indent="0">
              <a:buNone/>
            </a:pPr>
            <a:endParaRPr lang="en-US" altLang="zh-CN" sz="3600" b="1" kern="100" dirty="0">
              <a:solidFill>
                <a:srgbClr val="FF0000"/>
              </a:solidFill>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Para2: </a:t>
            </a:r>
            <a:r>
              <a:rPr lang="en-US" altLang="zh-CN" sz="3600" u="sng" kern="100" dirty="0">
                <a:solidFill>
                  <a:srgbClr val="CC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was right there, where </a:t>
            </a:r>
            <a:r>
              <a:rPr lang="en-US" altLang="zh-CN" sz="3600" u="sng" kern="100" dirty="0">
                <a:solidFill>
                  <a:srgbClr val="CC00FF"/>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saw</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her last time.</a:t>
            </a:r>
            <a:endParaRPr lang="en-US" altLang="zh-CN" sz="3600" kern="100" dirty="0">
              <a:latin typeface="等线" panose="02010600030101010101" pitchFamily="2" charset="-122"/>
              <a:cs typeface="Times New Roman" panose="02020603050405020304" pitchFamily="18" charset="0"/>
            </a:endParaRPr>
          </a:p>
        </p:txBody>
      </p:sp>
      <p:cxnSp>
        <p:nvCxnSpPr>
          <p:cNvPr id="4" name="直接箭头连接符 3"/>
          <p:cNvCxnSpPr/>
          <p:nvPr/>
        </p:nvCxnSpPr>
        <p:spPr>
          <a:xfrm flipH="1" flipV="1">
            <a:off x="1239748" y="3549721"/>
            <a:ext cx="1871200" cy="89307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9" name="直接箭头连接符 8"/>
          <p:cNvCxnSpPr/>
          <p:nvPr/>
        </p:nvCxnSpPr>
        <p:spPr>
          <a:xfrm flipH="1" flipV="1">
            <a:off x="7229377" y="3061252"/>
            <a:ext cx="3107319" cy="1381539"/>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20548" y="842481"/>
            <a:ext cx="12171452" cy="5414481"/>
          </a:xfrm>
          <a:solidFill>
            <a:schemeClr val="bg1"/>
          </a:solidFill>
        </p:spPr>
        <p:txBody>
          <a:bodyPr>
            <a:noAutofit/>
          </a:bodyPr>
          <a:lstStyle/>
          <a:p>
            <a:pPr algn="just"/>
            <a:r>
              <a:rPr lang="en-US" altLang="zh-CN" sz="3600" kern="100" dirty="0">
                <a:latin typeface="等线" panose="02010600030101010101" pitchFamily="2" charset="-122"/>
                <a:cs typeface="Times New Roman" panose="02020603050405020304" pitchFamily="18" charset="0"/>
              </a:rPr>
              <a:t>Para1: </a:t>
            </a:r>
            <a:r>
              <a:rPr lang="en-US" altLang="zh-CN" sz="3600" u="sng" kern="100" dirty="0">
                <a:solidFill>
                  <a:srgbClr val="CC00FF"/>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lowered his head and looked at his shoes </a:t>
            </a:r>
            <a:r>
              <a:rPr lang="en-US" altLang="zh-CN" sz="3600" b="1" kern="100" dirty="0">
                <a:solidFill>
                  <a:srgbClr val="7030A0"/>
                </a:solidFill>
                <a:latin typeface="等线" panose="02010600030101010101" pitchFamily="2" charset="-122"/>
                <a:cs typeface="Times New Roman" panose="02020603050405020304" pitchFamily="18" charset="0"/>
              </a:rPr>
              <a:t>thinking intensely.</a:t>
            </a:r>
            <a:endParaRPr lang="en-US" altLang="zh-CN" sz="3600" b="1" kern="100" dirty="0">
              <a:solidFill>
                <a:srgbClr val="7030A0"/>
              </a:solidFill>
              <a:latin typeface="等线" panose="02010600030101010101" pitchFamily="2" charset="-122"/>
              <a:cs typeface="Times New Roman" panose="02020603050405020304" pitchFamily="18" charset="0"/>
            </a:endParaRPr>
          </a:p>
          <a:p>
            <a:pPr algn="just"/>
            <a:r>
              <a:rPr lang="en-US" altLang="zh-CN" sz="36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rPr>
              <a:t>…</a:t>
            </a:r>
            <a:endParaRPr lang="en-US" altLang="zh-CN" sz="36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endParaRPr>
          </a:p>
          <a:p>
            <a:pPr algn="just"/>
            <a:r>
              <a:rPr lang="en-US" altLang="zh-CN" sz="3600" b="1"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Link2B: </a:t>
            </a:r>
            <a:r>
              <a:rPr lang="en-US" altLang="zh-CN" sz="3600" b="1" u="sng" kern="100" dirty="0">
                <a:solidFill>
                  <a:srgbClr val="CC00FF"/>
                </a:solidFill>
                <a:latin typeface="等线" panose="02010600030101010101" pitchFamily="2" charset="-122"/>
                <a:cs typeface="Times New Roman" panose="02020603050405020304" pitchFamily="18" charset="0"/>
              </a:rPr>
              <a:t>Tommy</a:t>
            </a:r>
            <a:r>
              <a:rPr lang="en-US" altLang="zh-CN" sz="3600" b="1" kern="100" dirty="0">
                <a:solidFill>
                  <a:srgbClr val="7030A0"/>
                </a:solidFill>
                <a:latin typeface="等线" panose="02010600030101010101" pitchFamily="2" charset="-122"/>
                <a:cs typeface="Times New Roman" panose="02020603050405020304" pitchFamily="18" charset="0"/>
              </a:rPr>
              <a:t> </a:t>
            </a:r>
            <a:r>
              <a:rPr lang="en-US" altLang="zh-CN" sz="3600" b="1" kern="100" dirty="0">
                <a:solidFill>
                  <a:srgbClr val="FF0000"/>
                </a:solidFill>
                <a:latin typeface="等线" panose="02010600030101010101" pitchFamily="2" charset="-122"/>
                <a:cs typeface="Times New Roman" panose="02020603050405020304" pitchFamily="18" charset="0"/>
              </a:rPr>
              <a:t>made a crucial decision. </a:t>
            </a:r>
            <a:r>
              <a:rPr lang="en-US" altLang="zh-CN" sz="3600" b="1" u="sng" kern="100" dirty="0">
                <a:solidFill>
                  <a:srgbClr val="CC00FF"/>
                </a:solidFill>
                <a:latin typeface="等线" panose="02010600030101010101" pitchFamily="2" charset="-122"/>
                <a:cs typeface="Times New Roman" panose="02020603050405020304" pitchFamily="18" charset="0"/>
              </a:rPr>
              <a:t>He</a:t>
            </a:r>
            <a:r>
              <a:rPr lang="en-US" altLang="zh-CN" sz="3600" b="1" kern="100" dirty="0">
                <a:solidFill>
                  <a:srgbClr val="7030A0"/>
                </a:solidFill>
                <a:latin typeface="等线" panose="02010600030101010101" pitchFamily="2" charset="-122"/>
                <a:cs typeface="Times New Roman" panose="02020603050405020304" pitchFamily="18" charset="0"/>
              </a:rPr>
              <a:t> </a:t>
            </a:r>
            <a:r>
              <a:rPr lang="en-US" altLang="zh-CN" sz="3600" b="1" kern="100" dirty="0">
                <a:solidFill>
                  <a:srgbClr val="FF0000"/>
                </a:solidFill>
                <a:latin typeface="等线" panose="02010600030101010101" pitchFamily="2" charset="-122"/>
                <a:cs typeface="Times New Roman" panose="02020603050405020304" pitchFamily="18" charset="0"/>
              </a:rPr>
              <a:t>didn’t buy a superman figurine. </a:t>
            </a:r>
            <a:r>
              <a:rPr lang="en-US" altLang="zh-CN" sz="3600" b="1" kern="100" dirty="0">
                <a:solidFill>
                  <a:srgbClr val="0000FF"/>
                </a:solidFill>
                <a:latin typeface="等线" panose="02010600030101010101" pitchFamily="2" charset="-122"/>
                <a:cs typeface="Times New Roman" panose="02020603050405020304" pitchFamily="18" charset="0"/>
              </a:rPr>
              <a:t>Instead, </a:t>
            </a:r>
            <a:r>
              <a:rPr lang="en-US" altLang="zh-CN" sz="3600" b="1" u="sng" kern="100" dirty="0">
                <a:solidFill>
                  <a:srgbClr val="CC00FF"/>
                </a:solidFill>
                <a:latin typeface="等线" panose="02010600030101010101" pitchFamily="2" charset="-122"/>
                <a:cs typeface="Times New Roman" panose="02020603050405020304" pitchFamily="18" charset="0"/>
              </a:rPr>
              <a:t>he </a:t>
            </a:r>
            <a:r>
              <a:rPr lang="en-US" altLang="zh-CN" sz="3600" b="1" kern="100" dirty="0">
                <a:solidFill>
                  <a:srgbClr val="FF0000"/>
                </a:solidFill>
                <a:latin typeface="等线" panose="02010600030101010101" pitchFamily="2" charset="-122"/>
                <a:cs typeface="Times New Roman" panose="02020603050405020304" pitchFamily="18" charset="0"/>
              </a:rPr>
              <a:t>came out of the store </a:t>
            </a:r>
            <a:r>
              <a:rPr lang="en-US" altLang="zh-CN" sz="3600" b="1" kern="100" dirty="0">
                <a:solidFill>
                  <a:srgbClr val="0000FF"/>
                </a:solidFill>
                <a:latin typeface="等线" panose="02010600030101010101" pitchFamily="2" charset="-122"/>
                <a:cs typeface="Times New Roman" panose="02020603050405020304" pitchFamily="18" charset="0"/>
              </a:rPr>
              <a:t>with a large heavy shopping bag, </a:t>
            </a:r>
            <a:r>
              <a:rPr lang="en-US" altLang="zh-CN" sz="3600" b="1" kern="100" dirty="0">
                <a:solidFill>
                  <a:srgbClr val="800080"/>
                </a:solidFill>
                <a:latin typeface="等线" panose="02010600030101010101" pitchFamily="2" charset="-122"/>
                <a:cs typeface="Times New Roman" panose="02020603050405020304" pitchFamily="18" charset="0"/>
              </a:rPr>
              <a:t>heading back home. </a:t>
            </a:r>
            <a:endParaRPr lang="en-US" altLang="zh-CN" sz="3600" b="1" kern="100" dirty="0">
              <a:solidFill>
                <a:srgbClr val="800080"/>
              </a:solidFill>
              <a:latin typeface="等线" panose="02010600030101010101" pitchFamily="2" charset="-122"/>
              <a:cs typeface="Times New Roman" panose="02020603050405020304" pitchFamily="18" charset="0"/>
            </a:endParaRPr>
          </a:p>
          <a:p>
            <a:pPr marL="0" indent="0">
              <a:buNone/>
            </a:pPr>
            <a:endParaRPr lang="en-US" altLang="zh-CN" sz="3600" b="1" kern="100" dirty="0">
              <a:solidFill>
                <a:srgbClr val="FF0000"/>
              </a:solidFill>
              <a:latin typeface="等线" panose="02010600030101010101" pitchFamily="2" charset="-122"/>
              <a:ea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Para2: </a:t>
            </a:r>
            <a:r>
              <a:rPr lang="en-US" altLang="zh-CN" sz="3600" u="sng" kern="100" dirty="0">
                <a:solidFill>
                  <a:srgbClr val="CC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was right there, where </a:t>
            </a:r>
            <a:r>
              <a:rPr lang="en-US" altLang="zh-CN" sz="3600" u="sng" kern="100" dirty="0">
                <a:solidFill>
                  <a:srgbClr val="CC00FF"/>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saw</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her last time.</a:t>
            </a:r>
            <a:endParaRPr lang="en-US" altLang="zh-CN" sz="3600" kern="100" dirty="0">
              <a:latin typeface="等线" panose="02010600030101010101" pitchFamily="2" charset="-122"/>
              <a:cs typeface="Times New Roman" panose="02020603050405020304" pitchFamily="18" charset="0"/>
            </a:endParaRPr>
          </a:p>
        </p:txBody>
      </p:sp>
      <p:cxnSp>
        <p:nvCxnSpPr>
          <p:cNvPr id="4" name="直接箭头连接符 3"/>
          <p:cNvCxnSpPr/>
          <p:nvPr/>
        </p:nvCxnSpPr>
        <p:spPr>
          <a:xfrm flipV="1">
            <a:off x="2832652" y="4065104"/>
            <a:ext cx="4174435" cy="934279"/>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9" name="直接箭头连接符 8"/>
          <p:cNvCxnSpPr/>
          <p:nvPr/>
        </p:nvCxnSpPr>
        <p:spPr>
          <a:xfrm flipH="1" flipV="1">
            <a:off x="7126357" y="3140765"/>
            <a:ext cx="3051313" cy="1759226"/>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31816" y="35782"/>
            <a:ext cx="1618090" cy="523220"/>
          </a:xfrm>
          <a:prstGeom prst="rect">
            <a:avLst/>
          </a:prstGeom>
          <a:solidFill>
            <a:schemeClr val="bg1"/>
          </a:solidFill>
        </p:spPr>
        <p:txBody>
          <a:bodyPr wrap="square" rtlCol="0">
            <a:spAutoFit/>
          </a:bodyPr>
          <a:lstStyle/>
          <a:p>
            <a:r>
              <a:rPr lang="zh-CN" altLang="en-US" sz="2800" dirty="0">
                <a:solidFill>
                  <a:srgbClr val="FF0000"/>
                </a:solidFill>
                <a:latin typeface="华文彩云" panose="02010800040101010101" pitchFamily="2" charset="-122"/>
                <a:ea typeface="华文彩云" panose="02010800040101010101" pitchFamily="2" charset="-122"/>
              </a:rPr>
              <a:t>原文本</a:t>
            </a:r>
            <a:endParaRPr lang="zh-CN" altLang="en-US" sz="2800" dirty="0">
              <a:solidFill>
                <a:srgbClr val="FF0000"/>
              </a:solidFill>
              <a:latin typeface="华文彩云" panose="02010800040101010101" pitchFamily="2" charset="-122"/>
              <a:ea typeface="华文彩云" panose="02010800040101010101" pitchFamily="2" charset="-122"/>
            </a:endParaRPr>
          </a:p>
        </p:txBody>
      </p:sp>
      <p:sp>
        <p:nvSpPr>
          <p:cNvPr id="3" name="文本框 2"/>
          <p:cNvSpPr txBox="1"/>
          <p:nvPr/>
        </p:nvSpPr>
        <p:spPr>
          <a:xfrm>
            <a:off x="0" y="807477"/>
            <a:ext cx="12125739"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It was a cold, snowy evening. Tommy was running as fast as he could, focused on nothing but his destination ---the shop on the street corner. Two weeks ago</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 saw figurines of Marvel superheroes on the shelves and felt he had to have one. He's been walking the neighbor's dog ever since then to earn money to realize his little dream. He was so excited and hardly noticing the world around him. Maybe that's why he tripped over the legs of a homeless woman, who was sitting on the sidewalk, her back against the wall. He murmured (</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低语</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)"sorry" and moved on to his destination.</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20548" y="410969"/>
            <a:ext cx="12171452" cy="6082298"/>
          </a:xfrm>
          <a:solidFill>
            <a:schemeClr val="bg1"/>
          </a:solidFill>
        </p:spPr>
        <p:txBody>
          <a:bodyPr>
            <a:noAutofit/>
          </a:bodyPr>
          <a:lstStyle/>
          <a:p>
            <a:pPr algn="just"/>
            <a:r>
              <a:rPr lang="en-US" altLang="zh-CN" sz="3600" kern="100" dirty="0">
                <a:latin typeface="等线" panose="02010600030101010101" pitchFamily="2" charset="-122"/>
                <a:cs typeface="Times New Roman" panose="02020603050405020304" pitchFamily="18" charset="0"/>
              </a:rPr>
              <a:t>Para1: </a:t>
            </a:r>
            <a:r>
              <a:rPr lang="en-US" altLang="zh-CN" sz="3600" u="sng" kern="100" dirty="0">
                <a:solidFill>
                  <a:srgbClr val="CC00FF"/>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lowered his head and looked at his shoes </a:t>
            </a:r>
            <a:r>
              <a:rPr lang="en-US" altLang="zh-CN" sz="3600" b="1" kern="100" dirty="0">
                <a:solidFill>
                  <a:srgbClr val="7030A0"/>
                </a:solidFill>
                <a:latin typeface="等线" panose="02010600030101010101" pitchFamily="2" charset="-122"/>
                <a:cs typeface="Times New Roman" panose="02020603050405020304" pitchFamily="18" charset="0"/>
              </a:rPr>
              <a:t>thinking intensely.</a:t>
            </a:r>
            <a:endParaRPr lang="en-US" altLang="zh-CN" sz="3600" b="1" kern="100" dirty="0">
              <a:solidFill>
                <a:srgbClr val="7030A0"/>
              </a:solidFill>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Para2: </a:t>
            </a:r>
            <a:r>
              <a:rPr lang="en-US" altLang="zh-CN" sz="3600" u="sng" kern="100" dirty="0">
                <a:solidFill>
                  <a:srgbClr val="CC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was right there, where </a:t>
            </a:r>
            <a:r>
              <a:rPr lang="en-US" altLang="zh-CN" sz="3600" u="sng" kern="100" dirty="0">
                <a:solidFill>
                  <a:srgbClr val="CC00FF"/>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saw</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her last time.</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solidFill>
                  <a:srgbClr val="FF0000"/>
                </a:solidFill>
                <a:latin typeface="等线" panose="02010600030101010101" pitchFamily="2" charset="-122"/>
                <a:cs typeface="Times New Roman" panose="02020603050405020304" pitchFamily="18" charset="0"/>
              </a:rPr>
              <a:t>Link3: </a:t>
            </a:r>
            <a:endParaRPr lang="en-US" altLang="zh-CN" sz="3600" kern="100" dirty="0">
              <a:solidFill>
                <a:srgbClr val="FF0000"/>
              </a:solidFill>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ea typeface="等线" panose="02010600030101010101" pitchFamily="2" charset="-122"/>
                <a:cs typeface="Times New Roman" panose="02020603050405020304" pitchFamily="18" charset="0"/>
              </a:rPr>
              <a:t>①</a:t>
            </a:r>
            <a:r>
              <a:rPr lang="en-US" altLang="zh-CN" sz="3600" u="sng" kern="100" dirty="0">
                <a:solidFill>
                  <a:srgbClr val="CC00FF"/>
                </a:solidFill>
                <a:latin typeface="等线" panose="02010600030101010101" pitchFamily="2" charset="-122"/>
                <a:cs typeface="Times New Roman" panose="02020603050405020304" pitchFamily="18" charset="0"/>
              </a:rPr>
              <a:t> Tommy </a:t>
            </a:r>
            <a:r>
              <a:rPr lang="en-US" altLang="zh-CN" sz="3600" kern="100" dirty="0">
                <a:solidFill>
                  <a:srgbClr val="FF0000"/>
                </a:solidFill>
                <a:latin typeface="等线" panose="02010600030101010101" pitchFamily="2" charset="-122"/>
                <a:cs typeface="Times New Roman" panose="02020603050405020304" pitchFamily="18" charset="0"/>
              </a:rPr>
              <a:t>was racing back as fast as he could</a:t>
            </a:r>
            <a:r>
              <a:rPr lang="en-US" altLang="zh-CN" sz="3600" kern="100" dirty="0">
                <a:latin typeface="等线" panose="02010600030101010101" pitchFamily="2" charset="-122"/>
                <a:cs typeface="Times New Roman" panose="02020603050405020304" pitchFamily="18" charset="0"/>
              </a:rPr>
              <a:t>, </a:t>
            </a:r>
            <a:r>
              <a:rPr lang="en-US" altLang="zh-CN" sz="3600" kern="100" dirty="0">
                <a:solidFill>
                  <a:srgbClr val="9900CC"/>
                </a:solidFill>
                <a:latin typeface="等线" panose="02010600030101010101" pitchFamily="2" charset="-122"/>
                <a:cs typeface="Times New Roman" panose="02020603050405020304" pitchFamily="18" charset="0"/>
              </a:rPr>
              <a:t>focused on nothing but </a:t>
            </a:r>
            <a:r>
              <a:rPr lang="en-US" altLang="zh-CN" sz="3600" u="sng" kern="100" dirty="0">
                <a:solidFill>
                  <a:srgbClr val="00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on the sidewalk. </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② </a:t>
            </a:r>
            <a:r>
              <a:rPr lang="en-US" altLang="zh-CN" sz="3600" u="sng" kern="100" dirty="0">
                <a:solidFill>
                  <a:srgbClr val="9900CC"/>
                </a:solidFill>
                <a:latin typeface="等线" panose="02010600030101010101" pitchFamily="2" charset="-122"/>
                <a:cs typeface="Times New Roman" panose="02020603050405020304" pitchFamily="18" charset="0"/>
              </a:rPr>
              <a:t>She</a:t>
            </a:r>
            <a:r>
              <a:rPr lang="en-US" altLang="zh-CN" sz="3600" kern="100" dirty="0">
                <a:latin typeface="等线" panose="02010600030101010101" pitchFamily="2" charset="-122"/>
                <a:cs typeface="Times New Roman" panose="02020603050405020304" pitchFamily="18" charset="0"/>
              </a:rPr>
              <a:t> </a:t>
            </a:r>
            <a:r>
              <a:rPr lang="en-US" altLang="zh-CN" sz="3600" kern="100" dirty="0">
                <a:solidFill>
                  <a:srgbClr val="FF0000"/>
                </a:solidFill>
                <a:latin typeface="等线" panose="02010600030101010101" pitchFamily="2" charset="-122"/>
                <a:cs typeface="Times New Roman" panose="02020603050405020304" pitchFamily="18" charset="0"/>
              </a:rPr>
              <a:t>looked like a trembling leaf </a:t>
            </a:r>
            <a:r>
              <a:rPr lang="en-US" altLang="zh-CN" sz="3600" kern="100" dirty="0">
                <a:latin typeface="等线" panose="02010600030101010101" pitchFamily="2" charset="-122"/>
                <a:cs typeface="Times New Roman" panose="02020603050405020304" pitchFamily="18" charset="0"/>
              </a:rPr>
              <a:t>on the hustling and bustling street in the dark and cold evening. </a:t>
            </a:r>
            <a:endParaRPr lang="en-US" altLang="zh-CN" sz="3600" b="1" dirty="0">
              <a:solidFill>
                <a:srgbClr val="0000FF"/>
              </a:solidFill>
              <a:cs typeface="Times New Roman" panose="02020603050405020304" pitchFamily="18" charset="0"/>
            </a:endParaRPr>
          </a:p>
          <a:p>
            <a:pPr marL="0" indent="0">
              <a:buNone/>
            </a:pPr>
            <a:endParaRPr lang="zh-CN" altLang="en-US" sz="3600" dirty="0"/>
          </a:p>
        </p:txBody>
      </p:sp>
      <p:cxnSp>
        <p:nvCxnSpPr>
          <p:cNvPr id="3" name="直接箭头连接符 2"/>
          <p:cNvCxnSpPr/>
          <p:nvPr/>
        </p:nvCxnSpPr>
        <p:spPr>
          <a:xfrm flipV="1">
            <a:off x="2067339" y="1997765"/>
            <a:ext cx="8478078" cy="1500809"/>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7" name="直接箭头连接符 6"/>
          <p:cNvCxnSpPr/>
          <p:nvPr/>
        </p:nvCxnSpPr>
        <p:spPr>
          <a:xfrm flipH="1" flipV="1">
            <a:off x="4303643" y="1997765"/>
            <a:ext cx="1580322" cy="1967948"/>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4" name="直接箭头连接符 3"/>
          <p:cNvCxnSpPr/>
          <p:nvPr/>
        </p:nvCxnSpPr>
        <p:spPr>
          <a:xfrm flipV="1">
            <a:off x="1371935" y="1997765"/>
            <a:ext cx="1627841" cy="2582702"/>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20548" y="410969"/>
            <a:ext cx="12171452" cy="6082298"/>
          </a:xfrm>
          <a:solidFill>
            <a:schemeClr val="bg1"/>
          </a:solidFill>
        </p:spPr>
        <p:txBody>
          <a:bodyPr>
            <a:noAutofit/>
          </a:bodyPr>
          <a:lstStyle/>
          <a:p>
            <a:pPr algn="just"/>
            <a:r>
              <a:rPr lang="en-US" altLang="zh-CN" sz="3600" kern="100" dirty="0">
                <a:latin typeface="等线" panose="02010600030101010101" pitchFamily="2" charset="-122"/>
                <a:cs typeface="Times New Roman" panose="02020603050405020304" pitchFamily="18" charset="0"/>
              </a:rPr>
              <a:t>Para1: </a:t>
            </a:r>
            <a:r>
              <a:rPr lang="en-US" altLang="zh-CN" sz="3600" u="sng" kern="100" dirty="0">
                <a:solidFill>
                  <a:srgbClr val="CC00FF"/>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lowered his head and looked at his shoes </a:t>
            </a:r>
            <a:r>
              <a:rPr lang="en-US" altLang="zh-CN" sz="3600" b="1" kern="100" dirty="0">
                <a:solidFill>
                  <a:srgbClr val="7030A0"/>
                </a:solidFill>
                <a:latin typeface="等线" panose="02010600030101010101" pitchFamily="2" charset="-122"/>
                <a:cs typeface="Times New Roman" panose="02020603050405020304" pitchFamily="18" charset="0"/>
              </a:rPr>
              <a:t>thinking intensely.</a:t>
            </a:r>
            <a:endParaRPr lang="en-US" altLang="zh-CN" sz="3600" b="1" kern="100" dirty="0">
              <a:solidFill>
                <a:srgbClr val="7030A0"/>
              </a:solidFill>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Para2: </a:t>
            </a:r>
            <a:r>
              <a:rPr lang="en-US" altLang="zh-CN" sz="3600" u="sng" kern="100" dirty="0">
                <a:solidFill>
                  <a:srgbClr val="CC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was right there, where </a:t>
            </a:r>
            <a:r>
              <a:rPr lang="en-US" altLang="zh-CN" sz="3600" u="sng" kern="100" dirty="0">
                <a:solidFill>
                  <a:srgbClr val="CC00FF"/>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saw</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her last time.</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solidFill>
                  <a:srgbClr val="FF0000"/>
                </a:solidFill>
                <a:latin typeface="等线" panose="02010600030101010101" pitchFamily="2" charset="-122"/>
                <a:cs typeface="Times New Roman" panose="02020603050405020304" pitchFamily="18" charset="0"/>
              </a:rPr>
              <a:t>Ending </a:t>
            </a:r>
            <a:r>
              <a:rPr lang="en-US" altLang="zh-CN" sz="3600" kern="100" dirty="0">
                <a:latin typeface="等线" panose="02010600030101010101" pitchFamily="2" charset="-122"/>
                <a:cs typeface="Times New Roman" panose="02020603050405020304" pitchFamily="18" charset="0"/>
              </a:rPr>
              <a:t>①</a:t>
            </a:r>
            <a:endParaRPr lang="en-US" altLang="zh-CN" sz="3600" kern="100" dirty="0">
              <a:solidFill>
                <a:srgbClr val="FF0000"/>
              </a:solidFill>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a:t>
            </a:r>
            <a:r>
              <a:rPr lang="zh-CN" altLang="en-US" sz="3600" kern="100" dirty="0">
                <a:latin typeface="等线" panose="02010600030101010101" pitchFamily="2" charset="-122"/>
                <a:cs typeface="Times New Roman" panose="02020603050405020304" pitchFamily="18" charset="0"/>
              </a:rPr>
              <a:t>呼应老人讲的话） </a:t>
            </a:r>
            <a:r>
              <a:rPr lang="en-US" altLang="zh-CN" sz="3600" kern="100" dirty="0">
                <a:latin typeface="等线" panose="02010600030101010101" pitchFamily="2" charset="-122"/>
                <a:cs typeface="Times New Roman" panose="02020603050405020304" pitchFamily="18" charset="0"/>
              </a:rPr>
              <a:t> </a:t>
            </a:r>
            <a:r>
              <a:rPr lang="en-US" altLang="zh-CN" sz="3600" u="sng" kern="100" dirty="0">
                <a:solidFill>
                  <a:srgbClr val="CC00FF"/>
                </a:solidFill>
                <a:latin typeface="等线" panose="02010600030101010101" pitchFamily="2" charset="-122"/>
                <a:cs typeface="Times New Roman" panose="02020603050405020304" pitchFamily="18" charset="0"/>
              </a:rPr>
              <a:t>It </a:t>
            </a:r>
            <a:r>
              <a:rPr lang="en-US" altLang="zh-CN" sz="3600" kern="100" dirty="0">
                <a:latin typeface="等线" panose="02010600030101010101" pitchFamily="2" charset="-122"/>
                <a:cs typeface="Times New Roman" panose="02020603050405020304" pitchFamily="18" charset="0"/>
              </a:rPr>
              <a:t>also </a:t>
            </a:r>
            <a:r>
              <a:rPr lang="en-US" altLang="zh-CN" sz="3600" kern="100" dirty="0">
                <a:solidFill>
                  <a:srgbClr val="FF0000"/>
                </a:solidFill>
                <a:latin typeface="等线" panose="02010600030101010101" pitchFamily="2" charset="-122"/>
                <a:cs typeface="Times New Roman" panose="02020603050405020304" pitchFamily="18" charset="0"/>
              </a:rPr>
              <a:t>dawned on him </a:t>
            </a:r>
            <a:r>
              <a:rPr lang="en-US" altLang="zh-CN" sz="3600" kern="100" dirty="0">
                <a:latin typeface="等线" panose="02010600030101010101" pitchFamily="2" charset="-122"/>
                <a:cs typeface="Times New Roman" panose="02020603050405020304" pitchFamily="18" charset="0"/>
              </a:rPr>
              <a:t>that </a:t>
            </a:r>
            <a:r>
              <a:rPr lang="en-US" altLang="zh-CN" sz="3600" u="sng" kern="100" dirty="0">
                <a:solidFill>
                  <a:srgbClr val="CC00FF"/>
                </a:solidFill>
                <a:latin typeface="等线" panose="02010600030101010101" pitchFamily="2" charset="-122"/>
                <a:cs typeface="Times New Roman" panose="02020603050405020304" pitchFamily="18" charset="0"/>
              </a:rPr>
              <a:t>to be a superhero</a:t>
            </a:r>
            <a:r>
              <a:rPr lang="en-US" altLang="zh-CN" sz="3600" kern="100" dirty="0">
                <a:latin typeface="等线" panose="02010600030101010101" pitchFamily="2" charset="-122"/>
                <a:cs typeface="Times New Roman" panose="02020603050405020304" pitchFamily="18" charset="0"/>
              </a:rPr>
              <a:t> only </a:t>
            </a:r>
            <a:r>
              <a:rPr lang="en-US" altLang="zh-CN" sz="3600" kern="100" dirty="0">
                <a:solidFill>
                  <a:srgbClr val="FF0000"/>
                </a:solidFill>
                <a:latin typeface="等线" panose="02010600030101010101" pitchFamily="2" charset="-122"/>
                <a:cs typeface="Times New Roman" panose="02020603050405020304" pitchFamily="18" charset="0"/>
              </a:rPr>
              <a:t>needs a willing heart </a:t>
            </a:r>
            <a:r>
              <a:rPr lang="en-US" altLang="zh-CN" sz="3600" kern="100" dirty="0">
                <a:solidFill>
                  <a:srgbClr val="0000FF"/>
                </a:solidFill>
                <a:latin typeface="等线" panose="02010600030101010101" pitchFamily="2" charset="-122"/>
                <a:cs typeface="Times New Roman" panose="02020603050405020304" pitchFamily="18" charset="0"/>
              </a:rPr>
              <a:t>rather than a superpower. </a:t>
            </a:r>
            <a:endParaRPr lang="en-US" altLang="zh-CN" sz="3600" kern="100" dirty="0">
              <a:solidFill>
                <a:srgbClr val="0000FF"/>
              </a:solidFill>
              <a:latin typeface="等线" panose="02010600030101010101" pitchFamily="2" charset="-122"/>
              <a:cs typeface="Times New Roman" panose="02020603050405020304" pitchFamily="18" charset="0"/>
            </a:endParaRPr>
          </a:p>
          <a:p>
            <a:pPr marL="0" indent="0">
              <a:buNone/>
            </a:pPr>
            <a:endParaRPr lang="en-US" altLang="zh-CN" sz="3600" b="1" dirty="0">
              <a:solidFill>
                <a:srgbClr val="0000FF"/>
              </a:solidFill>
              <a:cs typeface="Times New Roman" panose="02020603050405020304" pitchFamily="18" charset="0"/>
            </a:endParaRPr>
          </a:p>
          <a:p>
            <a:pPr marL="0" indent="0">
              <a:buNone/>
            </a:pPr>
            <a:endParaRPr lang="zh-CN" altLang="en-US" sz="3600" dirty="0"/>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20548" y="410969"/>
            <a:ext cx="12171452" cy="6082298"/>
          </a:xfrm>
          <a:solidFill>
            <a:schemeClr val="bg1"/>
          </a:solidFill>
        </p:spPr>
        <p:txBody>
          <a:bodyPr>
            <a:noAutofit/>
          </a:bodyPr>
          <a:lstStyle/>
          <a:p>
            <a:pPr algn="just"/>
            <a:r>
              <a:rPr lang="en-US" altLang="zh-CN" sz="3600" kern="100" dirty="0">
                <a:latin typeface="等线" panose="02010600030101010101" pitchFamily="2" charset="-122"/>
                <a:cs typeface="Times New Roman" panose="02020603050405020304" pitchFamily="18" charset="0"/>
              </a:rPr>
              <a:t>Para1: </a:t>
            </a:r>
            <a:r>
              <a:rPr lang="en-US" altLang="zh-CN" sz="3600" u="sng" kern="100" dirty="0">
                <a:solidFill>
                  <a:srgbClr val="CC00FF"/>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lowered his head and looked at his shoes </a:t>
            </a:r>
            <a:r>
              <a:rPr lang="en-US" altLang="zh-CN" sz="3600" b="1" kern="100" dirty="0">
                <a:solidFill>
                  <a:srgbClr val="7030A0"/>
                </a:solidFill>
                <a:latin typeface="等线" panose="02010600030101010101" pitchFamily="2" charset="-122"/>
                <a:cs typeface="Times New Roman" panose="02020603050405020304" pitchFamily="18" charset="0"/>
              </a:rPr>
              <a:t>thinking intensely.</a:t>
            </a:r>
            <a:endParaRPr lang="en-US" altLang="zh-CN" sz="3600" b="1" kern="100" dirty="0">
              <a:solidFill>
                <a:srgbClr val="7030A0"/>
              </a:solidFill>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Para2: </a:t>
            </a:r>
            <a:r>
              <a:rPr lang="en-US" altLang="zh-CN" sz="3600" u="sng" kern="100" dirty="0">
                <a:solidFill>
                  <a:srgbClr val="CC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was right there, where </a:t>
            </a:r>
            <a:r>
              <a:rPr lang="en-US" altLang="zh-CN" sz="3600" u="sng" kern="100" dirty="0">
                <a:solidFill>
                  <a:srgbClr val="CC00FF"/>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saw</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her last time.</a:t>
            </a:r>
            <a:endParaRPr lang="en-US" altLang="zh-CN" sz="3600" kern="100" dirty="0">
              <a:latin typeface="等线" panose="02010600030101010101" pitchFamily="2" charset="-122"/>
              <a:cs typeface="Times New Roman" panose="02020603050405020304" pitchFamily="18" charset="0"/>
            </a:endParaRPr>
          </a:p>
          <a:p>
            <a:pPr marL="0" indent="0">
              <a:buNone/>
            </a:pP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solidFill>
                  <a:srgbClr val="FF0000"/>
                </a:solidFill>
                <a:latin typeface="等线" panose="02010600030101010101" pitchFamily="2" charset="-122"/>
                <a:cs typeface="Times New Roman" panose="02020603050405020304" pitchFamily="18" charset="0"/>
              </a:rPr>
              <a:t>Ending </a:t>
            </a:r>
            <a:r>
              <a:rPr lang="en-US" altLang="zh-CN" sz="3600" kern="100" dirty="0">
                <a:latin typeface="等线" panose="02010600030101010101" pitchFamily="2" charset="-122"/>
                <a:cs typeface="Times New Roman" panose="02020603050405020304" pitchFamily="18" charset="0"/>
              </a:rPr>
              <a:t>②</a:t>
            </a:r>
            <a:endParaRPr lang="en-US" altLang="zh-CN" sz="3600" kern="100" dirty="0">
              <a:solidFill>
                <a:srgbClr val="FF0000"/>
              </a:solidFill>
              <a:latin typeface="等线" panose="02010600030101010101" pitchFamily="2" charset="-122"/>
              <a:cs typeface="Times New Roman" panose="02020603050405020304" pitchFamily="18" charset="0"/>
            </a:endParaRPr>
          </a:p>
          <a:p>
            <a:pPr marL="0" indent="0">
              <a:buNone/>
            </a:pPr>
            <a:r>
              <a:rPr lang="zh-CN" altLang="en-US" sz="3600" kern="100" dirty="0">
                <a:latin typeface="等线" panose="02010600030101010101" pitchFamily="2" charset="-122"/>
                <a:cs typeface="Times New Roman" panose="02020603050405020304" pitchFamily="18" charset="0"/>
              </a:rPr>
              <a:t>（</a:t>
            </a:r>
            <a:r>
              <a:rPr lang="en-US" altLang="zh-CN" sz="3600" kern="100" dirty="0">
                <a:latin typeface="等线" panose="02010600030101010101" pitchFamily="2" charset="-122"/>
                <a:cs typeface="Times New Roman" panose="02020603050405020304" pitchFamily="18" charset="0"/>
              </a:rPr>
              <a:t>Tommy </a:t>
            </a:r>
            <a:r>
              <a:rPr lang="zh-CN" altLang="en-US" sz="3600" kern="100" dirty="0">
                <a:latin typeface="等线" panose="02010600030101010101" pitchFamily="2" charset="-122"/>
                <a:cs typeface="Times New Roman" panose="02020603050405020304" pitchFamily="18" charset="0"/>
              </a:rPr>
              <a:t>不仅相信漫威超人而且成了坚定的践行者）</a:t>
            </a:r>
            <a:r>
              <a:rPr lang="en-US" altLang="zh-CN" sz="3600" u="sng" dirty="0">
                <a:solidFill>
                  <a:srgbClr val="CC00FF"/>
                </a:solidFill>
              </a:rPr>
              <a:t>Tommy</a:t>
            </a:r>
            <a:r>
              <a:rPr lang="en-US" altLang="zh-CN" sz="3600" dirty="0"/>
              <a:t> </a:t>
            </a:r>
            <a:r>
              <a:rPr lang="en-US" altLang="zh-CN" sz="3600" dirty="0">
                <a:solidFill>
                  <a:srgbClr val="FF0000"/>
                </a:solidFill>
              </a:rPr>
              <a:t>was</a:t>
            </a:r>
            <a:r>
              <a:rPr lang="en-US" altLang="zh-CN" sz="3600" dirty="0"/>
              <a:t> </a:t>
            </a:r>
            <a:r>
              <a:rPr lang="en-US" altLang="zh-CN" sz="3600" b="1" dirty="0">
                <a:solidFill>
                  <a:srgbClr val="0000FF"/>
                </a:solidFill>
              </a:rPr>
              <a:t>not only </a:t>
            </a:r>
            <a:r>
              <a:rPr lang="en-US" altLang="zh-CN" sz="3600" dirty="0">
                <a:solidFill>
                  <a:srgbClr val="FF0000"/>
                </a:solidFill>
              </a:rPr>
              <a:t>a true believer</a:t>
            </a:r>
            <a:r>
              <a:rPr lang="en-US" altLang="zh-CN" sz="3600" dirty="0"/>
              <a:t> of Manvel supermen </a:t>
            </a:r>
            <a:r>
              <a:rPr lang="en-US" altLang="zh-CN" sz="3600" b="1" dirty="0">
                <a:solidFill>
                  <a:srgbClr val="0000FF"/>
                </a:solidFill>
              </a:rPr>
              <a:t>but only </a:t>
            </a:r>
            <a:r>
              <a:rPr lang="en-US" altLang="zh-CN" sz="3600" dirty="0">
                <a:solidFill>
                  <a:srgbClr val="FF0000"/>
                </a:solidFill>
              </a:rPr>
              <a:t>a</a:t>
            </a:r>
            <a:r>
              <a:rPr lang="en-US" altLang="zh-CN" sz="3600" dirty="0"/>
              <a:t> </a:t>
            </a:r>
            <a:r>
              <a:rPr lang="en-US" altLang="zh-CN" sz="3600" dirty="0">
                <a:solidFill>
                  <a:srgbClr val="FF0000"/>
                </a:solidFill>
              </a:rPr>
              <a:t>firm practitioner </a:t>
            </a:r>
            <a:r>
              <a:rPr lang="en-US" altLang="zh-CN" sz="3600" dirty="0"/>
              <a:t>of his belief--- </a:t>
            </a:r>
            <a:r>
              <a:rPr lang="en-US" altLang="zh-CN" sz="3600" u="sng" dirty="0">
                <a:solidFill>
                  <a:srgbClr val="CC00FF"/>
                </a:solidFill>
              </a:rPr>
              <a:t>He</a:t>
            </a:r>
            <a:r>
              <a:rPr lang="en-US" altLang="zh-CN" sz="3600" dirty="0"/>
              <a:t> </a:t>
            </a:r>
            <a:r>
              <a:rPr lang="en-US" altLang="zh-CN" sz="3600" dirty="0">
                <a:solidFill>
                  <a:srgbClr val="FF0000"/>
                </a:solidFill>
              </a:rPr>
              <a:t>could be a superhero </a:t>
            </a:r>
            <a:r>
              <a:rPr lang="en-US" altLang="zh-CN" sz="3600" dirty="0"/>
              <a:t>without a superpower.  And </a:t>
            </a:r>
            <a:r>
              <a:rPr lang="en-US" altLang="zh-CN" sz="3600" dirty="0">
                <a:solidFill>
                  <a:srgbClr val="0000FF"/>
                </a:solidFill>
              </a:rPr>
              <a:t>what counts </a:t>
            </a:r>
            <a:r>
              <a:rPr lang="en-US" altLang="zh-CN" sz="3600" dirty="0">
                <a:solidFill>
                  <a:srgbClr val="FF0000"/>
                </a:solidFill>
              </a:rPr>
              <a:t>is</a:t>
            </a:r>
            <a:r>
              <a:rPr lang="en-US" altLang="zh-CN" sz="3600" dirty="0"/>
              <a:t> </a:t>
            </a:r>
            <a:r>
              <a:rPr lang="en-US" altLang="zh-CN" sz="3600" dirty="0">
                <a:solidFill>
                  <a:srgbClr val="0000FF"/>
                </a:solidFill>
              </a:rPr>
              <a:t>that </a:t>
            </a:r>
            <a:r>
              <a:rPr lang="en-US" altLang="zh-CN" sz="3600" u="sng" dirty="0">
                <a:solidFill>
                  <a:srgbClr val="CC00FF"/>
                </a:solidFill>
              </a:rPr>
              <a:t>helping others </a:t>
            </a:r>
            <a:r>
              <a:rPr lang="en-US" altLang="zh-CN" sz="3600" dirty="0">
                <a:solidFill>
                  <a:srgbClr val="0000FF"/>
                </a:solidFill>
              </a:rPr>
              <a:t>is just awesome!</a:t>
            </a:r>
            <a:endParaRPr lang="zh-CN" altLang="zh-CN" sz="3600" dirty="0">
              <a:solidFill>
                <a:srgbClr val="0000FF"/>
              </a:solidFill>
            </a:endParaRPr>
          </a:p>
          <a:p>
            <a:pPr marL="0" indent="0">
              <a:buNone/>
            </a:pPr>
            <a:endParaRPr lang="en-US" altLang="zh-CN" sz="3600" b="1" i="1" dirty="0">
              <a:solidFill>
                <a:srgbClr val="0000FF"/>
              </a:solidFill>
              <a:cs typeface="Times New Roman" panose="02020603050405020304" pitchFamily="18" charset="0"/>
            </a:endParaRPr>
          </a:p>
          <a:p>
            <a:pPr marL="0" indent="0">
              <a:buNone/>
            </a:pPr>
            <a:endParaRPr lang="en-US" altLang="zh-CN" sz="3600" b="1" dirty="0">
              <a:solidFill>
                <a:srgbClr val="0000FF"/>
              </a:solidFill>
              <a:cs typeface="Times New Roman" panose="02020603050405020304" pitchFamily="18" charset="0"/>
            </a:endParaRPr>
          </a:p>
          <a:p>
            <a:pPr marL="0" indent="0">
              <a:buNone/>
            </a:pPr>
            <a:endParaRPr lang="zh-CN" altLang="en-US" sz="3600" dirty="0"/>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500"/>
                                        <p:tgtEl>
                                          <p:spTgt spid="2">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20548" y="410969"/>
            <a:ext cx="12171452" cy="6082298"/>
          </a:xfrm>
          <a:solidFill>
            <a:schemeClr val="bg1"/>
          </a:solidFill>
        </p:spPr>
        <p:txBody>
          <a:bodyPr>
            <a:noAutofit/>
          </a:bodyPr>
          <a:lstStyle/>
          <a:p>
            <a:pPr algn="just"/>
            <a:r>
              <a:rPr lang="en-US" altLang="zh-CN" sz="3600" kern="100" dirty="0">
                <a:latin typeface="等线" panose="02010600030101010101" pitchFamily="2" charset="-122"/>
                <a:cs typeface="Times New Roman" panose="02020603050405020304" pitchFamily="18" charset="0"/>
              </a:rPr>
              <a:t>Para1: </a:t>
            </a:r>
            <a:r>
              <a:rPr lang="en-US" altLang="zh-CN" sz="3600" u="sng" kern="100" dirty="0">
                <a:solidFill>
                  <a:srgbClr val="CC00FF"/>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lowered his head and looked at his shoes </a:t>
            </a:r>
            <a:r>
              <a:rPr lang="en-US" altLang="zh-CN" sz="3600" b="1" kern="100" dirty="0">
                <a:solidFill>
                  <a:srgbClr val="7030A0"/>
                </a:solidFill>
                <a:latin typeface="等线" panose="02010600030101010101" pitchFamily="2" charset="-122"/>
                <a:cs typeface="Times New Roman" panose="02020603050405020304" pitchFamily="18" charset="0"/>
              </a:rPr>
              <a:t>thinking intensely.</a:t>
            </a:r>
            <a:endParaRPr lang="en-US" altLang="zh-CN" sz="3600" b="1" kern="100" dirty="0">
              <a:solidFill>
                <a:srgbClr val="7030A0"/>
              </a:solidFill>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Para2: </a:t>
            </a:r>
            <a:r>
              <a:rPr lang="en-US" altLang="zh-CN" sz="3600" u="sng" kern="100" dirty="0">
                <a:solidFill>
                  <a:srgbClr val="CC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was right there, where </a:t>
            </a:r>
            <a:r>
              <a:rPr lang="en-US" altLang="zh-CN" sz="3600" u="sng" kern="100" dirty="0">
                <a:solidFill>
                  <a:srgbClr val="CC00FF"/>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saw</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her last time.</a:t>
            </a:r>
            <a:endParaRPr lang="en-US" altLang="zh-CN" sz="3600" kern="100" dirty="0">
              <a:latin typeface="等线" panose="02010600030101010101" pitchFamily="2" charset="-122"/>
              <a:cs typeface="Times New Roman" panose="02020603050405020304" pitchFamily="18" charset="0"/>
            </a:endParaRPr>
          </a:p>
          <a:p>
            <a:pPr marL="0" indent="0">
              <a:buNone/>
            </a:pP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solidFill>
                  <a:srgbClr val="FF0000"/>
                </a:solidFill>
                <a:latin typeface="等线" panose="02010600030101010101" pitchFamily="2" charset="-122"/>
                <a:cs typeface="Times New Roman" panose="02020603050405020304" pitchFamily="18" charset="0"/>
              </a:rPr>
              <a:t>Ending</a:t>
            </a:r>
            <a:r>
              <a:rPr lang="en-US" altLang="zh-CN" sz="3600" kern="100" dirty="0">
                <a:latin typeface="等线" panose="02010600030101010101" pitchFamily="2" charset="-122"/>
                <a:cs typeface="Times New Roman" panose="02020603050405020304" pitchFamily="18" charset="0"/>
              </a:rPr>
              <a:t>③ </a:t>
            </a:r>
            <a:r>
              <a:rPr lang="en-US" altLang="zh-CN" sz="3600" kern="100" dirty="0">
                <a:solidFill>
                  <a:srgbClr val="FF0000"/>
                </a:solidFill>
                <a:latin typeface="等线" panose="02010600030101010101" pitchFamily="2" charset="-122"/>
                <a:cs typeface="Times New Roman" panose="02020603050405020304" pitchFamily="18" charset="0"/>
              </a:rPr>
              <a:t> </a:t>
            </a:r>
            <a:endParaRPr lang="en-US" altLang="zh-CN" sz="3600" kern="100" dirty="0">
              <a:solidFill>
                <a:srgbClr val="FF0000"/>
              </a:solidFill>
              <a:latin typeface="等线" panose="02010600030101010101" pitchFamily="2" charset="-122"/>
              <a:cs typeface="Times New Roman" panose="02020603050405020304" pitchFamily="18" charset="0"/>
            </a:endParaRPr>
          </a:p>
          <a:p>
            <a:pPr marL="0" indent="0">
              <a:buNone/>
            </a:pPr>
            <a:r>
              <a:rPr lang="zh-CN" altLang="en-US" sz="3600" kern="100" dirty="0">
                <a:latin typeface="等线" panose="02010600030101010101" pitchFamily="2" charset="-122"/>
                <a:cs typeface="Times New Roman" panose="02020603050405020304" pitchFamily="18" charset="0"/>
              </a:rPr>
              <a:t>（</a:t>
            </a:r>
            <a:r>
              <a:rPr lang="en-US" altLang="zh-CN" sz="3600" kern="100" dirty="0">
                <a:latin typeface="等线" panose="02010600030101010101" pitchFamily="2" charset="-122"/>
                <a:cs typeface="Times New Roman" panose="02020603050405020304" pitchFamily="18" charset="0"/>
              </a:rPr>
              <a:t>Tommy </a:t>
            </a:r>
            <a:r>
              <a:rPr lang="zh-CN" altLang="en-US" sz="3600" kern="100" dirty="0">
                <a:latin typeface="等线" panose="02010600030101010101" pitchFamily="2" charset="-122"/>
                <a:cs typeface="Times New Roman" panose="02020603050405020304" pitchFamily="18" charset="0"/>
              </a:rPr>
              <a:t>把自己体验到的感悟说出来）</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Yes, </a:t>
            </a:r>
            <a:r>
              <a:rPr lang="en-US" altLang="zh-CN" sz="3600" u="sng" kern="100" dirty="0">
                <a:solidFill>
                  <a:srgbClr val="CC00FF"/>
                </a:solidFill>
                <a:latin typeface="等线" panose="02010600030101010101" pitchFamily="2" charset="-122"/>
                <a:cs typeface="Times New Roman" panose="02020603050405020304" pitchFamily="18" charset="0"/>
              </a:rPr>
              <a:t>I</a:t>
            </a:r>
            <a:r>
              <a:rPr lang="en-US" altLang="zh-CN" sz="3600" kern="100" dirty="0">
                <a:latin typeface="等线" panose="02010600030101010101" pitchFamily="2" charset="-122"/>
                <a:cs typeface="Times New Roman" panose="02020603050405020304" pitchFamily="18" charset="0"/>
              </a:rPr>
              <a:t> </a:t>
            </a:r>
            <a:r>
              <a:rPr lang="en-US" altLang="zh-CN" sz="3600" kern="100" dirty="0">
                <a:solidFill>
                  <a:srgbClr val="FF0000"/>
                </a:solidFill>
                <a:latin typeface="等线" panose="02010600030101010101" pitchFamily="2" charset="-122"/>
                <a:cs typeface="Times New Roman" panose="02020603050405020304" pitchFamily="18" charset="0"/>
              </a:rPr>
              <a:t>made it! </a:t>
            </a:r>
            <a:r>
              <a:rPr lang="en-US" altLang="zh-CN" sz="3600" u="sng" kern="100" dirty="0">
                <a:solidFill>
                  <a:srgbClr val="CC00FF"/>
                </a:solidFill>
                <a:latin typeface="等线" panose="02010600030101010101" pitchFamily="2" charset="-122"/>
                <a:cs typeface="Times New Roman" panose="02020603050405020304" pitchFamily="18" charset="0"/>
              </a:rPr>
              <a:t>To be a superman </a:t>
            </a:r>
            <a:r>
              <a:rPr lang="en-US" altLang="zh-CN" sz="3600" kern="100" dirty="0">
                <a:solidFill>
                  <a:srgbClr val="FF0000"/>
                </a:solidFill>
                <a:latin typeface="等线" panose="02010600030101010101" pitchFamily="2" charset="-122"/>
                <a:cs typeface="Times New Roman" panose="02020603050405020304" pitchFamily="18" charset="0"/>
              </a:rPr>
              <a:t>doesn’t need a superpower</a:t>
            </a:r>
            <a:r>
              <a:rPr lang="en-US" altLang="zh-CN" sz="3600" kern="100" dirty="0">
                <a:latin typeface="等线" panose="02010600030101010101" pitchFamily="2" charset="-122"/>
                <a:cs typeface="Times New Roman" panose="02020603050405020304" pitchFamily="18" charset="0"/>
              </a:rPr>
              <a:t>. </a:t>
            </a:r>
            <a:r>
              <a:rPr lang="en-US" altLang="zh-CN" sz="3600" u="sng" kern="100" dirty="0">
                <a:solidFill>
                  <a:srgbClr val="CC00FF"/>
                </a:solidFill>
                <a:latin typeface="等线" panose="02010600030101010101" pitchFamily="2" charset="-122"/>
                <a:cs typeface="Times New Roman" panose="02020603050405020304" pitchFamily="18" charset="0"/>
              </a:rPr>
              <a:t>It </a:t>
            </a:r>
            <a:r>
              <a:rPr lang="en-US" altLang="zh-CN" sz="3600" kern="100" dirty="0">
                <a:latin typeface="等线" panose="02010600030101010101" pitchFamily="2" charset="-122"/>
                <a:cs typeface="Times New Roman" panose="02020603050405020304" pitchFamily="18" charset="0"/>
              </a:rPr>
              <a:t>only </a:t>
            </a:r>
            <a:r>
              <a:rPr lang="en-US" altLang="zh-CN" sz="3600" kern="100" dirty="0">
                <a:solidFill>
                  <a:srgbClr val="FF0000"/>
                </a:solidFill>
                <a:latin typeface="等线" panose="02010600030101010101" pitchFamily="2" charset="-122"/>
                <a:cs typeface="Times New Roman" panose="02020603050405020304" pitchFamily="18" charset="0"/>
              </a:rPr>
              <a:t>needs </a:t>
            </a:r>
            <a:r>
              <a:rPr lang="en-US" altLang="zh-CN" sz="3600" u="sng" kern="100" dirty="0">
                <a:solidFill>
                  <a:srgbClr val="FF0000"/>
                </a:solidFill>
                <a:latin typeface="等线" panose="02010600030101010101" pitchFamily="2" charset="-122"/>
                <a:cs typeface="Times New Roman" panose="02020603050405020304" pitchFamily="18" charset="0"/>
              </a:rPr>
              <a:t>a kind and generous </a:t>
            </a:r>
            <a:r>
              <a:rPr lang="en-US" altLang="zh-CN" sz="3600" kern="100" dirty="0">
                <a:solidFill>
                  <a:srgbClr val="FF0000"/>
                </a:solidFill>
                <a:latin typeface="等线" panose="02010600030101010101" pitchFamily="2" charset="-122"/>
                <a:cs typeface="Times New Roman" panose="02020603050405020304" pitchFamily="18" charset="0"/>
              </a:rPr>
              <a:t>heart</a:t>
            </a:r>
            <a:r>
              <a:rPr lang="en-US" altLang="zh-CN" sz="3600" kern="100" dirty="0">
                <a:latin typeface="等线" panose="02010600030101010101" pitchFamily="2" charset="-122"/>
                <a:cs typeface="Times New Roman" panose="02020603050405020304" pitchFamily="18" charset="0"/>
              </a:rPr>
              <a:t>. </a:t>
            </a:r>
            <a:r>
              <a:rPr lang="zh-CN" altLang="en-US" sz="3600" kern="100" dirty="0">
                <a:latin typeface="等线" panose="02010600030101010101" pitchFamily="2" charset="-122"/>
                <a:cs typeface="Times New Roman" panose="02020603050405020304" pitchFamily="18" charset="0"/>
              </a:rPr>
              <a:t>” </a:t>
            </a:r>
            <a:r>
              <a:rPr lang="en-US" altLang="zh-CN" sz="3600" u="sng" kern="100" dirty="0">
                <a:solidFill>
                  <a:srgbClr val="CC00FF"/>
                </a:solidFill>
                <a:latin typeface="等线" panose="02010600030101010101" pitchFamily="2" charset="-122"/>
                <a:cs typeface="Times New Roman" panose="02020603050405020304" pitchFamily="18" charset="0"/>
              </a:rPr>
              <a:t>Little Tommy </a:t>
            </a:r>
            <a:r>
              <a:rPr lang="en-US" altLang="zh-CN" sz="3600" kern="100" dirty="0">
                <a:solidFill>
                  <a:srgbClr val="FF0000"/>
                </a:solidFill>
                <a:latin typeface="等线" panose="02010600030101010101" pitchFamily="2" charset="-122"/>
                <a:cs typeface="Times New Roman" panose="02020603050405020304" pitchFamily="18" charset="0"/>
              </a:rPr>
              <a:t>exclaimed! </a:t>
            </a:r>
            <a:endParaRPr lang="en-US" altLang="zh-CN" sz="3600" kern="100" dirty="0">
              <a:solidFill>
                <a:srgbClr val="FF0000"/>
              </a:solidFill>
              <a:latin typeface="等线" panose="02010600030101010101" pitchFamily="2" charset="-122"/>
              <a:cs typeface="Times New Roman" panose="02020603050405020304" pitchFamily="18" charset="0"/>
            </a:endParaRPr>
          </a:p>
          <a:p>
            <a:pPr marL="0" indent="0">
              <a:buNone/>
            </a:pPr>
            <a:endParaRPr lang="en-US" altLang="zh-CN" sz="3600" b="1" i="1" dirty="0">
              <a:solidFill>
                <a:srgbClr val="0000FF"/>
              </a:solidFill>
              <a:cs typeface="Times New Roman" panose="02020603050405020304" pitchFamily="18" charset="0"/>
            </a:endParaRPr>
          </a:p>
          <a:p>
            <a:pPr marL="0" indent="0">
              <a:buNone/>
            </a:pPr>
            <a:endParaRPr lang="en-US" altLang="zh-CN" sz="3600" b="1" dirty="0">
              <a:solidFill>
                <a:srgbClr val="0000FF"/>
              </a:solidFill>
              <a:cs typeface="Times New Roman" panose="02020603050405020304" pitchFamily="18" charset="0"/>
            </a:endParaRPr>
          </a:p>
          <a:p>
            <a:pPr marL="0" indent="0">
              <a:buNone/>
            </a:pPr>
            <a:endParaRPr lang="zh-CN" altLang="en-US" sz="3600" dirty="0"/>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500"/>
                                        <p:tgtEl>
                                          <p:spTgt spid="2">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5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3160637" y="1679715"/>
            <a:ext cx="6291476" cy="1311964"/>
          </a:xfrm>
          <a:noFill/>
        </p:spPr>
        <p:txBody>
          <a:bodyPr>
            <a:noAutofit/>
          </a:bodyPr>
          <a:lstStyle/>
          <a:p>
            <a:pPr marL="0" indent="0">
              <a:buNone/>
            </a:pPr>
            <a:r>
              <a:rPr lang="zh-CN" altLang="en-US" sz="9600" kern="100" dirty="0">
                <a:solidFill>
                  <a:srgbClr val="CC00FF"/>
                </a:solidFill>
                <a:latin typeface="华文琥珀" panose="02010800040101010101" pitchFamily="2" charset="-122"/>
                <a:ea typeface="华文琥珀" panose="02010800040101010101" pitchFamily="2" charset="-122"/>
                <a:cs typeface="Times New Roman" panose="02020603050405020304" pitchFamily="18" charset="0"/>
              </a:rPr>
              <a:t>习作欣赏</a:t>
            </a:r>
            <a:r>
              <a:rPr lang="en-US" altLang="zh-CN" sz="9600" kern="100" dirty="0">
                <a:solidFill>
                  <a:srgbClr val="CC00FF"/>
                </a:solidFill>
                <a:latin typeface="华文琥珀" panose="02010800040101010101" pitchFamily="2" charset="-122"/>
                <a:ea typeface="华文琥珀" panose="02010800040101010101" pitchFamily="2" charset="-122"/>
                <a:cs typeface="Times New Roman" panose="02020603050405020304" pitchFamily="18" charset="0"/>
              </a:rPr>
              <a:t>A</a:t>
            </a:r>
            <a:endParaRPr lang="zh-CN" altLang="zh-CN" sz="9600" kern="100" dirty="0">
              <a:solidFill>
                <a:srgbClr val="CC00FF"/>
              </a:solidFill>
              <a:latin typeface="华文琥珀" panose="02010800040101010101" pitchFamily="2" charset="-122"/>
              <a:ea typeface="华文琥珀" panose="02010800040101010101" pitchFamily="2" charset="-122"/>
              <a:cs typeface="Times New Roman" panose="02020603050405020304" pitchFamily="18" charset="0"/>
            </a:endParaRPr>
          </a:p>
          <a:p>
            <a:pPr marL="0" indent="0">
              <a:buNone/>
            </a:pPr>
            <a:endParaRPr lang="en-US" altLang="zh-CN" sz="3600" kern="100" dirty="0">
              <a:solidFill>
                <a:srgbClr val="CC00FF"/>
              </a:solidFill>
              <a:latin typeface="等线" panose="02010600030101010101" pitchFamily="2" charset="-122"/>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49696" y="168965"/>
            <a:ext cx="12095922" cy="6689034"/>
          </a:xfrm>
          <a:solidFill>
            <a:schemeClr val="bg1"/>
          </a:solidFill>
        </p:spPr>
        <p:txBody>
          <a:bodyPr>
            <a:noAutofit/>
          </a:bodyPr>
          <a:lstStyle/>
          <a:p>
            <a:pPr marL="0" indent="0" algn="just">
              <a:buNone/>
            </a:pP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Para1: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Tommy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lowered his head and looked at his shoes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thinking intensely.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His mind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raced fast </a:t>
            </a:r>
            <a:r>
              <a:rPr lang="en-US" altLang="zh-CN" sz="3200" b="1" kern="100" dirty="0">
                <a:effectLst/>
                <a:latin typeface="等线" panose="02010600030101010101" pitchFamily="2" charset="-122"/>
                <a:ea typeface="等线" panose="02010600030101010101" pitchFamily="2" charset="-122"/>
                <a:cs typeface="Times New Roman" panose="02020603050405020304" pitchFamily="18" charset="0"/>
              </a:rPr>
              <a:t>and</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a great idea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occurred to him</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Initial confusion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on his face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was replaced by /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gave way to determination and excitement. </a:t>
            </a:r>
            <a:r>
              <a:rPr lang="en-US" altLang="zh-CN" sz="3200" kern="100" dirty="0">
                <a:solidFill>
                  <a:srgbClr val="800080"/>
                </a:solidFill>
                <a:effectLst/>
                <a:latin typeface="等线" panose="02010600030101010101" pitchFamily="2" charset="-122"/>
                <a:ea typeface="等线" panose="02010600030101010101" pitchFamily="2" charset="-122"/>
                <a:cs typeface="Times New Roman" panose="02020603050405020304" pitchFamily="18" charset="0"/>
              </a:rPr>
              <a:t>Raising his head and looking around at the two respected heroes,</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Tommy</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decided to learn from</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the caring and dedicated shopkeeper lady as well as the fearless and devoted firefighter.</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They</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were actually brilliant supermen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around him.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Tommy</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felt</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his face burning </a:t>
            </a:r>
            <a:r>
              <a:rPr lang="en-US" altLang="zh-CN" sz="3200" b="1"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as</a:t>
            </a:r>
            <a:r>
              <a:rPr lang="en-US" altLang="zh-CN" sz="32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 he only thought of his so-called dream ---to own a superman figurine, </a:t>
            </a:r>
            <a:r>
              <a:rPr lang="en-US" altLang="zh-CN" sz="3200" kern="100" dirty="0">
                <a:solidFill>
                  <a:srgbClr val="9900CC"/>
                </a:solidFill>
                <a:effectLst/>
                <a:latin typeface="等线" panose="02010600030101010101" pitchFamily="2" charset="-122"/>
                <a:ea typeface="等线" panose="02010600030101010101" pitchFamily="2" charset="-122"/>
                <a:cs typeface="Times New Roman" panose="02020603050405020304" pitchFamily="18" charset="0"/>
              </a:rPr>
              <a:t>completely ignoring others around him.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Someone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was suffering</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out in the world! </a:t>
            </a:r>
            <a:r>
              <a:rPr lang="en-US" altLang="zh-CN" sz="3200" b="1"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The homeless woman!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The money </a:t>
            </a:r>
            <a:r>
              <a:rPr lang="en-US" altLang="zh-CN" sz="3200" i="1"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earned by walking his neighbor’s dog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didn’t go to any superman figurine.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Instead,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with a determined look,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he</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chose something else. </a:t>
            </a:r>
            <a:r>
              <a:rPr lang="en-US" altLang="zh-CN" sz="3200" kern="100" dirty="0">
                <a:solidFill>
                  <a:srgbClr val="800080"/>
                </a:solidFill>
                <a:effectLst/>
                <a:latin typeface="等线" panose="02010600030101010101" pitchFamily="2" charset="-122"/>
                <a:ea typeface="等线" panose="02010600030101010101" pitchFamily="2" charset="-122"/>
                <a:cs typeface="Times New Roman" panose="02020603050405020304" pitchFamily="18" charset="0"/>
              </a:rPr>
              <a:t>His heart beating like crazy,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he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decided to offer the woman  a heavy shopping bag</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i="1"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full of stuff.</a:t>
            </a:r>
            <a:endParaRPr lang="en-US" altLang="zh-CN" sz="3200" i="1"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29817" y="298173"/>
            <a:ext cx="12112487" cy="5834270"/>
          </a:xfrm>
          <a:solidFill>
            <a:schemeClr val="bg1"/>
          </a:solidFill>
        </p:spPr>
        <p:txBody>
          <a:bodyPr>
            <a:noAutofit/>
          </a:bodyPr>
          <a:lstStyle/>
          <a:p>
            <a:pPr marL="0" indent="0" algn="just">
              <a:buNone/>
            </a:pPr>
            <a:r>
              <a:rPr lang="en-US" altLang="zh-CN" sz="3200" kern="100" dirty="0">
                <a:latin typeface="等线" panose="02010600030101010101" pitchFamily="2" charset="-122"/>
                <a:cs typeface="Times New Roman" panose="02020603050405020304" pitchFamily="18" charset="0"/>
              </a:rPr>
              <a:t>Para2: </a:t>
            </a:r>
            <a:r>
              <a:rPr lang="en-US" altLang="zh-CN" sz="3200" u="sng" kern="100" dirty="0">
                <a:solidFill>
                  <a:srgbClr val="CC00FF"/>
                </a:solidFill>
                <a:latin typeface="等线" panose="02010600030101010101" pitchFamily="2" charset="-122"/>
                <a:cs typeface="Times New Roman" panose="02020603050405020304" pitchFamily="18" charset="0"/>
              </a:rPr>
              <a:t>The homeless woman </a:t>
            </a:r>
            <a:r>
              <a:rPr lang="en-US" altLang="zh-CN" sz="3200" kern="100" dirty="0">
                <a:latin typeface="等线" panose="02010600030101010101" pitchFamily="2" charset="-122"/>
                <a:cs typeface="Times New Roman" panose="02020603050405020304" pitchFamily="18" charset="0"/>
              </a:rPr>
              <a:t>was right there, where </a:t>
            </a:r>
            <a:r>
              <a:rPr lang="en-US" altLang="zh-CN" sz="3200" u="sng" kern="100" dirty="0">
                <a:solidFill>
                  <a:srgbClr val="CC00FF"/>
                </a:solidFill>
                <a:latin typeface="等线" panose="02010600030101010101" pitchFamily="2" charset="-122"/>
                <a:cs typeface="Times New Roman" panose="02020603050405020304" pitchFamily="18" charset="0"/>
              </a:rPr>
              <a:t>he</a:t>
            </a:r>
            <a:r>
              <a:rPr lang="en-US" altLang="zh-CN" sz="3200" kern="100" dirty="0">
                <a:latin typeface="等线" panose="02010600030101010101" pitchFamily="2" charset="-122"/>
                <a:cs typeface="Times New Roman" panose="02020603050405020304" pitchFamily="18" charset="0"/>
              </a:rPr>
              <a:t> saw  her last time. </a:t>
            </a:r>
            <a:r>
              <a:rPr lang="en-US" altLang="zh-CN" sz="3200" u="sng" kern="100" dirty="0">
                <a:solidFill>
                  <a:srgbClr val="CC00FF"/>
                </a:solidFill>
                <a:latin typeface="等线" panose="02010600030101010101" pitchFamily="2" charset="-122"/>
                <a:cs typeface="Times New Roman" panose="02020603050405020304" pitchFamily="18" charset="0"/>
              </a:rPr>
              <a:t>Tommy </a:t>
            </a:r>
            <a:r>
              <a:rPr lang="en-US" altLang="zh-CN" sz="3200" kern="100" dirty="0">
                <a:solidFill>
                  <a:srgbClr val="FF0000"/>
                </a:solidFill>
                <a:latin typeface="等线" panose="02010600030101010101" pitchFamily="2" charset="-122"/>
                <a:cs typeface="Times New Roman" panose="02020603050405020304" pitchFamily="18" charset="0"/>
              </a:rPr>
              <a:t>was racing back as fast as he could</a:t>
            </a:r>
            <a:r>
              <a:rPr lang="en-US" altLang="zh-CN" sz="3200" kern="100" dirty="0">
                <a:latin typeface="等线" panose="02010600030101010101" pitchFamily="2" charset="-122"/>
                <a:cs typeface="Times New Roman" panose="02020603050405020304" pitchFamily="18" charset="0"/>
              </a:rPr>
              <a:t>, </a:t>
            </a:r>
            <a:r>
              <a:rPr lang="en-US" altLang="zh-CN" sz="3200" kern="100" dirty="0">
                <a:solidFill>
                  <a:srgbClr val="9900CC"/>
                </a:solidFill>
                <a:latin typeface="等线" panose="02010600030101010101" pitchFamily="2" charset="-122"/>
                <a:cs typeface="Times New Roman" panose="02020603050405020304" pitchFamily="18" charset="0"/>
              </a:rPr>
              <a:t>focused on nothing but the homeless woman </a:t>
            </a:r>
            <a:r>
              <a:rPr lang="en-US" altLang="zh-CN" sz="3200" kern="100" dirty="0">
                <a:latin typeface="等线" panose="02010600030101010101" pitchFamily="2" charset="-122"/>
                <a:cs typeface="Times New Roman" panose="02020603050405020304" pitchFamily="18" charset="0"/>
              </a:rPr>
              <a:t>on the sidewalk. </a:t>
            </a:r>
            <a:r>
              <a:rPr lang="en-US" altLang="zh-CN" sz="3200" u="sng" kern="100" dirty="0">
                <a:solidFill>
                  <a:srgbClr val="CC00FF"/>
                </a:solidFill>
                <a:latin typeface="等线" panose="02010600030101010101" pitchFamily="2" charset="-122"/>
                <a:cs typeface="Times New Roman" panose="02020603050405020304" pitchFamily="18" charset="0"/>
              </a:rPr>
              <a:t>The woman </a:t>
            </a:r>
            <a:r>
              <a:rPr lang="en-US" altLang="zh-CN" sz="3200" kern="100" dirty="0">
                <a:solidFill>
                  <a:srgbClr val="FF0000"/>
                </a:solidFill>
                <a:latin typeface="等线" panose="02010600030101010101" pitchFamily="2" charset="-122"/>
                <a:cs typeface="Times New Roman" panose="02020603050405020304" pitchFamily="18" charset="0"/>
              </a:rPr>
              <a:t>was shaking </a:t>
            </a:r>
            <a:r>
              <a:rPr lang="en-US" altLang="zh-CN" sz="3200" kern="100" dirty="0">
                <a:latin typeface="等线" panose="02010600030101010101" pitchFamily="2" charset="-122"/>
                <a:cs typeface="Times New Roman" panose="02020603050405020304" pitchFamily="18" charset="0"/>
              </a:rPr>
              <a:t>like a trembling leaf.  </a:t>
            </a:r>
            <a:r>
              <a:rPr lang="en-US" altLang="zh-CN" sz="3200" kern="100" dirty="0">
                <a:solidFill>
                  <a:srgbClr val="0000FF"/>
                </a:solidFill>
                <a:latin typeface="等线" panose="02010600030101010101" pitchFamily="2" charset="-122"/>
                <a:cs typeface="Times New Roman" panose="02020603050405020304" pitchFamily="18" charset="0"/>
              </a:rPr>
              <a:t>As</a:t>
            </a:r>
            <a:r>
              <a:rPr lang="en-US" altLang="zh-CN" sz="3200" u="sng" kern="100" dirty="0">
                <a:solidFill>
                  <a:srgbClr val="CC00FF"/>
                </a:solidFill>
                <a:latin typeface="等线" panose="02010600030101010101" pitchFamily="2" charset="-122"/>
                <a:cs typeface="Times New Roman" panose="02020603050405020304" pitchFamily="18" charset="0"/>
              </a:rPr>
              <a:t> it </a:t>
            </a:r>
            <a:r>
              <a:rPr lang="en-US" altLang="zh-CN" sz="3200" kern="100" dirty="0">
                <a:solidFill>
                  <a:srgbClr val="0000FF"/>
                </a:solidFill>
                <a:latin typeface="等线" panose="02010600030101010101" pitchFamily="2" charset="-122"/>
                <a:cs typeface="Times New Roman" panose="02020603050405020304" pitchFamily="18" charset="0"/>
              </a:rPr>
              <a:t>was snowing harder and harder</a:t>
            </a:r>
            <a:r>
              <a:rPr lang="en-US" altLang="zh-CN" sz="3200" kern="100" dirty="0">
                <a:latin typeface="等线" panose="02010600030101010101" pitchFamily="2" charset="-122"/>
                <a:cs typeface="Times New Roman" panose="02020603050405020304" pitchFamily="18" charset="0"/>
              </a:rPr>
              <a:t>, </a:t>
            </a:r>
            <a:r>
              <a:rPr lang="en-US" altLang="zh-CN" sz="3200" u="sng" kern="100" dirty="0">
                <a:solidFill>
                  <a:srgbClr val="CC00FF"/>
                </a:solidFill>
                <a:latin typeface="等线" panose="02010600030101010101" pitchFamily="2" charset="-122"/>
                <a:cs typeface="Times New Roman" panose="02020603050405020304" pitchFamily="18" charset="0"/>
              </a:rPr>
              <a:t>people</a:t>
            </a:r>
            <a:r>
              <a:rPr lang="en-US" altLang="zh-CN" sz="3200" kern="100" dirty="0">
                <a:latin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cs typeface="Times New Roman" panose="02020603050405020304" pitchFamily="18" charset="0"/>
              </a:rPr>
              <a:t>were going down</a:t>
            </a:r>
            <a:r>
              <a:rPr lang="en-US" altLang="zh-CN" sz="3200" kern="100" dirty="0">
                <a:latin typeface="等线" panose="02010600030101010101" pitchFamily="2" charset="-122"/>
                <a:cs typeface="Times New Roman" panose="02020603050405020304" pitchFamily="18" charset="0"/>
              </a:rPr>
              <a:t> the hustling and bustling street, </a:t>
            </a:r>
            <a:r>
              <a:rPr lang="en-US" altLang="zh-CN" sz="3200" kern="100" dirty="0">
                <a:solidFill>
                  <a:srgbClr val="9900CC"/>
                </a:solidFill>
                <a:latin typeface="等线" panose="02010600030101010101" pitchFamily="2" charset="-122"/>
                <a:cs typeface="Times New Roman" panose="02020603050405020304" pitchFamily="18" charset="0"/>
              </a:rPr>
              <a:t>ignoring the woman </a:t>
            </a:r>
            <a:r>
              <a:rPr lang="en-US" altLang="zh-CN" sz="3200" i="1" kern="100" dirty="0">
                <a:solidFill>
                  <a:srgbClr val="0000FF"/>
                </a:solidFill>
                <a:latin typeface="等线" panose="02010600030101010101" pitchFamily="2" charset="-122"/>
                <a:cs typeface="Times New Roman" panose="02020603050405020304" pitchFamily="18" charset="0"/>
              </a:rPr>
              <a:t>as he did before</a:t>
            </a:r>
            <a:r>
              <a:rPr lang="en-US" altLang="zh-CN" sz="3200" kern="100" dirty="0">
                <a:solidFill>
                  <a:srgbClr val="9900CC"/>
                </a:solidFill>
                <a:latin typeface="等线" panose="02010600030101010101" pitchFamily="2" charset="-122"/>
                <a:cs typeface="Times New Roman" panose="02020603050405020304" pitchFamily="18" charset="0"/>
              </a:rPr>
              <a:t>. </a:t>
            </a:r>
            <a:r>
              <a:rPr lang="en-US" altLang="zh-CN" sz="3200" b="1" kern="100" dirty="0">
                <a:solidFill>
                  <a:srgbClr val="0000FF"/>
                </a:solidFill>
                <a:latin typeface="等线" panose="02010600030101010101" pitchFamily="2" charset="-122"/>
                <a:cs typeface="Times New Roman" panose="02020603050405020304" pitchFamily="18" charset="0"/>
              </a:rPr>
              <a:t>No sooner </a:t>
            </a:r>
            <a:r>
              <a:rPr lang="en-US" altLang="zh-CN" sz="3200" kern="100" dirty="0">
                <a:latin typeface="等线" panose="02010600030101010101" pitchFamily="2" charset="-122"/>
                <a:cs typeface="Times New Roman" panose="02020603050405020304" pitchFamily="18" charset="0"/>
              </a:rPr>
              <a:t>had </a:t>
            </a:r>
            <a:r>
              <a:rPr lang="en-US" altLang="zh-CN" sz="3200" u="sng" kern="100" dirty="0">
                <a:solidFill>
                  <a:srgbClr val="CC00FF"/>
                </a:solidFill>
                <a:latin typeface="等线" panose="02010600030101010101" pitchFamily="2" charset="-122"/>
                <a:cs typeface="Times New Roman" panose="02020603050405020304" pitchFamily="18" charset="0"/>
              </a:rPr>
              <a:t>Tommy</a:t>
            </a:r>
            <a:r>
              <a:rPr lang="en-US" altLang="zh-CN" sz="3200" kern="100" dirty="0">
                <a:latin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cs typeface="Times New Roman" panose="02020603050405020304" pitchFamily="18" charset="0"/>
              </a:rPr>
              <a:t>approached </a:t>
            </a:r>
            <a:r>
              <a:rPr lang="en-US" altLang="zh-CN" sz="3200" kern="100" dirty="0">
                <a:latin typeface="等线" panose="02010600030101010101" pitchFamily="2" charset="-122"/>
                <a:cs typeface="Times New Roman" panose="02020603050405020304" pitchFamily="18" charset="0"/>
              </a:rPr>
              <a:t>her </a:t>
            </a:r>
            <a:r>
              <a:rPr lang="en-US" altLang="zh-CN" sz="3200" b="1" kern="100" dirty="0">
                <a:solidFill>
                  <a:srgbClr val="0000FF"/>
                </a:solidFill>
                <a:latin typeface="等线" panose="02010600030101010101" pitchFamily="2" charset="-122"/>
                <a:cs typeface="Times New Roman" panose="02020603050405020304" pitchFamily="18" charset="0"/>
              </a:rPr>
              <a:t>than </a:t>
            </a:r>
            <a:r>
              <a:rPr lang="en-US" altLang="zh-CN" sz="3200" u="sng" kern="100" dirty="0">
                <a:solidFill>
                  <a:srgbClr val="CC00FF"/>
                </a:solidFill>
                <a:latin typeface="等线" panose="02010600030101010101" pitchFamily="2" charset="-122"/>
                <a:cs typeface="Times New Roman" panose="02020603050405020304" pitchFamily="18" charset="0"/>
              </a:rPr>
              <a:t>he</a:t>
            </a:r>
            <a:r>
              <a:rPr lang="en-US" altLang="zh-CN" sz="3200" kern="100" dirty="0">
                <a:latin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cs typeface="Times New Roman" panose="02020603050405020304" pitchFamily="18" charset="0"/>
              </a:rPr>
              <a:t>stuffed the shopping bag into her hands. </a:t>
            </a:r>
            <a:r>
              <a:rPr lang="en-US" altLang="zh-CN" sz="3200" kern="100" dirty="0">
                <a:latin typeface="等线" panose="02010600030101010101" pitchFamily="2" charset="-122"/>
                <a:cs typeface="Times New Roman" panose="02020603050405020304" pitchFamily="18" charset="0"/>
              </a:rPr>
              <a:t>“ Good evening. You may need this.” </a:t>
            </a:r>
            <a:r>
              <a:rPr lang="en-US" altLang="zh-CN" sz="3200" kern="100" dirty="0">
                <a:solidFill>
                  <a:srgbClr val="800080"/>
                </a:solidFill>
                <a:latin typeface="等线" panose="02010600030101010101" pitchFamily="2" charset="-122"/>
                <a:cs typeface="Times New Roman" panose="02020603050405020304" pitchFamily="18" charset="0"/>
              </a:rPr>
              <a:t>With these words, </a:t>
            </a:r>
            <a:r>
              <a:rPr lang="en-US" altLang="zh-CN" sz="3200" u="sng" kern="100" dirty="0">
                <a:solidFill>
                  <a:srgbClr val="CC00FF"/>
                </a:solidFill>
                <a:latin typeface="等线" panose="02010600030101010101" pitchFamily="2" charset="-122"/>
                <a:cs typeface="Times New Roman" panose="02020603050405020304" pitchFamily="18" charset="0"/>
              </a:rPr>
              <a:t>Tommy</a:t>
            </a:r>
            <a:r>
              <a:rPr lang="en-US" altLang="zh-CN" sz="3200" kern="100" dirty="0">
                <a:latin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cs typeface="Times New Roman" panose="02020603050405020304" pitchFamily="18" charset="0"/>
              </a:rPr>
              <a:t>left for his warm home. </a:t>
            </a:r>
            <a:r>
              <a:rPr lang="en-US" altLang="zh-CN" sz="3200" kern="100" dirty="0">
                <a:solidFill>
                  <a:srgbClr val="9900CC"/>
                </a:solidFill>
                <a:latin typeface="等线" panose="02010600030101010101" pitchFamily="2" charset="-122"/>
                <a:cs typeface="Times New Roman" panose="02020603050405020304" pitchFamily="18" charset="0"/>
              </a:rPr>
              <a:t>Seeing Tommy off in the dark night, </a:t>
            </a:r>
            <a:r>
              <a:rPr lang="en-US" altLang="zh-CN" sz="3200" u="sng" kern="100" dirty="0">
                <a:solidFill>
                  <a:srgbClr val="9900CC"/>
                </a:solidFill>
                <a:latin typeface="等线" panose="02010600030101010101" pitchFamily="2" charset="-122"/>
                <a:cs typeface="Times New Roman" panose="02020603050405020304" pitchFamily="18" charset="0"/>
              </a:rPr>
              <a:t>the woman </a:t>
            </a:r>
            <a:r>
              <a:rPr lang="en-US" altLang="zh-CN" sz="3200" kern="100" dirty="0">
                <a:solidFill>
                  <a:srgbClr val="FF0000"/>
                </a:solidFill>
                <a:latin typeface="等线" panose="02010600030101010101" pitchFamily="2" charset="-122"/>
                <a:cs typeface="Times New Roman" panose="02020603050405020304" pitchFamily="18" charset="0"/>
              </a:rPr>
              <a:t>murmured “thanks” </a:t>
            </a:r>
            <a:r>
              <a:rPr lang="en-US" altLang="zh-CN" sz="3200" kern="100" dirty="0">
                <a:latin typeface="等线" panose="02010600030101010101" pitchFamily="2" charset="-122"/>
                <a:cs typeface="Times New Roman" panose="02020603050405020304" pitchFamily="18" charset="0"/>
              </a:rPr>
              <a:t>again and again, </a:t>
            </a:r>
            <a:r>
              <a:rPr lang="en-US" altLang="zh-CN" sz="3200" kern="100" dirty="0">
                <a:solidFill>
                  <a:srgbClr val="800080"/>
                </a:solidFill>
                <a:latin typeface="等线" panose="02010600030101010101" pitchFamily="2" charset="-122"/>
                <a:cs typeface="Times New Roman" panose="02020603050405020304" pitchFamily="18" charset="0"/>
              </a:rPr>
              <a:t>tears of gratitude blurring her eyes. </a:t>
            </a:r>
            <a:r>
              <a:rPr lang="en-US" altLang="zh-CN" sz="3200" kern="100" dirty="0">
                <a:latin typeface="等线" panose="02010600030101010101" pitchFamily="2" charset="-122"/>
                <a:cs typeface="Times New Roman" panose="02020603050405020304" pitchFamily="18" charset="0"/>
              </a:rPr>
              <a:t>That cold and snowy night, </a:t>
            </a:r>
            <a:r>
              <a:rPr lang="en-US" altLang="zh-CN" sz="3200" u="sng" kern="100" dirty="0">
                <a:solidFill>
                  <a:srgbClr val="CC00FF"/>
                </a:solidFill>
                <a:latin typeface="等线" panose="02010600030101010101" pitchFamily="2" charset="-122"/>
                <a:cs typeface="Times New Roman" panose="02020603050405020304" pitchFamily="18" charset="0"/>
              </a:rPr>
              <a:t>little Tommy </a:t>
            </a:r>
            <a:r>
              <a:rPr lang="en-US" altLang="zh-CN" sz="3200" kern="100" dirty="0">
                <a:solidFill>
                  <a:srgbClr val="FF0000"/>
                </a:solidFill>
                <a:latin typeface="等线" panose="02010600030101010101" pitchFamily="2" charset="-122"/>
                <a:cs typeface="Times New Roman" panose="02020603050405020304" pitchFamily="18" charset="0"/>
              </a:rPr>
              <a:t>became a hero </a:t>
            </a:r>
            <a:r>
              <a:rPr lang="en-US" altLang="zh-CN" sz="3200" kern="100" dirty="0">
                <a:latin typeface="等线" panose="02010600030101010101" pitchFamily="2" charset="-122"/>
                <a:cs typeface="Times New Roman" panose="02020603050405020304" pitchFamily="18" charset="0"/>
              </a:rPr>
              <a:t>for the homeless woman.  </a:t>
            </a:r>
            <a:r>
              <a:rPr lang="en-US" altLang="zh-CN" sz="3200" u="sng" kern="100" dirty="0">
                <a:solidFill>
                  <a:srgbClr val="CC00FF"/>
                </a:solidFill>
                <a:latin typeface="等线" panose="02010600030101010101" pitchFamily="2" charset="-122"/>
                <a:cs typeface="Times New Roman" panose="02020603050405020304" pitchFamily="18" charset="0"/>
              </a:rPr>
              <a:t>It </a:t>
            </a:r>
            <a:r>
              <a:rPr lang="en-US" altLang="zh-CN" sz="3200" kern="100" dirty="0">
                <a:latin typeface="等线" panose="02010600030101010101" pitchFamily="2" charset="-122"/>
                <a:cs typeface="Times New Roman" panose="02020603050405020304" pitchFamily="18" charset="0"/>
              </a:rPr>
              <a:t>also </a:t>
            </a:r>
            <a:r>
              <a:rPr lang="en-US" altLang="zh-CN" sz="3200" kern="100" dirty="0">
                <a:solidFill>
                  <a:srgbClr val="FF0000"/>
                </a:solidFill>
                <a:latin typeface="等线" panose="02010600030101010101" pitchFamily="2" charset="-122"/>
                <a:cs typeface="Times New Roman" panose="02020603050405020304" pitchFamily="18" charset="0"/>
              </a:rPr>
              <a:t>dawned on him </a:t>
            </a:r>
            <a:r>
              <a:rPr lang="en-US" altLang="zh-CN" sz="3200" kern="100" dirty="0">
                <a:latin typeface="等线" panose="02010600030101010101" pitchFamily="2" charset="-122"/>
                <a:cs typeface="Times New Roman" panose="02020603050405020304" pitchFamily="18" charset="0"/>
              </a:rPr>
              <a:t>that </a:t>
            </a:r>
            <a:r>
              <a:rPr lang="en-US" altLang="zh-CN" sz="3200" u="sng" kern="100" dirty="0">
                <a:solidFill>
                  <a:srgbClr val="CC00FF"/>
                </a:solidFill>
                <a:latin typeface="等线" panose="02010600030101010101" pitchFamily="2" charset="-122"/>
                <a:cs typeface="Times New Roman" panose="02020603050405020304" pitchFamily="18" charset="0"/>
              </a:rPr>
              <a:t>to be a superhero</a:t>
            </a:r>
            <a:r>
              <a:rPr lang="en-US" altLang="zh-CN" sz="3200" kern="100" dirty="0">
                <a:latin typeface="等线" panose="02010600030101010101" pitchFamily="2" charset="-122"/>
                <a:cs typeface="Times New Roman" panose="02020603050405020304" pitchFamily="18" charset="0"/>
              </a:rPr>
              <a:t> only </a:t>
            </a:r>
            <a:r>
              <a:rPr lang="en-US" altLang="zh-CN" sz="3200" kern="100" dirty="0">
                <a:solidFill>
                  <a:srgbClr val="FF0000"/>
                </a:solidFill>
                <a:latin typeface="等线" panose="02010600030101010101" pitchFamily="2" charset="-122"/>
                <a:cs typeface="Times New Roman" panose="02020603050405020304" pitchFamily="18" charset="0"/>
              </a:rPr>
              <a:t>needs a willing heart </a:t>
            </a:r>
            <a:r>
              <a:rPr lang="en-US" altLang="zh-CN" sz="3200" kern="100" dirty="0">
                <a:solidFill>
                  <a:srgbClr val="0000FF"/>
                </a:solidFill>
                <a:latin typeface="等线" panose="02010600030101010101" pitchFamily="2" charset="-122"/>
                <a:cs typeface="Times New Roman" panose="02020603050405020304" pitchFamily="18" charset="0"/>
              </a:rPr>
              <a:t>rather than a superpower.</a:t>
            </a:r>
            <a:endParaRPr lang="en-US" altLang="zh-CN" sz="3200" kern="100" dirty="0">
              <a:solidFill>
                <a:srgbClr val="0000FF"/>
              </a:solidFill>
              <a:latin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3160637" y="1679715"/>
            <a:ext cx="5983363" cy="1311964"/>
          </a:xfrm>
          <a:noFill/>
        </p:spPr>
        <p:txBody>
          <a:bodyPr>
            <a:noAutofit/>
          </a:bodyPr>
          <a:lstStyle/>
          <a:p>
            <a:pPr marL="0" indent="0">
              <a:buNone/>
            </a:pPr>
            <a:r>
              <a:rPr lang="zh-CN" altLang="en-US" sz="9600" kern="100" dirty="0">
                <a:solidFill>
                  <a:srgbClr val="CC00FF"/>
                </a:solidFill>
                <a:latin typeface="华文琥珀" panose="02010800040101010101" pitchFamily="2" charset="-122"/>
                <a:ea typeface="华文琥珀" panose="02010800040101010101" pitchFamily="2" charset="-122"/>
                <a:cs typeface="Times New Roman" panose="02020603050405020304" pitchFamily="18" charset="0"/>
              </a:rPr>
              <a:t>习作欣赏</a:t>
            </a:r>
            <a:r>
              <a:rPr lang="en-US" altLang="zh-CN" sz="9600" kern="100" dirty="0">
                <a:solidFill>
                  <a:srgbClr val="CC00FF"/>
                </a:solidFill>
                <a:latin typeface="华文琥珀" panose="02010800040101010101" pitchFamily="2" charset="-122"/>
                <a:ea typeface="华文琥珀" panose="02010800040101010101" pitchFamily="2" charset="-122"/>
                <a:cs typeface="Times New Roman" panose="02020603050405020304" pitchFamily="18" charset="0"/>
              </a:rPr>
              <a:t>B</a:t>
            </a:r>
            <a:endParaRPr lang="zh-CN" altLang="zh-CN" sz="9600" kern="100" dirty="0">
              <a:solidFill>
                <a:srgbClr val="CC00FF"/>
              </a:solidFill>
              <a:latin typeface="华文琥珀" panose="02010800040101010101" pitchFamily="2" charset="-122"/>
              <a:ea typeface="华文琥珀" panose="02010800040101010101" pitchFamily="2" charset="-122"/>
              <a:cs typeface="Times New Roman" panose="02020603050405020304" pitchFamily="18" charset="0"/>
            </a:endParaRPr>
          </a:p>
          <a:p>
            <a:pPr marL="0" indent="0">
              <a:buNone/>
            </a:pPr>
            <a:endParaRPr lang="en-US" altLang="zh-CN" sz="3600" kern="100" dirty="0">
              <a:solidFill>
                <a:srgbClr val="CC00FF"/>
              </a:solidFill>
              <a:latin typeface="等线" panose="02010600030101010101" pitchFamily="2" charset="-122"/>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0" y="695739"/>
            <a:ext cx="12191999" cy="5426765"/>
          </a:xfrm>
          <a:solidFill>
            <a:schemeClr val="bg1"/>
          </a:solidFill>
        </p:spPr>
        <p:txBody>
          <a:bodyPr>
            <a:noAutofit/>
          </a:bodyPr>
          <a:lstStyle/>
          <a:p>
            <a:pPr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Para1: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Tommy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lowered his head and looked at his shoes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thinking intensely.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A million thoughts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raced in his mind.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How can I be a superhero without a superpower?”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he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thought to himself. All of a sudden ,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a scene </a:t>
            </a:r>
            <a:r>
              <a:rPr lang="en-US" altLang="zh-CN" sz="32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of a homeless woman,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trembling in the biting cold and dark evening ,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flashed across his head</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Tommy’s heart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ached and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his face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was burning with shame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as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he</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had been thinking of </a:t>
            </a:r>
            <a:r>
              <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rPr>
              <a:t>only a figurine of Marvel superheroes, completely ignoring the world around him. </a:t>
            </a:r>
            <a:r>
              <a:rPr lang="en-US" altLang="zh-CN" sz="32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rPr>
              <a:t>As </a:t>
            </a:r>
            <a:r>
              <a:rPr lang="en-US" altLang="zh-CN" sz="3200" u="sng"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Tommy </a:t>
            </a:r>
            <a:r>
              <a:rPr lang="en-US" altLang="zh-CN" sz="32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rPr>
              <a:t>raised his head, </a:t>
            </a:r>
            <a:r>
              <a:rPr lang="en-US" altLang="zh-CN" sz="3200" u="sng"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the gentle old man </a:t>
            </a:r>
            <a:r>
              <a:rPr lang="en-US" altLang="zh-CN" sz="3200" kern="100" dirty="0">
                <a:solidFill>
                  <a:srgbClr val="FF0000"/>
                </a:solidFill>
                <a:latin typeface="等线" panose="02010600030101010101" pitchFamily="2" charset="-122"/>
                <a:ea typeface="等线" panose="02010600030101010101" pitchFamily="2" charset="-122"/>
                <a:cs typeface="Times New Roman" panose="02020603050405020304" pitchFamily="18" charset="0"/>
              </a:rPr>
              <a:t>cast him an encouraging look </a:t>
            </a:r>
            <a:r>
              <a:rPr lang="en-US" altLang="zh-CN" sz="32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rPr>
              <a:t>, saying goodbye to him. </a:t>
            </a:r>
            <a:r>
              <a:rPr lang="en-US" altLang="zh-CN" sz="3200" u="sng"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Tommy </a:t>
            </a:r>
            <a:r>
              <a:rPr lang="en-US" altLang="zh-CN" sz="3200" kern="100" dirty="0">
                <a:solidFill>
                  <a:srgbClr val="FF0000"/>
                </a:solidFill>
                <a:latin typeface="等线" panose="02010600030101010101" pitchFamily="2" charset="-122"/>
                <a:ea typeface="等线" panose="02010600030101010101" pitchFamily="2" charset="-122"/>
                <a:cs typeface="Times New Roman" panose="02020603050405020304" pitchFamily="18" charset="0"/>
              </a:rPr>
              <a:t>made a crucial decision.</a:t>
            </a:r>
            <a:r>
              <a:rPr lang="en-US" altLang="zh-CN" sz="32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rPr>
              <a:t> </a:t>
            </a:r>
            <a:r>
              <a:rPr lang="en-US" altLang="zh-CN" sz="3200" u="sng"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He </a:t>
            </a:r>
            <a:r>
              <a:rPr lang="en-US" altLang="zh-CN" sz="32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rPr>
              <a:t>didn’t buy a superman figurine. </a:t>
            </a:r>
            <a:r>
              <a:rPr lang="en-US" altLang="zh-CN" sz="32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rPr>
              <a:t>Instead, </a:t>
            </a:r>
            <a:r>
              <a:rPr lang="en-US" altLang="zh-CN" sz="3200" u="sng"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he</a:t>
            </a:r>
            <a:r>
              <a:rPr lang="en-US" altLang="zh-CN" sz="32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ea typeface="等线" panose="02010600030101010101" pitchFamily="2" charset="-122"/>
                <a:cs typeface="Times New Roman" panose="02020603050405020304" pitchFamily="18" charset="0"/>
              </a:rPr>
              <a:t>came out of the store </a:t>
            </a:r>
            <a:r>
              <a:rPr lang="en-US" altLang="zh-CN" sz="3200" kern="100" dirty="0">
                <a:solidFill>
                  <a:srgbClr val="7030A0"/>
                </a:solidFill>
                <a:latin typeface="等线" panose="02010600030101010101" pitchFamily="2" charset="-122"/>
                <a:ea typeface="等线" panose="02010600030101010101" pitchFamily="2" charset="-122"/>
                <a:cs typeface="Times New Roman" panose="02020603050405020304" pitchFamily="18" charset="0"/>
              </a:rPr>
              <a:t>with a large shopping bag, heading back home. </a:t>
            </a:r>
            <a:endParaRPr lang="en-US" altLang="zh-CN" sz="3200" kern="100" dirty="0">
              <a:solidFill>
                <a:srgbClr val="7030A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3" name="文本框 2"/>
          <p:cNvSpPr txBox="1"/>
          <p:nvPr/>
        </p:nvSpPr>
        <p:spPr>
          <a:xfrm>
            <a:off x="2335427" y="326407"/>
            <a:ext cx="3311611" cy="646331"/>
          </a:xfrm>
          <a:prstGeom prst="rect">
            <a:avLst/>
          </a:prstGeom>
          <a:noFill/>
        </p:spPr>
        <p:txBody>
          <a:bodyPr wrap="square" rtlCol="0">
            <a:spAutoFit/>
          </a:bodyPr>
          <a:lstStyle/>
          <a:p>
            <a:endParaRPr kumimoji="1" lang="en-US" altLang="zh-CN" b="1" dirty="0">
              <a:solidFill>
                <a:srgbClr val="FF0000"/>
              </a:solidFill>
            </a:endParaRPr>
          </a:p>
          <a:p>
            <a:endParaRPr kumimoji="1" lang="zh-CN" altLang="en-US" b="1" dirty="0">
              <a:solidFill>
                <a:srgbClr val="FF0000"/>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0" y="387629"/>
            <a:ext cx="12046227" cy="5874026"/>
          </a:xfrm>
          <a:solidFill>
            <a:schemeClr val="bg1"/>
          </a:solidFill>
        </p:spPr>
        <p:txBody>
          <a:bodyPr>
            <a:noAutofit/>
          </a:bodyPr>
          <a:lstStyle/>
          <a:p>
            <a:pPr marL="0" indent="0" algn="just">
              <a:buNone/>
            </a:pPr>
            <a:r>
              <a:rPr lang="en-US" altLang="zh-CN" sz="3200" kern="100" dirty="0">
                <a:latin typeface="等线" panose="02010600030101010101" pitchFamily="2" charset="-122"/>
                <a:cs typeface="Times New Roman" panose="02020603050405020304" pitchFamily="18" charset="0"/>
              </a:rPr>
              <a:t>Para2: </a:t>
            </a:r>
            <a:r>
              <a:rPr lang="en-US" altLang="zh-CN" sz="3200" u="sng" kern="100" dirty="0">
                <a:solidFill>
                  <a:srgbClr val="CC00FF"/>
                </a:solidFill>
                <a:latin typeface="等线" panose="02010600030101010101" pitchFamily="2" charset="-122"/>
                <a:cs typeface="Times New Roman" panose="02020603050405020304" pitchFamily="18" charset="0"/>
              </a:rPr>
              <a:t>The homeless woman </a:t>
            </a:r>
            <a:r>
              <a:rPr lang="en-US" altLang="zh-CN" sz="3200" kern="100" dirty="0">
                <a:latin typeface="等线" panose="02010600030101010101" pitchFamily="2" charset="-122"/>
                <a:cs typeface="Times New Roman" panose="02020603050405020304" pitchFamily="18" charset="0"/>
              </a:rPr>
              <a:t>was right there, where </a:t>
            </a:r>
            <a:r>
              <a:rPr lang="en-US" altLang="zh-CN" sz="3200" u="sng" kern="100" dirty="0">
                <a:solidFill>
                  <a:srgbClr val="CC00FF"/>
                </a:solidFill>
                <a:latin typeface="等线" panose="02010600030101010101" pitchFamily="2" charset="-122"/>
                <a:cs typeface="Times New Roman" panose="02020603050405020304" pitchFamily="18" charset="0"/>
              </a:rPr>
              <a:t>he</a:t>
            </a:r>
            <a:r>
              <a:rPr lang="en-US" altLang="zh-CN" sz="3200" kern="100" dirty="0">
                <a:latin typeface="等线" panose="02010600030101010101" pitchFamily="2" charset="-122"/>
                <a:cs typeface="Times New Roman" panose="02020603050405020304" pitchFamily="18" charset="0"/>
              </a:rPr>
              <a:t> saw her last time.  </a:t>
            </a:r>
            <a:r>
              <a:rPr lang="en-US" altLang="zh-CN" sz="3200" u="sng" kern="100" dirty="0">
                <a:solidFill>
                  <a:srgbClr val="CC00FF"/>
                </a:solidFill>
                <a:latin typeface="等线" panose="02010600030101010101" pitchFamily="2" charset="-122"/>
                <a:cs typeface="Times New Roman" panose="02020603050405020304" pitchFamily="18" charset="0"/>
              </a:rPr>
              <a:t>She</a:t>
            </a:r>
            <a:r>
              <a:rPr lang="en-US" altLang="zh-CN" sz="3200" kern="100" dirty="0">
                <a:latin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cs typeface="Times New Roman" panose="02020603050405020304" pitchFamily="18" charset="0"/>
              </a:rPr>
              <a:t>was shaking </a:t>
            </a:r>
            <a:r>
              <a:rPr lang="en-US" altLang="zh-CN" sz="3200" kern="100" dirty="0">
                <a:latin typeface="等线" panose="02010600030101010101" pitchFamily="2" charset="-122"/>
                <a:cs typeface="Times New Roman" panose="02020603050405020304" pitchFamily="18" charset="0"/>
              </a:rPr>
              <a:t>in the cold like a leaf</a:t>
            </a:r>
            <a:r>
              <a:rPr lang="en-US" altLang="zh-CN" sz="3200" u="sng" kern="100" dirty="0">
                <a:solidFill>
                  <a:srgbClr val="CC00FF"/>
                </a:solidFill>
                <a:latin typeface="等线" panose="02010600030101010101" pitchFamily="2" charset="-122"/>
                <a:cs typeface="Times New Roman" panose="02020603050405020304" pitchFamily="18" charset="0"/>
              </a:rPr>
              <a:t>.  People </a:t>
            </a:r>
            <a:r>
              <a:rPr lang="en-US" altLang="zh-CN" sz="3200" kern="100" dirty="0">
                <a:solidFill>
                  <a:srgbClr val="FF0000"/>
                </a:solidFill>
                <a:latin typeface="等线" panose="02010600030101010101" pitchFamily="2" charset="-122"/>
                <a:cs typeface="Times New Roman" panose="02020603050405020304" pitchFamily="18" charset="0"/>
              </a:rPr>
              <a:t>were hustling and bustling </a:t>
            </a:r>
            <a:r>
              <a:rPr lang="en-US" altLang="zh-CN" sz="3200" kern="100" dirty="0">
                <a:latin typeface="等线" panose="02010600030101010101" pitchFamily="2" charset="-122"/>
                <a:cs typeface="Times New Roman" panose="02020603050405020304" pitchFamily="18" charset="0"/>
              </a:rPr>
              <a:t>on the street, </a:t>
            </a:r>
            <a:r>
              <a:rPr lang="en-US" altLang="zh-CN" sz="3200" kern="100" dirty="0">
                <a:solidFill>
                  <a:srgbClr val="800080"/>
                </a:solidFill>
                <a:latin typeface="等线" panose="02010600030101010101" pitchFamily="2" charset="-122"/>
                <a:cs typeface="Times New Roman" panose="02020603050405020304" pitchFamily="18" charset="0"/>
              </a:rPr>
              <a:t>ignoring the woman  just as he did previously. </a:t>
            </a:r>
            <a:r>
              <a:rPr lang="en-US" altLang="zh-CN" sz="3200" kern="100" dirty="0">
                <a:latin typeface="等线" panose="02010600030101010101" pitchFamily="2" charset="-122"/>
                <a:cs typeface="Times New Roman" panose="02020603050405020304" pitchFamily="18" charset="0"/>
              </a:rPr>
              <a:t> This evening, </a:t>
            </a:r>
            <a:r>
              <a:rPr lang="en-US" altLang="zh-CN" sz="3200" u="sng" kern="100" dirty="0">
                <a:solidFill>
                  <a:srgbClr val="CC00FF"/>
                </a:solidFill>
                <a:latin typeface="等线" panose="02010600030101010101" pitchFamily="2" charset="-122"/>
                <a:cs typeface="Times New Roman" panose="02020603050405020304" pitchFamily="18" charset="0"/>
              </a:rPr>
              <a:t>little Tommy </a:t>
            </a:r>
            <a:r>
              <a:rPr lang="en-US" altLang="zh-CN" sz="3200" kern="100" dirty="0">
                <a:solidFill>
                  <a:srgbClr val="FF0000"/>
                </a:solidFill>
                <a:latin typeface="等线" panose="02010600030101010101" pitchFamily="2" charset="-122"/>
                <a:cs typeface="Times New Roman" panose="02020603050405020304" pitchFamily="18" charset="0"/>
              </a:rPr>
              <a:t>would make a difference </a:t>
            </a:r>
            <a:r>
              <a:rPr lang="en-US" altLang="zh-CN" sz="3200" kern="100" dirty="0">
                <a:latin typeface="等线" panose="02010600030101010101" pitchFamily="2" charset="-122"/>
                <a:cs typeface="Times New Roman" panose="02020603050405020304" pitchFamily="18" charset="0"/>
              </a:rPr>
              <a:t>to someone else in the world. </a:t>
            </a:r>
            <a:r>
              <a:rPr lang="en-US" altLang="zh-CN" sz="3200" kern="100" dirty="0">
                <a:solidFill>
                  <a:srgbClr val="9900CC"/>
                </a:solidFill>
                <a:latin typeface="等线" panose="02010600030101010101" pitchFamily="2" charset="-122"/>
                <a:cs typeface="Times New Roman" panose="02020603050405020304" pitchFamily="18" charset="0"/>
              </a:rPr>
              <a:t>Heart beating with  excitement</a:t>
            </a:r>
            <a:r>
              <a:rPr lang="en-US" altLang="zh-CN" sz="3200" kern="100" dirty="0">
                <a:latin typeface="等线" panose="02010600030101010101" pitchFamily="2" charset="-122"/>
                <a:cs typeface="Times New Roman" panose="02020603050405020304" pitchFamily="18" charset="0"/>
              </a:rPr>
              <a:t>, </a:t>
            </a:r>
            <a:r>
              <a:rPr lang="en-US" altLang="zh-CN" sz="3200" u="sng" kern="100" dirty="0">
                <a:solidFill>
                  <a:srgbClr val="CC00FF"/>
                </a:solidFill>
                <a:latin typeface="等线" panose="02010600030101010101" pitchFamily="2" charset="-122"/>
                <a:cs typeface="Times New Roman" panose="02020603050405020304" pitchFamily="18" charset="0"/>
              </a:rPr>
              <a:t>Tom </a:t>
            </a:r>
            <a:r>
              <a:rPr lang="en-US" altLang="zh-CN" sz="3200" kern="100" dirty="0">
                <a:solidFill>
                  <a:srgbClr val="FF0000"/>
                </a:solidFill>
                <a:latin typeface="等线" panose="02010600030101010101" pitchFamily="2" charset="-122"/>
                <a:cs typeface="Times New Roman" panose="02020603050405020304" pitchFamily="18" charset="0"/>
              </a:rPr>
              <a:t>quickened up his steps , approached the woman </a:t>
            </a:r>
            <a:r>
              <a:rPr lang="en-US" altLang="zh-CN" sz="3200" b="1" kern="100" dirty="0">
                <a:latin typeface="等线" panose="02010600030101010101" pitchFamily="2" charset="-122"/>
                <a:cs typeface="Times New Roman" panose="02020603050405020304" pitchFamily="18" charset="0"/>
              </a:rPr>
              <a:t>and</a:t>
            </a:r>
            <a:r>
              <a:rPr lang="en-US" altLang="zh-CN" sz="3200" kern="100" dirty="0">
                <a:latin typeface="等线" panose="02010600030101010101" pitchFamily="2" charset="-122"/>
                <a:cs typeface="Times New Roman" panose="02020603050405020304" pitchFamily="18" charset="0"/>
              </a:rPr>
              <a:t> </a:t>
            </a:r>
            <a:r>
              <a:rPr lang="en-US" altLang="zh-CN" sz="3200" kern="100" dirty="0">
                <a:solidFill>
                  <a:srgbClr val="FF0000"/>
                </a:solidFill>
                <a:latin typeface="等线" panose="02010600030101010101" pitchFamily="2" charset="-122"/>
                <a:cs typeface="Times New Roman" panose="02020603050405020304" pitchFamily="18" charset="0"/>
              </a:rPr>
              <a:t>offered her the large bag full of items, </a:t>
            </a:r>
            <a:r>
              <a:rPr lang="en-US" altLang="zh-CN" sz="3200" kern="100" dirty="0">
                <a:solidFill>
                  <a:srgbClr val="800080"/>
                </a:solidFill>
                <a:latin typeface="等线" panose="02010600030101010101" pitchFamily="2" charset="-122"/>
                <a:cs typeface="Times New Roman" panose="02020603050405020304" pitchFamily="18" charset="0"/>
              </a:rPr>
              <a:t>with a smile on his face</a:t>
            </a:r>
            <a:r>
              <a:rPr lang="en-US" altLang="zh-CN" sz="3200" kern="100" dirty="0">
                <a:latin typeface="等线" panose="02010600030101010101" pitchFamily="2" charset="-122"/>
                <a:cs typeface="Times New Roman" panose="02020603050405020304" pitchFamily="18" charset="0"/>
              </a:rPr>
              <a:t>. </a:t>
            </a:r>
            <a:r>
              <a:rPr lang="en-US" altLang="zh-CN" sz="3200" b="1" kern="100" dirty="0">
                <a:solidFill>
                  <a:srgbClr val="0000FF"/>
                </a:solidFill>
                <a:latin typeface="等线" panose="02010600030101010101" pitchFamily="2" charset="-122"/>
                <a:cs typeface="Times New Roman" panose="02020603050405020304" pitchFamily="18" charset="0"/>
              </a:rPr>
              <a:t>No sooner </a:t>
            </a:r>
            <a:r>
              <a:rPr lang="en-US" altLang="zh-CN" sz="3200" b="1" kern="100" dirty="0">
                <a:solidFill>
                  <a:srgbClr val="FF0000"/>
                </a:solidFill>
                <a:latin typeface="等线" panose="02010600030101010101" pitchFamily="2" charset="-122"/>
                <a:cs typeface="Times New Roman" panose="02020603050405020304" pitchFamily="18" charset="0"/>
              </a:rPr>
              <a:t>had</a:t>
            </a:r>
            <a:r>
              <a:rPr lang="en-US" altLang="zh-CN" sz="3200" kern="100" dirty="0">
                <a:latin typeface="等线" panose="02010600030101010101" pitchFamily="2" charset="-122"/>
                <a:cs typeface="Times New Roman" panose="02020603050405020304" pitchFamily="18" charset="0"/>
              </a:rPr>
              <a:t> </a:t>
            </a:r>
            <a:r>
              <a:rPr lang="en-US" altLang="zh-CN" sz="3200" u="sng" kern="100" dirty="0">
                <a:solidFill>
                  <a:srgbClr val="CC00FF"/>
                </a:solidFill>
                <a:latin typeface="等线" panose="02010600030101010101" pitchFamily="2" charset="-122"/>
                <a:cs typeface="Times New Roman" panose="02020603050405020304" pitchFamily="18" charset="0"/>
              </a:rPr>
              <a:t>the woman </a:t>
            </a:r>
            <a:r>
              <a:rPr lang="en-US" altLang="zh-CN" sz="3200" b="1" kern="100" dirty="0">
                <a:solidFill>
                  <a:srgbClr val="FF0000"/>
                </a:solidFill>
                <a:latin typeface="等线" panose="02010600030101010101" pitchFamily="2" charset="-122"/>
                <a:cs typeface="Times New Roman" panose="02020603050405020304" pitchFamily="18" charset="0"/>
              </a:rPr>
              <a:t>taken</a:t>
            </a:r>
            <a:r>
              <a:rPr lang="en-US" altLang="zh-CN" sz="3200" kern="100" dirty="0">
                <a:latin typeface="等线" panose="02010600030101010101" pitchFamily="2" charset="-122"/>
                <a:cs typeface="Times New Roman" panose="02020603050405020304" pitchFamily="18" charset="0"/>
              </a:rPr>
              <a:t> the bag from his hands </a:t>
            </a:r>
            <a:r>
              <a:rPr lang="en-US" altLang="zh-CN" sz="3200" b="1" kern="100" dirty="0">
                <a:solidFill>
                  <a:srgbClr val="0000FF"/>
                </a:solidFill>
                <a:latin typeface="等线" panose="02010600030101010101" pitchFamily="2" charset="-122"/>
                <a:cs typeface="Times New Roman" panose="02020603050405020304" pitchFamily="18" charset="0"/>
              </a:rPr>
              <a:t>than</a:t>
            </a:r>
            <a:r>
              <a:rPr lang="en-US" altLang="zh-CN" sz="3200" kern="100" dirty="0">
                <a:latin typeface="等线" panose="02010600030101010101" pitchFamily="2" charset="-122"/>
                <a:cs typeface="Times New Roman" panose="02020603050405020304" pitchFamily="18" charset="0"/>
              </a:rPr>
              <a:t> </a:t>
            </a:r>
            <a:r>
              <a:rPr lang="en-US" altLang="zh-CN" sz="3200" u="sng" kern="100" dirty="0">
                <a:solidFill>
                  <a:srgbClr val="CC00FF"/>
                </a:solidFill>
                <a:latin typeface="等线" panose="02010600030101010101" pitchFamily="2" charset="-122"/>
                <a:cs typeface="Times New Roman" panose="02020603050405020304" pitchFamily="18" charset="0"/>
              </a:rPr>
              <a:t>little Tommy </a:t>
            </a:r>
            <a:r>
              <a:rPr lang="en-US" altLang="zh-CN" sz="3200" kern="100" dirty="0">
                <a:solidFill>
                  <a:srgbClr val="FF0000"/>
                </a:solidFill>
                <a:latin typeface="等线" panose="02010600030101010101" pitchFamily="2" charset="-122"/>
                <a:cs typeface="Times New Roman" panose="02020603050405020304" pitchFamily="18" charset="0"/>
              </a:rPr>
              <a:t>disappeared into the deep darkness. </a:t>
            </a:r>
            <a:r>
              <a:rPr lang="en-US" altLang="zh-CN" sz="3200" kern="100" dirty="0">
                <a:solidFill>
                  <a:srgbClr val="800080"/>
                </a:solidFill>
                <a:latin typeface="等线" panose="02010600030101010101" pitchFamily="2" charset="-122"/>
                <a:cs typeface="Times New Roman" panose="02020603050405020304" pitchFamily="18" charset="0"/>
              </a:rPr>
              <a:t>Stunned and  moved, </a:t>
            </a:r>
            <a:r>
              <a:rPr lang="en-US" altLang="zh-CN" sz="3200" u="sng" kern="100" dirty="0">
                <a:solidFill>
                  <a:srgbClr val="CC00FF"/>
                </a:solidFill>
                <a:latin typeface="等线" panose="02010600030101010101" pitchFamily="2" charset="-122"/>
                <a:cs typeface="Times New Roman" panose="02020603050405020304" pitchFamily="18" charset="0"/>
              </a:rPr>
              <a:t>the woman </a:t>
            </a:r>
            <a:r>
              <a:rPr lang="en-US" altLang="zh-CN" sz="3200" kern="100" dirty="0">
                <a:solidFill>
                  <a:srgbClr val="FF0000"/>
                </a:solidFill>
                <a:latin typeface="等线" panose="02010600030101010101" pitchFamily="2" charset="-122"/>
                <a:cs typeface="Times New Roman" panose="02020603050405020304" pitchFamily="18" charset="0"/>
              </a:rPr>
              <a:t>said thanks </a:t>
            </a:r>
            <a:r>
              <a:rPr lang="en-US" altLang="zh-CN" sz="3200" kern="100" dirty="0">
                <a:latin typeface="等线" panose="02010600030101010101" pitchFamily="2" charset="-122"/>
                <a:cs typeface="Times New Roman" panose="02020603050405020304" pitchFamily="18" charset="0"/>
              </a:rPr>
              <a:t>again and again, </a:t>
            </a:r>
            <a:r>
              <a:rPr lang="en-US" altLang="zh-CN" sz="3200" kern="100" dirty="0">
                <a:solidFill>
                  <a:srgbClr val="800080"/>
                </a:solidFill>
                <a:latin typeface="等线" panose="02010600030101010101" pitchFamily="2" charset="-122"/>
                <a:cs typeface="Times New Roman" panose="02020603050405020304" pitchFamily="18" charset="0"/>
              </a:rPr>
              <a:t>tears blurring her vision. </a:t>
            </a:r>
            <a:r>
              <a:rPr lang="en-US" altLang="zh-CN" sz="3200" kern="100" dirty="0">
                <a:latin typeface="等线" panose="02010600030101010101" pitchFamily="2" charset="-122"/>
                <a:cs typeface="Times New Roman" panose="02020603050405020304" pitchFamily="18" charset="0"/>
              </a:rPr>
              <a:t>“ Thank you, little superman!”  </a:t>
            </a:r>
            <a:r>
              <a:rPr lang="en-US" altLang="zh-CN" sz="3200" kern="100" dirty="0">
                <a:solidFill>
                  <a:srgbClr val="800080"/>
                </a:solidFill>
                <a:latin typeface="等线" panose="02010600030101010101" pitchFamily="2" charset="-122"/>
                <a:cs typeface="Times New Roman" panose="02020603050405020304" pitchFamily="18" charset="0"/>
              </a:rPr>
              <a:t>With Tommy’s gesture of kindness, </a:t>
            </a:r>
            <a:r>
              <a:rPr lang="en-US" altLang="zh-CN" sz="3200" u="sng" kern="100" dirty="0">
                <a:solidFill>
                  <a:srgbClr val="CC00FF"/>
                </a:solidFill>
                <a:latin typeface="等线" panose="02010600030101010101" pitchFamily="2" charset="-122"/>
                <a:cs typeface="Times New Roman" panose="02020603050405020304" pitchFamily="18" charset="0"/>
              </a:rPr>
              <a:t>that night </a:t>
            </a:r>
            <a:r>
              <a:rPr lang="en-US" altLang="zh-CN" sz="3200" kern="100" dirty="0">
                <a:solidFill>
                  <a:srgbClr val="FF0000"/>
                </a:solidFill>
                <a:latin typeface="等线" panose="02010600030101010101" pitchFamily="2" charset="-122"/>
                <a:cs typeface="Times New Roman" panose="02020603050405020304" pitchFamily="18" charset="0"/>
              </a:rPr>
              <a:t>would be a warmest night</a:t>
            </a:r>
            <a:r>
              <a:rPr lang="en-US" altLang="zh-CN" sz="3200" kern="100" dirty="0">
                <a:latin typeface="等线" panose="02010600030101010101" pitchFamily="2" charset="-122"/>
                <a:cs typeface="Times New Roman" panose="02020603050405020304" pitchFamily="18" charset="0"/>
              </a:rPr>
              <a:t> for her.</a:t>
            </a:r>
            <a:endParaRPr lang="en-US" altLang="zh-CN" sz="3200" kern="100" dirty="0">
              <a:latin typeface="等线" panose="02010600030101010101" pitchFamily="2" charset="-122"/>
              <a:cs typeface="Times New Roman" panose="02020603050405020304" pitchFamily="18" charset="0"/>
            </a:endParaRPr>
          </a:p>
          <a:p>
            <a:pPr marL="0" indent="0">
              <a:buNone/>
            </a:pPr>
            <a:endParaRPr lang="en-US" altLang="zh-CN" sz="3600" kern="100" dirty="0">
              <a:latin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31816" y="35782"/>
            <a:ext cx="1618090" cy="523220"/>
          </a:xfrm>
          <a:prstGeom prst="rect">
            <a:avLst/>
          </a:prstGeom>
          <a:solidFill>
            <a:schemeClr val="bg1"/>
          </a:solidFill>
        </p:spPr>
        <p:txBody>
          <a:bodyPr wrap="square" rtlCol="0">
            <a:spAutoFit/>
          </a:bodyPr>
          <a:lstStyle/>
          <a:p>
            <a:r>
              <a:rPr lang="zh-CN" altLang="en-US" sz="2800" dirty="0">
                <a:solidFill>
                  <a:srgbClr val="FF0000"/>
                </a:solidFill>
                <a:latin typeface="华文彩云" panose="02010800040101010101" pitchFamily="2" charset="-122"/>
                <a:ea typeface="华文彩云" panose="02010800040101010101" pitchFamily="2" charset="-122"/>
              </a:rPr>
              <a:t>原文本</a:t>
            </a:r>
            <a:endParaRPr lang="zh-CN" altLang="en-US" sz="2800" dirty="0">
              <a:solidFill>
                <a:srgbClr val="FF0000"/>
              </a:solidFill>
              <a:latin typeface="华文彩云" panose="02010800040101010101" pitchFamily="2" charset="-122"/>
              <a:ea typeface="华文彩云" panose="02010800040101010101" pitchFamily="2" charset="-122"/>
            </a:endParaRPr>
          </a:p>
        </p:txBody>
      </p:sp>
      <p:sp>
        <p:nvSpPr>
          <p:cNvPr id="3" name="文本框 2"/>
          <p:cNvSpPr txBox="1"/>
          <p:nvPr/>
        </p:nvSpPr>
        <p:spPr>
          <a:xfrm>
            <a:off x="0" y="807477"/>
            <a:ext cx="12125739"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Once he entered the shop, he went straight to the shelves with figurines. Hulk, Thor, Captain America, Iron Man, and many more --- all of his admired heroes. With his heart pounding like crazy he reached for Spiderman.</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"You like these, true believer?"</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Tommy turned around. An old man was standing behind him with a wide smile on his face. "Y-yes ... Yes, they're awesome!" answered Tommy. "They're strong and fast and help other people a lot ..." the boy looked at figurines in admiration. "I wish I could be a superhero too."</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内容占位符 2"/>
          <p:cNvSpPr>
            <a:spLocks noGrp="1"/>
          </p:cNvSpPr>
          <p:nvPr>
            <p:ph idx="1"/>
          </p:nvPr>
        </p:nvSpPr>
        <p:spPr>
          <a:xfrm>
            <a:off x="119270" y="288236"/>
            <a:ext cx="11966713" cy="6162261"/>
          </a:xfrm>
          <a:solidFill>
            <a:schemeClr val="bg1"/>
          </a:solidFill>
        </p:spPr>
        <p:txBody>
          <a:bodyPr>
            <a:noAutofit/>
          </a:bodyPr>
          <a:lstStyle/>
          <a:p>
            <a:pPr marL="0" indent="0" algn="just">
              <a:buNone/>
            </a:pPr>
            <a:r>
              <a:rPr lang="en-US" altLang="zh-CN" sz="3600" kern="100" dirty="0">
                <a:latin typeface="等线" panose="02010600030101010101" pitchFamily="2" charset="-122"/>
                <a:cs typeface="Times New Roman" panose="02020603050405020304" pitchFamily="18" charset="0"/>
              </a:rPr>
              <a:t>Para2: </a:t>
            </a:r>
            <a:r>
              <a:rPr lang="en-US" altLang="zh-CN" sz="3600" u="sng" kern="100" dirty="0">
                <a:solidFill>
                  <a:srgbClr val="CC00FF"/>
                </a:solidFill>
                <a:latin typeface="等线" panose="02010600030101010101" pitchFamily="2" charset="-122"/>
                <a:cs typeface="Times New Roman" panose="02020603050405020304" pitchFamily="18" charset="0"/>
              </a:rPr>
              <a:t>The homeless woman </a:t>
            </a:r>
            <a:r>
              <a:rPr lang="en-US" altLang="zh-CN" sz="3600" kern="100" dirty="0">
                <a:latin typeface="等线" panose="02010600030101010101" pitchFamily="2" charset="-122"/>
                <a:cs typeface="Times New Roman" panose="02020603050405020304" pitchFamily="18" charset="0"/>
              </a:rPr>
              <a:t>was right there, where </a:t>
            </a:r>
            <a:r>
              <a:rPr lang="en-US" altLang="zh-CN" sz="3600" u="sng" kern="100" dirty="0">
                <a:solidFill>
                  <a:srgbClr val="CC00FF"/>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saw</a:t>
            </a:r>
            <a:endParaRPr lang="en-US" altLang="zh-CN" sz="3600" kern="100" dirty="0">
              <a:latin typeface="等线" panose="02010600030101010101" pitchFamily="2" charset="-122"/>
              <a:cs typeface="Times New Roman" panose="02020603050405020304" pitchFamily="18" charset="0"/>
            </a:endParaRPr>
          </a:p>
          <a:p>
            <a:pPr marL="0" indent="0" algn="just">
              <a:buNone/>
            </a:pPr>
            <a:r>
              <a:rPr lang="en-US" altLang="zh-CN" sz="3600" kern="100" dirty="0">
                <a:latin typeface="等线" panose="02010600030101010101" pitchFamily="2" charset="-122"/>
                <a:cs typeface="Times New Roman" panose="02020603050405020304" pitchFamily="18" charset="0"/>
              </a:rPr>
              <a:t> her last time.   </a:t>
            </a:r>
            <a:r>
              <a:rPr lang="en-US" altLang="zh-CN" sz="3600" u="sng" kern="100" dirty="0">
                <a:solidFill>
                  <a:srgbClr val="9900CC"/>
                </a:solidFill>
                <a:latin typeface="等线" panose="02010600030101010101" pitchFamily="2" charset="-122"/>
                <a:cs typeface="Times New Roman" panose="02020603050405020304" pitchFamily="18" charset="0"/>
              </a:rPr>
              <a:t>She</a:t>
            </a:r>
            <a:r>
              <a:rPr lang="en-US" altLang="zh-CN" sz="3600" kern="100" dirty="0">
                <a:latin typeface="等线" panose="02010600030101010101" pitchFamily="2" charset="-122"/>
                <a:cs typeface="Times New Roman" panose="02020603050405020304" pitchFamily="18" charset="0"/>
              </a:rPr>
              <a:t> </a:t>
            </a:r>
            <a:r>
              <a:rPr lang="en-US" altLang="zh-CN" sz="3600" kern="100" dirty="0">
                <a:solidFill>
                  <a:srgbClr val="FF0000"/>
                </a:solidFill>
                <a:latin typeface="等线" panose="02010600030101010101" pitchFamily="2" charset="-122"/>
                <a:cs typeface="Times New Roman" panose="02020603050405020304" pitchFamily="18" charset="0"/>
              </a:rPr>
              <a:t>looked like a trembling leaf </a:t>
            </a:r>
            <a:r>
              <a:rPr lang="en-US" altLang="zh-CN" sz="3600" kern="100" dirty="0">
                <a:latin typeface="等线" panose="02010600030101010101" pitchFamily="2" charset="-122"/>
                <a:cs typeface="Times New Roman" panose="02020603050405020304" pitchFamily="18" charset="0"/>
              </a:rPr>
              <a:t> on  the hustling and bustling street in the dark and cold evening. “But </a:t>
            </a:r>
            <a:r>
              <a:rPr lang="en-US" altLang="zh-CN" sz="3600" u="sng" kern="100" dirty="0">
                <a:solidFill>
                  <a:srgbClr val="CC00FF"/>
                </a:solidFill>
                <a:latin typeface="等线" panose="02010600030101010101" pitchFamily="2" charset="-122"/>
                <a:cs typeface="Times New Roman" panose="02020603050405020304" pitchFamily="18" charset="0"/>
              </a:rPr>
              <a:t>I </a:t>
            </a:r>
            <a:r>
              <a:rPr lang="en-US" altLang="zh-CN" sz="3600" kern="100" dirty="0">
                <a:solidFill>
                  <a:srgbClr val="FF0000"/>
                </a:solidFill>
                <a:latin typeface="等线" panose="02010600030101010101" pitchFamily="2" charset="-122"/>
                <a:cs typeface="Times New Roman" panose="02020603050405020304" pitchFamily="18" charset="0"/>
              </a:rPr>
              <a:t>could make a difference </a:t>
            </a:r>
            <a:r>
              <a:rPr lang="en-US" altLang="zh-CN" sz="3600" kern="100" dirty="0">
                <a:latin typeface="等线" panose="02010600030101010101" pitchFamily="2" charset="-122"/>
                <a:cs typeface="Times New Roman" panose="02020603050405020304" pitchFamily="18" charset="0"/>
              </a:rPr>
              <a:t>to her life tonight.” </a:t>
            </a:r>
            <a:r>
              <a:rPr lang="en-US" altLang="zh-CN" sz="3600" u="sng" kern="100" dirty="0">
                <a:solidFill>
                  <a:srgbClr val="9900CC"/>
                </a:solidFill>
                <a:latin typeface="等线" panose="02010600030101010101" pitchFamily="2" charset="-122"/>
                <a:cs typeface="Times New Roman" panose="02020603050405020304" pitchFamily="18" charset="0"/>
              </a:rPr>
              <a:t>Tommy </a:t>
            </a:r>
            <a:r>
              <a:rPr lang="en-US" altLang="zh-CN" sz="3600" kern="100" dirty="0">
                <a:solidFill>
                  <a:srgbClr val="FF0000"/>
                </a:solidFill>
                <a:latin typeface="等线" panose="02010600030101010101" pitchFamily="2" charset="-122"/>
                <a:cs typeface="Times New Roman" panose="02020603050405020304" pitchFamily="18" charset="0"/>
              </a:rPr>
              <a:t>urged himself to speed up </a:t>
            </a:r>
            <a:r>
              <a:rPr lang="en-US" altLang="zh-CN" sz="3600" kern="100" dirty="0">
                <a:latin typeface="等线" panose="02010600030101010101" pitchFamily="2" charset="-122"/>
                <a:cs typeface="Times New Roman" panose="02020603050405020304" pitchFamily="18" charset="0"/>
              </a:rPr>
              <a:t>his steps, </a:t>
            </a:r>
            <a:r>
              <a:rPr lang="en-US" altLang="zh-CN" sz="3600" kern="100" dirty="0">
                <a:solidFill>
                  <a:srgbClr val="800080"/>
                </a:solidFill>
                <a:latin typeface="等线" panose="02010600030101010101" pitchFamily="2" charset="-122"/>
                <a:cs typeface="Times New Roman" panose="02020603050405020304" pitchFamily="18" charset="0"/>
              </a:rPr>
              <a:t>striving to carry the huge bag full of stuff. “</a:t>
            </a:r>
            <a:r>
              <a:rPr lang="en-US" altLang="zh-CN" sz="3600" kern="100" dirty="0">
                <a:latin typeface="等线" panose="02010600030101010101" pitchFamily="2" charset="-122"/>
                <a:cs typeface="Times New Roman" panose="02020603050405020304" pitchFamily="18" charset="0"/>
              </a:rPr>
              <a:t> Good evening, </a:t>
            </a:r>
            <a:r>
              <a:rPr lang="en-US" altLang="zh-CN" sz="3600" u="sng" kern="100" dirty="0">
                <a:solidFill>
                  <a:srgbClr val="CC00FF"/>
                </a:solidFill>
                <a:latin typeface="等线" panose="02010600030101010101" pitchFamily="2" charset="-122"/>
                <a:cs typeface="Times New Roman" panose="02020603050405020304" pitchFamily="18" charset="0"/>
              </a:rPr>
              <a:t>you </a:t>
            </a:r>
            <a:r>
              <a:rPr lang="en-US" altLang="zh-CN" sz="3600" kern="100" dirty="0">
                <a:solidFill>
                  <a:srgbClr val="FF0000"/>
                </a:solidFill>
                <a:latin typeface="等线" panose="02010600030101010101" pitchFamily="2" charset="-122"/>
                <a:cs typeface="Times New Roman" panose="02020603050405020304" pitchFamily="18" charset="0"/>
              </a:rPr>
              <a:t>may need this. </a:t>
            </a:r>
            <a:r>
              <a:rPr lang="zh-CN" altLang="en-US" sz="3600" kern="100" dirty="0">
                <a:latin typeface="等线" panose="02010600030101010101" pitchFamily="2" charset="-122"/>
                <a:cs typeface="Times New Roman" panose="02020603050405020304" pitchFamily="18" charset="0"/>
              </a:rPr>
              <a:t>” </a:t>
            </a:r>
            <a:r>
              <a:rPr lang="en-US" altLang="zh-CN" sz="3600" kern="100" dirty="0">
                <a:solidFill>
                  <a:srgbClr val="0000FF"/>
                </a:solidFill>
                <a:latin typeface="等线" panose="02010600030101010101" pitchFamily="2" charset="-122"/>
                <a:cs typeface="Times New Roman" panose="02020603050405020304" pitchFamily="18" charset="0"/>
              </a:rPr>
              <a:t>With these words, </a:t>
            </a:r>
            <a:r>
              <a:rPr lang="en-US" altLang="zh-CN" sz="3600" u="sng" kern="100" dirty="0">
                <a:solidFill>
                  <a:srgbClr val="9900CC"/>
                </a:solidFill>
                <a:latin typeface="等线" panose="02010600030101010101" pitchFamily="2" charset="-122"/>
                <a:cs typeface="Times New Roman" panose="02020603050405020304" pitchFamily="18" charset="0"/>
              </a:rPr>
              <a:t>Tommy</a:t>
            </a:r>
            <a:r>
              <a:rPr lang="en-US" altLang="zh-CN" sz="3600" kern="100" dirty="0">
                <a:latin typeface="等线" panose="02010600030101010101" pitchFamily="2" charset="-122"/>
                <a:cs typeface="Times New Roman" panose="02020603050405020304" pitchFamily="18" charset="0"/>
              </a:rPr>
              <a:t> </a:t>
            </a:r>
            <a:r>
              <a:rPr lang="en-US" altLang="zh-CN" sz="3600" kern="100" dirty="0">
                <a:solidFill>
                  <a:srgbClr val="FF0000"/>
                </a:solidFill>
                <a:latin typeface="等线" panose="02010600030101010101" pitchFamily="2" charset="-122"/>
                <a:cs typeface="Times New Roman" panose="02020603050405020304" pitchFamily="18" charset="0"/>
              </a:rPr>
              <a:t>put down the bag, turned away </a:t>
            </a:r>
            <a:r>
              <a:rPr lang="en-US" altLang="zh-CN" sz="3600" b="1" kern="100" dirty="0">
                <a:latin typeface="等线" panose="02010600030101010101" pitchFamily="2" charset="-122"/>
                <a:cs typeface="Times New Roman" panose="02020603050405020304" pitchFamily="18" charset="0"/>
              </a:rPr>
              <a:t>and</a:t>
            </a:r>
            <a:r>
              <a:rPr lang="en-US" altLang="zh-CN" sz="3600" kern="100" dirty="0">
                <a:solidFill>
                  <a:srgbClr val="FF0000"/>
                </a:solidFill>
                <a:latin typeface="等线" panose="02010600030101010101" pitchFamily="2" charset="-122"/>
                <a:cs typeface="Times New Roman" panose="02020603050405020304" pitchFamily="18" charset="0"/>
              </a:rPr>
              <a:t> headed for his warm home.</a:t>
            </a:r>
            <a:r>
              <a:rPr lang="en-US" altLang="zh-CN" sz="3600" kern="100" dirty="0">
                <a:latin typeface="等线" panose="02010600030101010101" pitchFamily="2" charset="-122"/>
                <a:cs typeface="Times New Roman" panose="02020603050405020304" pitchFamily="18" charset="0"/>
              </a:rPr>
              <a:t> </a:t>
            </a:r>
            <a:r>
              <a:rPr lang="en-US" altLang="zh-CN" sz="3600" u="sng" kern="100" dirty="0">
                <a:solidFill>
                  <a:srgbClr val="9900CC"/>
                </a:solidFill>
                <a:latin typeface="等线" panose="02010600030101010101" pitchFamily="2" charset="-122"/>
                <a:cs typeface="Times New Roman" panose="02020603050405020304" pitchFamily="18" charset="0"/>
              </a:rPr>
              <a:t>An overwhelming sense of pride </a:t>
            </a:r>
            <a:r>
              <a:rPr lang="en-US" altLang="zh-CN" sz="3600" kern="100" dirty="0">
                <a:solidFill>
                  <a:srgbClr val="FF0000"/>
                </a:solidFill>
                <a:latin typeface="等线" panose="02010600030101010101" pitchFamily="2" charset="-122"/>
                <a:cs typeface="Times New Roman" panose="02020603050405020304" pitchFamily="18" charset="0"/>
              </a:rPr>
              <a:t>welled up </a:t>
            </a:r>
            <a:r>
              <a:rPr lang="en-US" altLang="zh-CN" sz="3600" kern="100" dirty="0">
                <a:latin typeface="等线" panose="02010600030101010101" pitchFamily="2" charset="-122"/>
                <a:cs typeface="Times New Roman" panose="02020603050405020304" pitchFamily="18" charset="0"/>
              </a:rPr>
              <a:t>inside him as </a:t>
            </a:r>
            <a:r>
              <a:rPr lang="en-US" altLang="zh-CN" sz="3600" u="sng" kern="100" dirty="0">
                <a:solidFill>
                  <a:srgbClr val="9900CC"/>
                </a:solidFill>
                <a:latin typeface="等线" panose="02010600030101010101" pitchFamily="2" charset="-122"/>
                <a:cs typeface="Times New Roman" panose="02020603050405020304" pitchFamily="18" charset="0"/>
              </a:rPr>
              <a:t>he</a:t>
            </a:r>
            <a:r>
              <a:rPr lang="en-US" altLang="zh-CN" sz="3600" kern="100" dirty="0">
                <a:latin typeface="等线" panose="02010600030101010101" pitchFamily="2" charset="-122"/>
                <a:cs typeface="Times New Roman" panose="02020603050405020304" pitchFamily="18" charset="0"/>
              </a:rPr>
              <a:t> </a:t>
            </a:r>
            <a:r>
              <a:rPr lang="en-US" altLang="zh-CN" sz="3600" kern="100" dirty="0">
                <a:solidFill>
                  <a:srgbClr val="FF0000"/>
                </a:solidFill>
                <a:latin typeface="等线" panose="02010600030101010101" pitchFamily="2" charset="-122"/>
                <a:cs typeface="Times New Roman" panose="02020603050405020304" pitchFamily="18" charset="0"/>
              </a:rPr>
              <a:t>turned back </a:t>
            </a:r>
            <a:r>
              <a:rPr lang="en-US" altLang="zh-CN" sz="3600" kern="100" dirty="0">
                <a:latin typeface="等线" panose="02010600030101010101" pitchFamily="2" charset="-122"/>
                <a:cs typeface="Times New Roman" panose="02020603050405020304" pitchFamily="18" charset="0"/>
              </a:rPr>
              <a:t>to find </a:t>
            </a:r>
            <a:r>
              <a:rPr lang="en-US" altLang="zh-CN" sz="3600" u="sng" kern="100" dirty="0">
                <a:solidFill>
                  <a:srgbClr val="CC00FF"/>
                </a:solidFill>
                <a:latin typeface="等线" panose="02010600030101010101" pitchFamily="2" charset="-122"/>
                <a:cs typeface="Times New Roman" panose="02020603050405020304" pitchFamily="18" charset="0"/>
              </a:rPr>
              <a:t>the woman’s face</a:t>
            </a:r>
            <a:r>
              <a:rPr lang="en-US" altLang="zh-CN" sz="3600" kern="100" dirty="0">
                <a:latin typeface="等线" panose="02010600030101010101" pitchFamily="2" charset="-122"/>
                <a:cs typeface="Times New Roman" panose="02020603050405020304" pitchFamily="18" charset="0"/>
              </a:rPr>
              <a:t> </a:t>
            </a:r>
            <a:r>
              <a:rPr lang="en-US" altLang="zh-CN" sz="3600" kern="100" dirty="0">
                <a:solidFill>
                  <a:srgbClr val="FF0000"/>
                </a:solidFill>
                <a:latin typeface="等线" panose="02010600030101010101" pitchFamily="2" charset="-122"/>
                <a:cs typeface="Times New Roman" panose="02020603050405020304" pitchFamily="18" charset="0"/>
              </a:rPr>
              <a:t>lit up. </a:t>
            </a:r>
            <a:r>
              <a:rPr lang="en-US" altLang="zh-CN" sz="3600" kern="100" dirty="0">
                <a:latin typeface="等线" panose="02010600030101010101" pitchFamily="2" charset="-122"/>
                <a:cs typeface="Times New Roman" panose="02020603050405020304" pitchFamily="18" charset="0"/>
              </a:rPr>
              <a:t>“ Yes, </a:t>
            </a:r>
            <a:r>
              <a:rPr lang="en-US" altLang="zh-CN" sz="3600" u="sng" kern="100" dirty="0">
                <a:solidFill>
                  <a:srgbClr val="CC00FF"/>
                </a:solidFill>
                <a:latin typeface="等线" panose="02010600030101010101" pitchFamily="2" charset="-122"/>
                <a:cs typeface="Times New Roman" panose="02020603050405020304" pitchFamily="18" charset="0"/>
              </a:rPr>
              <a:t>I</a:t>
            </a:r>
            <a:r>
              <a:rPr lang="en-US" altLang="zh-CN" sz="3600" kern="100" dirty="0">
                <a:latin typeface="等线" panose="02010600030101010101" pitchFamily="2" charset="-122"/>
                <a:cs typeface="Times New Roman" panose="02020603050405020304" pitchFamily="18" charset="0"/>
              </a:rPr>
              <a:t> </a:t>
            </a:r>
            <a:r>
              <a:rPr lang="en-US" altLang="zh-CN" sz="3600" kern="100" dirty="0">
                <a:solidFill>
                  <a:srgbClr val="FF0000"/>
                </a:solidFill>
                <a:latin typeface="等线" panose="02010600030101010101" pitchFamily="2" charset="-122"/>
                <a:cs typeface="Times New Roman" panose="02020603050405020304" pitchFamily="18" charset="0"/>
              </a:rPr>
              <a:t>made it! </a:t>
            </a:r>
            <a:r>
              <a:rPr lang="en-US" altLang="zh-CN" sz="3600" u="sng" kern="100" dirty="0">
                <a:solidFill>
                  <a:srgbClr val="9900CC"/>
                </a:solidFill>
                <a:latin typeface="等线" panose="02010600030101010101" pitchFamily="2" charset="-122"/>
                <a:cs typeface="Times New Roman" panose="02020603050405020304" pitchFamily="18" charset="0"/>
              </a:rPr>
              <a:t>To be a superman </a:t>
            </a:r>
            <a:r>
              <a:rPr lang="en-US" altLang="zh-CN" sz="3600" kern="100" dirty="0">
                <a:solidFill>
                  <a:srgbClr val="FF0000"/>
                </a:solidFill>
                <a:latin typeface="等线" panose="02010600030101010101" pitchFamily="2" charset="-122"/>
                <a:cs typeface="Times New Roman" panose="02020603050405020304" pitchFamily="18" charset="0"/>
              </a:rPr>
              <a:t>doesn’t need a superpower</a:t>
            </a:r>
            <a:r>
              <a:rPr lang="en-US" altLang="zh-CN" sz="3600" kern="100" dirty="0">
                <a:latin typeface="等线" panose="02010600030101010101" pitchFamily="2" charset="-122"/>
                <a:cs typeface="Times New Roman" panose="02020603050405020304" pitchFamily="18" charset="0"/>
              </a:rPr>
              <a:t>. </a:t>
            </a:r>
            <a:r>
              <a:rPr lang="en-US" altLang="zh-CN" sz="3600" u="sng" kern="100" dirty="0">
                <a:solidFill>
                  <a:srgbClr val="9900CC"/>
                </a:solidFill>
                <a:latin typeface="等线" panose="02010600030101010101" pitchFamily="2" charset="-122"/>
                <a:cs typeface="Times New Roman" panose="02020603050405020304" pitchFamily="18" charset="0"/>
              </a:rPr>
              <a:t>It</a:t>
            </a:r>
            <a:r>
              <a:rPr lang="en-US" altLang="zh-CN" sz="3600" kern="100" dirty="0">
                <a:latin typeface="等线" panose="02010600030101010101" pitchFamily="2" charset="-122"/>
                <a:cs typeface="Times New Roman" panose="02020603050405020304" pitchFamily="18" charset="0"/>
              </a:rPr>
              <a:t> only </a:t>
            </a:r>
            <a:r>
              <a:rPr lang="en-US" altLang="zh-CN" sz="3600" kern="100" dirty="0">
                <a:solidFill>
                  <a:srgbClr val="FF0000"/>
                </a:solidFill>
                <a:latin typeface="等线" panose="02010600030101010101" pitchFamily="2" charset="-122"/>
                <a:cs typeface="Times New Roman" panose="02020603050405020304" pitchFamily="18" charset="0"/>
              </a:rPr>
              <a:t>needs a kind and generous heart. </a:t>
            </a:r>
            <a:r>
              <a:rPr lang="zh-CN" altLang="en-US" sz="3600" kern="100" dirty="0">
                <a:latin typeface="等线" panose="02010600030101010101" pitchFamily="2" charset="-122"/>
                <a:cs typeface="Times New Roman" panose="02020603050405020304" pitchFamily="18" charset="0"/>
              </a:rPr>
              <a:t>” </a:t>
            </a:r>
            <a:r>
              <a:rPr lang="en-US" altLang="zh-CN" sz="3600" u="sng" kern="100" dirty="0">
                <a:solidFill>
                  <a:srgbClr val="9900CC"/>
                </a:solidFill>
                <a:latin typeface="等线" panose="02010600030101010101" pitchFamily="2" charset="-122"/>
                <a:cs typeface="Times New Roman" panose="02020603050405020304" pitchFamily="18" charset="0"/>
              </a:rPr>
              <a:t>Little Tommy </a:t>
            </a:r>
            <a:r>
              <a:rPr lang="en-US" altLang="zh-CN" sz="3600" kern="100" dirty="0">
                <a:latin typeface="等线" panose="02010600030101010101" pitchFamily="2" charset="-122"/>
                <a:cs typeface="Times New Roman" panose="02020603050405020304" pitchFamily="18" charset="0"/>
              </a:rPr>
              <a:t>exclaimed! </a:t>
            </a:r>
            <a:endParaRPr lang="en-US" altLang="zh-CN" sz="3600" kern="100" dirty="0">
              <a:latin typeface="等线" panose="02010600030101010101" pitchFamily="2" charset="-122"/>
              <a:cs typeface="Times New Roman" panose="02020603050405020304" pitchFamily="18" charset="0"/>
            </a:endParaRPr>
          </a:p>
          <a:p>
            <a:pPr marL="0" indent="0">
              <a:buNone/>
            </a:pPr>
            <a:r>
              <a:rPr lang="en-US" altLang="zh-CN" sz="3600" kern="100" dirty="0">
                <a:latin typeface="等线" panose="02010600030101010101" pitchFamily="2" charset="-122"/>
                <a:cs typeface="Times New Roman" panose="02020603050405020304" pitchFamily="18" charset="0"/>
              </a:rPr>
              <a:t> </a:t>
            </a:r>
            <a:endParaRPr lang="en-US" altLang="zh-CN" sz="3600" kern="100" dirty="0">
              <a:latin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hort Quotes about Kindness with Images [Quotes Gallery]"/>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237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4 Easy Ways To Practice Kindness Every Day - Nature's Critic"/>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1999" cy="68579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31816" y="35782"/>
            <a:ext cx="1618090" cy="523220"/>
          </a:xfrm>
          <a:prstGeom prst="rect">
            <a:avLst/>
          </a:prstGeom>
          <a:solidFill>
            <a:schemeClr val="bg1"/>
          </a:solidFill>
        </p:spPr>
        <p:txBody>
          <a:bodyPr wrap="square" rtlCol="0">
            <a:spAutoFit/>
          </a:bodyPr>
          <a:lstStyle/>
          <a:p>
            <a:r>
              <a:rPr lang="zh-CN" altLang="en-US" sz="2800" dirty="0">
                <a:solidFill>
                  <a:srgbClr val="FF0000"/>
                </a:solidFill>
                <a:latin typeface="华文彩云" panose="02010800040101010101" pitchFamily="2" charset="-122"/>
                <a:ea typeface="华文彩云" panose="02010800040101010101" pitchFamily="2" charset="-122"/>
              </a:rPr>
              <a:t>原文本</a:t>
            </a:r>
            <a:endParaRPr lang="zh-CN" altLang="en-US" sz="2800" dirty="0">
              <a:solidFill>
                <a:srgbClr val="FF0000"/>
              </a:solidFill>
              <a:latin typeface="华文彩云" panose="02010800040101010101" pitchFamily="2" charset="-122"/>
              <a:ea typeface="华文彩云" panose="02010800040101010101" pitchFamily="2" charset="-122"/>
            </a:endParaRPr>
          </a:p>
        </p:txBody>
      </p:sp>
      <p:sp>
        <p:nvSpPr>
          <p:cNvPr id="3" name="文本框 2"/>
          <p:cNvSpPr txBox="1"/>
          <p:nvPr/>
        </p:nvSpPr>
        <p:spPr>
          <a:xfrm>
            <a:off x="0" y="807477"/>
            <a:ext cx="12125739"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"Then become one!" said the old man.</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"How?" Tommy asked in surprise. "I don't have any superpowers."</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"And why would you need them?" the old man smiled. Seeing the confusion on the boy's face, he squatted (</a:t>
            </a:r>
            <a:r>
              <a:rPr lang="zh-CN" altLang="en-US" sz="3200" kern="100" dirty="0">
                <a:effectLst/>
                <a:latin typeface="等线" panose="02010600030101010101" pitchFamily="2" charset="-122"/>
                <a:ea typeface="等线" panose="02010600030101010101" pitchFamily="2" charset="-122"/>
                <a:cs typeface="Times New Roman" panose="02020603050405020304" pitchFamily="18" charset="0"/>
              </a:rPr>
              <a:t>蹲下</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and put his hands on Tommy's arms. "Did you know, that shopkeeper lady over there has a disabled husband? She's been working hard and taking care of him for years. I've never heard a word of complaint from her. And this person” --- he pointed at a redhead man, who just entered the shop. "He's a firefighter; he's saved countless lives. He never gives up, no matter how dangerous the situation seems to be."</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31816" y="35782"/>
            <a:ext cx="1618090" cy="523220"/>
          </a:xfrm>
          <a:prstGeom prst="rect">
            <a:avLst/>
          </a:prstGeom>
          <a:solidFill>
            <a:schemeClr val="bg1"/>
          </a:solidFill>
        </p:spPr>
        <p:txBody>
          <a:bodyPr wrap="square" rtlCol="0">
            <a:spAutoFit/>
          </a:bodyPr>
          <a:lstStyle/>
          <a:p>
            <a:r>
              <a:rPr lang="zh-CN" altLang="en-US" sz="2800" dirty="0">
                <a:solidFill>
                  <a:srgbClr val="FF0000"/>
                </a:solidFill>
                <a:latin typeface="华文彩云" panose="02010800040101010101" pitchFamily="2" charset="-122"/>
                <a:ea typeface="华文彩云" panose="02010800040101010101" pitchFamily="2" charset="-122"/>
              </a:rPr>
              <a:t>原文本</a:t>
            </a:r>
            <a:endParaRPr lang="zh-CN" altLang="en-US" sz="2800" dirty="0">
              <a:solidFill>
                <a:srgbClr val="FF0000"/>
              </a:solidFill>
              <a:latin typeface="华文彩云" panose="02010800040101010101" pitchFamily="2" charset="-122"/>
              <a:ea typeface="华文彩云" panose="02010800040101010101" pitchFamily="2" charset="-122"/>
            </a:endParaRPr>
          </a:p>
        </p:txBody>
      </p:sp>
      <p:sp>
        <p:nvSpPr>
          <p:cNvPr id="3" name="文本框 2"/>
          <p:cNvSpPr txBox="1"/>
          <p:nvPr/>
        </p:nvSpPr>
        <p:spPr>
          <a:xfrm>
            <a:off x="0" y="807477"/>
            <a:ext cx="12125739" cy="2062103"/>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The old man looked Tommy in the eyes and smiled. "You don't need a superpower to be a hero for someone else. The path of a superhero starts not in the mind, not in the muscles, but in the heart."</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solidFill>
            <a:srgbClr val="D5F1FD"/>
          </a:solidFill>
        </p:spPr>
      </p:pic>
      <p:sp>
        <p:nvSpPr>
          <p:cNvPr id="2" name="文本框 1"/>
          <p:cNvSpPr txBox="1"/>
          <p:nvPr/>
        </p:nvSpPr>
        <p:spPr>
          <a:xfrm>
            <a:off x="1828799" y="1408228"/>
            <a:ext cx="6957391" cy="769441"/>
          </a:xfrm>
          <a:prstGeom prst="rect">
            <a:avLst/>
          </a:prstGeom>
          <a:solidFill>
            <a:srgbClr val="D5F1FD"/>
          </a:solidFill>
        </p:spPr>
        <p:txBody>
          <a:bodyPr wrap="square" rtlCol="0">
            <a:spAutoFit/>
          </a:bodyPr>
          <a:lstStyle/>
          <a:p>
            <a:r>
              <a:rPr lang="en-US" altLang="zh-CN" sz="4400" dirty="0">
                <a:solidFill>
                  <a:srgbClr val="9900CC"/>
                </a:solidFill>
              </a:rPr>
              <a:t>       Read for</a:t>
            </a:r>
            <a:r>
              <a:rPr lang="zh-CN" altLang="en-US" sz="4400" dirty="0">
                <a:solidFill>
                  <a:srgbClr val="9900CC"/>
                </a:solidFill>
              </a:rPr>
              <a:t> </a:t>
            </a:r>
            <a:r>
              <a:rPr lang="en-US" altLang="zh-CN" sz="4400" dirty="0">
                <a:solidFill>
                  <a:srgbClr val="9900CC"/>
                </a:solidFill>
              </a:rPr>
              <a:t>information</a:t>
            </a:r>
            <a:r>
              <a:rPr lang="zh-CN" altLang="en-US" sz="4400" dirty="0">
                <a:solidFill>
                  <a:srgbClr val="9900CC"/>
                </a:solidFill>
              </a:rPr>
              <a:t> </a:t>
            </a:r>
            <a:endParaRPr lang="zh-CN" altLang="en-US" sz="4400" dirty="0">
              <a:solidFill>
                <a:srgbClr val="9900CC"/>
              </a:solidFill>
            </a:endParaRPr>
          </a:p>
        </p:txBody>
      </p:sp>
      <p:sp>
        <p:nvSpPr>
          <p:cNvPr id="3" name="文本框 2"/>
          <p:cNvSpPr txBox="1"/>
          <p:nvPr/>
        </p:nvSpPr>
        <p:spPr>
          <a:xfrm>
            <a:off x="974035" y="3816810"/>
            <a:ext cx="9790044" cy="769441"/>
          </a:xfrm>
          <a:prstGeom prst="rect">
            <a:avLst/>
          </a:prstGeom>
          <a:solidFill>
            <a:srgbClr val="D5F1FD"/>
          </a:solidFill>
        </p:spPr>
        <p:txBody>
          <a:bodyPr wrap="square" rtlCol="0">
            <a:spAutoFit/>
          </a:bodyPr>
          <a:lstStyle/>
          <a:p>
            <a:r>
              <a:rPr lang="en-US" altLang="zh-CN" sz="4400" dirty="0">
                <a:solidFill>
                  <a:srgbClr val="CC00FF"/>
                </a:solidFill>
              </a:rPr>
              <a:t>Answer the questions as fast as possible </a:t>
            </a:r>
            <a:endParaRPr lang="zh-CN" altLang="en-US" sz="4400" dirty="0">
              <a:solidFill>
                <a:srgbClr val="CC00FF"/>
              </a:solidFill>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1" y="320503"/>
            <a:ext cx="12125739"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It was a cold, snowy evening. Tommy was running as fast as he could, focused on nothing but his destination ---the shop on the street corner. Two weeks ago</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he saw figurines of Marvel superheroes on the shelves and felt he had to have one. He's been walking the neighbor's dog ever since then to earn money to realize his little dream. He was so excited and hardly noticing the world around him. Maybe that's why he tripped over the legs of a homeless woman, who was sitting on the sidewalk, her back against the wall. He murmured (</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低语</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)"sorry" and moved on to his destination.</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36444" y="5460279"/>
            <a:ext cx="12125739" cy="1077218"/>
          </a:xfrm>
          <a:prstGeom prst="rect">
            <a:avLst/>
          </a:prstGeom>
          <a:solidFill>
            <a:schemeClr val="bg1"/>
          </a:solidFill>
        </p:spPr>
        <p:txBody>
          <a:bodyPr wrap="square">
            <a:spAutoFit/>
          </a:body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Q1</a:t>
            </a:r>
            <a:r>
              <a:rPr lang="zh-CN" altLang="en-US"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What was Tommy’s desire? </a:t>
            </a:r>
            <a:endPar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solidFill>
                  <a:srgbClr val="CC00FF"/>
                </a:solidFill>
                <a:latin typeface="等线" panose="02010600030101010101" pitchFamily="2" charset="-122"/>
                <a:ea typeface="等线" panose="02010600030101010101" pitchFamily="2" charset="-122"/>
                <a:cs typeface="Times New Roman" panose="02020603050405020304" pitchFamily="18" charset="0"/>
              </a:rPr>
              <a:t>Q2:    What happened on the way to the shop?</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66261" y="171374"/>
            <a:ext cx="12125739" cy="5016758"/>
          </a:xfrm>
          <a:prstGeom prst="rect">
            <a:avLst/>
          </a:prstGeom>
          <a:solidFill>
            <a:schemeClr val="bg1"/>
          </a:solidFill>
        </p:spPr>
        <p:txBody>
          <a:bodyPr wrap="square">
            <a:spAutoFit/>
          </a:bodyPr>
          <a:lstStyle/>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Once he entered the shop, he went straight to the shelves with figurines. Hulk, Thor, Captain America, Iron Man, and many more --- all of his admired heroes. With his heart pounding like crazy he reached for Spiderman.</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"You like these, true believer?"</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Tommy turned around. An old man was standing behind him with a wide smile on his face. "Y-yes ... Yes, they're awesome!" answered Tommy. "They're strong and fast and help other people a lot ..." the boy looked at figurines in admiration. "I wish I could be a superhero too."</a:t>
            </a:r>
            <a:endPar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 name="文本框 1"/>
          <p:cNvSpPr txBox="1"/>
          <p:nvPr/>
        </p:nvSpPr>
        <p:spPr>
          <a:xfrm>
            <a:off x="66261" y="5312204"/>
            <a:ext cx="12125739" cy="584775"/>
          </a:xfrm>
          <a:prstGeom prst="rect">
            <a:avLst/>
          </a:prstGeom>
          <a:solidFill>
            <a:schemeClr val="bg1"/>
          </a:solidFill>
        </p:spPr>
        <p:txBody>
          <a:bodyPr wrap="square">
            <a:spAutoFit/>
          </a:bodyPr>
          <a:lstStyle/>
          <a:p>
            <a:pPr indent="266700" algn="just"/>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Q3</a:t>
            </a:r>
            <a:r>
              <a:rPr lang="zh-CN" altLang="en-US"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rPr>
              <a:t>Why did Tommy like figurines of Supermen?</a:t>
            </a:r>
            <a:endParaRPr lang="zh-CN" altLang="zh-CN" sz="3200" kern="100" dirty="0">
              <a:solidFill>
                <a:srgbClr val="CC00FF"/>
              </a:solidFill>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19109</Words>
  <Application>WPS 演示</Application>
  <PresentationFormat>ワイド画面</PresentationFormat>
  <Paragraphs>232</Paragraphs>
  <Slides>42</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42</vt:i4>
      </vt:variant>
    </vt:vector>
  </HeadingPairs>
  <TitlesOfParts>
    <vt:vector size="60" baseType="lpstr">
      <vt:lpstr>Arial</vt:lpstr>
      <vt:lpstr>宋体</vt:lpstr>
      <vt:lpstr>Wingdings</vt:lpstr>
      <vt:lpstr>华文彩云</vt:lpstr>
      <vt:lpstr>等线</vt:lpstr>
      <vt:lpstr>Times New Roman</vt:lpstr>
      <vt:lpstr>微软雅黑</vt:lpstr>
      <vt:lpstr>Arial Unicode MS</vt:lpstr>
      <vt:lpstr>等线 Light</vt:lpstr>
      <vt:lpstr>华文楷体</vt:lpstr>
      <vt:lpstr>华文行楷</vt:lpstr>
      <vt:lpstr>Aharoni</vt:lpstr>
      <vt:lpstr>华文琥珀</vt:lpstr>
      <vt:lpstr>HelveticaNeue</vt:lpstr>
      <vt:lpstr>华文新魏</vt:lpstr>
      <vt:lpstr>Segoe Print</vt:lpstr>
      <vt:lpstr>Yu Gothic UI Semibold</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原文本叙事特征：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jiahui fu</dc:creator>
  <cp:lastModifiedBy>Administrator</cp:lastModifiedBy>
  <cp:revision>86</cp:revision>
  <dcterms:created xsi:type="dcterms:W3CDTF">2024-03-30T13:01:00Z</dcterms:created>
  <dcterms:modified xsi:type="dcterms:W3CDTF">2024-04-02T08:38:56Z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ies>
</file>