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78" r:id="rId3"/>
    <p:sldId id="286" r:id="rId4"/>
    <p:sldId id="314" r:id="rId6"/>
    <p:sldId id="313" r:id="rId7"/>
    <p:sldId id="353" r:id="rId8"/>
    <p:sldId id="355" r:id="rId9"/>
    <p:sldId id="366" r:id="rId10"/>
    <p:sldId id="367" r:id="rId11"/>
    <p:sldId id="332" r:id="rId12"/>
    <p:sldId id="340" r:id="rId13"/>
    <p:sldId id="342" r:id="rId14"/>
    <p:sldId id="344" r:id="rId15"/>
    <p:sldId id="347" r:id="rId16"/>
    <p:sldId id="343" r:id="rId17"/>
    <p:sldId id="348" r:id="rId18"/>
    <p:sldId id="349" r:id="rId19"/>
    <p:sldId id="350" r:id="rId20"/>
    <p:sldId id="28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8600"/>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3" autoAdjust="0"/>
    <p:restoredTop sz="94660"/>
  </p:normalViewPr>
  <p:slideViewPr>
    <p:cSldViewPr snapToGrid="0">
      <p:cViewPr varScale="1">
        <p:scale>
          <a:sx n="65" d="100"/>
          <a:sy n="65" d="100"/>
        </p:scale>
        <p:origin x="668" y="60"/>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40122" y="2138763"/>
            <a:ext cx="2128676" cy="2128676"/>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6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6" y="2047260"/>
                </a:lnTo>
                <a:cubicBezTo>
                  <a:pt x="1152171" y="2155815"/>
                  <a:pt x="976170" y="2155815"/>
                  <a:pt x="867615" y="2047260"/>
                </a:cubicBezTo>
                <a:lnTo>
                  <a:pt x="81417" y="1261062"/>
                </a:lnTo>
                <a:cubicBezTo>
                  <a:pt x="-27138" y="1152507"/>
                  <a:pt x="-27138" y="976505"/>
                  <a:pt x="81417" y="867950"/>
                </a:cubicBezTo>
                <a:lnTo>
                  <a:pt x="867950" y="81417"/>
                </a:lnTo>
                <a:cubicBezTo>
                  <a:pt x="922227" y="27139"/>
                  <a:pt x="993367" y="0"/>
                  <a:pt x="1064506"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67815" y="2138763"/>
            <a:ext cx="2128676" cy="2128676"/>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6" y="0"/>
                  <a:pt x="1064506"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195509" y="2138763"/>
            <a:ext cx="2128676" cy="2128676"/>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7" y="0"/>
                  <a:pt x="1064506"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523201" y="2138763"/>
            <a:ext cx="2128677" cy="2128676"/>
          </a:xfrm>
          <a:custGeom>
            <a:avLst/>
            <a:gdLst>
              <a:gd name="connsiteX0" fmla="*/ 1064507 w 2128677"/>
              <a:gd name="connsiteY0" fmla="*/ 0 h 2128676"/>
              <a:gd name="connsiteX1" fmla="*/ 1261062 w 2128677"/>
              <a:gd name="connsiteY1" fmla="*/ 81417 h 2128676"/>
              <a:gd name="connsiteX2" fmla="*/ 2047261 w 2128677"/>
              <a:gd name="connsiteY2" fmla="*/ 867615 h 2128676"/>
              <a:gd name="connsiteX3" fmla="*/ 2047261 w 2128677"/>
              <a:gd name="connsiteY3" fmla="*/ 1260726 h 2128676"/>
              <a:gd name="connsiteX4" fmla="*/ 1260727 w 2128677"/>
              <a:gd name="connsiteY4" fmla="*/ 2047260 h 2128676"/>
              <a:gd name="connsiteX5" fmla="*/ 867616 w 2128677"/>
              <a:gd name="connsiteY5" fmla="*/ 2047260 h 2128676"/>
              <a:gd name="connsiteX6" fmla="*/ 81417 w 2128677"/>
              <a:gd name="connsiteY6" fmla="*/ 1261062 h 2128676"/>
              <a:gd name="connsiteX7" fmla="*/ 81417 w 2128677"/>
              <a:gd name="connsiteY7" fmla="*/ 867950 h 2128676"/>
              <a:gd name="connsiteX8" fmla="*/ 867951 w 2128677"/>
              <a:gd name="connsiteY8" fmla="*/ 81417 h 2128676"/>
              <a:gd name="connsiteX9" fmla="*/ 1064507 w 2128677"/>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7" h="2128676">
                <a:moveTo>
                  <a:pt x="1064507" y="0"/>
                </a:moveTo>
                <a:cubicBezTo>
                  <a:pt x="1135645" y="0"/>
                  <a:pt x="1206784" y="27139"/>
                  <a:pt x="1261062" y="81417"/>
                </a:cubicBezTo>
                <a:lnTo>
                  <a:pt x="2047261" y="867615"/>
                </a:lnTo>
                <a:cubicBezTo>
                  <a:pt x="2155816" y="976170"/>
                  <a:pt x="2155816" y="1152171"/>
                  <a:pt x="2047261" y="1260726"/>
                </a:cubicBezTo>
                <a:lnTo>
                  <a:pt x="1260727" y="2047260"/>
                </a:lnTo>
                <a:cubicBezTo>
                  <a:pt x="1152172" y="2155815"/>
                  <a:pt x="976171" y="2155815"/>
                  <a:pt x="867616" y="2047260"/>
                </a:cubicBezTo>
                <a:lnTo>
                  <a:pt x="81417" y="1261062"/>
                </a:lnTo>
                <a:cubicBezTo>
                  <a:pt x="-27138" y="1152507"/>
                  <a:pt x="-27138" y="976505"/>
                  <a:pt x="81417" y="867950"/>
                </a:cubicBezTo>
                <a:lnTo>
                  <a:pt x="867951" y="81417"/>
                </a:lnTo>
                <a:cubicBezTo>
                  <a:pt x="922229" y="27139"/>
                  <a:pt x="993368" y="0"/>
                  <a:pt x="1064507" y="0"/>
                </a:cubicBez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49834" y="2010341"/>
            <a:ext cx="2972256" cy="2446480"/>
          </a:xfrm>
          <a:custGeom>
            <a:avLst/>
            <a:gdLst>
              <a:gd name="connsiteX0" fmla="*/ 0 w 2972256"/>
              <a:gd name="connsiteY0" fmla="*/ 0 h 2446480"/>
              <a:gd name="connsiteX1" fmla="*/ 2972256 w 2972256"/>
              <a:gd name="connsiteY1" fmla="*/ 0 h 2446480"/>
              <a:gd name="connsiteX2" fmla="*/ 2972256 w 2972256"/>
              <a:gd name="connsiteY2" fmla="*/ 2446480 h 2446480"/>
              <a:gd name="connsiteX3" fmla="*/ 0 w 2972256"/>
              <a:gd name="connsiteY3" fmla="*/ 2446480 h 2446480"/>
            </a:gdLst>
            <a:ahLst/>
            <a:cxnLst>
              <a:cxn ang="0">
                <a:pos x="connsiteX0" y="connsiteY0"/>
              </a:cxn>
              <a:cxn ang="0">
                <a:pos x="connsiteX1" y="connsiteY1"/>
              </a:cxn>
              <a:cxn ang="0">
                <a:pos x="connsiteX2" y="connsiteY2"/>
              </a:cxn>
              <a:cxn ang="0">
                <a:pos x="connsiteX3" y="connsiteY3"/>
              </a:cxn>
            </a:cxnLst>
            <a:rect l="l" t="t" r="r" b="b"/>
            <a:pathLst>
              <a:path w="2972256" h="2446480">
                <a:moveTo>
                  <a:pt x="0" y="0"/>
                </a:moveTo>
                <a:lnTo>
                  <a:pt x="2972256" y="0"/>
                </a:lnTo>
                <a:lnTo>
                  <a:pt x="2972256" y="2446480"/>
                </a:lnTo>
                <a:lnTo>
                  <a:pt x="0" y="244648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09874" y="2010345"/>
            <a:ext cx="2972256" cy="2446480"/>
          </a:xfrm>
          <a:custGeom>
            <a:avLst/>
            <a:gdLst>
              <a:gd name="connsiteX0" fmla="*/ 0 w 2972256"/>
              <a:gd name="connsiteY0" fmla="*/ 0 h 2446480"/>
              <a:gd name="connsiteX1" fmla="*/ 2972256 w 2972256"/>
              <a:gd name="connsiteY1" fmla="*/ 0 h 2446480"/>
              <a:gd name="connsiteX2" fmla="*/ 2972256 w 2972256"/>
              <a:gd name="connsiteY2" fmla="*/ 2446480 h 2446480"/>
              <a:gd name="connsiteX3" fmla="*/ 0 w 2972256"/>
              <a:gd name="connsiteY3" fmla="*/ 2446480 h 2446480"/>
            </a:gdLst>
            <a:ahLst/>
            <a:cxnLst>
              <a:cxn ang="0">
                <a:pos x="connsiteX0" y="connsiteY0"/>
              </a:cxn>
              <a:cxn ang="0">
                <a:pos x="connsiteX1" y="connsiteY1"/>
              </a:cxn>
              <a:cxn ang="0">
                <a:pos x="connsiteX2" y="connsiteY2"/>
              </a:cxn>
              <a:cxn ang="0">
                <a:pos x="connsiteX3" y="connsiteY3"/>
              </a:cxn>
            </a:cxnLst>
            <a:rect l="l" t="t" r="r" b="b"/>
            <a:pathLst>
              <a:path w="2972256" h="2446480">
                <a:moveTo>
                  <a:pt x="0" y="0"/>
                </a:moveTo>
                <a:lnTo>
                  <a:pt x="2972256" y="0"/>
                </a:lnTo>
                <a:lnTo>
                  <a:pt x="2972256" y="2446480"/>
                </a:lnTo>
                <a:lnTo>
                  <a:pt x="0" y="244648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869910" y="2010345"/>
            <a:ext cx="2972256" cy="2446480"/>
          </a:xfrm>
          <a:custGeom>
            <a:avLst/>
            <a:gdLst>
              <a:gd name="connsiteX0" fmla="*/ 0 w 2972256"/>
              <a:gd name="connsiteY0" fmla="*/ 0 h 2446480"/>
              <a:gd name="connsiteX1" fmla="*/ 2972256 w 2972256"/>
              <a:gd name="connsiteY1" fmla="*/ 0 h 2446480"/>
              <a:gd name="connsiteX2" fmla="*/ 2972256 w 2972256"/>
              <a:gd name="connsiteY2" fmla="*/ 2446480 h 2446480"/>
              <a:gd name="connsiteX3" fmla="*/ 0 w 2972256"/>
              <a:gd name="connsiteY3" fmla="*/ 2446480 h 2446480"/>
            </a:gdLst>
            <a:ahLst/>
            <a:cxnLst>
              <a:cxn ang="0">
                <a:pos x="connsiteX0" y="connsiteY0"/>
              </a:cxn>
              <a:cxn ang="0">
                <a:pos x="connsiteX1" y="connsiteY1"/>
              </a:cxn>
              <a:cxn ang="0">
                <a:pos x="connsiteX2" y="connsiteY2"/>
              </a:cxn>
              <a:cxn ang="0">
                <a:pos x="connsiteX3" y="connsiteY3"/>
              </a:cxn>
            </a:cxnLst>
            <a:rect l="l" t="t" r="r" b="b"/>
            <a:pathLst>
              <a:path w="2972256" h="2446480">
                <a:moveTo>
                  <a:pt x="0" y="0"/>
                </a:moveTo>
                <a:lnTo>
                  <a:pt x="2972256" y="0"/>
                </a:lnTo>
                <a:lnTo>
                  <a:pt x="2972256" y="2446480"/>
                </a:lnTo>
                <a:lnTo>
                  <a:pt x="0" y="2446480"/>
                </a:lnTo>
                <a:close/>
              </a:path>
            </a:pathLst>
          </a:custGeom>
        </p:spPr>
        <p:txBody>
          <a:bodyPr wrap="square">
            <a:noAutofit/>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688560" y="2611566"/>
            <a:ext cx="1507576" cy="2514781"/>
          </a:xfrm>
          <a:custGeom>
            <a:avLst/>
            <a:gdLst>
              <a:gd name="connsiteX0" fmla="*/ 0 w 1507576"/>
              <a:gd name="connsiteY0" fmla="*/ 0 h 2514781"/>
              <a:gd name="connsiteX1" fmla="*/ 1507576 w 1507576"/>
              <a:gd name="connsiteY1" fmla="*/ 0 h 2514781"/>
              <a:gd name="connsiteX2" fmla="*/ 1507576 w 1507576"/>
              <a:gd name="connsiteY2" fmla="*/ 2514781 h 2514781"/>
              <a:gd name="connsiteX3" fmla="*/ 0 w 1507576"/>
              <a:gd name="connsiteY3" fmla="*/ 2514781 h 2514781"/>
            </a:gdLst>
            <a:ahLst/>
            <a:cxnLst>
              <a:cxn ang="0">
                <a:pos x="connsiteX0" y="connsiteY0"/>
              </a:cxn>
              <a:cxn ang="0">
                <a:pos x="connsiteX1" y="connsiteY1"/>
              </a:cxn>
              <a:cxn ang="0">
                <a:pos x="connsiteX2" y="connsiteY2"/>
              </a:cxn>
              <a:cxn ang="0">
                <a:pos x="connsiteX3" y="connsiteY3"/>
              </a:cxn>
            </a:cxnLst>
            <a:rect l="l" t="t" r="r" b="b"/>
            <a:pathLst>
              <a:path w="1507576" h="2514781">
                <a:moveTo>
                  <a:pt x="0" y="0"/>
                </a:moveTo>
                <a:lnTo>
                  <a:pt x="1507576" y="0"/>
                </a:lnTo>
                <a:lnTo>
                  <a:pt x="1507576" y="2514781"/>
                </a:lnTo>
                <a:lnTo>
                  <a:pt x="0" y="2514781"/>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2805889" y="2417548"/>
            <a:ext cx="1740397" cy="2903148"/>
          </a:xfrm>
          <a:custGeom>
            <a:avLst/>
            <a:gdLst>
              <a:gd name="connsiteX0" fmla="*/ 0 w 1740397"/>
              <a:gd name="connsiteY0" fmla="*/ 0 h 2903148"/>
              <a:gd name="connsiteX1" fmla="*/ 1740397 w 1740397"/>
              <a:gd name="connsiteY1" fmla="*/ 0 h 2903148"/>
              <a:gd name="connsiteX2" fmla="*/ 1740397 w 1740397"/>
              <a:gd name="connsiteY2" fmla="*/ 2903148 h 2903148"/>
              <a:gd name="connsiteX3" fmla="*/ 0 w 1740397"/>
              <a:gd name="connsiteY3" fmla="*/ 2903148 h 2903148"/>
            </a:gdLst>
            <a:ahLst/>
            <a:cxnLst>
              <a:cxn ang="0">
                <a:pos x="connsiteX0" y="connsiteY0"/>
              </a:cxn>
              <a:cxn ang="0">
                <a:pos x="connsiteX1" y="connsiteY1"/>
              </a:cxn>
              <a:cxn ang="0">
                <a:pos x="connsiteX2" y="connsiteY2"/>
              </a:cxn>
              <a:cxn ang="0">
                <a:pos x="connsiteX3" y="connsiteY3"/>
              </a:cxn>
            </a:cxnLst>
            <a:rect l="l" t="t" r="r" b="b"/>
            <a:pathLst>
              <a:path w="1740397" h="2903148">
                <a:moveTo>
                  <a:pt x="0" y="0"/>
                </a:moveTo>
                <a:lnTo>
                  <a:pt x="1740397" y="0"/>
                </a:lnTo>
                <a:lnTo>
                  <a:pt x="1740397" y="2903148"/>
                </a:lnTo>
                <a:lnTo>
                  <a:pt x="0" y="2903148"/>
                </a:lnTo>
                <a:close/>
              </a:path>
            </a:pathLst>
          </a:custGeom>
        </p:spPr>
        <p:txBody>
          <a:bodyPr wrap="square">
            <a:noAutofit/>
          </a:bodyPr>
          <a:lstStyle/>
          <a:p>
            <a:endParaRPr lang="zh-CN" altLang="en-US"/>
          </a:p>
        </p:txBody>
      </p:sp>
      <p:sp>
        <p:nvSpPr>
          <p:cNvPr id="10" name="图片占位符 9"/>
          <p:cNvSpPr>
            <a:spLocks noGrp="1"/>
          </p:cNvSpPr>
          <p:nvPr>
            <p:ph type="pic" sz="quarter" idx="12"/>
          </p:nvPr>
        </p:nvSpPr>
        <p:spPr>
          <a:xfrm>
            <a:off x="4153872" y="2611566"/>
            <a:ext cx="1507576" cy="2514781"/>
          </a:xfrm>
          <a:custGeom>
            <a:avLst/>
            <a:gdLst>
              <a:gd name="connsiteX0" fmla="*/ 0 w 1507576"/>
              <a:gd name="connsiteY0" fmla="*/ 0 h 2514781"/>
              <a:gd name="connsiteX1" fmla="*/ 1507576 w 1507576"/>
              <a:gd name="connsiteY1" fmla="*/ 0 h 2514781"/>
              <a:gd name="connsiteX2" fmla="*/ 1507576 w 1507576"/>
              <a:gd name="connsiteY2" fmla="*/ 2514781 h 2514781"/>
              <a:gd name="connsiteX3" fmla="*/ 0 w 1507576"/>
              <a:gd name="connsiteY3" fmla="*/ 2514781 h 2514781"/>
            </a:gdLst>
            <a:ahLst/>
            <a:cxnLst>
              <a:cxn ang="0">
                <a:pos x="connsiteX0" y="connsiteY0"/>
              </a:cxn>
              <a:cxn ang="0">
                <a:pos x="connsiteX1" y="connsiteY1"/>
              </a:cxn>
              <a:cxn ang="0">
                <a:pos x="connsiteX2" y="connsiteY2"/>
              </a:cxn>
              <a:cxn ang="0">
                <a:pos x="connsiteX3" y="connsiteY3"/>
              </a:cxn>
            </a:cxnLst>
            <a:rect l="l" t="t" r="r" b="b"/>
            <a:pathLst>
              <a:path w="1507576" h="2514781">
                <a:moveTo>
                  <a:pt x="0" y="0"/>
                </a:moveTo>
                <a:lnTo>
                  <a:pt x="1507576" y="0"/>
                </a:lnTo>
                <a:lnTo>
                  <a:pt x="1507576" y="2514781"/>
                </a:lnTo>
                <a:lnTo>
                  <a:pt x="0" y="2514781"/>
                </a:lnTo>
                <a:close/>
              </a:path>
            </a:pathLst>
          </a:custGeom>
        </p:spPr>
        <p:txBody>
          <a:bodyPr wrap="square">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348928"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7" name="图片占位符 16"/>
          <p:cNvSpPr>
            <a:spLocks noGrp="1"/>
          </p:cNvSpPr>
          <p:nvPr>
            <p:ph type="pic" sz="quarter" idx="11"/>
          </p:nvPr>
        </p:nvSpPr>
        <p:spPr>
          <a:xfrm>
            <a:off x="3300561" y="3854550"/>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5" name="图片占位符 14"/>
          <p:cNvSpPr>
            <a:spLocks noGrp="1"/>
          </p:cNvSpPr>
          <p:nvPr>
            <p:ph type="pic" sz="quarter" idx="12"/>
          </p:nvPr>
        </p:nvSpPr>
        <p:spPr>
          <a:xfrm>
            <a:off x="5252194"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8" name="图片占位符 17"/>
          <p:cNvSpPr>
            <a:spLocks noGrp="1"/>
          </p:cNvSpPr>
          <p:nvPr>
            <p:ph type="pic" sz="quarter" idx="13"/>
          </p:nvPr>
        </p:nvSpPr>
        <p:spPr>
          <a:xfrm>
            <a:off x="7203827" y="3854550"/>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6" name="图片占位符 15"/>
          <p:cNvSpPr>
            <a:spLocks noGrp="1"/>
          </p:cNvSpPr>
          <p:nvPr>
            <p:ph type="pic" sz="quarter" idx="14"/>
          </p:nvPr>
        </p:nvSpPr>
        <p:spPr>
          <a:xfrm>
            <a:off x="9155460"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433167"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3" name="图片占位符 12"/>
          <p:cNvSpPr>
            <a:spLocks noGrp="1"/>
          </p:cNvSpPr>
          <p:nvPr>
            <p:ph type="pic" sz="quarter" idx="11"/>
          </p:nvPr>
        </p:nvSpPr>
        <p:spPr>
          <a:xfrm>
            <a:off x="3923858"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4" name="图片占位符 13"/>
          <p:cNvSpPr>
            <a:spLocks noGrp="1"/>
          </p:cNvSpPr>
          <p:nvPr>
            <p:ph type="pic" sz="quarter" idx="12"/>
          </p:nvPr>
        </p:nvSpPr>
        <p:spPr>
          <a:xfrm>
            <a:off x="6414549"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
        <p:nvSpPr>
          <p:cNvPr id="15" name="图片占位符 14"/>
          <p:cNvSpPr>
            <a:spLocks noGrp="1"/>
          </p:cNvSpPr>
          <p:nvPr>
            <p:ph type="pic" sz="quarter" idx="13"/>
          </p:nvPr>
        </p:nvSpPr>
        <p:spPr>
          <a:xfrm>
            <a:off x="8905240" y="1872283"/>
            <a:ext cx="1853594" cy="1852976"/>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a:ln w="12700">
            <a:solidFill>
              <a:schemeClr val="accent2"/>
            </a:solidFill>
          </a:ln>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18346"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496384"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74422"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052459" y="1770745"/>
            <a:ext cx="2444216" cy="3846285"/>
          </a:xfrm>
          <a:custGeom>
            <a:avLst/>
            <a:gdLst>
              <a:gd name="connsiteX0" fmla="*/ 0 w 2444216"/>
              <a:gd name="connsiteY0" fmla="*/ 0 h 3846285"/>
              <a:gd name="connsiteX1" fmla="*/ 2444216 w 2444216"/>
              <a:gd name="connsiteY1" fmla="*/ 0 h 3846285"/>
              <a:gd name="connsiteX2" fmla="*/ 2444216 w 2444216"/>
              <a:gd name="connsiteY2" fmla="*/ 3846285 h 3846285"/>
              <a:gd name="connsiteX3" fmla="*/ 0 w 2444216"/>
              <a:gd name="connsiteY3" fmla="*/ 3846285 h 3846285"/>
            </a:gdLst>
            <a:ahLst/>
            <a:cxnLst>
              <a:cxn ang="0">
                <a:pos x="connsiteX0" y="connsiteY0"/>
              </a:cxn>
              <a:cxn ang="0">
                <a:pos x="connsiteX1" y="connsiteY1"/>
              </a:cxn>
              <a:cxn ang="0">
                <a:pos x="connsiteX2" y="connsiteY2"/>
              </a:cxn>
              <a:cxn ang="0">
                <a:pos x="connsiteX3" y="connsiteY3"/>
              </a:cxn>
            </a:cxnLst>
            <a:rect l="l" t="t" r="r" b="b"/>
            <a:pathLst>
              <a:path w="2444216" h="3846285">
                <a:moveTo>
                  <a:pt x="0" y="0"/>
                </a:moveTo>
                <a:lnTo>
                  <a:pt x="2444216" y="0"/>
                </a:lnTo>
                <a:lnTo>
                  <a:pt x="2444216" y="3846285"/>
                </a:lnTo>
                <a:lnTo>
                  <a:pt x="0" y="3846285"/>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16621" y="1981200"/>
            <a:ext cx="2750984"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7639387" y="1981200"/>
            <a:ext cx="2750984"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4739541" y="3878161"/>
            <a:ext cx="2750984"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343472"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4" name="图片占位符 13"/>
          <p:cNvSpPr>
            <a:spLocks noGrp="1"/>
          </p:cNvSpPr>
          <p:nvPr>
            <p:ph type="pic" sz="quarter" idx="11"/>
          </p:nvPr>
        </p:nvSpPr>
        <p:spPr>
          <a:xfrm>
            <a:off x="3719736"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sp>
        <p:nvSpPr>
          <p:cNvPr id="13" name="图片占位符 12"/>
          <p:cNvSpPr>
            <a:spLocks noGrp="1"/>
          </p:cNvSpPr>
          <p:nvPr>
            <p:ph type="pic" sz="quarter" idx="12"/>
          </p:nvPr>
        </p:nvSpPr>
        <p:spPr>
          <a:xfrm>
            <a:off x="6096000"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5" name="图片占位符 14"/>
          <p:cNvSpPr>
            <a:spLocks noGrp="1"/>
          </p:cNvSpPr>
          <p:nvPr>
            <p:ph type="pic" sz="quarter" idx="13"/>
          </p:nvPr>
        </p:nvSpPr>
        <p:spPr>
          <a:xfrm>
            <a:off x="8472264"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dirty="0">
              <a:solidFill>
                <a:schemeClr val="bg1">
                  <a:alpha val="0"/>
                </a:schemeClr>
              </a:solidFill>
              <a:latin typeface="微软雅黑" panose="020B0503020204020204" pitchFamily="34" charset="-122"/>
              <a:ea typeface="微软雅黑" panose="020B0503020204020204" pitchFamily="34" charset="-122"/>
              <a:sym typeface="+mn-ea"/>
            </a:endParaRPr>
          </a:p>
        </p:txBody>
      </p:sp>
      <p:pic>
        <p:nvPicPr>
          <p:cNvPr id="12" name="图片 11" descr="水印"/>
          <p:cNvPicPr>
            <a:picLocks noChangeAspect="1"/>
          </p:cNvPicPr>
          <p:nvPr userDrawn="1"/>
        </p:nvPicPr>
        <p:blipFill>
          <a:blip r:embed="rId13"/>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130177"/>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1160" y="132080"/>
            <a:ext cx="4970780" cy="460375"/>
          </a:xfrm>
          <a:prstGeom prst="rect">
            <a:avLst/>
          </a:prstGeom>
          <a:noFill/>
        </p:spPr>
        <p:txBody>
          <a:bodyPr wrap="square" rtlCol="0" anchor="t">
            <a:spAutoFit/>
          </a:bodyPr>
          <a:lstStyle/>
          <a:p>
            <a:pPr algn="ctr"/>
            <a:r>
              <a:rPr lang="zh-CN" altLang="en-US" sz="2400" b="1">
                <a:solidFill>
                  <a:schemeClr val="accent1"/>
                </a:solidFill>
                <a:effectLst>
                  <a:outerShdw blurRad="38100" dist="25400" dir="5400000" algn="ctr" rotWithShape="0">
                    <a:srgbClr val="6E747A">
                      <a:alpha val="43000"/>
                    </a:srgbClr>
                  </a:outerShdw>
                </a:effectLst>
              </a:rPr>
              <a:t>语料积累</a:t>
            </a:r>
            <a:r>
              <a:rPr lang="en-US" altLang="zh-CN" sz="2400" b="1">
                <a:solidFill>
                  <a:schemeClr val="accent1"/>
                </a:solidFill>
                <a:effectLst>
                  <a:outerShdw blurRad="38100" dist="25400" dir="5400000" algn="ctr" rotWithShape="0">
                    <a:srgbClr val="6E747A">
                      <a:alpha val="43000"/>
                    </a:srgbClr>
                  </a:outerShdw>
                </a:effectLst>
              </a:rPr>
              <a:t> para 2</a:t>
            </a:r>
            <a:endParaRPr lang="en-US" altLang="zh-CN" sz="2400" b="1">
              <a:solidFill>
                <a:schemeClr val="accent1"/>
              </a:solidFill>
              <a:effectLst>
                <a:outerShdw blurRad="38100" dist="25400" dir="5400000" algn="ctr" rotWithShape="0">
                  <a:srgbClr val="6E747A">
                    <a:alpha val="43000"/>
                  </a:srgbClr>
                </a:outerShdw>
              </a:effectLst>
            </a:endParaRPr>
          </a:p>
        </p:txBody>
      </p:sp>
      <p:sp>
        <p:nvSpPr>
          <p:cNvPr id="4" name="文本框 3"/>
          <p:cNvSpPr txBox="1"/>
          <p:nvPr/>
        </p:nvSpPr>
        <p:spPr>
          <a:xfrm>
            <a:off x="287655" y="982345"/>
            <a:ext cx="11394440" cy="4892675"/>
          </a:xfrm>
          <a:prstGeom prst="rect">
            <a:avLst/>
          </a:prstGeom>
          <a:noFill/>
        </p:spPr>
        <p:txBody>
          <a:bodyPr wrap="square" rtlCol="0">
            <a:spAutoFit/>
          </a:bodyPr>
          <a:p>
            <a:r>
              <a:rPr lang="en-US" altLang="zh-CN" sz="2400" b="1">
                <a:solidFill>
                  <a:srgbClr val="FF0000"/>
                </a:solidFill>
                <a:latin typeface="Times New Roman" panose="02020603050405020304" charset="0"/>
                <a:ea typeface="宋体" panose="02010600030101010101" pitchFamily="2" charset="-122"/>
                <a:cs typeface="Times New Roman" panose="02020603050405020304" charset="0"/>
                <a:sym typeface="+mn-ea"/>
              </a:rPr>
              <a:t>Translate the following expressions:</a:t>
            </a:r>
            <a:endParaRPr lang="en-US" altLang="zh-CN" sz="2400" b="1">
              <a:solidFill>
                <a:srgbClr val="FF0000"/>
              </a:solidFill>
              <a:latin typeface="Times New Roman" panose="02020603050405020304" charset="0"/>
              <a:ea typeface="宋体" panose="02010600030101010101" pitchFamily="2" charset="-122"/>
              <a:cs typeface="Times New Roman" panose="02020603050405020304" charset="0"/>
              <a:sym typeface="+mn-ea"/>
            </a:endParaRPr>
          </a:p>
          <a:p>
            <a:r>
              <a:rPr lang="en-US" altLang="zh-CN" sz="2400">
                <a:latin typeface="Times New Roman" panose="02020603050405020304" charset="0"/>
                <a:ea typeface="宋体" panose="02010600030101010101" pitchFamily="2" charset="-122"/>
                <a:cs typeface="Times New Roman" panose="02020603050405020304" charset="0"/>
              </a:rPr>
              <a:t>1 文化遗产____________     2 展览___________    3 各种各样的展览品___________</a:t>
            </a:r>
            <a:endParaRPr lang="en-US" altLang="zh-CN"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4 市博物馆____________     5 在展览中得到充分体现________________</a:t>
            </a:r>
            <a:endParaRPr lang="en-US" altLang="zh-CN"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6 数字化______________     7 数字图像_______________</a:t>
            </a:r>
            <a:endParaRPr lang="en-US" altLang="zh-CN"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8具有鲜明的中国文化特色_________   </a:t>
            </a:r>
            <a:endParaRPr lang="en-US" altLang="zh-CN"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9带领我们进入到了一个古代文明的世界________</a:t>
            </a:r>
            <a:endParaRPr lang="en-US" altLang="zh-CN"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10 一场视觉盛宴____________     11 灿烂的中国文化_______________ </a:t>
            </a:r>
            <a:endParaRPr lang="en-US" altLang="zh-CN"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12 以...为特点________________</a:t>
            </a:r>
            <a:endParaRPr lang="en-US" altLang="zh-CN"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13 让我印象最深刻的是______________   </a:t>
            </a:r>
            <a:endParaRPr lang="en-US" altLang="zh-CN"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14 是一座促进了解当地文化的桥梁_______________</a:t>
            </a:r>
            <a:endParaRPr lang="en-US" altLang="zh-CN"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15 促进了当地文化的传播_________________</a:t>
            </a:r>
            <a:endParaRPr lang="en-US" altLang="zh-CN"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16 提升了我们保护文化遗产的意识________________</a:t>
            </a:r>
            <a:endParaRPr lang="en-US" altLang="zh-CN"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17 毫无疑问，这样的展览让我对当地的文化有了更深的了解。_________________</a:t>
            </a:r>
            <a:endParaRPr lang="en-US" altLang="zh-CN" sz="24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130177"/>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76225" y="132080"/>
            <a:ext cx="4970780" cy="460375"/>
          </a:xfrm>
          <a:prstGeom prst="rect">
            <a:avLst/>
          </a:prstGeom>
          <a:noFill/>
        </p:spPr>
        <p:txBody>
          <a:bodyPr wrap="square" rtlCol="0" anchor="t">
            <a:spAutoFit/>
          </a:bodyPr>
          <a:lstStyle/>
          <a:p>
            <a:pPr algn="ctr"/>
            <a:r>
              <a:rPr lang="zh-CN" altLang="en-US" sz="2400" b="1">
                <a:solidFill>
                  <a:schemeClr val="accent1"/>
                </a:solidFill>
                <a:effectLst>
                  <a:outerShdw blurRad="38100" dist="25400" dir="5400000" algn="ctr" rotWithShape="0">
                    <a:srgbClr val="6E747A">
                      <a:alpha val="43000"/>
                    </a:srgbClr>
                  </a:outerShdw>
                </a:effectLst>
              </a:rPr>
              <a:t>语料积累</a:t>
            </a:r>
            <a:r>
              <a:rPr lang="en-US" altLang="zh-CN" sz="2400" b="1">
                <a:solidFill>
                  <a:schemeClr val="accent1"/>
                </a:solidFill>
                <a:effectLst>
                  <a:outerShdw blurRad="38100" dist="25400" dir="5400000" algn="ctr" rotWithShape="0">
                    <a:srgbClr val="6E747A">
                      <a:alpha val="43000"/>
                    </a:srgbClr>
                  </a:outerShdw>
                </a:effectLst>
              </a:rPr>
              <a:t>  para 3</a:t>
            </a:r>
            <a:endParaRPr lang="en-US" altLang="zh-CN" sz="2400" b="1">
              <a:solidFill>
                <a:schemeClr val="accent1"/>
              </a:solidFill>
              <a:effectLst>
                <a:outerShdw blurRad="38100" dist="25400" dir="5400000" algn="ctr" rotWithShape="0">
                  <a:srgbClr val="6E747A">
                    <a:alpha val="43000"/>
                  </a:srgbClr>
                </a:outerShdw>
              </a:effectLst>
            </a:endParaRPr>
          </a:p>
        </p:txBody>
      </p:sp>
      <p:sp>
        <p:nvSpPr>
          <p:cNvPr id="4" name="文本框 3"/>
          <p:cNvSpPr txBox="1"/>
          <p:nvPr/>
        </p:nvSpPr>
        <p:spPr>
          <a:xfrm>
            <a:off x="287655" y="1998345"/>
            <a:ext cx="11394440" cy="2676525"/>
          </a:xfrm>
          <a:prstGeom prst="rect">
            <a:avLst/>
          </a:prstGeom>
          <a:noFill/>
        </p:spPr>
        <p:txBody>
          <a:bodyPr wrap="square" rtlCol="0">
            <a:spAutoFit/>
          </a:bodyPr>
          <a:p>
            <a:r>
              <a:rPr lang="en-US" altLang="zh-CN" sz="2800">
                <a:latin typeface="Times New Roman" panose="02020603050405020304" charset="0"/>
                <a:ea typeface="宋体" panose="02010600030101010101" pitchFamily="2" charset="-122"/>
                <a:cs typeface="Times New Roman" panose="02020603050405020304" charset="0"/>
              </a:rPr>
              <a:t>1 After the visit, I ______________（对......感到自豪）splendid/brilliant</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 Chinese culture. Here are some pictures for you.</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2 ________________(这儿附上一些展品的照片).Hope you can have a real taste of Chinese culture.</a:t>
            </a:r>
            <a:endParaRPr lang="en-US" altLang="zh-CN" sz="2800">
              <a:latin typeface="Times New Roman" panose="02020603050405020304" charset="0"/>
              <a:ea typeface="宋体" panose="02010600030101010101" pitchFamily="2" charset="-122"/>
              <a:cs typeface="Times New Roman" panose="02020603050405020304" charset="0"/>
            </a:endParaRPr>
          </a:p>
          <a:p>
            <a:endParaRPr lang="en-US" altLang="zh-CN" sz="2800">
              <a:latin typeface="Times New Roman" panose="02020603050405020304" charset="0"/>
              <a:ea typeface="宋体" panose="02010600030101010101" pitchFamily="2" charset="-122"/>
              <a:cs typeface="Times New Roman" panose="02020603050405020304" charset="0"/>
            </a:endParaRPr>
          </a:p>
          <a:p>
            <a:endParaRPr lang="en-US" altLang="zh-CN" sz="28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130177"/>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737870" y="132080"/>
            <a:ext cx="4970780" cy="460375"/>
          </a:xfrm>
          <a:prstGeom prst="rect">
            <a:avLst/>
          </a:prstGeom>
          <a:noFill/>
        </p:spPr>
        <p:txBody>
          <a:bodyPr wrap="square" rtlCol="0" anchor="t">
            <a:spAutoFit/>
          </a:bodyPr>
          <a:lstStyle/>
          <a:p>
            <a:pPr algn="ctr"/>
            <a:r>
              <a:rPr lang="en-US" altLang="zh-CN" sz="2400" b="1">
                <a:solidFill>
                  <a:schemeClr val="accent1"/>
                </a:solidFill>
                <a:effectLst>
                  <a:outerShdw blurRad="38100" dist="25400" dir="5400000" algn="ctr" rotWithShape="0">
                    <a:srgbClr val="6E747A">
                      <a:alpha val="43000"/>
                    </a:srgbClr>
                  </a:outerShdw>
                </a:effectLst>
                <a:latin typeface="Times New Roman" panose="02020603050405020304" charset="0"/>
                <a:ea typeface="宋体" panose="02010600030101010101" pitchFamily="2" charset="-122"/>
                <a:cs typeface="Times New Roman" panose="02020603050405020304" charset="0"/>
                <a:sym typeface="+mn-ea"/>
              </a:rPr>
              <a:t>下水作文1</a:t>
            </a:r>
            <a:endParaRPr lang="en-US" altLang="zh-CN" sz="2400" b="1">
              <a:solidFill>
                <a:schemeClr val="accent1"/>
              </a:solidFill>
              <a:effectLst>
                <a:outerShdw blurRad="38100" dist="25400" dir="5400000" algn="ctr" rotWithShape="0">
                  <a:srgbClr val="6E747A">
                    <a:alpha val="43000"/>
                  </a:srgbClr>
                </a:outerShdw>
              </a:effectLst>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260350" y="894080"/>
            <a:ext cx="11394440" cy="5262245"/>
          </a:xfrm>
          <a:prstGeom prst="rect">
            <a:avLst/>
          </a:prstGeom>
          <a:noFill/>
        </p:spPr>
        <p:txBody>
          <a:bodyPr wrap="square" rtlCol="0">
            <a:spAutoFit/>
          </a:bodyPr>
          <a:p>
            <a:r>
              <a:rPr lang="en-US" altLang="zh-CN" sz="2800">
                <a:latin typeface="Times New Roman" panose="02020603050405020304" charset="0"/>
                <a:ea typeface="宋体" panose="02010600030101010101" pitchFamily="2" charset="-122"/>
                <a:cs typeface="Times New Roman" panose="02020603050405020304" charset="0"/>
              </a:rPr>
              <a:t>Dear Peter,</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    Last Saturday, I paid a visit to a local cultural heritage exhibition held in the city museum. Since you are an enthusiast for Chinese culture, I am writing to introduce something to you.</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    The exhibition featured varieties of exhibits with distinguished elements of Chinese traditional culture, ranging from artistic masterpieces to handcrafts.With the assistance of digital images and videos, some precious intangible cultural heritage was also displayed. This exhibition, in my eyes, not only promotes the spread of local culture but also helps us gain a deeper insight into the importance of protecting cultural heritage.</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    This is really an amazing journey! Here are some pictures to satisfy you appetite for  splendid Chinese culture. </a:t>
            </a:r>
            <a:endParaRPr lang="en-US" altLang="zh-CN" sz="28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130177"/>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737870" y="132080"/>
            <a:ext cx="4970780" cy="460375"/>
          </a:xfrm>
          <a:prstGeom prst="rect">
            <a:avLst/>
          </a:prstGeom>
          <a:noFill/>
        </p:spPr>
        <p:txBody>
          <a:bodyPr wrap="square" rtlCol="0" anchor="t">
            <a:spAutoFit/>
          </a:bodyPr>
          <a:lstStyle/>
          <a:p>
            <a:pPr algn="ctr"/>
            <a:r>
              <a:rPr lang="en-US" altLang="zh-CN" sz="2400" b="1">
                <a:solidFill>
                  <a:schemeClr val="accent1"/>
                </a:solidFill>
                <a:effectLst>
                  <a:outerShdw blurRad="38100" dist="25400" dir="5400000" algn="ctr" rotWithShape="0">
                    <a:srgbClr val="6E747A">
                      <a:alpha val="43000"/>
                    </a:srgbClr>
                  </a:outerShdw>
                </a:effectLst>
                <a:latin typeface="Times New Roman" panose="02020603050405020304" charset="0"/>
                <a:ea typeface="宋体" panose="02010600030101010101" pitchFamily="2" charset="-122"/>
                <a:cs typeface="Times New Roman" panose="02020603050405020304" charset="0"/>
                <a:sym typeface="+mn-ea"/>
              </a:rPr>
              <a:t>下水作文2</a:t>
            </a:r>
            <a:endParaRPr lang="en-US" altLang="zh-CN" sz="2400" b="1">
              <a:solidFill>
                <a:schemeClr val="accent1"/>
              </a:solidFill>
              <a:effectLst>
                <a:outerShdw blurRad="38100" dist="25400" dir="5400000" algn="ctr" rotWithShape="0">
                  <a:srgbClr val="6E747A">
                    <a:alpha val="43000"/>
                  </a:srgbClr>
                </a:outerShdw>
              </a:effectLst>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260350" y="894080"/>
            <a:ext cx="11394440" cy="5692775"/>
          </a:xfrm>
          <a:prstGeom prst="rect">
            <a:avLst/>
          </a:prstGeom>
          <a:noFill/>
        </p:spPr>
        <p:txBody>
          <a:bodyPr wrap="square" rtlCol="0">
            <a:spAutoFit/>
          </a:bodyPr>
          <a:p>
            <a:r>
              <a:rPr lang="en-US" altLang="zh-CN" sz="2800">
                <a:latin typeface="Times New Roman" panose="02020603050405020304" charset="0"/>
                <a:ea typeface="宋体" panose="02010600030101010101" pitchFamily="2" charset="-122"/>
                <a:cs typeface="Times New Roman" panose="02020603050405020304" charset="0"/>
              </a:rPr>
              <a:t>Dear Peter,</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    Knowing that you have great zeal for Chinese culture, I’ m writing to share with you my splendid experience in a local cultural heritage exhibition last Saturday.</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   Held by the city museum, the exhibition captivated people from all walks of life, including cultural enthusiasts like me. Ranging from ancient china vases and hand-made crafts to various customs in different districts, the exhibition was definitely a visual feast, which demonstrated how distinctive Chinese culture was cultivated in the 5,000 years of history. It was this exhibition that sparked people’s growing love  for our prolonged and vibrant culture and made them proud of our nation.</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  Enclosed here are some photos of the exhibits. Hope they can satisfy your appetite for Chinese culture and help you gain a deep insight into it.</a:t>
            </a:r>
            <a:endParaRPr lang="en-US" altLang="zh-CN" sz="28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130177"/>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737870" y="132080"/>
            <a:ext cx="4970780" cy="460375"/>
          </a:xfrm>
          <a:prstGeom prst="rect">
            <a:avLst/>
          </a:prstGeom>
          <a:noFill/>
        </p:spPr>
        <p:txBody>
          <a:bodyPr wrap="square" rtlCol="0" anchor="t">
            <a:spAutoFit/>
          </a:bodyPr>
          <a:lstStyle/>
          <a:p>
            <a:pPr algn="ctr"/>
            <a:r>
              <a:rPr lang="zh-CN" altLang="en-US" sz="2400" b="1">
                <a:solidFill>
                  <a:schemeClr val="accent1"/>
                </a:solidFill>
                <a:effectLst>
                  <a:outerShdw blurRad="38100" dist="25400" dir="5400000" algn="ctr" rotWithShape="0">
                    <a:srgbClr val="6E747A">
                      <a:alpha val="43000"/>
                    </a:srgbClr>
                  </a:outerShdw>
                </a:effectLst>
              </a:rPr>
              <a:t>范文</a:t>
            </a:r>
            <a:endParaRPr lang="zh-CN" altLang="en-US" sz="2400" b="1">
              <a:solidFill>
                <a:schemeClr val="accent1"/>
              </a:solidFill>
              <a:effectLst>
                <a:outerShdw blurRad="38100" dist="25400" dir="5400000" algn="ctr" rotWithShape="0">
                  <a:srgbClr val="6E747A">
                    <a:alpha val="43000"/>
                  </a:srgbClr>
                </a:outerShdw>
              </a:effectLst>
            </a:endParaRPr>
          </a:p>
        </p:txBody>
      </p:sp>
      <p:sp>
        <p:nvSpPr>
          <p:cNvPr id="4" name="文本框 3"/>
          <p:cNvSpPr txBox="1"/>
          <p:nvPr/>
        </p:nvSpPr>
        <p:spPr>
          <a:xfrm>
            <a:off x="260350" y="894080"/>
            <a:ext cx="11394440" cy="5262245"/>
          </a:xfrm>
          <a:prstGeom prst="rect">
            <a:avLst/>
          </a:prstGeom>
          <a:noFill/>
        </p:spPr>
        <p:txBody>
          <a:bodyPr wrap="square" rtlCol="0">
            <a:spAutoFit/>
          </a:bodyPr>
          <a:p>
            <a:pPr algn="just" fontAlgn="auto"/>
            <a:r>
              <a:rPr lang="en-US" altLang="zh-CN" sz="2800">
                <a:latin typeface="Times New Roman" panose="02020603050405020304" charset="0"/>
                <a:ea typeface="宋体" panose="02010600030101010101" pitchFamily="2" charset="-122"/>
                <a:cs typeface="Times New Roman" panose="02020603050405020304" charset="0"/>
              </a:rPr>
              <a:t>Dear Peter,</a:t>
            </a:r>
            <a:endParaRPr lang="en-US" altLang="zh-CN" sz="2800">
              <a:latin typeface="Times New Roman" panose="02020603050405020304" charset="0"/>
              <a:ea typeface="宋体" panose="02010600030101010101" pitchFamily="2" charset="-122"/>
              <a:cs typeface="Times New Roman" panose="02020603050405020304" charset="0"/>
            </a:endParaRPr>
          </a:p>
          <a:p>
            <a:pPr algn="just" fontAlgn="auto"/>
            <a:r>
              <a:rPr lang="en-US" altLang="zh-CN" sz="2800">
                <a:latin typeface="Times New Roman" panose="02020603050405020304" charset="0"/>
                <a:ea typeface="宋体" panose="02010600030101010101" pitchFamily="2" charset="-122"/>
                <a:cs typeface="Times New Roman" panose="02020603050405020304" charset="0"/>
              </a:rPr>
              <a:t>    Knowing that you have great passion for Chinese culture, I am writing to share with you some relevant details about a local cultural heritage exhibition last Saturday.</a:t>
            </a:r>
            <a:endParaRPr lang="en-US" altLang="zh-CN" sz="2800">
              <a:latin typeface="Times New Roman" panose="02020603050405020304" charset="0"/>
              <a:ea typeface="宋体" panose="02010600030101010101" pitchFamily="2" charset="-122"/>
              <a:cs typeface="Times New Roman" panose="02020603050405020304" charset="0"/>
            </a:endParaRPr>
          </a:p>
          <a:p>
            <a:pPr algn="just" fontAlgn="auto"/>
            <a:r>
              <a:rPr lang="en-US" altLang="zh-CN" sz="2800">
                <a:latin typeface="Times New Roman" panose="02020603050405020304" charset="0"/>
                <a:ea typeface="宋体" panose="02010600030101010101" pitchFamily="2" charset="-122"/>
                <a:cs typeface="Times New Roman" panose="02020603050405020304" charset="0"/>
              </a:rPr>
              <a:t>   Held in the city museum, the exhibition attracted many visitors. As a cultural enthusiast, it was definitely a feast for my eyes with all the exhibits ranging from artistic masterpieces, hand-made art crafts to a display of local cultural customs. What touches me most, however, is the value the exhibition represents. It not only raises our awareness of cultural heritage protection but also passes the heritage down to our future generations. </a:t>
            </a:r>
            <a:endParaRPr lang="en-US" altLang="zh-CN" sz="2800">
              <a:latin typeface="Times New Roman" panose="02020603050405020304" charset="0"/>
              <a:ea typeface="宋体" panose="02010600030101010101" pitchFamily="2" charset="-122"/>
              <a:cs typeface="Times New Roman" panose="02020603050405020304" charset="0"/>
            </a:endParaRPr>
          </a:p>
          <a:p>
            <a:pPr algn="just" fontAlgn="auto"/>
            <a:r>
              <a:rPr lang="en-US" altLang="zh-CN" sz="2800">
                <a:latin typeface="Times New Roman" panose="02020603050405020304" charset="0"/>
                <a:ea typeface="宋体" panose="02010600030101010101" pitchFamily="2" charset="-122"/>
                <a:cs typeface="Times New Roman" panose="02020603050405020304" charset="0"/>
              </a:rPr>
              <a:t>  Enclosed here are some of the photos of the exhibits. Hope you can have a real taste of Chinese culture.</a:t>
            </a:r>
            <a:endParaRPr lang="en-US" altLang="zh-CN" sz="28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130177"/>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74295" y="109855"/>
            <a:ext cx="4970780" cy="460375"/>
          </a:xfrm>
          <a:prstGeom prst="rect">
            <a:avLst/>
          </a:prstGeom>
          <a:noFill/>
        </p:spPr>
        <p:txBody>
          <a:bodyPr wrap="square" rtlCol="0" anchor="t">
            <a:spAutoFit/>
          </a:bodyPr>
          <a:lstStyle/>
          <a:p>
            <a:pPr algn="ctr"/>
            <a:r>
              <a:rPr lang="zh-CN" altLang="en-US" sz="2400" b="1">
                <a:solidFill>
                  <a:schemeClr val="accent1"/>
                </a:solidFill>
                <a:effectLst>
                  <a:outerShdw blurRad="38100" dist="25400" dir="5400000" algn="ctr" rotWithShape="0">
                    <a:srgbClr val="6E747A">
                      <a:alpha val="43000"/>
                    </a:srgbClr>
                  </a:outerShdw>
                </a:effectLst>
              </a:rPr>
              <a:t>优秀学生习作</a:t>
            </a:r>
            <a:endParaRPr lang="zh-CN" altLang="en-US" sz="2400" b="1">
              <a:solidFill>
                <a:schemeClr val="accent1"/>
              </a:solidFill>
              <a:effectLst>
                <a:outerShdw blurRad="38100" dist="25400" dir="5400000" algn="ctr" rotWithShape="0">
                  <a:srgbClr val="6E747A">
                    <a:alpha val="43000"/>
                  </a:srgbClr>
                </a:outerShdw>
              </a:effectLst>
            </a:endParaRPr>
          </a:p>
        </p:txBody>
      </p:sp>
      <p:pic>
        <p:nvPicPr>
          <p:cNvPr id="2" name="图片 1" descr="陈之羽-09211043-正面(1)(1)"/>
          <p:cNvPicPr>
            <a:picLocks noChangeAspect="1"/>
          </p:cNvPicPr>
          <p:nvPr/>
        </p:nvPicPr>
        <p:blipFill>
          <a:blip r:embed="rId1"/>
          <a:stretch>
            <a:fillRect/>
          </a:stretch>
        </p:blipFill>
        <p:spPr>
          <a:xfrm>
            <a:off x="611505" y="723900"/>
            <a:ext cx="6069330" cy="6134100"/>
          </a:xfrm>
          <a:prstGeom prst="rect">
            <a:avLst/>
          </a:prstGeom>
        </p:spPr>
      </p:pic>
      <p:sp>
        <p:nvSpPr>
          <p:cNvPr id="11272" name="AutoShape 36"/>
          <p:cNvSpPr/>
          <p:nvPr>
            <p:custDataLst>
              <p:tags r:id="rId2"/>
            </p:custDataLst>
          </p:nvPr>
        </p:nvSpPr>
        <p:spPr>
          <a:xfrm>
            <a:off x="7602220" y="600075"/>
            <a:ext cx="3496310" cy="610171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charset="0"/>
              <a:ea typeface="Times New Roman" panose="02020603050405020304" charset="0"/>
            </a:endParaRPr>
          </a:p>
        </p:txBody>
      </p:sp>
      <p:sp>
        <p:nvSpPr>
          <p:cNvPr id="5" name="文本框 4"/>
          <p:cNvSpPr txBox="1"/>
          <p:nvPr/>
        </p:nvSpPr>
        <p:spPr>
          <a:xfrm>
            <a:off x="7689850" y="1130300"/>
            <a:ext cx="3321685" cy="5015865"/>
          </a:xfrm>
          <a:prstGeom prst="rect">
            <a:avLst/>
          </a:prstGeom>
          <a:noFill/>
        </p:spPr>
        <p:txBody>
          <a:bodyPr wrap="square" rtlCol="0">
            <a:spAutoFit/>
          </a:bodyPr>
          <a:p>
            <a:r>
              <a:rPr lang="zh-CN" altLang="en-US" sz="2000">
                <a:sym typeface="+mn-ea"/>
              </a:rPr>
              <a:t>学生习作点评</a:t>
            </a:r>
            <a:r>
              <a:rPr lang="zh-CN" altLang="en-US" sz="2000"/>
              <a:t>：</a:t>
            </a:r>
            <a:endParaRPr lang="zh-CN" altLang="en-US" sz="2000"/>
          </a:p>
          <a:p>
            <a:r>
              <a:rPr lang="zh-CN" altLang="en-US" sz="2000"/>
              <a:t>本文从内容上看要点齐全，展览内容比较详细真实。语言丰富灵活，语法错误少，如非谓语动词的使用：</a:t>
            </a:r>
            <a:r>
              <a:rPr lang="en-US" altLang="zh-CN" sz="2000"/>
              <a:t> learning your keen interest in...; enjoying the exquisite handicrafts...</a:t>
            </a:r>
            <a:r>
              <a:rPr lang="zh-CN" altLang="en-US" sz="2000"/>
              <a:t>等。除此以外，考生还用了倒装句，如：</a:t>
            </a:r>
            <a:r>
              <a:rPr lang="en-US" altLang="zh-CN" sz="2000"/>
              <a:t>Especially eye-catching was the Peking Opera</a:t>
            </a:r>
            <a:r>
              <a:rPr lang="zh-CN" altLang="en-US" sz="2000"/>
              <a:t>。</a:t>
            </a:r>
            <a:endParaRPr lang="zh-CN" altLang="en-US" sz="2000"/>
          </a:p>
          <a:p>
            <a:endParaRPr lang="zh-CN" altLang="en-US" sz="2000"/>
          </a:p>
          <a:p>
            <a:endParaRPr lang="zh-CN" altLang="en-US" sz="2000"/>
          </a:p>
          <a:p>
            <a:endParaRPr lang="zh-CN" altLang="en-US" sz="2000"/>
          </a:p>
          <a:p>
            <a:endParaRPr lang="zh-CN" altLang="en-US" sz="2000"/>
          </a:p>
          <a:p>
            <a:endParaRPr lang="zh-CN" altLang="en-US" sz="200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130177"/>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74295" y="109855"/>
            <a:ext cx="4970780" cy="460375"/>
          </a:xfrm>
          <a:prstGeom prst="rect">
            <a:avLst/>
          </a:prstGeom>
          <a:noFill/>
        </p:spPr>
        <p:txBody>
          <a:bodyPr wrap="square" rtlCol="0" anchor="t">
            <a:spAutoFit/>
          </a:bodyPr>
          <a:lstStyle/>
          <a:p>
            <a:pPr algn="ctr"/>
            <a:r>
              <a:rPr lang="zh-CN" altLang="en-US" sz="2400" b="1">
                <a:solidFill>
                  <a:schemeClr val="accent1"/>
                </a:solidFill>
                <a:effectLst>
                  <a:outerShdw blurRad="38100" dist="25400" dir="5400000" algn="ctr" rotWithShape="0">
                    <a:srgbClr val="6E747A">
                      <a:alpha val="43000"/>
                    </a:srgbClr>
                  </a:outerShdw>
                </a:effectLst>
              </a:rPr>
              <a:t>优秀学生习作</a:t>
            </a:r>
            <a:endParaRPr lang="zh-CN" altLang="en-US" sz="2400" b="1">
              <a:solidFill>
                <a:schemeClr val="accent1"/>
              </a:solidFill>
              <a:effectLst>
                <a:outerShdw blurRad="38100" dist="25400" dir="5400000" algn="ctr" rotWithShape="0">
                  <a:srgbClr val="6E747A">
                    <a:alpha val="43000"/>
                  </a:srgbClr>
                </a:outerShdw>
              </a:effectLst>
            </a:endParaRPr>
          </a:p>
        </p:txBody>
      </p:sp>
      <p:pic>
        <p:nvPicPr>
          <p:cNvPr id="4" name="图片 3" descr="何珺怡-09210314-正面(1)"/>
          <p:cNvPicPr>
            <a:picLocks noChangeAspect="1"/>
          </p:cNvPicPr>
          <p:nvPr/>
        </p:nvPicPr>
        <p:blipFill>
          <a:blip r:embed="rId1"/>
          <a:stretch>
            <a:fillRect/>
          </a:stretch>
        </p:blipFill>
        <p:spPr>
          <a:xfrm>
            <a:off x="134620" y="887095"/>
            <a:ext cx="7055485" cy="5819775"/>
          </a:xfrm>
          <a:prstGeom prst="rect">
            <a:avLst/>
          </a:prstGeom>
        </p:spPr>
      </p:pic>
      <p:sp>
        <p:nvSpPr>
          <p:cNvPr id="11272" name="AutoShape 36"/>
          <p:cNvSpPr/>
          <p:nvPr>
            <p:custDataLst>
              <p:tags r:id="rId2"/>
            </p:custDataLst>
          </p:nvPr>
        </p:nvSpPr>
        <p:spPr>
          <a:xfrm>
            <a:off x="7860665" y="746125"/>
            <a:ext cx="3496310" cy="610171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charset="0"/>
              <a:ea typeface="Times New Roman" panose="02020603050405020304" charset="0"/>
            </a:endParaRPr>
          </a:p>
        </p:txBody>
      </p:sp>
      <p:sp>
        <p:nvSpPr>
          <p:cNvPr id="5" name="文本框 4"/>
          <p:cNvSpPr txBox="1"/>
          <p:nvPr/>
        </p:nvSpPr>
        <p:spPr>
          <a:xfrm>
            <a:off x="7948295" y="958850"/>
            <a:ext cx="3321685" cy="5323205"/>
          </a:xfrm>
          <a:prstGeom prst="rect">
            <a:avLst/>
          </a:prstGeom>
          <a:noFill/>
        </p:spPr>
        <p:txBody>
          <a:bodyPr wrap="square" rtlCol="0">
            <a:spAutoFit/>
          </a:bodyPr>
          <a:p>
            <a:r>
              <a:rPr lang="zh-CN" altLang="en-US" sz="2000">
                <a:sym typeface="+mn-ea"/>
              </a:rPr>
              <a:t>学生习作点评</a:t>
            </a:r>
            <a:r>
              <a:rPr lang="zh-CN" altLang="en-US" sz="2000"/>
              <a:t>：</a:t>
            </a:r>
            <a:endParaRPr lang="zh-CN" altLang="en-US" sz="2000"/>
          </a:p>
          <a:p>
            <a:r>
              <a:rPr lang="zh-CN" altLang="en-US" sz="2000"/>
              <a:t>文章整体读下来，非常顺畅，详略得当。而且本文语言灵活多样，如：</a:t>
            </a:r>
            <a:r>
              <a:rPr lang="en-US" altLang="zh-CN" sz="2000"/>
              <a:t>have a keen interest; </a:t>
            </a:r>
            <a:r>
              <a:rPr lang="en-US" sz="2000"/>
              <a:t>upon entering the city museam,profound and interrupted culture</a:t>
            </a:r>
            <a:r>
              <a:rPr lang="zh-CN" altLang="en-US" sz="2000"/>
              <a:t>。但是现了少许的语言错误，如</a:t>
            </a:r>
            <a:r>
              <a:rPr lang="en-US" altLang="zh-CN" sz="2000"/>
              <a:t>a keen interest towards, </a:t>
            </a:r>
            <a:r>
              <a:rPr lang="zh-CN" altLang="en-US" sz="2000"/>
              <a:t>应改为</a:t>
            </a:r>
            <a:r>
              <a:rPr lang="en-US" altLang="zh-CN" sz="2000"/>
              <a:t>keen interest in...;</a:t>
            </a:r>
            <a:r>
              <a:rPr lang="zh-CN" altLang="en-US" sz="2000"/>
              <a:t>结尾处</a:t>
            </a:r>
            <a:r>
              <a:rPr lang="en-US" altLang="zh-CN" sz="2000"/>
              <a:t>“I truly hope you could have a look at them.”</a:t>
            </a:r>
            <a:r>
              <a:rPr lang="zh-CN" altLang="en-US" sz="2000"/>
              <a:t>不是很合理</a:t>
            </a:r>
            <a:r>
              <a:rPr lang="en-US" altLang="zh-CN" sz="2000"/>
              <a:t>,</a:t>
            </a:r>
            <a:r>
              <a:rPr lang="zh-CN" altLang="en-US" sz="2000"/>
              <a:t>因为这个展览不一定会一直存在。</a:t>
            </a:r>
            <a:endParaRPr lang="zh-CN" altLang="en-US" sz="2000"/>
          </a:p>
          <a:p>
            <a:endParaRPr lang="zh-CN" altLang="en-US" sz="2000"/>
          </a:p>
          <a:p>
            <a:endParaRPr lang="zh-CN" altLang="en-US" sz="2000"/>
          </a:p>
          <a:p>
            <a:endParaRPr lang="zh-CN" altLang="en-US" sz="200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130177"/>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74295" y="109855"/>
            <a:ext cx="4970780" cy="460375"/>
          </a:xfrm>
          <a:prstGeom prst="rect">
            <a:avLst/>
          </a:prstGeom>
          <a:noFill/>
        </p:spPr>
        <p:txBody>
          <a:bodyPr wrap="square" rtlCol="0" anchor="t">
            <a:spAutoFit/>
          </a:bodyPr>
          <a:lstStyle/>
          <a:p>
            <a:pPr algn="ctr"/>
            <a:r>
              <a:rPr lang="zh-CN" altLang="en-US" sz="2400" b="1">
                <a:solidFill>
                  <a:schemeClr val="accent1"/>
                </a:solidFill>
                <a:effectLst>
                  <a:outerShdw blurRad="38100" dist="25400" dir="5400000" algn="ctr" rotWithShape="0">
                    <a:srgbClr val="6E747A">
                      <a:alpha val="43000"/>
                    </a:srgbClr>
                  </a:outerShdw>
                </a:effectLst>
              </a:rPr>
              <a:t>优秀学生习作</a:t>
            </a:r>
            <a:endParaRPr lang="zh-CN" altLang="en-US" sz="2400" b="1">
              <a:solidFill>
                <a:schemeClr val="accent1"/>
              </a:solidFill>
              <a:effectLst>
                <a:outerShdw blurRad="38100" dist="25400" dir="5400000" algn="ctr" rotWithShape="0">
                  <a:srgbClr val="6E747A">
                    <a:alpha val="43000"/>
                  </a:srgbClr>
                </a:outerShdw>
              </a:effectLst>
            </a:endParaRPr>
          </a:p>
        </p:txBody>
      </p:sp>
      <p:pic>
        <p:nvPicPr>
          <p:cNvPr id="4" name="图片 3" descr="胡家豪-09211051-正面(1)"/>
          <p:cNvPicPr>
            <a:picLocks noChangeAspect="1"/>
          </p:cNvPicPr>
          <p:nvPr/>
        </p:nvPicPr>
        <p:blipFill>
          <a:blip r:embed="rId1"/>
          <a:stretch>
            <a:fillRect/>
          </a:stretch>
        </p:blipFill>
        <p:spPr>
          <a:xfrm>
            <a:off x="0" y="244475"/>
            <a:ext cx="6957695" cy="6368415"/>
          </a:xfrm>
          <a:prstGeom prst="rect">
            <a:avLst/>
          </a:prstGeom>
        </p:spPr>
      </p:pic>
      <p:sp>
        <p:nvSpPr>
          <p:cNvPr id="11272" name="AutoShape 36"/>
          <p:cNvSpPr/>
          <p:nvPr>
            <p:custDataLst>
              <p:tags r:id="rId2"/>
            </p:custDataLst>
          </p:nvPr>
        </p:nvSpPr>
        <p:spPr>
          <a:xfrm>
            <a:off x="7519670" y="636905"/>
            <a:ext cx="3496310" cy="6101715"/>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charset="0"/>
              <a:ea typeface="Times New Roman" panose="02020603050405020304" charset="0"/>
            </a:endParaRPr>
          </a:p>
        </p:txBody>
      </p:sp>
      <p:sp>
        <p:nvSpPr>
          <p:cNvPr id="5" name="文本框 4"/>
          <p:cNvSpPr txBox="1"/>
          <p:nvPr/>
        </p:nvSpPr>
        <p:spPr>
          <a:xfrm>
            <a:off x="7607300" y="1026160"/>
            <a:ext cx="3321685" cy="5939155"/>
          </a:xfrm>
          <a:prstGeom prst="rect">
            <a:avLst/>
          </a:prstGeom>
          <a:noFill/>
        </p:spPr>
        <p:txBody>
          <a:bodyPr wrap="square" rtlCol="0">
            <a:spAutoFit/>
          </a:bodyPr>
          <a:p>
            <a:r>
              <a:rPr lang="zh-CN" altLang="en-US" sz="2000">
                <a:sym typeface="+mn-ea"/>
              </a:rPr>
              <a:t>学生习作点评</a:t>
            </a:r>
            <a:r>
              <a:rPr lang="zh-CN" altLang="en-US" sz="2000"/>
              <a:t>：</a:t>
            </a:r>
            <a:endParaRPr lang="zh-CN" altLang="en-US" sz="2000"/>
          </a:p>
          <a:p>
            <a:r>
              <a:rPr lang="zh-CN" altLang="en-US" sz="2000"/>
              <a:t>本文要点齐全，用词丰富，如：</a:t>
            </a:r>
            <a:r>
              <a:rPr lang="en-US" altLang="zh-CN" sz="2000"/>
              <a:t>impressed by the exhibition of culture heritage in the city museum; with utmost desire to share with you my pleasant experience;a delicate China’s ancient painting leap into my eyes;come to life; gain a deep insight into Chinese culture</a:t>
            </a:r>
            <a:r>
              <a:rPr lang="zh-CN" altLang="en-US" sz="2000"/>
              <a:t>等。结尾处</a:t>
            </a:r>
            <a:r>
              <a:rPr lang="en-US" altLang="zh-CN" sz="2000"/>
              <a:t>Hopefully, you can come with me the next time.</a:t>
            </a:r>
            <a:r>
              <a:rPr lang="zh-CN" altLang="en-US" sz="2000"/>
              <a:t>略有不合适，毕竟这种展览不一定一直在举办。</a:t>
            </a:r>
            <a:endParaRPr lang="zh-CN" altLang="en-US" sz="2000"/>
          </a:p>
          <a:p>
            <a:endParaRPr lang="zh-CN" altLang="en-US" sz="2000"/>
          </a:p>
          <a:p>
            <a:endParaRPr lang="zh-CN" altLang="en-US" sz="2000"/>
          </a:p>
          <a:p>
            <a:endParaRPr lang="zh-CN" altLang="en-US" sz="200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58659"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135701" y="1739505"/>
            <a:ext cx="1380209" cy="3582188"/>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032523" y="1739505"/>
            <a:ext cx="2194349" cy="3582188"/>
          </a:xfrm>
          <a:custGeom>
            <a:avLst/>
            <a:gdLst>
              <a:gd name="connsiteX0" fmla="*/ 895550 w 2194349"/>
              <a:gd name="connsiteY0" fmla="*/ 0 h 3582188"/>
              <a:gd name="connsiteX1" fmla="*/ 1288446 w 2194349"/>
              <a:gd name="connsiteY1" fmla="*/ 0 h 3582188"/>
              <a:gd name="connsiteX2" fmla="*/ 1380209 w 2194349"/>
              <a:gd name="connsiteY2" fmla="*/ 0 h 3582188"/>
              <a:gd name="connsiteX3" fmla="*/ 1709690 w 2194349"/>
              <a:gd name="connsiteY3" fmla="*/ 0 h 3582188"/>
              <a:gd name="connsiteX4" fmla="*/ 1773105 w 2194349"/>
              <a:gd name="connsiteY4" fmla="*/ 0 h 3582188"/>
              <a:gd name="connsiteX5" fmla="*/ 2194349 w 2194349"/>
              <a:gd name="connsiteY5" fmla="*/ 0 h 3582188"/>
              <a:gd name="connsiteX6" fmla="*/ 1298799 w 2194349"/>
              <a:gd name="connsiteY6" fmla="*/ 3582188 h 3582188"/>
              <a:gd name="connsiteX7" fmla="*/ 877555 w 2194349"/>
              <a:gd name="connsiteY7" fmla="*/ 3582188 h 3582188"/>
              <a:gd name="connsiteX8" fmla="*/ 814140 w 2194349"/>
              <a:gd name="connsiteY8" fmla="*/ 3582188 h 3582188"/>
              <a:gd name="connsiteX9" fmla="*/ 484659 w 2194349"/>
              <a:gd name="connsiteY9" fmla="*/ 3582188 h 3582188"/>
              <a:gd name="connsiteX10" fmla="*/ 392896 w 2194349"/>
              <a:gd name="connsiteY10" fmla="*/ 3582188 h 3582188"/>
              <a:gd name="connsiteX11" fmla="*/ 0 w 2194349"/>
              <a:gd name="connsiteY11" fmla="*/ 3582188 h 35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4349" h="3582188">
                <a:moveTo>
                  <a:pt x="895550" y="0"/>
                </a:moveTo>
                <a:lnTo>
                  <a:pt x="1288446" y="0"/>
                </a:lnTo>
                <a:lnTo>
                  <a:pt x="1380209" y="0"/>
                </a:lnTo>
                <a:lnTo>
                  <a:pt x="1709690" y="0"/>
                </a:lnTo>
                <a:lnTo>
                  <a:pt x="1773105" y="0"/>
                </a:lnTo>
                <a:lnTo>
                  <a:pt x="2194349" y="0"/>
                </a:lnTo>
                <a:lnTo>
                  <a:pt x="1298799" y="3582188"/>
                </a:lnTo>
                <a:lnTo>
                  <a:pt x="877555" y="3582188"/>
                </a:lnTo>
                <a:lnTo>
                  <a:pt x="814140" y="3582188"/>
                </a:lnTo>
                <a:lnTo>
                  <a:pt x="484659" y="3582188"/>
                </a:lnTo>
                <a:lnTo>
                  <a:pt x="392896"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0" y="5759957"/>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0" y="6068699"/>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6377441"/>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2" name="文本框 3"/>
          <p:cNvSpPr txBox="1">
            <a:spLocks noChangeArrowheads="1"/>
          </p:cNvSpPr>
          <p:nvPr/>
        </p:nvSpPr>
        <p:spPr bwMode="auto">
          <a:xfrm>
            <a:off x="1377950" y="2931160"/>
            <a:ext cx="7232015"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ysClr val="windowText" lastClr="000000"/>
                </a:solidFill>
                <a:latin typeface="Arial Narrow" panose="020B0606020202030204" pitchFamily="34" charset="0"/>
                <a:ea typeface="微软雅黑" panose="020B0503020204020204" pitchFamily="34" charset="-122"/>
              </a:defRPr>
            </a:lvl1pPr>
            <a:lvl2pPr marL="742950" indent="-285750">
              <a:defRPr>
                <a:solidFill>
                  <a:sysClr val="windowText" lastClr="000000"/>
                </a:solidFill>
                <a:latin typeface="Arial Narrow" panose="020B0606020202030204" pitchFamily="34" charset="0"/>
                <a:ea typeface="微软雅黑" panose="020B0503020204020204" pitchFamily="34" charset="-122"/>
              </a:defRPr>
            </a:lvl2pPr>
            <a:lvl3pPr marL="1143000" indent="-228600">
              <a:defRPr>
                <a:solidFill>
                  <a:sysClr val="windowText" lastClr="000000"/>
                </a:solidFill>
                <a:latin typeface="Arial Narrow" panose="020B0606020202030204" pitchFamily="34" charset="0"/>
                <a:ea typeface="微软雅黑" panose="020B0503020204020204" pitchFamily="34" charset="-122"/>
              </a:defRPr>
            </a:lvl3pPr>
            <a:lvl4pPr marL="1600200" indent="-228600">
              <a:defRPr>
                <a:solidFill>
                  <a:sysClr val="windowText" lastClr="000000"/>
                </a:solidFill>
                <a:latin typeface="Arial Narrow" panose="020B0606020202030204" pitchFamily="34" charset="0"/>
                <a:ea typeface="微软雅黑" panose="020B0503020204020204" pitchFamily="34" charset="-122"/>
              </a:defRPr>
            </a:lvl4pPr>
            <a:lvl5pPr marL="2057400" indent="-228600">
              <a:defRPr>
                <a:solidFill>
                  <a:sysClr val="windowText" lastClr="000000"/>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ysClr val="windowText" lastClr="000000"/>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ysClr val="windowText" lastClr="000000"/>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ysClr val="windowText" lastClr="000000"/>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ysClr val="windowText" lastClr="000000"/>
                </a:solidFill>
                <a:latin typeface="Arial Narrow" panose="020B0606020202030204" pitchFamily="34" charset="0"/>
                <a:ea typeface="微软雅黑" panose="020B0503020204020204" pitchFamily="34" charset="-122"/>
              </a:defRPr>
            </a:lvl9pPr>
          </a:lstStyle>
          <a:p>
            <a:pPr algn="r" eaLnBrk="1" hangingPunct="1"/>
            <a:r>
              <a:rPr lang="en-US" altLang="zh-CN" sz="8800" b="1" dirty="0">
                <a:solidFill>
                  <a:schemeClr val="bg1"/>
                </a:solidFill>
                <a:latin typeface="方正舒体" panose="02010601030101010101" pitchFamily="2" charset="-122"/>
                <a:ea typeface="方正舒体" panose="02010601030101010101" pitchFamily="2" charset="-122"/>
              </a:rPr>
              <a:t>THANK YOU</a:t>
            </a:r>
            <a:r>
              <a:rPr lang="zh-CN" altLang="en-US" sz="8800" b="1" dirty="0">
                <a:solidFill>
                  <a:schemeClr val="bg1"/>
                </a:solidFill>
                <a:latin typeface="方正舒体" panose="02010601030101010101" pitchFamily="2" charset="-122"/>
                <a:ea typeface="方正舒体" panose="02010601030101010101" pitchFamily="2" charset="-122"/>
              </a:rPr>
              <a:t> </a:t>
            </a:r>
            <a:endParaRPr lang="en-US" altLang="zh-CN" sz="8800" b="1" dirty="0">
              <a:solidFill>
                <a:schemeClr val="bg1"/>
              </a:solidFill>
              <a:latin typeface="方正舒体" panose="02010601030101010101" pitchFamily="2" charset="-122"/>
              <a:ea typeface="方正舒体" panose="02010601030101010101" pitchFamily="2" charset="-122"/>
            </a:endParaRPr>
          </a:p>
        </p:txBody>
      </p:sp>
      <p:pic>
        <p:nvPicPr>
          <p:cNvPr id="5123" name="图片 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410575" y="663575"/>
            <a:ext cx="378142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253"/>
            <a:ext cx="12192000" cy="28206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3518115" y="752528"/>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711485" y="1061270"/>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96000" y="1370012"/>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平行四边形 9"/>
          <p:cNvSpPr/>
          <p:nvPr/>
        </p:nvSpPr>
        <p:spPr>
          <a:xfrm>
            <a:off x="874713" y="1920551"/>
            <a:ext cx="3058658" cy="399404"/>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9362328"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9784960"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10207593"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10630227"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9208610"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09702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898544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887385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876227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65068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853910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842751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31593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820434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809276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798117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786959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775800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764642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753483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742325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731166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720008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708849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697691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686532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675374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664215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653057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641898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630740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619581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608423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597264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176691" y="1758480"/>
            <a:ext cx="1106331" cy="254302"/>
            <a:chOff x="-115731" y="1766100"/>
            <a:chExt cx="1106331" cy="254302"/>
          </a:xfrm>
          <a:solidFill>
            <a:schemeClr val="accent1"/>
          </a:solidFill>
        </p:grpSpPr>
        <p:sp>
          <p:nvSpPr>
            <p:cNvPr id="54" name="任意多边形 53"/>
            <p:cNvSpPr/>
            <p:nvPr/>
          </p:nvSpPr>
          <p:spPr>
            <a:xfrm>
              <a:off x="359221"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299852"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40483"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181114"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121745"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62376"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a:off x="3007"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a:off x="-56362"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115731"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893538"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834173"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774804"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a:off x="715435"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656066"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596697"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537328"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a:off x="477959"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418590"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矩形 74"/>
          <p:cNvSpPr/>
          <p:nvPr/>
        </p:nvSpPr>
        <p:spPr>
          <a:xfrm>
            <a:off x="799465" y="2685415"/>
            <a:ext cx="10492740" cy="1198880"/>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en-US" altLang="zh-CN" sz="6000" b="1" dirty="0">
                <a:solidFill>
                  <a:schemeClr val="bg1"/>
                </a:solidFill>
                <a:latin typeface="+mn-ea"/>
              </a:rPr>
              <a:t>A Letter of Introduction</a:t>
            </a:r>
            <a:endParaRPr lang="en-US" altLang="zh-CN" sz="6000" b="1" dirty="0">
              <a:solidFill>
                <a:schemeClr val="bg1"/>
              </a:solidFill>
              <a:latin typeface="+mn-ea"/>
            </a:endParaRPr>
          </a:p>
        </p:txBody>
      </p:sp>
      <p:sp>
        <p:nvSpPr>
          <p:cNvPr id="77" name="文本框 76"/>
          <p:cNvSpPr txBox="1"/>
          <p:nvPr/>
        </p:nvSpPr>
        <p:spPr>
          <a:xfrm>
            <a:off x="1220470" y="5130165"/>
            <a:ext cx="4752340" cy="460375"/>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j-ea"/>
              </a:rPr>
              <a:t>2022</a:t>
            </a:r>
            <a:r>
              <a:rPr kumimoji="0" lang="zh-CN" altLang="en-US" sz="20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j-ea"/>
              </a:rPr>
              <a:t>年名校协作体高二期初考试</a:t>
            </a:r>
            <a:endParaRPr kumimoji="0" lang="zh-CN" altLang="en-US" sz="20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j-ea"/>
            </a:endParaRPr>
          </a:p>
        </p:txBody>
      </p:sp>
      <p:sp>
        <p:nvSpPr>
          <p:cNvPr id="78" name="Freeform: Shape 60"/>
          <p:cNvSpPr/>
          <p:nvPr/>
        </p:nvSpPr>
        <p:spPr bwMode="auto">
          <a:xfrm>
            <a:off x="9453698" y="5970946"/>
            <a:ext cx="387076" cy="387077"/>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accent2"/>
          </a:solidFill>
          <a:ln>
            <a:noFill/>
          </a:ln>
        </p:spPr>
        <p:txBody>
          <a:bodyPr anchor="ctr"/>
          <a:lstStyle/>
          <a:p>
            <a:pPr algn="ctr"/>
          </a:p>
        </p:txBody>
      </p:sp>
      <p:sp>
        <p:nvSpPr>
          <p:cNvPr id="79" name="Freeform: Shape 61"/>
          <p:cNvSpPr/>
          <p:nvPr/>
        </p:nvSpPr>
        <p:spPr bwMode="auto">
          <a:xfrm>
            <a:off x="10746340" y="5964287"/>
            <a:ext cx="400395" cy="400395"/>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accent2"/>
          </a:solidFill>
          <a:ln>
            <a:noFill/>
          </a:ln>
        </p:spPr>
        <p:txBody>
          <a:bodyPr anchor="ctr"/>
          <a:lstStyle/>
          <a:p>
            <a:pPr algn="ctr"/>
          </a:p>
        </p:txBody>
      </p:sp>
      <p:sp>
        <p:nvSpPr>
          <p:cNvPr id="80" name="Freeform: Shape 62"/>
          <p:cNvSpPr/>
          <p:nvPr/>
        </p:nvSpPr>
        <p:spPr bwMode="auto">
          <a:xfrm>
            <a:off x="10093360" y="5964287"/>
            <a:ext cx="400395" cy="400395"/>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2"/>
          </a:solidFill>
          <a:ln>
            <a:noFill/>
          </a:ln>
        </p:spPr>
        <p:txBody>
          <a:bodyPr anchor="ctr"/>
          <a:lstStyle/>
          <a:p>
            <a:pPr algn="ctr"/>
          </a:p>
        </p:txBody>
      </p:sp>
      <p:sp>
        <p:nvSpPr>
          <p:cNvPr id="3" name="文本框 2"/>
          <p:cNvSpPr txBox="1"/>
          <p:nvPr/>
        </p:nvSpPr>
        <p:spPr>
          <a:xfrm>
            <a:off x="721360" y="1261110"/>
            <a:ext cx="3366135" cy="497205"/>
          </a:xfrm>
          <a:prstGeom prst="rect">
            <a:avLst/>
          </a:prstGeom>
          <a:noFill/>
        </p:spPr>
        <p:txBody>
          <a:bodyPr wrap="none" rtlCol="0" anchor="t">
            <a:spAutoFit/>
          </a:bodyPr>
          <a:lstStyle/>
          <a:p>
            <a:pPr algn="l" defTabSz="914400">
              <a:lnSpc>
                <a:spcPct val="110000"/>
              </a:lnSpc>
              <a:spcBef>
                <a:spcPts val="1800"/>
              </a:spcBef>
              <a:buClrTx/>
              <a:buSzPct val="80000"/>
              <a:buFontTx/>
              <a:buNone/>
            </a:pPr>
            <a:r>
              <a:rPr lang="en-US" altLang="zh-CN" sz="2400" b="1" dirty="0">
                <a:solidFill>
                  <a:schemeClr val="tx1"/>
                </a:solidFill>
                <a:effectLst>
                  <a:outerShdw blurRad="38100" dist="38100" dir="2700000" algn="tl">
                    <a:srgbClr val="000000">
                      <a:alpha val="43137"/>
                    </a:srgbClr>
                  </a:outerShdw>
                  <a:reflection blurRad="6350" stA="55000" endA="50" endPos="85000" dist="60007" dir="5400000" sy="-100000" algn="bl" rotWithShape="0"/>
                </a:effectLst>
                <a:latin typeface="Felix Titling" panose="04060505060202020A04" pitchFamily="82" charset="0"/>
                <a:ea typeface="幼圆" panose="02010509060101010101" pitchFamily="49" charset="-122"/>
                <a:cs typeface="+mn-ea"/>
                <a:sym typeface="+mn-ea"/>
              </a:rPr>
              <a:t>practical writing</a:t>
            </a:r>
            <a:endParaRPr lang="en-US" altLang="zh-CN" sz="2400" b="1" dirty="0">
              <a:solidFill>
                <a:schemeClr val="tx1"/>
              </a:solidFill>
              <a:effectLst>
                <a:outerShdw blurRad="38100" dist="38100" dir="2700000" algn="tl">
                  <a:srgbClr val="000000">
                    <a:alpha val="43137"/>
                  </a:srgbClr>
                </a:outerShdw>
                <a:reflection blurRad="6350" stA="55000" endA="50" endPos="85000" dist="60007" dir="5400000" sy="-100000" algn="bl" rotWithShape="0"/>
              </a:effectLst>
              <a:latin typeface="Felix Titling" panose="04060505060202020A04" pitchFamily="82" charset="0"/>
              <a:ea typeface="幼圆" panose="02010509060101010101" pitchFamily="49" charset="-122"/>
              <a:cs typeface="+mn-ea"/>
              <a:sym typeface="+mn-ea"/>
            </a:endParaRPr>
          </a:p>
        </p:txBody>
      </p:sp>
      <p:sp>
        <p:nvSpPr>
          <p:cNvPr id="5" name="文本框 4"/>
          <p:cNvSpPr txBox="1"/>
          <p:nvPr/>
        </p:nvSpPr>
        <p:spPr>
          <a:xfrm>
            <a:off x="5455285" y="6115685"/>
            <a:ext cx="4752340" cy="460375"/>
          </a:xfrm>
          <a:prstGeom prst="rect">
            <a:avLst/>
          </a:prstGeom>
          <a:noFill/>
        </p:spPr>
        <p:txBody>
          <a:bodyPr wrap="square" rtlCol="0">
            <a:spAutoFit/>
            <a:scene3d>
              <a:camera prst="orthographicFront"/>
              <a:lightRig rig="threePt" dir="t"/>
            </a:scene3d>
            <a:sp3d contourW="12700"/>
          </a:bodyPr>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j-ea"/>
              </a:rPr>
              <a:t>                  </a:t>
            </a:r>
            <a:r>
              <a:rPr kumimoji="0" lang="zh-CN" altLang="en-US" sz="20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j-ea"/>
              </a:rPr>
              <a:t>浙江省衢州二中</a:t>
            </a:r>
            <a:r>
              <a:rPr kumimoji="0" lang="en-US" altLang="zh-CN" sz="20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j-ea"/>
              </a:rPr>
              <a:t> </a:t>
            </a:r>
            <a:r>
              <a:rPr kumimoji="0" lang="zh-CN" altLang="en-US" sz="20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j-ea"/>
              </a:rPr>
              <a:t>徐飞</a:t>
            </a:r>
            <a:endParaRPr kumimoji="0" lang="zh-CN" altLang="en-US" sz="2000" b="1" i="0" u="none" strike="noStrike" kern="1200" cap="none" spc="0" normalizeH="0" baseline="0" noProof="0" dirty="0">
              <a:ln>
                <a:noFill/>
              </a:ln>
              <a:solidFill>
                <a:schemeClr val="bg1">
                  <a:lumMod val="50000"/>
                </a:schemeClr>
              </a:solidFill>
              <a:effectLst/>
              <a:uLnTx/>
              <a:uFillTx/>
              <a:latin typeface="Century Gothic" panose="020B0502020202020204" pitchFamily="34" charset="0"/>
              <a:ea typeface="+mj-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500" fill="hold"/>
                                        <p:tgtEl>
                                          <p:spTgt spid="74"/>
                                        </p:tgtEl>
                                        <p:attrNameLst>
                                          <p:attrName>ppt_x</p:attrName>
                                        </p:attrNameLst>
                                      </p:cBhvr>
                                      <p:tavLst>
                                        <p:tav tm="0">
                                          <p:val>
                                            <p:strVal val="0-#ppt_w/2"/>
                                          </p:val>
                                        </p:tav>
                                        <p:tav tm="100000">
                                          <p:val>
                                            <p:strVal val="#ppt_x"/>
                                          </p:val>
                                        </p:tav>
                                      </p:tavLst>
                                    </p:anim>
                                    <p:anim calcmode="lin" valueType="num">
                                      <p:cBhvr additive="base">
                                        <p:cTn id="24" dur="500" fill="hold"/>
                                        <p:tgtEl>
                                          <p:spTgt spid="7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1+#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1+#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1+#ppt_w/2"/>
                                          </p:val>
                                        </p:tav>
                                        <p:tav tm="100000">
                                          <p:val>
                                            <p:strVal val="#ppt_x"/>
                                          </p:val>
                                        </p:tav>
                                      </p:tavLst>
                                    </p:anim>
                                    <p:anim calcmode="lin" valueType="num">
                                      <p:cBhvr additive="base">
                                        <p:cTn id="53" dur="500" fill="hold"/>
                                        <p:tgtEl>
                                          <p:spTgt spid="25"/>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1+#ppt_w/2"/>
                                          </p:val>
                                        </p:tav>
                                        <p:tav tm="100000">
                                          <p:val>
                                            <p:strVal val="#ppt_x"/>
                                          </p:val>
                                        </p:tav>
                                      </p:tavLst>
                                    </p:anim>
                                    <p:anim calcmode="lin" valueType="num">
                                      <p:cBhvr additive="base">
                                        <p:cTn id="57" dur="500" fill="hold"/>
                                        <p:tgtEl>
                                          <p:spTgt spid="26"/>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1+#ppt_w/2"/>
                                          </p:val>
                                        </p:tav>
                                        <p:tav tm="100000">
                                          <p:val>
                                            <p:strVal val="#ppt_x"/>
                                          </p:val>
                                        </p:tav>
                                      </p:tavLst>
                                    </p:anim>
                                    <p:anim calcmode="lin" valueType="num">
                                      <p:cBhvr additive="base">
                                        <p:cTn id="61" dur="500" fill="hold"/>
                                        <p:tgtEl>
                                          <p:spTgt spid="27"/>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1+#ppt_w/2"/>
                                          </p:val>
                                        </p:tav>
                                        <p:tav tm="100000">
                                          <p:val>
                                            <p:strVal val="#ppt_x"/>
                                          </p:val>
                                        </p:tav>
                                      </p:tavLst>
                                    </p:anim>
                                    <p:anim calcmode="lin" valueType="num">
                                      <p:cBhvr additive="base">
                                        <p:cTn id="65" dur="500" fill="hold"/>
                                        <p:tgtEl>
                                          <p:spTgt spid="2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1+#ppt_w/2"/>
                                          </p:val>
                                        </p:tav>
                                        <p:tav tm="100000">
                                          <p:val>
                                            <p:strVal val="#ppt_x"/>
                                          </p:val>
                                        </p:tav>
                                      </p:tavLst>
                                    </p:anim>
                                    <p:anim calcmode="lin" valueType="num">
                                      <p:cBhvr additive="base">
                                        <p:cTn id="69" dur="500" fill="hold"/>
                                        <p:tgtEl>
                                          <p:spTgt spid="29"/>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fill="hold"/>
                                        <p:tgtEl>
                                          <p:spTgt spid="30"/>
                                        </p:tgtEl>
                                        <p:attrNameLst>
                                          <p:attrName>ppt_x</p:attrName>
                                        </p:attrNameLst>
                                      </p:cBhvr>
                                      <p:tavLst>
                                        <p:tav tm="0">
                                          <p:val>
                                            <p:strVal val="1+#ppt_w/2"/>
                                          </p:val>
                                        </p:tav>
                                        <p:tav tm="100000">
                                          <p:val>
                                            <p:strVal val="#ppt_x"/>
                                          </p:val>
                                        </p:tav>
                                      </p:tavLst>
                                    </p:anim>
                                    <p:anim calcmode="lin" valueType="num">
                                      <p:cBhvr additive="base">
                                        <p:cTn id="73" dur="500" fill="hold"/>
                                        <p:tgtEl>
                                          <p:spTgt spid="30"/>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500" fill="hold"/>
                                        <p:tgtEl>
                                          <p:spTgt spid="31"/>
                                        </p:tgtEl>
                                        <p:attrNameLst>
                                          <p:attrName>ppt_x</p:attrName>
                                        </p:attrNameLst>
                                      </p:cBhvr>
                                      <p:tavLst>
                                        <p:tav tm="0">
                                          <p:val>
                                            <p:strVal val="1+#ppt_w/2"/>
                                          </p:val>
                                        </p:tav>
                                        <p:tav tm="100000">
                                          <p:val>
                                            <p:strVal val="#ppt_x"/>
                                          </p:val>
                                        </p:tav>
                                      </p:tavLst>
                                    </p:anim>
                                    <p:anim calcmode="lin" valueType="num">
                                      <p:cBhvr additive="base">
                                        <p:cTn id="77" dur="500" fill="hold"/>
                                        <p:tgtEl>
                                          <p:spTgt spid="31"/>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500" fill="hold"/>
                                        <p:tgtEl>
                                          <p:spTgt spid="32"/>
                                        </p:tgtEl>
                                        <p:attrNameLst>
                                          <p:attrName>ppt_x</p:attrName>
                                        </p:attrNameLst>
                                      </p:cBhvr>
                                      <p:tavLst>
                                        <p:tav tm="0">
                                          <p:val>
                                            <p:strVal val="1+#ppt_w/2"/>
                                          </p:val>
                                        </p:tav>
                                        <p:tav tm="100000">
                                          <p:val>
                                            <p:strVal val="#ppt_x"/>
                                          </p:val>
                                        </p:tav>
                                      </p:tavLst>
                                    </p:anim>
                                    <p:anim calcmode="lin" valueType="num">
                                      <p:cBhvr additive="base">
                                        <p:cTn id="81" dur="500" fill="hold"/>
                                        <p:tgtEl>
                                          <p:spTgt spid="32"/>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additive="base">
                                        <p:cTn id="84" dur="500" fill="hold"/>
                                        <p:tgtEl>
                                          <p:spTgt spid="33"/>
                                        </p:tgtEl>
                                        <p:attrNameLst>
                                          <p:attrName>ppt_x</p:attrName>
                                        </p:attrNameLst>
                                      </p:cBhvr>
                                      <p:tavLst>
                                        <p:tav tm="0">
                                          <p:val>
                                            <p:strVal val="1+#ppt_w/2"/>
                                          </p:val>
                                        </p:tav>
                                        <p:tav tm="100000">
                                          <p:val>
                                            <p:strVal val="#ppt_x"/>
                                          </p:val>
                                        </p:tav>
                                      </p:tavLst>
                                    </p:anim>
                                    <p:anim calcmode="lin" valueType="num">
                                      <p:cBhvr additive="base">
                                        <p:cTn id="85" dur="500" fill="hold"/>
                                        <p:tgtEl>
                                          <p:spTgt spid="33"/>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additive="base">
                                        <p:cTn id="88" dur="500" fill="hold"/>
                                        <p:tgtEl>
                                          <p:spTgt spid="34"/>
                                        </p:tgtEl>
                                        <p:attrNameLst>
                                          <p:attrName>ppt_x</p:attrName>
                                        </p:attrNameLst>
                                      </p:cBhvr>
                                      <p:tavLst>
                                        <p:tav tm="0">
                                          <p:val>
                                            <p:strVal val="1+#ppt_w/2"/>
                                          </p:val>
                                        </p:tav>
                                        <p:tav tm="100000">
                                          <p:val>
                                            <p:strVal val="#ppt_x"/>
                                          </p:val>
                                        </p:tav>
                                      </p:tavLst>
                                    </p:anim>
                                    <p:anim calcmode="lin" valueType="num">
                                      <p:cBhvr additive="base">
                                        <p:cTn id="89" dur="500" fill="hold"/>
                                        <p:tgtEl>
                                          <p:spTgt spid="34"/>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 calcmode="lin" valueType="num">
                                      <p:cBhvr additive="base">
                                        <p:cTn id="92" dur="500" fill="hold"/>
                                        <p:tgtEl>
                                          <p:spTgt spid="35"/>
                                        </p:tgtEl>
                                        <p:attrNameLst>
                                          <p:attrName>ppt_x</p:attrName>
                                        </p:attrNameLst>
                                      </p:cBhvr>
                                      <p:tavLst>
                                        <p:tav tm="0">
                                          <p:val>
                                            <p:strVal val="1+#ppt_w/2"/>
                                          </p:val>
                                        </p:tav>
                                        <p:tav tm="100000">
                                          <p:val>
                                            <p:strVal val="#ppt_x"/>
                                          </p:val>
                                        </p:tav>
                                      </p:tavLst>
                                    </p:anim>
                                    <p:anim calcmode="lin" valueType="num">
                                      <p:cBhvr additive="base">
                                        <p:cTn id="93" dur="500" fill="hold"/>
                                        <p:tgtEl>
                                          <p:spTgt spid="35"/>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 calcmode="lin" valueType="num">
                                      <p:cBhvr additive="base">
                                        <p:cTn id="96" dur="500" fill="hold"/>
                                        <p:tgtEl>
                                          <p:spTgt spid="36"/>
                                        </p:tgtEl>
                                        <p:attrNameLst>
                                          <p:attrName>ppt_x</p:attrName>
                                        </p:attrNameLst>
                                      </p:cBhvr>
                                      <p:tavLst>
                                        <p:tav tm="0">
                                          <p:val>
                                            <p:strVal val="1+#ppt_w/2"/>
                                          </p:val>
                                        </p:tav>
                                        <p:tav tm="100000">
                                          <p:val>
                                            <p:strVal val="#ppt_x"/>
                                          </p:val>
                                        </p:tav>
                                      </p:tavLst>
                                    </p:anim>
                                    <p:anim calcmode="lin" valueType="num">
                                      <p:cBhvr additive="base">
                                        <p:cTn id="97" dur="500" fill="hold"/>
                                        <p:tgtEl>
                                          <p:spTgt spid="36"/>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additive="base">
                                        <p:cTn id="100" dur="500" fill="hold"/>
                                        <p:tgtEl>
                                          <p:spTgt spid="37"/>
                                        </p:tgtEl>
                                        <p:attrNameLst>
                                          <p:attrName>ppt_x</p:attrName>
                                        </p:attrNameLst>
                                      </p:cBhvr>
                                      <p:tavLst>
                                        <p:tav tm="0">
                                          <p:val>
                                            <p:strVal val="1+#ppt_w/2"/>
                                          </p:val>
                                        </p:tav>
                                        <p:tav tm="100000">
                                          <p:val>
                                            <p:strVal val="#ppt_x"/>
                                          </p:val>
                                        </p:tav>
                                      </p:tavLst>
                                    </p:anim>
                                    <p:anim calcmode="lin" valueType="num">
                                      <p:cBhvr additive="base">
                                        <p:cTn id="101" dur="500" fill="hold"/>
                                        <p:tgtEl>
                                          <p:spTgt spid="3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38"/>
                                        </p:tgtEl>
                                        <p:attrNameLst>
                                          <p:attrName>style.visibility</p:attrName>
                                        </p:attrNameLst>
                                      </p:cBhvr>
                                      <p:to>
                                        <p:strVal val="visible"/>
                                      </p:to>
                                    </p:set>
                                    <p:anim calcmode="lin" valueType="num">
                                      <p:cBhvr additive="base">
                                        <p:cTn id="104" dur="500" fill="hold"/>
                                        <p:tgtEl>
                                          <p:spTgt spid="38"/>
                                        </p:tgtEl>
                                        <p:attrNameLst>
                                          <p:attrName>ppt_x</p:attrName>
                                        </p:attrNameLst>
                                      </p:cBhvr>
                                      <p:tavLst>
                                        <p:tav tm="0">
                                          <p:val>
                                            <p:strVal val="1+#ppt_w/2"/>
                                          </p:val>
                                        </p:tav>
                                        <p:tav tm="100000">
                                          <p:val>
                                            <p:strVal val="#ppt_x"/>
                                          </p:val>
                                        </p:tav>
                                      </p:tavLst>
                                    </p:anim>
                                    <p:anim calcmode="lin" valueType="num">
                                      <p:cBhvr additive="base">
                                        <p:cTn id="105" dur="500" fill="hold"/>
                                        <p:tgtEl>
                                          <p:spTgt spid="38"/>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additive="base">
                                        <p:cTn id="108" dur="500" fill="hold"/>
                                        <p:tgtEl>
                                          <p:spTgt spid="39"/>
                                        </p:tgtEl>
                                        <p:attrNameLst>
                                          <p:attrName>ppt_x</p:attrName>
                                        </p:attrNameLst>
                                      </p:cBhvr>
                                      <p:tavLst>
                                        <p:tav tm="0">
                                          <p:val>
                                            <p:strVal val="1+#ppt_w/2"/>
                                          </p:val>
                                        </p:tav>
                                        <p:tav tm="100000">
                                          <p:val>
                                            <p:strVal val="#ppt_x"/>
                                          </p:val>
                                        </p:tav>
                                      </p:tavLst>
                                    </p:anim>
                                    <p:anim calcmode="lin" valueType="num">
                                      <p:cBhvr additive="base">
                                        <p:cTn id="109" dur="500" fill="hold"/>
                                        <p:tgtEl>
                                          <p:spTgt spid="39"/>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 calcmode="lin" valueType="num">
                                      <p:cBhvr additive="base">
                                        <p:cTn id="112" dur="500" fill="hold"/>
                                        <p:tgtEl>
                                          <p:spTgt spid="40"/>
                                        </p:tgtEl>
                                        <p:attrNameLst>
                                          <p:attrName>ppt_x</p:attrName>
                                        </p:attrNameLst>
                                      </p:cBhvr>
                                      <p:tavLst>
                                        <p:tav tm="0">
                                          <p:val>
                                            <p:strVal val="1+#ppt_w/2"/>
                                          </p:val>
                                        </p:tav>
                                        <p:tav tm="100000">
                                          <p:val>
                                            <p:strVal val="#ppt_x"/>
                                          </p:val>
                                        </p:tav>
                                      </p:tavLst>
                                    </p:anim>
                                    <p:anim calcmode="lin" valueType="num">
                                      <p:cBhvr additive="base">
                                        <p:cTn id="113" dur="500" fill="hold"/>
                                        <p:tgtEl>
                                          <p:spTgt spid="40"/>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500" fill="hold"/>
                                        <p:tgtEl>
                                          <p:spTgt spid="41"/>
                                        </p:tgtEl>
                                        <p:attrNameLst>
                                          <p:attrName>ppt_x</p:attrName>
                                        </p:attrNameLst>
                                      </p:cBhvr>
                                      <p:tavLst>
                                        <p:tav tm="0">
                                          <p:val>
                                            <p:strVal val="1+#ppt_w/2"/>
                                          </p:val>
                                        </p:tav>
                                        <p:tav tm="100000">
                                          <p:val>
                                            <p:strVal val="#ppt_x"/>
                                          </p:val>
                                        </p:tav>
                                      </p:tavLst>
                                    </p:anim>
                                    <p:anim calcmode="lin" valueType="num">
                                      <p:cBhvr additive="base">
                                        <p:cTn id="117" dur="500" fill="hold"/>
                                        <p:tgtEl>
                                          <p:spTgt spid="41"/>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anim calcmode="lin" valueType="num">
                                      <p:cBhvr additive="base">
                                        <p:cTn id="120" dur="500" fill="hold"/>
                                        <p:tgtEl>
                                          <p:spTgt spid="42"/>
                                        </p:tgtEl>
                                        <p:attrNameLst>
                                          <p:attrName>ppt_x</p:attrName>
                                        </p:attrNameLst>
                                      </p:cBhvr>
                                      <p:tavLst>
                                        <p:tav tm="0">
                                          <p:val>
                                            <p:strVal val="1+#ppt_w/2"/>
                                          </p:val>
                                        </p:tav>
                                        <p:tav tm="100000">
                                          <p:val>
                                            <p:strVal val="#ppt_x"/>
                                          </p:val>
                                        </p:tav>
                                      </p:tavLst>
                                    </p:anim>
                                    <p:anim calcmode="lin" valueType="num">
                                      <p:cBhvr additive="base">
                                        <p:cTn id="121" dur="500" fill="hold"/>
                                        <p:tgtEl>
                                          <p:spTgt spid="42"/>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 calcmode="lin" valueType="num">
                                      <p:cBhvr additive="base">
                                        <p:cTn id="124" dur="500" fill="hold"/>
                                        <p:tgtEl>
                                          <p:spTgt spid="43"/>
                                        </p:tgtEl>
                                        <p:attrNameLst>
                                          <p:attrName>ppt_x</p:attrName>
                                        </p:attrNameLst>
                                      </p:cBhvr>
                                      <p:tavLst>
                                        <p:tav tm="0">
                                          <p:val>
                                            <p:strVal val="1+#ppt_w/2"/>
                                          </p:val>
                                        </p:tav>
                                        <p:tav tm="100000">
                                          <p:val>
                                            <p:strVal val="#ppt_x"/>
                                          </p:val>
                                        </p:tav>
                                      </p:tavLst>
                                    </p:anim>
                                    <p:anim calcmode="lin" valueType="num">
                                      <p:cBhvr additive="base">
                                        <p:cTn id="125" dur="500" fill="hold"/>
                                        <p:tgtEl>
                                          <p:spTgt spid="43"/>
                                        </p:tgtEl>
                                        <p:attrNameLst>
                                          <p:attrName>ppt_y</p:attrName>
                                        </p:attrNameLst>
                                      </p:cBhvr>
                                      <p:tavLst>
                                        <p:tav tm="0">
                                          <p:val>
                                            <p:strVal val="#ppt_y"/>
                                          </p:val>
                                        </p:tav>
                                        <p:tav tm="100000">
                                          <p:val>
                                            <p:strVal val="#ppt_y"/>
                                          </p:val>
                                        </p:tav>
                                      </p:tavLst>
                                    </p:anim>
                                  </p:childTnLst>
                                </p:cTn>
                              </p:par>
                              <p:par>
                                <p:cTn id="126" presetID="2" presetClass="entr" presetSubtype="2" fill="hold" grpId="0" nodeType="with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additive="base">
                                        <p:cTn id="128" dur="500" fill="hold"/>
                                        <p:tgtEl>
                                          <p:spTgt spid="44"/>
                                        </p:tgtEl>
                                        <p:attrNameLst>
                                          <p:attrName>ppt_x</p:attrName>
                                        </p:attrNameLst>
                                      </p:cBhvr>
                                      <p:tavLst>
                                        <p:tav tm="0">
                                          <p:val>
                                            <p:strVal val="1+#ppt_w/2"/>
                                          </p:val>
                                        </p:tav>
                                        <p:tav tm="100000">
                                          <p:val>
                                            <p:strVal val="#ppt_x"/>
                                          </p:val>
                                        </p:tav>
                                      </p:tavLst>
                                    </p:anim>
                                    <p:anim calcmode="lin" valueType="num">
                                      <p:cBhvr additive="base">
                                        <p:cTn id="129" dur="500" fill="hold"/>
                                        <p:tgtEl>
                                          <p:spTgt spid="44"/>
                                        </p:tgtEl>
                                        <p:attrNameLst>
                                          <p:attrName>ppt_y</p:attrName>
                                        </p:attrNameLst>
                                      </p:cBhvr>
                                      <p:tavLst>
                                        <p:tav tm="0">
                                          <p:val>
                                            <p:strVal val="#ppt_y"/>
                                          </p:val>
                                        </p:tav>
                                        <p:tav tm="100000">
                                          <p:val>
                                            <p:strVal val="#ppt_y"/>
                                          </p:val>
                                        </p:tav>
                                      </p:tavLst>
                                    </p:anim>
                                  </p:childTnLst>
                                </p:cTn>
                              </p:par>
                              <p:par>
                                <p:cTn id="130" presetID="2" presetClass="entr" presetSubtype="2" fill="hold" grpId="0" nodeType="withEffect">
                                  <p:stCondLst>
                                    <p:cond delay="0"/>
                                  </p:stCondLst>
                                  <p:childTnLst>
                                    <p:set>
                                      <p:cBhvr>
                                        <p:cTn id="131" dur="1" fill="hold">
                                          <p:stCondLst>
                                            <p:cond delay="0"/>
                                          </p:stCondLst>
                                        </p:cTn>
                                        <p:tgtEl>
                                          <p:spTgt spid="45"/>
                                        </p:tgtEl>
                                        <p:attrNameLst>
                                          <p:attrName>style.visibility</p:attrName>
                                        </p:attrNameLst>
                                      </p:cBhvr>
                                      <p:to>
                                        <p:strVal val="visible"/>
                                      </p:to>
                                    </p:set>
                                    <p:anim calcmode="lin" valueType="num">
                                      <p:cBhvr additive="base">
                                        <p:cTn id="132" dur="500" fill="hold"/>
                                        <p:tgtEl>
                                          <p:spTgt spid="45"/>
                                        </p:tgtEl>
                                        <p:attrNameLst>
                                          <p:attrName>ppt_x</p:attrName>
                                        </p:attrNameLst>
                                      </p:cBhvr>
                                      <p:tavLst>
                                        <p:tav tm="0">
                                          <p:val>
                                            <p:strVal val="1+#ppt_w/2"/>
                                          </p:val>
                                        </p:tav>
                                        <p:tav tm="100000">
                                          <p:val>
                                            <p:strVal val="#ppt_x"/>
                                          </p:val>
                                        </p:tav>
                                      </p:tavLst>
                                    </p:anim>
                                    <p:anim calcmode="lin" valueType="num">
                                      <p:cBhvr additive="base">
                                        <p:cTn id="133" dur="500" fill="hold"/>
                                        <p:tgtEl>
                                          <p:spTgt spid="45"/>
                                        </p:tgtEl>
                                        <p:attrNameLst>
                                          <p:attrName>ppt_y</p:attrName>
                                        </p:attrNameLst>
                                      </p:cBhvr>
                                      <p:tavLst>
                                        <p:tav tm="0">
                                          <p:val>
                                            <p:strVal val="#ppt_y"/>
                                          </p:val>
                                        </p:tav>
                                        <p:tav tm="100000">
                                          <p:val>
                                            <p:strVal val="#ppt_y"/>
                                          </p:val>
                                        </p:tav>
                                      </p:tavLst>
                                    </p:anim>
                                  </p:childTnLst>
                                </p:cTn>
                              </p:par>
                              <p:par>
                                <p:cTn id="134" presetID="2" presetClass="entr" presetSubtype="2" fill="hold" grpId="0" nodeType="with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additive="base">
                                        <p:cTn id="136" dur="500" fill="hold"/>
                                        <p:tgtEl>
                                          <p:spTgt spid="46"/>
                                        </p:tgtEl>
                                        <p:attrNameLst>
                                          <p:attrName>ppt_x</p:attrName>
                                        </p:attrNameLst>
                                      </p:cBhvr>
                                      <p:tavLst>
                                        <p:tav tm="0">
                                          <p:val>
                                            <p:strVal val="1+#ppt_w/2"/>
                                          </p:val>
                                        </p:tav>
                                        <p:tav tm="100000">
                                          <p:val>
                                            <p:strVal val="#ppt_x"/>
                                          </p:val>
                                        </p:tav>
                                      </p:tavLst>
                                    </p:anim>
                                    <p:anim calcmode="lin" valueType="num">
                                      <p:cBhvr additive="base">
                                        <p:cTn id="137" dur="500" fill="hold"/>
                                        <p:tgtEl>
                                          <p:spTgt spid="46"/>
                                        </p:tgtEl>
                                        <p:attrNameLst>
                                          <p:attrName>ppt_y</p:attrName>
                                        </p:attrNameLst>
                                      </p:cBhvr>
                                      <p:tavLst>
                                        <p:tav tm="0">
                                          <p:val>
                                            <p:strVal val="#ppt_y"/>
                                          </p:val>
                                        </p:tav>
                                        <p:tav tm="100000">
                                          <p:val>
                                            <p:strVal val="#ppt_y"/>
                                          </p:val>
                                        </p:tav>
                                      </p:tavLst>
                                    </p:anim>
                                  </p:childTnLst>
                                </p:cTn>
                              </p:par>
                              <p:par>
                                <p:cTn id="138" presetID="2" presetClass="entr" presetSubtype="2" fill="hold" grpId="0" nodeType="withEffect">
                                  <p:stCondLst>
                                    <p:cond delay="0"/>
                                  </p:stCondLst>
                                  <p:childTnLst>
                                    <p:set>
                                      <p:cBhvr>
                                        <p:cTn id="139" dur="1" fill="hold">
                                          <p:stCondLst>
                                            <p:cond delay="0"/>
                                          </p:stCondLst>
                                        </p:cTn>
                                        <p:tgtEl>
                                          <p:spTgt spid="47"/>
                                        </p:tgtEl>
                                        <p:attrNameLst>
                                          <p:attrName>style.visibility</p:attrName>
                                        </p:attrNameLst>
                                      </p:cBhvr>
                                      <p:to>
                                        <p:strVal val="visible"/>
                                      </p:to>
                                    </p:set>
                                    <p:anim calcmode="lin" valueType="num">
                                      <p:cBhvr additive="base">
                                        <p:cTn id="140" dur="500" fill="hold"/>
                                        <p:tgtEl>
                                          <p:spTgt spid="47"/>
                                        </p:tgtEl>
                                        <p:attrNameLst>
                                          <p:attrName>ppt_x</p:attrName>
                                        </p:attrNameLst>
                                      </p:cBhvr>
                                      <p:tavLst>
                                        <p:tav tm="0">
                                          <p:val>
                                            <p:strVal val="1+#ppt_w/2"/>
                                          </p:val>
                                        </p:tav>
                                        <p:tav tm="100000">
                                          <p:val>
                                            <p:strVal val="#ppt_x"/>
                                          </p:val>
                                        </p:tav>
                                      </p:tavLst>
                                    </p:anim>
                                    <p:anim calcmode="lin" valueType="num">
                                      <p:cBhvr additive="base">
                                        <p:cTn id="141" dur="500" fill="hold"/>
                                        <p:tgtEl>
                                          <p:spTgt spid="47"/>
                                        </p:tgtEl>
                                        <p:attrNameLst>
                                          <p:attrName>ppt_y</p:attrName>
                                        </p:attrNameLst>
                                      </p:cBhvr>
                                      <p:tavLst>
                                        <p:tav tm="0">
                                          <p:val>
                                            <p:strVal val="#ppt_y"/>
                                          </p:val>
                                        </p:tav>
                                        <p:tav tm="100000">
                                          <p:val>
                                            <p:strVal val="#ppt_y"/>
                                          </p:val>
                                        </p:tav>
                                      </p:tavLst>
                                    </p:anim>
                                  </p:childTnLst>
                                </p:cTn>
                              </p:par>
                              <p:par>
                                <p:cTn id="142" presetID="2" presetClass="entr" presetSubtype="2" fill="hold" grpId="0" nodeType="withEffect">
                                  <p:stCondLst>
                                    <p:cond delay="0"/>
                                  </p:stCondLst>
                                  <p:childTnLst>
                                    <p:set>
                                      <p:cBhvr>
                                        <p:cTn id="143" dur="1" fill="hold">
                                          <p:stCondLst>
                                            <p:cond delay="0"/>
                                          </p:stCondLst>
                                        </p:cTn>
                                        <p:tgtEl>
                                          <p:spTgt spid="48"/>
                                        </p:tgtEl>
                                        <p:attrNameLst>
                                          <p:attrName>style.visibility</p:attrName>
                                        </p:attrNameLst>
                                      </p:cBhvr>
                                      <p:to>
                                        <p:strVal val="visible"/>
                                      </p:to>
                                    </p:set>
                                    <p:anim calcmode="lin" valueType="num">
                                      <p:cBhvr additive="base">
                                        <p:cTn id="144" dur="500" fill="hold"/>
                                        <p:tgtEl>
                                          <p:spTgt spid="48"/>
                                        </p:tgtEl>
                                        <p:attrNameLst>
                                          <p:attrName>ppt_x</p:attrName>
                                        </p:attrNameLst>
                                      </p:cBhvr>
                                      <p:tavLst>
                                        <p:tav tm="0">
                                          <p:val>
                                            <p:strVal val="1+#ppt_w/2"/>
                                          </p:val>
                                        </p:tav>
                                        <p:tav tm="100000">
                                          <p:val>
                                            <p:strVal val="#ppt_x"/>
                                          </p:val>
                                        </p:tav>
                                      </p:tavLst>
                                    </p:anim>
                                    <p:anim calcmode="lin" valueType="num">
                                      <p:cBhvr additive="base">
                                        <p:cTn id="145" dur="500" fill="hold"/>
                                        <p:tgtEl>
                                          <p:spTgt spid="48"/>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0"/>
                                  </p:stCondLst>
                                  <p:childTnLst>
                                    <p:set>
                                      <p:cBhvr>
                                        <p:cTn id="147" dur="1" fill="hold">
                                          <p:stCondLst>
                                            <p:cond delay="0"/>
                                          </p:stCondLst>
                                        </p:cTn>
                                        <p:tgtEl>
                                          <p:spTgt spid="49"/>
                                        </p:tgtEl>
                                        <p:attrNameLst>
                                          <p:attrName>style.visibility</p:attrName>
                                        </p:attrNameLst>
                                      </p:cBhvr>
                                      <p:to>
                                        <p:strVal val="visible"/>
                                      </p:to>
                                    </p:set>
                                    <p:anim calcmode="lin" valueType="num">
                                      <p:cBhvr additive="base">
                                        <p:cTn id="148" dur="500" fill="hold"/>
                                        <p:tgtEl>
                                          <p:spTgt spid="49"/>
                                        </p:tgtEl>
                                        <p:attrNameLst>
                                          <p:attrName>ppt_x</p:attrName>
                                        </p:attrNameLst>
                                      </p:cBhvr>
                                      <p:tavLst>
                                        <p:tav tm="0">
                                          <p:val>
                                            <p:strVal val="1+#ppt_w/2"/>
                                          </p:val>
                                        </p:tav>
                                        <p:tav tm="100000">
                                          <p:val>
                                            <p:strVal val="#ppt_x"/>
                                          </p:val>
                                        </p:tav>
                                      </p:tavLst>
                                    </p:anim>
                                    <p:anim calcmode="lin" valueType="num">
                                      <p:cBhvr additive="base">
                                        <p:cTn id="149" dur="500" fill="hold"/>
                                        <p:tgtEl>
                                          <p:spTgt spid="49"/>
                                        </p:tgtEl>
                                        <p:attrNameLst>
                                          <p:attrName>ppt_y</p:attrName>
                                        </p:attrNameLst>
                                      </p:cBhvr>
                                      <p:tavLst>
                                        <p:tav tm="0">
                                          <p:val>
                                            <p:strVal val="#ppt_y"/>
                                          </p:val>
                                        </p:tav>
                                        <p:tav tm="100000">
                                          <p:val>
                                            <p:strVal val="#ppt_y"/>
                                          </p:val>
                                        </p:tav>
                                      </p:tavLst>
                                    </p:anim>
                                  </p:childTnLst>
                                </p:cTn>
                              </p:par>
                              <p:par>
                                <p:cTn id="150" presetID="2" presetClass="entr" presetSubtype="2" fill="hold" grpId="0" nodeType="withEffect">
                                  <p:stCondLst>
                                    <p:cond delay="0"/>
                                  </p:stCondLst>
                                  <p:childTnLst>
                                    <p:set>
                                      <p:cBhvr>
                                        <p:cTn id="151" dur="1" fill="hold">
                                          <p:stCondLst>
                                            <p:cond delay="0"/>
                                          </p:stCondLst>
                                        </p:cTn>
                                        <p:tgtEl>
                                          <p:spTgt spid="50"/>
                                        </p:tgtEl>
                                        <p:attrNameLst>
                                          <p:attrName>style.visibility</p:attrName>
                                        </p:attrNameLst>
                                      </p:cBhvr>
                                      <p:to>
                                        <p:strVal val="visible"/>
                                      </p:to>
                                    </p:set>
                                    <p:anim calcmode="lin" valueType="num">
                                      <p:cBhvr additive="base">
                                        <p:cTn id="152" dur="500" fill="hold"/>
                                        <p:tgtEl>
                                          <p:spTgt spid="50"/>
                                        </p:tgtEl>
                                        <p:attrNameLst>
                                          <p:attrName>ppt_x</p:attrName>
                                        </p:attrNameLst>
                                      </p:cBhvr>
                                      <p:tavLst>
                                        <p:tav tm="0">
                                          <p:val>
                                            <p:strVal val="1+#ppt_w/2"/>
                                          </p:val>
                                        </p:tav>
                                        <p:tav tm="100000">
                                          <p:val>
                                            <p:strVal val="#ppt_x"/>
                                          </p:val>
                                        </p:tav>
                                      </p:tavLst>
                                    </p:anim>
                                    <p:anim calcmode="lin" valueType="num">
                                      <p:cBhvr additive="base">
                                        <p:cTn id="153" dur="500" fill="hold"/>
                                        <p:tgtEl>
                                          <p:spTgt spid="50"/>
                                        </p:tgtEl>
                                        <p:attrNameLst>
                                          <p:attrName>ppt_y</p:attrName>
                                        </p:attrNameLst>
                                      </p:cBhvr>
                                      <p:tavLst>
                                        <p:tav tm="0">
                                          <p:val>
                                            <p:strVal val="#ppt_y"/>
                                          </p:val>
                                        </p:tav>
                                        <p:tav tm="100000">
                                          <p:val>
                                            <p:strVal val="#ppt_y"/>
                                          </p:val>
                                        </p:tav>
                                      </p:tavLst>
                                    </p:anim>
                                  </p:childTnLst>
                                </p:cTn>
                              </p:par>
                              <p:par>
                                <p:cTn id="154" presetID="2" presetClass="entr" presetSubtype="2" fill="hold" grpId="0" nodeType="withEffect">
                                  <p:stCondLst>
                                    <p:cond delay="0"/>
                                  </p:stCondLst>
                                  <p:childTnLst>
                                    <p:set>
                                      <p:cBhvr>
                                        <p:cTn id="155" dur="1" fill="hold">
                                          <p:stCondLst>
                                            <p:cond delay="0"/>
                                          </p:stCondLst>
                                        </p:cTn>
                                        <p:tgtEl>
                                          <p:spTgt spid="51"/>
                                        </p:tgtEl>
                                        <p:attrNameLst>
                                          <p:attrName>style.visibility</p:attrName>
                                        </p:attrNameLst>
                                      </p:cBhvr>
                                      <p:to>
                                        <p:strVal val="visible"/>
                                      </p:to>
                                    </p:set>
                                    <p:anim calcmode="lin" valueType="num">
                                      <p:cBhvr additive="base">
                                        <p:cTn id="156" dur="500" fill="hold"/>
                                        <p:tgtEl>
                                          <p:spTgt spid="51"/>
                                        </p:tgtEl>
                                        <p:attrNameLst>
                                          <p:attrName>ppt_x</p:attrName>
                                        </p:attrNameLst>
                                      </p:cBhvr>
                                      <p:tavLst>
                                        <p:tav tm="0">
                                          <p:val>
                                            <p:strVal val="1+#ppt_w/2"/>
                                          </p:val>
                                        </p:tav>
                                        <p:tav tm="100000">
                                          <p:val>
                                            <p:strVal val="#ppt_x"/>
                                          </p:val>
                                        </p:tav>
                                      </p:tavLst>
                                    </p:anim>
                                    <p:anim calcmode="lin" valueType="num">
                                      <p:cBhvr additive="base">
                                        <p:cTn id="157" dur="500" fill="hold"/>
                                        <p:tgtEl>
                                          <p:spTgt spid="51"/>
                                        </p:tgtEl>
                                        <p:attrNameLst>
                                          <p:attrName>ppt_y</p:attrName>
                                        </p:attrNameLst>
                                      </p:cBhvr>
                                      <p:tavLst>
                                        <p:tav tm="0">
                                          <p:val>
                                            <p:strVal val="#ppt_y"/>
                                          </p:val>
                                        </p:tav>
                                        <p:tav tm="100000">
                                          <p:val>
                                            <p:strVal val="#ppt_y"/>
                                          </p:val>
                                        </p:tav>
                                      </p:tavLst>
                                    </p:anim>
                                  </p:childTnLst>
                                </p:cTn>
                              </p:par>
                              <p:par>
                                <p:cTn id="158" presetID="2" presetClass="entr" presetSubtype="2" fill="hold" grpId="0" nodeType="withEffect">
                                  <p:stCondLst>
                                    <p:cond delay="0"/>
                                  </p:stCondLst>
                                  <p:childTnLst>
                                    <p:set>
                                      <p:cBhvr>
                                        <p:cTn id="159" dur="1" fill="hold">
                                          <p:stCondLst>
                                            <p:cond delay="0"/>
                                          </p:stCondLst>
                                        </p:cTn>
                                        <p:tgtEl>
                                          <p:spTgt spid="52"/>
                                        </p:tgtEl>
                                        <p:attrNameLst>
                                          <p:attrName>style.visibility</p:attrName>
                                        </p:attrNameLst>
                                      </p:cBhvr>
                                      <p:to>
                                        <p:strVal val="visible"/>
                                      </p:to>
                                    </p:set>
                                    <p:anim calcmode="lin" valueType="num">
                                      <p:cBhvr additive="base">
                                        <p:cTn id="160" dur="500" fill="hold"/>
                                        <p:tgtEl>
                                          <p:spTgt spid="52"/>
                                        </p:tgtEl>
                                        <p:attrNameLst>
                                          <p:attrName>ppt_x</p:attrName>
                                        </p:attrNameLst>
                                      </p:cBhvr>
                                      <p:tavLst>
                                        <p:tav tm="0">
                                          <p:val>
                                            <p:strVal val="1+#ppt_w/2"/>
                                          </p:val>
                                        </p:tav>
                                        <p:tav tm="100000">
                                          <p:val>
                                            <p:strVal val="#ppt_x"/>
                                          </p:val>
                                        </p:tav>
                                      </p:tavLst>
                                    </p:anim>
                                    <p:anim calcmode="lin" valueType="num">
                                      <p:cBhvr additive="base">
                                        <p:cTn id="161" dur="500" fill="hold"/>
                                        <p:tgtEl>
                                          <p:spTgt spid="52"/>
                                        </p:tgtEl>
                                        <p:attrNameLst>
                                          <p:attrName>ppt_y</p:attrName>
                                        </p:attrNameLst>
                                      </p:cBhvr>
                                      <p:tavLst>
                                        <p:tav tm="0">
                                          <p:val>
                                            <p:strVal val="#ppt_y"/>
                                          </p:val>
                                        </p:tav>
                                        <p:tav tm="100000">
                                          <p:val>
                                            <p:strVal val="#ppt_y"/>
                                          </p:val>
                                        </p:tav>
                                      </p:tavLst>
                                    </p:anim>
                                  </p:childTnLst>
                                </p:cTn>
                              </p:par>
                              <p:par>
                                <p:cTn id="162" presetID="2" presetClass="entr" presetSubtype="2" fill="hold" grpId="0" nodeType="withEffect">
                                  <p:stCondLst>
                                    <p:cond delay="0"/>
                                  </p:stCondLst>
                                  <p:childTnLst>
                                    <p:set>
                                      <p:cBhvr>
                                        <p:cTn id="163" dur="1" fill="hold">
                                          <p:stCondLst>
                                            <p:cond delay="0"/>
                                          </p:stCondLst>
                                        </p:cTn>
                                        <p:tgtEl>
                                          <p:spTgt spid="53"/>
                                        </p:tgtEl>
                                        <p:attrNameLst>
                                          <p:attrName>style.visibility</p:attrName>
                                        </p:attrNameLst>
                                      </p:cBhvr>
                                      <p:to>
                                        <p:strVal val="visible"/>
                                      </p:to>
                                    </p:set>
                                    <p:anim calcmode="lin" valueType="num">
                                      <p:cBhvr additive="base">
                                        <p:cTn id="164" dur="500" fill="hold"/>
                                        <p:tgtEl>
                                          <p:spTgt spid="53"/>
                                        </p:tgtEl>
                                        <p:attrNameLst>
                                          <p:attrName>ppt_x</p:attrName>
                                        </p:attrNameLst>
                                      </p:cBhvr>
                                      <p:tavLst>
                                        <p:tav tm="0">
                                          <p:val>
                                            <p:strVal val="1+#ppt_w/2"/>
                                          </p:val>
                                        </p:tav>
                                        <p:tav tm="100000">
                                          <p:val>
                                            <p:strVal val="#ppt_x"/>
                                          </p:val>
                                        </p:tav>
                                      </p:tavLst>
                                    </p:anim>
                                    <p:anim calcmode="lin" valueType="num">
                                      <p:cBhvr additive="base">
                                        <p:cTn id="165" dur="500" fill="hold"/>
                                        <p:tgtEl>
                                          <p:spTgt spid="53"/>
                                        </p:tgtEl>
                                        <p:attrNameLst>
                                          <p:attrName>ppt_y</p:attrName>
                                        </p:attrNameLst>
                                      </p:cBhvr>
                                      <p:tavLst>
                                        <p:tav tm="0">
                                          <p:val>
                                            <p:strVal val="#ppt_y"/>
                                          </p:val>
                                        </p:tav>
                                        <p:tav tm="100000">
                                          <p:val>
                                            <p:strVal val="#ppt_y"/>
                                          </p:val>
                                        </p:tav>
                                      </p:tavLst>
                                    </p:anim>
                                  </p:childTnLst>
                                </p:cTn>
                              </p:par>
                            </p:childTnLst>
                          </p:cTn>
                        </p:par>
                        <p:par>
                          <p:cTn id="166" fill="hold">
                            <p:stCondLst>
                              <p:cond delay="1500"/>
                            </p:stCondLst>
                            <p:childTnLst>
                              <p:par>
                                <p:cTn id="167" presetID="22" presetClass="entr" presetSubtype="8" fill="hold" grpId="0" nodeType="afterEffect">
                                  <p:stCondLst>
                                    <p:cond delay="0"/>
                                  </p:stCondLst>
                                  <p:childTnLst>
                                    <p:set>
                                      <p:cBhvr>
                                        <p:cTn id="168" dur="1" fill="hold">
                                          <p:stCondLst>
                                            <p:cond delay="0"/>
                                          </p:stCondLst>
                                        </p:cTn>
                                        <p:tgtEl>
                                          <p:spTgt spid="75"/>
                                        </p:tgtEl>
                                        <p:attrNameLst>
                                          <p:attrName>style.visibility</p:attrName>
                                        </p:attrNameLst>
                                      </p:cBhvr>
                                      <p:to>
                                        <p:strVal val="visible"/>
                                      </p:to>
                                    </p:set>
                                    <p:animEffect transition="in" filter="wipe(left)">
                                      <p:cBhvr>
                                        <p:cTn id="169" dur="500"/>
                                        <p:tgtEl>
                                          <p:spTgt spid="75"/>
                                        </p:tgtEl>
                                      </p:cBhvr>
                                    </p:animEffect>
                                  </p:childTnLst>
                                </p:cTn>
                              </p:par>
                            </p:childTnLst>
                          </p:cTn>
                        </p:par>
                        <p:par>
                          <p:cTn id="170" fill="hold">
                            <p:stCondLst>
                              <p:cond delay="2000"/>
                            </p:stCondLst>
                            <p:childTnLst>
                              <p:par>
                                <p:cTn id="171" presetID="14" presetClass="entr" presetSubtype="10" fill="hold" grpId="0" nodeType="afterEffect">
                                  <p:stCondLst>
                                    <p:cond delay="0"/>
                                  </p:stCondLst>
                                  <p:childTnLst>
                                    <p:set>
                                      <p:cBhvr>
                                        <p:cTn id="172" dur="1" fill="hold">
                                          <p:stCondLst>
                                            <p:cond delay="0"/>
                                          </p:stCondLst>
                                        </p:cTn>
                                        <p:tgtEl>
                                          <p:spTgt spid="77"/>
                                        </p:tgtEl>
                                        <p:attrNameLst>
                                          <p:attrName>style.visibility</p:attrName>
                                        </p:attrNameLst>
                                      </p:cBhvr>
                                      <p:to>
                                        <p:strVal val="visible"/>
                                      </p:to>
                                    </p:set>
                                    <p:animEffect transition="in" filter="randombar(horizontal)">
                                      <p:cBhvr>
                                        <p:cTn id="173" dur="500"/>
                                        <p:tgtEl>
                                          <p:spTgt spid="77"/>
                                        </p:tgtEl>
                                      </p:cBhvr>
                                    </p:animEffect>
                                  </p:childTnLst>
                                </p:cTn>
                              </p:par>
                            </p:childTnLst>
                          </p:cTn>
                        </p:par>
                        <p:par>
                          <p:cTn id="174" fill="hold">
                            <p:stCondLst>
                              <p:cond delay="2500"/>
                            </p:stCondLst>
                            <p:childTnLst>
                              <p:par>
                                <p:cTn id="175" presetID="53" presetClass="entr" presetSubtype="16" fill="hold" grpId="0" nodeType="afterEffect">
                                  <p:stCondLst>
                                    <p:cond delay="0"/>
                                  </p:stCondLst>
                                  <p:childTnLst>
                                    <p:set>
                                      <p:cBhvr>
                                        <p:cTn id="176" dur="1" fill="hold">
                                          <p:stCondLst>
                                            <p:cond delay="0"/>
                                          </p:stCondLst>
                                        </p:cTn>
                                        <p:tgtEl>
                                          <p:spTgt spid="78"/>
                                        </p:tgtEl>
                                        <p:attrNameLst>
                                          <p:attrName>style.visibility</p:attrName>
                                        </p:attrNameLst>
                                      </p:cBhvr>
                                      <p:to>
                                        <p:strVal val="visible"/>
                                      </p:to>
                                    </p:set>
                                    <p:anim calcmode="lin" valueType="num">
                                      <p:cBhvr>
                                        <p:cTn id="177" dur="500" fill="hold"/>
                                        <p:tgtEl>
                                          <p:spTgt spid="78"/>
                                        </p:tgtEl>
                                        <p:attrNameLst>
                                          <p:attrName>ppt_w</p:attrName>
                                        </p:attrNameLst>
                                      </p:cBhvr>
                                      <p:tavLst>
                                        <p:tav tm="0">
                                          <p:val>
                                            <p:fltVal val="0"/>
                                          </p:val>
                                        </p:tav>
                                        <p:tav tm="100000">
                                          <p:val>
                                            <p:strVal val="#ppt_w"/>
                                          </p:val>
                                        </p:tav>
                                      </p:tavLst>
                                    </p:anim>
                                    <p:anim calcmode="lin" valueType="num">
                                      <p:cBhvr>
                                        <p:cTn id="178" dur="500" fill="hold"/>
                                        <p:tgtEl>
                                          <p:spTgt spid="78"/>
                                        </p:tgtEl>
                                        <p:attrNameLst>
                                          <p:attrName>ppt_h</p:attrName>
                                        </p:attrNameLst>
                                      </p:cBhvr>
                                      <p:tavLst>
                                        <p:tav tm="0">
                                          <p:val>
                                            <p:fltVal val="0"/>
                                          </p:val>
                                        </p:tav>
                                        <p:tav tm="100000">
                                          <p:val>
                                            <p:strVal val="#ppt_h"/>
                                          </p:val>
                                        </p:tav>
                                      </p:tavLst>
                                    </p:anim>
                                    <p:animEffect transition="in" filter="fade">
                                      <p:cBhvr>
                                        <p:cTn id="179" dur="500"/>
                                        <p:tgtEl>
                                          <p:spTgt spid="78"/>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79"/>
                                        </p:tgtEl>
                                        <p:attrNameLst>
                                          <p:attrName>style.visibility</p:attrName>
                                        </p:attrNameLst>
                                      </p:cBhvr>
                                      <p:to>
                                        <p:strVal val="visible"/>
                                      </p:to>
                                    </p:set>
                                    <p:anim calcmode="lin" valueType="num">
                                      <p:cBhvr>
                                        <p:cTn id="182" dur="500" fill="hold"/>
                                        <p:tgtEl>
                                          <p:spTgt spid="79"/>
                                        </p:tgtEl>
                                        <p:attrNameLst>
                                          <p:attrName>ppt_w</p:attrName>
                                        </p:attrNameLst>
                                      </p:cBhvr>
                                      <p:tavLst>
                                        <p:tav tm="0">
                                          <p:val>
                                            <p:fltVal val="0"/>
                                          </p:val>
                                        </p:tav>
                                        <p:tav tm="100000">
                                          <p:val>
                                            <p:strVal val="#ppt_w"/>
                                          </p:val>
                                        </p:tav>
                                      </p:tavLst>
                                    </p:anim>
                                    <p:anim calcmode="lin" valueType="num">
                                      <p:cBhvr>
                                        <p:cTn id="183" dur="500" fill="hold"/>
                                        <p:tgtEl>
                                          <p:spTgt spid="79"/>
                                        </p:tgtEl>
                                        <p:attrNameLst>
                                          <p:attrName>ppt_h</p:attrName>
                                        </p:attrNameLst>
                                      </p:cBhvr>
                                      <p:tavLst>
                                        <p:tav tm="0">
                                          <p:val>
                                            <p:fltVal val="0"/>
                                          </p:val>
                                        </p:tav>
                                        <p:tav tm="100000">
                                          <p:val>
                                            <p:strVal val="#ppt_h"/>
                                          </p:val>
                                        </p:tav>
                                      </p:tavLst>
                                    </p:anim>
                                    <p:animEffect transition="in" filter="fade">
                                      <p:cBhvr>
                                        <p:cTn id="184" dur="500"/>
                                        <p:tgtEl>
                                          <p:spTgt spid="79"/>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80"/>
                                        </p:tgtEl>
                                        <p:attrNameLst>
                                          <p:attrName>style.visibility</p:attrName>
                                        </p:attrNameLst>
                                      </p:cBhvr>
                                      <p:to>
                                        <p:strVal val="visible"/>
                                      </p:to>
                                    </p:set>
                                    <p:anim calcmode="lin" valueType="num">
                                      <p:cBhvr>
                                        <p:cTn id="187" dur="500" fill="hold"/>
                                        <p:tgtEl>
                                          <p:spTgt spid="80"/>
                                        </p:tgtEl>
                                        <p:attrNameLst>
                                          <p:attrName>ppt_w</p:attrName>
                                        </p:attrNameLst>
                                      </p:cBhvr>
                                      <p:tavLst>
                                        <p:tav tm="0">
                                          <p:val>
                                            <p:fltVal val="0"/>
                                          </p:val>
                                        </p:tav>
                                        <p:tav tm="100000">
                                          <p:val>
                                            <p:strVal val="#ppt_w"/>
                                          </p:val>
                                        </p:tav>
                                      </p:tavLst>
                                    </p:anim>
                                    <p:anim calcmode="lin" valueType="num">
                                      <p:cBhvr>
                                        <p:cTn id="188" dur="500" fill="hold"/>
                                        <p:tgtEl>
                                          <p:spTgt spid="80"/>
                                        </p:tgtEl>
                                        <p:attrNameLst>
                                          <p:attrName>ppt_h</p:attrName>
                                        </p:attrNameLst>
                                      </p:cBhvr>
                                      <p:tavLst>
                                        <p:tav tm="0">
                                          <p:val>
                                            <p:fltVal val="0"/>
                                          </p:val>
                                        </p:tav>
                                        <p:tav tm="100000">
                                          <p:val>
                                            <p:strVal val="#ppt_h"/>
                                          </p:val>
                                        </p:tav>
                                      </p:tavLst>
                                    </p:anim>
                                    <p:animEffect transition="in" filter="fade">
                                      <p:cBhvr>
                                        <p:cTn id="189" dur="500"/>
                                        <p:tgtEl>
                                          <p:spTgt spid="80"/>
                                        </p:tgtEl>
                                      </p:cBhvr>
                                    </p:animEffect>
                                  </p:childTnLst>
                                </p:cTn>
                              </p:par>
                            </p:childTnLst>
                          </p:cTn>
                        </p:par>
                        <p:par>
                          <p:cTn id="190" fill="hold">
                            <p:stCondLst>
                              <p:cond delay="3000"/>
                            </p:stCondLst>
                            <p:childTnLst>
                              <p:par>
                                <p:cTn id="191" presetID="14" presetClass="entr" presetSubtype="10" fill="hold" grpId="0" nodeType="afterEffect">
                                  <p:stCondLst>
                                    <p:cond delay="0"/>
                                  </p:stCondLst>
                                  <p:childTnLst>
                                    <p:set>
                                      <p:cBhvr>
                                        <p:cTn id="192" dur="1" fill="hold">
                                          <p:stCondLst>
                                            <p:cond delay="0"/>
                                          </p:stCondLst>
                                        </p:cTn>
                                        <p:tgtEl>
                                          <p:spTgt spid="5"/>
                                        </p:tgtEl>
                                        <p:attrNameLst>
                                          <p:attrName>style.visibility</p:attrName>
                                        </p:attrNameLst>
                                      </p:cBhvr>
                                      <p:to>
                                        <p:strVal val="visible"/>
                                      </p:to>
                                    </p:set>
                                    <p:animEffect transition="in" filter="randombar(horizontal)">
                                      <p:cBhvr>
                                        <p:cTn id="19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3" grpId="0" animBg="1"/>
      <p:bldP spid="14" grpId="0" animBg="1"/>
      <p:bldP spid="15" grpId="0" animBg="1"/>
      <p:bldP spid="16"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75" grpId="0"/>
      <p:bldP spid="77" grpId="0"/>
      <p:bldP spid="78" grpId="0" animBg="1"/>
      <p:bldP spid="79" grpId="0" animBg="1"/>
      <p:bldP spid="80"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49225" y="130175"/>
            <a:ext cx="6285865"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586865" y="88900"/>
            <a:ext cx="3724910" cy="460375"/>
          </a:xfrm>
          <a:prstGeom prst="rect">
            <a:avLst/>
          </a:prstGeom>
        </p:spPr>
        <p:txBody>
          <a:bodyPr wrap="square">
            <a:spAutoFit/>
            <a:scene3d>
              <a:camera prst="orthographicFront"/>
              <a:lightRig rig="threePt" dir="t"/>
            </a:scene3d>
            <a:sp3d contourW="12700"/>
          </a:bodyPr>
          <a:lstStyle/>
          <a:p>
            <a:r>
              <a:rPr lang="zh-CN" altLang="en-US" sz="2400" b="1" dirty="0">
                <a:solidFill>
                  <a:schemeClr val="bg1"/>
                </a:solidFill>
                <a:latin typeface="Century Gothic" panose="020B0502020202020204" pitchFamily="34" charset="0"/>
              </a:rPr>
              <a:t>原题呈现</a:t>
            </a:r>
            <a:endParaRPr lang="zh-CN" altLang="en-US" sz="2400" b="1" dirty="0">
              <a:solidFill>
                <a:schemeClr val="bg1"/>
              </a:solidFill>
              <a:latin typeface="Century Gothic" panose="020B0502020202020204" pitchFamily="34" charset="0"/>
            </a:endParaRPr>
          </a:p>
        </p:txBody>
      </p:sp>
      <p:sp>
        <p:nvSpPr>
          <p:cNvPr id="2" name="文本框 1"/>
          <p:cNvSpPr txBox="1"/>
          <p:nvPr/>
        </p:nvSpPr>
        <p:spPr>
          <a:xfrm>
            <a:off x="441325" y="1489710"/>
            <a:ext cx="10927715" cy="2030095"/>
          </a:xfrm>
          <a:prstGeom prst="rect">
            <a:avLst/>
          </a:prstGeom>
          <a:noFill/>
        </p:spPr>
        <p:txBody>
          <a:bodyPr wrap="square" rtlCol="0" anchor="t">
            <a:spAutoFit/>
          </a:bodyPr>
          <a:lstStyle/>
          <a:p>
            <a:pPr fontAlgn="auto">
              <a:lnSpc>
                <a:spcPts val="3780"/>
              </a:lnSpc>
            </a:pPr>
            <a:r>
              <a:rPr lang="en-US" altLang="zh-CN" sz="2800" b="1">
                <a:solidFill>
                  <a:srgbClr val="002060"/>
                </a:solidFill>
              </a:rPr>
              <a:t>    假设你是李华，上周六你参加了在市博物馆举办的文化遗产展览，请你向你的外国朋友Peter介绍本次展览，内容包括：</a:t>
            </a:r>
            <a:endParaRPr lang="en-US" altLang="zh-CN" sz="2800" b="1">
              <a:solidFill>
                <a:srgbClr val="002060"/>
              </a:solidFill>
            </a:endParaRPr>
          </a:p>
          <a:p>
            <a:pPr fontAlgn="auto">
              <a:lnSpc>
                <a:spcPts val="3780"/>
              </a:lnSpc>
            </a:pPr>
            <a:r>
              <a:rPr lang="en-US" altLang="zh-CN" sz="2800" b="1">
                <a:solidFill>
                  <a:srgbClr val="002060"/>
                </a:solidFill>
              </a:rPr>
              <a:t>1 展览内容；2 你的感受。</a:t>
            </a:r>
            <a:endParaRPr lang="en-US" altLang="zh-CN" sz="2800" b="1">
              <a:solidFill>
                <a:srgbClr val="002060"/>
              </a:solidFill>
            </a:endParaRPr>
          </a:p>
          <a:p>
            <a:pPr fontAlgn="auto">
              <a:lnSpc>
                <a:spcPts val="3780"/>
              </a:lnSpc>
            </a:pPr>
            <a:r>
              <a:rPr lang="en-US" altLang="zh-CN" sz="2800" b="1">
                <a:solidFill>
                  <a:srgbClr val="002060"/>
                </a:solidFill>
              </a:rPr>
              <a:t>注意：词数80词左右；可适当增加细节，使行文连贯。 </a:t>
            </a:r>
            <a:endParaRPr lang="zh-CN" altLang="en-US" sz="2800" b="1">
              <a:solidFill>
                <a:srgbClr val="002060"/>
              </a:solidFill>
            </a:endParaRPr>
          </a:p>
        </p:txBody>
      </p:sp>
      <p:pic>
        <p:nvPicPr>
          <p:cNvPr id="4" name="图片 3" descr="博物馆"/>
          <p:cNvPicPr>
            <a:picLocks noChangeAspect="1"/>
          </p:cNvPicPr>
          <p:nvPr/>
        </p:nvPicPr>
        <p:blipFill>
          <a:blip r:embed="rId1"/>
          <a:stretch>
            <a:fillRect/>
          </a:stretch>
        </p:blipFill>
        <p:spPr>
          <a:xfrm>
            <a:off x="6205220" y="3671570"/>
            <a:ext cx="5253990" cy="2957830"/>
          </a:xfrm>
          <a:prstGeom prst="rect">
            <a:avLst/>
          </a:prstGeom>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130177"/>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737870" y="132080"/>
            <a:ext cx="4970780" cy="460375"/>
          </a:xfrm>
          <a:prstGeom prst="rect">
            <a:avLst/>
          </a:prstGeom>
          <a:noFill/>
        </p:spPr>
        <p:txBody>
          <a:bodyPr wrap="square" rtlCol="0" anchor="t">
            <a:spAutoFit/>
          </a:bodyPr>
          <a:lstStyle/>
          <a:p>
            <a:pPr algn="ctr"/>
            <a:r>
              <a:rPr lang="zh-CN" altLang="en-US" sz="2400" b="1">
                <a:solidFill>
                  <a:schemeClr val="accent1"/>
                </a:solidFill>
                <a:effectLst>
                  <a:outerShdw blurRad="38100" dist="25400" dir="5400000" algn="ctr" rotWithShape="0">
                    <a:srgbClr val="6E747A">
                      <a:alpha val="43000"/>
                    </a:srgbClr>
                  </a:outerShdw>
                </a:effectLst>
              </a:rPr>
              <a:t>审题</a:t>
            </a:r>
            <a:endParaRPr lang="zh-CN" altLang="en-US" sz="2400" b="1">
              <a:solidFill>
                <a:schemeClr val="accent1"/>
              </a:solidFill>
              <a:effectLst>
                <a:outerShdw blurRad="38100" dist="25400" dir="5400000" algn="ctr" rotWithShape="0">
                  <a:srgbClr val="6E747A">
                    <a:alpha val="43000"/>
                  </a:srgbClr>
                </a:outerShdw>
              </a:effectLst>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rcRect l="18431" r="8040"/>
          <a:stretch>
            <a:fillRect/>
          </a:stretch>
        </p:blipFill>
        <p:spPr>
          <a:xfrm>
            <a:off x="10080625" y="4016375"/>
            <a:ext cx="2111375" cy="2872105"/>
          </a:xfrm>
          <a:prstGeom prst="rect">
            <a:avLst/>
          </a:prstGeom>
        </p:spPr>
      </p:pic>
      <p:sp>
        <p:nvSpPr>
          <p:cNvPr id="4" name="文本框 3"/>
          <p:cNvSpPr txBox="1"/>
          <p:nvPr/>
        </p:nvSpPr>
        <p:spPr>
          <a:xfrm>
            <a:off x="566420" y="1078865"/>
            <a:ext cx="9756140" cy="5262245"/>
          </a:xfrm>
          <a:prstGeom prst="rect">
            <a:avLst/>
          </a:prstGeom>
          <a:noFill/>
        </p:spPr>
        <p:txBody>
          <a:bodyPr wrap="square" rtlCol="0">
            <a:spAutoFit/>
          </a:bodyPr>
          <a:p>
            <a:r>
              <a:rPr lang="zh-CN" altLang="en-US" sz="2800">
                <a:latin typeface="宋体" panose="02010600030101010101" pitchFamily="2" charset="-122"/>
                <a:ea typeface="宋体" panose="02010600030101010101" pitchFamily="2" charset="-122"/>
                <a:cs typeface="宋体" panose="02010600030101010101" pitchFamily="2" charset="-122"/>
              </a:rPr>
              <a:t>文体：介绍信</a:t>
            </a:r>
            <a:endParaRPr lang="zh-CN" altLang="en-US" sz="2800">
              <a:latin typeface="宋体" panose="02010600030101010101" pitchFamily="2" charset="-122"/>
              <a:ea typeface="宋体" panose="02010600030101010101" pitchFamily="2" charset="-122"/>
              <a:cs typeface="宋体" panose="02010600030101010101" pitchFamily="2" charset="-122"/>
            </a:endParaRPr>
          </a:p>
          <a:p>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交际对象：好友Peter</a:t>
            </a:r>
            <a:endParaRPr lang="zh-CN" altLang="en-US" sz="2800">
              <a:latin typeface="宋体" panose="02010600030101010101" pitchFamily="2" charset="-122"/>
              <a:ea typeface="宋体" panose="02010600030101010101" pitchFamily="2" charset="-122"/>
              <a:cs typeface="宋体" panose="02010600030101010101" pitchFamily="2" charset="-122"/>
            </a:endParaRPr>
          </a:p>
          <a:p>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框架结构：信件一般三段式：写信目的；展览内容+你的感受；结尾。</a:t>
            </a:r>
            <a:endParaRPr lang="zh-CN" altLang="en-US" sz="2800">
              <a:latin typeface="宋体" panose="02010600030101010101" pitchFamily="2" charset="-122"/>
              <a:ea typeface="宋体" panose="02010600030101010101" pitchFamily="2" charset="-122"/>
              <a:cs typeface="宋体" panose="02010600030101010101" pitchFamily="2" charset="-122"/>
            </a:endParaRPr>
          </a:p>
          <a:p>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内容要点：展览内容；你的感受。</a:t>
            </a:r>
            <a:endParaRPr lang="zh-CN" altLang="en-US" sz="2800">
              <a:latin typeface="宋体" panose="02010600030101010101" pitchFamily="2" charset="-122"/>
              <a:ea typeface="宋体" panose="02010600030101010101" pitchFamily="2" charset="-122"/>
              <a:cs typeface="宋体" panose="02010600030101010101" pitchFamily="2" charset="-122"/>
            </a:endParaRPr>
          </a:p>
          <a:p>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语言特点：好友之间相对随意一些，不需要过度礼貌；在写展览内容和你的感受可以均采用一般过去时或者展览内容用一般过去时，你的感受用一般现在时。</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130177"/>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33095" y="132080"/>
            <a:ext cx="4970780" cy="460375"/>
          </a:xfrm>
          <a:prstGeom prst="rect">
            <a:avLst/>
          </a:prstGeom>
          <a:noFill/>
        </p:spPr>
        <p:txBody>
          <a:bodyPr wrap="square" rtlCol="0" anchor="t">
            <a:spAutoFit/>
          </a:bodyPr>
          <a:lstStyle/>
          <a:p>
            <a:pPr algn="ctr"/>
            <a:r>
              <a:rPr lang="zh-CN" altLang="en-US" sz="2400" b="1">
                <a:solidFill>
                  <a:schemeClr val="accent1"/>
                </a:solidFill>
                <a:effectLst>
                  <a:outerShdw blurRad="38100" dist="25400" dir="5400000" algn="ctr" rotWithShape="0">
                    <a:srgbClr val="6E747A">
                      <a:alpha val="43000"/>
                    </a:srgbClr>
                  </a:outerShdw>
                </a:effectLst>
              </a:rPr>
              <a:t>学生写作中存在的问题</a:t>
            </a:r>
            <a:endParaRPr lang="zh-CN" altLang="en-US" sz="2400" b="1">
              <a:solidFill>
                <a:schemeClr val="accent1"/>
              </a:solidFill>
              <a:effectLst>
                <a:outerShdw blurRad="38100" dist="25400" dir="5400000" algn="ctr" rotWithShape="0">
                  <a:srgbClr val="6E747A">
                    <a:alpha val="43000"/>
                  </a:srgbClr>
                </a:outerShdw>
              </a:effectLst>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rcRect l="18431" r="8040"/>
          <a:stretch>
            <a:fillRect/>
          </a:stretch>
        </p:blipFill>
        <p:spPr>
          <a:xfrm>
            <a:off x="10080625" y="4016375"/>
            <a:ext cx="2111375" cy="2872105"/>
          </a:xfrm>
          <a:prstGeom prst="rect">
            <a:avLst/>
          </a:prstGeom>
        </p:spPr>
      </p:pic>
      <p:sp>
        <p:nvSpPr>
          <p:cNvPr id="2" name="文本框 1"/>
          <p:cNvSpPr txBox="1"/>
          <p:nvPr/>
        </p:nvSpPr>
        <p:spPr>
          <a:xfrm>
            <a:off x="720090" y="1463040"/>
            <a:ext cx="8611870" cy="2553335"/>
          </a:xfrm>
          <a:prstGeom prst="rect">
            <a:avLst/>
          </a:prstGeom>
          <a:noFill/>
        </p:spPr>
        <p:txBody>
          <a:bodyPr wrap="square" rtlCol="0">
            <a:spAutoFit/>
          </a:bodyPr>
          <a:p>
            <a:r>
              <a:rPr lang="en-US" altLang="zh-CN" sz="3200">
                <a:sym typeface="+mn-ea"/>
              </a:rPr>
              <a:t>1 </a:t>
            </a:r>
            <a:r>
              <a:rPr lang="zh-CN" altLang="en-US" sz="3200">
                <a:sym typeface="+mn-ea"/>
              </a:rPr>
              <a:t>博物馆的展览内容空洞，不具体。</a:t>
            </a:r>
            <a:endParaRPr lang="zh-CN" altLang="en-US" sz="3200">
              <a:sym typeface="+mn-ea"/>
            </a:endParaRPr>
          </a:p>
          <a:p>
            <a:endParaRPr lang="zh-CN" altLang="en-US" sz="3200">
              <a:sym typeface="+mn-ea"/>
            </a:endParaRPr>
          </a:p>
          <a:p>
            <a:r>
              <a:rPr lang="en-US" altLang="zh-CN" sz="3200">
                <a:sym typeface="+mn-ea"/>
              </a:rPr>
              <a:t>2 </a:t>
            </a:r>
            <a:r>
              <a:rPr lang="zh-CN" altLang="en-US" sz="3200">
                <a:sym typeface="+mn-ea"/>
              </a:rPr>
              <a:t>语言表达匮乏。</a:t>
            </a:r>
            <a:endParaRPr lang="zh-CN" altLang="en-US" sz="3200">
              <a:sym typeface="+mn-ea"/>
            </a:endParaRPr>
          </a:p>
          <a:p>
            <a:endParaRPr lang="zh-CN" altLang="en-US" sz="3200">
              <a:sym typeface="+mn-ea"/>
            </a:endParaRPr>
          </a:p>
          <a:p>
            <a:r>
              <a:rPr lang="en-US" altLang="zh-CN" sz="3200">
                <a:sym typeface="+mn-ea"/>
              </a:rPr>
              <a:t>3 </a:t>
            </a:r>
            <a:r>
              <a:rPr lang="zh-CN" altLang="en-US" sz="3200">
                <a:sym typeface="+mn-ea"/>
              </a:rPr>
              <a:t>信的开头和结尾不切题。</a:t>
            </a:r>
            <a:endParaRPr lang="zh-CN" altLang="en-US" sz="3200">
              <a:sym typeface="+mn-ea"/>
            </a:endParaRP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130177"/>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1160" y="187960"/>
            <a:ext cx="4970780" cy="460375"/>
          </a:xfrm>
          <a:prstGeom prst="rect">
            <a:avLst/>
          </a:prstGeom>
          <a:noFill/>
        </p:spPr>
        <p:txBody>
          <a:bodyPr wrap="square" rtlCol="0" anchor="t">
            <a:spAutoFit/>
          </a:bodyPr>
          <a:lstStyle/>
          <a:p>
            <a:pPr algn="ctr"/>
            <a:r>
              <a:rPr lang="en-US" altLang="zh-CN" sz="2400" b="1">
                <a:solidFill>
                  <a:schemeClr val="accent1"/>
                </a:solidFill>
                <a:effectLst>
                  <a:outerShdw blurRad="38100" dist="25400" dir="5400000" algn="ctr" rotWithShape="0">
                    <a:srgbClr val="6E747A">
                      <a:alpha val="43000"/>
                    </a:srgbClr>
                  </a:outerShdw>
                </a:effectLst>
              </a:rPr>
              <a:t>1 </a:t>
            </a:r>
            <a:r>
              <a:rPr lang="zh-CN" altLang="en-US" sz="2400" b="1">
                <a:solidFill>
                  <a:schemeClr val="accent1"/>
                </a:solidFill>
                <a:effectLst>
                  <a:outerShdw blurRad="38100" dist="25400" dir="5400000" algn="ctr" rotWithShape="0">
                    <a:srgbClr val="6E747A">
                      <a:alpha val="43000"/>
                    </a:srgbClr>
                  </a:outerShdw>
                </a:effectLst>
              </a:rPr>
              <a:t>展览内容抽象化</a:t>
            </a:r>
            <a:endParaRPr lang="zh-CN" altLang="en-US" sz="2400" b="1">
              <a:solidFill>
                <a:schemeClr val="accent1"/>
              </a:solidFill>
              <a:effectLst>
                <a:outerShdw blurRad="38100" dist="25400" dir="5400000" algn="ctr" rotWithShape="0">
                  <a:srgbClr val="6E747A">
                    <a:alpha val="43000"/>
                  </a:srgbClr>
                </a:outerShdw>
              </a:effectLst>
            </a:endParaRPr>
          </a:p>
        </p:txBody>
      </p:sp>
      <p:sp>
        <p:nvSpPr>
          <p:cNvPr id="2" name="文本框 1"/>
          <p:cNvSpPr txBox="1"/>
          <p:nvPr/>
        </p:nvSpPr>
        <p:spPr>
          <a:xfrm>
            <a:off x="615315" y="1051560"/>
            <a:ext cx="8611870" cy="829945"/>
          </a:xfrm>
          <a:prstGeom prst="rect">
            <a:avLst/>
          </a:prstGeom>
          <a:noFill/>
        </p:spPr>
        <p:txBody>
          <a:bodyPr wrap="square" rtlCol="0">
            <a:spAutoFit/>
          </a:bodyPr>
          <a:p>
            <a:r>
              <a:rPr lang="en-US" altLang="zh-CN" sz="2400">
                <a:sym typeface="+mn-ea"/>
              </a:rPr>
              <a:t> </a:t>
            </a:r>
            <a:endParaRPr lang="zh-CN" altLang="en-US" sz="2400">
              <a:sym typeface="+mn-ea"/>
            </a:endParaRPr>
          </a:p>
          <a:p>
            <a:endParaRPr lang="zh-CN" altLang="en-US" sz="2400">
              <a:sym typeface="+mn-ea"/>
            </a:endParaRPr>
          </a:p>
        </p:txBody>
      </p:sp>
      <p:pic>
        <p:nvPicPr>
          <p:cNvPr id="4" name="图片 3" descr="微信图片_1"/>
          <p:cNvPicPr>
            <a:picLocks noChangeAspect="1"/>
          </p:cNvPicPr>
          <p:nvPr/>
        </p:nvPicPr>
        <p:blipFill>
          <a:blip r:embed="rId1"/>
          <a:stretch>
            <a:fillRect/>
          </a:stretch>
        </p:blipFill>
        <p:spPr>
          <a:xfrm>
            <a:off x="441325" y="723900"/>
            <a:ext cx="11097895" cy="4168140"/>
          </a:xfrm>
          <a:prstGeom prst="rect">
            <a:avLst/>
          </a:prstGeom>
        </p:spPr>
      </p:pic>
      <p:cxnSp>
        <p:nvCxnSpPr>
          <p:cNvPr id="35" name="直接连接符 34"/>
          <p:cNvCxnSpPr/>
          <p:nvPr/>
        </p:nvCxnSpPr>
        <p:spPr>
          <a:xfrm flipV="1">
            <a:off x="1963062" y="2426810"/>
            <a:ext cx="8895715" cy="673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399817" y="2823685"/>
            <a:ext cx="3053080" cy="400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6485532" y="3017360"/>
            <a:ext cx="4465320" cy="222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337587" y="3193255"/>
            <a:ext cx="208887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20090" y="5212080"/>
            <a:ext cx="10605135" cy="1322070"/>
          </a:xfrm>
          <a:prstGeom prst="rect">
            <a:avLst/>
          </a:prstGeom>
          <a:noFill/>
        </p:spPr>
        <p:txBody>
          <a:bodyPr wrap="square" rtlCol="0">
            <a:spAutoFit/>
          </a:bodyPr>
          <a:p>
            <a:r>
              <a:rPr lang="zh-CN" altLang="en-US" sz="2000">
                <a:sym typeface="+mn-ea"/>
              </a:rPr>
              <a:t>表述抽象：</a:t>
            </a:r>
            <a:r>
              <a:rPr lang="en-US" altLang="zh-CN" sz="2000">
                <a:sym typeface="+mn-ea"/>
              </a:rPr>
              <a:t>lots of things in the museum and the subject of the activity was festival</a:t>
            </a:r>
            <a:endParaRPr lang="zh-CN" altLang="en-US" sz="2000">
              <a:sym typeface="+mn-ea"/>
            </a:endParaRPr>
          </a:p>
          <a:p>
            <a:r>
              <a:rPr lang="zh-CN" altLang="en-US" sz="2000">
                <a:sym typeface="+mn-ea"/>
              </a:rPr>
              <a:t>建议改成</a:t>
            </a:r>
            <a:r>
              <a:rPr lang="en-US" altLang="zh-CN" sz="2000">
                <a:sym typeface="+mn-ea"/>
              </a:rPr>
              <a:t>: The exhibition was really a visual impact, with a tremendous variety of cultural relics there. Methods of traditional Chinese sewing was displayed on the screen and there were numerous activities for visitors to experience as well.</a:t>
            </a:r>
            <a:endParaRPr lang="en-US" altLang="zh-CN" sz="2000">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130177"/>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1160" y="187960"/>
            <a:ext cx="4970780" cy="460375"/>
          </a:xfrm>
          <a:prstGeom prst="rect">
            <a:avLst/>
          </a:prstGeom>
          <a:noFill/>
        </p:spPr>
        <p:txBody>
          <a:bodyPr wrap="square" rtlCol="0" anchor="t">
            <a:spAutoFit/>
          </a:bodyPr>
          <a:lstStyle/>
          <a:p>
            <a:pPr algn="ctr"/>
            <a:r>
              <a:rPr lang="en-US" altLang="zh-CN" sz="2400" b="1">
                <a:solidFill>
                  <a:schemeClr val="accent1"/>
                </a:solidFill>
                <a:effectLst>
                  <a:outerShdw blurRad="38100" dist="25400" dir="5400000" algn="ctr" rotWithShape="0">
                    <a:srgbClr val="6E747A">
                      <a:alpha val="43000"/>
                    </a:srgbClr>
                  </a:outerShdw>
                </a:effectLst>
              </a:rPr>
              <a:t>2 </a:t>
            </a:r>
            <a:r>
              <a:rPr lang="zh-CN" altLang="en-US" sz="2400" b="1">
                <a:solidFill>
                  <a:schemeClr val="accent1"/>
                </a:solidFill>
                <a:effectLst>
                  <a:outerShdw blurRad="38100" dist="25400" dir="5400000" algn="ctr" rotWithShape="0">
                    <a:srgbClr val="6E747A">
                      <a:alpha val="43000"/>
                    </a:srgbClr>
                  </a:outerShdw>
                </a:effectLst>
              </a:rPr>
              <a:t>语言表达匮乏</a:t>
            </a:r>
            <a:endParaRPr lang="zh-CN" altLang="en-US" sz="2400" b="1">
              <a:solidFill>
                <a:schemeClr val="accent1"/>
              </a:solidFill>
              <a:effectLst>
                <a:outerShdw blurRad="38100" dist="25400" dir="5400000" algn="ctr" rotWithShape="0">
                  <a:srgbClr val="6E747A">
                    <a:alpha val="43000"/>
                  </a:srgbClr>
                </a:outerShdw>
              </a:effectLst>
            </a:endParaRPr>
          </a:p>
        </p:txBody>
      </p:sp>
      <p:sp>
        <p:nvSpPr>
          <p:cNvPr id="2" name="文本框 1"/>
          <p:cNvSpPr txBox="1"/>
          <p:nvPr/>
        </p:nvSpPr>
        <p:spPr>
          <a:xfrm>
            <a:off x="615315" y="1051560"/>
            <a:ext cx="8611870" cy="829945"/>
          </a:xfrm>
          <a:prstGeom prst="rect">
            <a:avLst/>
          </a:prstGeom>
          <a:noFill/>
        </p:spPr>
        <p:txBody>
          <a:bodyPr wrap="square" rtlCol="0">
            <a:spAutoFit/>
          </a:bodyPr>
          <a:p>
            <a:r>
              <a:rPr lang="en-US" altLang="zh-CN" sz="2400">
                <a:sym typeface="+mn-ea"/>
              </a:rPr>
              <a:t> </a:t>
            </a:r>
            <a:endParaRPr lang="zh-CN" altLang="en-US" sz="2400">
              <a:sym typeface="+mn-ea"/>
            </a:endParaRPr>
          </a:p>
          <a:p>
            <a:endParaRPr lang="zh-CN" altLang="en-US" sz="2400">
              <a:sym typeface="+mn-ea"/>
            </a:endParaRPr>
          </a:p>
        </p:txBody>
      </p:sp>
      <p:sp>
        <p:nvSpPr>
          <p:cNvPr id="9" name="文本框 8"/>
          <p:cNvSpPr txBox="1"/>
          <p:nvPr/>
        </p:nvSpPr>
        <p:spPr>
          <a:xfrm>
            <a:off x="720090" y="4603750"/>
            <a:ext cx="10605135" cy="1630045"/>
          </a:xfrm>
          <a:prstGeom prst="rect">
            <a:avLst/>
          </a:prstGeom>
          <a:noFill/>
        </p:spPr>
        <p:txBody>
          <a:bodyPr wrap="square" rtlCol="0">
            <a:spAutoFit/>
          </a:bodyPr>
          <a:p>
            <a:r>
              <a:rPr lang="zh-CN" altLang="en-US" sz="2000">
                <a:sym typeface="+mn-ea"/>
              </a:rPr>
              <a:t>学生语言表达匮乏：</a:t>
            </a:r>
            <a:r>
              <a:rPr lang="en-US" altLang="zh-CN" sz="2000">
                <a:sym typeface="+mn-ea"/>
              </a:rPr>
              <a:t>Last Saturday, I attended the cultural heritage show which was taken place at the city’s museum. The show was very wonderful.</a:t>
            </a:r>
            <a:endParaRPr lang="en-US" altLang="zh-CN" sz="2000">
              <a:sym typeface="+mn-ea"/>
            </a:endParaRPr>
          </a:p>
          <a:p>
            <a:endParaRPr lang="en-US" altLang="zh-CN" sz="2000">
              <a:sym typeface="+mn-ea"/>
            </a:endParaRPr>
          </a:p>
          <a:p>
            <a:r>
              <a:rPr lang="zh-CN" altLang="en-US" sz="2000">
                <a:sym typeface="+mn-ea"/>
              </a:rPr>
              <a:t>建议改成</a:t>
            </a:r>
            <a:r>
              <a:rPr lang="en-US" altLang="zh-CN" sz="2000">
                <a:sym typeface="+mn-ea"/>
              </a:rPr>
              <a:t>: Knowing your great enthusiasm for Chinese culture, I am more than glad to share with you my own experience of visiting a local cultural heritage exhibition in the city museum.</a:t>
            </a:r>
            <a:endParaRPr lang="en-US" altLang="zh-CN" sz="2000">
              <a:sym typeface="+mn-ea"/>
            </a:endParaRPr>
          </a:p>
        </p:txBody>
      </p:sp>
      <p:pic>
        <p:nvPicPr>
          <p:cNvPr id="7" name="图片 6" descr="微信图片_20220921095334  a"/>
          <p:cNvPicPr>
            <a:picLocks noChangeAspect="1"/>
          </p:cNvPicPr>
          <p:nvPr/>
        </p:nvPicPr>
        <p:blipFill>
          <a:blip r:embed="rId1"/>
          <a:stretch>
            <a:fillRect/>
          </a:stretch>
        </p:blipFill>
        <p:spPr>
          <a:xfrm rot="16200000">
            <a:off x="4207510" y="-2860675"/>
            <a:ext cx="3630295" cy="10799445"/>
          </a:xfrm>
          <a:prstGeom prst="rect">
            <a:avLst/>
          </a:prstGeom>
        </p:spPr>
      </p:pic>
      <p:cxnSp>
        <p:nvCxnSpPr>
          <p:cNvPr id="10" name="直接连接符 9"/>
          <p:cNvCxnSpPr/>
          <p:nvPr/>
        </p:nvCxnSpPr>
        <p:spPr>
          <a:xfrm>
            <a:off x="1536342" y="1808320"/>
            <a:ext cx="9451975" cy="1568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150262" y="2116295"/>
            <a:ext cx="9173210" cy="8890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130177"/>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33985" y="197485"/>
            <a:ext cx="4970780" cy="460375"/>
          </a:xfrm>
          <a:prstGeom prst="rect">
            <a:avLst/>
          </a:prstGeom>
          <a:noFill/>
        </p:spPr>
        <p:txBody>
          <a:bodyPr wrap="square" rtlCol="0" anchor="t">
            <a:spAutoFit/>
          </a:bodyPr>
          <a:lstStyle/>
          <a:p>
            <a:pPr algn="ctr"/>
            <a:r>
              <a:rPr lang="en-US" altLang="zh-CN" sz="2400" b="1">
                <a:solidFill>
                  <a:schemeClr val="accent1"/>
                </a:solidFill>
                <a:effectLst>
                  <a:outerShdw blurRad="38100" dist="25400" dir="5400000" algn="ctr" rotWithShape="0">
                    <a:srgbClr val="6E747A">
                      <a:alpha val="43000"/>
                    </a:srgbClr>
                  </a:outerShdw>
                </a:effectLst>
              </a:rPr>
              <a:t>3 </a:t>
            </a:r>
            <a:r>
              <a:rPr lang="zh-CN" altLang="en-US" sz="2400" b="1">
                <a:solidFill>
                  <a:schemeClr val="accent1"/>
                </a:solidFill>
                <a:effectLst>
                  <a:outerShdw blurRad="38100" dist="25400" dir="5400000" algn="ctr" rotWithShape="0">
                    <a:srgbClr val="6E747A">
                      <a:alpha val="43000"/>
                    </a:srgbClr>
                  </a:outerShdw>
                </a:effectLst>
              </a:rPr>
              <a:t>开头和结尾不切题</a:t>
            </a:r>
            <a:endParaRPr lang="zh-CN" altLang="en-US" sz="2400" b="1">
              <a:solidFill>
                <a:schemeClr val="accent1"/>
              </a:solidFill>
              <a:effectLst>
                <a:outerShdw blurRad="38100" dist="25400" dir="5400000" algn="ctr" rotWithShape="0">
                  <a:srgbClr val="6E747A">
                    <a:alpha val="43000"/>
                  </a:srgbClr>
                </a:outerShdw>
              </a:effectLst>
            </a:endParaRPr>
          </a:p>
        </p:txBody>
      </p:sp>
      <p:sp>
        <p:nvSpPr>
          <p:cNvPr id="2" name="文本框 1"/>
          <p:cNvSpPr txBox="1"/>
          <p:nvPr/>
        </p:nvSpPr>
        <p:spPr>
          <a:xfrm>
            <a:off x="615315" y="1051560"/>
            <a:ext cx="8611870" cy="829945"/>
          </a:xfrm>
          <a:prstGeom prst="rect">
            <a:avLst/>
          </a:prstGeom>
          <a:noFill/>
        </p:spPr>
        <p:txBody>
          <a:bodyPr wrap="square" rtlCol="0">
            <a:spAutoFit/>
          </a:bodyPr>
          <a:p>
            <a:r>
              <a:rPr lang="en-US" altLang="zh-CN" sz="2400">
                <a:sym typeface="+mn-ea"/>
              </a:rPr>
              <a:t> </a:t>
            </a:r>
            <a:endParaRPr lang="zh-CN" altLang="en-US" sz="2400">
              <a:sym typeface="+mn-ea"/>
            </a:endParaRPr>
          </a:p>
          <a:p>
            <a:endParaRPr lang="zh-CN" altLang="en-US" sz="2400">
              <a:sym typeface="+mn-ea"/>
            </a:endParaRPr>
          </a:p>
        </p:txBody>
      </p:sp>
      <p:sp>
        <p:nvSpPr>
          <p:cNvPr id="4" name="文本框 3"/>
          <p:cNvSpPr txBox="1"/>
          <p:nvPr/>
        </p:nvSpPr>
        <p:spPr>
          <a:xfrm>
            <a:off x="441325" y="1331595"/>
            <a:ext cx="11394440" cy="2368550"/>
          </a:xfrm>
          <a:prstGeom prst="rect">
            <a:avLst/>
          </a:prstGeom>
          <a:noFill/>
        </p:spPr>
        <p:txBody>
          <a:bodyPr wrap="square" rtlCol="0">
            <a:spAutoFit/>
          </a:bodyPr>
          <a:p>
            <a:r>
              <a:rPr lang="zh-CN" altLang="en-US" sz="2400">
                <a:latin typeface="Times New Roman" panose="02020603050405020304" charset="0"/>
                <a:ea typeface="宋体" panose="02010600030101010101" pitchFamily="2" charset="-122"/>
                <a:cs typeface="Times New Roman" panose="02020603050405020304" charset="0"/>
              </a:rPr>
              <a:t>思考：</a:t>
            </a:r>
            <a:endParaRPr lang="zh-CN" altLang="en-US"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1 </a:t>
            </a:r>
            <a:r>
              <a:rPr lang="zh-CN" altLang="en-US" sz="2400">
                <a:latin typeface="Times New Roman" panose="02020603050405020304" charset="0"/>
                <a:ea typeface="宋体" panose="02010600030101010101" pitchFamily="2" charset="-122"/>
                <a:cs typeface="Times New Roman" panose="02020603050405020304" charset="0"/>
              </a:rPr>
              <a:t>Last Saturday witnessed a local cultural heritage exhibition....</a:t>
            </a:r>
            <a:endParaRPr lang="zh-CN" altLang="en-US" sz="2400">
              <a:latin typeface="Times New Roman" panose="02020603050405020304" charset="0"/>
              <a:ea typeface="宋体" panose="02010600030101010101" pitchFamily="2" charset="-122"/>
              <a:cs typeface="Times New Roman" panose="02020603050405020304" charset="0"/>
            </a:endParaRPr>
          </a:p>
          <a:p>
            <a:r>
              <a:rPr lang="zh-CN" altLang="en-US" sz="2400">
                <a:latin typeface="Times New Roman" panose="02020603050405020304" charset="0"/>
                <a:ea typeface="宋体" panose="02010600030101010101" pitchFamily="2" charset="-122"/>
                <a:cs typeface="Times New Roman" panose="02020603050405020304" charset="0"/>
              </a:rPr>
              <a:t>这种开头表达通常用在新闻报道中。</a:t>
            </a:r>
            <a:endParaRPr lang="zh-CN" altLang="en-US"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2 </a:t>
            </a:r>
            <a:r>
              <a:rPr lang="zh-CN" altLang="en-US" sz="2400">
                <a:latin typeface="Times New Roman" panose="02020603050405020304" charset="0"/>
                <a:ea typeface="宋体" panose="02010600030101010101" pitchFamily="2" charset="-122"/>
                <a:cs typeface="Times New Roman" panose="02020603050405020304" charset="0"/>
              </a:rPr>
              <a:t>I am greatly honored to tell you something about....</a:t>
            </a:r>
            <a:endParaRPr lang="zh-CN" altLang="en-US" sz="2400">
              <a:latin typeface="Times New Roman" panose="02020603050405020304" charset="0"/>
              <a:ea typeface="宋体" panose="02010600030101010101" pitchFamily="2" charset="-122"/>
              <a:cs typeface="Times New Roman" panose="02020603050405020304" charset="0"/>
            </a:endParaRPr>
          </a:p>
          <a:p>
            <a:r>
              <a:rPr lang="zh-CN" altLang="en-US" sz="2400">
                <a:latin typeface="Times New Roman" panose="02020603050405020304" charset="0"/>
                <a:ea typeface="宋体" panose="02010600030101010101" pitchFamily="2" charset="-122"/>
                <a:cs typeface="Times New Roman" panose="02020603050405020304" charset="0"/>
              </a:rPr>
              <a:t>这种开头表达过于正式，朋友之间应该随意一些。</a:t>
            </a:r>
            <a:endParaRPr lang="en-US" altLang="zh-CN" sz="2800">
              <a:latin typeface="Times New Roman" panose="02020603050405020304" charset="0"/>
              <a:ea typeface="宋体" panose="02010600030101010101" pitchFamily="2" charset="-122"/>
              <a:cs typeface="Times New Roman" panose="02020603050405020304" charset="0"/>
            </a:endParaRPr>
          </a:p>
          <a:p>
            <a:endParaRPr lang="en-US" altLang="zh-CN" sz="2800">
              <a:latin typeface="Times New Roman" panose="02020603050405020304" charset="0"/>
              <a:ea typeface="宋体" panose="02010600030101010101" pitchFamily="2" charset="-122"/>
              <a:cs typeface="Times New Roman" panose="02020603050405020304" charset="0"/>
            </a:endParaRPr>
          </a:p>
        </p:txBody>
      </p:sp>
      <p:sp>
        <p:nvSpPr>
          <p:cNvPr id="5" name="文本框 4"/>
          <p:cNvSpPr txBox="1"/>
          <p:nvPr/>
        </p:nvSpPr>
        <p:spPr>
          <a:xfrm>
            <a:off x="566420" y="3783965"/>
            <a:ext cx="9876155" cy="2306955"/>
          </a:xfrm>
          <a:prstGeom prst="rect">
            <a:avLst/>
          </a:prstGeom>
          <a:noFill/>
        </p:spPr>
        <p:txBody>
          <a:bodyPr wrap="square" rtlCol="0">
            <a:spAutoFit/>
          </a:bodyPr>
          <a:p>
            <a:r>
              <a:rPr lang="en-US" altLang="zh-CN" sz="2400">
                <a:latin typeface="Times New Roman" panose="02020603050405020304" charset="0"/>
                <a:ea typeface="宋体" panose="02010600030101010101" pitchFamily="2" charset="-122"/>
                <a:cs typeface="Times New Roman" panose="02020603050405020304" charset="0"/>
                <a:sym typeface="+mn-ea"/>
              </a:rPr>
              <a:t>思考</a:t>
            </a:r>
            <a:r>
              <a:rPr lang="zh-CN" altLang="en-US" sz="2400">
                <a:latin typeface="Times New Roman" panose="02020603050405020304" charset="0"/>
                <a:ea typeface="宋体" panose="02010600030101010101" pitchFamily="2" charset="-122"/>
                <a:cs typeface="Times New Roman" panose="02020603050405020304" charset="0"/>
                <a:sym typeface="+mn-ea"/>
              </a:rPr>
              <a:t>：</a:t>
            </a:r>
            <a:endParaRPr lang="en-US" altLang="zh-CN"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sym typeface="+mn-ea"/>
              </a:rPr>
              <a:t>1 Looking forward to your earliest reply.</a:t>
            </a:r>
            <a:endParaRPr lang="en-US" altLang="zh-CN"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 </a:t>
            </a:r>
            <a:r>
              <a:rPr lang="zh-CN" altLang="en-US" sz="2400">
                <a:latin typeface="Times New Roman" panose="02020603050405020304" charset="0"/>
                <a:ea typeface="宋体" panose="02010600030101010101" pitchFamily="2" charset="-122"/>
                <a:cs typeface="Times New Roman" panose="02020603050405020304" charset="0"/>
              </a:rPr>
              <a:t>这种结尾表达可以用在绝大多数信件中，没有针对本次展览。如可以说：</a:t>
            </a:r>
            <a:r>
              <a:rPr lang="en-US" altLang="zh-CN" sz="2400">
                <a:latin typeface="Times New Roman" panose="02020603050405020304" charset="0"/>
                <a:ea typeface="宋体" panose="02010600030101010101" pitchFamily="2" charset="-122"/>
                <a:cs typeface="Times New Roman" panose="02020603050405020304" charset="0"/>
              </a:rPr>
              <a:t>It was an amazing jounery! If you want to know more, just contact me.</a:t>
            </a:r>
            <a:endParaRPr lang="en-US" altLang="zh-CN"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sym typeface="+mn-ea"/>
              </a:rPr>
              <a:t>2 I really want you to come with me next time. You won’t regret it!</a:t>
            </a:r>
            <a:endParaRPr lang="en-US" altLang="zh-CN" sz="2400">
              <a:latin typeface="Times New Roman" panose="02020603050405020304" charset="0"/>
              <a:ea typeface="宋体" panose="02010600030101010101" pitchFamily="2" charset="-122"/>
              <a:cs typeface="Times New Roman" panose="02020603050405020304" charset="0"/>
              <a:sym typeface="+mn-ea"/>
            </a:endParaRPr>
          </a:p>
          <a:p>
            <a:r>
              <a:rPr lang="zh-CN" altLang="en-US" sz="2400">
                <a:latin typeface="宋体" panose="02010600030101010101" pitchFamily="2" charset="-122"/>
                <a:ea typeface="宋体" panose="02010600030101010101" pitchFamily="2" charset="-122"/>
                <a:cs typeface="Times New Roman" panose="02020603050405020304" charset="0"/>
                <a:sym typeface="+mn-ea"/>
              </a:rPr>
              <a:t>这个结尾的前提是下次还得有这样的展览。</a:t>
            </a:r>
            <a:endParaRPr lang="zh-CN" altLang="en-US" sz="2400">
              <a:latin typeface="宋体" panose="02010600030101010101" pitchFamily="2" charset="-122"/>
              <a:ea typeface="宋体" panose="02010600030101010101" pitchFamily="2" charset="-122"/>
              <a:cs typeface="Times New Roman" panose="02020603050405020304" charset="0"/>
              <a:sym typeface="+mn-ea"/>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34021" y="130177"/>
            <a:ext cx="5032666" cy="41910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91195" y="-1"/>
            <a:ext cx="1417774" cy="723901"/>
            <a:chOff x="-391195" y="-1"/>
            <a:chExt cx="1697596" cy="866775"/>
          </a:xfrm>
        </p:grpSpPr>
        <p:sp>
          <p:nvSpPr>
            <p:cNvPr id="18" name="任意多边形 1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p:nvCxnSpPr>
        <p:spPr>
          <a:xfrm>
            <a:off x="1026579"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1160" y="132080"/>
            <a:ext cx="4970780" cy="460375"/>
          </a:xfrm>
          <a:prstGeom prst="rect">
            <a:avLst/>
          </a:prstGeom>
          <a:noFill/>
        </p:spPr>
        <p:txBody>
          <a:bodyPr wrap="square" rtlCol="0" anchor="t">
            <a:spAutoFit/>
          </a:bodyPr>
          <a:lstStyle/>
          <a:p>
            <a:pPr algn="ctr"/>
            <a:r>
              <a:rPr lang="zh-CN" altLang="en-US" sz="2400" b="1">
                <a:solidFill>
                  <a:schemeClr val="accent1"/>
                </a:solidFill>
                <a:effectLst>
                  <a:outerShdw blurRad="38100" dist="25400" dir="5400000" algn="ctr" rotWithShape="0">
                    <a:srgbClr val="6E747A">
                      <a:alpha val="43000"/>
                    </a:srgbClr>
                  </a:outerShdw>
                </a:effectLst>
              </a:rPr>
              <a:t>语料积累</a:t>
            </a:r>
            <a:r>
              <a:rPr lang="en-US" altLang="zh-CN" sz="2400" b="1">
                <a:solidFill>
                  <a:schemeClr val="accent1"/>
                </a:solidFill>
                <a:effectLst>
                  <a:outerShdw blurRad="38100" dist="25400" dir="5400000" algn="ctr" rotWithShape="0">
                    <a:srgbClr val="6E747A">
                      <a:alpha val="43000"/>
                    </a:srgbClr>
                  </a:outerShdw>
                </a:effectLst>
              </a:rPr>
              <a:t> para 1</a:t>
            </a:r>
            <a:endParaRPr lang="en-US" altLang="zh-CN" sz="2400" b="1">
              <a:solidFill>
                <a:schemeClr val="accent1"/>
              </a:solidFill>
              <a:effectLst>
                <a:outerShdw blurRad="38100" dist="25400" dir="5400000" algn="ctr" rotWithShape="0">
                  <a:srgbClr val="6E747A">
                    <a:alpha val="43000"/>
                  </a:srgbClr>
                </a:outerShdw>
              </a:effectLst>
            </a:endParaRPr>
          </a:p>
        </p:txBody>
      </p:sp>
      <p:sp>
        <p:nvSpPr>
          <p:cNvPr id="4" name="文本框 3"/>
          <p:cNvSpPr txBox="1"/>
          <p:nvPr/>
        </p:nvSpPr>
        <p:spPr>
          <a:xfrm>
            <a:off x="287655" y="1102360"/>
            <a:ext cx="11394440" cy="4523105"/>
          </a:xfrm>
          <a:prstGeom prst="rect">
            <a:avLst/>
          </a:prstGeom>
          <a:noFill/>
        </p:spPr>
        <p:txBody>
          <a:bodyPr wrap="square" rtlCol="0">
            <a:spAutoFit/>
          </a:bodyPr>
          <a:p>
            <a:r>
              <a:rPr lang="en-US" altLang="zh-CN" sz="2400" b="1">
                <a:solidFill>
                  <a:srgbClr val="FF0000"/>
                </a:solidFill>
                <a:latin typeface="Times New Roman" panose="02020603050405020304" charset="0"/>
                <a:ea typeface="宋体" panose="02010600030101010101" pitchFamily="2" charset="-122"/>
                <a:cs typeface="Times New Roman" panose="02020603050405020304" charset="0"/>
              </a:rPr>
              <a:t>Try to work out as many expressions as possibie</a:t>
            </a:r>
            <a:endParaRPr lang="en-US" altLang="zh-CN" sz="2400" b="1">
              <a:solidFill>
                <a:srgbClr val="FF0000"/>
              </a:solidFill>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1 Knowing that_________________（你对中国文化兴趣浓厚），I am writing to share with you some _____________（相关细节）about a local cultural heritage exhibition last Saturday.</a:t>
            </a:r>
            <a:endParaRPr lang="en-US" altLang="zh-CN"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2 Knowing that you are interested in..., I am more than happy to ___________（介绍）a local cultural heritage exhibition last Saturday .</a:t>
            </a:r>
            <a:endParaRPr lang="en-US" altLang="zh-CN"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4 I’m really ____________ to tell you something about a local cultural heritage exhibition which was held ....</a:t>
            </a:r>
            <a:endParaRPr lang="en-US" altLang="zh-CN"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6 _______________（回应）your inquiry about..., I’m proud to introduce a local cultural heritage exhibition to you.</a:t>
            </a:r>
            <a:endParaRPr lang="en-US" altLang="zh-CN" sz="2400">
              <a:latin typeface="Times New Roman" panose="02020603050405020304" charset="0"/>
              <a:ea typeface="宋体" panose="02010600030101010101" pitchFamily="2" charset="-122"/>
              <a:cs typeface="Times New Roman" panose="02020603050405020304" charset="0"/>
            </a:endParaRPr>
          </a:p>
          <a:p>
            <a:r>
              <a:rPr lang="en-US" altLang="zh-CN" sz="2400">
                <a:latin typeface="Times New Roman" panose="02020603050405020304" charset="0"/>
                <a:ea typeface="宋体" panose="02010600030101010101" pitchFamily="2" charset="-122"/>
                <a:cs typeface="Times New Roman" panose="02020603050405020304" charset="0"/>
              </a:rPr>
              <a:t>7 Last Saturday, I _______________（参加了）a local cultural heritage exhibition in the city museum. I am writing to introduce it to you.</a:t>
            </a:r>
            <a:endParaRPr lang="en-US" altLang="zh-CN" sz="24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spd="slow">
    <p:wipe/>
  </p:transition>
</p:sld>
</file>

<file path=ppt/tags/tag1.xml><?xml version="1.0" encoding="utf-8"?>
<p:tagLst xmlns:p="http://schemas.openxmlformats.org/presentationml/2006/main">
  <p:tag name="KSO_WM_FULL_TEXT_BEAUTIFY_COPY_ID" val="11272"/>
</p:tagLst>
</file>

<file path=ppt/tags/tag2.xml><?xml version="1.0" encoding="utf-8"?>
<p:tagLst xmlns:p="http://schemas.openxmlformats.org/presentationml/2006/main">
  <p:tag name="KSO_WM_FULL_TEXT_BEAUTIFY_COPY_ID" val="11272"/>
</p:tagLst>
</file>

<file path=ppt/tags/tag3.xml><?xml version="1.0" encoding="utf-8"?>
<p:tagLst xmlns:p="http://schemas.openxmlformats.org/presentationml/2006/main">
  <p:tag name="KSO_WM_FULL_TEXT_BEAUTIFY_COPY_ID" val="11272"/>
</p:tagLst>
</file>

<file path=ppt/theme/theme1.xml><?xml version="1.0" encoding="utf-8"?>
<a:theme xmlns:a="http://schemas.openxmlformats.org/drawingml/2006/main" name="包图主题2">
  <a:themeElements>
    <a:clrScheme name="自定义 384">
      <a:dk1>
        <a:sysClr val="windowText" lastClr="000000"/>
      </a:dk1>
      <a:lt1>
        <a:sysClr val="window" lastClr="FFFFFF"/>
      </a:lt1>
      <a:dk2>
        <a:srgbClr val="44546A"/>
      </a:dk2>
      <a:lt2>
        <a:srgbClr val="E7E6E6"/>
      </a:lt2>
      <a:accent1>
        <a:srgbClr val="FFC200"/>
      </a:accent1>
      <a:accent2>
        <a:srgbClr val="323F4F"/>
      </a:accent2>
      <a:accent3>
        <a:srgbClr val="FFC200"/>
      </a:accent3>
      <a:accent4>
        <a:srgbClr val="323F4F"/>
      </a:accent4>
      <a:accent5>
        <a:srgbClr val="FFC200"/>
      </a:accent5>
      <a:accent6>
        <a:srgbClr val="323F4F"/>
      </a:accent6>
      <a:hlink>
        <a:srgbClr val="FFC200"/>
      </a:hlink>
      <a:folHlink>
        <a:srgbClr val="FFFFF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lang="zh-CN" altLang="en-US" sz="2000">
            <a:sym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6039</Words>
  <Application>WPS 演示</Application>
  <PresentationFormat>宽屏</PresentationFormat>
  <Paragraphs>158</Paragraphs>
  <Slides>18</Slides>
  <Notes>18</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18</vt:i4>
      </vt:variant>
    </vt:vector>
  </HeadingPairs>
  <TitlesOfParts>
    <vt:vector size="35" baseType="lpstr">
      <vt:lpstr>Arial</vt:lpstr>
      <vt:lpstr>宋体</vt:lpstr>
      <vt:lpstr>Wingdings</vt:lpstr>
      <vt:lpstr>微软雅黑</vt:lpstr>
      <vt:lpstr>Arial</vt:lpstr>
      <vt:lpstr>Century Gothic</vt:lpstr>
      <vt:lpstr>Felix Titling</vt:lpstr>
      <vt:lpstr>幼圆</vt:lpstr>
      <vt:lpstr>Times New Roman</vt:lpstr>
      <vt:lpstr>Arial Narrow</vt:lpstr>
      <vt:lpstr>方正舒体</vt:lpstr>
      <vt:lpstr>Arial Unicode MS</vt:lpstr>
      <vt:lpstr>等线</vt:lpstr>
      <vt:lpstr>HelveticaNeue</vt:lpstr>
      <vt:lpstr>Corbel</vt:lpstr>
      <vt:lpstr>华文新魏</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24147</cp:lastModifiedBy>
  <cp:revision>103</cp:revision>
  <dcterms:created xsi:type="dcterms:W3CDTF">2017-08-18T03:02:00Z</dcterms:created>
  <dcterms:modified xsi:type="dcterms:W3CDTF">2022-09-29T07:12:56Z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B3A15F96354A452C89BE87650C608EF1</vt:lpwstr>
  </property>
</Properties>
</file>