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22"/>
  </p:notesMasterIdLst>
  <p:handoutMasterIdLst>
    <p:handoutMasterId r:id="rId23"/>
  </p:handoutMasterIdLst>
  <p:sldIdLst>
    <p:sldId id="309" r:id="rId6"/>
    <p:sldId id="281" r:id="rId7"/>
    <p:sldId id="258" r:id="rId8"/>
    <p:sldId id="290" r:id="rId9"/>
    <p:sldId id="261" r:id="rId10"/>
    <p:sldId id="291" r:id="rId11"/>
    <p:sldId id="296" r:id="rId12"/>
    <p:sldId id="300" r:id="rId13"/>
    <p:sldId id="298" r:id="rId14"/>
    <p:sldId id="273" r:id="rId15"/>
    <p:sldId id="274" r:id="rId16"/>
    <p:sldId id="285" r:id="rId17"/>
    <p:sldId id="301" r:id="rId18"/>
    <p:sldId id="276" r:id="rId19"/>
    <p:sldId id="302" r:id="rId20"/>
    <p:sldId id="287" r:id="rId21"/>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2FD"/>
    <a:srgbClr val="FFFFFF"/>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69"/>
        <p:guide pos="388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5.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3" Type="http://schemas.openxmlformats.org/officeDocument/2006/relationships/theme" Target="../theme/theme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4.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25.xml"/><Relationship Id="rId3" Type="http://schemas.openxmlformats.org/officeDocument/2006/relationships/image" Target="../media/image1.jpeg"/><Relationship Id="rId2" Type="http://schemas.openxmlformats.org/officeDocument/2006/relationships/tags" Target="../tags/tag124.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27.xml"/><Relationship Id="rId3"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tags" Target="../tags/tag129.xml"/><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tags" Target="../tags/tag12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tags" Target="../tags/tag131.xml"/><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tags" Target="../tags/tag13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33.xml"/><Relationship Id="rId2" Type="http://schemas.openxmlformats.org/officeDocument/2006/relationships/image" Target="../media/image1.jpeg"/><Relationship Id="rId1" Type="http://schemas.openxmlformats.org/officeDocument/2006/relationships/tags" Target="../tags/tag13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35.xml"/><Relationship Id="rId4" Type="http://schemas.openxmlformats.org/officeDocument/2006/relationships/image" Target="../media/image1.jpe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34.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0.xml"/><Relationship Id="rId7" Type="http://schemas.openxmlformats.org/officeDocument/2006/relationships/image" Target="../media/image10.png"/><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11.jpeg"/><Relationship Id="rId2" Type="http://schemas.openxmlformats.org/officeDocument/2006/relationships/tags" Target="../tags/tag102.xml"/><Relationship Id="rId16" Type="http://schemas.openxmlformats.org/officeDocument/2006/relationships/slideLayout" Target="../slideLayouts/slideLayout2.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media/image1.jpeg"/><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14.jpeg"/><Relationship Id="rId3" Type="http://schemas.openxmlformats.org/officeDocument/2006/relationships/tags" Target="../tags/tag119.xml"/><Relationship Id="rId2" Type="http://schemas.openxmlformats.org/officeDocument/2006/relationships/tags" Target="../tags/tag118.xml"/><Relationship Id="rId10"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2000"/>
          </a:blip>
          <a:stretch>
            <a:fillRect/>
          </a:stretch>
        </a:blipFill>
        <a:effectLst/>
      </p:bgPr>
    </p:bg>
    <p:spTree>
      <p:nvGrpSpPr>
        <p:cNvPr id="1" name=""/>
        <p:cNvGrpSpPr/>
        <p:nvPr/>
      </p:nvGrpSpPr>
      <p:grpSpPr/>
      <p:sp>
        <p:nvSpPr>
          <p:cNvPr id="22" name="文本框 21"/>
          <p:cNvSpPr txBox="1"/>
          <p:nvPr>
            <p:custDataLst>
              <p:tags r:id="rId2"/>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4" name="文本框 3"/>
          <p:cNvSpPr txBox="1"/>
          <p:nvPr/>
        </p:nvSpPr>
        <p:spPr>
          <a:xfrm>
            <a:off x="119380" y="836930"/>
            <a:ext cx="4862830" cy="521970"/>
          </a:xfrm>
          <a:prstGeom prst="rect">
            <a:avLst/>
          </a:prstGeom>
          <a:solidFill>
            <a:schemeClr val="bg1"/>
          </a:solidFill>
        </p:spPr>
        <p:style>
          <a:lnRef idx="0">
            <a:srgbClr val="FFFFFF"/>
          </a:lnRef>
          <a:fillRef idx="1">
            <a:schemeClr val="accent1"/>
          </a:fillRef>
          <a:effectRef idx="1">
            <a:schemeClr val="accent1"/>
          </a:effectRef>
          <a:fontRef idx="minor">
            <a:schemeClr val="dk1"/>
          </a:fontRef>
        </p:style>
        <p:txBody>
          <a:bodyPr wrap="square" rtlCol="0" anchor="t">
            <a:spAutoFit/>
          </a:bodyPr>
          <a:p>
            <a:r>
              <a:rPr lang="en-US" altLang="zh-CN" sz="2800"/>
              <a:t>Reasons for </a:t>
            </a:r>
            <a:r>
              <a:rPr lang="en-US" altLang="zh-CN" sz="2800" b="1" i="1">
                <a:solidFill>
                  <a:srgbClr val="FF0000"/>
                </a:solidFill>
                <a:sym typeface="+mn-ea"/>
              </a:rPr>
              <a:t>Guess </a:t>
            </a:r>
            <a:r>
              <a:rPr lang="en-US" altLang="zh-CN" sz="2800">
                <a:sym typeface="+mn-ea"/>
              </a:rPr>
              <a:t>who I am</a:t>
            </a:r>
            <a:endParaRPr lang="en-US" altLang="zh-CN" sz="2800"/>
          </a:p>
        </p:txBody>
      </p:sp>
      <p:sp>
        <p:nvSpPr>
          <p:cNvPr id="5" name="文本框 4"/>
          <p:cNvSpPr txBox="1"/>
          <p:nvPr/>
        </p:nvSpPr>
        <p:spPr>
          <a:xfrm>
            <a:off x="0" y="1412875"/>
            <a:ext cx="6308090" cy="3744595"/>
          </a:xfrm>
          <a:prstGeom prst="rect">
            <a:avLst/>
          </a:prstGeom>
          <a:solidFill>
            <a:schemeClr val="accent1"/>
          </a:solidFill>
        </p:spPr>
        <p:txBody>
          <a:bodyPr wrap="square" rtlCol="0">
            <a:spAutoFit/>
          </a:bodyPr>
          <a:p>
            <a:pPr indent="457200" algn="just">
              <a:lnSpc>
                <a:spcPct val="90000"/>
              </a:lnSpc>
            </a:pPr>
            <a:r>
              <a:rPr lang="en-US" altLang="zh-CN" sz="2400">
                <a:latin typeface="Times New Roman" panose="02020603050405020304" charset="0"/>
                <a:cs typeface="Times New Roman" panose="02020603050405020304" charset="0"/>
                <a:sym typeface="+mn-ea"/>
              </a:rPr>
              <a:t>The "Guess Who I Am" column</a:t>
            </a:r>
            <a:r>
              <a:rPr lang="en-US" altLang="zh-CN" sz="2400">
                <a:solidFill>
                  <a:srgbClr val="FF0000"/>
                </a:solidFill>
                <a:latin typeface="Times New Roman" panose="02020603050405020304" charset="0"/>
                <a:cs typeface="Times New Roman" panose="02020603050405020304" charset="0"/>
                <a:sym typeface="+mn-ea"/>
              </a:rPr>
              <a:t> delivers multiple</a:t>
            </a:r>
            <a:r>
              <a:rPr lang="en-US" altLang="zh-CN" sz="2400">
                <a:latin typeface="Times New Roman" panose="02020603050405020304" charset="0"/>
                <a:cs typeface="Times New Roman" panose="02020603050405020304" charset="0"/>
                <a:sym typeface="+mn-ea"/>
              </a:rPr>
              <a:t> benefits.</a:t>
            </a:r>
            <a:r>
              <a:rPr lang="en-US" altLang="zh-CN" sz="2400">
                <a:solidFill>
                  <a:srgbClr val="FF0000"/>
                </a:solidFill>
                <a:latin typeface="Times New Roman" panose="02020603050405020304" charset="0"/>
                <a:cs typeface="Times New Roman" panose="02020603050405020304" charset="0"/>
                <a:sym typeface="+mn-ea"/>
              </a:rPr>
              <a:t>Not only</a:t>
            </a:r>
            <a:r>
              <a:rPr lang="en-US" altLang="zh-CN" sz="2400">
                <a:latin typeface="Times New Roman" panose="02020603050405020304" charset="0"/>
                <a:cs typeface="Times New Roman" panose="02020603050405020304" charset="0"/>
                <a:sym typeface="+mn-ea"/>
              </a:rPr>
              <a:t> does it</a:t>
            </a:r>
            <a:r>
              <a:rPr lang="en-US" altLang="zh-CN" sz="2400" u="sng">
                <a:latin typeface="Times New Roman" panose="02020603050405020304" charset="0"/>
                <a:cs typeface="Times New Roman" panose="02020603050405020304" charset="0"/>
                <a:sym typeface="+mn-ea"/>
              </a:rPr>
              <a:t> cultivate critical cognitive skills</a:t>
            </a:r>
            <a:r>
              <a:rPr lang="en-US" altLang="zh-CN" sz="2400">
                <a:latin typeface="Times New Roman" panose="02020603050405020304" charset="0"/>
                <a:cs typeface="Times New Roman" panose="02020603050405020304" charset="0"/>
                <a:sym typeface="+mn-ea"/>
              </a:rPr>
              <a:t> by </a:t>
            </a:r>
            <a:r>
              <a:rPr lang="en-US" altLang="zh-CN" sz="2400" u="sng">
                <a:latin typeface="Times New Roman" panose="02020603050405020304" charset="0"/>
                <a:cs typeface="Times New Roman" panose="02020603050405020304" charset="0"/>
                <a:sym typeface="+mn-ea"/>
              </a:rPr>
              <a:t>sharpening students' attention to detail</a:t>
            </a:r>
            <a:r>
              <a:rPr lang="en-US" altLang="zh-CN" sz="2400">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but it also</a:t>
            </a:r>
            <a:r>
              <a:rPr lang="en-US" altLang="zh-CN" sz="2400">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sym typeface="+mn-ea"/>
              </a:rPr>
              <a:t>fosters their logical reasoning  through clue analysis</a:t>
            </a:r>
            <a:r>
              <a:rPr lang="en-US" altLang="zh-CN" sz="2400">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Plus, </a:t>
            </a:r>
            <a:r>
              <a:rPr lang="en-US" altLang="zh-CN" sz="2400">
                <a:latin typeface="Times New Roman" panose="02020603050405020304" charset="0"/>
                <a:cs typeface="Times New Roman" panose="02020603050405020304" charset="0"/>
                <a:sym typeface="+mn-ea"/>
              </a:rPr>
              <a:t>transforming language study into </a:t>
            </a:r>
            <a:r>
              <a:rPr lang="en-US" altLang="zh-CN" sz="2400" u="sng">
                <a:latin typeface="Times New Roman" panose="02020603050405020304" charset="0"/>
                <a:cs typeface="Times New Roman" panose="02020603050405020304" charset="0"/>
                <a:sym typeface="+mn-ea"/>
              </a:rPr>
              <a:t>an engaging detective game</a:t>
            </a:r>
            <a:r>
              <a:rPr lang="en-US" altLang="zh-CN" sz="2400">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sym typeface="+mn-ea"/>
              </a:rPr>
              <a:t>sparks curiosity and peer interaction</a:t>
            </a:r>
            <a:r>
              <a:rPr lang="en-US" altLang="zh-CN" sz="2400">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thereby</a:t>
            </a:r>
            <a:r>
              <a:rPr lang="en-US" altLang="zh-CN" sz="2400">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sym typeface="+mn-ea"/>
              </a:rPr>
              <a:t>enhancing students' motivation and initiative</a:t>
            </a:r>
            <a:r>
              <a:rPr lang="en-US" altLang="zh-CN" sz="2400">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Also</a:t>
            </a:r>
            <a:r>
              <a:rPr lang="en-US" altLang="zh-CN" sz="2400">
                <a:latin typeface="Times New Roman" panose="02020603050405020304" charset="0"/>
                <a:cs typeface="Times New Roman" panose="02020603050405020304" charset="0"/>
                <a:sym typeface="+mn-ea"/>
              </a:rPr>
              <a:t>, the column </a:t>
            </a:r>
            <a:r>
              <a:rPr lang="en-US" altLang="zh-CN" sz="2400" u="sng">
                <a:solidFill>
                  <a:srgbClr val="FF0000"/>
                </a:solidFill>
                <a:latin typeface="Times New Roman" panose="02020603050405020304" charset="0"/>
                <a:cs typeface="Times New Roman" panose="02020603050405020304" charset="0"/>
                <a:sym typeface="+mn-ea"/>
              </a:rPr>
              <a:t>mirrors</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our school’s </a:t>
            </a:r>
            <a:r>
              <a:rPr lang="en-US" altLang="zh-CN" sz="2400">
                <a:solidFill>
                  <a:srgbClr val="FF0000"/>
                </a:solidFill>
                <a:latin typeface="Times New Roman" panose="02020603050405020304" charset="0"/>
                <a:cs typeface="Times New Roman" panose="02020603050405020304" charset="0"/>
                <a:sym typeface="+mn-ea"/>
              </a:rPr>
              <a:t>commitment </a:t>
            </a:r>
            <a:r>
              <a:rPr lang="en-US" altLang="zh-CN" sz="2400">
                <a:latin typeface="Times New Roman" panose="02020603050405020304" charset="0"/>
                <a:cs typeface="Times New Roman" panose="02020603050405020304" charset="0"/>
                <a:sym typeface="+mn-ea"/>
              </a:rPr>
              <a:t>to creativity and interactive education.</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6" name="文本框 5"/>
          <p:cNvSpPr txBox="1"/>
          <p:nvPr/>
        </p:nvSpPr>
        <p:spPr>
          <a:xfrm>
            <a:off x="0" y="5085080"/>
            <a:ext cx="6259830" cy="1753235"/>
          </a:xfrm>
          <a:prstGeom prst="rect">
            <a:avLst/>
          </a:prstGeom>
          <a:solidFill>
            <a:schemeClr val="bg1"/>
          </a:solidFill>
        </p:spPr>
        <p:txBody>
          <a:bodyPr wrap="square" rtlCol="0">
            <a:spAutoFit/>
          </a:bodyPr>
          <a:p>
            <a:pPr indent="457200"/>
            <a:r>
              <a:rPr lang="en-US" altLang="zh-CN">
                <a:latin typeface="华文新魏" panose="02010800040101010101" charset="-122"/>
                <a:ea typeface="华文新魏" panose="02010800040101010101" charset="-122"/>
                <a:cs typeface="华文新魏" panose="02010800040101010101" charset="-122"/>
              </a:rPr>
              <a:t>“</a:t>
            </a:r>
            <a:r>
              <a:rPr lang="zh-CN" altLang="en-US">
                <a:latin typeface="华文新魏" panose="02010800040101010101" charset="-122"/>
                <a:ea typeface="华文新魏" panose="02010800040101010101" charset="-122"/>
                <a:cs typeface="华文新魏" panose="02010800040101010101" charset="-122"/>
              </a:rPr>
              <a:t>猜猜我是谁</a:t>
            </a:r>
            <a:r>
              <a:rPr lang="en-US" altLang="zh-CN">
                <a:latin typeface="华文新魏" panose="02010800040101010101" charset="-122"/>
                <a:ea typeface="华文新魏" panose="02010800040101010101" charset="-122"/>
                <a:cs typeface="华文新魏" panose="02010800040101010101" charset="-122"/>
              </a:rPr>
              <a:t>”</a:t>
            </a:r>
            <a:r>
              <a:rPr lang="zh-CN" altLang="en-US">
                <a:latin typeface="华文新魏" panose="02010800040101010101" charset="-122"/>
                <a:ea typeface="华文新魏" panose="02010800040101010101" charset="-122"/>
                <a:cs typeface="华文新魏" panose="02010800040101010101" charset="-122"/>
              </a:rPr>
              <a:t>专栏具有多重益处。它不仅通过培养学生对细节的敏锐观察力来锻炼批判性认知技能，还借助线索分析强化他们的逻辑推理能力。此外，这一专栏将语言学习转化为引人入胜的侦探游戏，激发好奇心并促进同学互动，从而提升学生的学习动力与主动性。同时，该专栏也体现了我校对创新与互动式教育的坚定追求。</a:t>
            </a:r>
            <a:endParaRPr lang="zh-CN" altLang="en-US">
              <a:latin typeface="华文新魏" panose="02010800040101010101" charset="-122"/>
              <a:ea typeface="华文新魏" panose="02010800040101010101" charset="-122"/>
              <a:cs typeface="华文新魏" panose="02010800040101010101" charset="-122"/>
            </a:endParaRPr>
          </a:p>
        </p:txBody>
      </p:sp>
      <p:sp>
        <p:nvSpPr>
          <p:cNvPr id="9" name="文本框 8"/>
          <p:cNvSpPr txBox="1"/>
          <p:nvPr/>
        </p:nvSpPr>
        <p:spPr>
          <a:xfrm>
            <a:off x="6816090" y="693420"/>
            <a:ext cx="4692015" cy="583565"/>
          </a:xfrm>
          <a:prstGeom prst="rect">
            <a:avLst/>
          </a:prstGeom>
          <a:solidFill>
            <a:srgbClr val="FDE2FD"/>
          </a:solidFill>
        </p:spPr>
        <p:txBody>
          <a:bodyPr wrap="square" rtlCol="0">
            <a:spAutoFit/>
          </a:bodyPr>
          <a:p>
            <a:r>
              <a:rPr lang="en-US" altLang="zh-CN" sz="3200" b="1" i="1"/>
              <a:t>Highlights</a:t>
            </a:r>
            <a:r>
              <a:rPr lang="zh-CN" altLang="en-US" sz="3200" b="1" i="1"/>
              <a:t>亮点分析</a:t>
            </a:r>
            <a:endParaRPr lang="zh-CN" altLang="en-US" sz="3200" b="1" i="1"/>
          </a:p>
        </p:txBody>
      </p:sp>
      <p:sp>
        <p:nvSpPr>
          <p:cNvPr id="7" name="文本框 6"/>
          <p:cNvSpPr txBox="1"/>
          <p:nvPr/>
        </p:nvSpPr>
        <p:spPr>
          <a:xfrm>
            <a:off x="6498590" y="1412875"/>
            <a:ext cx="5564505" cy="5262245"/>
          </a:xfrm>
          <a:prstGeom prst="rect">
            <a:avLst/>
          </a:prstGeom>
          <a:solidFill>
            <a:schemeClr val="bg1"/>
          </a:solidFill>
        </p:spPr>
        <p:txBody>
          <a:bodyPr wrap="square" rtlCol="0">
            <a:spAutoFit/>
          </a:bodyPr>
          <a:p>
            <a:pPr marL="342900" indent="-342900">
              <a:buFont typeface="+mj-lt"/>
              <a:buAutoNum type="arabicPeriod"/>
            </a:pPr>
            <a:r>
              <a:rPr lang="zh-CN" altLang="en-US" sz="1600" b="1">
                <a:highlight>
                  <a:srgbClr val="FFFF00"/>
                </a:highlight>
              </a:rPr>
              <a:t>总分总结构</a:t>
            </a:r>
            <a:r>
              <a:rPr lang="zh-CN" altLang="en-US" sz="1600"/>
              <a:t>：首句总述</a:t>
            </a:r>
            <a:r>
              <a:rPr lang="en-US" altLang="zh-CN" sz="1600"/>
              <a:t>“</a:t>
            </a:r>
            <a:r>
              <a:rPr lang="zh-CN" altLang="en-US" sz="1600"/>
              <a:t>多重益处</a:t>
            </a:r>
            <a:r>
              <a:rPr lang="en-US" altLang="zh-CN" sz="1600"/>
              <a:t>”</a:t>
            </a:r>
            <a:r>
              <a:rPr lang="zh-CN" altLang="en-US" sz="1600"/>
              <a:t>，中间两句分述具体好处（认知能力</a:t>
            </a:r>
            <a:r>
              <a:rPr lang="en-US" altLang="zh-CN" sz="1600"/>
              <a:t> + </a:t>
            </a:r>
            <a:r>
              <a:rPr lang="zh-CN" altLang="en-US" sz="1600"/>
              <a:t>学习方式），末句升华（教育理念），逻辑链条完整</a:t>
            </a:r>
            <a:r>
              <a:rPr lang="en-US" altLang="zh-CN" sz="1600"/>
              <a:t>.</a:t>
            </a:r>
            <a:endParaRPr lang="en-US" altLang="zh-CN" sz="1600"/>
          </a:p>
          <a:p>
            <a:pPr marL="342900" indent="-342900">
              <a:buFont typeface="+mj-lt"/>
              <a:buAutoNum type="arabicPeriod"/>
            </a:pPr>
            <a:r>
              <a:rPr lang="zh-CN" altLang="en-US" sz="1600" b="1">
                <a:highlight>
                  <a:srgbClr val="FFFF00"/>
                </a:highlight>
              </a:rPr>
              <a:t>衔接自然</a:t>
            </a:r>
            <a:r>
              <a:rPr lang="zh-CN" altLang="en-US" sz="1600"/>
              <a:t>：</a:t>
            </a:r>
            <a:r>
              <a:rPr lang="en-US" altLang="zh-CN" sz="1600"/>
              <a:t>"Not only... but also..." </a:t>
            </a:r>
            <a:r>
              <a:rPr lang="en-US" altLang="en-US" sz="1600"/>
              <a:t>→</a:t>
            </a:r>
            <a:r>
              <a:rPr lang="en-US" altLang="zh-CN" sz="1600"/>
              <a:t> "Plus" </a:t>
            </a:r>
            <a:r>
              <a:rPr lang="en-US" altLang="en-US" sz="1600"/>
              <a:t>→</a:t>
            </a:r>
            <a:r>
              <a:rPr lang="en-US" altLang="zh-CN" sz="1600"/>
              <a:t> "Also" </a:t>
            </a:r>
            <a:r>
              <a:rPr lang="zh-CN" altLang="en-US" sz="1600"/>
              <a:t>形成递进关系，逐步拓展论述范围。</a:t>
            </a:r>
            <a:endParaRPr lang="zh-CN" altLang="en-US" sz="1600"/>
          </a:p>
          <a:p>
            <a:pPr marL="342900" indent="-342900">
              <a:buFont typeface="+mj-lt"/>
              <a:buAutoNum type="arabicPeriod"/>
            </a:pPr>
            <a:r>
              <a:rPr lang="en-US" altLang="zh-CN" sz="1600"/>
              <a:t>"Not only... but also..." </a:t>
            </a:r>
            <a:r>
              <a:rPr lang="zh-CN" altLang="en-US" sz="1600"/>
              <a:t>并列结构，分别从</a:t>
            </a:r>
            <a:r>
              <a:rPr lang="en-US" altLang="zh-CN" sz="1600"/>
              <a:t> </a:t>
            </a:r>
            <a:r>
              <a:rPr lang="zh-CN" altLang="en-US" sz="1600"/>
              <a:t>细节观察力（</a:t>
            </a:r>
            <a:r>
              <a:rPr lang="en-US" altLang="zh-CN" sz="1600"/>
              <a:t>attention to detail</a:t>
            </a:r>
            <a:r>
              <a:rPr lang="zh-CN" altLang="en-US" sz="1600"/>
              <a:t>）</a:t>
            </a:r>
            <a:r>
              <a:rPr lang="en-US" altLang="zh-CN" sz="1600"/>
              <a:t> </a:t>
            </a:r>
            <a:r>
              <a:rPr lang="zh-CN" altLang="en-US" sz="1600"/>
              <a:t>和</a:t>
            </a:r>
            <a:r>
              <a:rPr lang="en-US" altLang="zh-CN" sz="1600"/>
              <a:t> </a:t>
            </a:r>
            <a:r>
              <a:rPr lang="zh-CN" altLang="en-US" sz="1600"/>
              <a:t>逻辑推理（</a:t>
            </a:r>
            <a:r>
              <a:rPr lang="en-US" altLang="zh-CN" sz="1600"/>
              <a:t>logical reasoning</a:t>
            </a:r>
            <a:r>
              <a:rPr lang="zh-CN" altLang="en-US" sz="1600"/>
              <a:t>）</a:t>
            </a:r>
            <a:r>
              <a:rPr lang="en-US" altLang="zh-CN" sz="1600"/>
              <a:t> </a:t>
            </a:r>
            <a:r>
              <a:rPr lang="zh-CN" altLang="en-US" sz="1600"/>
              <a:t>两方面阐述认知能力的培养。</a:t>
            </a:r>
            <a:endParaRPr lang="zh-CN" altLang="en-US" sz="1600"/>
          </a:p>
          <a:p>
            <a:pPr marL="342900" indent="-342900">
              <a:buFont typeface="+mj-lt"/>
              <a:buAutoNum type="arabicPeriod"/>
            </a:pPr>
            <a:r>
              <a:rPr lang="en-US" altLang="zh-CN" sz="1600"/>
              <a:t>"Plus" </a:t>
            </a:r>
            <a:r>
              <a:rPr lang="zh-CN" altLang="en-US" sz="1600"/>
              <a:t>引出另一层益处，从</a:t>
            </a:r>
            <a:r>
              <a:rPr lang="en-US" altLang="zh-CN" sz="1600"/>
              <a:t> </a:t>
            </a:r>
            <a:r>
              <a:rPr lang="zh-CN" altLang="en-US" sz="1600"/>
              <a:t>语言学习（</a:t>
            </a:r>
            <a:r>
              <a:rPr lang="en-US" altLang="zh-CN" sz="1600"/>
              <a:t>language study</a:t>
            </a:r>
            <a:r>
              <a:rPr lang="zh-CN" altLang="en-US" sz="1600"/>
              <a:t>）</a:t>
            </a:r>
            <a:r>
              <a:rPr lang="en-US" altLang="zh-CN" sz="1600"/>
              <a:t> </a:t>
            </a:r>
            <a:r>
              <a:rPr lang="zh-CN" altLang="en-US" sz="1600"/>
              <a:t>过渡到互动性（</a:t>
            </a:r>
            <a:r>
              <a:rPr lang="en-US" altLang="zh-CN" sz="1600"/>
              <a:t>peer interaction</a:t>
            </a:r>
            <a:r>
              <a:rPr lang="zh-CN" altLang="en-US" sz="1600"/>
              <a:t>）</a:t>
            </a:r>
            <a:r>
              <a:rPr lang="en-US" altLang="zh-CN" sz="1600"/>
              <a:t> </a:t>
            </a:r>
            <a:r>
              <a:rPr lang="zh-CN" altLang="en-US" sz="1600"/>
              <a:t>和</a:t>
            </a:r>
            <a:r>
              <a:rPr lang="en-US" altLang="zh-CN" sz="1600"/>
              <a:t> </a:t>
            </a:r>
            <a:r>
              <a:rPr lang="zh-CN" altLang="en-US" sz="1600"/>
              <a:t>学习动力（</a:t>
            </a:r>
            <a:r>
              <a:rPr lang="en-US" altLang="zh-CN" sz="1600"/>
              <a:t>motivation and initiative</a:t>
            </a:r>
            <a:r>
              <a:rPr lang="zh-CN" altLang="en-US" sz="1600"/>
              <a:t>），逻辑递进。</a:t>
            </a:r>
            <a:endParaRPr lang="zh-CN" altLang="en-US" sz="1600"/>
          </a:p>
          <a:p>
            <a:pPr marL="342900" indent="-342900">
              <a:buFont typeface="+mj-lt"/>
              <a:buAutoNum type="arabicPeriod"/>
            </a:pPr>
            <a:r>
              <a:rPr lang="en-US" altLang="zh-CN" sz="1600"/>
              <a:t>"Also" </a:t>
            </a:r>
            <a:r>
              <a:rPr lang="zh-CN" altLang="en-US" sz="1600"/>
              <a:t>将专栏意义提升至学校层面，强调其与</a:t>
            </a:r>
            <a:r>
              <a:rPr lang="en-US" altLang="zh-CN" sz="1600"/>
              <a:t> </a:t>
            </a:r>
            <a:r>
              <a:rPr lang="zh-CN" altLang="en-US" sz="1600"/>
              <a:t>创新教育（</a:t>
            </a:r>
            <a:r>
              <a:rPr lang="en-US" altLang="zh-CN" sz="1600"/>
              <a:t>creativity</a:t>
            </a:r>
            <a:r>
              <a:rPr lang="zh-CN" altLang="en-US" sz="1600"/>
              <a:t>）</a:t>
            </a:r>
            <a:r>
              <a:rPr lang="en-US" altLang="zh-CN" sz="1600"/>
              <a:t> </a:t>
            </a:r>
            <a:r>
              <a:rPr lang="zh-CN" altLang="en-US" sz="1600"/>
              <a:t>和</a:t>
            </a:r>
            <a:r>
              <a:rPr lang="en-US" altLang="zh-CN" sz="1600"/>
              <a:t> </a:t>
            </a:r>
            <a:r>
              <a:rPr lang="zh-CN" altLang="en-US" sz="1600"/>
              <a:t>互动教学（</a:t>
            </a:r>
            <a:r>
              <a:rPr lang="en-US" altLang="zh-CN" sz="1600"/>
              <a:t>interactive education</a:t>
            </a:r>
            <a:r>
              <a:rPr lang="zh-CN" altLang="en-US" sz="1600"/>
              <a:t>）</a:t>
            </a:r>
            <a:r>
              <a:rPr lang="en-US" altLang="zh-CN" sz="1600"/>
              <a:t> </a:t>
            </a:r>
            <a:r>
              <a:rPr lang="zh-CN" altLang="en-US" sz="1600"/>
              <a:t>的契合，使论述更完整</a:t>
            </a:r>
            <a:endParaRPr lang="en-US" altLang="zh-CN" sz="1600"/>
          </a:p>
          <a:p>
            <a:pPr marL="342900" indent="-342900">
              <a:buFont typeface="+mj-lt"/>
              <a:buAutoNum type="arabicPeriod"/>
            </a:pPr>
            <a:r>
              <a:rPr lang="zh-CN" altLang="en-US" sz="1600" b="1">
                <a:highlight>
                  <a:srgbClr val="FFFF00"/>
                </a:highlight>
              </a:rPr>
              <a:t>比喻修辞</a:t>
            </a:r>
            <a:r>
              <a:rPr lang="zh-CN" altLang="en-US" sz="1600"/>
              <a:t>：</a:t>
            </a:r>
            <a:r>
              <a:rPr lang="en-US" altLang="zh-CN" sz="1600"/>
              <a:t>"Transforming language study into a detective game" </a:t>
            </a:r>
            <a:r>
              <a:rPr lang="zh-CN" altLang="en-US" sz="1600"/>
              <a:t>将学习比作侦探游戏，生动有趣。</a:t>
            </a:r>
            <a:endParaRPr lang="en-US" altLang="zh-CN" sz="1600"/>
          </a:p>
          <a:p>
            <a:pPr marL="342900" indent="-342900">
              <a:buFont typeface="+mj-lt"/>
              <a:buAutoNum type="arabicPeriod"/>
            </a:pPr>
            <a:r>
              <a:rPr lang="zh-CN" altLang="en-US" sz="1600" b="1">
                <a:highlight>
                  <a:srgbClr val="FFFF00"/>
                </a:highlight>
              </a:rPr>
              <a:t>动词强化效果</a:t>
            </a:r>
            <a:r>
              <a:rPr lang="zh-CN" altLang="en-US" sz="1600"/>
              <a:t>：</a:t>
            </a:r>
            <a:r>
              <a:rPr lang="en-US" altLang="zh-CN" sz="1600"/>
              <a:t>"Sharpens", "sparks", "enhances" </a:t>
            </a:r>
            <a:r>
              <a:rPr lang="zh-CN" altLang="en-US" sz="1600"/>
              <a:t>等动词使描述更具动态感。</a:t>
            </a:r>
            <a:endParaRPr lang="en-US" altLang="zh-CN" sz="1600"/>
          </a:p>
          <a:p>
            <a:pPr marL="342900" indent="-342900">
              <a:buFont typeface="+mj-lt"/>
              <a:buAutoNum type="arabicPeriod"/>
            </a:pPr>
            <a:r>
              <a:rPr lang="zh-CN" altLang="en-US" sz="1600" b="1">
                <a:highlight>
                  <a:srgbClr val="FFFF00"/>
                </a:highlight>
              </a:rPr>
              <a:t>升华结尾</a:t>
            </a:r>
            <a:r>
              <a:rPr lang="zh-CN" altLang="en-US" sz="1600"/>
              <a:t>：</a:t>
            </a:r>
            <a:r>
              <a:rPr lang="en-US" altLang="zh-CN" sz="1600"/>
              <a:t>"Mirrors our school’s commitment..." </a:t>
            </a:r>
            <a:r>
              <a:rPr lang="zh-CN" altLang="en-US" sz="1600"/>
              <a:t>用</a:t>
            </a:r>
            <a:r>
              <a:rPr lang="en-US" altLang="zh-CN" sz="1600"/>
              <a:t> "mirror" </a:t>
            </a:r>
            <a:r>
              <a:rPr lang="zh-CN" altLang="en-US" sz="1600"/>
              <a:t>暗喻专栏与教育理念的呼应，提升立意。</a:t>
            </a:r>
            <a:endParaRPr lang="zh-CN" altLang="en-US" sz="1600"/>
          </a:p>
          <a:p>
            <a:endParaRPr lang="zh-CN" altLang="en-US" sz="1600"/>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5" grpId="1" animBg="1"/>
      <p:bldP spid="6" grpId="1" animBg="1"/>
      <p:bldP spid="9"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2" name="文本框 21"/>
          <p:cNvSpPr txBox="1"/>
          <p:nvPr>
            <p:custDataLst>
              <p:tags r:id="rId2"/>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3" name="文本框 2"/>
          <p:cNvSpPr txBox="1"/>
          <p:nvPr/>
        </p:nvSpPr>
        <p:spPr>
          <a:xfrm>
            <a:off x="263525" y="1988820"/>
            <a:ext cx="11692890" cy="1198880"/>
          </a:xfrm>
          <a:prstGeom prst="rect">
            <a:avLst/>
          </a:prstGeom>
          <a:solidFill>
            <a:schemeClr val="accent1"/>
          </a:solidFill>
        </p:spPr>
        <p:txBody>
          <a:bodyPr wrap="square" rtlCol="0">
            <a:spAutoFit/>
          </a:bodyPr>
          <a:p>
            <a:pPr lvl="0" algn="l">
              <a:buClrTx/>
              <a:buSzTx/>
              <a:buFontTx/>
            </a:pPr>
            <a:r>
              <a:rPr lang="en-US" altLang="zh-CN" sz="2400" b="1" i="1">
                <a:solidFill>
                  <a:srgbClr val="FF0000"/>
                </a:solidFill>
                <a:sym typeface="+mn-ea"/>
              </a:rPr>
              <a:t>Version 1</a:t>
            </a:r>
            <a:endParaRPr lang="en-US" altLang="zh-CN" sz="2400" b="1" i="1">
              <a:solidFill>
                <a:srgbClr val="FF0000"/>
              </a:solidFill>
              <a:sym typeface="+mn-ea"/>
            </a:endParaRPr>
          </a:p>
          <a:p>
            <a:pPr lvl="0" algn="just">
              <a:buClrTx/>
              <a:buSzTx/>
              <a:buFontTx/>
            </a:pPr>
            <a:r>
              <a:rPr lang="en-US" altLang="zh-CN" sz="2400">
                <a:sym typeface="+mn-ea"/>
              </a:rPr>
              <a:t> Thank you for considering my suggestion, and I look forward to seeing the new column in our newspaper!</a:t>
            </a:r>
            <a:r>
              <a:rPr lang="zh-CN" altLang="en-US" sz="2400">
                <a:sym typeface="+mn-ea"/>
              </a:rPr>
              <a:t>（</a:t>
            </a:r>
            <a:r>
              <a:rPr lang="en-US" altLang="zh-CN" sz="2400">
                <a:sym typeface="+mn-ea"/>
              </a:rPr>
              <a:t>appreciate+anticipate</a:t>
            </a:r>
            <a:r>
              <a:rPr lang="zh-CN" altLang="en-US" sz="2400">
                <a:sym typeface="+mn-ea"/>
              </a:rPr>
              <a:t>）</a:t>
            </a:r>
            <a:endParaRPr lang="zh-CN" altLang="en-US" sz="2400">
              <a:sym typeface="+mn-ea"/>
            </a:endParaRPr>
          </a:p>
        </p:txBody>
      </p:sp>
      <p:sp>
        <p:nvSpPr>
          <p:cNvPr id="4" name="文本框 3"/>
          <p:cNvSpPr txBox="1"/>
          <p:nvPr/>
        </p:nvSpPr>
        <p:spPr>
          <a:xfrm>
            <a:off x="274320" y="3429000"/>
            <a:ext cx="11812270" cy="1198880"/>
          </a:xfrm>
          <a:prstGeom prst="rect">
            <a:avLst/>
          </a:prstGeom>
          <a:solidFill>
            <a:srgbClr val="FDE2FD">
              <a:alpha val="40000"/>
            </a:srgbClr>
          </a:solidFill>
        </p:spPr>
        <p:txBody>
          <a:bodyPr wrap="square" rtlCol="0">
            <a:spAutoFit/>
          </a:bodyPr>
          <a:p>
            <a:pPr lvl="0" algn="l">
              <a:buClrTx/>
              <a:buSzTx/>
              <a:buFontTx/>
            </a:pPr>
            <a:r>
              <a:rPr lang="en-US" altLang="zh-CN" sz="2400" b="1" i="1">
                <a:solidFill>
                  <a:srgbClr val="FF0000"/>
                </a:solidFill>
                <a:sym typeface="+mn-ea"/>
              </a:rPr>
              <a:t>Version 2</a:t>
            </a:r>
            <a:endParaRPr lang="en-US" altLang="zh-CN" sz="2400" b="1" i="1">
              <a:solidFill>
                <a:srgbClr val="FF0000"/>
              </a:solidFill>
              <a:sym typeface="+mn-ea"/>
            </a:endParaRPr>
          </a:p>
          <a:p>
            <a:pPr lvl="0" algn="just">
              <a:buClrTx/>
              <a:buSzTx/>
              <a:buFontTx/>
            </a:pPr>
            <a:r>
              <a:rPr lang="en-US" altLang="zh-CN" sz="2400">
                <a:sym typeface="+mn-ea"/>
              </a:rPr>
              <a:t>I do believe that this column could become a highlight of our newspaper, bringing fun and learning to everyone.(anticipate)</a:t>
            </a:r>
            <a:endParaRPr lang="en-US" altLang="zh-CN" sz="2400">
              <a:sym typeface="+mn-ea"/>
            </a:endParaRPr>
          </a:p>
        </p:txBody>
      </p:sp>
      <p:sp>
        <p:nvSpPr>
          <p:cNvPr id="5" name="文本框 4"/>
          <p:cNvSpPr txBox="1"/>
          <p:nvPr/>
        </p:nvSpPr>
        <p:spPr>
          <a:xfrm>
            <a:off x="274320" y="4797425"/>
            <a:ext cx="11812270" cy="1198880"/>
          </a:xfrm>
          <a:prstGeom prst="rect">
            <a:avLst/>
          </a:prstGeom>
          <a:solidFill>
            <a:schemeClr val="accent1"/>
          </a:solidFill>
        </p:spPr>
        <p:txBody>
          <a:bodyPr wrap="square" rtlCol="0">
            <a:spAutoFit/>
          </a:bodyPr>
          <a:p>
            <a:pPr lvl="0" algn="l">
              <a:buClrTx/>
              <a:buSzTx/>
              <a:buFontTx/>
            </a:pPr>
            <a:r>
              <a:rPr lang="en-US" altLang="zh-CN" sz="2400" b="1" i="1">
                <a:solidFill>
                  <a:srgbClr val="FF0000"/>
                </a:solidFill>
                <a:sym typeface="+mn-ea"/>
              </a:rPr>
              <a:t>Version 3</a:t>
            </a:r>
            <a:endParaRPr lang="en-US" altLang="zh-CN" sz="2400" b="1" i="1">
              <a:solidFill>
                <a:srgbClr val="FF0000"/>
              </a:solidFill>
              <a:sym typeface="+mn-ea"/>
            </a:endParaRPr>
          </a:p>
          <a:p>
            <a:pPr lvl="0" algn="just">
              <a:buClrTx/>
              <a:buSzTx/>
              <a:buFontTx/>
            </a:pPr>
            <a:r>
              <a:rPr lang="en-US" altLang="zh-CN" sz="2400">
                <a:sym typeface="+mn-ea"/>
              </a:rPr>
              <a:t>With its educational and interactive benefits, this column will surely be great success—may it become everyone’s favorite!(summarize+wish)</a:t>
            </a:r>
            <a:endParaRPr lang="en-US" altLang="zh-CN" sz="2400">
              <a:sym typeface="+mn-ea"/>
            </a:endParaRPr>
          </a:p>
        </p:txBody>
      </p:sp>
      <p:sp>
        <p:nvSpPr>
          <p:cNvPr id="19" name="文本框 18"/>
          <p:cNvSpPr txBox="1"/>
          <p:nvPr/>
        </p:nvSpPr>
        <p:spPr>
          <a:xfrm>
            <a:off x="2109470" y="908685"/>
            <a:ext cx="2042160" cy="531495"/>
          </a:xfrm>
          <a:prstGeom prst="rect">
            <a:avLst/>
          </a:prstGeom>
          <a:solidFill>
            <a:schemeClr val="bg1"/>
          </a:solidFill>
        </p:spPr>
        <p:txBody>
          <a:bodyPr wrap="square" rtlCol="0">
            <a:noAutofit/>
          </a:bodyPr>
          <a:p>
            <a:r>
              <a:rPr lang="en-US" altLang="zh-CN" sz="3600" b="1" dirty="0">
                <a:solidFill>
                  <a:srgbClr val="0070C0"/>
                </a:solidFill>
                <a:sym typeface="+mn-ea"/>
              </a:rPr>
              <a:t>Ending</a:t>
            </a:r>
            <a:endParaRPr lang="en-US" altLang="zh-CN" sz="3600" b="1" dirty="0">
              <a:solidFill>
                <a:srgbClr val="0070C0"/>
              </a:solidFill>
              <a:sym typeface="+mn-ea"/>
            </a:endParaRPr>
          </a:p>
        </p:txBody>
      </p:sp>
      <p:sp>
        <p:nvSpPr>
          <p:cNvPr id="6" name="文本框 5"/>
          <p:cNvSpPr txBox="1"/>
          <p:nvPr/>
        </p:nvSpPr>
        <p:spPr>
          <a:xfrm>
            <a:off x="4151630" y="723900"/>
            <a:ext cx="4544695" cy="1076325"/>
          </a:xfrm>
          <a:prstGeom prst="rect">
            <a:avLst/>
          </a:prstGeom>
          <a:solidFill>
            <a:schemeClr val="bg1"/>
          </a:solidFill>
        </p:spPr>
        <p:txBody>
          <a:bodyPr wrap="square" rtlCol="0" anchor="t">
            <a:spAutoFit/>
          </a:bodyPr>
          <a:p>
            <a:r>
              <a:rPr lang="en-US" altLang="zh-CN" sz="3200" b="1">
                <a:sym typeface="+mn-ea"/>
              </a:rPr>
              <a:t>Summarize/appreciate</a:t>
            </a:r>
            <a:endParaRPr lang="en-US" altLang="zh-CN" sz="3200" b="1">
              <a:sym typeface="+mn-ea"/>
            </a:endParaRPr>
          </a:p>
          <a:p>
            <a:r>
              <a:rPr lang="en-US" altLang="zh-CN" sz="3200" b="1">
                <a:solidFill>
                  <a:srgbClr val="00B050"/>
                </a:solidFill>
                <a:sym typeface="+mn-ea"/>
              </a:rPr>
              <a:t>anticipate/</a:t>
            </a:r>
            <a:r>
              <a:rPr lang="en-US" altLang="zh-CN" sz="3200" b="1">
                <a:solidFill>
                  <a:srgbClr val="FF0000"/>
                </a:solidFill>
                <a:sym typeface="+mn-ea"/>
              </a:rPr>
              <a:t>wish</a:t>
            </a:r>
            <a:endParaRPr lang="en-US" altLang="zh-CN" sz="3200" b="1">
              <a:solidFill>
                <a:srgbClr val="FF0000"/>
              </a:solidFill>
              <a:sym typeface="+mn-ea"/>
            </a:endParaRPr>
          </a:p>
        </p:txBody>
      </p:sp>
      <p:sp>
        <p:nvSpPr>
          <p:cNvPr id="16" name="左大括号 15"/>
          <p:cNvSpPr/>
          <p:nvPr/>
        </p:nvSpPr>
        <p:spPr>
          <a:xfrm>
            <a:off x="3935730" y="793115"/>
            <a:ext cx="464820" cy="91059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19830" y="116840"/>
            <a:ext cx="4232275" cy="721360"/>
          </a:xfrm>
          <a:prstGeom prst="rect">
            <a:avLst/>
          </a:prstGeom>
          <a:solidFill>
            <a:schemeClr val="accent1">
              <a:lumMod val="90000"/>
            </a:schemeClr>
          </a:solidFill>
        </p:spPr>
        <p:txBody>
          <a:bodyPr wrap="square" rtlCol="0">
            <a:normAutofit fontScale="90000"/>
          </a:bodyPr>
          <a:lstStyle/>
          <a:p>
            <a:r>
              <a:rPr lang="en-US" altLang="zh-CN" sz="3200" b="1" i="1">
                <a:solidFill>
                  <a:schemeClr val="bg1"/>
                </a:solidFill>
                <a:latin typeface="+mn-lt"/>
                <a:ea typeface="+mn-ea"/>
              </a:rPr>
              <a:t>Sample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09955"/>
            <a:ext cx="5904865" cy="5581650"/>
          </a:xfrm>
          <a:prstGeom prst="rect">
            <a:avLst/>
          </a:prstGeom>
          <a:noFill/>
          <a:ln>
            <a:solidFill>
              <a:schemeClr val="tx1"/>
            </a:solidFill>
          </a:ln>
        </p:spPr>
        <p:txBody>
          <a:bodyPr wrap="square" rtlCol="0">
            <a:noAutofit/>
          </a:bodyPr>
          <a:p>
            <a:pPr algn="just"/>
            <a:r>
              <a:rPr lang="en-US" altLang="zh-CN" sz="2000">
                <a:latin typeface="Times New Roman" panose="02020603050405020304" charset="0"/>
                <a:cs typeface="Times New Roman" panose="02020603050405020304" charset="0"/>
                <a:sym typeface="+mn-ea"/>
              </a:rPr>
              <a:t>Dear Jenny, </a:t>
            </a:r>
            <a:endParaRPr lang="en-US" altLang="zh-CN" sz="2000">
              <a:latin typeface="Times New Roman" panose="02020603050405020304" charset="0"/>
              <a:cs typeface="Times New Roman" panose="02020603050405020304" charset="0"/>
              <a:sym typeface="+mn-ea"/>
            </a:endParaRPr>
          </a:p>
          <a:p>
            <a:pPr indent="457200" algn="just"/>
            <a:r>
              <a:rPr lang="en-US" altLang="zh-CN" sz="2000">
                <a:latin typeface="Times New Roman" panose="02020603050405020304" charset="0"/>
                <a:cs typeface="Times New Roman" panose="02020603050405020304" charset="0"/>
                <a:sym typeface="+mn-ea"/>
              </a:rPr>
              <a:t>I really like the idea of adding a new column to our English newspaper.</a:t>
            </a:r>
            <a:r>
              <a:rPr lang="en-US" altLang="zh-CN" sz="2000">
                <a:latin typeface="Times New Roman" panose="02020603050405020304" charset="0"/>
                <a:ea typeface="+mj-lt"/>
                <a:cs typeface="Times New Roman" panose="02020603050405020304" charset="0"/>
              </a:rPr>
              <a:t>Having evaluated both options meticulously, I strongly vote for “</a:t>
            </a:r>
            <a:r>
              <a:rPr lang="en-US" altLang="zh-CN" sz="2000">
                <a:latin typeface="Times New Roman" panose="02020603050405020304" charset="0"/>
                <a:ea typeface="华文新魏" panose="02010800040101010101" charset="-122"/>
                <a:cs typeface="Times New Roman" panose="02020603050405020304" charset="0"/>
                <a:sym typeface="+mn-ea"/>
              </a:rPr>
              <a:t>Fun at my school”.</a:t>
            </a:r>
            <a:endParaRPr lang="en-US" altLang="zh-CN" sz="2000">
              <a:latin typeface="Times New Roman" panose="02020603050405020304" charset="0"/>
              <a:ea typeface="华文新魏" panose="02010800040101010101" charset="-122"/>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To begin with, this column could keep readers hooked by showcasing a rich tapestry of school life, from memorable daily joys,thrilling/exuberant sports meet or dynamic club activities</a:t>
            </a:r>
            <a:r>
              <a:rPr lang="en-US" sz="2000">
                <a:solidFill>
                  <a:schemeClr val="tx1"/>
                </a:solidFill>
                <a:latin typeface="Times New Roman" panose="02020603050405020304" charset="0"/>
                <a:cs typeface="Times New Roman" panose="02020603050405020304" charset="0"/>
                <a:sym typeface="+mn-ea"/>
              </a:rPr>
              <a:t>. </a:t>
            </a:r>
            <a:r>
              <a:rPr lang="en-US" altLang="zh-CN" sz="2000">
                <a:solidFill>
                  <a:schemeClr val="tx1"/>
                </a:solidFill>
                <a:latin typeface="Times New Roman" panose="02020603050405020304" charset="0"/>
                <a:cs typeface="Times New Roman" panose="02020603050405020304" charset="0"/>
                <a:sym typeface="+mn-ea"/>
              </a:rPr>
              <a:t>Plus,more students will contribute actively, making the newspaper truly "by students, for students“ Also,it serves as a powerful catalyst for strengthening class bonding, building a harmonious campus, and promoting a positive school culture.</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I do believe that this column could become a highlight of our newspaper, bringing fun and learning to everyone.</a:t>
            </a:r>
            <a:endParaRPr lang="en-US" altLang="zh-CN" sz="2000">
              <a:solidFill>
                <a:schemeClr val="tx1"/>
              </a:solidFill>
              <a:latin typeface="Times New Roman" panose="02020603050405020304" charset="0"/>
              <a:cs typeface="Times New Roman" panose="02020603050405020304" charset="0"/>
              <a:sym typeface="+mn-ea"/>
            </a:endParaRPr>
          </a:p>
          <a:p>
            <a:pPr indent="457200" algn="r"/>
            <a:r>
              <a:rPr lang="en-US" altLang="zh-CN" sz="2000">
                <a:solidFill>
                  <a:schemeClr val="tx1"/>
                </a:solidFill>
                <a:latin typeface="Times New Roman" panose="02020603050405020304" charset="0"/>
                <a:cs typeface="Times New Roman" panose="02020603050405020304" charset="0"/>
                <a:sym typeface="+mn-ea"/>
              </a:rPr>
              <a:t>Yours,</a:t>
            </a:r>
            <a:endParaRPr lang="en-US" altLang="zh-CN" sz="2000">
              <a:solidFill>
                <a:schemeClr val="tx1"/>
              </a:solidFill>
              <a:latin typeface="Times New Roman" panose="02020603050405020304" charset="0"/>
              <a:cs typeface="Times New Roman" panose="02020603050405020304" charset="0"/>
              <a:sym typeface="+mn-ea"/>
            </a:endParaRPr>
          </a:p>
          <a:p>
            <a:pPr indent="457200" algn="r"/>
            <a:r>
              <a:rPr lang="en-US" altLang="zh-CN" sz="2000">
                <a:solidFill>
                  <a:schemeClr val="tx1"/>
                </a:solidFill>
                <a:latin typeface="Times New Roman" panose="02020603050405020304" charset="0"/>
                <a:cs typeface="Times New Roman" panose="02020603050405020304" charset="0"/>
                <a:sym typeface="+mn-ea"/>
              </a:rPr>
              <a:t>Li Hua</a:t>
            </a:r>
            <a:endParaRPr lang="en-US" altLang="zh-CN" sz="2000">
              <a:solidFill>
                <a:schemeClr val="tx1"/>
              </a:solidFill>
              <a:latin typeface="Times New Roman" panose="02020603050405020304" charset="0"/>
              <a:cs typeface="Times New Roman" panose="02020603050405020304" charset="0"/>
              <a:sym typeface="+mn-ea"/>
            </a:endParaRPr>
          </a:p>
          <a:p>
            <a:pPr indent="457200"/>
            <a:endParaRPr lang="en-US" altLang="zh-CN" sz="2000">
              <a:latin typeface="Times New Roman" panose="02020603050405020304" charset="0"/>
              <a:ea typeface="+mj-lt"/>
              <a:cs typeface="Times New Roman" panose="02020603050405020304" charset="0"/>
            </a:endParaRPr>
          </a:p>
          <a:p>
            <a:pPr indent="457200"/>
            <a:endParaRPr lang="en-US" altLang="zh-CN" sz="2000">
              <a:latin typeface="Times New Roman" panose="02020603050405020304" charset="0"/>
              <a:ea typeface="+mj-lt"/>
              <a:cs typeface="Times New Roman" panose="02020603050405020304" charset="0"/>
            </a:endParaRPr>
          </a:p>
        </p:txBody>
      </p:sp>
      <p:sp>
        <p:nvSpPr>
          <p:cNvPr id="3" name="文本框 2"/>
          <p:cNvSpPr txBox="1"/>
          <p:nvPr/>
        </p:nvSpPr>
        <p:spPr>
          <a:xfrm>
            <a:off x="6168390" y="1268730"/>
            <a:ext cx="5688330" cy="4523105"/>
          </a:xfrm>
          <a:prstGeom prst="rect">
            <a:avLst/>
          </a:prstGeom>
          <a:noFill/>
        </p:spPr>
        <p:txBody>
          <a:bodyPr wrap="square" rtlCol="0">
            <a:spAutoFit/>
          </a:bodyPr>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我真的很喜欢在英文报上增设新栏目的想法。经过仔细评估两个选项后，我坚决支持</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校园趣事</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这个栏目。</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首先，本专栏将通过展现校园生活的丰富画卷</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从令人难忘的日常欢乐、激动人心的运动会，到充满活力的社团活动</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牢牢吸引读者的兴趣。此外，更多学生的积极参与将使这份报纸真正成为</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由学生创作，为学生服务</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的平台。同时，它也将成为加强班级凝聚力、构建和谐校园、弘扬积极校园文化的强大催化剂。</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我相信这个栏目能成为我们报纸的亮点，为大家带来乐趣和学习的机会。</a:t>
            </a:r>
            <a:endParaRPr lang="zh-CN" altLang="en-US" sz="2000" dirty="0">
              <a:latin typeface="华文新魏" panose="02010800040101010101" charset="-122"/>
              <a:ea typeface="华文新魏" panose="02010800040101010101" charset="-122"/>
              <a:cs typeface="华文新魏" panose="02010800040101010101"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19830" y="116840"/>
            <a:ext cx="4232275" cy="721360"/>
          </a:xfrm>
          <a:prstGeom prst="rect">
            <a:avLst/>
          </a:prstGeom>
          <a:solidFill>
            <a:schemeClr val="accent1">
              <a:lumMod val="90000"/>
            </a:schemeClr>
          </a:solidFill>
        </p:spPr>
        <p:txBody>
          <a:bodyPr wrap="square" rtlCol="0">
            <a:normAutofit fontScale="90000"/>
          </a:bodyPr>
          <a:lstStyle/>
          <a:p>
            <a:r>
              <a:rPr lang="en-US" altLang="zh-CN" sz="3200" b="1" i="1">
                <a:solidFill>
                  <a:schemeClr val="bg1"/>
                </a:solidFill>
                <a:latin typeface="+mn-lt"/>
                <a:ea typeface="+mn-ea"/>
              </a:rPr>
              <a:t>Sample Writing Two</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09955"/>
            <a:ext cx="5904865" cy="5581650"/>
          </a:xfrm>
          <a:prstGeom prst="rect">
            <a:avLst/>
          </a:prstGeom>
          <a:noFill/>
          <a:ln>
            <a:solidFill>
              <a:schemeClr val="tx1"/>
            </a:solidFill>
          </a:ln>
        </p:spPr>
        <p:txBody>
          <a:bodyPr wrap="square" rtlCol="0">
            <a:noAutofit/>
          </a:bodyPr>
          <a:p>
            <a:pPr algn="just"/>
            <a:r>
              <a:rPr lang="en-US" altLang="zh-CN" sz="2000">
                <a:latin typeface="Times New Roman" panose="02020603050405020304" charset="0"/>
                <a:cs typeface="Times New Roman" panose="02020603050405020304" charset="0"/>
                <a:sym typeface="+mn-ea"/>
              </a:rPr>
              <a:t>Dear Jenny, </a:t>
            </a:r>
            <a:endParaRPr lang="en-US" altLang="zh-CN" sz="2000">
              <a:latin typeface="Times New Roman" panose="02020603050405020304" charset="0"/>
              <a:cs typeface="Times New Roman" panose="02020603050405020304" charset="0"/>
              <a:sym typeface="+mn-ea"/>
            </a:endParaRPr>
          </a:p>
          <a:p>
            <a:pPr indent="457200" algn="just"/>
            <a:r>
              <a:rPr lang="en-US" altLang="zh-CN" sz="2000">
                <a:latin typeface="Times New Roman" panose="02020603050405020304" charset="0"/>
                <a:cs typeface="Times New Roman" panose="02020603050405020304" charset="0"/>
                <a:sym typeface="+mn-ea"/>
              </a:rPr>
              <a:t>I really like the idea of adding a new column to our English newspaper.</a:t>
            </a:r>
            <a:r>
              <a:rPr lang="en-US" altLang="zh-CN" sz="2000">
                <a:latin typeface="Times New Roman" panose="02020603050405020304" charset="0"/>
                <a:ea typeface="+mj-lt"/>
                <a:cs typeface="Times New Roman" panose="02020603050405020304" charset="0"/>
              </a:rPr>
              <a:t>While both have merits, “ Guess who I am”clearly outweighs“</a:t>
            </a:r>
            <a:r>
              <a:rPr lang="en-US" altLang="zh-CN" sz="2000">
                <a:latin typeface="Times New Roman" panose="02020603050405020304" charset="0"/>
                <a:ea typeface="华文新魏" panose="02010800040101010101" charset="-122"/>
                <a:cs typeface="Times New Roman" panose="02020603050405020304" charset="0"/>
                <a:sym typeface="+mn-ea"/>
              </a:rPr>
              <a:t>Fun at my school”.</a:t>
            </a:r>
            <a:endParaRPr lang="en-US" altLang="zh-CN" sz="2000">
              <a:latin typeface="Times New Roman" panose="02020603050405020304" charset="0"/>
              <a:ea typeface="华文新魏" panose="02010800040101010101" charset="-122"/>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The "Guess Who I Am" column delivers multiple benefits.Not only does it cultivate critical cognitive skills by sharpening students' attention to detail, but it also fosters their logical reasoning  through clue analysis. Plus, transforming language study into an engaging detective game sparks curiosity and peer interaction, thereby enhancing students' motivation and initiative. Also, the column mirrors our school’s commitment to creativity and interactive education.</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a:r>
              <a:rPr lang="en-US" altLang="zh-CN" sz="2000">
                <a:latin typeface="Times New Roman" panose="02020603050405020304" charset="0"/>
                <a:cs typeface="Times New Roman" panose="02020603050405020304" charset="0"/>
                <a:sym typeface="+mn-ea"/>
              </a:rPr>
              <a:t>With its educational and interactive benefits, this column will surely be great success/a hit—may it become everyone’s favorite!</a:t>
            </a:r>
            <a:endParaRPr lang="en-US" altLang="zh-CN" sz="2000">
              <a:latin typeface="Times New Roman" panose="02020603050405020304" charset="0"/>
              <a:cs typeface="Times New Roman" panose="02020603050405020304" charset="0"/>
              <a:sym typeface="+mn-ea"/>
            </a:endParaRPr>
          </a:p>
          <a:p>
            <a:pPr indent="457200" algn="r"/>
            <a:r>
              <a:rPr lang="en-US" altLang="zh-CN" sz="2000">
                <a:solidFill>
                  <a:schemeClr val="tx1"/>
                </a:solidFill>
                <a:latin typeface="Times New Roman" panose="02020603050405020304" charset="0"/>
                <a:cs typeface="Times New Roman" panose="02020603050405020304" charset="0"/>
                <a:sym typeface="+mn-ea"/>
              </a:rPr>
              <a:t>Yours,</a:t>
            </a:r>
            <a:endParaRPr lang="en-US" altLang="zh-CN" sz="2000">
              <a:solidFill>
                <a:schemeClr val="tx1"/>
              </a:solidFill>
              <a:latin typeface="Times New Roman" panose="02020603050405020304" charset="0"/>
              <a:cs typeface="Times New Roman" panose="02020603050405020304" charset="0"/>
              <a:sym typeface="+mn-ea"/>
            </a:endParaRPr>
          </a:p>
          <a:p>
            <a:pPr indent="457200" algn="r"/>
            <a:r>
              <a:rPr lang="en-US" altLang="zh-CN" sz="2000">
                <a:solidFill>
                  <a:schemeClr val="tx1"/>
                </a:solidFill>
                <a:latin typeface="Times New Roman" panose="02020603050405020304" charset="0"/>
                <a:cs typeface="Times New Roman" panose="02020603050405020304" charset="0"/>
                <a:sym typeface="+mn-ea"/>
              </a:rPr>
              <a:t>Li Hua</a:t>
            </a:r>
            <a:endParaRPr lang="en-US" altLang="zh-CN" sz="2000">
              <a:solidFill>
                <a:schemeClr val="tx1"/>
              </a:solidFill>
              <a:latin typeface="Times New Roman" panose="02020603050405020304" charset="0"/>
              <a:cs typeface="Times New Roman" panose="02020603050405020304" charset="0"/>
              <a:sym typeface="+mn-ea"/>
            </a:endParaRPr>
          </a:p>
          <a:p>
            <a:pPr indent="457200"/>
            <a:endParaRPr lang="en-US" altLang="zh-CN" sz="2000">
              <a:latin typeface="Times New Roman" panose="02020603050405020304" charset="0"/>
              <a:ea typeface="+mj-lt"/>
              <a:cs typeface="Times New Roman" panose="02020603050405020304" charset="0"/>
            </a:endParaRPr>
          </a:p>
          <a:p>
            <a:pPr indent="457200"/>
            <a:endParaRPr lang="en-US" altLang="zh-CN" sz="2000">
              <a:latin typeface="Times New Roman" panose="02020603050405020304" charset="0"/>
              <a:ea typeface="+mj-lt"/>
              <a:cs typeface="Times New Roman" panose="02020603050405020304" charset="0"/>
            </a:endParaRPr>
          </a:p>
        </p:txBody>
      </p:sp>
      <p:sp>
        <p:nvSpPr>
          <p:cNvPr id="3" name="文本框 2"/>
          <p:cNvSpPr txBox="1"/>
          <p:nvPr/>
        </p:nvSpPr>
        <p:spPr>
          <a:xfrm>
            <a:off x="6168390" y="1268730"/>
            <a:ext cx="5688330" cy="4523105"/>
          </a:xfrm>
          <a:prstGeom prst="rect">
            <a:avLst/>
          </a:prstGeom>
          <a:noFill/>
        </p:spPr>
        <p:txBody>
          <a:bodyPr wrap="square" rtlCol="0">
            <a:spAutoFit/>
          </a:bodyPr>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我真的很喜欢在英文报上增设新栏目的想法。虽然两个栏目各有优点，但</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猜猜我是谁</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显然更胜一筹。</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en-US" altLang="zh-CN" sz="2000">
                <a:latin typeface="华文新魏" panose="02010800040101010101" charset="-122"/>
                <a:ea typeface="华文新魏" panose="02010800040101010101" charset="-122"/>
                <a:cs typeface="华文新魏" panose="02010800040101010101" charset="-122"/>
                <a:sym typeface="+mn-ea"/>
              </a:rPr>
              <a:t>“</a:t>
            </a:r>
            <a:r>
              <a:rPr lang="zh-CN" altLang="en-US" sz="2000">
                <a:latin typeface="华文新魏" panose="02010800040101010101" charset="-122"/>
                <a:ea typeface="华文新魏" panose="02010800040101010101" charset="-122"/>
                <a:cs typeface="华文新魏" panose="02010800040101010101" charset="-122"/>
                <a:sym typeface="+mn-ea"/>
              </a:rPr>
              <a:t>猜猜我是谁</a:t>
            </a:r>
            <a:r>
              <a:rPr lang="en-US" altLang="zh-CN" sz="2000">
                <a:latin typeface="华文新魏" panose="02010800040101010101" charset="-122"/>
                <a:ea typeface="华文新魏" panose="02010800040101010101" charset="-122"/>
                <a:cs typeface="华文新魏" panose="02010800040101010101" charset="-122"/>
                <a:sym typeface="+mn-ea"/>
              </a:rPr>
              <a:t>”</a:t>
            </a:r>
            <a:r>
              <a:rPr lang="zh-CN" altLang="en-US" sz="2000">
                <a:latin typeface="华文新魏" panose="02010800040101010101" charset="-122"/>
                <a:ea typeface="华文新魏" panose="02010800040101010101" charset="-122"/>
                <a:cs typeface="华文新魏" panose="02010800040101010101" charset="-122"/>
                <a:sym typeface="+mn-ea"/>
              </a:rPr>
              <a:t>专栏具有多重益处。它不仅通过培养学生对细节的敏锐观察力来锻炼批判性认知技能，还借助线索分析强化他们的逻辑推理能力。此外，这一专栏将语言学习转化为引人入胜的侦探游戏，激发好奇心并促进同学互动，从而提升学生的学习动力与主动性。同时，该专栏也体现了我校对创新与互动式教育的坚定追求。</a:t>
            </a:r>
            <a:endParaRPr lang="zh-CN" altLang="en-US" sz="200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sym typeface="+mn-ea"/>
              </a:rPr>
              <a:t>凭借其教育性和互动性的优势，这个栏目必将大获成功</a:t>
            </a:r>
            <a:r>
              <a:rPr lang="en-US" altLang="zh-CN" sz="2000" dirty="0">
                <a:latin typeface="华文新魏" panose="02010800040101010101" charset="-122"/>
                <a:ea typeface="华文新魏" panose="02010800040101010101" charset="-122"/>
                <a:cs typeface="华文新魏" panose="02010800040101010101" charset="-122"/>
                <a:sym typeface="+mn-ea"/>
              </a:rPr>
              <a:t>——</a:t>
            </a:r>
            <a:r>
              <a:rPr lang="zh-CN" altLang="en-US" sz="2000" dirty="0">
                <a:latin typeface="华文新魏" panose="02010800040101010101" charset="-122"/>
                <a:ea typeface="华文新魏" panose="02010800040101010101" charset="-122"/>
                <a:cs typeface="华文新魏" panose="02010800040101010101" charset="-122"/>
                <a:sym typeface="+mn-ea"/>
              </a:rPr>
              <a:t>愿它成为每个人的最爱！</a:t>
            </a:r>
            <a:endParaRPr lang="zh-CN" altLang="en-US" sz="2000" dirty="0">
              <a:latin typeface="华文新魏" panose="02010800040101010101" charset="-122"/>
              <a:ea typeface="华文新魏" panose="02010800040101010101" charset="-122"/>
              <a:cs typeface="华文新魏" panose="02010800040101010101"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Accumulate</a:t>
            </a:r>
            <a:endParaRPr lang="en-US" altLang="zh-CN" sz="3200" b="1" i="1">
              <a:solidFill>
                <a:schemeClr val="lt1"/>
              </a:solidFill>
              <a:latin typeface="+mn-lt"/>
              <a:ea typeface="+mn-ea"/>
            </a:endParaRPr>
          </a:p>
        </p:txBody>
      </p:sp>
      <p:sp>
        <p:nvSpPr>
          <p:cNvPr id="4" name="文本框 3"/>
          <p:cNvSpPr txBox="1"/>
          <p:nvPr/>
        </p:nvSpPr>
        <p:spPr>
          <a:xfrm>
            <a:off x="263525" y="836930"/>
            <a:ext cx="6011545" cy="5916295"/>
          </a:xfrm>
          <a:prstGeom prst="rect">
            <a:avLst/>
          </a:prstGeom>
          <a:noFill/>
        </p:spPr>
        <p:txBody>
          <a:bodyPr wrap="square" rtlCol="0">
            <a:noAutofit/>
          </a:bodyPr>
          <a:p>
            <a:pPr marL="342900" indent="-342900" algn="just">
              <a:buFont typeface="+mj-ea"/>
              <a:buAutoNum type="circleNumDbPlain"/>
            </a:pPr>
            <a:r>
              <a:rPr lang="en-US" altLang="zh-CN">
                <a:latin typeface="Times New Roman" panose="02020603050405020304" charset="0"/>
                <a:ea typeface="+mj-lt"/>
                <a:cs typeface="Times New Roman" panose="02020603050405020304" charset="0"/>
                <a:sym typeface="+mn-ea"/>
              </a:rPr>
              <a:t>evaluate both options</a:t>
            </a:r>
            <a:r>
              <a:rPr lang="en-US" altLang="zh-CN">
                <a:solidFill>
                  <a:srgbClr val="FF0000"/>
                </a:solidFill>
                <a:latin typeface="Times New Roman" panose="02020603050405020304" charset="0"/>
                <a:ea typeface="+mj-lt"/>
                <a:cs typeface="Times New Roman" panose="02020603050405020304" charset="0"/>
                <a:sym typeface="+mn-ea"/>
              </a:rPr>
              <a:t> meticulously</a:t>
            </a:r>
            <a:endParaRPr lang="en-US" altLang="zh-CN">
              <a:solidFill>
                <a:srgbClr val="FF0000"/>
              </a:solidFill>
              <a:latin typeface="Times New Roman" panose="02020603050405020304" charset="0"/>
              <a:ea typeface="+mj-lt"/>
              <a:cs typeface="Times New Roman" panose="02020603050405020304" charset="0"/>
              <a:sym typeface="+mn-ea"/>
            </a:endParaRPr>
          </a:p>
          <a:p>
            <a:pPr marL="342900" indent="-342900" algn="just">
              <a:buFont typeface="+mj-ea"/>
              <a:buAutoNum type="circleNumDbPlain"/>
            </a:pPr>
            <a:r>
              <a:rPr lang="en-US" altLang="zh-CN">
                <a:latin typeface="Times New Roman" panose="02020603050405020304" charset="0"/>
                <a:ea typeface="+mj-lt"/>
                <a:cs typeface="Times New Roman" panose="02020603050405020304" charset="0"/>
                <a:sym typeface="+mn-ea"/>
              </a:rPr>
              <a:t>I strongly </a:t>
            </a:r>
            <a:r>
              <a:rPr lang="en-US" altLang="zh-CN">
                <a:solidFill>
                  <a:srgbClr val="FF0000"/>
                </a:solidFill>
                <a:latin typeface="Times New Roman" panose="02020603050405020304" charset="0"/>
                <a:ea typeface="+mj-lt"/>
                <a:cs typeface="Times New Roman" panose="02020603050405020304" charset="0"/>
                <a:sym typeface="+mn-ea"/>
              </a:rPr>
              <a:t>vote for.</a:t>
            </a:r>
            <a:r>
              <a:rPr lang="en-US" altLang="zh-CN">
                <a:latin typeface="Times New Roman" panose="02020603050405020304" charset="0"/>
                <a:ea typeface="+mj-lt"/>
                <a:cs typeface="Times New Roman" panose="02020603050405020304" charset="0"/>
                <a:sym typeface="+mn-ea"/>
              </a:rPr>
              <a:t>..</a:t>
            </a:r>
            <a:endParaRPr lang="en-US" altLang="zh-CN">
              <a:latin typeface="Times New Roman" panose="02020603050405020304" charset="0"/>
              <a:ea typeface="华文新魏" panose="02010800040101010101" charset="-122"/>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keep</a:t>
            </a:r>
            <a:r>
              <a:rPr lang="en-US" altLang="zh-CN">
                <a:latin typeface="Times New Roman" panose="02020603050405020304" charset="0"/>
                <a:cs typeface="Times New Roman" panose="02020603050405020304" charset="0"/>
                <a:sym typeface="+mn-ea"/>
              </a:rPr>
              <a:t> readers</a:t>
            </a:r>
            <a:r>
              <a:rPr lang="en-US" altLang="zh-CN">
                <a:solidFill>
                  <a:srgbClr val="FF0000"/>
                </a:solidFill>
                <a:latin typeface="Times New Roman" panose="02020603050405020304" charset="0"/>
                <a:cs typeface="Times New Roman" panose="02020603050405020304" charset="0"/>
                <a:sym typeface="+mn-ea"/>
              </a:rPr>
              <a:t> hooked by</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latin typeface="Times New Roman" panose="02020603050405020304" charset="0"/>
                <a:cs typeface="Times New Roman" panose="02020603050405020304" charset="0"/>
                <a:sym typeface="+mn-ea"/>
              </a:rPr>
              <a:t>showcase </a:t>
            </a:r>
            <a:r>
              <a:rPr lang="en-US" altLang="zh-CN">
                <a:solidFill>
                  <a:srgbClr val="FF0000"/>
                </a:solidFill>
                <a:latin typeface="Times New Roman" panose="02020603050405020304" charset="0"/>
                <a:cs typeface="Times New Roman" panose="02020603050405020304" charset="0"/>
                <a:sym typeface="+mn-ea"/>
              </a:rPr>
              <a:t>a rich tapestry of</a:t>
            </a:r>
            <a:r>
              <a:rPr lang="en-US" altLang="zh-CN">
                <a:latin typeface="Times New Roman" panose="02020603050405020304" charset="0"/>
                <a:cs typeface="Times New Roman" panose="02020603050405020304" charset="0"/>
                <a:sym typeface="+mn-ea"/>
              </a:rPr>
              <a:t> school life</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thrilling/exuberant </a:t>
            </a:r>
            <a:r>
              <a:rPr lang="en-US" altLang="zh-CN">
                <a:latin typeface="Times New Roman" panose="02020603050405020304" charset="0"/>
                <a:cs typeface="Times New Roman" panose="02020603050405020304" charset="0"/>
                <a:sym typeface="+mn-ea"/>
              </a:rPr>
              <a:t>sports meet</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dynamic</a:t>
            </a:r>
            <a:r>
              <a:rPr lang="en-US" altLang="zh-CN">
                <a:latin typeface="Times New Roman" panose="02020603050405020304" charset="0"/>
                <a:cs typeface="Times New Roman" panose="02020603050405020304" charset="0"/>
                <a:sym typeface="+mn-ea"/>
              </a:rPr>
              <a:t> club activities</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latin typeface="Times New Roman" panose="02020603050405020304" charset="0"/>
                <a:cs typeface="Times New Roman" panose="02020603050405020304" charset="0"/>
                <a:sym typeface="+mn-ea"/>
              </a:rPr>
              <a:t>making the newspaper truly "</a:t>
            </a:r>
            <a:r>
              <a:rPr lang="en-US" altLang="zh-CN">
                <a:solidFill>
                  <a:srgbClr val="FF0000"/>
                </a:solidFill>
                <a:latin typeface="Times New Roman" panose="02020603050405020304" charset="0"/>
                <a:cs typeface="Times New Roman" panose="02020603050405020304" charset="0"/>
                <a:sym typeface="+mn-ea"/>
              </a:rPr>
              <a:t>by </a:t>
            </a:r>
            <a:r>
              <a:rPr lang="en-US" altLang="zh-CN">
                <a:latin typeface="Times New Roman" panose="02020603050405020304" charset="0"/>
                <a:cs typeface="Times New Roman" panose="02020603050405020304" charset="0"/>
                <a:sym typeface="+mn-ea"/>
              </a:rPr>
              <a:t>students, </a:t>
            </a:r>
            <a:r>
              <a:rPr lang="en-US" altLang="zh-CN">
                <a:solidFill>
                  <a:srgbClr val="FF0000"/>
                </a:solidFill>
                <a:latin typeface="Times New Roman" panose="02020603050405020304" charset="0"/>
                <a:cs typeface="Times New Roman" panose="02020603050405020304" charset="0"/>
                <a:sym typeface="+mn-ea"/>
              </a:rPr>
              <a:t>for</a:t>
            </a:r>
            <a:r>
              <a:rPr lang="en-US" altLang="zh-CN">
                <a:latin typeface="Times New Roman" panose="02020603050405020304" charset="0"/>
                <a:cs typeface="Times New Roman" panose="02020603050405020304" charset="0"/>
                <a:sym typeface="+mn-ea"/>
              </a:rPr>
              <a:t> students”</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latin typeface="Times New Roman" panose="02020603050405020304" charset="0"/>
                <a:cs typeface="Times New Roman" panose="02020603050405020304" charset="0"/>
                <a:sym typeface="+mn-ea"/>
              </a:rPr>
              <a:t>serve as </a:t>
            </a:r>
            <a:r>
              <a:rPr lang="en-US" altLang="zh-CN">
                <a:solidFill>
                  <a:srgbClr val="FF0000"/>
                </a:solidFill>
                <a:latin typeface="Times New Roman" panose="02020603050405020304" charset="0"/>
                <a:cs typeface="Times New Roman" panose="02020603050405020304" charset="0"/>
                <a:sym typeface="+mn-ea"/>
              </a:rPr>
              <a:t>a powerful catalyst </a:t>
            </a:r>
            <a:r>
              <a:rPr lang="en-US" altLang="zh-CN">
                <a:latin typeface="Times New Roman" panose="02020603050405020304" charset="0"/>
                <a:cs typeface="Times New Roman" panose="02020603050405020304" charset="0"/>
                <a:sym typeface="+mn-ea"/>
              </a:rPr>
              <a:t>for </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strengthen</a:t>
            </a:r>
            <a:r>
              <a:rPr lang="en-US" altLang="zh-CN">
                <a:latin typeface="Times New Roman" panose="02020603050405020304" charset="0"/>
                <a:cs typeface="Times New Roman" panose="02020603050405020304" charset="0"/>
                <a:sym typeface="+mn-ea"/>
              </a:rPr>
              <a:t> class bonding</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latin typeface="Times New Roman" panose="02020603050405020304" charset="0"/>
                <a:cs typeface="Times New Roman" panose="02020603050405020304" charset="0"/>
                <a:sym typeface="+mn-ea"/>
              </a:rPr>
              <a:t>build a </a:t>
            </a:r>
            <a:r>
              <a:rPr lang="en-US" altLang="zh-CN">
                <a:solidFill>
                  <a:srgbClr val="FF0000"/>
                </a:solidFill>
                <a:latin typeface="Times New Roman" panose="02020603050405020304" charset="0"/>
                <a:cs typeface="Times New Roman" panose="02020603050405020304" charset="0"/>
                <a:sym typeface="+mn-ea"/>
              </a:rPr>
              <a:t>harmonious and vibrant</a:t>
            </a:r>
            <a:r>
              <a:rPr lang="en-US" altLang="zh-CN">
                <a:latin typeface="Times New Roman" panose="02020603050405020304" charset="0"/>
                <a:cs typeface="Times New Roman" panose="02020603050405020304" charset="0"/>
                <a:sym typeface="+mn-ea"/>
              </a:rPr>
              <a:t> campus</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latin typeface="Times New Roman" panose="02020603050405020304" charset="0"/>
                <a:cs typeface="Times New Roman" panose="02020603050405020304" charset="0"/>
                <a:sym typeface="+mn-ea"/>
              </a:rPr>
              <a:t>promote a positive school culture</a:t>
            </a:r>
            <a:endParaRPr lang="en-US" altLang="zh-CN">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latin typeface="Times New Roman" panose="02020603050405020304" charset="0"/>
                <a:cs typeface="Times New Roman" panose="02020603050405020304" charset="0"/>
                <a:sym typeface="+mn-ea"/>
              </a:rPr>
              <a:t>become a </a:t>
            </a:r>
            <a:r>
              <a:rPr lang="en-US" altLang="zh-CN">
                <a:solidFill>
                  <a:srgbClr val="FF0000"/>
                </a:solidFill>
                <a:latin typeface="Times New Roman" panose="02020603050405020304" charset="0"/>
                <a:cs typeface="Times New Roman" panose="02020603050405020304" charset="0"/>
                <a:sym typeface="+mn-ea"/>
              </a:rPr>
              <a:t>highlight </a:t>
            </a:r>
            <a:r>
              <a:rPr lang="en-US" altLang="zh-CN">
                <a:latin typeface="Times New Roman" panose="02020603050405020304" charset="0"/>
                <a:cs typeface="Times New Roman" panose="02020603050405020304" charset="0"/>
                <a:sym typeface="+mn-ea"/>
              </a:rPr>
              <a:t>of our newspaper</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ea typeface="+mj-lt"/>
                <a:cs typeface="Times New Roman" panose="02020603050405020304" charset="0"/>
                <a:sym typeface="+mn-ea"/>
              </a:rPr>
              <a:t>While </a:t>
            </a:r>
            <a:r>
              <a:rPr lang="en-US" altLang="zh-CN">
                <a:latin typeface="Times New Roman" panose="02020603050405020304" charset="0"/>
                <a:ea typeface="+mj-lt"/>
                <a:cs typeface="Times New Roman" panose="02020603050405020304" charset="0"/>
                <a:sym typeface="+mn-ea"/>
              </a:rPr>
              <a:t>both have </a:t>
            </a:r>
            <a:r>
              <a:rPr lang="en-US" altLang="zh-CN">
                <a:solidFill>
                  <a:srgbClr val="FF0000"/>
                </a:solidFill>
                <a:latin typeface="Times New Roman" panose="02020603050405020304" charset="0"/>
                <a:ea typeface="+mj-lt"/>
                <a:cs typeface="Times New Roman" panose="02020603050405020304" charset="0"/>
                <a:sym typeface="+mn-ea"/>
              </a:rPr>
              <a:t>merits</a:t>
            </a:r>
            <a:r>
              <a:rPr lang="en-US" altLang="zh-CN">
                <a:latin typeface="Times New Roman" panose="02020603050405020304" charset="0"/>
                <a:ea typeface="+mj-lt"/>
                <a:cs typeface="Times New Roman" panose="02020603050405020304" charset="0"/>
                <a:sym typeface="+mn-ea"/>
              </a:rPr>
              <a:t>, ...clearly </a:t>
            </a:r>
            <a:r>
              <a:rPr lang="en-US" altLang="zh-CN">
                <a:solidFill>
                  <a:srgbClr val="FF0000"/>
                </a:solidFill>
                <a:latin typeface="Times New Roman" panose="02020603050405020304" charset="0"/>
                <a:ea typeface="+mj-lt"/>
                <a:cs typeface="Times New Roman" panose="02020603050405020304" charset="0"/>
                <a:sym typeface="+mn-ea"/>
              </a:rPr>
              <a:t>outweighs</a:t>
            </a:r>
            <a:r>
              <a:rPr lang="en-US" altLang="zh-CN">
                <a:latin typeface="Times New Roman" panose="02020603050405020304" charset="0"/>
                <a:ea typeface="+mj-lt"/>
                <a:cs typeface="Times New Roman" panose="02020603050405020304" charset="0"/>
                <a:sym typeface="+mn-ea"/>
              </a:rPr>
              <a:t>...</a:t>
            </a:r>
            <a:endParaRPr lang="en-US" altLang="zh-CN">
              <a:latin typeface="Times New Roman" panose="02020603050405020304" charset="0"/>
              <a:ea typeface="华文新魏" panose="02010800040101010101" charset="-122"/>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deliver multiple</a:t>
            </a:r>
            <a:r>
              <a:rPr lang="en-US" altLang="zh-CN">
                <a:latin typeface="Times New Roman" panose="02020603050405020304" charset="0"/>
                <a:cs typeface="Times New Roman" panose="02020603050405020304" charset="0"/>
                <a:sym typeface="+mn-ea"/>
              </a:rPr>
              <a:t> benefits</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cultivate </a:t>
            </a:r>
            <a:r>
              <a:rPr lang="en-US" altLang="zh-CN">
                <a:latin typeface="Times New Roman" panose="02020603050405020304" charset="0"/>
                <a:cs typeface="Times New Roman" panose="02020603050405020304" charset="0"/>
                <a:sym typeface="+mn-ea"/>
              </a:rPr>
              <a:t>critical </a:t>
            </a:r>
            <a:r>
              <a:rPr lang="en-US" altLang="zh-CN">
                <a:solidFill>
                  <a:srgbClr val="FF0000"/>
                </a:solidFill>
                <a:latin typeface="Times New Roman" panose="02020603050405020304" charset="0"/>
                <a:cs typeface="Times New Roman" panose="02020603050405020304" charset="0"/>
                <a:sym typeface="+mn-ea"/>
              </a:rPr>
              <a:t>cognitive skills </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sharpen</a:t>
            </a:r>
            <a:r>
              <a:rPr lang="en-US" altLang="zh-CN">
                <a:latin typeface="Times New Roman" panose="02020603050405020304" charset="0"/>
                <a:cs typeface="Times New Roman" panose="02020603050405020304" charset="0"/>
                <a:sym typeface="+mn-ea"/>
              </a:rPr>
              <a:t> students' attention to detail</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foster</a:t>
            </a:r>
            <a:r>
              <a:rPr lang="en-US" altLang="zh-CN">
                <a:latin typeface="Times New Roman" panose="02020603050405020304" charset="0"/>
                <a:cs typeface="Times New Roman" panose="02020603050405020304" charset="0"/>
                <a:sym typeface="+mn-ea"/>
              </a:rPr>
              <a:t> logical reasoning through clue analysis</a:t>
            </a:r>
            <a:endParaRPr lang="en-US" altLang="zh-CN">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spark</a:t>
            </a:r>
            <a:r>
              <a:rPr lang="en-US" altLang="zh-CN">
                <a:latin typeface="Times New Roman" panose="02020603050405020304" charset="0"/>
                <a:cs typeface="Times New Roman" panose="02020603050405020304" charset="0"/>
                <a:sym typeface="+mn-ea"/>
              </a:rPr>
              <a:t> curiosity and peer </a:t>
            </a:r>
            <a:r>
              <a:rPr lang="en-US" altLang="zh-CN">
                <a:solidFill>
                  <a:srgbClr val="FF0000"/>
                </a:solidFill>
                <a:latin typeface="Times New Roman" panose="02020603050405020304" charset="0"/>
                <a:cs typeface="Times New Roman" panose="02020603050405020304" charset="0"/>
                <a:sym typeface="+mn-ea"/>
              </a:rPr>
              <a:t>interaction</a:t>
            </a:r>
            <a:endParaRPr lang="en-US" altLang="zh-CN">
              <a:solidFill>
                <a:srgbClr val="FF0000"/>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thereby</a:t>
            </a:r>
            <a:r>
              <a:rPr lang="en-US" altLang="zh-CN">
                <a:latin typeface="Times New Roman" panose="02020603050405020304" charset="0"/>
                <a:cs typeface="Times New Roman" panose="02020603050405020304" charset="0"/>
                <a:sym typeface="+mn-ea"/>
              </a:rPr>
              <a:t> </a:t>
            </a:r>
            <a:r>
              <a:rPr lang="en-US" altLang="zh-CN">
                <a:solidFill>
                  <a:srgbClr val="FF0000"/>
                </a:solidFill>
                <a:latin typeface="Times New Roman" panose="02020603050405020304" charset="0"/>
                <a:cs typeface="Times New Roman" panose="02020603050405020304" charset="0"/>
                <a:sym typeface="+mn-ea"/>
              </a:rPr>
              <a:t>enhance </a:t>
            </a:r>
            <a:r>
              <a:rPr lang="en-US" altLang="zh-CN">
                <a:latin typeface="Times New Roman" panose="02020603050405020304" charset="0"/>
                <a:cs typeface="Times New Roman" panose="02020603050405020304" charset="0"/>
                <a:sym typeface="+mn-ea"/>
              </a:rPr>
              <a:t>students' </a:t>
            </a:r>
            <a:r>
              <a:rPr lang="en-US" altLang="zh-CN">
                <a:solidFill>
                  <a:srgbClr val="FF0000"/>
                </a:solidFill>
                <a:latin typeface="Times New Roman" panose="02020603050405020304" charset="0"/>
                <a:cs typeface="Times New Roman" panose="02020603050405020304" charset="0"/>
                <a:sym typeface="+mn-ea"/>
              </a:rPr>
              <a:t>motivation and initiative</a:t>
            </a:r>
            <a:endParaRPr lang="en-US" altLang="zh-CN">
              <a:solidFill>
                <a:srgbClr val="FF0000"/>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a:solidFill>
                  <a:srgbClr val="FF0000"/>
                </a:solidFill>
                <a:latin typeface="Times New Roman" panose="02020603050405020304" charset="0"/>
                <a:cs typeface="Times New Roman" panose="02020603050405020304" charset="0"/>
                <a:sym typeface="+mn-ea"/>
              </a:rPr>
              <a:t>mirror</a:t>
            </a:r>
            <a:r>
              <a:rPr lang="en-US" altLang="zh-CN">
                <a:latin typeface="Times New Roman" panose="02020603050405020304" charset="0"/>
                <a:cs typeface="Times New Roman" panose="02020603050405020304" charset="0"/>
                <a:sym typeface="+mn-ea"/>
              </a:rPr>
              <a:t> our school’s</a:t>
            </a:r>
            <a:r>
              <a:rPr lang="en-US" altLang="zh-CN">
                <a:solidFill>
                  <a:srgbClr val="FF0000"/>
                </a:solidFill>
                <a:latin typeface="Times New Roman" panose="02020603050405020304" charset="0"/>
                <a:cs typeface="Times New Roman" panose="02020603050405020304" charset="0"/>
                <a:sym typeface="+mn-ea"/>
              </a:rPr>
              <a:t> commitment </a:t>
            </a:r>
            <a:r>
              <a:rPr lang="en-US" altLang="zh-CN">
                <a:latin typeface="Times New Roman" panose="02020603050405020304" charset="0"/>
                <a:cs typeface="Times New Roman" panose="02020603050405020304" charset="0"/>
                <a:sym typeface="+mn-ea"/>
              </a:rPr>
              <a:t>to creativity and interactive education.</a:t>
            </a: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endParaRPr lang="zh-CN" altLang="en-US"/>
          </a:p>
        </p:txBody>
      </p:sp>
      <p:sp>
        <p:nvSpPr>
          <p:cNvPr id="5" name="文本框 4"/>
          <p:cNvSpPr txBox="1"/>
          <p:nvPr/>
        </p:nvSpPr>
        <p:spPr>
          <a:xfrm>
            <a:off x="6887845" y="765175"/>
            <a:ext cx="5034915" cy="5631180"/>
          </a:xfrm>
          <a:prstGeom prst="rect">
            <a:avLst/>
          </a:prstGeom>
          <a:noFill/>
        </p:spPr>
        <p:txBody>
          <a:bodyPr wrap="square" rtlCol="0">
            <a:spAutoFit/>
          </a:bodyPr>
          <a:p>
            <a:pPr marL="342900" indent="-342900">
              <a:buFont typeface="+mj-ea"/>
              <a:buAutoNum type="circleNumDbPlain"/>
            </a:pPr>
            <a:r>
              <a:rPr lang="zh-CN" altLang="en-US"/>
              <a:t>经过仔细评估两个选项</a:t>
            </a:r>
            <a:endParaRPr lang="zh-CN" altLang="en-US"/>
          </a:p>
          <a:p>
            <a:pPr marL="342900" indent="-342900">
              <a:buFont typeface="+mj-ea"/>
              <a:buAutoNum type="circleNumDbPlain"/>
            </a:pPr>
            <a:r>
              <a:rPr lang="zh-CN" altLang="en-US"/>
              <a:t>我坚定支持</a:t>
            </a:r>
            <a:r>
              <a:rPr lang="en-US" altLang="zh-CN"/>
              <a:t>...</a:t>
            </a:r>
            <a:endParaRPr lang="en-US" altLang="zh-CN"/>
          </a:p>
          <a:p>
            <a:pPr marL="342900" indent="-342900">
              <a:buFont typeface="+mj-ea"/>
              <a:buAutoNum type="circleNumDbPlain"/>
            </a:pPr>
            <a:r>
              <a:rPr lang="zh-CN" altLang="en-US"/>
              <a:t>让读者保持高度兴趣</a:t>
            </a:r>
            <a:endParaRPr lang="zh-CN" altLang="en-US"/>
          </a:p>
          <a:p>
            <a:pPr marL="342900" indent="-342900">
              <a:buFont typeface="+mj-ea"/>
              <a:buAutoNum type="circleNumDbPlain"/>
            </a:pPr>
            <a:r>
              <a:rPr lang="zh-CN" altLang="en-US"/>
              <a:t>展现丰富多彩的校园生活</a:t>
            </a:r>
            <a:endParaRPr lang="zh-CN" altLang="en-US"/>
          </a:p>
          <a:p>
            <a:pPr marL="342900" indent="-342900">
              <a:buFont typeface="+mj-ea"/>
              <a:buAutoNum type="circleNumDbPlain"/>
            </a:pPr>
            <a:r>
              <a:rPr lang="zh-CN" altLang="en-US"/>
              <a:t>激动人心</a:t>
            </a:r>
            <a:r>
              <a:rPr lang="en-US" altLang="zh-CN"/>
              <a:t>/</a:t>
            </a:r>
            <a:r>
              <a:rPr lang="zh-CN" altLang="en-US"/>
              <a:t>活力四射的运动会</a:t>
            </a:r>
            <a:endParaRPr lang="zh-CN" altLang="en-US"/>
          </a:p>
          <a:p>
            <a:pPr marL="342900" indent="-342900">
              <a:buFont typeface="+mj-ea"/>
              <a:buAutoNum type="circleNumDbPlain"/>
            </a:pPr>
            <a:r>
              <a:rPr lang="zh-CN" altLang="en-US"/>
              <a:t>充满活力的社团活动</a:t>
            </a:r>
            <a:endParaRPr lang="zh-CN" altLang="en-US"/>
          </a:p>
          <a:p>
            <a:pPr marL="342900" indent="-342900">
              <a:buFont typeface="+mj-ea"/>
              <a:buAutoNum type="circleNumDbPlain"/>
            </a:pPr>
            <a:r>
              <a:rPr lang="zh-CN" altLang="en-US"/>
              <a:t>使报纸真正实现</a:t>
            </a:r>
            <a:r>
              <a:rPr lang="en-US" altLang="zh-CN"/>
              <a:t>"</a:t>
            </a:r>
            <a:r>
              <a:rPr lang="zh-CN" altLang="en-US"/>
              <a:t>由学生创作，为学生服务</a:t>
            </a:r>
            <a:r>
              <a:rPr lang="en-US" altLang="zh-CN"/>
              <a:t>"</a:t>
            </a:r>
            <a:endParaRPr lang="en-US" altLang="zh-CN"/>
          </a:p>
          <a:p>
            <a:pPr marL="342900" indent="-342900">
              <a:buFont typeface="+mj-ea"/>
              <a:buAutoNum type="circleNumDbPlain"/>
            </a:pPr>
            <a:r>
              <a:rPr lang="zh-CN" altLang="en-US"/>
              <a:t>成为强有力的催化剂</a:t>
            </a:r>
            <a:endParaRPr lang="zh-CN" altLang="en-US"/>
          </a:p>
          <a:p>
            <a:pPr marL="342900" indent="-342900">
              <a:buFont typeface="+mj-ea"/>
              <a:buAutoNum type="circleNumDbPlain"/>
            </a:pPr>
            <a:r>
              <a:rPr lang="zh-CN" altLang="en-US"/>
              <a:t>促进班级凝聚力</a:t>
            </a:r>
            <a:endParaRPr lang="zh-CN" altLang="en-US"/>
          </a:p>
          <a:p>
            <a:pPr marL="342900" indent="-342900">
              <a:buFont typeface="+mj-ea"/>
              <a:buAutoNum type="circleNumDbPlain"/>
            </a:pPr>
            <a:r>
              <a:rPr lang="zh-CN" altLang="en-US"/>
              <a:t>构建和谐活力校园</a:t>
            </a:r>
            <a:endParaRPr lang="zh-CN" altLang="en-US"/>
          </a:p>
          <a:p>
            <a:pPr marL="342900" indent="-342900">
              <a:buFont typeface="+mj-ea"/>
              <a:buAutoNum type="circleNumDbPlain"/>
            </a:pPr>
            <a:r>
              <a:rPr lang="zh-CN" altLang="en-US"/>
              <a:t>弘扬积极向上的校园文化</a:t>
            </a:r>
            <a:endParaRPr lang="zh-CN" altLang="en-US"/>
          </a:p>
          <a:p>
            <a:pPr marL="342900" indent="-342900">
              <a:buFont typeface="+mj-ea"/>
              <a:buAutoNum type="circleNumDbPlain"/>
            </a:pPr>
            <a:r>
              <a:rPr lang="zh-CN" altLang="en-US"/>
              <a:t>成为我们报纸的亮点栏目</a:t>
            </a:r>
            <a:endParaRPr lang="zh-CN" altLang="en-US"/>
          </a:p>
          <a:p>
            <a:pPr marL="342900" indent="-342900">
              <a:buFont typeface="+mj-ea"/>
              <a:buAutoNum type="circleNumDbPlain"/>
            </a:pPr>
            <a:r>
              <a:rPr lang="zh-CN" altLang="en-US"/>
              <a:t>虽然两者各有优势，但</a:t>
            </a:r>
            <a:r>
              <a:rPr lang="en-US" altLang="zh-CN"/>
              <a:t>...</a:t>
            </a:r>
            <a:r>
              <a:rPr lang="zh-CN" altLang="en-US"/>
              <a:t>显然更胜一筹</a:t>
            </a:r>
            <a:endParaRPr lang="zh-CN" altLang="en-US"/>
          </a:p>
          <a:p>
            <a:pPr marL="342900" indent="-342900">
              <a:buFont typeface="+mj-ea"/>
              <a:buAutoNum type="circleNumDbPlain"/>
            </a:pPr>
            <a:r>
              <a:rPr lang="zh-CN" altLang="en-US"/>
              <a:t>带来多重益处</a:t>
            </a:r>
            <a:endParaRPr lang="zh-CN" altLang="en-US"/>
          </a:p>
          <a:p>
            <a:pPr marL="342900" indent="-342900">
              <a:buFont typeface="+mj-ea"/>
              <a:buAutoNum type="circleNumDbPlain"/>
            </a:pPr>
            <a:r>
              <a:rPr lang="zh-CN" altLang="en-US"/>
              <a:t>培养关键认知能力</a:t>
            </a:r>
            <a:endParaRPr lang="zh-CN" altLang="en-US"/>
          </a:p>
          <a:p>
            <a:pPr marL="342900" indent="-342900">
              <a:buFont typeface="+mj-ea"/>
              <a:buAutoNum type="circleNumDbPlain"/>
            </a:pPr>
            <a:r>
              <a:rPr lang="zh-CN" altLang="en-US"/>
              <a:t>锻炼学生的细节观察力</a:t>
            </a:r>
            <a:endParaRPr lang="zh-CN" altLang="en-US"/>
          </a:p>
          <a:p>
            <a:pPr marL="342900" indent="-342900">
              <a:buFont typeface="+mj-ea"/>
              <a:buAutoNum type="circleNumDbPlain"/>
            </a:pPr>
            <a:r>
              <a:rPr lang="zh-CN" altLang="en-US"/>
              <a:t>通过线索分析培养逻辑推理能力</a:t>
            </a:r>
            <a:endParaRPr lang="zh-CN" altLang="en-US"/>
          </a:p>
          <a:p>
            <a:pPr marL="342900" indent="-342900">
              <a:buFont typeface="+mj-ea"/>
              <a:buAutoNum type="circleNumDbPlain"/>
            </a:pPr>
            <a:r>
              <a:rPr lang="zh-CN" altLang="en-US"/>
              <a:t>激发好奇心与同学互动</a:t>
            </a:r>
            <a:endParaRPr lang="zh-CN" altLang="en-US"/>
          </a:p>
          <a:p>
            <a:pPr marL="342900" indent="-342900">
              <a:buFont typeface="+mj-ea"/>
              <a:buAutoNum type="circleNumDbPlain"/>
            </a:pPr>
            <a:r>
              <a:rPr lang="zh-CN" altLang="en-US"/>
              <a:t>从而提升学生的学习主动性和积极性</a:t>
            </a:r>
            <a:endParaRPr lang="zh-CN" altLang="en-US"/>
          </a:p>
          <a:p>
            <a:pPr marL="342900" indent="-342900">
              <a:buFont typeface="+mj-ea"/>
              <a:buAutoNum type="circleNumDbPlain"/>
            </a:pPr>
            <a:r>
              <a:rPr lang="zh-CN" altLang="en-US"/>
              <a:t>体现我校注重创新与互动教育的办学理念</a:t>
            </a:r>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1770" y="765175"/>
            <a:ext cx="11804015" cy="711835"/>
          </a:xfrm>
          <a:prstGeom prst="rect">
            <a:avLst/>
          </a:prstGeom>
          <a:noFill/>
          <a:ln>
            <a:solidFill>
              <a:schemeClr val="tx1"/>
            </a:solidFill>
          </a:ln>
        </p:spPr>
        <p:txBody>
          <a:bodyPr wrap="square" rtlCol="0">
            <a:noAutofit/>
          </a:bodyPr>
          <a:p>
            <a:pPr lvl="0" algn="l">
              <a:buClrTx/>
              <a:buSzTx/>
              <a:buFontTx/>
            </a:pPr>
            <a:r>
              <a:rPr lang="zh-CN" altLang="en-US" sz="1800">
                <a:latin typeface="+mn-ea"/>
                <a:ea typeface="+mn-ea"/>
                <a:cs typeface="+mn-ea"/>
                <a:sym typeface="+mn-ea"/>
              </a:rPr>
              <a:t>（2025.1浙江首考）你将参加英语课上的“一分钟演讲”活动，请你针对部分同学在校园内用手机拍摄短视频的现象写一篇</a:t>
            </a:r>
            <a:r>
              <a:rPr lang="zh-CN" altLang="en-US" sz="1800">
                <a:solidFill>
                  <a:srgbClr val="FF0000"/>
                </a:solidFill>
                <a:latin typeface="+mn-ea"/>
                <a:ea typeface="+mn-ea"/>
                <a:cs typeface="+mn-ea"/>
                <a:sym typeface="+mn-ea"/>
              </a:rPr>
              <a:t>演讲稿</a:t>
            </a:r>
            <a:r>
              <a:rPr lang="zh-CN" altLang="en-US" sz="1800">
                <a:latin typeface="+mn-ea"/>
                <a:ea typeface="+mn-ea"/>
                <a:cs typeface="+mn-ea"/>
                <a:sym typeface="+mn-ea"/>
              </a:rPr>
              <a:t>，内容包括：1.</a:t>
            </a:r>
            <a:r>
              <a:rPr lang="zh-CN" altLang="en-US" sz="1800">
                <a:solidFill>
                  <a:srgbClr val="FF0000"/>
                </a:solidFill>
                <a:latin typeface="+mn-ea"/>
                <a:ea typeface="+mn-ea"/>
                <a:cs typeface="+mn-ea"/>
                <a:sym typeface="+mn-ea"/>
              </a:rPr>
              <a:t>陈述看法</a:t>
            </a:r>
            <a:r>
              <a:rPr lang="zh-CN" altLang="en-US" sz="1800">
                <a:latin typeface="+mn-ea"/>
                <a:ea typeface="+mn-ea"/>
                <a:cs typeface="+mn-ea"/>
                <a:sym typeface="+mn-ea"/>
              </a:rPr>
              <a:t>2.提出建议</a:t>
            </a:r>
            <a:r>
              <a:rPr lang="en-US" altLang="zh-CN" sz="1800">
                <a:latin typeface="+mn-ea"/>
                <a:ea typeface="+mn-ea"/>
                <a:cs typeface="+mn-ea"/>
                <a:sym typeface="+mn-ea"/>
              </a:rPr>
              <a:t>   </a:t>
            </a:r>
            <a:r>
              <a:rPr lang="zh-CN" altLang="en-US" sz="1800">
                <a:latin typeface="Times New Roman" panose="02020603050405020304" charset="0"/>
                <a:ea typeface="+mn-ea"/>
                <a:cs typeface="Times New Roman" panose="02020603050405020304" charset="0"/>
                <a:sym typeface="+mn-ea"/>
              </a:rPr>
              <a:t>My Views on Filming Short Videos on Campus</a:t>
            </a:r>
            <a:endParaRPr lang="zh-CN" altLang="en-US" sz="1800">
              <a:latin typeface="Times New Roman" panose="02020603050405020304" charset="0"/>
              <a:ea typeface="+mn-ea"/>
              <a:cs typeface="Times New Roman" panose="02020603050405020304" charset="0"/>
              <a:sym typeface="+mn-ea"/>
            </a:endParaRPr>
          </a:p>
          <a:p>
            <a:pPr lvl="0" algn="l">
              <a:buClrTx/>
              <a:buSzTx/>
              <a:buFontTx/>
            </a:pPr>
            <a:endParaRPr lang="zh-CN" altLang="en-US" sz="1800">
              <a:latin typeface="Times New Roman" panose="02020603050405020304" charset="0"/>
              <a:ea typeface="+mn-ea"/>
              <a:cs typeface="Times New Roman" panose="02020603050405020304" charset="0"/>
              <a:sym typeface="+mn-ea"/>
            </a:endParaRPr>
          </a:p>
        </p:txBody>
      </p:sp>
      <p:sp>
        <p:nvSpPr>
          <p:cNvPr id="5" name="文本框 4"/>
          <p:cNvSpPr txBox="1"/>
          <p:nvPr/>
        </p:nvSpPr>
        <p:spPr>
          <a:xfrm>
            <a:off x="135890" y="1628775"/>
            <a:ext cx="11969750" cy="1255395"/>
          </a:xfrm>
          <a:prstGeom prst="rect">
            <a:avLst/>
          </a:prstGeom>
          <a:noFill/>
          <a:ln>
            <a:solidFill>
              <a:schemeClr val="tx1"/>
            </a:solidFill>
          </a:ln>
        </p:spPr>
        <p:txBody>
          <a:bodyPr wrap="square" rtlCol="0">
            <a:noAutofit/>
          </a:bodyPr>
          <a:p>
            <a:r>
              <a:rPr lang="zh-CN" altLang="en-US">
                <a:latin typeface="+mn-ea"/>
                <a:ea typeface="+mn-ea"/>
                <a:cs typeface="+mn-ea"/>
                <a:sym typeface="+mn-ea"/>
              </a:rPr>
              <a:t>（</a:t>
            </a:r>
            <a:r>
              <a:rPr lang="en-US" altLang="zh-CN">
                <a:latin typeface="+mn-ea"/>
                <a:ea typeface="+mn-ea"/>
                <a:cs typeface="+mn-ea"/>
                <a:sym typeface="+mn-ea"/>
              </a:rPr>
              <a:t>2025.6</a:t>
            </a:r>
            <a:r>
              <a:rPr lang="zh-CN" altLang="en-US">
                <a:latin typeface="+mn-ea"/>
                <a:ea typeface="+mn-ea"/>
                <a:cs typeface="+mn-ea"/>
                <a:sym typeface="+mn-ea"/>
              </a:rPr>
              <a:t>全国</a:t>
            </a:r>
            <a:r>
              <a:rPr lang="en-US" altLang="zh-CN">
                <a:latin typeface="+mn-ea"/>
                <a:ea typeface="+mn-ea"/>
                <a:cs typeface="+mn-ea"/>
                <a:sym typeface="+mn-ea"/>
              </a:rPr>
              <a:t>I</a:t>
            </a:r>
            <a:r>
              <a:rPr lang="zh-CN" altLang="en-US">
                <a:latin typeface="+mn-ea"/>
                <a:ea typeface="+mn-ea"/>
                <a:cs typeface="+mn-ea"/>
                <a:sym typeface="+mn-ea"/>
              </a:rPr>
              <a:t>卷）</a:t>
            </a:r>
            <a:r>
              <a:rPr lang="zh-CN" altLang="en-US"/>
              <a:t>假定你是李华，你班的英语报要增设一个栏目。外教</a:t>
            </a:r>
            <a:r>
              <a:rPr lang="en-US" altLang="zh-CN"/>
              <a:t>Jenny</a:t>
            </a:r>
            <a:r>
              <a:rPr lang="zh-CN" altLang="en-US"/>
              <a:t>提出</a:t>
            </a:r>
            <a:r>
              <a:rPr lang="en-US" altLang="zh-CN"/>
              <a:t>“Fun at my school”</a:t>
            </a:r>
            <a:r>
              <a:rPr lang="zh-CN" altLang="en-US"/>
              <a:t>和</a:t>
            </a:r>
            <a:r>
              <a:rPr lang="en-US" altLang="zh-CN"/>
              <a:t>“Guess who I am”</a:t>
            </a:r>
            <a:r>
              <a:rPr lang="zh-CN" altLang="en-US"/>
              <a:t>两个选项供大家选择。请给</a:t>
            </a:r>
            <a:r>
              <a:rPr lang="en-US" altLang="zh-CN"/>
              <a:t>Jenny</a:t>
            </a:r>
            <a:r>
              <a:rPr lang="zh-CN" altLang="en-US"/>
              <a:t>写一封</a:t>
            </a:r>
            <a:r>
              <a:rPr lang="zh-CN" altLang="en-US">
                <a:solidFill>
                  <a:srgbClr val="FF0000"/>
                </a:solidFill>
              </a:rPr>
              <a:t>邮件</a:t>
            </a:r>
            <a:r>
              <a:rPr lang="zh-CN" altLang="en-US"/>
              <a:t>，内容包括：</a:t>
            </a:r>
            <a:r>
              <a:rPr lang="en-US" altLang="zh-CN"/>
              <a:t>1.</a:t>
            </a:r>
            <a:r>
              <a:rPr lang="zh-CN" altLang="en-US">
                <a:solidFill>
                  <a:srgbClr val="FF0000"/>
                </a:solidFill>
              </a:rPr>
              <a:t>你的选择</a:t>
            </a:r>
            <a:r>
              <a:rPr lang="en-US" altLang="zh-CN"/>
              <a:t>2.</a:t>
            </a:r>
            <a:r>
              <a:rPr lang="zh-CN" altLang="en-US">
                <a:solidFill>
                  <a:srgbClr val="FF0000"/>
                </a:solidFill>
              </a:rPr>
              <a:t>说明理由</a:t>
            </a:r>
            <a:r>
              <a:rPr lang="zh-CN" altLang="en-US"/>
              <a:t>。</a:t>
            </a:r>
            <a:endParaRPr lang="zh-CN" altLang="en-US"/>
          </a:p>
          <a:p>
            <a:r>
              <a:rPr lang="en-US" altLang="zh-CN">
                <a:latin typeface="Times New Roman" panose="02020603050405020304" charset="0"/>
                <a:cs typeface="Times New Roman" panose="02020603050405020304" charset="0"/>
                <a:sym typeface="+mn-ea"/>
              </a:rPr>
              <a:t>Dear Jenny, </a:t>
            </a:r>
            <a:endParaRPr lang="en-US" altLang="zh-CN">
              <a:latin typeface="Times New Roman" panose="02020603050405020304" charset="0"/>
              <a:cs typeface="Times New Roman" panose="02020603050405020304" charset="0"/>
              <a:sym typeface="+mn-ea"/>
            </a:endParaRPr>
          </a:p>
          <a:p>
            <a:pPr indent="457200"/>
            <a:r>
              <a:rPr lang="en-US" altLang="zh-CN">
                <a:latin typeface="Times New Roman" panose="02020603050405020304" charset="0"/>
                <a:cs typeface="Times New Roman" panose="02020603050405020304" charset="0"/>
                <a:sym typeface="+mn-ea"/>
              </a:rPr>
              <a:t>I really like the idea of adding a new column to our English newspaper.</a:t>
            </a:r>
            <a:endParaRPr lang="en-US" altLang="zh-CN">
              <a:latin typeface="Times New Roman" panose="02020603050405020304" charset="0"/>
              <a:cs typeface="Times New Roman" panose="02020603050405020304" charset="0"/>
              <a:sym typeface="+mn-ea"/>
            </a:endParaRPr>
          </a:p>
          <a:p>
            <a:endParaRPr lang="zh-CN" altLang="en-US"/>
          </a:p>
          <a:p>
            <a:endParaRPr lang="en-US" altLang="zh-CN"/>
          </a:p>
          <a:p>
            <a:endParaRPr lang="en-US" altLang="zh-CN"/>
          </a:p>
        </p:txBody>
      </p:sp>
      <p:sp>
        <p:nvSpPr>
          <p:cNvPr id="22" name="文本框 21"/>
          <p:cNvSpPr txBox="1"/>
          <p:nvPr>
            <p:custDataLst>
              <p:tags r:id="rId1"/>
            </p:custDataLst>
          </p:nvPr>
        </p:nvSpPr>
        <p:spPr>
          <a:xfrm>
            <a:off x="263525" y="116840"/>
            <a:ext cx="247904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Reflection</a:t>
            </a:r>
            <a:endParaRPr lang="en-US" altLang="zh-CN" sz="3200" b="1" i="1">
              <a:solidFill>
                <a:schemeClr val="lt1"/>
              </a:solidFill>
              <a:latin typeface="+mn-lt"/>
              <a:ea typeface="+mn-ea"/>
            </a:endParaRPr>
          </a:p>
        </p:txBody>
      </p:sp>
      <p:sp>
        <p:nvSpPr>
          <p:cNvPr id="7" name="文本框 6"/>
          <p:cNvSpPr txBox="1"/>
          <p:nvPr/>
        </p:nvSpPr>
        <p:spPr>
          <a:xfrm>
            <a:off x="191770" y="3035935"/>
            <a:ext cx="5437505" cy="3476625"/>
          </a:xfrm>
          <a:prstGeom prst="rect">
            <a:avLst/>
          </a:prstGeom>
          <a:solidFill>
            <a:schemeClr val="accent1"/>
          </a:solidFill>
        </p:spPr>
        <p:txBody>
          <a:bodyPr wrap="square" rtlCol="0">
            <a:spAutoFit/>
          </a:bodyPr>
          <a:p>
            <a:pPr marL="285750" indent="-285750">
              <a:buFont typeface="Wingdings" panose="05000000000000000000" charset="0"/>
              <a:buChar char="l"/>
            </a:pPr>
            <a:r>
              <a:rPr lang="en-US" altLang="zh-CN" sz="2000">
                <a:highlight>
                  <a:srgbClr val="FFFF00"/>
                </a:highlight>
              </a:rPr>
              <a:t>Similarities </a:t>
            </a:r>
            <a:r>
              <a:rPr lang="zh-CN" altLang="en-US" sz="2000">
                <a:highlight>
                  <a:srgbClr val="FFFF00"/>
                </a:highlight>
              </a:rPr>
              <a:t>：</a:t>
            </a:r>
            <a:endParaRPr lang="zh-CN" altLang="en-US" sz="2000">
              <a:highlight>
                <a:srgbClr val="FFFF00"/>
              </a:highlight>
            </a:endParaRPr>
          </a:p>
          <a:p>
            <a:pPr marL="285750" indent="-285750">
              <a:buFont typeface="Wingdings" panose="05000000000000000000" charset="0"/>
              <a:buChar char="l"/>
            </a:pPr>
            <a:endParaRPr lang="zh-CN" altLang="en-US" sz="2000">
              <a:highlight>
                <a:srgbClr val="FFFF00"/>
              </a:highlight>
            </a:endParaRPr>
          </a:p>
          <a:p>
            <a:pPr marL="285750" indent="-285750">
              <a:buFont typeface="Wingdings" panose="05000000000000000000" charset="0"/>
              <a:buChar char="l"/>
            </a:pPr>
            <a:endParaRPr lang="zh-CN" altLang="en-US" sz="2000">
              <a:highlight>
                <a:srgbClr val="FFFF00"/>
              </a:highlight>
            </a:endParaRPr>
          </a:p>
          <a:p>
            <a:pPr marL="285750" indent="-285750">
              <a:buFont typeface="Wingdings" panose="05000000000000000000" charset="0"/>
              <a:buChar char="l"/>
            </a:pPr>
            <a:endParaRPr lang="zh-CN" altLang="en-US" sz="2000">
              <a:highlight>
                <a:srgbClr val="FFFF00"/>
              </a:highlight>
            </a:endParaRPr>
          </a:p>
          <a:p>
            <a:pPr marL="285750" indent="-285750">
              <a:buFont typeface="Wingdings" panose="05000000000000000000" charset="0"/>
              <a:buChar char="l"/>
            </a:pPr>
            <a:endParaRPr lang="zh-CN" altLang="en-US" sz="2000">
              <a:highlight>
                <a:srgbClr val="FFFF00"/>
              </a:highlight>
            </a:endParaRPr>
          </a:p>
          <a:p>
            <a:pPr marL="285750" indent="-285750">
              <a:buFont typeface="Wingdings" panose="05000000000000000000" charset="0"/>
              <a:buChar char="l"/>
            </a:pPr>
            <a:endParaRPr lang="zh-CN" altLang="en-US" sz="2000">
              <a:highlight>
                <a:srgbClr val="FFFF00"/>
              </a:highlight>
            </a:endParaRPr>
          </a:p>
          <a:p>
            <a:pPr marL="285750" indent="-285750">
              <a:buFont typeface="Wingdings" panose="05000000000000000000" charset="0"/>
              <a:buChar char="l"/>
            </a:pPr>
            <a:r>
              <a:rPr lang="en-US" altLang="zh-CN" sz="2000">
                <a:highlight>
                  <a:srgbClr val="FFFF00"/>
                </a:highlight>
              </a:rPr>
              <a:t>Differences</a:t>
            </a:r>
            <a:r>
              <a:rPr lang="zh-CN" altLang="en-US" sz="2000">
                <a:highlight>
                  <a:srgbClr val="FFFF00"/>
                </a:highlight>
              </a:rPr>
              <a:t>：</a:t>
            </a:r>
            <a:endParaRPr lang="zh-CN" altLang="en-US" sz="2000">
              <a:highlight>
                <a:srgbClr val="FFFF00"/>
              </a:highlight>
            </a:endParaRPr>
          </a:p>
          <a:p>
            <a:endParaRPr lang="zh-CN" altLang="en-US" sz="2000"/>
          </a:p>
          <a:p>
            <a:endParaRPr lang="zh-CN" altLang="en-US" sz="2000"/>
          </a:p>
          <a:p>
            <a:endParaRPr lang="zh-CN" altLang="en-US" sz="2000"/>
          </a:p>
          <a:p>
            <a:endParaRPr lang="zh-CN" altLang="en-US" sz="2000"/>
          </a:p>
        </p:txBody>
      </p:sp>
      <p:sp>
        <p:nvSpPr>
          <p:cNvPr id="8" name="文本框 7"/>
          <p:cNvSpPr txBox="1"/>
          <p:nvPr/>
        </p:nvSpPr>
        <p:spPr>
          <a:xfrm>
            <a:off x="5591810" y="3035935"/>
            <a:ext cx="6569710" cy="3507740"/>
          </a:xfrm>
          <a:prstGeom prst="rect">
            <a:avLst/>
          </a:prstGeom>
          <a:solidFill>
            <a:srgbClr val="FDE2FD"/>
          </a:solidFill>
        </p:spPr>
        <p:txBody>
          <a:bodyPr wrap="square" rtlCol="0">
            <a:spAutoFit/>
          </a:bodyPr>
          <a:p>
            <a:pPr marL="285750" indent="-285750">
              <a:buFont typeface="Wingdings" panose="05000000000000000000" charset="0"/>
              <a:buChar char="Ø"/>
            </a:pPr>
            <a:r>
              <a:rPr lang="en-US" altLang="zh-CN" sz="2000">
                <a:highlight>
                  <a:srgbClr val="FFFF00"/>
                </a:highlight>
              </a:rPr>
              <a:t>Suggestions</a:t>
            </a:r>
            <a:r>
              <a:rPr lang="zh-CN" altLang="en-US" sz="2000">
                <a:highlight>
                  <a:srgbClr val="FFFF00"/>
                </a:highlight>
              </a:rPr>
              <a:t>：</a:t>
            </a: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marL="285750" indent="-285750">
              <a:buFont typeface="Wingdings" panose="05000000000000000000" charset="0"/>
              <a:buChar char="Ø"/>
            </a:pPr>
            <a:endParaRPr lang="zh-CN" altLang="en-US" sz="2000">
              <a:highlight>
                <a:srgbClr val="FFFF00"/>
              </a:highlight>
            </a:endParaRPr>
          </a:p>
          <a:p>
            <a:pPr>
              <a:lnSpc>
                <a:spcPct val="110000"/>
              </a:lnSpc>
            </a:pPr>
            <a:endParaRPr lang="zh-CN" altLang="en-US" sz="2000"/>
          </a:p>
        </p:txBody>
      </p:sp>
      <p:sp>
        <p:nvSpPr>
          <p:cNvPr id="9" name="文本框 8"/>
          <p:cNvSpPr txBox="1"/>
          <p:nvPr/>
        </p:nvSpPr>
        <p:spPr>
          <a:xfrm>
            <a:off x="192405" y="3429000"/>
            <a:ext cx="5491480" cy="1322070"/>
          </a:xfrm>
          <a:prstGeom prst="rect">
            <a:avLst/>
          </a:prstGeom>
          <a:noFill/>
        </p:spPr>
        <p:txBody>
          <a:bodyPr wrap="square" rtlCol="0">
            <a:spAutoFit/>
          </a:bodyPr>
          <a:p>
            <a:r>
              <a:rPr lang="zh-CN" altLang="en-US" sz="2000">
                <a:sym typeface="+mn-ea"/>
              </a:rPr>
              <a:t>演讲</a:t>
            </a:r>
            <a:r>
              <a:rPr lang="en-US" altLang="zh-CN" sz="2000">
                <a:sym typeface="+mn-ea"/>
              </a:rPr>
              <a:t>vs</a:t>
            </a:r>
            <a:r>
              <a:rPr lang="zh-CN" altLang="en-US" sz="2000">
                <a:sym typeface="+mn-ea"/>
              </a:rPr>
              <a:t>邮件都有明确的</a:t>
            </a:r>
            <a:r>
              <a:rPr lang="zh-CN" altLang="en-US" sz="2000">
                <a:solidFill>
                  <a:srgbClr val="FF0000"/>
                </a:solidFill>
                <a:sym typeface="+mn-ea"/>
              </a:rPr>
              <a:t>格式</a:t>
            </a:r>
            <a:r>
              <a:rPr lang="zh-CN" altLang="en-US" sz="2000">
                <a:sym typeface="+mn-ea"/>
              </a:rPr>
              <a:t>（主要体现在首尾）</a:t>
            </a:r>
            <a:endParaRPr lang="zh-CN" altLang="en-US" sz="2000"/>
          </a:p>
          <a:p>
            <a:r>
              <a:rPr lang="zh-CN" altLang="en-US" sz="2000">
                <a:sym typeface="+mn-ea"/>
              </a:rPr>
              <a:t>两篇</a:t>
            </a:r>
            <a:r>
              <a:rPr lang="zh-CN" altLang="en-US" sz="2000">
                <a:solidFill>
                  <a:srgbClr val="FF0000"/>
                </a:solidFill>
                <a:sym typeface="+mn-ea"/>
              </a:rPr>
              <a:t>内容</a:t>
            </a:r>
            <a:r>
              <a:rPr lang="zh-CN" altLang="en-US" sz="2000">
                <a:sym typeface="+mn-ea"/>
              </a:rPr>
              <a:t>均围绕</a:t>
            </a:r>
            <a:r>
              <a:rPr lang="zh-CN" altLang="en-US" sz="2000">
                <a:solidFill>
                  <a:srgbClr val="FF0000"/>
                </a:solidFill>
                <a:sym typeface="+mn-ea"/>
              </a:rPr>
              <a:t>校园生活</a:t>
            </a:r>
            <a:r>
              <a:rPr lang="zh-CN" altLang="en-US" sz="2000">
                <a:sym typeface="+mn-ea"/>
              </a:rPr>
              <a:t>展开，贴近学生实际</a:t>
            </a:r>
            <a:endParaRPr lang="zh-CN" altLang="en-US" sz="2000"/>
          </a:p>
          <a:p>
            <a:r>
              <a:rPr lang="zh-CN" altLang="en-US" sz="2000">
                <a:sym typeface="+mn-ea"/>
              </a:rPr>
              <a:t>两篇均需要陈述自己的</a:t>
            </a:r>
            <a:r>
              <a:rPr lang="zh-CN" altLang="en-US" sz="2000">
                <a:solidFill>
                  <a:srgbClr val="FF0000"/>
                </a:solidFill>
                <a:sym typeface="+mn-ea"/>
              </a:rPr>
              <a:t>观点</a:t>
            </a:r>
            <a:r>
              <a:rPr lang="zh-CN" altLang="en-US" sz="2000">
                <a:sym typeface="+mn-ea"/>
              </a:rPr>
              <a:t>，并有</a:t>
            </a:r>
            <a:r>
              <a:rPr lang="zh-CN" altLang="en-US" sz="2000">
                <a:solidFill>
                  <a:srgbClr val="FF0000"/>
                </a:solidFill>
                <a:sym typeface="+mn-ea"/>
              </a:rPr>
              <a:t>逻辑</a:t>
            </a:r>
            <a:r>
              <a:rPr lang="zh-CN" altLang="en-US" sz="2000">
                <a:sym typeface="+mn-ea"/>
              </a:rPr>
              <a:t>地陈述相关</a:t>
            </a:r>
            <a:r>
              <a:rPr lang="zh-CN" altLang="en-US" sz="2000">
                <a:solidFill>
                  <a:srgbClr val="FF0000"/>
                </a:solidFill>
                <a:sym typeface="+mn-ea"/>
              </a:rPr>
              <a:t>理由</a:t>
            </a:r>
            <a:r>
              <a:rPr lang="zh-CN" altLang="en-US" sz="2000">
                <a:sym typeface="+mn-ea"/>
              </a:rPr>
              <a:t>！</a:t>
            </a:r>
            <a:endParaRPr lang="zh-CN" altLang="en-US" sz="2000"/>
          </a:p>
        </p:txBody>
      </p:sp>
      <p:sp>
        <p:nvSpPr>
          <p:cNvPr id="10" name="文本框 9"/>
          <p:cNvSpPr txBox="1"/>
          <p:nvPr/>
        </p:nvSpPr>
        <p:spPr>
          <a:xfrm>
            <a:off x="195580" y="5240655"/>
            <a:ext cx="5433695" cy="1014730"/>
          </a:xfrm>
          <a:prstGeom prst="rect">
            <a:avLst/>
          </a:prstGeom>
          <a:noFill/>
        </p:spPr>
        <p:txBody>
          <a:bodyPr wrap="square" rtlCol="0">
            <a:spAutoFit/>
          </a:bodyPr>
          <a:p>
            <a:r>
              <a:rPr lang="zh-CN" altLang="en-US" sz="2000">
                <a:sym typeface="+mn-ea"/>
              </a:rPr>
              <a:t>对象不同，</a:t>
            </a:r>
            <a:r>
              <a:rPr lang="zh-CN" altLang="en-US" sz="2000">
                <a:solidFill>
                  <a:srgbClr val="FF0000"/>
                </a:solidFill>
                <a:sym typeface="+mn-ea"/>
              </a:rPr>
              <a:t>语气</a:t>
            </a:r>
            <a:r>
              <a:rPr lang="zh-CN" altLang="en-US" sz="2000">
                <a:sym typeface="+mn-ea"/>
              </a:rPr>
              <a:t>不同，前者面向全班同学，语言需有感染力；后者对象是外教，语言需礼貌、委婉</a:t>
            </a:r>
            <a:endParaRPr lang="zh-CN" altLang="en-US" sz="2000"/>
          </a:p>
        </p:txBody>
      </p:sp>
      <p:sp>
        <p:nvSpPr>
          <p:cNvPr id="11" name="文本框 10"/>
          <p:cNvSpPr txBox="1"/>
          <p:nvPr/>
        </p:nvSpPr>
        <p:spPr>
          <a:xfrm>
            <a:off x="5629275" y="3381375"/>
            <a:ext cx="6532245" cy="3046095"/>
          </a:xfrm>
          <a:prstGeom prst="rect">
            <a:avLst/>
          </a:prstGeom>
          <a:noFill/>
        </p:spPr>
        <p:txBody>
          <a:bodyPr wrap="square" rtlCol="0">
            <a:spAutoFit/>
          </a:bodyPr>
          <a:p>
            <a:pPr>
              <a:lnSpc>
                <a:spcPct val="120000"/>
              </a:lnSpc>
            </a:pPr>
            <a:r>
              <a:rPr lang="en-US" altLang="zh-CN" sz="2000">
                <a:sym typeface="+mn-ea"/>
              </a:rPr>
              <a:t>1.</a:t>
            </a:r>
            <a:r>
              <a:rPr lang="zh-CN" altLang="en-US" sz="2000">
                <a:sym typeface="+mn-ea"/>
              </a:rPr>
              <a:t>熟练掌握应用文的</a:t>
            </a:r>
            <a:r>
              <a:rPr lang="zh-CN" altLang="en-US" sz="2000">
                <a:solidFill>
                  <a:srgbClr val="FF0000"/>
                </a:solidFill>
                <a:sym typeface="+mn-ea"/>
              </a:rPr>
              <a:t>格式</a:t>
            </a:r>
            <a:r>
              <a:rPr lang="zh-CN" altLang="en-US" sz="2000">
                <a:sym typeface="+mn-ea"/>
              </a:rPr>
              <a:t>（邮件</a:t>
            </a:r>
            <a:r>
              <a:rPr lang="en-US" altLang="zh-CN" sz="2000">
                <a:sym typeface="+mn-ea"/>
              </a:rPr>
              <a:t>/</a:t>
            </a:r>
            <a:r>
              <a:rPr lang="zh-CN" altLang="en-US" sz="2000">
                <a:sym typeface="+mn-ea"/>
              </a:rPr>
              <a:t>演讲</a:t>
            </a:r>
            <a:r>
              <a:rPr lang="en-US" altLang="zh-CN" sz="2000">
                <a:sym typeface="+mn-ea"/>
              </a:rPr>
              <a:t>/</a:t>
            </a:r>
            <a:r>
              <a:rPr lang="zh-CN" altLang="en-US" sz="2000">
                <a:sym typeface="+mn-ea"/>
              </a:rPr>
              <a:t>通知等）很有必要</a:t>
            </a:r>
            <a:endParaRPr lang="zh-CN" altLang="en-US" sz="2000"/>
          </a:p>
          <a:p>
            <a:pPr>
              <a:lnSpc>
                <a:spcPct val="120000"/>
              </a:lnSpc>
            </a:pPr>
            <a:r>
              <a:rPr lang="en-US" altLang="zh-CN" sz="2000">
                <a:sym typeface="+mn-ea"/>
              </a:rPr>
              <a:t>2.</a:t>
            </a:r>
            <a:r>
              <a:rPr lang="zh-CN" altLang="en-US" sz="2000">
                <a:sym typeface="+mn-ea"/>
              </a:rPr>
              <a:t>针对</a:t>
            </a:r>
            <a:r>
              <a:rPr lang="zh-CN" altLang="en-US" sz="2000">
                <a:solidFill>
                  <a:srgbClr val="FF0000"/>
                </a:solidFill>
                <a:sym typeface="+mn-ea"/>
              </a:rPr>
              <a:t>校园话题</a:t>
            </a:r>
            <a:r>
              <a:rPr lang="en-US" altLang="zh-CN" sz="2000">
                <a:sym typeface="+mn-ea"/>
              </a:rPr>
              <a:t>，</a:t>
            </a:r>
            <a:r>
              <a:rPr lang="zh-CN" altLang="en-US" sz="2000">
                <a:sym typeface="+mn-ea"/>
              </a:rPr>
              <a:t>设计真实场景，</a:t>
            </a:r>
            <a:r>
              <a:rPr lang="en-US" altLang="zh-CN" sz="2000">
                <a:sym typeface="+mn-ea"/>
              </a:rPr>
              <a:t>积累常用</a:t>
            </a:r>
            <a:r>
              <a:rPr lang="en-US" altLang="zh-CN" sz="2000">
                <a:solidFill>
                  <a:srgbClr val="FF0000"/>
                </a:solidFill>
                <a:sym typeface="+mn-ea"/>
              </a:rPr>
              <a:t>高级且适用的词汇</a:t>
            </a:r>
            <a:r>
              <a:rPr lang="zh-CN" altLang="en-US" sz="2000">
                <a:sym typeface="+mn-ea"/>
              </a:rPr>
              <a:t>与句型</a:t>
            </a:r>
            <a:endParaRPr lang="zh-CN" altLang="en-US" sz="2000"/>
          </a:p>
          <a:p>
            <a:pPr>
              <a:lnSpc>
                <a:spcPct val="120000"/>
              </a:lnSpc>
            </a:pPr>
            <a:r>
              <a:rPr lang="en-US" altLang="zh-CN" sz="2000">
                <a:sym typeface="+mn-ea"/>
              </a:rPr>
              <a:t>3.</a:t>
            </a:r>
            <a:r>
              <a:rPr lang="zh-CN" altLang="en-US" sz="2000">
                <a:solidFill>
                  <a:srgbClr val="FF0000"/>
                </a:solidFill>
                <a:sym typeface="+mn-ea"/>
              </a:rPr>
              <a:t>审题训练</a:t>
            </a:r>
            <a:r>
              <a:rPr lang="zh-CN" altLang="en-US" sz="2000">
                <a:sym typeface="+mn-ea"/>
              </a:rPr>
              <a:t>：明确题目要求的核心任务，确定文章受众，思考如何能达成写作目的</a:t>
            </a:r>
            <a:endParaRPr lang="zh-CN" altLang="en-US" sz="2000"/>
          </a:p>
          <a:p>
            <a:pPr>
              <a:lnSpc>
                <a:spcPct val="120000"/>
              </a:lnSpc>
            </a:pPr>
            <a:r>
              <a:rPr lang="en-US" altLang="zh-CN" sz="2000">
                <a:sym typeface="+mn-ea"/>
              </a:rPr>
              <a:t>4.</a:t>
            </a:r>
            <a:r>
              <a:rPr lang="zh-CN" altLang="en-US" sz="2000">
                <a:sym typeface="+mn-ea"/>
              </a:rPr>
              <a:t>加强</a:t>
            </a:r>
            <a:r>
              <a:rPr lang="zh-CN" altLang="en-US" sz="2000">
                <a:solidFill>
                  <a:srgbClr val="FF0000"/>
                </a:solidFill>
                <a:sym typeface="+mn-ea"/>
              </a:rPr>
              <a:t>逻辑思维训练</a:t>
            </a:r>
            <a:r>
              <a:rPr lang="zh-CN" altLang="en-US" sz="2000">
                <a:sym typeface="+mn-ea"/>
              </a:rPr>
              <a:t>，从总到分，从个人到群体，从班级到学校等思考维度</a:t>
            </a:r>
            <a:endParaRPr lang="zh-CN" altLang="en-US" sz="2000"/>
          </a:p>
          <a:p>
            <a:pPr>
              <a:lnSpc>
                <a:spcPct val="120000"/>
              </a:lnSpc>
            </a:pPr>
            <a:r>
              <a:rPr lang="en-US" altLang="zh-CN" sz="2000">
                <a:sym typeface="+mn-ea"/>
              </a:rPr>
              <a:t>5.</a:t>
            </a:r>
            <a:r>
              <a:rPr lang="zh-CN" altLang="en-US" sz="2000">
                <a:sym typeface="+mn-ea"/>
              </a:rPr>
              <a:t>范文的讲解和背诵要先讲</a:t>
            </a:r>
            <a:r>
              <a:rPr lang="zh-CN" altLang="en-US" sz="2000">
                <a:solidFill>
                  <a:srgbClr val="FF0000"/>
                </a:solidFill>
                <a:sym typeface="+mn-ea"/>
              </a:rPr>
              <a:t>得体与逻辑</a:t>
            </a:r>
            <a:r>
              <a:rPr lang="zh-CN" altLang="en-US" sz="2000">
                <a:sym typeface="+mn-ea"/>
              </a:rPr>
              <a:t>，再谈</a:t>
            </a:r>
            <a:r>
              <a:rPr lang="zh-CN" altLang="en-US" sz="2000">
                <a:solidFill>
                  <a:srgbClr val="FF0000"/>
                </a:solidFill>
                <a:sym typeface="+mn-ea"/>
              </a:rPr>
              <a:t>表达与词汇</a:t>
            </a:r>
            <a:r>
              <a:rPr lang="zh-CN" altLang="en-US" sz="2000">
                <a:sym typeface="+mn-ea"/>
              </a:rPr>
              <a:t>。</a:t>
            </a:r>
            <a:endParaRPr lang="zh-CN" altLang="en-US" sz="2000"/>
          </a:p>
        </p:txBody>
      </p:sp>
      <p:pic>
        <p:nvPicPr>
          <p:cNvPr id="12" name="图片 11"/>
          <p:cNvPicPr>
            <a:picLocks noChangeAspect="1"/>
          </p:cNvPicPr>
          <p:nvPr/>
        </p:nvPicPr>
        <p:blipFill>
          <a:blip r:embed="rId2"/>
          <a:stretch>
            <a:fillRect/>
          </a:stretch>
        </p:blipFill>
        <p:spPr>
          <a:xfrm>
            <a:off x="195580" y="3509010"/>
            <a:ext cx="5389880" cy="1189355"/>
          </a:xfrm>
          <a:prstGeom prst="rect">
            <a:avLst/>
          </a:prstGeom>
        </p:spPr>
      </p:pic>
      <p:pic>
        <p:nvPicPr>
          <p:cNvPr id="13" name="图片 12"/>
          <p:cNvPicPr>
            <a:picLocks noChangeAspect="1"/>
          </p:cNvPicPr>
          <p:nvPr/>
        </p:nvPicPr>
        <p:blipFill>
          <a:blip r:embed="rId2"/>
          <a:stretch>
            <a:fillRect/>
          </a:stretch>
        </p:blipFill>
        <p:spPr>
          <a:xfrm>
            <a:off x="239395" y="5243830"/>
            <a:ext cx="5389880" cy="1189355"/>
          </a:xfrm>
          <a:prstGeom prst="rect">
            <a:avLst/>
          </a:prstGeom>
        </p:spPr>
      </p:pic>
      <p:pic>
        <p:nvPicPr>
          <p:cNvPr id="14" name="图片 13"/>
          <p:cNvPicPr>
            <a:picLocks noChangeAspect="1"/>
          </p:cNvPicPr>
          <p:nvPr/>
        </p:nvPicPr>
        <p:blipFill>
          <a:blip r:embed="rId3"/>
          <a:stretch>
            <a:fillRect/>
          </a:stretch>
        </p:blipFill>
        <p:spPr>
          <a:xfrm>
            <a:off x="5591810" y="3390900"/>
            <a:ext cx="6513830" cy="3121660"/>
          </a:xfrm>
          <a:prstGeom prst="rect">
            <a:avLst/>
          </a:prstGeom>
        </p:spPr>
      </p:pic>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VCG41168312589"/>
          <p:cNvPicPr>
            <a:picLocks noChangeAspect="1"/>
          </p:cNvPicPr>
          <p:nvPr/>
        </p:nvPicPr>
        <p:blipFill>
          <a:blip r:embed="rId1"/>
          <a:srcRect b="8182"/>
          <a:stretch>
            <a:fillRect/>
          </a:stretch>
        </p:blipFill>
        <p:spPr>
          <a:xfrm>
            <a:off x="0" y="1412875"/>
            <a:ext cx="12238990" cy="5472430"/>
          </a:xfrm>
          <a:prstGeom prst="rect">
            <a:avLst/>
          </a:prstGeom>
        </p:spPr>
      </p:pic>
      <p:sp>
        <p:nvSpPr>
          <p:cNvPr id="2" name="文本框 1"/>
          <p:cNvSpPr txBox="1"/>
          <p:nvPr/>
        </p:nvSpPr>
        <p:spPr>
          <a:xfrm>
            <a:off x="2135505" y="836930"/>
            <a:ext cx="10495915" cy="1568450"/>
          </a:xfrm>
          <a:prstGeom prst="rect">
            <a:avLst/>
          </a:prstGeom>
          <a:noFill/>
        </p:spPr>
        <p:txBody>
          <a:bodyPr wrap="square" rtlCol="0">
            <a:spAutoFit/>
          </a:bodyPr>
          <a:p>
            <a:r>
              <a:rPr lang="en-US" altLang="zh-CN" sz="4800">
                <a:latin typeface="Arial Black" panose="020B0A04020102020204" charset="0"/>
                <a:cs typeface="Arial Black" panose="020B0A04020102020204" charset="0"/>
              </a:rPr>
              <a:t>My Choice </a:t>
            </a:r>
            <a:endParaRPr lang="en-US" altLang="zh-CN" sz="4800">
              <a:latin typeface="Arial Black" panose="020B0A04020102020204" charset="0"/>
              <a:cs typeface="Arial Black" panose="020B0A04020102020204" charset="0"/>
            </a:endParaRPr>
          </a:p>
          <a:p>
            <a:r>
              <a:rPr lang="en-US" altLang="zh-CN" sz="4800">
                <a:latin typeface="Arial Black" panose="020B0A04020102020204" charset="0"/>
                <a:cs typeface="Arial Black" panose="020B0A04020102020204" charset="0"/>
              </a:rPr>
              <a:t>Between Two Columns</a:t>
            </a:r>
            <a:endParaRPr lang="en-US" altLang="zh-CN" sz="4800">
              <a:latin typeface="Arial Black" panose="020B0A04020102020204" charset="0"/>
              <a:cs typeface="Arial Black" panose="020B0A04020102020204" charset="0"/>
            </a:endParaRPr>
          </a:p>
        </p:txBody>
      </p:sp>
      <p:sp>
        <p:nvSpPr>
          <p:cNvPr id="3" name="标题 5"/>
          <p:cNvSpPr>
            <a:spLocks noGrp="1"/>
          </p:cNvSpPr>
          <p:nvPr>
            <p:custDataLst>
              <p:tags r:id="rId2"/>
            </p:custDataLst>
          </p:nvPr>
        </p:nvSpPr>
        <p:spPr>
          <a:xfrm>
            <a:off x="3935730" y="1988820"/>
            <a:ext cx="6107430" cy="1250950"/>
          </a:xfrm>
          <a:prstGeom prst="rect">
            <a:avLst/>
          </a:prstGeom>
          <a:ln>
            <a:solidFill>
              <a:srgbClr val="000000">
                <a:alpha val="0"/>
              </a:srgbClr>
            </a:solidFill>
          </a:ln>
        </p:spPr>
        <p:txBody>
          <a:bodyPr vert="horz" wrap="square" lIns="101600" tIns="38100" rIns="76200" bIns="38100" rtlCol="0" anchor="b" anchorCtr="0">
            <a:noAutofit/>
          </a:bodyPr>
          <a:lstStyle>
            <a:lvl1pPr marL="0" indent="0" algn="l" defTabSz="914400" rtl="0" eaLnBrk="1" latinLnBrk="0" hangingPunct="1">
              <a:lnSpc>
                <a:spcPct val="100000"/>
              </a:lnSpc>
              <a:spcBef>
                <a:spcPct val="0"/>
              </a:spcBef>
              <a:buFont typeface="Arial" panose="020B0604020202020204" pitchFamily="34" charset="0"/>
              <a:buNone/>
              <a:defRPr kumimoji="0" lang="zh-CN" altLang="en-US" sz="4300" b="1" i="0" u="none" strike="noStrike" kern="1200" cap="none" spc="350" normalizeH="0" baseline="0" noProof="1" dirty="0">
                <a:solidFill>
                  <a:schemeClr val="lt1"/>
                </a:solidFill>
                <a:uFillTx/>
                <a:latin typeface="+mj-ea"/>
                <a:ea typeface="+mj-ea"/>
                <a:cs typeface="+mn-cs"/>
              </a:defRPr>
            </a:lvl1pPr>
          </a:lstStyle>
          <a:p>
            <a:pPr algn="l"/>
            <a:r>
              <a:rPr lang="zh-CN" altLang="en-US" sz="2400" i="1" dirty="0">
                <a:solidFill>
                  <a:schemeClr val="tx1"/>
                </a:solidFill>
                <a:latin typeface="华文新魏" panose="02010800040101010101" charset="-122"/>
                <a:ea typeface="华文新魏" panose="02010800040101010101" charset="-122"/>
                <a:cs typeface="华文新魏" panose="02010800040101010101" charset="-122"/>
                <a:sym typeface="+mn-ea"/>
              </a:rPr>
              <a:t>—202</a:t>
            </a:r>
            <a:r>
              <a:rPr lang="en-US" altLang="zh-CN" sz="2400" i="1" dirty="0">
                <a:solidFill>
                  <a:schemeClr val="tx1"/>
                </a:solidFill>
                <a:latin typeface="华文新魏" panose="02010800040101010101" charset="-122"/>
                <a:ea typeface="华文新魏" panose="02010800040101010101" charset="-122"/>
                <a:cs typeface="华文新魏" panose="02010800040101010101" charset="-122"/>
                <a:sym typeface="+mn-ea"/>
              </a:rPr>
              <a:t>5.6</a:t>
            </a:r>
            <a:r>
              <a:rPr sz="2400" i="1" dirty="0">
                <a:solidFill>
                  <a:schemeClr val="tx1"/>
                </a:solidFill>
                <a:latin typeface="华文新魏" panose="02010800040101010101" charset="-122"/>
                <a:ea typeface="华文新魏" panose="02010800040101010101" charset="-122"/>
                <a:cs typeface="华文新魏" panose="02010800040101010101" charset="-122"/>
                <a:sym typeface="+mn-ea"/>
              </a:rPr>
              <a:t>全国</a:t>
            </a:r>
            <a:r>
              <a:rPr lang="en-US" altLang="zh-CN" sz="2400" i="1" dirty="0">
                <a:solidFill>
                  <a:schemeClr val="tx1"/>
                </a:solidFill>
                <a:latin typeface="华文新魏" panose="02010800040101010101" charset="-122"/>
                <a:ea typeface="华文新魏" panose="02010800040101010101" charset="-122"/>
                <a:cs typeface="华文新魏" panose="02010800040101010101" charset="-122"/>
                <a:sym typeface="+mn-ea"/>
              </a:rPr>
              <a:t>I</a:t>
            </a:r>
            <a:r>
              <a:rPr sz="2400" i="1" dirty="0">
                <a:solidFill>
                  <a:schemeClr val="tx1"/>
                </a:solidFill>
                <a:latin typeface="华文新魏" panose="02010800040101010101" charset="-122"/>
                <a:ea typeface="华文新魏" panose="02010800040101010101" charset="-122"/>
                <a:cs typeface="华文新魏" panose="02010800040101010101" charset="-122"/>
                <a:sym typeface="+mn-ea"/>
              </a:rPr>
              <a:t>卷</a:t>
            </a:r>
            <a:r>
              <a:rPr lang="zh-CN" altLang="en-US" sz="2400" i="1" dirty="0">
                <a:solidFill>
                  <a:schemeClr val="tx1"/>
                </a:solidFill>
                <a:latin typeface="华文新魏" panose="02010800040101010101" charset="-122"/>
                <a:ea typeface="华文新魏" panose="02010800040101010101" charset="-122"/>
                <a:cs typeface="华文新魏" panose="02010800040101010101" charset="-122"/>
                <a:sym typeface="+mn-ea"/>
              </a:rPr>
              <a:t>应用文分析</a:t>
            </a:r>
            <a:endParaRPr lang="zh-CN" altLang="en-US" sz="2400" i="1" dirty="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
        <p:nvSpPr>
          <p:cNvPr id="10" name="文本框 9"/>
          <p:cNvSpPr txBox="1"/>
          <p:nvPr/>
        </p:nvSpPr>
        <p:spPr>
          <a:xfrm>
            <a:off x="3309620" y="2276475"/>
            <a:ext cx="7359015" cy="521970"/>
          </a:xfrm>
          <a:prstGeom prst="rect">
            <a:avLst/>
          </a:prstGeom>
          <a:noFill/>
        </p:spPr>
        <p:txBody>
          <a:bodyPr wrap="square" rtlCol="0">
            <a:spAutoFit/>
          </a:bodyPr>
          <a:p>
            <a:r>
              <a:rPr lang="en-US" altLang="zh-CN" sz="2800" i="1">
                <a:latin typeface="Times New Roman" panose="02020603050405020304" charset="0"/>
                <a:ea typeface="华文新魏" panose="02010800040101010101" charset="-122"/>
                <a:cs typeface="Times New Roman" panose="02020603050405020304" charset="0"/>
                <a:sym typeface="+mn-ea"/>
              </a:rPr>
              <a:t>Fun at my school </a:t>
            </a:r>
            <a:r>
              <a:rPr lang="en-US" altLang="zh-CN" sz="2800">
                <a:latin typeface="Times New Roman" panose="02020603050405020304" charset="0"/>
                <a:ea typeface="华文新魏" panose="02010800040101010101" charset="-122"/>
                <a:cs typeface="Times New Roman" panose="02020603050405020304" charset="0"/>
                <a:sym typeface="+mn-ea"/>
              </a:rPr>
              <a:t> </a:t>
            </a:r>
            <a:r>
              <a:rPr lang="en-US" sz="2800">
                <a:latin typeface="Times New Roman" panose="02020603050405020304" charset="0"/>
                <a:ea typeface="华文新魏" panose="02010800040101010101" charset="-122"/>
                <a:cs typeface="Times New Roman" panose="02020603050405020304" charset="0"/>
                <a:sym typeface="+mn-ea"/>
              </a:rPr>
              <a:t>V.S.  </a:t>
            </a:r>
            <a:r>
              <a:rPr lang="en-US" altLang="zh-CN" sz="2800" i="1">
                <a:latin typeface="Times New Roman" panose="02020603050405020304" charset="0"/>
                <a:ea typeface="华文新魏" panose="02010800040101010101" charset="-122"/>
                <a:cs typeface="Times New Roman" panose="02020603050405020304" charset="0"/>
                <a:sym typeface="+mn-ea"/>
              </a:rPr>
              <a:t>Guess who I am</a:t>
            </a:r>
            <a:endParaRPr lang="en-US" altLang="zh-CN" sz="2800" i="1">
              <a:latin typeface="Times New Roman" panose="02020603050405020304" charset="0"/>
              <a:ea typeface="华文新魏" panose="02010800040101010101" charset="-122"/>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2"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0"/>
      <p:bldP spid="3" grpId="2"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4000"/>
          </a:blip>
          <a:stretch>
            <a:fillRect/>
          </a:stretch>
        </a:blipFill>
        <a:effectLst/>
      </p:bgPr>
    </p:bg>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623570" y="2204720"/>
            <a:ext cx="10682605" cy="4262120"/>
          </a:xfrm>
          <a:ln>
            <a:solidFill>
              <a:schemeClr val="tx1"/>
            </a:solidFill>
          </a:ln>
        </p:spPr>
        <p:txBody>
          <a:bodyPr>
            <a:noAutofit/>
          </a:bodyPr>
          <a:lstStyle/>
          <a:p>
            <a:r>
              <a:rPr lang="en-US" altLang="zh-CN" sz="3600" i="1">
                <a:solidFill>
                  <a:schemeClr val="tx1"/>
                </a:solidFill>
                <a:latin typeface="+mn-lt"/>
                <a:ea typeface="+mn-ea"/>
                <a:sym typeface="+mn-ea"/>
              </a:rPr>
              <a:t>Possible difficulties:</a:t>
            </a:r>
            <a:endParaRPr lang="en-US" altLang="zh-CN" sz="3600" i="1">
              <a:solidFill>
                <a:schemeClr val="tx1"/>
              </a:solidFill>
              <a:latin typeface="+mn-lt"/>
              <a:ea typeface="+mn-ea"/>
            </a:endParaRPr>
          </a:p>
          <a:p>
            <a:r>
              <a:rPr lang="en-US" altLang="zh-CN" sz="3600">
                <a:solidFill>
                  <a:schemeClr val="tx1"/>
                </a:solidFill>
                <a:latin typeface="+mn-lt"/>
                <a:ea typeface="+mn-ea"/>
                <a:sym typeface="+mn-ea"/>
              </a:rPr>
              <a:t>1.</a:t>
            </a:r>
            <a:r>
              <a:rPr lang="en-US" altLang="zh-CN" sz="3600">
                <a:solidFill>
                  <a:schemeClr val="tx1"/>
                </a:solidFill>
                <a:sym typeface="+mn-ea"/>
              </a:rPr>
              <a:t>state the preferred column </a:t>
            </a:r>
            <a:r>
              <a:rPr lang="en-US" altLang="zh-CN" sz="3600">
                <a:solidFill>
                  <a:srgbClr val="FF0000"/>
                </a:solidFill>
                <a:sym typeface="+mn-ea"/>
              </a:rPr>
              <a:t>clearly</a:t>
            </a:r>
            <a:endParaRPr lang="en-US" altLang="zh-CN" sz="3600">
              <a:solidFill>
                <a:schemeClr val="tx1"/>
              </a:solidFill>
              <a:latin typeface="+mn-lt"/>
              <a:ea typeface="+mn-ea"/>
            </a:endParaRPr>
          </a:p>
          <a:p>
            <a:r>
              <a:rPr lang="en-US" altLang="zh-CN" sz="3600">
                <a:solidFill>
                  <a:schemeClr val="tx1"/>
                </a:solidFill>
                <a:latin typeface="+mn-lt"/>
                <a:ea typeface="+mn-ea"/>
                <a:sym typeface="+mn-ea"/>
              </a:rPr>
              <a:t>2.show </a:t>
            </a:r>
            <a:r>
              <a:rPr lang="en-US" altLang="zh-CN" sz="3600">
                <a:solidFill>
                  <a:srgbClr val="FF0000"/>
                </a:solidFill>
                <a:latin typeface="+mn-lt"/>
                <a:ea typeface="+mn-ea"/>
                <a:sym typeface="+mn-ea"/>
              </a:rPr>
              <a:t>reasons </a:t>
            </a:r>
            <a:r>
              <a:rPr lang="en-US" altLang="zh-CN" sz="3600">
                <a:solidFill>
                  <a:schemeClr val="tx1"/>
                </a:solidFill>
                <a:latin typeface="+mn-lt"/>
                <a:ea typeface="+mn-ea"/>
                <a:sym typeface="+mn-ea"/>
              </a:rPr>
              <a:t>about “Fun at my school”</a:t>
            </a:r>
            <a:endParaRPr lang="en-US" altLang="zh-CN" sz="3600">
              <a:solidFill>
                <a:schemeClr val="tx1"/>
              </a:solidFill>
              <a:latin typeface="+mn-lt"/>
              <a:ea typeface="+mn-ea"/>
            </a:endParaRPr>
          </a:p>
          <a:p>
            <a:r>
              <a:rPr lang="en-US" altLang="zh-CN" sz="3600">
                <a:solidFill>
                  <a:schemeClr val="tx1"/>
                </a:solidFill>
                <a:latin typeface="+mn-lt"/>
                <a:ea typeface="+mn-ea"/>
                <a:sym typeface="+mn-ea"/>
              </a:rPr>
              <a:t>3.</a:t>
            </a:r>
            <a:r>
              <a:rPr lang="en-US" altLang="zh-CN" sz="3600">
                <a:solidFill>
                  <a:schemeClr val="tx1"/>
                </a:solidFill>
                <a:sym typeface="+mn-ea"/>
              </a:rPr>
              <a:t>show </a:t>
            </a:r>
            <a:r>
              <a:rPr lang="en-US" altLang="zh-CN" sz="3600">
                <a:solidFill>
                  <a:srgbClr val="FF0000"/>
                </a:solidFill>
                <a:sym typeface="+mn-ea"/>
              </a:rPr>
              <a:t>reasons </a:t>
            </a:r>
            <a:r>
              <a:rPr lang="en-US" altLang="zh-CN" sz="3600">
                <a:solidFill>
                  <a:schemeClr val="tx1"/>
                </a:solidFill>
                <a:sym typeface="+mn-ea"/>
              </a:rPr>
              <a:t>about “Guess who I am”</a:t>
            </a:r>
            <a:endParaRPr lang="en-US" altLang="zh-CN" sz="3600">
              <a:solidFill>
                <a:schemeClr val="tx1"/>
              </a:solidFill>
              <a:sym typeface="+mn-ea"/>
            </a:endParaRPr>
          </a:p>
          <a:p>
            <a:r>
              <a:rPr lang="en-US" altLang="zh-CN" sz="3600">
                <a:solidFill>
                  <a:schemeClr val="tx1"/>
                </a:solidFill>
                <a:sym typeface="+mn-ea"/>
              </a:rPr>
              <a:t>4.write a concise and polite </a:t>
            </a:r>
            <a:r>
              <a:rPr lang="en-US" altLang="zh-CN" sz="3600">
                <a:solidFill>
                  <a:srgbClr val="FF0000"/>
                </a:solidFill>
                <a:sym typeface="+mn-ea"/>
              </a:rPr>
              <a:t>ending</a:t>
            </a:r>
            <a:endParaRPr lang="en-US" altLang="zh-CN" sz="3600">
              <a:solidFill>
                <a:srgbClr val="FF0000"/>
              </a:solidFill>
              <a:latin typeface="+mn-lt"/>
              <a:ea typeface="+mn-ea"/>
            </a:endParaRPr>
          </a:p>
          <a:p>
            <a:r>
              <a:rPr lang="en-US" altLang="zh-CN" sz="3600">
                <a:solidFill>
                  <a:srgbClr val="FF0000"/>
                </a:solidFill>
                <a:latin typeface="+mn-lt"/>
                <a:ea typeface="+mn-ea"/>
                <a:sym typeface="+mn-ea"/>
              </a:rPr>
              <a:t>...</a:t>
            </a:r>
            <a:endParaRPr lang="en-US" altLang="zh-CN" sz="3600">
              <a:solidFill>
                <a:srgbClr val="FF0000"/>
              </a:solidFill>
              <a:latin typeface="+mn-lt"/>
              <a:ea typeface="+mn-ea"/>
            </a:endParaRPr>
          </a:p>
          <a:p>
            <a:endParaRPr lang="en-US" altLang="zh-CN" sz="3600">
              <a:solidFill>
                <a:srgbClr val="FF0000"/>
              </a:solidFill>
              <a:latin typeface="+mn-lt"/>
              <a:ea typeface="+mn-ea"/>
            </a:endParaRPr>
          </a:p>
        </p:txBody>
      </p:sp>
      <p:sp>
        <p:nvSpPr>
          <p:cNvPr id="5" name="文本框 4"/>
          <p:cNvSpPr txBox="1"/>
          <p:nvPr>
            <p:custDataLst>
              <p:tags r:id="rId2"/>
            </p:custDataLst>
          </p:nvPr>
        </p:nvSpPr>
        <p:spPr>
          <a:xfrm>
            <a:off x="551180" y="772160"/>
            <a:ext cx="10466705" cy="1088390"/>
          </a:xfrm>
          <a:prstGeom prst="rect">
            <a:avLst/>
          </a:prstGeom>
          <a:noFill/>
        </p:spPr>
        <p:txBody>
          <a:bodyPr wrap="square" rtlCol="0"/>
          <a:lstStyle/>
          <a:p>
            <a:pPr marL="571500" indent="-571500">
              <a:buFont typeface="Wingdings" panose="05000000000000000000" charset="0"/>
              <a:buChar char="l"/>
            </a:pPr>
            <a:r>
              <a:rPr lang="en-US" altLang="zh-CN" sz="4000" b="1" i="1">
                <a:solidFill>
                  <a:schemeClr val="tx1"/>
                </a:solidFill>
                <a:latin typeface="+mn-lt"/>
                <a:ea typeface="+mn-ea"/>
              </a:rPr>
              <a:t>What is most challenging for you in this writing assignment? </a:t>
            </a:r>
            <a:endParaRPr lang="en-US" altLang="zh-CN" sz="4000" b="1" i="1">
              <a:solidFill>
                <a:schemeClr val="tx1"/>
              </a:solidFill>
              <a:latin typeface="+mn-lt"/>
              <a:ea typeface="+mn-ea"/>
            </a:endParaRPr>
          </a:p>
        </p:txBody>
      </p:sp>
      <p:sp>
        <p:nvSpPr>
          <p:cNvPr id="22" name="文本框 21"/>
          <p:cNvSpPr txBox="1"/>
          <p:nvPr>
            <p:custDataLst>
              <p:tags r:id="rId3"/>
            </p:custDataLst>
          </p:nvPr>
        </p:nvSpPr>
        <p:spPr>
          <a:xfrm>
            <a:off x="479425" y="188595"/>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6050" y="839470"/>
            <a:ext cx="4631690" cy="5450840"/>
          </a:xfrm>
          <a:prstGeom prst="rect">
            <a:avLst/>
          </a:prstGeom>
          <a:noFill/>
          <a:ln>
            <a:solidFill>
              <a:schemeClr val="tx1"/>
            </a:solidFill>
          </a:ln>
        </p:spPr>
        <p:txBody>
          <a:bodyPr wrap="square" rtlCol="0">
            <a:noAutofit/>
          </a:bodyPr>
          <a:lstStyle/>
          <a:p>
            <a:pPr indent="457200"/>
            <a:r>
              <a:rPr lang="en-US" altLang="zh-CN" sz="2800">
                <a:latin typeface="华文新魏" panose="02010800040101010101" charset="-122"/>
                <a:ea typeface="华文新魏" panose="02010800040101010101" charset="-122"/>
                <a:cs typeface="华文新魏" panose="02010800040101010101" charset="-122"/>
              </a:rPr>
              <a:t>   </a:t>
            </a:r>
            <a:r>
              <a:rPr lang="zh-CN" altLang="en-US" sz="2800">
                <a:latin typeface="华文新魏" panose="02010800040101010101" charset="-122"/>
                <a:ea typeface="华文新魏" panose="02010800040101010101" charset="-122"/>
                <a:cs typeface="华文新魏" panose="02010800040101010101" charset="-122"/>
                <a:sym typeface="+mn-ea"/>
              </a:rPr>
              <a:t>假定你是李华，你班的英语报要增设一个栏目。外教</a:t>
            </a:r>
            <a:r>
              <a:rPr lang="en-US" altLang="zh-CN" sz="2800">
                <a:latin typeface="华文新魏" panose="02010800040101010101" charset="-122"/>
                <a:ea typeface="华文新魏" panose="02010800040101010101" charset="-122"/>
                <a:cs typeface="华文新魏" panose="02010800040101010101" charset="-122"/>
                <a:sym typeface="+mn-ea"/>
              </a:rPr>
              <a:t>Jenny</a:t>
            </a:r>
            <a:r>
              <a:rPr lang="zh-CN" altLang="en-US" sz="2800">
                <a:latin typeface="华文新魏" panose="02010800040101010101" charset="-122"/>
                <a:ea typeface="华文新魏" panose="02010800040101010101" charset="-122"/>
                <a:cs typeface="华文新魏" panose="02010800040101010101" charset="-122"/>
                <a:sym typeface="+mn-ea"/>
              </a:rPr>
              <a:t>提出</a:t>
            </a:r>
            <a:r>
              <a:rPr lang="en-US" altLang="zh-CN" sz="2800">
                <a:latin typeface="华文新魏" panose="02010800040101010101" charset="-122"/>
                <a:ea typeface="华文新魏" panose="02010800040101010101" charset="-122"/>
                <a:cs typeface="华文新魏" panose="02010800040101010101" charset="-122"/>
                <a:sym typeface="+mn-ea"/>
              </a:rPr>
              <a:t>“</a:t>
            </a:r>
            <a:r>
              <a:rPr lang="en-US" altLang="zh-CN" sz="2800">
                <a:latin typeface="Times New Roman" panose="02020603050405020304" charset="0"/>
                <a:ea typeface="华文新魏" panose="02010800040101010101" charset="-122"/>
                <a:cs typeface="Times New Roman" panose="02020603050405020304" charset="0"/>
                <a:sym typeface="+mn-ea"/>
              </a:rPr>
              <a:t>Fun at my school”</a:t>
            </a:r>
            <a:r>
              <a:rPr lang="zh-CN" altLang="en-US" sz="2800">
                <a:latin typeface="Times New Roman" panose="02020603050405020304" charset="0"/>
                <a:ea typeface="华文新魏" panose="02010800040101010101" charset="-122"/>
                <a:cs typeface="Times New Roman" panose="02020603050405020304" charset="0"/>
                <a:sym typeface="+mn-ea"/>
              </a:rPr>
              <a:t>和</a:t>
            </a:r>
            <a:r>
              <a:rPr lang="en-US" altLang="zh-CN" sz="2800">
                <a:latin typeface="Times New Roman" panose="02020603050405020304" charset="0"/>
                <a:ea typeface="华文新魏" panose="02010800040101010101" charset="-122"/>
                <a:cs typeface="Times New Roman" panose="02020603050405020304" charset="0"/>
                <a:sym typeface="+mn-ea"/>
              </a:rPr>
              <a:t>“Guess who I am”</a:t>
            </a:r>
            <a:r>
              <a:rPr lang="zh-CN" altLang="en-US" sz="2800">
                <a:latin typeface="华文新魏" panose="02010800040101010101" charset="-122"/>
                <a:ea typeface="华文新魏" panose="02010800040101010101" charset="-122"/>
                <a:cs typeface="华文新魏" panose="02010800040101010101" charset="-122"/>
                <a:sym typeface="+mn-ea"/>
              </a:rPr>
              <a:t>两个选项供大家选择。请给</a:t>
            </a:r>
            <a:r>
              <a:rPr lang="en-US" altLang="zh-CN" sz="2800">
                <a:latin typeface="华文新魏" panose="02010800040101010101" charset="-122"/>
                <a:ea typeface="华文新魏" panose="02010800040101010101" charset="-122"/>
                <a:cs typeface="华文新魏" panose="02010800040101010101" charset="-122"/>
                <a:sym typeface="+mn-ea"/>
              </a:rPr>
              <a:t>Jenny</a:t>
            </a:r>
            <a:r>
              <a:rPr lang="zh-CN" altLang="en-US" sz="2800">
                <a:latin typeface="华文新魏" panose="02010800040101010101" charset="-122"/>
                <a:ea typeface="华文新魏" panose="02010800040101010101" charset="-122"/>
                <a:cs typeface="华文新魏" panose="02010800040101010101" charset="-122"/>
                <a:sym typeface="+mn-ea"/>
              </a:rPr>
              <a:t>写一封邮件，内容包括：</a:t>
            </a:r>
            <a:endParaRPr lang="zh-CN" altLang="en-US" sz="2800">
              <a:latin typeface="华文新魏" panose="02010800040101010101" charset="-122"/>
              <a:ea typeface="华文新魏" panose="02010800040101010101" charset="-122"/>
              <a:cs typeface="华文新魏" panose="02010800040101010101" charset="-122"/>
            </a:endParaRPr>
          </a:p>
          <a:p>
            <a:pPr indent="457200"/>
            <a:r>
              <a:rPr lang="en-US" altLang="zh-CN" sz="2800">
                <a:latin typeface="华文新魏" panose="02010800040101010101" charset="-122"/>
                <a:ea typeface="华文新魏" panose="02010800040101010101" charset="-122"/>
                <a:cs typeface="华文新魏" panose="02010800040101010101" charset="-122"/>
                <a:sym typeface="+mn-ea"/>
              </a:rPr>
              <a:t>1.</a:t>
            </a:r>
            <a:r>
              <a:rPr lang="zh-CN" altLang="en-US" sz="2800">
                <a:latin typeface="华文新魏" panose="02010800040101010101" charset="-122"/>
                <a:ea typeface="华文新魏" panose="02010800040101010101" charset="-122"/>
                <a:cs typeface="华文新魏" panose="02010800040101010101" charset="-122"/>
                <a:sym typeface="+mn-ea"/>
              </a:rPr>
              <a:t>你的选择</a:t>
            </a:r>
            <a:endParaRPr lang="zh-CN" altLang="en-US" sz="2800">
              <a:latin typeface="华文新魏" panose="02010800040101010101" charset="-122"/>
              <a:ea typeface="华文新魏" panose="02010800040101010101" charset="-122"/>
              <a:cs typeface="华文新魏" panose="02010800040101010101" charset="-122"/>
            </a:endParaRPr>
          </a:p>
          <a:p>
            <a:pPr indent="457200"/>
            <a:r>
              <a:rPr lang="en-US" altLang="zh-CN" sz="2800">
                <a:latin typeface="华文新魏" panose="02010800040101010101" charset="-122"/>
                <a:ea typeface="华文新魏" panose="02010800040101010101" charset="-122"/>
                <a:cs typeface="华文新魏" panose="02010800040101010101" charset="-122"/>
                <a:sym typeface="+mn-ea"/>
              </a:rPr>
              <a:t>2.</a:t>
            </a:r>
            <a:r>
              <a:rPr lang="zh-CN" altLang="en-US" sz="2800">
                <a:latin typeface="华文新魏" panose="02010800040101010101" charset="-122"/>
                <a:ea typeface="华文新魏" panose="02010800040101010101" charset="-122"/>
                <a:cs typeface="华文新魏" panose="02010800040101010101" charset="-122"/>
                <a:sym typeface="+mn-ea"/>
              </a:rPr>
              <a:t>说明理由。</a:t>
            </a:r>
            <a:endParaRPr lang="zh-CN" altLang="en-US" sz="2800">
              <a:latin typeface="华文新魏" panose="02010800040101010101" charset="-122"/>
              <a:ea typeface="华文新魏" panose="02010800040101010101" charset="-122"/>
              <a:cs typeface="华文新魏" panose="02010800040101010101" charset="-122"/>
            </a:endParaRPr>
          </a:p>
          <a:p>
            <a:pPr indent="457200" fontAlgn="auto"/>
            <a:endParaRPr lang="zh-CN" altLang="en-US" sz="2800">
              <a:latin typeface="华文新魏" panose="02010800040101010101" charset="-122"/>
              <a:ea typeface="华文新魏" panose="02010800040101010101" charset="-122"/>
              <a:cs typeface="华文新魏" panose="020108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785360" y="764540"/>
          <a:ext cx="7355840" cy="5587365"/>
        </p:xfrm>
        <a:graphic>
          <a:graphicData uri="http://schemas.openxmlformats.org/drawingml/2006/table">
            <a:tbl>
              <a:tblPr firstRow="1" bandRow="1">
                <a:tableStyleId>{0D05CB5F-FFF6-4F0E-8684-96F79C234599}</a:tableStyleId>
              </a:tblPr>
              <a:tblGrid>
                <a:gridCol w="1914525"/>
                <a:gridCol w="5441315"/>
              </a:tblGrid>
              <a:tr h="673735">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75005">
                <a:tc>
                  <a:txBody>
                    <a:bodyPr/>
                    <a:lstStyle/>
                    <a:p>
                      <a:pPr algn="ctr">
                        <a:buClrTx/>
                        <a:buSzTx/>
                        <a:buFontTx/>
                        <a:buNone/>
                      </a:pPr>
                      <a:r>
                        <a:rPr lang="en-US" altLang="zh-CN" sz="2400" b="1" spc="-100">
                          <a:latin typeface="Times New Roman" panose="02020603050405020304" charset="0"/>
                          <a:cs typeface="Times New Roman" panose="02020603050405020304" charset="0"/>
                        </a:rPr>
                        <a:t>Receiver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7437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Background</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856615">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74370">
                <a:tc>
                  <a:txBody>
                    <a:bodyPr/>
                    <a:lstStyle/>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858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73735">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73735">
                <a:tc>
                  <a:txBody>
                    <a:bodyPr/>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Tone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p>
                      <a:pPr>
                        <a:buNone/>
                      </a:pPr>
                      <a:endParaRPr lang="zh-CN" altLang="en-US" sz="1000"/>
                    </a:p>
                  </a:txBody>
                  <a:tcPr/>
                </a:tc>
              </a:tr>
            </a:tbl>
          </a:graphicData>
        </a:graphic>
      </p:graphicFrame>
      <p:sp>
        <p:nvSpPr>
          <p:cNvPr id="6" name="文本框 5"/>
          <p:cNvSpPr txBox="1"/>
          <p:nvPr/>
        </p:nvSpPr>
        <p:spPr>
          <a:xfrm>
            <a:off x="6456045" y="771525"/>
            <a:ext cx="5938520" cy="460375"/>
          </a:xfrm>
          <a:prstGeom prst="rect">
            <a:avLst/>
          </a:prstGeom>
          <a:noFill/>
        </p:spPr>
        <p:txBody>
          <a:bodyPr wrap="square" rtlCol="0" anchor="t">
            <a:spAutoFit/>
          </a:bodyPr>
          <a:lstStyle/>
          <a:p>
            <a:pPr algn="l"/>
            <a:r>
              <a:rPr lang="en-US" altLang="zh-CN" sz="2400" b="1" i="1" dirty="0">
                <a:solidFill>
                  <a:schemeClr val="bg1"/>
                </a:solidFill>
                <a:sym typeface="+mn-ea"/>
              </a:rPr>
              <a:t>an E-mail of voicing your </a:t>
            </a:r>
            <a:r>
              <a:rPr lang="en-US" altLang="zh-CN" sz="2400" b="1" i="1" dirty="0">
                <a:solidFill>
                  <a:srgbClr val="FF0000"/>
                </a:solidFill>
                <a:sym typeface="+mn-ea"/>
              </a:rPr>
              <a:t>opinion</a:t>
            </a:r>
            <a:endParaRPr lang="en-US" altLang="zh-CN" sz="2400" b="1" i="1" dirty="0">
              <a:solidFill>
                <a:srgbClr val="FF0000"/>
              </a:solidFill>
              <a:sym typeface="+mn-ea"/>
            </a:endParaRPr>
          </a:p>
        </p:txBody>
      </p:sp>
      <p:sp>
        <p:nvSpPr>
          <p:cNvPr id="7" name="文本框 6"/>
          <p:cNvSpPr txBox="1"/>
          <p:nvPr/>
        </p:nvSpPr>
        <p:spPr>
          <a:xfrm>
            <a:off x="6600190" y="1490980"/>
            <a:ext cx="5695315"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Jenny(your foreign English teacher)</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600190" y="2060575"/>
            <a:ext cx="5405755" cy="755650"/>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rPr>
              <a:t>Jenny has provided two options for a new column in our class Engish Newspaper</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527800" y="2889250"/>
            <a:ext cx="5415280"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sym typeface="+mn-ea"/>
              </a:rPr>
              <a:t>recommend </a:t>
            </a:r>
            <a:r>
              <a:rPr lang="en-US" altLang="zh-CN" sz="2400">
                <a:solidFill>
                  <a:schemeClr val="tx1"/>
                </a:solidFill>
                <a:latin typeface="Times New Roman" panose="02020603050405020304" charset="0"/>
                <a:cs typeface="Times New Roman" panose="02020603050405020304" charset="0"/>
                <a:sym typeface="+mn-ea"/>
              </a:rPr>
              <a:t>your preferred column option to Jenny  </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1" name="文本框 10"/>
          <p:cNvSpPr txBox="1"/>
          <p:nvPr/>
        </p:nvSpPr>
        <p:spPr>
          <a:xfrm>
            <a:off x="6564630" y="3644900"/>
            <a:ext cx="5569585"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 state your preferred column </a:t>
            </a:r>
            <a:r>
              <a:rPr lang="en-US" altLang="zh-CN" sz="2400">
                <a:solidFill>
                  <a:srgbClr val="FF0000"/>
                </a:solidFill>
                <a:latin typeface="Times New Roman" panose="02020603050405020304" charset="0"/>
                <a:cs typeface="Times New Roman" panose="02020603050405020304" charset="0"/>
                <a:sym typeface="+mn-ea"/>
              </a:rPr>
              <a:t>clearly</a:t>
            </a:r>
            <a:endParaRPr lang="en-US" altLang="zh-CN" sz="2400">
              <a:solidFill>
                <a:srgbClr val="FF0000"/>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reasons </a:t>
            </a:r>
            <a:r>
              <a:rPr lang="en-US" altLang="zh-CN" sz="2400">
                <a:solidFill>
                  <a:schemeClr val="tx1"/>
                </a:solidFill>
                <a:latin typeface="Times New Roman" panose="02020603050405020304" charset="0"/>
                <a:cs typeface="Times New Roman" panose="02020603050405020304" charset="0"/>
                <a:sym typeface="+mn-ea"/>
              </a:rPr>
              <a:t>for your choice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6656070" y="4293235"/>
            <a:ext cx="5535930" cy="755650"/>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 simple present tense (for stating opinions) </a:t>
            </a:r>
            <a:endParaRPr lang="en-US" altLang="zh-CN" sz="2400">
              <a:latin typeface="Times New Roman" panose="02020603050405020304" charset="0"/>
              <a:cs typeface="Times New Roman" panose="02020603050405020304" charset="0"/>
              <a:sym typeface="+mn-ea"/>
            </a:endParaRPr>
          </a:p>
          <a:p>
            <a:pPr lvl="0" algn="l">
              <a:lnSpc>
                <a:spcPct val="90000"/>
              </a:lnSpc>
              <a:buClrTx/>
              <a:buSzTx/>
              <a:buFontTx/>
            </a:pPr>
            <a:r>
              <a:rPr lang="en-US" altLang="zh-CN" sz="2400">
                <a:latin typeface="Times New Roman" panose="02020603050405020304" charset="0"/>
                <a:cs typeface="Times New Roman" panose="02020603050405020304" charset="0"/>
                <a:sym typeface="+mn-ea"/>
              </a:rPr>
              <a:t> future tense (the column’s impact)</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699250" y="5085080"/>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and second person </a:t>
            </a:r>
            <a:endParaRPr lang="en-US" altLang="zh-CN" sz="2400">
              <a:latin typeface="Times New Roman" panose="02020603050405020304" charset="0"/>
              <a:cs typeface="Times New Roman" panose="02020603050405020304" charset="0"/>
              <a:sym typeface="+mn-ea"/>
            </a:endParaRPr>
          </a:p>
        </p:txBody>
      </p:sp>
      <p:cxnSp>
        <p:nvCxnSpPr>
          <p:cNvPr id="16" name="直接连接符 15"/>
          <p:cNvCxnSpPr/>
          <p:nvPr/>
        </p:nvCxnSpPr>
        <p:spPr>
          <a:xfrm flipV="1">
            <a:off x="839470" y="1700530"/>
            <a:ext cx="3456305" cy="1587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1" name="直接连接符 20"/>
          <p:cNvCxnSpPr/>
          <p:nvPr/>
        </p:nvCxnSpPr>
        <p:spPr>
          <a:xfrm>
            <a:off x="767715" y="1340485"/>
            <a:ext cx="3680460" cy="444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 name="直接连接符 1"/>
          <p:cNvCxnSpPr/>
          <p:nvPr/>
        </p:nvCxnSpPr>
        <p:spPr>
          <a:xfrm flipV="1">
            <a:off x="474980" y="2204720"/>
            <a:ext cx="2452370" cy="1079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flipV="1">
            <a:off x="474980" y="2564765"/>
            <a:ext cx="3820795" cy="3429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5" name="直接连接符 24"/>
          <p:cNvCxnSpPr/>
          <p:nvPr/>
        </p:nvCxnSpPr>
        <p:spPr>
          <a:xfrm flipV="1">
            <a:off x="474980" y="2973705"/>
            <a:ext cx="3892550" cy="1206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a:off x="2135505" y="3446145"/>
            <a:ext cx="864235"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911225" y="4269740"/>
            <a:ext cx="172847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911225" y="4653280"/>
            <a:ext cx="172847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4" name="文本框 13"/>
          <p:cNvSpPr txBox="1"/>
          <p:nvPr/>
        </p:nvSpPr>
        <p:spPr>
          <a:xfrm>
            <a:off x="6699250" y="5733415"/>
            <a:ext cx="5198110" cy="423545"/>
          </a:xfrm>
          <a:prstGeom prst="rect">
            <a:avLst/>
          </a:prstGeom>
          <a:noFill/>
        </p:spPr>
        <p:txBody>
          <a:bodyPr wrap="square" rtlCol="0">
            <a:spAutoFit/>
          </a:bodyPr>
          <a:p>
            <a:pPr lvl="0" algn="l">
              <a:lnSpc>
                <a:spcPct val="90000"/>
              </a:lnSpc>
              <a:buClrTx/>
              <a:buSzTx/>
              <a:buFontTx/>
            </a:pPr>
            <a:r>
              <a:rPr lang="en-US" altLang="zh-CN" sz="2400">
                <a:solidFill>
                  <a:srgbClr val="FF0000"/>
                </a:solidFill>
                <a:latin typeface="Times New Roman" panose="02020603050405020304" charset="0"/>
                <a:cs typeface="Times New Roman" panose="02020603050405020304" charset="0"/>
                <a:sym typeface="+mn-ea"/>
              </a:rPr>
              <a:t>persuasive but polite</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p:txBody>
      </p:sp>
      <p:sp>
        <p:nvSpPr>
          <p:cNvPr id="17" name="文本框 16"/>
          <p:cNvSpPr txBox="1"/>
          <p:nvPr/>
        </p:nvSpPr>
        <p:spPr>
          <a:xfrm>
            <a:off x="146050" y="4797425"/>
            <a:ext cx="4639310" cy="1938020"/>
          </a:xfrm>
          <a:prstGeom prst="rect">
            <a:avLst/>
          </a:prstGeom>
          <a:noFill/>
        </p:spPr>
        <p:txBody>
          <a:bodyPr wrap="square" rtlCol="0" anchor="t">
            <a:spAutoFit/>
          </a:bodyPr>
          <a:p>
            <a:r>
              <a:rPr lang="en-US" altLang="zh-CN" sz="2400">
                <a:latin typeface="Times New Roman" panose="02020603050405020304" charset="0"/>
                <a:cs typeface="Times New Roman" panose="02020603050405020304" charset="0"/>
                <a:sym typeface="+mn-ea"/>
              </a:rPr>
              <a:t>Dear Jenny, </a:t>
            </a:r>
            <a:endParaRPr lang="en-US" altLang="zh-CN" sz="2400">
              <a:latin typeface="Times New Roman" panose="02020603050405020304" charset="0"/>
              <a:cs typeface="Times New Roman" panose="02020603050405020304" charset="0"/>
              <a:sym typeface="+mn-ea"/>
            </a:endParaRPr>
          </a:p>
          <a:p>
            <a:pPr indent="457200"/>
            <a:r>
              <a:rPr lang="en-US" altLang="zh-CN" sz="2400">
                <a:latin typeface="Times New Roman" panose="02020603050405020304" charset="0"/>
                <a:cs typeface="Times New Roman" panose="02020603050405020304" charset="0"/>
                <a:sym typeface="+mn-ea"/>
              </a:rPr>
              <a:t>I really like the idea of adding a new column to our English newspaper.</a:t>
            </a:r>
            <a:endParaRPr lang="en-US" altLang="zh-CN" sz="2400">
              <a:latin typeface="Times New Roman" panose="02020603050405020304" charset="0"/>
              <a:cs typeface="Times New Roman" panose="02020603050405020304" charset="0"/>
              <a:sym typeface="+mn-ea"/>
            </a:endParaRPr>
          </a:p>
          <a:p>
            <a:endParaRPr lang="en-US" altLang="zh-CN" sz="2400">
              <a:latin typeface="Times New Roman" panose="02020603050405020304" charset="0"/>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063750" y="692150"/>
            <a:ext cx="2550160" cy="550545"/>
          </a:xfrm>
          <a:prstGeom prst="rect">
            <a:avLst/>
          </a:prstGeom>
          <a:noFill/>
        </p:spPr>
        <p:txBody>
          <a:bodyPr wrap="square" rtlCol="0">
            <a:noAutofit/>
          </a:bodyPr>
          <a:p>
            <a:r>
              <a:rPr lang="en-US" altLang="zh-CN" sz="3600" b="1" dirty="0">
                <a:solidFill>
                  <a:srgbClr val="0070C0"/>
                </a:solidFill>
                <a:sym typeface="+mn-ea"/>
              </a:rPr>
              <a:t>Beginning</a:t>
            </a:r>
            <a:endParaRPr lang="en-US" altLang="zh-CN" sz="3600" b="1" dirty="0">
              <a:solidFill>
                <a:srgbClr val="0070C0"/>
              </a:solidFill>
              <a:sym typeface="+mn-ea"/>
            </a:endParaRPr>
          </a:p>
        </p:txBody>
      </p:sp>
      <p:sp>
        <p:nvSpPr>
          <p:cNvPr id="16" name="左大括号 15"/>
          <p:cNvSpPr/>
          <p:nvPr/>
        </p:nvSpPr>
        <p:spPr>
          <a:xfrm>
            <a:off x="4478020" y="476885"/>
            <a:ext cx="464820" cy="91059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0" name="文本框 19"/>
          <p:cNvSpPr txBox="1"/>
          <p:nvPr/>
        </p:nvSpPr>
        <p:spPr>
          <a:xfrm>
            <a:off x="1991995" y="3068955"/>
            <a:ext cx="1463675" cy="541020"/>
          </a:xfrm>
          <a:prstGeom prst="rect">
            <a:avLst/>
          </a:prstGeom>
          <a:noFill/>
        </p:spPr>
        <p:txBody>
          <a:bodyPr wrap="square" rtlCol="0">
            <a:noAutofit/>
          </a:bodyPr>
          <a:p>
            <a:r>
              <a:rPr lang="en-US" altLang="zh-CN" sz="3600" b="1" dirty="0">
                <a:solidFill>
                  <a:srgbClr val="0070C0"/>
                </a:solidFill>
                <a:sym typeface="+mn-ea"/>
              </a:rPr>
              <a:t>Body</a:t>
            </a:r>
            <a:endParaRPr lang="en-US" altLang="zh-CN" sz="3600" b="1" dirty="0">
              <a:solidFill>
                <a:srgbClr val="0070C0"/>
              </a:solidFill>
              <a:sym typeface="+mn-ea"/>
            </a:endParaRPr>
          </a:p>
        </p:txBody>
      </p:sp>
      <p:sp>
        <p:nvSpPr>
          <p:cNvPr id="19" name="文本框 18"/>
          <p:cNvSpPr txBox="1"/>
          <p:nvPr/>
        </p:nvSpPr>
        <p:spPr>
          <a:xfrm>
            <a:off x="2135505" y="5138420"/>
            <a:ext cx="2409190" cy="531495"/>
          </a:xfrm>
          <a:prstGeom prst="rect">
            <a:avLst/>
          </a:prstGeom>
          <a:noFill/>
        </p:spPr>
        <p:txBody>
          <a:bodyPr wrap="square" rtlCol="0">
            <a:noAutofit/>
          </a:bodyPr>
          <a:p>
            <a:r>
              <a:rPr lang="en-US" altLang="zh-CN" sz="3600" b="1" dirty="0">
                <a:solidFill>
                  <a:srgbClr val="0070C0"/>
                </a:solidFill>
                <a:sym typeface="+mn-ea"/>
              </a:rPr>
              <a:t>Ending</a:t>
            </a:r>
            <a:endParaRPr lang="en-US" altLang="zh-CN" sz="3600" b="1" dirty="0">
              <a:solidFill>
                <a:srgbClr val="0070C0"/>
              </a:solidFill>
              <a:sym typeface="+mn-ea"/>
            </a:endParaRPr>
          </a:p>
        </p:txBody>
      </p:sp>
      <p:sp>
        <p:nvSpPr>
          <p:cNvPr id="7" name="左大括号 6"/>
          <p:cNvSpPr/>
          <p:nvPr/>
        </p:nvSpPr>
        <p:spPr>
          <a:xfrm>
            <a:off x="1559560" y="1145540"/>
            <a:ext cx="624840" cy="43973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90170" y="2852420"/>
            <a:ext cx="2348865" cy="521970"/>
          </a:xfrm>
          <a:prstGeom prst="rect">
            <a:avLst/>
          </a:prstGeom>
          <a:noFill/>
        </p:spPr>
        <p:txBody>
          <a:bodyPr wrap="square" rtlCol="0">
            <a:noAutofit/>
          </a:bodyPr>
          <a:p>
            <a:pPr lvl="0" algn="l">
              <a:buClrTx/>
              <a:buSzTx/>
              <a:buFontTx/>
            </a:pPr>
            <a:r>
              <a:rPr lang="en-US" altLang="zh-CN" sz="2800" b="1">
                <a:solidFill>
                  <a:srgbClr val="C00000"/>
                </a:solidFill>
                <a:sym typeface="+mn-ea"/>
              </a:rPr>
              <a:t>express opinion</a:t>
            </a:r>
            <a:endParaRPr lang="en-US" altLang="zh-CN" sz="2800" b="1">
              <a:solidFill>
                <a:srgbClr val="C00000"/>
              </a:solidFill>
              <a:sym typeface="+mn-ea"/>
            </a:endParaRPr>
          </a:p>
        </p:txBody>
      </p:sp>
      <p:sp>
        <p:nvSpPr>
          <p:cNvPr id="8" name="文本框 7"/>
          <p:cNvSpPr txBox="1"/>
          <p:nvPr/>
        </p:nvSpPr>
        <p:spPr>
          <a:xfrm>
            <a:off x="4871720" y="116840"/>
            <a:ext cx="7308215" cy="583565"/>
          </a:xfrm>
          <a:prstGeom prst="rect">
            <a:avLst/>
          </a:prstGeom>
          <a:noFill/>
        </p:spPr>
        <p:txBody>
          <a:bodyPr wrap="square" rtlCol="0">
            <a:spAutoFit/>
          </a:bodyPr>
          <a:p>
            <a:r>
              <a:rPr lang="en-US" altLang="zh-CN" sz="3200">
                <a:solidFill>
                  <a:schemeClr val="tx1"/>
                </a:solidFill>
                <a:latin typeface="Times New Roman" panose="02020603050405020304" charset="0"/>
                <a:cs typeface="Times New Roman" panose="02020603050405020304" charset="0"/>
              </a:rPr>
              <a:t>Greeting+background information</a:t>
            </a:r>
            <a:r>
              <a:rPr lang="en-US" altLang="zh-CN" sz="3200" b="1">
                <a:solidFill>
                  <a:schemeClr val="accent2"/>
                </a:solidFill>
              </a:rPr>
              <a:t>(Given)</a:t>
            </a:r>
            <a:endParaRPr lang="en-US" altLang="zh-CN" sz="3200" b="1">
              <a:solidFill>
                <a:schemeClr val="accent2"/>
              </a:solidFill>
            </a:endParaRPr>
          </a:p>
        </p:txBody>
      </p:sp>
      <p:sp>
        <p:nvSpPr>
          <p:cNvPr id="10" name="文本框 9"/>
          <p:cNvSpPr txBox="1"/>
          <p:nvPr/>
        </p:nvSpPr>
        <p:spPr>
          <a:xfrm>
            <a:off x="4874260" y="908685"/>
            <a:ext cx="6606540" cy="107632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sym typeface="+mn-ea"/>
              </a:rPr>
              <a:t>State your preferred column </a:t>
            </a:r>
            <a:r>
              <a:rPr lang="en-US" altLang="zh-CN" sz="3200">
                <a:solidFill>
                  <a:srgbClr val="FF0000"/>
                </a:solidFill>
                <a:latin typeface="Times New Roman" panose="02020603050405020304" charset="0"/>
                <a:cs typeface="Times New Roman" panose="02020603050405020304" charset="0"/>
                <a:sym typeface="+mn-ea"/>
              </a:rPr>
              <a:t>clearly</a:t>
            </a:r>
            <a:endParaRPr lang="en-US" altLang="zh-CN" sz="3200">
              <a:solidFill>
                <a:srgbClr val="FF0000"/>
              </a:solidFill>
              <a:latin typeface="Times New Roman" panose="02020603050405020304" charset="0"/>
              <a:cs typeface="Times New Roman" panose="02020603050405020304" charset="0"/>
              <a:sym typeface="+mn-ea"/>
            </a:endParaRPr>
          </a:p>
          <a:p>
            <a:endParaRPr lang="en-US" altLang="zh-CN" sz="3200" b="1">
              <a:solidFill>
                <a:srgbClr val="FF0000"/>
              </a:solidFill>
            </a:endParaRPr>
          </a:p>
        </p:txBody>
      </p:sp>
      <p:sp>
        <p:nvSpPr>
          <p:cNvPr id="18" name="文本框 17"/>
          <p:cNvSpPr txBox="1"/>
          <p:nvPr/>
        </p:nvSpPr>
        <p:spPr>
          <a:xfrm>
            <a:off x="3215640" y="1628775"/>
            <a:ext cx="3180715" cy="829945"/>
          </a:xfrm>
          <a:prstGeom prst="rect">
            <a:avLst/>
          </a:prstGeom>
          <a:noFill/>
        </p:spPr>
        <p:txBody>
          <a:bodyPr wrap="square" rtlCol="0">
            <a:spAutoFit/>
          </a:bodyPr>
          <a:p>
            <a:r>
              <a:rPr lang="en-US" altLang="zh-CN" sz="48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Linking</a:t>
            </a:r>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6" name="文本框 25"/>
          <p:cNvSpPr txBox="1"/>
          <p:nvPr/>
        </p:nvSpPr>
        <p:spPr>
          <a:xfrm>
            <a:off x="4079240" y="5184775"/>
            <a:ext cx="7529195" cy="583565"/>
          </a:xfrm>
          <a:prstGeom prst="rect">
            <a:avLst/>
          </a:prstGeom>
          <a:noFill/>
        </p:spPr>
        <p:txBody>
          <a:bodyPr wrap="square" rtlCol="0">
            <a:spAutoFit/>
          </a:bodyPr>
          <a:p>
            <a:r>
              <a:rPr lang="en-US" altLang="zh-CN" sz="3200">
                <a:solidFill>
                  <a:schemeClr val="tx1"/>
                </a:solidFill>
              </a:rPr>
              <a:t>Summarize/appreciate/</a:t>
            </a:r>
            <a:r>
              <a:rPr lang="en-US" altLang="zh-CN" sz="3200">
                <a:solidFill>
                  <a:srgbClr val="00B050"/>
                </a:solidFill>
              </a:rPr>
              <a:t>anticipate/</a:t>
            </a:r>
            <a:r>
              <a:rPr lang="en-US" altLang="zh-CN" sz="3200">
                <a:solidFill>
                  <a:srgbClr val="FF0000"/>
                </a:solidFill>
              </a:rPr>
              <a:t>wish</a:t>
            </a:r>
            <a:endParaRPr lang="en-US" altLang="zh-CN" sz="3200">
              <a:solidFill>
                <a:srgbClr val="FF0000"/>
              </a:solidFill>
            </a:endParaRPr>
          </a:p>
        </p:txBody>
      </p:sp>
      <p:sp>
        <p:nvSpPr>
          <p:cNvPr id="2" name="文本框 1"/>
          <p:cNvSpPr txBox="1"/>
          <p:nvPr/>
        </p:nvSpPr>
        <p:spPr>
          <a:xfrm>
            <a:off x="3215640" y="2996565"/>
            <a:ext cx="4689475" cy="645160"/>
          </a:xfrm>
          <a:prstGeom prst="rect">
            <a:avLst/>
          </a:prstGeom>
          <a:noFill/>
        </p:spPr>
        <p:txBody>
          <a:bodyPr wrap="square" rtlCol="0" anchor="t">
            <a:spAutoFit/>
          </a:bodyPr>
          <a:p>
            <a:pPr lvl="0" algn="l">
              <a:buClrTx/>
              <a:buSzTx/>
              <a:buFontTx/>
            </a:pPr>
            <a:r>
              <a:rPr lang="en-US" altLang="zh-CN" sz="3600">
                <a:solidFill>
                  <a:srgbClr val="FF0000"/>
                </a:solidFill>
                <a:latin typeface="Times New Roman" panose="02020603050405020304" charset="0"/>
                <a:cs typeface="Times New Roman" panose="02020603050405020304" charset="0"/>
                <a:sym typeface="+mn-ea"/>
              </a:rPr>
              <a:t>reasons</a:t>
            </a:r>
            <a:r>
              <a:rPr lang="en-US" altLang="zh-CN" sz="3600">
                <a:latin typeface="Times New Roman" panose="02020603050405020304" charset="0"/>
                <a:cs typeface="Times New Roman" panose="02020603050405020304" charset="0"/>
                <a:sym typeface="+mn-ea"/>
              </a:rPr>
              <a:t> for your choice</a:t>
            </a:r>
            <a:endParaRPr lang="en-US" altLang="zh-CN" sz="3600">
              <a:latin typeface="Times New Roman" panose="02020603050405020304" charset="0"/>
              <a:cs typeface="Times New Roman" panose="02020603050405020304" charset="0"/>
              <a:sym typeface="+mn-ea"/>
            </a:endParaRPr>
          </a:p>
        </p:txBody>
      </p:sp>
      <p:sp>
        <p:nvSpPr>
          <p:cNvPr id="3" name="上箭头 2"/>
          <p:cNvSpPr/>
          <p:nvPr/>
        </p:nvSpPr>
        <p:spPr>
          <a:xfrm>
            <a:off x="6286500" y="1628775"/>
            <a:ext cx="326390" cy="108013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7032625" y="1556385"/>
            <a:ext cx="5060315" cy="1198880"/>
          </a:xfrm>
          <a:prstGeom prst="rect">
            <a:avLst/>
          </a:prstGeom>
          <a:solidFill>
            <a:schemeClr val="accent1"/>
          </a:solidFill>
        </p:spPr>
        <p:txBody>
          <a:bodyPr wrap="square" rtlCol="0">
            <a:spAutoFit/>
          </a:bodyPr>
          <a:p>
            <a:r>
              <a:rPr lang="en-US" altLang="zh-CN" sz="2400">
                <a:solidFill>
                  <a:srgbClr val="00B0F0"/>
                </a:solidFill>
              </a:rPr>
              <a:t>The reasons are as follows.</a:t>
            </a:r>
            <a:endParaRPr lang="en-US" altLang="zh-CN" sz="2400">
              <a:solidFill>
                <a:srgbClr val="00B0F0"/>
              </a:solidFill>
            </a:endParaRPr>
          </a:p>
          <a:p>
            <a:r>
              <a:rPr lang="en-US" altLang="zh-CN" sz="2400">
                <a:solidFill>
                  <a:srgbClr val="00B0F0"/>
                </a:solidFill>
              </a:rPr>
              <a:t>Here’s why.</a:t>
            </a:r>
            <a:endParaRPr lang="en-US" altLang="zh-CN" sz="2400">
              <a:solidFill>
                <a:srgbClr val="00B0F0"/>
              </a:solidFill>
            </a:endParaRPr>
          </a:p>
          <a:p>
            <a:r>
              <a:rPr lang="en-US" altLang="zh-CN" sz="2400">
                <a:solidFill>
                  <a:srgbClr val="00B0F0"/>
                </a:solidFill>
                <a:sym typeface="+mn-ea"/>
              </a:rPr>
              <a:t>I’m excited to share why I believe... </a:t>
            </a:r>
            <a:endParaRPr lang="en-US" altLang="zh-CN" sz="2400">
              <a:solidFill>
                <a:srgbClr val="00B0F0"/>
              </a:solidFill>
              <a:sym typeface="+mn-ea"/>
            </a:endParaRPr>
          </a:p>
        </p:txBody>
      </p:sp>
      <p:sp>
        <p:nvSpPr>
          <p:cNvPr id="13" name="文本框 12"/>
          <p:cNvSpPr txBox="1"/>
          <p:nvPr/>
        </p:nvSpPr>
        <p:spPr>
          <a:xfrm>
            <a:off x="3215640" y="4077335"/>
            <a:ext cx="4142105" cy="521970"/>
          </a:xfrm>
          <a:prstGeom prst="rect">
            <a:avLst/>
          </a:prstGeom>
          <a:noFill/>
        </p:spPr>
        <p:txBody>
          <a:bodyPr wrap="square" rtlCol="0">
            <a:spAutoFit/>
          </a:bodyPr>
          <a:p>
            <a:r>
              <a:rPr lang="en-US" altLang="zh-CN" sz="2800">
                <a:solidFill>
                  <a:srgbClr val="FF0000"/>
                </a:solidFill>
              </a:rPr>
              <a:t>advantages/significance</a:t>
            </a:r>
            <a:endParaRPr lang="en-US" altLang="zh-CN" sz="2800">
              <a:solidFill>
                <a:srgbClr val="FF0000"/>
              </a:solidFill>
            </a:endParaRPr>
          </a:p>
        </p:txBody>
      </p:sp>
      <p:sp>
        <p:nvSpPr>
          <p:cNvPr id="14" name="下箭头 13"/>
          <p:cNvSpPr/>
          <p:nvPr/>
        </p:nvSpPr>
        <p:spPr>
          <a:xfrm>
            <a:off x="3935730" y="3500755"/>
            <a:ext cx="359410" cy="6419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左大括号 14"/>
          <p:cNvSpPr/>
          <p:nvPr/>
        </p:nvSpPr>
        <p:spPr>
          <a:xfrm>
            <a:off x="7176135" y="3572510"/>
            <a:ext cx="464820" cy="91059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1" name="文本框 20"/>
          <p:cNvSpPr txBox="1"/>
          <p:nvPr/>
        </p:nvSpPr>
        <p:spPr>
          <a:xfrm>
            <a:off x="7680325" y="3284855"/>
            <a:ext cx="3736340" cy="460375"/>
          </a:xfrm>
          <a:prstGeom prst="rect">
            <a:avLst/>
          </a:prstGeom>
          <a:solidFill>
            <a:schemeClr val="accent1"/>
          </a:solidFill>
        </p:spPr>
        <p:txBody>
          <a:bodyPr wrap="square" rtlCol="0">
            <a:spAutoFit/>
          </a:bodyPr>
          <a:p>
            <a:r>
              <a:rPr lang="en-US" altLang="zh-CN" sz="2400"/>
              <a:t>for </a:t>
            </a:r>
            <a:r>
              <a:rPr lang="en-US" altLang="zh-CN" sz="2400">
                <a:solidFill>
                  <a:srgbClr val="FF0000"/>
                </a:solidFill>
              </a:rPr>
              <a:t>contributors/individuals</a:t>
            </a:r>
            <a:endParaRPr lang="en-US" altLang="zh-CN" sz="2400">
              <a:solidFill>
                <a:srgbClr val="FF0000"/>
              </a:solidFill>
            </a:endParaRPr>
          </a:p>
        </p:txBody>
      </p:sp>
      <p:sp>
        <p:nvSpPr>
          <p:cNvPr id="23" name="文本框 22"/>
          <p:cNvSpPr txBox="1"/>
          <p:nvPr/>
        </p:nvSpPr>
        <p:spPr>
          <a:xfrm>
            <a:off x="7640955" y="3929380"/>
            <a:ext cx="3903980" cy="829945"/>
          </a:xfrm>
          <a:prstGeom prst="rect">
            <a:avLst/>
          </a:prstGeom>
          <a:solidFill>
            <a:schemeClr val="accent1"/>
          </a:solidFill>
        </p:spPr>
        <p:txBody>
          <a:bodyPr wrap="square" rtlCol="0">
            <a:spAutoFit/>
          </a:bodyPr>
          <a:p>
            <a:r>
              <a:rPr lang="en-US" altLang="zh-CN" sz="2400"/>
              <a:t>for </a:t>
            </a:r>
            <a:r>
              <a:rPr lang="en-US" altLang="zh-CN" sz="2400">
                <a:solidFill>
                  <a:srgbClr val="FF0000"/>
                </a:solidFill>
              </a:rPr>
              <a:t>readers/column/</a:t>
            </a:r>
            <a:endParaRPr lang="en-US" altLang="zh-CN" sz="2400">
              <a:solidFill>
                <a:srgbClr val="FF0000"/>
              </a:solidFill>
            </a:endParaRPr>
          </a:p>
          <a:p>
            <a:r>
              <a:rPr lang="en-US" altLang="zh-CN" sz="2400">
                <a:solidFill>
                  <a:srgbClr val="FF0000"/>
                </a:solidFill>
              </a:rPr>
              <a:t>newspaper/class/school</a:t>
            </a:r>
            <a:endParaRPr lang="en-US" altLang="zh-CN" sz="2400">
              <a:solidFill>
                <a:srgbClr val="FF0000"/>
              </a:solidFill>
            </a:endParaRPr>
          </a:p>
        </p:txBody>
      </p:sp>
      <p:sp>
        <p:nvSpPr>
          <p:cNvPr id="24" name="文本框 23"/>
          <p:cNvSpPr txBox="1"/>
          <p:nvPr/>
        </p:nvSpPr>
        <p:spPr>
          <a:xfrm>
            <a:off x="4478020" y="3429000"/>
            <a:ext cx="655955" cy="829945"/>
          </a:xfrm>
          <a:prstGeom prst="rect">
            <a:avLst/>
          </a:prstGeom>
          <a:noFill/>
        </p:spPr>
        <p:txBody>
          <a:bodyPr wrap="square" rtlCol="0" anchor="t">
            <a:spAutoFit/>
          </a:bodyPr>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rPr>
              <a:t>?</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8" grpId="0"/>
      <p:bldP spid="3" grpId="0" animBg="1"/>
      <p:bldP spid="4" grpId="0" animBg="1"/>
      <p:bldP spid="14" grpId="0" animBg="1"/>
      <p:bldP spid="24" grpId="0"/>
      <p:bldP spid="13" grpId="0"/>
      <p:bldP spid="15" grpId="0" animBg="1"/>
      <p:bldP spid="21" grpId="0" animBg="1"/>
      <p:bldP spid="23"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51180" y="909320"/>
            <a:ext cx="11073765" cy="768350"/>
          </a:xfrm>
          <a:prstGeom prst="rect">
            <a:avLst/>
          </a:prstGeom>
          <a:noFill/>
        </p:spPr>
        <p:txBody>
          <a:bodyPr wrap="square" rtlCol="0" anchor="t">
            <a:spAutoFit/>
          </a:bodyPr>
          <a:p>
            <a:r>
              <a:rPr lang="en-US" altLang="zh-CN" sz="4400">
                <a:solidFill>
                  <a:srgbClr val="FF0000"/>
                </a:solidFill>
                <a:latin typeface="Times New Roman" panose="02020603050405020304" charset="0"/>
                <a:cs typeface="Times New Roman" panose="02020603050405020304" charset="0"/>
                <a:sym typeface="+mn-ea"/>
              </a:rPr>
              <a:t>How </a:t>
            </a:r>
            <a:r>
              <a:rPr lang="en-US" altLang="zh-CN" sz="4400">
                <a:latin typeface="Times New Roman" panose="02020603050405020304" charset="0"/>
                <a:cs typeface="Times New Roman" panose="02020603050405020304" charset="0"/>
                <a:sym typeface="+mn-ea"/>
              </a:rPr>
              <a:t>do you </a:t>
            </a:r>
            <a:r>
              <a:rPr lang="en-US" altLang="zh-CN" sz="4400">
                <a:solidFill>
                  <a:srgbClr val="FF0000"/>
                </a:solidFill>
                <a:latin typeface="Times New Roman" panose="02020603050405020304" charset="0"/>
                <a:cs typeface="Times New Roman" panose="02020603050405020304" charset="0"/>
                <a:sym typeface="+mn-ea"/>
              </a:rPr>
              <a:t>state </a:t>
            </a:r>
            <a:r>
              <a:rPr lang="en-US" altLang="zh-CN" sz="4400">
                <a:latin typeface="Times New Roman" panose="02020603050405020304" charset="0"/>
                <a:cs typeface="Times New Roman" panose="02020603050405020304" charset="0"/>
                <a:sym typeface="+mn-ea"/>
              </a:rPr>
              <a:t>your preferred column </a:t>
            </a:r>
            <a:r>
              <a:rPr lang="en-US" altLang="zh-CN" sz="4400">
                <a:solidFill>
                  <a:srgbClr val="FF0000"/>
                </a:solidFill>
                <a:latin typeface="Times New Roman" panose="02020603050405020304" charset="0"/>
                <a:cs typeface="Times New Roman" panose="02020603050405020304" charset="0"/>
                <a:sym typeface="+mn-ea"/>
              </a:rPr>
              <a:t>clearly?</a:t>
            </a:r>
            <a:endParaRPr lang="en-US" altLang="zh-CN" sz="44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custDataLst>
              <p:tags r:id="rId1"/>
            </p:custDataLst>
          </p:nvPr>
        </p:nvSpPr>
        <p:spPr>
          <a:xfrm>
            <a:off x="435610" y="2766695"/>
            <a:ext cx="5064125" cy="2740025"/>
          </a:xfrm>
          <a:prstGeom prst="rect">
            <a:avLst/>
          </a:prstGeom>
          <a:solidFill>
            <a:schemeClr val="accent5"/>
          </a:solidFill>
        </p:spPr>
        <p:txBody>
          <a:bodyPr wrap="square" rtlCol="0">
            <a:noAutofit/>
          </a:bodyPr>
          <a:p>
            <a:pPr marL="457200" lvl="0" indent="-457200" algn="l">
              <a:lnSpc>
                <a:spcPct val="120000"/>
              </a:lnSpc>
              <a:buClrTx/>
              <a:buSzTx/>
              <a:buFont typeface="Wingdings" panose="05000000000000000000" charset="0"/>
              <a:buChar char="Ø"/>
            </a:pPr>
            <a:r>
              <a:rPr lang="en-US" altLang="zh-CN" sz="2800">
                <a:solidFill>
                  <a:schemeClr val="tx1"/>
                </a:solidFill>
                <a:sym typeface="+mn-ea"/>
              </a:rPr>
              <a:t>I </a:t>
            </a:r>
            <a:r>
              <a:rPr lang="en-US" altLang="zh-CN" sz="2800">
                <a:solidFill>
                  <a:srgbClr val="FF0000"/>
                </a:solidFill>
                <a:sym typeface="+mn-ea"/>
              </a:rPr>
              <a:t>strongly recommend</a:t>
            </a:r>
            <a:r>
              <a:rPr lang="en-US" altLang="zh-CN" sz="2800">
                <a:solidFill>
                  <a:schemeClr val="tx1"/>
                </a:solidFill>
                <a:sym typeface="+mn-ea"/>
              </a:rPr>
              <a:t>...</a:t>
            </a:r>
            <a:endParaRPr lang="en-US" altLang="zh-CN" sz="2800">
              <a:solidFill>
                <a:schemeClr val="tx1"/>
              </a:solidFill>
              <a:sym typeface="+mn-ea"/>
            </a:endParaRPr>
          </a:p>
          <a:p>
            <a:pPr marL="457200" lvl="0" indent="-457200" algn="l">
              <a:lnSpc>
                <a:spcPct val="120000"/>
              </a:lnSpc>
              <a:buClrTx/>
              <a:buSzTx/>
              <a:buFont typeface="Wingdings" panose="05000000000000000000" charset="0"/>
              <a:buChar char="Ø"/>
            </a:pPr>
            <a:r>
              <a:rPr lang="en-US" altLang="zh-CN" sz="2800">
                <a:solidFill>
                  <a:schemeClr val="tx1"/>
                </a:solidFill>
                <a:sym typeface="+mn-ea"/>
              </a:rPr>
              <a:t>My clear </a:t>
            </a:r>
            <a:r>
              <a:rPr lang="en-US" altLang="zh-CN" sz="2800">
                <a:solidFill>
                  <a:srgbClr val="FF0000"/>
                </a:solidFill>
                <a:sym typeface="+mn-ea"/>
              </a:rPr>
              <a:t>preference </a:t>
            </a:r>
            <a:r>
              <a:rPr lang="en-US" altLang="zh-CN" sz="2800">
                <a:solidFill>
                  <a:schemeClr val="tx1"/>
                </a:solidFill>
                <a:sym typeface="+mn-ea"/>
              </a:rPr>
              <a:t>is for ...</a:t>
            </a:r>
            <a:endParaRPr lang="en-US" altLang="zh-CN" sz="2800">
              <a:solidFill>
                <a:schemeClr val="tx1"/>
              </a:solidFill>
              <a:sym typeface="+mn-ea"/>
            </a:endParaRPr>
          </a:p>
          <a:p>
            <a:pPr marL="457200" lvl="0" indent="-457200" algn="l">
              <a:lnSpc>
                <a:spcPct val="120000"/>
              </a:lnSpc>
              <a:buClrTx/>
              <a:buSzTx/>
              <a:buFont typeface="Wingdings" panose="05000000000000000000" charset="0"/>
              <a:buChar char="Ø"/>
            </a:pPr>
            <a:r>
              <a:rPr lang="en-US" altLang="zh-CN" sz="2800">
                <a:solidFill>
                  <a:srgbClr val="FF0000"/>
                </a:solidFill>
                <a:sym typeface="+mn-ea"/>
              </a:rPr>
              <a:t>After </a:t>
            </a:r>
            <a:r>
              <a:rPr lang="en-US" altLang="zh-CN" sz="2800">
                <a:solidFill>
                  <a:schemeClr val="tx1"/>
                </a:solidFill>
                <a:sym typeface="+mn-ea"/>
              </a:rPr>
              <a:t>meticulous consideration, </a:t>
            </a:r>
            <a:r>
              <a:rPr lang="en-US" altLang="zh-CN" sz="2800">
                <a:solidFill>
                  <a:srgbClr val="FF0000"/>
                </a:solidFill>
                <a:sym typeface="+mn-ea"/>
              </a:rPr>
              <a:t>I believe</a:t>
            </a:r>
            <a:r>
              <a:rPr lang="en-US" altLang="zh-CN" sz="2800">
                <a:solidFill>
                  <a:schemeClr val="tx1"/>
                </a:solidFill>
                <a:sym typeface="+mn-ea"/>
              </a:rPr>
              <a:t>...</a:t>
            </a:r>
            <a:r>
              <a:rPr lang="en-US" altLang="zh-CN" sz="2800">
                <a:solidFill>
                  <a:srgbClr val="FF0000"/>
                </a:solidFill>
                <a:sym typeface="+mn-ea"/>
              </a:rPr>
              <a:t>would be ideal</a:t>
            </a:r>
            <a:r>
              <a:rPr lang="en-US" altLang="zh-CN" sz="2800">
                <a:solidFill>
                  <a:schemeClr val="tx1"/>
                </a:solidFill>
                <a:sym typeface="+mn-ea"/>
              </a:rPr>
              <a:t>.</a:t>
            </a:r>
            <a:endParaRPr lang="en-US" altLang="zh-CN" sz="2800">
              <a:solidFill>
                <a:schemeClr val="tx1"/>
              </a:solidFill>
              <a:sym typeface="+mn-ea"/>
            </a:endParaRPr>
          </a:p>
        </p:txBody>
      </p:sp>
      <p:sp>
        <p:nvSpPr>
          <p:cNvPr id="39" name="文本框 38"/>
          <p:cNvSpPr txBox="1"/>
          <p:nvPr>
            <p:custDataLst>
              <p:tags r:id="rId2"/>
            </p:custDataLst>
          </p:nvPr>
        </p:nvSpPr>
        <p:spPr>
          <a:xfrm>
            <a:off x="5952490" y="1930400"/>
            <a:ext cx="5052060" cy="583565"/>
          </a:xfrm>
          <a:prstGeom prst="rect">
            <a:avLst/>
          </a:prstGeom>
          <a:noFill/>
        </p:spPr>
        <p:txBody>
          <a:bodyPr wrap="square" rtlCol="0" anchor="t">
            <a:spAutoFit/>
          </a:bodyPr>
          <a:p>
            <a:pPr lvl="0" algn="ctr">
              <a:buClrTx/>
              <a:buSzTx/>
              <a:buFontTx/>
            </a:pPr>
            <a:r>
              <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rPr>
              <a:t>升级版—比较选择法</a:t>
            </a:r>
            <a:endPar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endParaRPr>
          </a:p>
        </p:txBody>
      </p:sp>
      <p:sp>
        <p:nvSpPr>
          <p:cNvPr id="59" name="文本框 58"/>
          <p:cNvSpPr txBox="1"/>
          <p:nvPr>
            <p:custDataLst>
              <p:tags r:id="rId3"/>
            </p:custDataLst>
          </p:nvPr>
        </p:nvSpPr>
        <p:spPr>
          <a:xfrm>
            <a:off x="767715" y="1930400"/>
            <a:ext cx="4324350" cy="583565"/>
          </a:xfrm>
          <a:prstGeom prst="rect">
            <a:avLst/>
          </a:prstGeom>
          <a:noFill/>
        </p:spPr>
        <p:txBody>
          <a:bodyPr wrap="square" rtlCol="0">
            <a:spAutoFit/>
          </a:bodyPr>
          <a:p>
            <a:r>
              <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rPr>
              <a:t>基础版—直接陈述法</a:t>
            </a:r>
            <a:endPar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endParaRPr>
          </a:p>
        </p:txBody>
      </p:sp>
      <p:sp>
        <p:nvSpPr>
          <p:cNvPr id="65" name="文本框 64"/>
          <p:cNvSpPr txBox="1"/>
          <p:nvPr>
            <p:custDataLst>
              <p:tags r:id="rId4"/>
            </p:custDataLst>
          </p:nvPr>
        </p:nvSpPr>
        <p:spPr>
          <a:xfrm>
            <a:off x="6456045" y="2767330"/>
            <a:ext cx="5196205" cy="2675255"/>
          </a:xfrm>
          <a:prstGeom prst="rect">
            <a:avLst/>
          </a:prstGeom>
          <a:solidFill>
            <a:srgbClr val="FFE0FF">
              <a:alpha val="38000"/>
            </a:srgbClr>
          </a:solidFill>
        </p:spPr>
        <p:txBody>
          <a:bodyPr wrap="square" rtlCol="0">
            <a:spAutoFit/>
          </a:bodyPr>
          <a:p>
            <a:pPr marL="457200" lvl="0" indent="-457200" algn="l">
              <a:lnSpc>
                <a:spcPct val="120000"/>
              </a:lnSpc>
              <a:buClrTx/>
              <a:buSzTx/>
              <a:buFont typeface="Wingdings" panose="05000000000000000000" charset="0"/>
              <a:buChar char="Ø"/>
            </a:pPr>
            <a:r>
              <a:rPr lang="en-US" altLang="zh-CN" sz="2800">
                <a:solidFill>
                  <a:srgbClr val="FF0000"/>
                </a:solidFill>
                <a:sym typeface="+mn-ea"/>
              </a:rPr>
              <a:t>Having evaluated </a:t>
            </a:r>
            <a:r>
              <a:rPr lang="en-US" altLang="zh-CN" sz="2800">
                <a:solidFill>
                  <a:schemeClr val="tx1"/>
                </a:solidFill>
                <a:sym typeface="+mn-ea"/>
              </a:rPr>
              <a:t>both options meticulously, </a:t>
            </a:r>
            <a:r>
              <a:rPr lang="en-US" altLang="zh-CN" sz="2800">
                <a:solidFill>
                  <a:srgbClr val="FF0000"/>
                </a:solidFill>
                <a:sym typeface="+mn-ea"/>
              </a:rPr>
              <a:t>I strongly vote for.</a:t>
            </a:r>
            <a:r>
              <a:rPr lang="en-US" altLang="zh-CN" sz="2800">
                <a:solidFill>
                  <a:schemeClr val="tx1"/>
                </a:solidFill>
                <a:sym typeface="+mn-ea"/>
              </a:rPr>
              <a:t>..</a:t>
            </a:r>
            <a:endParaRPr lang="en-US" altLang="zh-CN" sz="2800">
              <a:solidFill>
                <a:schemeClr val="tx1"/>
              </a:solidFill>
              <a:sym typeface="+mn-ea"/>
            </a:endParaRPr>
          </a:p>
          <a:p>
            <a:pPr marL="457200" lvl="0" indent="-457200" algn="l">
              <a:lnSpc>
                <a:spcPct val="120000"/>
              </a:lnSpc>
              <a:buClrTx/>
              <a:buSzTx/>
              <a:buFont typeface="Wingdings" panose="05000000000000000000" charset="0"/>
              <a:buChar char="Ø"/>
            </a:pPr>
            <a:r>
              <a:rPr lang="en-US" altLang="zh-CN" sz="2800">
                <a:solidFill>
                  <a:srgbClr val="FF0000"/>
                </a:solidFill>
                <a:sym typeface="+mn-ea"/>
              </a:rPr>
              <a:t>While</a:t>
            </a:r>
            <a:r>
              <a:rPr lang="en-US" altLang="zh-CN" sz="2800">
                <a:solidFill>
                  <a:schemeClr val="tx1"/>
                </a:solidFill>
                <a:sym typeface="+mn-ea"/>
              </a:rPr>
              <a:t> both have merits, ...clearly </a:t>
            </a:r>
            <a:r>
              <a:rPr lang="en-US" altLang="zh-CN" sz="2800">
                <a:solidFill>
                  <a:srgbClr val="FF0000"/>
                </a:solidFill>
                <a:sym typeface="+mn-ea"/>
              </a:rPr>
              <a:t>outweighs</a:t>
            </a:r>
            <a:r>
              <a:rPr lang="en-US" altLang="zh-CN" sz="2800">
                <a:solidFill>
                  <a:schemeClr val="tx1"/>
                </a:solidFill>
                <a:sym typeface="+mn-ea"/>
              </a:rPr>
              <a:t>...</a:t>
            </a:r>
            <a:endParaRPr lang="en-US" altLang="zh-CN" sz="2800">
              <a:solidFill>
                <a:schemeClr val="tx1"/>
              </a:solidFill>
              <a:sym typeface="+mn-ea"/>
            </a:endParaRPr>
          </a:p>
        </p:txBody>
      </p:sp>
      <p:sp>
        <p:nvSpPr>
          <p:cNvPr id="66" name="文本框 65"/>
          <p:cNvSpPr txBox="1"/>
          <p:nvPr>
            <p:custDataLst>
              <p:tags r:id="rId5"/>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 name="右箭头 1"/>
          <p:cNvSpPr/>
          <p:nvPr/>
        </p:nvSpPr>
        <p:spPr>
          <a:xfrm>
            <a:off x="5520055" y="3860800"/>
            <a:ext cx="936625" cy="2292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408295" y="3284855"/>
            <a:ext cx="1048385" cy="368300"/>
          </a:xfrm>
          <a:prstGeom prst="rect">
            <a:avLst/>
          </a:prstGeom>
          <a:noFill/>
        </p:spPr>
        <p:txBody>
          <a:bodyPr wrap="square" rtlCol="0">
            <a:spAutoFit/>
          </a:bodyPr>
          <a:p>
            <a:r>
              <a:rPr lang="en-US" altLang="zh-CN" b="1"/>
              <a:t>+</a:t>
            </a:r>
            <a:r>
              <a:rPr lang="zh-CN" altLang="en-US" b="1"/>
              <a:t>非谓语</a:t>
            </a:r>
            <a:endParaRPr lang="zh-CN" altLang="en-US" b="1"/>
          </a:p>
        </p:txBody>
      </p:sp>
      <p:sp>
        <p:nvSpPr>
          <p:cNvPr id="5" name="文本框 4"/>
          <p:cNvSpPr txBox="1"/>
          <p:nvPr/>
        </p:nvSpPr>
        <p:spPr>
          <a:xfrm>
            <a:off x="5520055" y="4220845"/>
            <a:ext cx="946150" cy="368300"/>
          </a:xfrm>
          <a:prstGeom prst="rect">
            <a:avLst/>
          </a:prstGeom>
          <a:noFill/>
        </p:spPr>
        <p:txBody>
          <a:bodyPr wrap="square" rtlCol="0">
            <a:spAutoFit/>
          </a:bodyPr>
          <a:p>
            <a:r>
              <a:rPr lang="en-US" altLang="zh-CN" b="1"/>
              <a:t>+</a:t>
            </a:r>
            <a:r>
              <a:rPr lang="zh-CN" altLang="en-US" b="1"/>
              <a:t>从句</a:t>
            </a:r>
            <a:endParaRPr lang="zh-CN" altLang="en-US" b="1"/>
          </a:p>
        </p:txBody>
      </p:sp>
      <p:pic>
        <p:nvPicPr>
          <p:cNvPr id="78" name="图片 77" descr="slobodan-kletnikov-xh7aoBStGto-unsplash"/>
          <p:cNvPicPr>
            <a:picLocks noChangeAspect="1"/>
          </p:cNvPicPr>
          <p:nvPr>
            <p:custDataLst>
              <p:tags r:id="rId6"/>
            </p:custDataLst>
          </p:nvPr>
        </p:nvPicPr>
        <p:blipFill>
          <a:blip r:embed="rId7" cstate="email"/>
          <a:srcRect l="5920" t="-4" r="5920" b="-4"/>
          <a:stretch>
            <a:fillRect/>
          </a:stretch>
        </p:blipFill>
        <p:spPr>
          <a:xfrm>
            <a:off x="9984740" y="5373370"/>
            <a:ext cx="1843405" cy="1607820"/>
          </a:xfrm>
          <a:custGeom>
            <a:avLst/>
            <a:gdLst/>
            <a:ahLst/>
            <a:cxnLst>
              <a:cxn ang="3">
                <a:pos x="hc" y="t"/>
              </a:cxn>
              <a:cxn ang="cd2">
                <a:pos x="l" y="vc"/>
              </a:cxn>
              <a:cxn ang="cd4">
                <a:pos x="hc" y="b"/>
              </a:cxn>
              <a:cxn ang="0">
                <a:pos x="r" y="vc"/>
              </a:cxn>
            </a:cxnLst>
            <a:rect l="l" t="t" r="r" b="b"/>
            <a:pathLst>
              <a:path w="8018" h="6993">
                <a:moveTo>
                  <a:pt x="1283" y="6692"/>
                </a:moveTo>
                <a:cubicBezTo>
                  <a:pt x="1350" y="6692"/>
                  <a:pt x="1416" y="6736"/>
                  <a:pt x="1427" y="6802"/>
                </a:cubicBezTo>
                <a:cubicBezTo>
                  <a:pt x="1450" y="6880"/>
                  <a:pt x="1405" y="6968"/>
                  <a:pt x="1327" y="6990"/>
                </a:cubicBezTo>
                <a:cubicBezTo>
                  <a:pt x="1227" y="7012"/>
                  <a:pt x="1116" y="6913"/>
                  <a:pt x="1138" y="6813"/>
                </a:cubicBezTo>
                <a:cubicBezTo>
                  <a:pt x="1161" y="6747"/>
                  <a:pt x="1216" y="6703"/>
                  <a:pt x="1283" y="6692"/>
                </a:cubicBezTo>
                <a:close/>
                <a:moveTo>
                  <a:pt x="5933" y="6016"/>
                </a:moveTo>
                <a:cubicBezTo>
                  <a:pt x="5939" y="6016"/>
                  <a:pt x="5945" y="6016"/>
                  <a:pt x="5951" y="6016"/>
                </a:cubicBezTo>
                <a:cubicBezTo>
                  <a:pt x="6001" y="6017"/>
                  <a:pt x="6050" y="6028"/>
                  <a:pt x="6094" y="6051"/>
                </a:cubicBezTo>
                <a:cubicBezTo>
                  <a:pt x="6182" y="6095"/>
                  <a:pt x="6237" y="6195"/>
                  <a:pt x="6226" y="6295"/>
                </a:cubicBezTo>
                <a:cubicBezTo>
                  <a:pt x="6215" y="6373"/>
                  <a:pt x="6149" y="6440"/>
                  <a:pt x="6072" y="6484"/>
                </a:cubicBezTo>
                <a:cubicBezTo>
                  <a:pt x="6006" y="6518"/>
                  <a:pt x="5918" y="6529"/>
                  <a:pt x="5841" y="6540"/>
                </a:cubicBezTo>
                <a:cubicBezTo>
                  <a:pt x="5742" y="6562"/>
                  <a:pt x="5610" y="6562"/>
                  <a:pt x="5555" y="6473"/>
                </a:cubicBezTo>
                <a:cubicBezTo>
                  <a:pt x="5533" y="6429"/>
                  <a:pt x="5533" y="6373"/>
                  <a:pt x="5544" y="6329"/>
                </a:cubicBezTo>
                <a:cubicBezTo>
                  <a:pt x="5566" y="6195"/>
                  <a:pt x="5676" y="6084"/>
                  <a:pt x="5808" y="6039"/>
                </a:cubicBezTo>
                <a:cubicBezTo>
                  <a:pt x="5847" y="6025"/>
                  <a:pt x="5889" y="6017"/>
                  <a:pt x="5933" y="6016"/>
                </a:cubicBezTo>
                <a:close/>
                <a:moveTo>
                  <a:pt x="920" y="5615"/>
                </a:moveTo>
                <a:cubicBezTo>
                  <a:pt x="935" y="5615"/>
                  <a:pt x="949" y="5616"/>
                  <a:pt x="963" y="5617"/>
                </a:cubicBezTo>
                <a:cubicBezTo>
                  <a:pt x="1000" y="5621"/>
                  <a:pt x="1038" y="5630"/>
                  <a:pt x="1074" y="5644"/>
                </a:cubicBezTo>
                <a:cubicBezTo>
                  <a:pt x="1207" y="5699"/>
                  <a:pt x="1306" y="5821"/>
                  <a:pt x="1340" y="5964"/>
                </a:cubicBezTo>
                <a:cubicBezTo>
                  <a:pt x="1362" y="6141"/>
                  <a:pt x="1273" y="6318"/>
                  <a:pt x="1118" y="6406"/>
                </a:cubicBezTo>
                <a:cubicBezTo>
                  <a:pt x="974" y="6484"/>
                  <a:pt x="775" y="6461"/>
                  <a:pt x="642" y="6351"/>
                </a:cubicBezTo>
                <a:cubicBezTo>
                  <a:pt x="453" y="6196"/>
                  <a:pt x="464" y="5865"/>
                  <a:pt x="653" y="5710"/>
                </a:cubicBezTo>
                <a:cubicBezTo>
                  <a:pt x="715" y="5655"/>
                  <a:pt x="795" y="5623"/>
                  <a:pt x="878" y="5616"/>
                </a:cubicBezTo>
                <a:cubicBezTo>
                  <a:pt x="892" y="5615"/>
                  <a:pt x="906" y="5614"/>
                  <a:pt x="920" y="5615"/>
                </a:cubicBezTo>
                <a:close/>
                <a:moveTo>
                  <a:pt x="309" y="3092"/>
                </a:moveTo>
                <a:cubicBezTo>
                  <a:pt x="314" y="3092"/>
                  <a:pt x="318" y="3092"/>
                  <a:pt x="323" y="3092"/>
                </a:cubicBezTo>
                <a:cubicBezTo>
                  <a:pt x="476" y="3114"/>
                  <a:pt x="597" y="3258"/>
                  <a:pt x="597" y="3402"/>
                </a:cubicBezTo>
                <a:cubicBezTo>
                  <a:pt x="597" y="3557"/>
                  <a:pt x="465" y="3690"/>
                  <a:pt x="323" y="3701"/>
                </a:cubicBezTo>
                <a:cubicBezTo>
                  <a:pt x="136" y="3712"/>
                  <a:pt x="-29" y="3524"/>
                  <a:pt x="4" y="3347"/>
                </a:cubicBezTo>
                <a:cubicBezTo>
                  <a:pt x="25" y="3197"/>
                  <a:pt x="170" y="3088"/>
                  <a:pt x="309" y="3092"/>
                </a:cubicBezTo>
                <a:close/>
                <a:moveTo>
                  <a:pt x="7842" y="2029"/>
                </a:moveTo>
                <a:cubicBezTo>
                  <a:pt x="7846" y="2029"/>
                  <a:pt x="7850" y="2029"/>
                  <a:pt x="7855" y="2030"/>
                </a:cubicBezTo>
                <a:cubicBezTo>
                  <a:pt x="7889" y="2031"/>
                  <a:pt x="7922" y="2042"/>
                  <a:pt x="7949" y="2064"/>
                </a:cubicBezTo>
                <a:cubicBezTo>
                  <a:pt x="8004" y="2097"/>
                  <a:pt x="8026" y="2175"/>
                  <a:pt x="8015" y="2241"/>
                </a:cubicBezTo>
                <a:cubicBezTo>
                  <a:pt x="7993" y="2352"/>
                  <a:pt x="7839" y="2418"/>
                  <a:pt x="7740" y="2352"/>
                </a:cubicBezTo>
                <a:cubicBezTo>
                  <a:pt x="7642" y="2286"/>
                  <a:pt x="7653" y="2108"/>
                  <a:pt x="7751" y="2053"/>
                </a:cubicBezTo>
                <a:cubicBezTo>
                  <a:pt x="7780" y="2039"/>
                  <a:pt x="7811" y="2030"/>
                  <a:pt x="7842" y="2029"/>
                </a:cubicBezTo>
                <a:close/>
                <a:moveTo>
                  <a:pt x="7360" y="1097"/>
                </a:moveTo>
                <a:cubicBezTo>
                  <a:pt x="7439" y="1098"/>
                  <a:pt x="7513" y="1134"/>
                  <a:pt x="7563" y="1216"/>
                </a:cubicBezTo>
                <a:cubicBezTo>
                  <a:pt x="7640" y="1348"/>
                  <a:pt x="7651" y="1524"/>
                  <a:pt x="7574" y="1646"/>
                </a:cubicBezTo>
                <a:cubicBezTo>
                  <a:pt x="7497" y="1778"/>
                  <a:pt x="7298" y="1844"/>
                  <a:pt x="7177" y="1756"/>
                </a:cubicBezTo>
                <a:cubicBezTo>
                  <a:pt x="6990" y="1635"/>
                  <a:pt x="6979" y="1326"/>
                  <a:pt x="7133" y="1183"/>
                </a:cubicBezTo>
                <a:cubicBezTo>
                  <a:pt x="7199" y="1128"/>
                  <a:pt x="7282" y="1095"/>
                  <a:pt x="7360" y="1097"/>
                </a:cubicBezTo>
                <a:close/>
                <a:moveTo>
                  <a:pt x="1350" y="275"/>
                </a:moveTo>
                <a:cubicBezTo>
                  <a:pt x="1385" y="275"/>
                  <a:pt x="1420" y="287"/>
                  <a:pt x="1447" y="309"/>
                </a:cubicBezTo>
                <a:cubicBezTo>
                  <a:pt x="1491" y="342"/>
                  <a:pt x="1524" y="408"/>
                  <a:pt x="1513" y="474"/>
                </a:cubicBezTo>
                <a:cubicBezTo>
                  <a:pt x="1502" y="596"/>
                  <a:pt x="1314" y="662"/>
                  <a:pt x="1226" y="574"/>
                </a:cubicBezTo>
                <a:cubicBezTo>
                  <a:pt x="1160" y="518"/>
                  <a:pt x="1148" y="408"/>
                  <a:pt x="1204" y="342"/>
                </a:cubicBezTo>
                <a:cubicBezTo>
                  <a:pt x="1237" y="303"/>
                  <a:pt x="1281" y="281"/>
                  <a:pt x="1325" y="276"/>
                </a:cubicBezTo>
                <a:cubicBezTo>
                  <a:pt x="1333" y="275"/>
                  <a:pt x="1342" y="274"/>
                  <a:pt x="1350" y="275"/>
                </a:cubicBezTo>
                <a:close/>
                <a:moveTo>
                  <a:pt x="6509" y="94"/>
                </a:moveTo>
                <a:cubicBezTo>
                  <a:pt x="6519" y="94"/>
                  <a:pt x="6528" y="94"/>
                  <a:pt x="6538" y="95"/>
                </a:cubicBezTo>
                <a:cubicBezTo>
                  <a:pt x="6775" y="112"/>
                  <a:pt x="6990" y="342"/>
                  <a:pt x="6932" y="640"/>
                </a:cubicBezTo>
                <a:cubicBezTo>
                  <a:pt x="6888" y="916"/>
                  <a:pt x="6612" y="950"/>
                  <a:pt x="6524" y="1170"/>
                </a:cubicBezTo>
                <a:cubicBezTo>
                  <a:pt x="6436" y="1402"/>
                  <a:pt x="6491" y="1712"/>
                  <a:pt x="6668" y="1888"/>
                </a:cubicBezTo>
                <a:cubicBezTo>
                  <a:pt x="6921" y="2154"/>
                  <a:pt x="7219" y="2043"/>
                  <a:pt x="7340" y="2065"/>
                </a:cubicBezTo>
                <a:cubicBezTo>
                  <a:pt x="7572" y="2087"/>
                  <a:pt x="7572" y="2341"/>
                  <a:pt x="7340" y="2408"/>
                </a:cubicBezTo>
                <a:cubicBezTo>
                  <a:pt x="7241" y="2441"/>
                  <a:pt x="7131" y="2430"/>
                  <a:pt x="7032" y="2474"/>
                </a:cubicBezTo>
                <a:cubicBezTo>
                  <a:pt x="6480" y="2728"/>
                  <a:pt x="7351" y="3302"/>
                  <a:pt x="7351" y="3821"/>
                </a:cubicBezTo>
                <a:cubicBezTo>
                  <a:pt x="7340" y="4175"/>
                  <a:pt x="7010" y="4407"/>
                  <a:pt x="6866" y="4705"/>
                </a:cubicBezTo>
                <a:cubicBezTo>
                  <a:pt x="6701" y="5047"/>
                  <a:pt x="6888" y="5191"/>
                  <a:pt x="7098" y="5423"/>
                </a:cubicBezTo>
                <a:cubicBezTo>
                  <a:pt x="7572" y="5920"/>
                  <a:pt x="7153" y="6406"/>
                  <a:pt x="6601" y="6053"/>
                </a:cubicBezTo>
                <a:cubicBezTo>
                  <a:pt x="6226" y="5810"/>
                  <a:pt x="5918" y="5379"/>
                  <a:pt x="5245" y="6152"/>
                </a:cubicBezTo>
                <a:cubicBezTo>
                  <a:pt x="5046" y="6373"/>
                  <a:pt x="4826" y="6627"/>
                  <a:pt x="4528" y="6638"/>
                </a:cubicBezTo>
                <a:cubicBezTo>
                  <a:pt x="4175" y="6649"/>
                  <a:pt x="3888" y="6307"/>
                  <a:pt x="3535" y="6296"/>
                </a:cubicBezTo>
                <a:cubicBezTo>
                  <a:pt x="3259" y="6285"/>
                  <a:pt x="3017" y="6494"/>
                  <a:pt x="2763" y="6638"/>
                </a:cubicBezTo>
                <a:cubicBezTo>
                  <a:pt x="2520" y="6782"/>
                  <a:pt x="2167" y="6859"/>
                  <a:pt x="1980" y="6649"/>
                </a:cubicBezTo>
                <a:cubicBezTo>
                  <a:pt x="1649" y="6285"/>
                  <a:pt x="2167" y="5754"/>
                  <a:pt x="1958" y="5357"/>
                </a:cubicBezTo>
                <a:cubicBezTo>
                  <a:pt x="1770" y="5014"/>
                  <a:pt x="1175" y="5235"/>
                  <a:pt x="1020" y="4882"/>
                </a:cubicBezTo>
                <a:cubicBezTo>
                  <a:pt x="954" y="4738"/>
                  <a:pt x="1042" y="4595"/>
                  <a:pt x="1108" y="4451"/>
                </a:cubicBezTo>
                <a:cubicBezTo>
                  <a:pt x="1351" y="3998"/>
                  <a:pt x="634" y="3556"/>
                  <a:pt x="998" y="3148"/>
                </a:cubicBezTo>
                <a:cubicBezTo>
                  <a:pt x="1119" y="3004"/>
                  <a:pt x="1263" y="2960"/>
                  <a:pt x="1450" y="2783"/>
                </a:cubicBezTo>
                <a:cubicBezTo>
                  <a:pt x="1594" y="2640"/>
                  <a:pt x="1726" y="2463"/>
                  <a:pt x="1770" y="2286"/>
                </a:cubicBezTo>
                <a:cubicBezTo>
                  <a:pt x="1836" y="1977"/>
                  <a:pt x="1627" y="1645"/>
                  <a:pt x="1792" y="1358"/>
                </a:cubicBezTo>
                <a:cubicBezTo>
                  <a:pt x="1869" y="1204"/>
                  <a:pt x="2046" y="1137"/>
                  <a:pt x="2200" y="1082"/>
                </a:cubicBezTo>
                <a:cubicBezTo>
                  <a:pt x="2454" y="1005"/>
                  <a:pt x="2686" y="927"/>
                  <a:pt x="2741" y="640"/>
                </a:cubicBezTo>
                <a:cubicBezTo>
                  <a:pt x="2752" y="519"/>
                  <a:pt x="2697" y="386"/>
                  <a:pt x="2774" y="298"/>
                </a:cubicBezTo>
                <a:cubicBezTo>
                  <a:pt x="2818" y="232"/>
                  <a:pt x="2928" y="221"/>
                  <a:pt x="3006" y="265"/>
                </a:cubicBezTo>
                <a:cubicBezTo>
                  <a:pt x="3138" y="331"/>
                  <a:pt x="3171" y="497"/>
                  <a:pt x="3292" y="574"/>
                </a:cubicBezTo>
                <a:cubicBezTo>
                  <a:pt x="3370" y="629"/>
                  <a:pt x="3480" y="640"/>
                  <a:pt x="3579" y="640"/>
                </a:cubicBezTo>
                <a:cubicBezTo>
                  <a:pt x="3888" y="662"/>
                  <a:pt x="4109" y="464"/>
                  <a:pt x="4395" y="386"/>
                </a:cubicBezTo>
                <a:cubicBezTo>
                  <a:pt x="4980" y="243"/>
                  <a:pt x="4969" y="740"/>
                  <a:pt x="5344" y="762"/>
                </a:cubicBezTo>
                <a:cubicBezTo>
                  <a:pt x="5565" y="773"/>
                  <a:pt x="5906" y="629"/>
                  <a:pt x="6039" y="464"/>
                </a:cubicBezTo>
                <a:cubicBezTo>
                  <a:pt x="6116" y="353"/>
                  <a:pt x="6182" y="221"/>
                  <a:pt x="6304" y="154"/>
                </a:cubicBezTo>
                <a:cubicBezTo>
                  <a:pt x="6369" y="113"/>
                  <a:pt x="6439" y="94"/>
                  <a:pt x="6509" y="94"/>
                </a:cubicBezTo>
                <a:close/>
                <a:moveTo>
                  <a:pt x="2170" y="0"/>
                </a:moveTo>
                <a:cubicBezTo>
                  <a:pt x="2176" y="0"/>
                  <a:pt x="2181" y="0"/>
                  <a:pt x="2187" y="1"/>
                </a:cubicBezTo>
                <a:cubicBezTo>
                  <a:pt x="2407" y="12"/>
                  <a:pt x="2594" y="266"/>
                  <a:pt x="2528" y="486"/>
                </a:cubicBezTo>
                <a:cubicBezTo>
                  <a:pt x="2462" y="696"/>
                  <a:pt x="2187" y="829"/>
                  <a:pt x="1989" y="718"/>
                </a:cubicBezTo>
                <a:cubicBezTo>
                  <a:pt x="1834" y="641"/>
                  <a:pt x="1746" y="442"/>
                  <a:pt x="1790" y="277"/>
                </a:cubicBezTo>
                <a:cubicBezTo>
                  <a:pt x="1833" y="116"/>
                  <a:pt x="2000" y="-3"/>
                  <a:pt x="2170" y="0"/>
                </a:cubicBezTo>
                <a:close/>
              </a:path>
            </a:pathLst>
          </a:cu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9" grpId="0"/>
      <p:bldP spid="3" grpId="0"/>
      <p:bldP spid="5" grpId="0"/>
      <p:bldP spid="65" grpId="0" animBg="1"/>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 name="组合 61"/>
          <p:cNvGrpSpPr/>
          <p:nvPr>
            <p:custDataLst>
              <p:tags r:id="rId1"/>
            </p:custDataLst>
          </p:nvPr>
        </p:nvGrpSpPr>
        <p:grpSpPr>
          <a:xfrm rot="0">
            <a:off x="9806305" y="-83820"/>
            <a:ext cx="2152015" cy="2398395"/>
            <a:chOff x="2198" y="1649"/>
            <a:chExt cx="14694" cy="15264"/>
          </a:xfrm>
        </p:grpSpPr>
        <p:pic>
          <p:nvPicPr>
            <p:cNvPr id="63" name="图片 62" descr="E:/设计图片素材/7968534_.jpg7968534_"/>
            <p:cNvPicPr>
              <a:picLocks noChangeAspect="1"/>
            </p:cNvPicPr>
            <p:nvPr>
              <p:custDataLst>
                <p:tags r:id="rId2"/>
              </p:custDataLst>
            </p:nvPr>
          </p:nvPicPr>
          <p:blipFill>
            <a:blip r:embed="rId3" cstate="email"/>
            <a:srcRect l="18650" t="6369" r="18650" b="6369"/>
            <a:stretch>
              <a:fillRect/>
            </a:stretch>
          </p:blipFill>
          <p:spPr>
            <a:xfrm>
              <a:off x="2198" y="4068"/>
              <a:ext cx="14695" cy="11970"/>
            </a:xfrm>
            <a:custGeom>
              <a:avLst/>
              <a:gdLst/>
              <a:ahLst/>
              <a:cxnLst>
                <a:cxn ang="3">
                  <a:pos x="hc" y="t"/>
                </a:cxn>
                <a:cxn ang="cd2">
                  <a:pos x="l" y="vc"/>
                </a:cxn>
                <a:cxn ang="cd4">
                  <a:pos x="hc" y="b"/>
                </a:cxn>
                <a:cxn ang="0">
                  <a:pos x="r" y="vc"/>
                </a:cxn>
              </a:cxnLst>
              <a:rect l="l" t="t" r="r" b="b"/>
              <a:pathLst>
                <a:path w="6965" h="5674">
                  <a:moveTo>
                    <a:pt x="4763" y="0"/>
                  </a:moveTo>
                  <a:cubicBezTo>
                    <a:pt x="5158" y="0"/>
                    <a:pt x="5541" y="171"/>
                    <a:pt x="5853" y="426"/>
                  </a:cubicBezTo>
                  <a:cubicBezTo>
                    <a:pt x="6127" y="649"/>
                    <a:pt x="6344" y="934"/>
                    <a:pt x="6528" y="1234"/>
                  </a:cubicBezTo>
                  <a:cubicBezTo>
                    <a:pt x="6811" y="1693"/>
                    <a:pt x="6928" y="2146"/>
                    <a:pt x="6956" y="2680"/>
                  </a:cubicBezTo>
                  <a:cubicBezTo>
                    <a:pt x="6992" y="3364"/>
                    <a:pt x="6934" y="4079"/>
                    <a:pt x="6601" y="4677"/>
                  </a:cubicBezTo>
                  <a:cubicBezTo>
                    <a:pt x="6271" y="5276"/>
                    <a:pt x="5615" y="5733"/>
                    <a:pt x="4934" y="5667"/>
                  </a:cubicBezTo>
                  <a:cubicBezTo>
                    <a:pt x="4444" y="5620"/>
                    <a:pt x="4021" y="5326"/>
                    <a:pt x="3597" y="5075"/>
                  </a:cubicBezTo>
                  <a:cubicBezTo>
                    <a:pt x="3089" y="4777"/>
                    <a:pt x="2550" y="4532"/>
                    <a:pt x="1991" y="4348"/>
                  </a:cubicBezTo>
                  <a:cubicBezTo>
                    <a:pt x="1655" y="4238"/>
                    <a:pt x="1308" y="4154"/>
                    <a:pt x="990" y="3995"/>
                  </a:cubicBezTo>
                  <a:cubicBezTo>
                    <a:pt x="641" y="3821"/>
                    <a:pt x="459" y="3561"/>
                    <a:pt x="262" y="3234"/>
                  </a:cubicBezTo>
                  <a:cubicBezTo>
                    <a:pt x="62" y="2905"/>
                    <a:pt x="-5" y="2510"/>
                    <a:pt x="0" y="2126"/>
                  </a:cubicBezTo>
                  <a:cubicBezTo>
                    <a:pt x="8" y="1715"/>
                    <a:pt x="97" y="1296"/>
                    <a:pt x="333" y="962"/>
                  </a:cubicBezTo>
                  <a:cubicBezTo>
                    <a:pt x="629" y="541"/>
                    <a:pt x="1089" y="371"/>
                    <a:pt x="1586" y="430"/>
                  </a:cubicBezTo>
                  <a:cubicBezTo>
                    <a:pt x="2263" y="509"/>
                    <a:pt x="2961" y="543"/>
                    <a:pt x="3615" y="351"/>
                  </a:cubicBezTo>
                  <a:cubicBezTo>
                    <a:pt x="3893" y="271"/>
                    <a:pt x="4152" y="114"/>
                    <a:pt x="4430" y="42"/>
                  </a:cubicBezTo>
                  <a:cubicBezTo>
                    <a:pt x="4541" y="14"/>
                    <a:pt x="4652" y="0"/>
                    <a:pt x="4763" y="0"/>
                  </a:cubicBezTo>
                  <a:close/>
                </a:path>
              </a:pathLst>
            </a:custGeom>
          </p:spPr>
        </p:pic>
        <p:sp>
          <p:nvSpPr>
            <p:cNvPr id="64" name="Freeform 10"/>
            <p:cNvSpPr/>
            <p:nvPr>
              <p:custDataLst>
                <p:tags r:id="rId4"/>
              </p:custDataLst>
            </p:nvPr>
          </p:nvSpPr>
          <p:spPr bwMode="auto">
            <a:xfrm>
              <a:off x="2557" y="4196"/>
              <a:ext cx="14072" cy="11493"/>
            </a:xfrm>
            <a:custGeom>
              <a:avLst/>
              <a:gdLst>
                <a:gd name="T0" fmla="*/ 1888 w 3650"/>
                <a:gd name="T1" fmla="*/ 226 h 2981"/>
                <a:gd name="T2" fmla="*/ 2313 w 3650"/>
                <a:gd name="T3" fmla="*/ 67 h 2981"/>
                <a:gd name="T4" fmla="*/ 3055 w 3650"/>
                <a:gd name="T5" fmla="*/ 264 h 2981"/>
                <a:gd name="T6" fmla="*/ 3408 w 3650"/>
                <a:gd name="T7" fmla="*/ 678 h 2981"/>
                <a:gd name="T8" fmla="*/ 3631 w 3650"/>
                <a:gd name="T9" fmla="*/ 1418 h 2981"/>
                <a:gd name="T10" fmla="*/ 3446 w 3650"/>
                <a:gd name="T11" fmla="*/ 2440 h 2981"/>
                <a:gd name="T12" fmla="*/ 2576 w 3650"/>
                <a:gd name="T13" fmla="*/ 2948 h 2981"/>
                <a:gd name="T14" fmla="*/ 1878 w 3650"/>
                <a:gd name="T15" fmla="*/ 2644 h 2981"/>
                <a:gd name="T16" fmla="*/ 1041 w 3650"/>
                <a:gd name="T17" fmla="*/ 2272 h 2981"/>
                <a:gd name="T18" fmla="*/ 519 w 3650"/>
                <a:gd name="T19" fmla="*/ 2091 h 2981"/>
                <a:gd name="T20" fmla="*/ 138 w 3650"/>
                <a:gd name="T21" fmla="*/ 1701 h 2981"/>
                <a:gd name="T22" fmla="*/ 3 w 3650"/>
                <a:gd name="T23" fmla="*/ 1134 h 2981"/>
                <a:gd name="T24" fmla="*/ 176 w 3650"/>
                <a:gd name="T25" fmla="*/ 538 h 2981"/>
                <a:gd name="T26" fmla="*/ 830 w 3650"/>
                <a:gd name="T27" fmla="*/ 266 h 2981"/>
                <a:gd name="T28" fmla="*/ 1888 w 3650"/>
                <a:gd name="T29" fmla="*/ 226 h 2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0" h="2981">
                  <a:moveTo>
                    <a:pt x="1888" y="226"/>
                  </a:moveTo>
                  <a:cubicBezTo>
                    <a:pt x="2033" y="184"/>
                    <a:pt x="2168" y="104"/>
                    <a:pt x="2313" y="67"/>
                  </a:cubicBezTo>
                  <a:cubicBezTo>
                    <a:pt x="2577" y="0"/>
                    <a:pt x="2847" y="96"/>
                    <a:pt x="3055" y="264"/>
                  </a:cubicBezTo>
                  <a:cubicBezTo>
                    <a:pt x="3198" y="378"/>
                    <a:pt x="3311" y="524"/>
                    <a:pt x="3408" y="678"/>
                  </a:cubicBezTo>
                  <a:cubicBezTo>
                    <a:pt x="3555" y="913"/>
                    <a:pt x="3616" y="1145"/>
                    <a:pt x="3631" y="1418"/>
                  </a:cubicBezTo>
                  <a:cubicBezTo>
                    <a:pt x="3650" y="1768"/>
                    <a:pt x="3619" y="2134"/>
                    <a:pt x="3446" y="2440"/>
                  </a:cubicBezTo>
                  <a:cubicBezTo>
                    <a:pt x="3273" y="2747"/>
                    <a:pt x="2931" y="2981"/>
                    <a:pt x="2576" y="2948"/>
                  </a:cubicBezTo>
                  <a:cubicBezTo>
                    <a:pt x="2321" y="2924"/>
                    <a:pt x="2099" y="2772"/>
                    <a:pt x="1878" y="2644"/>
                  </a:cubicBezTo>
                  <a:cubicBezTo>
                    <a:pt x="1614" y="2491"/>
                    <a:pt x="1332" y="2366"/>
                    <a:pt x="1041" y="2272"/>
                  </a:cubicBezTo>
                  <a:cubicBezTo>
                    <a:pt x="866" y="2215"/>
                    <a:pt x="684" y="2173"/>
                    <a:pt x="519" y="2091"/>
                  </a:cubicBezTo>
                  <a:cubicBezTo>
                    <a:pt x="337" y="2002"/>
                    <a:pt x="241" y="1869"/>
                    <a:pt x="138" y="1701"/>
                  </a:cubicBezTo>
                  <a:cubicBezTo>
                    <a:pt x="35" y="1533"/>
                    <a:pt x="0" y="1331"/>
                    <a:pt x="3" y="1134"/>
                  </a:cubicBezTo>
                  <a:cubicBezTo>
                    <a:pt x="6" y="924"/>
                    <a:pt x="53" y="709"/>
                    <a:pt x="176" y="538"/>
                  </a:cubicBezTo>
                  <a:cubicBezTo>
                    <a:pt x="330" y="323"/>
                    <a:pt x="570" y="236"/>
                    <a:pt x="830" y="266"/>
                  </a:cubicBezTo>
                  <a:cubicBezTo>
                    <a:pt x="1183" y="306"/>
                    <a:pt x="1546" y="323"/>
                    <a:pt x="1888" y="226"/>
                  </a:cubicBezTo>
                  <a:close/>
                </a:path>
              </a:pathLst>
            </a:custGeom>
            <a:noFill/>
            <a:ln w="47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65" name="Freeform 11"/>
            <p:cNvSpPr/>
            <p:nvPr>
              <p:custDataLst>
                <p:tags r:id="rId5"/>
              </p:custDataLst>
            </p:nvPr>
          </p:nvSpPr>
          <p:spPr bwMode="auto">
            <a:xfrm>
              <a:off x="3617" y="1649"/>
              <a:ext cx="12563" cy="13740"/>
            </a:xfrm>
            <a:custGeom>
              <a:avLst/>
              <a:gdLst>
                <a:gd name="T0" fmla="*/ 552 w 3260"/>
                <a:gd name="T1" fmla="*/ 873 h 3563"/>
                <a:gd name="T2" fmla="*/ 1210 w 3260"/>
                <a:gd name="T3" fmla="*/ 499 h 3563"/>
                <a:gd name="T4" fmla="*/ 1631 w 3260"/>
                <a:gd name="T5" fmla="*/ 296 h 3563"/>
                <a:gd name="T6" fmla="*/ 3207 w 3260"/>
                <a:gd name="T7" fmla="*/ 1762 h 3563"/>
                <a:gd name="T8" fmla="*/ 2578 w 3260"/>
                <a:gd name="T9" fmla="*/ 3108 h 3563"/>
                <a:gd name="T10" fmla="*/ 1654 w 3260"/>
                <a:gd name="T11" fmla="*/ 3529 h 3563"/>
                <a:gd name="T12" fmla="*/ 898 w 3260"/>
                <a:gd name="T13" fmla="*/ 3489 h 3563"/>
                <a:gd name="T14" fmla="*/ 320 w 3260"/>
                <a:gd name="T15" fmla="*/ 3228 h 3563"/>
                <a:gd name="T16" fmla="*/ 0 w 3260"/>
                <a:gd name="T17" fmla="*/ 2698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0" h="3563">
                  <a:moveTo>
                    <a:pt x="552" y="873"/>
                  </a:moveTo>
                  <a:cubicBezTo>
                    <a:pt x="772" y="749"/>
                    <a:pt x="991" y="624"/>
                    <a:pt x="1210" y="499"/>
                  </a:cubicBezTo>
                  <a:cubicBezTo>
                    <a:pt x="1346" y="422"/>
                    <a:pt x="1483" y="344"/>
                    <a:pt x="1631" y="296"/>
                  </a:cubicBezTo>
                  <a:cubicBezTo>
                    <a:pt x="2551" y="0"/>
                    <a:pt x="3260" y="918"/>
                    <a:pt x="3207" y="1762"/>
                  </a:cubicBezTo>
                  <a:cubicBezTo>
                    <a:pt x="3177" y="2251"/>
                    <a:pt x="2957" y="2786"/>
                    <a:pt x="2578" y="3108"/>
                  </a:cubicBezTo>
                  <a:cubicBezTo>
                    <a:pt x="2321" y="3327"/>
                    <a:pt x="1991" y="3484"/>
                    <a:pt x="1654" y="3529"/>
                  </a:cubicBezTo>
                  <a:cubicBezTo>
                    <a:pt x="1403" y="3563"/>
                    <a:pt x="1144" y="3551"/>
                    <a:pt x="898" y="3489"/>
                  </a:cubicBezTo>
                  <a:cubicBezTo>
                    <a:pt x="693" y="3437"/>
                    <a:pt x="489" y="3357"/>
                    <a:pt x="320" y="3228"/>
                  </a:cubicBezTo>
                  <a:cubicBezTo>
                    <a:pt x="158" y="3105"/>
                    <a:pt x="13" y="2907"/>
                    <a:pt x="0" y="2698"/>
                  </a:cubicBezTo>
                </a:path>
              </a:pathLst>
            </a:cu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67" name="Oval 12"/>
            <p:cNvSpPr>
              <a:spLocks noChangeArrowheads="1"/>
            </p:cNvSpPr>
            <p:nvPr>
              <p:custDataLst>
                <p:tags r:id="rId6"/>
              </p:custDataLst>
            </p:nvPr>
          </p:nvSpPr>
          <p:spPr bwMode="auto">
            <a:xfrm>
              <a:off x="5210" y="3395"/>
              <a:ext cx="570" cy="570"/>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68" name="Oval 13"/>
            <p:cNvSpPr>
              <a:spLocks noChangeArrowheads="1"/>
            </p:cNvSpPr>
            <p:nvPr>
              <p:custDataLst>
                <p:tags r:id="rId7"/>
              </p:custDataLst>
            </p:nvPr>
          </p:nvSpPr>
          <p:spPr bwMode="auto">
            <a:xfrm>
              <a:off x="2409" y="13036"/>
              <a:ext cx="564" cy="570"/>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69" name="Oval 14"/>
            <p:cNvSpPr>
              <a:spLocks noChangeArrowheads="1"/>
            </p:cNvSpPr>
            <p:nvPr>
              <p:custDataLst>
                <p:tags r:id="rId8"/>
              </p:custDataLst>
            </p:nvPr>
          </p:nvSpPr>
          <p:spPr bwMode="auto">
            <a:xfrm>
              <a:off x="9919" y="16343"/>
              <a:ext cx="564" cy="570"/>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70" name="Oval 15"/>
            <p:cNvSpPr>
              <a:spLocks noChangeArrowheads="1"/>
            </p:cNvSpPr>
            <p:nvPr>
              <p:custDataLst>
                <p:tags r:id="rId9"/>
              </p:custDataLst>
            </p:nvPr>
          </p:nvSpPr>
          <p:spPr bwMode="auto">
            <a:xfrm>
              <a:off x="15980" y="4655"/>
              <a:ext cx="564" cy="564"/>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71" name="Oval 16"/>
            <p:cNvSpPr>
              <a:spLocks noChangeArrowheads="1"/>
            </p:cNvSpPr>
            <p:nvPr>
              <p:custDataLst>
                <p:tags r:id="rId10"/>
              </p:custDataLst>
            </p:nvPr>
          </p:nvSpPr>
          <p:spPr bwMode="auto">
            <a:xfrm>
              <a:off x="2736" y="11939"/>
              <a:ext cx="322" cy="32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72" name="Oval 17"/>
            <p:cNvSpPr>
              <a:spLocks noChangeArrowheads="1"/>
            </p:cNvSpPr>
            <p:nvPr>
              <p:custDataLst>
                <p:tags r:id="rId11"/>
              </p:custDataLst>
            </p:nvPr>
          </p:nvSpPr>
          <p:spPr bwMode="auto">
            <a:xfrm>
              <a:off x="9118" y="16333"/>
              <a:ext cx="322" cy="32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73" name="Oval 18"/>
            <p:cNvSpPr>
              <a:spLocks noChangeArrowheads="1"/>
            </p:cNvSpPr>
            <p:nvPr>
              <p:custDataLst>
                <p:tags r:id="rId12"/>
              </p:custDataLst>
            </p:nvPr>
          </p:nvSpPr>
          <p:spPr bwMode="auto">
            <a:xfrm>
              <a:off x="16438" y="5631"/>
              <a:ext cx="316" cy="32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HarmonyOS Sans SC Medium" panose="00000600000000000000" charset="-122"/>
              </a:endParaRPr>
            </a:p>
          </p:txBody>
        </p:sp>
        <p:sp>
          <p:nvSpPr>
            <p:cNvPr id="74" name="Freeform 19"/>
            <p:cNvSpPr/>
            <p:nvPr>
              <p:custDataLst>
                <p:tags r:id="rId13"/>
              </p:custDataLst>
            </p:nvPr>
          </p:nvSpPr>
          <p:spPr bwMode="auto">
            <a:xfrm>
              <a:off x="3606" y="12029"/>
              <a:ext cx="6857" cy="3360"/>
            </a:xfrm>
            <a:custGeom>
              <a:avLst/>
              <a:gdLst>
                <a:gd name="T0" fmla="*/ 724 w 1778"/>
                <a:gd name="T1" fmla="*/ 314 h 872"/>
                <a:gd name="T2" fmla="*/ 176 w 1778"/>
                <a:gd name="T3" fmla="*/ 121 h 872"/>
                <a:gd name="T4" fmla="*/ 0 w 1778"/>
                <a:gd name="T5" fmla="*/ 0 h 872"/>
                <a:gd name="T6" fmla="*/ 2 w 1778"/>
                <a:gd name="T7" fmla="*/ 7 h 872"/>
                <a:gd name="T8" fmla="*/ 322 w 1778"/>
                <a:gd name="T9" fmla="*/ 537 h 872"/>
                <a:gd name="T10" fmla="*/ 900 w 1778"/>
                <a:gd name="T11" fmla="*/ 798 h 872"/>
                <a:gd name="T12" fmla="*/ 1656 w 1778"/>
                <a:gd name="T13" fmla="*/ 838 h 872"/>
                <a:gd name="T14" fmla="*/ 1778 w 1778"/>
                <a:gd name="T15" fmla="*/ 817 h 872"/>
                <a:gd name="T16" fmla="*/ 1603 w 1778"/>
                <a:gd name="T17" fmla="*/ 712 h 872"/>
                <a:gd name="T18" fmla="*/ 724 w 1778"/>
                <a:gd name="T19" fmla="*/ 31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8" h="872">
                  <a:moveTo>
                    <a:pt x="724" y="314"/>
                  </a:moveTo>
                  <a:cubicBezTo>
                    <a:pt x="540" y="254"/>
                    <a:pt x="350" y="208"/>
                    <a:pt x="176" y="121"/>
                  </a:cubicBezTo>
                  <a:cubicBezTo>
                    <a:pt x="107" y="87"/>
                    <a:pt x="50" y="46"/>
                    <a:pt x="0" y="0"/>
                  </a:cubicBezTo>
                  <a:cubicBezTo>
                    <a:pt x="1" y="4"/>
                    <a:pt x="2" y="7"/>
                    <a:pt x="2" y="7"/>
                  </a:cubicBezTo>
                  <a:cubicBezTo>
                    <a:pt x="15" y="216"/>
                    <a:pt x="160" y="414"/>
                    <a:pt x="322" y="537"/>
                  </a:cubicBezTo>
                  <a:cubicBezTo>
                    <a:pt x="491" y="666"/>
                    <a:pt x="695" y="746"/>
                    <a:pt x="900" y="798"/>
                  </a:cubicBezTo>
                  <a:cubicBezTo>
                    <a:pt x="1146" y="860"/>
                    <a:pt x="1405" y="872"/>
                    <a:pt x="1656" y="838"/>
                  </a:cubicBezTo>
                  <a:cubicBezTo>
                    <a:pt x="1697" y="833"/>
                    <a:pt x="1737" y="825"/>
                    <a:pt x="1778" y="817"/>
                  </a:cubicBezTo>
                  <a:cubicBezTo>
                    <a:pt x="1719" y="782"/>
                    <a:pt x="1661" y="746"/>
                    <a:pt x="1603" y="712"/>
                  </a:cubicBezTo>
                  <a:cubicBezTo>
                    <a:pt x="1325" y="549"/>
                    <a:pt x="1030" y="415"/>
                    <a:pt x="724" y="31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HarmonyOS Sans SC Medium" panose="00000600000000000000" charset="-122"/>
              </a:endParaRPr>
            </a:p>
          </p:txBody>
        </p:sp>
      </p:grpSp>
      <p:sp>
        <p:nvSpPr>
          <p:cNvPr id="9" name="圆角矩形 8"/>
          <p:cNvSpPr/>
          <p:nvPr/>
        </p:nvSpPr>
        <p:spPr>
          <a:xfrm>
            <a:off x="5520055" y="260350"/>
            <a:ext cx="1224280" cy="431800"/>
          </a:xfrm>
          <a:prstGeom prst="round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2945765" y="188595"/>
            <a:ext cx="6752590" cy="645160"/>
          </a:xfrm>
          <a:prstGeom prst="rect">
            <a:avLst/>
          </a:prstGeom>
          <a:noFill/>
        </p:spPr>
        <p:style>
          <a:lnRef idx="0">
            <a:srgbClr val="FFFFFF"/>
          </a:lnRef>
          <a:fillRef idx="1">
            <a:schemeClr val="accent1"/>
          </a:fillRef>
          <a:effectRef idx="1">
            <a:schemeClr val="accent1"/>
          </a:effectRef>
          <a:fontRef idx="minor">
            <a:schemeClr val="dk1"/>
          </a:fontRef>
        </p:style>
        <p:txBody>
          <a:bodyPr wrap="square" rtlCol="0" anchor="t">
            <a:spAutoFit/>
          </a:bodyPr>
          <a:p>
            <a:r>
              <a:rPr lang="en-US" altLang="zh-CN" sz="3600"/>
              <a:t>Reasons for </a:t>
            </a:r>
            <a:r>
              <a:rPr lang="en-US" altLang="zh-CN" sz="3600" b="1" i="1">
                <a:solidFill>
                  <a:srgbClr val="FF0000"/>
                </a:solidFill>
              </a:rPr>
              <a:t>Fun</a:t>
            </a:r>
            <a:r>
              <a:rPr lang="en-US" altLang="zh-CN" sz="3600"/>
              <a:t> at my school</a:t>
            </a:r>
            <a:endParaRPr lang="en-US" altLang="zh-CN" sz="3600"/>
          </a:p>
        </p:txBody>
      </p:sp>
      <p:sp>
        <p:nvSpPr>
          <p:cNvPr id="66" name="文本框 65"/>
          <p:cNvSpPr txBox="1"/>
          <p:nvPr>
            <p:custDataLst>
              <p:tags r:id="rId14"/>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1" name="文本框 20"/>
          <p:cNvSpPr txBox="1"/>
          <p:nvPr/>
        </p:nvSpPr>
        <p:spPr>
          <a:xfrm>
            <a:off x="4872355" y="836295"/>
            <a:ext cx="2342515" cy="521970"/>
          </a:xfrm>
          <a:prstGeom prst="rect">
            <a:avLst/>
          </a:prstGeom>
          <a:noFill/>
        </p:spPr>
        <p:txBody>
          <a:bodyPr wrap="square" rtlCol="0">
            <a:spAutoFit/>
          </a:bodyPr>
          <a:p>
            <a:r>
              <a:rPr lang="en-US" altLang="zh-CN" sz="2800" b="1">
                <a:solidFill>
                  <a:srgbClr val="FF0000"/>
                </a:solidFill>
              </a:rPr>
              <a:t>Advantages</a:t>
            </a:r>
            <a:endParaRPr lang="en-US" altLang="zh-CN" sz="2800" b="1">
              <a:solidFill>
                <a:srgbClr val="FF0000"/>
              </a:solidFill>
            </a:endParaRPr>
          </a:p>
        </p:txBody>
      </p:sp>
      <p:sp>
        <p:nvSpPr>
          <p:cNvPr id="6" name="文本框 5"/>
          <p:cNvSpPr txBox="1"/>
          <p:nvPr/>
        </p:nvSpPr>
        <p:spPr>
          <a:xfrm>
            <a:off x="1343660" y="1196340"/>
            <a:ext cx="3428365" cy="460375"/>
          </a:xfrm>
          <a:prstGeom prst="rect">
            <a:avLst/>
          </a:prstGeom>
          <a:noFill/>
        </p:spPr>
        <p:txBody>
          <a:bodyPr wrap="square" rtlCol="0">
            <a:spAutoFit/>
          </a:bodyPr>
          <a:p>
            <a:pPr algn="ctr"/>
            <a:r>
              <a:rPr lang="en-US" altLang="zh-CN" sz="2400" b="1">
                <a:solidFill>
                  <a:srgbClr val="00B0F0"/>
                </a:solidFill>
                <a:highlight>
                  <a:srgbClr val="FFFF00"/>
                </a:highlight>
                <a:latin typeface="Comic Sans MS" panose="030F0702030302020204" charset="0"/>
                <a:cs typeface="Comic Sans MS" panose="030F0702030302020204" charset="0"/>
              </a:rPr>
              <a:t>For students</a:t>
            </a:r>
            <a:endParaRPr lang="en-US" altLang="zh-CN" sz="2400" b="1">
              <a:solidFill>
                <a:srgbClr val="00B0F0"/>
              </a:solidFill>
              <a:highlight>
                <a:srgbClr val="FFFF00"/>
              </a:highlight>
              <a:latin typeface="Comic Sans MS" panose="030F0702030302020204" charset="0"/>
              <a:cs typeface="Comic Sans MS" panose="030F0702030302020204" charset="0"/>
            </a:endParaRPr>
          </a:p>
        </p:txBody>
      </p:sp>
      <p:sp>
        <p:nvSpPr>
          <p:cNvPr id="7" name="文本框 6"/>
          <p:cNvSpPr txBox="1"/>
          <p:nvPr/>
        </p:nvSpPr>
        <p:spPr>
          <a:xfrm>
            <a:off x="5375910" y="1341120"/>
            <a:ext cx="4785360" cy="460375"/>
          </a:xfrm>
          <a:prstGeom prst="rect">
            <a:avLst/>
          </a:prstGeom>
          <a:noFill/>
        </p:spPr>
        <p:txBody>
          <a:bodyPr wrap="square" rtlCol="0">
            <a:spAutoFit/>
          </a:bodyPr>
          <a:p>
            <a:pPr algn="ctr"/>
            <a:r>
              <a:rPr lang="en-US" altLang="zh-CN" sz="2400" b="1">
                <a:solidFill>
                  <a:srgbClr val="00B0F0"/>
                </a:solidFill>
                <a:highlight>
                  <a:srgbClr val="FFFF00"/>
                </a:highlight>
                <a:latin typeface="Comic Sans MS" panose="030F0702030302020204" charset="0"/>
                <a:cs typeface="Comic Sans MS" panose="030F0702030302020204" charset="0"/>
              </a:rPr>
              <a:t>For newspaper/class/school</a:t>
            </a:r>
            <a:endParaRPr lang="en-US" altLang="zh-CN" sz="2400" b="1">
              <a:solidFill>
                <a:srgbClr val="00B0F0"/>
              </a:solidFill>
              <a:highlight>
                <a:srgbClr val="FFFF00"/>
              </a:highlight>
              <a:latin typeface="Comic Sans MS" panose="030F0702030302020204" charset="0"/>
              <a:cs typeface="Comic Sans MS" panose="030F0702030302020204" charset="0"/>
            </a:endParaRPr>
          </a:p>
        </p:txBody>
      </p:sp>
      <p:sp>
        <p:nvSpPr>
          <p:cNvPr id="16" name="左大括号 15"/>
          <p:cNvSpPr/>
          <p:nvPr/>
        </p:nvSpPr>
        <p:spPr>
          <a:xfrm rot="5400000">
            <a:off x="5783580" y="-1483995"/>
            <a:ext cx="624840" cy="476948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2" name="文本框 11"/>
          <p:cNvSpPr txBox="1"/>
          <p:nvPr/>
        </p:nvSpPr>
        <p:spPr>
          <a:xfrm>
            <a:off x="47625" y="2709545"/>
            <a:ext cx="5601335" cy="3507105"/>
          </a:xfrm>
          <a:prstGeom prst="rect">
            <a:avLst/>
          </a:prstGeom>
          <a:solidFill>
            <a:schemeClr val="accent5"/>
          </a:solidFill>
        </p:spPr>
        <p:txBody>
          <a:bodyPr wrap="square" rtlCol="0">
            <a:noAutofit/>
          </a:bodyPr>
          <a:p>
            <a:pPr marL="457200" indent="-457200">
              <a:lnSpc>
                <a:spcPct val="110000"/>
              </a:lnSpc>
              <a:buFont typeface="Wingdings" panose="05000000000000000000" charset="0"/>
              <a:buChar char="Ø"/>
            </a:pPr>
            <a:r>
              <a:rPr lang="en-US" altLang="zh-CN" sz="2000">
                <a:solidFill>
                  <a:srgbClr val="FF0000"/>
                </a:solidFill>
              </a:rPr>
              <a:t>provide a refreshing break </a:t>
            </a:r>
            <a:r>
              <a:rPr lang="en-US" altLang="zh-CN" sz="2000"/>
              <a:t>from academic pressure</a:t>
            </a:r>
            <a:r>
              <a:rPr lang="zh-CN" altLang="en-US" sz="2000"/>
              <a:t>（</a:t>
            </a:r>
            <a:r>
              <a:rPr lang="zh-CN" altLang="en-US" sz="2000" u="sng"/>
              <a:t>心理</a:t>
            </a:r>
            <a:r>
              <a:rPr lang="zh-CN" altLang="en-US" sz="2000"/>
              <a:t>减压）</a:t>
            </a:r>
            <a:endParaRPr lang="en-US" altLang="zh-CN" sz="2000"/>
          </a:p>
          <a:p>
            <a:pPr marL="457200" indent="-457200">
              <a:lnSpc>
                <a:spcPct val="110000"/>
              </a:lnSpc>
              <a:buFont typeface="Wingdings" panose="05000000000000000000" charset="0"/>
              <a:buChar char="Ø"/>
            </a:pPr>
            <a:r>
              <a:rPr lang="en-US" altLang="zh-CN" sz="2000">
                <a:solidFill>
                  <a:srgbClr val="FF0000"/>
                </a:solidFill>
                <a:sym typeface="+mn-ea"/>
              </a:rPr>
              <a:t>spark creativity </a:t>
            </a:r>
            <a:r>
              <a:rPr lang="en-US" altLang="zh-CN" sz="2000">
                <a:solidFill>
                  <a:schemeClr val="tx2"/>
                </a:solidFill>
                <a:sym typeface="+mn-ea"/>
              </a:rPr>
              <a:t>through sharing unique perspectives</a:t>
            </a:r>
            <a:r>
              <a:rPr lang="zh-CN" altLang="en-US" sz="2000">
                <a:solidFill>
                  <a:schemeClr val="tx2"/>
                </a:solidFill>
                <a:sym typeface="+mn-ea"/>
              </a:rPr>
              <a:t>（创新</a:t>
            </a:r>
            <a:r>
              <a:rPr lang="zh-CN" altLang="en-US" sz="2000" u="sng">
                <a:solidFill>
                  <a:schemeClr val="tx2"/>
                </a:solidFill>
                <a:sym typeface="+mn-ea"/>
              </a:rPr>
              <a:t>思维</a:t>
            </a:r>
            <a:r>
              <a:rPr lang="zh-CN" altLang="en-US" sz="2000">
                <a:solidFill>
                  <a:schemeClr val="tx2"/>
                </a:solidFill>
                <a:sym typeface="+mn-ea"/>
              </a:rPr>
              <a:t>）</a:t>
            </a:r>
            <a:endParaRPr lang="en-US" altLang="zh-CN" sz="2000">
              <a:solidFill>
                <a:srgbClr val="FF0000"/>
              </a:solidFill>
              <a:sym typeface="+mn-ea"/>
            </a:endParaRPr>
          </a:p>
          <a:p>
            <a:pPr marL="457200" indent="-457200">
              <a:lnSpc>
                <a:spcPct val="110000"/>
              </a:lnSpc>
              <a:buFont typeface="Wingdings" panose="05000000000000000000" charset="0"/>
              <a:buChar char="Ø"/>
            </a:pPr>
            <a:r>
              <a:rPr lang="en-US" altLang="zh-CN" sz="2000">
                <a:solidFill>
                  <a:srgbClr val="FF0000"/>
                </a:solidFill>
                <a:sym typeface="+mn-ea"/>
              </a:rPr>
              <a:t>Ignite </a:t>
            </a:r>
            <a:r>
              <a:rPr lang="en-US" altLang="zh-CN" sz="2000">
                <a:solidFill>
                  <a:schemeClr val="tx2"/>
                </a:solidFill>
                <a:sym typeface="+mn-ea"/>
              </a:rPr>
              <a:t>a love for writing by capturing memorable moments</a:t>
            </a:r>
            <a:r>
              <a:rPr lang="zh-CN" altLang="en-US" sz="2000">
                <a:solidFill>
                  <a:schemeClr val="tx2"/>
                </a:solidFill>
                <a:sym typeface="+mn-ea"/>
              </a:rPr>
              <a:t>（语言</a:t>
            </a:r>
            <a:r>
              <a:rPr lang="zh-CN" altLang="en-US" sz="2000" u="sng">
                <a:solidFill>
                  <a:schemeClr val="tx2"/>
                </a:solidFill>
                <a:sym typeface="+mn-ea"/>
              </a:rPr>
              <a:t>能力</a:t>
            </a:r>
            <a:r>
              <a:rPr lang="zh-CN" altLang="en-US" sz="2000">
                <a:solidFill>
                  <a:schemeClr val="tx2"/>
                </a:solidFill>
                <a:sym typeface="+mn-ea"/>
              </a:rPr>
              <a:t>）</a:t>
            </a:r>
            <a:endParaRPr lang="en-US" altLang="zh-CN" sz="2000">
              <a:solidFill>
                <a:schemeClr val="tx2"/>
              </a:solidFill>
              <a:sym typeface="+mn-ea"/>
            </a:endParaRPr>
          </a:p>
          <a:p>
            <a:pPr marL="457200" indent="-457200">
              <a:lnSpc>
                <a:spcPct val="110000"/>
              </a:lnSpc>
              <a:buFont typeface="Wingdings" panose="05000000000000000000" charset="0"/>
              <a:buChar char="Ø"/>
            </a:pPr>
            <a:r>
              <a:rPr lang="en-US" altLang="zh-CN" sz="2000">
                <a:solidFill>
                  <a:srgbClr val="FF0000"/>
                </a:solidFill>
                <a:sym typeface="+mn-ea"/>
              </a:rPr>
              <a:t>Preserve and celebrate</a:t>
            </a:r>
            <a:r>
              <a:rPr lang="en-US" altLang="zh-CN" sz="2000">
                <a:solidFill>
                  <a:schemeClr val="tx2"/>
                </a:solidFill>
                <a:sym typeface="+mn-ea"/>
              </a:rPr>
              <a:t> the little joys of school days</a:t>
            </a:r>
            <a:r>
              <a:rPr lang="zh-CN" altLang="en-US" sz="2000">
                <a:solidFill>
                  <a:schemeClr val="tx2"/>
                </a:solidFill>
                <a:sym typeface="+mn-ea"/>
              </a:rPr>
              <a:t>（记录美好）</a:t>
            </a:r>
            <a:endParaRPr lang="en-US" altLang="zh-CN" sz="2000">
              <a:solidFill>
                <a:schemeClr val="tx2"/>
              </a:solidFill>
              <a:sym typeface="+mn-ea"/>
            </a:endParaRPr>
          </a:p>
          <a:p>
            <a:pPr marL="457200" indent="-457200">
              <a:lnSpc>
                <a:spcPct val="110000"/>
              </a:lnSpc>
              <a:buFont typeface="Wingdings" panose="05000000000000000000" charset="0"/>
              <a:buChar char="Ø"/>
            </a:pPr>
            <a:r>
              <a:rPr lang="en-US" altLang="zh-CN" sz="2000">
                <a:solidFill>
                  <a:srgbClr val="FF0000"/>
                </a:solidFill>
                <a:sym typeface="+mn-ea"/>
              </a:rPr>
              <a:t>Create a timeless archive</a:t>
            </a:r>
            <a:r>
              <a:rPr lang="en-US" altLang="zh-CN" sz="2000">
                <a:sym typeface="+mn-ea"/>
              </a:rPr>
              <a:t> of our shared school journey</a:t>
            </a:r>
            <a:r>
              <a:rPr lang="zh-CN" altLang="en-US" sz="2000">
                <a:sym typeface="+mn-ea"/>
              </a:rPr>
              <a:t>（珍藏美好）</a:t>
            </a:r>
            <a:endParaRPr lang="zh-CN" altLang="en-US" sz="2000">
              <a:sym typeface="+mn-ea"/>
            </a:endParaRPr>
          </a:p>
        </p:txBody>
      </p:sp>
      <p:sp>
        <p:nvSpPr>
          <p:cNvPr id="8" name="文本框 7"/>
          <p:cNvSpPr txBox="1"/>
          <p:nvPr/>
        </p:nvSpPr>
        <p:spPr>
          <a:xfrm>
            <a:off x="5880100" y="2811780"/>
            <a:ext cx="6090285" cy="3398520"/>
          </a:xfrm>
          <a:prstGeom prst="rect">
            <a:avLst/>
          </a:prstGeom>
          <a:solidFill>
            <a:srgbClr val="FFE0FF">
              <a:alpha val="38000"/>
            </a:srgbClr>
          </a:solidFill>
        </p:spPr>
        <p:txBody>
          <a:bodyPr wrap="square" rtlCol="0">
            <a:noAutofit/>
          </a:bodyPr>
          <a:p>
            <a:pPr marL="457200" indent="-457200">
              <a:lnSpc>
                <a:spcPct val="120000"/>
              </a:lnSpc>
              <a:buFont typeface="Wingdings" panose="05000000000000000000" charset="0"/>
              <a:buChar char="Ø"/>
            </a:pPr>
            <a:r>
              <a:rPr lang="en-US" altLang="zh-CN" sz="2000">
                <a:solidFill>
                  <a:srgbClr val="FF0000"/>
                </a:solidFill>
              </a:rPr>
              <a:t>keep</a:t>
            </a:r>
            <a:r>
              <a:rPr lang="en-US" altLang="zh-CN" sz="2000">
                <a:solidFill>
                  <a:schemeClr val="tx1"/>
                </a:solidFill>
              </a:rPr>
              <a:t> </a:t>
            </a:r>
            <a:r>
              <a:rPr lang="en-US" altLang="zh-CN" sz="2000">
                <a:solidFill>
                  <a:srgbClr val="FF0000"/>
                </a:solidFill>
              </a:rPr>
              <a:t>readers</a:t>
            </a:r>
            <a:r>
              <a:rPr lang="en-US" altLang="zh-CN" sz="2000">
                <a:solidFill>
                  <a:schemeClr val="tx1"/>
                </a:solidFill>
              </a:rPr>
              <a:t> </a:t>
            </a:r>
            <a:r>
              <a:rPr lang="en-US" altLang="zh-CN" sz="2000">
                <a:solidFill>
                  <a:srgbClr val="FF0000"/>
                </a:solidFill>
              </a:rPr>
              <a:t>hooked</a:t>
            </a:r>
            <a:r>
              <a:rPr lang="en-US" altLang="zh-CN" sz="2000">
                <a:solidFill>
                  <a:schemeClr val="tx1"/>
                </a:solidFill>
              </a:rPr>
              <a:t> by covering a wide range of engaging issues(</a:t>
            </a:r>
            <a:r>
              <a:rPr lang="zh-CN" altLang="en-US" sz="2000">
                <a:solidFill>
                  <a:schemeClr val="tx1"/>
                </a:solidFill>
              </a:rPr>
              <a:t>丰富栏目</a:t>
            </a:r>
            <a:r>
              <a:rPr lang="zh-CN" altLang="en-US" sz="2000" u="sng">
                <a:solidFill>
                  <a:schemeClr val="tx1"/>
                </a:solidFill>
              </a:rPr>
              <a:t>内容</a:t>
            </a:r>
            <a:r>
              <a:rPr lang="en-US" altLang="zh-CN" sz="2000">
                <a:solidFill>
                  <a:schemeClr val="tx1"/>
                </a:solidFill>
              </a:rPr>
              <a:t>)</a:t>
            </a:r>
            <a:endParaRPr lang="en-US" altLang="zh-CN" sz="2000">
              <a:solidFill>
                <a:schemeClr val="tx1"/>
              </a:solidFill>
            </a:endParaRPr>
          </a:p>
          <a:p>
            <a:pPr marL="457200" indent="-457200">
              <a:lnSpc>
                <a:spcPct val="120000"/>
              </a:lnSpc>
              <a:buFont typeface="Wingdings" panose="05000000000000000000" charset="0"/>
              <a:buChar char="Ø"/>
            </a:pPr>
            <a:r>
              <a:rPr lang="en-US" altLang="zh-CN" sz="2000">
                <a:solidFill>
                  <a:srgbClr val="FF0000"/>
                </a:solidFill>
              </a:rPr>
              <a:t>contribute to</a:t>
            </a:r>
            <a:r>
              <a:rPr lang="en-US" altLang="zh-CN" sz="2000"/>
              <a:t> </a:t>
            </a:r>
            <a:r>
              <a:rPr lang="en-US" altLang="zh-CN" sz="2000">
                <a:solidFill>
                  <a:schemeClr val="tx1"/>
                </a:solidFill>
              </a:rPr>
              <a:t>higher </a:t>
            </a:r>
            <a:r>
              <a:rPr lang="en-US" altLang="zh-CN" sz="2000">
                <a:solidFill>
                  <a:srgbClr val="FF0000"/>
                </a:solidFill>
              </a:rPr>
              <a:t>participation</a:t>
            </a:r>
            <a:r>
              <a:rPr lang="en-US" altLang="zh-CN" sz="2000">
                <a:solidFill>
                  <a:schemeClr val="tx1"/>
                </a:solidFill>
              </a:rPr>
              <a:t> rates(</a:t>
            </a:r>
            <a:r>
              <a:rPr lang="zh-CN" altLang="en-US" sz="2000">
                <a:solidFill>
                  <a:schemeClr val="tx1"/>
                </a:solidFill>
              </a:rPr>
              <a:t>提高</a:t>
            </a:r>
            <a:r>
              <a:rPr lang="zh-CN" altLang="en-US" sz="2000" u="sng">
                <a:solidFill>
                  <a:schemeClr val="tx1"/>
                </a:solidFill>
              </a:rPr>
              <a:t>参与度</a:t>
            </a:r>
            <a:r>
              <a:rPr lang="en-US" altLang="zh-CN" sz="2000">
                <a:solidFill>
                  <a:schemeClr val="tx1"/>
                </a:solidFill>
              </a:rPr>
              <a:t>)</a:t>
            </a:r>
            <a:endParaRPr lang="zh-CN" altLang="en-US" sz="2000">
              <a:solidFill>
                <a:schemeClr val="tx1"/>
              </a:solidFill>
            </a:endParaRPr>
          </a:p>
          <a:p>
            <a:pPr marL="457200" indent="-457200">
              <a:lnSpc>
                <a:spcPct val="120000"/>
              </a:lnSpc>
              <a:buFont typeface="Wingdings" panose="05000000000000000000" charset="0"/>
              <a:buChar char="Ø"/>
            </a:pPr>
            <a:r>
              <a:rPr lang="en-US" altLang="zh-CN" sz="2000">
                <a:solidFill>
                  <a:srgbClr val="FF0000"/>
                </a:solidFill>
                <a:sym typeface="+mn-ea"/>
              </a:rPr>
              <a:t>appeal to</a:t>
            </a:r>
            <a:r>
              <a:rPr lang="en-US" altLang="zh-CN" sz="2000">
                <a:sym typeface="+mn-ea"/>
              </a:rPr>
              <a:t> wider audience(</a:t>
            </a:r>
            <a:r>
              <a:rPr lang="zh-CN" altLang="en-US" sz="2000">
                <a:sym typeface="+mn-ea"/>
              </a:rPr>
              <a:t>吸引更多</a:t>
            </a:r>
            <a:r>
              <a:rPr lang="zh-CN" altLang="en-US" sz="2000" u="sng">
                <a:sym typeface="+mn-ea"/>
              </a:rPr>
              <a:t>读者</a:t>
            </a:r>
            <a:r>
              <a:rPr lang="en-US" altLang="zh-CN" sz="2000">
                <a:sym typeface="+mn-ea"/>
              </a:rPr>
              <a:t>)</a:t>
            </a:r>
            <a:endParaRPr lang="en-US" altLang="zh-CN" sz="2000">
              <a:solidFill>
                <a:schemeClr val="tx1"/>
              </a:solidFill>
            </a:endParaRPr>
          </a:p>
          <a:p>
            <a:pPr marL="457200" indent="-457200">
              <a:lnSpc>
                <a:spcPct val="120000"/>
              </a:lnSpc>
              <a:buFont typeface="Wingdings" panose="05000000000000000000" charset="0"/>
              <a:buChar char="Ø"/>
            </a:pPr>
            <a:r>
              <a:rPr lang="en-US" altLang="zh-CN" sz="2000">
                <a:solidFill>
                  <a:srgbClr val="FF0000"/>
                </a:solidFill>
              </a:rPr>
              <a:t>strengthen</a:t>
            </a:r>
            <a:r>
              <a:rPr lang="en-US" altLang="zh-CN" sz="2000"/>
              <a:t> class bonding</a:t>
            </a:r>
            <a:r>
              <a:rPr lang="zh-CN" altLang="en-US" sz="2000"/>
              <a:t>（增强</a:t>
            </a:r>
            <a:r>
              <a:rPr lang="zh-CN" altLang="en-US" sz="2000" u="sng"/>
              <a:t>班级</a:t>
            </a:r>
            <a:r>
              <a:rPr lang="zh-CN" altLang="en-US" sz="2000"/>
              <a:t>凝聚力）</a:t>
            </a:r>
            <a:endParaRPr lang="en-US" altLang="zh-CN" sz="2000"/>
          </a:p>
          <a:p>
            <a:pPr marL="457200" indent="-457200">
              <a:lnSpc>
                <a:spcPct val="120000"/>
              </a:lnSpc>
              <a:buFont typeface="Wingdings" panose="05000000000000000000" charset="0"/>
              <a:buChar char="Ø"/>
            </a:pPr>
            <a:r>
              <a:rPr lang="en-US" altLang="zh-CN" sz="2000">
                <a:solidFill>
                  <a:srgbClr val="FF0000"/>
                </a:solidFill>
              </a:rPr>
              <a:t>promote/facilitate/cultivate/foster/nurture</a:t>
            </a:r>
            <a:r>
              <a:rPr lang="en-US" altLang="zh-CN" sz="2000"/>
              <a:t> a positive,vibrant school culture or a harmonious atmosphere</a:t>
            </a:r>
            <a:r>
              <a:rPr lang="zh-CN" altLang="en-US" sz="2000"/>
              <a:t>（传播积极</a:t>
            </a:r>
            <a:r>
              <a:rPr lang="zh-CN" altLang="en-US" sz="2000" u="sng"/>
              <a:t>校园文化</a:t>
            </a:r>
            <a:r>
              <a:rPr lang="zh-CN" altLang="en-US" sz="2000"/>
              <a:t>）</a:t>
            </a:r>
            <a:endParaRPr lang="zh-CN" altLang="en-US" sz="2000"/>
          </a:p>
        </p:txBody>
      </p:sp>
      <p:sp>
        <p:nvSpPr>
          <p:cNvPr id="2" name="文本框 1"/>
          <p:cNvSpPr txBox="1"/>
          <p:nvPr/>
        </p:nvSpPr>
        <p:spPr>
          <a:xfrm>
            <a:off x="191770" y="1772285"/>
            <a:ext cx="5584190" cy="606425"/>
          </a:xfrm>
          <a:prstGeom prst="rect">
            <a:avLst/>
          </a:prstGeom>
          <a:noFill/>
        </p:spPr>
        <p:txBody>
          <a:bodyPr wrap="square" rtlCol="0">
            <a:noAutofit/>
          </a:bodyPr>
          <a:p>
            <a:pPr lvl="0" algn="ctr">
              <a:buClrTx/>
              <a:buSzTx/>
              <a:buFontTx/>
            </a:pPr>
            <a:r>
              <a:rPr lang="en-US" altLang="zh-CN" sz="2400" b="1">
                <a:solidFill>
                  <a:srgbClr val="FF0000"/>
                </a:solidFill>
                <a:latin typeface="Comic Sans MS" panose="030F0702030302020204" charset="0"/>
                <a:cs typeface="Comic Sans MS" panose="030F0702030302020204" charset="0"/>
                <a:sym typeface="+mn-ea"/>
              </a:rPr>
              <a:t>psychology/language/capability</a:t>
            </a:r>
            <a:endParaRPr lang="en-US" altLang="zh-CN" sz="2400" b="1">
              <a:solidFill>
                <a:srgbClr val="FF0000"/>
              </a:solidFill>
              <a:latin typeface="Comic Sans MS" panose="030F0702030302020204" charset="0"/>
              <a:cs typeface="Comic Sans MS" panose="030F0702030302020204" charset="0"/>
              <a:sym typeface="+mn-ea"/>
            </a:endParaRPr>
          </a:p>
        </p:txBody>
      </p:sp>
      <p:sp>
        <p:nvSpPr>
          <p:cNvPr id="3" name="文本框 2"/>
          <p:cNvSpPr txBox="1"/>
          <p:nvPr/>
        </p:nvSpPr>
        <p:spPr>
          <a:xfrm>
            <a:off x="5232400" y="1731010"/>
            <a:ext cx="5818505" cy="606425"/>
          </a:xfrm>
          <a:prstGeom prst="rect">
            <a:avLst/>
          </a:prstGeom>
          <a:noFill/>
        </p:spPr>
        <p:txBody>
          <a:bodyPr wrap="square" rtlCol="0">
            <a:noAutofit/>
          </a:bodyPr>
          <a:p>
            <a:pPr lvl="0" algn="ctr">
              <a:buClrTx/>
              <a:buSzTx/>
              <a:buFontTx/>
            </a:pPr>
            <a:r>
              <a:rPr lang="en-US" altLang="zh-CN" sz="2400" b="1">
                <a:solidFill>
                  <a:srgbClr val="FF0000"/>
                </a:solidFill>
                <a:latin typeface="Comic Sans MS" panose="030F0702030302020204" charset="0"/>
                <a:cs typeface="Comic Sans MS" panose="030F0702030302020204" charset="0"/>
                <a:sym typeface="+mn-ea"/>
              </a:rPr>
              <a:t>content/engagement</a:t>
            </a:r>
            <a:endParaRPr lang="en-US" altLang="zh-CN" sz="2400" b="1">
              <a:solidFill>
                <a:srgbClr val="FF0000"/>
              </a:solidFill>
              <a:latin typeface="Comic Sans MS" panose="030F0702030302020204" charset="0"/>
              <a:cs typeface="Comic Sans MS" panose="030F0702030302020204" charset="0"/>
              <a:sym typeface="+mn-ea"/>
            </a:endParaRPr>
          </a:p>
          <a:p>
            <a:pPr lvl="0" algn="ctr">
              <a:buClrTx/>
              <a:buSzTx/>
              <a:buFontTx/>
            </a:pPr>
            <a:r>
              <a:rPr lang="en-US" altLang="zh-CN" sz="2400" b="1">
                <a:solidFill>
                  <a:srgbClr val="FF0000"/>
                </a:solidFill>
                <a:latin typeface="Comic Sans MS" panose="030F0702030302020204" charset="0"/>
                <a:cs typeface="Comic Sans MS" panose="030F0702030302020204" charset="0"/>
                <a:sym typeface="+mn-ea"/>
              </a:rPr>
              <a:t>readers/atmosphere</a:t>
            </a:r>
            <a:endParaRPr lang="en-US" altLang="zh-CN" sz="2400" b="1">
              <a:solidFill>
                <a:srgbClr val="FF0000"/>
              </a:solidFill>
              <a:latin typeface="Comic Sans MS" panose="030F0702030302020204" charset="0"/>
              <a:cs typeface="Comic Sans MS" panose="030F0702030302020204" charset="0"/>
              <a:sym typeface="+mn-ea"/>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2" grpId="0" animBg="1"/>
      <p:bldP spid="3"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2000"/>
          </a:blip>
          <a:stretch>
            <a:fillRect/>
          </a:stretch>
        </a:blipFill>
        <a:effectLst/>
      </p:bgPr>
    </p:bg>
    <p:spTree>
      <p:nvGrpSpPr>
        <p:cNvPr id="1" name=""/>
        <p:cNvGrpSpPr/>
        <p:nvPr/>
      </p:nvGrpSpPr>
      <p:grpSpPr/>
      <p:sp>
        <p:nvSpPr>
          <p:cNvPr id="22" name="文本框 21"/>
          <p:cNvSpPr txBox="1"/>
          <p:nvPr>
            <p:custDataLst>
              <p:tags r:id="rId2"/>
            </p:custDataLst>
          </p:nvPr>
        </p:nvSpPr>
        <p:spPr>
          <a:xfrm>
            <a:off x="191770" y="8255"/>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5" name="文本框 4"/>
          <p:cNvSpPr txBox="1"/>
          <p:nvPr/>
        </p:nvSpPr>
        <p:spPr>
          <a:xfrm>
            <a:off x="80645" y="1557020"/>
            <a:ext cx="6153785" cy="3412490"/>
          </a:xfrm>
          <a:prstGeom prst="rect">
            <a:avLst/>
          </a:prstGeom>
          <a:solidFill>
            <a:schemeClr val="accent1"/>
          </a:solidFill>
        </p:spPr>
        <p:txBody>
          <a:bodyPr wrap="square" rtlCol="0">
            <a:spAutoFit/>
          </a:bodyPr>
          <a:p>
            <a:pPr indent="457200" algn="just">
              <a:lnSpc>
                <a:spcPct val="90000"/>
              </a:lnSpc>
            </a:pPr>
            <a:r>
              <a:rPr lang="en-US" altLang="zh-CN" sz="2400">
                <a:solidFill>
                  <a:srgbClr val="FF0000"/>
                </a:solidFill>
                <a:latin typeface="Times New Roman" panose="02020603050405020304" charset="0"/>
                <a:cs typeface="Times New Roman" panose="02020603050405020304" charset="0"/>
                <a:sym typeface="+mn-ea"/>
              </a:rPr>
              <a:t>To begin with</a:t>
            </a:r>
            <a:r>
              <a:rPr lang="en-US" altLang="zh-CN" sz="2400">
                <a:latin typeface="Times New Roman" panose="02020603050405020304" charset="0"/>
                <a:cs typeface="Times New Roman" panose="02020603050405020304" charset="0"/>
                <a:sym typeface="+mn-ea"/>
              </a:rPr>
              <a:t>, this column </a:t>
            </a:r>
            <a:r>
              <a:rPr lang="en-US" altLang="zh-CN" sz="2400">
                <a:solidFill>
                  <a:schemeClr val="tx1"/>
                </a:solidFill>
                <a:latin typeface="Times New Roman" panose="02020603050405020304" charset="0"/>
                <a:cs typeface="Times New Roman" panose="02020603050405020304" charset="0"/>
                <a:sym typeface="+mn-ea"/>
              </a:rPr>
              <a:t>could keep readers hooked by showcasing </a:t>
            </a:r>
            <a:r>
              <a:rPr lang="en-US" altLang="zh-CN" sz="2400" u="sng">
                <a:solidFill>
                  <a:schemeClr val="tx1"/>
                </a:solidFill>
                <a:latin typeface="Times New Roman" panose="02020603050405020304" charset="0"/>
                <a:cs typeface="Times New Roman" panose="02020603050405020304" charset="0"/>
                <a:sym typeface="+mn-ea"/>
              </a:rPr>
              <a:t>a rich tapestry of school life</a:t>
            </a:r>
            <a:r>
              <a:rPr lang="en-US" altLang="zh-CN" sz="2400">
                <a:solidFill>
                  <a:schemeClr val="tx1"/>
                </a:solidFill>
                <a:latin typeface="Times New Roman" panose="02020603050405020304" charset="0"/>
                <a:cs typeface="Times New Roman" panose="02020603050405020304" charset="0"/>
                <a:sym typeface="+mn-ea"/>
              </a:rPr>
              <a:t>, from memorable daily joys,</a:t>
            </a:r>
            <a:r>
              <a:rPr lang="en-US" altLang="zh-CN" sz="2400" u="sng">
                <a:solidFill>
                  <a:schemeClr val="tx1"/>
                </a:solidFill>
                <a:latin typeface="Times New Roman" panose="02020603050405020304" charset="0"/>
                <a:cs typeface="Times New Roman" panose="02020603050405020304" charset="0"/>
                <a:sym typeface="+mn-ea"/>
              </a:rPr>
              <a:t>thrilling/exuberant </a:t>
            </a:r>
            <a:r>
              <a:rPr lang="en-US" altLang="zh-CN" sz="2400">
                <a:solidFill>
                  <a:schemeClr val="tx1"/>
                </a:solidFill>
                <a:latin typeface="Times New Roman" panose="02020603050405020304" charset="0"/>
                <a:cs typeface="Times New Roman" panose="02020603050405020304" charset="0"/>
                <a:sym typeface="+mn-ea"/>
              </a:rPr>
              <a:t>sports meet or </a:t>
            </a:r>
            <a:r>
              <a:rPr lang="en-US" altLang="zh-CN" sz="2400" u="sng">
                <a:solidFill>
                  <a:schemeClr val="tx1"/>
                </a:solidFill>
                <a:latin typeface="Times New Roman" panose="02020603050405020304" charset="0"/>
                <a:cs typeface="Times New Roman" panose="02020603050405020304" charset="0"/>
                <a:sym typeface="+mn-ea"/>
              </a:rPr>
              <a:t>dynamic </a:t>
            </a:r>
            <a:r>
              <a:rPr lang="en-US" altLang="zh-CN" sz="2400">
                <a:solidFill>
                  <a:schemeClr val="tx1"/>
                </a:solidFill>
                <a:latin typeface="Times New Roman" panose="02020603050405020304" charset="0"/>
                <a:cs typeface="Times New Roman" panose="02020603050405020304" charset="0"/>
                <a:sym typeface="+mn-ea"/>
              </a:rPr>
              <a:t>club activities</a:t>
            </a:r>
            <a:r>
              <a:rPr lang="en-US" sz="2400">
                <a:solidFill>
                  <a:schemeClr val="tx1"/>
                </a:solidFill>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Plus</a:t>
            </a:r>
            <a:r>
              <a:rPr lang="en-US" altLang="zh-CN" sz="2400">
                <a:solidFill>
                  <a:schemeClr val="tx1"/>
                </a:solidFill>
                <a:latin typeface="Times New Roman" panose="02020603050405020304" charset="0"/>
                <a:cs typeface="Times New Roman" panose="02020603050405020304" charset="0"/>
                <a:sym typeface="+mn-ea"/>
              </a:rPr>
              <a:t>,more students will contribute act</a:t>
            </a:r>
            <a:r>
              <a:rPr lang="en-US" altLang="zh-CN" sz="2400">
                <a:latin typeface="Times New Roman" panose="02020603050405020304" charset="0"/>
                <a:cs typeface="Times New Roman" panose="02020603050405020304" charset="0"/>
                <a:sym typeface="+mn-ea"/>
              </a:rPr>
              <a:t>ively, </a:t>
            </a:r>
            <a:r>
              <a:rPr lang="en-US" altLang="zh-CN" sz="2400" u="sng">
                <a:latin typeface="Times New Roman" panose="02020603050405020304" charset="0"/>
                <a:cs typeface="Times New Roman" panose="02020603050405020304" charset="0"/>
                <a:sym typeface="+mn-ea"/>
              </a:rPr>
              <a:t>making the newspaper truly "by students, for students“ </a:t>
            </a:r>
            <a:r>
              <a:rPr lang="en-US" altLang="zh-CN" sz="2400">
                <a:solidFill>
                  <a:srgbClr val="FF0000"/>
                </a:solidFill>
                <a:latin typeface="Times New Roman" panose="02020603050405020304" charset="0"/>
                <a:cs typeface="Times New Roman" panose="02020603050405020304" charset="0"/>
                <a:sym typeface="+mn-ea"/>
              </a:rPr>
              <a:t>Also</a:t>
            </a:r>
            <a:r>
              <a:rPr lang="en-US" altLang="zh-CN" sz="2400">
                <a:latin typeface="Times New Roman" panose="02020603050405020304" charset="0"/>
                <a:cs typeface="Times New Roman" panose="02020603050405020304" charset="0"/>
                <a:sym typeface="+mn-ea"/>
              </a:rPr>
              <a:t>,it serves as </a:t>
            </a:r>
            <a:r>
              <a:rPr lang="en-US" altLang="zh-CN" sz="2400" u="sng">
                <a:latin typeface="Times New Roman" panose="02020603050405020304" charset="0"/>
                <a:cs typeface="Times New Roman" panose="02020603050405020304" charset="0"/>
                <a:sym typeface="+mn-ea"/>
              </a:rPr>
              <a:t>a powerful catalyst</a:t>
            </a:r>
            <a:r>
              <a:rPr lang="en-US" altLang="zh-CN" sz="2400">
                <a:latin typeface="Times New Roman" panose="02020603050405020304" charset="0"/>
                <a:cs typeface="Times New Roman" panose="02020603050405020304" charset="0"/>
                <a:sym typeface="+mn-ea"/>
              </a:rPr>
              <a:t> for </a:t>
            </a:r>
            <a:r>
              <a:rPr lang="en-US" altLang="zh-CN" sz="2400" u="sng">
                <a:latin typeface="Times New Roman" panose="02020603050405020304" charset="0"/>
                <a:cs typeface="Times New Roman" panose="02020603050405020304" charset="0"/>
                <a:sym typeface="+mn-ea"/>
              </a:rPr>
              <a:t>strengthening class bonding</a:t>
            </a:r>
            <a:r>
              <a:rPr lang="en-US" altLang="zh-CN" sz="2400">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sym typeface="+mn-ea"/>
              </a:rPr>
              <a:t>building a harmonious campus</a:t>
            </a:r>
            <a:r>
              <a:rPr lang="en-US" altLang="zh-CN" sz="2400">
                <a:latin typeface="Times New Roman" panose="02020603050405020304" charset="0"/>
                <a:cs typeface="Times New Roman" panose="02020603050405020304" charset="0"/>
                <a:sym typeface="+mn-ea"/>
              </a:rPr>
              <a:t>, and </a:t>
            </a:r>
            <a:r>
              <a:rPr lang="en-US" altLang="zh-CN" sz="2400" u="sng">
                <a:latin typeface="Times New Roman" panose="02020603050405020304" charset="0"/>
                <a:cs typeface="Times New Roman" panose="02020603050405020304" charset="0"/>
                <a:sym typeface="+mn-ea"/>
              </a:rPr>
              <a:t>promoting a positive school culture</a:t>
            </a:r>
            <a:r>
              <a:rPr lang="en-US" altLang="zh-CN" sz="2400">
                <a:latin typeface="Times New Roman" panose="02020603050405020304" charset="0"/>
                <a:cs typeface="Times New Roman" panose="02020603050405020304" charset="0"/>
                <a:sym typeface="+mn-ea"/>
              </a:rPr>
              <a:t>.</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2" name="文本框 1"/>
          <p:cNvSpPr txBox="1"/>
          <p:nvPr/>
        </p:nvSpPr>
        <p:spPr>
          <a:xfrm>
            <a:off x="119380" y="836930"/>
            <a:ext cx="6018530" cy="521970"/>
          </a:xfrm>
          <a:prstGeom prst="rect">
            <a:avLst/>
          </a:prstGeom>
          <a:solidFill>
            <a:schemeClr val="bg1"/>
          </a:solidFill>
        </p:spPr>
        <p:style>
          <a:lnRef idx="0">
            <a:srgbClr val="FFFFFF"/>
          </a:lnRef>
          <a:fillRef idx="1">
            <a:schemeClr val="accent1"/>
          </a:fillRef>
          <a:effectRef idx="1">
            <a:schemeClr val="accent1"/>
          </a:effectRef>
          <a:fontRef idx="minor">
            <a:schemeClr val="dk1"/>
          </a:fontRef>
        </p:style>
        <p:txBody>
          <a:bodyPr wrap="square" rtlCol="0" anchor="t">
            <a:spAutoFit/>
          </a:bodyPr>
          <a:p>
            <a:r>
              <a:rPr lang="en-US" altLang="zh-CN" sz="2800"/>
              <a:t>Reasons for </a:t>
            </a:r>
            <a:r>
              <a:rPr lang="en-US" altLang="zh-CN" sz="2800" b="1" i="1">
                <a:solidFill>
                  <a:srgbClr val="FF0000"/>
                </a:solidFill>
              </a:rPr>
              <a:t>Fun</a:t>
            </a:r>
            <a:r>
              <a:rPr lang="en-US" altLang="zh-CN" sz="2800"/>
              <a:t> at my school</a:t>
            </a:r>
            <a:endParaRPr lang="en-US" altLang="zh-CN" sz="2800"/>
          </a:p>
        </p:txBody>
      </p:sp>
      <p:sp>
        <p:nvSpPr>
          <p:cNvPr id="3" name="文本框 2"/>
          <p:cNvSpPr txBox="1"/>
          <p:nvPr/>
        </p:nvSpPr>
        <p:spPr>
          <a:xfrm>
            <a:off x="119380" y="4941570"/>
            <a:ext cx="6115050" cy="1753235"/>
          </a:xfrm>
          <a:prstGeom prst="rect">
            <a:avLst/>
          </a:prstGeom>
          <a:solidFill>
            <a:schemeClr val="bg1"/>
          </a:solidFill>
        </p:spPr>
        <p:txBody>
          <a:bodyPr wrap="square" rtlCol="0">
            <a:spAutoFit/>
          </a:bodyPr>
          <a:p>
            <a:pPr indent="457200"/>
            <a:r>
              <a:rPr lang="zh-CN" altLang="en-US">
                <a:latin typeface="华文新魏" panose="02010800040101010101" charset="-122"/>
                <a:ea typeface="华文新魏" panose="02010800040101010101" charset="-122"/>
                <a:cs typeface="华文新魏" panose="02010800040101010101" charset="-122"/>
              </a:rPr>
              <a:t>首先，本专栏将通过展现校园生活的</a:t>
            </a:r>
            <a:r>
              <a:rPr lang="zh-CN" altLang="en-US">
                <a:solidFill>
                  <a:srgbClr val="FF0000"/>
                </a:solidFill>
                <a:latin typeface="华文新魏" panose="02010800040101010101" charset="-122"/>
                <a:ea typeface="华文新魏" panose="02010800040101010101" charset="-122"/>
                <a:cs typeface="华文新魏" panose="02010800040101010101" charset="-122"/>
              </a:rPr>
              <a:t>丰富画卷</a:t>
            </a:r>
            <a:r>
              <a:rPr lang="en-US" altLang="zh-CN">
                <a:latin typeface="华文新魏" panose="02010800040101010101" charset="-122"/>
                <a:ea typeface="华文新魏" panose="02010800040101010101" charset="-122"/>
                <a:cs typeface="华文新魏" panose="02010800040101010101" charset="-122"/>
              </a:rPr>
              <a:t>——</a:t>
            </a:r>
            <a:r>
              <a:rPr lang="zh-CN" altLang="en-US">
                <a:latin typeface="华文新魏" panose="02010800040101010101" charset="-122"/>
                <a:ea typeface="华文新魏" panose="02010800040101010101" charset="-122"/>
                <a:cs typeface="华文新魏" panose="02010800040101010101" charset="-122"/>
              </a:rPr>
              <a:t>从令人难忘的日常欢乐、激动人心的运动会，到充满活力的社团活动</a:t>
            </a:r>
            <a:r>
              <a:rPr lang="en-US" altLang="zh-CN">
                <a:latin typeface="华文新魏" panose="02010800040101010101" charset="-122"/>
                <a:ea typeface="华文新魏" panose="02010800040101010101" charset="-122"/>
                <a:cs typeface="华文新魏" panose="02010800040101010101" charset="-122"/>
              </a:rPr>
              <a:t>——</a:t>
            </a:r>
            <a:r>
              <a:rPr lang="zh-CN" altLang="en-US">
                <a:latin typeface="华文新魏" panose="02010800040101010101" charset="-122"/>
                <a:ea typeface="华文新魏" panose="02010800040101010101" charset="-122"/>
                <a:cs typeface="华文新魏" panose="02010800040101010101" charset="-122"/>
              </a:rPr>
              <a:t>牢牢吸引读者的兴趣。此外，更多学生的积极参与将使这份报纸真正成为</a:t>
            </a:r>
            <a:r>
              <a:rPr lang="en-US" altLang="zh-CN">
                <a:latin typeface="华文新魏" panose="02010800040101010101" charset="-122"/>
                <a:ea typeface="华文新魏" panose="02010800040101010101" charset="-122"/>
                <a:cs typeface="华文新魏" panose="02010800040101010101" charset="-122"/>
              </a:rPr>
              <a:t>“</a:t>
            </a:r>
            <a:r>
              <a:rPr lang="zh-CN" altLang="en-US">
                <a:latin typeface="华文新魏" panose="02010800040101010101" charset="-122"/>
                <a:ea typeface="华文新魏" panose="02010800040101010101" charset="-122"/>
                <a:cs typeface="华文新魏" panose="02010800040101010101" charset="-122"/>
              </a:rPr>
              <a:t>由学生创作，为学生服务</a:t>
            </a:r>
            <a:r>
              <a:rPr lang="en-US" altLang="zh-CN">
                <a:latin typeface="华文新魏" panose="02010800040101010101" charset="-122"/>
                <a:ea typeface="华文新魏" panose="02010800040101010101" charset="-122"/>
                <a:cs typeface="华文新魏" panose="02010800040101010101" charset="-122"/>
              </a:rPr>
              <a:t>”</a:t>
            </a:r>
            <a:r>
              <a:rPr lang="zh-CN" altLang="en-US">
                <a:latin typeface="华文新魏" panose="02010800040101010101" charset="-122"/>
                <a:ea typeface="华文新魏" panose="02010800040101010101" charset="-122"/>
                <a:cs typeface="华文新魏" panose="02010800040101010101" charset="-122"/>
              </a:rPr>
              <a:t>的平台。同时，它也将成为加强班级凝聚力、构建和谐校园、弘扬积极校园文化的</a:t>
            </a:r>
            <a:r>
              <a:rPr lang="zh-CN" altLang="en-US">
                <a:solidFill>
                  <a:srgbClr val="FF0000"/>
                </a:solidFill>
                <a:latin typeface="华文新魏" panose="02010800040101010101" charset="-122"/>
                <a:ea typeface="华文新魏" panose="02010800040101010101" charset="-122"/>
                <a:cs typeface="华文新魏" panose="02010800040101010101" charset="-122"/>
              </a:rPr>
              <a:t>强大催化剂</a:t>
            </a:r>
            <a:r>
              <a:rPr lang="zh-CN" altLang="en-US">
                <a:latin typeface="华文新魏" panose="02010800040101010101" charset="-122"/>
                <a:ea typeface="华文新魏" panose="02010800040101010101" charset="-122"/>
                <a:cs typeface="华文新魏" panose="02010800040101010101" charset="-122"/>
              </a:rPr>
              <a:t>。</a:t>
            </a:r>
            <a:endParaRPr lang="zh-CN" altLang="en-US">
              <a:latin typeface="华文新魏" panose="02010800040101010101" charset="-122"/>
              <a:ea typeface="华文新魏" panose="02010800040101010101" charset="-122"/>
              <a:cs typeface="华文新魏" panose="02010800040101010101" charset="-122"/>
            </a:endParaRPr>
          </a:p>
        </p:txBody>
      </p:sp>
      <p:graphicFrame>
        <p:nvGraphicFramePr>
          <p:cNvPr id="8" name="表格 7"/>
          <p:cNvGraphicFramePr/>
          <p:nvPr>
            <p:custDataLst>
              <p:tags r:id="rId3"/>
            </p:custDataLst>
          </p:nvPr>
        </p:nvGraphicFramePr>
        <p:xfrm>
          <a:off x="6384290" y="908685"/>
          <a:ext cx="5680075" cy="4998720"/>
        </p:xfrm>
        <a:graphic>
          <a:graphicData uri="http://schemas.openxmlformats.org/drawingml/2006/table">
            <a:tbl>
              <a:tblPr firstRow="1" bandRow="1">
                <a:tableStyleId>{5C22544A-7EE6-4342-B048-85BDC9FD1C3A}</a:tableStyleId>
              </a:tblPr>
              <a:tblGrid>
                <a:gridCol w="1266825"/>
                <a:gridCol w="1636395"/>
                <a:gridCol w="777240"/>
                <a:gridCol w="1266190"/>
                <a:gridCol w="733425"/>
              </a:tblGrid>
              <a:tr h="757555">
                <a:tc>
                  <a:txBody>
                    <a:bodyPr/>
                    <a:p>
                      <a:pPr>
                        <a:buNone/>
                      </a:pPr>
                      <a:endParaRPr lang="zh-CN" altLang="en-US"/>
                    </a:p>
                  </a:txBody>
                  <a:tcPr/>
                </a:tc>
                <a:tc>
                  <a:txBody>
                    <a:bodyPr/>
                    <a:p>
                      <a:pPr algn="ctr">
                        <a:buNone/>
                      </a:pPr>
                      <a:r>
                        <a:rPr lang="zh-CN" altLang="en-US" sz="2000">
                          <a:solidFill>
                            <a:srgbClr val="FF0000"/>
                          </a:solidFill>
                        </a:rPr>
                        <a:t>句内</a:t>
                      </a:r>
                      <a:endParaRPr lang="zh-CN" altLang="en-US" sz="2000">
                        <a:solidFill>
                          <a:srgbClr val="FF0000"/>
                        </a:solidFill>
                      </a:endParaRPr>
                    </a:p>
                    <a:p>
                      <a:pPr algn="ctr">
                        <a:buNone/>
                      </a:pPr>
                      <a:r>
                        <a:rPr lang="zh-CN" altLang="en-US" sz="2000">
                          <a:solidFill>
                            <a:srgbClr val="FF0000"/>
                          </a:solidFill>
                        </a:rPr>
                        <a:t>逻辑</a:t>
                      </a:r>
                      <a:endParaRPr lang="zh-CN" altLang="en-US" sz="2000">
                        <a:solidFill>
                          <a:srgbClr val="FF0000"/>
                        </a:solidFill>
                      </a:endParaRPr>
                    </a:p>
                  </a:txBody>
                  <a:tcPr/>
                </a:tc>
                <a:tc>
                  <a:txBody>
                    <a:bodyPr/>
                    <a:p>
                      <a:pPr>
                        <a:buNone/>
                      </a:pPr>
                      <a:r>
                        <a:rPr lang="zh-CN" altLang="en-US" sz="2000">
                          <a:solidFill>
                            <a:srgbClr val="FF0000"/>
                          </a:solidFill>
                        </a:rPr>
                        <a:t>句间</a:t>
                      </a:r>
                      <a:endParaRPr lang="zh-CN" altLang="en-US" sz="2000">
                        <a:solidFill>
                          <a:srgbClr val="FF0000"/>
                        </a:solidFill>
                      </a:endParaRPr>
                    </a:p>
                    <a:p>
                      <a:pPr>
                        <a:buNone/>
                      </a:pPr>
                      <a:r>
                        <a:rPr lang="zh-CN" altLang="en-US" sz="2000">
                          <a:solidFill>
                            <a:srgbClr val="FF0000"/>
                          </a:solidFill>
                        </a:rPr>
                        <a:t>逻辑</a:t>
                      </a:r>
                      <a:endParaRPr lang="zh-CN" altLang="en-US" sz="2000">
                        <a:solidFill>
                          <a:srgbClr val="FF0000"/>
                        </a:solidFill>
                      </a:endParaRPr>
                    </a:p>
                  </a:txBody>
                  <a:tcPr/>
                </a:tc>
                <a:tc>
                  <a:txBody>
                    <a:bodyPr/>
                    <a:p>
                      <a:pPr>
                        <a:buNone/>
                      </a:pPr>
                      <a:r>
                        <a:rPr lang="zh-CN" altLang="en-US" sz="2000">
                          <a:solidFill>
                            <a:srgbClr val="FF0000"/>
                          </a:solidFill>
                        </a:rPr>
                        <a:t>高级</a:t>
                      </a:r>
                      <a:endParaRPr lang="zh-CN" altLang="en-US" sz="2000">
                        <a:solidFill>
                          <a:srgbClr val="FF0000"/>
                        </a:solidFill>
                      </a:endParaRPr>
                    </a:p>
                    <a:p>
                      <a:pPr>
                        <a:buNone/>
                      </a:pPr>
                      <a:r>
                        <a:rPr lang="zh-CN" altLang="en-US" sz="2000">
                          <a:solidFill>
                            <a:srgbClr val="FF0000"/>
                          </a:solidFill>
                        </a:rPr>
                        <a:t>词汇</a:t>
                      </a:r>
                      <a:endParaRPr lang="zh-CN" altLang="en-US" sz="2000">
                        <a:solidFill>
                          <a:srgbClr val="FF0000"/>
                        </a:solidFill>
                      </a:endParaRPr>
                    </a:p>
                  </a:txBody>
                  <a:tcPr/>
                </a:tc>
                <a:tc>
                  <a:txBody>
                    <a:bodyPr/>
                    <a:p>
                      <a:pPr>
                        <a:buNone/>
                      </a:pPr>
                      <a:r>
                        <a:rPr lang="zh-CN" altLang="en-US" sz="2000">
                          <a:solidFill>
                            <a:srgbClr val="FF0000"/>
                          </a:solidFill>
                        </a:rPr>
                        <a:t>修辞</a:t>
                      </a:r>
                      <a:endParaRPr lang="zh-CN" altLang="en-US" sz="2000">
                        <a:solidFill>
                          <a:srgbClr val="FF0000"/>
                        </a:solidFill>
                      </a:endParaRPr>
                    </a:p>
                    <a:p>
                      <a:pPr>
                        <a:buNone/>
                      </a:pPr>
                      <a:r>
                        <a:rPr lang="zh-CN" altLang="en-US" sz="2000">
                          <a:solidFill>
                            <a:srgbClr val="FF0000"/>
                          </a:solidFill>
                        </a:rPr>
                        <a:t>手法</a:t>
                      </a:r>
                      <a:endParaRPr lang="zh-CN" altLang="en-US" sz="2000">
                        <a:solidFill>
                          <a:srgbClr val="FF0000"/>
                        </a:solidFill>
                      </a:endParaRPr>
                    </a:p>
                  </a:txBody>
                  <a:tcPr/>
                </a:tc>
              </a:tr>
              <a:tr h="876935">
                <a:tc>
                  <a:txBody>
                    <a:bodyPr/>
                    <a:p>
                      <a:pPr algn="ctr">
                        <a:buNone/>
                      </a:pPr>
                      <a:r>
                        <a:rPr lang="en-US" altLang="zh-CN" sz="1600"/>
                        <a:t>S1</a:t>
                      </a:r>
                      <a:endParaRPr lang="en-US" altLang="zh-CN" sz="1600"/>
                    </a:p>
                    <a:p>
                      <a:pPr algn="ctr">
                        <a:buNone/>
                      </a:pPr>
                      <a:r>
                        <a:rPr lang="en-US" altLang="zh-CN" sz="1600">
                          <a:solidFill>
                            <a:srgbClr val="FF0000"/>
                          </a:solidFill>
                        </a:rPr>
                        <a:t>(what)</a:t>
                      </a:r>
                      <a:endParaRPr lang="en-US" altLang="zh-CN" sz="1600">
                        <a:solidFill>
                          <a:srgbClr val="FF0000"/>
                        </a:solidFill>
                      </a:endParaRPr>
                    </a:p>
                  </a:txBody>
                  <a:tcPr/>
                </a:tc>
                <a:tc>
                  <a:txBody>
                    <a:bodyPr/>
                    <a:p>
                      <a:pPr>
                        <a:buNone/>
                      </a:pPr>
                      <a:r>
                        <a:rPr lang="zh-CN" altLang="en-US" sz="1400"/>
                        <a:t>列举（展现校园生活的多样性，由浅入深，从日常到活动，层次分明）</a:t>
                      </a:r>
                      <a:endParaRPr lang="zh-CN" altLang="en-US" sz="1400"/>
                    </a:p>
                  </a:txBody>
                  <a:tcPr/>
                </a:tc>
                <a:tc>
                  <a:txBody>
                    <a:bodyPr/>
                    <a:p>
                      <a:pPr>
                        <a:buNone/>
                      </a:pPr>
                      <a:r>
                        <a:rPr lang="zh-CN" altLang="en-US" sz="1400"/>
                        <a:t>To begin with开始列举</a:t>
                      </a:r>
                      <a:endParaRPr lang="zh-CN" altLang="en-US" sz="1400"/>
                    </a:p>
                  </a:txBody>
                  <a:tcPr/>
                </a:tc>
                <a:tc>
                  <a:txBody>
                    <a:bodyPr/>
                    <a:p>
                      <a:pPr>
                        <a:buNone/>
                      </a:pPr>
                      <a:r>
                        <a:rPr lang="en-US" altLang="zh-CN" sz="1800">
                          <a:solidFill>
                            <a:schemeClr val="tx1"/>
                          </a:solidFill>
                          <a:latin typeface="Times New Roman" panose="02020603050405020304" charset="0"/>
                          <a:cs typeface="Times New Roman" panose="02020603050405020304" charset="0"/>
                          <a:sym typeface="+mn-ea"/>
                        </a:rPr>
                        <a:t>hooked</a:t>
                      </a:r>
                      <a:endParaRPr lang="en-US" altLang="zh-CN" sz="1800">
                        <a:solidFill>
                          <a:schemeClr val="tx1"/>
                        </a:solidFill>
                        <a:latin typeface="Times New Roman" panose="02020603050405020304" charset="0"/>
                        <a:cs typeface="Times New Roman" panose="02020603050405020304" charset="0"/>
                        <a:sym typeface="+mn-ea"/>
                      </a:endParaRPr>
                    </a:p>
                    <a:p>
                      <a:pPr>
                        <a:buNone/>
                      </a:pPr>
                      <a:r>
                        <a:rPr lang="en-US" altLang="zh-CN" sz="1800">
                          <a:solidFill>
                            <a:schemeClr val="tx1"/>
                          </a:solidFill>
                          <a:latin typeface="Times New Roman" panose="02020603050405020304" charset="0"/>
                          <a:cs typeface="Times New Roman" panose="02020603050405020304" charset="0"/>
                          <a:sym typeface="+mn-ea"/>
                        </a:rPr>
                        <a:t>thrilling/exuberant </a:t>
                      </a:r>
                      <a:endParaRPr lang="zh-CN" altLang="en-US"/>
                    </a:p>
                  </a:txBody>
                  <a:tcPr/>
                </a:tc>
                <a:tc>
                  <a:txBody>
                    <a:bodyPr/>
                    <a:p>
                      <a:pPr>
                        <a:buNone/>
                      </a:pPr>
                      <a:r>
                        <a:rPr lang="zh-CN" altLang="en-US"/>
                        <a:t>比喻</a:t>
                      </a:r>
                      <a:endParaRPr lang="zh-CN" altLang="en-US"/>
                    </a:p>
                  </a:txBody>
                  <a:tcPr/>
                </a:tc>
              </a:tr>
              <a:tr h="1497965">
                <a:tc>
                  <a:txBody>
                    <a:bodyPr/>
                    <a:p>
                      <a:pPr algn="ctr">
                        <a:buNone/>
                      </a:pPr>
                      <a:r>
                        <a:rPr lang="en-US" altLang="zh-CN" sz="1600">
                          <a:sym typeface="+mn-ea"/>
                        </a:rPr>
                        <a:t>S2</a:t>
                      </a:r>
                      <a:endParaRPr lang="en-US" altLang="zh-CN" sz="1600">
                        <a:sym typeface="+mn-ea"/>
                      </a:endParaRPr>
                    </a:p>
                    <a:p>
                      <a:pPr algn="ctr">
                        <a:buNone/>
                      </a:pPr>
                      <a:r>
                        <a:rPr lang="en-US" altLang="zh-CN" sz="1600">
                          <a:solidFill>
                            <a:srgbClr val="FF0000"/>
                          </a:solidFill>
                          <a:sym typeface="+mn-ea"/>
                        </a:rPr>
                        <a:t>(how)</a:t>
                      </a:r>
                      <a:endParaRPr lang="en-US" altLang="zh-CN" sz="1600">
                        <a:solidFill>
                          <a:srgbClr val="FF0000"/>
                        </a:solidFill>
                      </a:endParaRPr>
                    </a:p>
                    <a:p>
                      <a:pPr algn="ctr">
                        <a:buNone/>
                      </a:pPr>
                      <a:endParaRPr lang="en-US" altLang="zh-CN" sz="1600">
                        <a:solidFill>
                          <a:srgbClr val="FF0000"/>
                        </a:solidFill>
                      </a:endParaRPr>
                    </a:p>
                  </a:txBody>
                  <a:tcPr/>
                </a:tc>
                <a:tc>
                  <a:txBody>
                    <a:bodyPr/>
                    <a:p>
                      <a:pPr algn="l">
                        <a:buClrTx/>
                        <a:buSzTx/>
                        <a:buFontTx/>
                        <a:buNone/>
                      </a:pPr>
                      <a:r>
                        <a:rPr lang="zh-CN" altLang="en-US" sz="1400"/>
                        <a:t>强调学生参与的重要性，突出“by students, for students”的核心宗旨</a:t>
                      </a:r>
                      <a:endParaRPr lang="zh-CN" altLang="en-US" sz="1400"/>
                    </a:p>
                  </a:txBody>
                  <a:tcPr/>
                </a:tc>
                <a:tc>
                  <a:txBody>
                    <a:bodyPr/>
                    <a:p>
                      <a:pPr algn="l">
                        <a:buClrTx/>
                        <a:buSzTx/>
                        <a:buFontTx/>
                        <a:buNone/>
                      </a:pPr>
                      <a:r>
                        <a:rPr lang="zh-CN" altLang="en-US" sz="1400"/>
                        <a:t>Plus自然递进</a:t>
                      </a:r>
                      <a:endParaRPr lang="zh-CN" altLang="en-US" sz="1400"/>
                    </a:p>
                  </a:txBody>
                  <a:tcPr/>
                </a:tc>
                <a:tc>
                  <a:txBody>
                    <a:bodyPr/>
                    <a:p>
                      <a:pPr>
                        <a:buNone/>
                      </a:pPr>
                      <a:r>
                        <a:rPr lang="en-US" altLang="zh-CN" sz="1800">
                          <a:latin typeface="Times New Roman" panose="02020603050405020304" charset="0"/>
                          <a:cs typeface="Times New Roman" panose="02020603050405020304" charset="0"/>
                          <a:sym typeface="+mn-ea"/>
                        </a:rPr>
                        <a:t>truly </a:t>
                      </a:r>
                      <a:endParaRPr lang="en-US" altLang="zh-CN" sz="1800">
                        <a:latin typeface="Times New Roman" panose="02020603050405020304" charset="0"/>
                        <a:cs typeface="Times New Roman" panose="02020603050405020304" charset="0"/>
                        <a:sym typeface="+mn-ea"/>
                      </a:endParaRPr>
                    </a:p>
                    <a:p>
                      <a:pPr>
                        <a:buNone/>
                      </a:pPr>
                      <a:r>
                        <a:rPr lang="en-US" altLang="zh-CN" sz="1800">
                          <a:latin typeface="Times New Roman" panose="02020603050405020304" charset="0"/>
                          <a:cs typeface="Times New Roman" panose="02020603050405020304" charset="0"/>
                          <a:sym typeface="+mn-ea"/>
                        </a:rPr>
                        <a:t>by students, for students</a:t>
                      </a:r>
                      <a:endParaRPr lang="zh-CN" altLang="en-US"/>
                    </a:p>
                  </a:txBody>
                  <a:tcPr/>
                </a:tc>
                <a:tc>
                  <a:txBody>
                    <a:bodyPr/>
                    <a:p>
                      <a:pPr>
                        <a:buNone/>
                      </a:pPr>
                      <a:r>
                        <a:rPr lang="en-US" altLang="zh-CN"/>
                        <a:t>/</a:t>
                      </a:r>
                      <a:endParaRPr lang="en-US" altLang="zh-CN"/>
                    </a:p>
                  </a:txBody>
                  <a:tcPr/>
                </a:tc>
              </a:tr>
              <a:tr h="1356360">
                <a:tc>
                  <a:txBody>
                    <a:bodyPr/>
                    <a:p>
                      <a:pPr algn="ctr">
                        <a:buNone/>
                      </a:pPr>
                      <a:r>
                        <a:rPr lang="en-US" altLang="zh-CN" sz="1600">
                          <a:sym typeface="+mn-ea"/>
                        </a:rPr>
                        <a:t>S3</a:t>
                      </a:r>
                      <a:endParaRPr lang="en-US" altLang="zh-CN" sz="1600">
                        <a:sym typeface="+mn-ea"/>
                      </a:endParaRPr>
                    </a:p>
                    <a:p>
                      <a:pPr algn="ctr">
                        <a:buNone/>
                      </a:pPr>
                      <a:r>
                        <a:rPr lang="en-US" altLang="zh-CN" sz="1600">
                          <a:solidFill>
                            <a:srgbClr val="FF0000"/>
                          </a:solidFill>
                          <a:sym typeface="+mn-ea"/>
                        </a:rPr>
                        <a:t>(why)</a:t>
                      </a:r>
                      <a:endParaRPr lang="en-US" altLang="zh-CN" sz="1600">
                        <a:solidFill>
                          <a:srgbClr val="FF0000"/>
                        </a:solidFill>
                        <a:sym typeface="+mn-ea"/>
                      </a:endParaRPr>
                    </a:p>
                  </a:txBody>
                  <a:tcPr/>
                </a:tc>
                <a:tc>
                  <a:txBody>
                    <a:bodyPr/>
                    <a:p>
                      <a:pPr algn="l">
                        <a:buClrTx/>
                        <a:buSzTx/>
                        <a:buFontTx/>
                        <a:buNone/>
                      </a:pPr>
                      <a:r>
                        <a:rPr lang="zh-CN" altLang="en-US" sz="1400"/>
                        <a:t>从个人参与上升到集体影响（class bonding → harmonious campus → positive school culture），逻辑层层递进，由小及大</a:t>
                      </a:r>
                      <a:endParaRPr lang="zh-CN" altLang="en-US" sz="1400"/>
                    </a:p>
                  </a:txBody>
                  <a:tcPr/>
                </a:tc>
                <a:tc>
                  <a:txBody>
                    <a:bodyPr/>
                    <a:p>
                      <a:pPr algn="l">
                        <a:buClrTx/>
                        <a:buSzTx/>
                        <a:buFontTx/>
                        <a:buNone/>
                      </a:pPr>
                      <a:r>
                        <a:rPr lang="zh-CN" altLang="en-US" sz="1400"/>
                        <a:t>Also”承接前文</a:t>
                      </a:r>
                      <a:endParaRPr lang="zh-CN" altLang="en-US" sz="1400"/>
                    </a:p>
                  </a:txBody>
                  <a:tcPr/>
                </a:tc>
                <a:tc>
                  <a:txBody>
                    <a:bodyPr/>
                    <a:p>
                      <a:pPr>
                        <a:buNone/>
                      </a:pPr>
                      <a:r>
                        <a:rPr lang="zh-CN" altLang="en-US" sz="1400"/>
                        <a:t>三项并列，节奏感强，增强说服力</a:t>
                      </a:r>
                      <a:endParaRPr lang="zh-CN" altLang="en-US" sz="1400"/>
                    </a:p>
                  </a:txBody>
                  <a:tcPr/>
                </a:tc>
                <a:tc>
                  <a:txBody>
                    <a:bodyPr/>
                    <a:p>
                      <a:pPr>
                        <a:buNone/>
                      </a:pPr>
                      <a:r>
                        <a:rPr lang="zh-CN" altLang="en-US"/>
                        <a:t>比喻</a:t>
                      </a:r>
                      <a:endParaRPr lang="zh-CN" altLang="en-US"/>
                    </a:p>
                  </a:txBody>
                  <a:tcPr/>
                </a:tc>
              </a:tr>
            </a:tbl>
          </a:graphicData>
        </a:graphic>
      </p:graphicFrame>
      <p:sp>
        <p:nvSpPr>
          <p:cNvPr id="9" name="文本框 8"/>
          <p:cNvSpPr txBox="1"/>
          <p:nvPr/>
        </p:nvSpPr>
        <p:spPr>
          <a:xfrm>
            <a:off x="6816090" y="191770"/>
            <a:ext cx="4692015" cy="583565"/>
          </a:xfrm>
          <a:prstGeom prst="rect">
            <a:avLst/>
          </a:prstGeom>
          <a:solidFill>
            <a:srgbClr val="FDE2FD"/>
          </a:solidFill>
        </p:spPr>
        <p:txBody>
          <a:bodyPr wrap="square" rtlCol="0">
            <a:spAutoFit/>
          </a:bodyPr>
          <a:p>
            <a:r>
              <a:rPr lang="en-US" altLang="zh-CN" sz="3200" b="1" i="1"/>
              <a:t>Highlights</a:t>
            </a:r>
            <a:r>
              <a:rPr lang="zh-CN" altLang="en-US" sz="3200" b="1" i="1"/>
              <a:t>亮点分析</a:t>
            </a:r>
            <a:endParaRPr lang="zh-CN" altLang="en-US" sz="3200" b="1" i="1"/>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 name="图片 29"/>
          <p:cNvPicPr>
            <a:picLocks noChangeAspect="1"/>
          </p:cNvPicPr>
          <p:nvPr/>
        </p:nvPicPr>
        <p:blipFill>
          <a:blip r:embed="rId1"/>
          <a:stretch>
            <a:fillRect/>
          </a:stretch>
        </p:blipFill>
        <p:spPr>
          <a:xfrm>
            <a:off x="9841865" y="113030"/>
            <a:ext cx="2350135" cy="2350135"/>
          </a:xfrm>
          <a:prstGeom prst="rect">
            <a:avLst/>
          </a:prstGeom>
        </p:spPr>
      </p:pic>
      <p:grpSp>
        <p:nvGrpSpPr>
          <p:cNvPr id="25" name="组合 24"/>
          <p:cNvGrpSpPr/>
          <p:nvPr>
            <p:custDataLst>
              <p:tags r:id="rId2"/>
            </p:custDataLst>
          </p:nvPr>
        </p:nvGrpSpPr>
        <p:grpSpPr>
          <a:xfrm rot="0">
            <a:off x="9896739" y="112972"/>
            <a:ext cx="2218172" cy="2810707"/>
            <a:chOff x="3716" y="2184"/>
            <a:chExt cx="11736" cy="14867"/>
          </a:xfrm>
        </p:grpSpPr>
        <p:pic>
          <p:nvPicPr>
            <p:cNvPr id="26" name="图片 25" descr="F:/设计图片素材5/willian-justen-de-vasconcellos-ZB33AVwsA7I-unsplash.jpgwillian-justen-de-vasconcellos-ZB33AVwsA7I-unsplash"/>
            <p:cNvPicPr>
              <a:picLocks noChangeAspect="1"/>
            </p:cNvPicPr>
            <p:nvPr>
              <p:custDataLst>
                <p:tags r:id="rId3"/>
              </p:custDataLst>
            </p:nvPr>
          </p:nvPicPr>
          <p:blipFill>
            <a:blip r:embed="rId4" cstate="email"/>
            <a:srcRect l="15373" t="-3" r="15373" b="-3"/>
            <a:stretch>
              <a:fillRect/>
            </a:stretch>
          </p:blipFill>
          <p:spPr>
            <a:xfrm>
              <a:off x="4180" y="2584"/>
              <a:ext cx="10961" cy="14175"/>
            </a:xfrm>
            <a:custGeom>
              <a:avLst/>
              <a:gdLst/>
              <a:ahLst/>
              <a:cxnLst>
                <a:cxn ang="3">
                  <a:pos x="hc" y="t"/>
                </a:cxn>
                <a:cxn ang="cd2">
                  <a:pos x="l" y="vc"/>
                </a:cxn>
                <a:cxn ang="cd4">
                  <a:pos x="hc" y="b"/>
                </a:cxn>
                <a:cxn ang="0">
                  <a:pos x="r" y="vc"/>
                </a:cxn>
              </a:cxnLst>
              <a:rect l="l" t="t" r="r" b="b"/>
              <a:pathLst>
                <a:path w="11111" h="14369">
                  <a:moveTo>
                    <a:pt x="0" y="0"/>
                  </a:moveTo>
                  <a:lnTo>
                    <a:pt x="11111" y="0"/>
                  </a:lnTo>
                  <a:lnTo>
                    <a:pt x="11111" y="14369"/>
                  </a:lnTo>
                  <a:lnTo>
                    <a:pt x="0" y="14369"/>
                  </a:lnTo>
                  <a:lnTo>
                    <a:pt x="0" y="0"/>
                  </a:lnTo>
                  <a:close/>
                </a:path>
              </a:pathLst>
            </a:custGeom>
          </p:spPr>
        </p:pic>
        <p:sp>
          <p:nvSpPr>
            <p:cNvPr id="28" name="任意多边形 27"/>
            <p:cNvSpPr/>
            <p:nvPr>
              <p:custDataLst>
                <p:tags r:id="rId5"/>
              </p:custDataLst>
            </p:nvPr>
          </p:nvSpPr>
          <p:spPr>
            <a:xfrm>
              <a:off x="11402" y="13371"/>
              <a:ext cx="4050" cy="3680"/>
            </a:xfrm>
            <a:custGeom>
              <a:avLst/>
              <a:gdLst>
                <a:gd name="connsiteX0" fmla="*/ 6418 w 6418"/>
                <a:gd name="connsiteY0" fmla="*/ 0 h 11687"/>
                <a:gd name="connsiteX1" fmla="*/ 6418 w 6418"/>
                <a:gd name="connsiteY1" fmla="*/ 11687 h 11687"/>
                <a:gd name="connsiteX2" fmla="*/ 0 w 6418"/>
                <a:gd name="connsiteY2" fmla="*/ 11687 h 11687"/>
              </a:gdLst>
              <a:ahLst/>
              <a:cxnLst>
                <a:cxn ang="0">
                  <a:pos x="connsiteX0" y="connsiteY0"/>
                </a:cxn>
                <a:cxn ang="0">
                  <a:pos x="connsiteX1" y="connsiteY1"/>
                </a:cxn>
                <a:cxn ang="0">
                  <a:pos x="connsiteX2" y="connsiteY2"/>
                </a:cxn>
              </a:cxnLst>
              <a:rect l="l" t="t" r="r" b="b"/>
              <a:pathLst>
                <a:path w="6418" h="11687">
                  <a:moveTo>
                    <a:pt x="6418" y="0"/>
                  </a:moveTo>
                  <a:lnTo>
                    <a:pt x="6418" y="11687"/>
                  </a:lnTo>
                  <a:lnTo>
                    <a:pt x="0" y="11687"/>
                  </a:lnTo>
                </a:path>
              </a:pathLst>
            </a:custGeom>
            <a:noFill/>
            <a:ln w="53975">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任意多边形 28"/>
            <p:cNvSpPr/>
            <p:nvPr>
              <p:custDataLst>
                <p:tags r:id="rId6"/>
              </p:custDataLst>
            </p:nvPr>
          </p:nvSpPr>
          <p:spPr>
            <a:xfrm flipH="1" flipV="1">
              <a:off x="3716" y="2184"/>
              <a:ext cx="5754" cy="9823"/>
            </a:xfrm>
            <a:custGeom>
              <a:avLst/>
              <a:gdLst>
                <a:gd name="connsiteX0" fmla="*/ 6418 w 6418"/>
                <a:gd name="connsiteY0" fmla="*/ 0 h 11687"/>
                <a:gd name="connsiteX1" fmla="*/ 6418 w 6418"/>
                <a:gd name="connsiteY1" fmla="*/ 11687 h 11687"/>
                <a:gd name="connsiteX2" fmla="*/ 0 w 6418"/>
                <a:gd name="connsiteY2" fmla="*/ 11687 h 11687"/>
              </a:gdLst>
              <a:ahLst/>
              <a:cxnLst>
                <a:cxn ang="0">
                  <a:pos x="connsiteX0" y="connsiteY0"/>
                </a:cxn>
                <a:cxn ang="0">
                  <a:pos x="connsiteX1" y="connsiteY1"/>
                </a:cxn>
                <a:cxn ang="0">
                  <a:pos x="connsiteX2" y="connsiteY2"/>
                </a:cxn>
              </a:cxnLst>
              <a:rect l="l" t="t" r="r" b="b"/>
              <a:pathLst>
                <a:path w="6418" h="11687">
                  <a:moveTo>
                    <a:pt x="6418" y="0"/>
                  </a:moveTo>
                  <a:lnTo>
                    <a:pt x="6418" y="11687"/>
                  </a:lnTo>
                  <a:lnTo>
                    <a:pt x="0" y="11687"/>
                  </a:lnTo>
                </a:path>
              </a:pathLst>
            </a:custGeom>
            <a:noFill/>
            <a:ln w="952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9" name="圆角矩形 8"/>
          <p:cNvSpPr/>
          <p:nvPr/>
        </p:nvSpPr>
        <p:spPr>
          <a:xfrm>
            <a:off x="5880100" y="476885"/>
            <a:ext cx="1518920" cy="431800"/>
          </a:xfrm>
          <a:prstGeom prst="round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7"/>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1" name="文本框 20"/>
          <p:cNvSpPr txBox="1"/>
          <p:nvPr/>
        </p:nvSpPr>
        <p:spPr>
          <a:xfrm>
            <a:off x="4727575" y="887095"/>
            <a:ext cx="3562350" cy="583565"/>
          </a:xfrm>
          <a:prstGeom prst="rect">
            <a:avLst/>
          </a:prstGeom>
          <a:noFill/>
        </p:spPr>
        <p:txBody>
          <a:bodyPr wrap="square" rtlCol="0">
            <a:spAutoFit/>
          </a:bodyPr>
          <a:p>
            <a:r>
              <a:rPr lang="en-US" altLang="zh-CN" sz="3200" b="1">
                <a:solidFill>
                  <a:srgbClr val="FF0000"/>
                </a:solidFill>
              </a:rPr>
              <a:t>significance </a:t>
            </a:r>
            <a:endParaRPr lang="en-US" altLang="zh-CN" sz="3200" b="1">
              <a:solidFill>
                <a:srgbClr val="FF0000"/>
              </a:solidFill>
            </a:endParaRPr>
          </a:p>
        </p:txBody>
      </p:sp>
      <p:sp>
        <p:nvSpPr>
          <p:cNvPr id="4" name="文本框 3"/>
          <p:cNvSpPr txBox="1"/>
          <p:nvPr/>
        </p:nvSpPr>
        <p:spPr>
          <a:xfrm>
            <a:off x="2927985" y="404495"/>
            <a:ext cx="6664960" cy="645160"/>
          </a:xfrm>
          <a:prstGeom prst="rect">
            <a:avLst/>
          </a:prstGeom>
          <a:noFill/>
        </p:spPr>
        <p:style>
          <a:lnRef idx="0">
            <a:srgbClr val="FFFFFF"/>
          </a:lnRef>
          <a:fillRef idx="1">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spAutoFit/>
          </a:bodyPr>
          <a:p>
            <a:pPr lvl="0" algn="ctr">
              <a:buClrTx/>
              <a:buSzTx/>
              <a:buFontTx/>
            </a:pPr>
            <a:r>
              <a:rPr lang="en-US" altLang="zh-CN" sz="3600">
                <a:sym typeface="+mn-ea"/>
              </a:rPr>
              <a:t> Reasons for </a:t>
            </a:r>
            <a:r>
              <a:rPr lang="en-US" altLang="zh-CN" sz="3600" b="1" i="1">
                <a:solidFill>
                  <a:srgbClr val="FF0000"/>
                </a:solidFill>
                <a:sym typeface="+mn-ea"/>
              </a:rPr>
              <a:t>Guess </a:t>
            </a:r>
            <a:r>
              <a:rPr lang="en-US" altLang="zh-CN" sz="3600">
                <a:sym typeface="+mn-ea"/>
              </a:rPr>
              <a:t>who I am </a:t>
            </a:r>
            <a:endParaRPr lang="en-US" altLang="zh-CN" sz="3600">
              <a:sym typeface="+mn-ea"/>
            </a:endParaRPr>
          </a:p>
        </p:txBody>
      </p:sp>
      <p:sp>
        <p:nvSpPr>
          <p:cNvPr id="5" name="文本框 4"/>
          <p:cNvSpPr txBox="1"/>
          <p:nvPr/>
        </p:nvSpPr>
        <p:spPr>
          <a:xfrm>
            <a:off x="839470" y="2060575"/>
            <a:ext cx="4774565" cy="700405"/>
          </a:xfrm>
          <a:prstGeom prst="rect">
            <a:avLst/>
          </a:prstGeom>
          <a:noFill/>
        </p:spPr>
        <p:txBody>
          <a:bodyPr wrap="square" rtlCol="0">
            <a:noAutofit/>
          </a:bodyPr>
          <a:p>
            <a:pPr algn="ctr"/>
            <a:r>
              <a:rPr lang="en-US" altLang="zh-CN" sz="3200" b="1">
                <a:solidFill>
                  <a:srgbClr val="00B0F0"/>
                </a:solidFill>
                <a:highlight>
                  <a:srgbClr val="FFFF00"/>
                </a:highlight>
                <a:latin typeface="Comic Sans MS" panose="030F0702030302020204" charset="0"/>
                <a:cs typeface="Comic Sans MS" panose="030F0702030302020204" charset="0"/>
              </a:rPr>
              <a:t>For individuals</a:t>
            </a:r>
            <a:endParaRPr lang="en-US" altLang="zh-CN" sz="3200" b="1">
              <a:solidFill>
                <a:srgbClr val="00B0F0"/>
              </a:solidFill>
              <a:latin typeface="Comic Sans MS" panose="030F0702030302020204" charset="0"/>
              <a:cs typeface="Comic Sans MS" panose="030F0702030302020204" charset="0"/>
            </a:endParaRPr>
          </a:p>
          <a:p>
            <a:pPr marL="457200" indent="-457200">
              <a:buFont typeface="Wingdings" panose="05000000000000000000" charset="0"/>
              <a:buChar char="Ø"/>
            </a:pPr>
            <a:endParaRPr lang="en-US" altLang="zh-CN" sz="3200"/>
          </a:p>
        </p:txBody>
      </p:sp>
      <p:sp>
        <p:nvSpPr>
          <p:cNvPr id="6" name="文本框 5"/>
          <p:cNvSpPr txBox="1"/>
          <p:nvPr/>
        </p:nvSpPr>
        <p:spPr>
          <a:xfrm>
            <a:off x="5808345" y="2167255"/>
            <a:ext cx="6096000" cy="460375"/>
          </a:xfrm>
          <a:prstGeom prst="rect">
            <a:avLst/>
          </a:prstGeom>
          <a:noFill/>
        </p:spPr>
        <p:txBody>
          <a:bodyPr wrap="square" rtlCol="0" anchor="t">
            <a:spAutoFit/>
          </a:bodyPr>
          <a:p>
            <a:pPr algn="ctr"/>
            <a:r>
              <a:rPr lang="en-US" altLang="zh-CN" sz="2400" b="1">
                <a:solidFill>
                  <a:srgbClr val="00B0F0"/>
                </a:solidFill>
                <a:highlight>
                  <a:srgbClr val="FFFF00"/>
                </a:highlight>
                <a:latin typeface="Comic Sans MS" panose="030F0702030302020204" charset="0"/>
                <a:cs typeface="Comic Sans MS" panose="030F0702030302020204" charset="0"/>
                <a:sym typeface="+mn-ea"/>
              </a:rPr>
              <a:t>For newspaper/class/school</a:t>
            </a:r>
            <a:endParaRPr lang="en-US" altLang="zh-CN" sz="2400" b="1">
              <a:solidFill>
                <a:srgbClr val="00B0F0"/>
              </a:solidFill>
              <a:highlight>
                <a:srgbClr val="FFFF00"/>
              </a:highlight>
              <a:latin typeface="Comic Sans MS" panose="030F0702030302020204" charset="0"/>
              <a:cs typeface="Comic Sans MS" panose="030F0702030302020204" charset="0"/>
              <a:sym typeface="+mn-ea"/>
            </a:endParaRPr>
          </a:p>
        </p:txBody>
      </p:sp>
      <p:sp>
        <p:nvSpPr>
          <p:cNvPr id="16" name="左大括号 15"/>
          <p:cNvSpPr/>
          <p:nvPr/>
        </p:nvSpPr>
        <p:spPr>
          <a:xfrm rot="5400000">
            <a:off x="5503545" y="-659765"/>
            <a:ext cx="624840" cy="476948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 name="文本框 1"/>
          <p:cNvSpPr txBox="1"/>
          <p:nvPr/>
        </p:nvSpPr>
        <p:spPr>
          <a:xfrm>
            <a:off x="262890" y="3429000"/>
            <a:ext cx="5826125" cy="2553335"/>
          </a:xfrm>
          <a:prstGeom prst="rect">
            <a:avLst/>
          </a:prstGeom>
          <a:solidFill>
            <a:schemeClr val="accent5">
              <a:lumMod val="90000"/>
            </a:schemeClr>
          </a:solidFill>
          <a:ln>
            <a:solidFill>
              <a:srgbClr val="92D050"/>
            </a:solidFill>
          </a:ln>
        </p:spPr>
        <p:txBody>
          <a:bodyPr wrap="square" rtlCol="0">
            <a:spAutoFit/>
          </a:bodyPr>
          <a:p>
            <a:pPr marL="457200" lvl="0" indent="-457200" algn="l">
              <a:buClrTx/>
              <a:buSzTx/>
              <a:buFont typeface="Wingdings" panose="05000000000000000000" charset="0"/>
              <a:buChar char="ü"/>
            </a:pPr>
            <a:r>
              <a:rPr lang="en-US" altLang="zh-CN" sz="2000">
                <a:solidFill>
                  <a:srgbClr val="FF0000"/>
                </a:solidFill>
                <a:sym typeface="+mn-ea"/>
              </a:rPr>
              <a:t>sharpen</a:t>
            </a:r>
            <a:r>
              <a:rPr lang="en-US" altLang="zh-CN" sz="2000">
                <a:sym typeface="+mn-ea"/>
              </a:rPr>
              <a:t> students’ attention to detail（提升观察</a:t>
            </a:r>
            <a:r>
              <a:rPr lang="en-US" altLang="zh-CN" sz="2000" u="sng">
                <a:sym typeface="+mn-ea"/>
              </a:rPr>
              <a:t>能力</a:t>
            </a:r>
            <a:r>
              <a:rPr lang="en-US" altLang="zh-CN" sz="2000">
                <a:sym typeface="+mn-ea"/>
              </a:rPr>
              <a:t>）</a:t>
            </a:r>
            <a:endParaRPr lang="en-US" altLang="zh-CN" sz="2000">
              <a:solidFill>
                <a:schemeClr val="tx1"/>
              </a:solidFill>
              <a:sym typeface="+mn-ea"/>
            </a:endParaRPr>
          </a:p>
          <a:p>
            <a:pPr marL="457200" lvl="0" indent="-457200" algn="l">
              <a:buClrTx/>
              <a:buSzTx/>
              <a:buFont typeface="Wingdings" panose="05000000000000000000" charset="0"/>
              <a:buChar char="ü"/>
            </a:pPr>
            <a:r>
              <a:rPr lang="en-US" altLang="zh-CN" sz="2000">
                <a:solidFill>
                  <a:srgbClr val="FF0000"/>
                </a:solidFill>
                <a:sym typeface="+mn-ea"/>
              </a:rPr>
              <a:t>develop</a:t>
            </a:r>
            <a:r>
              <a:rPr lang="en-US" altLang="zh-CN" sz="2000">
                <a:solidFill>
                  <a:schemeClr val="tx1"/>
                </a:solidFill>
                <a:sym typeface="+mn-ea"/>
              </a:rPr>
              <a:t> logical reasoning through clue analysis（发展</a:t>
            </a:r>
            <a:r>
              <a:rPr lang="en-US" altLang="zh-CN" sz="2000" u="sng">
                <a:solidFill>
                  <a:schemeClr val="tx1"/>
                </a:solidFill>
                <a:sym typeface="+mn-ea"/>
              </a:rPr>
              <a:t>逻辑</a:t>
            </a:r>
            <a:r>
              <a:rPr lang="en-US" altLang="zh-CN" sz="2000">
                <a:solidFill>
                  <a:schemeClr val="tx1"/>
                </a:solidFill>
                <a:sym typeface="+mn-ea"/>
              </a:rPr>
              <a:t>推理）</a:t>
            </a:r>
            <a:endParaRPr lang="en-US" altLang="zh-CN" sz="2000">
              <a:solidFill>
                <a:schemeClr val="tx1"/>
              </a:solidFill>
              <a:sym typeface="+mn-ea"/>
            </a:endParaRPr>
          </a:p>
          <a:p>
            <a:pPr marL="457200" lvl="0" indent="-457200" algn="l">
              <a:buClrTx/>
              <a:buSzTx/>
              <a:buFont typeface="Wingdings" panose="05000000000000000000" charset="0"/>
              <a:buChar char="ü"/>
            </a:pPr>
            <a:r>
              <a:rPr lang="en-US" altLang="zh-CN" sz="2000">
                <a:solidFill>
                  <a:srgbClr val="FF0000"/>
                </a:solidFill>
                <a:sym typeface="+mn-ea"/>
              </a:rPr>
              <a:t>improve</a:t>
            </a:r>
            <a:r>
              <a:rPr lang="en-US" altLang="zh-CN" sz="2000">
                <a:solidFill>
                  <a:schemeClr val="tx1"/>
                </a:solidFill>
                <a:sym typeface="+mn-ea"/>
              </a:rPr>
              <a:t> English proficiency when writing or interpreting clues（提高</a:t>
            </a:r>
            <a:r>
              <a:rPr lang="en-US" altLang="zh-CN" sz="2000" u="sng">
                <a:solidFill>
                  <a:schemeClr val="tx1"/>
                </a:solidFill>
                <a:sym typeface="+mn-ea"/>
              </a:rPr>
              <a:t>语言</a:t>
            </a:r>
            <a:r>
              <a:rPr lang="en-US" altLang="zh-CN" sz="2000">
                <a:solidFill>
                  <a:schemeClr val="tx1"/>
                </a:solidFill>
                <a:sym typeface="+mn-ea"/>
              </a:rPr>
              <a:t>水平）</a:t>
            </a:r>
            <a:endParaRPr lang="en-US" altLang="zh-CN" sz="2000">
              <a:solidFill>
                <a:schemeClr val="tx1"/>
              </a:solidFill>
              <a:sym typeface="+mn-ea"/>
            </a:endParaRPr>
          </a:p>
          <a:p>
            <a:pPr marL="457200" lvl="0" indent="-457200" algn="l">
              <a:buClrTx/>
              <a:buSzTx/>
              <a:buFont typeface="Wingdings" panose="05000000000000000000" charset="0"/>
              <a:buChar char="ü"/>
            </a:pPr>
            <a:r>
              <a:rPr lang="en-US" altLang="zh-CN" sz="2000">
                <a:solidFill>
                  <a:srgbClr val="FF0000"/>
                </a:solidFill>
                <a:sym typeface="+mn-ea"/>
              </a:rPr>
              <a:t>transform</a:t>
            </a:r>
            <a:r>
              <a:rPr lang="en-US" altLang="zh-CN" sz="2000">
                <a:solidFill>
                  <a:schemeClr val="tx1"/>
                </a:solidFill>
                <a:sym typeface="+mn-ea"/>
              </a:rPr>
              <a:t> English study into an engaging detective game(增强学习</a:t>
            </a:r>
            <a:r>
              <a:rPr lang="en-US" altLang="zh-CN" sz="2000" u="sng">
                <a:solidFill>
                  <a:schemeClr val="tx1"/>
                </a:solidFill>
                <a:sym typeface="+mn-ea"/>
              </a:rPr>
              <a:t>趣味</a:t>
            </a:r>
            <a:r>
              <a:rPr lang="en-US" altLang="zh-CN" sz="2000">
                <a:solidFill>
                  <a:schemeClr val="tx1"/>
                </a:solidFill>
                <a:sym typeface="+mn-ea"/>
              </a:rPr>
              <a:t>)</a:t>
            </a:r>
            <a:endParaRPr lang="en-US" altLang="zh-CN" sz="2000">
              <a:solidFill>
                <a:schemeClr val="tx1"/>
              </a:solidFill>
              <a:sym typeface="+mn-ea"/>
            </a:endParaRPr>
          </a:p>
        </p:txBody>
      </p:sp>
      <p:sp>
        <p:nvSpPr>
          <p:cNvPr id="3" name="文本框 2"/>
          <p:cNvSpPr txBox="1"/>
          <p:nvPr/>
        </p:nvSpPr>
        <p:spPr>
          <a:xfrm>
            <a:off x="6487160" y="3383280"/>
            <a:ext cx="5506720" cy="2861310"/>
          </a:xfrm>
          <a:prstGeom prst="rect">
            <a:avLst/>
          </a:prstGeom>
          <a:solidFill>
            <a:srgbClr val="FFE0FF">
              <a:alpha val="38000"/>
            </a:srgbClr>
          </a:solidFill>
        </p:spPr>
        <p:txBody>
          <a:bodyPr wrap="square" rtlCol="0">
            <a:spAutoFit/>
          </a:bodyPr>
          <a:p>
            <a:pPr marL="457200" lvl="0" indent="-457200" algn="l">
              <a:buClrTx/>
              <a:buSzTx/>
              <a:buFont typeface="Wingdings" panose="05000000000000000000" charset="0"/>
              <a:buChar char="ü"/>
            </a:pPr>
            <a:r>
              <a:rPr lang="en-US" altLang="zh-CN" sz="2000">
                <a:solidFill>
                  <a:srgbClr val="FF0000"/>
                </a:solidFill>
                <a:sym typeface="+mn-ea"/>
              </a:rPr>
              <a:t>look forward to</a:t>
            </a:r>
            <a:r>
              <a:rPr lang="en-US" altLang="zh-CN" sz="2000">
                <a:solidFill>
                  <a:schemeClr val="tx1"/>
                </a:solidFill>
                <a:sym typeface="+mn-ea"/>
              </a:rPr>
              <a:t> each issue to solve the new mystery(增加</a:t>
            </a:r>
            <a:r>
              <a:rPr lang="en-US" altLang="zh-CN" sz="2000" u="sng">
                <a:solidFill>
                  <a:schemeClr val="tx1"/>
                </a:solidFill>
                <a:sym typeface="+mn-ea"/>
              </a:rPr>
              <a:t>读者</a:t>
            </a:r>
            <a:r>
              <a:rPr lang="en-US" altLang="zh-CN" sz="2000">
                <a:solidFill>
                  <a:schemeClr val="tx1"/>
                </a:solidFill>
                <a:sym typeface="+mn-ea"/>
              </a:rPr>
              <a:t>期待)</a:t>
            </a:r>
            <a:endParaRPr lang="en-US" altLang="zh-CN" sz="2000">
              <a:solidFill>
                <a:schemeClr val="tx1"/>
              </a:solidFill>
              <a:sym typeface="+mn-ea"/>
            </a:endParaRPr>
          </a:p>
          <a:p>
            <a:pPr marL="457200" lvl="0" indent="-457200" algn="l">
              <a:buClrTx/>
              <a:buSzTx/>
              <a:buFont typeface="Wingdings" panose="05000000000000000000" charset="0"/>
              <a:buChar char="ü"/>
            </a:pPr>
            <a:r>
              <a:rPr lang="en-US" altLang="zh-CN" sz="2000">
                <a:solidFill>
                  <a:srgbClr val="FF0000"/>
                </a:solidFill>
                <a:sym typeface="+mn-ea"/>
              </a:rPr>
              <a:t>spark </a:t>
            </a:r>
            <a:r>
              <a:rPr lang="en-US" altLang="zh-CN" sz="2000">
                <a:solidFill>
                  <a:schemeClr val="tx1"/>
                </a:solidFill>
                <a:sym typeface="+mn-ea"/>
              </a:rPr>
              <a:t>curiosity and encourage interaction among students.（引发好奇</a:t>
            </a:r>
            <a:r>
              <a:rPr lang="en-US" altLang="zh-CN" sz="2000" u="sng">
                <a:solidFill>
                  <a:schemeClr val="tx1"/>
                </a:solidFill>
                <a:sym typeface="+mn-ea"/>
              </a:rPr>
              <a:t>互动</a:t>
            </a:r>
            <a:r>
              <a:rPr lang="en-US" altLang="zh-CN" sz="2000">
                <a:solidFill>
                  <a:schemeClr val="tx1"/>
                </a:solidFill>
                <a:sym typeface="+mn-ea"/>
              </a:rPr>
              <a:t>）</a:t>
            </a:r>
            <a:endParaRPr lang="en-US" altLang="zh-CN" sz="2000">
              <a:solidFill>
                <a:schemeClr val="tx1"/>
              </a:solidFill>
              <a:sym typeface="+mn-ea"/>
            </a:endParaRPr>
          </a:p>
          <a:p>
            <a:pPr marL="457200" lvl="0" indent="-457200" algn="l">
              <a:buClrTx/>
              <a:buSzTx/>
              <a:buFont typeface="Wingdings" panose="05000000000000000000" charset="0"/>
              <a:buChar char="ü"/>
            </a:pPr>
            <a:r>
              <a:rPr lang="en-US" altLang="zh-CN" sz="2000">
                <a:solidFill>
                  <a:srgbClr val="FF0000"/>
                </a:solidFill>
                <a:sym typeface="+mn-ea"/>
              </a:rPr>
              <a:t>bridge understanding</a:t>
            </a:r>
            <a:r>
              <a:rPr lang="en-US" altLang="zh-CN" sz="2000">
                <a:solidFill>
                  <a:schemeClr val="tx1"/>
                </a:solidFill>
                <a:sym typeface="+mn-ea"/>
              </a:rPr>
              <a:t> and cultivate closer and meaningful bonds（培养</a:t>
            </a:r>
            <a:r>
              <a:rPr lang="en-US" altLang="zh-CN" sz="2000" u="sng">
                <a:solidFill>
                  <a:schemeClr val="tx1"/>
                </a:solidFill>
                <a:sym typeface="+mn-ea"/>
              </a:rPr>
              <a:t>同学</a:t>
            </a:r>
            <a:r>
              <a:rPr lang="en-US" altLang="zh-CN" sz="2000">
                <a:solidFill>
                  <a:schemeClr val="tx1"/>
                </a:solidFill>
                <a:sym typeface="+mn-ea"/>
              </a:rPr>
              <a:t>情谊）</a:t>
            </a:r>
            <a:endParaRPr lang="en-US" altLang="zh-CN" sz="2000">
              <a:solidFill>
                <a:schemeClr val="tx1"/>
              </a:solidFill>
              <a:sym typeface="+mn-ea"/>
            </a:endParaRPr>
          </a:p>
          <a:p>
            <a:pPr marL="457200" lvl="0" indent="-457200" algn="l">
              <a:buClrTx/>
              <a:buSzTx/>
              <a:buFont typeface="Wingdings" panose="05000000000000000000" charset="0"/>
              <a:buChar char="ü"/>
            </a:pPr>
            <a:r>
              <a:rPr lang="en-US" altLang="zh-CN" sz="2000">
                <a:solidFill>
                  <a:srgbClr val="FF0000"/>
                </a:solidFill>
                <a:sym typeface="+mn-ea"/>
              </a:rPr>
              <a:t>embody/mirror/align with</a:t>
            </a:r>
            <a:r>
              <a:rPr lang="en-US" altLang="zh-CN" sz="2000">
                <a:solidFill>
                  <a:schemeClr val="tx1"/>
                </a:solidFill>
                <a:sym typeface="+mn-ea"/>
              </a:rPr>
              <a:t> our school’s commitment to creativity and interactive education（体现</a:t>
            </a:r>
            <a:r>
              <a:rPr lang="en-US" altLang="zh-CN" sz="2000" u="sng">
                <a:solidFill>
                  <a:schemeClr val="tx1"/>
                </a:solidFill>
                <a:sym typeface="+mn-ea"/>
              </a:rPr>
              <a:t>学校</a:t>
            </a:r>
            <a:r>
              <a:rPr lang="en-US" altLang="zh-CN" sz="2000">
                <a:solidFill>
                  <a:schemeClr val="tx1"/>
                </a:solidFill>
                <a:sym typeface="+mn-ea"/>
              </a:rPr>
              <a:t>理念）</a:t>
            </a:r>
            <a:endParaRPr lang="en-US" altLang="zh-CN" sz="2000">
              <a:solidFill>
                <a:schemeClr val="tx1"/>
              </a:solidFill>
              <a:sym typeface="+mn-ea"/>
            </a:endParaRPr>
          </a:p>
        </p:txBody>
      </p:sp>
      <p:sp>
        <p:nvSpPr>
          <p:cNvPr id="7" name="文本框 6"/>
          <p:cNvSpPr txBox="1"/>
          <p:nvPr/>
        </p:nvSpPr>
        <p:spPr>
          <a:xfrm>
            <a:off x="504825" y="2757170"/>
            <a:ext cx="5584190" cy="247015"/>
          </a:xfrm>
          <a:prstGeom prst="rect">
            <a:avLst/>
          </a:prstGeom>
          <a:noFill/>
        </p:spPr>
        <p:txBody>
          <a:bodyPr wrap="square" rtlCol="0">
            <a:noAutofit/>
          </a:bodyPr>
          <a:p>
            <a:pPr lvl="0" algn="ctr">
              <a:buClrTx/>
              <a:buSzTx/>
              <a:buFontTx/>
            </a:pPr>
            <a:r>
              <a:rPr lang="en-US" altLang="zh-CN" sz="2400" b="1">
                <a:solidFill>
                  <a:srgbClr val="FF0000"/>
                </a:solidFill>
                <a:latin typeface="Comic Sans MS" panose="030F0702030302020204" charset="0"/>
                <a:cs typeface="Comic Sans MS" panose="030F0702030302020204" charset="0"/>
                <a:sym typeface="+mn-ea"/>
              </a:rPr>
              <a:t>interest/language/capability</a:t>
            </a:r>
            <a:endParaRPr lang="en-US" altLang="zh-CN" sz="2400" b="1">
              <a:solidFill>
                <a:srgbClr val="FF0000"/>
              </a:solidFill>
              <a:latin typeface="Comic Sans MS" panose="030F0702030302020204" charset="0"/>
              <a:cs typeface="Comic Sans MS" panose="030F0702030302020204" charset="0"/>
              <a:sym typeface="+mn-ea"/>
            </a:endParaRPr>
          </a:p>
        </p:txBody>
      </p:sp>
      <p:sp>
        <p:nvSpPr>
          <p:cNvPr id="10" name="文本框 9"/>
          <p:cNvSpPr txBox="1"/>
          <p:nvPr/>
        </p:nvSpPr>
        <p:spPr>
          <a:xfrm>
            <a:off x="6167755" y="2757170"/>
            <a:ext cx="5584190" cy="436245"/>
          </a:xfrm>
          <a:prstGeom prst="rect">
            <a:avLst/>
          </a:prstGeom>
          <a:noFill/>
        </p:spPr>
        <p:txBody>
          <a:bodyPr wrap="square" rtlCol="0">
            <a:noAutofit/>
          </a:bodyPr>
          <a:p>
            <a:pPr lvl="0" algn="ctr">
              <a:buClrTx/>
              <a:buSzTx/>
              <a:buFontTx/>
            </a:pPr>
            <a:r>
              <a:rPr lang="en-US" altLang="zh-CN" sz="2400" b="1">
                <a:solidFill>
                  <a:srgbClr val="FF0000"/>
                </a:solidFill>
                <a:latin typeface="Comic Sans MS" panose="030F0702030302020204" charset="0"/>
                <a:cs typeface="Comic Sans MS" panose="030F0702030302020204" charset="0"/>
                <a:sym typeface="+mn-ea"/>
              </a:rPr>
              <a:t>readers/interaction/commitment</a:t>
            </a:r>
            <a:endParaRPr lang="en-US" altLang="zh-CN" sz="2400" b="1">
              <a:solidFill>
                <a:srgbClr val="FF0000"/>
              </a:solidFill>
              <a:latin typeface="Comic Sans MS" panose="030F0702030302020204" charset="0"/>
              <a:cs typeface="Comic Sans MS" panose="030F0702030302020204" charset="0"/>
              <a:sym typeface="+mn-ea"/>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p:bldP spid="2" grpId="0" animBg="1"/>
      <p:bldP spid="3"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BEAUTIFY_FLAG" val="#wm#"/>
  <p:tag name="KSO_WM_TEMPLATE_CATEGORY" val="custom"/>
  <p:tag name="KSO_WM_TEMPLATE_INDEX" val="20231587"/>
  <p:tag name="resource_record_key" val="{&quot;65&quot;:[20231587],&quot;70&quot;:[3312349,3326188,3321728,3322027]}"/>
</p:tagLst>
</file>

<file path=ppt/tags/tag101.xml><?xml version="1.0" encoding="utf-8"?>
<p:tagLst xmlns:p="http://schemas.openxmlformats.org/presentationml/2006/main">
  <p:tag name="KSO_WM_UNIT_PIC_EFFECT" val="1"/>
</p:tagLst>
</file>

<file path=ppt/tags/tag102.xml><?xml version="1.0" encoding="utf-8"?>
<p:tagLst xmlns:p="http://schemas.openxmlformats.org/presentationml/2006/main">
  <p:tag name="KSO_WM_BEAUTIFY_FLAG" val="#wm#"/>
  <p:tag name="KSO_WM_UNIT_VALUE" val="2110*2590"/>
  <p:tag name="KSO_WM_UNIT_HIGHLIGHT" val="0"/>
  <p:tag name="KSO_WM_UNIT_COMPATIBLE" val="0"/>
  <p:tag name="KSO_WM_UNIT_DIAGRAM_ISNUMVISUAL" val="0"/>
  <p:tag name="KSO_WM_UNIT_DIAGRAM_ISREFERUNIT" val="0"/>
  <p:tag name="KSO_WM_UNIT_TYPE" val="d"/>
  <p:tag name="KSO_WM_UNIT_INDEX" val="1"/>
  <p:tag name="KSO_WM_UNIT_ID" val="custom20238552_1*d*1"/>
  <p:tag name="KSO_WM_TEMPLATE_CATEGORY" val="custom"/>
  <p:tag name="KSO_WM_TEMPLATE_INDEX" val="20238552"/>
  <p:tag name="KSO_WM_UNIT_LAYERLEVEL" val="1"/>
  <p:tag name="KSO_WM_TAG_VERSION" val="3.0"/>
  <p:tag name="KSO_WM_UNIT_PIC_EFFECT" val="1"/>
</p:tagLst>
</file>

<file path=ppt/tags/tag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52_1*i*1"/>
  <p:tag name="KSO_WM_TEMPLATE_CATEGORY" val="custom"/>
  <p:tag name="KSO_WM_TEMPLATE_INDEX" val="20238552"/>
  <p:tag name="KSO_WM_UNIT_LAYERLEVEL" val="1"/>
  <p:tag name="KSO_WM_TAG_VERSION" val="3.0"/>
  <p:tag name="KSO_WM_UNIT_PIC_EFFECT" val="1"/>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52_1*i*2"/>
  <p:tag name="KSO_WM_TEMPLATE_CATEGORY" val="custom"/>
  <p:tag name="KSO_WM_TEMPLATE_INDEX" val="20238552"/>
  <p:tag name="KSO_WM_UNIT_LAYERLEVEL" val="1"/>
  <p:tag name="KSO_WM_TAG_VERSION" val="3.0"/>
  <p:tag name="KSO_WM_UNIT_PIC_EFFECT" val="1"/>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52_1*i*3"/>
  <p:tag name="KSO_WM_TEMPLATE_CATEGORY" val="custom"/>
  <p:tag name="KSO_WM_TEMPLATE_INDEX" val="20238552"/>
  <p:tag name="KSO_WM_UNIT_LAYERLEVEL" val="1"/>
  <p:tag name="KSO_WM_TAG_VERSION" val="3.0"/>
  <p:tag name="KSO_WM_UNIT_PIC_EFFECT" val="1"/>
</p:tagLst>
</file>

<file path=ppt/tags/tag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8552_1*i*4"/>
  <p:tag name="KSO_WM_TEMPLATE_CATEGORY" val="custom"/>
  <p:tag name="KSO_WM_TEMPLATE_INDEX" val="20238552"/>
  <p:tag name="KSO_WM_UNIT_LAYERLEVEL" val="1"/>
  <p:tag name="KSO_WM_TAG_VERSION" val="3.0"/>
  <p:tag name="KSO_WM_UNIT_PIC_EFFECT" val="1"/>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8552_1*i*5"/>
  <p:tag name="KSO_WM_TEMPLATE_CATEGORY" val="custom"/>
  <p:tag name="KSO_WM_TEMPLATE_INDEX" val="20238552"/>
  <p:tag name="KSO_WM_UNIT_LAYERLEVEL" val="1"/>
  <p:tag name="KSO_WM_TAG_VERSION" val="3.0"/>
  <p:tag name="KSO_WM_UNIT_PIC_EFFECT" val="1"/>
</p:tagLst>
</file>

<file path=ppt/tags/tag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8552_1*i*6"/>
  <p:tag name="KSO_WM_TEMPLATE_CATEGORY" val="custom"/>
  <p:tag name="KSO_WM_TEMPLATE_INDEX" val="20238552"/>
  <p:tag name="KSO_WM_UNIT_LAYERLEVEL" val="1"/>
  <p:tag name="KSO_WM_TAG_VERSION" val="3.0"/>
  <p:tag name="KSO_WM_UNIT_PIC_EFFECT" val="1"/>
</p:tagLst>
</file>

<file path=ppt/tags/tag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custom20238552_1*i*7"/>
  <p:tag name="KSO_WM_TEMPLATE_CATEGORY" val="custom"/>
  <p:tag name="KSO_WM_TEMPLATE_INDEX" val="20238552"/>
  <p:tag name="KSO_WM_UNIT_LAYERLEVEL" val="1"/>
  <p:tag name="KSO_WM_TAG_VERSION" val="3.0"/>
  <p:tag name="KSO_WM_UNIT_PIC_EFFECT"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custom20238552_1*i*8"/>
  <p:tag name="KSO_WM_TEMPLATE_CATEGORY" val="custom"/>
  <p:tag name="KSO_WM_TEMPLATE_INDEX" val="20238552"/>
  <p:tag name="KSO_WM_UNIT_LAYERLEVEL" val="1"/>
  <p:tag name="KSO_WM_TAG_VERSION" val="3.0"/>
  <p:tag name="KSO_WM_UNIT_PIC_EFFECT" val="1"/>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9"/>
  <p:tag name="KSO_WM_UNIT_ID" val="custom20238552_1*i*9"/>
  <p:tag name="KSO_WM_TEMPLATE_CATEGORY" val="custom"/>
  <p:tag name="KSO_WM_TEMPLATE_INDEX" val="20238552"/>
  <p:tag name="KSO_WM_UNIT_LAYERLEVEL" val="1"/>
  <p:tag name="KSO_WM_TAG_VERSION" val="3.0"/>
  <p:tag name="KSO_WM_UNIT_PIC_EFFECT" val="1"/>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custom20238552_1*i*10"/>
  <p:tag name="KSO_WM_TEMPLATE_CATEGORY" val="custom"/>
  <p:tag name="KSO_WM_TEMPLATE_INDEX" val="20238552"/>
  <p:tag name="KSO_WM_UNIT_LAYERLEVEL" val="1"/>
  <p:tag name="KSO_WM_TAG_VERSION" val="3.0"/>
  <p:tag name="KSO_WM_UNIT_PIC_EFFECT" val="1"/>
</p:tagLst>
</file>

<file path=ppt/tags/tag11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4.xml><?xml version="1.0" encoding="utf-8"?>
<p:tagLst xmlns:p="http://schemas.openxmlformats.org/presentationml/2006/main">
  <p:tag name="KSO_WM_BEAUTIFY_FLAG" val="#wm#"/>
  <p:tag name="KSO_WM_TEMPLATE_CATEGORY" val="custom"/>
  <p:tag name="KSO_WM_TEMPLATE_INDEX" val="20231587"/>
</p:tagLst>
</file>

<file path=ppt/tags/tag11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6.xml><?xml version="1.0" encoding="utf-8"?>
<p:tagLst xmlns:p="http://schemas.openxmlformats.org/presentationml/2006/main">
  <p:tag name="TABLE_ENDDRAG_ORIGIN_RECT" val="447*376"/>
  <p:tag name="TABLE_ENDDRAG_RECT" val="498*109*447*376"/>
</p:tagLst>
</file>

<file path=ppt/tags/tag117.xml><?xml version="1.0" encoding="utf-8"?>
<p:tagLst xmlns:p="http://schemas.openxmlformats.org/presentationml/2006/main">
  <p:tag name="KSO_WM_BEAUTIFY_FLAG" val="#wm#"/>
  <p:tag name="KSO_WM_TEMPLATE_CATEGORY" val="custom"/>
  <p:tag name="KSO_WM_TEMPLATE_INDEX" val="20231587"/>
</p:tagLst>
</file>

<file path=ppt/tags/tag118.xml><?xml version="1.0" encoding="utf-8"?>
<p:tagLst xmlns:p="http://schemas.openxmlformats.org/presentationml/2006/main">
  <p:tag name="KSO_WM_UNIT_PIC_EFFECT" val="1"/>
</p:tagLst>
</file>

<file path=ppt/tags/tag119.xml><?xml version="1.0" encoding="utf-8"?>
<p:tagLst xmlns:p="http://schemas.openxmlformats.org/presentationml/2006/main">
  <p:tag name="KSO_WM_UNIT_VALUE" val="2498*1932"/>
  <p:tag name="KSO_WM_UNIT_HIGHLIGHT" val="0"/>
  <p:tag name="KSO_WM_UNIT_COMPATIBLE" val="0"/>
  <p:tag name="KSO_WM_UNIT_DIAGRAM_ISNUMVISUAL" val="0"/>
  <p:tag name="KSO_WM_UNIT_DIAGRAM_ISREFERUNIT" val="0"/>
  <p:tag name="KSO_WM_UNIT_TYPE" val="d"/>
  <p:tag name="KSO_WM_UNIT_INDEX" val="1"/>
  <p:tag name="KSO_WM_UNIT_ID" val="custom20235077_1*d*1"/>
  <p:tag name="KSO_WM_TEMPLATE_CATEGORY" val="custom"/>
  <p:tag name="KSO_WM_TEMPLATE_INDEX" val="20235077"/>
  <p:tag name="KSO_WM_UNIT_LAYERLEVEL" val="1"/>
  <p:tag name="KSO_WM_TAG_VERSION" val="3.0"/>
  <p:tag name="KSO_WM_BEAUTIFY_FLAG" val="#wm#"/>
  <p:tag name="KSO_WM_UNIT_PIC_EFFEC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77_1*i*1"/>
  <p:tag name="KSO_WM_TEMPLATE_CATEGORY" val="custom"/>
  <p:tag name="KSO_WM_TEMPLATE_INDEX" val="20235077"/>
  <p:tag name="KSO_WM_UNIT_LAYERLEVEL" val="1"/>
  <p:tag name="KSO_WM_TAG_VERSION" val="3.0"/>
  <p:tag name="KSO_WM_BEAUTIFY_FLAG" val="#wm#"/>
  <p:tag name="KSO_WM_UNIT_PIC_EFFECT"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77_1*i*2"/>
  <p:tag name="KSO_WM_TEMPLATE_CATEGORY" val="custom"/>
  <p:tag name="KSO_WM_TEMPLATE_INDEX" val="20235077"/>
  <p:tag name="KSO_WM_UNIT_LAYERLEVEL" val="1"/>
  <p:tag name="KSO_WM_TAG_VERSION" val="3.0"/>
  <p:tag name="KSO_WM_BEAUTIFY_FLAG" val="#wm#"/>
  <p:tag name="KSO_WM_UNIT_PIC_EFFECT" val="1"/>
</p:tagLst>
</file>

<file path=ppt/tags/tag12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3.xml><?xml version="1.0" encoding="utf-8"?>
<p:tagLst xmlns:p="http://schemas.openxmlformats.org/presentationml/2006/main">
  <p:tag name="KSO_WM_BEAUTIFY_FLAG" val="#wm#"/>
  <p:tag name="KSO_WM_TEMPLATE_CATEGORY" val="custom"/>
  <p:tag name="KSO_WM_TEMPLATE_INDEX" val="20231587"/>
</p:tagLst>
</file>

<file path=ppt/tags/tag12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5.xml><?xml version="1.0" encoding="utf-8"?>
<p:tagLst xmlns:p="http://schemas.openxmlformats.org/presentationml/2006/main">
  <p:tag name="KSO_WM_BEAUTIFY_FLAG" val="#wm#"/>
  <p:tag name="KSO_WM_TEMPLATE_CATEGORY" val="custom"/>
  <p:tag name="KSO_WM_TEMPLATE_INDEX" val="20231587"/>
</p:tagLst>
</file>

<file path=ppt/tags/tag12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7.xml><?xml version="1.0" encoding="utf-8"?>
<p:tagLst xmlns:p="http://schemas.openxmlformats.org/presentationml/2006/main">
  <p:tag name="KSO_WM_BEAUTIFY_FLAG" val="#wm#"/>
  <p:tag name="KSO_WM_TEMPLATE_CATEGORY" val="custom"/>
  <p:tag name="KSO_WM_TEMPLATE_INDEX" val="20231587"/>
</p:tagLst>
</file>

<file path=ppt/tags/tag12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29.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1.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3.xml><?xml version="1.0" encoding="utf-8"?>
<p:tagLst xmlns:p="http://schemas.openxmlformats.org/presentationml/2006/main">
  <p:tag name="KSO_WM_BEAUTIFY_FLAG" val="#wm#"/>
  <p:tag name="KSO_WM_TEMPLATE_CATEGORY" val="custom"/>
  <p:tag name="KSO_WM_TEMPLATE_INDEX" val="20231587"/>
</p:tagLst>
</file>

<file path=ppt/tags/tag13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5.xml><?xml version="1.0" encoding="utf-8"?>
<p:tagLst xmlns:p="http://schemas.openxmlformats.org/presentationml/2006/main">
  <p:tag name="KSO_WM_BEAUTIFY_FLAG" val="#wm#"/>
  <p:tag name="KSO_WM_TEMPLATE_CATEGORY" val="custom"/>
  <p:tag name="KSO_WM_TEMPLATE_INDEX" val="20231587"/>
</p:tagLst>
</file>

<file path=ppt/tags/tag13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3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38.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BEAUTIFY_FLAG" val="#wm#"/>
  <p:tag name="KSO_WM_TEMPLATE_CATEGORY" val="custom"/>
  <p:tag name="KSO_WM_TEMPLATE_INDEX" val="20231727"/>
</p:tagLst>
</file>

<file path=ppt/tags/tag8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ID" val="custom20231189_1*a*1"/>
  <p:tag name="KSO_WM_TEMPLATE_CATEGORY" val="custom"/>
  <p:tag name="KSO_WM_TEMPLATE_INDEX" val="20231189"/>
  <p:tag name="KSO_WM_UNIT_LAYERLEVEL" val="1"/>
  <p:tag name="KSO_WM_TAG_VERSION" val="3.0"/>
  <p:tag name="KSO_WM_UNIT_PRESET_TEXT" val="单击添加标题"/>
</p:tagLst>
</file>

<file path=ppt/tags/tag85.xml><?xml version="1.0" encoding="utf-8"?>
<p:tagLst xmlns:p="http://schemas.openxmlformats.org/presentationml/2006/main">
  <p:tag name="KSO_WM_SLIDE_ID" val="custom2023172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727"/>
  <p:tag name="KSO_WM_SLIDE_TYPE" val="text"/>
  <p:tag name="KSO_WM_SLIDE_SUBTYPE" val="picTxt"/>
  <p:tag name="KSO_WM_SLIDE_SIZE" val="381.641*348.251"/>
  <p:tag name="KSO_WM_SLIDE_POSITION" val="52.9846*134.933"/>
  <p:tag name="KSO_WM_SLIDE_LAYOUT" val="a_d_l"/>
  <p:tag name="KSO_WM_SLIDE_LAYOUT_CNT" val="1_1_1"/>
  <p:tag name="KSO_WM_SPECIAL_SOURCE" val="bdnull"/>
  <p:tag name="KSO_WM_DIAGRAM_GROUP_CODE" val="l1-1"/>
  <p:tag name="KSO_WM_SLIDE_DIAGTYPE" val="l"/>
</p:tagLst>
</file>

<file path=ppt/tags/tag86.xml><?xml version="1.0" encoding="utf-8"?>
<p:tagLst xmlns:p="http://schemas.openxmlformats.org/presentationml/2006/main">
  <p:tag name="KSO_WM_UNIT_TEXT_SUBTYPE" val="a"/>
  <p:tag name="KSO_WM_UNIT_SUBTYPE" val="a"/>
</p:tagLst>
</file>

<file path=ppt/tags/tag8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88.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8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TABLE_ENDDRAG_ORIGIN_RECT" val="579*386"/>
  <p:tag name="TABLE_ENDDRAG_RECT" val="368*77*579*386"/>
</p:tagLst>
</file>

<file path=ppt/tags/tag91.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9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3.xml><?xml version="1.0" encoding="utf-8"?>
<p:tagLst xmlns:p="http://schemas.openxmlformats.org/presentationml/2006/main">
  <p:tag name="KSO_WM_BEAUTIFY_FLAG" val="#wm#"/>
  <p:tag name="KSO_WM_TEMPLATE_CATEGORY" val="custom"/>
  <p:tag name="KSO_WM_TEMPLATE_INDEX" val="20231587"/>
</p:tagLst>
</file>

<file path=ppt/tags/tag94.xml><?xml version="1.0" encoding="utf-8"?>
<p:tagLst xmlns:p="http://schemas.openxmlformats.org/presentationml/2006/main">
  <p:tag name="KSO_WM_DIAGRAM_VIRTUALLY_FRAME" val="{&quot;height&quot;:323.3,&quot;left&quot;:22.95,&quot;top&quot;:145.75,&quot;width&quot;:908.1}"/>
</p:tagLst>
</file>

<file path=ppt/tags/tag95.xml><?xml version="1.0" encoding="utf-8"?>
<p:tagLst xmlns:p="http://schemas.openxmlformats.org/presentationml/2006/main">
  <p:tag name="KSO_WM_DIAGRAM_VIRTUALLY_FRAME" val="{&quot;height&quot;:323.3,&quot;left&quot;:22.95,&quot;top&quot;:145.75,&quot;width&quot;:908.1}"/>
</p:tagLst>
</file>

<file path=ppt/tags/tag96.xml><?xml version="1.0" encoding="utf-8"?>
<p:tagLst xmlns:p="http://schemas.openxmlformats.org/presentationml/2006/main">
  <p:tag name="KSO_WM_DIAGRAM_VIRTUALLY_FRAME" val="{&quot;height&quot;:323.3,&quot;left&quot;:22.95,&quot;top&quot;:145.75,&quot;width&quot;:908.1}"/>
</p:tagLst>
</file>

<file path=ppt/tags/tag97.xml><?xml version="1.0" encoding="utf-8"?>
<p:tagLst xmlns:p="http://schemas.openxmlformats.org/presentationml/2006/main">
  <p:tag name="KSO_WM_DIAGRAM_VIRTUALLY_FRAME" val="{&quot;height&quot;:323.3,&quot;left&quot;:22.95,&quot;top&quot;:145.75,&quot;width&quot;:908.1}"/>
</p:tagLst>
</file>

<file path=ppt/tags/tag9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9.xml><?xml version="1.0" encoding="utf-8"?>
<p:tagLst xmlns:p="http://schemas.openxmlformats.org/presentationml/2006/main">
  <p:tag name="KSO_WM_BEAUTIFY_FLAG" val="#wm#"/>
  <p:tag name="KSO_WM_UNIT_VALUE" val="2264*2596"/>
  <p:tag name="KSO_WM_UNIT_HIGHLIGHT" val="0"/>
  <p:tag name="KSO_WM_UNIT_COMPATIBLE" val="0"/>
  <p:tag name="KSO_WM_UNIT_DIAGRAM_ISNUMVISUAL" val="0"/>
  <p:tag name="KSO_WM_UNIT_DIAGRAM_ISREFERUNIT" val="0"/>
  <p:tag name="KSO_WM_UNIT_TYPE" val="d"/>
  <p:tag name="KSO_WM_UNIT_INDEX" val="1"/>
  <p:tag name="KSO_WM_UNIT_ID" val="custom40479666_1*d*1"/>
  <p:tag name="KSO_WM_TEMPLATE_CATEGORY" val="custom"/>
  <p:tag name="KSO_WM_TEMPLATE_INDEX" val="40479666"/>
  <p:tag name="KSO_WM_UNIT_LAYERLEVEL" val="1"/>
  <p:tag name="KSO_WM_TAG_VERSION" val="3.0"/>
  <p:tag name="KSO_WM_UNIT_PIC_EFFEC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9372</Words>
  <Application>WPS 演示</Application>
  <PresentationFormat/>
  <Paragraphs>399</Paragraphs>
  <Slides>16</Slides>
  <Notes>0</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16</vt:i4>
      </vt:variant>
    </vt:vector>
  </HeadingPairs>
  <TitlesOfParts>
    <vt:vector size="38" baseType="lpstr">
      <vt:lpstr>Arial</vt:lpstr>
      <vt:lpstr>宋体</vt:lpstr>
      <vt:lpstr>Wingdings</vt:lpstr>
      <vt:lpstr>汉仪雅酷黑简</vt:lpstr>
      <vt:lpstr>汉仪旗黑-90S</vt:lpstr>
      <vt:lpstr>Arial Black</vt:lpstr>
      <vt:lpstr>华文新魏</vt:lpstr>
      <vt:lpstr>Times New Roman</vt:lpstr>
      <vt:lpstr>Wingdings</vt:lpstr>
      <vt:lpstr>HGBZ_CNKI</vt:lpstr>
      <vt:lpstr>HarmonyOS Sans SC Medium</vt:lpstr>
      <vt:lpstr>Comic Sans MS</vt:lpstr>
      <vt:lpstr>Calibri</vt:lpstr>
      <vt:lpstr>微软雅黑</vt:lpstr>
      <vt:lpstr>Arial Unicode MS</vt:lpstr>
      <vt:lpstr>HelveticaNeue</vt:lpstr>
      <vt:lpstr>Segoe Print</vt:lpstr>
      <vt:lpstr>黑体</vt:lpstr>
      <vt:lpstr>默认设计模板</vt:lpstr>
      <vt:lpstr>1_默认设计模板</vt:lpstr>
      <vt:lpstr>2_Office 主题​​</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23</cp:revision>
  <dcterms:created xsi:type="dcterms:W3CDTF">2025-01-09T02:42:00Z</dcterms:created>
  <dcterms:modified xsi:type="dcterms:W3CDTF">2025-06-13T06:35:02Z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10B3AC4A5B9D4ECE999A3680E5B3BC6A_12</vt:lpwstr>
  </property>
</Properties>
</file>