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277" r:id="rId4"/>
    <p:sldId id="257" r:id="rId5"/>
    <p:sldId id="256" r:id="rId6"/>
    <p:sldId id="258" r:id="rId7"/>
    <p:sldId id="259" r:id="rId8"/>
    <p:sldId id="260" r:id="rId9"/>
    <p:sldId id="261" r:id="rId10"/>
    <p:sldId id="263" r:id="rId11"/>
    <p:sldId id="264" r:id="rId12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5" r:id="rId21"/>
    <p:sldId id="274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2" autoAdjust="0"/>
  </p:normalViewPr>
  <p:slideViewPr>
    <p:cSldViewPr>
      <p:cViewPr varScale="1">
        <p:scale>
          <a:sx n="108" d="100"/>
          <a:sy n="108" d="100"/>
        </p:scale>
        <p:origin x="-10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69B0C-8FFA-43A8-B4B3-C357C683B6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57DE48-0930-402D-B107-638CBB401C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502412" y="2588281"/>
            <a:ext cx="8139178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405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502412" y="3566160"/>
            <a:ext cx="8139178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1296000"/>
            <a:ext cx="8139178" cy="5041355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808730"/>
            <a:ext cx="8139178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27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502444" y="4511675"/>
            <a:ext cx="8139178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1296000"/>
            <a:ext cx="3962432" cy="5040000"/>
          </a:xfrm>
        </p:spPr>
        <p:txBody>
          <a:bodyPr>
            <a:no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32000"/>
            <a:ext cx="8139178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1296000"/>
            <a:ext cx="396243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789043"/>
            <a:ext cx="3962400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296000"/>
            <a:ext cx="396243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789043"/>
            <a:ext cx="3962432" cy="455223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02448" y="1296000"/>
            <a:ext cx="396243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679194" y="1296000"/>
            <a:ext cx="3962432" cy="50400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02412" y="2588281"/>
            <a:ext cx="8139178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05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053070" y="6477000"/>
            <a:ext cx="1031240" cy="3340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02412" y="432000"/>
            <a:ext cx="8139178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02412" y="1296000"/>
            <a:ext cx="8139178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59807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6910864" y="13335"/>
            <a:ext cx="1888808" cy="8147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1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2874467" y="2720876"/>
            <a:ext cx="1928813" cy="1845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127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27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127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635" y="3136106"/>
            <a:ext cx="1036737" cy="10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4855071" y="2720877"/>
            <a:ext cx="1645742" cy="38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1900" b="1">
                <a:latin typeface="华文新魏" panose="02010800040101010101" pitchFamily="2" charset="-122"/>
              </a:rPr>
              <a:t>知识产权声明</a:t>
            </a:r>
            <a:endParaRPr lang="zh-CN" altLang="en-US" sz="19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583338"/>
            <a:ext cx="9144001" cy="16312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 was more growing worried about </a:t>
            </a:r>
            <a:r>
              <a:rPr lang="en-US" altLang="zh-C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than looking forward to </a:t>
            </a:r>
            <a:r>
              <a:rPr lang="en-US" altLang="zh-CN" sz="4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06" y="3399068"/>
            <a:ext cx="4071966" cy="1815882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Para.2 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</a:t>
            </a:r>
            <a:endParaRPr lang="en-US" altLang="zh-CN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3600" dirty="0" smtClean="0"/>
              <a:t> with _____</a:t>
            </a:r>
            <a:endParaRPr lang="zh-CN" altLang="en-US" sz="3600" dirty="0" smtClean="0"/>
          </a:p>
          <a:p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29156" y="4429132"/>
            <a:ext cx="4357686" cy="132343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Para.3, 4 </a:t>
            </a:r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</a:t>
            </a:r>
            <a:endParaRPr lang="en-US" altLang="zh-CN" sz="40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altLang="zh-CN" sz="4000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4000" dirty="0" smtClean="0"/>
              <a:t> with </a:t>
            </a:r>
            <a:r>
              <a:rPr lang="en-US" altLang="zh-CN" sz="4000" dirty="0" smtClean="0"/>
              <a:t>____</a:t>
            </a:r>
            <a:endParaRPr lang="en-US" altLang="zh-CN" sz="4000" dirty="0" smtClean="0"/>
          </a:p>
        </p:txBody>
      </p:sp>
      <p:cxnSp>
        <p:nvCxnSpPr>
          <p:cNvPr id="14" name="肘形连接符 13"/>
          <p:cNvCxnSpPr/>
          <p:nvPr/>
        </p:nvCxnSpPr>
        <p:spPr>
          <a:xfrm rot="5400000">
            <a:off x="714348" y="2214554"/>
            <a:ext cx="1428760" cy="100013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 rot="16200000" flipH="1">
            <a:off x="2678893" y="2035959"/>
            <a:ext cx="2500330" cy="2428892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786050" y="3929066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study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500958" y="5068685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</a:rPr>
              <a:t>life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8" grpId="0"/>
      <p:bldP spid="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358214" y="5357826"/>
            <a:ext cx="785786" cy="150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00108"/>
            <a:ext cx="8964488" cy="56166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Studying </a:t>
            </a:r>
            <a:r>
              <a:rPr lang="en-US" altLang="zh-CN" dirty="0"/>
              <a:t>in </a:t>
            </a:r>
            <a:r>
              <a:rPr lang="en-US" altLang="zh-CN" dirty="0" smtClean="0"/>
              <a:t>England </a:t>
            </a:r>
            <a:r>
              <a:rPr lang="en-US" altLang="zh-CN" dirty="0"/>
              <a:t>is </a:t>
            </a:r>
            <a:r>
              <a:rPr lang="en-US" altLang="zh-CN" dirty="0" smtClean="0"/>
              <a:t>_____________ that in China in 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en-US" altLang="zh-CN" dirty="0" smtClean="0"/>
              <a:t>_______ 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altLang="zh-CN" dirty="0" smtClean="0"/>
              <a:t>___________.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What </a:t>
            </a:r>
            <a:r>
              <a:rPr lang="en-US" altLang="zh-CN" dirty="0" smtClean="0">
                <a:solidFill>
                  <a:srgbClr val="FF0000"/>
                </a:solidFill>
              </a:rPr>
              <a:t>differences</a:t>
            </a:r>
            <a:r>
              <a:rPr lang="en-US" altLang="zh-CN" dirty="0" smtClean="0"/>
              <a:t> did she realize?</a:t>
            </a:r>
            <a:endParaRPr lang="en-US" altLang="zh-CN" dirty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couldn’t write </a:t>
            </a:r>
            <a:r>
              <a:rPr lang="en-US" altLang="zh-CN" dirty="0" smtClean="0"/>
              <a:t>others’ opinions without </a:t>
            </a:r>
            <a:r>
              <a:rPr lang="en-US" altLang="zh-CN" dirty="0" smtClean="0"/>
              <a:t>__________________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should give ________ opinion and </a:t>
            </a:r>
            <a:r>
              <a:rPr lang="en-US" altLang="zh-CN" dirty="0" smtClean="0">
                <a:solidFill>
                  <a:srgbClr val="FF0000"/>
                </a:solidFill>
              </a:rPr>
              <a:t>e</a:t>
            </a:r>
            <a:r>
              <a:rPr lang="en-US" altLang="zh-CN" dirty="0" smtClean="0"/>
              <a:t>______ it.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dirty="0" smtClean="0"/>
              <a:t>She need to dare </a:t>
            </a:r>
            <a:r>
              <a:rPr lang="en-US" altLang="zh-CN" dirty="0" smtClean="0"/>
              <a:t>to </a:t>
            </a:r>
            <a:r>
              <a:rPr lang="en-US" altLang="zh-CN" dirty="0" smtClean="0">
                <a:solidFill>
                  <a:srgbClr val="FF0000"/>
                </a:solidFill>
              </a:rPr>
              <a:t>c</a:t>
            </a:r>
            <a:r>
              <a:rPr lang="en-US" altLang="zh-CN" dirty="0" smtClean="0"/>
              <a:t>________ the authors.</a:t>
            </a:r>
            <a:endParaRPr lang="en-US" altLang="zh-CN" dirty="0" smtClean="0"/>
          </a:p>
          <a:p>
            <a:pPr>
              <a:spcBef>
                <a:spcPts val="600"/>
              </a:spcBef>
            </a:pPr>
            <a:r>
              <a:rPr lang="en-US" altLang="zh-CN" b="1" dirty="0" smtClean="0">
                <a:solidFill>
                  <a:srgbClr val="008000"/>
                </a:solidFill>
              </a:rPr>
              <a:t>How</a:t>
            </a:r>
            <a:r>
              <a:rPr lang="en-US" altLang="zh-CN" dirty="0" smtClean="0"/>
              <a:t> did she overcome the difficulty? </a:t>
            </a:r>
            <a:endParaRPr lang="en-US" altLang="zh-CN" dirty="0" smtClean="0"/>
          </a:p>
          <a:p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14282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238094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57" y="134914"/>
            <a:ext cx="806456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Para.2 &amp; </a:t>
            </a:r>
            <a:r>
              <a:rPr lang="en-US" altLang="zh-CN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5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0000"/>
                </a:solidFill>
              </a:rPr>
              <a:t>study</a:t>
            </a:r>
            <a:endParaRPr lang="en-US" altLang="zh-CN" sz="36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" name="肘形连接符 7"/>
          <p:cNvCxnSpPr/>
          <p:nvPr/>
        </p:nvCxnSpPr>
        <p:spPr>
          <a:xfrm rot="5400000">
            <a:off x="3750463" y="607199"/>
            <a:ext cx="571504" cy="500066"/>
          </a:xfrm>
          <a:prstGeom prst="bentConnector3">
            <a:avLst>
              <a:gd name="adj1" fmla="val 50000"/>
            </a:avLst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06196" y="98188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 different from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824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cademic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0438" y="1485374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equirements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214686"/>
            <a:ext cx="392909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3200" dirty="0">
                <a:solidFill>
                  <a:srgbClr val="FF0000"/>
                </a:solidFill>
              </a:rPr>
              <a:t>acknowledging them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1802" y="3643314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 her own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00892" y="3651294"/>
            <a:ext cx="158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</a:rPr>
              <a:t>xplain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9058" y="4236069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solidFill>
                  <a:srgbClr val="FF0000"/>
                </a:solidFill>
              </a:rPr>
              <a:t>ontradict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2" y="542926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taking a preparation course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06" y="6000768"/>
            <a:ext cx="4357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turning to one’s tutor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24" name="爆炸形 1 23"/>
          <p:cNvSpPr/>
          <p:nvPr/>
        </p:nvSpPr>
        <p:spPr>
          <a:xfrm>
            <a:off x="6047656" y="1500174"/>
            <a:ext cx="3096344" cy="1385491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/>
              <a:t>Plagiarism</a:t>
            </a:r>
            <a:r>
              <a:rPr lang="en-US" altLang="zh-CN" sz="2800" b="1" dirty="0"/>
              <a:t>!</a:t>
            </a:r>
            <a:endParaRPr lang="en-US" altLang="zh-CN" sz="2800" b="1" dirty="0" smtClean="0"/>
          </a:p>
        </p:txBody>
      </p:sp>
      <p:sp>
        <p:nvSpPr>
          <p:cNvPr id="25" name="下箭头 24"/>
          <p:cNvSpPr/>
          <p:nvPr/>
        </p:nvSpPr>
        <p:spPr>
          <a:xfrm rot="16200000">
            <a:off x="4643438" y="5500703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072066" y="535782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make good preparation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27" name="下箭头 26"/>
          <p:cNvSpPr/>
          <p:nvPr/>
        </p:nvSpPr>
        <p:spPr>
          <a:xfrm rot="16200000">
            <a:off x="3786182" y="6072206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143372" y="5929330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get used to the requirements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14678" y="2214554"/>
            <a:ext cx="4330032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numb with shock 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0" name="下箭头 29"/>
          <p:cNvSpPr/>
          <p:nvPr/>
        </p:nvSpPr>
        <p:spPr>
          <a:xfrm>
            <a:off x="5143504" y="3071810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4357686" y="3214686"/>
            <a:ext cx="2312493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confused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86182" y="4143380"/>
            <a:ext cx="4469109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lacked confidence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3" name="下箭头 32"/>
          <p:cNvSpPr/>
          <p:nvPr/>
        </p:nvSpPr>
        <p:spPr>
          <a:xfrm>
            <a:off x="5214942" y="3929066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000232" y="4857760"/>
            <a:ext cx="7037056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0000FF"/>
                </a:solidFill>
              </a:rPr>
              <a:t>more autonomous; confident</a:t>
            </a:r>
            <a:endParaRPr lang="en-US" altLang="zh-CN" sz="4400" b="1" dirty="0">
              <a:solidFill>
                <a:srgbClr val="0000FF"/>
              </a:solidFill>
            </a:endParaRPr>
          </a:p>
        </p:txBody>
      </p:sp>
      <p:sp>
        <p:nvSpPr>
          <p:cNvPr id="35" name="下箭头 34"/>
          <p:cNvSpPr/>
          <p:nvPr/>
        </p:nvSpPr>
        <p:spPr>
          <a:xfrm>
            <a:off x="5143504" y="4714884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下箭头 35"/>
          <p:cNvSpPr/>
          <p:nvPr/>
        </p:nvSpPr>
        <p:spPr>
          <a:xfrm>
            <a:off x="5214942" y="5500702"/>
            <a:ext cx="428628" cy="428628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857224" y="5715016"/>
            <a:ext cx="811068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well prepared for her degree course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930" y="5357826"/>
            <a:ext cx="81862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" name="TextBox 39"/>
          <p:cNvSpPr txBox="1"/>
          <p:nvPr/>
        </p:nvSpPr>
        <p:spPr>
          <a:xfrm>
            <a:off x="142844" y="2295591"/>
            <a:ext cx="4214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  <a:latin typeface="Comic Sans MS" panose="030F0702030302020204" pitchFamily="66" charset="0"/>
              </a:rPr>
              <a:t>How…?</a:t>
            </a:r>
            <a:r>
              <a:rPr lang="en-US" altLang="zh-CN" sz="3200" b="1" dirty="0" smtClean="0">
                <a:solidFill>
                  <a:schemeClr val="accent3"/>
                </a:solidFill>
                <a:latin typeface="Comic Sans MS" panose="030F0702030302020204" pitchFamily="66" charset="0"/>
              </a:rPr>
              <a:t> </a:t>
            </a:r>
            <a:endParaRPr lang="en-US" altLang="zh-CN" sz="3200" b="1" dirty="0" smtClean="0">
              <a:solidFill>
                <a:schemeClr val="accent3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latin typeface="Comic Sans MS" panose="030F0702030302020204" pitchFamily="66" charset="0"/>
              </a:rPr>
              <a:t>by taking a preparation course</a:t>
            </a:r>
            <a:r>
              <a:rPr lang="zh-CN" altLang="en-US" sz="3200" dirty="0" smtClean="0">
                <a:latin typeface="Comic Sans MS" panose="030F0702030302020204" pitchFamily="66" charset="0"/>
              </a:rPr>
              <a:t>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by turning to her tutor</a:t>
            </a:r>
            <a:endParaRPr lang="en-US" altLang="zh-CN" sz="3200" dirty="0" smtClean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4" grpId="0" animBg="1"/>
      <p:bldP spid="25" grpId="0" animBg="1"/>
      <p:bldP spid="25" grpId="1" animBg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30" grpId="0" animBg="1"/>
      <p:bldP spid="31" grpId="0"/>
      <p:bldP spid="32" grpId="0"/>
      <p:bldP spid="33" grpId="0" animBg="1"/>
      <p:bldP spid="34" grpId="0"/>
      <p:bldP spid="35" grpId="0" animBg="1"/>
      <p:bldP spid="36" grpId="0" animBg="1"/>
      <p:bldP spid="37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14282" y="928669"/>
          <a:ext cx="8572560" cy="5715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3074"/>
                <a:gridCol w="3575006"/>
                <a:gridCol w="3354480"/>
              </a:tblGrid>
              <a:tr h="1143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800" u="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800" u="none" dirty="0"/>
                    </a:p>
                  </a:txBody>
                  <a:tcPr anchor="ctr"/>
                </a:tc>
              </a:tr>
              <a:tr h="173429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98833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</a:tr>
              <a:tr h="184940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altLang="zh-CN" dirty="0" smtClean="0"/>
                    </a:p>
                    <a:p>
                      <a:pPr algn="r"/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86446" y="1000108"/>
            <a:ext cx="2714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s</a:t>
            </a:r>
            <a:r>
              <a:rPr lang="en-US" altLang="zh-CN" sz="3200" b="1" dirty="0" smtClean="0"/>
              <a:t>_____ life</a:t>
            </a:r>
            <a:endParaRPr lang="zh-CN" alt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928670"/>
            <a:ext cx="2710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Difficulty with </a:t>
            </a:r>
            <a:r>
              <a:rPr lang="en-US" altLang="zh-CN" sz="3200" b="1" dirty="0" smtClean="0">
                <a:solidFill>
                  <a:srgbClr val="FF3300"/>
                </a:solidFill>
              </a:rPr>
              <a:t>d</a:t>
            </a:r>
            <a:r>
              <a:rPr lang="en-US" altLang="zh-CN" sz="3200" b="1" dirty="0" smtClean="0"/>
              <a:t>____ life</a:t>
            </a:r>
            <a:endParaRPr lang="zh-CN" altLang="en-US" sz="3200" b="1" dirty="0"/>
          </a:p>
        </p:txBody>
      </p:sp>
      <p:sp>
        <p:nvSpPr>
          <p:cNvPr id="4" name="矩形 3"/>
          <p:cNvSpPr/>
          <p:nvPr/>
        </p:nvSpPr>
        <p:spPr>
          <a:xfrm>
            <a:off x="142844" y="719114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166656" y="71414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93719" y="134914"/>
            <a:ext cx="7707371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Para.3, 4 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&amp; </a:t>
            </a:r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6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</a:t>
            </a:r>
            <a:r>
              <a:rPr lang="en-US" altLang="zh-CN" sz="3600" b="1" dirty="0" smtClean="0">
                <a:solidFill>
                  <a:srgbClr val="FF3300"/>
                </a:solidFill>
              </a:rPr>
              <a:t> Difficulty</a:t>
            </a:r>
            <a:r>
              <a:rPr lang="en-US" altLang="zh-CN" sz="3600" b="1" dirty="0" smtClean="0"/>
              <a:t> </a:t>
            </a:r>
            <a:r>
              <a:rPr lang="en-US" altLang="zh-CN" sz="3600" b="1" dirty="0" smtClean="0"/>
              <a:t>with </a:t>
            </a:r>
            <a:r>
              <a:rPr lang="en-US" altLang="zh-CN" sz="3600" b="1" u="sng" dirty="0" smtClean="0">
                <a:solidFill>
                  <a:srgbClr val="FF3300"/>
                </a:solidFill>
              </a:rPr>
              <a:t>life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6050" y="1428736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aily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0760" y="1486903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 smtClean="0">
                <a:solidFill>
                  <a:srgbClr val="FF3300"/>
                </a:solidFill>
              </a:rPr>
              <a:t>ocial</a:t>
            </a:r>
            <a:endParaRPr lang="zh-CN" altLang="en-US" sz="3200" b="1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242886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3300"/>
                </a:solidFill>
              </a:rPr>
              <a:t>What difficulty?</a:t>
            </a:r>
            <a:endParaRPr lang="zh-CN" altLang="en-US" sz="2800" b="1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40005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How …?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4929198"/>
            <a:ext cx="1714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008000"/>
                </a:solidFill>
              </a:rPr>
              <a:t>What benefits?</a:t>
            </a:r>
            <a:endParaRPr lang="zh-CN" altLang="en-US" sz="2800" b="1" dirty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71670" y="3786190"/>
            <a:ext cx="3000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</a:rPr>
              <a:t>boarding with a host family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3786190"/>
            <a:ext cx="3357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8000"/>
                </a:solidFill>
              </a:rPr>
              <a:t>joining a few clubs</a:t>
            </a:r>
            <a:endParaRPr lang="en-US" altLang="zh-CN" sz="3200" b="1" dirty="0" smtClean="0">
              <a:solidFill>
                <a:srgbClr val="008000"/>
              </a:solidFill>
            </a:endParaRPr>
          </a:p>
          <a:p>
            <a:r>
              <a:rPr lang="en-US" altLang="zh-CN" sz="3200" b="1" dirty="0" smtClean="0">
                <a:solidFill>
                  <a:srgbClr val="008000"/>
                </a:solidFill>
              </a:rPr>
              <a:t>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make new friends</a:t>
            </a:r>
            <a:endParaRPr lang="zh-CN" altLang="en-US" sz="3200" b="1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28794" y="2109689"/>
            <a:ext cx="3643338" cy="15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Getting used </a:t>
            </a:r>
            <a:r>
              <a:rPr lang="en-US" altLang="zh-CN" sz="2800" b="1" dirty="0">
                <a:solidFill>
                  <a:srgbClr val="FF0000"/>
                </a:solidFill>
              </a:rPr>
              <a:t>to a whole new way of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life took up all her concentration.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9256" y="2285992"/>
            <a:ext cx="3643338" cy="117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CN" sz="2800" b="1" dirty="0" smtClean="0">
                <a:solidFill>
                  <a:srgbClr val="FF0000"/>
                </a:solidFill>
              </a:rPr>
              <a:t>So occupied with work, she had no time fo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r social activities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85918" y="4714884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getting </a:t>
            </a:r>
            <a:r>
              <a:rPr lang="en-US" altLang="zh-CN" sz="3200" dirty="0" smtClean="0"/>
              <a:t>good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advice</a:t>
            </a:r>
            <a:r>
              <a:rPr lang="en-US" altLang="zh-CN" sz="3200" dirty="0" smtClean="0">
                <a:solidFill>
                  <a:srgbClr val="008000"/>
                </a:solidFill>
              </a:rPr>
              <a:t>;</a:t>
            </a:r>
            <a:endParaRPr lang="en-US" altLang="zh-CN" sz="3200" dirty="0" smtClean="0">
              <a:solidFill>
                <a:srgbClr val="008000"/>
              </a:solidFill>
            </a:endParaRPr>
          </a:p>
          <a:p>
            <a:r>
              <a:rPr lang="en-US" altLang="zh-CN" sz="3200" dirty="0" smtClean="0"/>
              <a:t>learning </a:t>
            </a:r>
            <a:r>
              <a:rPr lang="en-US" altLang="zh-CN" sz="3200" dirty="0" smtClean="0"/>
              <a:t>about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new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culture</a:t>
            </a:r>
            <a:r>
              <a:rPr lang="en-US" altLang="zh-CN" sz="3200" dirty="0" smtClean="0">
                <a:solidFill>
                  <a:srgbClr val="008000"/>
                </a:solidFill>
              </a:rPr>
              <a:t>;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relieving </a:t>
            </a:r>
            <a:r>
              <a:rPr lang="en-US" altLang="zh-CN" sz="3200" b="1" dirty="0" smtClean="0">
                <a:solidFill>
                  <a:srgbClr val="008000"/>
                </a:solidFill>
              </a:rPr>
              <a:t>homesickness</a:t>
            </a:r>
            <a:r>
              <a:rPr lang="en-US" altLang="zh-CN" sz="3200" dirty="0" smtClean="0">
                <a:solidFill>
                  <a:srgbClr val="008000"/>
                </a:solidFill>
              </a:rPr>
              <a:t>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72132" y="4714884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strike a </a:t>
            </a:r>
            <a:r>
              <a:rPr lang="en-US" altLang="zh-CN" sz="3200" dirty="0" smtClean="0">
                <a:solidFill>
                  <a:srgbClr val="008000"/>
                </a:solidFill>
              </a:rPr>
              <a:t>balance</a:t>
            </a:r>
            <a:r>
              <a:rPr lang="en-US" altLang="zh-CN" sz="3200" dirty="0" smtClean="0"/>
              <a:t> between </a:t>
            </a:r>
            <a:r>
              <a:rPr lang="en-US" altLang="zh-CN" sz="3200" dirty="0" smtClean="0">
                <a:solidFill>
                  <a:srgbClr val="008000"/>
                </a:solidFill>
              </a:rPr>
              <a:t>study</a:t>
            </a:r>
            <a:r>
              <a:rPr lang="en-US" altLang="zh-CN" sz="3200" dirty="0" smtClean="0"/>
              <a:t> and a </a:t>
            </a:r>
            <a:r>
              <a:rPr lang="en-US" altLang="zh-CN" sz="3200" dirty="0" smtClean="0">
                <a:solidFill>
                  <a:srgbClr val="008000"/>
                </a:solidFill>
              </a:rPr>
              <a:t>social life </a:t>
            </a:r>
            <a:endParaRPr lang="en-US" altLang="zh-CN" sz="3200" dirty="0">
              <a:solidFill>
                <a:srgbClr val="008000"/>
              </a:solidFill>
            </a:endParaRPr>
          </a:p>
        </p:txBody>
      </p:sp>
      <p:sp>
        <p:nvSpPr>
          <p:cNvPr id="24" name="爆炸形 1 23"/>
          <p:cNvSpPr/>
          <p:nvPr/>
        </p:nvSpPr>
        <p:spPr>
          <a:xfrm>
            <a:off x="-71470" y="642918"/>
            <a:ext cx="2880320" cy="1933030"/>
          </a:xfrm>
          <a:prstGeom prst="irregularSeal1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Culture shock</a:t>
            </a:r>
            <a:endParaRPr lang="zh-CN" altLang="en-US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714480" y="2435362"/>
            <a:ext cx="628654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helpless; stressed; anxious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sp>
        <p:nvSpPr>
          <p:cNvPr id="26" name="下箭头 25"/>
          <p:cNvSpPr/>
          <p:nvPr/>
        </p:nvSpPr>
        <p:spPr>
          <a:xfrm>
            <a:off x="4929190" y="3071810"/>
            <a:ext cx="428628" cy="857256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928794" y="3962949"/>
            <a:ext cx="6286544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comfortable; feel at home; well-organized; hopeful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sp>
        <p:nvSpPr>
          <p:cNvPr id="28" name="下箭头 27"/>
          <p:cNvSpPr/>
          <p:nvPr/>
        </p:nvSpPr>
        <p:spPr>
          <a:xfrm>
            <a:off x="5072066" y="5214950"/>
            <a:ext cx="428628" cy="571504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85918" y="5721510"/>
            <a:ext cx="707236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0000FF"/>
                </a:solidFill>
              </a:rPr>
              <a:t>highly confident; fully prepared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9" grpId="0"/>
      <p:bldP spid="10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3" grpId="0"/>
      <p:bldP spid="23" grpId="1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32" y="1241400"/>
            <a:ext cx="8964488" cy="5616624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3300"/>
                </a:solidFill>
              </a:rPr>
              <a:t>The change</a:t>
            </a:r>
            <a:r>
              <a:rPr lang="en-US" altLang="zh-CN" dirty="0" smtClean="0"/>
              <a:t>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Xie</a:t>
            </a:r>
            <a:r>
              <a:rPr lang="en-US" altLang="zh-CN" dirty="0" smtClean="0"/>
              <a:t> </a:t>
            </a:r>
            <a:r>
              <a:rPr lang="en-US" altLang="zh-CN" dirty="0" smtClean="0"/>
              <a:t>lei’ </a:t>
            </a:r>
            <a:r>
              <a:rPr lang="en-US" altLang="zh-CN" dirty="0" smtClean="0"/>
              <a:t>feelings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b="1" dirty="0"/>
              <a:t>What’s the </a:t>
            </a:r>
            <a:r>
              <a:rPr lang="en-US" altLang="zh-CN" b="1" dirty="0">
                <a:solidFill>
                  <a:srgbClr val="FF3300"/>
                </a:solidFill>
              </a:rPr>
              <a:t>tone</a:t>
            </a:r>
            <a:r>
              <a:rPr lang="en-US" altLang="zh-CN" b="1" dirty="0"/>
              <a:t> of the news reporter?</a:t>
            </a:r>
            <a:endParaRPr lang="en-US" altLang="zh-CN" b="1" dirty="0"/>
          </a:p>
          <a:p>
            <a:r>
              <a:rPr lang="en-US" altLang="zh-CN" b="1" dirty="0"/>
              <a:t> </a:t>
            </a:r>
            <a:r>
              <a:rPr lang="en-US" altLang="zh-CN" b="1" dirty="0" smtClean="0"/>
              <a:t>approving, </a:t>
            </a:r>
            <a:r>
              <a:rPr lang="en-US" altLang="zh-CN" b="1" dirty="0" smtClean="0"/>
              <a:t>hopeful,</a:t>
            </a:r>
            <a:r>
              <a:rPr lang="en-US" altLang="zh-CN" b="1" dirty="0" smtClean="0"/>
              <a:t> positive</a:t>
            </a:r>
            <a:endParaRPr lang="en-US" altLang="zh-CN" b="1" dirty="0"/>
          </a:p>
        </p:txBody>
      </p:sp>
      <p:sp>
        <p:nvSpPr>
          <p:cNvPr id="4" name="矩形 3"/>
          <p:cNvSpPr/>
          <p:nvPr/>
        </p:nvSpPr>
        <p:spPr>
          <a:xfrm>
            <a:off x="385760" y="5219708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409572" y="4572008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036635" y="4635508"/>
            <a:ext cx="31781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Para</a:t>
            </a:r>
            <a:r>
              <a:rPr lang="en-US" altLang="zh-CN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. </a:t>
            </a:r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7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肘形连接符 16"/>
          <p:cNvCxnSpPr/>
          <p:nvPr/>
        </p:nvCxnSpPr>
        <p:spPr>
          <a:xfrm>
            <a:off x="714348" y="2285992"/>
            <a:ext cx="1771656" cy="985838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连接符 19"/>
          <p:cNvCxnSpPr/>
          <p:nvPr/>
        </p:nvCxnSpPr>
        <p:spPr>
          <a:xfrm>
            <a:off x="2214546" y="3286124"/>
            <a:ext cx="2857520" cy="1071570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2844" y="1659427"/>
            <a:ext cx="1983427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>
                <a:solidFill>
                  <a:srgbClr val="FF3300"/>
                </a:solidFill>
              </a:rPr>
              <a:t>excited </a:t>
            </a:r>
            <a:endParaRPr lang="en-US" altLang="zh-CN" sz="4400" b="1" dirty="0">
              <a:solidFill>
                <a:srgbClr val="FF33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0166" y="2571744"/>
            <a:ext cx="2197718" cy="76944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4400" b="1" dirty="0" smtClean="0"/>
              <a:t>nervous </a:t>
            </a:r>
            <a:endParaRPr lang="en-US" altLang="zh-CN" sz="4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428992" y="3500438"/>
            <a:ext cx="2237664" cy="15678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helpless</a:t>
            </a:r>
            <a:endParaRPr lang="en-US" altLang="zh-CN" sz="4000" b="1" dirty="0" smtClean="0"/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shocked</a:t>
            </a:r>
            <a:endParaRPr lang="en-US" altLang="zh-CN" sz="4000" b="1" dirty="0" smtClean="0"/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/>
              <a:t>confused</a:t>
            </a:r>
            <a:r>
              <a:rPr lang="en-US" altLang="zh-CN" sz="4000" b="1" dirty="0" smtClean="0"/>
              <a:t> </a:t>
            </a:r>
            <a:endParaRPr lang="en-US" altLang="zh-CN" sz="4000" b="1" dirty="0"/>
          </a:p>
        </p:txBody>
      </p:sp>
      <p:cxnSp>
        <p:nvCxnSpPr>
          <p:cNvPr id="29" name="肘形连接符 28"/>
          <p:cNvCxnSpPr/>
          <p:nvPr/>
        </p:nvCxnSpPr>
        <p:spPr>
          <a:xfrm flipV="1">
            <a:off x="4286248" y="2928934"/>
            <a:ext cx="3214710" cy="1428760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929190" y="2428868"/>
            <a:ext cx="2844561" cy="1080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00FF"/>
                </a:solidFill>
              </a:rPr>
              <a:t>comfortable</a:t>
            </a:r>
            <a:endParaRPr lang="en-US" altLang="zh-CN" sz="4000" b="1" dirty="0" smtClean="0">
              <a:solidFill>
                <a:srgbClr val="0000FF"/>
              </a:solidFill>
            </a:endParaRPr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00FF"/>
                </a:solidFill>
              </a:rPr>
              <a:t>hopeful</a:t>
            </a:r>
            <a:r>
              <a:rPr lang="en-US" altLang="zh-CN" sz="4000" b="1" dirty="0" smtClean="0">
                <a:solidFill>
                  <a:srgbClr val="0000FF"/>
                </a:solidFill>
              </a:rPr>
              <a:t> </a:t>
            </a:r>
            <a:endParaRPr lang="en-US" altLang="zh-CN" sz="4000" b="1" dirty="0">
              <a:solidFill>
                <a:srgbClr val="0000FF"/>
              </a:solidFill>
            </a:endParaRPr>
          </a:p>
        </p:txBody>
      </p:sp>
      <p:cxnSp>
        <p:nvCxnSpPr>
          <p:cNvPr id="43" name="肘形连接符 42"/>
          <p:cNvCxnSpPr/>
          <p:nvPr/>
        </p:nvCxnSpPr>
        <p:spPr>
          <a:xfrm rot="5400000" flipH="1" flipV="1">
            <a:off x="7250925" y="1393017"/>
            <a:ext cx="1785950" cy="1285884"/>
          </a:xfrm>
          <a:prstGeom prst="bentConnector3">
            <a:avLst>
              <a:gd name="adj1" fmla="val 50000"/>
            </a:avLst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11346" y="1142984"/>
            <a:ext cx="2216889" cy="108055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8000"/>
                </a:solidFill>
              </a:rPr>
              <a:t>confident</a:t>
            </a:r>
            <a:endParaRPr lang="en-US" altLang="zh-CN" sz="4000" b="1" dirty="0" smtClean="0">
              <a:solidFill>
                <a:srgbClr val="008000"/>
              </a:solidFill>
            </a:endParaRPr>
          </a:p>
          <a:p>
            <a:pPr algn="ctr">
              <a:lnSpc>
                <a:spcPts val="3800"/>
              </a:lnSpc>
            </a:pPr>
            <a:r>
              <a:rPr lang="en-US" altLang="zh-CN" sz="4000" b="1" dirty="0" smtClean="0">
                <a:solidFill>
                  <a:srgbClr val="008000"/>
                </a:solidFill>
              </a:rPr>
              <a:t>prepared</a:t>
            </a:r>
            <a:endParaRPr lang="en-US" altLang="zh-CN" sz="4000" b="1" dirty="0">
              <a:solidFill>
                <a:srgbClr val="008000"/>
              </a:solidFill>
            </a:endParaRPr>
          </a:p>
        </p:txBody>
      </p:sp>
      <p:sp>
        <p:nvSpPr>
          <p:cNvPr id="51" name="文本框 457731"/>
          <p:cNvSpPr txBox="1">
            <a:spLocks noChangeArrowheads="1"/>
          </p:cNvSpPr>
          <p:nvPr/>
        </p:nvSpPr>
        <p:spPr bwMode="auto">
          <a:xfrm>
            <a:off x="714348" y="0"/>
            <a:ext cx="86042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Keep it up, </a:t>
            </a:r>
            <a:r>
              <a:rPr lang="en-US" altLang="zh-CN" sz="36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Lei</a:t>
            </a:r>
            <a:endParaRPr lang="en-US" altLang="zh-CN" sz="36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Chinese student fitting in well</a:t>
            </a:r>
            <a:endParaRPr lang="en-US" altLang="zh-CN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5" grpId="1" animBg="1"/>
      <p:bldP spid="6" grpId="1"/>
      <p:bldP spid="22" grpId="0"/>
      <p:bldP spid="23" grpId="0"/>
      <p:bldP spid="27" grpId="0"/>
      <p:bldP spid="39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600200"/>
            <a:ext cx="8229600" cy="4525963"/>
          </a:xfrm>
        </p:spPr>
        <p:txBody>
          <a:bodyPr/>
          <a:lstStyle/>
          <a:p>
            <a:r>
              <a:rPr lang="en-US" altLang="zh-CN" dirty="0"/>
              <a:t>Difficulty with ______ and _______</a:t>
            </a:r>
            <a:endParaRPr lang="en-US" altLang="zh-CN" dirty="0"/>
          </a:p>
          <a:p>
            <a:r>
              <a:rPr lang="en-US" altLang="zh-CN" dirty="0"/>
              <a:t>Solution: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Benefits:</a:t>
            </a:r>
            <a:endParaRPr lang="zh-CN" altLang="en-US" dirty="0"/>
          </a:p>
        </p:txBody>
      </p:sp>
      <p:sp>
        <p:nvSpPr>
          <p:cNvPr id="5" name="矩形 262147"/>
          <p:cNvSpPr>
            <a:spLocks noChangeArrowheads="1" noChangeShapeType="1" noTextEdit="1"/>
          </p:cNvSpPr>
          <p:nvPr/>
        </p:nvSpPr>
        <p:spPr bwMode="auto">
          <a:xfrm>
            <a:off x="287338" y="4462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1484784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study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1556792"/>
            <a:ext cx="1240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life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720" y="2287056"/>
            <a:ext cx="552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Taking a preparation course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2844225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Turning to one’s tutor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3728" y="3356992"/>
            <a:ext cx="552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boarding with a host family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390" y="3941767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becoming an autonomous learner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9390" y="4491698"/>
            <a:ext cx="655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becoming confident and independent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0232" y="5076472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learning about new culture 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572" y="5661826"/>
            <a:ext cx="70940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learning a foreign language more quickly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9502" y="620181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08000"/>
                </a:solidFill>
              </a:rPr>
              <a:t> enjoying new experiences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假定你</a:t>
            </a:r>
            <a:r>
              <a:rPr lang="zh-CN" altLang="en-US" dirty="0"/>
              <a:t>是</a:t>
            </a:r>
            <a:r>
              <a:rPr lang="zh-CN" altLang="en-US" dirty="0" smtClean="0"/>
              <a:t>李华，正在国外留学。你</a:t>
            </a:r>
            <a:r>
              <a:rPr lang="zh-CN" altLang="en-US" dirty="0"/>
              <a:t>的朋友</a:t>
            </a:r>
            <a:r>
              <a:rPr lang="en-US" altLang="zh-CN" dirty="0"/>
              <a:t>David</a:t>
            </a:r>
            <a:r>
              <a:rPr lang="zh-CN" altLang="en-US" dirty="0"/>
              <a:t>最近被一</a:t>
            </a:r>
            <a:r>
              <a:rPr lang="zh-CN" altLang="en-US" dirty="0" smtClean="0"/>
              <a:t>所国外</a:t>
            </a:r>
            <a:r>
              <a:rPr lang="zh-CN" altLang="en-US" dirty="0"/>
              <a:t>大学录取</a:t>
            </a:r>
            <a:r>
              <a:rPr lang="zh-CN" altLang="en-US" dirty="0" smtClean="0"/>
              <a:t>了，但是担心国外</a:t>
            </a:r>
            <a:r>
              <a:rPr lang="zh-CN" altLang="en-US" dirty="0"/>
              <a:t>学习生活的</a:t>
            </a:r>
            <a:r>
              <a:rPr lang="zh-CN" altLang="en-US" dirty="0" smtClean="0"/>
              <a:t>困难，想要放弃。</a:t>
            </a:r>
            <a:r>
              <a:rPr lang="zh-CN" altLang="en-US" dirty="0"/>
              <a:t>请</a:t>
            </a:r>
            <a:r>
              <a:rPr lang="zh-CN" altLang="en-US" dirty="0" smtClean="0"/>
              <a:t>你用英文写一封信，给他提供一些建议</a:t>
            </a:r>
            <a:r>
              <a:rPr lang="zh-CN" altLang="en-US" dirty="0"/>
              <a:t>。</a:t>
            </a:r>
            <a:endParaRPr lang="en-US" altLang="zh-CN" dirty="0"/>
          </a:p>
          <a:p>
            <a:r>
              <a:rPr lang="zh-CN" altLang="en-US" dirty="0"/>
              <a:t>注意：</a:t>
            </a:r>
            <a:r>
              <a:rPr lang="en-US" altLang="zh-CN" dirty="0"/>
              <a:t>1.</a:t>
            </a:r>
            <a:r>
              <a:rPr lang="zh-CN" altLang="en-US" dirty="0"/>
              <a:t>词数</a:t>
            </a:r>
            <a:r>
              <a:rPr lang="en-US" altLang="zh-CN" dirty="0"/>
              <a:t>80</a:t>
            </a:r>
            <a:r>
              <a:rPr lang="zh-CN" altLang="en-US" dirty="0"/>
              <a:t>左右；</a:t>
            </a:r>
            <a:r>
              <a:rPr lang="en-US" altLang="zh-CN" dirty="0"/>
              <a:t>2.</a:t>
            </a:r>
            <a:r>
              <a:rPr lang="zh-CN" altLang="en-US" dirty="0"/>
              <a:t>行文连贯；</a:t>
            </a:r>
            <a:r>
              <a:rPr lang="en-US" altLang="zh-CN" dirty="0"/>
              <a:t>3.</a:t>
            </a:r>
            <a:r>
              <a:rPr lang="zh-CN" altLang="en-US" dirty="0"/>
              <a:t>开头和结尾已给出，不计入总词数。</a:t>
            </a:r>
            <a:endParaRPr lang="en-US" altLang="zh-CN" dirty="0"/>
          </a:p>
          <a:p>
            <a:r>
              <a:rPr lang="en-US" dirty="0"/>
              <a:t>Dear David</a:t>
            </a:r>
            <a:endParaRPr lang="zh-CN" altLang="en-US" dirty="0"/>
          </a:p>
          <a:p>
            <a:r>
              <a:rPr lang="en-US" dirty="0"/>
              <a:t> </a:t>
            </a:r>
            <a:endParaRPr lang="zh-CN" altLang="en-US" dirty="0"/>
          </a:p>
          <a:p>
            <a:r>
              <a:rPr lang="en-US" dirty="0"/>
              <a:t>                                                                        Yours,</a:t>
            </a:r>
            <a:endParaRPr lang="zh-CN" altLang="en-US" dirty="0"/>
          </a:p>
          <a:p>
            <a:r>
              <a:rPr lang="en-US" dirty="0"/>
              <a:t>                                                                        Li </a:t>
            </a:r>
            <a:r>
              <a:rPr lang="en-US" dirty="0" err="1"/>
              <a:t>Hua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矩形 262147"/>
          <p:cNvSpPr>
            <a:spLocks noChangeArrowheads="1" noChangeShapeType="1" noTextEdit="1"/>
          </p:cNvSpPr>
          <p:nvPr/>
        </p:nvSpPr>
        <p:spPr bwMode="auto">
          <a:xfrm>
            <a:off x="287338" y="4462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928670"/>
            <a:ext cx="8643966" cy="55007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introduction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be admitted into your dream university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not easy to study and live abroad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</a:t>
            </a:r>
            <a:r>
              <a:rPr lang="en-US" altLang="zh-CN" b="1" dirty="0">
                <a:solidFill>
                  <a:srgbClr val="008000"/>
                </a:solidFill>
              </a:rPr>
              <a:t>benefits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learn about new customs and culture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improve language skills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gain practical knowledge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become independent, autonomous and self-confident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 broaden minds and enjoy new experiences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008000"/>
                </a:solidFill>
              </a:rPr>
              <a:t> solutions</a:t>
            </a:r>
            <a:endParaRPr lang="en-US" altLang="zh-CN" b="1" dirty="0">
              <a:solidFill>
                <a:srgbClr val="008000"/>
              </a:solidFill>
            </a:endParaRPr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taking preparation courses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turning to tutors and classmates</a:t>
            </a:r>
            <a:endParaRPr lang="en-US" altLang="zh-CN" dirty="0"/>
          </a:p>
          <a:p>
            <a:pPr>
              <a:lnSpc>
                <a:spcPts val="2800"/>
              </a:lnSpc>
              <a:spcBef>
                <a:spcPts val="0"/>
              </a:spcBef>
            </a:pPr>
            <a:r>
              <a:rPr lang="en-US" altLang="zh-CN" dirty="0"/>
              <a:t>boarding with a host family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矩形 262147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62147"/>
          <p:cNvSpPr>
            <a:spLocks noChangeArrowheads="1" noChangeShapeType="1" noTextEdit="1"/>
          </p:cNvSpPr>
          <p:nvPr/>
        </p:nvSpPr>
        <p:spPr bwMode="auto">
          <a:xfrm>
            <a:off x="0" y="642918"/>
            <a:ext cx="9001156" cy="264320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either travel or read, but either your body or soul</a:t>
            </a:r>
            <a:endParaRPr lang="en-US" altLang="zh-CN" b="1" kern="10" dirty="0">
              <a:ln w="9525">
                <a:solidFill>
                  <a:srgbClr val="FF0000"/>
                </a:solidFill>
                <a:rou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on the way!</a:t>
            </a:r>
            <a:endParaRPr lang="zh-CN" altLang="en-US" b="1" kern="10" dirty="0">
              <a:ln w="9525">
                <a:solidFill>
                  <a:srgbClr val="FF0000"/>
                </a:solidFill>
                <a:round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4357694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Assignment for today</a:t>
            </a:r>
            <a:endParaRPr lang="en-US" altLang="zh-CN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and polish your writing</a:t>
            </a:r>
            <a:endParaRPr lang="en-US" altLang="zh-CN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r>
              <a:rPr lang="en-US" altLang="zh-CN" dirty="0">
                <a:solidFill>
                  <a:srgbClr val="0000FF"/>
                </a:solidFill>
                <a:latin typeface="Comic Sans MS" panose="030F0702030302020204" pitchFamily="66" charset="0"/>
              </a:rPr>
              <a:t>Complete the consolidation exercise</a:t>
            </a:r>
            <a:endParaRPr lang="zh-CN" altLang="en-US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62147"/>
          <p:cNvSpPr>
            <a:spLocks noChangeArrowheads="1" noChangeShapeType="1" noTextEdit="1"/>
          </p:cNvSpPr>
          <p:nvPr/>
        </p:nvSpPr>
        <p:spPr bwMode="auto">
          <a:xfrm>
            <a:off x="287338" y="71414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3300"/>
                </a:solidFill>
                <a:latin typeface="Arial Black" panose="020B0A04020102020204"/>
              </a:rPr>
              <a:t>Unit 5 Travelling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FF33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357158" y="-24"/>
            <a:ext cx="8229600" cy="1143000"/>
          </a:xfrm>
        </p:spPr>
        <p:txBody>
          <a:bodyPr/>
          <a:lstStyle/>
          <a:p>
            <a:r>
              <a:rPr lang="en-US" altLang="zh-CN" dirty="0">
                <a:solidFill>
                  <a:srgbClr val="FF3300"/>
                </a:solidFill>
              </a:rPr>
              <a:t>Exposed to art and culture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1027" name="Picture 3" descr="C:\Users\pa\Desktop\IMG_597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286248" y="1071546"/>
            <a:ext cx="4857752" cy="5238786"/>
          </a:xfrm>
          <a:prstGeom prst="rect">
            <a:avLst/>
          </a:prstGeom>
          <a:noFill/>
        </p:spPr>
      </p:pic>
      <p:pic>
        <p:nvPicPr>
          <p:cNvPr id="1028" name="Picture 4" descr="C:\Users\pa\Desktop\IMG_5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4143372" cy="488154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06" y="6000768"/>
            <a:ext cx="4012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the museum of Louvre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000124"/>
          </a:xfrm>
        </p:spPr>
        <p:txBody>
          <a:bodyPr/>
          <a:lstStyle/>
          <a:p>
            <a:r>
              <a:rPr lang="en-US" altLang="zh-CN" dirty="0">
                <a:solidFill>
                  <a:srgbClr val="FF3300"/>
                </a:solidFill>
              </a:rPr>
              <a:t>Rewarded with scenery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2050" name="Picture 2" descr="C:\Users\pa\Desktop\IMG_5971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857232"/>
            <a:ext cx="4286248" cy="5032863"/>
          </a:xfrm>
          <a:prstGeom prst="rect">
            <a:avLst/>
          </a:prstGeom>
          <a:noFill/>
        </p:spPr>
      </p:pic>
      <p:pic>
        <p:nvPicPr>
          <p:cNvPr id="2051" name="Picture 3" descr="C:\Users\pa\Desktop\IMG_59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714356"/>
            <a:ext cx="4857752" cy="50720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857892"/>
            <a:ext cx="3317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the countryside of </a:t>
            </a:r>
            <a:endParaRPr lang="en-US" altLang="zh-CN" sz="3200" dirty="0">
              <a:solidFill>
                <a:srgbClr val="FF0000"/>
              </a:solidFill>
            </a:endParaRPr>
          </a:p>
          <a:p>
            <a:r>
              <a:rPr lang="en-US" altLang="zh-CN" sz="3200" dirty="0">
                <a:solidFill>
                  <a:srgbClr val="FF0000"/>
                </a:solidFill>
              </a:rPr>
              <a:t>Switzerland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97763" y="5786454"/>
            <a:ext cx="27224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Athens, Greece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928694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3300"/>
                </a:solidFill>
              </a:rPr>
              <a:t>Having </a:t>
            </a:r>
            <a:r>
              <a:rPr lang="en-US" altLang="zh-CN" dirty="0">
                <a:solidFill>
                  <a:srgbClr val="FF3300"/>
                </a:solidFill>
              </a:rPr>
              <a:t>great fun</a:t>
            </a:r>
            <a:endParaRPr lang="zh-CN" altLang="en-US" dirty="0">
              <a:solidFill>
                <a:srgbClr val="FF3300"/>
              </a:solidFill>
            </a:endParaRPr>
          </a:p>
        </p:txBody>
      </p:sp>
      <p:pic>
        <p:nvPicPr>
          <p:cNvPr id="3074" name="Picture 2" descr="C:\Users\pa\Desktop\IMG_5977.JPG"/>
          <p:cNvPicPr>
            <a:picLocks noChangeAspect="1" noChangeArrowheads="1"/>
          </p:cNvPicPr>
          <p:nvPr/>
        </p:nvPicPr>
        <p:blipFill>
          <a:blip r:embed="rId1"/>
          <a:srcRect l="6780" t="4694" r="11864" b="9239"/>
          <a:stretch>
            <a:fillRect/>
          </a:stretch>
        </p:blipFill>
        <p:spPr bwMode="auto">
          <a:xfrm>
            <a:off x="4849927" y="785794"/>
            <a:ext cx="4294073" cy="4429156"/>
          </a:xfrm>
          <a:prstGeom prst="rect">
            <a:avLst/>
          </a:prstGeom>
          <a:noFill/>
        </p:spPr>
      </p:pic>
      <p:pic>
        <p:nvPicPr>
          <p:cNvPr id="3075" name="Picture 3" descr="C:\Users\pa\Desktop\IMG_5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4714908" cy="5143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5857892"/>
            <a:ext cx="3086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exciting skydiving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5357826"/>
            <a:ext cx="2392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</a:rPr>
              <a:t>funny posing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262147"/>
          <p:cNvSpPr>
            <a:spLocks noChangeArrowheads="1" noChangeShapeType="1" noTextEdit="1"/>
          </p:cNvSpPr>
          <p:nvPr/>
        </p:nvSpPr>
        <p:spPr bwMode="auto">
          <a:xfrm>
            <a:off x="287338" y="476250"/>
            <a:ext cx="8532812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altLang="zh-CN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CC0000"/>
                </a:solidFill>
                <a:latin typeface="Arial Black" panose="020B0A04020102020204"/>
              </a:rPr>
              <a:t>Studying abroad</a:t>
            </a:r>
            <a:endParaRPr lang="zh-CN" altLang="en-US" kern="10" dirty="0">
              <a:ln w="9525">
                <a:solidFill>
                  <a:srgbClr val="FF0000"/>
                </a:solidFill>
                <a:round/>
              </a:ln>
              <a:solidFill>
                <a:srgbClr val="CC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071810"/>
            <a:ext cx="8401080" cy="1643074"/>
          </a:xfrm>
        </p:spPr>
        <p:txBody>
          <a:bodyPr/>
          <a:lstStyle/>
          <a:p>
            <a:r>
              <a:rPr lang="en-US" altLang="zh-CN" dirty="0"/>
              <a:t>What do you think of studying abroad?</a:t>
            </a:r>
            <a:endParaRPr lang="zh-CN" altLang="en-US" dirty="0"/>
          </a:p>
        </p:txBody>
      </p:sp>
      <p:pic>
        <p:nvPicPr>
          <p:cNvPr id="4" name="图片 11" descr="1120oral-pic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71604" y="4143380"/>
            <a:ext cx="3929281" cy="93871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5500" b="1" noProof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Much </a:t>
            </a:r>
            <a:r>
              <a:rPr lang="en-US" altLang="zh-CN" sz="5500" b="1" noProof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fun?</a:t>
            </a:r>
            <a:endParaRPr lang="en-US" altLang="zh-CN" sz="5500" b="1" noProof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5214950"/>
            <a:ext cx="5138907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noProof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Great </a:t>
            </a:r>
            <a:r>
              <a:rPr lang="en-US" altLang="zh-CN" sz="4800" b="1" noProof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difficulty?</a:t>
            </a:r>
            <a:endParaRPr lang="en-US" altLang="zh-CN" sz="4800" b="1" noProof="1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57731"/>
          <p:cNvSpPr txBox="1">
            <a:spLocks noChangeArrowheads="1"/>
          </p:cNvSpPr>
          <p:nvPr/>
        </p:nvSpPr>
        <p:spPr bwMode="auto">
          <a:xfrm>
            <a:off x="142844" y="571480"/>
            <a:ext cx="860425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C0066"/>
                </a:solidFill>
                <a:latin typeface="Comic Sans MS" panose="030F0702030302020204" pitchFamily="66" charset="0"/>
              </a:rPr>
              <a:t>     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Keep it up, </a:t>
            </a:r>
            <a:r>
              <a:rPr lang="en-US" altLang="zh-CN" sz="3600" b="1" dirty="0" err="1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600" b="1" dirty="0">
                <a:solidFill>
                  <a:srgbClr val="FF3300"/>
                </a:solidFill>
                <a:latin typeface="Comic Sans MS" panose="030F0702030302020204" pitchFamily="66" charset="0"/>
              </a:rPr>
              <a:t> Lei</a:t>
            </a:r>
            <a:endParaRPr lang="en-US" altLang="zh-CN" sz="3600" b="1" dirty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600" b="1" dirty="0">
                <a:solidFill>
                  <a:srgbClr val="008000"/>
                </a:solidFill>
                <a:latin typeface="Comic Sans MS" panose="030F0702030302020204" pitchFamily="66" charset="0"/>
              </a:rPr>
              <a:t>Chinese student fitting in well</a:t>
            </a:r>
            <a:endParaRPr lang="en-US" altLang="zh-CN" sz="3600" b="1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图片 2" descr="readi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215206" y="0"/>
            <a:ext cx="1928794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142844" y="2143116"/>
            <a:ext cx="7072362" cy="335758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zh-CN" dirty="0" smtClean="0">
                <a:latin typeface="Comic Sans MS" panose="030F0702030302020204" pitchFamily="66" charset="0"/>
              </a:rPr>
              <a:t>What questions come into your mind when you read the title?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Who…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What…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endParaRPr lang="en-US" altLang="zh-CN" dirty="0" smtClean="0"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US" altLang="zh-CN" dirty="0" smtClean="0">
                <a:latin typeface="Comic Sans MS" panose="030F0702030302020204" pitchFamily="66" charset="0"/>
              </a:rPr>
              <a:t>    How…</a:t>
            </a:r>
            <a:endParaRPr lang="en-US" altLang="zh-CN" dirty="0" smtClean="0">
              <a:latin typeface="Comic Sans MS" panose="030F0702030302020204" pitchFamily="66" charset="0"/>
            </a:endParaRPr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000372"/>
            <a:ext cx="442888" cy="44288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857628"/>
            <a:ext cx="442888" cy="4428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786322"/>
            <a:ext cx="442888" cy="4428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85918" y="2928934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FF3300"/>
                </a:solidFill>
                <a:latin typeface="Comic Sans MS" panose="030F0702030302020204" pitchFamily="66" charset="0"/>
              </a:rPr>
              <a:t>is </a:t>
            </a:r>
            <a:r>
              <a:rPr lang="en-US" altLang="zh-CN" sz="3200" dirty="0" err="1" smtClean="0">
                <a:solidFill>
                  <a:srgbClr val="FF33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 Lei?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188" y="3772919"/>
            <a:ext cx="7166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did she experience, fun or difficulty?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4709236"/>
            <a:ext cx="7166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is she getting on now? </a:t>
            </a:r>
            <a:endParaRPr lang="en-US" altLang="zh-CN" sz="3200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How did she 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make it</a:t>
            </a:r>
            <a:r>
              <a:rPr lang="en-US" altLang="zh-CN" sz="3200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?</a:t>
            </a:r>
            <a:endParaRPr lang="zh-CN" altLang="en-US" sz="3200" dirty="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525963"/>
          </a:xfrm>
        </p:spPr>
        <p:txBody>
          <a:bodyPr/>
          <a:lstStyle/>
          <a:p>
            <a:r>
              <a:rPr lang="en-US" altLang="zh-CN" dirty="0"/>
              <a:t>How did she feel </a:t>
            </a:r>
            <a:r>
              <a:rPr lang="en-US" altLang="zh-CN" dirty="0" smtClean="0"/>
              <a:t>shortly after she arrived in London</a:t>
            </a:r>
            <a:r>
              <a:rPr lang="en-US" altLang="zh-CN" dirty="0"/>
              <a:t>?</a:t>
            </a:r>
            <a:endParaRPr lang="en-US" altLang="zh-CN" dirty="0"/>
          </a:p>
          <a:p>
            <a:pPr>
              <a:buNone/>
            </a:pPr>
            <a:r>
              <a:rPr lang="en-US" altLang="zh-CN" dirty="0" smtClean="0"/>
              <a:t>                     </a:t>
            </a:r>
            <a:endParaRPr lang="en-US" altLang="zh-CN" dirty="0"/>
          </a:p>
        </p:txBody>
      </p:sp>
      <p:sp>
        <p:nvSpPr>
          <p:cNvPr id="4" name="矩形 3"/>
          <p:cNvSpPr/>
          <p:nvPr/>
        </p:nvSpPr>
        <p:spPr>
          <a:xfrm>
            <a:off x="214282" y="861990"/>
            <a:ext cx="458787" cy="71437"/>
          </a:xfrm>
          <a:prstGeom prst="rect">
            <a:avLst/>
          </a:prstGeom>
          <a:solidFill>
            <a:srgbClr val="FF9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3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14"/>
          <p:cNvSpPr>
            <a:spLocks noChangeAspect="1"/>
          </p:cNvSpPr>
          <p:nvPr/>
        </p:nvSpPr>
        <p:spPr bwMode="auto">
          <a:xfrm>
            <a:off x="238094" y="214290"/>
            <a:ext cx="422275" cy="539750"/>
          </a:xfrm>
          <a:custGeom>
            <a:avLst/>
            <a:gdLst>
              <a:gd name="connsiteX0" fmla="*/ 341785 w 683568"/>
              <a:gd name="connsiteY0" fmla="*/ 75471 h 864094"/>
              <a:gd name="connsiteX1" fmla="*/ 117720 w 683568"/>
              <a:gd name="connsiteY1" fmla="*/ 299536 h 864094"/>
              <a:gd name="connsiteX2" fmla="*/ 341785 w 683568"/>
              <a:gd name="connsiteY2" fmla="*/ 523601 h 864094"/>
              <a:gd name="connsiteX3" fmla="*/ 341785 w 683568"/>
              <a:gd name="connsiteY3" fmla="*/ 75471 h 864094"/>
              <a:gd name="connsiteX4" fmla="*/ 341784 w 683568"/>
              <a:gd name="connsiteY4" fmla="*/ 0 h 864094"/>
              <a:gd name="connsiteX5" fmla="*/ 683568 w 683568"/>
              <a:gd name="connsiteY5" fmla="*/ 341784 h 864094"/>
              <a:gd name="connsiteX6" fmla="*/ 577183 w 683568"/>
              <a:gd name="connsiteY6" fmla="*/ 588642 h 864094"/>
              <a:gd name="connsiteX7" fmla="*/ 341597 w 683568"/>
              <a:gd name="connsiteY7" fmla="*/ 864094 h 864094"/>
              <a:gd name="connsiteX8" fmla="*/ 105111 w 683568"/>
              <a:gd name="connsiteY8" fmla="*/ 587591 h 864094"/>
              <a:gd name="connsiteX9" fmla="*/ 59857 w 683568"/>
              <a:gd name="connsiteY9" fmla="*/ 534679 h 864094"/>
              <a:gd name="connsiteX10" fmla="*/ 59306 w 683568"/>
              <a:gd name="connsiteY10" fmla="*/ 534035 h 864094"/>
              <a:gd name="connsiteX11" fmla="*/ 59325 w 683568"/>
              <a:gd name="connsiteY11" fmla="*/ 534035 h 864094"/>
              <a:gd name="connsiteX12" fmla="*/ 0 w 683568"/>
              <a:gd name="connsiteY12" fmla="*/ 341784 h 864094"/>
              <a:gd name="connsiteX13" fmla="*/ 341784 w 683568"/>
              <a:gd name="connsiteY13" fmla="*/ 0 h 864094"/>
              <a:gd name="connsiteX0-1" fmla="*/ 341785 w 683568"/>
              <a:gd name="connsiteY0-2" fmla="*/ 523601 h 864094"/>
              <a:gd name="connsiteX1-3" fmla="*/ 117720 w 683568"/>
              <a:gd name="connsiteY1-4" fmla="*/ 299536 h 864094"/>
              <a:gd name="connsiteX2-5" fmla="*/ 341785 w 683568"/>
              <a:gd name="connsiteY2-6" fmla="*/ 523601 h 864094"/>
              <a:gd name="connsiteX3-7" fmla="*/ 341784 w 683568"/>
              <a:gd name="connsiteY3-8" fmla="*/ 0 h 864094"/>
              <a:gd name="connsiteX4-9" fmla="*/ 683568 w 683568"/>
              <a:gd name="connsiteY4-10" fmla="*/ 341784 h 864094"/>
              <a:gd name="connsiteX5-11" fmla="*/ 577183 w 683568"/>
              <a:gd name="connsiteY5-12" fmla="*/ 588642 h 864094"/>
              <a:gd name="connsiteX6-13" fmla="*/ 341597 w 683568"/>
              <a:gd name="connsiteY6-14" fmla="*/ 864094 h 864094"/>
              <a:gd name="connsiteX7-15" fmla="*/ 105111 w 683568"/>
              <a:gd name="connsiteY7-16" fmla="*/ 587591 h 864094"/>
              <a:gd name="connsiteX8-17" fmla="*/ 59857 w 683568"/>
              <a:gd name="connsiteY8-18" fmla="*/ 534679 h 864094"/>
              <a:gd name="connsiteX9-19" fmla="*/ 59306 w 683568"/>
              <a:gd name="connsiteY9-20" fmla="*/ 534035 h 864094"/>
              <a:gd name="connsiteX10-21" fmla="*/ 59325 w 683568"/>
              <a:gd name="connsiteY10-22" fmla="*/ 534035 h 864094"/>
              <a:gd name="connsiteX11-23" fmla="*/ 0 w 683568"/>
              <a:gd name="connsiteY11-24" fmla="*/ 341784 h 864094"/>
              <a:gd name="connsiteX12-25" fmla="*/ 341784 w 683568"/>
              <a:gd name="connsiteY12-26" fmla="*/ 0 h 864094"/>
              <a:gd name="connsiteX0-27" fmla="*/ 341784 w 683568"/>
              <a:gd name="connsiteY0-28" fmla="*/ 0 h 864094"/>
              <a:gd name="connsiteX1-29" fmla="*/ 683568 w 683568"/>
              <a:gd name="connsiteY1-30" fmla="*/ 341784 h 864094"/>
              <a:gd name="connsiteX2-31" fmla="*/ 577183 w 683568"/>
              <a:gd name="connsiteY2-32" fmla="*/ 588642 h 864094"/>
              <a:gd name="connsiteX3-33" fmla="*/ 341597 w 683568"/>
              <a:gd name="connsiteY3-34" fmla="*/ 864094 h 864094"/>
              <a:gd name="connsiteX4-35" fmla="*/ 105111 w 683568"/>
              <a:gd name="connsiteY4-36" fmla="*/ 587591 h 864094"/>
              <a:gd name="connsiteX5-37" fmla="*/ 59857 w 683568"/>
              <a:gd name="connsiteY5-38" fmla="*/ 534679 h 864094"/>
              <a:gd name="connsiteX6-39" fmla="*/ 59306 w 683568"/>
              <a:gd name="connsiteY6-40" fmla="*/ 534035 h 864094"/>
              <a:gd name="connsiteX7-41" fmla="*/ 59325 w 683568"/>
              <a:gd name="connsiteY7-42" fmla="*/ 534035 h 864094"/>
              <a:gd name="connsiteX8-43" fmla="*/ 0 w 683568"/>
              <a:gd name="connsiteY8-44" fmla="*/ 341784 h 864094"/>
              <a:gd name="connsiteX9-45" fmla="*/ 341784 w 683568"/>
              <a:gd name="connsiteY9-46" fmla="*/ 0 h 86409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83568" h="864094"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93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200" b="1" noProof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5157" y="142852"/>
            <a:ext cx="3178175" cy="706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3300"/>
                </a:solidFill>
                <a:latin typeface="Comic Sans MS" panose="030F0702030302020204" pitchFamily="66" charset="0"/>
              </a:rPr>
              <a:t>Para.1</a:t>
            </a:r>
            <a:endParaRPr lang="en-US" altLang="zh-CN" sz="36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728" y="5500702"/>
            <a:ext cx="1720343" cy="1015663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008000"/>
                </a:solidFill>
              </a:rPr>
              <a:t>Fun?</a:t>
            </a:r>
            <a:endParaRPr lang="en-US" altLang="zh-CN" sz="6000" b="1" dirty="0">
              <a:solidFill>
                <a:srgbClr val="008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00232" y="2643182"/>
            <a:ext cx="6378477" cy="9412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3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It was the first </a:t>
            </a:r>
            <a:r>
              <a:rPr lang="en-US" altLang="zh-CN" sz="3200" dirty="0">
                <a:solidFill>
                  <a:srgbClr val="008000"/>
                </a:solidFill>
              </a:rPr>
              <a:t>time </a:t>
            </a:r>
            <a:r>
              <a:rPr lang="en-US" altLang="zh-CN" sz="3200" dirty="0" smtClean="0">
                <a:solidFill>
                  <a:srgbClr val="008000"/>
                </a:solidFill>
              </a:rPr>
              <a:t>she had ever left </a:t>
            </a:r>
            <a:endParaRPr lang="en-US" altLang="zh-CN" sz="3200" dirty="0" smtClean="0">
              <a:solidFill>
                <a:srgbClr val="008000"/>
              </a:solidFill>
            </a:endParaRPr>
          </a:p>
          <a:p>
            <a:pPr>
              <a:lnSpc>
                <a:spcPts val="3300"/>
              </a:lnSpc>
            </a:pPr>
            <a:r>
              <a:rPr lang="en-US" altLang="zh-CN" sz="3200" dirty="0" smtClean="0">
                <a:solidFill>
                  <a:srgbClr val="008000"/>
                </a:solidFill>
              </a:rPr>
              <a:t>her motherland.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97161" y="3558605"/>
            <a:ext cx="62181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8000"/>
                </a:solidFill>
              </a:rPr>
              <a:t>She had dreamed of the day </a:t>
            </a:r>
            <a:r>
              <a:rPr lang="en-US" altLang="zh-CN" sz="3200" dirty="0">
                <a:solidFill>
                  <a:srgbClr val="008000"/>
                </a:solidFill>
              </a:rPr>
              <a:t>so </a:t>
            </a:r>
            <a:r>
              <a:rPr lang="en-US" altLang="zh-CN" sz="3200" dirty="0" smtClean="0">
                <a:solidFill>
                  <a:srgbClr val="008000"/>
                </a:solidFill>
              </a:rPr>
              <a:t>long.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85918" y="4429132"/>
            <a:ext cx="7429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8000"/>
                </a:solidFill>
              </a:rPr>
              <a:t>I didn’t know what </a:t>
            </a:r>
            <a:r>
              <a:rPr lang="en-US" altLang="zh-CN" sz="3200" dirty="0">
                <a:solidFill>
                  <a:srgbClr val="008000"/>
                </a:solidFill>
              </a:rPr>
              <a:t>to expect (of the future</a:t>
            </a:r>
            <a:r>
              <a:rPr lang="en-US" altLang="zh-CN" sz="3200" dirty="0" smtClean="0">
                <a:solidFill>
                  <a:srgbClr val="008000"/>
                </a:solidFill>
              </a:rPr>
              <a:t>).</a:t>
            </a:r>
            <a:endParaRPr lang="zh-CN" altLang="en-US" sz="3200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43306" y="5572140"/>
            <a:ext cx="3446777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3300"/>
                </a:solidFill>
              </a:rPr>
              <a:t>Difficulty?</a:t>
            </a:r>
            <a:endParaRPr lang="zh-CN" altLang="en-US" sz="6000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1344027"/>
            <a:ext cx="885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Xie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Lei,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a Chinese student </a:t>
            </a:r>
            <a:r>
              <a:rPr lang="en-US" altLang="zh-CN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studying </a:t>
            </a:r>
            <a:r>
              <a:rPr lang="en-US" altLang="zh-CN" sz="3200" dirty="0" smtClean="0">
                <a:latin typeface="Comic Sans MS" panose="030F0702030302020204" pitchFamily="66" charset="0"/>
              </a:rPr>
              <a:t>in London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785794"/>
            <a:ext cx="3405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WHO…?</a:t>
            </a:r>
            <a:endParaRPr lang="zh-CN" altLang="en-US" sz="2800" b="1" dirty="0"/>
          </a:p>
        </p:txBody>
      </p:sp>
      <p:pic>
        <p:nvPicPr>
          <p:cNvPr id="15" name="图片 14" descr="readi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786710" y="0"/>
            <a:ext cx="1357290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29124" y="2786058"/>
            <a:ext cx="2641493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</a:rPr>
              <a:t>excited </a:t>
            </a:r>
            <a:endParaRPr lang="en-US" altLang="zh-CN" sz="6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3108" y="4357694"/>
            <a:ext cx="6289029" cy="1015663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6000" b="1" dirty="0" smtClean="0">
                <a:solidFill>
                  <a:srgbClr val="0000FF"/>
                </a:solidFill>
              </a:rPr>
              <a:t>nervous; uncertain</a:t>
            </a:r>
            <a:endParaRPr lang="zh-CN" altLang="en-US" sz="6000" b="1" dirty="0">
              <a:solidFill>
                <a:srgbClr val="0000FF"/>
              </a:solidFill>
            </a:endParaRPr>
          </a:p>
        </p:txBody>
      </p:sp>
      <p:sp>
        <p:nvSpPr>
          <p:cNvPr id="18" name="下箭头 17"/>
          <p:cNvSpPr/>
          <p:nvPr/>
        </p:nvSpPr>
        <p:spPr>
          <a:xfrm>
            <a:off x="5500694" y="3786190"/>
            <a:ext cx="428628" cy="642942"/>
          </a:xfrm>
          <a:prstGeom prst="down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" grpId="0"/>
      <p:bldP spid="2" grpId="1"/>
      <p:bldP spid="7" grpId="0"/>
      <p:bldP spid="7" grpId="1"/>
      <p:bldP spid="13" grpId="0"/>
      <p:bldP spid="13" grpId="1"/>
      <p:bldP spid="11" grpId="0" animBg="1"/>
      <p:bldP spid="11" grpId="1" animBg="1"/>
      <p:bldP spid="12" grpId="0"/>
      <p:bldP spid="14" grpId="0"/>
      <p:bldP spid="16" grpId="0" animBg="1"/>
      <p:bldP spid="17" grpId="0" animBg="1"/>
      <p:bldP spid="18" grpId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3656</Words>
  <Application>WPS 演示</Application>
  <PresentationFormat>全屏显示(4:3)</PresentationFormat>
  <Paragraphs>267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Arial Black</vt:lpstr>
      <vt:lpstr>微软雅黑</vt:lpstr>
      <vt:lpstr>Comic Sans MS</vt:lpstr>
      <vt:lpstr>Times New Roman</vt:lpstr>
      <vt:lpstr>Arial Unicode MS</vt:lpstr>
      <vt:lpstr>Calibri</vt:lpstr>
      <vt:lpstr>HelveticaNeue</vt:lpstr>
      <vt:lpstr>NumberOnly</vt:lpstr>
      <vt:lpstr>华文新魏</vt:lpstr>
      <vt:lpstr>Office 主题</vt:lpstr>
      <vt:lpstr>Office 主题​​</vt:lpstr>
      <vt:lpstr>PowerPoint 演示文稿</vt:lpstr>
      <vt:lpstr>PowerPoint 演示文稿</vt:lpstr>
      <vt:lpstr>Exposed to art and culture</vt:lpstr>
      <vt:lpstr>Rewarded with scenery</vt:lpstr>
      <vt:lpstr>Having great fun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yaoyao</dc:creator>
  <cp:lastModifiedBy>曹小等</cp:lastModifiedBy>
  <cp:revision>119</cp:revision>
  <dcterms:created xsi:type="dcterms:W3CDTF">2018-05-23T08:07:00Z</dcterms:created>
  <dcterms:modified xsi:type="dcterms:W3CDTF">2019-10-31T03:26:48Z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