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3"/>
    <p:sldId id="258" r:id="rId4"/>
    <p:sldId id="259" r:id="rId5"/>
    <p:sldId id="260" r:id="rId6"/>
    <p:sldId id="262" r:id="rId7"/>
    <p:sldId id="261" r:id="rId8"/>
    <p:sldId id="265" r:id="rId9"/>
    <p:sldId id="269" r:id="rId10"/>
    <p:sldId id="263" r:id="rId11"/>
    <p:sldId id="264" r:id="rId12"/>
    <p:sldId id="266" r:id="rId13"/>
    <p:sldId id="267" r:id="rId14"/>
    <p:sldId id="26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5700"/>
    <a:srgbClr val="D5D5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7" d="100"/>
          <a:sy n="87" d="100"/>
        </p:scale>
        <p:origin x="333"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83463AF-2FA7-4691-9478-AB157F05F442}"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593667" y="6272784"/>
            <a:ext cx="2644309" cy="365125"/>
          </a:xfrm>
        </p:spPr>
        <p:txBody>
          <a:bodyPr/>
          <a:lstStyle/>
          <a:p>
            <a:fld id="{BDB22589-9128-4DB6-A480-164305C6AF04}" type="datetimeFigureOut">
              <a:rPr lang="en-GB" smtClean="0"/>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83463AF-2FA7-4691-9478-AB157F05F442}"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BDB22589-9128-4DB6-A480-164305C6AF04}"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BDB22589-9128-4DB6-A480-164305C6AF04}"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DB22589-9128-4DB6-A480-164305C6AF04}" type="datetimeFigureOut">
              <a:rPr lang="en-GB"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22589-9128-4DB6-A480-164305C6AF04}"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DB22589-9128-4DB6-A480-164305C6AF04}"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BDB22589-9128-4DB6-A480-164305C6AF04}" type="datetimeFigureOut">
              <a:rPr lang="en-GB" smtClean="0"/>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83463AF-2FA7-4691-9478-AB157F05F442}"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6.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DB22589-9128-4DB6-A480-164305C6AF04}" type="datetimeFigureOut">
              <a:rPr lang="en-GB" smtClean="0"/>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userDrawn="1"/>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83463AF-2FA7-4691-9478-AB157F05F442}" type="slidenum">
              <a:rPr lang="en-GB" smtClean="0"/>
            </a:fld>
            <a:endParaRPr lang="en-GB"/>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0.wdp"/><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10.wdp"/><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0.wdp"/><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35896" y="501040"/>
            <a:ext cx="7985342" cy="646331"/>
          </a:xfrm>
          <a:prstGeom prst="rect">
            <a:avLst/>
          </a:prstGeom>
          <a:noFill/>
        </p:spPr>
        <p:txBody>
          <a:bodyPr wrap="square">
            <a:spAutoFit/>
          </a:bodyPr>
          <a:lstStyle/>
          <a:p>
            <a:r>
              <a:rPr lang="zh-CN" altLang="en-US" sz="3600" b="1" dirty="0">
                <a:solidFill>
                  <a:srgbClr val="C55700"/>
                </a:solidFill>
                <a:latin typeface="微软雅黑" panose="020B0503020204020204" pitchFamily="34" charset="-122"/>
                <a:ea typeface="微软雅黑" panose="020B0503020204020204" pitchFamily="34" charset="-122"/>
                <a:cs typeface="Times New Roman" panose="02020603050405020304" pitchFamily="18" charset="0"/>
              </a:rPr>
              <a:t>希望保持联系</a:t>
            </a:r>
            <a:endParaRPr lang="zh-CN" altLang="en-US" sz="3600" b="1" dirty="0">
              <a:solidFill>
                <a:srgbClr val="C557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826718" y="607512"/>
            <a:ext cx="1256391" cy="584775"/>
          </a:xfrm>
          <a:prstGeom prst="rect">
            <a:avLst/>
          </a:prstGeom>
          <a:solidFill>
            <a:schemeClr val="tx2">
              <a:lumMod val="10000"/>
              <a:lumOff val="90000"/>
            </a:schemeClr>
          </a:solid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尾段</a:t>
            </a:r>
            <a:endParaRPr lang="en-GB" sz="3200" b="1" dirty="0">
              <a:latin typeface="微软雅黑" panose="020B0503020204020204" pitchFamily="34" charset="-122"/>
              <a:ea typeface="微软雅黑" panose="020B0503020204020204" pitchFamily="34" charset="-122"/>
            </a:endParaRPr>
          </a:p>
        </p:txBody>
      </p:sp>
      <p:cxnSp>
        <p:nvCxnSpPr>
          <p:cNvPr id="4" name="连接符: 肘形 3"/>
          <p:cNvCxnSpPr/>
          <p:nvPr/>
        </p:nvCxnSpPr>
        <p:spPr>
          <a:xfrm>
            <a:off x="2141951" y="607512"/>
            <a:ext cx="7709770" cy="584775"/>
          </a:xfrm>
          <a:prstGeom prst="bentConnector3">
            <a:avLst>
              <a:gd name="adj1" fmla="val -41"/>
            </a:avLst>
          </a:prstGeom>
          <a:ln w="57150">
            <a:solidFill>
              <a:srgbClr val="C557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119773">
            <a:off x="6839212" y="2864182"/>
            <a:ext cx="3638346" cy="255536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文本框 5"/>
          <p:cNvSpPr txBox="1"/>
          <p:nvPr/>
        </p:nvSpPr>
        <p:spPr>
          <a:xfrm>
            <a:off x="732771" y="1538655"/>
            <a:ext cx="10095979" cy="1307537"/>
          </a:xfrm>
          <a:prstGeom prst="rect">
            <a:avLst/>
          </a:prstGeom>
          <a:noFill/>
        </p:spPr>
        <p:txBody>
          <a:bodyPr wrap="square">
            <a:spAutoFit/>
          </a:bodyPr>
          <a:lstStyle/>
          <a:p>
            <a:pPr marL="514350" indent="-514350" algn="just">
              <a:lnSpc>
                <a:spcPct val="150000"/>
              </a:lnSpc>
              <a:buFont typeface="+mj-lt"/>
              <a:buAutoNum type="arabicPeriod"/>
            </a:pPr>
            <a:r>
              <a:rPr lang="en-US" sz="2800" b="1" dirty="0">
                <a:solidFill>
                  <a:srgbClr val="C55700"/>
                </a:solidFill>
                <a:latin typeface="Times New Roman" panose="02020603050405020304" pitchFamily="18" charset="0"/>
                <a:cs typeface="Times New Roman" panose="02020603050405020304" pitchFamily="18" charset="0"/>
              </a:rPr>
              <a:t>Keep in touch </a:t>
            </a:r>
            <a:r>
              <a:rPr lang="en-US" sz="2800" b="1" dirty="0">
                <a:latin typeface="Times New Roman" panose="02020603050405020304" pitchFamily="18" charset="0"/>
                <a:cs typeface="Times New Roman" panose="02020603050405020304" pitchFamily="18" charset="0"/>
              </a:rPr>
              <a:t>and hope to see you again.</a:t>
            </a:r>
            <a:endParaRPr lang="en-US" sz="2800" b="1" dirty="0">
              <a:latin typeface="Times New Roman" panose="02020603050405020304" pitchFamily="18" charset="0"/>
              <a:cs typeface="Times New Roman" panose="02020603050405020304" pitchFamily="18" charset="0"/>
            </a:endParaRPr>
          </a:p>
          <a:p>
            <a:pPr marL="514350" indent="-514350" algn="just">
              <a:lnSpc>
                <a:spcPct val="150000"/>
              </a:lnSpc>
              <a:buFont typeface="+mj-lt"/>
              <a:buAutoNum type="arabicPeriod"/>
            </a:pPr>
            <a:r>
              <a:rPr lang="en-US" sz="2800" b="1" dirty="0">
                <a:latin typeface="Times New Roman" panose="02020603050405020304" pitchFamily="18" charset="0"/>
                <a:cs typeface="Times New Roman" panose="02020603050405020304" pitchFamily="18" charset="0"/>
              </a:rPr>
              <a:t>Please do keep in touch. Best wishes!</a:t>
            </a:r>
            <a:endParaRPr lang="en-GB"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3047" y="655979"/>
            <a:ext cx="11379896" cy="5846665"/>
          </a:xfrm>
          <a:prstGeom prst="rect">
            <a:avLst/>
          </a:prstGeom>
          <a:noFill/>
        </p:spPr>
        <p:txBody>
          <a:bodyPr wrap="square">
            <a:spAutoFit/>
          </a:bodyPr>
          <a:lstStyle/>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Dear Chris,</a:t>
            </a:r>
            <a:endPar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Happy time has wings! I miss so much all the fun we had in the China-Ireland Culture Festival last month.</a:t>
            </a:r>
            <a:endPar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Together we appreciated the finest arts from Beijing Opera to the Irish dance. We attended the literature forum where many talented writers like Mo Yan and Oscar Wilde were discussed. Those activities gave me a rare glimpse of Ireland and furthered my understanding of Chinese culture, which will be engraved in my memory. However, it is the precious friendship with you that I treasure most.</a:t>
            </a:r>
            <a:endPar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Please do keep in touch. Best wishes! </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r">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r">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Li Hua</a:t>
            </a:r>
            <a:endPar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8011425" y="161202"/>
            <a:ext cx="4249467" cy="707886"/>
          </a:xfrm>
          <a:prstGeom prst="rect">
            <a:avLst/>
          </a:prstGeom>
          <a:noFill/>
        </p:spPr>
        <p:txBody>
          <a:bodyPr wrap="square" rtlCol="0">
            <a:spAutoFit/>
          </a:bodyPr>
          <a:lstStyle/>
          <a:p>
            <a:pPr algn="r"/>
            <a:r>
              <a:rPr lang="en-US" altLang="zh-CN" sz="4000" b="1" i="1" dirty="0">
                <a:solidFill>
                  <a:schemeClr val="bg1"/>
                </a:solidFill>
                <a:highlight>
                  <a:srgbClr val="5F9127"/>
                </a:highlight>
                <a:latin typeface="Times New Roman" panose="02020603050405020304" pitchFamily="18" charset="0"/>
                <a:cs typeface="Times New Roman" panose="02020603050405020304" pitchFamily="18" charset="0"/>
              </a:rPr>
              <a:t>possible version I</a:t>
            </a:r>
            <a:endParaRPr lang="en-GB" sz="4000" b="1" i="1" dirty="0">
              <a:solidFill>
                <a:schemeClr val="bg1"/>
              </a:solidFill>
              <a:highlight>
                <a:srgbClr val="5F9127"/>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5677" y="706084"/>
            <a:ext cx="11379896" cy="6329233"/>
          </a:xfrm>
          <a:prstGeom prst="rect">
            <a:avLst/>
          </a:prstGeom>
          <a:noFill/>
        </p:spPr>
        <p:txBody>
          <a:bodyPr wrap="square">
            <a:spAutoFit/>
          </a:bodyPr>
          <a:lstStyle/>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Dear Chris,</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I’ve missed you so much since you went back to Ireland. What wonderful days we had in the China-Ireland Culture Festival!</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It was so much fun when we together enjoyed the grand parade wearing our national costumes and appreciated the splendid Chinese lion dance. And I can still remember some moves you taught me about Irish dance! I was literally fascinated by the diversity of Irish culture. But more importantly, the festival brought me lovely memories and friendships worth cherishing forever.</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	Keep in touch and hope to see you again.</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r">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Yours,</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r">
              <a:lnSpc>
                <a:spcPct val="112000"/>
              </a:lnSpc>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Li Hua</a:t>
            </a:r>
            <a:endPar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r">
              <a:lnSpc>
                <a:spcPct val="112000"/>
              </a:lnSpc>
            </a:pPr>
            <a:endPar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8011425" y="161202"/>
            <a:ext cx="4249467" cy="707886"/>
          </a:xfrm>
          <a:prstGeom prst="rect">
            <a:avLst/>
          </a:prstGeom>
          <a:noFill/>
        </p:spPr>
        <p:txBody>
          <a:bodyPr wrap="square" rtlCol="0">
            <a:spAutoFit/>
          </a:bodyPr>
          <a:lstStyle/>
          <a:p>
            <a:pPr algn="r"/>
            <a:r>
              <a:rPr lang="en-US" altLang="zh-CN" sz="4000" b="1" i="1" dirty="0">
                <a:solidFill>
                  <a:schemeClr val="bg1"/>
                </a:solidFill>
                <a:highlight>
                  <a:srgbClr val="5F9127"/>
                </a:highlight>
                <a:latin typeface="Times New Roman" panose="02020603050405020304" pitchFamily="18" charset="0"/>
                <a:cs typeface="Times New Roman" panose="02020603050405020304" pitchFamily="18" charset="0"/>
              </a:rPr>
              <a:t>possible version II</a:t>
            </a:r>
            <a:endParaRPr lang="en-GB" sz="4000" b="1" i="1" dirty="0">
              <a:solidFill>
                <a:schemeClr val="bg1"/>
              </a:solidFill>
              <a:highlight>
                <a:srgbClr val="5F9127"/>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artisticCrisscrossEtching trans="41000" pressure="34"/>
                    </a14:imgEffect>
                    <a14:imgEffect>
                      <a14:backgroundRemoval t="9537" b="90463" l="5229" r="95098">
                        <a14:foregroundMark x1="5392" y1="56131" x2="7353" y2="58311"/>
                        <a14:foregroundMark x1="92810" y1="55858" x2="91013" y2="51771"/>
                        <a14:foregroundMark x1="94281" y1="41689" x2="95261" y2="39510"/>
                        <a14:foregroundMark x1="20915" y1="89373" x2="22386" y2="90463"/>
                      </a14:backgroundRemoval>
                    </a14:imgEffect>
                  </a14:imgLayer>
                </a14:imgProps>
              </a:ext>
              <a:ext uri="{28A0092B-C50C-407E-A947-70E740481C1C}">
                <a14:useLocalDpi xmlns:a14="http://schemas.microsoft.com/office/drawing/2010/main" val="0"/>
              </a:ext>
            </a:extLst>
          </a:blip>
          <a:stretch>
            <a:fillRect/>
          </a:stretch>
        </p:blipFill>
        <p:spPr>
          <a:xfrm rot="20904766">
            <a:off x="1081500" y="848211"/>
            <a:ext cx="6068033" cy="3638835"/>
          </a:xfrm>
          <a:prstGeom prst="rect">
            <a:avLst/>
          </a:prstGeom>
        </p:spPr>
      </p:pic>
      <p:sp>
        <p:nvSpPr>
          <p:cNvPr id="3" name="文本框 2"/>
          <p:cNvSpPr txBox="1"/>
          <p:nvPr/>
        </p:nvSpPr>
        <p:spPr>
          <a:xfrm>
            <a:off x="2317510" y="2497976"/>
            <a:ext cx="8142962" cy="1862048"/>
          </a:xfrm>
          <a:prstGeom prst="rect">
            <a:avLst/>
          </a:prstGeom>
          <a:noFill/>
        </p:spPr>
        <p:txBody>
          <a:bodyPr wrap="square" rtlCol="0">
            <a:spAutoFit/>
          </a:bodyPr>
          <a:lstStyle/>
          <a:p>
            <a:pPr algn="ctr"/>
            <a:r>
              <a:rPr lang="en-GB" sz="11500" b="1" dirty="0">
                <a:solidFill>
                  <a:srgbClr val="C00000"/>
                </a:solidFill>
                <a:latin typeface="Times New Roman" panose="02020603050405020304" pitchFamily="18" charset="0"/>
                <a:cs typeface="Times New Roman" panose="02020603050405020304" pitchFamily="18" charset="0"/>
              </a:rPr>
              <a:t>THANKS!</a:t>
            </a:r>
            <a:endParaRPr lang="en-GB" sz="115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48868" y="1255776"/>
            <a:ext cx="10494264" cy="3035808"/>
          </a:xfrm>
        </p:spPr>
        <p:txBody>
          <a:bodyPr/>
          <a:lstStyle/>
          <a:p>
            <a:pPr algn="ctr">
              <a:lnSpc>
                <a:spcPct val="100000"/>
              </a:lnSpc>
            </a:pPr>
            <a:r>
              <a:rPr lang="en-US" altLang="zh-CN" sz="4800" b="1" dirty="0">
                <a:latin typeface="微软雅黑" panose="020B0503020204020204" pitchFamily="34" charset="-122"/>
                <a:ea typeface="微软雅黑" panose="020B0503020204020204" pitchFamily="34" charset="-122"/>
              </a:rPr>
              <a:t>2022</a:t>
            </a:r>
            <a:r>
              <a:rPr lang="zh-CN" altLang="en-US" sz="4800" b="1" dirty="0">
                <a:latin typeface="微软雅黑" panose="020B0503020204020204" pitchFamily="34" charset="-122"/>
                <a:ea typeface="微软雅黑" panose="020B0503020204020204" pitchFamily="34" charset="-122"/>
              </a:rPr>
              <a:t>年</a:t>
            </a:r>
            <a:r>
              <a:rPr lang="en-US" altLang="zh-CN" sz="4800" b="1" dirty="0">
                <a:latin typeface="微软雅黑" panose="020B0503020204020204" pitchFamily="34" charset="-122"/>
                <a:ea typeface="微软雅黑" panose="020B0503020204020204" pitchFamily="34" charset="-122"/>
              </a:rPr>
              <a:t>1</a:t>
            </a:r>
            <a:r>
              <a:rPr lang="zh-CN" altLang="en-US" sz="4800" b="1" dirty="0">
                <a:latin typeface="微软雅黑" panose="020B0503020204020204" pitchFamily="34" charset="-122"/>
                <a:ea typeface="微软雅黑" panose="020B0503020204020204" pitchFamily="34" charset="-122"/>
              </a:rPr>
              <a:t>月</a:t>
            </a:r>
            <a:br>
              <a:rPr lang="en-US" altLang="zh-CN" sz="8000" b="1" dirty="0">
                <a:latin typeface="微软雅黑" panose="020B0503020204020204" pitchFamily="34" charset="-122"/>
                <a:ea typeface="微软雅黑" panose="020B0503020204020204" pitchFamily="34" charset="-122"/>
              </a:rPr>
            </a:br>
            <a:r>
              <a:rPr lang="zh-CN" altLang="en-US" sz="6000" b="1" dirty="0">
                <a:latin typeface="微软雅黑" panose="020B0503020204020204" pitchFamily="34" charset="-122"/>
                <a:ea typeface="微软雅黑" panose="020B0503020204020204" pitchFamily="34" charset="-122"/>
              </a:rPr>
              <a:t>浙江高考英语应用文讲评</a:t>
            </a:r>
            <a:endParaRPr lang="en-GB" sz="6600" b="1" dirty="0">
              <a:latin typeface="微软雅黑" panose="020B0503020204020204" pitchFamily="34" charset="-122"/>
              <a:ea typeface="微软雅黑" panose="020B0503020204020204" pitchFamily="34" charset="-122"/>
            </a:endParaRPr>
          </a:p>
        </p:txBody>
      </p:sp>
      <p:sp>
        <p:nvSpPr>
          <p:cNvPr id="5" name="副标题 4"/>
          <p:cNvSpPr>
            <a:spLocks noGrp="1"/>
          </p:cNvSpPr>
          <p:nvPr>
            <p:ph type="subTitle" idx="1"/>
          </p:nvPr>
        </p:nvSpPr>
        <p:spPr>
          <a:xfrm>
            <a:off x="950851" y="4444313"/>
            <a:ext cx="7891272" cy="1069848"/>
          </a:xfrm>
        </p:spPr>
        <p:txBody>
          <a:bodyPr/>
          <a:lstStyle/>
          <a:p>
            <a:r>
              <a:rPr lang="zh-CN" altLang="en-US" b="1" dirty="0">
                <a:latin typeface="微软雅黑" panose="020B0503020204020204" pitchFamily="34" charset="-122"/>
                <a:ea typeface="微软雅黑" panose="020B0503020204020204" pitchFamily="34" charset="-122"/>
              </a:rPr>
              <a:t>浙江省慈溪中学    宋浩颖 </a:t>
            </a:r>
            <a:r>
              <a:rPr lang="zh-CN" altLang="en-US" b="1" dirty="0">
                <a:latin typeface="微软雅黑" panose="020B0503020204020204" pitchFamily="34" charset="-122"/>
                <a:ea typeface="微软雅黑" panose="020B0503020204020204" pitchFamily="34" charset="-122"/>
                <a:sym typeface="+mn-ea"/>
              </a:rPr>
              <a:t>李晓燕</a:t>
            </a:r>
            <a:endParaRPr lang="zh-CN" altLang="en-US" b="1" dirty="0">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ackgroundRemoval t="9537" b="90463" l="5229" r="95098">
                        <a14:foregroundMark x1="5392" y1="56131" x2="7353" y2="58311"/>
                        <a14:foregroundMark x1="92810" y1="55858" x2="91013" y2="51771"/>
                        <a14:foregroundMark x1="94281" y1="41689" x2="95261" y2="39510"/>
                        <a14:foregroundMark x1="20915" y1="89373" x2="22386" y2="90463"/>
                      </a14:backgroundRemoval>
                    </a14:imgEffect>
                  </a14:imgLayer>
                </a14:imgProps>
              </a:ext>
              <a:ext uri="{28A0092B-C50C-407E-A947-70E740481C1C}">
                <a14:useLocalDpi xmlns:a14="http://schemas.microsoft.com/office/drawing/2010/main" val="0"/>
              </a:ext>
            </a:extLst>
          </a:blip>
          <a:stretch>
            <a:fillRect/>
          </a:stretch>
        </p:blipFill>
        <p:spPr>
          <a:xfrm rot="20904766">
            <a:off x="8723086" y="3808308"/>
            <a:ext cx="2678103" cy="16059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652" y="192883"/>
            <a:ext cx="10605008" cy="1055346"/>
          </a:xfrm>
          <a:prstGeom prst="rect">
            <a:avLst/>
          </a:prstGeom>
        </p:spPr>
      </p:pic>
      <p:sp>
        <p:nvSpPr>
          <p:cNvPr id="8" name="标题 7"/>
          <p:cNvSpPr>
            <a:spLocks noGrp="1"/>
          </p:cNvSpPr>
          <p:nvPr>
            <p:ph type="title"/>
          </p:nvPr>
        </p:nvSpPr>
        <p:spPr>
          <a:xfrm>
            <a:off x="932940" y="391447"/>
            <a:ext cx="9987122" cy="771144"/>
          </a:xfrm>
        </p:spPr>
        <p:txBody>
          <a:bodyPr>
            <a:normAutofit/>
          </a:bodyPr>
          <a:lstStyle/>
          <a:p>
            <a:pPr algn="ctr"/>
            <a:r>
              <a:rPr lang="zh-CN" altLang="en-US" sz="4000" b="1" dirty="0">
                <a:latin typeface="微软雅黑" panose="020B0503020204020204" pitchFamily="34" charset="-122"/>
                <a:ea typeface="微软雅黑" panose="020B0503020204020204" pitchFamily="34" charset="-122"/>
              </a:rPr>
              <a:t>试题回顾（考生回忆版）</a:t>
            </a:r>
            <a:endParaRPr lang="en-GB" sz="4000" b="1" dirty="0">
              <a:latin typeface="微软雅黑" panose="020B0503020204020204" pitchFamily="34" charset="-122"/>
              <a:ea typeface="微软雅黑" panose="020B0503020204020204" pitchFamily="34" charset="-122"/>
            </a:endParaRPr>
          </a:p>
        </p:txBody>
      </p:sp>
      <p:sp>
        <p:nvSpPr>
          <p:cNvPr id="9" name="内容占位符 8"/>
          <p:cNvSpPr>
            <a:spLocks noGrp="1"/>
          </p:cNvSpPr>
          <p:nvPr>
            <p:ph idx="1"/>
          </p:nvPr>
        </p:nvSpPr>
        <p:spPr>
          <a:xfrm>
            <a:off x="621792" y="1462755"/>
            <a:ext cx="10605008" cy="4849059"/>
          </a:xfrm>
        </p:spPr>
        <p:txBody>
          <a:bodyPr>
            <a:normAutofit/>
          </a:bodyPr>
          <a:lstStyle/>
          <a:p>
            <a:pPr indent="0" algn="just">
              <a:buNone/>
            </a:pP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你在中国</a:t>
            </a:r>
            <a:r>
              <a:rPr lang="en-GB"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爱尔兰文化节上认识了一个朋友，名叫</a:t>
            </a:r>
            <a:r>
              <a:rPr lang="en-GB"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Chris</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，现在他已回国，请你给他写一封邮件：</a:t>
            </a:r>
            <a:endPar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1657350" lvl="2" indent="-742950" algn="just">
              <a:buFont typeface="+mj-lt"/>
              <a:buAutoNum type="arabicPeriod"/>
            </a:pP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回忆活动经历</a:t>
            </a:r>
            <a:endPar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1657350" lvl="2" indent="-742950" algn="just">
              <a:buFont typeface="+mj-lt"/>
              <a:buAutoNum type="arabicPeriod"/>
            </a:pP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分享个人收获</a:t>
            </a:r>
            <a:endPar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1657350" lvl="2" indent="-742950" algn="just">
              <a:buFont typeface="+mj-lt"/>
              <a:buAutoNum type="arabicPeriod"/>
            </a:pP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希望保持联系</a:t>
            </a:r>
            <a:endPar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75000"/>
              </a:lnSpc>
              <a:buNone/>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注意：</a:t>
            </a:r>
            <a:endPar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75000"/>
              </a:lnSpc>
              <a:buNone/>
            </a:pP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	1. </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词数</a:t>
            </a: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80</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词左右；</a:t>
            </a:r>
            <a:endPar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75000"/>
              </a:lnSpc>
              <a:buNone/>
            </a:pP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	2. </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可以适当增加细节，以使行文连贯。</a:t>
            </a:r>
            <a:endPar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1657350" lvl="2" indent="-742950" algn="just">
              <a:buFont typeface="+mj-lt"/>
              <a:buAutoNum type="arabicPeriod"/>
            </a:pPr>
            <a:endPar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6952343" y="0"/>
            <a:ext cx="5409417" cy="6884843"/>
          </a:xfrm>
          <a:prstGeom prst="rect">
            <a:avLst/>
          </a:prstGeom>
        </p:spPr>
      </p:pic>
      <p:sp>
        <p:nvSpPr>
          <p:cNvPr id="4" name="标题 3"/>
          <p:cNvSpPr>
            <a:spLocks noGrp="1"/>
          </p:cNvSpPr>
          <p:nvPr>
            <p:ph type="title" idx="4294967295"/>
          </p:nvPr>
        </p:nvSpPr>
        <p:spPr>
          <a:xfrm>
            <a:off x="9095127" y="525818"/>
            <a:ext cx="1307940" cy="790575"/>
          </a:xfrm>
        </p:spPr>
        <p:txBody>
          <a:bodyPr>
            <a:noAutofit/>
          </a:bodyPr>
          <a:lstStyle/>
          <a:p>
            <a:r>
              <a:rPr lang="zh-CN" altLang="en-US" sz="4400" dirty="0">
                <a:latin typeface="微软雅黑" panose="020B0503020204020204" pitchFamily="34" charset="-122"/>
                <a:ea typeface="微软雅黑" panose="020B0503020204020204" pitchFamily="34" charset="-122"/>
              </a:rPr>
              <a:t>审题</a:t>
            </a:r>
            <a:endParaRPr lang="en-GB" sz="4400" dirty="0">
              <a:latin typeface="微软雅黑" panose="020B0503020204020204" pitchFamily="34" charset="-122"/>
              <a:ea typeface="微软雅黑" panose="020B0503020204020204" pitchFamily="34" charset="-122"/>
            </a:endParaRPr>
          </a:p>
        </p:txBody>
      </p:sp>
      <p:sp>
        <p:nvSpPr>
          <p:cNvPr id="6" name="文本占位符 5"/>
          <p:cNvSpPr>
            <a:spLocks noGrp="1"/>
          </p:cNvSpPr>
          <p:nvPr>
            <p:ph type="body" sz="half" idx="4294967295"/>
          </p:nvPr>
        </p:nvSpPr>
        <p:spPr>
          <a:xfrm>
            <a:off x="6980817" y="1454379"/>
            <a:ext cx="5220183" cy="5002193"/>
          </a:xfrm>
        </p:spPr>
        <p:txBody>
          <a:bodyPr>
            <a:normAutofit/>
          </a:bodyPr>
          <a:lstStyle/>
          <a:p>
            <a:pPr indent="0" algn="just">
              <a:lnSpc>
                <a:spcPct val="100000"/>
              </a:lnSpc>
              <a:buNone/>
            </a:pP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你在</a:t>
            </a:r>
            <a:r>
              <a:rPr lang="zh-CN" altLang="zh-CN" sz="32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中国</a:t>
            </a:r>
            <a:r>
              <a:rPr lang="en-GB" altLang="zh-CN" sz="32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32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爱尔兰文化节</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上认识了一个</a:t>
            </a:r>
            <a:r>
              <a:rPr lang="zh-CN" altLang="zh-CN" sz="32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朋友</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，名叫</a:t>
            </a:r>
            <a:r>
              <a:rPr lang="en-GB"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Chris</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，现在他已</a:t>
            </a:r>
            <a:r>
              <a:rPr lang="zh-CN" altLang="zh-CN" sz="32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回国</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，请你给他写一封邮件：</a:t>
            </a:r>
            <a:endPar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1657350" lvl="2" indent="-742950" algn="just">
              <a:lnSpc>
                <a:spcPct val="100000"/>
              </a:lnSpc>
              <a:buFont typeface="+mj-lt"/>
              <a:buAutoNum type="arabicPeriod"/>
            </a:pP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回忆</a:t>
            </a:r>
            <a:r>
              <a:rPr lang="zh-CN" altLang="zh-CN" sz="3200" b="1" i="1" kern="100" dirty="0">
                <a:solidFill>
                  <a:schemeClr val="accent3">
                    <a:lumMod val="60000"/>
                    <a:lumOff val="4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活动经历</a:t>
            </a:r>
            <a:endParaRPr lang="zh-CN" altLang="zh-CN" sz="3200" b="1" i="1" kern="100" dirty="0">
              <a:solidFill>
                <a:schemeClr val="accent3">
                  <a:lumMod val="60000"/>
                  <a:lumOff val="4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1657350" lvl="2" indent="-742950" algn="just">
              <a:lnSpc>
                <a:spcPct val="100000"/>
              </a:lnSpc>
              <a:buFont typeface="+mj-lt"/>
              <a:buAutoNum type="arabicPeriod"/>
            </a:pP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分享</a:t>
            </a:r>
            <a:r>
              <a:rPr lang="zh-CN" altLang="zh-CN" sz="3200" b="1" i="1" kern="100" dirty="0">
                <a:solidFill>
                  <a:schemeClr val="accent4">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个人收获</a:t>
            </a:r>
            <a:endParaRPr lang="zh-CN" altLang="zh-CN" sz="3200" b="1" i="1" kern="100" dirty="0">
              <a:solidFill>
                <a:schemeClr val="accent4">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1657350" lvl="2" indent="-742950" algn="just">
              <a:lnSpc>
                <a:spcPct val="100000"/>
              </a:lnSpc>
              <a:buFont typeface="+mj-lt"/>
              <a:buAutoNum type="arabicPeriod"/>
            </a:pP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希望保持联系</a:t>
            </a:r>
            <a:endPar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536159" y="667709"/>
            <a:ext cx="6045838" cy="390504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文体：邮件（分享回忆）</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lang="zh-CN" altLang="en-US" sz="2400" b="1" dirty="0">
                <a:solidFill>
                  <a:prstClr val="black"/>
                </a:solidFill>
                <a:latin typeface="微软雅黑" panose="020B0503020204020204" pitchFamily="34" charset="-122"/>
                <a:ea typeface="微软雅黑" panose="020B0503020204020204" pitchFamily="34" charset="-122"/>
              </a:rPr>
              <a:t>交际对象：</a:t>
            </a:r>
            <a:r>
              <a:rPr lang="zh-CN" altLang="en-US" sz="2400" b="1" dirty="0">
                <a:solidFill>
                  <a:srgbClr val="C00000"/>
                </a:solidFill>
                <a:latin typeface="微软雅黑" panose="020B0503020204020204" pitchFamily="34" charset="-122"/>
                <a:ea typeface="微软雅黑" panose="020B0503020204020204" pitchFamily="34" charset="-122"/>
              </a:rPr>
              <a:t>朋友</a:t>
            </a:r>
            <a:endPar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主题语境：人与社会（</a:t>
            </a:r>
            <a:r>
              <a:rPr lang="zh-CN" altLang="en-US" sz="2400" b="1" dirty="0">
                <a:solidFill>
                  <a:prstClr val="black"/>
                </a:solidFill>
                <a:latin typeface="微软雅黑" panose="020B0503020204020204" pitchFamily="34" charset="-122"/>
                <a:ea typeface="微软雅黑" panose="020B0503020204020204" pitchFamily="34" charset="-122"/>
              </a:rPr>
              <a:t>跨文化交流）</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框架结构：首段 </a:t>
            </a:r>
            <a:r>
              <a:rPr lang="en-US" altLang="zh-CN" sz="2400" b="1" dirty="0">
                <a:solidFill>
                  <a:prstClr val="black"/>
                </a:solidFill>
                <a:latin typeface="微软雅黑" panose="020B0503020204020204" pitchFamily="34" charset="-122"/>
                <a:ea typeface="微软雅黑" panose="020B0503020204020204" pitchFamily="34" charset="-122"/>
              </a:rPr>
              <a:t>(</a:t>
            </a:r>
            <a:r>
              <a:rPr lang="zh-CN" altLang="en-US" sz="2400" b="1" dirty="0">
                <a:solidFill>
                  <a:srgbClr val="C00000"/>
                </a:solidFill>
                <a:latin typeface="微软雅黑" panose="020B0503020204020204" pitchFamily="34" charset="-122"/>
                <a:ea typeface="微软雅黑" panose="020B0503020204020204" pitchFamily="34" charset="-122"/>
              </a:rPr>
              <a:t>写作背景</a:t>
            </a:r>
            <a:r>
              <a:rPr lang="en-US" altLang="zh-CN" sz="2400" b="1" dirty="0">
                <a:solidFill>
                  <a:prstClr val="black"/>
                </a:solidFill>
                <a:latin typeface="微软雅黑" panose="020B0503020204020204" pitchFamily="34" charset="-122"/>
                <a:ea typeface="微软雅黑" panose="020B0503020204020204" pitchFamily="34" charset="-122"/>
              </a:rPr>
              <a:t>)</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中段 </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prstClr val="white"/>
                </a:solidFill>
                <a:effectLst/>
                <a:highlight>
                  <a:srgbClr val="005EA4"/>
                </a:highlight>
                <a:uLnTx/>
                <a:uFillTx/>
                <a:latin typeface="微软雅黑" panose="020B0503020204020204" pitchFamily="34" charset="-122"/>
                <a:ea typeface="微软雅黑" panose="020B0503020204020204" pitchFamily="34" charset="-122"/>
                <a:cs typeface="+mn-cs"/>
              </a:rPr>
              <a:t>要点</a:t>
            </a:r>
            <a:r>
              <a:rPr kumimoji="0" lang="en-US" altLang="zh-CN" sz="2400" b="1" i="0" u="none" strike="noStrike" kern="1200" cap="none" spc="0" normalizeH="0" baseline="0" noProof="0" dirty="0">
                <a:ln>
                  <a:noFill/>
                </a:ln>
                <a:solidFill>
                  <a:prstClr val="white"/>
                </a:solidFill>
                <a:effectLst/>
                <a:highlight>
                  <a:srgbClr val="005EA4"/>
                </a:highlight>
                <a:uLnTx/>
                <a:uFillTx/>
                <a:latin typeface="微软雅黑" panose="020B0503020204020204" pitchFamily="34" charset="-122"/>
                <a:ea typeface="微软雅黑" panose="020B0503020204020204" pitchFamily="34" charset="-122"/>
                <a:cs typeface="+mn-cs"/>
              </a:rPr>
              <a:t>1 </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00" cap="none" spc="0" normalizeH="0" baseline="0" noProof="0" dirty="0">
                <a:ln>
                  <a:noFill/>
                </a:ln>
                <a:solidFill>
                  <a:prstClr val="white"/>
                </a:solidFill>
                <a:effectLst/>
                <a:highlight>
                  <a:srgbClr val="5F9127"/>
                </a:highlight>
                <a:uLnTx/>
                <a:uFillTx/>
                <a:latin typeface="微软雅黑" panose="020B0503020204020204" pitchFamily="34" charset="-122"/>
                <a:ea typeface="微软雅黑" panose="020B0503020204020204" pitchFamily="34" charset="-122"/>
                <a:cs typeface="Times New Roman" panose="02020603050405020304" pitchFamily="18" charset="0"/>
              </a:rPr>
              <a:t>要点</a:t>
            </a:r>
            <a:r>
              <a:rPr kumimoji="0" lang="en-US" altLang="zh-CN" sz="2400" b="1" i="0" u="none" strike="noStrike" kern="100" cap="none" spc="0" normalizeH="0" baseline="0" noProof="0" dirty="0">
                <a:ln>
                  <a:noFill/>
                </a:ln>
                <a:solidFill>
                  <a:prstClr val="white"/>
                </a:solidFill>
                <a:effectLst/>
                <a:highlight>
                  <a:srgbClr val="5F9127"/>
                </a:highligh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尾段 </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00" cap="none" spc="0" normalizeH="0" baseline="0" noProof="0" dirty="0">
                <a:ln>
                  <a:noFill/>
                </a:ln>
                <a:solidFill>
                  <a:prstClr val="white"/>
                </a:solidFill>
                <a:effectLst/>
                <a:highlight>
                  <a:srgbClr val="808080"/>
                </a:highlight>
                <a:uLnTx/>
                <a:uFillTx/>
                <a:latin typeface="微软雅黑" panose="020B0503020204020204" pitchFamily="34" charset="-122"/>
                <a:ea typeface="微软雅黑" panose="020B0503020204020204" pitchFamily="34" charset="-122"/>
                <a:cs typeface="Times New Roman" panose="02020603050405020304" pitchFamily="18" charset="0"/>
              </a:rPr>
              <a:t>要点</a:t>
            </a:r>
            <a:r>
              <a:rPr kumimoji="0" lang="en-US" altLang="zh-CN" sz="2400" b="1" i="0" u="none" strike="noStrike" kern="100" cap="none" spc="0" normalizeH="0" baseline="0" noProof="0" dirty="0">
                <a:ln>
                  <a:noFill/>
                </a:ln>
                <a:solidFill>
                  <a:prstClr val="white"/>
                </a:solidFill>
                <a:effectLst/>
                <a:highlight>
                  <a:srgbClr val="808080"/>
                </a:highlight>
                <a:uLnTx/>
                <a:uFillTx/>
                <a:latin typeface="微软雅黑" panose="020B0503020204020204" pitchFamily="34" charset="-122"/>
                <a:ea typeface="微软雅黑" panose="020B0503020204020204" pitchFamily="34" charset="-122"/>
                <a:cs typeface="Times New Roman" panose="02020603050405020304" pitchFamily="18" charset="0"/>
              </a:rPr>
              <a:t>3</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内容要点：文化节活动</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个人收获</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531714" y="4572752"/>
            <a:ext cx="6871167" cy="58105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语言风格：自然流畅、不应过于正式</a:t>
            </a:r>
            <a:endPar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531714" y="5153809"/>
            <a:ext cx="6708330" cy="58105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highlight>
                  <a:srgbClr val="C55700"/>
                </a:highlight>
                <a:uLnTx/>
                <a:uFillTx/>
                <a:latin typeface="微软雅黑" panose="020B0503020204020204" pitchFamily="34" charset="-122"/>
                <a:ea typeface="微软雅黑" panose="020B0503020204020204" pitchFamily="34" charset="-122"/>
                <a:cs typeface="+mn-cs"/>
              </a:rPr>
              <a:t>注意与宣传稿、报道等较正式文体风格进行区分</a:t>
            </a:r>
            <a:endParaRPr kumimoji="0" lang="en-GB" altLang="zh-CN" sz="2400" b="1" i="0" u="none" strike="noStrike" kern="1200" cap="none" spc="0" normalizeH="0" baseline="0" noProof="0" dirty="0">
              <a:ln>
                <a:noFill/>
              </a:ln>
              <a:solidFill>
                <a:schemeClr val="bg1"/>
              </a:solidFill>
              <a:effectLst/>
              <a:highlight>
                <a:srgbClr val="C55700"/>
              </a:highligh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1951" y="607512"/>
            <a:ext cx="7985342" cy="584775"/>
          </a:xfrm>
          <a:prstGeom prst="rect">
            <a:avLst/>
          </a:prstGeom>
          <a:noFill/>
        </p:spPr>
        <p:txBody>
          <a:bodyPr wrap="square">
            <a:spAutoFit/>
          </a:bodyPr>
          <a:lstStyle/>
          <a:p>
            <a:r>
              <a:rPr lang="en-US" sz="3200"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Greetings &amp; background information</a:t>
            </a:r>
            <a:endParaRPr lang="en-GB" sz="3200"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26718" y="607512"/>
            <a:ext cx="1256391" cy="584775"/>
          </a:xfrm>
          <a:prstGeom prst="rect">
            <a:avLst/>
          </a:prstGeom>
          <a:solidFill>
            <a:schemeClr val="tx2">
              <a:lumMod val="10000"/>
              <a:lumOff val="90000"/>
            </a:schemeClr>
          </a:solid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首段</a:t>
            </a:r>
            <a:endParaRPr lang="en-GB" sz="3200" b="1" dirty="0">
              <a:latin typeface="微软雅黑" panose="020B0503020204020204" pitchFamily="34" charset="-122"/>
              <a:ea typeface="微软雅黑" panose="020B0503020204020204" pitchFamily="34" charset="-122"/>
            </a:endParaRPr>
          </a:p>
        </p:txBody>
      </p:sp>
      <p:cxnSp>
        <p:nvCxnSpPr>
          <p:cNvPr id="4" name="连接符: 肘形 3"/>
          <p:cNvCxnSpPr/>
          <p:nvPr/>
        </p:nvCxnSpPr>
        <p:spPr>
          <a:xfrm>
            <a:off x="2141951" y="607512"/>
            <a:ext cx="7709770" cy="584775"/>
          </a:xfrm>
          <a:prstGeom prst="bentConnector3">
            <a:avLst>
              <a:gd name="adj1" fmla="val -41"/>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23585" y="1555923"/>
            <a:ext cx="10033350" cy="3746154"/>
          </a:xfrm>
          <a:prstGeom prst="rect">
            <a:avLst/>
          </a:prstGeom>
          <a:noFill/>
        </p:spPr>
        <p:txBody>
          <a:bodyPr wrap="square">
            <a:spAutoFit/>
          </a:bodyPr>
          <a:lstStyle/>
          <a:p>
            <a:pPr marL="342900" indent="-342900" algn="just">
              <a:lnSpc>
                <a:spcPct val="112000"/>
              </a:lnSpc>
              <a:buFont typeface="+mj-lt"/>
              <a:buAutoNum type="arabicPeriod"/>
            </a:pPr>
            <a:r>
              <a:rPr lang="en-US" sz="2800" b="1" dirty="0">
                <a:latin typeface="Times New Roman" panose="02020603050405020304" pitchFamily="18" charset="0"/>
                <a:ea typeface="微软雅黑" panose="020B0503020204020204" pitchFamily="34" charset="-122"/>
                <a:cs typeface="Times New Roman" panose="02020603050405020304" pitchFamily="18" charset="0"/>
              </a:rPr>
              <a:t>Happy time has wings! </a:t>
            </a:r>
            <a:r>
              <a:rPr 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miss so much all the fun we had </a:t>
            </a:r>
            <a:r>
              <a:rPr lang="en-US" sz="2800" b="1" dirty="0">
                <a:latin typeface="Times New Roman" panose="02020603050405020304" pitchFamily="18" charset="0"/>
                <a:ea typeface="微软雅黑" panose="020B0503020204020204" pitchFamily="34" charset="-122"/>
                <a:cs typeface="Times New Roman" panose="02020603050405020304" pitchFamily="18" charset="0"/>
              </a:rPr>
              <a:t>in the China-Ireland Culture Festival last month.</a:t>
            </a:r>
            <a:endParaRPr 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buFont typeface="+mj-lt"/>
              <a:buAutoNum type="arabicPeriod"/>
            </a:pPr>
            <a:r>
              <a:rPr lang="en-US"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I’ve missed you so much since you went back to Ireland. </a:t>
            </a:r>
            <a:r>
              <a:rPr lang="en-US" sz="2800" b="1" dirty="0">
                <a:latin typeface="Times New Roman" panose="02020603050405020304" pitchFamily="18" charset="0"/>
                <a:ea typeface="微软雅黑" panose="020B0503020204020204" pitchFamily="34" charset="-122"/>
                <a:cs typeface="Times New Roman" panose="02020603050405020304" pitchFamily="18" charset="0"/>
              </a:rPr>
              <a:t>Never will I forget the wonderful days we spent in the China-Ireland culture festival.</a:t>
            </a:r>
            <a:endParaRPr 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buFont typeface="+mj-lt"/>
              <a:buAutoNum type="arabicPeriod"/>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Hope you had a safe journey home. I’m still savoring the great fun we had in the China-Ireland Cultural Exchange Festival.</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buFont typeface="+mj-lt"/>
              <a:buAutoNum type="arabicPeriod"/>
            </a:pPr>
            <a:endParaRPr lang="en-GB"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文本框 12"/>
          <p:cNvSpPr txBox="1"/>
          <p:nvPr/>
        </p:nvSpPr>
        <p:spPr>
          <a:xfrm>
            <a:off x="823585" y="5204048"/>
            <a:ext cx="9212894" cy="461665"/>
          </a:xfrm>
          <a:prstGeom prst="rect">
            <a:avLst/>
          </a:prstGeom>
          <a:noFill/>
        </p:spPr>
        <p:txBody>
          <a:bodyPr wrap="square" rtlCol="0">
            <a:spAutoFit/>
          </a:bodyPr>
          <a:lstStyle/>
          <a:p>
            <a:r>
              <a:rPr lang="en-US" altLang="zh-CN" sz="2400" b="1" dirty="0">
                <a:solidFill>
                  <a:srgbClr val="C00000"/>
                </a:solidFill>
                <a:latin typeface="微软雅黑" panose="020B0503020204020204" pitchFamily="34" charset="-122"/>
                <a:ea typeface="微软雅黑" panose="020B0503020204020204" pitchFamily="34" charset="-122"/>
              </a:rPr>
              <a:t>tip</a:t>
            </a:r>
            <a:r>
              <a:rPr lang="zh-CN" altLang="en-US" sz="2400" b="1" dirty="0">
                <a:solidFill>
                  <a:srgbClr val="C00000"/>
                </a:solidFill>
                <a:latin typeface="微软雅黑" panose="020B0503020204020204" pitchFamily="34" charset="-122"/>
                <a:ea typeface="微软雅黑" panose="020B0503020204020204" pitchFamily="34" charset="-122"/>
              </a:rPr>
              <a:t>：以朋友、文化节为契机自然引入，语言应自然流畅</a:t>
            </a:r>
            <a:endParaRPr lang="en-GB" sz="2400" b="1" dirty="0">
              <a:solidFill>
                <a:srgbClr val="C00000"/>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1">
            <a:extLst>
              <a:ext uri="{BEBA8EAE-BF5A-486C-A8C5-ECC9F3942E4B}">
                <a14:imgProps xmlns:a14="http://schemas.microsoft.com/office/drawing/2010/main">
                  <a14:imgLayer r:embed="rId2">
                    <a14:imgEffect>
                      <a14:backgroundRemoval t="9537" b="90463" l="5229" r="95098">
                        <a14:foregroundMark x1="5392" y1="56131" x2="7353" y2="58311"/>
                        <a14:foregroundMark x1="92810" y1="55858" x2="91013" y2="51771"/>
                        <a14:foregroundMark x1="94281" y1="41689" x2="95261" y2="39510"/>
                        <a14:foregroundMark x1="20915" y1="89373" x2="22386" y2="90463"/>
                      </a14:backgroundRemoval>
                    </a14:imgEffect>
                  </a14:imgLayer>
                </a14:imgProps>
              </a:ext>
              <a:ext uri="{28A0092B-C50C-407E-A947-70E740481C1C}">
                <a14:useLocalDpi xmlns:a14="http://schemas.microsoft.com/office/drawing/2010/main" val="0"/>
              </a:ext>
            </a:extLst>
          </a:blip>
          <a:stretch>
            <a:fillRect/>
          </a:stretch>
        </p:blipFill>
        <p:spPr>
          <a:xfrm rot="20904766">
            <a:off x="9948703" y="577514"/>
            <a:ext cx="1075203" cy="6447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83109" y="484401"/>
            <a:ext cx="7130690" cy="707886"/>
          </a:xfrm>
          <a:prstGeom prst="rect">
            <a:avLst/>
          </a:prstGeom>
          <a:noFill/>
        </p:spPr>
        <p:txBody>
          <a:bodyPr wrap="square">
            <a:spAutoFit/>
          </a:bodyPr>
          <a:lstStyle/>
          <a:p>
            <a:r>
              <a:rPr lang="zh-CN" altLang="zh-CN" sz="4000" b="1" dirty="0">
                <a:solidFill>
                  <a:srgbClr val="C55700"/>
                </a:solidFill>
                <a:effectLst/>
                <a:latin typeface="微软雅黑" panose="020B0503020204020204" pitchFamily="34" charset="-122"/>
                <a:ea typeface="微软雅黑" panose="020B0503020204020204" pitchFamily="34" charset="-122"/>
                <a:cs typeface="Times New Roman" panose="02020603050405020304" pitchFamily="18" charset="0"/>
              </a:rPr>
              <a:t>中国</a:t>
            </a:r>
            <a:r>
              <a:rPr lang="en-GB" altLang="zh-CN" sz="4000" b="1" dirty="0">
                <a:solidFill>
                  <a:srgbClr val="C55700"/>
                </a:solidFill>
                <a:effectLst/>
                <a:latin typeface="微软雅黑" panose="020B0503020204020204" pitchFamily="34" charset="-122"/>
                <a:ea typeface="微软雅黑" panose="020B0503020204020204" pitchFamily="34" charset="-122"/>
              </a:rPr>
              <a:t>-</a:t>
            </a:r>
            <a:r>
              <a:rPr lang="zh-CN" altLang="zh-CN" sz="4000" b="1" dirty="0">
                <a:solidFill>
                  <a:srgbClr val="C55700"/>
                </a:solidFill>
                <a:effectLst/>
                <a:latin typeface="微软雅黑" panose="020B0503020204020204" pitchFamily="34" charset="-122"/>
                <a:ea typeface="微软雅黑" panose="020B0503020204020204" pitchFamily="34" charset="-122"/>
                <a:cs typeface="Times New Roman" panose="02020603050405020304" pitchFamily="18" charset="0"/>
              </a:rPr>
              <a:t>爱尔兰文化节</a:t>
            </a:r>
            <a:r>
              <a:rPr lang="zh-CN" altLang="en-US" sz="4000" b="1" dirty="0">
                <a:solidFill>
                  <a:srgbClr val="C55700"/>
                </a:solidFill>
                <a:effectLst/>
                <a:latin typeface="微软雅黑" panose="020B0503020204020204" pitchFamily="34" charset="-122"/>
                <a:ea typeface="微软雅黑" panose="020B0503020204020204" pitchFamily="34" charset="-122"/>
                <a:cs typeface="Times New Roman" panose="02020603050405020304" pitchFamily="18" charset="0"/>
              </a:rPr>
              <a:t>相关活动</a:t>
            </a:r>
            <a:endParaRPr lang="en-GB" sz="4000" b="1" dirty="0">
              <a:solidFill>
                <a:srgbClr val="C557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26718" y="1525942"/>
            <a:ext cx="10642427" cy="3108543"/>
          </a:xfrm>
          <a:prstGeom prst="rect">
            <a:avLst/>
          </a:prstGeom>
          <a:noFill/>
        </p:spPr>
        <p:txBody>
          <a:bodyPr wrap="square">
            <a:spAutoFit/>
          </a:bodyPr>
          <a:lstStyle/>
          <a:p>
            <a:pPr marL="514350" indent="-514350">
              <a:buAutoNum type="arabicPeriod"/>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Chinese calligraphy displays </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r>
              <a:rPr lang="en-GB" altLang="zh-CN" sz="2800" b="1" dirty="0">
                <a:effectLst/>
                <a:latin typeface="Times New Roman" panose="02020603050405020304" pitchFamily="18" charset="0"/>
                <a:ea typeface="微软雅黑" panose="020B0503020204020204" pitchFamily="34" charset="-122"/>
                <a:cs typeface="Times New Roman" panose="02020603050405020304" pitchFamily="18" charset="0"/>
              </a:rPr>
              <a:t>the exhibition of traditional Chinese and Irish artworks</a:t>
            </a:r>
            <a:endParaRPr lang="en-GB" altLang="zh-CN" sz="2800" b="1" dirty="0">
              <a:effectLst/>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r>
              <a:rPr lang="en-US" sz="2800" b="1" dirty="0">
                <a:latin typeface="Times New Roman" panose="02020603050405020304" pitchFamily="18" charset="0"/>
                <a:ea typeface="微软雅黑" panose="020B0503020204020204" pitchFamily="34" charset="-122"/>
                <a:cs typeface="Times New Roman" panose="02020603050405020304" pitchFamily="18" charset="0"/>
              </a:rPr>
              <a:t>music performances/</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 Ireland traditional music concert</a:t>
            </a:r>
            <a:endParaRPr 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r>
              <a:rPr lang="en-US" sz="2800" b="1" dirty="0">
                <a:latin typeface="Times New Roman" panose="02020603050405020304" pitchFamily="18" charset="0"/>
                <a:ea typeface="微软雅黑" panose="020B0503020204020204" pitchFamily="34" charset="-122"/>
                <a:cs typeface="Times New Roman" panose="02020603050405020304" pitchFamily="18" charset="0"/>
              </a:rPr>
              <a:t>Chinese lion dance/I</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rish dance</a:t>
            </a:r>
            <a:endParaRPr lang="en-US"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r>
              <a:rPr lang="en-GB" sz="2800" b="1" dirty="0">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b="1" dirty="0" err="1">
                <a:latin typeface="Times New Roman" panose="02020603050405020304" pitchFamily="18" charset="0"/>
                <a:ea typeface="微软雅黑" panose="020B0503020204020204" pitchFamily="34" charset="-122"/>
                <a:cs typeface="Times New Roman" panose="02020603050405020304" pitchFamily="18" charset="0"/>
              </a:rPr>
              <a:t>hinese</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 and Irish literature</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FontTx/>
              <a:buAutoNum type="arabicPeriod"/>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the</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grand</a:t>
            </a:r>
            <a:r>
              <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parade/evening gala</a:t>
            </a:r>
            <a:endPar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buAutoNum type="arabicPeriod"/>
            </a:pPr>
            <a:endParaRPr lang="en-GB"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826718" y="607512"/>
            <a:ext cx="1256391" cy="584775"/>
          </a:xfrm>
          <a:prstGeom prst="rect">
            <a:avLst/>
          </a:prstGeom>
          <a:solidFill>
            <a:schemeClr val="tx2">
              <a:lumMod val="10000"/>
              <a:lumOff val="90000"/>
            </a:schemeClr>
          </a:solid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要点</a:t>
            </a:r>
            <a:r>
              <a:rPr lang="en-US" altLang="zh-CN" sz="3200" b="1" dirty="0">
                <a:latin typeface="微软雅黑" panose="020B0503020204020204" pitchFamily="34" charset="-122"/>
                <a:ea typeface="微软雅黑" panose="020B0503020204020204" pitchFamily="34" charset="-122"/>
              </a:rPr>
              <a:t>1</a:t>
            </a:r>
            <a:endParaRPr lang="en-GB" sz="3200" b="1" dirty="0">
              <a:latin typeface="微软雅黑" panose="020B0503020204020204" pitchFamily="34" charset="-122"/>
              <a:ea typeface="微软雅黑" panose="020B0503020204020204" pitchFamily="34" charset="-122"/>
            </a:endParaRPr>
          </a:p>
        </p:txBody>
      </p:sp>
      <p:cxnSp>
        <p:nvCxnSpPr>
          <p:cNvPr id="10" name="连接符: 肘形 9"/>
          <p:cNvCxnSpPr/>
          <p:nvPr/>
        </p:nvCxnSpPr>
        <p:spPr>
          <a:xfrm>
            <a:off x="2141951" y="607512"/>
            <a:ext cx="7071848" cy="584775"/>
          </a:xfrm>
          <a:prstGeom prst="bentConnector3">
            <a:avLst>
              <a:gd name="adj1" fmla="val -304"/>
            </a:avLst>
          </a:prstGeom>
          <a:ln w="57150">
            <a:solidFill>
              <a:srgbClr val="C55700"/>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48619" t="14776" r="1381" b="14148"/>
          <a:stretch>
            <a:fillRect/>
          </a:stretch>
        </p:blipFill>
        <p:spPr>
          <a:xfrm>
            <a:off x="9402483" y="3454950"/>
            <a:ext cx="1833363" cy="2606158"/>
          </a:xfrm>
          <a:prstGeom prst="rect">
            <a:avLst/>
          </a:prstGeom>
        </p:spPr>
      </p:pic>
      <p:sp>
        <p:nvSpPr>
          <p:cNvPr id="7" name="文本框 6"/>
          <p:cNvSpPr txBox="1"/>
          <p:nvPr/>
        </p:nvSpPr>
        <p:spPr>
          <a:xfrm>
            <a:off x="773481" y="4758029"/>
            <a:ext cx="7161757" cy="830997"/>
          </a:xfrm>
          <a:prstGeom prst="rect">
            <a:avLst/>
          </a:prstGeom>
          <a:noFill/>
        </p:spPr>
        <p:txBody>
          <a:bodyPr wrap="square" rtlCol="0">
            <a:spAutoFit/>
          </a:bodyPr>
          <a:lstStyle/>
          <a:p>
            <a:r>
              <a:rPr lang="en-US" altLang="zh-CN" sz="2400" b="1" dirty="0">
                <a:solidFill>
                  <a:srgbClr val="C00000"/>
                </a:solidFill>
                <a:latin typeface="微软雅黑" panose="020B0503020204020204" pitchFamily="34" charset="-122"/>
                <a:ea typeface="微软雅黑" panose="020B0503020204020204" pitchFamily="34" charset="-122"/>
              </a:rPr>
              <a:t>tip</a:t>
            </a:r>
            <a:r>
              <a:rPr lang="zh-CN" altLang="en-US" sz="2400" b="1" dirty="0">
                <a:solidFill>
                  <a:srgbClr val="C00000"/>
                </a:solidFill>
                <a:latin typeface="微软雅黑" panose="020B0503020204020204" pitchFamily="34" charset="-122"/>
                <a:ea typeface="微软雅黑" panose="020B0503020204020204" pitchFamily="34" charset="-122"/>
              </a:rPr>
              <a:t>：活动内容可联系中国传统文化与爱尔兰文化，具体写作时可加入细节，如</a:t>
            </a:r>
            <a:r>
              <a:rPr lang="en-US" altLang="zh-CN" sz="2400" b="1" dirty="0">
                <a:solidFill>
                  <a:srgbClr val="C00000"/>
                </a:solidFill>
                <a:latin typeface="微软雅黑" panose="020B0503020204020204" pitchFamily="34" charset="-122"/>
                <a:ea typeface="微软雅黑" panose="020B0503020204020204" pitchFamily="34" charset="-122"/>
              </a:rPr>
              <a:t>Mo Yan, Oscar Wilde</a:t>
            </a:r>
            <a:endParaRPr lang="en-GB"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48619" t="14776" r="1381" b="14148"/>
          <a:stretch>
            <a:fillRect/>
          </a:stretch>
        </p:blipFill>
        <p:spPr>
          <a:xfrm>
            <a:off x="10089328" y="4033381"/>
            <a:ext cx="1519296" cy="2159706"/>
          </a:xfrm>
          <a:prstGeom prst="rect">
            <a:avLst/>
          </a:prstGeom>
        </p:spPr>
      </p:pic>
      <p:sp>
        <p:nvSpPr>
          <p:cNvPr id="3" name="文本框 2"/>
          <p:cNvSpPr txBox="1"/>
          <p:nvPr/>
        </p:nvSpPr>
        <p:spPr>
          <a:xfrm>
            <a:off x="2141951" y="484401"/>
            <a:ext cx="7130690" cy="707886"/>
          </a:xfrm>
          <a:prstGeom prst="rect">
            <a:avLst/>
          </a:prstGeom>
          <a:noFill/>
        </p:spPr>
        <p:txBody>
          <a:bodyPr wrap="square">
            <a:spAutoFit/>
          </a:bodyPr>
          <a:lstStyle/>
          <a:p>
            <a:r>
              <a:rPr lang="zh-CN" altLang="en-US" sz="4000" b="1" dirty="0">
                <a:solidFill>
                  <a:srgbClr val="C55700"/>
                </a:solidFill>
                <a:effectLst/>
                <a:latin typeface="微软雅黑" panose="020B0503020204020204" pitchFamily="34" charset="-122"/>
                <a:ea typeface="微软雅黑" panose="020B0503020204020204" pitchFamily="34" charset="-122"/>
                <a:cs typeface="Times New Roman" panose="02020603050405020304" pitchFamily="18" charset="0"/>
              </a:rPr>
              <a:t>回忆活动经历 </a:t>
            </a:r>
            <a:endParaRPr lang="en-GB" sz="4000" b="1" dirty="0">
              <a:solidFill>
                <a:srgbClr val="C557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26718" y="1525942"/>
            <a:ext cx="9557359" cy="3539430"/>
          </a:xfrm>
          <a:prstGeom prst="rect">
            <a:avLst/>
          </a:prstGeom>
          <a:noFill/>
        </p:spPr>
        <p:txBody>
          <a:bodyPr wrap="square">
            <a:spAutoFit/>
          </a:bodyPr>
          <a:lstStyle/>
          <a:p>
            <a:pPr marL="514350" indent="-514350" algn="just">
              <a:buAutoNum type="arabicPeriod"/>
            </a:pPr>
            <a:r>
              <a:rPr lang="en-US" altLang="zh-CN" sz="2800" b="1" kern="100" dirty="0">
                <a:effectLst/>
                <a:latin typeface="Times New Roman" panose="02020603050405020304" pitchFamily="18" charset="0"/>
                <a:ea typeface="宋体" panose="02010600030101010101" pitchFamily="2" charset="-122"/>
              </a:rPr>
              <a:t>Together we </a:t>
            </a:r>
            <a:r>
              <a:rPr lang="en-US" altLang="zh-CN" sz="2800" b="1" kern="100" dirty="0">
                <a:solidFill>
                  <a:srgbClr val="C00000"/>
                </a:solidFill>
                <a:effectLst/>
                <a:latin typeface="Times New Roman" panose="02020603050405020304" pitchFamily="18" charset="0"/>
                <a:ea typeface="宋体" panose="02010600030101010101" pitchFamily="2" charset="-122"/>
              </a:rPr>
              <a:t>appreciated</a:t>
            </a:r>
            <a:r>
              <a:rPr lang="en-US" altLang="zh-CN" sz="2800" b="1" kern="100" dirty="0">
                <a:effectLst/>
                <a:latin typeface="Times New Roman" panose="02020603050405020304" pitchFamily="18" charset="0"/>
                <a:ea typeface="宋体" panose="02010600030101010101" pitchFamily="2" charset="-122"/>
              </a:rPr>
              <a:t> the finest arts from </a:t>
            </a:r>
            <a:r>
              <a:rPr lang="en-US" altLang="zh-CN" sz="2800" b="1" i="1" kern="100" dirty="0">
                <a:solidFill>
                  <a:srgbClr val="00B0F0"/>
                </a:solidFill>
                <a:effectLst/>
                <a:latin typeface="Times New Roman" panose="02020603050405020304" pitchFamily="18" charset="0"/>
                <a:ea typeface="宋体" panose="02010600030101010101" pitchFamily="2" charset="-122"/>
              </a:rPr>
              <a:t>Beijing Opera</a:t>
            </a:r>
            <a:r>
              <a:rPr lang="en-US" altLang="zh-CN" sz="2800" b="1" kern="100" dirty="0">
                <a:effectLst/>
                <a:latin typeface="Times New Roman" panose="02020603050405020304" pitchFamily="18" charset="0"/>
                <a:ea typeface="宋体" panose="02010600030101010101" pitchFamily="2" charset="-122"/>
              </a:rPr>
              <a:t> to </a:t>
            </a:r>
            <a:r>
              <a:rPr lang="en-US" altLang="zh-CN" sz="2800" b="1" i="1" kern="100" dirty="0">
                <a:solidFill>
                  <a:srgbClr val="00B0F0"/>
                </a:solidFill>
                <a:effectLst/>
                <a:latin typeface="Times New Roman" panose="02020603050405020304" pitchFamily="18" charset="0"/>
                <a:ea typeface="宋体" panose="02010600030101010101" pitchFamily="2" charset="-122"/>
              </a:rPr>
              <a:t>the Irish dance</a:t>
            </a:r>
            <a:r>
              <a:rPr lang="en-US" altLang="zh-CN" sz="2800" b="1" kern="100" dirty="0">
                <a:effectLst/>
                <a:latin typeface="Times New Roman" panose="02020603050405020304" pitchFamily="18" charset="0"/>
                <a:ea typeface="宋体" panose="02010600030101010101" pitchFamily="2" charset="-122"/>
              </a:rPr>
              <a:t>. We </a:t>
            </a:r>
            <a:r>
              <a:rPr lang="en-US" altLang="zh-CN" sz="2800" b="1" kern="100" dirty="0">
                <a:solidFill>
                  <a:srgbClr val="C00000"/>
                </a:solidFill>
                <a:effectLst/>
                <a:latin typeface="Times New Roman" panose="02020603050405020304" pitchFamily="18" charset="0"/>
                <a:ea typeface="宋体" panose="02010600030101010101" pitchFamily="2" charset="-122"/>
              </a:rPr>
              <a:t>attended</a:t>
            </a:r>
            <a:r>
              <a:rPr lang="en-US" altLang="zh-CN" sz="2800" b="1" kern="100" dirty="0">
                <a:effectLst/>
                <a:latin typeface="Times New Roman" panose="02020603050405020304" pitchFamily="18" charset="0"/>
                <a:ea typeface="宋体" panose="02010600030101010101" pitchFamily="2" charset="-122"/>
              </a:rPr>
              <a:t> the literature forum where many talented writers like </a:t>
            </a:r>
            <a:r>
              <a:rPr lang="en-US" altLang="zh-CN" sz="2800" b="1" i="1" kern="100" dirty="0">
                <a:solidFill>
                  <a:srgbClr val="00B0F0"/>
                </a:solidFill>
                <a:latin typeface="Times New Roman" panose="02020603050405020304" pitchFamily="18" charset="0"/>
                <a:ea typeface="宋体" panose="02010600030101010101" pitchFamily="2" charset="-122"/>
              </a:rPr>
              <a:t>Mo Yan </a:t>
            </a:r>
            <a:r>
              <a:rPr lang="en-US" altLang="zh-CN" sz="2800" b="1" kern="100" dirty="0">
                <a:effectLst/>
                <a:latin typeface="Times New Roman" panose="02020603050405020304" pitchFamily="18" charset="0"/>
                <a:ea typeface="宋体" panose="02010600030101010101" pitchFamily="2" charset="-122"/>
              </a:rPr>
              <a:t>and </a:t>
            </a:r>
            <a:r>
              <a:rPr lang="en-US" altLang="zh-CN" sz="2800" b="1" i="1" kern="100" dirty="0">
                <a:solidFill>
                  <a:srgbClr val="00B0F0"/>
                </a:solidFill>
                <a:latin typeface="Times New Roman" panose="02020603050405020304" pitchFamily="18" charset="0"/>
                <a:ea typeface="宋体" panose="02010600030101010101" pitchFamily="2" charset="-122"/>
              </a:rPr>
              <a:t>Oscar Wilde </a:t>
            </a:r>
            <a:r>
              <a:rPr lang="en-US" altLang="zh-CN" sz="2800" b="1" kern="100" dirty="0">
                <a:solidFill>
                  <a:srgbClr val="C00000"/>
                </a:solidFill>
                <a:effectLst/>
                <a:latin typeface="Times New Roman" panose="02020603050405020304" pitchFamily="18" charset="0"/>
                <a:ea typeface="宋体" panose="02010600030101010101" pitchFamily="2" charset="-122"/>
              </a:rPr>
              <a:t>were discussed</a:t>
            </a:r>
            <a:r>
              <a:rPr lang="en-US" altLang="zh-CN" sz="2800" b="1" kern="100" dirty="0">
                <a:effectLst/>
                <a:latin typeface="Times New Roman" panose="02020603050405020304" pitchFamily="18" charset="0"/>
                <a:ea typeface="宋体" panose="02010600030101010101" pitchFamily="2" charset="-122"/>
              </a:rPr>
              <a:t>.</a:t>
            </a:r>
            <a:endParaRPr lang="en-US" altLang="zh-CN" sz="2800" b="1" kern="100" dirty="0">
              <a:effectLst/>
              <a:latin typeface="Times New Roman" panose="02020603050405020304" pitchFamily="18" charset="0"/>
              <a:ea typeface="宋体" panose="02010600030101010101" pitchFamily="2" charset="-122"/>
            </a:endParaRPr>
          </a:p>
          <a:p>
            <a:pPr marL="514350" indent="-514350" algn="just">
              <a:buAutoNum type="arabicPeriod"/>
            </a:pPr>
            <a:r>
              <a:rPr lang="en-US" altLang="zh-CN" sz="2800" b="1" kern="100" dirty="0">
                <a:effectLst/>
                <a:latin typeface="Times New Roman" panose="02020603050405020304" pitchFamily="18" charset="0"/>
                <a:ea typeface="宋体" panose="02010600030101010101" pitchFamily="2" charset="-122"/>
              </a:rPr>
              <a:t>How I miss the splendid music performances and the grand parade we </a:t>
            </a:r>
            <a:r>
              <a:rPr lang="en-US" altLang="zh-CN" sz="2800" b="1" kern="100" dirty="0">
                <a:solidFill>
                  <a:srgbClr val="C00000"/>
                </a:solidFill>
                <a:effectLst/>
                <a:latin typeface="Times New Roman" panose="02020603050405020304" pitchFamily="18" charset="0"/>
                <a:ea typeface="宋体" panose="02010600030101010101" pitchFamily="2" charset="-122"/>
              </a:rPr>
              <a:t>joined</a:t>
            </a:r>
            <a:r>
              <a:rPr lang="en-US" altLang="zh-CN" sz="2800" b="1" kern="100" dirty="0">
                <a:effectLst/>
                <a:latin typeface="Times New Roman" panose="02020603050405020304" pitchFamily="18" charset="0"/>
                <a:ea typeface="宋体" panose="02010600030101010101" pitchFamily="2" charset="-122"/>
              </a:rPr>
              <a:t> in our national costumes!  </a:t>
            </a:r>
            <a:endParaRPr lang="en-US" altLang="zh-CN" sz="2800" b="1" kern="100" dirty="0">
              <a:effectLst/>
              <a:latin typeface="Times New Roman" panose="02020603050405020304" pitchFamily="18" charset="0"/>
              <a:ea typeface="宋体" panose="02010600030101010101" pitchFamily="2" charset="-122"/>
            </a:endParaRPr>
          </a:p>
          <a:p>
            <a:pPr marL="514350" indent="-514350" algn="just">
              <a:buAutoNum type="arabicPeriod"/>
            </a:pPr>
            <a:r>
              <a:rPr lang="en-US" sz="2800" b="1" kern="100" dirty="0">
                <a:latin typeface="Times New Roman" panose="02020603050405020304" pitchFamily="18" charset="0"/>
                <a:ea typeface="宋体" panose="02010600030101010101" pitchFamily="2" charset="-122"/>
                <a:cs typeface="Times New Roman" panose="02020603050405020304" pitchFamily="18" charset="0"/>
              </a:rPr>
              <a:t>I still remember how </a:t>
            </a:r>
            <a:r>
              <a:rPr lang="en-US" sz="2800" b="1" i="1" kern="1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Chinese lion dance </a:t>
            </a:r>
            <a:r>
              <a:rPr lang="en-US" sz="2800" b="1" kern="100" dirty="0">
                <a:latin typeface="Times New Roman" panose="02020603050405020304" pitchFamily="18" charset="0"/>
                <a:ea typeface="宋体" panose="02010600030101010101" pitchFamily="2" charset="-122"/>
                <a:cs typeface="Times New Roman" panose="02020603050405020304" pitchFamily="18" charset="0"/>
              </a:rPr>
              <a:t>and </a:t>
            </a:r>
            <a:r>
              <a:rPr lang="en-US" sz="2800" b="1" i="1" kern="1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800" b="1" i="1" kern="1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rish musical</a:t>
            </a:r>
            <a:r>
              <a:rPr lang="en-US" sz="2800" b="1" i="1" kern="1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 </a:t>
            </a:r>
            <a:r>
              <a:rPr lang="en-US" sz="2800" b="1"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held</a:t>
            </a:r>
            <a:r>
              <a:rPr lang="en-US" sz="2800" b="1" kern="100" dirty="0">
                <a:latin typeface="Times New Roman" panose="02020603050405020304" pitchFamily="18" charset="0"/>
                <a:ea typeface="宋体" panose="02010600030101010101" pitchFamily="2" charset="-122"/>
                <a:cs typeface="Times New Roman" panose="02020603050405020304" pitchFamily="18" charset="0"/>
              </a:rPr>
              <a:t> us entirely in their power.</a:t>
            </a:r>
            <a:endParaRPr lang="en-GB" sz="4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文本框 4"/>
          <p:cNvSpPr txBox="1"/>
          <p:nvPr/>
        </p:nvSpPr>
        <p:spPr>
          <a:xfrm>
            <a:off x="826718" y="607512"/>
            <a:ext cx="1256391" cy="584775"/>
          </a:xfrm>
          <a:prstGeom prst="rect">
            <a:avLst/>
          </a:prstGeom>
          <a:solidFill>
            <a:schemeClr val="tx2">
              <a:lumMod val="10000"/>
              <a:lumOff val="90000"/>
            </a:schemeClr>
          </a:solid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要点</a:t>
            </a:r>
            <a:r>
              <a:rPr lang="en-US" altLang="zh-CN" sz="3200" b="1" dirty="0">
                <a:latin typeface="微软雅黑" panose="020B0503020204020204" pitchFamily="34" charset="-122"/>
                <a:ea typeface="微软雅黑" panose="020B0503020204020204" pitchFamily="34" charset="-122"/>
              </a:rPr>
              <a:t>1</a:t>
            </a:r>
            <a:endParaRPr lang="en-GB" sz="3200" b="1" dirty="0">
              <a:latin typeface="微软雅黑" panose="020B0503020204020204" pitchFamily="34" charset="-122"/>
              <a:ea typeface="微软雅黑" panose="020B0503020204020204" pitchFamily="34" charset="-122"/>
            </a:endParaRPr>
          </a:p>
        </p:txBody>
      </p:sp>
      <p:cxnSp>
        <p:nvCxnSpPr>
          <p:cNvPr id="10" name="连接符: 肘形 9"/>
          <p:cNvCxnSpPr/>
          <p:nvPr/>
        </p:nvCxnSpPr>
        <p:spPr>
          <a:xfrm>
            <a:off x="2141951" y="607512"/>
            <a:ext cx="7071848" cy="584775"/>
          </a:xfrm>
          <a:prstGeom prst="bentConnector3">
            <a:avLst>
              <a:gd name="adj1" fmla="val -304"/>
            </a:avLst>
          </a:prstGeom>
          <a:ln w="57150">
            <a:solidFill>
              <a:srgbClr val="C557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26718" y="5332058"/>
            <a:ext cx="9212894" cy="1200329"/>
          </a:xfrm>
          <a:prstGeom prst="rect">
            <a:avLst/>
          </a:prstGeom>
          <a:noFill/>
        </p:spPr>
        <p:txBody>
          <a:bodyPr wrap="square" rtlCol="0">
            <a:spAutoFit/>
          </a:bodyPr>
          <a:lstStyle/>
          <a:p>
            <a:r>
              <a:rPr lang="en-US" altLang="zh-CN" sz="2400" b="1" dirty="0">
                <a:solidFill>
                  <a:srgbClr val="C00000"/>
                </a:solidFill>
                <a:latin typeface="微软雅黑" panose="020B0503020204020204" pitchFamily="34" charset="-122"/>
                <a:ea typeface="微软雅黑" panose="020B0503020204020204" pitchFamily="34" charset="-122"/>
              </a:rPr>
              <a:t>Tip 1: </a:t>
            </a:r>
            <a:r>
              <a:rPr lang="zh-CN" altLang="en-US" sz="2400" b="1" dirty="0">
                <a:solidFill>
                  <a:srgbClr val="C00000"/>
                </a:solidFill>
                <a:latin typeface="微软雅黑" panose="020B0503020204020204" pitchFamily="34" charset="-122"/>
                <a:ea typeface="微软雅黑" panose="020B0503020204020204" pitchFamily="34" charset="-122"/>
              </a:rPr>
              <a:t>朋友已经回国，此处为回忆，时态应用一般过去时</a:t>
            </a:r>
            <a:endParaRPr lang="en-US" altLang="zh-CN" sz="2400" b="1" dirty="0">
              <a:solidFill>
                <a:srgbClr val="C00000"/>
              </a:solidFill>
              <a:latin typeface="微软雅黑" panose="020B0503020204020204" pitchFamily="34" charset="-122"/>
              <a:ea typeface="微软雅黑" panose="020B0503020204020204" pitchFamily="34" charset="-122"/>
            </a:endParaRPr>
          </a:p>
          <a:p>
            <a:r>
              <a:rPr lang="en-US" altLang="zh-CN" sz="2400" b="1" dirty="0">
                <a:solidFill>
                  <a:srgbClr val="C00000"/>
                </a:solidFill>
                <a:latin typeface="微软雅黑" panose="020B0503020204020204" pitchFamily="34" charset="-122"/>
                <a:ea typeface="微软雅黑" panose="020B0503020204020204" pitchFamily="34" charset="-122"/>
              </a:rPr>
              <a:t>Tip 2: </a:t>
            </a:r>
            <a:r>
              <a:rPr lang="zh-CN" altLang="en-US" sz="2400" b="1" dirty="0">
                <a:solidFill>
                  <a:srgbClr val="C00000"/>
                </a:solidFill>
                <a:latin typeface="微软雅黑" panose="020B0503020204020204" pitchFamily="34" charset="-122"/>
                <a:ea typeface="微软雅黑" panose="020B0503020204020204" pitchFamily="34" charset="-122"/>
              </a:rPr>
              <a:t>将文化活动细节化，丰富内容</a:t>
            </a:r>
            <a:r>
              <a:rPr lang="en-US" altLang="zh-CN" sz="2400" b="1" dirty="0">
                <a:solidFill>
                  <a:srgbClr val="C00000"/>
                </a:solidFill>
                <a:latin typeface="微软雅黑" panose="020B0503020204020204" pitchFamily="34" charset="-122"/>
                <a:ea typeface="微软雅黑" panose="020B0503020204020204" pitchFamily="34" charset="-122"/>
              </a:rPr>
              <a:t>      </a:t>
            </a:r>
            <a:endParaRPr lang="en-US" altLang="zh-CN" sz="2400" b="1" dirty="0">
              <a:solidFill>
                <a:srgbClr val="C00000"/>
              </a:solidFill>
              <a:latin typeface="微软雅黑" panose="020B0503020204020204" pitchFamily="34" charset="-122"/>
              <a:ea typeface="微软雅黑" panose="020B0503020204020204" pitchFamily="34" charset="-122"/>
            </a:endParaRPr>
          </a:p>
          <a:p>
            <a:endParaRPr lang="en-GB"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l="48619" t="14776" r="1381" b="14148"/>
          <a:stretch>
            <a:fillRect/>
          </a:stretch>
        </p:blipFill>
        <p:spPr>
          <a:xfrm>
            <a:off x="10089328" y="4033381"/>
            <a:ext cx="1519296" cy="2159706"/>
          </a:xfrm>
          <a:prstGeom prst="rect">
            <a:avLst/>
          </a:prstGeom>
        </p:spPr>
      </p:pic>
      <p:sp>
        <p:nvSpPr>
          <p:cNvPr id="3" name="文本框 2"/>
          <p:cNvSpPr txBox="1"/>
          <p:nvPr/>
        </p:nvSpPr>
        <p:spPr>
          <a:xfrm>
            <a:off x="2141951" y="484401"/>
            <a:ext cx="7130690" cy="707886"/>
          </a:xfrm>
          <a:prstGeom prst="rect">
            <a:avLst/>
          </a:prstGeom>
          <a:noFill/>
        </p:spPr>
        <p:txBody>
          <a:bodyPr wrap="square">
            <a:spAutoFit/>
          </a:bodyPr>
          <a:lstStyle/>
          <a:p>
            <a:r>
              <a:rPr lang="zh-CN" altLang="en-US" sz="4000" b="1" dirty="0">
                <a:solidFill>
                  <a:srgbClr val="C55700"/>
                </a:solidFill>
                <a:effectLst/>
                <a:latin typeface="微软雅黑" panose="020B0503020204020204" pitchFamily="34" charset="-122"/>
                <a:ea typeface="微软雅黑" panose="020B0503020204020204" pitchFamily="34" charset="-122"/>
                <a:cs typeface="Times New Roman" panose="02020603050405020304" pitchFamily="18" charset="0"/>
              </a:rPr>
              <a:t>回忆活动经历</a:t>
            </a:r>
            <a:endParaRPr lang="en-GB" sz="4000" b="1" dirty="0">
              <a:solidFill>
                <a:srgbClr val="C557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26718" y="1525942"/>
            <a:ext cx="9557359" cy="1815882"/>
          </a:xfrm>
          <a:prstGeom prst="rect">
            <a:avLst/>
          </a:prstGeom>
          <a:noFill/>
        </p:spPr>
        <p:txBody>
          <a:bodyPr wrap="square">
            <a:spAutoFit/>
          </a:bodyPr>
          <a:lstStyle/>
          <a:p>
            <a:pPr marL="514350" indent="-514350" algn="just">
              <a:buAutoNum type="arabicPeriod"/>
            </a:pPr>
            <a:r>
              <a:rPr lang="en-US" altLang="zh-CN" sz="2800" b="1" kern="100" dirty="0">
                <a:solidFill>
                  <a:srgbClr val="C00000"/>
                </a:solidFill>
                <a:effectLst/>
                <a:latin typeface="Times New Roman" panose="02020603050405020304" pitchFamily="18" charset="0"/>
                <a:ea typeface="宋体" panose="02010600030101010101" pitchFamily="2" charset="-122"/>
              </a:rPr>
              <a:t>Together we </a:t>
            </a:r>
            <a:r>
              <a:rPr lang="en-US" altLang="zh-CN" sz="2800" b="1" kern="100" dirty="0">
                <a:effectLst/>
                <a:latin typeface="Times New Roman" panose="02020603050405020304" pitchFamily="18" charset="0"/>
                <a:ea typeface="宋体" panose="02010600030101010101" pitchFamily="2" charset="-122"/>
              </a:rPr>
              <a:t>appreciated the finest arts from Beijing Opera</a:t>
            </a:r>
            <a:r>
              <a:rPr lang="en-US" altLang="zh-CN" sz="2800" b="1" i="1" kern="100" dirty="0">
                <a:solidFill>
                  <a:schemeClr val="accent3">
                    <a:lumMod val="60000"/>
                    <a:lumOff val="40000"/>
                  </a:schemeClr>
                </a:solidFill>
                <a:effectLst/>
                <a:latin typeface="Times New Roman" panose="02020603050405020304" pitchFamily="18" charset="0"/>
                <a:ea typeface="宋体" panose="02010600030101010101" pitchFamily="2" charset="-122"/>
              </a:rPr>
              <a:t> </a:t>
            </a:r>
            <a:r>
              <a:rPr lang="en-US" altLang="zh-CN" sz="2800" b="1" kern="100" dirty="0">
                <a:effectLst/>
                <a:latin typeface="Times New Roman" panose="02020603050405020304" pitchFamily="18" charset="0"/>
                <a:ea typeface="宋体" panose="02010600030101010101" pitchFamily="2" charset="-122"/>
              </a:rPr>
              <a:t>to the Irish dance. </a:t>
            </a:r>
            <a:r>
              <a:rPr lang="en-US" altLang="zh-CN" sz="2800" b="1" kern="100" dirty="0">
                <a:solidFill>
                  <a:srgbClr val="C00000"/>
                </a:solidFill>
                <a:effectLst/>
                <a:latin typeface="Times New Roman" panose="02020603050405020304" pitchFamily="18" charset="0"/>
                <a:ea typeface="宋体" panose="02010600030101010101" pitchFamily="2" charset="-122"/>
              </a:rPr>
              <a:t>We</a:t>
            </a:r>
            <a:r>
              <a:rPr lang="en-US" altLang="zh-CN" sz="2800" b="1" kern="100" dirty="0">
                <a:effectLst/>
                <a:latin typeface="Times New Roman" panose="02020603050405020304" pitchFamily="18" charset="0"/>
                <a:ea typeface="宋体" panose="02010600030101010101" pitchFamily="2" charset="-122"/>
              </a:rPr>
              <a:t> attended the literature forum where many talented writers like </a:t>
            </a:r>
            <a:r>
              <a:rPr lang="en-US" altLang="zh-CN" sz="2800" b="1" kern="100" dirty="0">
                <a:latin typeface="Times New Roman" panose="02020603050405020304" pitchFamily="18" charset="0"/>
                <a:ea typeface="宋体" panose="02010600030101010101" pitchFamily="2" charset="-122"/>
              </a:rPr>
              <a:t>Mo Yan </a:t>
            </a:r>
            <a:r>
              <a:rPr lang="en-US" altLang="zh-CN" sz="2800" b="1" kern="100" dirty="0">
                <a:effectLst/>
                <a:latin typeface="Times New Roman" panose="02020603050405020304" pitchFamily="18" charset="0"/>
                <a:ea typeface="宋体" panose="02010600030101010101" pitchFamily="2" charset="-122"/>
              </a:rPr>
              <a:t>and </a:t>
            </a:r>
            <a:r>
              <a:rPr lang="en-US" altLang="zh-CN" sz="2800" b="1" kern="100" dirty="0">
                <a:latin typeface="Times New Roman" panose="02020603050405020304" pitchFamily="18" charset="0"/>
                <a:ea typeface="宋体" panose="02010600030101010101" pitchFamily="2" charset="-122"/>
              </a:rPr>
              <a:t>Oscar Wilde </a:t>
            </a:r>
            <a:r>
              <a:rPr lang="en-US" altLang="zh-CN" sz="2800" b="1" kern="100" dirty="0">
                <a:effectLst/>
                <a:latin typeface="Times New Roman" panose="02020603050405020304" pitchFamily="18" charset="0"/>
                <a:ea typeface="宋体" panose="02010600030101010101" pitchFamily="2" charset="-122"/>
              </a:rPr>
              <a:t>were discussed.</a:t>
            </a:r>
            <a:endParaRPr lang="en-US" altLang="zh-CN" sz="2800" b="1" kern="100" dirty="0">
              <a:effectLst/>
              <a:latin typeface="Times New Roman" panose="02020603050405020304" pitchFamily="18" charset="0"/>
              <a:ea typeface="宋体" panose="02010600030101010101" pitchFamily="2" charset="-122"/>
            </a:endParaRPr>
          </a:p>
        </p:txBody>
      </p:sp>
      <p:sp>
        <p:nvSpPr>
          <p:cNvPr id="5" name="文本框 4"/>
          <p:cNvSpPr txBox="1"/>
          <p:nvPr/>
        </p:nvSpPr>
        <p:spPr>
          <a:xfrm>
            <a:off x="826718" y="607512"/>
            <a:ext cx="1256391" cy="584775"/>
          </a:xfrm>
          <a:prstGeom prst="rect">
            <a:avLst/>
          </a:prstGeom>
          <a:solidFill>
            <a:schemeClr val="tx2">
              <a:lumMod val="10000"/>
              <a:lumOff val="90000"/>
            </a:schemeClr>
          </a:solid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要点</a:t>
            </a:r>
            <a:r>
              <a:rPr lang="en-US" altLang="zh-CN" sz="3200" b="1" dirty="0">
                <a:latin typeface="微软雅黑" panose="020B0503020204020204" pitchFamily="34" charset="-122"/>
                <a:ea typeface="微软雅黑" panose="020B0503020204020204" pitchFamily="34" charset="-122"/>
              </a:rPr>
              <a:t>1</a:t>
            </a:r>
            <a:endParaRPr lang="en-GB" sz="3200" b="1" dirty="0">
              <a:latin typeface="微软雅黑" panose="020B0503020204020204" pitchFamily="34" charset="-122"/>
              <a:ea typeface="微软雅黑" panose="020B0503020204020204" pitchFamily="34" charset="-122"/>
            </a:endParaRPr>
          </a:p>
        </p:txBody>
      </p:sp>
      <p:cxnSp>
        <p:nvCxnSpPr>
          <p:cNvPr id="10" name="连接符: 肘形 9"/>
          <p:cNvCxnSpPr/>
          <p:nvPr/>
        </p:nvCxnSpPr>
        <p:spPr>
          <a:xfrm>
            <a:off x="2141951" y="607512"/>
            <a:ext cx="7071848" cy="584775"/>
          </a:xfrm>
          <a:prstGeom prst="bentConnector3">
            <a:avLst>
              <a:gd name="adj1" fmla="val -304"/>
            </a:avLst>
          </a:prstGeom>
          <a:ln w="57150">
            <a:solidFill>
              <a:srgbClr val="C557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26718" y="3429000"/>
            <a:ext cx="9212894" cy="830997"/>
          </a:xfrm>
          <a:prstGeom prst="rect">
            <a:avLst/>
          </a:prstGeom>
          <a:noFill/>
        </p:spPr>
        <p:txBody>
          <a:bodyPr wrap="square" rtlCol="0">
            <a:spAutoFit/>
          </a:bodyPr>
          <a:lstStyle/>
          <a:p>
            <a:r>
              <a:rPr lang="en-US" altLang="zh-CN" sz="2400" b="1" dirty="0">
                <a:solidFill>
                  <a:srgbClr val="C00000"/>
                </a:solidFill>
                <a:latin typeface="微软雅黑" panose="020B0503020204020204" pitchFamily="34" charset="-122"/>
                <a:ea typeface="微软雅黑" panose="020B0503020204020204" pitchFamily="34" charset="-122"/>
              </a:rPr>
              <a:t>Tip</a:t>
            </a:r>
            <a:r>
              <a:rPr lang="zh-CN" altLang="en-US" sz="2400" b="1" dirty="0">
                <a:solidFill>
                  <a:srgbClr val="C00000"/>
                </a:solidFill>
                <a:latin typeface="微软雅黑" panose="020B0503020204020204" pitchFamily="34" charset="-122"/>
                <a:ea typeface="微软雅黑" panose="020B0503020204020204" pitchFamily="34" charset="-122"/>
              </a:rPr>
              <a:t> </a:t>
            </a:r>
            <a:r>
              <a:rPr lang="en-US" altLang="zh-CN" sz="2400" b="1" dirty="0">
                <a:solidFill>
                  <a:srgbClr val="C00000"/>
                </a:solidFill>
                <a:latin typeface="微软雅黑" panose="020B0503020204020204" pitchFamily="34" charset="-122"/>
                <a:ea typeface="微软雅黑" panose="020B0503020204020204" pitchFamily="34" charset="-122"/>
              </a:rPr>
              <a:t>3: </a:t>
            </a:r>
            <a:r>
              <a:rPr lang="zh-CN" altLang="en-US" sz="2400" b="1" dirty="0">
                <a:solidFill>
                  <a:srgbClr val="C00000"/>
                </a:solidFill>
                <a:latin typeface="微软雅黑" panose="020B0503020204020204" pitchFamily="34" charset="-122"/>
                <a:ea typeface="微软雅黑" panose="020B0503020204020204" pitchFamily="34" charset="-122"/>
              </a:rPr>
              <a:t>写作对象为朋友，</a:t>
            </a:r>
            <a:r>
              <a:rPr lang="zh-CN" altLang="en-US" sz="2400" b="1" dirty="0">
                <a:solidFill>
                  <a:schemeClr val="bg1"/>
                </a:solidFill>
                <a:highlight>
                  <a:srgbClr val="C55700"/>
                </a:highlight>
                <a:latin typeface="微软雅黑" panose="020B0503020204020204" pitchFamily="34" charset="-122"/>
                <a:ea typeface="微软雅黑" panose="020B0503020204020204" pitchFamily="34" charset="-122"/>
              </a:rPr>
              <a:t>语言风格</a:t>
            </a:r>
            <a:r>
              <a:rPr lang="zh-CN" altLang="en-US" sz="2400" b="1" dirty="0">
                <a:solidFill>
                  <a:srgbClr val="C00000"/>
                </a:solidFill>
                <a:latin typeface="微软雅黑" panose="020B0503020204020204" pitchFamily="34" charset="-122"/>
                <a:ea typeface="微软雅黑" panose="020B0503020204020204" pitchFamily="34" charset="-122"/>
              </a:rPr>
              <a:t>应与宣传稿与报道进行区分</a:t>
            </a:r>
            <a:endParaRPr lang="en-US" altLang="zh-CN" sz="2400" b="1" dirty="0">
              <a:solidFill>
                <a:srgbClr val="C00000"/>
              </a:solidFill>
              <a:latin typeface="微软雅黑" panose="020B0503020204020204" pitchFamily="34" charset="-122"/>
              <a:ea typeface="微软雅黑" panose="020B0503020204020204" pitchFamily="34" charset="-122"/>
            </a:endParaRPr>
          </a:p>
          <a:p>
            <a:endParaRPr lang="en-GB" sz="2400" b="1" dirty="0">
              <a:solidFill>
                <a:srgbClr val="C0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969888" y="4117591"/>
            <a:ext cx="9119440" cy="1569660"/>
          </a:xfrm>
          <a:prstGeom prst="rect">
            <a:avLst/>
          </a:prstGeom>
          <a:solidFill>
            <a:schemeClr val="bg1">
              <a:lumMod val="95000"/>
            </a:schemeClr>
          </a:solidFill>
        </p:spPr>
        <p:txBody>
          <a:bodyPr wrap="square">
            <a:spAutoFit/>
          </a:bodyPr>
          <a:lstStyle/>
          <a:p>
            <a:pPr algn="just"/>
            <a:r>
              <a:rPr lang="en-US" altLang="zh-CN" sz="2400" b="1" dirty="0">
                <a:latin typeface="Times New Roman" panose="02020603050405020304" pitchFamily="18" charset="0"/>
                <a:cs typeface="Times New Roman" panose="02020603050405020304" pitchFamily="18" charset="0"/>
              </a:rPr>
              <a:t>    The festival included various activities </a:t>
            </a:r>
            <a:r>
              <a:rPr lang="en-US" altLang="zh-CN" sz="2400" b="1" i="1" u="sng" dirty="0">
                <a:latin typeface="Times New Roman" panose="02020603050405020304" pitchFamily="18" charset="0"/>
                <a:cs typeface="Times New Roman" panose="02020603050405020304" pitchFamily="18" charset="0"/>
              </a:rPr>
              <a:t>ranging from </a:t>
            </a:r>
            <a:r>
              <a:rPr lang="en-US" altLang="zh-CN" sz="2400" b="1" dirty="0">
                <a:latin typeface="Times New Roman" panose="02020603050405020304" pitchFamily="18" charset="0"/>
                <a:cs typeface="Times New Roman" panose="02020603050405020304" pitchFamily="18" charset="0"/>
              </a:rPr>
              <a:t>an ancient poetry recitation contest </a:t>
            </a:r>
            <a:r>
              <a:rPr lang="en-US" altLang="zh-CN" sz="2400" b="1" i="1" u="sng" dirty="0">
                <a:latin typeface="Times New Roman" panose="02020603050405020304" pitchFamily="18" charset="0"/>
                <a:cs typeface="Times New Roman" panose="02020603050405020304" pitchFamily="18" charset="0"/>
              </a:rPr>
              <a:t>to</a:t>
            </a:r>
            <a:r>
              <a:rPr lang="en-US" altLang="zh-CN" sz="2400" b="1" dirty="0">
                <a:latin typeface="Times New Roman" panose="02020603050405020304" pitchFamily="18" charset="0"/>
                <a:cs typeface="Times New Roman" panose="02020603050405020304" pitchFamily="18" charset="0"/>
              </a:rPr>
              <a:t> a week-long exhibition, where hundreds of students' traditional Chinese painting and calligraphy works were on display. </a:t>
            </a:r>
            <a:endParaRPr lang="en-GB" sz="2400" dirty="0"/>
          </a:p>
        </p:txBody>
      </p:sp>
      <p:sp>
        <p:nvSpPr>
          <p:cNvPr id="12" name="文本框 11"/>
          <p:cNvSpPr txBox="1"/>
          <p:nvPr/>
        </p:nvSpPr>
        <p:spPr>
          <a:xfrm>
            <a:off x="6875523" y="5401757"/>
            <a:ext cx="3356975" cy="461665"/>
          </a:xfrm>
          <a:prstGeom prst="rect">
            <a:avLst/>
          </a:prstGeom>
          <a:solidFill>
            <a:schemeClr val="accent4">
              <a:lumMod val="20000"/>
              <a:lumOff val="8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报道语言风格</a:t>
            </a:r>
            <a:endParaRPr lang="en-GB"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47637" y="484401"/>
            <a:ext cx="6860475" cy="707886"/>
          </a:xfrm>
          <a:prstGeom prst="rect">
            <a:avLst/>
          </a:prstGeom>
          <a:noFill/>
        </p:spPr>
        <p:txBody>
          <a:bodyPr wrap="square">
            <a:spAutoFit/>
          </a:bodyPr>
          <a:lstStyle/>
          <a:p>
            <a:r>
              <a:rPr lang="zh-CN" altLang="en-US" sz="4000" b="1" dirty="0">
                <a:solidFill>
                  <a:schemeClr val="accent4">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分享个人收获</a:t>
            </a:r>
            <a:endParaRPr lang="en-GB" sz="40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26718" y="607512"/>
            <a:ext cx="1256391" cy="584775"/>
          </a:xfrm>
          <a:prstGeom prst="rect">
            <a:avLst/>
          </a:prstGeom>
          <a:solidFill>
            <a:schemeClr val="tx2">
              <a:lumMod val="10000"/>
              <a:lumOff val="90000"/>
            </a:schemeClr>
          </a:solid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要点</a:t>
            </a:r>
            <a:r>
              <a:rPr lang="en-US" altLang="zh-CN" sz="3200" b="1" dirty="0">
                <a:latin typeface="微软雅黑" panose="020B0503020204020204" pitchFamily="34" charset="-122"/>
                <a:ea typeface="微软雅黑" panose="020B0503020204020204" pitchFamily="34" charset="-122"/>
              </a:rPr>
              <a:t>2</a:t>
            </a:r>
            <a:endParaRPr lang="en-GB" sz="3200" b="1" dirty="0">
              <a:latin typeface="微软雅黑" panose="020B0503020204020204" pitchFamily="34" charset="-122"/>
              <a:ea typeface="微软雅黑" panose="020B0503020204020204" pitchFamily="34" charset="-122"/>
            </a:endParaRPr>
          </a:p>
        </p:txBody>
      </p:sp>
      <p:cxnSp>
        <p:nvCxnSpPr>
          <p:cNvPr id="10" name="连接符: 肘形 9"/>
          <p:cNvCxnSpPr/>
          <p:nvPr/>
        </p:nvCxnSpPr>
        <p:spPr>
          <a:xfrm>
            <a:off x="2141951" y="607512"/>
            <a:ext cx="7071848" cy="584775"/>
          </a:xfrm>
          <a:prstGeom prst="bentConnector3">
            <a:avLst>
              <a:gd name="adj1" fmla="val -304"/>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13982" y="1538655"/>
            <a:ext cx="10095979" cy="3539430"/>
          </a:xfrm>
          <a:prstGeom prst="rect">
            <a:avLst/>
          </a:prstGeom>
          <a:noFill/>
        </p:spPr>
        <p:txBody>
          <a:bodyPr wrap="square">
            <a:spAutoFit/>
          </a:bodyPr>
          <a:lstStyle/>
          <a:p>
            <a:pPr marL="514350" indent="-514350" algn="just">
              <a:buFont typeface="+mj-lt"/>
              <a:buAutoNum type="arabicPeriod"/>
            </a:pPr>
            <a:r>
              <a:rPr lang="en-US" sz="2800" b="1" dirty="0">
                <a:latin typeface="Times New Roman" panose="02020603050405020304" pitchFamily="18" charset="0"/>
                <a:cs typeface="Times New Roman" panose="02020603050405020304" pitchFamily="18" charset="0"/>
              </a:rPr>
              <a:t>Those activities gave me a rare glimpse of Ireland and furthered my understanding of Chinese </a:t>
            </a:r>
            <a:r>
              <a:rPr lang="en-US" sz="2800" b="1" dirty="0">
                <a:solidFill>
                  <a:srgbClr val="C00000"/>
                </a:solidFill>
                <a:latin typeface="Times New Roman" panose="02020603050405020304" pitchFamily="18" charset="0"/>
                <a:cs typeface="Times New Roman" panose="02020603050405020304" pitchFamily="18" charset="0"/>
              </a:rPr>
              <a:t>culture</a:t>
            </a:r>
            <a:r>
              <a:rPr lang="en-US" sz="2800" b="1" dirty="0">
                <a:latin typeface="Times New Roman" panose="02020603050405020304" pitchFamily="18" charset="0"/>
                <a:cs typeface="Times New Roman" panose="02020603050405020304" pitchFamily="18" charset="0"/>
              </a:rPr>
              <a:t>, which will be engraved in my memory. However, it is the precious </a:t>
            </a:r>
            <a:r>
              <a:rPr lang="en-US" sz="2800" b="1" dirty="0">
                <a:solidFill>
                  <a:srgbClr val="C00000"/>
                </a:solidFill>
                <a:latin typeface="Times New Roman" panose="02020603050405020304" pitchFamily="18" charset="0"/>
                <a:cs typeface="Times New Roman" panose="02020603050405020304" pitchFamily="18" charset="0"/>
              </a:rPr>
              <a:t>friendship</a:t>
            </a:r>
            <a:r>
              <a:rPr lang="en-US" sz="2800" b="1" dirty="0">
                <a:latin typeface="Times New Roman" panose="02020603050405020304" pitchFamily="18" charset="0"/>
                <a:cs typeface="Times New Roman" panose="02020603050405020304" pitchFamily="18" charset="0"/>
              </a:rPr>
              <a:t> with you that I treasure most.</a:t>
            </a:r>
            <a:endParaRPr lang="en-US" sz="2800" b="1"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800" b="1" dirty="0">
                <a:latin typeface="Times New Roman" panose="02020603050405020304" pitchFamily="18" charset="0"/>
                <a:cs typeface="Times New Roman" panose="02020603050405020304" pitchFamily="18" charset="0"/>
              </a:rPr>
              <a:t>During the festival, I not only gained an overall view of </a:t>
            </a:r>
            <a:r>
              <a:rPr lang="en-US" sz="2800" b="1" dirty="0">
                <a:solidFill>
                  <a:srgbClr val="C00000"/>
                </a:solidFill>
                <a:latin typeface="Times New Roman" panose="02020603050405020304" pitchFamily="18" charset="0"/>
                <a:cs typeface="Times New Roman" panose="02020603050405020304" pitchFamily="18" charset="0"/>
              </a:rPr>
              <a:t>culture</a:t>
            </a:r>
            <a:r>
              <a:rPr lang="en-US" sz="2800" b="1" dirty="0">
                <a:latin typeface="Times New Roman" panose="02020603050405020304" pitchFamily="18" charset="0"/>
                <a:cs typeface="Times New Roman" panose="02020603050405020304" pitchFamily="18" charset="0"/>
              </a:rPr>
              <a:t> differences, but also obtained wonderful </a:t>
            </a:r>
            <a:r>
              <a:rPr lang="en-US" sz="2800" b="1" dirty="0">
                <a:solidFill>
                  <a:srgbClr val="C00000"/>
                </a:solidFill>
                <a:latin typeface="Times New Roman" panose="02020603050405020304" pitchFamily="18" charset="0"/>
                <a:cs typeface="Times New Roman" panose="02020603050405020304" pitchFamily="18" charset="0"/>
              </a:rPr>
              <a:t>memories and friendships </a:t>
            </a:r>
            <a:r>
              <a:rPr lang="en-US" sz="2800" b="1" dirty="0">
                <a:latin typeface="Times New Roman" panose="02020603050405020304" pitchFamily="18" charset="0"/>
                <a:cs typeface="Times New Roman" panose="02020603050405020304" pitchFamily="18" charset="0"/>
              </a:rPr>
              <a:t>worth cherishing forever.</a:t>
            </a:r>
            <a:endParaRPr lang="en-US" sz="2800" b="1"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800" b="1" dirty="0">
                <a:latin typeface="Times New Roman" panose="02020603050405020304" pitchFamily="18" charset="0"/>
                <a:cs typeface="Times New Roman" panose="02020603050405020304" pitchFamily="18" charset="0"/>
              </a:rPr>
              <a:t>The festival truly brought us closer in all aspects.</a:t>
            </a:r>
            <a:endParaRPr lang="en-GB" sz="2800" b="1"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826718" y="5542602"/>
            <a:ext cx="9212894" cy="830997"/>
          </a:xfrm>
          <a:prstGeom prst="rect">
            <a:avLst/>
          </a:prstGeom>
          <a:noFill/>
        </p:spPr>
        <p:txBody>
          <a:bodyPr wrap="square" rtlCol="0">
            <a:spAutoFit/>
          </a:bodyPr>
          <a:lstStyle/>
          <a:p>
            <a:r>
              <a:rPr lang="en-US" altLang="zh-CN" sz="2400" b="1" dirty="0">
                <a:solidFill>
                  <a:srgbClr val="C00000"/>
                </a:solidFill>
                <a:latin typeface="微软雅黑" panose="020B0503020204020204" pitchFamily="34" charset="-122"/>
                <a:ea typeface="微软雅黑" panose="020B0503020204020204" pitchFamily="34" charset="-122"/>
              </a:rPr>
              <a:t>tip</a:t>
            </a:r>
            <a:r>
              <a:rPr lang="zh-CN" altLang="en-US" sz="2400" b="1" dirty="0">
                <a:solidFill>
                  <a:srgbClr val="C00000"/>
                </a:solidFill>
                <a:latin typeface="微软雅黑" panose="020B0503020204020204" pitchFamily="34" charset="-122"/>
                <a:ea typeface="微软雅黑" panose="020B0503020204020204" pitchFamily="34" charset="-122"/>
              </a:rPr>
              <a:t>：收获可从文化交流与友谊两方面展开</a:t>
            </a:r>
            <a:endParaRPr lang="en-US" altLang="zh-CN" sz="2400" b="1" dirty="0">
              <a:solidFill>
                <a:srgbClr val="C00000"/>
              </a:solidFill>
              <a:latin typeface="微软雅黑" panose="020B0503020204020204" pitchFamily="34" charset="-122"/>
              <a:ea typeface="微软雅黑" panose="020B0503020204020204" pitchFamily="34" charset="-122"/>
            </a:endParaRPr>
          </a:p>
          <a:p>
            <a:endParaRPr lang="en-GB" sz="2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木材纹理">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木材纹理">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3733</Words>
  <Application>WPS 演示</Application>
  <PresentationFormat>宽屏</PresentationFormat>
  <Paragraphs>129</Paragraphs>
  <Slides>13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宋体</vt:lpstr>
      <vt:lpstr>Wingdings</vt:lpstr>
      <vt:lpstr>微软雅黑</vt:lpstr>
      <vt:lpstr>Times New Roman</vt:lpstr>
      <vt:lpstr>Arial Unicode MS</vt:lpstr>
      <vt:lpstr>方正姚体</vt:lpstr>
      <vt:lpstr>Rockwell Condensed</vt:lpstr>
      <vt:lpstr>Rockwell</vt:lpstr>
      <vt:lpstr>Calibri</vt:lpstr>
      <vt:lpstr>HelveticaNeue</vt:lpstr>
      <vt:lpstr>Corbel</vt:lpstr>
      <vt:lpstr>华文新魏</vt:lpstr>
      <vt:lpstr>木材纹理</vt:lpstr>
      <vt:lpstr>PowerPoint 演示文稿</vt:lpstr>
      <vt:lpstr>2022年1月 浙江高考英语应用文讲评</vt:lpstr>
      <vt:lpstr>试题回顾（考生回忆版）</vt:lpstr>
      <vt:lpstr>审题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Song Irene</dc:creator>
  <cp:lastModifiedBy>24147</cp:lastModifiedBy>
  <cp:revision>43</cp:revision>
  <dcterms:created xsi:type="dcterms:W3CDTF">2022-01-08T05:00:00Z</dcterms:created>
  <dcterms:modified xsi:type="dcterms:W3CDTF">2022-01-09T06:08:37Z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