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669" r:id="rId3"/>
    <p:sldId id="256" r:id="rId4"/>
    <p:sldId id="257" r:id="rId5"/>
    <p:sldId id="258" r:id="rId6"/>
    <p:sldId id="259" r:id="rId7"/>
    <p:sldId id="656" r:id="rId8"/>
    <p:sldId id="650" r:id="rId9"/>
    <p:sldId id="651" r:id="rId10"/>
    <p:sldId id="652" r:id="rId11"/>
    <p:sldId id="653" r:id="rId12"/>
    <p:sldId id="654" r:id="rId13"/>
    <p:sldId id="655" r:id="rId14"/>
    <p:sldId id="658" r:id="rId15"/>
    <p:sldId id="610" r:id="rId16"/>
    <p:sldId id="657" r:id="rId17"/>
    <p:sldId id="659" r:id="rId18"/>
    <p:sldId id="553" r:id="rId19"/>
    <p:sldId id="66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2D050"/>
    <a:srgbClr val="66006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F9AFEC-3897-4303-8491-C51CAD6842D2}" type="doc">
      <dgm:prSet loTypeId="urn:microsoft.com/office/officeart/2005/8/layout/cycle1" loCatId="cycle" qsTypeId="urn:microsoft.com/office/officeart/2005/8/quickstyle/simple2#3" qsCatId="simple" csTypeId="urn:microsoft.com/office/officeart/2005/8/colors/accent1_2#3" csCatId="accent1" phldr="1"/>
      <dgm:spPr/>
      <dgm:t>
        <a:bodyPr/>
        <a:lstStyle/>
        <a:p>
          <a:endParaRPr lang="zh-CN" altLang="en-US"/>
        </a:p>
      </dgm:t>
    </dgm:pt>
    <dgm:pt modelId="{8F0CB7E0-0170-43F5-B73B-986FA413DF54}">
      <dgm:prSet phldrT="[文本]" custT="1"/>
      <dgm:spPr/>
      <dgm:t>
        <a:bodyPr/>
        <a:lstStyle/>
        <a:p>
          <a:r>
            <a:rPr lang="en-US" altLang="zh-CN" sz="4400" dirty="0">
              <a:latin typeface="Impact" panose="020B0806030902050204" pitchFamily="34" charset="0"/>
            </a:rPr>
            <a:t>1</a:t>
          </a:r>
          <a:endParaRPr lang="zh-CN" altLang="en-US" sz="4400" dirty="0">
            <a:latin typeface="Impact" panose="020B0806030902050204" pitchFamily="34" charset="0"/>
          </a:endParaRPr>
        </a:p>
      </dgm:t>
    </dgm:pt>
    <dgm:pt modelId="{3F189CF7-AD25-4C9D-B930-4A9D62AAB770}" cxnId="{816BA9EF-34F1-4F78-A653-02C482CE3BC4}" type="parTrans">
      <dgm:prSet/>
      <dgm:spPr/>
      <dgm:t>
        <a:bodyPr/>
        <a:lstStyle/>
        <a:p>
          <a:endParaRPr lang="zh-CN" altLang="en-US" sz="1100">
            <a:latin typeface="Impact" panose="020B0806030902050204" pitchFamily="34" charset="0"/>
          </a:endParaRPr>
        </a:p>
      </dgm:t>
    </dgm:pt>
    <dgm:pt modelId="{632CA3D7-C7B3-4941-B1D9-5E94BC47D351}" cxnId="{816BA9EF-34F1-4F78-A653-02C482CE3BC4}" type="sibTrans">
      <dgm:prSet/>
      <dgm:spPr>
        <a:solidFill>
          <a:srgbClr val="2980B9"/>
        </a:solidFill>
      </dgm:spPr>
      <dgm:t>
        <a:bodyPr/>
        <a:lstStyle/>
        <a:p>
          <a:endParaRPr lang="zh-CN" altLang="en-US" sz="1100">
            <a:latin typeface="Impact" panose="020B0806030902050204" pitchFamily="34" charset="0"/>
          </a:endParaRPr>
        </a:p>
      </dgm:t>
    </dgm:pt>
    <dgm:pt modelId="{1D6CE946-39B5-4479-9FDA-9C55724C262E}">
      <dgm:prSet phldrT="[文本]" custT="1"/>
      <dgm:spPr/>
      <dgm:t>
        <a:bodyPr/>
        <a:lstStyle/>
        <a:p>
          <a:r>
            <a:rPr lang="en-US" altLang="zh-CN" sz="4400" dirty="0">
              <a:latin typeface="Impact" panose="020B0806030902050204" pitchFamily="34" charset="0"/>
            </a:rPr>
            <a:t>2</a:t>
          </a:r>
          <a:endParaRPr lang="zh-CN" altLang="en-US" sz="4400" dirty="0">
            <a:latin typeface="Impact" panose="020B0806030902050204" pitchFamily="34" charset="0"/>
          </a:endParaRPr>
        </a:p>
      </dgm:t>
    </dgm:pt>
    <dgm:pt modelId="{E415CBFE-EE83-498A-95DD-17404E12B5BC}" cxnId="{D3DC81F3-7A69-409B-B1DB-D8A85467A7F5}" type="parTrans">
      <dgm:prSet/>
      <dgm:spPr/>
      <dgm:t>
        <a:bodyPr/>
        <a:lstStyle/>
        <a:p>
          <a:endParaRPr lang="zh-CN" altLang="en-US" sz="1100">
            <a:latin typeface="Impact" panose="020B0806030902050204" pitchFamily="34" charset="0"/>
          </a:endParaRPr>
        </a:p>
      </dgm:t>
    </dgm:pt>
    <dgm:pt modelId="{3CA7671E-3622-482F-A0CD-1ECFBA019DB7}" cxnId="{D3DC81F3-7A69-409B-B1DB-D8A85467A7F5}" type="sibTrans">
      <dgm:prSet/>
      <dgm:spPr>
        <a:solidFill>
          <a:srgbClr val="2980B9"/>
        </a:solidFill>
      </dgm:spPr>
      <dgm:t>
        <a:bodyPr/>
        <a:lstStyle/>
        <a:p>
          <a:endParaRPr lang="zh-CN" altLang="en-US" sz="1100">
            <a:latin typeface="Impact" panose="020B0806030902050204" pitchFamily="34" charset="0"/>
          </a:endParaRPr>
        </a:p>
      </dgm:t>
    </dgm:pt>
    <dgm:pt modelId="{7F67C88E-417D-4320-8407-1D0DD232CAB0}">
      <dgm:prSet phldrT="[文本]" custT="1"/>
      <dgm:spPr/>
      <dgm:t>
        <a:bodyPr/>
        <a:lstStyle/>
        <a:p>
          <a:r>
            <a:rPr lang="en-US" altLang="zh-CN" sz="4400" dirty="0">
              <a:latin typeface="Impact" panose="020B0806030902050204" pitchFamily="34" charset="0"/>
            </a:rPr>
            <a:t>4</a:t>
          </a:r>
          <a:endParaRPr lang="zh-CN" altLang="en-US" sz="4400" dirty="0">
            <a:latin typeface="Impact" panose="020B0806030902050204" pitchFamily="34" charset="0"/>
          </a:endParaRPr>
        </a:p>
      </dgm:t>
    </dgm:pt>
    <dgm:pt modelId="{F8D074B0-C581-4B66-B1E9-04FE4F795381}" cxnId="{DC528D08-D6C8-489C-B0CB-D862DE0FD8C7}" type="parTrans">
      <dgm:prSet/>
      <dgm:spPr/>
      <dgm:t>
        <a:bodyPr/>
        <a:lstStyle/>
        <a:p>
          <a:endParaRPr lang="zh-CN" altLang="en-US" sz="1100">
            <a:latin typeface="Impact" panose="020B0806030902050204" pitchFamily="34" charset="0"/>
          </a:endParaRPr>
        </a:p>
      </dgm:t>
    </dgm:pt>
    <dgm:pt modelId="{AC55525B-68E2-4B33-A982-6A95478EE471}" cxnId="{DC528D08-D6C8-489C-B0CB-D862DE0FD8C7}" type="sibTrans">
      <dgm:prSet/>
      <dgm:spPr>
        <a:solidFill>
          <a:srgbClr val="2980B9"/>
        </a:solidFill>
      </dgm:spPr>
      <dgm:t>
        <a:bodyPr/>
        <a:lstStyle/>
        <a:p>
          <a:endParaRPr lang="zh-CN" altLang="en-US" sz="1100">
            <a:latin typeface="Impact" panose="020B0806030902050204" pitchFamily="34" charset="0"/>
          </a:endParaRPr>
        </a:p>
      </dgm:t>
    </dgm:pt>
    <dgm:pt modelId="{0AD3D80D-1426-43C2-835B-B9A4D5E9B1A1}">
      <dgm:prSet phldrT="[文本]" custT="1"/>
      <dgm:spPr/>
      <dgm:t>
        <a:bodyPr/>
        <a:lstStyle/>
        <a:p>
          <a:r>
            <a:rPr lang="en-US" altLang="zh-CN" sz="4400" dirty="0">
              <a:latin typeface="Impact" panose="020B0806030902050204" pitchFamily="34" charset="0"/>
            </a:rPr>
            <a:t>5</a:t>
          </a:r>
          <a:endParaRPr lang="zh-CN" altLang="en-US" sz="4400" dirty="0">
            <a:latin typeface="Impact" panose="020B0806030902050204" pitchFamily="34" charset="0"/>
          </a:endParaRPr>
        </a:p>
      </dgm:t>
    </dgm:pt>
    <dgm:pt modelId="{7CE5D44D-0F32-4B84-B788-BFD89D99D45B}" cxnId="{68BA096F-26FC-42D8-A55F-5433AE0D7B0D}" type="parTrans">
      <dgm:prSet/>
      <dgm:spPr/>
      <dgm:t>
        <a:bodyPr/>
        <a:lstStyle/>
        <a:p>
          <a:endParaRPr lang="zh-CN" altLang="en-US" sz="1100">
            <a:latin typeface="Impact" panose="020B0806030902050204" pitchFamily="34" charset="0"/>
          </a:endParaRPr>
        </a:p>
      </dgm:t>
    </dgm:pt>
    <dgm:pt modelId="{A9A93507-ED5B-45C9-8858-DB781564DE20}" cxnId="{68BA096F-26FC-42D8-A55F-5433AE0D7B0D}" type="sibTrans">
      <dgm:prSet/>
      <dgm:spPr>
        <a:solidFill>
          <a:srgbClr val="2980B9"/>
        </a:solidFill>
      </dgm:spPr>
      <dgm:t>
        <a:bodyPr/>
        <a:lstStyle/>
        <a:p>
          <a:endParaRPr lang="zh-CN" altLang="en-US" sz="1100">
            <a:latin typeface="Impact" panose="020B0806030902050204" pitchFamily="34" charset="0"/>
          </a:endParaRPr>
        </a:p>
      </dgm:t>
    </dgm:pt>
    <dgm:pt modelId="{6E5326BF-EEAD-4A2E-A3B6-485213BF666E}">
      <dgm:prSet phldrT="[文本]" custT="1"/>
      <dgm:spPr/>
      <dgm:t>
        <a:bodyPr/>
        <a:lstStyle/>
        <a:p>
          <a:r>
            <a:rPr lang="en-US" altLang="zh-CN" sz="4400" dirty="0">
              <a:latin typeface="Impact" panose="020B0806030902050204" pitchFamily="34" charset="0"/>
            </a:rPr>
            <a:t>6</a:t>
          </a:r>
          <a:endParaRPr lang="zh-CN" altLang="en-US" sz="4400" dirty="0">
            <a:latin typeface="Impact" panose="020B0806030902050204" pitchFamily="34" charset="0"/>
          </a:endParaRPr>
        </a:p>
      </dgm:t>
    </dgm:pt>
    <dgm:pt modelId="{1EF4FF71-75A5-48D6-B760-A5F905A893F1}" cxnId="{F2C16B07-CC06-4155-827D-9BAEB5B67B7D}" type="parTrans">
      <dgm:prSet/>
      <dgm:spPr/>
      <dgm:t>
        <a:bodyPr/>
        <a:lstStyle/>
        <a:p>
          <a:endParaRPr lang="zh-CN" altLang="en-US" sz="1100">
            <a:latin typeface="Impact" panose="020B0806030902050204" pitchFamily="34" charset="0"/>
          </a:endParaRPr>
        </a:p>
      </dgm:t>
    </dgm:pt>
    <dgm:pt modelId="{BE720967-DFB3-4016-8577-0FD7886D6910}" cxnId="{F2C16B07-CC06-4155-827D-9BAEB5B67B7D}" type="sibTrans">
      <dgm:prSet/>
      <dgm:spPr>
        <a:solidFill>
          <a:srgbClr val="2980B9"/>
        </a:solidFill>
      </dgm:spPr>
      <dgm:t>
        <a:bodyPr/>
        <a:lstStyle/>
        <a:p>
          <a:endParaRPr lang="zh-CN" altLang="en-US" sz="1100">
            <a:latin typeface="Impact" panose="020B0806030902050204" pitchFamily="34" charset="0"/>
          </a:endParaRPr>
        </a:p>
      </dgm:t>
    </dgm:pt>
    <dgm:pt modelId="{4746E627-5CBA-4FE9-8E83-CA6A121464AC}">
      <dgm:prSet phldrT="[文本]" custT="1"/>
      <dgm:spPr/>
      <dgm:t>
        <a:bodyPr/>
        <a:lstStyle/>
        <a:p>
          <a:r>
            <a:rPr lang="en-US" altLang="zh-CN" sz="4400" dirty="0">
              <a:latin typeface="Impact" panose="020B0806030902050204" pitchFamily="34" charset="0"/>
            </a:rPr>
            <a:t>3</a:t>
          </a:r>
          <a:endParaRPr lang="zh-CN" altLang="en-US" sz="4400" dirty="0">
            <a:latin typeface="Impact" panose="020B0806030902050204" pitchFamily="34" charset="0"/>
          </a:endParaRPr>
        </a:p>
      </dgm:t>
    </dgm:pt>
    <dgm:pt modelId="{2B6EBE06-FCE0-4776-9431-1EC6323DA667}" cxnId="{95714FA1-8CB7-4F4F-AD74-A57C9E6E3E13}" type="parTrans">
      <dgm:prSet/>
      <dgm:spPr/>
      <dgm:t>
        <a:bodyPr/>
        <a:lstStyle/>
        <a:p>
          <a:endParaRPr lang="zh-CN" altLang="en-US" sz="1100">
            <a:latin typeface="Impact" panose="020B0806030902050204" pitchFamily="34" charset="0"/>
          </a:endParaRPr>
        </a:p>
      </dgm:t>
    </dgm:pt>
    <dgm:pt modelId="{E5CA7F9D-7040-4602-BDD8-43395F3903D2}" cxnId="{95714FA1-8CB7-4F4F-AD74-A57C9E6E3E13}" type="sibTrans">
      <dgm:prSet/>
      <dgm:spPr>
        <a:solidFill>
          <a:srgbClr val="2980B9"/>
        </a:solidFill>
      </dgm:spPr>
      <dgm:t>
        <a:bodyPr/>
        <a:lstStyle/>
        <a:p>
          <a:endParaRPr lang="zh-CN" altLang="en-US" sz="1100">
            <a:latin typeface="Impact" panose="020B0806030902050204" pitchFamily="34" charset="0"/>
          </a:endParaRPr>
        </a:p>
      </dgm:t>
    </dgm:pt>
    <dgm:pt modelId="{496684BE-2F39-4054-BC22-E8FA61878D92}" type="pres">
      <dgm:prSet presAssocID="{B1F9AFEC-3897-4303-8491-C51CAD6842D2}" presName="cycle" presStyleCnt="0">
        <dgm:presLayoutVars>
          <dgm:dir/>
          <dgm:resizeHandles val="exact"/>
        </dgm:presLayoutVars>
      </dgm:prSet>
      <dgm:spPr/>
    </dgm:pt>
    <dgm:pt modelId="{24C91386-5B72-470C-ADF6-AF9D6C111D7B}" type="pres">
      <dgm:prSet presAssocID="{8F0CB7E0-0170-43F5-B73B-986FA413DF54}" presName="dummy" presStyleCnt="0"/>
      <dgm:spPr/>
    </dgm:pt>
    <dgm:pt modelId="{C965DCB6-9BD4-4BD6-9D95-18AF66538834}" type="pres">
      <dgm:prSet presAssocID="{8F0CB7E0-0170-43F5-B73B-986FA413DF54}" presName="node" presStyleLbl="revTx" presStyleIdx="0" presStyleCnt="6">
        <dgm:presLayoutVars>
          <dgm:bulletEnabled val="1"/>
        </dgm:presLayoutVars>
      </dgm:prSet>
      <dgm:spPr/>
    </dgm:pt>
    <dgm:pt modelId="{0AB0D122-4CFA-499D-98C3-1249C92B9356}" type="pres">
      <dgm:prSet presAssocID="{632CA3D7-C7B3-4941-B1D9-5E94BC47D351}" presName="sibTrans" presStyleLbl="node1" presStyleIdx="0" presStyleCnt="6"/>
      <dgm:spPr/>
    </dgm:pt>
    <dgm:pt modelId="{31DAA15A-BD97-41D3-98EC-577B3DEBDB8F}" type="pres">
      <dgm:prSet presAssocID="{1D6CE946-39B5-4479-9FDA-9C55724C262E}" presName="dummy" presStyleCnt="0"/>
      <dgm:spPr/>
    </dgm:pt>
    <dgm:pt modelId="{C7D32358-2EB4-4CCE-8772-12D14F211F20}" type="pres">
      <dgm:prSet presAssocID="{1D6CE946-39B5-4479-9FDA-9C55724C262E}" presName="node" presStyleLbl="revTx" presStyleIdx="1" presStyleCnt="6">
        <dgm:presLayoutVars>
          <dgm:bulletEnabled val="1"/>
        </dgm:presLayoutVars>
      </dgm:prSet>
      <dgm:spPr/>
    </dgm:pt>
    <dgm:pt modelId="{9AF534A1-6B28-4A95-A31A-856A31F9357F}" type="pres">
      <dgm:prSet presAssocID="{3CA7671E-3622-482F-A0CD-1ECFBA019DB7}" presName="sibTrans" presStyleLbl="node1" presStyleIdx="1" presStyleCnt="6"/>
      <dgm:spPr/>
    </dgm:pt>
    <dgm:pt modelId="{69AFACE8-7064-47EB-B3C3-C157EB4B30DC}" type="pres">
      <dgm:prSet presAssocID="{4746E627-5CBA-4FE9-8E83-CA6A121464AC}" presName="dummy" presStyleCnt="0"/>
      <dgm:spPr/>
    </dgm:pt>
    <dgm:pt modelId="{A55CBE5E-862A-4C17-891B-3891385CA45F}" type="pres">
      <dgm:prSet presAssocID="{4746E627-5CBA-4FE9-8E83-CA6A121464AC}" presName="node" presStyleLbl="revTx" presStyleIdx="2" presStyleCnt="6">
        <dgm:presLayoutVars>
          <dgm:bulletEnabled val="1"/>
        </dgm:presLayoutVars>
      </dgm:prSet>
      <dgm:spPr/>
    </dgm:pt>
    <dgm:pt modelId="{402850A9-6E26-4D91-BD08-EE1EE84FD93B}" type="pres">
      <dgm:prSet presAssocID="{E5CA7F9D-7040-4602-BDD8-43395F3903D2}" presName="sibTrans" presStyleLbl="node1" presStyleIdx="2" presStyleCnt="6"/>
      <dgm:spPr/>
    </dgm:pt>
    <dgm:pt modelId="{9470A366-6F65-465B-8F3D-079E4F65E890}" type="pres">
      <dgm:prSet presAssocID="{7F67C88E-417D-4320-8407-1D0DD232CAB0}" presName="dummy" presStyleCnt="0"/>
      <dgm:spPr/>
    </dgm:pt>
    <dgm:pt modelId="{EF7FAF12-DF09-427D-823C-4CF65993DD1E}" type="pres">
      <dgm:prSet presAssocID="{7F67C88E-417D-4320-8407-1D0DD232CAB0}" presName="node" presStyleLbl="revTx" presStyleIdx="3" presStyleCnt="6">
        <dgm:presLayoutVars>
          <dgm:bulletEnabled val="1"/>
        </dgm:presLayoutVars>
      </dgm:prSet>
      <dgm:spPr/>
    </dgm:pt>
    <dgm:pt modelId="{666B1195-321F-4880-8669-C3120EFFD692}" type="pres">
      <dgm:prSet presAssocID="{AC55525B-68E2-4B33-A982-6A95478EE471}" presName="sibTrans" presStyleLbl="node1" presStyleIdx="3" presStyleCnt="6"/>
      <dgm:spPr/>
    </dgm:pt>
    <dgm:pt modelId="{EF1ED7A9-B148-4D33-BA82-9C7E3A35B8A3}" type="pres">
      <dgm:prSet presAssocID="{0AD3D80D-1426-43C2-835B-B9A4D5E9B1A1}" presName="dummy" presStyleCnt="0"/>
      <dgm:spPr/>
    </dgm:pt>
    <dgm:pt modelId="{3EDC0F34-8DE3-4C25-9FFA-E3A0CCF4597E}" type="pres">
      <dgm:prSet presAssocID="{0AD3D80D-1426-43C2-835B-B9A4D5E9B1A1}" presName="node" presStyleLbl="revTx" presStyleIdx="4" presStyleCnt="6">
        <dgm:presLayoutVars>
          <dgm:bulletEnabled val="1"/>
        </dgm:presLayoutVars>
      </dgm:prSet>
      <dgm:spPr/>
    </dgm:pt>
    <dgm:pt modelId="{C8DC2A69-0CCA-455C-B4ED-4AF5C203AF05}" type="pres">
      <dgm:prSet presAssocID="{A9A93507-ED5B-45C9-8858-DB781564DE20}" presName="sibTrans" presStyleLbl="node1" presStyleIdx="4" presStyleCnt="6"/>
      <dgm:spPr/>
    </dgm:pt>
    <dgm:pt modelId="{5345C85C-B9B0-4855-BD25-D52E75432967}" type="pres">
      <dgm:prSet presAssocID="{6E5326BF-EEAD-4A2E-A3B6-485213BF666E}" presName="dummy" presStyleCnt="0"/>
      <dgm:spPr/>
    </dgm:pt>
    <dgm:pt modelId="{879C83DE-7F40-4F5E-A9BC-49CD2B59A46C}" type="pres">
      <dgm:prSet presAssocID="{6E5326BF-EEAD-4A2E-A3B6-485213BF666E}" presName="node" presStyleLbl="revTx" presStyleIdx="5" presStyleCnt="6">
        <dgm:presLayoutVars>
          <dgm:bulletEnabled val="1"/>
        </dgm:presLayoutVars>
      </dgm:prSet>
      <dgm:spPr/>
    </dgm:pt>
    <dgm:pt modelId="{E88526A3-D4B3-4327-865E-AFF139F0DFE7}" type="pres">
      <dgm:prSet presAssocID="{BE720967-DFB3-4016-8577-0FD7886D6910}" presName="sibTrans" presStyleLbl="node1" presStyleIdx="5" presStyleCnt="6"/>
      <dgm:spPr/>
    </dgm:pt>
  </dgm:ptLst>
  <dgm:cxnLst>
    <dgm:cxn modelId="{F2C16B07-CC06-4155-827D-9BAEB5B67B7D}" srcId="{B1F9AFEC-3897-4303-8491-C51CAD6842D2}" destId="{6E5326BF-EEAD-4A2E-A3B6-485213BF666E}" srcOrd="5" destOrd="0" parTransId="{1EF4FF71-75A5-48D6-B760-A5F905A893F1}" sibTransId="{BE720967-DFB3-4016-8577-0FD7886D6910}"/>
    <dgm:cxn modelId="{DC528D08-D6C8-489C-B0CB-D862DE0FD8C7}" srcId="{B1F9AFEC-3897-4303-8491-C51CAD6842D2}" destId="{7F67C88E-417D-4320-8407-1D0DD232CAB0}" srcOrd="3" destOrd="0" parTransId="{F8D074B0-C581-4B66-B1E9-04FE4F795381}" sibTransId="{AC55525B-68E2-4B33-A982-6A95478EE471}"/>
    <dgm:cxn modelId="{C0511F2E-6CA0-4657-99AD-C2F3B118C54D}" type="presOf" srcId="{6E5326BF-EEAD-4A2E-A3B6-485213BF666E}" destId="{879C83DE-7F40-4F5E-A9BC-49CD2B59A46C}" srcOrd="0" destOrd="0" presId="urn:microsoft.com/office/officeart/2005/8/layout/cycle1"/>
    <dgm:cxn modelId="{EAD2B22E-037D-41E9-946F-27E37CB244D0}" type="presOf" srcId="{3CA7671E-3622-482F-A0CD-1ECFBA019DB7}" destId="{9AF534A1-6B28-4A95-A31A-856A31F9357F}" srcOrd="0" destOrd="0" presId="urn:microsoft.com/office/officeart/2005/8/layout/cycle1"/>
    <dgm:cxn modelId="{06BCBB3E-4F01-4A9A-928B-9D1DBF9E7021}" type="presOf" srcId="{A9A93507-ED5B-45C9-8858-DB781564DE20}" destId="{C8DC2A69-0CCA-455C-B4ED-4AF5C203AF05}" srcOrd="0" destOrd="0" presId="urn:microsoft.com/office/officeart/2005/8/layout/cycle1"/>
    <dgm:cxn modelId="{02E14067-B953-4DCD-9759-8E477ACB0637}" type="presOf" srcId="{AC55525B-68E2-4B33-A982-6A95478EE471}" destId="{666B1195-321F-4880-8669-C3120EFFD692}" srcOrd="0" destOrd="0" presId="urn:microsoft.com/office/officeart/2005/8/layout/cycle1"/>
    <dgm:cxn modelId="{68BA096F-26FC-42D8-A55F-5433AE0D7B0D}" srcId="{B1F9AFEC-3897-4303-8491-C51CAD6842D2}" destId="{0AD3D80D-1426-43C2-835B-B9A4D5E9B1A1}" srcOrd="4" destOrd="0" parTransId="{7CE5D44D-0F32-4B84-B788-BFD89D99D45B}" sibTransId="{A9A93507-ED5B-45C9-8858-DB781564DE20}"/>
    <dgm:cxn modelId="{FD793D59-6B02-4F1F-A1F4-BAF94B69C4D1}" type="presOf" srcId="{7F67C88E-417D-4320-8407-1D0DD232CAB0}" destId="{EF7FAF12-DF09-427D-823C-4CF65993DD1E}" srcOrd="0" destOrd="0" presId="urn:microsoft.com/office/officeart/2005/8/layout/cycle1"/>
    <dgm:cxn modelId="{A1DDA189-2631-45C4-B4A0-9CC55781FDA1}" type="presOf" srcId="{B1F9AFEC-3897-4303-8491-C51CAD6842D2}" destId="{496684BE-2F39-4054-BC22-E8FA61878D92}" srcOrd="0" destOrd="0" presId="urn:microsoft.com/office/officeart/2005/8/layout/cycle1"/>
    <dgm:cxn modelId="{73BF738B-158D-43E2-8F3E-6AE3B7C63B65}" type="presOf" srcId="{E5CA7F9D-7040-4602-BDD8-43395F3903D2}" destId="{402850A9-6E26-4D91-BD08-EE1EE84FD93B}" srcOrd="0" destOrd="0" presId="urn:microsoft.com/office/officeart/2005/8/layout/cycle1"/>
    <dgm:cxn modelId="{18DB4D93-27AB-43C1-914F-BD3B8F27545A}" type="presOf" srcId="{1D6CE946-39B5-4479-9FDA-9C55724C262E}" destId="{C7D32358-2EB4-4CCE-8772-12D14F211F20}" srcOrd="0" destOrd="0" presId="urn:microsoft.com/office/officeart/2005/8/layout/cycle1"/>
    <dgm:cxn modelId="{928A1397-3C35-4573-8C5B-29F95B92B085}" type="presOf" srcId="{8F0CB7E0-0170-43F5-B73B-986FA413DF54}" destId="{C965DCB6-9BD4-4BD6-9D95-18AF66538834}" srcOrd="0" destOrd="0" presId="urn:microsoft.com/office/officeart/2005/8/layout/cycle1"/>
    <dgm:cxn modelId="{95714FA1-8CB7-4F4F-AD74-A57C9E6E3E13}" srcId="{B1F9AFEC-3897-4303-8491-C51CAD6842D2}" destId="{4746E627-5CBA-4FE9-8E83-CA6A121464AC}" srcOrd="2" destOrd="0" parTransId="{2B6EBE06-FCE0-4776-9431-1EC6323DA667}" sibTransId="{E5CA7F9D-7040-4602-BDD8-43395F3903D2}"/>
    <dgm:cxn modelId="{3936B1C3-45D1-4202-91FC-0B6DE7CD9E3A}" type="presOf" srcId="{0AD3D80D-1426-43C2-835B-B9A4D5E9B1A1}" destId="{3EDC0F34-8DE3-4C25-9FFA-E3A0CCF4597E}" srcOrd="0" destOrd="0" presId="urn:microsoft.com/office/officeart/2005/8/layout/cycle1"/>
    <dgm:cxn modelId="{45C4F4DF-2DAA-492D-B3F3-1CDAEB68FE72}" type="presOf" srcId="{4746E627-5CBA-4FE9-8E83-CA6A121464AC}" destId="{A55CBE5E-862A-4C17-891B-3891385CA45F}" srcOrd="0" destOrd="0" presId="urn:microsoft.com/office/officeart/2005/8/layout/cycle1"/>
    <dgm:cxn modelId="{C3A7B5ED-619C-4ECB-8A6F-472CAF55A18B}" type="presOf" srcId="{BE720967-DFB3-4016-8577-0FD7886D6910}" destId="{E88526A3-D4B3-4327-865E-AFF139F0DFE7}" srcOrd="0" destOrd="0" presId="urn:microsoft.com/office/officeart/2005/8/layout/cycle1"/>
    <dgm:cxn modelId="{816BA9EF-34F1-4F78-A653-02C482CE3BC4}" srcId="{B1F9AFEC-3897-4303-8491-C51CAD6842D2}" destId="{8F0CB7E0-0170-43F5-B73B-986FA413DF54}" srcOrd="0" destOrd="0" parTransId="{3F189CF7-AD25-4C9D-B930-4A9D62AAB770}" sibTransId="{632CA3D7-C7B3-4941-B1D9-5E94BC47D351}"/>
    <dgm:cxn modelId="{D3DC81F3-7A69-409B-B1DB-D8A85467A7F5}" srcId="{B1F9AFEC-3897-4303-8491-C51CAD6842D2}" destId="{1D6CE946-39B5-4479-9FDA-9C55724C262E}" srcOrd="1" destOrd="0" parTransId="{E415CBFE-EE83-498A-95DD-17404E12B5BC}" sibTransId="{3CA7671E-3622-482F-A0CD-1ECFBA019DB7}"/>
    <dgm:cxn modelId="{810526FB-1E18-45AB-9EFC-983E78C60065}" type="presOf" srcId="{632CA3D7-C7B3-4941-B1D9-5E94BC47D351}" destId="{0AB0D122-4CFA-499D-98C3-1249C92B9356}" srcOrd="0" destOrd="0" presId="urn:microsoft.com/office/officeart/2005/8/layout/cycle1"/>
    <dgm:cxn modelId="{0060434E-3955-4973-B889-45539643DA73}" type="presParOf" srcId="{496684BE-2F39-4054-BC22-E8FA61878D92}" destId="{24C91386-5B72-470C-ADF6-AF9D6C111D7B}" srcOrd="0" destOrd="0" presId="urn:microsoft.com/office/officeart/2005/8/layout/cycle1"/>
    <dgm:cxn modelId="{E01F5A7A-F267-484F-8024-1C0FAE90B6EE}" type="presParOf" srcId="{496684BE-2F39-4054-BC22-E8FA61878D92}" destId="{C965DCB6-9BD4-4BD6-9D95-18AF66538834}" srcOrd="1" destOrd="0" presId="urn:microsoft.com/office/officeart/2005/8/layout/cycle1"/>
    <dgm:cxn modelId="{D24E775B-F45F-4A6E-B7A9-4BCA7822DB94}" type="presParOf" srcId="{496684BE-2F39-4054-BC22-E8FA61878D92}" destId="{0AB0D122-4CFA-499D-98C3-1249C92B9356}" srcOrd="2" destOrd="0" presId="urn:microsoft.com/office/officeart/2005/8/layout/cycle1"/>
    <dgm:cxn modelId="{34B92850-B76D-4DAF-8A36-E8B6533369E0}" type="presParOf" srcId="{496684BE-2F39-4054-BC22-E8FA61878D92}" destId="{31DAA15A-BD97-41D3-98EC-577B3DEBDB8F}" srcOrd="3" destOrd="0" presId="urn:microsoft.com/office/officeart/2005/8/layout/cycle1"/>
    <dgm:cxn modelId="{6891FC5C-1FAF-4639-86E1-75A9E745530A}" type="presParOf" srcId="{496684BE-2F39-4054-BC22-E8FA61878D92}" destId="{C7D32358-2EB4-4CCE-8772-12D14F211F20}" srcOrd="4" destOrd="0" presId="urn:microsoft.com/office/officeart/2005/8/layout/cycle1"/>
    <dgm:cxn modelId="{EDD97719-DDB0-44EF-A3AA-1E1BED9E4CB3}" type="presParOf" srcId="{496684BE-2F39-4054-BC22-E8FA61878D92}" destId="{9AF534A1-6B28-4A95-A31A-856A31F9357F}" srcOrd="5" destOrd="0" presId="urn:microsoft.com/office/officeart/2005/8/layout/cycle1"/>
    <dgm:cxn modelId="{B8332194-C266-4152-BDB6-5ED0A088F427}" type="presParOf" srcId="{496684BE-2F39-4054-BC22-E8FA61878D92}" destId="{69AFACE8-7064-47EB-B3C3-C157EB4B30DC}" srcOrd="6" destOrd="0" presId="urn:microsoft.com/office/officeart/2005/8/layout/cycle1"/>
    <dgm:cxn modelId="{518F6E3F-6C8F-44CB-A7AA-00BE6D33C024}" type="presParOf" srcId="{496684BE-2F39-4054-BC22-E8FA61878D92}" destId="{A55CBE5E-862A-4C17-891B-3891385CA45F}" srcOrd="7" destOrd="0" presId="urn:microsoft.com/office/officeart/2005/8/layout/cycle1"/>
    <dgm:cxn modelId="{089207D7-ECBA-4218-850B-2E733615FB15}" type="presParOf" srcId="{496684BE-2F39-4054-BC22-E8FA61878D92}" destId="{402850A9-6E26-4D91-BD08-EE1EE84FD93B}" srcOrd="8" destOrd="0" presId="urn:microsoft.com/office/officeart/2005/8/layout/cycle1"/>
    <dgm:cxn modelId="{1C18B8AA-6E84-4475-BB06-B3BF564F98E8}" type="presParOf" srcId="{496684BE-2F39-4054-BC22-E8FA61878D92}" destId="{9470A366-6F65-465B-8F3D-079E4F65E890}" srcOrd="9" destOrd="0" presId="urn:microsoft.com/office/officeart/2005/8/layout/cycle1"/>
    <dgm:cxn modelId="{2124A6C6-077C-40DC-B89A-B4444EC7DF9F}" type="presParOf" srcId="{496684BE-2F39-4054-BC22-E8FA61878D92}" destId="{EF7FAF12-DF09-427D-823C-4CF65993DD1E}" srcOrd="10" destOrd="0" presId="urn:microsoft.com/office/officeart/2005/8/layout/cycle1"/>
    <dgm:cxn modelId="{5BBF625E-A6A2-4F31-B563-7E40D8DEAD34}" type="presParOf" srcId="{496684BE-2F39-4054-BC22-E8FA61878D92}" destId="{666B1195-321F-4880-8669-C3120EFFD692}" srcOrd="11" destOrd="0" presId="urn:microsoft.com/office/officeart/2005/8/layout/cycle1"/>
    <dgm:cxn modelId="{99CD8001-7059-4096-9627-8AF0EA7B5F17}" type="presParOf" srcId="{496684BE-2F39-4054-BC22-E8FA61878D92}" destId="{EF1ED7A9-B148-4D33-BA82-9C7E3A35B8A3}" srcOrd="12" destOrd="0" presId="urn:microsoft.com/office/officeart/2005/8/layout/cycle1"/>
    <dgm:cxn modelId="{2E558FD6-3654-4B24-AF95-22D10FFC8335}" type="presParOf" srcId="{496684BE-2F39-4054-BC22-E8FA61878D92}" destId="{3EDC0F34-8DE3-4C25-9FFA-E3A0CCF4597E}" srcOrd="13" destOrd="0" presId="urn:microsoft.com/office/officeart/2005/8/layout/cycle1"/>
    <dgm:cxn modelId="{1786DCF1-B2CF-4215-911F-A9339C3F387F}" type="presParOf" srcId="{496684BE-2F39-4054-BC22-E8FA61878D92}" destId="{C8DC2A69-0CCA-455C-B4ED-4AF5C203AF05}" srcOrd="14" destOrd="0" presId="urn:microsoft.com/office/officeart/2005/8/layout/cycle1"/>
    <dgm:cxn modelId="{8C369DE0-0EC8-442F-9F2A-7C755DDDCC68}" type="presParOf" srcId="{496684BE-2F39-4054-BC22-E8FA61878D92}" destId="{5345C85C-B9B0-4855-BD25-D52E75432967}" srcOrd="15" destOrd="0" presId="urn:microsoft.com/office/officeart/2005/8/layout/cycle1"/>
    <dgm:cxn modelId="{D4DB2BBF-324E-4D5A-89CD-A00CF16493F7}" type="presParOf" srcId="{496684BE-2F39-4054-BC22-E8FA61878D92}" destId="{879C83DE-7F40-4F5E-A9BC-49CD2B59A46C}" srcOrd="16" destOrd="0" presId="urn:microsoft.com/office/officeart/2005/8/layout/cycle1"/>
    <dgm:cxn modelId="{48C24971-D334-4509-9685-217036ABF743}" type="presParOf" srcId="{496684BE-2F39-4054-BC22-E8FA61878D92}" destId="{E88526A3-D4B3-4327-865E-AFF139F0DFE7}"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5DCB6-9BD4-4BD6-9D95-18AF66538834}">
      <dsp:nvSpPr>
        <dsp:cNvPr id="0" name=""/>
        <dsp:cNvSpPr/>
      </dsp:nvSpPr>
      <dsp:spPr>
        <a:xfrm>
          <a:off x="3690153" y="10930"/>
          <a:ext cx="828949" cy="82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altLang="zh-CN" sz="4400" kern="1200" dirty="0">
              <a:latin typeface="Impact" panose="020B0806030902050204" pitchFamily="34" charset="0"/>
            </a:rPr>
            <a:t>1</a:t>
          </a:r>
          <a:endParaRPr lang="zh-CN" altLang="en-US" sz="4400" kern="1200" dirty="0">
            <a:latin typeface="Impact" panose="020B0806030902050204" pitchFamily="34" charset="0"/>
          </a:endParaRPr>
        </a:p>
      </dsp:txBody>
      <dsp:txXfrm>
        <a:off x="3690153" y="10930"/>
        <a:ext cx="828949" cy="828949"/>
      </dsp:txXfrm>
    </dsp:sp>
    <dsp:sp modelId="{0AB0D122-4CFA-499D-98C3-1249C92B9356}">
      <dsp:nvSpPr>
        <dsp:cNvPr id="0" name=""/>
        <dsp:cNvSpPr/>
      </dsp:nvSpPr>
      <dsp:spPr>
        <a:xfrm>
          <a:off x="1153201" y="2319"/>
          <a:ext cx="4051979" cy="4051979"/>
        </a:xfrm>
        <a:prstGeom prst="circularArrow">
          <a:avLst>
            <a:gd name="adj1" fmla="val 3989"/>
            <a:gd name="adj2" fmla="val 250250"/>
            <a:gd name="adj3" fmla="val 20573336"/>
            <a:gd name="adj4" fmla="val 18982817"/>
            <a:gd name="adj5" fmla="val 4654"/>
          </a:avLst>
        </a:prstGeom>
        <a:solidFill>
          <a:srgbClr val="2980B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7D32358-2EB4-4CCE-8772-12D14F211F20}">
      <dsp:nvSpPr>
        <dsp:cNvPr id="0" name=""/>
        <dsp:cNvSpPr/>
      </dsp:nvSpPr>
      <dsp:spPr>
        <a:xfrm>
          <a:off x="4615590" y="1613834"/>
          <a:ext cx="828949" cy="82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altLang="zh-CN" sz="4400" kern="1200" dirty="0">
              <a:latin typeface="Impact" panose="020B0806030902050204" pitchFamily="34" charset="0"/>
            </a:rPr>
            <a:t>2</a:t>
          </a:r>
          <a:endParaRPr lang="zh-CN" altLang="en-US" sz="4400" kern="1200" dirty="0">
            <a:latin typeface="Impact" panose="020B0806030902050204" pitchFamily="34" charset="0"/>
          </a:endParaRPr>
        </a:p>
      </dsp:txBody>
      <dsp:txXfrm>
        <a:off x="4615590" y="1613834"/>
        <a:ext cx="828949" cy="828949"/>
      </dsp:txXfrm>
    </dsp:sp>
    <dsp:sp modelId="{9AF534A1-6B28-4A95-A31A-856A31F9357F}">
      <dsp:nvSpPr>
        <dsp:cNvPr id="0" name=""/>
        <dsp:cNvSpPr/>
      </dsp:nvSpPr>
      <dsp:spPr>
        <a:xfrm>
          <a:off x="1153201" y="2319"/>
          <a:ext cx="4051979" cy="4051979"/>
        </a:xfrm>
        <a:prstGeom prst="circularArrow">
          <a:avLst>
            <a:gd name="adj1" fmla="val 3989"/>
            <a:gd name="adj2" fmla="val 250250"/>
            <a:gd name="adj3" fmla="val 2366933"/>
            <a:gd name="adj4" fmla="val 776414"/>
            <a:gd name="adj5" fmla="val 4654"/>
          </a:avLst>
        </a:prstGeom>
        <a:solidFill>
          <a:srgbClr val="2980B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55CBE5E-862A-4C17-891B-3891385CA45F}">
      <dsp:nvSpPr>
        <dsp:cNvPr id="0" name=""/>
        <dsp:cNvSpPr/>
      </dsp:nvSpPr>
      <dsp:spPr>
        <a:xfrm>
          <a:off x="3690153" y="3216738"/>
          <a:ext cx="828949" cy="82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altLang="zh-CN" sz="4400" kern="1200" dirty="0">
              <a:latin typeface="Impact" panose="020B0806030902050204" pitchFamily="34" charset="0"/>
            </a:rPr>
            <a:t>3</a:t>
          </a:r>
          <a:endParaRPr lang="zh-CN" altLang="en-US" sz="4400" kern="1200" dirty="0">
            <a:latin typeface="Impact" panose="020B0806030902050204" pitchFamily="34" charset="0"/>
          </a:endParaRPr>
        </a:p>
      </dsp:txBody>
      <dsp:txXfrm>
        <a:off x="3690153" y="3216738"/>
        <a:ext cx="828949" cy="828949"/>
      </dsp:txXfrm>
    </dsp:sp>
    <dsp:sp modelId="{402850A9-6E26-4D91-BD08-EE1EE84FD93B}">
      <dsp:nvSpPr>
        <dsp:cNvPr id="0" name=""/>
        <dsp:cNvSpPr/>
      </dsp:nvSpPr>
      <dsp:spPr>
        <a:xfrm>
          <a:off x="1153201" y="2319"/>
          <a:ext cx="4051979" cy="4051979"/>
        </a:xfrm>
        <a:prstGeom prst="circularArrow">
          <a:avLst>
            <a:gd name="adj1" fmla="val 3989"/>
            <a:gd name="adj2" fmla="val 250250"/>
            <a:gd name="adj3" fmla="val 6111281"/>
            <a:gd name="adj4" fmla="val 4438469"/>
            <a:gd name="adj5" fmla="val 4654"/>
          </a:avLst>
        </a:prstGeom>
        <a:solidFill>
          <a:srgbClr val="2980B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F7FAF12-DF09-427D-823C-4CF65993DD1E}">
      <dsp:nvSpPr>
        <dsp:cNvPr id="0" name=""/>
        <dsp:cNvSpPr/>
      </dsp:nvSpPr>
      <dsp:spPr>
        <a:xfrm>
          <a:off x="1839279" y="3216738"/>
          <a:ext cx="828949" cy="82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altLang="zh-CN" sz="4400" kern="1200" dirty="0">
              <a:latin typeface="Impact" panose="020B0806030902050204" pitchFamily="34" charset="0"/>
            </a:rPr>
            <a:t>4</a:t>
          </a:r>
          <a:endParaRPr lang="zh-CN" altLang="en-US" sz="4400" kern="1200" dirty="0">
            <a:latin typeface="Impact" panose="020B0806030902050204" pitchFamily="34" charset="0"/>
          </a:endParaRPr>
        </a:p>
      </dsp:txBody>
      <dsp:txXfrm>
        <a:off x="1839279" y="3216738"/>
        <a:ext cx="828949" cy="828949"/>
      </dsp:txXfrm>
    </dsp:sp>
    <dsp:sp modelId="{666B1195-321F-4880-8669-C3120EFFD692}">
      <dsp:nvSpPr>
        <dsp:cNvPr id="0" name=""/>
        <dsp:cNvSpPr/>
      </dsp:nvSpPr>
      <dsp:spPr>
        <a:xfrm>
          <a:off x="1153201" y="2319"/>
          <a:ext cx="4051979" cy="4051979"/>
        </a:xfrm>
        <a:prstGeom prst="circularArrow">
          <a:avLst>
            <a:gd name="adj1" fmla="val 3989"/>
            <a:gd name="adj2" fmla="val 250250"/>
            <a:gd name="adj3" fmla="val 9773336"/>
            <a:gd name="adj4" fmla="val 8182817"/>
            <a:gd name="adj5" fmla="val 4654"/>
          </a:avLst>
        </a:prstGeom>
        <a:solidFill>
          <a:srgbClr val="2980B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EDC0F34-8DE3-4C25-9FFA-E3A0CCF4597E}">
      <dsp:nvSpPr>
        <dsp:cNvPr id="0" name=""/>
        <dsp:cNvSpPr/>
      </dsp:nvSpPr>
      <dsp:spPr>
        <a:xfrm>
          <a:off x="913842" y="1613834"/>
          <a:ext cx="828949" cy="82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altLang="zh-CN" sz="4400" kern="1200" dirty="0">
              <a:latin typeface="Impact" panose="020B0806030902050204" pitchFamily="34" charset="0"/>
            </a:rPr>
            <a:t>5</a:t>
          </a:r>
          <a:endParaRPr lang="zh-CN" altLang="en-US" sz="4400" kern="1200" dirty="0">
            <a:latin typeface="Impact" panose="020B0806030902050204" pitchFamily="34" charset="0"/>
          </a:endParaRPr>
        </a:p>
      </dsp:txBody>
      <dsp:txXfrm>
        <a:off x="913842" y="1613834"/>
        <a:ext cx="828949" cy="828949"/>
      </dsp:txXfrm>
    </dsp:sp>
    <dsp:sp modelId="{C8DC2A69-0CCA-455C-B4ED-4AF5C203AF05}">
      <dsp:nvSpPr>
        <dsp:cNvPr id="0" name=""/>
        <dsp:cNvSpPr/>
      </dsp:nvSpPr>
      <dsp:spPr>
        <a:xfrm>
          <a:off x="1153201" y="2319"/>
          <a:ext cx="4051979" cy="4051979"/>
        </a:xfrm>
        <a:prstGeom prst="circularArrow">
          <a:avLst>
            <a:gd name="adj1" fmla="val 3989"/>
            <a:gd name="adj2" fmla="val 250250"/>
            <a:gd name="adj3" fmla="val 13166933"/>
            <a:gd name="adj4" fmla="val 11576414"/>
            <a:gd name="adj5" fmla="val 4654"/>
          </a:avLst>
        </a:prstGeom>
        <a:solidFill>
          <a:srgbClr val="2980B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79C83DE-7F40-4F5E-A9BC-49CD2B59A46C}">
      <dsp:nvSpPr>
        <dsp:cNvPr id="0" name=""/>
        <dsp:cNvSpPr/>
      </dsp:nvSpPr>
      <dsp:spPr>
        <a:xfrm>
          <a:off x="1839279" y="10930"/>
          <a:ext cx="828949" cy="82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altLang="zh-CN" sz="4400" kern="1200" dirty="0">
              <a:latin typeface="Impact" panose="020B0806030902050204" pitchFamily="34" charset="0"/>
            </a:rPr>
            <a:t>6</a:t>
          </a:r>
          <a:endParaRPr lang="zh-CN" altLang="en-US" sz="4400" kern="1200" dirty="0">
            <a:latin typeface="Impact" panose="020B0806030902050204" pitchFamily="34" charset="0"/>
          </a:endParaRPr>
        </a:p>
      </dsp:txBody>
      <dsp:txXfrm>
        <a:off x="1839279" y="10930"/>
        <a:ext cx="828949" cy="828949"/>
      </dsp:txXfrm>
    </dsp:sp>
    <dsp:sp modelId="{E88526A3-D4B3-4327-865E-AFF139F0DFE7}">
      <dsp:nvSpPr>
        <dsp:cNvPr id="0" name=""/>
        <dsp:cNvSpPr/>
      </dsp:nvSpPr>
      <dsp:spPr>
        <a:xfrm>
          <a:off x="1153201" y="2319"/>
          <a:ext cx="4051979" cy="4051979"/>
        </a:xfrm>
        <a:prstGeom prst="circularArrow">
          <a:avLst>
            <a:gd name="adj1" fmla="val 3989"/>
            <a:gd name="adj2" fmla="val 250250"/>
            <a:gd name="adj3" fmla="val 16911281"/>
            <a:gd name="adj4" fmla="val 15238469"/>
            <a:gd name="adj5" fmla="val 4654"/>
          </a:avLst>
        </a:prstGeom>
        <a:solidFill>
          <a:srgbClr val="2980B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3">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1B5BC-D243-4CDE-A24A-CF73F215D2C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CDE9C-D44E-41A6-ADF8-628E20F7E4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950A22A9-6211-A744-8C21-D9CA421D73EB}"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679276-EE31-44B5-BB4E-6510156582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6E4962-07C6-473A-AEDB-90660108B48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79276-EE31-44B5-BB4E-65101565824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E4962-07C6-473A-AEDB-90660108B48F}"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8280" y="-162560"/>
            <a:ext cx="12192000" cy="7183120"/>
          </a:xfrm>
          <a:prstGeom prst="rect">
            <a:avLst/>
          </a:prstGeom>
        </p:spPr>
      </p:pic>
      <p:sp>
        <p:nvSpPr>
          <p:cNvPr id="2" name="文本框 1"/>
          <p:cNvSpPr txBox="1"/>
          <p:nvPr/>
        </p:nvSpPr>
        <p:spPr>
          <a:xfrm>
            <a:off x="644531" y="931906"/>
            <a:ext cx="444066" cy="502573"/>
          </a:xfrm>
          <a:prstGeom prst="rect">
            <a:avLst/>
          </a:prstGeom>
          <a:noFill/>
        </p:spPr>
        <p:txBody>
          <a:bodyPr wrap="square" rtlCol="0">
            <a:spAutoFit/>
          </a:bodyPr>
          <a:lstStyle/>
          <a:p>
            <a:r>
              <a:rPr lang="en-US" altLang="zh-CN" sz="2665" b="1" dirty="0">
                <a:latin typeface="Century Gothic" panose="020B0502020202020204" pitchFamily="34" charset="0"/>
              </a:rPr>
              <a:t>4</a:t>
            </a:r>
            <a:endParaRPr lang="zh-CN" altLang="en-US" sz="2665" b="1" dirty="0">
              <a:latin typeface="Century Gothic" panose="020B0502020202020204" pitchFamily="34" charset="0"/>
            </a:endParaRPr>
          </a:p>
        </p:txBody>
      </p:sp>
      <p:sp>
        <p:nvSpPr>
          <p:cNvPr id="13" name="文本框 12"/>
          <p:cNvSpPr txBox="1"/>
          <p:nvPr/>
        </p:nvSpPr>
        <p:spPr>
          <a:xfrm>
            <a:off x="-208280" y="-162560"/>
            <a:ext cx="12192000" cy="6990080"/>
          </a:xfrm>
          <a:prstGeom prst="rect">
            <a:avLst/>
          </a:prstGeom>
          <a:solidFill>
            <a:srgbClr val="FFFFFF">
              <a:alpha val="50196"/>
            </a:srgbClr>
          </a:solidFill>
        </p:spPr>
        <p:txBody>
          <a:bodyPr wrap="square" rtlCol="0">
            <a:spAutoFit/>
          </a:bodyPr>
          <a:lstStyle/>
          <a:p>
            <a:endParaRPr lang="zh-CN" altLang="en-US" dirty="0"/>
          </a:p>
        </p:txBody>
      </p:sp>
      <p:sp>
        <p:nvSpPr>
          <p:cNvPr id="3" name="文本框 2"/>
          <p:cNvSpPr txBox="1"/>
          <p:nvPr/>
        </p:nvSpPr>
        <p:spPr>
          <a:xfrm>
            <a:off x="1400372" y="325982"/>
            <a:ext cx="10583348" cy="2308324"/>
          </a:xfrm>
          <a:prstGeom prst="rect">
            <a:avLst/>
          </a:prstGeom>
          <a:noFill/>
        </p:spPr>
        <p:txBody>
          <a:bodyPr wrap="square" rtlCol="0">
            <a:spAutoFit/>
          </a:bodyPr>
          <a:lstStyle/>
          <a:p>
            <a:pPr algn="just"/>
            <a:r>
              <a:rPr lang="zh-CN" altLang="en-US" sz="2400" dirty="0">
                <a:latin typeface="Times New Roman" panose="02020603050405020304" charset="0"/>
                <a:cs typeface="Times New Roman" panose="02020603050405020304" charset="0"/>
                <a:sym typeface="+mn-ea"/>
              </a:rPr>
              <a:t>Today, it is estimated that about 60 percent of domestic rice consumption in China is comprised of crops generated from Yuan‘s hybrid strains, and his strains have allowed China’s farmers to produce around 200 million tons of rice per year. Yuan‘s innovation has helped feed not </a:t>
            </a:r>
            <a:r>
              <a:rPr lang="en-US" altLang="zh-CN" sz="2400" dirty="0">
                <a:latin typeface="Times New Roman" panose="02020603050405020304" charset="0"/>
                <a:cs typeface="Times New Roman" panose="02020603050405020304" charset="0"/>
                <a:sym typeface="+mn-ea"/>
              </a:rPr>
              <a:t>j</a:t>
            </a:r>
            <a:r>
              <a:rPr lang="zh-CN" altLang="en-US" sz="2400" dirty="0">
                <a:latin typeface="Times New Roman" panose="02020603050405020304" charset="0"/>
                <a:cs typeface="Times New Roman" panose="02020603050405020304" charset="0"/>
                <a:sym typeface="+mn-ea"/>
              </a:rPr>
              <a:t>ust China, but many other countries that depend on rice as well, such as India and Vietnam. Because of his invaluable contributions, Yuan Longping has received numerous awards both in China and abroad</a:t>
            </a:r>
            <a:r>
              <a:rPr lang="en-US" altLang="zh-CN" sz="2400" dirty="0">
                <a:latin typeface="Times New Roman" panose="02020603050405020304" charset="0"/>
                <a:cs typeface="Times New Roman" panose="02020603050405020304" charset="0"/>
                <a:sym typeface="+mn-ea"/>
              </a:rPr>
              <a:t>.</a:t>
            </a:r>
            <a:endParaRPr lang="en-US" altLang="zh-CN" sz="2400" dirty="0">
              <a:latin typeface="Times New Roman" panose="02020603050405020304" charset="0"/>
              <a:cs typeface="Times New Roman" panose="02020603050405020304" charset="0"/>
            </a:endParaRPr>
          </a:p>
        </p:txBody>
      </p:sp>
      <p:sp>
        <p:nvSpPr>
          <p:cNvPr id="7" name="文本框 6"/>
          <p:cNvSpPr txBox="1"/>
          <p:nvPr/>
        </p:nvSpPr>
        <p:spPr>
          <a:xfrm>
            <a:off x="1974878" y="2281962"/>
            <a:ext cx="5005042" cy="461665"/>
          </a:xfrm>
          <a:prstGeom prst="rect">
            <a:avLst/>
          </a:prstGeom>
          <a:solidFill>
            <a:schemeClr val="accent4">
              <a:lumMod val="20000"/>
              <a:lumOff val="80000"/>
            </a:schemeClr>
          </a:solidFill>
        </p:spPr>
        <p:txBody>
          <a:bodyPr wrap="square" rtlCol="0">
            <a:spAutoFit/>
          </a:bodyPr>
          <a:lstStyle/>
          <a:p>
            <a:r>
              <a:rPr lang="en-US" altLang="zh-CN" dirty="0"/>
              <a:t> </a:t>
            </a:r>
            <a:r>
              <a:rPr lang="en-US" altLang="zh-CN" sz="2400" dirty="0">
                <a:latin typeface="Comic Sans MS" panose="030F0702030302020204" pitchFamily="66" charset="0"/>
              </a:rPr>
              <a:t>receive numerous awards </a:t>
            </a:r>
            <a:endParaRPr lang="zh-CN" altLang="en-US" sz="2400" dirty="0">
              <a:latin typeface="Comic Sans MS" panose="030F0702030302020204" pitchFamily="66" charset="0"/>
            </a:endParaRPr>
          </a:p>
        </p:txBody>
      </p:sp>
      <p:sp>
        <p:nvSpPr>
          <p:cNvPr id="8" name="文本框 7"/>
          <p:cNvSpPr txBox="1"/>
          <p:nvPr/>
        </p:nvSpPr>
        <p:spPr>
          <a:xfrm rot="2064611">
            <a:off x="-19407" y="1461485"/>
            <a:ext cx="2042547" cy="461665"/>
          </a:xfrm>
          <a:prstGeom prst="rect">
            <a:avLst/>
          </a:prstGeom>
          <a:solidFill>
            <a:srgbClr val="92D050">
              <a:alpha val="50196"/>
            </a:srgbClr>
          </a:solidFill>
          <a:ln w="38100">
            <a:noFill/>
            <a:prstDash val="lgDashDot"/>
          </a:ln>
        </p:spPr>
        <p:txBody>
          <a:bodyPr wrap="none" rtlCol="0">
            <a:spAutoFit/>
          </a:bodyPr>
          <a:lstStyle/>
          <a:p>
            <a:r>
              <a:rPr lang="en-US" altLang="zh-CN" sz="2400" b="1" dirty="0">
                <a:solidFill>
                  <a:srgbClr val="7030A0"/>
                </a:solidFill>
              </a:rPr>
              <a:t> achievement</a:t>
            </a:r>
            <a:endParaRPr lang="zh-CN" altLang="en-US" sz="2400" b="1" dirty="0">
              <a:solidFill>
                <a:srgbClr val="7030A0"/>
              </a:solidFill>
            </a:endParaRPr>
          </a:p>
        </p:txBody>
      </p:sp>
      <p:sp>
        <p:nvSpPr>
          <p:cNvPr id="9" name="文本框 8"/>
          <p:cNvSpPr txBox="1"/>
          <p:nvPr/>
        </p:nvSpPr>
        <p:spPr>
          <a:xfrm>
            <a:off x="644531" y="2868656"/>
            <a:ext cx="8728672" cy="1200329"/>
          </a:xfrm>
          <a:prstGeom prst="rect">
            <a:avLst/>
          </a:prstGeom>
          <a:noFill/>
        </p:spPr>
        <p:txBody>
          <a:bodyPr wrap="none" rtlCol="0">
            <a:spAutoFit/>
          </a:bodyPr>
          <a:lstStyle/>
          <a:p>
            <a:r>
              <a:rPr lang="en-US" altLang="zh-CN" sz="2400" dirty="0">
                <a:latin typeface="Comic Sans MS" panose="030F0702030302020204" pitchFamily="66" charset="0"/>
              </a:rPr>
              <a:t>Q1: What’s the main idea of the passage?</a:t>
            </a:r>
            <a:endParaRPr lang="en-US" altLang="zh-CN" sz="2400" dirty="0">
              <a:latin typeface="Comic Sans MS" panose="030F0702030302020204" pitchFamily="66" charset="0"/>
            </a:endParaRPr>
          </a:p>
          <a:p>
            <a:endParaRPr lang="en-US" altLang="zh-CN" sz="2400" dirty="0">
              <a:latin typeface="Comic Sans MS" panose="030F0702030302020204" pitchFamily="66" charset="0"/>
            </a:endParaRPr>
          </a:p>
          <a:p>
            <a:r>
              <a:rPr lang="en-US" altLang="zh-CN" sz="2400" dirty="0">
                <a:latin typeface="Comic Sans MS" panose="030F0702030302020204" pitchFamily="66" charset="0"/>
              </a:rPr>
              <a:t>Q2: How has Yuan’s work helped China and other countries?</a:t>
            </a:r>
            <a:endParaRPr lang="zh-CN" altLang="en-US" sz="2400" dirty="0">
              <a:latin typeface="Comic Sans MS" panose="030F0702030302020204" pitchFamily="66" charset="0"/>
            </a:endParaRPr>
          </a:p>
        </p:txBody>
      </p:sp>
      <p:sp>
        <p:nvSpPr>
          <p:cNvPr id="10" name="文本框 9"/>
          <p:cNvSpPr txBox="1"/>
          <p:nvPr/>
        </p:nvSpPr>
        <p:spPr>
          <a:xfrm>
            <a:off x="866564" y="4223694"/>
            <a:ext cx="9337813" cy="830997"/>
          </a:xfrm>
          <a:prstGeom prst="rect">
            <a:avLst/>
          </a:prstGeom>
          <a:noFill/>
        </p:spPr>
        <p:txBody>
          <a:bodyPr wrap="none" rtlCol="0">
            <a:spAutoFit/>
          </a:bodyPr>
          <a:lstStyle/>
          <a:p>
            <a:r>
              <a:rPr lang="en-US" altLang="zh-CN" sz="2400" b="1" dirty="0">
                <a:solidFill>
                  <a:srgbClr val="7030A0"/>
                </a:solidFill>
              </a:rPr>
              <a:t>The hybrid rice he was devoted to developing enables farmers to </a:t>
            </a:r>
            <a:endParaRPr lang="en-US" altLang="zh-CN" sz="2400" b="1" dirty="0">
              <a:solidFill>
                <a:srgbClr val="7030A0"/>
              </a:solidFill>
            </a:endParaRPr>
          </a:p>
          <a:p>
            <a:r>
              <a:rPr lang="en-US" altLang="zh-CN" sz="2400" b="1" dirty="0">
                <a:solidFill>
                  <a:srgbClr val="7030A0"/>
                </a:solidFill>
              </a:rPr>
              <a:t>boost yields in the situation when the fields are limited. </a:t>
            </a:r>
            <a:endParaRPr lang="zh-CN" altLang="en-US" sz="2400" b="1" dirty="0">
              <a:solidFill>
                <a:srgbClr val="7030A0"/>
              </a:solidFill>
            </a:endParaRPr>
          </a:p>
        </p:txBody>
      </p:sp>
      <p:sp>
        <p:nvSpPr>
          <p:cNvPr id="6" name="文本框 5"/>
          <p:cNvSpPr txBox="1"/>
          <p:nvPr/>
        </p:nvSpPr>
        <p:spPr>
          <a:xfrm>
            <a:off x="1974878" y="852614"/>
            <a:ext cx="5131533" cy="461665"/>
          </a:xfrm>
          <a:prstGeom prst="rect">
            <a:avLst/>
          </a:prstGeom>
          <a:solidFill>
            <a:schemeClr val="accent4">
              <a:lumMod val="20000"/>
              <a:lumOff val="80000"/>
            </a:schemeClr>
          </a:solidFill>
        </p:spPr>
        <p:txBody>
          <a:bodyPr wrap="none" rtlCol="0">
            <a:spAutoFit/>
          </a:bodyPr>
          <a:lstStyle/>
          <a:p>
            <a:r>
              <a:rPr lang="en-US" altLang="zh-CN" sz="2400" dirty="0">
                <a:latin typeface="Comic Sans MS" panose="030F0702030302020204" pitchFamily="66" charset="0"/>
              </a:rPr>
              <a:t> tackle the crisis of food shortage</a:t>
            </a:r>
            <a:endParaRPr lang="zh-CN" altLang="en-US" sz="2400" dirty="0">
              <a:latin typeface="Comic Sans MS" panose="030F0702030302020204" pitchFamily="66" charset="0"/>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417" y="-162560"/>
            <a:ext cx="3656260" cy="4576038"/>
          </a:xfrm>
          <a:prstGeom prst="ellipse">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1760" y="-242907"/>
            <a:ext cx="12415519" cy="8079647"/>
          </a:xfrm>
          <a:prstGeom prst="rect">
            <a:avLst/>
          </a:prstGeom>
        </p:spPr>
      </p:pic>
      <p:sp>
        <p:nvSpPr>
          <p:cNvPr id="2" name="文本框 1"/>
          <p:cNvSpPr txBox="1"/>
          <p:nvPr/>
        </p:nvSpPr>
        <p:spPr>
          <a:xfrm>
            <a:off x="813674" y="664640"/>
            <a:ext cx="378824" cy="519866"/>
          </a:xfrm>
          <a:prstGeom prst="rect">
            <a:avLst/>
          </a:prstGeom>
          <a:noFill/>
        </p:spPr>
        <p:txBody>
          <a:bodyPr wrap="square" rtlCol="0">
            <a:spAutoFit/>
          </a:bodyPr>
          <a:lstStyle/>
          <a:p>
            <a:r>
              <a:rPr lang="en-US" altLang="zh-CN" sz="2665" b="1" dirty="0">
                <a:latin typeface="Century Gothic" panose="020B0502020202020204" pitchFamily="34" charset="0"/>
              </a:rPr>
              <a:t>5</a:t>
            </a:r>
            <a:endParaRPr lang="zh-CN" altLang="en-US" sz="2665" b="1" dirty="0">
              <a:latin typeface="Century Gothic" panose="020B0502020202020204" pitchFamily="34" charset="0"/>
            </a:endParaRPr>
          </a:p>
        </p:txBody>
      </p:sp>
      <p:sp>
        <p:nvSpPr>
          <p:cNvPr id="5" name="椭圆 4"/>
          <p:cNvSpPr/>
          <p:nvPr/>
        </p:nvSpPr>
        <p:spPr>
          <a:xfrm flipV="1">
            <a:off x="4548947" y="375584"/>
            <a:ext cx="1221933" cy="646330"/>
          </a:xfrm>
          <a:prstGeom prst="ellipse">
            <a:avLst/>
          </a:prstGeom>
          <a:noFill/>
          <a:ln w="317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p>
        </p:txBody>
      </p:sp>
      <p:sp>
        <p:nvSpPr>
          <p:cNvPr id="12" name="椭圆 11"/>
          <p:cNvSpPr/>
          <p:nvPr/>
        </p:nvSpPr>
        <p:spPr>
          <a:xfrm>
            <a:off x="2371891" y="1106817"/>
            <a:ext cx="1163789" cy="572758"/>
          </a:xfrm>
          <a:prstGeom prst="ellipse">
            <a:avLst/>
          </a:prstGeom>
          <a:noFill/>
          <a:ln w="317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p>
        </p:txBody>
      </p:sp>
      <p:sp>
        <p:nvSpPr>
          <p:cNvPr id="3" name="文本框 2"/>
          <p:cNvSpPr txBox="1"/>
          <p:nvPr/>
        </p:nvSpPr>
        <p:spPr>
          <a:xfrm>
            <a:off x="1389946" y="75568"/>
            <a:ext cx="10583348" cy="1569660"/>
          </a:xfrm>
          <a:prstGeom prst="rect">
            <a:avLst/>
          </a:prstGeom>
          <a:noFill/>
        </p:spPr>
        <p:txBody>
          <a:bodyPr wrap="square" rtlCol="0">
            <a:spAutoFit/>
          </a:bodyPr>
          <a:lstStyle/>
          <a:p>
            <a:pPr algn="just"/>
            <a:r>
              <a:rPr lang="zh-CN" altLang="en-US" sz="2400" dirty="0">
                <a:latin typeface="Times New Roman" panose="02020603050405020304" charset="0"/>
                <a:cs typeface="Times New Roman" panose="02020603050405020304" charset="0"/>
                <a:sym typeface="+mn-ea"/>
              </a:rPr>
              <a:t>Given that Yuan's hybrids have made him quite wealthy, one might think he would retire to a life of leisure. However, this is far from the case. Deep down, Yuan is still very much a farmer at heart. As a man of the soil, he cares little for celebrity or money. Instead, he makes large donations to support agricultural research</a:t>
            </a:r>
            <a:r>
              <a:rPr lang="en-US" altLang="zh-CN" sz="2400" dirty="0">
                <a:latin typeface="Times New Roman" panose="02020603050405020304" charset="0"/>
                <a:cs typeface="Times New Roman" panose="02020603050405020304" charset="0"/>
                <a:sym typeface="+mn-ea"/>
              </a:rPr>
              <a:t>.</a:t>
            </a:r>
            <a:endParaRPr lang="en-US" altLang="zh-CN" sz="2400" dirty="0">
              <a:latin typeface="Times New Roman" panose="02020603050405020304" charset="0"/>
              <a:cs typeface="Times New Roman" panose="02020603050405020304" charset="0"/>
            </a:endParaRPr>
          </a:p>
        </p:txBody>
      </p:sp>
      <p:sp>
        <p:nvSpPr>
          <p:cNvPr id="6" name="文本框 5"/>
          <p:cNvSpPr txBox="1"/>
          <p:nvPr/>
        </p:nvSpPr>
        <p:spPr>
          <a:xfrm rot="2082723">
            <a:off x="166710" y="1123386"/>
            <a:ext cx="1790875" cy="461665"/>
          </a:xfrm>
          <a:prstGeom prst="rect">
            <a:avLst/>
          </a:prstGeom>
          <a:solidFill>
            <a:schemeClr val="accent6">
              <a:lumMod val="60000"/>
              <a:lumOff val="40000"/>
            </a:schemeClr>
          </a:solidFill>
        </p:spPr>
        <p:txBody>
          <a:bodyPr wrap="none" rtlCol="0">
            <a:spAutoFit/>
          </a:bodyPr>
          <a:lstStyle/>
          <a:p>
            <a:r>
              <a:rPr lang="en-US" altLang="zh-CN" sz="2400" b="1" dirty="0">
                <a:solidFill>
                  <a:srgbClr val="7030A0"/>
                </a:solidFill>
              </a:rPr>
              <a:t> view of life</a:t>
            </a:r>
            <a:endParaRPr lang="zh-CN" altLang="en-US" sz="2400" b="1" dirty="0">
              <a:solidFill>
                <a:srgbClr val="7030A0"/>
              </a:solidFill>
            </a:endParaRPr>
          </a:p>
        </p:txBody>
      </p:sp>
      <p:sp>
        <p:nvSpPr>
          <p:cNvPr id="16" name="文本框 15"/>
          <p:cNvSpPr txBox="1"/>
          <p:nvPr/>
        </p:nvSpPr>
        <p:spPr>
          <a:xfrm>
            <a:off x="1389946" y="2355990"/>
            <a:ext cx="9051180" cy="584775"/>
          </a:xfrm>
          <a:prstGeom prst="rect">
            <a:avLst/>
          </a:prstGeom>
          <a:solidFill>
            <a:schemeClr val="tx1"/>
          </a:solidFill>
        </p:spPr>
        <p:txBody>
          <a:bodyPr wrap="square" rtlCol="0">
            <a:spAutoFit/>
          </a:bodyPr>
          <a:lstStyle/>
          <a:p>
            <a:r>
              <a:rPr lang="en-US" altLang="zh-CN" sz="2400" b="1" dirty="0">
                <a:solidFill>
                  <a:srgbClr val="FFFF00"/>
                </a:solidFill>
              </a:rPr>
              <a:t>Contrast: retire to a life of leisure </a:t>
            </a:r>
            <a:r>
              <a:rPr lang="en-US" altLang="zh-CN" sz="3200" b="1" dirty="0">
                <a:solidFill>
                  <a:schemeClr val="bg1"/>
                </a:solidFill>
              </a:rPr>
              <a:t>vs</a:t>
            </a:r>
            <a:r>
              <a:rPr lang="en-US" altLang="zh-CN" sz="2400" b="1" dirty="0">
                <a:solidFill>
                  <a:srgbClr val="FFFF00"/>
                </a:solidFill>
              </a:rPr>
              <a:t> continue to work the land</a:t>
            </a:r>
            <a:endParaRPr lang="zh-CN" altLang="en-US" sz="2400" b="1" dirty="0">
              <a:solidFill>
                <a:srgbClr val="FFFF00"/>
              </a:solidFill>
            </a:endParaRPr>
          </a:p>
        </p:txBody>
      </p:sp>
      <p:sp>
        <p:nvSpPr>
          <p:cNvPr id="17" name="文本框 16"/>
          <p:cNvSpPr txBox="1"/>
          <p:nvPr/>
        </p:nvSpPr>
        <p:spPr>
          <a:xfrm>
            <a:off x="1355760" y="3388977"/>
            <a:ext cx="9480480" cy="584775"/>
          </a:xfrm>
          <a:prstGeom prst="rect">
            <a:avLst/>
          </a:prstGeom>
          <a:solidFill>
            <a:schemeClr val="tx1"/>
          </a:solidFill>
        </p:spPr>
        <p:txBody>
          <a:bodyPr wrap="none" rtlCol="0">
            <a:spAutoFit/>
          </a:bodyPr>
          <a:lstStyle/>
          <a:p>
            <a:r>
              <a:rPr lang="en-US" altLang="zh-CN" sz="2400" b="1" dirty="0">
                <a:solidFill>
                  <a:srgbClr val="FFFF00"/>
                </a:solidFill>
              </a:rPr>
              <a:t>Contrast: care for fame and wealth </a:t>
            </a:r>
            <a:r>
              <a:rPr lang="en-US" altLang="zh-CN" sz="3200" b="1" dirty="0">
                <a:solidFill>
                  <a:schemeClr val="bg1"/>
                </a:solidFill>
              </a:rPr>
              <a:t>vs</a:t>
            </a:r>
            <a:r>
              <a:rPr lang="en-US" altLang="zh-CN" sz="2400" b="1" dirty="0">
                <a:solidFill>
                  <a:srgbClr val="FFFF00"/>
                </a:solidFill>
              </a:rPr>
              <a:t> donate money to support …</a:t>
            </a:r>
            <a:endParaRPr lang="zh-CN" altLang="en-US" sz="2400" b="1" dirty="0">
              <a:solidFill>
                <a:srgbClr val="FFFF00"/>
              </a:solidFill>
            </a:endParaRPr>
          </a:p>
        </p:txBody>
      </p:sp>
      <p:sp>
        <p:nvSpPr>
          <p:cNvPr id="19" name="文本框 18"/>
          <p:cNvSpPr txBox="1"/>
          <p:nvPr/>
        </p:nvSpPr>
        <p:spPr>
          <a:xfrm rot="20717925">
            <a:off x="2604086" y="4846320"/>
            <a:ext cx="5422314" cy="613470"/>
          </a:xfrm>
          <a:prstGeom prst="horizontalScroll">
            <a:avLst/>
          </a:prstGeom>
          <a:solidFill>
            <a:srgbClr val="FFFF00"/>
          </a:solidFill>
        </p:spPr>
        <p:txBody>
          <a:bodyPr wrap="square" rtlCol="0">
            <a:spAutoFit/>
          </a:bodyPr>
          <a:lstStyle/>
          <a:p>
            <a:r>
              <a:rPr lang="en-US" altLang="zh-CN" sz="2400" b="1" dirty="0"/>
              <a:t> plain   simple   caring    generous</a:t>
            </a:r>
            <a:endParaRPr lang="zh-CN" altLang="en-US" sz="24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2" grpId="0" bldLvl="0" animBg="1"/>
      <p:bldP spid="12" grpId="1" animBg="1"/>
      <p:bldP spid="6" grpId="0" animBg="1"/>
      <p:bldP spid="16"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137" y="-269393"/>
            <a:ext cx="12292273" cy="7999442"/>
          </a:xfrm>
          <a:prstGeom prst="rect">
            <a:avLst/>
          </a:prstGeom>
        </p:spPr>
      </p:pic>
      <p:sp>
        <p:nvSpPr>
          <p:cNvPr id="2" name="文本框 1"/>
          <p:cNvSpPr txBox="1"/>
          <p:nvPr/>
        </p:nvSpPr>
        <p:spPr>
          <a:xfrm>
            <a:off x="777340" y="935836"/>
            <a:ext cx="444066" cy="502573"/>
          </a:xfrm>
          <a:prstGeom prst="rect">
            <a:avLst/>
          </a:prstGeom>
          <a:noFill/>
        </p:spPr>
        <p:txBody>
          <a:bodyPr wrap="square" rtlCol="0">
            <a:spAutoFit/>
          </a:bodyPr>
          <a:lstStyle/>
          <a:p>
            <a:r>
              <a:rPr lang="en-US" altLang="zh-CN" sz="2665" b="1" dirty="0">
                <a:latin typeface="Century Gothic" panose="020B0502020202020204" pitchFamily="34" charset="0"/>
              </a:rPr>
              <a:t>6</a:t>
            </a:r>
            <a:endParaRPr lang="zh-CN" altLang="en-US" sz="2665" b="1" dirty="0">
              <a:latin typeface="Century Gothic" panose="020B0502020202020204" pitchFamily="34" charset="0"/>
            </a:endParaRPr>
          </a:p>
        </p:txBody>
      </p:sp>
      <p:sp>
        <p:nvSpPr>
          <p:cNvPr id="22" name="文本框 21"/>
          <p:cNvSpPr txBox="1"/>
          <p:nvPr/>
        </p:nvSpPr>
        <p:spPr>
          <a:xfrm>
            <a:off x="1465165" y="410627"/>
            <a:ext cx="10583348" cy="2246769"/>
          </a:xfrm>
          <a:prstGeom prst="rect">
            <a:avLst/>
          </a:prstGeom>
          <a:noFill/>
        </p:spPr>
        <p:txBody>
          <a:bodyPr wrap="square" rtlCol="0">
            <a:spAutoFit/>
          </a:bodyPr>
          <a:lstStyle/>
          <a:p>
            <a:pPr algn="just"/>
            <a:r>
              <a:rPr lang="zh-CN" altLang="en-US" sz="2000" dirty="0">
                <a:latin typeface="等线" panose="02010600030101010101" charset="-122"/>
                <a:ea typeface="等线" panose="02010600030101010101" charset="-122"/>
                <a:cs typeface="Times New Roman" panose="02020603050405020304" charset="0"/>
                <a:sym typeface="+mn-ea"/>
              </a:rPr>
              <a:t>①</a:t>
            </a:r>
            <a:r>
              <a:rPr lang="zh-CN" altLang="en-US" sz="2000" dirty="0">
                <a:latin typeface="Times New Roman" panose="02020603050405020304" charset="0"/>
                <a:cs typeface="Times New Roman" panose="02020603050405020304" charset="0"/>
                <a:sym typeface="+mn-ea"/>
              </a:rPr>
              <a:t>What impresses people most about Yuan Longping is his ongoing ability to fulfil his dreams.</a:t>
            </a:r>
            <a:endParaRPr lang="en-US" altLang="zh-CN" sz="2000" dirty="0">
              <a:latin typeface="Times New Roman" panose="02020603050405020304" charset="0"/>
              <a:cs typeface="Times New Roman" panose="02020603050405020304" charset="0"/>
              <a:sym typeface="+mn-ea"/>
            </a:endParaRPr>
          </a:p>
          <a:p>
            <a:pPr algn="just"/>
            <a:r>
              <a:rPr lang="zh-CN" altLang="en-US" sz="2000" dirty="0">
                <a:latin typeface="等线" panose="02010600030101010101" charset="-122"/>
                <a:ea typeface="等线" panose="02010600030101010101" charset="-122"/>
                <a:cs typeface="Times New Roman" panose="02020603050405020304" charset="0"/>
                <a:sym typeface="+mn-ea"/>
              </a:rPr>
              <a:t>②</a:t>
            </a:r>
            <a:r>
              <a:rPr lang="zh-CN" altLang="en-US" sz="2000" dirty="0">
                <a:latin typeface="Times New Roman" panose="02020603050405020304" charset="0"/>
                <a:cs typeface="Times New Roman" panose="02020603050405020304" charset="0"/>
                <a:sym typeface="+mn-ea"/>
              </a:rPr>
              <a:t> Long ago, he envisioned rice plants as tall as sorghum, with each ear of rice as big as a broom,and each grain of rice as huge as a peanut.</a:t>
            </a:r>
            <a:r>
              <a:rPr lang="zh-CN" altLang="en-US" sz="2000" dirty="0">
                <a:latin typeface="等线" panose="02010600030101010101" charset="-122"/>
                <a:ea typeface="等线" panose="02010600030101010101" charset="-122"/>
                <a:cs typeface="Times New Roman" panose="02020603050405020304" charset="0"/>
                <a:sym typeface="+mn-ea"/>
              </a:rPr>
              <a:t>③</a:t>
            </a:r>
            <a:r>
              <a:rPr lang="zh-CN" altLang="en-US" sz="2000" dirty="0">
                <a:latin typeface="Times New Roman" panose="02020603050405020304" charset="0"/>
                <a:cs typeface="Times New Roman" panose="02020603050405020304" charset="0"/>
                <a:sym typeface="+mn-ea"/>
              </a:rPr>
              <a:t> He succeeded in producing a kind of rice that could feed more people at home and abroad. </a:t>
            </a:r>
            <a:r>
              <a:rPr lang="zh-CN" altLang="en-US" sz="2000" dirty="0">
                <a:latin typeface="等线" panose="02010600030101010101" charset="-122"/>
                <a:ea typeface="等线" panose="02010600030101010101" charset="-122"/>
                <a:cs typeface="Times New Roman" panose="02020603050405020304" charset="0"/>
                <a:sym typeface="+mn-ea"/>
              </a:rPr>
              <a:t>④</a:t>
            </a:r>
            <a:r>
              <a:rPr lang="zh-CN" altLang="en-US" sz="2000" dirty="0">
                <a:latin typeface="Times New Roman" panose="02020603050405020304" charset="0"/>
                <a:cs typeface="Times New Roman" panose="02020603050405020304" charset="0"/>
                <a:sym typeface="+mn-ea"/>
              </a:rPr>
              <a:t>His latest vision for “seawater rice” has also become a reality, and potentially opened up nearly one million square kilometres of salty land in China for rice production. </a:t>
            </a:r>
            <a:r>
              <a:rPr lang="zh-CN" altLang="en-US" sz="2000" dirty="0">
                <a:latin typeface="等线" panose="02010600030101010101" charset="-122"/>
                <a:ea typeface="等线" panose="02010600030101010101" charset="-122"/>
                <a:cs typeface="Times New Roman" panose="02020603050405020304" charset="0"/>
                <a:sym typeface="+mn-ea"/>
              </a:rPr>
              <a:t>⑤</a:t>
            </a:r>
            <a:r>
              <a:rPr lang="zh-CN" altLang="en-US" sz="2000" dirty="0">
                <a:latin typeface="Times New Roman" panose="02020603050405020304" charset="0"/>
                <a:cs typeface="Times New Roman" panose="02020603050405020304" charset="0"/>
                <a:sym typeface="+mn-ea"/>
              </a:rPr>
              <a:t>Despite his advanced years, Yuan Longping is still young at heart and full of vision, and everyone is waiting to see what he will dream up next</a:t>
            </a:r>
            <a:r>
              <a:rPr lang="en-US" altLang="zh-CN" sz="2000" dirty="0">
                <a:latin typeface="Times New Roman" panose="02020603050405020304" charset="0"/>
                <a:cs typeface="Times New Roman" panose="02020603050405020304" charset="0"/>
                <a:sym typeface="+mn-ea"/>
              </a:rPr>
              <a:t>.</a:t>
            </a:r>
            <a:endParaRPr lang="en-US" altLang="zh-CN" sz="2000" dirty="0">
              <a:latin typeface="Times New Roman" panose="02020603050405020304" charset="0"/>
              <a:cs typeface="Times New Roman" panose="02020603050405020304" charset="0"/>
            </a:endParaRPr>
          </a:p>
        </p:txBody>
      </p:sp>
      <p:sp>
        <p:nvSpPr>
          <p:cNvPr id="19" name="文本框 18"/>
          <p:cNvSpPr txBox="1"/>
          <p:nvPr/>
        </p:nvSpPr>
        <p:spPr>
          <a:xfrm>
            <a:off x="411580" y="2784208"/>
            <a:ext cx="7543700" cy="1569660"/>
          </a:xfrm>
          <a:prstGeom prst="rect">
            <a:avLst/>
          </a:prstGeom>
          <a:noFill/>
        </p:spPr>
        <p:txBody>
          <a:bodyPr wrap="square" rtlCol="0">
            <a:spAutoFit/>
          </a:bodyPr>
          <a:lstStyle/>
          <a:p>
            <a:r>
              <a:rPr lang="en-US" altLang="zh-CN" sz="2400" dirty="0">
                <a:latin typeface="Comic Sans MS" panose="030F0702030302020204" pitchFamily="66" charset="0"/>
              </a:rPr>
              <a:t>Q1: Draw out the structure chart of the passage.</a:t>
            </a:r>
            <a:endParaRPr lang="en-US" altLang="zh-CN" sz="2400" dirty="0">
              <a:latin typeface="Comic Sans MS" panose="030F0702030302020204" pitchFamily="66" charset="0"/>
            </a:endParaRPr>
          </a:p>
          <a:p>
            <a:endParaRPr lang="en-US" altLang="zh-CN" sz="2400" dirty="0">
              <a:latin typeface="Comic Sans MS" panose="030F0702030302020204" pitchFamily="66" charset="0"/>
            </a:endParaRPr>
          </a:p>
          <a:p>
            <a:endParaRPr lang="en-US" altLang="zh-CN" sz="2400" dirty="0">
              <a:latin typeface="Comic Sans MS" panose="030F0702030302020204" pitchFamily="66" charset="0"/>
            </a:endParaRPr>
          </a:p>
          <a:p>
            <a:r>
              <a:rPr lang="en-US" altLang="zh-CN" sz="2400" dirty="0">
                <a:latin typeface="Comic Sans MS" panose="030F0702030302020204" pitchFamily="66" charset="0"/>
              </a:rPr>
              <a:t>Q2: Use a sentence to summarize Yuan’s dream.</a:t>
            </a:r>
            <a:endParaRPr lang="zh-CN" altLang="en-US" sz="2400" dirty="0">
              <a:latin typeface="Comic Sans MS" panose="030F0702030302020204" pitchFamily="66" charset="0"/>
            </a:endParaRPr>
          </a:p>
        </p:txBody>
      </p:sp>
      <p:grpSp>
        <p:nvGrpSpPr>
          <p:cNvPr id="51" name="组合 50"/>
          <p:cNvGrpSpPr/>
          <p:nvPr/>
        </p:nvGrpSpPr>
        <p:grpSpPr>
          <a:xfrm>
            <a:off x="7503160" y="2487506"/>
            <a:ext cx="2744026" cy="2479819"/>
            <a:chOff x="7503160" y="2487506"/>
            <a:chExt cx="2744026" cy="2479819"/>
          </a:xfrm>
        </p:grpSpPr>
        <p:sp>
          <p:nvSpPr>
            <p:cNvPr id="27" name="文本框 26"/>
            <p:cNvSpPr txBox="1"/>
            <p:nvPr/>
          </p:nvSpPr>
          <p:spPr>
            <a:xfrm>
              <a:off x="8717280" y="2487506"/>
              <a:ext cx="703165" cy="584775"/>
            </a:xfrm>
            <a:prstGeom prst="rect">
              <a:avLst/>
            </a:prstGeom>
            <a:noFill/>
          </p:spPr>
          <p:txBody>
            <a:bodyPr wrap="square">
              <a:spAutoFit/>
            </a:bodyPr>
            <a:lstStyle/>
            <a:p>
              <a:r>
                <a:rPr lang="zh-CN" altLang="en-US" sz="3200" dirty="0">
                  <a:solidFill>
                    <a:srgbClr val="FF0000"/>
                  </a:solidFill>
                  <a:latin typeface="等线" panose="02010600030101010101" charset="-122"/>
                  <a:ea typeface="等线" panose="02010600030101010101" charset="-122"/>
                  <a:cs typeface="Times New Roman" panose="02020603050405020304" charset="0"/>
                  <a:sym typeface="+mn-ea"/>
                </a:rPr>
                <a:t>①</a:t>
              </a:r>
              <a:endParaRPr lang="zh-CN" altLang="en-US" sz="3200" dirty="0">
                <a:solidFill>
                  <a:srgbClr val="FF0000"/>
                </a:solidFill>
              </a:endParaRPr>
            </a:p>
          </p:txBody>
        </p:sp>
        <p:sp>
          <p:nvSpPr>
            <p:cNvPr id="29" name="文本框 28"/>
            <p:cNvSpPr txBox="1"/>
            <p:nvPr/>
          </p:nvSpPr>
          <p:spPr>
            <a:xfrm>
              <a:off x="7503160" y="3557608"/>
              <a:ext cx="695960" cy="584775"/>
            </a:xfrm>
            <a:prstGeom prst="rect">
              <a:avLst/>
            </a:prstGeom>
            <a:noFill/>
          </p:spPr>
          <p:txBody>
            <a:bodyPr wrap="square">
              <a:spAutoFit/>
            </a:bodyPr>
            <a:lstStyle/>
            <a:p>
              <a:r>
                <a:rPr lang="zh-CN" altLang="en-US" sz="3200" dirty="0">
                  <a:solidFill>
                    <a:srgbClr val="FF0000"/>
                  </a:solidFill>
                  <a:latin typeface="等线" panose="02010600030101010101" charset="-122"/>
                  <a:ea typeface="等线" panose="02010600030101010101" charset="-122"/>
                  <a:cs typeface="Times New Roman" panose="02020603050405020304" charset="0"/>
                  <a:sym typeface="+mn-ea"/>
                </a:rPr>
                <a:t>②</a:t>
              </a:r>
              <a:endParaRPr lang="zh-CN" altLang="en-US" sz="3200" dirty="0">
                <a:solidFill>
                  <a:srgbClr val="FF0000"/>
                </a:solidFill>
                <a:latin typeface="等线" panose="02010600030101010101" charset="-122"/>
                <a:ea typeface="等线" panose="02010600030101010101" charset="-122"/>
                <a:cs typeface="Times New Roman" panose="02020603050405020304" charset="0"/>
              </a:endParaRPr>
            </a:p>
          </p:txBody>
        </p:sp>
        <p:sp>
          <p:nvSpPr>
            <p:cNvPr id="31" name="文本框 30"/>
            <p:cNvSpPr txBox="1"/>
            <p:nvPr/>
          </p:nvSpPr>
          <p:spPr>
            <a:xfrm>
              <a:off x="8578019" y="3565461"/>
              <a:ext cx="695960" cy="584775"/>
            </a:xfrm>
            <a:prstGeom prst="rect">
              <a:avLst/>
            </a:prstGeom>
            <a:noFill/>
          </p:spPr>
          <p:txBody>
            <a:bodyPr wrap="square">
              <a:spAutoFit/>
            </a:bodyPr>
            <a:lstStyle/>
            <a:p>
              <a:r>
                <a:rPr lang="zh-CN" altLang="en-US" sz="3200" dirty="0">
                  <a:solidFill>
                    <a:srgbClr val="FF0000"/>
                  </a:solidFill>
                  <a:latin typeface="等线" panose="02010600030101010101" charset="-122"/>
                  <a:ea typeface="等线" panose="02010600030101010101" charset="-122"/>
                  <a:cs typeface="Times New Roman" panose="02020603050405020304" charset="0"/>
                  <a:sym typeface="+mn-ea"/>
                </a:rPr>
                <a:t>③</a:t>
              </a:r>
              <a:endParaRPr lang="zh-CN" altLang="en-US" sz="3200" dirty="0">
                <a:solidFill>
                  <a:srgbClr val="FF0000"/>
                </a:solidFill>
                <a:latin typeface="等线" panose="02010600030101010101" charset="-122"/>
                <a:ea typeface="等线" panose="02010600030101010101" charset="-122"/>
                <a:cs typeface="Times New Roman" panose="02020603050405020304" charset="0"/>
              </a:endParaRPr>
            </a:p>
          </p:txBody>
        </p:sp>
        <p:sp>
          <p:nvSpPr>
            <p:cNvPr id="33" name="文本框 32"/>
            <p:cNvSpPr txBox="1"/>
            <p:nvPr/>
          </p:nvSpPr>
          <p:spPr>
            <a:xfrm>
              <a:off x="9551226" y="3588088"/>
              <a:ext cx="695960" cy="584775"/>
            </a:xfrm>
            <a:prstGeom prst="rect">
              <a:avLst/>
            </a:prstGeom>
            <a:noFill/>
          </p:spPr>
          <p:txBody>
            <a:bodyPr wrap="square">
              <a:spAutoFit/>
            </a:bodyPr>
            <a:lstStyle/>
            <a:p>
              <a:r>
                <a:rPr lang="zh-CN" altLang="en-US" sz="3200" dirty="0">
                  <a:solidFill>
                    <a:srgbClr val="FF0000"/>
                  </a:solidFill>
                  <a:latin typeface="等线" panose="02010600030101010101" charset="-122"/>
                  <a:ea typeface="等线" panose="02010600030101010101" charset="-122"/>
                  <a:cs typeface="Times New Roman" panose="02020603050405020304" charset="0"/>
                  <a:sym typeface="+mn-ea"/>
                </a:rPr>
                <a:t>④</a:t>
              </a:r>
              <a:endParaRPr lang="zh-CN" altLang="en-US" sz="3200" dirty="0">
                <a:solidFill>
                  <a:srgbClr val="FF0000"/>
                </a:solidFill>
                <a:latin typeface="等线" panose="02010600030101010101" charset="-122"/>
                <a:ea typeface="等线" panose="02010600030101010101" charset="-122"/>
                <a:cs typeface="Times New Roman" panose="02020603050405020304" charset="0"/>
              </a:endParaRPr>
            </a:p>
          </p:txBody>
        </p:sp>
        <p:sp>
          <p:nvSpPr>
            <p:cNvPr id="35" name="文本框 34"/>
            <p:cNvSpPr txBox="1"/>
            <p:nvPr/>
          </p:nvSpPr>
          <p:spPr>
            <a:xfrm>
              <a:off x="8817284" y="4382550"/>
              <a:ext cx="828040" cy="584775"/>
            </a:xfrm>
            <a:prstGeom prst="rect">
              <a:avLst/>
            </a:prstGeom>
            <a:noFill/>
          </p:spPr>
          <p:txBody>
            <a:bodyPr wrap="square">
              <a:spAutoFit/>
            </a:bodyPr>
            <a:lstStyle/>
            <a:p>
              <a:r>
                <a:rPr lang="zh-CN" altLang="en-US" sz="3200" dirty="0">
                  <a:solidFill>
                    <a:srgbClr val="FF0000"/>
                  </a:solidFill>
                  <a:latin typeface="等线" panose="02010600030101010101" charset="-122"/>
                  <a:ea typeface="等线" panose="02010600030101010101" charset="-122"/>
                  <a:cs typeface="Times New Roman" panose="02020603050405020304" charset="0"/>
                  <a:sym typeface="+mn-ea"/>
                </a:rPr>
                <a:t>⑤</a:t>
              </a:r>
              <a:endParaRPr lang="zh-CN" altLang="en-US" sz="3200" dirty="0">
                <a:solidFill>
                  <a:srgbClr val="FF0000"/>
                </a:solidFill>
                <a:latin typeface="等线" panose="02010600030101010101" charset="-122"/>
                <a:ea typeface="等线" panose="02010600030101010101" charset="-122"/>
                <a:cs typeface="Times New Roman" panose="02020603050405020304" charset="0"/>
              </a:endParaRPr>
            </a:p>
          </p:txBody>
        </p:sp>
        <p:cxnSp>
          <p:nvCxnSpPr>
            <p:cNvPr id="32" name="直接箭头连接符 31"/>
            <p:cNvCxnSpPr/>
            <p:nvPr/>
          </p:nvCxnSpPr>
          <p:spPr>
            <a:xfrm>
              <a:off x="9068862" y="3080780"/>
              <a:ext cx="668020" cy="3889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8442960" y="3072281"/>
              <a:ext cx="502920" cy="49675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8012623" y="3857848"/>
              <a:ext cx="59289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8204308" y="3989786"/>
              <a:ext cx="658696" cy="6851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33" idx="2"/>
            </p:cNvCxnSpPr>
            <p:nvPr/>
          </p:nvCxnSpPr>
          <p:spPr>
            <a:xfrm flipH="1">
              <a:off x="9376760" y="4172863"/>
              <a:ext cx="522446" cy="49962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文本框 51"/>
          <p:cNvSpPr txBox="1"/>
          <p:nvPr/>
        </p:nvSpPr>
        <p:spPr>
          <a:xfrm>
            <a:off x="834053" y="4410916"/>
            <a:ext cx="7816563" cy="1200329"/>
          </a:xfrm>
          <a:prstGeom prst="rect">
            <a:avLst/>
          </a:prstGeom>
          <a:noFill/>
        </p:spPr>
        <p:txBody>
          <a:bodyPr wrap="none" rtlCol="0">
            <a:spAutoFit/>
          </a:bodyPr>
          <a:lstStyle/>
          <a:p>
            <a:r>
              <a:rPr lang="en-US" altLang="zh-CN" sz="2400" b="1" dirty="0">
                <a:solidFill>
                  <a:srgbClr val="7030A0"/>
                </a:solidFill>
              </a:rPr>
              <a:t>… make the impossible to possible</a:t>
            </a:r>
            <a:endParaRPr lang="en-US" altLang="zh-CN" sz="2400" b="1" dirty="0">
              <a:solidFill>
                <a:srgbClr val="7030A0"/>
              </a:solidFill>
            </a:endParaRPr>
          </a:p>
          <a:p>
            <a:r>
              <a:rPr lang="en-US" altLang="zh-CN" sz="2400" b="1" dirty="0">
                <a:solidFill>
                  <a:srgbClr val="7030A0"/>
                </a:solidFill>
              </a:rPr>
              <a:t>… make dream to reality</a:t>
            </a:r>
            <a:endParaRPr lang="en-US" altLang="zh-CN" sz="2400" b="1" dirty="0">
              <a:solidFill>
                <a:srgbClr val="7030A0"/>
              </a:solidFill>
            </a:endParaRPr>
          </a:p>
          <a:p>
            <a:r>
              <a:rPr lang="en-US" altLang="zh-CN" sz="2400" b="1" dirty="0">
                <a:solidFill>
                  <a:srgbClr val="7030A0"/>
                </a:solidFill>
              </a:rPr>
              <a:t>…make people get rid of hunger and live a wealthy life</a:t>
            </a:r>
            <a:endParaRPr lang="zh-CN" altLang="en-US" sz="2400" b="1" dirty="0">
              <a:solidFill>
                <a:srgbClr val="7030A0"/>
              </a:solidFill>
            </a:endParaRPr>
          </a:p>
        </p:txBody>
      </p:sp>
      <p:sp>
        <p:nvSpPr>
          <p:cNvPr id="53" name="椭圆 52"/>
          <p:cNvSpPr/>
          <p:nvPr/>
        </p:nvSpPr>
        <p:spPr>
          <a:xfrm>
            <a:off x="10067762" y="283815"/>
            <a:ext cx="1219998" cy="65202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220720" y="760896"/>
            <a:ext cx="1219998" cy="3770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234822" y="1272904"/>
            <a:ext cx="1806058" cy="5355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048542" y="1941352"/>
            <a:ext cx="1426417" cy="3852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56"/>
          <p:cNvSpPr/>
          <p:nvPr/>
        </p:nvSpPr>
        <p:spPr>
          <a:xfrm>
            <a:off x="4490720" y="2244731"/>
            <a:ext cx="1087119" cy="4564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文本框 57"/>
          <p:cNvSpPr txBox="1"/>
          <p:nvPr/>
        </p:nvSpPr>
        <p:spPr>
          <a:xfrm>
            <a:off x="609600" y="5786172"/>
            <a:ext cx="9414757" cy="523220"/>
          </a:xfrm>
          <a:prstGeom prst="rect">
            <a:avLst/>
          </a:prstGeom>
          <a:noFill/>
        </p:spPr>
        <p:txBody>
          <a:bodyPr wrap="none" rtlCol="0">
            <a:spAutoFit/>
          </a:bodyPr>
          <a:lstStyle/>
          <a:p>
            <a:r>
              <a:rPr lang="en-US" altLang="zh-CN" sz="2800" b="1" dirty="0"/>
              <a:t>A person with dreams is ___________________________________</a:t>
            </a:r>
            <a:endParaRPr lang="zh-CN" altLang="en-US" sz="2800" b="1" dirty="0"/>
          </a:p>
        </p:txBody>
      </p:sp>
      <p:sp>
        <p:nvSpPr>
          <p:cNvPr id="59" name="文本框 58"/>
          <p:cNvSpPr txBox="1"/>
          <p:nvPr/>
        </p:nvSpPr>
        <p:spPr>
          <a:xfrm>
            <a:off x="4717011" y="5644721"/>
            <a:ext cx="5572297" cy="613470"/>
          </a:xfrm>
          <a:prstGeom prst="horizontalScroll">
            <a:avLst/>
          </a:prstGeom>
          <a:solidFill>
            <a:srgbClr val="FFFF00"/>
          </a:solidFill>
        </p:spPr>
        <p:txBody>
          <a:bodyPr wrap="none" rtlCol="0">
            <a:spAutoFit/>
          </a:bodyPr>
          <a:lstStyle/>
          <a:p>
            <a:r>
              <a:rPr lang="en-US" altLang="zh-CN" sz="2400" b="1" dirty="0"/>
              <a:t> visionary, optimistic and perseverant.</a:t>
            </a:r>
            <a:endParaRPr lang="zh-CN" altLang="en-US" sz="2400" b="1" dirty="0"/>
          </a:p>
        </p:txBody>
      </p:sp>
      <p:pic>
        <p:nvPicPr>
          <p:cNvPr id="61" name="图片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691"/>
            <a:ext cx="12023657" cy="4081800"/>
          </a:xfrm>
          <a:prstGeom prst="rect">
            <a:avLst/>
          </a:prstGeom>
        </p:spPr>
      </p:pic>
      <p:sp>
        <p:nvSpPr>
          <p:cNvPr id="62" name="文本框 61"/>
          <p:cNvSpPr txBox="1"/>
          <p:nvPr/>
        </p:nvSpPr>
        <p:spPr>
          <a:xfrm rot="2082723">
            <a:off x="392349" y="1171728"/>
            <a:ext cx="1082348" cy="461665"/>
          </a:xfrm>
          <a:prstGeom prst="rect">
            <a:avLst/>
          </a:prstGeom>
          <a:solidFill>
            <a:schemeClr val="accent6">
              <a:lumMod val="60000"/>
              <a:lumOff val="40000"/>
            </a:schemeClr>
          </a:solidFill>
        </p:spPr>
        <p:txBody>
          <a:bodyPr wrap="none" rtlCol="0">
            <a:spAutoFit/>
          </a:bodyPr>
          <a:lstStyle/>
          <a:p>
            <a:r>
              <a:rPr lang="en-US" altLang="zh-CN" sz="2400" b="1" dirty="0">
                <a:solidFill>
                  <a:srgbClr val="7030A0"/>
                </a:solidFill>
              </a:rPr>
              <a:t> vision</a:t>
            </a:r>
            <a:endParaRPr lang="zh-CN" altLang="en-US" sz="2400" b="1" dirty="0">
              <a:solidFill>
                <a:srgbClr val="7030A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1"/>
                                        </p:tgtEl>
                                      </p:cBhvr>
                                    </p:animEffect>
                                    <p:set>
                                      <p:cBhvr>
                                        <p:cTn id="23" dur="1" fill="hold">
                                          <p:stCondLst>
                                            <p:cond delay="499"/>
                                          </p:stCondLst>
                                        </p:cTn>
                                        <p:tgtEl>
                                          <p:spTgt spid="6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2" grpId="0"/>
      <p:bldP spid="53" grpId="0" animBg="1"/>
      <p:bldP spid="54" grpId="0" animBg="1"/>
      <p:bldP spid="55" grpId="0" animBg="1"/>
      <p:bldP spid="56" grpId="0" animBg="1"/>
      <p:bldP spid="57" grpId="0" animBg="1"/>
      <p:bldP spid="58" grpId="0"/>
      <p:bldP spid="59"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nvGraphicFramePr>
        <p:xfrm>
          <a:off x="114127" y="822305"/>
          <a:ext cx="11783232" cy="5342635"/>
        </p:xfrm>
        <a:graphic>
          <a:graphicData uri="http://schemas.openxmlformats.org/drawingml/2006/table">
            <a:tbl>
              <a:tblPr firstRow="1" bandRow="1">
                <a:tableStyleId>{93296810-A885-4BE3-A3E7-6D5BEEA58F35}</a:tableStyleId>
              </a:tblPr>
              <a:tblGrid>
                <a:gridCol w="1285431"/>
                <a:gridCol w="2379962"/>
                <a:gridCol w="5095193"/>
                <a:gridCol w="3022646"/>
              </a:tblGrid>
              <a:tr h="860721">
                <a:tc>
                  <a:txBody>
                    <a:bodyPr/>
                    <a:lstStyle/>
                    <a:p>
                      <a:pPr algn="ctr"/>
                      <a:r>
                        <a:rPr lang="en-US" altLang="zh-CN" sz="2000" dirty="0">
                          <a:ln>
                            <a:solidFill>
                              <a:srgbClr val="FF0000"/>
                            </a:solidFill>
                          </a:ln>
                        </a:rPr>
                        <a:t>paragraphs</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What </a:t>
                      </a:r>
                      <a:endParaRPr lang="en-US" altLang="zh-CN" sz="2000" dirty="0">
                        <a:ln>
                          <a:solidFill>
                            <a:srgbClr val="FF0000"/>
                          </a:solidFill>
                        </a:ln>
                      </a:endParaRPr>
                    </a:p>
                    <a:p>
                      <a:pPr algn="ctr"/>
                      <a:r>
                        <a:rPr lang="en-US" altLang="zh-CN" sz="2000" dirty="0">
                          <a:ln>
                            <a:solidFill>
                              <a:srgbClr val="FF0000"/>
                            </a:solidFill>
                          </a:ln>
                        </a:rPr>
                        <a:t>(content)</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u="none" dirty="0">
                          <a:ln>
                            <a:solidFill>
                              <a:srgbClr val="FF0000"/>
                            </a:solidFill>
                          </a:ln>
                        </a:rPr>
                        <a:t>How</a:t>
                      </a:r>
                      <a:endParaRPr lang="en-US" altLang="zh-CN" sz="2000" u="none" dirty="0">
                        <a:ln>
                          <a:solidFill>
                            <a:srgbClr val="FF0000"/>
                          </a:solidFill>
                        </a:ln>
                      </a:endParaRPr>
                    </a:p>
                    <a:p>
                      <a:pPr algn="ctr"/>
                      <a:r>
                        <a:rPr lang="en-US" altLang="zh-CN" sz="2000" u="none" dirty="0">
                          <a:ln>
                            <a:solidFill>
                              <a:srgbClr val="FF0000"/>
                            </a:solidFill>
                          </a:ln>
                        </a:rPr>
                        <a:t>(contrast </a:t>
                      </a:r>
                      <a:r>
                        <a:rPr lang="zh-CN" altLang="en-US" sz="2000" u="none" dirty="0">
                          <a:ln>
                            <a:solidFill>
                              <a:srgbClr val="FF0000"/>
                            </a:solidFill>
                          </a:ln>
                        </a:rPr>
                        <a:t>）</a:t>
                      </a:r>
                      <a:r>
                        <a:rPr lang="en-US" altLang="zh-CN" sz="2000" u="sng" dirty="0">
                          <a:ln>
                            <a:solidFill>
                              <a:srgbClr val="FF0000"/>
                            </a:solidFill>
                          </a:ln>
                        </a:rPr>
                        <a:t>  </a:t>
                      </a:r>
                      <a:endParaRPr lang="zh-CN" altLang="en-US" sz="2000" u="sng"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Why</a:t>
                      </a:r>
                      <a:r>
                        <a:rPr lang="zh-CN" altLang="en-US" sz="2000" dirty="0">
                          <a:ln>
                            <a:solidFill>
                              <a:srgbClr val="FF0000"/>
                            </a:solidFill>
                          </a:ln>
                        </a:rPr>
                        <a:t> </a:t>
                      </a:r>
                      <a:endParaRPr lang="en-US" altLang="zh-CN" sz="2000" dirty="0">
                        <a:ln>
                          <a:solidFill>
                            <a:srgbClr val="FF0000"/>
                          </a:solidFill>
                        </a:ln>
                      </a:endParaRPr>
                    </a:p>
                    <a:p>
                      <a:pPr algn="ctr"/>
                      <a:r>
                        <a:rPr lang="en-US" altLang="zh-CN" sz="2000" dirty="0">
                          <a:ln>
                            <a:solidFill>
                              <a:srgbClr val="FF0000"/>
                            </a:solidFill>
                          </a:ln>
                        </a:rPr>
                        <a:t>(moral features)</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78">
                <a:tc>
                  <a:txBody>
                    <a:bodyPr/>
                    <a:lstStyle/>
                    <a:p>
                      <a:pPr algn="ctr"/>
                      <a:r>
                        <a:rPr lang="en-US" altLang="zh-CN" sz="2000" dirty="0">
                          <a:ln>
                            <a:solidFill>
                              <a:srgbClr val="FF0000"/>
                            </a:solidFill>
                          </a:ln>
                        </a:rPr>
                        <a:t>1</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introduction</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Father of hybrid rice vs  farmer</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dirty="0">
                          <a:sym typeface="+mn-ea"/>
                        </a:rPr>
                        <a:t>modest/devoted</a:t>
                      </a:r>
                      <a:endParaRPr lang="en-US" altLang="zh-C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altLang="zh-CN" sz="2000" dirty="0">
                          <a:ln>
                            <a:solidFill>
                              <a:srgbClr val="FF0000"/>
                            </a:solidFill>
                          </a:ln>
                        </a:rPr>
                        <a:t>2</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motivation</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 his parents’ wish vs his own decision</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ym typeface="+mn-ea"/>
                        </a:rPr>
                        <a:t>caring/sympathetic/</a:t>
                      </a:r>
                      <a:endParaRPr lang="en-US" altLang="zh-CN" sz="2000" b="1"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ym typeface="+mn-ea"/>
                        </a:rPr>
                        <a:t>determined</a:t>
                      </a:r>
                      <a:endParaRPr lang="en-US" altLang="zh-C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9854">
                <a:tc>
                  <a:txBody>
                    <a:bodyPr/>
                    <a:lstStyle/>
                    <a:p>
                      <a:pPr algn="ctr"/>
                      <a:r>
                        <a:rPr lang="en-US" altLang="zh-CN" sz="2000" dirty="0">
                          <a:ln>
                            <a:solidFill>
                              <a:srgbClr val="FF0000"/>
                            </a:solidFill>
                          </a:ln>
                        </a:rPr>
                        <a:t>3</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process</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dirty="0">
                          <a:ln>
                            <a:solidFill>
                              <a:srgbClr val="FF0000"/>
                            </a:solidFill>
                          </a:ln>
                        </a:rPr>
                        <a:t> the general assumption about hybrid rice </a:t>
                      </a:r>
                      <a:endParaRPr lang="en-US" altLang="zh-CN" sz="2000" dirty="0">
                        <a:ln>
                          <a:solidFill>
                            <a:srgbClr val="FF0000"/>
                          </a:solidFill>
                        </a:ln>
                      </a:endParaRPr>
                    </a:p>
                    <a:p>
                      <a:pPr algn="l"/>
                      <a:r>
                        <a:rPr lang="en-US" altLang="zh-CN" sz="2000" dirty="0">
                          <a:ln>
                            <a:solidFill>
                              <a:srgbClr val="FF0000"/>
                            </a:solidFill>
                          </a:ln>
                        </a:rPr>
                        <a:t> vs his belief</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b="1" dirty="0"/>
                        <a:t>brave /   creative  / innovative / confident / devoted/compassionate</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008">
                <a:tc>
                  <a:txBody>
                    <a:bodyPr/>
                    <a:lstStyle/>
                    <a:p>
                      <a:pPr algn="ctr"/>
                      <a:r>
                        <a:rPr lang="en-US" altLang="zh-CN" sz="2000" dirty="0">
                          <a:ln>
                            <a:solidFill>
                              <a:srgbClr val="FF0000"/>
                            </a:solidFill>
                          </a:ln>
                        </a:rPr>
                        <a:t>4</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achievement</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112">
                <a:tc>
                  <a:txBody>
                    <a:bodyPr/>
                    <a:lstStyle/>
                    <a:p>
                      <a:pPr algn="ctr"/>
                      <a:r>
                        <a:rPr lang="en-US" altLang="zh-CN" sz="2000" dirty="0">
                          <a:ln>
                            <a:solidFill>
                              <a:srgbClr val="FF0000"/>
                            </a:solidFill>
                          </a:ln>
                        </a:rPr>
                        <a:t>5</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view of life</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kern="1200" dirty="0">
                          <a:ln>
                            <a:solidFill>
                              <a:srgbClr val="FF0000"/>
                            </a:solidFill>
                          </a:ln>
                          <a:solidFill>
                            <a:schemeClr val="dk1"/>
                          </a:solidFill>
                          <a:latin typeface="+mn-lt"/>
                          <a:ea typeface="+mn-ea"/>
                          <a:cs typeface="+mn-cs"/>
                        </a:rPr>
                        <a:t>retire to a life of leisure vs continue to work the land</a:t>
                      </a:r>
                      <a:endParaRPr lang="en-US" altLang="zh-CN" sz="2000" kern="1200" dirty="0">
                        <a:ln>
                          <a:solidFill>
                            <a:srgbClr val="FF0000"/>
                          </a:solidFill>
                        </a:ln>
                        <a:solidFill>
                          <a:schemeClr val="dk1"/>
                        </a:solidFill>
                        <a:latin typeface="+mn-lt"/>
                        <a:ea typeface="+mn-ea"/>
                        <a:cs typeface="+mn-cs"/>
                      </a:endParaRPr>
                    </a:p>
                    <a:p>
                      <a:pPr algn="l"/>
                      <a:r>
                        <a:rPr lang="en-US" altLang="zh-CN" sz="2000" kern="1200" dirty="0">
                          <a:ln>
                            <a:solidFill>
                              <a:srgbClr val="FF0000"/>
                            </a:solidFill>
                          </a:ln>
                          <a:solidFill>
                            <a:schemeClr val="dk1"/>
                          </a:solidFill>
                          <a:latin typeface="+mn-lt"/>
                          <a:ea typeface="+mn-ea"/>
                          <a:cs typeface="+mn-cs"/>
                        </a:rPr>
                        <a:t>care for fame and wealth vs donate money</a:t>
                      </a:r>
                      <a:endParaRPr lang="zh-CN" altLang="en-US" sz="2000" kern="1200" dirty="0">
                        <a:ln>
                          <a:solidFill>
                            <a:srgbClr val="FF0000"/>
                          </a:solidFill>
                        </a:ln>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b="1" dirty="0"/>
                        <a:t>plain /  simple  / caring /   generous</a:t>
                      </a:r>
                      <a:endParaRPr lang="en-US" altLang="zh-C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9660">
                <a:tc>
                  <a:txBody>
                    <a:bodyPr/>
                    <a:lstStyle/>
                    <a:p>
                      <a:pPr algn="ctr"/>
                      <a:r>
                        <a:rPr lang="en-US" altLang="zh-CN" sz="2000" dirty="0">
                          <a:ln>
                            <a:solidFill>
                              <a:srgbClr val="FF0000"/>
                            </a:solidFill>
                          </a:ln>
                        </a:rPr>
                        <a:t>6</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vision</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dirty="0">
                          <a:ln>
                            <a:solidFill>
                              <a:srgbClr val="FF0000"/>
                            </a:solidFill>
                          </a:ln>
                        </a:rPr>
                        <a:t>/</a:t>
                      </a:r>
                      <a:endParaRPr lang="zh-CN" altLang="en-US"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b="1" dirty="0"/>
                        <a:t>visionary / optimistic/ perseverant</a:t>
                      </a:r>
                      <a:endParaRPr lang="en-US" altLang="zh-CN" sz="20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文本框 6"/>
          <p:cNvSpPr txBox="1"/>
          <p:nvPr/>
        </p:nvSpPr>
        <p:spPr>
          <a:xfrm>
            <a:off x="521956" y="0"/>
            <a:ext cx="2313622" cy="822305"/>
          </a:xfrm>
          <a:prstGeom prst="ellipse">
            <a:avLst/>
          </a:prstGeom>
          <a:solidFill>
            <a:schemeClr val="accent2"/>
          </a:solidFill>
        </p:spPr>
        <p:txBody>
          <a:bodyPr wrap="square" rtlCol="0">
            <a:spAutoFit/>
          </a:bodyPr>
          <a:lstStyle/>
          <a:p>
            <a:r>
              <a:rPr lang="en-US" altLang="zh-CN" sz="3200" b="1" dirty="0"/>
              <a:t>Check </a:t>
            </a:r>
            <a:endParaRPr lang="zh-CN" altLang="en-US"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1331" y="771178"/>
            <a:ext cx="11173814" cy="954107"/>
          </a:xfrm>
          <a:prstGeom prst="rect">
            <a:avLst/>
          </a:prstGeom>
          <a:noFill/>
        </p:spPr>
        <p:txBody>
          <a:bodyPr wrap="square" rtlCol="0">
            <a:spAutoFit/>
          </a:bodyPr>
          <a:lstStyle/>
          <a:p>
            <a:r>
              <a:rPr lang="en-US" altLang="zh-CN" sz="2800" dirty="0">
                <a:solidFill>
                  <a:srgbClr val="000000"/>
                </a:solidFill>
                <a:latin typeface="Comic Sans MS" panose="030F0702030302020204" pitchFamily="66" charset="0"/>
                <a:ea typeface="方正舒体" panose="02010601030101010101" charset="-122"/>
                <a:cs typeface="Comic Sans MS" panose="030F0702030302020204" pitchFamily="66" charset="0"/>
              </a:rPr>
              <a:t>How can we understand the title of the passage “A Pioneer for All People”?</a:t>
            </a:r>
            <a:endParaRPr lang="en-US" altLang="zh-CN" sz="2800" dirty="0">
              <a:solidFill>
                <a:srgbClr val="000000"/>
              </a:solidFill>
              <a:latin typeface="Comic Sans MS" panose="030F0702030302020204" pitchFamily="66" charset="0"/>
              <a:ea typeface="方正舒体" panose="02010601030101010101" charset="-122"/>
              <a:cs typeface="Comic Sans MS" panose="030F0702030302020204" pitchFamily="66" charset="0"/>
            </a:endParaRPr>
          </a:p>
        </p:txBody>
      </p:sp>
      <p:pic>
        <p:nvPicPr>
          <p:cNvPr id="3" name="图片 2"/>
          <p:cNvPicPr>
            <a:picLocks noChangeAspect="1"/>
          </p:cNvPicPr>
          <p:nvPr/>
        </p:nvPicPr>
        <p:blipFill>
          <a:blip r:embed="rId1"/>
          <a:stretch>
            <a:fillRect/>
          </a:stretch>
        </p:blipFill>
        <p:spPr>
          <a:xfrm>
            <a:off x="4136224" y="2348817"/>
            <a:ext cx="2828578" cy="2768485"/>
          </a:xfrm>
          <a:prstGeom prst="ellipse">
            <a:avLst/>
          </a:prstGeom>
          <a:ln>
            <a:solidFill>
              <a:schemeClr val="accent1"/>
            </a:solidFill>
          </a:ln>
        </p:spPr>
      </p:pic>
      <p:graphicFrame>
        <p:nvGraphicFramePr>
          <p:cNvPr id="4" name="图示 3"/>
          <p:cNvGraphicFramePr/>
          <p:nvPr/>
        </p:nvGraphicFramePr>
        <p:xfrm>
          <a:off x="2371057" y="1704553"/>
          <a:ext cx="6358382" cy="4056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矩形 17"/>
          <p:cNvSpPr/>
          <p:nvPr/>
        </p:nvSpPr>
        <p:spPr>
          <a:xfrm>
            <a:off x="7147242" y="1680221"/>
            <a:ext cx="4707298" cy="938719"/>
          </a:xfrm>
          <a:prstGeom prst="rect">
            <a:avLst/>
          </a:prstGeom>
        </p:spPr>
        <p:txBody>
          <a:bodyPr wrap="square">
            <a:spAutoFit/>
          </a:bodyPr>
          <a:lstStyle/>
          <a:p>
            <a:pPr defTabSz="457200">
              <a:lnSpc>
                <a:spcPts val="3305"/>
              </a:lnSpc>
            </a:pPr>
            <a:r>
              <a:rPr kumimoji="1" lang="en-US" altLang="zh-CN" sz="2400" b="1" spc="-151" dirty="0">
                <a:sym typeface="+mn-ea"/>
              </a:rPr>
              <a:t>Yuan  is willing to consider himself as a farmer. </a:t>
            </a:r>
            <a:endParaRPr kumimoji="1" lang="en-US" altLang="zh-CN" sz="2400" b="1" spc="-151" dirty="0">
              <a:sym typeface="+mn-ea"/>
            </a:endParaRPr>
          </a:p>
        </p:txBody>
      </p:sp>
      <p:sp>
        <p:nvSpPr>
          <p:cNvPr id="5" name="矩形 4"/>
          <p:cNvSpPr/>
          <p:nvPr/>
        </p:nvSpPr>
        <p:spPr>
          <a:xfrm>
            <a:off x="7570805" y="3150782"/>
            <a:ext cx="4707298" cy="915122"/>
          </a:xfrm>
          <a:prstGeom prst="rect">
            <a:avLst/>
          </a:prstGeom>
        </p:spPr>
        <p:txBody>
          <a:bodyPr wrap="square">
            <a:spAutoFit/>
          </a:bodyPr>
          <a:lstStyle/>
          <a:p>
            <a:pPr defTabSz="457200">
              <a:lnSpc>
                <a:spcPts val="3305"/>
              </a:lnSpc>
            </a:pPr>
            <a:r>
              <a:rPr kumimoji="1" lang="en-US" altLang="zh-CN" sz="2400" b="1" spc="-151" dirty="0">
                <a:sym typeface="+mn-ea"/>
              </a:rPr>
              <a:t>Concerned about the farmers, Yuan decided to study agriculture. </a:t>
            </a:r>
            <a:endParaRPr kumimoji="1" lang="en-US" altLang="zh-CN" sz="2400" b="1" spc="-151" dirty="0">
              <a:solidFill>
                <a:srgbClr val="FF0000"/>
              </a:solidFill>
              <a:cs typeface="Times New Roman" panose="02020603050405020304" charset="0"/>
              <a:sym typeface="+mn-ea"/>
            </a:endParaRPr>
          </a:p>
        </p:txBody>
      </p:sp>
      <p:sp>
        <p:nvSpPr>
          <p:cNvPr id="6" name="矩形 5"/>
          <p:cNvSpPr/>
          <p:nvPr/>
        </p:nvSpPr>
        <p:spPr>
          <a:xfrm>
            <a:off x="6771452" y="5117341"/>
            <a:ext cx="5420547" cy="1373581"/>
          </a:xfrm>
          <a:prstGeom prst="rect">
            <a:avLst/>
          </a:prstGeom>
        </p:spPr>
        <p:txBody>
          <a:bodyPr wrap="square">
            <a:spAutoFit/>
          </a:bodyPr>
          <a:lstStyle/>
          <a:p>
            <a:pPr defTabSz="457200">
              <a:lnSpc>
                <a:spcPts val="3440"/>
              </a:lnSpc>
            </a:pPr>
            <a:r>
              <a:rPr kumimoji="1" lang="en-US" altLang="zh-CN" sz="2400" b="1" spc="-151" dirty="0">
                <a:sym typeface="+mn-ea"/>
              </a:rPr>
              <a:t>Faced with the challenges, Yuan was devoted to his hybrid rice research and succeeded.</a:t>
            </a:r>
            <a:endParaRPr kumimoji="1" lang="en-US" altLang="zh-CN" sz="2400" b="1" spc="-151" dirty="0">
              <a:sym typeface="+mn-ea"/>
            </a:endParaRPr>
          </a:p>
        </p:txBody>
      </p:sp>
      <p:sp>
        <p:nvSpPr>
          <p:cNvPr id="7" name="矩形 6"/>
          <p:cNvSpPr/>
          <p:nvPr/>
        </p:nvSpPr>
        <p:spPr>
          <a:xfrm>
            <a:off x="443317" y="5148618"/>
            <a:ext cx="4256409" cy="937564"/>
          </a:xfrm>
          <a:prstGeom prst="rect">
            <a:avLst/>
          </a:prstGeom>
        </p:spPr>
        <p:txBody>
          <a:bodyPr wrap="square">
            <a:spAutoFit/>
          </a:bodyPr>
          <a:lstStyle/>
          <a:p>
            <a:pPr>
              <a:lnSpc>
                <a:spcPts val="3440"/>
              </a:lnSpc>
              <a:spcBef>
                <a:spcPct val="0"/>
              </a:spcBef>
            </a:pPr>
            <a:r>
              <a:rPr kumimoji="1" lang="en-US" altLang="zh-CN" sz="2400" b="1" spc="-151" dirty="0">
                <a:sym typeface="+mn-ea"/>
              </a:rPr>
              <a:t>Yuan's innovation has helped people get rid of hunger.</a:t>
            </a:r>
            <a:endParaRPr kumimoji="1" lang="en-US" altLang="zh-CN" sz="2400" b="1" spc="-151" dirty="0">
              <a:sym typeface="+mn-ea"/>
            </a:endParaRPr>
          </a:p>
        </p:txBody>
      </p:sp>
      <p:sp>
        <p:nvSpPr>
          <p:cNvPr id="8" name="矩形 7"/>
          <p:cNvSpPr/>
          <p:nvPr/>
        </p:nvSpPr>
        <p:spPr>
          <a:xfrm>
            <a:off x="603003" y="3163638"/>
            <a:ext cx="3429503" cy="915122"/>
          </a:xfrm>
          <a:prstGeom prst="rect">
            <a:avLst/>
          </a:prstGeom>
        </p:spPr>
        <p:txBody>
          <a:bodyPr wrap="square">
            <a:spAutoFit/>
          </a:bodyPr>
          <a:lstStyle/>
          <a:p>
            <a:pPr>
              <a:lnSpc>
                <a:spcPts val="3305"/>
              </a:lnSpc>
              <a:spcBef>
                <a:spcPct val="0"/>
              </a:spcBef>
            </a:pPr>
            <a:r>
              <a:rPr kumimoji="1" lang="en-US" altLang="zh-CN" sz="2400" b="1" spc="-151" dirty="0">
                <a:sym typeface="+mn-ea"/>
              </a:rPr>
              <a:t>Yuan cares little for celebrity and wealth.</a:t>
            </a:r>
            <a:endParaRPr kumimoji="1" lang="en-US" altLang="zh-CN" sz="2400" b="1" spc="-151" dirty="0">
              <a:sym typeface="+mn-ea"/>
            </a:endParaRPr>
          </a:p>
        </p:txBody>
      </p:sp>
      <p:sp>
        <p:nvSpPr>
          <p:cNvPr id="10" name="矩形 9"/>
          <p:cNvSpPr/>
          <p:nvPr/>
        </p:nvSpPr>
        <p:spPr>
          <a:xfrm>
            <a:off x="664401" y="1680221"/>
            <a:ext cx="3494917" cy="1200329"/>
          </a:xfrm>
          <a:prstGeom prst="rect">
            <a:avLst/>
          </a:prstGeom>
        </p:spPr>
        <p:txBody>
          <a:bodyPr wrap="square">
            <a:spAutoFit/>
          </a:bodyPr>
          <a:lstStyle/>
          <a:p>
            <a:pPr algn="l" fontAlgn="auto">
              <a:spcBef>
                <a:spcPct val="0"/>
              </a:spcBef>
              <a:buFontTx/>
              <a:buNone/>
            </a:pPr>
            <a:r>
              <a:rPr kumimoji="1" lang="en-US" altLang="zh-CN" sz="2400" b="1" spc="-151" dirty="0">
                <a:sym typeface="+mn-ea"/>
              </a:rPr>
              <a:t>Though old, Yuan is still dreaming and fulfilling his dreams.</a:t>
            </a:r>
            <a:endParaRPr kumimoji="1" lang="en-US" altLang="zh-CN" sz="2400" b="1" spc="-151" dirty="0">
              <a:sym typeface="+mn-ea"/>
            </a:endParaRPr>
          </a:p>
        </p:txBody>
      </p:sp>
      <p:grpSp>
        <p:nvGrpSpPr>
          <p:cNvPr id="14" name="组合 13"/>
          <p:cNvGrpSpPr/>
          <p:nvPr/>
        </p:nvGrpSpPr>
        <p:grpSpPr>
          <a:xfrm>
            <a:off x="3832377" y="2317501"/>
            <a:ext cx="3434581" cy="2831963"/>
            <a:chOff x="4528" y="2738"/>
            <a:chExt cx="4058" cy="3346"/>
          </a:xfrm>
        </p:grpSpPr>
        <p:sp>
          <p:nvSpPr>
            <p:cNvPr id="11" name="椭圆 10"/>
            <p:cNvSpPr/>
            <p:nvPr/>
          </p:nvSpPr>
          <p:spPr>
            <a:xfrm>
              <a:off x="4915" y="2738"/>
              <a:ext cx="3314" cy="33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4528" y="3902"/>
              <a:ext cx="4058" cy="981"/>
            </a:xfrm>
            <a:prstGeom prst="rect">
              <a:avLst/>
            </a:prstGeom>
            <a:noFill/>
            <a:ln>
              <a:noFill/>
            </a:ln>
          </p:spPr>
          <p:txBody>
            <a:bodyPr wrap="square" rtlCol="0" anchor="t">
              <a:spAutoFit/>
            </a:bodyPr>
            <a:lstStyle/>
            <a:p>
              <a:pPr algn="ctr"/>
              <a:r>
                <a:rPr lang="en-US" altLang="zh-C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Pioneer</a:t>
              </a:r>
              <a:endParaRPr lang="en-US" altLang="zh-C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cxnSp>
        <p:nvCxnSpPr>
          <p:cNvPr id="19" name="直接箭头连接符 18"/>
          <p:cNvCxnSpPr/>
          <p:nvPr/>
        </p:nvCxnSpPr>
        <p:spPr>
          <a:xfrm flipV="1">
            <a:off x="5514809" y="1431189"/>
            <a:ext cx="0" cy="2489737"/>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02747" y="-5565"/>
            <a:ext cx="4634436" cy="822125"/>
          </a:xfrm>
          <a:prstGeom prst="ellipse">
            <a:avLst/>
          </a:prstGeom>
          <a:solidFill>
            <a:schemeClr val="accent2"/>
          </a:solidFill>
        </p:spPr>
        <p:txBody>
          <a:bodyPr wrap="square" rtlCol="0">
            <a:spAutoFit/>
          </a:bodyPr>
          <a:lstStyle/>
          <a:p>
            <a:r>
              <a:rPr lang="en-US" altLang="zh-CN" sz="3200" b="1" dirty="0">
                <a:latin typeface="Times New Roman" panose="02020603050405020304" charset="0"/>
              </a:rPr>
              <a:t>Theme Analysis</a:t>
            </a:r>
            <a:r>
              <a:rPr lang="en-US" altLang="zh-CN" sz="3200" b="1" dirty="0"/>
              <a:t> </a:t>
            </a:r>
            <a:endParaRPr lang="en-US" altLang="zh-CN" sz="3200" b="1" dirty="0"/>
          </a:p>
        </p:txBody>
      </p:sp>
      <p:sp>
        <p:nvSpPr>
          <p:cNvPr id="22" name="文本框 21"/>
          <p:cNvSpPr txBox="1"/>
          <p:nvPr/>
        </p:nvSpPr>
        <p:spPr>
          <a:xfrm>
            <a:off x="543303" y="3392921"/>
            <a:ext cx="11734800" cy="2380075"/>
          </a:xfrm>
          <a:prstGeom prst="rightArrow">
            <a:avLst/>
          </a:prstGeom>
          <a:solidFill>
            <a:srgbClr val="FFFF00"/>
          </a:solidFill>
        </p:spPr>
        <p:txBody>
          <a:bodyPr wrap="square">
            <a:spAutoFit/>
          </a:bodyPr>
          <a:lstStyle/>
          <a:p>
            <a:pPr>
              <a:lnSpc>
                <a:spcPts val="4530"/>
              </a:lnSpc>
            </a:pPr>
            <a:r>
              <a:rPr lang="en-US" altLang="zh-CN" sz="2800" b="1" dirty="0">
                <a:solidFill>
                  <a:srgbClr val="0070C0"/>
                </a:solidFill>
              </a:rPr>
              <a:t>My lifelong </a:t>
            </a:r>
            <a:r>
              <a:rPr lang="en-US" altLang="zh-CN" sz="2800" b="1" dirty="0">
                <a:solidFill>
                  <a:srgbClr val="FF0000"/>
                </a:solidFill>
              </a:rPr>
              <a:t>pursuit</a:t>
            </a:r>
            <a:r>
              <a:rPr lang="en-US" altLang="zh-CN" sz="2800" b="1" dirty="0">
                <a:solidFill>
                  <a:srgbClr val="0070C0"/>
                </a:solidFill>
              </a:rPr>
              <a:t> is to keep </a:t>
            </a:r>
            <a:r>
              <a:rPr lang="en-US" altLang="zh-CN" sz="2800" b="1" dirty="0">
                <a:solidFill>
                  <a:srgbClr val="FF0000"/>
                </a:solidFill>
              </a:rPr>
              <a:t>all the people</a:t>
            </a:r>
            <a:r>
              <a:rPr lang="en-US" altLang="zh-CN" sz="2800" b="1" dirty="0">
                <a:solidFill>
                  <a:srgbClr val="0070C0"/>
                </a:solidFill>
              </a:rPr>
              <a:t> away from hunger.</a:t>
            </a:r>
            <a:endParaRPr lang="en-US" altLang="zh-CN" sz="2800" b="1" dirty="0">
              <a:solidFill>
                <a:srgbClr val="0070C0"/>
              </a:solidFill>
            </a:endParaRPr>
          </a:p>
          <a:p>
            <a:pPr>
              <a:lnSpc>
                <a:spcPts val="4530"/>
              </a:lnSpc>
            </a:pPr>
            <a:r>
              <a:rPr lang="en-US" altLang="zh-CN" sz="2800" b="1" dirty="0">
                <a:solidFill>
                  <a:srgbClr val="0070C0"/>
                </a:solidFill>
              </a:rPr>
              <a:t>                                                                   ---Yuan Longping</a:t>
            </a:r>
            <a:endParaRPr lang="en-US" altLang="zh-CN" sz="2800" b="1" dirty="0">
              <a:solidFill>
                <a:srgbClr val="0070C0"/>
              </a:solidFill>
            </a:endParaRPr>
          </a:p>
        </p:txBody>
      </p:sp>
      <p:sp>
        <p:nvSpPr>
          <p:cNvPr id="23" name="文本框 22"/>
          <p:cNvSpPr txBox="1"/>
          <p:nvPr/>
        </p:nvSpPr>
        <p:spPr>
          <a:xfrm>
            <a:off x="3298023" y="797125"/>
            <a:ext cx="6136640" cy="646331"/>
          </a:xfrm>
          <a:prstGeom prst="rect">
            <a:avLst/>
          </a:prstGeom>
          <a:noFill/>
        </p:spPr>
        <p:txBody>
          <a:bodyPr wrap="square">
            <a:spAutoFit/>
          </a:bodyPr>
          <a:lstStyle/>
          <a:p>
            <a:r>
              <a:rPr lang="en-US" altLang="zh-CN" sz="3600" b="1" dirty="0">
                <a:gradFill>
                  <a:gsLst>
                    <a:gs pos="0">
                      <a:srgbClr val="FE4444"/>
                    </a:gs>
                    <a:gs pos="100000">
                      <a:srgbClr val="832B2B"/>
                    </a:gs>
                  </a:gsLst>
                  <a:lin scaled="0"/>
                </a:gradFill>
                <a:latin typeface="Aharoni" panose="02010803020104030203" pitchFamily="2" charset="-79"/>
                <a:cs typeface="Aharoni" panose="02010803020104030203" pitchFamily="2" charset="-79"/>
              </a:rPr>
              <a:t>A Pioneer For All People</a:t>
            </a:r>
            <a:endParaRPr lang="en-US" altLang="zh-CN" sz="3600" b="1" dirty="0">
              <a:gradFill>
                <a:gsLst>
                  <a:gs pos="0">
                    <a:srgbClr val="FE4444"/>
                  </a:gs>
                  <a:gs pos="100000">
                    <a:srgbClr val="832B2B"/>
                  </a:gs>
                </a:gsLst>
                <a:lin scaled="0"/>
              </a:gradFill>
              <a:latin typeface="Aharoni" panose="02010803020104030203" pitchFamily="2" charset="-79"/>
              <a:cs typeface="Aharoni" panose="02010803020104030203" pitchFamily="2" charset="-79"/>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2"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2"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2"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2"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2"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Graphic spid="4" grpId="0">
        <p:bldAsOne/>
      </p:bldGraphic>
      <p:bldP spid="18" grpId="0"/>
      <p:bldP spid="5" grpId="0"/>
      <p:bldP spid="6" grpId="1"/>
      <p:bldP spid="6" grpId="2"/>
      <p:bldP spid="7" grpId="1"/>
      <p:bldP spid="7" grpId="2"/>
      <p:bldP spid="8" grpId="1"/>
      <p:bldP spid="8" grpId="2"/>
      <p:bldP spid="10" grpId="1"/>
      <p:bldP spid="10" grpId="2"/>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04451" y="71120"/>
            <a:ext cx="3393789" cy="1514773"/>
          </a:xfrm>
          <a:prstGeom prst="ellipse">
            <a:avLst/>
          </a:prstGeom>
          <a:solidFill>
            <a:schemeClr val="accent2"/>
          </a:solidFill>
        </p:spPr>
        <p:txBody>
          <a:bodyPr wrap="square" rtlCol="0">
            <a:spAutoFit/>
          </a:bodyPr>
          <a:lstStyle/>
          <a:p>
            <a:r>
              <a:rPr lang="en-US" altLang="zh-CN" sz="3200" b="1" dirty="0"/>
              <a:t>Further Information  </a:t>
            </a:r>
            <a:endParaRPr lang="zh-CN" altLang="en-US" sz="3200" b="1" dirty="0"/>
          </a:p>
        </p:txBody>
      </p:sp>
      <p:sp>
        <p:nvSpPr>
          <p:cNvPr id="8" name="文本框 7"/>
          <p:cNvSpPr txBox="1"/>
          <p:nvPr/>
        </p:nvSpPr>
        <p:spPr>
          <a:xfrm>
            <a:off x="4043680" y="350986"/>
            <a:ext cx="8493760" cy="1384995"/>
          </a:xfrm>
          <a:prstGeom prst="rect">
            <a:avLst/>
          </a:prstGeom>
          <a:noFill/>
        </p:spPr>
        <p:txBody>
          <a:bodyPr wrap="square" rtlCol="0">
            <a:spAutoFit/>
          </a:bodyPr>
          <a:lstStyle/>
          <a:p>
            <a:r>
              <a:rPr lang="en-US" altLang="zh-CN" sz="2800" dirty="0">
                <a:latin typeface="Comic Sans MS" panose="030F0702030302020204" pitchFamily="66" charset="0"/>
              </a:rPr>
              <a:t>Other than hybrid rice, what other hybrid products do you know? Can you think of new hybrid ideas? </a:t>
            </a:r>
            <a:endParaRPr lang="zh-CN" altLang="en-US" sz="2800" dirty="0">
              <a:latin typeface="Comic Sans MS" panose="030F0702030302020204" pitchFamily="66" charset="0"/>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6745" y="1714705"/>
            <a:ext cx="2489200" cy="1456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95" y="4736195"/>
            <a:ext cx="2632040" cy="1856864"/>
          </a:xfrm>
          <a:prstGeom prst="rect">
            <a:avLst/>
          </a:prstGeom>
          <a:ln>
            <a:noFill/>
          </a:ln>
          <a:effectLst>
            <a:softEdge rad="112500"/>
          </a:effectLst>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981" y="1776748"/>
            <a:ext cx="2926081" cy="2331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5660" y="1714705"/>
            <a:ext cx="2722880" cy="2414287"/>
          </a:xfrm>
          <a:prstGeom prst="rect">
            <a:avLst/>
          </a:prstGeom>
          <a:ln>
            <a:noFill/>
          </a:ln>
          <a:effectLst>
            <a:softEdge rad="112500"/>
          </a:effectLst>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3680" y="4840916"/>
            <a:ext cx="3469640" cy="1942998"/>
          </a:xfrm>
          <a:prstGeom prst="rect">
            <a:avLst/>
          </a:prstGeom>
          <a:ln>
            <a:noFill/>
          </a:ln>
          <a:effectLst>
            <a:softEdge rad="112500"/>
          </a:effectLst>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0510" y="4639587"/>
            <a:ext cx="4301490" cy="2345656"/>
          </a:xfrm>
          <a:prstGeom prst="rect">
            <a:avLst/>
          </a:prstGeom>
          <a:ln>
            <a:noFill/>
          </a:ln>
          <a:effectLst>
            <a:softEdge rad="112500"/>
          </a:effectLst>
        </p:spPr>
      </p:pic>
      <p:sp>
        <p:nvSpPr>
          <p:cNvPr id="21" name="文本框 20"/>
          <p:cNvSpPr txBox="1"/>
          <p:nvPr/>
        </p:nvSpPr>
        <p:spPr>
          <a:xfrm>
            <a:off x="854020" y="3707850"/>
            <a:ext cx="10483960" cy="954107"/>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zh-CN" sz="2800" b="1" dirty="0"/>
              <a:t>The concept of a hybrid is not restricted to plants and animals, </a:t>
            </a:r>
            <a:endParaRPr lang="en-US" altLang="zh-CN" sz="2800" b="1" dirty="0"/>
          </a:p>
          <a:p>
            <a:r>
              <a:rPr lang="en-US" altLang="zh-CN" sz="2800" b="1" dirty="0"/>
              <a:t>but every aspect you can imagine.</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749367"/>
          </a:xfrm>
          <a:prstGeom prst="rect">
            <a:avLst/>
          </a:prstGeom>
        </p:spPr>
      </p:pic>
      <p:sp>
        <p:nvSpPr>
          <p:cNvPr id="2" name="文本框 1"/>
          <p:cNvSpPr txBox="1"/>
          <p:nvPr/>
        </p:nvSpPr>
        <p:spPr>
          <a:xfrm>
            <a:off x="456851" y="223520"/>
            <a:ext cx="4785709" cy="822305"/>
          </a:xfrm>
          <a:prstGeom prst="ellipse">
            <a:avLst/>
          </a:prstGeom>
          <a:solidFill>
            <a:schemeClr val="accent2"/>
          </a:solidFill>
        </p:spPr>
        <p:txBody>
          <a:bodyPr wrap="square" rtlCol="0">
            <a:spAutoFit/>
          </a:bodyPr>
          <a:lstStyle/>
          <a:p>
            <a:r>
              <a:rPr lang="en-US" altLang="zh-CN" sz="3200" b="1" dirty="0"/>
              <a:t>Critical Thinking </a:t>
            </a:r>
            <a:endParaRPr lang="zh-CN" altLang="en-US" sz="3200" b="1" dirty="0"/>
          </a:p>
        </p:txBody>
      </p:sp>
      <p:sp>
        <p:nvSpPr>
          <p:cNvPr id="3" name="文本框 2"/>
          <p:cNvSpPr txBox="1"/>
          <p:nvPr/>
        </p:nvSpPr>
        <p:spPr>
          <a:xfrm>
            <a:off x="456851" y="1036095"/>
            <a:ext cx="11369389" cy="1384995"/>
          </a:xfrm>
          <a:prstGeom prst="rect">
            <a:avLst/>
          </a:prstGeom>
          <a:solidFill>
            <a:srgbClr val="FFFF00"/>
          </a:solidFill>
        </p:spPr>
        <p:txBody>
          <a:bodyPr wrap="square" rtlCol="0">
            <a:spAutoFit/>
          </a:bodyPr>
          <a:lstStyle/>
          <a:p>
            <a:r>
              <a:rPr lang="en-US" altLang="zh-CN" sz="2800" dirty="0">
                <a:latin typeface="Comic Sans MS" panose="030F0702030302020204" pitchFamily="66" charset="0"/>
              </a:rPr>
              <a:t>Do you want to make great contributions to others like Yuan </a:t>
            </a:r>
            <a:r>
              <a:rPr lang="en-US" altLang="zh-CN" sz="2800" dirty="0" err="1">
                <a:latin typeface="Comic Sans MS" panose="030F0702030302020204" pitchFamily="66" charset="0"/>
              </a:rPr>
              <a:t>Longping,Tu</a:t>
            </a:r>
            <a:r>
              <a:rPr lang="en-US" altLang="zh-CN" sz="2800" dirty="0">
                <a:latin typeface="Comic Sans MS" panose="030F0702030302020204" pitchFamily="66" charset="0"/>
              </a:rPr>
              <a:t> </a:t>
            </a:r>
            <a:r>
              <a:rPr lang="en-US" altLang="zh-CN" sz="2800" dirty="0" err="1">
                <a:latin typeface="Comic Sans MS" panose="030F0702030302020204" pitchFamily="66" charset="0"/>
              </a:rPr>
              <a:t>Youyou</a:t>
            </a:r>
            <a:r>
              <a:rPr lang="en-US" altLang="zh-CN" sz="2800" dirty="0">
                <a:latin typeface="Comic Sans MS" panose="030F0702030302020204" pitchFamily="66" charset="0"/>
              </a:rPr>
              <a:t>, </a:t>
            </a:r>
            <a:r>
              <a:rPr lang="en-US" altLang="zh-CN" sz="2800" dirty="0" err="1">
                <a:latin typeface="Comic Sans MS" panose="030F0702030302020204" pitchFamily="66" charset="0"/>
              </a:rPr>
              <a:t>LinQiaozhi</a:t>
            </a:r>
            <a:r>
              <a:rPr lang="en-US" altLang="zh-CN" sz="2800" dirty="0">
                <a:latin typeface="Comic Sans MS" panose="030F0702030302020204" pitchFamily="66" charset="0"/>
              </a:rPr>
              <a:t>? If so, what preparations are you supposed to make? </a:t>
            </a:r>
            <a:endParaRPr lang="zh-CN" altLang="en-US" sz="2800" dirty="0">
              <a:latin typeface="Comic Sans MS" panose="030F0702030302020204" pitchFamily="66" charset="0"/>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081" y="4852127"/>
            <a:ext cx="1897240" cy="1897240"/>
          </a:xfrm>
          <a:prstGeom prst="rect">
            <a:avLst/>
          </a:prstGeom>
        </p:spPr>
      </p:pic>
      <p:sp>
        <p:nvSpPr>
          <p:cNvPr id="4" name="文本框 3"/>
          <p:cNvSpPr txBox="1"/>
          <p:nvPr/>
        </p:nvSpPr>
        <p:spPr>
          <a:xfrm>
            <a:off x="147145" y="3796357"/>
            <a:ext cx="12192000" cy="2246769"/>
          </a:xfrm>
          <a:prstGeom prst="rect">
            <a:avLst/>
          </a:prstGeom>
          <a:noFill/>
        </p:spPr>
        <p:txBody>
          <a:bodyPr wrap="square" rtlCol="0">
            <a:spAutoFit/>
          </a:bodyPr>
          <a:lstStyle/>
          <a:p>
            <a:pPr marL="457200" indent="-457200">
              <a:buFont typeface="Wingdings" panose="05000000000000000000" pitchFamily="2" charset="2"/>
              <a:buChar char="u"/>
            </a:pPr>
            <a:r>
              <a:rPr lang="en-US" altLang="zh-CN" sz="2800" b="1" dirty="0">
                <a:solidFill>
                  <a:srgbClr val="660066"/>
                </a:solidFill>
              </a:rPr>
              <a:t>Have dreams and strive for them.</a:t>
            </a:r>
            <a:endParaRPr lang="en-US" altLang="zh-CN" sz="2800" b="1" dirty="0">
              <a:solidFill>
                <a:srgbClr val="660066"/>
              </a:solidFill>
            </a:endParaRPr>
          </a:p>
          <a:p>
            <a:pPr marL="457200" indent="-457200">
              <a:buFont typeface="Wingdings" panose="05000000000000000000" pitchFamily="2" charset="2"/>
              <a:buChar char="u"/>
            </a:pPr>
            <a:r>
              <a:rPr lang="en-US" altLang="zh-CN" sz="2800" b="1" dirty="0">
                <a:solidFill>
                  <a:srgbClr val="660066"/>
                </a:solidFill>
              </a:rPr>
              <a:t>Be devoted, and don't let the precious time leak away from you.</a:t>
            </a:r>
            <a:endParaRPr lang="en-US" altLang="zh-CN" sz="2800" b="1" dirty="0">
              <a:solidFill>
                <a:srgbClr val="660066"/>
              </a:solidFill>
            </a:endParaRPr>
          </a:p>
          <a:p>
            <a:pPr marL="457200" indent="-457200">
              <a:buFont typeface="Wingdings" panose="05000000000000000000" pitchFamily="2" charset="2"/>
              <a:buChar char="u"/>
            </a:pPr>
            <a:r>
              <a:rPr lang="en-US" altLang="zh-CN" sz="2800" b="1" dirty="0">
                <a:solidFill>
                  <a:srgbClr val="660066"/>
                </a:solidFill>
              </a:rPr>
              <a:t>Be interested and have a wide range of knowledge.</a:t>
            </a:r>
            <a:endParaRPr lang="en-US" altLang="zh-CN" sz="2800" b="1" dirty="0">
              <a:solidFill>
                <a:srgbClr val="660066"/>
              </a:solidFill>
            </a:endParaRPr>
          </a:p>
          <a:p>
            <a:pPr marL="457200" indent="-457200">
              <a:buFont typeface="Wingdings" panose="05000000000000000000" pitchFamily="2" charset="2"/>
              <a:buChar char="u"/>
            </a:pPr>
            <a:r>
              <a:rPr lang="en-US" altLang="zh-CN" sz="2800" b="1" dirty="0">
                <a:solidFill>
                  <a:srgbClr val="660066"/>
                </a:solidFill>
              </a:rPr>
              <a:t>Have the bravery to question, challenge and take up responsibility.</a:t>
            </a:r>
            <a:endParaRPr lang="en-US" altLang="zh-CN" sz="2800" b="1" dirty="0">
              <a:solidFill>
                <a:srgbClr val="660066"/>
              </a:solidFill>
            </a:endParaRPr>
          </a:p>
          <a:p>
            <a:pPr marL="457200" indent="-457200">
              <a:buFont typeface="Wingdings" panose="05000000000000000000" pitchFamily="2" charset="2"/>
              <a:buChar char="u"/>
            </a:pPr>
            <a:r>
              <a:rPr lang="en-US" altLang="zh-CN" sz="2800" b="1" dirty="0">
                <a:solidFill>
                  <a:srgbClr val="660066"/>
                </a:solidFill>
              </a:rPr>
              <a:t>…</a:t>
            </a:r>
            <a:endParaRPr lang="en-US" altLang="zh-CN" sz="2800" b="1" dirty="0">
              <a:solidFill>
                <a:srgbClr val="660066"/>
              </a:solidFill>
            </a:endParaRPr>
          </a:p>
        </p:txBody>
      </p:sp>
      <p:sp>
        <p:nvSpPr>
          <p:cNvPr id="13" name="文本框 12"/>
          <p:cNvSpPr txBox="1"/>
          <p:nvPr/>
        </p:nvSpPr>
        <p:spPr>
          <a:xfrm>
            <a:off x="314960" y="5925059"/>
            <a:ext cx="9716121" cy="523220"/>
          </a:xfrm>
          <a:prstGeom prst="rect">
            <a:avLst/>
          </a:prstGeom>
          <a:noFill/>
        </p:spPr>
        <p:txBody>
          <a:bodyPr wrap="none" rtlCol="0">
            <a:spAutoFit/>
          </a:bodyPr>
          <a:lstStyle/>
          <a:p>
            <a:r>
              <a:rPr lang="en-US" altLang="zh-CN" sz="2800" b="1" dirty="0">
                <a:solidFill>
                  <a:srgbClr val="C00000"/>
                </a:solidFill>
              </a:rPr>
              <a:t>First of all, study hard to be admitted into a top university.</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31200" y="3770014"/>
            <a:ext cx="4114800" cy="3169971"/>
          </a:xfrm>
          <a:prstGeom prst="rect">
            <a:avLst/>
          </a:prstGeom>
        </p:spPr>
      </p:pic>
      <p:sp>
        <p:nvSpPr>
          <p:cNvPr id="12" name="等腰三角形 11"/>
          <p:cNvSpPr/>
          <p:nvPr/>
        </p:nvSpPr>
        <p:spPr>
          <a:xfrm flipV="1">
            <a:off x="5897583" y="6543151"/>
            <a:ext cx="396836" cy="3412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cxnSp>
        <p:nvCxnSpPr>
          <p:cNvPr id="14" name="直接连接符 13"/>
          <p:cNvCxnSpPr/>
          <p:nvPr/>
        </p:nvCxnSpPr>
        <p:spPr>
          <a:xfrm>
            <a:off x="6096001" y="6381242"/>
            <a:ext cx="0" cy="558743"/>
          </a:xfrm>
          <a:prstGeom prst="line">
            <a:avLst/>
          </a:prstGeom>
          <a:ln>
            <a:solidFill>
              <a:srgbClr val="D9F0F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06051" y="0"/>
            <a:ext cx="3353149" cy="822305"/>
          </a:xfrm>
          <a:prstGeom prst="ellipse">
            <a:avLst/>
          </a:prstGeom>
          <a:solidFill>
            <a:schemeClr val="accent2"/>
          </a:solidFill>
        </p:spPr>
        <p:txBody>
          <a:bodyPr wrap="square" rtlCol="0">
            <a:spAutoFit/>
          </a:bodyPr>
          <a:lstStyle/>
          <a:p>
            <a:r>
              <a:rPr lang="en-US" altLang="zh-CN" sz="3200" b="1" dirty="0"/>
              <a:t>Assignment </a:t>
            </a:r>
            <a:endParaRPr lang="zh-CN" altLang="en-US" sz="3200" b="1" dirty="0"/>
          </a:p>
        </p:txBody>
      </p:sp>
      <p:sp>
        <p:nvSpPr>
          <p:cNvPr id="2" name="文本框 1"/>
          <p:cNvSpPr txBox="1"/>
          <p:nvPr/>
        </p:nvSpPr>
        <p:spPr>
          <a:xfrm>
            <a:off x="406051" y="822305"/>
            <a:ext cx="11627179" cy="3970318"/>
          </a:xfrm>
          <a:prstGeom prst="rect">
            <a:avLst/>
          </a:prstGeom>
          <a:solidFill>
            <a:srgbClr val="FFFF00">
              <a:alpha val="50196"/>
            </a:srgbClr>
          </a:solidFill>
        </p:spPr>
        <p:txBody>
          <a:bodyPr wrap="square" rtlCol="0">
            <a:spAutoFit/>
          </a:bodyPr>
          <a:lstStyle/>
          <a:p>
            <a:pPr marL="342900" indent="-342900">
              <a:buAutoNum type="arabicPeriod"/>
            </a:pPr>
            <a:r>
              <a:rPr lang="en-US" altLang="zh-CN" sz="2800" b="1" dirty="0"/>
              <a:t>Read the text twice and try to write expressions to replace the </a:t>
            </a:r>
            <a:endParaRPr lang="en-US" altLang="zh-CN" sz="2800" b="1" dirty="0"/>
          </a:p>
          <a:p>
            <a:r>
              <a:rPr lang="en-US" altLang="zh-CN" sz="2800" b="1" dirty="0"/>
              <a:t>following: </a:t>
            </a:r>
            <a:endParaRPr lang="en-US" altLang="zh-CN" sz="2800" b="1" dirty="0"/>
          </a:p>
          <a:p>
            <a:r>
              <a:rPr lang="en-US" altLang="zh-CN" sz="2800" b="1" dirty="0"/>
              <a:t>      shortage, tackle this crisis, boost yields, be convinced, attain, </a:t>
            </a:r>
            <a:endParaRPr lang="en-US" altLang="zh-CN" sz="2800" b="1" dirty="0"/>
          </a:p>
          <a:p>
            <a:r>
              <a:rPr lang="en-US" altLang="zh-CN" sz="2800" b="1" dirty="0"/>
              <a:t>      conventional, intense effort , be comprised of, generated, </a:t>
            </a:r>
            <a:endParaRPr lang="en-US" altLang="zh-CN" sz="2800" b="1" dirty="0"/>
          </a:p>
          <a:p>
            <a:r>
              <a:rPr lang="en-US" altLang="zh-CN" sz="2800" b="1" dirty="0"/>
              <a:t>      a life of leisure, envision, vision.</a:t>
            </a:r>
            <a:endParaRPr lang="en-US" altLang="zh-CN" sz="2800" b="1" dirty="0"/>
          </a:p>
          <a:p>
            <a:r>
              <a:rPr lang="en-US" altLang="zh-CN" sz="2800" b="1" dirty="0"/>
              <a:t>2. Write a passage titled “Yuan Longping’s Devotion to Hybrid Rice” </a:t>
            </a:r>
            <a:endParaRPr lang="en-US" altLang="zh-CN" sz="2800" b="1" dirty="0"/>
          </a:p>
          <a:p>
            <a:r>
              <a:rPr lang="en-US" altLang="zh-CN" sz="2800" b="1" dirty="0"/>
              <a:t>within 100 words from these aspects: </a:t>
            </a:r>
            <a:endParaRPr lang="en-US" altLang="zh-CN" sz="2800" b="1" dirty="0"/>
          </a:p>
          <a:p>
            <a:r>
              <a:rPr lang="en-US" altLang="zh-CN" sz="2800" b="1" dirty="0"/>
              <a:t>       motivation, process, achievement, view of life and vision. </a:t>
            </a:r>
            <a:endParaRPr lang="en-US" altLang="zh-CN" sz="2800" b="1" dirty="0"/>
          </a:p>
          <a:p>
            <a:r>
              <a:rPr lang="en-US" altLang="zh-CN" sz="2800" b="1" dirty="0"/>
              <a:t>If possible, try to use the expressions above.  </a:t>
            </a:r>
            <a:endParaRPr lang="zh-CN" altLang="en-US" sz="2800" b="1" dirty="0"/>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1300" y="-55880"/>
            <a:ext cx="12634600" cy="6969760"/>
          </a:xfrm>
          <a:prstGeom prst="rect">
            <a:avLst/>
          </a:prstGeom>
          <a:ln>
            <a:noFill/>
          </a:ln>
          <a:effectLst>
            <a:softEdge rad="112500"/>
          </a:effectLst>
        </p:spPr>
      </p:pic>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5" y="2506662"/>
            <a:ext cx="5810250" cy="14382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802684"/>
          </a:xfrm>
          <a:prstGeom prst="rect">
            <a:avLst/>
          </a:prstGeom>
          <a:ln>
            <a:noFill/>
          </a:ln>
          <a:effectLst>
            <a:softEdge rad="112500"/>
          </a:effectLst>
        </p:spPr>
      </p:pic>
      <p:sp>
        <p:nvSpPr>
          <p:cNvPr id="4" name="矩形 3"/>
          <p:cNvSpPr/>
          <p:nvPr/>
        </p:nvSpPr>
        <p:spPr>
          <a:xfrm>
            <a:off x="1480417" y="1992569"/>
            <a:ext cx="9434366" cy="923330"/>
          </a:xfrm>
          <a:prstGeom prst="rect">
            <a:avLst/>
          </a:prstGeom>
          <a:noFill/>
        </p:spPr>
        <p:txBody>
          <a:bodyPr wrap="square" lIns="91440" tIns="45720" rIns="91440" bIns="45720">
            <a:spAutoFit/>
          </a:bodyPr>
          <a:lstStyle/>
          <a:p>
            <a:pPr algn="ctr"/>
            <a:r>
              <a:rPr lang="en-US" altLang="zh-CN"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Welcome to my English Class</a:t>
            </a:r>
            <a:endPar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文本框 4"/>
          <p:cNvSpPr txBox="1"/>
          <p:nvPr/>
        </p:nvSpPr>
        <p:spPr>
          <a:xfrm>
            <a:off x="8025413" y="4554245"/>
            <a:ext cx="3387466" cy="830997"/>
          </a:xfrm>
          <a:prstGeom prst="rect">
            <a:avLst/>
          </a:prstGeom>
          <a:noFill/>
        </p:spPr>
        <p:txBody>
          <a:bodyPr wrap="none" rtlCol="0">
            <a:spAutoFit/>
          </a:bodyPr>
          <a:lstStyle/>
          <a:p>
            <a:r>
              <a:rPr lang="en-US" altLang="zh-CN" sz="2400" b="1" dirty="0" err="1"/>
              <a:t>Songxia</a:t>
            </a:r>
            <a:r>
              <a:rPr lang="en-US" altLang="zh-CN" sz="2400" b="1" dirty="0"/>
              <a:t> Middle School</a:t>
            </a:r>
            <a:endParaRPr lang="en-US" altLang="zh-CN" sz="2400" b="1" dirty="0"/>
          </a:p>
          <a:p>
            <a:r>
              <a:rPr lang="en-US" altLang="zh-CN" sz="2400" b="1" dirty="0"/>
              <a:t> Zhang </a:t>
            </a:r>
            <a:r>
              <a:rPr lang="en-US" altLang="zh-CN" sz="2400" b="1" dirty="0" err="1"/>
              <a:t>Fengbao</a:t>
            </a:r>
            <a:endParaRPr lang="zh-CN" alt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l="5616" r="20035"/>
          <a:stretch>
            <a:fillRect/>
          </a:stretch>
        </p:blipFill>
        <p:spPr>
          <a:xfrm>
            <a:off x="470517" y="1074437"/>
            <a:ext cx="4074850" cy="537457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文本框 4"/>
          <p:cNvSpPr txBox="1"/>
          <p:nvPr/>
        </p:nvSpPr>
        <p:spPr>
          <a:xfrm>
            <a:off x="4961964" y="1228397"/>
            <a:ext cx="7017385" cy="4401205"/>
          </a:xfrm>
          <a:prstGeom prst="rect">
            <a:avLst/>
          </a:prstGeom>
          <a:noFill/>
        </p:spPr>
        <p:txBody>
          <a:bodyPr wrap="square" rtlCol="0">
            <a:spAutoFit/>
          </a:bodyPr>
          <a:lstStyle/>
          <a:p>
            <a:r>
              <a:rPr lang="zh-CN" altLang="en-US" sz="2800" b="1" dirty="0"/>
              <a:t>1.Who is the man in the photo? What crop is he holding in his hands?</a:t>
            </a:r>
            <a:endParaRPr lang="zh-CN" altLang="en-US" sz="2800" b="1" dirty="0"/>
          </a:p>
          <a:p>
            <a:endParaRPr lang="zh-CN" altLang="en-US" sz="2800" b="1" dirty="0"/>
          </a:p>
          <a:p>
            <a:endParaRPr lang="zh-CN" altLang="en-US" sz="2800" b="1" dirty="0"/>
          </a:p>
          <a:p>
            <a:endParaRPr lang="en-US" altLang="zh-CN" sz="2800" b="1" dirty="0"/>
          </a:p>
          <a:p>
            <a:endParaRPr lang="en-US" altLang="zh-CN" sz="2800" b="1" dirty="0"/>
          </a:p>
          <a:p>
            <a:endParaRPr lang="en-US" altLang="zh-CN" sz="2800" b="1" dirty="0"/>
          </a:p>
          <a:p>
            <a:r>
              <a:rPr lang="zh-CN" altLang="en-US" sz="2800" b="1" dirty="0"/>
              <a:t>2.What do you know about the man? What else do you want to know about him? </a:t>
            </a:r>
            <a:endParaRPr lang="zh-CN" altLang="en-US" sz="2800" b="1" dirty="0"/>
          </a:p>
        </p:txBody>
      </p:sp>
      <p:sp>
        <p:nvSpPr>
          <p:cNvPr id="6" name="文本框 5"/>
          <p:cNvSpPr txBox="1"/>
          <p:nvPr/>
        </p:nvSpPr>
        <p:spPr>
          <a:xfrm>
            <a:off x="4961964" y="2475864"/>
            <a:ext cx="6470015" cy="953135"/>
          </a:xfrm>
          <a:prstGeom prst="rect">
            <a:avLst/>
          </a:prstGeom>
          <a:noFill/>
        </p:spPr>
        <p:txBody>
          <a:bodyPr wrap="square" rtlCol="0">
            <a:spAutoFit/>
          </a:bodyPr>
          <a:lstStyle/>
          <a:p>
            <a:r>
              <a:rPr lang="zh-CN" altLang="en-US" sz="2800" b="1" dirty="0">
                <a:solidFill>
                  <a:srgbClr val="FF0000"/>
                </a:solidFill>
              </a:rPr>
              <a:t>The photo is of Yuan Longping, holding sheaves of his hybrid rice.</a:t>
            </a:r>
            <a:endParaRPr lang="zh-CN" altLang="en-US" sz="2800" b="1" dirty="0">
              <a:solidFill>
                <a:srgbClr val="FF0000"/>
              </a:solidFill>
            </a:endParaRPr>
          </a:p>
        </p:txBody>
      </p:sp>
      <p:sp>
        <p:nvSpPr>
          <p:cNvPr id="2" name="文本框 1"/>
          <p:cNvSpPr txBox="1"/>
          <p:nvPr/>
        </p:nvSpPr>
        <p:spPr>
          <a:xfrm>
            <a:off x="372862" y="35564"/>
            <a:ext cx="2929631" cy="908864"/>
          </a:xfrm>
          <a:prstGeom prst="ellipse">
            <a:avLst/>
          </a:prstGeom>
          <a:solidFill>
            <a:schemeClr val="accent2"/>
          </a:solidFill>
        </p:spPr>
        <p:txBody>
          <a:bodyPr wrap="square" rtlCol="0">
            <a:spAutoFit/>
          </a:bodyPr>
          <a:lstStyle/>
          <a:p>
            <a:r>
              <a:rPr lang="en-US" altLang="zh-CN" sz="3600" b="1" dirty="0"/>
              <a:t>Free talk</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7650" y="1402814"/>
            <a:ext cx="11944350" cy="954107"/>
          </a:xfrm>
          <a:prstGeom prst="rect">
            <a:avLst/>
          </a:prstGeom>
          <a:noFill/>
        </p:spPr>
        <p:txBody>
          <a:bodyPr wrap="square" rtlCol="0">
            <a:spAutoFit/>
          </a:bodyPr>
          <a:lstStyle/>
          <a:p>
            <a:r>
              <a:rPr lang="zh-CN" altLang="en-US" sz="2800" dirty="0">
                <a:solidFill>
                  <a:prstClr val="black"/>
                </a:solidFill>
                <a:latin typeface="Calibri" panose="020F0502020204030204"/>
                <a:ea typeface="微软雅黑" panose="020B0503020204020204" pitchFamily="34" charset="-122"/>
              </a:rPr>
              <a:t>Task1   Read the title and the first sentence of each paragraph. What kind of writing do you think this is? Where can you find such a piece of writing?</a:t>
            </a:r>
            <a:endParaRPr lang="zh-CN" altLang="en-US" sz="2800" dirty="0">
              <a:solidFill>
                <a:prstClr val="black"/>
              </a:solidFill>
              <a:latin typeface="Calibri" panose="020F0502020204030204"/>
              <a:ea typeface="微软雅黑" panose="020B0503020204020204" pitchFamily="34" charset="-122"/>
            </a:endParaRPr>
          </a:p>
        </p:txBody>
      </p:sp>
      <p:sp>
        <p:nvSpPr>
          <p:cNvPr id="6" name="文本框 5"/>
          <p:cNvSpPr txBox="1"/>
          <p:nvPr/>
        </p:nvSpPr>
        <p:spPr>
          <a:xfrm>
            <a:off x="905522" y="2601202"/>
            <a:ext cx="3471169" cy="523220"/>
          </a:xfrm>
          <a:prstGeom prst="rect">
            <a:avLst/>
          </a:prstGeom>
          <a:noFill/>
        </p:spPr>
        <p:txBody>
          <a:bodyPr wrap="square">
            <a:spAutoFit/>
          </a:bodyPr>
          <a:lstStyle/>
          <a:p>
            <a:r>
              <a:rPr lang="en-US" altLang="zh-CN" sz="2800" b="1" dirty="0">
                <a:solidFill>
                  <a:srgbClr val="FF0000"/>
                </a:solidFill>
              </a:rPr>
              <a:t>A brief biography </a:t>
            </a:r>
            <a:endParaRPr lang="zh-CN" altLang="en-US" sz="2800" dirty="0"/>
          </a:p>
        </p:txBody>
      </p:sp>
      <p:sp>
        <p:nvSpPr>
          <p:cNvPr id="7" name="文本框 6"/>
          <p:cNvSpPr txBox="1"/>
          <p:nvPr/>
        </p:nvSpPr>
        <p:spPr>
          <a:xfrm>
            <a:off x="5544234" y="2751043"/>
            <a:ext cx="2129109" cy="523220"/>
          </a:xfrm>
          <a:prstGeom prst="rect">
            <a:avLst/>
          </a:prstGeom>
          <a:noFill/>
        </p:spPr>
        <p:txBody>
          <a:bodyPr wrap="none" rtlCol="0">
            <a:spAutoFit/>
          </a:bodyPr>
          <a:lstStyle/>
          <a:p>
            <a:r>
              <a:rPr lang="en-US" altLang="zh-CN" sz="2800" b="1" dirty="0">
                <a:solidFill>
                  <a:srgbClr val="FF0000"/>
                </a:solidFill>
              </a:rPr>
              <a:t>In a journal </a:t>
            </a:r>
            <a:endParaRPr lang="zh-CN" altLang="en-US" sz="2800" b="1" dirty="0">
              <a:solidFill>
                <a:srgbClr val="FF0000"/>
              </a:solidFill>
            </a:endParaRPr>
          </a:p>
        </p:txBody>
      </p:sp>
      <p:sp>
        <p:nvSpPr>
          <p:cNvPr id="8" name="文本框 7"/>
          <p:cNvSpPr txBox="1"/>
          <p:nvPr/>
        </p:nvSpPr>
        <p:spPr>
          <a:xfrm>
            <a:off x="580600" y="3124422"/>
            <a:ext cx="4097932" cy="830997"/>
          </a:xfrm>
          <a:prstGeom prst="rect">
            <a:avLst/>
          </a:prstGeom>
          <a:noFill/>
        </p:spPr>
        <p:txBody>
          <a:bodyPr wrap="square" rtlCol="0">
            <a:spAutoFit/>
          </a:bodyPr>
          <a:lstStyle/>
          <a:p>
            <a:r>
              <a:rPr lang="en-US" altLang="zh-CN" sz="2400" b="1" dirty="0"/>
              <a:t>(A story of a person's life written by someone else)  </a:t>
            </a:r>
            <a:endParaRPr lang="en-US" altLang="zh-CN" sz="2400" b="1" dirty="0"/>
          </a:p>
        </p:txBody>
      </p:sp>
      <p:pic>
        <p:nvPicPr>
          <p:cNvPr id="9" name="图片 8"/>
          <p:cNvPicPr>
            <a:picLocks noChangeAspect="1"/>
          </p:cNvPicPr>
          <p:nvPr/>
        </p:nvPicPr>
        <p:blipFill>
          <a:blip r:embed="rId1"/>
          <a:stretch>
            <a:fillRect/>
          </a:stretch>
        </p:blipFill>
        <p:spPr>
          <a:xfrm>
            <a:off x="4860801" y="4212528"/>
            <a:ext cx="1890389" cy="2520519"/>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图片 9"/>
          <p:cNvPicPr>
            <a:picLocks noChangeAspect="1"/>
          </p:cNvPicPr>
          <p:nvPr/>
        </p:nvPicPr>
        <p:blipFill>
          <a:blip r:embed="rId2"/>
          <a:stretch>
            <a:fillRect/>
          </a:stretch>
        </p:blipFill>
        <p:spPr>
          <a:xfrm>
            <a:off x="1168348" y="4265065"/>
            <a:ext cx="1772657" cy="2482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文本框 10"/>
          <p:cNvSpPr txBox="1"/>
          <p:nvPr/>
        </p:nvSpPr>
        <p:spPr>
          <a:xfrm>
            <a:off x="328472" y="207238"/>
            <a:ext cx="3932809" cy="908864"/>
          </a:xfrm>
          <a:prstGeom prst="ellipse">
            <a:avLst/>
          </a:prstGeom>
          <a:solidFill>
            <a:schemeClr val="accent2"/>
          </a:solidFill>
        </p:spPr>
        <p:txBody>
          <a:bodyPr wrap="square" rtlCol="0">
            <a:spAutoFit/>
          </a:bodyPr>
          <a:lstStyle/>
          <a:p>
            <a:r>
              <a:rPr lang="en-US" altLang="zh-CN" sz="3600" b="1" dirty="0"/>
              <a:t>Fast reading</a:t>
            </a:r>
            <a:endParaRPr lang="zh-CN" altLang="en-US" sz="3600" b="1" dirty="0"/>
          </a:p>
        </p:txBody>
      </p:sp>
      <p:sp>
        <p:nvSpPr>
          <p:cNvPr id="2" name="文本框 1"/>
          <p:cNvSpPr txBox="1"/>
          <p:nvPr/>
        </p:nvSpPr>
        <p:spPr>
          <a:xfrm>
            <a:off x="4500979" y="387672"/>
            <a:ext cx="5556329" cy="584775"/>
          </a:xfrm>
          <a:prstGeom prst="rect">
            <a:avLst/>
          </a:prstGeom>
          <a:noFill/>
          <a:ln w="38100">
            <a:solidFill>
              <a:srgbClr val="92D050"/>
            </a:solidFill>
          </a:ln>
        </p:spPr>
        <p:txBody>
          <a:bodyPr wrap="none" rtlCol="0">
            <a:spAutoFit/>
          </a:bodyPr>
          <a:lstStyle/>
          <a:p>
            <a:r>
              <a:rPr lang="en-US" altLang="zh-CN" sz="3200" b="1" dirty="0"/>
              <a:t> A PIONEER FOR ALL PEOPLE</a:t>
            </a:r>
            <a:endParaRPr lang="zh-CN" altLang="en-US" sz="3200" b="1" dirty="0"/>
          </a:p>
        </p:txBody>
      </p:sp>
      <p:pic>
        <p:nvPicPr>
          <p:cNvPr id="12" name="图片 11"/>
          <p:cNvPicPr>
            <a:picLocks noChangeAspect="1"/>
          </p:cNvPicPr>
          <p:nvPr/>
        </p:nvPicPr>
        <p:blipFill>
          <a:blip r:embed="rId3"/>
          <a:srcRect l="12665" t="6839" r="15030" b="7275"/>
          <a:stretch>
            <a:fillRect/>
          </a:stretch>
        </p:blipFill>
        <p:spPr>
          <a:xfrm>
            <a:off x="8670986" y="4212528"/>
            <a:ext cx="1982217" cy="2587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6395" y="477923"/>
            <a:ext cx="12133580" cy="3491865"/>
          </a:xfrm>
          <a:prstGeom prst="rect">
            <a:avLst/>
          </a:prstGeom>
          <a:noFill/>
        </p:spPr>
        <p:txBody>
          <a:bodyPr wrap="square" rtlCol="0">
            <a:spAutoFit/>
          </a:bodyPr>
          <a:lstStyle/>
          <a:p>
            <a:r>
              <a:rPr lang="zh-CN" altLang="en-US" sz="2800" b="1" dirty="0"/>
              <a:t>Task 2   Read the text. Match the main idea with each paragraph.</a:t>
            </a:r>
            <a:endParaRPr lang="zh-CN" altLang="en-US" sz="2800" b="1" dirty="0"/>
          </a:p>
          <a:p>
            <a:pPr fontAlgn="auto">
              <a:lnSpc>
                <a:spcPts val="3860"/>
              </a:lnSpc>
            </a:pPr>
            <a:r>
              <a:rPr lang="zh-CN" altLang="en-US" sz="2800" b="1" dirty="0"/>
              <a:t>Para.1                     A. Yuan conducted research and developed hybrid rice.</a:t>
            </a:r>
            <a:endParaRPr lang="zh-CN" altLang="en-US" sz="2800" b="1" dirty="0"/>
          </a:p>
          <a:p>
            <a:pPr fontAlgn="auto">
              <a:lnSpc>
                <a:spcPts val="3860"/>
              </a:lnSpc>
            </a:pPr>
            <a:r>
              <a:rPr lang="zh-CN" altLang="en-US" sz="2800" b="1" dirty="0"/>
              <a:t>Para.2                     B. Yua</a:t>
            </a:r>
            <a:r>
              <a:rPr lang="en-US" altLang="zh-CN" sz="2800" b="1" dirty="0"/>
              <a:t>n</a:t>
            </a:r>
            <a:r>
              <a:rPr lang="zh-CN" altLang="en-US" sz="2800" b="1" dirty="0"/>
              <a:t> is old but still wo</a:t>
            </a:r>
            <a:r>
              <a:rPr lang="en-US" altLang="zh-CN" sz="2800" b="1"/>
              <a:t>r</a:t>
            </a:r>
            <a:r>
              <a:rPr lang="zh-CN" altLang="en-US" sz="2800" b="1"/>
              <a:t>king </a:t>
            </a:r>
            <a:r>
              <a:rPr lang="zh-CN" altLang="en-US" sz="2800" b="1" dirty="0"/>
              <a:t>hard to fulfil his dreams.</a:t>
            </a:r>
            <a:endParaRPr lang="zh-CN" altLang="en-US" sz="2800" b="1" dirty="0"/>
          </a:p>
          <a:p>
            <a:pPr fontAlgn="auto">
              <a:lnSpc>
                <a:spcPts val="3860"/>
              </a:lnSpc>
            </a:pPr>
            <a:r>
              <a:rPr lang="zh-CN" altLang="en-US" sz="2800" b="1" dirty="0"/>
              <a:t>Para.3                     C. Yuan considers himself a farmer.</a:t>
            </a:r>
            <a:endParaRPr lang="zh-CN" altLang="en-US" sz="2800" b="1" dirty="0"/>
          </a:p>
          <a:p>
            <a:pPr fontAlgn="auto">
              <a:lnSpc>
                <a:spcPts val="3860"/>
              </a:lnSpc>
            </a:pPr>
            <a:r>
              <a:rPr lang="zh-CN" altLang="en-US" sz="2800" b="1" dirty="0"/>
              <a:t>Para.4                     D. Yuan decided to study agriculture.</a:t>
            </a:r>
            <a:endParaRPr lang="zh-CN" altLang="en-US" sz="2800" b="1" dirty="0"/>
          </a:p>
          <a:p>
            <a:pPr fontAlgn="auto">
              <a:lnSpc>
                <a:spcPts val="3860"/>
              </a:lnSpc>
            </a:pPr>
            <a:r>
              <a:rPr lang="zh-CN" altLang="en-US" sz="2800" b="1" dirty="0"/>
              <a:t>Para.5                     E. Yuan’s innovation has helped to feed more people.</a:t>
            </a:r>
            <a:endParaRPr lang="zh-CN" altLang="en-US" sz="2800" b="1" dirty="0"/>
          </a:p>
          <a:p>
            <a:pPr fontAlgn="auto">
              <a:lnSpc>
                <a:spcPts val="3860"/>
              </a:lnSpc>
            </a:pPr>
            <a:r>
              <a:rPr lang="zh-CN" altLang="en-US" sz="2800" b="1" dirty="0"/>
              <a:t>Para.6                     F. Yuan cares little for fame or wealth.</a:t>
            </a:r>
            <a:endParaRPr lang="zh-CN" altLang="en-US" sz="2800" b="1" dirty="0"/>
          </a:p>
        </p:txBody>
      </p:sp>
      <p:cxnSp>
        <p:nvCxnSpPr>
          <p:cNvPr id="5" name="直接连接符 4"/>
          <p:cNvCxnSpPr/>
          <p:nvPr/>
        </p:nvCxnSpPr>
        <p:spPr>
          <a:xfrm>
            <a:off x="1344085" y="1168616"/>
            <a:ext cx="1860754" cy="103455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296366" y="3181791"/>
            <a:ext cx="1851137" cy="45958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344085" y="1313895"/>
            <a:ext cx="1860754" cy="8613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39032" y="1685895"/>
            <a:ext cx="1965807" cy="97861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67885" y="2664512"/>
            <a:ext cx="2013154" cy="54525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344085" y="1744549"/>
            <a:ext cx="1936954" cy="190368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034965" y="4422127"/>
            <a:ext cx="8929038" cy="1452384"/>
          </a:xfrm>
          <a:prstGeom prst="cloudCallout">
            <a:avLst/>
          </a:prstGeom>
          <a:solidFill>
            <a:srgbClr val="92D050"/>
          </a:solidFill>
        </p:spPr>
        <p:txBody>
          <a:bodyPr wrap="none" rtlCol="0">
            <a:spAutoFit/>
          </a:bodyPr>
          <a:lstStyle/>
          <a:p>
            <a:r>
              <a:rPr lang="en-US" altLang="zh-CN" sz="2800" b="1" dirty="0"/>
              <a:t>A tip for reading: pay attention to </a:t>
            </a:r>
            <a:endParaRPr lang="en-US" altLang="zh-CN" sz="2800" b="1" dirty="0"/>
          </a:p>
          <a:p>
            <a:r>
              <a:rPr lang="en-US" altLang="zh-CN" sz="2800" b="1" dirty="0"/>
              <a:t>the transitional words.</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nvGraphicFramePr>
        <p:xfrm>
          <a:off x="897875" y="2055266"/>
          <a:ext cx="10396249" cy="4053840"/>
        </p:xfrm>
        <a:graphic>
          <a:graphicData uri="http://schemas.openxmlformats.org/drawingml/2006/table">
            <a:tbl>
              <a:tblPr firstRow="1" bandRow="1">
                <a:tableStyleId>{93296810-A885-4BE3-A3E7-6D5BEEA58F35}</a:tableStyleId>
              </a:tblPr>
              <a:tblGrid>
                <a:gridCol w="1632754"/>
                <a:gridCol w="2374901"/>
                <a:gridCol w="3472673"/>
                <a:gridCol w="2915921"/>
              </a:tblGrid>
              <a:tr h="472964">
                <a:tc>
                  <a:txBody>
                    <a:bodyPr/>
                    <a:lstStyle/>
                    <a:p>
                      <a:pPr algn="ctr"/>
                      <a:r>
                        <a:rPr lang="en-US" altLang="zh-CN" sz="2800" dirty="0">
                          <a:ln>
                            <a:solidFill>
                              <a:srgbClr val="FF0000"/>
                            </a:solidFill>
                          </a:ln>
                        </a:rPr>
                        <a:t>paragraphs</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a:ln>
                            <a:solidFill>
                              <a:srgbClr val="FF0000"/>
                            </a:solidFill>
                          </a:ln>
                        </a:rPr>
                        <a:t>What </a:t>
                      </a:r>
                      <a:endParaRPr lang="en-US" altLang="zh-CN" sz="2800" dirty="0">
                        <a:ln>
                          <a:solidFill>
                            <a:srgbClr val="FF0000"/>
                          </a:solidFill>
                        </a:ln>
                      </a:endParaRPr>
                    </a:p>
                    <a:p>
                      <a:pPr algn="ctr"/>
                      <a:r>
                        <a:rPr lang="en-US" altLang="zh-CN" sz="2800" dirty="0">
                          <a:ln>
                            <a:solidFill>
                              <a:srgbClr val="FF0000"/>
                            </a:solidFill>
                          </a:ln>
                        </a:rPr>
                        <a:t>(content)</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u="none" dirty="0">
                          <a:ln>
                            <a:solidFill>
                              <a:srgbClr val="FF0000"/>
                            </a:solidFill>
                          </a:ln>
                        </a:rPr>
                        <a:t>How</a:t>
                      </a:r>
                      <a:endParaRPr lang="en-US" altLang="zh-CN" sz="2800" u="none" dirty="0">
                        <a:ln>
                          <a:solidFill>
                            <a:srgbClr val="FF0000"/>
                          </a:solidFill>
                        </a:ln>
                      </a:endParaRPr>
                    </a:p>
                    <a:p>
                      <a:pPr algn="ctr"/>
                      <a:r>
                        <a:rPr lang="en-US" altLang="zh-CN" sz="2800" u="none" dirty="0">
                          <a:ln>
                            <a:solidFill>
                              <a:srgbClr val="FF0000"/>
                            </a:solidFill>
                          </a:ln>
                        </a:rPr>
                        <a:t>(writing technique </a:t>
                      </a:r>
                      <a:r>
                        <a:rPr lang="zh-CN" altLang="en-US" sz="2800" u="none" dirty="0">
                          <a:ln>
                            <a:solidFill>
                              <a:srgbClr val="FF0000"/>
                            </a:solidFill>
                          </a:ln>
                        </a:rPr>
                        <a:t>）</a:t>
                      </a:r>
                      <a:r>
                        <a:rPr lang="en-US" altLang="zh-CN" sz="2800" u="sng" dirty="0">
                          <a:ln>
                            <a:solidFill>
                              <a:srgbClr val="FF0000"/>
                            </a:solidFill>
                          </a:ln>
                        </a:rPr>
                        <a:t>  </a:t>
                      </a:r>
                      <a:endParaRPr lang="zh-CN" altLang="en-US" sz="2800" u="sng"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a:ln>
                            <a:solidFill>
                              <a:srgbClr val="FF0000"/>
                            </a:solidFill>
                          </a:ln>
                        </a:rPr>
                        <a:t>Why</a:t>
                      </a:r>
                      <a:r>
                        <a:rPr lang="zh-CN" altLang="en-US" sz="2800" dirty="0">
                          <a:ln>
                            <a:solidFill>
                              <a:srgbClr val="FF0000"/>
                            </a:solidFill>
                          </a:ln>
                        </a:rPr>
                        <a:t> </a:t>
                      </a:r>
                      <a:endParaRPr lang="en-US" altLang="zh-CN" sz="2800" dirty="0">
                        <a:ln>
                          <a:solidFill>
                            <a:srgbClr val="FF0000"/>
                          </a:solidFill>
                        </a:ln>
                      </a:endParaRPr>
                    </a:p>
                    <a:p>
                      <a:pPr algn="ctr"/>
                      <a:r>
                        <a:rPr lang="en-US" altLang="zh-CN" sz="2800" dirty="0">
                          <a:ln>
                            <a:solidFill>
                              <a:srgbClr val="FF0000"/>
                            </a:solidFill>
                          </a:ln>
                        </a:rPr>
                        <a:t>(moral features)</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4">
                <a:tc>
                  <a:txBody>
                    <a:bodyPr/>
                    <a:lstStyle/>
                    <a:p>
                      <a:pPr algn="ctr"/>
                      <a:r>
                        <a:rPr lang="en-US" altLang="zh-CN" sz="2800" dirty="0">
                          <a:ln>
                            <a:solidFill>
                              <a:srgbClr val="FF0000"/>
                            </a:solidFill>
                          </a:ln>
                        </a:rPr>
                        <a:t>1</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4">
                <a:tc>
                  <a:txBody>
                    <a:bodyPr/>
                    <a:lstStyle/>
                    <a:p>
                      <a:pPr algn="ctr"/>
                      <a:r>
                        <a:rPr lang="en-US" altLang="zh-CN" sz="2800" dirty="0">
                          <a:ln>
                            <a:solidFill>
                              <a:srgbClr val="FF0000"/>
                            </a:solidFill>
                          </a:ln>
                        </a:rPr>
                        <a:t>2</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4">
                <a:tc>
                  <a:txBody>
                    <a:bodyPr/>
                    <a:lstStyle/>
                    <a:p>
                      <a:pPr algn="ctr"/>
                      <a:r>
                        <a:rPr lang="en-US" altLang="zh-CN" sz="2800" dirty="0">
                          <a:ln>
                            <a:solidFill>
                              <a:srgbClr val="FF0000"/>
                            </a:solidFill>
                          </a:ln>
                        </a:rPr>
                        <a:t>3</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4">
                <a:tc>
                  <a:txBody>
                    <a:bodyPr/>
                    <a:lstStyle/>
                    <a:p>
                      <a:pPr algn="ctr"/>
                      <a:r>
                        <a:rPr lang="en-US" altLang="zh-CN" sz="2800" dirty="0">
                          <a:ln>
                            <a:solidFill>
                              <a:srgbClr val="FF0000"/>
                            </a:solidFill>
                          </a:ln>
                        </a:rPr>
                        <a:t>4</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a:ln>
                            <a:solidFill>
                              <a:srgbClr val="FF0000"/>
                            </a:solidFill>
                          </a:ln>
                        </a:rPr>
                        <a:t>/</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a:ln>
                            <a:solidFill>
                              <a:srgbClr val="FF0000"/>
                            </a:solidFill>
                          </a:ln>
                        </a:rPr>
                        <a:t>/</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4">
                <a:tc>
                  <a:txBody>
                    <a:bodyPr/>
                    <a:lstStyle/>
                    <a:p>
                      <a:pPr algn="ctr"/>
                      <a:r>
                        <a:rPr lang="en-US" altLang="zh-CN" sz="2800" dirty="0">
                          <a:ln>
                            <a:solidFill>
                              <a:srgbClr val="FF0000"/>
                            </a:solidFill>
                          </a:ln>
                        </a:rPr>
                        <a:t>5</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4">
                <a:tc>
                  <a:txBody>
                    <a:bodyPr/>
                    <a:lstStyle/>
                    <a:p>
                      <a:pPr algn="ctr"/>
                      <a:r>
                        <a:rPr lang="en-US" altLang="zh-CN" sz="2800" dirty="0">
                          <a:ln>
                            <a:solidFill>
                              <a:srgbClr val="FF0000"/>
                            </a:solidFill>
                          </a:ln>
                        </a:rPr>
                        <a:t>6</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a:ln>
                            <a:solidFill>
                              <a:srgbClr val="FF0000"/>
                            </a:solidFill>
                          </a:ln>
                        </a:rPr>
                        <a:t>/</a:t>
                      </a:r>
                      <a:endParaRPr lang="zh-CN" altLang="en-US"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CN" sz="2800" dirty="0">
                        <a:ln>
                          <a:solidFill>
                            <a:srgbClr val="FF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文本框 5"/>
          <p:cNvSpPr txBox="1"/>
          <p:nvPr/>
        </p:nvSpPr>
        <p:spPr>
          <a:xfrm>
            <a:off x="2743200" y="535627"/>
            <a:ext cx="8125942" cy="954107"/>
          </a:xfrm>
          <a:prstGeom prst="rect">
            <a:avLst/>
          </a:prstGeom>
          <a:noFill/>
        </p:spPr>
        <p:txBody>
          <a:bodyPr wrap="none" rtlCol="0">
            <a:spAutoFit/>
          </a:bodyPr>
          <a:lstStyle/>
          <a:p>
            <a:r>
              <a:rPr lang="en-US" altLang="zh-CN" sz="2800" b="1" dirty="0"/>
              <a:t>Read the biography carefully and try to fill in the</a:t>
            </a:r>
            <a:endParaRPr lang="en-US" altLang="zh-CN" sz="2800" b="1" dirty="0"/>
          </a:p>
          <a:p>
            <a:r>
              <a:rPr lang="en-US" altLang="zh-CN" sz="2800" b="1" dirty="0"/>
              <a:t> following table.</a:t>
            </a:r>
            <a:endParaRPr lang="zh-CN" altLang="en-US" sz="2800" b="1" dirty="0"/>
          </a:p>
        </p:txBody>
      </p:sp>
      <p:sp>
        <p:nvSpPr>
          <p:cNvPr id="7" name="文本框 6"/>
          <p:cNvSpPr txBox="1"/>
          <p:nvPr/>
        </p:nvSpPr>
        <p:spPr>
          <a:xfrm>
            <a:off x="358458" y="150176"/>
            <a:ext cx="2313622" cy="1514773"/>
          </a:xfrm>
          <a:prstGeom prst="ellipse">
            <a:avLst/>
          </a:prstGeom>
          <a:solidFill>
            <a:schemeClr val="accent2"/>
          </a:solidFill>
        </p:spPr>
        <p:txBody>
          <a:bodyPr wrap="square" rtlCol="0">
            <a:spAutoFit/>
          </a:bodyPr>
          <a:lstStyle/>
          <a:p>
            <a:r>
              <a:rPr lang="en-US" altLang="zh-CN" sz="3200" b="1" dirty="0"/>
              <a:t>Careful reading</a:t>
            </a:r>
            <a:endParaRPr lang="zh-CN" altLang="en-US"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76273"/>
            <a:ext cx="12334239" cy="8026753"/>
          </a:xfrm>
          <a:prstGeom prst="rect">
            <a:avLst/>
          </a:prstGeom>
        </p:spPr>
      </p:pic>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37" y="3313290"/>
            <a:ext cx="1504950" cy="1451628"/>
          </a:xfrm>
          <a:prstGeom prst="rect">
            <a:avLst/>
          </a:prstGeom>
        </p:spPr>
      </p:pic>
      <p:sp>
        <p:nvSpPr>
          <p:cNvPr id="2" name="文本框 1"/>
          <p:cNvSpPr txBox="1"/>
          <p:nvPr/>
        </p:nvSpPr>
        <p:spPr>
          <a:xfrm flipH="1">
            <a:off x="1620822" y="1151059"/>
            <a:ext cx="576522" cy="502916"/>
          </a:xfrm>
          <a:prstGeom prst="rect">
            <a:avLst/>
          </a:prstGeom>
          <a:noFill/>
        </p:spPr>
        <p:txBody>
          <a:bodyPr wrap="square" rtlCol="0">
            <a:spAutoFit/>
          </a:bodyPr>
          <a:lstStyle/>
          <a:p>
            <a:r>
              <a:rPr lang="en-US" altLang="zh-CN" sz="2665" b="1" dirty="0">
                <a:latin typeface="Century Gothic" panose="020B0502020202020204" pitchFamily="34" charset="0"/>
              </a:rPr>
              <a:t>1</a:t>
            </a:r>
            <a:endParaRPr lang="zh-CN" altLang="en-US" sz="2665" b="1" dirty="0">
              <a:latin typeface="Century Gothic" panose="020B0502020202020204" pitchFamily="34" charset="0"/>
            </a:endParaRPr>
          </a:p>
        </p:txBody>
      </p:sp>
      <p:sp>
        <p:nvSpPr>
          <p:cNvPr id="3" name="文本框 2"/>
          <p:cNvSpPr txBox="1"/>
          <p:nvPr/>
        </p:nvSpPr>
        <p:spPr>
          <a:xfrm>
            <a:off x="2359372" y="1037951"/>
            <a:ext cx="9609107" cy="1569660"/>
          </a:xfrm>
          <a:prstGeom prst="rect">
            <a:avLst/>
          </a:prstGeom>
          <a:noFill/>
        </p:spPr>
        <p:txBody>
          <a:bodyPr wrap="square" rtlCol="0">
            <a:spAutoFit/>
          </a:bodyPr>
          <a:lstStyle/>
          <a:p>
            <a:pPr algn="just"/>
            <a:r>
              <a:rPr lang="zh-CN" altLang="en-US" sz="2400" dirty="0">
                <a:latin typeface="Times New Roman" panose="02020603050405020304" charset="0"/>
                <a:cs typeface="Times New Roman" panose="02020603050405020304" charset="0"/>
                <a:sym typeface="+mn-ea"/>
              </a:rPr>
              <a:t>Yuan Longping, known as the"father of hybrid rice", is one of China's most famous scientists. Yet, he considers himself a farmer because he continually works the land in his research. Indeed</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 his slim but strong body is just like that of millions of Chinese farmers, to whom he has devoted his life</a:t>
            </a:r>
            <a:r>
              <a:rPr lang="en-US" altLang="zh-CN" sz="2400" dirty="0">
                <a:latin typeface="Times New Roman" panose="02020603050405020304" charset="0"/>
                <a:cs typeface="Times New Roman" panose="02020603050405020304" charset="0"/>
                <a:sym typeface="+mn-ea"/>
              </a:rPr>
              <a:t>.</a:t>
            </a:r>
            <a:endParaRPr lang="en-US" altLang="zh-CN" sz="2400" dirty="0">
              <a:latin typeface="Times New Roman" panose="02020603050405020304" charset="0"/>
              <a:cs typeface="Times New Roman" panose="02020603050405020304" charset="0"/>
            </a:endParaRPr>
          </a:p>
        </p:txBody>
      </p:sp>
      <p:sp>
        <p:nvSpPr>
          <p:cNvPr id="24" name="椭圆 23"/>
          <p:cNvSpPr/>
          <p:nvPr/>
        </p:nvSpPr>
        <p:spPr>
          <a:xfrm>
            <a:off x="4667416" y="1469309"/>
            <a:ext cx="613094" cy="369333"/>
          </a:xfrm>
          <a:prstGeom prst="ellipse">
            <a:avLst/>
          </a:prstGeom>
          <a:noFill/>
          <a:ln w="317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p>
        </p:txBody>
      </p:sp>
      <p:sp>
        <p:nvSpPr>
          <p:cNvPr id="5" name="文本框 4"/>
          <p:cNvSpPr txBox="1"/>
          <p:nvPr/>
        </p:nvSpPr>
        <p:spPr>
          <a:xfrm>
            <a:off x="2722348" y="3492998"/>
            <a:ext cx="4956806" cy="523220"/>
          </a:xfrm>
          <a:prstGeom prst="rect">
            <a:avLst/>
          </a:prstGeom>
          <a:solidFill>
            <a:schemeClr val="tx1"/>
          </a:solidFill>
        </p:spPr>
        <p:txBody>
          <a:bodyPr wrap="none" rtlCol="0">
            <a:spAutoFit/>
          </a:bodyPr>
          <a:lstStyle/>
          <a:p>
            <a:r>
              <a:rPr lang="en-US" altLang="zh-CN" sz="2400" b="1" dirty="0">
                <a:solidFill>
                  <a:srgbClr val="FFFF00"/>
                </a:solidFill>
              </a:rPr>
              <a:t>Father of hybrid rice  </a:t>
            </a:r>
            <a:r>
              <a:rPr lang="en-US" altLang="zh-CN" sz="2800" b="1" dirty="0">
                <a:solidFill>
                  <a:schemeClr val="bg1"/>
                </a:solidFill>
              </a:rPr>
              <a:t>VS</a:t>
            </a:r>
            <a:r>
              <a:rPr lang="en-US" altLang="zh-CN" sz="2400" b="1" dirty="0">
                <a:solidFill>
                  <a:schemeClr val="bg1"/>
                </a:solidFill>
              </a:rPr>
              <a:t>  </a:t>
            </a:r>
            <a:r>
              <a:rPr lang="en-US" altLang="zh-CN" sz="2400" b="1" dirty="0">
                <a:solidFill>
                  <a:srgbClr val="FFFF00"/>
                </a:solidFill>
              </a:rPr>
              <a:t> farmer</a:t>
            </a:r>
            <a:endParaRPr lang="zh-CN" altLang="en-US" sz="2400" b="1" dirty="0">
              <a:solidFill>
                <a:srgbClr val="FFFF00"/>
              </a:solidFill>
            </a:endParaRPr>
          </a:p>
        </p:txBody>
      </p:sp>
      <p:sp>
        <p:nvSpPr>
          <p:cNvPr id="16" name="文本框 15"/>
          <p:cNvSpPr txBox="1"/>
          <p:nvPr/>
        </p:nvSpPr>
        <p:spPr>
          <a:xfrm rot="21252226">
            <a:off x="3190136" y="5029738"/>
            <a:ext cx="3533159" cy="613470"/>
          </a:xfrm>
          <a:prstGeom prst="horizontalScroll">
            <a:avLst/>
          </a:prstGeom>
          <a:solidFill>
            <a:srgbClr val="FFFF00"/>
          </a:solidFill>
        </p:spPr>
        <p:txBody>
          <a:bodyPr wrap="square" rtlCol="0">
            <a:spAutoFit/>
          </a:bodyPr>
          <a:lstStyle/>
          <a:p>
            <a:pPr algn="ctr"/>
            <a:r>
              <a:rPr lang="en-US" altLang="zh-CN" sz="2400" b="1" dirty="0">
                <a:sym typeface="+mn-ea"/>
              </a:rPr>
              <a:t>modest/devoted</a:t>
            </a:r>
            <a:endParaRPr lang="en-US" altLang="zh-CN" sz="2400" b="1" dirty="0"/>
          </a:p>
        </p:txBody>
      </p:sp>
      <p:sp>
        <p:nvSpPr>
          <p:cNvPr id="7" name="文本框 6"/>
          <p:cNvSpPr txBox="1"/>
          <p:nvPr/>
        </p:nvSpPr>
        <p:spPr>
          <a:xfrm rot="3284344">
            <a:off x="50800" y="1569044"/>
            <a:ext cx="2210862" cy="523220"/>
          </a:xfrm>
          <a:prstGeom prst="rect">
            <a:avLst/>
          </a:prstGeom>
          <a:solidFill>
            <a:schemeClr val="accent6">
              <a:lumMod val="40000"/>
              <a:lumOff val="60000"/>
            </a:schemeClr>
          </a:solidFill>
          <a:ln w="38100">
            <a:noFill/>
            <a:prstDash val="dashDot"/>
          </a:ln>
        </p:spPr>
        <p:txBody>
          <a:bodyPr wrap="none" rtlCol="0">
            <a:spAutoFit/>
          </a:bodyPr>
          <a:lstStyle/>
          <a:p>
            <a:r>
              <a:rPr lang="en-US" altLang="zh-CN" sz="2800" b="1" dirty="0"/>
              <a:t>introduction</a:t>
            </a:r>
            <a:endParaRPr lang="zh-CN" altLang="en-US" sz="2800" b="1" dirty="0"/>
          </a:p>
        </p:txBody>
      </p:sp>
      <p:sp>
        <p:nvSpPr>
          <p:cNvPr id="18" name="文本框 17"/>
          <p:cNvSpPr txBox="1"/>
          <p:nvPr/>
        </p:nvSpPr>
        <p:spPr>
          <a:xfrm>
            <a:off x="3447845" y="279167"/>
            <a:ext cx="7496664" cy="702766"/>
          </a:xfrm>
          <a:prstGeom prst="cloud">
            <a:avLst/>
          </a:prstGeom>
          <a:solidFill>
            <a:srgbClr val="92D050"/>
          </a:solidFill>
        </p:spPr>
        <p:txBody>
          <a:bodyPr wrap="none" rtlCol="0">
            <a:spAutoFit/>
          </a:bodyPr>
          <a:lstStyle/>
          <a:p>
            <a:r>
              <a:rPr lang="en-US" altLang="zh-CN" sz="2400" b="1" dirty="0"/>
              <a:t> a typical way to start a biography</a:t>
            </a:r>
            <a:endParaRPr lang="zh-CN" altLang="en-US" sz="2400" b="1" dirty="0"/>
          </a:p>
        </p:txBody>
      </p:sp>
      <p:sp>
        <p:nvSpPr>
          <p:cNvPr id="23" name="文本框 22"/>
          <p:cNvSpPr txBox="1"/>
          <p:nvPr/>
        </p:nvSpPr>
        <p:spPr>
          <a:xfrm>
            <a:off x="5515502" y="4281724"/>
            <a:ext cx="2887329" cy="830997"/>
          </a:xfrm>
          <a:prstGeom prst="rect">
            <a:avLst/>
          </a:prstGeom>
          <a:noFill/>
        </p:spPr>
        <p:txBody>
          <a:bodyPr wrap="none" rtlCol="0">
            <a:spAutoFit/>
          </a:bodyPr>
          <a:lstStyle/>
          <a:p>
            <a:r>
              <a:rPr lang="en-US" altLang="zh-CN" sz="2400" dirty="0">
                <a:latin typeface="Comic Sans MS" panose="030F0702030302020204" pitchFamily="66" charset="0"/>
              </a:rPr>
              <a:t>his research field </a:t>
            </a:r>
            <a:endParaRPr lang="en-US" altLang="zh-CN" sz="2400" dirty="0">
              <a:latin typeface="Comic Sans MS" panose="030F0702030302020204" pitchFamily="66" charset="0"/>
            </a:endParaRPr>
          </a:p>
          <a:p>
            <a:r>
              <a:rPr lang="en-US" altLang="zh-CN" sz="2400" dirty="0">
                <a:latin typeface="Comic Sans MS" panose="030F0702030302020204" pitchFamily="66" charset="0"/>
              </a:rPr>
              <a:t>and his appearance</a:t>
            </a:r>
            <a:endParaRPr lang="zh-CN" altLang="en-US" sz="2400" dirty="0">
              <a:latin typeface="Comic Sans MS" panose="030F0702030302020204" pitchFamily="66" charset="0"/>
            </a:endParaRPr>
          </a:p>
        </p:txBody>
      </p:sp>
      <p:sp>
        <p:nvSpPr>
          <p:cNvPr id="26" name="文本框 25"/>
          <p:cNvSpPr txBox="1"/>
          <p:nvPr/>
        </p:nvSpPr>
        <p:spPr>
          <a:xfrm>
            <a:off x="655813" y="2723037"/>
            <a:ext cx="6125592" cy="549638"/>
          </a:xfrm>
          <a:prstGeom prst="rect">
            <a:avLst/>
          </a:prstGeom>
          <a:noFill/>
        </p:spPr>
        <p:txBody>
          <a:bodyPr wrap="square">
            <a:spAutoFit/>
          </a:bodyPr>
          <a:lstStyle/>
          <a:p>
            <a:pPr fontAlgn="auto">
              <a:lnSpc>
                <a:spcPts val="3860"/>
              </a:lnSpc>
            </a:pPr>
            <a:r>
              <a:rPr lang="zh-CN" altLang="en-US" sz="2400" b="1" dirty="0"/>
              <a:t>Yuan considers himself a farmer.</a:t>
            </a:r>
            <a:endParaRPr lang="zh-CN" altLang="en-US" sz="2400" b="1" dirty="0"/>
          </a:p>
        </p:txBody>
      </p:sp>
      <p:sp>
        <p:nvSpPr>
          <p:cNvPr id="15" name="文本框 14"/>
          <p:cNvSpPr txBox="1"/>
          <p:nvPr/>
        </p:nvSpPr>
        <p:spPr>
          <a:xfrm>
            <a:off x="304451" y="71120"/>
            <a:ext cx="2581847" cy="822305"/>
          </a:xfrm>
          <a:prstGeom prst="ellipse">
            <a:avLst/>
          </a:prstGeom>
          <a:solidFill>
            <a:schemeClr val="accent2"/>
          </a:solidFill>
        </p:spPr>
        <p:txBody>
          <a:bodyPr wrap="square" rtlCol="0">
            <a:spAutoFit/>
          </a:bodyPr>
          <a:lstStyle/>
          <a:p>
            <a:r>
              <a:rPr lang="en-US" altLang="zh-CN" sz="3200" b="1" dirty="0"/>
              <a:t>Analysis </a:t>
            </a:r>
            <a:endParaRPr lang="zh-CN" altLang="en-US" sz="3200" b="1" dirty="0"/>
          </a:p>
        </p:txBody>
      </p:sp>
      <p:sp>
        <p:nvSpPr>
          <p:cNvPr id="12" name="文本框 11"/>
          <p:cNvSpPr txBox="1"/>
          <p:nvPr/>
        </p:nvSpPr>
        <p:spPr>
          <a:xfrm>
            <a:off x="2438309" y="1105388"/>
            <a:ext cx="9609107" cy="369332"/>
          </a:xfrm>
          <a:prstGeom prst="rect">
            <a:avLst/>
          </a:prstGeom>
          <a:solidFill>
            <a:srgbClr val="FFFF00">
              <a:alpha val="50196"/>
            </a:srgbClr>
          </a:solidFill>
          <a:ln>
            <a:solidFill>
              <a:srgbClr val="000000">
                <a:alpha val="50196"/>
              </a:srgbClr>
            </a:solidFill>
          </a:ln>
        </p:spPr>
        <p:txBody>
          <a:bodyPr wrap="square" rtlCol="0">
            <a:spAutoFit/>
          </a:bodyPr>
          <a:lstStyle/>
          <a:p>
            <a:r>
              <a:rPr lang="en-US" altLang="zh-CN" dirty="0">
                <a:latin typeface="Comic Sans MS" panose="030F0702030302020204" pitchFamily="66" charset="0"/>
              </a:rPr>
              <a:t>                                                                                            </a:t>
            </a:r>
            <a:endParaRPr lang="zh-CN" altLang="en-US" dirty="0">
              <a:latin typeface="Comic Sans MS" panose="030F0702030302020204" pitchFamily="66" charset="0"/>
            </a:endParaRPr>
          </a:p>
        </p:txBody>
      </p:sp>
      <p:sp>
        <p:nvSpPr>
          <p:cNvPr id="25" name="文本框 24"/>
          <p:cNvSpPr txBox="1"/>
          <p:nvPr/>
        </p:nvSpPr>
        <p:spPr>
          <a:xfrm>
            <a:off x="2359801" y="1479495"/>
            <a:ext cx="2181718" cy="369332"/>
          </a:xfrm>
          <a:prstGeom prst="rect">
            <a:avLst/>
          </a:prstGeom>
          <a:solidFill>
            <a:srgbClr val="FFFF00">
              <a:alpha val="50196"/>
            </a:srgbClr>
          </a:solidFill>
          <a:ln>
            <a:solidFill>
              <a:srgbClr val="000000">
                <a:alpha val="50196"/>
              </a:srgbClr>
            </a:solidFill>
          </a:ln>
        </p:spPr>
        <p:txBody>
          <a:bodyPr wrap="square" rtlCol="0">
            <a:spAutoFit/>
          </a:bodyPr>
          <a:lstStyle/>
          <a:p>
            <a:r>
              <a:rPr lang="en-US" altLang="zh-CN" dirty="0"/>
              <a:t>                                                                                            </a:t>
            </a:r>
            <a:endParaRPr lang="zh-CN" altLang="en-US" dirty="0"/>
          </a:p>
        </p:txBody>
      </p:sp>
      <p:sp>
        <p:nvSpPr>
          <p:cNvPr id="29" name="箭头: 上 28"/>
          <p:cNvSpPr/>
          <p:nvPr/>
        </p:nvSpPr>
        <p:spPr>
          <a:xfrm>
            <a:off x="4003040" y="3954664"/>
            <a:ext cx="362382" cy="44964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289674" y="4312672"/>
            <a:ext cx="1943161" cy="830997"/>
          </a:xfrm>
          <a:prstGeom prst="rect">
            <a:avLst/>
          </a:prstGeom>
          <a:noFill/>
        </p:spPr>
        <p:txBody>
          <a:bodyPr wrap="none" rtlCol="0">
            <a:spAutoFit/>
          </a:bodyPr>
          <a:lstStyle/>
          <a:p>
            <a:r>
              <a:rPr lang="en-US" altLang="zh-CN" sz="2400" dirty="0">
                <a:latin typeface="Comic Sans MS" panose="030F0702030302020204" pitchFamily="66" charset="0"/>
              </a:rPr>
              <a:t>His great </a:t>
            </a:r>
            <a:endParaRPr lang="en-US" altLang="zh-CN" sz="2400" dirty="0">
              <a:latin typeface="Comic Sans MS" panose="030F0702030302020204" pitchFamily="66" charset="0"/>
            </a:endParaRPr>
          </a:p>
          <a:p>
            <a:r>
              <a:rPr lang="en-US" altLang="zh-CN" sz="2400" dirty="0">
                <a:latin typeface="Comic Sans MS" panose="030F0702030302020204" pitchFamily="66" charset="0"/>
              </a:rPr>
              <a:t>contribution</a:t>
            </a:r>
            <a:endParaRPr lang="zh-CN" altLang="en-US" sz="2400" dirty="0">
              <a:latin typeface="Comic Sans MS" panose="030F0702030302020204" pitchFamily="66" charset="0"/>
            </a:endParaRPr>
          </a:p>
        </p:txBody>
      </p:sp>
      <p:sp>
        <p:nvSpPr>
          <p:cNvPr id="31" name="箭头: 上 30"/>
          <p:cNvSpPr/>
          <p:nvPr/>
        </p:nvSpPr>
        <p:spPr>
          <a:xfrm>
            <a:off x="6725920" y="3924184"/>
            <a:ext cx="362382" cy="41755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095480" y="5513618"/>
            <a:ext cx="7557061" cy="1650742"/>
          </a:xfrm>
          <a:prstGeom prst="notchedRightArrow">
            <a:avLst/>
          </a:prstGeom>
          <a:solidFill>
            <a:schemeClr val="accent1"/>
          </a:solidFill>
        </p:spPr>
        <p:txBody>
          <a:bodyPr wrap="square" rtlCol="0">
            <a:spAutoFit/>
          </a:bodyPr>
          <a:lstStyle/>
          <a:p>
            <a:r>
              <a:rPr lang="en-US" altLang="zh-CN" sz="2400" b="1" dirty="0"/>
              <a:t>use the writing technique: contrast to highlight  Yuan’s moral qualities </a:t>
            </a:r>
            <a:endParaRPr lang="zh-CN" altLang="en-US" sz="2400" b="1" dirty="0"/>
          </a:p>
        </p:txBody>
      </p:sp>
      <p:sp>
        <p:nvSpPr>
          <p:cNvPr id="38" name="箭头: 左弧形 37"/>
          <p:cNvSpPr/>
          <p:nvPr/>
        </p:nvSpPr>
        <p:spPr>
          <a:xfrm>
            <a:off x="2265680" y="4135120"/>
            <a:ext cx="456668" cy="16174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5" grpId="0" animBg="1"/>
      <p:bldP spid="16" grpId="1"/>
      <p:bldP spid="16" grpId="2" animBg="1"/>
      <p:bldP spid="7" grpId="0" animBg="1"/>
      <p:bldP spid="18" grpId="0" animBg="1"/>
      <p:bldP spid="23" grpId="0"/>
      <p:bldP spid="12" grpId="0" animBg="1"/>
      <p:bldP spid="25" grpId="0" animBg="1"/>
      <p:bldP spid="29" grpId="0" animBg="1"/>
      <p:bldP spid="30" grpId="0"/>
      <p:bldP spid="31" grpId="0" animBg="1"/>
      <p:bldP spid="36"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080" y="-325688"/>
            <a:ext cx="12456160" cy="8106095"/>
          </a:xfrm>
          <a:prstGeom prst="rect">
            <a:avLst/>
          </a:prstGeom>
        </p:spPr>
      </p:pic>
      <p:sp>
        <p:nvSpPr>
          <p:cNvPr id="3" name="文本框 2"/>
          <p:cNvSpPr txBox="1"/>
          <p:nvPr/>
        </p:nvSpPr>
        <p:spPr>
          <a:xfrm>
            <a:off x="2120383" y="1242277"/>
            <a:ext cx="9824355" cy="1938992"/>
          </a:xfrm>
          <a:prstGeom prst="rect">
            <a:avLst/>
          </a:prstGeom>
          <a:noFill/>
        </p:spPr>
        <p:txBody>
          <a:bodyPr wrap="square" rtlCol="0">
            <a:spAutoFit/>
          </a:bodyPr>
          <a:lstStyle/>
          <a:p>
            <a:pPr algn="just"/>
            <a:r>
              <a:rPr lang="zh-CN" altLang="en-US" sz="2400" dirty="0">
                <a:latin typeface="Times New Roman" panose="02020603050405020304" charset="0"/>
                <a:cs typeface="Times New Roman" panose="02020603050405020304" charset="0"/>
                <a:sym typeface="+mn-ea"/>
              </a:rPr>
              <a:t>Yuan Longping was born in 1930 in Beijing. His parents wanted him to pursue a career in science or medicine</a:t>
            </a:r>
            <a:r>
              <a:rPr lang="en-US" altLang="zh-CN" sz="2400" dirty="0">
                <a:latin typeface="Times New Roman" panose="02020603050405020304" charset="0"/>
                <a:cs typeface="Times New Roman" panose="02020603050405020304" charset="0"/>
                <a:sym typeface="+mn-ea"/>
              </a:rPr>
              <a:t>.</a:t>
            </a:r>
            <a:r>
              <a:rPr lang="en-US" altLang="zh-CN" sz="2400" dirty="0">
                <a:latin typeface="Calibri" panose="020F0502020204030204" charset="0"/>
                <a:cs typeface="Times New Roman" panose="02020603050405020304" charset="0"/>
                <a:sym typeface="+mn-ea"/>
              </a:rPr>
              <a:t> </a:t>
            </a:r>
            <a:r>
              <a:rPr lang="zh-CN" altLang="en-US" sz="2400" dirty="0">
                <a:latin typeface="Times New Roman" panose="02020603050405020304" charset="0"/>
                <a:cs typeface="Times New Roman" panose="02020603050405020304" charset="0"/>
                <a:sym typeface="+mn-ea"/>
              </a:rPr>
              <a:t>However, what concerned him most was that farmers often had poor harvests and sometimes even had a serious shortage of food to eat. To tackle this crisis, he chose to study agriculture and received an education at Southwest Agricultural College in Chongqing</a:t>
            </a:r>
            <a:r>
              <a:rPr lang="en-US" altLang="zh-CN" sz="2400" dirty="0">
                <a:latin typeface="Times New Roman" panose="02020603050405020304" charset="0"/>
                <a:cs typeface="Times New Roman" panose="02020603050405020304" charset="0"/>
                <a:sym typeface="+mn-ea"/>
              </a:rPr>
              <a:t>.</a:t>
            </a:r>
            <a:endParaRPr lang="en-US" altLang="zh-CN" sz="2400" dirty="0">
              <a:latin typeface="Times New Roman" panose="02020603050405020304" charset="0"/>
              <a:cs typeface="Times New Roman" panose="02020603050405020304" charset="0"/>
              <a:sym typeface="+mn-ea"/>
            </a:endParaRPr>
          </a:p>
        </p:txBody>
      </p:sp>
      <p:sp>
        <p:nvSpPr>
          <p:cNvPr id="2" name="文本框 1"/>
          <p:cNvSpPr txBox="1"/>
          <p:nvPr/>
        </p:nvSpPr>
        <p:spPr>
          <a:xfrm flipH="1">
            <a:off x="1624636" y="1150888"/>
            <a:ext cx="364846" cy="502573"/>
          </a:xfrm>
          <a:prstGeom prst="rect">
            <a:avLst/>
          </a:prstGeom>
          <a:noFill/>
        </p:spPr>
        <p:txBody>
          <a:bodyPr wrap="square" rtlCol="0">
            <a:spAutoFit/>
          </a:bodyPr>
          <a:lstStyle/>
          <a:p>
            <a:r>
              <a:rPr lang="en-US" altLang="zh-CN" sz="2665" b="1" dirty="0">
                <a:latin typeface="Century Gothic" panose="020B0502020202020204" pitchFamily="34" charset="0"/>
              </a:rPr>
              <a:t>2</a:t>
            </a:r>
            <a:endParaRPr lang="zh-CN" altLang="en-US" sz="2665" b="1" dirty="0">
              <a:latin typeface="Century Gothic" panose="020B0502020202020204" pitchFamily="34" charset="0"/>
            </a:endParaRPr>
          </a:p>
        </p:txBody>
      </p:sp>
      <p:sp>
        <p:nvSpPr>
          <p:cNvPr id="24" name="椭圆 23"/>
          <p:cNvSpPr/>
          <p:nvPr/>
        </p:nvSpPr>
        <p:spPr>
          <a:xfrm>
            <a:off x="6243303" y="1663458"/>
            <a:ext cx="1185631" cy="430490"/>
          </a:xfrm>
          <a:prstGeom prst="ellipse">
            <a:avLst/>
          </a:prstGeom>
          <a:noFill/>
          <a:ln w="317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p>
        </p:txBody>
      </p:sp>
      <p:sp>
        <p:nvSpPr>
          <p:cNvPr id="5" name="文本框 4"/>
          <p:cNvSpPr txBox="1"/>
          <p:nvPr/>
        </p:nvSpPr>
        <p:spPr>
          <a:xfrm rot="2701468">
            <a:off x="219706" y="1950164"/>
            <a:ext cx="1960793" cy="523220"/>
          </a:xfrm>
          <a:prstGeom prst="rect">
            <a:avLst/>
          </a:prstGeom>
          <a:solidFill>
            <a:schemeClr val="accent6">
              <a:lumMod val="40000"/>
              <a:lumOff val="60000"/>
            </a:schemeClr>
          </a:solidFill>
          <a:ln w="38100">
            <a:noFill/>
            <a:prstDash val="dashDot"/>
          </a:ln>
        </p:spPr>
        <p:txBody>
          <a:bodyPr wrap="none" rtlCol="0">
            <a:spAutoFit/>
          </a:bodyPr>
          <a:lstStyle/>
          <a:p>
            <a:r>
              <a:rPr lang="en-US" altLang="zh-CN" sz="2800" b="1" dirty="0"/>
              <a:t>motivation</a:t>
            </a:r>
            <a:endParaRPr lang="zh-CN" altLang="en-US" sz="2800" b="1" dirty="0"/>
          </a:p>
        </p:txBody>
      </p:sp>
      <p:sp>
        <p:nvSpPr>
          <p:cNvPr id="22" name="文本框 21"/>
          <p:cNvSpPr txBox="1"/>
          <p:nvPr/>
        </p:nvSpPr>
        <p:spPr>
          <a:xfrm>
            <a:off x="2128179" y="3834175"/>
            <a:ext cx="7592143" cy="461665"/>
          </a:xfrm>
          <a:prstGeom prst="rect">
            <a:avLst/>
          </a:prstGeom>
          <a:noFill/>
        </p:spPr>
        <p:txBody>
          <a:bodyPr wrap="none" rtlCol="0">
            <a:spAutoFit/>
          </a:bodyPr>
          <a:lstStyle/>
          <a:p>
            <a:r>
              <a:rPr lang="en-US" altLang="zh-CN" sz="2400" b="1" dirty="0"/>
              <a:t>Yuan wanted to  help </a:t>
            </a:r>
            <a:r>
              <a:rPr lang="en-US" altLang="zh-CN" sz="2400" b="1" dirty="0">
                <a:solidFill>
                  <a:srgbClr val="FF0000"/>
                </a:solidFill>
              </a:rPr>
              <a:t>get rid of the shortage of food</a:t>
            </a:r>
            <a:r>
              <a:rPr lang="en-US" altLang="zh-CN" sz="2400" b="1" dirty="0"/>
              <a:t>.</a:t>
            </a:r>
            <a:endParaRPr lang="zh-CN" altLang="en-US" sz="2400" b="1" dirty="0"/>
          </a:p>
        </p:txBody>
      </p:sp>
      <p:sp>
        <p:nvSpPr>
          <p:cNvPr id="23" name="文本框 22"/>
          <p:cNvSpPr txBox="1"/>
          <p:nvPr/>
        </p:nvSpPr>
        <p:spPr>
          <a:xfrm>
            <a:off x="2444434" y="4398184"/>
            <a:ext cx="6873998" cy="523220"/>
          </a:xfrm>
          <a:prstGeom prst="rect">
            <a:avLst/>
          </a:prstGeom>
          <a:solidFill>
            <a:srgbClr val="000000"/>
          </a:solidFill>
        </p:spPr>
        <p:txBody>
          <a:bodyPr wrap="none" rtlCol="0">
            <a:spAutoFit/>
          </a:bodyPr>
          <a:lstStyle/>
          <a:p>
            <a:r>
              <a:rPr lang="en-US" altLang="zh-CN" sz="2400" b="1" dirty="0">
                <a:solidFill>
                  <a:srgbClr val="FFFF00"/>
                </a:solidFill>
              </a:rPr>
              <a:t>Contrast:   his parents’ wish </a:t>
            </a:r>
            <a:r>
              <a:rPr lang="en-US" altLang="zh-CN" sz="2800" b="1" dirty="0">
                <a:solidFill>
                  <a:schemeClr val="bg1"/>
                </a:solidFill>
              </a:rPr>
              <a:t>vs</a:t>
            </a:r>
            <a:r>
              <a:rPr lang="en-US" altLang="zh-CN" sz="2400" b="1" dirty="0">
                <a:solidFill>
                  <a:srgbClr val="FFFF00"/>
                </a:solidFill>
              </a:rPr>
              <a:t> his own decision</a:t>
            </a:r>
            <a:endParaRPr lang="zh-CN" altLang="en-US" sz="2400" b="1" dirty="0">
              <a:solidFill>
                <a:srgbClr val="FFFF00"/>
              </a:solidFill>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7" y="3576320"/>
            <a:ext cx="1504950" cy="1444632"/>
          </a:xfrm>
          <a:prstGeom prst="rect">
            <a:avLst/>
          </a:prstGeom>
        </p:spPr>
      </p:pic>
      <p:sp>
        <p:nvSpPr>
          <p:cNvPr id="15" name="文本框 14"/>
          <p:cNvSpPr txBox="1"/>
          <p:nvPr/>
        </p:nvSpPr>
        <p:spPr>
          <a:xfrm>
            <a:off x="7527356" y="1697993"/>
            <a:ext cx="4274092" cy="369332"/>
          </a:xfrm>
          <a:prstGeom prst="rect">
            <a:avLst/>
          </a:prstGeom>
          <a:solidFill>
            <a:srgbClr val="92D050">
              <a:alpha val="50196"/>
            </a:srgbClr>
          </a:solidFill>
          <a:ln>
            <a:solidFill>
              <a:srgbClr val="000000">
                <a:alpha val="50196"/>
              </a:srgbClr>
            </a:solidFill>
          </a:ln>
        </p:spPr>
        <p:txBody>
          <a:bodyPr wrap="square" rtlCol="0">
            <a:spAutoFit/>
          </a:bodyPr>
          <a:lstStyle/>
          <a:p>
            <a:r>
              <a:rPr lang="en-US" altLang="zh-CN" dirty="0">
                <a:latin typeface="Comic Sans MS" panose="030F0702030302020204" pitchFamily="66" charset="0"/>
              </a:rPr>
              <a:t>                                                                                            </a:t>
            </a:r>
            <a:endParaRPr lang="zh-CN" altLang="en-US" dirty="0">
              <a:latin typeface="Comic Sans MS" panose="030F0702030302020204" pitchFamily="66" charset="0"/>
            </a:endParaRPr>
          </a:p>
        </p:txBody>
      </p:sp>
      <p:sp>
        <p:nvSpPr>
          <p:cNvPr id="16" name="文本框 15"/>
          <p:cNvSpPr txBox="1"/>
          <p:nvPr/>
        </p:nvSpPr>
        <p:spPr>
          <a:xfrm>
            <a:off x="2128179" y="2096922"/>
            <a:ext cx="9741733" cy="369332"/>
          </a:xfrm>
          <a:prstGeom prst="rect">
            <a:avLst/>
          </a:prstGeom>
          <a:solidFill>
            <a:srgbClr val="92D050">
              <a:alpha val="50196"/>
            </a:srgbClr>
          </a:solidFill>
          <a:ln>
            <a:solidFill>
              <a:srgbClr val="000000">
                <a:alpha val="50196"/>
              </a:srgbClr>
            </a:solidFill>
          </a:ln>
        </p:spPr>
        <p:txBody>
          <a:bodyPr wrap="square" rtlCol="0">
            <a:spAutoFit/>
          </a:bodyPr>
          <a:lstStyle/>
          <a:p>
            <a:r>
              <a:rPr lang="en-US" altLang="zh-CN" dirty="0">
                <a:latin typeface="Comic Sans MS" panose="030F0702030302020204" pitchFamily="66" charset="0"/>
              </a:rPr>
              <a:t>                                                                                            </a:t>
            </a:r>
            <a:endParaRPr lang="zh-CN" altLang="en-US" dirty="0">
              <a:latin typeface="Comic Sans MS" panose="030F0702030302020204" pitchFamily="66" charset="0"/>
            </a:endParaRPr>
          </a:p>
        </p:txBody>
      </p:sp>
      <p:sp>
        <p:nvSpPr>
          <p:cNvPr id="18" name="文本框 17"/>
          <p:cNvSpPr txBox="1"/>
          <p:nvPr/>
        </p:nvSpPr>
        <p:spPr>
          <a:xfrm>
            <a:off x="2078117" y="2492379"/>
            <a:ext cx="4190456" cy="369332"/>
          </a:xfrm>
          <a:prstGeom prst="rect">
            <a:avLst/>
          </a:prstGeom>
          <a:solidFill>
            <a:srgbClr val="92D050">
              <a:alpha val="50196"/>
            </a:srgbClr>
          </a:solidFill>
          <a:ln>
            <a:solidFill>
              <a:srgbClr val="000000">
                <a:alpha val="50196"/>
              </a:srgbClr>
            </a:solidFill>
          </a:ln>
        </p:spPr>
        <p:txBody>
          <a:bodyPr wrap="square" rtlCol="0">
            <a:spAutoFit/>
          </a:bodyPr>
          <a:lstStyle/>
          <a:p>
            <a:r>
              <a:rPr lang="en-US" altLang="zh-CN" dirty="0">
                <a:latin typeface="Comic Sans MS" panose="030F0702030302020204" pitchFamily="66" charset="0"/>
              </a:rPr>
              <a:t>                                                                                            </a:t>
            </a:r>
            <a:endParaRPr lang="zh-CN" altLang="en-US" dirty="0">
              <a:latin typeface="Comic Sans MS" panose="030F0702030302020204" pitchFamily="66" charset="0"/>
            </a:endParaRPr>
          </a:p>
        </p:txBody>
      </p:sp>
      <p:sp>
        <p:nvSpPr>
          <p:cNvPr id="19" name="文本框 18"/>
          <p:cNvSpPr txBox="1"/>
          <p:nvPr/>
        </p:nvSpPr>
        <p:spPr>
          <a:xfrm rot="21127309">
            <a:off x="3650459" y="5579288"/>
            <a:ext cx="5739130" cy="613470"/>
          </a:xfrm>
          <a:prstGeom prst="horizontalScroll">
            <a:avLst/>
          </a:prstGeom>
          <a:solidFill>
            <a:srgbClr val="FFFF00"/>
          </a:solidFill>
        </p:spPr>
        <p:txBody>
          <a:bodyPr wrap="square" rtlCol="0">
            <a:spAutoFit/>
          </a:bodyPr>
          <a:lstStyle/>
          <a:p>
            <a:pPr algn="ctr"/>
            <a:r>
              <a:rPr lang="en-US" altLang="zh-CN" sz="2400" b="1" dirty="0">
                <a:sym typeface="+mn-ea"/>
              </a:rPr>
              <a:t>caring/sympathetic/determined</a:t>
            </a:r>
            <a:endParaRPr lang="en-US" altLang="zh-CN" sz="2400" b="1" dirty="0"/>
          </a:p>
        </p:txBody>
      </p:sp>
      <p:sp>
        <p:nvSpPr>
          <p:cNvPr id="21" name="文本框 20"/>
          <p:cNvSpPr txBox="1"/>
          <p:nvPr/>
        </p:nvSpPr>
        <p:spPr>
          <a:xfrm>
            <a:off x="2120383" y="1287099"/>
            <a:ext cx="5607409" cy="369332"/>
          </a:xfrm>
          <a:prstGeom prst="rect">
            <a:avLst/>
          </a:prstGeom>
          <a:solidFill>
            <a:srgbClr val="FFFF00">
              <a:alpha val="50196"/>
            </a:srgbClr>
          </a:solidFill>
          <a:ln>
            <a:solidFill>
              <a:srgbClr val="000000">
                <a:alpha val="50196"/>
              </a:srgbClr>
            </a:solidFill>
          </a:ln>
        </p:spPr>
        <p:txBody>
          <a:bodyPr wrap="square" rtlCol="0">
            <a:spAutoFit/>
          </a:bodyPr>
          <a:lstStyle/>
          <a:p>
            <a:r>
              <a:rPr lang="en-US" altLang="zh-CN" dirty="0">
                <a:latin typeface="Comic Sans MS" panose="030F0702030302020204" pitchFamily="66" charset="0"/>
              </a:rPr>
              <a:t>                                                                                            </a:t>
            </a:r>
            <a:endParaRPr lang="zh-CN" altLang="en-US" dirty="0">
              <a:latin typeface="Comic Sans MS" panose="030F0702030302020204" pitchFamily="66" charset="0"/>
            </a:endParaRPr>
          </a:p>
        </p:txBody>
      </p:sp>
      <p:sp>
        <p:nvSpPr>
          <p:cNvPr id="6" name="文本框 5"/>
          <p:cNvSpPr txBox="1"/>
          <p:nvPr/>
        </p:nvSpPr>
        <p:spPr>
          <a:xfrm>
            <a:off x="2511210" y="0"/>
            <a:ext cx="7304954" cy="1264980"/>
          </a:xfrm>
          <a:prstGeom prst="cloud">
            <a:avLst/>
          </a:prstGeom>
          <a:solidFill>
            <a:srgbClr val="92D050"/>
          </a:solidFill>
        </p:spPr>
        <p:txBody>
          <a:bodyPr wrap="square" rtlCol="0">
            <a:spAutoFit/>
          </a:bodyPr>
          <a:lstStyle/>
          <a:p>
            <a:r>
              <a:rPr lang="en-US" altLang="zh-CN" sz="2400" b="1" dirty="0"/>
              <a:t>A biography is usually written in time order from birth. </a:t>
            </a:r>
            <a:endParaRPr lang="zh-CN" altLang="en-US" sz="2400" b="1" dirty="0"/>
          </a:p>
        </p:txBody>
      </p:sp>
      <p:sp>
        <p:nvSpPr>
          <p:cNvPr id="26" name="箭头: 左弧形 25"/>
          <p:cNvSpPr/>
          <p:nvPr/>
        </p:nvSpPr>
        <p:spPr>
          <a:xfrm>
            <a:off x="2444434" y="4777203"/>
            <a:ext cx="1182686" cy="12883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p:cNvSpPr txBox="1"/>
          <p:nvPr/>
        </p:nvSpPr>
        <p:spPr>
          <a:xfrm>
            <a:off x="2252709" y="3223838"/>
            <a:ext cx="6227684" cy="563359"/>
          </a:xfrm>
          <a:prstGeom prst="rect">
            <a:avLst/>
          </a:prstGeom>
          <a:noFill/>
        </p:spPr>
        <p:txBody>
          <a:bodyPr wrap="square">
            <a:spAutoFit/>
          </a:bodyPr>
          <a:lstStyle/>
          <a:p>
            <a:pPr marL="0" marR="0" lvl="0" indent="0" algn="l" defTabSz="914400" rtl="0" eaLnBrk="1" fontAlgn="auto" latinLnBrk="0" hangingPunct="1">
              <a:lnSpc>
                <a:spcPts val="386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Yuan decided to study agriculture.</a:t>
            </a:r>
            <a:endParaRPr kumimoji="0" lang="zh-CN" altLang="en-US"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5" grpId="0" animBg="1"/>
      <p:bldP spid="22" grpId="0"/>
      <p:bldP spid="23" grpId="0" animBg="1"/>
      <p:bldP spid="15" grpId="0" animBg="1"/>
      <p:bldP spid="16" grpId="0" animBg="1"/>
      <p:bldP spid="18" grpId="0" animBg="1"/>
      <p:bldP spid="19" grpId="0" animBg="1"/>
      <p:bldP spid="19" grpId="1" animBg="1"/>
      <p:bldP spid="21" grpId="0" animBg="1"/>
      <p:bldP spid="6" grpId="0" animBg="1"/>
      <p:bldP spid="26"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31460"/>
            <a:ext cx="12395200" cy="8066424"/>
          </a:xfrm>
          <a:prstGeom prst="rect">
            <a:avLst/>
          </a:prstGeom>
        </p:spPr>
      </p:pic>
      <p:sp>
        <p:nvSpPr>
          <p:cNvPr id="2" name="文本框 1"/>
          <p:cNvSpPr txBox="1"/>
          <p:nvPr/>
        </p:nvSpPr>
        <p:spPr>
          <a:xfrm>
            <a:off x="555307" y="947081"/>
            <a:ext cx="444066" cy="502573"/>
          </a:xfrm>
          <a:prstGeom prst="rect">
            <a:avLst/>
          </a:prstGeom>
          <a:noFill/>
        </p:spPr>
        <p:txBody>
          <a:bodyPr wrap="square" rtlCol="0">
            <a:spAutoFit/>
          </a:bodyPr>
          <a:lstStyle/>
          <a:p>
            <a:r>
              <a:rPr lang="en-US" altLang="zh-CN" sz="2665" b="1" dirty="0">
                <a:latin typeface="Century Gothic" panose="020B0502020202020204" pitchFamily="34" charset="0"/>
              </a:rPr>
              <a:t>3</a:t>
            </a:r>
            <a:endParaRPr lang="zh-CN" altLang="en-US" sz="2665" b="1" dirty="0">
              <a:latin typeface="Century Gothic" panose="020B0502020202020204" pitchFamily="34" charset="0"/>
            </a:endParaRPr>
          </a:p>
        </p:txBody>
      </p:sp>
      <p:sp>
        <p:nvSpPr>
          <p:cNvPr id="3" name="文本框 2"/>
          <p:cNvSpPr txBox="1"/>
          <p:nvPr/>
        </p:nvSpPr>
        <p:spPr>
          <a:xfrm>
            <a:off x="1188769" y="221607"/>
            <a:ext cx="10737651" cy="2862322"/>
          </a:xfrm>
          <a:prstGeom prst="rect">
            <a:avLst/>
          </a:prstGeom>
          <a:noFill/>
        </p:spPr>
        <p:txBody>
          <a:bodyPr wrap="square" rtlCol="0">
            <a:spAutoFit/>
          </a:bodyPr>
          <a:lstStyle/>
          <a:p>
            <a:pPr algn="just"/>
            <a:r>
              <a:rPr lang="zh-CN" altLang="en-US" sz="2000" dirty="0">
                <a:latin typeface="Times New Roman" panose="02020603050405020304" charset="0"/>
                <a:cs typeface="Times New Roman" panose="02020603050405020304" charset="0"/>
                <a:sym typeface="+mn-ea"/>
              </a:rPr>
              <a:t>After graduating in 1953, he worked as a researcher. Yuan Longping realised that larger fields were not the solution</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Instead, farmers needed to boost yields in the fields they had. How this could be done was a challenging question at the time. Yuan was convinced that the answer could be found in the creation of hybrid rice. A hybrid is a cross between two or more varieties of a species. One characteristic of hybrids is that they usually attain a higher yield than conventional crops</a:t>
            </a:r>
            <a:r>
              <a:rPr lang="en-US" altLang="zh-CN" sz="2000" dirty="0">
                <a:latin typeface="Times New Roman" panose="02020603050405020304" charset="0"/>
                <a:cs typeface="Times New Roman" panose="02020603050405020304" charset="0"/>
                <a:sym typeface="+mn-ea"/>
              </a:rPr>
              <a:t>. </a:t>
            </a:r>
            <a:r>
              <a:rPr lang="zh-CN" altLang="en-US" sz="2000" dirty="0">
                <a:latin typeface="Times New Roman" panose="02020603050405020304" charset="0"/>
                <a:cs typeface="Times New Roman" panose="02020603050405020304" charset="0"/>
                <a:sym typeface="+mn-ea"/>
              </a:rPr>
              <a:t>However,whether it was possible to develop a hybrid of self-polinating plants such as rice was a matter of great debate. The common assumption then was that it could not be done</a:t>
            </a:r>
            <a:r>
              <a:rPr lang="en-US" altLang="zh-CN" sz="2000" dirty="0">
                <a:latin typeface="Times New Roman" panose="02020603050405020304" charset="0"/>
                <a:cs typeface="Times New Roman" panose="02020603050405020304" charset="0"/>
                <a:sym typeface="+mn-ea"/>
              </a:rPr>
              <a:t>. </a:t>
            </a:r>
            <a:r>
              <a:rPr lang="zh-CN" altLang="en-US" sz="2000" dirty="0">
                <a:latin typeface="Times New Roman" panose="02020603050405020304" charset="0"/>
                <a:cs typeface="Times New Roman" panose="02020603050405020304" charset="0"/>
                <a:sym typeface="+mn-ea"/>
              </a:rPr>
              <a:t>Through intense effort, Yuan overcame enormous technical difficulties to develop the first hybrid rice that could be used for farming in 1974. This hybrid enabled farmers to expand their output greatly</a:t>
            </a:r>
            <a:r>
              <a:rPr lang="en-US" altLang="zh-CN" sz="2000" dirty="0">
                <a:latin typeface="Times New Roman" panose="02020603050405020304" charset="0"/>
                <a:cs typeface="Times New Roman" panose="02020603050405020304" charset="0"/>
                <a:sym typeface="+mn-ea"/>
              </a:rPr>
              <a:t>.</a:t>
            </a:r>
            <a:endParaRPr lang="en-US" altLang="zh-CN" sz="2000" dirty="0">
              <a:latin typeface="Times New Roman" panose="02020603050405020304" charset="0"/>
              <a:cs typeface="Times New Roman" panose="02020603050405020304" charset="0"/>
            </a:endParaRPr>
          </a:p>
        </p:txBody>
      </p:sp>
      <p:sp>
        <p:nvSpPr>
          <p:cNvPr id="5" name="文本框 4"/>
          <p:cNvSpPr txBox="1"/>
          <p:nvPr/>
        </p:nvSpPr>
        <p:spPr>
          <a:xfrm rot="2743612">
            <a:off x="100726" y="2171930"/>
            <a:ext cx="1242648" cy="461665"/>
          </a:xfrm>
          <a:prstGeom prst="rect">
            <a:avLst/>
          </a:prstGeom>
          <a:solidFill>
            <a:schemeClr val="accent6">
              <a:lumMod val="40000"/>
              <a:lumOff val="60000"/>
            </a:schemeClr>
          </a:solidFill>
          <a:ln w="38100">
            <a:noFill/>
            <a:prstDash val="dashDot"/>
          </a:ln>
        </p:spPr>
        <p:txBody>
          <a:bodyPr wrap="none" rtlCol="0">
            <a:spAutoFit/>
          </a:bodyPr>
          <a:lstStyle/>
          <a:p>
            <a:r>
              <a:rPr lang="en-US" altLang="zh-CN" sz="2400" b="1" dirty="0"/>
              <a:t>process</a:t>
            </a:r>
            <a:endParaRPr lang="zh-CN" altLang="en-US" sz="2400" b="1" dirty="0"/>
          </a:p>
        </p:txBody>
      </p:sp>
      <p:sp>
        <p:nvSpPr>
          <p:cNvPr id="25" name="文本框 24"/>
          <p:cNvSpPr txBox="1"/>
          <p:nvPr/>
        </p:nvSpPr>
        <p:spPr>
          <a:xfrm>
            <a:off x="772850" y="5538490"/>
            <a:ext cx="9336210" cy="523220"/>
          </a:xfrm>
          <a:prstGeom prst="rect">
            <a:avLst/>
          </a:prstGeom>
          <a:solidFill>
            <a:schemeClr val="tx1"/>
          </a:solidFill>
        </p:spPr>
        <p:txBody>
          <a:bodyPr wrap="none" rtlCol="0">
            <a:spAutoFit/>
          </a:bodyPr>
          <a:lstStyle/>
          <a:p>
            <a:r>
              <a:rPr lang="en-US" altLang="zh-CN" sz="2400" b="1" dirty="0">
                <a:solidFill>
                  <a:srgbClr val="FFFF00"/>
                </a:solidFill>
              </a:rPr>
              <a:t>Contrast: the general assumption about hybrid rice  </a:t>
            </a:r>
            <a:r>
              <a:rPr lang="en-US" altLang="zh-CN" sz="2800" b="1" dirty="0">
                <a:solidFill>
                  <a:schemeClr val="bg1"/>
                </a:solidFill>
              </a:rPr>
              <a:t>vs</a:t>
            </a:r>
            <a:r>
              <a:rPr lang="en-US" altLang="zh-CN" sz="2400" b="1" dirty="0">
                <a:solidFill>
                  <a:srgbClr val="FFFF00"/>
                </a:solidFill>
              </a:rPr>
              <a:t>  his belief</a:t>
            </a:r>
            <a:endParaRPr lang="zh-CN" altLang="en-US" sz="2400" b="1" dirty="0">
              <a:solidFill>
                <a:srgbClr val="FFFF00"/>
              </a:solidFill>
            </a:endParaRPr>
          </a:p>
        </p:txBody>
      </p:sp>
      <p:sp>
        <p:nvSpPr>
          <p:cNvPr id="6" name="文本框 5"/>
          <p:cNvSpPr txBox="1"/>
          <p:nvPr/>
        </p:nvSpPr>
        <p:spPr>
          <a:xfrm>
            <a:off x="322362" y="3436111"/>
            <a:ext cx="10740280" cy="1693092"/>
          </a:xfrm>
          <a:prstGeom prst="rect">
            <a:avLst/>
          </a:prstGeom>
          <a:noFill/>
        </p:spPr>
        <p:txBody>
          <a:bodyPr wrap="square" rtlCol="0">
            <a:spAutoFit/>
          </a:bodyPr>
          <a:lstStyle/>
          <a:p>
            <a:pPr>
              <a:lnSpc>
                <a:spcPct val="150000"/>
              </a:lnSpc>
            </a:pPr>
            <a:r>
              <a:rPr lang="en-US" altLang="zh-CN" sz="2400" dirty="0">
                <a:latin typeface="Comic Sans MS" panose="030F0702030302020204" pitchFamily="66" charset="0"/>
              </a:rPr>
              <a:t>Q1: What is hybrid rice?</a:t>
            </a:r>
            <a:endParaRPr lang="en-US" altLang="zh-CN" sz="2400" dirty="0">
              <a:latin typeface="Comic Sans MS" panose="030F0702030302020204" pitchFamily="66" charset="0"/>
            </a:endParaRPr>
          </a:p>
          <a:p>
            <a:pPr>
              <a:lnSpc>
                <a:spcPct val="150000"/>
              </a:lnSpc>
            </a:pPr>
            <a:r>
              <a:rPr lang="en-US" altLang="zh-CN" sz="2400" dirty="0">
                <a:latin typeface="Comic Sans MS" panose="030F0702030302020204" pitchFamily="66" charset="0"/>
              </a:rPr>
              <a:t>Q2: What’s the main advantage of hybrid rice?</a:t>
            </a:r>
            <a:endParaRPr lang="en-US" altLang="zh-CN" sz="2400" dirty="0">
              <a:latin typeface="Comic Sans MS" panose="030F0702030302020204" pitchFamily="66" charset="0"/>
            </a:endParaRPr>
          </a:p>
          <a:p>
            <a:pPr>
              <a:lnSpc>
                <a:spcPct val="150000"/>
              </a:lnSpc>
            </a:pPr>
            <a:r>
              <a:rPr lang="en-US" altLang="zh-CN" sz="2400" dirty="0">
                <a:latin typeface="Comic Sans MS" panose="030F0702030302020204" pitchFamily="66" charset="0"/>
              </a:rPr>
              <a:t> Q3:How did Dr. Yuan develop hybrid rice? Is it an easy or tough task?</a:t>
            </a:r>
            <a:endParaRPr lang="zh-CN" altLang="en-US" sz="2400" dirty="0">
              <a:latin typeface="Comic Sans MS" panose="030F0702030302020204" pitchFamily="66" charset="0"/>
            </a:endParaRPr>
          </a:p>
        </p:txBody>
      </p:sp>
      <p:sp>
        <p:nvSpPr>
          <p:cNvPr id="17" name="文本框 16"/>
          <p:cNvSpPr txBox="1"/>
          <p:nvPr/>
        </p:nvSpPr>
        <p:spPr>
          <a:xfrm>
            <a:off x="2818491" y="1164213"/>
            <a:ext cx="6717579" cy="369332"/>
          </a:xfrm>
          <a:prstGeom prst="rect">
            <a:avLst/>
          </a:prstGeom>
          <a:solidFill>
            <a:srgbClr val="FFC000">
              <a:alpha val="50196"/>
            </a:srgbClr>
          </a:solidFill>
          <a:ln>
            <a:solidFill>
              <a:srgbClr val="000000">
                <a:alpha val="50196"/>
              </a:srgbClr>
            </a:solidFill>
          </a:ln>
        </p:spPr>
        <p:txBody>
          <a:bodyPr wrap="square" rtlCol="0">
            <a:spAutoFit/>
          </a:bodyPr>
          <a:lstStyle/>
          <a:p>
            <a:r>
              <a:rPr lang="en-US" altLang="zh-CN" dirty="0">
                <a:latin typeface="Comic Sans MS" panose="030F0702030302020204" pitchFamily="66" charset="0"/>
              </a:rPr>
              <a:t>                                                                                            </a:t>
            </a:r>
            <a:endParaRPr lang="zh-CN" altLang="en-US" dirty="0">
              <a:latin typeface="Comic Sans MS" panose="030F0702030302020204" pitchFamily="66" charset="0"/>
            </a:endParaRPr>
          </a:p>
        </p:txBody>
      </p:sp>
      <p:sp>
        <p:nvSpPr>
          <p:cNvPr id="7" name="文本框 6"/>
          <p:cNvSpPr txBox="1"/>
          <p:nvPr/>
        </p:nvSpPr>
        <p:spPr>
          <a:xfrm>
            <a:off x="420645" y="3601752"/>
            <a:ext cx="9439635" cy="461665"/>
          </a:xfrm>
          <a:prstGeom prst="rect">
            <a:avLst/>
          </a:prstGeom>
          <a:solidFill>
            <a:schemeClr val="bg1"/>
          </a:solidFill>
        </p:spPr>
        <p:txBody>
          <a:bodyPr wrap="none" rtlCol="0">
            <a:spAutoFit/>
          </a:bodyPr>
          <a:lstStyle/>
          <a:p>
            <a:r>
              <a:rPr lang="en-US" altLang="zh-CN" sz="2400" b="0" i="0" dirty="0">
                <a:solidFill>
                  <a:srgbClr val="660066"/>
                </a:solidFill>
                <a:effectLst/>
                <a:latin typeface="Arial" panose="020B0604020202020204" pitchFamily="34" charset="0"/>
              </a:rPr>
              <a:t>Hybrid rice is rice produced by crossbreeding different kinds of rice.</a:t>
            </a:r>
            <a:r>
              <a:rPr lang="en-US" altLang="zh-CN" sz="2400" dirty="0">
                <a:solidFill>
                  <a:srgbClr val="660066"/>
                </a:solidFill>
              </a:rPr>
              <a:t> </a:t>
            </a:r>
            <a:endParaRPr lang="zh-CN" altLang="en-US" sz="2400" dirty="0">
              <a:solidFill>
                <a:srgbClr val="660066"/>
              </a:solidFill>
            </a:endParaRPr>
          </a:p>
        </p:txBody>
      </p:sp>
      <p:sp>
        <p:nvSpPr>
          <p:cNvPr id="9" name="文本框 8"/>
          <p:cNvSpPr txBox="1"/>
          <p:nvPr/>
        </p:nvSpPr>
        <p:spPr>
          <a:xfrm>
            <a:off x="393829" y="4085313"/>
            <a:ext cx="6850251" cy="461665"/>
          </a:xfrm>
          <a:prstGeom prst="rect">
            <a:avLst/>
          </a:prstGeom>
          <a:solidFill>
            <a:schemeClr val="bg2"/>
          </a:solidFill>
        </p:spPr>
        <p:txBody>
          <a:bodyPr wrap="square" rtlCol="0">
            <a:spAutoFit/>
          </a:bodyPr>
          <a:lstStyle/>
          <a:p>
            <a:r>
              <a:rPr lang="en-US" altLang="zh-CN" dirty="0"/>
              <a:t> </a:t>
            </a:r>
            <a:r>
              <a:rPr lang="en-US" altLang="zh-CN" sz="2400" dirty="0">
                <a:solidFill>
                  <a:srgbClr val="660066"/>
                </a:solidFill>
                <a:latin typeface="Arial" panose="020B0604020202020204" pitchFamily="34" charset="0"/>
              </a:rPr>
              <a:t>It attains a higher yield than conventional rice.</a:t>
            </a:r>
            <a:endParaRPr lang="zh-CN" altLang="en-US" sz="2400" dirty="0">
              <a:solidFill>
                <a:srgbClr val="660066"/>
              </a:solidFill>
              <a:latin typeface="Arial" panose="020B0604020202020204" pitchFamily="34" charset="0"/>
            </a:endParaRPr>
          </a:p>
        </p:txBody>
      </p:sp>
      <p:sp>
        <p:nvSpPr>
          <p:cNvPr id="10" name="文本框 9"/>
          <p:cNvSpPr txBox="1"/>
          <p:nvPr/>
        </p:nvSpPr>
        <p:spPr>
          <a:xfrm>
            <a:off x="9132141" y="1533545"/>
            <a:ext cx="2899086" cy="369332"/>
          </a:xfrm>
          <a:prstGeom prst="rect">
            <a:avLst/>
          </a:prstGeom>
          <a:noFill/>
          <a:ln w="38100">
            <a:solidFill>
              <a:srgbClr val="FF0000"/>
            </a:solidFill>
          </a:ln>
        </p:spPr>
        <p:txBody>
          <a:bodyPr wrap="square" rtlCol="0">
            <a:spAutoFit/>
          </a:bodyPr>
          <a:lstStyle/>
          <a:p>
            <a:r>
              <a:rPr lang="en-US" altLang="zh-CN" dirty="0"/>
              <a:t>                 </a:t>
            </a:r>
            <a:endParaRPr lang="zh-CN" altLang="en-US" dirty="0"/>
          </a:p>
        </p:txBody>
      </p:sp>
      <p:sp>
        <p:nvSpPr>
          <p:cNvPr id="20" name="文本框 19"/>
          <p:cNvSpPr txBox="1"/>
          <p:nvPr/>
        </p:nvSpPr>
        <p:spPr>
          <a:xfrm>
            <a:off x="1188769" y="866975"/>
            <a:ext cx="2418031" cy="369332"/>
          </a:xfrm>
          <a:prstGeom prst="rect">
            <a:avLst/>
          </a:prstGeom>
          <a:noFill/>
          <a:ln w="38100">
            <a:solidFill>
              <a:srgbClr val="FF0000"/>
            </a:solidFill>
          </a:ln>
        </p:spPr>
        <p:txBody>
          <a:bodyPr wrap="square" rtlCol="0">
            <a:spAutoFit/>
          </a:bodyPr>
          <a:lstStyle/>
          <a:p>
            <a:r>
              <a:rPr lang="en-US" altLang="zh-CN" dirty="0"/>
              <a:t>                 </a:t>
            </a:r>
            <a:endParaRPr lang="zh-CN" altLang="en-US" dirty="0"/>
          </a:p>
        </p:txBody>
      </p:sp>
      <p:sp>
        <p:nvSpPr>
          <p:cNvPr id="21" name="文本框 20"/>
          <p:cNvSpPr txBox="1"/>
          <p:nvPr/>
        </p:nvSpPr>
        <p:spPr>
          <a:xfrm>
            <a:off x="1199262" y="1806274"/>
            <a:ext cx="10737650" cy="369332"/>
          </a:xfrm>
          <a:prstGeom prst="rect">
            <a:avLst/>
          </a:prstGeom>
          <a:noFill/>
          <a:ln w="38100">
            <a:solidFill>
              <a:srgbClr val="FF0000"/>
            </a:solidFill>
          </a:ln>
        </p:spPr>
        <p:txBody>
          <a:bodyPr wrap="square" rtlCol="0">
            <a:spAutoFit/>
          </a:bodyPr>
          <a:lstStyle/>
          <a:p>
            <a:r>
              <a:rPr lang="en-US" altLang="zh-CN" dirty="0"/>
              <a:t>                 </a:t>
            </a:r>
            <a:endParaRPr lang="zh-CN" altLang="en-US" dirty="0"/>
          </a:p>
        </p:txBody>
      </p:sp>
      <p:sp>
        <p:nvSpPr>
          <p:cNvPr id="22" name="文本框 21"/>
          <p:cNvSpPr txBox="1"/>
          <p:nvPr/>
        </p:nvSpPr>
        <p:spPr>
          <a:xfrm>
            <a:off x="1203684" y="2091725"/>
            <a:ext cx="6284236" cy="369332"/>
          </a:xfrm>
          <a:prstGeom prst="rect">
            <a:avLst/>
          </a:prstGeom>
          <a:noFill/>
          <a:ln w="38100">
            <a:solidFill>
              <a:srgbClr val="FF0000"/>
            </a:solidFill>
          </a:ln>
        </p:spPr>
        <p:txBody>
          <a:bodyPr wrap="square" rtlCol="0">
            <a:spAutoFit/>
          </a:bodyPr>
          <a:lstStyle/>
          <a:p>
            <a:r>
              <a:rPr lang="en-US" altLang="zh-CN" dirty="0"/>
              <a:t>                 </a:t>
            </a:r>
            <a:endParaRPr lang="zh-CN" altLang="en-US" dirty="0"/>
          </a:p>
        </p:txBody>
      </p:sp>
      <p:cxnSp>
        <p:nvCxnSpPr>
          <p:cNvPr id="12" name="直接连接符 11"/>
          <p:cNvCxnSpPr/>
          <p:nvPr/>
        </p:nvCxnSpPr>
        <p:spPr>
          <a:xfrm>
            <a:off x="6756400" y="615761"/>
            <a:ext cx="484191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206604" y="862266"/>
            <a:ext cx="7541156" cy="1370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99262" y="1479540"/>
            <a:ext cx="145531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640055" y="393558"/>
            <a:ext cx="4665060" cy="461665"/>
          </a:xfrm>
          <a:prstGeom prst="rect">
            <a:avLst/>
          </a:prstGeom>
          <a:solidFill>
            <a:srgbClr val="92D050"/>
          </a:solidFill>
        </p:spPr>
        <p:txBody>
          <a:bodyPr wrap="none" rtlCol="0">
            <a:spAutoFit/>
          </a:bodyPr>
          <a:lstStyle/>
          <a:p>
            <a:r>
              <a:rPr lang="en-US" altLang="zh-CN" sz="2400" b="1" dirty="0"/>
              <a:t> unique thinking of the problem</a:t>
            </a:r>
            <a:endParaRPr lang="zh-CN" altLang="en-US" sz="2400" b="1" dirty="0"/>
          </a:p>
        </p:txBody>
      </p:sp>
      <p:cxnSp>
        <p:nvCxnSpPr>
          <p:cNvPr id="31" name="直接连接符 30"/>
          <p:cNvCxnSpPr/>
          <p:nvPr/>
        </p:nvCxnSpPr>
        <p:spPr>
          <a:xfrm>
            <a:off x="4880513" y="1161418"/>
            <a:ext cx="6861962" cy="338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853104" y="851534"/>
            <a:ext cx="4745210" cy="461665"/>
          </a:xfrm>
          <a:prstGeom prst="rect">
            <a:avLst/>
          </a:prstGeom>
          <a:solidFill>
            <a:srgbClr val="92D050"/>
          </a:solidFill>
        </p:spPr>
        <p:txBody>
          <a:bodyPr wrap="none" rtlCol="0">
            <a:spAutoFit/>
          </a:bodyPr>
          <a:lstStyle/>
          <a:p>
            <a:r>
              <a:rPr lang="en-US" altLang="zh-CN" dirty="0"/>
              <a:t> </a:t>
            </a:r>
            <a:r>
              <a:rPr lang="en-US" altLang="zh-CN" sz="2400" b="1" dirty="0"/>
              <a:t>creative solution to the problem</a:t>
            </a:r>
            <a:endParaRPr lang="zh-CN" altLang="en-US" sz="2400" b="1" dirty="0"/>
          </a:p>
        </p:txBody>
      </p:sp>
      <p:sp>
        <p:nvSpPr>
          <p:cNvPr id="37" name="文本框 36"/>
          <p:cNvSpPr txBox="1"/>
          <p:nvPr/>
        </p:nvSpPr>
        <p:spPr>
          <a:xfrm>
            <a:off x="6991183" y="2365566"/>
            <a:ext cx="5059398" cy="461665"/>
          </a:xfrm>
          <a:prstGeom prst="rect">
            <a:avLst/>
          </a:prstGeom>
          <a:solidFill>
            <a:srgbClr val="92D050"/>
          </a:solidFill>
        </p:spPr>
        <p:txBody>
          <a:bodyPr wrap="none" rtlCol="0">
            <a:spAutoFit/>
          </a:bodyPr>
          <a:lstStyle/>
          <a:p>
            <a:r>
              <a:rPr lang="en-US" altLang="zh-CN" dirty="0"/>
              <a:t> </a:t>
            </a:r>
            <a:r>
              <a:rPr lang="en-US" altLang="zh-CN" sz="2400" b="1" dirty="0"/>
              <a:t>devoted to overcoming difficulties</a:t>
            </a:r>
            <a:endParaRPr lang="zh-CN" altLang="en-US" sz="2400" b="1" dirty="0"/>
          </a:p>
        </p:txBody>
      </p:sp>
      <p:sp>
        <p:nvSpPr>
          <p:cNvPr id="38" name="文本框 37"/>
          <p:cNvSpPr txBox="1"/>
          <p:nvPr/>
        </p:nvSpPr>
        <p:spPr>
          <a:xfrm>
            <a:off x="9339960" y="2976706"/>
            <a:ext cx="2289409" cy="461665"/>
          </a:xfrm>
          <a:prstGeom prst="rect">
            <a:avLst/>
          </a:prstGeom>
          <a:solidFill>
            <a:srgbClr val="92D050"/>
          </a:solidFill>
        </p:spPr>
        <p:txBody>
          <a:bodyPr wrap="none" rtlCol="0">
            <a:spAutoFit/>
          </a:bodyPr>
          <a:lstStyle/>
          <a:p>
            <a:r>
              <a:rPr lang="en-US" altLang="zh-CN" dirty="0"/>
              <a:t> </a:t>
            </a:r>
            <a:r>
              <a:rPr lang="en-US" altLang="zh-CN" sz="2400" b="1" dirty="0"/>
              <a:t>succeed finally</a:t>
            </a:r>
            <a:endParaRPr lang="zh-CN" altLang="en-US" sz="2400" b="1" dirty="0"/>
          </a:p>
        </p:txBody>
      </p:sp>
      <p:cxnSp>
        <p:nvCxnSpPr>
          <p:cNvPr id="46" name="直接连接符 45"/>
          <p:cNvCxnSpPr/>
          <p:nvPr/>
        </p:nvCxnSpPr>
        <p:spPr>
          <a:xfrm>
            <a:off x="7782560" y="2395952"/>
            <a:ext cx="3959915" cy="681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266687" y="2745573"/>
            <a:ext cx="10475788" cy="248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6853104" y="5151099"/>
            <a:ext cx="3464410" cy="461665"/>
          </a:xfrm>
          <a:prstGeom prst="rect">
            <a:avLst/>
          </a:prstGeom>
          <a:noFill/>
        </p:spPr>
        <p:txBody>
          <a:bodyPr wrap="none" rtlCol="0">
            <a:spAutoFit/>
          </a:bodyPr>
          <a:lstStyle/>
          <a:p>
            <a:r>
              <a:rPr lang="en-US" altLang="zh-CN" sz="2400" b="1" dirty="0">
                <a:solidFill>
                  <a:srgbClr val="7030A0"/>
                </a:solidFill>
              </a:rPr>
              <a:t> </a:t>
            </a:r>
            <a:r>
              <a:rPr lang="en-US" altLang="zh-CN" sz="2400" dirty="0">
                <a:solidFill>
                  <a:srgbClr val="660066"/>
                </a:solidFill>
                <a:latin typeface="Arial" panose="020B0604020202020204" pitchFamily="34" charset="0"/>
              </a:rPr>
              <a:t>an unprecedented task</a:t>
            </a:r>
            <a:endParaRPr lang="zh-CN" altLang="en-US" sz="2400" dirty="0">
              <a:solidFill>
                <a:srgbClr val="660066"/>
              </a:solidFill>
              <a:latin typeface="Arial" panose="020B0604020202020204" pitchFamily="34" charset="0"/>
            </a:endParaRPr>
          </a:p>
        </p:txBody>
      </p:sp>
      <p:sp>
        <p:nvSpPr>
          <p:cNvPr id="51" name="文本框 50"/>
          <p:cNvSpPr txBox="1"/>
          <p:nvPr/>
        </p:nvSpPr>
        <p:spPr>
          <a:xfrm rot="21072640">
            <a:off x="759862" y="4195360"/>
            <a:ext cx="10194479" cy="613470"/>
          </a:xfrm>
          <a:prstGeom prst="horizontalScroll">
            <a:avLst/>
          </a:prstGeom>
          <a:solidFill>
            <a:srgbClr val="FFFF00"/>
          </a:solidFill>
        </p:spPr>
        <p:txBody>
          <a:bodyPr wrap="square" rtlCol="0">
            <a:spAutoFit/>
          </a:bodyPr>
          <a:lstStyle/>
          <a:p>
            <a:r>
              <a:rPr lang="en-US" altLang="zh-CN" sz="2400" b="1" dirty="0"/>
              <a:t> brave    creative   innovative  confident   devoted   compassionate</a:t>
            </a:r>
            <a:endParaRPr lang="zh-CN" altLang="en-US" sz="24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1" nodeType="clickEffect">
                                  <p:stCondLst>
                                    <p:cond delay="0"/>
                                  </p:stCondLst>
                                  <p:childTnLst>
                                    <p:set>
                                      <p:cBhvr>
                                        <p:cTn id="9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6" grpId="0"/>
      <p:bldP spid="17" grpId="0" animBg="1"/>
      <p:bldP spid="17" grpId="1" animBg="1"/>
      <p:bldP spid="7" grpId="0" animBg="1"/>
      <p:bldP spid="9" grpId="0" animBg="1"/>
      <p:bldP spid="10" grpId="0" animBg="1"/>
      <p:bldP spid="10" grpId="1" animBg="1"/>
      <p:bldP spid="20" grpId="0" animBg="1"/>
      <p:bldP spid="20" grpId="1" animBg="1"/>
      <p:bldP spid="21" grpId="0" animBg="1"/>
      <p:bldP spid="21" grpId="1" animBg="1"/>
      <p:bldP spid="22" grpId="0" animBg="1"/>
      <p:bldP spid="22" grpId="1" animBg="1"/>
      <p:bldP spid="30" grpId="0" animBg="1"/>
      <p:bldP spid="33" grpId="0" animBg="1"/>
      <p:bldP spid="37" grpId="0" animBg="1"/>
      <p:bldP spid="38" grpId="0" animBg="1"/>
      <p:bldP spid="49" grpId="0"/>
      <p:bldP spid="51" grpId="0" animBg="1"/>
      <p:bldP spid="51" grpId="1" animBg="1"/>
    </p:bldLst>
  </p:timing>
</p:sld>
</file>

<file path=ppt/tags/tag1.xml><?xml version="1.0" encoding="utf-8"?>
<p:tagLst xmlns:p="http://schemas.openxmlformats.org/presentationml/2006/main">
  <p:tag name="KSO_WM_UNIT_PLACING_PICTURE_USER_VIEWPORT" val="{&quot;height&quot;:8620.2755905511804,&quot;width&quot;:11026.84881889763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9178</Words>
  <Application>WPS 演示</Application>
  <PresentationFormat>宽屏</PresentationFormat>
  <Paragraphs>348</Paragraphs>
  <Slides>18</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18</vt:i4>
      </vt:variant>
    </vt:vector>
  </HeadingPairs>
  <TitlesOfParts>
    <vt:vector size="38" baseType="lpstr">
      <vt:lpstr>Arial</vt:lpstr>
      <vt:lpstr>宋体</vt:lpstr>
      <vt:lpstr>Wingdings</vt:lpstr>
      <vt:lpstr>Calibri</vt:lpstr>
      <vt:lpstr>微软雅黑</vt:lpstr>
      <vt:lpstr>Century Gothic</vt:lpstr>
      <vt:lpstr>Times New Roman</vt:lpstr>
      <vt:lpstr>Comic Sans MS</vt:lpstr>
      <vt:lpstr>Calibri</vt:lpstr>
      <vt:lpstr>等线</vt:lpstr>
      <vt:lpstr>方正舒体</vt:lpstr>
      <vt:lpstr>Impact</vt:lpstr>
      <vt:lpstr>Aharoni</vt:lpstr>
      <vt:lpstr>Yu Gothic UI Semibold</vt:lpstr>
      <vt:lpstr>Arial Unicode MS</vt:lpstr>
      <vt:lpstr>等线 Light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16</cp:revision>
  <dcterms:created xsi:type="dcterms:W3CDTF">2021-07-22T03:04:00Z</dcterms:created>
  <dcterms:modified xsi:type="dcterms:W3CDTF">2021-07-28T08:29:54Z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