
<file path=[Content_Types].xml><?xml version="1.0" encoding="utf-8"?>
<Types xmlns="http://schemas.openxmlformats.org/package/2006/content-types">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
  </p:notesMasterIdLst>
  <p:sldIdLst>
    <p:sldId id="461" r:id="rId3"/>
    <p:sldId id="270" r:id="rId4"/>
    <p:sldId id="424" r:id="rId5"/>
    <p:sldId id="425" r:id="rId7"/>
    <p:sldId id="426" r:id="rId8"/>
    <p:sldId id="427" r:id="rId9"/>
    <p:sldId id="444" r:id="rId10"/>
    <p:sldId id="436" r:id="rId11"/>
    <p:sldId id="437" r:id="rId12"/>
    <p:sldId id="438" r:id="rId13"/>
    <p:sldId id="439" r:id="rId14"/>
    <p:sldId id="440" r:id="rId15"/>
    <p:sldId id="441" r:id="rId16"/>
    <p:sldId id="442" r:id="rId17"/>
    <p:sldId id="443" r:id="rId18"/>
    <p:sldId id="416" r:id="rId19"/>
    <p:sldId id="417" r:id="rId20"/>
    <p:sldId id="418" r:id="rId21"/>
    <p:sldId id="419" r:id="rId22"/>
    <p:sldId id="332" r:id="rId23"/>
    <p:sldId id="277" r:id="rId24"/>
    <p:sldId id="406" r:id="rId25"/>
    <p:sldId id="399" r:id="rId26"/>
  </p:sldIdLst>
  <p:sldSz cx="12192000" cy="6858000"/>
  <p:notesSz cx="6858000" cy="9144000"/>
  <p:embeddedFontLst>
    <p:embeddedFont>
      <p:font typeface="Trebuchet MS" panose="020B0603020202020204"/>
      <p:regular r:id="rId31"/>
      <p:bold r:id="rId32"/>
      <p:italic r:id="rId33"/>
      <p:boldItalic r:id="rId34"/>
    </p:embeddedFont>
    <p:embeddedFont>
      <p:font typeface="微软雅黑" panose="020B0503020204020204" charset="-122"/>
      <p:regular r:id="rId35"/>
    </p:embeddedFont>
    <p:embeddedFont>
      <p:font typeface="华文中宋" panose="02010600040101010101" charset="-122"/>
      <p:regular r:id="rId36"/>
    </p:embeddedFont>
    <p:embeddedFont>
      <p:font typeface="Calibri" panose="020F0502020204030204" charset="0"/>
      <p:regular r:id="rId37"/>
      <p:bold r:id="rId38"/>
      <p:italic r:id="rId39"/>
      <p:boldItalic r:id="rId40"/>
    </p:embeddedFont>
    <p:embeddedFont>
      <p:font typeface="华文新魏" panose="02010800040101010101" pitchFamily="2" charset="-122"/>
      <p:regular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3"/>
        <p:guide pos="394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1" Type="http://schemas.openxmlformats.org/officeDocument/2006/relationships/font" Target="fonts/font11.fntdata"/><Relationship Id="rId40" Type="http://schemas.openxmlformats.org/officeDocument/2006/relationships/font" Target="fonts/font10.fntdata"/><Relationship Id="rId4" Type="http://schemas.openxmlformats.org/officeDocument/2006/relationships/slide" Target="slides/slide2.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media/media1.mp3"/></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71830"/>
            <a:ext cx="12098655" cy="42735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3</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deposit</a:t>
            </a:r>
            <a:r>
              <a:rPr lang="en-US" altLang="zh-CN" sz="2800"/>
              <a:t>: </a:t>
            </a:r>
            <a:r>
              <a:rPr sz="2800">
                <a:latin typeface="Times New Roman" panose="02020603050405020304" charset="0"/>
                <a:ea typeface="华文中宋" panose="02010600040101010101" charset="-122"/>
                <a:cs typeface="Times New Roman" panose="02020603050405020304" charset="0"/>
              </a:rPr>
              <a:t> </a:t>
            </a:r>
            <a:endParaRPr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sz="2800">
                <a:latin typeface="微软雅黑" panose="020B0503020204020204" charset="-122"/>
                <a:ea typeface="微软雅黑" panose="020B0503020204020204" charset="-122"/>
                <a:cs typeface="Times New Roman" panose="02020603050405020304" charset="0"/>
              </a:rPr>
              <a:t>①</a:t>
            </a:r>
            <a:r>
              <a:rPr lang="en-US" sz="2800">
                <a:latin typeface="微软雅黑" panose="020B0503020204020204" charset="-122"/>
                <a:ea typeface="微软雅黑" panose="020B0503020204020204"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to use sth effectively a layer of a substance that has been left somewhere, especially by a river, flood, etc., or is found at the bottom of a liquid （尤指河流、洪水、液体等的）沉积物，淤积物</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 rain left a deposit of mud on the windows. </a:t>
            </a:r>
            <a:r>
              <a:rPr sz="2800">
                <a:latin typeface="Times New Roman" panose="02020603050405020304" charset="0"/>
                <a:ea typeface="华文中宋" panose="02010600040101010101" charset="-122"/>
                <a:cs typeface="Times New Roman" panose="02020603050405020304" charset="0"/>
              </a:rPr>
              <a:t>雨水在窗上留下一层泥。</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微软雅黑" panose="020B0503020204020204" charset="-122"/>
                <a:ea typeface="微软雅黑" panose="020B0503020204020204" charset="-122"/>
                <a:cs typeface="Times New Roman" panose="02020603050405020304" charset="0"/>
              </a:rPr>
              <a:t>② </a:t>
            </a:r>
            <a:r>
              <a:rPr lang="en-US" altLang="zh-CN" sz="2800">
                <a:latin typeface="Times New Roman" panose="02020603050405020304" charset="0"/>
                <a:cs typeface="Times New Roman" panose="02020603050405020304" charset="0"/>
              </a:rPr>
              <a:t>to leave a layer of sth on the surface of sth, especially gradually and over a period of time </a:t>
            </a:r>
            <a:r>
              <a:rPr sz="2800">
                <a:latin typeface="Times New Roman" panose="02020603050405020304" charset="0"/>
                <a:ea typeface="华文中宋" panose="02010600040101010101" charset="-122"/>
                <a:cs typeface="Times New Roman" panose="02020603050405020304" charset="0"/>
              </a:rPr>
              <a:t>使沉积；使沉淀；使淤积</a:t>
            </a:r>
            <a:endParaRPr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Char char="ü"/>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Sand was deposited which hardened into sandstone. </a:t>
            </a:r>
            <a:r>
              <a:rPr sz="2800">
                <a:latin typeface="Times New Roman" panose="02020603050405020304" charset="0"/>
                <a:ea typeface="华文中宋" panose="02010600040101010101" charset="-122"/>
                <a:cs typeface="Times New Roman" panose="02020603050405020304" charset="0"/>
              </a:rPr>
              <a:t>沙经沉积固结形成沙岩</a:t>
            </a:r>
            <a:r>
              <a:rPr lang="zh-CN" sz="2800">
                <a:latin typeface="Times New Roman" panose="02020603050405020304" charset="0"/>
                <a:ea typeface="华文中宋" panose="02010600040101010101" charset="-122"/>
                <a:cs typeface="Times New Roman" panose="02020603050405020304" charset="0"/>
              </a:rPr>
              <a:t>。</a:t>
            </a:r>
            <a:r>
              <a:rPr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6" name="文本框 4"/>
          <p:cNvSpPr txBox="1"/>
          <p:nvPr/>
        </p:nvSpPr>
        <p:spPr>
          <a:xfrm>
            <a:off x="269240" y="537273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5914390"/>
            <a:ext cx="994283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flood left a thick deposit of mud over the entire ground floor.</a:t>
            </a:r>
            <a:endParaRPr sz="2800">
              <a:solidFill>
                <a:srgbClr val="FF0000"/>
              </a:solidFill>
              <a:latin typeface="Times New Roman" panose="02020603050405020304" charset="0"/>
              <a:cs typeface="Times New Roman" panose="02020603050405020304" charset="0"/>
            </a:endParaRPr>
          </a:p>
        </p:txBody>
      </p:sp>
      <p:cxnSp>
        <p:nvCxnSpPr>
          <p:cNvPr id="3145729" name="直接连接符 11"/>
          <p:cNvCxnSpPr/>
          <p:nvPr/>
        </p:nvCxnSpPr>
        <p:spPr>
          <a:xfrm flipV="1">
            <a:off x="320675" y="6399530"/>
            <a:ext cx="9464675" cy="215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372735"/>
            <a:ext cx="7066915" cy="609600"/>
          </a:xfrm>
          <a:prstGeom prst="rect">
            <a:avLst/>
          </a:prstGeom>
          <a:noFill/>
        </p:spPr>
        <p:txBody>
          <a:bodyPr wrap="square" rtlCol="0" anchor="t">
            <a:noAutofit/>
          </a:bodyPr>
          <a:p>
            <a:r>
              <a:rPr lang="zh-CN" altLang="en-US" sz="2800">
                <a:ea typeface="华文中宋" panose="02010600040101010101" charset="-122"/>
              </a:rPr>
              <a:t>洪水在整个地面上留下了一层厚厚的泥土。 </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48602">
                                            <p:txEl>
                                              <p:pRg st="4" end="4"/>
                                            </p:txEl>
                                          </p:spTgt>
                                        </p:tgtEl>
                                        <p:attrNameLst>
                                          <p:attrName>style.visibility</p:attrName>
                                        </p:attrNameLst>
                                      </p:cBhvr>
                                      <p:to>
                                        <p:strVal val="visible"/>
                                      </p:to>
                                    </p:set>
                                    <p:animEffect transition="in" filter="wipe(down)">
                                      <p:cBhvr>
                                        <p:cTn id="12" dur="500"/>
                                        <p:tgtEl>
                                          <p:spTgt spid="104860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48602">
                                            <p:txEl>
                                              <p:pRg st="5" end="5"/>
                                            </p:txEl>
                                          </p:spTgt>
                                        </p:tgtEl>
                                        <p:attrNameLst>
                                          <p:attrName>style.visibility</p:attrName>
                                        </p:attrNameLst>
                                      </p:cBhvr>
                                      <p:to>
                                        <p:strVal val="visible"/>
                                      </p:to>
                                    </p:set>
                                    <p:animEffect transition="in" filter="wipe(down)">
                                      <p:cBhvr>
                                        <p:cTn id="17" dur="500"/>
                                        <p:tgtEl>
                                          <p:spTgt spid="104860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48606"/>
                                        </p:tgtEl>
                                        <p:attrNameLst>
                                          <p:attrName>style.visibility</p:attrName>
                                        </p:attrNameLst>
                                      </p:cBhvr>
                                      <p:to>
                                        <p:strVal val="visible"/>
                                      </p:to>
                                    </p:set>
                                    <p:animEffect transition="in" filter="blinds(horizontal)">
                                      <p:cBhvr>
                                        <p:cTn id="22" dur="500"/>
                                        <p:tgtEl>
                                          <p:spTgt spid="1048606"/>
                                        </p:tgtEl>
                                      </p:cBhvr>
                                    </p:animEffect>
                                  </p:childTnLst>
                                </p:cTn>
                              </p:par>
                              <p:par>
                                <p:cTn id="23" presetID="22" presetClass="entr" presetSubtype="4" fill="hold" nodeType="withEffect">
                                  <p:stCondLst>
                                    <p:cond delay="0"/>
                                  </p:stCondLst>
                                  <p:childTnLst>
                                    <p:set>
                                      <p:cBhvr>
                                        <p:cTn id="24" dur="1" fill="hold">
                                          <p:stCondLst>
                                            <p:cond delay="0"/>
                                          </p:stCondLst>
                                        </p:cTn>
                                        <p:tgtEl>
                                          <p:spTgt spid="3145729"/>
                                        </p:tgtEl>
                                        <p:attrNameLst>
                                          <p:attrName>style.visibility</p:attrName>
                                        </p:attrNameLst>
                                      </p:cBhvr>
                                      <p:to>
                                        <p:strVal val="visible"/>
                                      </p:to>
                                    </p:set>
                                    <p:animEffect transition="in" filter="wipe(down)">
                                      <p:cBhvr>
                                        <p:cTn id="25" dur="500"/>
                                        <p:tgtEl>
                                          <p:spTgt spid="314572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7"/>
                                        </p:tgtEl>
                                        <p:attrNameLst>
                                          <p:attrName>style.visibility</p:attrName>
                                        </p:attrNameLst>
                                      </p:cBhvr>
                                      <p:to>
                                        <p:strVal val="visible"/>
                                      </p:to>
                                    </p:set>
                                    <p:animEffect transition="in" filter="blinds(horizontal)">
                                      <p:cBhvr>
                                        <p:cTn id="33"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6" grpId="0" bldLvl="0" animBg="1"/>
      <p:bldP spid="1048606" grpId="1" animBg="1"/>
      <p:bldP spid="1048607" grpId="0"/>
      <p:bldP spid="1048607" grpId="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40105"/>
            <a:ext cx="11751310" cy="258889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35915" y="882015"/>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NASA’s Curiosity rover has found rocks imprinted with tiny ripples from an ancient lake. They’re the clearest evidence yet that water once existed on Mars. The ripple marks were discovered frozen in Martian rock on the slopes of Mount Sharp. </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517525" y="243776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85265" y="2146935"/>
            <a:ext cx="1034923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美国国家航空航天局的好奇号探测车在一个古老的湖泊上发现了带有微小涟漪的岩石。它们是迄今为止火星上曾经存在水的最清晰证据。这些波纹痕迹是在夏普山斜坡上的火星岩石中发现的。</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923030"/>
            <a:ext cx="11751310" cy="250126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2430" y="3968115"/>
            <a:ext cx="11442065" cy="1870710"/>
          </a:xfrm>
          <a:prstGeom prst="rect">
            <a:avLst/>
          </a:prstGeom>
          <a:noFill/>
        </p:spPr>
        <p:txBody>
          <a:bodyPr wrap="square">
            <a:noAutofit/>
          </a:bodyPr>
          <a:lstStyle/>
          <a:p>
            <a:pPr algn="l"/>
            <a:r>
              <a:rPr sz="2600">
                <a:latin typeface="Times New Roman" panose="02020603050405020304" charset="0"/>
                <a:cs typeface="Times New Roman" panose="02020603050405020304" charset="0"/>
                <a:sym typeface="+mn-ea"/>
              </a:rPr>
              <a:t>Scientists believe this salt-rich area was deposited when an ancient lake was nearly dry. But the ripples were created on the bottom of a shallow lake as winds created waves on the lake’s surface, disturbing the sediments below. </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517525" y="550608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84948" y="5225415"/>
            <a:ext cx="1042797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科学家们认为，这片富含盐分的地区是在一个古老的湖泊接近干涸时沉积的。但这些涟漪是在一个浅湖的底部产生的，因为风在湖面上掀起了波浪，扰乱了下面的沉积物。</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2769870" y="1501775"/>
            <a:ext cx="7547999" cy="4500000"/>
          </a:xfrm>
          <a:prstGeom prst="rect">
            <a:avLst/>
          </a:prstGeom>
        </p:spPr>
      </p:pic>
      <p:sp>
        <p:nvSpPr>
          <p:cNvPr id="5" name="文本框 4"/>
          <p:cNvSpPr txBox="1"/>
          <p:nvPr/>
        </p:nvSpPr>
        <p:spPr>
          <a:xfrm>
            <a:off x="762318" y="6002020"/>
            <a:ext cx="10667365" cy="706755"/>
          </a:xfrm>
          <a:prstGeom prst="rect">
            <a:avLst/>
          </a:prstGeom>
          <a:noFill/>
        </p:spPr>
        <p:txBody>
          <a:bodyPr wrap="square" rtlCol="0" anchor="t">
            <a:spAutoFit/>
          </a:bodyPr>
          <a:p>
            <a:pPr algn="ctr"/>
            <a:r>
              <a:rPr lang="zh-CN" altLang="en-US" sz="2000">
                <a:latin typeface="Times New Roman" panose="02020603050405020304" charset="0"/>
                <a:cs typeface="Times New Roman" panose="02020603050405020304" charset="0"/>
              </a:rPr>
              <a:t>Climate activists protest the use of fossil fuels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Saturday in front of the White House. Americans concerned about the environment observed the</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first</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Earth</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Day</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in1970.</a:t>
            </a:r>
            <a:r>
              <a:rPr lang="en-US" altLang="zh-CN" sz="1600">
                <a:latin typeface="Times New Roman" panose="02020603050405020304" charset="0"/>
                <a:cs typeface="Times New Roman" panose="02020603050405020304" charset="0"/>
              </a:rPr>
              <a:t> </a:t>
            </a:r>
            <a:endParaRPr lang="en-US" altLang="zh-CN" sz="1600">
              <a:latin typeface="Times New Roman" panose="02020603050405020304" charset="0"/>
              <a:cs typeface="Times New Roman" panose="02020603050405020304" charset="0"/>
            </a:endParaRPr>
          </a:p>
        </p:txBody>
      </p:sp>
      <p:sp>
        <p:nvSpPr>
          <p:cNvPr id="6" name="文本框 5"/>
          <p:cNvSpPr txBox="1"/>
          <p:nvPr/>
        </p:nvSpPr>
        <p:spPr>
          <a:xfrm>
            <a:off x="1884680" y="254635"/>
            <a:ext cx="9060180" cy="1014730"/>
          </a:xfrm>
          <a:prstGeom prst="rect">
            <a:avLst/>
          </a:prstGeom>
          <a:noFill/>
        </p:spPr>
        <p:txBody>
          <a:bodyPr wrap="square" rtlCol="0" anchor="t">
            <a:spAutoFit/>
          </a:bodyPr>
          <a:p>
            <a:pPr algn="ctr">
              <a:buClrTx/>
              <a:buSzTx/>
              <a:buFontTx/>
            </a:pPr>
            <a:r>
              <a:rPr lang="en-US" altLang="zh-CN" sz="3200" b="1">
                <a:latin typeface="Calibri" panose="020F0502020204030204" charset="0"/>
                <a:cs typeface="Calibri" panose="020F0502020204030204" charset="0"/>
              </a:rPr>
              <a:t>3. Public aware of extreme weather in US, poll finds</a:t>
            </a:r>
            <a:endParaRPr lang="en-US" altLang="zh-CN" sz="3200" b="1">
              <a:latin typeface="Calibri" panose="020F0502020204030204" charset="0"/>
              <a:cs typeface="Calibri" panose="020F0502020204030204" charset="0"/>
            </a:endParaRPr>
          </a:p>
          <a:p>
            <a:pPr algn="ctr">
              <a:buClrTx/>
              <a:buSzTx/>
              <a:buFontTx/>
            </a:pP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民意调查显示，美国公众意识到极端天气 </a:t>
            </a:r>
            <a:endParaRPr lang="en-US" altLang="zh-CN" sz="3200" b="1">
              <a:latin typeface="Calibri" panose="020F0502020204030204" charset="0"/>
              <a:cs typeface="Calibri" panose="020F05020202040302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598" name="文本框 4"/>
          <p:cNvSpPr txBox="1"/>
          <p:nvPr>
            <p:custDataLst>
              <p:tags r:id="rId1"/>
            </p:custDataLst>
          </p:nvPr>
        </p:nvSpPr>
        <p:spPr>
          <a:xfrm>
            <a:off x="1852930" y="65405"/>
            <a:ext cx="847788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芝加哥论坛报</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a:t>
            </a:r>
            <a:r>
              <a:rPr sz="2300" b="1">
                <a:solidFill>
                  <a:srgbClr val="ED7D31"/>
                </a:solidFill>
                <a:latin typeface="微软雅黑" panose="020B0503020204020204" charset="-122"/>
                <a:ea typeface="微软雅黑" panose="020B0503020204020204" charset="-122"/>
                <a:cs typeface="微软雅黑" panose="020B0503020204020204" charset="-122"/>
              </a:rPr>
              <a:t>202</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年</a:t>
            </a:r>
            <a:r>
              <a:rPr lang="en-US" sz="2300" b="1">
                <a:solidFill>
                  <a:srgbClr val="ED7D31"/>
                </a:solidFill>
                <a:latin typeface="微软雅黑" panose="020B0503020204020204" charset="-122"/>
                <a:ea typeface="微软雅黑" panose="020B0503020204020204" charset="-122"/>
                <a:cs typeface="微软雅黑" panose="020B0503020204020204" charset="-122"/>
              </a:rPr>
              <a:t>4</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23</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Section 2</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版块</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1</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4" name="文本框 3"/>
          <p:cNvSpPr txBox="1"/>
          <p:nvPr/>
        </p:nvSpPr>
        <p:spPr>
          <a:xfrm>
            <a:off x="60960" y="817245"/>
            <a:ext cx="12131040" cy="5692775"/>
          </a:xfrm>
          <a:prstGeom prst="rect">
            <a:avLst/>
          </a:prstGeom>
          <a:noFill/>
        </p:spPr>
        <p:txBody>
          <a:bodyPr wrap="square" rtlCol="0" anchor="t">
            <a:spAutoFit/>
          </a:bodyPr>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An </a:t>
            </a:r>
            <a:r>
              <a:rPr lang="zh-CN" altLang="en-US" sz="2600">
                <a:solidFill>
                  <a:schemeClr val="tx1"/>
                </a:solidFill>
                <a:latin typeface="Times New Roman" panose="02020603050405020304" charset="0"/>
                <a:cs typeface="Times New Roman" panose="02020603050405020304" charset="0"/>
              </a:rPr>
              <a:t>overwhelming </a:t>
            </a:r>
            <a:r>
              <a:rPr lang="en-US" altLang="zh-CN" sz="2600">
                <a:solidFill>
                  <a:schemeClr val="tx1"/>
                </a:solidFill>
                <a:latin typeface="Times New Roman" panose="02020603050405020304" charset="0"/>
                <a:cs typeface="Times New Roman" panose="02020603050405020304" charset="0"/>
              </a:rPr>
              <a:t>________ (major) </a:t>
            </a:r>
            <a:r>
              <a:rPr lang="zh-CN" altLang="en-US" sz="2600">
                <a:latin typeface="Times New Roman" panose="02020603050405020304" charset="0"/>
                <a:cs typeface="Times New Roman" panose="02020603050405020304" charset="0"/>
              </a:rPr>
              <a:t>of people in the country say they have recently experienced </a:t>
            </a:r>
            <a:r>
              <a:rPr lang="zh-CN" altLang="en-US" sz="2600">
                <a:solidFill>
                  <a:schemeClr val="tx1"/>
                </a:solidFill>
                <a:latin typeface="Times New Roman" panose="02020603050405020304" charset="0"/>
                <a:cs typeface="Times New Roman" panose="02020603050405020304" charset="0"/>
              </a:rPr>
              <a:t>an</a:t>
            </a:r>
            <a:r>
              <a:rPr lang="zh-CN" altLang="en-US" sz="2600">
                <a:latin typeface="Times New Roman" panose="02020603050405020304" charset="0"/>
                <a:cs typeface="Times New Roman" panose="02020603050405020304" charset="0"/>
              </a:rPr>
              <a:t> extreme weather event,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new</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poll</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shows,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and most of them </a:t>
            </a:r>
            <a:r>
              <a:rPr lang="zh-CN" altLang="en-US" sz="2600">
                <a:solidFill>
                  <a:srgbClr val="0000FF"/>
                </a:solidFill>
                <a:latin typeface="Times New Roman" panose="02020603050405020304" charset="0"/>
                <a:cs typeface="Times New Roman" panose="02020603050405020304" charset="0"/>
              </a:rPr>
              <a:t>attribute </a:t>
            </a:r>
            <a:r>
              <a:rPr lang="zh-CN" altLang="en-US" sz="2600">
                <a:latin typeface="Times New Roman" panose="02020603050405020304" charset="0"/>
                <a:cs typeface="Times New Roman" panose="02020603050405020304" charset="0"/>
              </a:rPr>
              <a:t>that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climate change.</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But even as many across the country marked Earth Day on Saturday, the poll shows </a:t>
            </a:r>
            <a:r>
              <a:rPr lang="en-US" altLang="zh-CN" sz="2600">
                <a:latin typeface="Times New Roman" panose="02020603050405020304" charset="0"/>
                <a:cs typeface="Times New Roman" panose="02020603050405020304" charset="0"/>
              </a:rPr>
              <a:t>_________ (relative) </a:t>
            </a:r>
            <a:r>
              <a:rPr lang="zh-CN" altLang="en-US" sz="2600">
                <a:latin typeface="Times New Roman" panose="02020603050405020304" charset="0"/>
                <a:cs typeface="Times New Roman" panose="02020603050405020304" charset="0"/>
              </a:rPr>
              <a:t>few say they feel </a:t>
            </a:r>
            <a:r>
              <a:rPr lang="zh-CN" altLang="en-US" sz="2600">
                <a:solidFill>
                  <a:schemeClr val="tx1"/>
                </a:solidFill>
                <a:latin typeface="Times New Roman" panose="02020603050405020304" charset="0"/>
                <a:cs typeface="Times New Roman" panose="02020603050405020304" charset="0"/>
              </a:rPr>
              <a:t>motivated </a:t>
            </a:r>
            <a:r>
              <a:rPr lang="zh-CN" altLang="en-US" sz="2600">
                <a:latin typeface="Times New Roman" panose="02020603050405020304" charset="0"/>
                <a:cs typeface="Times New Roman" panose="02020603050405020304" charset="0"/>
              </a:rPr>
              <a:t>when they</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talk about the issue.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findings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from</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Associated Press-NORC</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Center</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for Public Affairs Research poll echo growing evidence many </a:t>
            </a:r>
            <a:r>
              <a:rPr lang="en-US" altLang="zh-CN" sz="2600">
                <a:latin typeface="Times New Roman" panose="02020603050405020304" charset="0"/>
                <a:cs typeface="Times New Roman" panose="02020603050405020304" charset="0"/>
              </a:rPr>
              <a:t>__________ (individual) </a:t>
            </a:r>
            <a:r>
              <a:rPr lang="zh-CN" altLang="en-US" sz="2600">
                <a:latin typeface="Times New Roman" panose="02020603050405020304" charset="0"/>
                <a:cs typeface="Times New Roman" panose="02020603050405020304" charset="0"/>
              </a:rPr>
              <a:t>question their own role in </a:t>
            </a:r>
            <a:r>
              <a:rPr lang="zh-CN" altLang="en-US" sz="2600">
                <a:solidFill>
                  <a:srgbClr val="0000FF"/>
                </a:solidFill>
                <a:latin typeface="Times New Roman" panose="02020603050405020304" charset="0"/>
                <a:cs typeface="Times New Roman" panose="02020603050405020304" charset="0"/>
              </a:rPr>
              <a:t>combat</a:t>
            </a:r>
            <a:r>
              <a:rPr lang="zh-CN" altLang="en-US" sz="2600">
                <a:latin typeface="Times New Roman" panose="02020603050405020304" charset="0"/>
                <a:cs typeface="Times New Roman" panose="02020603050405020304" charset="0"/>
              </a:rPr>
              <a:t>ing climate change.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Still,</a:t>
            </a:r>
            <a:r>
              <a:rPr lang="en-US" altLang="zh-CN" sz="2600">
                <a:latin typeface="Times New Roman" panose="02020603050405020304" charset="0"/>
                <a:cs typeface="Times New Roman" panose="02020603050405020304" charset="0"/>
              </a:rPr>
              <a:t> ____ </a:t>
            </a:r>
            <a:r>
              <a:rPr lang="zh-CN" altLang="en-US" sz="2600">
                <a:latin typeface="Times New Roman" panose="02020603050405020304" charset="0"/>
                <a:cs typeface="Times New Roman" panose="02020603050405020304" charset="0"/>
              </a:rPr>
              <a:t>poll suggests people are paying attention.</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About half of U.S. adults say they </a:t>
            </a:r>
            <a:r>
              <a:rPr lang="en-US" altLang="zh-CN" sz="2600">
                <a:latin typeface="Times New Roman" panose="02020603050405020304" charset="0"/>
                <a:cs typeface="Times New Roman" panose="02020603050405020304" charset="0"/>
              </a:rPr>
              <a:t>___________</a:t>
            </a:r>
            <a:r>
              <a:rPr lang="zh-CN" altLang="en-US" sz="26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(grow) </a:t>
            </a:r>
            <a:r>
              <a:rPr lang="zh-CN" altLang="en-US" sz="2600">
                <a:latin typeface="Times New Roman" panose="02020603050405020304" charset="0"/>
                <a:cs typeface="Times New Roman" panose="02020603050405020304" charset="0"/>
              </a:rPr>
              <a:t>more concerned about the changing climate in the past year, and a growing number say they are talking about</a:t>
            </a:r>
            <a:r>
              <a:rPr lang="en-US" altLang="zh-CN" sz="2600">
                <a:latin typeface="Times New Roman" panose="02020603050405020304" charset="0"/>
                <a:cs typeface="Times New Roman" panose="02020603050405020304" charset="0"/>
              </a:rPr>
              <a:t> __ </a:t>
            </a:r>
            <a:r>
              <a:rPr lang="zh-CN" altLang="en-US" sz="2600">
                <a:latin typeface="Times New Roman" panose="02020603050405020304" charset="0"/>
                <a:cs typeface="Times New Roman" panose="02020603050405020304" charset="0"/>
              </a:rPr>
              <a:t>.</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Adriana Moreno said she</a:t>
            </a:r>
            <a:r>
              <a:rPr lang="en-US" altLang="zh-CN" sz="2600">
                <a:latin typeface="Times New Roman" panose="02020603050405020304" charset="0"/>
                <a:cs typeface="Times New Roman" panose="02020603050405020304" charset="0"/>
              </a:rPr>
              <a:t> feels like she’s been talking about climate change ____ years, but it’s only recently that the high school teacher has noticed her _____ (old) family members ________ (</a:t>
            </a:r>
            <a:r>
              <a:rPr lang="en-US" altLang="zh-CN" sz="2600">
                <a:latin typeface="Times New Roman" panose="02020603050405020304" charset="0"/>
                <a:cs typeface="Times New Roman" panose="02020603050405020304" charset="0"/>
                <a:sym typeface="+mn-ea"/>
              </a:rPr>
              <a:t>bring</a:t>
            </a:r>
            <a:r>
              <a:rPr lang="en-US" altLang="zh-CN" sz="2600">
                <a:latin typeface="Times New Roman" panose="02020603050405020304" charset="0"/>
                <a:cs typeface="Times New Roman" panose="02020603050405020304" charset="0"/>
              </a:rPr>
              <a:t>) up the issue more and more “almost every time I see them,” said Moreno, 22, a Democrat in New York.</a:t>
            </a:r>
            <a:endParaRPr lang="en-US" altLang="zh-CN" sz="2600">
              <a:latin typeface="Times New Roman" panose="02020603050405020304" charset="0"/>
              <a:cs typeface="Times New Roman" panose="02020603050405020304" charset="0"/>
            </a:endParaRPr>
          </a:p>
        </p:txBody>
      </p:sp>
      <p:sp>
        <p:nvSpPr>
          <p:cNvPr id="2" name="文本框 1"/>
          <p:cNvSpPr txBox="1"/>
          <p:nvPr/>
        </p:nvSpPr>
        <p:spPr>
          <a:xfrm>
            <a:off x="2962275" y="769620"/>
            <a:ext cx="136207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majority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61925" y="1611630"/>
            <a:ext cx="50482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to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161925" y="2383155"/>
            <a:ext cx="151511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relatively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2962275" y="3575685"/>
            <a:ext cx="69151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the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2133600" y="3968750"/>
            <a:ext cx="184531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have grown</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8021320" y="4345305"/>
            <a:ext cx="42862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it</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0477500" y="4735830"/>
            <a:ext cx="61023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for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409700" y="5554345"/>
            <a:ext cx="134302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bringing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734425" y="5179695"/>
            <a:ext cx="94361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older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3352800" y="3183255"/>
            <a:ext cx="170497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individuals </a:t>
            </a:r>
            <a:endParaRPr lang="zh-CN" altLang="en-US"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1" grpId="0"/>
      <p:bldP spid="12" grpId="0"/>
      <p:bldP spid="2" grpId="1"/>
      <p:bldP spid="3" grpId="1"/>
      <p:bldP spid="5" grpId="1"/>
      <p:bldP spid="6" grpId="1"/>
      <p:bldP spid="7" grpId="1"/>
      <p:bldP spid="8" grpId="1"/>
      <p:bldP spid="9" grpId="1"/>
      <p:bldP spid="11" grpId="1"/>
      <p:bldP spid="12" grpId="1"/>
      <p:bldP spid="13" grpId="0"/>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51510"/>
            <a:ext cx="11619865" cy="47167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attribute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say or believe that sth is the result of a particular thing 把…归因于；认为…是由于</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 wouldn’t dream of attributing such a lack of judgment to you.                                      我做梦都想不到你会如此缺乏判断力。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combat</a:t>
            </a:r>
            <a:r>
              <a:rPr lang="en-US" altLang="zh-CN" sz="2800"/>
              <a:t>: </a:t>
            </a:r>
            <a:r>
              <a:rPr sz="2800">
                <a:latin typeface="Times New Roman" panose="02020603050405020304" charset="0"/>
                <a:ea typeface="华文中宋" panose="02010600040101010101" charset="-122"/>
                <a:cs typeface="Times New Roman" panose="02020603050405020304" charset="0"/>
              </a:rPr>
              <a:t> to stop sth unpleasant or harmful from happening or from getting worse 防止；减轻</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 government is taking action to combat drug abuse.</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政府正在采取措施，打击滥用毒品。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50253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3005455"/>
            <a:ext cx="84048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She attributes her success to hard work and a little luck.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37273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5914390"/>
            <a:ext cx="1057529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Congress has criticized new government measures to combat crime.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502535"/>
            <a:ext cx="6275070" cy="521970"/>
          </a:xfrm>
          <a:prstGeom prst="rect">
            <a:avLst/>
          </a:prstGeom>
          <a:noFill/>
        </p:spPr>
        <p:txBody>
          <a:bodyPr wrap="square" rtlCol="0" anchor="t">
            <a:spAutoFit/>
          </a:bodyPr>
          <a:lstStyle/>
          <a:p>
            <a:r>
              <a:rPr lang="zh-CN" altLang="en-US" sz="2800">
                <a:ea typeface="华文中宋" panose="02010600040101010101" charset="-122"/>
              </a:rPr>
              <a:t>她认为她的成功来自勤劳和一点运气。 </a:t>
            </a:r>
            <a:endParaRPr lang="zh-CN" altLang="en-US" sz="2800">
              <a:ea typeface="华文中宋" panose="02010600040101010101" charset="-122"/>
            </a:endParaRPr>
          </a:p>
        </p:txBody>
      </p:sp>
      <p:cxnSp>
        <p:nvCxnSpPr>
          <p:cNvPr id="3145728" name="直接连接符 8"/>
          <p:cNvCxnSpPr/>
          <p:nvPr/>
        </p:nvCxnSpPr>
        <p:spPr>
          <a:xfrm flipV="1">
            <a:off x="311150" y="3463925"/>
            <a:ext cx="8256905" cy="95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389370"/>
            <a:ext cx="9747250" cy="114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372735"/>
            <a:ext cx="7541260" cy="609600"/>
          </a:xfrm>
          <a:prstGeom prst="rect">
            <a:avLst/>
          </a:prstGeom>
          <a:noFill/>
        </p:spPr>
        <p:txBody>
          <a:bodyPr wrap="square" rtlCol="0" anchor="t">
            <a:noAutofit/>
          </a:bodyPr>
          <a:p>
            <a:r>
              <a:rPr lang="zh-CN" altLang="en-US" sz="2800">
                <a:ea typeface="华文中宋" panose="02010600040101010101" charset="-122"/>
              </a:rPr>
              <a:t>国会批评了新政府防止犯罪的措施。</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40105"/>
            <a:ext cx="11751310" cy="228282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35915" y="882015"/>
            <a:ext cx="1149921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An overwhelming majority of people in the country say they have recently experienced an extreme weather event, a new poll shows, and most of them attribute that to climate change.</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785" y="230060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85265" y="2146935"/>
            <a:ext cx="1034923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一项新的民意调查显示，该国绝大多数人表示他们最近经历了极端天气事件，其中大多数人将其归因于气候变化。</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983355"/>
            <a:ext cx="11751310" cy="227774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3065" y="4050030"/>
            <a:ext cx="11442065" cy="1243965"/>
          </a:xfrm>
          <a:prstGeom prst="rect">
            <a:avLst/>
          </a:prstGeom>
          <a:noFill/>
        </p:spPr>
        <p:txBody>
          <a:bodyPr wrap="square">
            <a:noAutofit/>
          </a:bodyPr>
          <a:lstStyle/>
          <a:p>
            <a:pPr algn="l"/>
            <a:r>
              <a:rPr sz="2600">
                <a:latin typeface="Times New Roman" panose="02020603050405020304" charset="0"/>
                <a:cs typeface="Times New Roman" panose="02020603050405020304" charset="0"/>
                <a:sym typeface="+mn-ea"/>
              </a:rPr>
              <a:t>Still, the poll suggests people are paying attention. About half of U.S. adults say they have grown more concerned about the changing climate in the past year, and a growing number say they are talking about it.</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48894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84948" y="5334635"/>
            <a:ext cx="1042797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尽管如此，民意调查显示人们正在关注。大约一半的美国成年人说，他们在过去一年里越来越担心气候变化，越来越多的人说他们正在谈论这个问题。</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55308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Picture the Deceased    </a:t>
            </a:r>
            <a:r>
              <a:rPr lang="zh-CN" sz="3000" b="1">
                <a:solidFill>
                  <a:srgbClr val="ED7D31"/>
                </a:solidFill>
                <a:latin typeface="微软雅黑" panose="020B0503020204020204" charset="-122"/>
                <a:ea typeface="微软雅黑" panose="020B0503020204020204" charset="-122"/>
                <a:cs typeface="微软雅黑" panose="020B0503020204020204" charset="-122"/>
              </a:rPr>
              <a:t>考古发现：木乃伊旁的肖像画</a:t>
            </a:r>
            <a:endParaRPr 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2504440" y="650240"/>
            <a:ext cx="7181850" cy="62077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609600"/>
            <a:ext cx="12029440" cy="6054725"/>
          </a:xfrm>
          <a:prstGeom prst="rect">
            <a:avLst/>
          </a:prstGeom>
          <a:noFill/>
        </p:spPr>
        <p:txBody>
          <a:bodyPr wrap="square" rtlCol="0" anchor="t">
            <a:spAutoFit/>
          </a:bodyPr>
          <a:p>
            <a:pPr indent="0" fontAlgn="auto">
              <a:lnSpc>
                <a:spcPts val="3100"/>
              </a:lnSpc>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During three millennia in Egypt, tens of millions of people and animals are thought </a:t>
            </a:r>
            <a:r>
              <a:rPr lang="en-US" sz="2800">
                <a:latin typeface="Times New Roman" panose="02020603050405020304" charset="0"/>
                <a:cs typeface="Times New Roman" panose="02020603050405020304" charset="0"/>
              </a:rPr>
              <a:t>___________ (be)</a:t>
            </a:r>
            <a:r>
              <a:rPr sz="2800">
                <a:latin typeface="Times New Roman" panose="02020603050405020304" charset="0"/>
                <a:cs typeface="Times New Roman" panose="02020603050405020304" charset="0"/>
              </a:rPr>
              <a:t> mummified. Far </a:t>
            </a:r>
            <a:r>
              <a:rPr lang="en-US" sz="2800">
                <a:latin typeface="Times New Roman" panose="02020603050405020304" charset="0"/>
                <a:cs typeface="Times New Roman" panose="02020603050405020304" charset="0"/>
              </a:rPr>
              <a:t>_____</a:t>
            </a:r>
            <a:r>
              <a:rPr sz="2800">
                <a:solidFill>
                  <a:srgbClr val="FF0000"/>
                </a:solidFill>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(rare) are mummy portraits—detailed paintings of the living, </a:t>
            </a:r>
            <a:r>
              <a:rPr lang="en-US" sz="2800">
                <a:latin typeface="Times New Roman" panose="02020603050405020304" charset="0"/>
                <a:cs typeface="Times New Roman" panose="02020603050405020304" charset="0"/>
              </a:rPr>
              <a:t>______ (bury)</a:t>
            </a:r>
            <a:r>
              <a:rPr sz="2800">
                <a:solidFill>
                  <a:srgbClr val="FF0000"/>
                </a:solidFill>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with their mummies when they died. Several mummy portraits discovered since 2019 at the burial site of the ancient Egyptian city of Philadelphia were </a:t>
            </a:r>
            <a:r>
              <a:rPr lang="en-US" sz="2800">
                <a:latin typeface="Times New Roman" panose="02020603050405020304" charset="0"/>
                <a:cs typeface="Times New Roman" panose="02020603050405020304" charset="0"/>
              </a:rPr>
              <a:t>___</a:t>
            </a:r>
            <a:r>
              <a:rPr sz="2800">
                <a:solidFill>
                  <a:srgbClr val="FF0000"/>
                </a:solidFill>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first to be found there in more than a century. Egyptians </a:t>
            </a:r>
            <a:r>
              <a:rPr lang="en-US" sz="2800">
                <a:latin typeface="Times New Roman" panose="02020603050405020304" charset="0"/>
                <a:cs typeface="Times New Roman" panose="02020603050405020304" charset="0"/>
              </a:rPr>
              <a:t>_____ (</a:t>
            </a:r>
            <a:r>
              <a:rPr lang="en-US" altLang="zh-CN" sz="2800">
                <a:solidFill>
                  <a:srgbClr val="0000FF"/>
                </a:solidFill>
                <a:latin typeface="Times New Roman" panose="02020603050405020304" charset="0"/>
                <a:cs typeface="Times New Roman" panose="02020603050405020304" charset="0"/>
              </a:rPr>
              <a:t>go</a:t>
            </a:r>
            <a:r>
              <a:rPr lang="en-US" sz="28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to</a:t>
            </a:r>
            <a:r>
              <a:rPr sz="28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great expense</a:t>
            </a:r>
            <a:r>
              <a:rPr sz="2800">
                <a:latin typeface="Times New Roman" panose="02020603050405020304" charset="0"/>
                <a:cs typeface="Times New Roman" panose="02020603050405020304" charset="0"/>
              </a:rPr>
              <a:t>—often a </a:t>
            </a:r>
            <a:r>
              <a:rPr lang="en-US" sz="2800">
                <a:latin typeface="Times New Roman" panose="02020603050405020304" charset="0"/>
                <a:cs typeface="Times New Roman" panose="02020603050405020304" charset="0"/>
              </a:rPr>
              <a:t>______ (year)</a:t>
            </a:r>
            <a:r>
              <a:rPr sz="2800">
                <a:latin typeface="Times New Roman" panose="02020603050405020304" charset="0"/>
                <a:cs typeface="Times New Roman" panose="02020603050405020304" charset="0"/>
              </a:rPr>
              <a:t> wages—to arrange funeral ceremonies and goods, including portraits, says Lorelei Corcoran, director of the Institute of Egyptian Art and Archaeology at the University of Memphis, in Tennessee. Painted with natural pigments mixed with beeswax or animal glue, the portraits are prized </a:t>
            </a:r>
            <a:r>
              <a:rPr lang="en-US" sz="2800">
                <a:latin typeface="Times New Roman" panose="02020603050405020304" charset="0"/>
                <a:cs typeface="Times New Roman" panose="02020603050405020304" charset="0"/>
              </a:rPr>
              <a:t>___ </a:t>
            </a:r>
            <a:r>
              <a:rPr sz="2800">
                <a:latin typeface="Times New Roman" panose="02020603050405020304" charset="0"/>
                <a:cs typeface="Times New Roman" panose="02020603050405020304" charset="0"/>
              </a:rPr>
              <a:t>their lifelike qualities, though some subjects may have been </a:t>
            </a:r>
            <a:r>
              <a:rPr lang="en-US" altLang="zh-CN" sz="2800">
                <a:solidFill>
                  <a:srgbClr val="0000FF"/>
                </a:solidFill>
                <a:latin typeface="Times New Roman" panose="02020603050405020304" charset="0"/>
                <a:cs typeface="Times New Roman" panose="02020603050405020304" charset="0"/>
              </a:rPr>
              <a:t>embellish</a:t>
            </a:r>
            <a:r>
              <a:rPr sz="2800">
                <a:latin typeface="Times New Roman" panose="02020603050405020304" charset="0"/>
                <a:cs typeface="Times New Roman" panose="02020603050405020304" charset="0"/>
              </a:rPr>
              <a:t>ed—for example, </a:t>
            </a:r>
            <a:r>
              <a:rPr lang="en-US" sz="2800">
                <a:latin typeface="Times New Roman" panose="02020603050405020304" charset="0"/>
                <a:cs typeface="Times New Roman" panose="02020603050405020304" charset="0"/>
              </a:rPr>
              <a:t>_______ (wear) </a:t>
            </a:r>
            <a:r>
              <a:rPr sz="2800">
                <a:latin typeface="Times New Roman" panose="02020603050405020304" charset="0"/>
                <a:cs typeface="Times New Roman" panose="02020603050405020304" charset="0"/>
              </a:rPr>
              <a:t>jewelry they didn’t own. </a:t>
            </a:r>
            <a:r>
              <a:rPr lang="en-US" sz="2800">
                <a:latin typeface="Times New Roman" panose="02020603050405020304" charset="0"/>
                <a:cs typeface="Times New Roman" panose="02020603050405020304" charset="0"/>
              </a:rPr>
              <a:t>________ (rough) </a:t>
            </a:r>
            <a:r>
              <a:rPr sz="2800">
                <a:latin typeface="Times New Roman" panose="02020603050405020304" charset="0"/>
                <a:cs typeface="Times New Roman" panose="02020603050405020304" charset="0"/>
              </a:rPr>
              <a:t>1,300 mummy portraits are known to exist, though less than one in 10 is still attached to a mummy. Many more may be waiting to be discovered, perhaps with other </a:t>
            </a:r>
            <a:r>
              <a:rPr lang="en-US" sz="2800">
                <a:latin typeface="Times New Roman" panose="02020603050405020304" charset="0"/>
                <a:cs typeface="Times New Roman" panose="02020603050405020304" charset="0"/>
              </a:rPr>
              <a:t>______ (item) </a:t>
            </a:r>
            <a:r>
              <a:rPr sz="2800">
                <a:latin typeface="Times New Roman" panose="02020603050405020304" charset="0"/>
                <a:cs typeface="Times New Roman" panose="02020603050405020304" charset="0"/>
              </a:rPr>
              <a:t>the deceased would have hoped to possess in the afterlife.</a:t>
            </a:r>
            <a:endParaRPr sz="28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（《国家地理》2023年</a:t>
            </a:r>
            <a:r>
              <a:rPr lang="en-US" sz="2400" b="1">
                <a:solidFill>
                  <a:srgbClr val="ED7D31"/>
                </a:solidFill>
                <a:latin typeface="微软雅黑" panose="020B0503020204020204" charset="-122"/>
                <a:ea typeface="微软雅黑" panose="020B0503020204020204" charset="-122"/>
                <a:cs typeface="微软雅黑" panose="020B0503020204020204" charset="-122"/>
              </a:rPr>
              <a:t>4</a:t>
            </a:r>
            <a:r>
              <a:rPr sz="2400" b="1">
                <a:solidFill>
                  <a:srgbClr val="ED7D31"/>
                </a:solidFill>
                <a:latin typeface="微软雅黑" panose="020B0503020204020204" charset="-122"/>
                <a:ea typeface="微软雅黑" panose="020B0503020204020204" charset="-122"/>
                <a:cs typeface="微软雅黑" panose="020B0503020204020204" charset="-122"/>
              </a:rPr>
              <a:t>月刊</a:t>
            </a:r>
            <a:r>
              <a:rPr lang="en-US" sz="2400" b="1">
                <a:solidFill>
                  <a:srgbClr val="ED7D31"/>
                </a:solidFill>
                <a:latin typeface="微软雅黑" panose="020B0503020204020204" charset="-122"/>
                <a:ea typeface="微软雅黑" panose="020B0503020204020204" charset="-122"/>
                <a:cs typeface="微软雅黑" panose="020B0503020204020204" charset="-122"/>
              </a:rPr>
              <a:t> </a:t>
            </a:r>
            <a:r>
              <a:rPr sz="2400" b="1">
                <a:solidFill>
                  <a:srgbClr val="ED7D31"/>
                </a:solidFill>
                <a:latin typeface="微软雅黑" panose="020B0503020204020204" charset="-122"/>
                <a:ea typeface="微软雅黑" panose="020B0503020204020204" charset="-122"/>
                <a:cs typeface="微软雅黑" panose="020B0503020204020204" charset="-122"/>
              </a:rPr>
              <a:t>BREAKTHROUGHS版面）</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2" name="文本框 1"/>
          <p:cNvSpPr txBox="1"/>
          <p:nvPr/>
        </p:nvSpPr>
        <p:spPr>
          <a:xfrm>
            <a:off x="1329055" y="1031240"/>
            <a:ext cx="187388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to have been</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 name="文本框 2"/>
          <p:cNvSpPr txBox="1"/>
          <p:nvPr/>
        </p:nvSpPr>
        <p:spPr>
          <a:xfrm>
            <a:off x="5172710" y="2228215"/>
            <a:ext cx="132588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the</a:t>
            </a:r>
            <a:endParaRPr sz="2800" b="1">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7562215" y="4575175"/>
            <a:ext cx="147320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wearing </a:t>
            </a:r>
            <a:endParaRPr sz="28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946275" y="4961890"/>
            <a:ext cx="137541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Roughl</a:t>
            </a:r>
            <a:r>
              <a:rPr lang="en-US" sz="2800">
                <a:solidFill>
                  <a:srgbClr val="FF0000"/>
                </a:solidFill>
                <a:latin typeface="Times New Roman" panose="02020603050405020304" charset="0"/>
                <a:cs typeface="Times New Roman" panose="02020603050405020304" charset="0"/>
                <a:sym typeface="+mn-ea"/>
              </a:rPr>
              <a:t>y </a:t>
            </a:r>
            <a:endParaRPr sz="28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4666615" y="5765165"/>
            <a:ext cx="97091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items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1" name="文本框 10"/>
          <p:cNvSpPr txBox="1"/>
          <p:nvPr/>
        </p:nvSpPr>
        <p:spPr>
          <a:xfrm>
            <a:off x="2880995" y="2618740"/>
            <a:ext cx="7175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went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2" name="文本框 11"/>
          <p:cNvSpPr txBox="1"/>
          <p:nvPr/>
        </p:nvSpPr>
        <p:spPr>
          <a:xfrm>
            <a:off x="5295265" y="4177030"/>
            <a:ext cx="76200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for </a:t>
            </a:r>
            <a:endParaRPr sz="28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4603750" y="1429385"/>
            <a:ext cx="148590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 buried</a:t>
            </a:r>
            <a:endParaRPr sz="28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6493510" y="1031240"/>
            <a:ext cx="88455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rarer</a:t>
            </a:r>
            <a:endParaRPr sz="2800">
              <a:solidFill>
                <a:srgbClr val="FF0000"/>
              </a:solidFill>
              <a:latin typeface="Times New Roman" panose="02020603050405020304" charset="0"/>
              <a:cs typeface="Times New Roman" panose="02020603050405020304" charset="0"/>
              <a:sym typeface="+mn-ea"/>
            </a:endParaRPr>
          </a:p>
        </p:txBody>
      </p:sp>
      <p:sp>
        <p:nvSpPr>
          <p:cNvPr id="24" name="文本框 23"/>
          <p:cNvSpPr txBox="1"/>
          <p:nvPr/>
        </p:nvSpPr>
        <p:spPr>
          <a:xfrm>
            <a:off x="8221980" y="2570480"/>
            <a:ext cx="1044575" cy="521970"/>
          </a:xfrm>
          <a:prstGeom prst="rect">
            <a:avLst/>
          </a:prstGeom>
          <a:noFill/>
        </p:spPr>
        <p:txBody>
          <a:bodyPr wrap="none" rtlCol="0" anchor="t">
            <a:spAutoFit/>
          </a:bodyPr>
          <a:p>
            <a:pPr algn="l" hangingPunct="0">
              <a:spcBef>
                <a:spcPts val="0"/>
              </a:spcBef>
              <a:spcAft>
                <a:spcPts val="0"/>
              </a:spcAft>
              <a:buClrTx/>
              <a:buSzTx/>
              <a:buFontTx/>
            </a:pPr>
            <a:r>
              <a:rPr sz="2800">
                <a:solidFill>
                  <a:srgbClr val="FF0000"/>
                </a:solidFill>
                <a:latin typeface="Times New Roman" panose="02020603050405020304" charset="0"/>
                <a:cs typeface="Times New Roman" panose="02020603050405020304" charset="0"/>
                <a:sym typeface="+mn-ea"/>
              </a:rPr>
              <a:t>year’s</a:t>
            </a:r>
            <a:endParaRPr sz="280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2" grpId="0" bldLvl="0" animBg="1"/>
      <p:bldP spid="3" grpId="0" bldLvl="0" animBg="1"/>
      <p:bldP spid="7" grpId="0" bldLvl="0" animBg="1"/>
      <p:bldP spid="8" grpId="0" bldLvl="0" animBg="1"/>
      <p:bldP spid="9" grpId="0" bldLvl="0" animBg="1"/>
      <p:bldP spid="11" grpId="0" bldLvl="0" animBg="1"/>
      <p:bldP spid="12" grpId="0" bldLvl="0" animBg="1"/>
      <p:bldP spid="13" grpId="0" bldLvl="0" animBg="1"/>
      <p:bldP spid="19" grpId="0" bldLvl="0" animBg="1"/>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go to great expense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spend a lot of money on sth    </a:t>
            </a:r>
            <a:r>
              <a:rPr lang="zh-CN" altLang="en-US" sz="2800">
                <a:latin typeface="Times New Roman" panose="02020603050405020304" charset="0"/>
                <a:ea typeface="华文中宋" panose="02010600040101010101" charset="-122"/>
                <a:cs typeface="Times New Roman" panose="02020603050405020304" charset="0"/>
                <a:sym typeface="+mn-ea"/>
              </a:rPr>
              <a:t>把钱用在</a:t>
            </a:r>
            <a:r>
              <a:rPr lang="en-US" altLang="zh-CN" sz="2800">
                <a:latin typeface="Times New Roman" panose="02020603050405020304" charset="0"/>
                <a:ea typeface="华文中宋" panose="02010600040101010101" charset="-122"/>
                <a:cs typeface="Times New Roman" panose="02020603050405020304" charset="0"/>
                <a:sym typeface="+mn-ea"/>
              </a:rPr>
              <a:t>……</a:t>
            </a:r>
            <a:r>
              <a:rPr lang="zh-CN" altLang="en-US" sz="2800">
                <a:latin typeface="Times New Roman" panose="02020603050405020304" charset="0"/>
                <a:ea typeface="华文中宋" panose="02010600040101010101" charset="-122"/>
                <a:cs typeface="Times New Roman" panose="02020603050405020304" charset="0"/>
                <a:sym typeface="+mn-ea"/>
              </a:rPr>
              <a:t>上</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Why go to the expense of buying an electric saw when you can hire one?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既然可以租电锯，为什么要花大价钱买一个呢？</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embellish</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make sth more beautiful by adding decorations to it</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美化；装饰；布置</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wall was embellished with carvings in red and blue.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墙上</a:t>
            </a:r>
            <a:r>
              <a:rPr lang="zh-CN" sz="2800">
                <a:latin typeface="华文中宋" panose="02010600040101010101" charset="-122"/>
                <a:ea typeface="华文中宋" panose="02010600040101010101" charset="-122"/>
                <a:cs typeface="华文中宋" panose="02010600040101010101" charset="-122"/>
              </a:rPr>
              <a:t>装</a:t>
            </a:r>
            <a:r>
              <a:rPr sz="2800">
                <a:latin typeface="华文中宋" panose="02010600040101010101" charset="-122"/>
                <a:ea typeface="华文中宋" panose="02010600040101010101" charset="-122"/>
                <a:cs typeface="华文中宋" panose="02010600040101010101" charset="-122"/>
              </a:rPr>
              <a:t>饰有红色和蓝色的雕刻图案。</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14122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2662555"/>
            <a:ext cx="102387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It was said that he went to great expense to install a lift in the building.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41083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047105"/>
            <a:ext cx="77997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ceiling is embellished with flowers and leaves.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108835"/>
            <a:ext cx="9491980" cy="521970"/>
          </a:xfrm>
          <a:prstGeom prst="rect">
            <a:avLst/>
          </a:prstGeom>
          <a:noFill/>
        </p:spPr>
        <p:txBody>
          <a:bodyPr wrap="square" rtlCol="0" anchor="t">
            <a:spAutoFit/>
          </a:bodyPr>
          <a:lstStyle/>
          <a:p>
            <a:r>
              <a:rPr lang="zh-CN" sz="2800">
                <a:ea typeface="华文中宋" panose="02010600040101010101" charset="-122"/>
              </a:rPr>
              <a:t>据说他花费巨资在大楼里安装了一台电梯</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133725"/>
            <a:ext cx="10228580" cy="50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24625"/>
            <a:ext cx="7722235" cy="12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421630"/>
            <a:ext cx="8297545" cy="521970"/>
          </a:xfrm>
          <a:prstGeom prst="rect">
            <a:avLst/>
          </a:prstGeom>
          <a:noFill/>
        </p:spPr>
        <p:txBody>
          <a:bodyPr wrap="square" rtlCol="0" anchor="t">
            <a:spAutoFit/>
          </a:bodyPr>
          <a:p>
            <a:r>
              <a:rPr lang="zh-CN" altLang="en-US" sz="2800">
                <a:ea typeface="华文中宋" panose="02010600040101010101" charset="-122"/>
              </a:rPr>
              <a:t>天花板上装饰着鲜花和树叶。</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81380"/>
            <a:ext cx="11751310" cy="276542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01320" y="985520"/>
            <a:ext cx="11669395" cy="129159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Painted with natural pigments mixed with beeswax or animal glue, the portraits are prized for their lifelike qualities, though some subjects may have been embellished—for example, wearing jewelry they didn</a:t>
            </a:r>
            <a:r>
              <a:rPr lang="en-US" sz="2600">
                <a:latin typeface="Times New Roman" panose="02020603050405020304" charset="0"/>
                <a:cs typeface="Times New Roman" panose="02020603050405020304" charset="0"/>
                <a:sym typeface="+mn-ea"/>
              </a:rPr>
              <a:t>’</a:t>
            </a:r>
            <a:r>
              <a:rPr sz="2600">
                <a:latin typeface="Times New Roman" panose="02020603050405020304" charset="0"/>
                <a:cs typeface="Times New Roman" panose="02020603050405020304" charset="0"/>
                <a:sym typeface="+mn-ea"/>
              </a:rPr>
              <a:t>t own.</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447040" y="23856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8280" y="2270125"/>
            <a:ext cx="10427335" cy="1291590"/>
          </a:xfrm>
          <a:prstGeom prst="rect">
            <a:avLst/>
          </a:prstGeom>
          <a:noFill/>
        </p:spPr>
        <p:txBody>
          <a:bodyPr wrap="square" rtlCol="0">
            <a:spAutoFit/>
          </a:bodyPr>
          <a:lstStyle/>
          <a:p>
            <a:pPr algn="l">
              <a:buClrTx/>
              <a:buSzTx/>
              <a:buFontTx/>
            </a:pPr>
            <a:r>
              <a:rPr sz="2600">
                <a:ea typeface="华文中宋" panose="02010600040101010101" charset="-122"/>
              </a:rPr>
              <a:t>这些肖像画是用混合了蜂蜡或动物胶的天然颜料绘制的，因其栩栩如生而受到珍视，尽管有些人物可能经过了修饰——例如，戴着他们不</a:t>
            </a:r>
            <a:r>
              <a:rPr lang="zh-CN" sz="2600">
                <a:ea typeface="华文中宋" panose="02010600040101010101" charset="-122"/>
              </a:rPr>
              <a:t>曾</a:t>
            </a:r>
            <a:r>
              <a:rPr sz="2600">
                <a:ea typeface="华文中宋" panose="02010600040101010101" charset="-122"/>
              </a:rPr>
              <a:t>拥有的珠宝。</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827145"/>
            <a:ext cx="11751310" cy="280987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8305" y="3953510"/>
            <a:ext cx="11589385" cy="1291590"/>
          </a:xfrm>
          <a:prstGeom prst="rect">
            <a:avLst/>
          </a:prstGeom>
          <a:noFill/>
        </p:spPr>
        <p:txBody>
          <a:bodyPr wrap="square">
            <a:spAutoFit/>
          </a:bodyPr>
          <a:lstStyle/>
          <a:p>
            <a:pPr algn="l"/>
            <a:r>
              <a:rPr lang="en-US" sz="2600">
                <a:latin typeface="Times New Roman" panose="02020603050405020304" charset="0"/>
                <a:cs typeface="Times New Roman" panose="02020603050405020304" charset="0"/>
                <a:sym typeface="+mn-ea"/>
              </a:rPr>
              <a:t>R</a:t>
            </a:r>
            <a:r>
              <a:rPr sz="2600">
                <a:latin typeface="Times New Roman" panose="02020603050405020304" charset="0"/>
                <a:cs typeface="Times New Roman" panose="02020603050405020304" charset="0"/>
                <a:sym typeface="+mn-ea"/>
              </a:rPr>
              <a:t>ough</a:t>
            </a:r>
            <a:r>
              <a:rPr lang="en-US" sz="2600">
                <a:latin typeface="Times New Roman" panose="02020603050405020304" charset="0"/>
                <a:cs typeface="Times New Roman" panose="02020603050405020304" charset="0"/>
                <a:sym typeface="+mn-ea"/>
              </a:rPr>
              <a:t>ly</a:t>
            </a:r>
            <a:r>
              <a:rPr sz="2600">
                <a:latin typeface="Times New Roman" panose="02020603050405020304" charset="0"/>
                <a:cs typeface="Times New Roman" panose="02020603050405020304" charset="0"/>
                <a:sym typeface="+mn-ea"/>
              </a:rPr>
              <a:t> 1,300 mummy portraits are known to exist, though less than one in 10 is still attached to a mummy. Many more may be waiting to be discovered, perhaps with other item</a:t>
            </a:r>
            <a:r>
              <a:rPr lang="en-US" sz="2600">
                <a:latin typeface="Times New Roman" panose="02020603050405020304" charset="0"/>
                <a:cs typeface="Times New Roman" panose="02020603050405020304" charset="0"/>
                <a:sym typeface="+mn-ea"/>
              </a:rPr>
              <a:t>s </a:t>
            </a:r>
            <a:r>
              <a:rPr sz="2600">
                <a:latin typeface="Times New Roman" panose="02020603050405020304" charset="0"/>
                <a:cs typeface="Times New Roman" panose="02020603050405020304" charset="0"/>
                <a:sym typeface="+mn-ea"/>
              </a:rPr>
              <a:t>the deceased would have hoped to possess in the afterlife.</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47675" y="52685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77963" y="5179695"/>
            <a:ext cx="10427970" cy="12915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已知大约有1300</a:t>
            </a:r>
            <a:r>
              <a:rPr lang="zh-CN" sz="2600">
                <a:latin typeface="Times New Roman" panose="02020603050405020304" charset="0"/>
                <a:ea typeface="华文中宋" panose="02010600040101010101" charset="-122"/>
                <a:cs typeface="Times New Roman" panose="02020603050405020304" charset="0"/>
              </a:rPr>
              <a:t>件</a:t>
            </a:r>
            <a:r>
              <a:rPr sz="2600">
                <a:latin typeface="Times New Roman" panose="02020603050405020304" charset="0"/>
                <a:ea typeface="华文中宋" panose="02010600040101010101" charset="-122"/>
                <a:cs typeface="Times New Roman" panose="02020603050405020304" charset="0"/>
              </a:rPr>
              <a:t>木乃伊肖像存在，尽管只有不到十分之一的</a:t>
            </a:r>
            <a:r>
              <a:rPr lang="zh-CN" sz="2600">
                <a:latin typeface="Times New Roman" panose="02020603050405020304" charset="0"/>
                <a:ea typeface="华文中宋" panose="02010600040101010101" charset="-122"/>
                <a:cs typeface="Times New Roman" panose="02020603050405020304" charset="0"/>
              </a:rPr>
              <a:t>画像还在</a:t>
            </a:r>
            <a:r>
              <a:rPr sz="2600">
                <a:latin typeface="Times New Roman" panose="02020603050405020304" charset="0"/>
                <a:ea typeface="华文中宋" panose="02010600040101010101" charset="-122"/>
                <a:cs typeface="Times New Roman" panose="02020603050405020304" charset="0"/>
              </a:rPr>
              <a:t>木乃伊身上。可能还有更多的</a:t>
            </a:r>
            <a:r>
              <a:rPr lang="zh-CN" sz="2600">
                <a:latin typeface="Times New Roman" panose="02020603050405020304" charset="0"/>
                <a:ea typeface="华文中宋" panose="02010600040101010101" charset="-122"/>
                <a:cs typeface="Times New Roman" panose="02020603050405020304" charset="0"/>
              </a:rPr>
              <a:t>肖像画</a:t>
            </a:r>
            <a:r>
              <a:rPr sz="2600">
                <a:latin typeface="Times New Roman" panose="02020603050405020304" charset="0"/>
                <a:ea typeface="华文中宋" panose="02010600040101010101" charset="-122"/>
                <a:cs typeface="Times New Roman" panose="02020603050405020304" charset="0"/>
              </a:rPr>
              <a:t>等着被发现，</a:t>
            </a:r>
            <a:r>
              <a:rPr lang="zh-CN" sz="2600">
                <a:latin typeface="Times New Roman" panose="02020603050405020304" charset="0"/>
                <a:ea typeface="华文中宋" panose="02010600040101010101" charset="-122"/>
                <a:cs typeface="Times New Roman" panose="02020603050405020304" charset="0"/>
              </a:rPr>
              <a:t>一同发现的</a:t>
            </a:r>
            <a:r>
              <a:rPr sz="2600">
                <a:latin typeface="Times New Roman" panose="02020603050405020304" charset="0"/>
                <a:ea typeface="华文中宋" panose="02010600040101010101" charset="-122"/>
                <a:cs typeface="Times New Roman" panose="02020603050405020304" charset="0"/>
              </a:rPr>
              <a:t>也许还有死者希望在死后拥有的其他物品。</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April 16th</a:t>
            </a:r>
            <a:r>
              <a:t>-</a:t>
            </a:r>
            <a:r>
              <a:rPr lang="en-US"/>
              <a:t>30th</a:t>
            </a:r>
            <a:r>
              <a:t>, 202</a:t>
            </a:r>
            <a:r>
              <a:rPr lang="en-US"/>
              <a:t>3</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27</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/2023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34290" y="480695"/>
            <a:ext cx="12082145" cy="590677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A 72-hour </a:t>
            </a:r>
            <a:r>
              <a:rPr lang="en-US" altLang="zh-CN" sz="2700">
                <a:solidFill>
                  <a:srgbClr val="0000FF"/>
                </a:solidFill>
                <a:latin typeface="Times New Roman" panose="02020603050405020304" charset="0"/>
                <a:ea typeface="+mn-ea"/>
                <a:cs typeface="Times New Roman" panose="02020603050405020304" charset="0"/>
              </a:rPr>
              <a:t>ceasefire </a:t>
            </a:r>
            <a:r>
              <a:rPr sz="2700">
                <a:latin typeface="Times New Roman" panose="02020603050405020304" charset="0"/>
                <a:cs typeface="Times New Roman" panose="02020603050405020304" charset="0"/>
              </a:rPr>
              <a:t>has come into effect in Sudan following 2 days of </a:t>
            </a:r>
            <a:r>
              <a:rPr lang="en-US" sz="2700">
                <a:latin typeface="Times New Roman" panose="02020603050405020304" charset="0"/>
                <a:cs typeface="Times New Roman" panose="02020603050405020304" charset="0"/>
              </a:rPr>
              <a:t>__________. </a:t>
            </a:r>
            <a:r>
              <a:rPr sz="2700">
                <a:latin typeface="Times New Roman" panose="02020603050405020304" charset="0"/>
                <a:cs typeface="Times New Roman" panose="02020603050405020304" charset="0"/>
              </a:rPr>
              <a:t>The US Secretary of State Anthony Blinken said the Sudanese </a:t>
            </a:r>
            <a:r>
              <a:rPr lang="en-US" sz="2700">
                <a:latin typeface="Times New Roman" panose="02020603050405020304" charset="0"/>
                <a:cs typeface="Times New Roman" panose="02020603050405020304" charset="0"/>
              </a:rPr>
              <a:t>___________</a:t>
            </a:r>
            <a:r>
              <a:rPr sz="2700">
                <a:latin typeface="Times New Roman" panose="02020603050405020304" charset="0"/>
                <a:cs typeface="Times New Roman" panose="02020603050405020304" charset="0"/>
              </a:rPr>
              <a:t> and the paramilitary Rapid Support Forces had agreed to the </a:t>
            </a:r>
            <a:r>
              <a:rPr lang="en-US" sz="2700">
                <a:latin typeface="Times New Roman" panose="02020603050405020304" charset="0"/>
                <a:cs typeface="Times New Roman" panose="02020603050405020304" charset="0"/>
              </a:rPr>
              <a:t>______ </a:t>
            </a:r>
            <a:r>
              <a:rPr sz="2700">
                <a:latin typeface="Times New Roman" panose="02020603050405020304" charset="0"/>
                <a:cs typeface="Times New Roman" panose="02020603050405020304" charset="0"/>
              </a:rPr>
              <a:t>in fighting from midnight.</a:t>
            </a:r>
            <a:r>
              <a:rPr lang="en-US" sz="2700">
                <a:latin typeface="Times New Roman" panose="02020603050405020304" charset="0"/>
                <a:cs typeface="Times New Roman" panose="02020603050405020304" charset="0"/>
              </a:rPr>
              <a:t> </a:t>
            </a:r>
            <a:endParaRPr lang="en-US" sz="27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Barbara Plett Usher is in Washington.</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Mr. Blinken has been in touch with Arab countries who have relations longstanding relations with one or both parties </a:t>
            </a:r>
            <a:r>
              <a:rPr lang="en-US" sz="2700">
                <a:latin typeface="Times New Roman" panose="02020603050405020304" charset="0"/>
                <a:cs typeface="Times New Roman" panose="02020603050405020304" charset="0"/>
              </a:rPr>
              <a:t>______ </a:t>
            </a:r>
            <a:r>
              <a:rPr sz="2700">
                <a:latin typeface="Times New Roman" panose="02020603050405020304" charset="0"/>
                <a:cs typeface="Times New Roman" panose="02020603050405020304" charset="0"/>
              </a:rPr>
              <a:t>them to use their leverage.</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He</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also been in touch with African organizations that are trying to also bring a stop to the </a:t>
            </a:r>
            <a:r>
              <a:rPr lang="en-US" sz="2700">
                <a:latin typeface="Times New Roman" panose="02020603050405020304" charset="0"/>
                <a:cs typeface="Times New Roman" panose="02020603050405020304" charset="0"/>
              </a:rPr>
              <a:t>________</a:t>
            </a:r>
            <a:r>
              <a:rPr sz="2700">
                <a:latin typeface="Times New Roman" panose="02020603050405020304" charset="0"/>
                <a:cs typeface="Times New Roman" panose="02020603050405020304" charset="0"/>
              </a:rPr>
              <a:t>.</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So there has been a full court press from everyone who has any sort of stake in Sudan at all and this is the </a:t>
            </a:r>
            <a:r>
              <a:rPr lang="en-US" sz="2700">
                <a:latin typeface="Times New Roman" panose="02020603050405020304" charset="0"/>
                <a:cs typeface="Times New Roman" panose="02020603050405020304" charset="0"/>
              </a:rPr>
              <a:t>________ </a:t>
            </a:r>
            <a:r>
              <a:rPr sz="2700">
                <a:latin typeface="Times New Roman" panose="02020603050405020304" charset="0"/>
                <a:cs typeface="Times New Roman" panose="02020603050405020304" charset="0"/>
              </a:rPr>
              <a:t>that Mr. Blinken negotiated.</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We</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ll see if it does any better than</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previous ceasefires, which have been </a:t>
            </a:r>
            <a:r>
              <a:rPr lang="en-US" sz="2700">
                <a:latin typeface="Times New Roman" panose="02020603050405020304" charset="0"/>
                <a:cs typeface="Times New Roman" panose="02020603050405020304" charset="0"/>
              </a:rPr>
              <a:t>_____ </a:t>
            </a:r>
            <a:r>
              <a:rPr sz="2700">
                <a:latin typeface="Times New Roman" panose="02020603050405020304" charset="0"/>
                <a:cs typeface="Times New Roman" panose="02020603050405020304" charset="0"/>
              </a:rPr>
              <a:t>to say the least.</a:t>
            </a:r>
            <a:r>
              <a:rPr lang="en-US" sz="2700">
                <a:latin typeface="Times New Roman" panose="02020603050405020304" charset="0"/>
                <a:cs typeface="Times New Roman" panose="02020603050405020304" charset="0"/>
              </a:rPr>
              <a:t>”</a:t>
            </a:r>
            <a:endParaRPr lang="en-US" sz="27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__________</a:t>
            </a:r>
            <a:r>
              <a:rPr sz="2700">
                <a:solidFill>
                  <a:srgbClr val="FF0000"/>
                </a:solidFill>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of foreigners from Sudan is continuing with many countries using air, land and sea routes to evacuate their </a:t>
            </a:r>
            <a:r>
              <a:rPr lang="en-US" sz="2700">
                <a:latin typeface="Times New Roman" panose="02020603050405020304" charset="0"/>
                <a:cs typeface="Times New Roman" panose="02020603050405020304" charset="0"/>
              </a:rPr>
              <a:t>________</a:t>
            </a:r>
            <a:r>
              <a:rPr sz="2700">
                <a:latin typeface="Times New Roman" panose="02020603050405020304" charset="0"/>
                <a:cs typeface="Times New Roman" panose="02020603050405020304" charset="0"/>
              </a:rPr>
              <a:t>.</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Around 9,000 people, mostly from other African countries, have crossed into neighboring South Sudan since the start of the </a:t>
            </a:r>
            <a:r>
              <a:rPr lang="en-US" altLang="zh-CN" sz="2700">
                <a:solidFill>
                  <a:srgbClr val="0000FF"/>
                </a:solidFill>
                <a:latin typeface="Times New Roman" panose="02020603050405020304" charset="0"/>
                <a:ea typeface="+mn-ea"/>
                <a:cs typeface="Times New Roman" panose="02020603050405020304" charset="0"/>
              </a:rPr>
              <a:t>hostilities</a:t>
            </a:r>
            <a:r>
              <a:rPr sz="2700">
                <a:latin typeface="Times New Roman" panose="02020603050405020304" charset="0"/>
                <a:cs typeface="Times New Roman" panose="02020603050405020304" charset="0"/>
              </a:rPr>
              <a:t>.</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More than 1,000 EU citizens have been </a:t>
            </a:r>
            <a:r>
              <a:rPr lang="en-US" sz="2700">
                <a:latin typeface="Times New Roman" panose="02020603050405020304" charset="0"/>
                <a:cs typeface="Times New Roman" panose="02020603050405020304" charset="0"/>
              </a:rPr>
              <a:t>_______ </a:t>
            </a:r>
            <a:r>
              <a:rPr sz="2700">
                <a:latin typeface="Times New Roman" panose="02020603050405020304" charset="0"/>
                <a:cs typeface="Times New Roman" panose="02020603050405020304" charset="0"/>
              </a:rPr>
              <a:t>out on rescue missions.</a:t>
            </a:r>
            <a:endParaRPr sz="27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pic>
        <p:nvPicPr>
          <p:cNvPr id="5" name="BBC.04.27.2023">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431270" y="6259830"/>
            <a:ext cx="609600" cy="575945"/>
          </a:xfrm>
          <a:prstGeom prst="rect">
            <a:avLst/>
          </a:prstGeom>
        </p:spPr>
      </p:pic>
      <p:sp>
        <p:nvSpPr>
          <p:cNvPr id="6" name="文本框 5"/>
          <p:cNvSpPr txBox="1"/>
          <p:nvPr/>
        </p:nvSpPr>
        <p:spPr>
          <a:xfrm>
            <a:off x="10224770" y="513080"/>
            <a:ext cx="170497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negotiations</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7" name="文本框 6"/>
          <p:cNvSpPr txBox="1"/>
          <p:nvPr/>
        </p:nvSpPr>
        <p:spPr>
          <a:xfrm>
            <a:off x="833755" y="4239260"/>
            <a:ext cx="102806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shaky </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8" name="文本框 7"/>
          <p:cNvSpPr txBox="1"/>
          <p:nvPr/>
        </p:nvSpPr>
        <p:spPr>
          <a:xfrm>
            <a:off x="10628630" y="2165985"/>
            <a:ext cx="125349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urging </a:t>
            </a:r>
            <a:endParaRPr sz="27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5207000" y="5056505"/>
            <a:ext cx="141478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nationals</a:t>
            </a:r>
            <a:r>
              <a:rPr lang="en-US" sz="2700">
                <a:solidFill>
                  <a:srgbClr val="FF0000"/>
                </a:solidFill>
                <a:latin typeface="Times New Roman" panose="02020603050405020304" charset="0"/>
                <a:cs typeface="Times New Roman" panose="02020603050405020304" charset="0"/>
                <a:sym typeface="+mn-ea"/>
              </a:rPr>
              <a:t> </a:t>
            </a:r>
            <a:r>
              <a:rPr sz="2700">
                <a:solidFill>
                  <a:srgbClr val="FF0000"/>
                </a:solidFill>
                <a:latin typeface="Times New Roman" panose="02020603050405020304" charset="0"/>
                <a:cs typeface="Times New Roman" panose="02020603050405020304" charset="0"/>
                <a:sym typeface="+mn-ea"/>
              </a:rPr>
              <a:t> </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0" name="文本框 9"/>
          <p:cNvSpPr txBox="1"/>
          <p:nvPr/>
        </p:nvSpPr>
        <p:spPr>
          <a:xfrm>
            <a:off x="4620260" y="3009900"/>
            <a:ext cx="145796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violence</a:t>
            </a:r>
            <a:endParaRPr sz="27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9111615" y="3425190"/>
            <a:ext cx="154622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outcome</a:t>
            </a:r>
            <a:endParaRPr sz="27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747760" y="928370"/>
            <a:ext cx="197104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armed forces</a:t>
            </a:r>
            <a:endParaRPr sz="27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7484745" y="1354455"/>
            <a:ext cx="99822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pause </a:t>
            </a:r>
            <a:endParaRPr kumimoji="0" lang="en-US" altLang="zh-CN"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7567295" y="5869940"/>
            <a:ext cx="141478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700">
                <a:solidFill>
                  <a:srgbClr val="FF0000"/>
                </a:solidFill>
                <a:latin typeface="Times New Roman" panose="02020603050405020304" charset="0"/>
                <a:cs typeface="Times New Roman" panose="02020603050405020304" charset="0"/>
                <a:sym typeface="+mn-ea"/>
              </a:rPr>
              <a:t> </a:t>
            </a:r>
            <a:r>
              <a:rPr sz="2700">
                <a:solidFill>
                  <a:srgbClr val="FF0000"/>
                </a:solidFill>
                <a:latin typeface="Times New Roman" panose="02020603050405020304" charset="0"/>
                <a:cs typeface="Times New Roman" panose="02020603050405020304" charset="0"/>
                <a:sym typeface="+mn-ea"/>
              </a:rPr>
              <a:t>airlifted </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3" name="文本框 22"/>
          <p:cNvSpPr txBox="1"/>
          <p:nvPr/>
        </p:nvSpPr>
        <p:spPr>
          <a:xfrm>
            <a:off x="601980" y="4641215"/>
            <a:ext cx="163639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Evacuation</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5"/>
                </p:tgtEl>
              </p:cMediaNode>
            </p:audio>
          </p:childTnLst>
        </p:cTn>
      </p:par>
    </p:tnLst>
    <p:bldLst>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22" grpId="0" bldLvl="0" animBg="1"/>
      <p:bldP spid="2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73100"/>
            <a:ext cx="11880850" cy="50292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ceasefire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time when enemies agree to stop fighting, usually while a way is found to end the fighting permanently    </a:t>
            </a:r>
            <a:r>
              <a:rPr lang="zh-CN" altLang="en-US" sz="2800">
                <a:latin typeface="Times New Roman" panose="02020603050405020304" charset="0"/>
                <a:ea typeface="华文中宋" panose="02010600040101010101" charset="-122"/>
                <a:cs typeface="Times New Roman" panose="02020603050405020304" charset="0"/>
                <a:sym typeface="+mn-ea"/>
              </a:rPr>
              <a:t>（通常指永久性的）停火，停战</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UN officials are expressing cautious optimism that the latest ceasefire is holding.    </a:t>
            </a:r>
            <a:r>
              <a:rPr lang="zh-CN" altLang="en-US" sz="2800">
                <a:latin typeface="Times New Roman" panose="02020603050405020304" charset="0"/>
                <a:ea typeface="华文中宋" panose="02010600040101010101" charset="-122"/>
                <a:cs typeface="Times New Roman" panose="02020603050405020304" charset="0"/>
              </a:rPr>
              <a:t>联合国官员对于最近的停火协定是否有效持谨慎的乐观态度。</a:t>
            </a:r>
            <a:endParaRPr lang="zh-CN" alt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hostility</a:t>
            </a:r>
            <a:r>
              <a:rPr lang="en-US" sz="2800">
                <a:latin typeface="Times New Roman" panose="02020603050405020304" charset="0"/>
                <a:ea typeface="华文中宋" panose="02010600040101010101" charset="-122"/>
                <a:cs typeface="Times New Roman" panose="02020603050405020304" charset="0"/>
              </a:rPr>
              <a:t>: unfriendly or aggressive behaviour towards people or ideas</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敌意；对抗；敌对行为</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She looked at Ron with open hostility.   </a:t>
            </a:r>
            <a:r>
              <a:rPr lang="zh-CN" sz="2800">
                <a:latin typeface="华文中宋" panose="02010600040101010101" charset="-122"/>
                <a:ea typeface="华文中宋" panose="02010600040101010101" charset="-122"/>
                <a:cs typeface="华文中宋" panose="02010600040101010101" charset="-122"/>
              </a:rPr>
              <a:t>她</a:t>
            </a:r>
            <a:r>
              <a:rPr sz="2800">
                <a:latin typeface="华文中宋" panose="02010600040101010101" charset="-122"/>
                <a:ea typeface="华文中宋" panose="02010600040101010101" charset="-122"/>
                <a:cs typeface="华文中宋" panose="02010600040101010101" charset="-122"/>
              </a:rPr>
              <a:t>带着公然的敌意看着罗恩</a:t>
            </a:r>
            <a:r>
              <a:rPr lang="en-US" altLang="zh-CN" sz="2800">
                <a:latin typeface="华文中宋" panose="02010600040101010101" charset="-122"/>
                <a:ea typeface="华文中宋" panose="02010600040101010101" charset="-122"/>
                <a:cs typeface="华文中宋" panose="02010600040101010101" charset="-122"/>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15265" y="3107055"/>
            <a:ext cx="873569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They have agreed to a ceasefire after three years of conflict.</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8445" y="566293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47650" y="6193790"/>
            <a:ext cx="788987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There was open hostility between the two companies.</a:t>
            </a:r>
            <a:endParaRPr lang="en-US" sz="2800">
              <a:solidFill>
                <a:srgbClr val="FF0000"/>
              </a:solidFill>
              <a:latin typeface="Times New Roman" panose="02020603050405020304" charset="0"/>
              <a:cs typeface="Times New Roman" panose="02020603050405020304" charset="0"/>
            </a:endParaRPr>
          </a:p>
        </p:txBody>
      </p:sp>
      <p:cxnSp>
        <p:nvCxnSpPr>
          <p:cNvPr id="3145728" name="直接连接符 8"/>
          <p:cNvCxnSpPr/>
          <p:nvPr/>
        </p:nvCxnSpPr>
        <p:spPr>
          <a:xfrm flipV="1">
            <a:off x="297815" y="3539490"/>
            <a:ext cx="8621395" cy="508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35115"/>
            <a:ext cx="7748905" cy="412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32000" y="5645150"/>
            <a:ext cx="7051675" cy="521970"/>
          </a:xfrm>
          <a:prstGeom prst="rect">
            <a:avLst/>
          </a:prstGeom>
          <a:noFill/>
        </p:spPr>
        <p:txBody>
          <a:bodyPr wrap="square" rtlCol="0" anchor="t">
            <a:spAutoFit/>
          </a:bodyPr>
          <a:p>
            <a:r>
              <a:rPr lang="zh-CN" altLang="en-US" sz="2800">
                <a:ea typeface="华文中宋" panose="02010600040101010101" charset="-122"/>
              </a:rPr>
              <a:t>这两家公司公开相互敌对。</a:t>
            </a:r>
            <a:endParaRPr lang="zh-CN" altLang="en-US" sz="2800">
              <a:ea typeface="华文中宋" panose="02010600040101010101" charset="-122"/>
            </a:endParaRPr>
          </a:p>
        </p:txBody>
      </p:sp>
      <p:sp>
        <p:nvSpPr>
          <p:cNvPr id="2" name="文本框 1"/>
          <p:cNvSpPr txBox="1"/>
          <p:nvPr/>
        </p:nvSpPr>
        <p:spPr>
          <a:xfrm>
            <a:off x="297815" y="2548890"/>
            <a:ext cx="1626870" cy="521970"/>
          </a:xfrm>
          <a:prstGeom prst="rect">
            <a:avLst/>
          </a:prstGeom>
          <a:solidFill>
            <a:srgbClr val="0070C0"/>
          </a:solidFill>
        </p:spPr>
        <p:txBody>
          <a:bodyPr wrap="square" rtlCol="0">
            <a:spAutoFit/>
          </a:bodyPr>
          <a:p>
            <a:r>
              <a:rPr kumimoji="1" lang="zh-CN" sz="2800" b="1" dirty="0">
                <a:solidFill>
                  <a:schemeClr val="lt1"/>
                </a:solidFill>
              </a:rPr>
              <a:t>翻译句子</a:t>
            </a:r>
            <a:endParaRPr kumimoji="1" lang="zh-CN" sz="2800" b="1" dirty="0">
              <a:solidFill>
                <a:schemeClr val="lt1"/>
              </a:solidFill>
            </a:endParaRPr>
          </a:p>
        </p:txBody>
      </p:sp>
      <p:sp>
        <p:nvSpPr>
          <p:cNvPr id="4" name="文本框 7"/>
          <p:cNvSpPr txBox="1"/>
          <p:nvPr/>
        </p:nvSpPr>
        <p:spPr>
          <a:xfrm>
            <a:off x="2032000" y="2548890"/>
            <a:ext cx="9779000" cy="521970"/>
          </a:xfrm>
          <a:prstGeom prst="rect">
            <a:avLst/>
          </a:prstGeom>
          <a:noFill/>
        </p:spPr>
        <p:txBody>
          <a:bodyPr wrap="square" rtlCol="0" anchor="t">
            <a:spAutoFit/>
          </a:bodyPr>
          <a:p>
            <a:r>
              <a:rPr lang="zh-CN" altLang="en-US" sz="2800">
                <a:ea typeface="华文中宋" panose="02010600040101010101" charset="-122"/>
              </a:rPr>
              <a:t>经过3年的冲突，他们已经同意停火。</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7" end="7"/>
                                            </p:txEl>
                                          </p:spTgt>
                                        </p:tgtEl>
                                        <p:attrNameLst>
                                          <p:attrName>style.visibility</p:attrName>
                                        </p:attrNameLst>
                                      </p:cBhvr>
                                      <p:to>
                                        <p:strVal val="visible"/>
                                      </p:to>
                                    </p:set>
                                    <p:animEffect transition="in" filter="wipe(down)">
                                      <p:cBhvr>
                                        <p:cTn id="28" dur="500"/>
                                        <p:tgtEl>
                                          <p:spTgt spid="1048602">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6" grpId="0" bldLvl="0" animBg="1"/>
      <p:bldP spid="1048606" grpId="1" animBg="1"/>
      <p:bldP spid="1048607" grpId="0"/>
      <p:bldP spid="1048607" grpId="1"/>
      <p:bldP spid="3" grpId="0"/>
      <p:bldP spid="2" grpId="0" bldLvl="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2563495"/>
            <a:ext cx="11751310" cy="412369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2710815"/>
            <a:ext cx="11502390" cy="224536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Evacuation of foreigners from Sudan is continuing with many countries using air, land and sea routes to evacuate their nationals. Around 9,000 people, mostly from other African countries, have crossed into neighboring South Sudan since the start of the hostilities. More than 1,000 EU citizens have been airlifted out on rescue missions.</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00685" y="5306060"/>
            <a:ext cx="967740" cy="521970"/>
          </a:xfrm>
          <a:prstGeom prst="rect">
            <a:avLst/>
          </a:prstGeom>
          <a:solidFill>
            <a:srgbClr val="0070C0"/>
          </a:solidFill>
          <a:ln>
            <a:noFill/>
          </a:ln>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528445" y="4848225"/>
            <a:ext cx="10368280" cy="163004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从苏丹撤离外国人的工作仍在继续，许多国家利用空中、陆地和海上路线撤离其国民。自敌对行动开始以来，大约有9000人，其中大部分来自其他非洲国家，已经越境进入邻国南苏丹。已有1000多名欧盟公民</a:t>
            </a:r>
            <a:r>
              <a:rPr lang="zh-CN" sz="2500">
                <a:latin typeface="Times New Roman" panose="02020603050405020304" charset="0"/>
                <a:ea typeface="华文中宋" panose="02010600040101010101" charset="-122"/>
                <a:cs typeface="Times New Roman" panose="02020603050405020304" charset="0"/>
              </a:rPr>
              <a:t>在救援行动中</a:t>
            </a:r>
            <a:r>
              <a:rPr sz="2500">
                <a:latin typeface="Times New Roman" panose="02020603050405020304" charset="0"/>
                <a:ea typeface="华文中宋" panose="02010600040101010101" charset="-122"/>
                <a:cs typeface="Times New Roman" panose="02020603050405020304" charset="0"/>
              </a:rPr>
              <a:t>被空运</a:t>
            </a:r>
            <a:r>
              <a:rPr lang="zh-CN" sz="2500">
                <a:latin typeface="Times New Roman" panose="02020603050405020304" charset="0"/>
                <a:ea typeface="华文中宋" panose="02010600040101010101" charset="-122"/>
                <a:cs typeface="Times New Roman" panose="02020603050405020304" charset="0"/>
              </a:rPr>
              <a:t>出去。</a:t>
            </a:r>
            <a:endParaRPr sz="25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2" name="圆角矩形 1"/>
          <p:cNvSpPr/>
          <p:nvPr/>
        </p:nvSpPr>
        <p:spPr>
          <a:xfrm>
            <a:off x="236855" y="742315"/>
            <a:ext cx="11751310" cy="152273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文本框 2"/>
          <p:cNvSpPr txBox="1"/>
          <p:nvPr/>
        </p:nvSpPr>
        <p:spPr>
          <a:xfrm>
            <a:off x="361315" y="812800"/>
            <a:ext cx="11589385" cy="4914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A 72-hour ceasefire has come into effect in Sudan following 2 days of negotiations.</a:t>
            </a:r>
            <a:endParaRPr sz="2600">
              <a:latin typeface="Times New Roman" panose="02020603050405020304" charset="0"/>
              <a:cs typeface="Times New Roman" panose="02020603050405020304" charset="0"/>
              <a:sym typeface="+mn-ea"/>
            </a:endParaRPr>
          </a:p>
        </p:txBody>
      </p:sp>
      <p:sp>
        <p:nvSpPr>
          <p:cNvPr id="8" name="文本框 7"/>
          <p:cNvSpPr txBox="1"/>
          <p:nvPr/>
        </p:nvSpPr>
        <p:spPr>
          <a:xfrm>
            <a:off x="400685" y="141541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1" name="文本框 10"/>
          <p:cNvSpPr txBox="1"/>
          <p:nvPr/>
        </p:nvSpPr>
        <p:spPr>
          <a:xfrm>
            <a:off x="1430973" y="1466850"/>
            <a:ext cx="10427970" cy="4914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经过两天的谈判，苏丹72小时停火</a:t>
            </a:r>
            <a:r>
              <a:rPr lang="zh-CN" sz="2600">
                <a:latin typeface="Times New Roman" panose="02020603050405020304" charset="0"/>
                <a:ea typeface="华文中宋" panose="02010600040101010101" charset="-122"/>
                <a:cs typeface="Times New Roman" panose="02020603050405020304" charset="0"/>
              </a:rPr>
              <a:t>协议</a:t>
            </a:r>
            <a:r>
              <a:rPr sz="2600">
                <a:latin typeface="Times New Roman" panose="02020603050405020304" charset="0"/>
                <a:ea typeface="华文中宋" panose="02010600040101010101" charset="-122"/>
                <a:cs typeface="Times New Roman" panose="02020603050405020304" charset="0"/>
              </a:rPr>
              <a:t>生效。</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8" grpId="1"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248285"/>
            <a:ext cx="11864975" cy="1076325"/>
          </a:xfrm>
          <a:prstGeom prst="rect">
            <a:avLst/>
          </a:prstGeom>
          <a:noFill/>
        </p:spPr>
        <p:txBody>
          <a:bodyPr wrap="square" rtlCol="0" anchor="t">
            <a:spAutoFit/>
          </a:bodyPr>
          <a:p>
            <a:pPr algn="ctr"/>
            <a:r>
              <a:rPr lang="en-US" altLang="zh-CN" sz="3400" b="1">
                <a:latin typeface="Times New Roman" panose="02020603050405020304" charset="0"/>
                <a:cs typeface="Times New Roman" panose="02020603050405020304" charset="0"/>
              </a:rPr>
              <a:t>1. SpaceX’s Starship rocket explodes in first test flight</a:t>
            </a:r>
            <a:r>
              <a:rPr lang="en-US" sz="3000" b="1">
                <a:latin typeface="Times New Roman" panose="02020603050405020304" charset="0"/>
                <a:cs typeface="Times New Roman" panose="02020603050405020304" charset="0"/>
              </a:rPr>
              <a:t> </a:t>
            </a:r>
            <a:r>
              <a:rPr lang="en-US" sz="3600" b="1"/>
              <a:t>  </a:t>
            </a:r>
            <a:endParaRPr lang="en-US" sz="3600" b="1"/>
          </a:p>
          <a:p>
            <a:pPr algn="ctr"/>
            <a:r>
              <a:rPr sz="2800" b="1">
                <a:solidFill>
                  <a:srgbClr val="ED7D31"/>
                </a:solidFill>
                <a:latin typeface="微软雅黑" panose="020B0503020204020204" charset="-122"/>
                <a:ea typeface="微软雅黑" panose="020B0503020204020204" charset="-122"/>
                <a:cs typeface="微软雅黑" panose="020B0503020204020204" charset="-122"/>
              </a:rPr>
              <a:t>美“星舟”火箭爆炸</a:t>
            </a:r>
            <a:endParaRPr sz="28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163195" y="1381760"/>
            <a:ext cx="4090035" cy="2284730"/>
          </a:xfrm>
          <a:prstGeom prst="rect">
            <a:avLst/>
          </a:prstGeom>
          <a:noFill/>
          <a:ln>
            <a:noFill/>
          </a:ln>
        </p:spPr>
      </p:pic>
      <p:pic>
        <p:nvPicPr>
          <p:cNvPr id="3" name="图片 2"/>
          <p:cNvPicPr>
            <a:picLocks noChangeAspect="1"/>
          </p:cNvPicPr>
          <p:nvPr/>
        </p:nvPicPr>
        <p:blipFill>
          <a:blip r:embed="rId2"/>
          <a:stretch>
            <a:fillRect/>
          </a:stretch>
        </p:blipFill>
        <p:spPr>
          <a:xfrm>
            <a:off x="4300855" y="2540000"/>
            <a:ext cx="3804285" cy="2118995"/>
          </a:xfrm>
          <a:prstGeom prst="rect">
            <a:avLst/>
          </a:prstGeom>
          <a:noFill/>
          <a:ln>
            <a:noFill/>
          </a:ln>
        </p:spPr>
      </p:pic>
      <p:pic>
        <p:nvPicPr>
          <p:cNvPr id="6" name="图片 3"/>
          <p:cNvPicPr>
            <a:picLocks noChangeAspect="1"/>
          </p:cNvPicPr>
          <p:nvPr/>
        </p:nvPicPr>
        <p:blipFill>
          <a:blip r:embed="rId3"/>
          <a:stretch>
            <a:fillRect/>
          </a:stretch>
        </p:blipFill>
        <p:spPr>
          <a:xfrm>
            <a:off x="8152765" y="3883025"/>
            <a:ext cx="3953510" cy="21990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1590" y="458470"/>
            <a:ext cx="12192000" cy="6452235"/>
          </a:xfrm>
          <a:prstGeom prst="rect">
            <a:avLst/>
          </a:prstGeom>
          <a:noFill/>
        </p:spPr>
        <p:txBody>
          <a:bodyPr wrap="square" rtlCol="0" anchor="t">
            <a:spAutoFit/>
          </a:bodyPr>
          <a:p>
            <a:pPr indent="0" fontAlgn="auto">
              <a:lnSpc>
                <a:spcPts val="3100"/>
              </a:lnSpc>
            </a:pPr>
            <a:r>
              <a:rPr lang="en-US" sz="2250">
                <a:latin typeface="Times New Roman" panose="02020603050405020304" charset="0"/>
                <a:cs typeface="Times New Roman" panose="02020603050405020304" charset="0"/>
              </a:rPr>
              <a:t>   </a:t>
            </a: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On its first test flight </a:t>
            </a:r>
            <a:r>
              <a:rPr lang="en-US" sz="2300">
                <a:latin typeface="Times New Roman" panose="02020603050405020304" charset="0"/>
                <a:cs typeface="Times New Roman" panose="02020603050405020304" charset="0"/>
              </a:rPr>
              <a:t>____ </a:t>
            </a:r>
            <a:r>
              <a:rPr sz="2300">
                <a:latin typeface="Times New Roman" panose="02020603050405020304" charset="0"/>
                <a:cs typeface="Times New Roman" panose="02020603050405020304" charset="0"/>
              </a:rPr>
              <a:t> Thursday morning, SpaceX’s massive, uncrewed Starship rocket —</a:t>
            </a:r>
            <a:endParaRPr sz="2300">
              <a:latin typeface="Times New Roman" panose="02020603050405020304" charset="0"/>
              <a:cs typeface="Times New Roman" panose="02020603050405020304" charset="0"/>
            </a:endParaRPr>
          </a:p>
          <a:p>
            <a:pPr indent="0" fontAlgn="auto">
              <a:lnSpc>
                <a:spcPts val="3100"/>
              </a:lnSpc>
            </a:pPr>
            <a:r>
              <a:rPr sz="2300">
                <a:latin typeface="Times New Roman" panose="02020603050405020304" charset="0"/>
                <a:cs typeface="Times New Roman" panose="02020603050405020304" charset="0"/>
              </a:rPr>
              <a:t>considered key to the future of U.S. human space exploration — roared off the launch pad and </a:t>
            </a:r>
            <a:r>
              <a:rPr lang="en-US" sz="2300">
                <a:latin typeface="Times New Roman" panose="02020603050405020304" charset="0"/>
                <a:cs typeface="Times New Roman" panose="02020603050405020304" charset="0"/>
              </a:rPr>
              <a:t>______ (</a:t>
            </a:r>
            <a:r>
              <a:rPr sz="2300">
                <a:latin typeface="Times New Roman" panose="02020603050405020304" charset="0"/>
                <a:cs typeface="Times New Roman" panose="02020603050405020304" charset="0"/>
              </a:rPr>
              <a:t>soar</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into the south Texas sky for a few minutes but ultimately exploded into a trail of smoke.</a:t>
            </a:r>
            <a:endParaRPr sz="2300">
              <a:latin typeface="Times New Roman" panose="02020603050405020304" charset="0"/>
              <a:cs typeface="Times New Roman" panose="02020603050405020304" charset="0"/>
            </a:endParaRPr>
          </a:p>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The company had been careful to set </a:t>
            </a:r>
            <a:r>
              <a:rPr lang="en-US" sz="2300">
                <a:latin typeface="Times New Roman" panose="02020603050405020304" charset="0"/>
                <a:cs typeface="Times New Roman" panose="02020603050405020304" charset="0"/>
              </a:rPr>
              <a:t>___________ (</a:t>
            </a:r>
            <a:r>
              <a:rPr sz="2300">
                <a:latin typeface="Times New Roman" panose="02020603050405020304" charset="0"/>
                <a:cs typeface="Times New Roman" panose="02020603050405020304" charset="0"/>
              </a:rPr>
              <a:t>expectation</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low for this flight. SpaceX Chief Executive Elon Musk told an audience at a Morgan Stanley conference last month that the rocket’s </a:t>
            </a:r>
            <a:r>
              <a:rPr lang="en-US" altLang="zh-CN" sz="2300">
                <a:solidFill>
                  <a:srgbClr val="0000FF"/>
                </a:solidFill>
                <a:latin typeface="Times New Roman" panose="02020603050405020304" charset="0"/>
                <a:cs typeface="Times New Roman" panose="02020603050405020304" charset="0"/>
              </a:rPr>
              <a:t>debut</a:t>
            </a:r>
            <a:r>
              <a:rPr sz="2300">
                <a:latin typeface="Times New Roman" panose="02020603050405020304" charset="0"/>
                <a:cs typeface="Times New Roman" panose="02020603050405020304" charset="0"/>
              </a:rPr>
              <a:t> had a 50% chance of success.</a:t>
            </a:r>
            <a:endParaRPr sz="2300">
              <a:latin typeface="Times New Roman" panose="02020603050405020304" charset="0"/>
              <a:cs typeface="Times New Roman" panose="02020603050405020304" charset="0"/>
            </a:endParaRPr>
          </a:p>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The Starship rocket lifted off from the company’s launch site near Boca Chica, Texas, around 6:33 a.m. Pacific time. After </a:t>
            </a:r>
            <a:r>
              <a:rPr lang="en-US" sz="2300">
                <a:latin typeface="Times New Roman" panose="02020603050405020304" charset="0"/>
                <a:cs typeface="Times New Roman" panose="02020603050405020304" charset="0"/>
              </a:rPr>
              <a:t>________ (</a:t>
            </a:r>
            <a:r>
              <a:rPr sz="2300">
                <a:latin typeface="Times New Roman" panose="02020603050405020304" charset="0"/>
                <a:cs typeface="Times New Roman" panose="02020603050405020304" charset="0"/>
              </a:rPr>
              <a:t>pass</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through the moment of peak mechanical stress on the rocket and </a:t>
            </a:r>
            <a:r>
              <a:rPr lang="en-US" altLang="zh-CN" sz="2300">
                <a:solidFill>
                  <a:srgbClr val="0000FF"/>
                </a:solidFill>
                <a:latin typeface="Times New Roman" panose="02020603050405020304" charset="0"/>
                <a:cs typeface="Times New Roman" panose="02020603050405020304" charset="0"/>
              </a:rPr>
              <a:t>ascend</a:t>
            </a:r>
            <a:r>
              <a:rPr sz="2300">
                <a:latin typeface="Times New Roman" panose="02020603050405020304" charset="0"/>
                <a:cs typeface="Times New Roman" panose="02020603050405020304" charset="0"/>
              </a:rPr>
              <a:t>ing about 24 miles above the Gulf of Mexico, the Starship spacecraft was set </a:t>
            </a:r>
            <a:r>
              <a:rPr lang="en-US" sz="2300">
                <a:latin typeface="Times New Roman" panose="02020603050405020304" charset="0"/>
                <a:cs typeface="Times New Roman" panose="02020603050405020304" charset="0"/>
              </a:rPr>
              <a:t>__________ (</a:t>
            </a:r>
            <a:r>
              <a:rPr sz="2300">
                <a:latin typeface="Times New Roman" panose="02020603050405020304" charset="0"/>
                <a:cs typeface="Times New Roman" panose="02020603050405020304" charset="0"/>
              </a:rPr>
              <a:t>separate</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from the Super Heavy first-stage booster.</a:t>
            </a:r>
            <a:r>
              <a:rPr lang="en-US" sz="2300">
                <a:latin typeface="Times New Roman" panose="02020603050405020304" charset="0"/>
                <a:cs typeface="Times New Roman" panose="02020603050405020304" charset="0"/>
              </a:rPr>
              <a:t> ____ </a:t>
            </a:r>
            <a:r>
              <a:rPr sz="2300">
                <a:latin typeface="Times New Roman" panose="02020603050405020304" charset="0"/>
                <a:cs typeface="Times New Roman" panose="02020603050405020304" charset="0"/>
              </a:rPr>
              <a:t>instead of separating, the still-conjoined rocket tumbled head over tail before it exploded. In typical SpaceX parlance, the company called </a:t>
            </a:r>
            <a:r>
              <a:rPr lang="en-US" sz="2300">
                <a:latin typeface="Times New Roman" panose="02020603050405020304" charset="0"/>
                <a:cs typeface="Times New Roman" panose="02020603050405020304" charset="0"/>
              </a:rPr>
              <a:t>___ </a:t>
            </a:r>
            <a:r>
              <a:rPr sz="2300">
                <a:latin typeface="Times New Roman" panose="02020603050405020304" charset="0"/>
                <a:cs typeface="Times New Roman" panose="02020603050405020304" charset="0"/>
              </a:rPr>
              <a:t> a “rapid unscheduled disassembly.”</a:t>
            </a:r>
            <a:endParaRPr sz="2300">
              <a:latin typeface="Times New Roman" panose="02020603050405020304" charset="0"/>
              <a:cs typeface="Times New Roman" panose="02020603050405020304" charset="0"/>
            </a:endParaRPr>
          </a:p>
          <a:p>
            <a:pPr indent="0" fontAlgn="auto">
              <a:lnSpc>
                <a:spcPts val="3100"/>
              </a:lnSpc>
            </a:pPr>
            <a:r>
              <a:rPr lang="en-US" sz="2300">
                <a:latin typeface="Times New Roman" panose="02020603050405020304" charset="0"/>
                <a:cs typeface="Times New Roman" panose="02020603050405020304" charset="0"/>
              </a:rPr>
              <a:t>       </a:t>
            </a:r>
            <a:r>
              <a:rPr sz="2300">
                <a:latin typeface="Times New Roman" panose="02020603050405020304" charset="0"/>
                <a:cs typeface="Times New Roman" panose="02020603050405020304" charset="0"/>
              </a:rPr>
              <a:t>SpaceX later confirmed that the explosion was due to Starship’s autonomous flight termination system, </a:t>
            </a:r>
            <a:r>
              <a:rPr lang="en-US" sz="2300">
                <a:latin typeface="Times New Roman" panose="02020603050405020304" charset="0"/>
                <a:cs typeface="Times New Roman" panose="02020603050405020304" charset="0"/>
              </a:rPr>
              <a:t>___ </a:t>
            </a:r>
            <a:r>
              <a:rPr sz="2300">
                <a:latin typeface="Times New Roman" panose="02020603050405020304" charset="0"/>
                <a:cs typeface="Times New Roman" panose="02020603050405020304" charset="0"/>
              </a:rPr>
              <a:t>safety measure embedded in the rocket’s software </a:t>
            </a:r>
            <a:r>
              <a:rPr lang="en-US" sz="2300">
                <a:latin typeface="Times New Roman" panose="02020603050405020304" charset="0"/>
                <a:cs typeface="Times New Roman" panose="02020603050405020304" charset="0"/>
              </a:rPr>
              <a:t>_____</a:t>
            </a:r>
            <a:r>
              <a:rPr sz="2300">
                <a:latin typeface="Times New Roman" panose="02020603050405020304" charset="0"/>
                <a:cs typeface="Times New Roman" panose="02020603050405020304" charset="0"/>
              </a:rPr>
              <a:t> destroys the launch vehicle if it senses that its course or performance is awry or </a:t>
            </a:r>
            <a:r>
              <a:rPr lang="en-US" sz="2300">
                <a:latin typeface="Times New Roman" panose="02020603050405020304" charset="0"/>
                <a:cs typeface="Times New Roman" panose="02020603050405020304" charset="0"/>
              </a:rPr>
              <a:t>_______(</a:t>
            </a:r>
            <a:r>
              <a:rPr sz="2300">
                <a:latin typeface="Times New Roman" panose="02020603050405020304" charset="0"/>
                <a:cs typeface="Times New Roman" panose="02020603050405020304" charset="0"/>
              </a:rPr>
              <a:t>safe</a:t>
            </a:r>
            <a:r>
              <a:rPr lang="en-US" sz="2300">
                <a:latin typeface="Times New Roman" panose="02020603050405020304" charset="0"/>
                <a:cs typeface="Times New Roman" panose="02020603050405020304" charset="0"/>
              </a:rPr>
              <a:t>)</a:t>
            </a:r>
            <a:r>
              <a:rPr sz="2300">
                <a:latin typeface="Times New Roman" panose="02020603050405020304" charset="0"/>
                <a:cs typeface="Times New Roman" panose="02020603050405020304" charset="0"/>
              </a:rPr>
              <a:t>. The company also said the rocket experienced multiple engines out during the flight and lost altitude.</a:t>
            </a:r>
            <a:endParaRPr sz="23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a:t>
            </a:r>
            <a:r>
              <a:rPr lang="zh-CN" sz="2400" b="1">
                <a:solidFill>
                  <a:srgbClr val="ED7D31"/>
                </a:solidFill>
                <a:latin typeface="微软雅黑" panose="020B0503020204020204" charset="-122"/>
                <a:ea typeface="微软雅黑" panose="020B0503020204020204" charset="-122"/>
                <a:cs typeface="微软雅黑" panose="020B0503020204020204" charset="-122"/>
              </a:rPr>
              <a:t>洛杉矶时报</a:t>
            </a:r>
            <a:r>
              <a:rPr sz="2400" b="1">
                <a:solidFill>
                  <a:srgbClr val="ED7D31"/>
                </a:solidFill>
                <a:latin typeface="微软雅黑" panose="020B0503020204020204" charset="-122"/>
                <a:ea typeface="微软雅黑" panose="020B0503020204020204" charset="-122"/>
                <a:cs typeface="微软雅黑" panose="020B0503020204020204" charset="-122"/>
              </a:rPr>
              <a:t>》2023年4月</a:t>
            </a:r>
            <a:r>
              <a:rPr lang="en-US" sz="2400" b="1">
                <a:solidFill>
                  <a:srgbClr val="ED7D31"/>
                </a:solidFill>
                <a:latin typeface="微软雅黑" panose="020B0503020204020204" charset="-122"/>
                <a:ea typeface="微软雅黑" panose="020B0503020204020204" charset="-122"/>
                <a:cs typeface="微软雅黑" panose="020B0503020204020204" charset="-122"/>
              </a:rPr>
              <a:t>21</a:t>
            </a:r>
            <a:r>
              <a:rPr sz="2400" b="1">
                <a:solidFill>
                  <a:srgbClr val="ED7D31"/>
                </a:solidFill>
                <a:latin typeface="微软雅黑" panose="020B0503020204020204" charset="-122"/>
                <a:ea typeface="微软雅黑" panose="020B0503020204020204" charset="-122"/>
                <a:cs typeface="微软雅黑" panose="020B0503020204020204" charset="-122"/>
              </a:rPr>
              <a:t>日 A1</a:t>
            </a:r>
            <a:r>
              <a:rPr lang="en-US" altLang="zh-CN" sz="2400" b="1">
                <a:solidFill>
                  <a:srgbClr val="ED7D31"/>
                </a:solidFill>
                <a:latin typeface="微软雅黑" panose="020B0503020204020204" charset="-122"/>
                <a:ea typeface="微软雅黑" panose="020B0503020204020204" charset="-122"/>
                <a:cs typeface="微软雅黑" panose="020B0503020204020204" charset="-122"/>
              </a:rPr>
              <a:t>&amp;A9</a:t>
            </a:r>
            <a:r>
              <a:rPr sz="2400" b="1">
                <a:solidFill>
                  <a:srgbClr val="ED7D31"/>
                </a:solidFill>
                <a:latin typeface="微软雅黑" panose="020B0503020204020204" charset="-122"/>
                <a:ea typeface="微软雅黑" panose="020B0503020204020204" charset="-122"/>
                <a:cs typeface="微软雅黑" panose="020B0503020204020204" charset="-122"/>
              </a:rPr>
              <a:t>版面）</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24" name="文本框 23"/>
          <p:cNvSpPr txBox="1"/>
          <p:nvPr/>
        </p:nvSpPr>
        <p:spPr>
          <a:xfrm>
            <a:off x="3128645" y="521970"/>
            <a:ext cx="37719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on </a:t>
            </a:r>
            <a:endParaRPr kumimoji="0" lang="zh-CN" altLang="en-US" sz="23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5" name="文本框 24"/>
          <p:cNvSpPr txBox="1"/>
          <p:nvPr/>
        </p:nvSpPr>
        <p:spPr>
          <a:xfrm>
            <a:off x="3021965" y="3252470"/>
            <a:ext cx="100012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300">
                <a:solidFill>
                  <a:srgbClr val="FF0000"/>
                </a:solidFill>
                <a:latin typeface="Times New Roman" panose="02020603050405020304" charset="0"/>
                <a:cs typeface="Times New Roman" panose="02020603050405020304" charset="0"/>
                <a:sym typeface="+mn-ea"/>
              </a:rPr>
              <a:t>pass</a:t>
            </a:r>
            <a:r>
              <a:rPr sz="2300">
                <a:solidFill>
                  <a:srgbClr val="FF0000"/>
                </a:solidFill>
                <a:latin typeface="Times New Roman" panose="02020603050405020304" charset="0"/>
                <a:cs typeface="Times New Roman" panose="02020603050405020304" charset="0"/>
                <a:sym typeface="+mn-ea"/>
              </a:rPr>
              <a:t>ing </a:t>
            </a:r>
            <a:endParaRPr sz="2300" b="1">
              <a:solidFill>
                <a:srgbClr val="FF0000"/>
              </a:solidFill>
              <a:latin typeface="Times New Roman" panose="02020603050405020304" charset="0"/>
              <a:cs typeface="Times New Roman" panose="02020603050405020304" charset="0"/>
              <a:sym typeface="+mn-ea"/>
            </a:endParaRPr>
          </a:p>
        </p:txBody>
      </p:sp>
      <p:sp>
        <p:nvSpPr>
          <p:cNvPr id="26" name="文本框 25"/>
          <p:cNvSpPr txBox="1"/>
          <p:nvPr/>
        </p:nvSpPr>
        <p:spPr>
          <a:xfrm>
            <a:off x="6303645" y="4096385"/>
            <a:ext cx="59309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But </a:t>
            </a:r>
            <a:endParaRPr sz="2300">
              <a:solidFill>
                <a:srgbClr val="FF0000"/>
              </a:solidFill>
              <a:latin typeface="Times New Roman" panose="02020603050405020304" charset="0"/>
              <a:cs typeface="Times New Roman" panose="02020603050405020304" charset="0"/>
              <a:sym typeface="+mn-ea"/>
            </a:endParaRPr>
          </a:p>
        </p:txBody>
      </p:sp>
      <p:sp>
        <p:nvSpPr>
          <p:cNvPr id="27" name="文本框 26"/>
          <p:cNvSpPr txBox="1"/>
          <p:nvPr/>
        </p:nvSpPr>
        <p:spPr>
          <a:xfrm>
            <a:off x="1173480" y="5644515"/>
            <a:ext cx="30162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300">
                <a:solidFill>
                  <a:srgbClr val="FF0000"/>
                </a:solidFill>
                <a:latin typeface="Times New Roman" panose="02020603050405020304" charset="0"/>
                <a:cs typeface="Times New Roman" panose="02020603050405020304" charset="0"/>
                <a:sym typeface="+mn-ea"/>
              </a:rPr>
              <a:t>a</a:t>
            </a:r>
            <a:endParaRPr lang="en-US" sz="2300">
              <a:solidFill>
                <a:srgbClr val="FF0000"/>
              </a:solidFill>
              <a:latin typeface="Times New Roman" panose="02020603050405020304" charset="0"/>
              <a:cs typeface="Times New Roman" panose="02020603050405020304" charset="0"/>
              <a:sym typeface="+mn-ea"/>
            </a:endParaRPr>
          </a:p>
        </p:txBody>
      </p:sp>
      <p:sp>
        <p:nvSpPr>
          <p:cNvPr id="28" name="文本框 27"/>
          <p:cNvSpPr txBox="1"/>
          <p:nvPr/>
        </p:nvSpPr>
        <p:spPr>
          <a:xfrm>
            <a:off x="7611110" y="5644515"/>
            <a:ext cx="61595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that </a:t>
            </a:r>
            <a:endParaRPr kumimoji="0" lang="en-US" sz="23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9" name="文本框 28"/>
          <p:cNvSpPr txBox="1"/>
          <p:nvPr/>
        </p:nvSpPr>
        <p:spPr>
          <a:xfrm>
            <a:off x="5762625" y="6055360"/>
            <a:ext cx="113411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unsafe </a:t>
            </a:r>
            <a:endParaRPr kumimoji="0" lang="en-US" sz="23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0" name="文本框 29"/>
          <p:cNvSpPr txBox="1"/>
          <p:nvPr/>
        </p:nvSpPr>
        <p:spPr>
          <a:xfrm>
            <a:off x="11615420" y="4478020"/>
            <a:ext cx="46228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it</a:t>
            </a:r>
            <a:endParaRPr sz="2300">
              <a:solidFill>
                <a:srgbClr val="FF0000"/>
              </a:solidFill>
              <a:latin typeface="Times New Roman" panose="02020603050405020304" charset="0"/>
              <a:cs typeface="Times New Roman" panose="02020603050405020304" charset="0"/>
              <a:sym typeface="+mn-ea"/>
            </a:endParaRPr>
          </a:p>
        </p:txBody>
      </p:sp>
      <p:sp>
        <p:nvSpPr>
          <p:cNvPr id="31" name="文本框 30"/>
          <p:cNvSpPr txBox="1"/>
          <p:nvPr/>
        </p:nvSpPr>
        <p:spPr>
          <a:xfrm>
            <a:off x="10454640" y="3684270"/>
            <a:ext cx="1472565"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to separate </a:t>
            </a:r>
            <a:endParaRPr sz="2300">
              <a:solidFill>
                <a:srgbClr val="FF0000"/>
              </a:solidFill>
              <a:latin typeface="Times New Roman" panose="02020603050405020304" charset="0"/>
              <a:cs typeface="Times New Roman" panose="02020603050405020304" charset="0"/>
              <a:sym typeface="+mn-ea"/>
            </a:endParaRPr>
          </a:p>
        </p:txBody>
      </p:sp>
      <p:sp>
        <p:nvSpPr>
          <p:cNvPr id="32" name="文本框 31"/>
          <p:cNvSpPr txBox="1"/>
          <p:nvPr/>
        </p:nvSpPr>
        <p:spPr>
          <a:xfrm>
            <a:off x="4867275" y="1689735"/>
            <a:ext cx="171577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 expectations </a:t>
            </a:r>
            <a:endParaRPr sz="2300">
              <a:solidFill>
                <a:srgbClr val="FF0000"/>
              </a:solidFill>
              <a:latin typeface="Times New Roman" panose="02020603050405020304" charset="0"/>
              <a:cs typeface="Times New Roman" panose="02020603050405020304" charset="0"/>
              <a:sym typeface="+mn-ea"/>
            </a:endParaRPr>
          </a:p>
        </p:txBody>
      </p:sp>
      <p:sp>
        <p:nvSpPr>
          <p:cNvPr id="33" name="文本框 32"/>
          <p:cNvSpPr txBox="1"/>
          <p:nvPr/>
        </p:nvSpPr>
        <p:spPr>
          <a:xfrm>
            <a:off x="11196320" y="941070"/>
            <a:ext cx="97409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300">
                <a:solidFill>
                  <a:srgbClr val="FF0000"/>
                </a:solidFill>
                <a:latin typeface="Times New Roman" panose="02020603050405020304" charset="0"/>
                <a:cs typeface="Times New Roman" panose="02020603050405020304" charset="0"/>
                <a:sym typeface="+mn-ea"/>
              </a:rPr>
              <a:t>soared </a:t>
            </a:r>
            <a:endParaRPr sz="23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debut</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the first public appearance of a performer or sports player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首次亮相；初次登台（或上场）</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will make his debut for the first team this week.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本周他将在第一支出场的队伍中首次亮相</a:t>
            </a:r>
            <a:r>
              <a:rPr lang="zh-CN" altLang="en-US" sz="2800">
                <a:ea typeface="华文中宋" panose="02010600040101010101" charset="-122"/>
                <a:sym typeface="+mn-ea"/>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ascend</a:t>
            </a:r>
            <a:r>
              <a:rPr lang="en-US" altLang="zh-CN" sz="2800"/>
              <a:t>: </a:t>
            </a:r>
            <a:r>
              <a:rPr lang="en-US" sz="2800">
                <a:latin typeface="Times New Roman" panose="02020603050405020304" charset="0"/>
                <a:ea typeface="华文中宋" panose="02010600040101010101" charset="-122"/>
                <a:cs typeface="Times New Roman" panose="02020603050405020304" charset="0"/>
              </a:rPr>
              <a:t>to rise; to go up; to climb up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上升；升高；登高</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path started to ascend more steeply.    </a:t>
            </a:r>
            <a:r>
              <a:rPr sz="2800">
                <a:latin typeface="华文中宋" panose="02010600040101010101" charset="-122"/>
                <a:ea typeface="华文中宋" panose="02010600040101010101" charset="-122"/>
                <a:cs typeface="华文中宋" panose="02010600040101010101" charset="-122"/>
              </a:rPr>
              <a:t>小径开始陡峭而上</a:t>
            </a:r>
            <a:r>
              <a:rPr lang="zh-CN"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65938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3191510"/>
            <a:ext cx="102558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His debut album was hugely successful in the USA.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40004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43840" y="6003925"/>
            <a:ext cx="715454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air became colder as we ascended</a:t>
            </a:r>
            <a:r>
              <a:rPr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626995"/>
            <a:ext cx="9491980" cy="521970"/>
          </a:xfrm>
          <a:prstGeom prst="rect">
            <a:avLst/>
          </a:prstGeom>
          <a:noFill/>
        </p:spPr>
        <p:txBody>
          <a:bodyPr wrap="square" rtlCol="0" anchor="t">
            <a:spAutoFit/>
          </a:bodyPr>
          <a:lstStyle/>
          <a:p>
            <a:r>
              <a:rPr lang="zh-CN" sz="2800">
                <a:ea typeface="华文中宋" panose="02010600040101010101" charset="-122"/>
              </a:rPr>
              <a:t>他的首张专辑在美国获得了巨大成功</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675380"/>
            <a:ext cx="7529195" cy="381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90335"/>
            <a:ext cx="5803265" cy="355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400040"/>
            <a:ext cx="8297545" cy="521970"/>
          </a:xfrm>
          <a:prstGeom prst="rect">
            <a:avLst/>
          </a:prstGeom>
          <a:noFill/>
        </p:spPr>
        <p:txBody>
          <a:bodyPr wrap="square" rtlCol="0" anchor="t">
            <a:spAutoFit/>
          </a:bodyPr>
          <a:p>
            <a:r>
              <a:rPr lang="zh-CN" altLang="en-US" sz="2800">
                <a:ea typeface="华文中宋" panose="02010600040101010101" charset="-122"/>
              </a:rPr>
              <a:t>随着我们往上攀登，空气就寒冷起来</a:t>
            </a:r>
            <a:r>
              <a:rPr lang="zh-CN" altLang="en-US" sz="2800">
                <a:ea typeface="华文中宋" panose="02010600040101010101" charset="-122"/>
                <a:sym typeface="+mn-ea"/>
              </a:rPr>
              <a:t>。</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596265"/>
            <a:ext cx="11751310" cy="30740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7515" y="694055"/>
            <a:ext cx="11669395" cy="169164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On its first test flight on Thursday morning, SpaceX’s massive, uncrewed Starship rocket —considered key to the future of U.S. human space exploration — roared off the launch pad and soared into the south Texas sky for a few minutes but ultimately exploded into a trail of smoke.</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447040" y="255778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78280" y="2270125"/>
            <a:ext cx="10241915" cy="1291590"/>
          </a:xfrm>
          <a:prstGeom prst="rect">
            <a:avLst/>
          </a:prstGeom>
          <a:noFill/>
        </p:spPr>
        <p:txBody>
          <a:bodyPr wrap="square" rtlCol="0">
            <a:spAutoFit/>
          </a:bodyPr>
          <a:lstStyle/>
          <a:p>
            <a:pPr algn="l">
              <a:buClrTx/>
              <a:buSzTx/>
              <a:buFontTx/>
            </a:pPr>
            <a:r>
              <a:rPr sz="2600">
                <a:ea typeface="华文中宋" panose="02010600040101010101" charset="-122"/>
              </a:rPr>
              <a:t>在周四上午的首次试飞中，</a:t>
            </a:r>
            <a:r>
              <a:rPr sz="2600">
                <a:ea typeface="华文中宋" panose="02010600040101010101" charset="-122"/>
                <a:sym typeface="+mn-ea"/>
              </a:rPr>
              <a:t>被认为是美国人类太空探索未来的关键</a:t>
            </a:r>
            <a:r>
              <a:rPr lang="zh-CN" sz="2600">
                <a:ea typeface="华文中宋" panose="02010600040101010101" charset="-122"/>
                <a:sym typeface="+mn-ea"/>
              </a:rPr>
              <a:t>的</a:t>
            </a:r>
            <a:r>
              <a:rPr sz="2600">
                <a:ea typeface="华文中宋" panose="02010600040101010101" charset="-122"/>
              </a:rPr>
              <a:t>SpaceX公司的大型无人飞船火箭轰鸣着离开发射台，飞向德克萨斯州南部的天空几分钟，但最终爆炸成一缕烟雾。</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326390" y="3964305"/>
            <a:ext cx="11751310" cy="280035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88315" y="4168140"/>
            <a:ext cx="11589385"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SpaceX later confirmed that the explosion was due to Starship’s autonomous flight termination system, a safety measure embedded in the rocket’s software that destroys the launch vehicle if it senses that its course or performance is awry or unsafe. </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7515" y="567055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77963" y="5402580"/>
            <a:ext cx="10427970" cy="12915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SpaceX后来证实，爆炸是由于“星际飞船”的自主飞行终止系统造成的，这是一种嵌入在火箭软件中的安全措施，如果它感觉到它的路线或性能出错或不安全，就会摧毁运载火箭。</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070100" y="321310"/>
            <a:ext cx="8185150" cy="1014730"/>
          </a:xfrm>
          <a:prstGeom prst="rect">
            <a:avLst/>
          </a:prstGeom>
          <a:noFill/>
        </p:spPr>
        <p:txBody>
          <a:bodyPr wrap="square" rtlCol="0" anchor="t">
            <a:spAutoFit/>
          </a:bodyPr>
          <a:p>
            <a:pPr algn="ctr">
              <a:buClrTx/>
              <a:buSzTx/>
              <a:buFontTx/>
            </a:pPr>
            <a:r>
              <a:rPr lang="en-US" altLang="zh-CN" sz="3200" b="1">
                <a:latin typeface="Calibri" panose="020F0502020204030204" charset="0"/>
                <a:cs typeface="Calibri" panose="020F0502020204030204" charset="0"/>
              </a:rPr>
              <a:t>2. Curiosity finds clues to Mars watery past</a:t>
            </a:r>
            <a:endParaRPr lang="en-US" altLang="zh-CN" sz="3200" b="1">
              <a:latin typeface="Calibri" panose="020F0502020204030204" charset="0"/>
              <a:cs typeface="Calibri" panose="020F0502020204030204" charset="0"/>
            </a:endParaRPr>
          </a:p>
          <a:p>
            <a:pPr algn="ctr">
              <a:buClrTx/>
              <a:buSzTx/>
              <a:buFontTx/>
            </a:pP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“好奇号”发现火星过去有水的线索!</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pic>
        <p:nvPicPr>
          <p:cNvPr id="6" name="图片 5"/>
          <p:cNvPicPr>
            <a:picLocks noChangeAspect="1"/>
          </p:cNvPicPr>
          <p:nvPr/>
        </p:nvPicPr>
        <p:blipFill>
          <a:blip r:embed="rId1"/>
          <a:stretch>
            <a:fillRect/>
          </a:stretch>
        </p:blipFill>
        <p:spPr>
          <a:xfrm>
            <a:off x="3057525" y="1412875"/>
            <a:ext cx="6077872" cy="496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35" y="570230"/>
            <a:ext cx="12191365" cy="6238875"/>
          </a:xfrm>
          <a:prstGeom prst="rect">
            <a:avLst/>
          </a:prstGeom>
          <a:noFill/>
        </p:spPr>
        <p:txBody>
          <a:bodyPr wrap="square" rtlCol="0" anchor="t">
            <a:spAutoFit/>
          </a:bodyPr>
          <a:p>
            <a:pPr indent="0" fontAlgn="auto">
              <a:lnSpc>
                <a:spcPts val="2820"/>
              </a:lnSpc>
            </a:pP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NASA</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Curiosity rover has found rocks imprinted </a:t>
            </a:r>
            <a:r>
              <a:rPr lang="en-US" altLang="zh-CN" sz="2600">
                <a:latin typeface="Times New Roman" panose="02020603050405020304" charset="0"/>
                <a:cs typeface="Times New Roman" panose="02020603050405020304" charset="0"/>
              </a:rPr>
              <a:t>_____ </a:t>
            </a:r>
            <a:r>
              <a:rPr lang="zh-CN" altLang="en-US" sz="2600">
                <a:latin typeface="Times New Roman" panose="02020603050405020304" charset="0"/>
                <a:cs typeface="Times New Roman" panose="02020603050405020304" charset="0"/>
              </a:rPr>
              <a:t>tiny ripples from </a:t>
            </a:r>
            <a:r>
              <a:rPr lang="zh-CN" altLang="en-US" sz="2600">
                <a:solidFill>
                  <a:schemeClr val="tx1"/>
                </a:solidFill>
                <a:latin typeface="Times New Roman" panose="02020603050405020304" charset="0"/>
                <a:cs typeface="Times New Roman" panose="02020603050405020304" charset="0"/>
              </a:rPr>
              <a:t>an</a:t>
            </a:r>
            <a:r>
              <a:rPr lang="zh-CN" altLang="en-US" sz="2600">
                <a:solidFill>
                  <a:srgbClr val="FF0000"/>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ancient lake. They</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re </a:t>
            </a:r>
            <a:r>
              <a:rPr lang="en-US" altLang="zh-CN" sz="2600">
                <a:latin typeface="Times New Roman" panose="02020603050405020304" charset="0"/>
                <a:cs typeface="Times New Roman" panose="02020603050405020304" charset="0"/>
              </a:rPr>
              <a:t>__________ (clear)</a:t>
            </a:r>
            <a:r>
              <a:rPr lang="zh-CN" altLang="en-US" sz="2600">
                <a:latin typeface="Times New Roman" panose="02020603050405020304" charset="0"/>
                <a:cs typeface="Times New Roman" panose="02020603050405020304" charset="0"/>
              </a:rPr>
              <a:t> evidence yet </a:t>
            </a:r>
            <a:r>
              <a:rPr lang="zh-CN" altLang="en-US" sz="2600">
                <a:solidFill>
                  <a:schemeClr val="tx1"/>
                </a:solidFill>
                <a:latin typeface="Times New Roman" panose="02020603050405020304" charset="0"/>
                <a:cs typeface="Times New Roman" panose="02020603050405020304" charset="0"/>
              </a:rPr>
              <a:t>that </a:t>
            </a:r>
            <a:r>
              <a:rPr lang="zh-CN" altLang="en-US" sz="2600">
                <a:latin typeface="Times New Roman" panose="02020603050405020304" charset="0"/>
                <a:cs typeface="Times New Roman" panose="02020603050405020304" charset="0"/>
              </a:rPr>
              <a:t>water once existed on Mars. The ripple marks </a:t>
            </a:r>
            <a:r>
              <a:rPr lang="en-US" altLang="zh-CN" sz="2600">
                <a:latin typeface="Times New Roman" panose="02020603050405020304" charset="0"/>
                <a:cs typeface="Times New Roman" panose="02020603050405020304" charset="0"/>
              </a:rPr>
              <a:t>______________ (discover)</a:t>
            </a:r>
            <a:r>
              <a:rPr lang="zh-CN" altLang="en-US" sz="2600">
                <a:latin typeface="Times New Roman" panose="02020603050405020304" charset="0"/>
                <a:cs typeface="Times New Roman" panose="02020603050405020304" charset="0"/>
              </a:rPr>
              <a:t> frozen in Martian rock on the slopes of Mount Sharp.</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Though Curiosity has </a:t>
            </a:r>
            <a:r>
              <a:rPr lang="zh-CN" altLang="en-US" sz="2600">
                <a:solidFill>
                  <a:srgbClr val="0000FF"/>
                </a:solidFill>
                <a:latin typeface="Times New Roman" panose="02020603050405020304" charset="0"/>
                <a:cs typeface="Times New Roman" panose="02020603050405020304" charset="0"/>
              </a:rPr>
              <a:t>traverse</a:t>
            </a:r>
            <a:r>
              <a:rPr lang="zh-CN" altLang="en-US" sz="2600">
                <a:latin typeface="Times New Roman" panose="02020603050405020304" charset="0"/>
                <a:cs typeface="Times New Roman" panose="02020603050405020304" charset="0"/>
              </a:rPr>
              <a:t>d many rock deposits </a:t>
            </a:r>
            <a:r>
              <a:rPr lang="en-US" altLang="zh-CN" sz="2600">
                <a:latin typeface="Times New Roman" panose="02020603050405020304" charset="0"/>
                <a:cs typeface="Times New Roman" panose="02020603050405020304" charset="0"/>
              </a:rPr>
              <a:t>____ (lay) </a:t>
            </a:r>
            <a:r>
              <a:rPr lang="zh-CN" altLang="en-US" sz="2600">
                <a:latin typeface="Times New Roman" panose="02020603050405020304" charset="0"/>
                <a:cs typeface="Times New Roman" panose="02020603050405020304" charset="0"/>
              </a:rPr>
              <a:t>down in ancient lakes, scientists hadn</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t seen such vivid marks in the rocks before.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This is the best evidence of water and waves </a:t>
            </a:r>
            <a:r>
              <a:rPr lang="en-US" altLang="zh-CN" sz="2600">
                <a:latin typeface="Times New Roman" panose="02020603050405020304" charset="0"/>
                <a:cs typeface="Times New Roman" panose="02020603050405020304" charset="0"/>
              </a:rPr>
              <a:t>____ </a:t>
            </a:r>
            <a:r>
              <a:rPr lang="zh-CN" altLang="en-US" sz="2600">
                <a:latin typeface="Times New Roman" panose="02020603050405020304" charset="0"/>
                <a:cs typeface="Times New Roman" panose="02020603050405020304" charset="0"/>
              </a:rPr>
              <a:t>we</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ve seen in the entire mission,</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Ashwin Vasavada,</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Curiosity</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project scientist at NASA</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Jet Propulsion Laboratory,</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said.</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climbed through thousands of feet of lake </a:t>
            </a:r>
            <a:r>
              <a:rPr lang="zh-CN" altLang="en-US" sz="2600">
                <a:solidFill>
                  <a:srgbClr val="0000FF"/>
                </a:solidFill>
                <a:latin typeface="Times New Roman" panose="02020603050405020304" charset="0"/>
                <a:cs typeface="Times New Roman" panose="02020603050405020304" charset="0"/>
              </a:rPr>
              <a:t>deposit</a:t>
            </a:r>
            <a:r>
              <a:rPr lang="zh-CN" altLang="en-US" sz="2600">
                <a:latin typeface="Times New Roman" panose="02020603050405020304" charset="0"/>
                <a:cs typeface="Times New Roman" panose="02020603050405020304" charset="0"/>
              </a:rPr>
              <a:t>s and never saw </a:t>
            </a:r>
            <a:r>
              <a:rPr lang="zh-CN" altLang="en-US" sz="2600">
                <a:solidFill>
                  <a:schemeClr val="tx1"/>
                </a:solidFill>
                <a:latin typeface="Times New Roman" panose="02020603050405020304" charset="0"/>
                <a:cs typeface="Times New Roman" panose="02020603050405020304" charset="0"/>
              </a:rPr>
              <a:t>evidence </a:t>
            </a:r>
            <a:r>
              <a:rPr lang="zh-CN" altLang="en-US" sz="2600">
                <a:latin typeface="Times New Roman" panose="02020603050405020304" charset="0"/>
                <a:cs typeface="Times New Roman" panose="02020603050405020304" charset="0"/>
              </a:rPr>
              <a:t>like this, and now we</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ve found </a:t>
            </a:r>
            <a:r>
              <a:rPr lang="zh-CN" altLang="en-US" sz="2600">
                <a:solidFill>
                  <a:schemeClr val="tx1"/>
                </a:solidFill>
                <a:latin typeface="Times New Roman" panose="02020603050405020304" charset="0"/>
                <a:cs typeface="Times New Roman" panose="02020603050405020304" charset="0"/>
              </a:rPr>
              <a:t>it </a:t>
            </a:r>
            <a:r>
              <a:rPr lang="zh-CN" altLang="en-US" sz="2600">
                <a:latin typeface="Times New Roman" panose="02020603050405020304" charset="0"/>
                <a:cs typeface="Times New Roman" panose="02020603050405020304" charset="0"/>
              </a:rPr>
              <a:t>in a place we expected to be dry. </a:t>
            </a:r>
            <a:r>
              <a:rPr lang="en-US" altLang="zh-CN" sz="2600">
                <a:latin typeface="Times New Roman" panose="02020603050405020304" charset="0"/>
                <a:cs typeface="Times New Roman" panose="02020603050405020304" charset="0"/>
              </a:rPr>
              <a:t>     </a:t>
            </a:r>
            <a:endParaRPr lang="en-US" altLang="zh-CN" sz="2600">
              <a:latin typeface="Times New Roman" panose="02020603050405020304" charset="0"/>
              <a:cs typeface="Times New Roman" panose="02020603050405020304" charset="0"/>
            </a:endParaRPr>
          </a:p>
          <a:p>
            <a:pPr indent="0" fontAlgn="auto">
              <a:lnSpc>
                <a:spcPts val="2820"/>
              </a:lnSpc>
            </a:pP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Since last autumn the rover </a:t>
            </a:r>
            <a:r>
              <a:rPr lang="en-US" altLang="zh-CN" sz="2600">
                <a:latin typeface="Times New Roman" panose="02020603050405020304" charset="0"/>
                <a:cs typeface="Times New Roman" panose="02020603050405020304" charset="0"/>
              </a:rPr>
              <a:t>________________ (explore)</a:t>
            </a:r>
            <a:r>
              <a:rPr lang="zh-CN" altLang="en-US" sz="2600">
                <a:latin typeface="Times New Roman" panose="02020603050405020304" charset="0"/>
                <a:cs typeface="Times New Roman" panose="02020603050405020304" charset="0"/>
              </a:rPr>
              <a:t> a region of what scientists call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sulphate-bearing</a:t>
            </a:r>
            <a:r>
              <a:rPr lang="en-US" altLang="zh-CN" sz="2600">
                <a:latin typeface="Times New Roman" panose="02020603050405020304" charset="0"/>
                <a:cs typeface="Times New Roman" panose="02020603050405020304" charset="0"/>
                <a:sym typeface="+mn-ea"/>
              </a:rPr>
              <a:t>” </a:t>
            </a:r>
            <a:r>
              <a:rPr lang="zh-CN" altLang="en-US" sz="2600">
                <a:latin typeface="Times New Roman" panose="02020603050405020304" charset="0"/>
                <a:cs typeface="Times New Roman" panose="02020603050405020304" charset="0"/>
              </a:rPr>
              <a:t>rock. Scientists believe this salt-rich area was </a:t>
            </a:r>
            <a:r>
              <a:rPr lang="zh-CN" altLang="en-US" sz="2600">
                <a:solidFill>
                  <a:schemeClr val="tx1"/>
                </a:solidFill>
                <a:latin typeface="Times New Roman" panose="02020603050405020304" charset="0"/>
                <a:cs typeface="Times New Roman" panose="02020603050405020304" charset="0"/>
              </a:rPr>
              <a:t>deposit</a:t>
            </a:r>
            <a:r>
              <a:rPr lang="zh-CN" altLang="en-US" sz="2600">
                <a:latin typeface="Times New Roman" panose="02020603050405020304" charset="0"/>
                <a:cs typeface="Times New Roman" panose="02020603050405020304" charset="0"/>
              </a:rPr>
              <a:t>ed when an ancient lake was nearly dry. But the ripples were created on </a:t>
            </a:r>
            <a:r>
              <a:rPr lang="en-US" altLang="zh-CN" sz="2600">
                <a:latin typeface="Times New Roman" panose="02020603050405020304" charset="0"/>
                <a:cs typeface="Times New Roman" panose="02020603050405020304" charset="0"/>
              </a:rPr>
              <a:t>____ </a:t>
            </a:r>
            <a:r>
              <a:rPr lang="zh-CN" altLang="en-US" sz="2600">
                <a:latin typeface="Times New Roman" panose="02020603050405020304" charset="0"/>
                <a:cs typeface="Times New Roman" panose="02020603050405020304" charset="0"/>
              </a:rPr>
              <a:t>bottom</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of</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shallow</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lake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as winds created waves on the lake</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surface, </a:t>
            </a:r>
            <a:r>
              <a:rPr lang="en-US" altLang="zh-CN" sz="2600">
                <a:latin typeface="Times New Roman" panose="02020603050405020304" charset="0"/>
                <a:cs typeface="Times New Roman" panose="02020603050405020304" charset="0"/>
              </a:rPr>
              <a:t>_________ (disturb) </a:t>
            </a:r>
            <a:r>
              <a:rPr lang="zh-CN" altLang="en-US" sz="2600">
                <a:latin typeface="Times New Roman" panose="02020603050405020304" charset="0"/>
                <a:cs typeface="Times New Roman" panose="02020603050405020304" charset="0"/>
              </a:rPr>
              <a:t>the sediments below.</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ripple marks are about 0.8 kilometres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(0.5 miles)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up Mount Sharp,</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mountain</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made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up</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of </a:t>
            </a:r>
            <a:r>
              <a:rPr lang="en-US" altLang="zh-CN" sz="2600">
                <a:latin typeface="Times New Roman" panose="02020603050405020304" charset="0"/>
                <a:cs typeface="Times New Roman" panose="02020603050405020304" charset="0"/>
              </a:rPr>
              <a:t>______ (layer) </a:t>
            </a:r>
            <a:r>
              <a:rPr lang="zh-CN" altLang="en-US" sz="2600">
                <a:latin typeface="Times New Roman" panose="02020603050405020304" charset="0"/>
                <a:cs typeface="Times New Roman" panose="02020603050405020304" charset="0"/>
              </a:rPr>
              <a:t>of rock that record Martian history. The five-kilometre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(three-mile)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mountain was once dotted with</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lakes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and</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streams,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making </a:t>
            </a:r>
            <a:r>
              <a:rPr lang="en-US" altLang="zh-CN" sz="2600">
                <a:latin typeface="Times New Roman" panose="02020603050405020304" charset="0"/>
                <a:cs typeface="Times New Roman" panose="02020603050405020304" charset="0"/>
              </a:rPr>
              <a:t>___ </a:t>
            </a:r>
            <a:r>
              <a:rPr lang="zh-CN" altLang="en-US" sz="2600">
                <a:solidFill>
                  <a:schemeClr val="tx1"/>
                </a:solidFill>
                <a:latin typeface="Times New Roman" panose="02020603050405020304" charset="0"/>
                <a:cs typeface="Times New Roman" panose="02020603050405020304" charset="0"/>
              </a:rPr>
              <a:t>an </a:t>
            </a:r>
            <a:r>
              <a:rPr lang="zh-CN" altLang="en-US" sz="2600">
                <a:solidFill>
                  <a:srgbClr val="0000FF"/>
                </a:solidFill>
                <a:latin typeface="Times New Roman" panose="02020603050405020304" charset="0"/>
                <a:cs typeface="Times New Roman" panose="02020603050405020304" charset="0"/>
              </a:rPr>
              <a:t>intriguing </a:t>
            </a:r>
            <a:r>
              <a:rPr lang="zh-CN" altLang="en-US" sz="2600">
                <a:latin typeface="Times New Roman" panose="02020603050405020304" charset="0"/>
                <a:cs typeface="Times New Roman" panose="02020603050405020304" charset="0"/>
              </a:rPr>
              <a:t>area to search for signs of ancient Martian life.</a:t>
            </a:r>
            <a:endParaRPr lang="zh-CN" altLang="en-US" sz="2600">
              <a:latin typeface="Times New Roman" panose="02020603050405020304" charset="0"/>
              <a:cs typeface="Times New Roman" panose="02020603050405020304" charset="0"/>
            </a:endParaRPr>
          </a:p>
        </p:txBody>
      </p:sp>
      <p:sp>
        <p:nvSpPr>
          <p:cNvPr id="1048598" name="文本框 4"/>
          <p:cNvSpPr txBox="1"/>
          <p:nvPr>
            <p:custDataLst>
              <p:tags r:id="rId1"/>
            </p:custDataLst>
          </p:nvPr>
        </p:nvSpPr>
        <p:spPr>
          <a:xfrm>
            <a:off x="1852930" y="65405"/>
            <a:ext cx="645668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i="1">
                <a:solidFill>
                  <a:srgbClr val="ED7D31"/>
                </a:solidFill>
                <a:latin typeface="微软雅黑" panose="020B0503020204020204" charset="-122"/>
                <a:ea typeface="微软雅黑" panose="020B0503020204020204" charset="-122"/>
                <a:cs typeface="微软雅黑" panose="020B0503020204020204" charset="-122"/>
              </a:rPr>
              <a:t>All About Space</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年</a:t>
            </a:r>
            <a:r>
              <a:rPr lang="en-US" sz="2300" b="1">
                <a:solidFill>
                  <a:srgbClr val="ED7D31"/>
                </a:solidFill>
                <a:latin typeface="微软雅黑" panose="020B0503020204020204" charset="-122"/>
                <a:ea typeface="微软雅黑" panose="020B0503020204020204" charset="-122"/>
                <a:cs typeface="微软雅黑" panose="020B0503020204020204" charset="-122"/>
              </a:rPr>
              <a:t>4</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20</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日刊</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7</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2" name="文本框 1"/>
          <p:cNvSpPr txBox="1"/>
          <p:nvPr/>
        </p:nvSpPr>
        <p:spPr>
          <a:xfrm>
            <a:off x="7267575" y="539115"/>
            <a:ext cx="80073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with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900555" y="897255"/>
            <a:ext cx="170561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the clearest</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6943725" y="1621155"/>
            <a:ext cx="80073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laid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990600" y="1268730"/>
            <a:ext cx="241998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were discovered</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2367915" y="2306955"/>
            <a:ext cx="77152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that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4105275" y="3735705"/>
            <a:ext cx="272415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has been exploring</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8068310" y="4459605"/>
            <a:ext cx="71437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the</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6125210" y="4802505"/>
            <a:ext cx="155257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disturbing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62330" y="5526405"/>
            <a:ext cx="105727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layers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7877175" y="5869305"/>
            <a:ext cx="55880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it</a:t>
            </a:r>
            <a:r>
              <a:rPr lang="zh-CN" altLang="en-US" sz="2600">
                <a:latin typeface="Times New Roman" panose="02020603050405020304" charset="0"/>
                <a:cs typeface="Times New Roman" panose="02020603050405020304" charset="0"/>
                <a:sym typeface="+mn-ea"/>
              </a:rPr>
              <a:t> </a:t>
            </a:r>
            <a:endParaRPr lang="zh-CN" altLang="en-US" sz="2600">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1" grpId="0"/>
      <p:bldP spid="12" grpId="0"/>
      <p:bldP spid="14" grpId="0"/>
      <p:bldP spid="3" grpId="1"/>
      <p:bldP spid="5" grpId="1"/>
      <p:bldP spid="6" grpId="1"/>
      <p:bldP spid="7" grpId="1"/>
      <p:bldP spid="8" grpId="1"/>
      <p:bldP spid="9" grpId="1"/>
      <p:bldP spid="11" grpId="1"/>
      <p:bldP spid="12" grpId="1"/>
      <p:bldP spid="14" grpId="1"/>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822960"/>
            <a:ext cx="12098655" cy="44577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traverse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cross an area of land or water 横过；横越；穿过；横渡</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I traversed the narrow pedestrian bridge.  我走过了那座狭窄的步行桥。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intriguing</a:t>
            </a:r>
            <a:r>
              <a:rPr lang="en-US" altLang="zh-CN" sz="2800"/>
              <a:t>: </a:t>
            </a:r>
            <a:r>
              <a:rPr sz="2800">
                <a:latin typeface="Times New Roman" panose="02020603050405020304" charset="0"/>
                <a:ea typeface="华文中宋" panose="02010600040101010101" charset="-122"/>
                <a:cs typeface="Times New Roman" panose="02020603050405020304" charset="0"/>
              </a:rPr>
              <a:t> very interesting because of being unusual or not having an obvious answer 非常有趣的；引人入胜的；神秘的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This intriguing book is both thoughtful and informative. </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这本引人入胜的书既有思想性又有知识性。</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188341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386330"/>
            <a:ext cx="84048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We traverse the desert by truck.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37273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5914390"/>
            <a:ext cx="885063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These discoveries raise intriguing questions.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1883410"/>
            <a:ext cx="6275070" cy="521970"/>
          </a:xfrm>
          <a:prstGeom prst="rect">
            <a:avLst/>
          </a:prstGeom>
          <a:noFill/>
        </p:spPr>
        <p:txBody>
          <a:bodyPr wrap="square" rtlCol="0" anchor="t">
            <a:spAutoFit/>
          </a:bodyPr>
          <a:lstStyle/>
          <a:p>
            <a:r>
              <a:rPr lang="zh-CN" altLang="en-US" sz="2800">
                <a:ea typeface="华文中宋" panose="02010600040101010101" charset="-122"/>
              </a:rPr>
              <a:t>我们乘卡车横穿沙漠。</a:t>
            </a:r>
            <a:endParaRPr lang="zh-CN" altLang="en-US" sz="2800">
              <a:ea typeface="华文中宋" panose="02010600040101010101" charset="-122"/>
            </a:endParaRPr>
          </a:p>
        </p:txBody>
      </p:sp>
      <p:cxnSp>
        <p:nvCxnSpPr>
          <p:cNvPr id="3145728" name="直接连接符 8"/>
          <p:cNvCxnSpPr/>
          <p:nvPr/>
        </p:nvCxnSpPr>
        <p:spPr>
          <a:xfrm flipV="1">
            <a:off x="311150" y="2853055"/>
            <a:ext cx="4566920" cy="12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421120"/>
            <a:ext cx="6522085" cy="165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372735"/>
            <a:ext cx="5432425" cy="609600"/>
          </a:xfrm>
          <a:prstGeom prst="rect">
            <a:avLst/>
          </a:prstGeom>
          <a:noFill/>
        </p:spPr>
        <p:txBody>
          <a:bodyPr wrap="square" rtlCol="0" anchor="t">
            <a:noAutofit/>
          </a:bodyPr>
          <a:p>
            <a:r>
              <a:rPr lang="zh-CN" altLang="en-US" sz="2800">
                <a:ea typeface="华文中宋" panose="02010600040101010101" charset="-122"/>
              </a:rPr>
              <a:t>这些发现带来了非常有趣的问题。</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tags/tag1.xml><?xml version="1.0" encoding="utf-8"?>
<p:tagLst xmlns:p="http://schemas.openxmlformats.org/presentationml/2006/main">
  <p:tag name="KSO_WM_SPECIAL_SOURCE" val="bdnul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SPECIAL_SOURCE" val="bdnull"/>
</p:tagLst>
</file>

<file path=ppt/tags/tag16.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UNIT_PLACING_PICTURE_USER_VIEWPORT" val="{&quot;height&quot;:5625,&quot;width&quot;:9435}"/>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13983</Words>
  <Application>WPS 演示</Application>
  <PresentationFormat>宽屏</PresentationFormat>
  <Paragraphs>361</Paragraphs>
  <Slides>23</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23</vt:i4>
      </vt:variant>
    </vt:vector>
  </HeadingPairs>
  <TitlesOfParts>
    <vt:vector size="38" baseType="lpstr">
      <vt:lpstr>Arial</vt:lpstr>
      <vt:lpstr>宋体</vt:lpstr>
      <vt:lpstr>Wingdings</vt:lpstr>
      <vt:lpstr>Trebuchet MS</vt:lpstr>
      <vt:lpstr>Times New Roman</vt:lpstr>
      <vt:lpstr>微软雅黑</vt:lpstr>
      <vt:lpstr>华文中宋</vt:lpstr>
      <vt:lpstr>Wingdings</vt:lpstr>
      <vt:lpstr>Calibri</vt:lpstr>
      <vt:lpstr>Arial Unicode MS</vt:lpstr>
      <vt:lpstr>Times New Roman</vt:lpstr>
      <vt:lpstr>HelveticaNeue</vt:lpstr>
      <vt:lpstr>Corbel</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664</cp:revision>
  <dcterms:created xsi:type="dcterms:W3CDTF">2019-06-19T02:08:00Z</dcterms:created>
  <dcterms:modified xsi:type="dcterms:W3CDTF">2023-05-04T09:02:04Z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266144CFB6024641A103F6A3451A62F4</vt:lpwstr>
  </property>
</Properties>
</file>