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4" r:id="rId3"/>
  </p:sldMasterIdLst>
  <p:notesMasterIdLst>
    <p:notesMasterId r:id="rId6"/>
  </p:notesMasterIdLst>
  <p:handoutMasterIdLst>
    <p:handoutMasterId r:id="rId21"/>
  </p:handoutMasterIdLst>
  <p:sldIdLst>
    <p:sldId id="389" r:id="rId4"/>
    <p:sldId id="351" r:id="rId5"/>
    <p:sldId id="353" r:id="rId7"/>
    <p:sldId id="376" r:id="rId8"/>
    <p:sldId id="356" r:id="rId9"/>
    <p:sldId id="355" r:id="rId10"/>
    <p:sldId id="359" r:id="rId11"/>
    <p:sldId id="362" r:id="rId12"/>
    <p:sldId id="360" r:id="rId13"/>
    <p:sldId id="374" r:id="rId14"/>
    <p:sldId id="377" r:id="rId15"/>
    <p:sldId id="361" r:id="rId16"/>
    <p:sldId id="364" r:id="rId17"/>
    <p:sldId id="358" r:id="rId18"/>
    <p:sldId id="365" r:id="rId19"/>
    <p:sldId id="380" r:id="rId20"/>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00FF"/>
    <a:srgbClr val="0000FF"/>
    <a:srgbClr val="99CCFF"/>
    <a:srgbClr val="006600"/>
    <a:srgbClr val="FF7C80"/>
    <a:srgbClr val="FFFF00"/>
    <a:srgbClr val="0000CC"/>
    <a:srgbClr val="FF99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38980" autoAdjust="0"/>
  </p:normalViewPr>
  <p:slideViewPr>
    <p:cSldViewPr>
      <p:cViewPr varScale="1">
        <p:scale>
          <a:sx n="119" d="100"/>
          <a:sy n="119" d="100"/>
        </p:scale>
        <p:origin x="-564" y="-144"/>
      </p:cViewPr>
      <p:guideLst>
        <p:guide orient="horz" pos="2159"/>
        <p:guide orient="horz" pos="1076"/>
        <p:guide pos="3844"/>
        <p:guide pos="1928"/>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2" d="100"/>
          <a:sy n="52" d="100"/>
        </p:scale>
        <p:origin x="-2844" y="-84"/>
      </p:cViewPr>
      <p:guideLst>
        <p:guide orient="horz" pos="2868"/>
        <p:guide pos="2125"/>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handoutMaster" Target="handoutMasters/handoutMaster1.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6B56024-E033-460B-B461-F9C8C93C904B}"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95472FC-EDD4-43B4-B218-6888597E2A21}"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403541-C361-4440-AA44-DBB6527DDBF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9461BB-BB29-447B-86E6-652C097B04C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199765" algn="l" defTabSz="914400" rtl="0" eaLnBrk="1" latinLnBrk="0" hangingPunct="1">
      <a:defRPr sz="1200" kern="1200">
        <a:solidFill>
          <a:schemeClr val="tx1"/>
        </a:solidFill>
        <a:latin typeface="+mn-lt"/>
        <a:ea typeface="+mn-ea"/>
        <a:cs typeface="+mn-cs"/>
      </a:defRPr>
    </a:lvl8pPr>
    <a:lvl9pPr marL="3656965"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office.msn.com.cn/" TargetMode="Externa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2" name="椭圆 1"/>
          <p:cNvSpPr/>
          <p:nvPr userDrawn="1"/>
        </p:nvSpPr>
        <p:spPr>
          <a:xfrm rot="5400000">
            <a:off x="1790967" y="425408"/>
            <a:ext cx="2028376" cy="1177563"/>
          </a:xfrm>
          <a:custGeom>
            <a:avLst/>
            <a:gdLst/>
            <a:ahLst/>
            <a:cxnLst/>
            <a:rect l="l" t="t" r="r" b="b"/>
            <a:pathLst>
              <a:path w="2028376" h="1177563">
                <a:moveTo>
                  <a:pt x="0" y="1177563"/>
                </a:moveTo>
                <a:lnTo>
                  <a:pt x="0" y="0"/>
                </a:lnTo>
                <a:lnTo>
                  <a:pt x="2028376" y="0"/>
                </a:lnTo>
                <a:cubicBezTo>
                  <a:pt x="1624320" y="702037"/>
                  <a:pt x="867468" y="1174384"/>
                  <a:pt x="0" y="1177563"/>
                </a:cubicBezTo>
                <a:close/>
              </a:path>
            </a:pathLst>
          </a:custGeom>
          <a:solidFill>
            <a:srgbClr val="BF342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3" name="矩形 7"/>
          <p:cNvSpPr/>
          <p:nvPr userDrawn="1"/>
        </p:nvSpPr>
        <p:spPr>
          <a:xfrm rot="5400000">
            <a:off x="2809831" y="584110"/>
            <a:ext cx="2346109" cy="1177890"/>
          </a:xfrm>
          <a:custGeom>
            <a:avLst/>
            <a:gdLst/>
            <a:ahLst/>
            <a:cxnLst/>
            <a:rect l="l" t="t" r="r" b="b"/>
            <a:pathLst>
              <a:path w="2346109" h="1177890">
                <a:moveTo>
                  <a:pt x="0" y="1177890"/>
                </a:moveTo>
                <a:lnTo>
                  <a:pt x="0" y="0"/>
                </a:lnTo>
                <a:lnTo>
                  <a:pt x="2346109" y="0"/>
                </a:lnTo>
                <a:cubicBezTo>
                  <a:pt x="2346109" y="429552"/>
                  <a:pt x="2231144" y="832251"/>
                  <a:pt x="2028377" y="1177890"/>
                </a:cubicBezTo>
                <a:close/>
              </a:path>
            </a:pathLst>
          </a:custGeom>
          <a:solidFill>
            <a:srgbClr val="FDA907"/>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4" name="椭圆 12"/>
          <p:cNvSpPr/>
          <p:nvPr userDrawn="1"/>
        </p:nvSpPr>
        <p:spPr>
          <a:xfrm rot="5400000">
            <a:off x="5324309" y="425407"/>
            <a:ext cx="2028375" cy="1177562"/>
          </a:xfrm>
          <a:custGeom>
            <a:avLst/>
            <a:gdLst/>
            <a:ahLst/>
            <a:cxnLst/>
            <a:rect l="l" t="t" r="r" b="b"/>
            <a:pathLst>
              <a:path w="2028375" h="1177562">
                <a:moveTo>
                  <a:pt x="0" y="1177562"/>
                </a:moveTo>
                <a:lnTo>
                  <a:pt x="0" y="0"/>
                </a:lnTo>
                <a:cubicBezTo>
                  <a:pt x="867468" y="3179"/>
                  <a:pt x="1624319" y="475526"/>
                  <a:pt x="2028375" y="1177562"/>
                </a:cubicBezTo>
                <a:close/>
              </a:path>
            </a:pathLst>
          </a:custGeom>
          <a:solidFill>
            <a:srgbClr val="1A7BAE"/>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 name="椭圆 13"/>
          <p:cNvSpPr/>
          <p:nvPr userDrawn="1"/>
        </p:nvSpPr>
        <p:spPr>
          <a:xfrm rot="5400000">
            <a:off x="3987408" y="584418"/>
            <a:ext cx="2346724" cy="1177890"/>
          </a:xfrm>
          <a:custGeom>
            <a:avLst/>
            <a:gdLst/>
            <a:ahLst/>
            <a:cxnLst/>
            <a:rect l="l" t="t" r="r" b="b"/>
            <a:pathLst>
              <a:path w="2346724" h="1177890">
                <a:moveTo>
                  <a:pt x="0" y="1177890"/>
                </a:moveTo>
                <a:lnTo>
                  <a:pt x="0" y="0"/>
                </a:lnTo>
                <a:lnTo>
                  <a:pt x="2028990" y="0"/>
                </a:lnTo>
                <a:cubicBezTo>
                  <a:pt x="2231759" y="345641"/>
                  <a:pt x="2346724" y="748340"/>
                  <a:pt x="2346724" y="1177890"/>
                </a:cubicBezTo>
                <a:close/>
              </a:path>
            </a:pathLst>
          </a:custGeom>
          <a:solidFill>
            <a:srgbClr val="95BC4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6" name="弧形 5"/>
          <p:cNvSpPr/>
          <p:nvPr userDrawn="1"/>
        </p:nvSpPr>
        <p:spPr>
          <a:xfrm>
            <a:off x="2074528" y="-2513200"/>
            <a:ext cx="4994940" cy="4994940"/>
          </a:xfrm>
          <a:prstGeom prst="arc">
            <a:avLst>
              <a:gd name="adj1" fmla="val 3404"/>
              <a:gd name="adj2" fmla="val 10819516"/>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lIns="91432" tIns="45716" rIns="91432" bIns="45716" rtlCol="0" anchor="ctr"/>
          <a:lstStyle/>
          <a:p>
            <a:pPr algn="ctr"/>
            <a:endParaRPr lang="zh-CN" altLang="en-US"/>
          </a:p>
        </p:txBody>
      </p:sp>
      <p:sp>
        <p:nvSpPr>
          <p:cNvPr id="7" name="椭圆 6"/>
          <p:cNvSpPr/>
          <p:nvPr userDrawn="1"/>
        </p:nvSpPr>
        <p:spPr>
          <a:xfrm>
            <a:off x="4493240" y="2414232"/>
            <a:ext cx="157518" cy="15751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4"/>
            <a:ext cx="2133600" cy="273844"/>
          </a:xfrm>
          <a:prstGeom prst="rect">
            <a:avLst/>
          </a:prstGeom>
        </p:spPr>
        <p:txBody>
          <a:bodyPr lIns="91432" tIns="45716" rIns="91432" bIns="45716"/>
          <a:lstStyle/>
          <a:p>
            <a:endParaRPr lang="zh-CN" altLang="en-US"/>
          </a:p>
        </p:txBody>
      </p:sp>
      <p:sp>
        <p:nvSpPr>
          <p:cNvPr id="3" name="页脚占位符 2"/>
          <p:cNvSpPr>
            <a:spLocks noGrp="1"/>
          </p:cNvSpPr>
          <p:nvPr>
            <p:ph type="ftr" sz="quarter" idx="11"/>
          </p:nvPr>
        </p:nvSpPr>
        <p:spPr>
          <a:xfrm>
            <a:off x="3124200" y="4767264"/>
            <a:ext cx="2895600" cy="273844"/>
          </a:xfrm>
          <a:prstGeom prst="rect">
            <a:avLst/>
          </a:prstGeom>
        </p:spPr>
        <p:txBody>
          <a:bodyPr lIns="91432" tIns="45716" rIns="91432" bIns="45716"/>
          <a:lstStyle/>
          <a:p>
            <a:endParaRPr lang="zh-CN" altLang="en-US"/>
          </a:p>
        </p:txBody>
      </p:sp>
      <p:sp>
        <p:nvSpPr>
          <p:cNvPr id="4" name="灯片编号占位符 3"/>
          <p:cNvSpPr>
            <a:spLocks noGrp="1"/>
          </p:cNvSpPr>
          <p:nvPr>
            <p:ph type="sldNum" sz="quarter" idx="12"/>
          </p:nvPr>
        </p:nvSpPr>
        <p:spPr>
          <a:xfrm>
            <a:off x="6553200" y="4767264"/>
            <a:ext cx="2133600" cy="273844"/>
          </a:xfrm>
          <a:prstGeom prst="rect">
            <a:avLst/>
          </a:prstGeom>
        </p:spPr>
        <p:txBody>
          <a:bodyPr lIns="91432" tIns="45716" rIns="91432" bIns="45716"/>
          <a:lstStyle/>
          <a:p>
            <a:fld id="{0C913308-F349-4B6D-A68A-DD1791B4A57B}" type="slidenum">
              <a:rPr lang="zh-CN" altLang="en-US" smtClean="0"/>
            </a:fld>
            <a:endParaRPr lang="zh-CN" altLang="en-US"/>
          </a:p>
        </p:txBody>
      </p:sp>
    </p:spTree>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7"/>
            <a:ext cx="3008313" cy="871538"/>
          </a:xfrm>
          <a:prstGeom prst="rect">
            <a:avLst/>
          </a:prstGeom>
        </p:spPr>
        <p:txBody>
          <a:bodyPr lIns="91432" tIns="45716" rIns="91432" bIns="45716"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92"/>
            <a:ext cx="5111750" cy="4389835"/>
          </a:xfrm>
          <a:prstGeom prst="rect">
            <a:avLst/>
          </a:prstGeom>
        </p:spPr>
        <p:txBody>
          <a:bodyPr lIns="91432" tIns="45716" rIns="91432" bIns="45716"/>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2" y="1076328"/>
            <a:ext cx="3008313" cy="3518297"/>
          </a:xfrm>
          <a:prstGeom prst="rect">
            <a:avLst/>
          </a:prstGeom>
        </p:spPr>
        <p:txBody>
          <a:bodyPr lIns="91432" tIns="45716" rIns="91432" bIns="45716"/>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199765" indent="0">
              <a:buNone/>
              <a:defRPr sz="900"/>
            </a:lvl8pPr>
            <a:lvl9pPr marL="3656965"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457200" y="4767264"/>
            <a:ext cx="2133600" cy="273844"/>
          </a:xfrm>
          <a:prstGeom prst="rect">
            <a:avLst/>
          </a:prstGeom>
        </p:spPr>
        <p:txBody>
          <a:bodyPr lIns="91432" tIns="45716" rIns="91432" bIns="45716"/>
          <a:lstStyle/>
          <a:p>
            <a:endParaRPr lang="zh-CN" altLang="en-US"/>
          </a:p>
        </p:txBody>
      </p:sp>
      <p:sp>
        <p:nvSpPr>
          <p:cNvPr id="6" name="页脚占位符 5"/>
          <p:cNvSpPr>
            <a:spLocks noGrp="1"/>
          </p:cNvSpPr>
          <p:nvPr>
            <p:ph type="ftr" sz="quarter" idx="11"/>
          </p:nvPr>
        </p:nvSpPr>
        <p:spPr>
          <a:xfrm>
            <a:off x="3124200" y="4767264"/>
            <a:ext cx="2895600" cy="273844"/>
          </a:xfrm>
          <a:prstGeom prst="rect">
            <a:avLst/>
          </a:prstGeom>
        </p:spPr>
        <p:txBody>
          <a:bodyPr lIns="91432" tIns="45716" rIns="91432" bIns="45716"/>
          <a:lstStyle/>
          <a:p>
            <a:endParaRPr lang="zh-CN" altLang="en-US"/>
          </a:p>
        </p:txBody>
      </p:sp>
      <p:sp>
        <p:nvSpPr>
          <p:cNvPr id="7" name="灯片编号占位符 6"/>
          <p:cNvSpPr>
            <a:spLocks noGrp="1"/>
          </p:cNvSpPr>
          <p:nvPr>
            <p:ph type="sldNum" sz="quarter" idx="12"/>
          </p:nvPr>
        </p:nvSpPr>
        <p:spPr>
          <a:xfrm>
            <a:off x="6553200" y="4767264"/>
            <a:ext cx="2133600" cy="273844"/>
          </a:xfrm>
          <a:prstGeom prst="rect">
            <a:avLst/>
          </a:prstGeom>
        </p:spPr>
        <p:txBody>
          <a:bodyPr lIns="91432" tIns="45716" rIns="91432" bIns="45716"/>
          <a:lstStyle/>
          <a:p>
            <a:fld id="{0C913308-F349-4B6D-A68A-DD1791B4A57B}" type="slidenum">
              <a:rPr lang="zh-CN" altLang="en-US" smtClean="0"/>
            </a:fld>
            <a:endParaRPr lang="zh-CN" altLang="en-US"/>
          </a:p>
        </p:txBody>
      </p:sp>
    </p:spTree>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054"/>
          </a:xfrm>
          <a:prstGeom prst="rect">
            <a:avLst/>
          </a:prstGeom>
        </p:spPr>
        <p:txBody>
          <a:bodyPr lIns="91432" tIns="45716" rIns="91432" bIns="45716"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a:prstGeom prst="rect">
            <a:avLst/>
          </a:prstGeom>
        </p:spPr>
        <p:txBody>
          <a:bodyPr lIns="91432" tIns="45716" rIns="91432" bIns="45716"/>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199765" indent="0">
              <a:buNone/>
              <a:defRPr sz="2000"/>
            </a:lvl8pPr>
            <a:lvl9pPr marL="3656965" indent="0">
              <a:buNone/>
              <a:defRPr sz="2000"/>
            </a:lvl9pPr>
          </a:lstStyle>
          <a:p>
            <a:endParaRPr lang="zh-CN" altLang="en-US"/>
          </a:p>
        </p:txBody>
      </p:sp>
      <p:sp>
        <p:nvSpPr>
          <p:cNvPr id="4" name="文本占位符 3"/>
          <p:cNvSpPr>
            <a:spLocks noGrp="1"/>
          </p:cNvSpPr>
          <p:nvPr>
            <p:ph type="body" sz="half" idx="2"/>
          </p:nvPr>
        </p:nvSpPr>
        <p:spPr>
          <a:xfrm>
            <a:off x="1792288" y="4025507"/>
            <a:ext cx="5486400" cy="603647"/>
          </a:xfrm>
          <a:prstGeom prst="rect">
            <a:avLst/>
          </a:prstGeom>
        </p:spPr>
        <p:txBody>
          <a:bodyPr lIns="91432" tIns="45716" rIns="91432" bIns="45716"/>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199765" indent="0">
              <a:buNone/>
              <a:defRPr sz="900"/>
            </a:lvl8pPr>
            <a:lvl9pPr marL="3656965"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457200" y="4767264"/>
            <a:ext cx="2133600" cy="273844"/>
          </a:xfrm>
          <a:prstGeom prst="rect">
            <a:avLst/>
          </a:prstGeom>
        </p:spPr>
        <p:txBody>
          <a:bodyPr lIns="91432" tIns="45716" rIns="91432" bIns="45716"/>
          <a:lstStyle/>
          <a:p>
            <a:endParaRPr lang="zh-CN" altLang="en-US"/>
          </a:p>
        </p:txBody>
      </p:sp>
      <p:sp>
        <p:nvSpPr>
          <p:cNvPr id="6" name="页脚占位符 5"/>
          <p:cNvSpPr>
            <a:spLocks noGrp="1"/>
          </p:cNvSpPr>
          <p:nvPr>
            <p:ph type="ftr" sz="quarter" idx="11"/>
          </p:nvPr>
        </p:nvSpPr>
        <p:spPr>
          <a:xfrm>
            <a:off x="3124200" y="4767264"/>
            <a:ext cx="2895600" cy="273844"/>
          </a:xfrm>
          <a:prstGeom prst="rect">
            <a:avLst/>
          </a:prstGeom>
        </p:spPr>
        <p:txBody>
          <a:bodyPr lIns="91432" tIns="45716" rIns="91432" bIns="45716"/>
          <a:lstStyle/>
          <a:p>
            <a:endParaRPr lang="zh-CN" altLang="en-US"/>
          </a:p>
        </p:txBody>
      </p:sp>
      <p:sp>
        <p:nvSpPr>
          <p:cNvPr id="7" name="灯片编号占位符 6"/>
          <p:cNvSpPr>
            <a:spLocks noGrp="1"/>
          </p:cNvSpPr>
          <p:nvPr>
            <p:ph type="sldNum" sz="quarter" idx="12"/>
          </p:nvPr>
        </p:nvSpPr>
        <p:spPr>
          <a:xfrm>
            <a:off x="6553200" y="4767264"/>
            <a:ext cx="2133600" cy="273844"/>
          </a:xfrm>
          <a:prstGeom prst="rect">
            <a:avLst/>
          </a:prstGeom>
        </p:spPr>
        <p:txBody>
          <a:bodyPr lIns="91432" tIns="45716" rIns="91432" bIns="45716"/>
          <a:lstStyle/>
          <a:p>
            <a:fld id="{0C913308-F349-4B6D-A68A-DD1791B4A57B}" type="slidenum">
              <a:rPr lang="zh-CN" altLang="en-US" smtClean="0"/>
            </a:fld>
            <a:endParaRPr lang="zh-CN" altLang="en-US"/>
          </a:p>
        </p:txBody>
      </p:sp>
    </p:spTree>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lIns="91432" tIns="45716" rIns="91432" bIns="45716"/>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lIns="91432" tIns="45716" rIns="91432" bIns="45716"/>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57200" y="4767264"/>
            <a:ext cx="2133600" cy="273844"/>
          </a:xfrm>
          <a:prstGeom prst="rect">
            <a:avLst/>
          </a:prstGeom>
        </p:spPr>
        <p:txBody>
          <a:bodyPr lIns="91432" tIns="45716" rIns="91432" bIns="45716"/>
          <a:lstStyle/>
          <a:p>
            <a:endParaRPr lang="zh-CN" altLang="en-US"/>
          </a:p>
        </p:txBody>
      </p:sp>
      <p:sp>
        <p:nvSpPr>
          <p:cNvPr id="5" name="页脚占位符 4"/>
          <p:cNvSpPr>
            <a:spLocks noGrp="1"/>
          </p:cNvSpPr>
          <p:nvPr>
            <p:ph type="ftr" sz="quarter" idx="11"/>
          </p:nvPr>
        </p:nvSpPr>
        <p:spPr>
          <a:xfrm>
            <a:off x="3124200" y="4767264"/>
            <a:ext cx="2895600" cy="273844"/>
          </a:xfrm>
          <a:prstGeom prst="rect">
            <a:avLst/>
          </a:prstGeom>
        </p:spPr>
        <p:txBody>
          <a:bodyPr lIns="91432" tIns="45716" rIns="91432" bIns="45716"/>
          <a:lstStyle/>
          <a:p>
            <a:endParaRPr lang="zh-CN" altLang="en-US"/>
          </a:p>
        </p:txBody>
      </p:sp>
      <p:sp>
        <p:nvSpPr>
          <p:cNvPr id="6" name="灯片编号占位符 5"/>
          <p:cNvSpPr>
            <a:spLocks noGrp="1"/>
          </p:cNvSpPr>
          <p:nvPr>
            <p:ph type="sldNum" sz="quarter" idx="12"/>
          </p:nvPr>
        </p:nvSpPr>
        <p:spPr>
          <a:xfrm>
            <a:off x="6553200" y="4767264"/>
            <a:ext cx="2133600" cy="273844"/>
          </a:xfrm>
          <a:prstGeom prst="rect">
            <a:avLst/>
          </a:prstGeom>
        </p:spPr>
        <p:txBody>
          <a:bodyPr lIns="91432" tIns="45716" rIns="91432" bIns="45716"/>
          <a:lstStyle/>
          <a:p>
            <a:fld id="{0C913308-F349-4B6D-A68A-DD1791B4A57B}" type="slidenum">
              <a:rPr lang="zh-CN" altLang="en-US" smtClean="0"/>
            </a:fld>
            <a:endParaRPr lang="zh-CN" altLang="en-US"/>
          </a:p>
        </p:txBody>
      </p:sp>
    </p:spTree>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80"/>
            <a:ext cx="2057400" cy="4388644"/>
          </a:xfrm>
          <a:prstGeom prst="rect">
            <a:avLst/>
          </a:prstGeom>
        </p:spPr>
        <p:txBody>
          <a:bodyPr vert="eaVert" lIns="91432" tIns="45716" rIns="91432" bIns="45716"/>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80"/>
            <a:ext cx="6019800" cy="4388644"/>
          </a:xfrm>
          <a:prstGeom prst="rect">
            <a:avLst/>
          </a:prstGeom>
        </p:spPr>
        <p:txBody>
          <a:bodyPr vert="eaVert" lIns="91432" tIns="45716" rIns="91432" bIns="45716"/>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57200" y="4767264"/>
            <a:ext cx="2133600" cy="273844"/>
          </a:xfrm>
          <a:prstGeom prst="rect">
            <a:avLst/>
          </a:prstGeom>
        </p:spPr>
        <p:txBody>
          <a:bodyPr lIns="91432" tIns="45716" rIns="91432" bIns="45716"/>
          <a:lstStyle/>
          <a:p>
            <a:endParaRPr lang="zh-CN" altLang="en-US"/>
          </a:p>
        </p:txBody>
      </p:sp>
      <p:sp>
        <p:nvSpPr>
          <p:cNvPr id="5" name="页脚占位符 4"/>
          <p:cNvSpPr>
            <a:spLocks noGrp="1"/>
          </p:cNvSpPr>
          <p:nvPr>
            <p:ph type="ftr" sz="quarter" idx="11"/>
          </p:nvPr>
        </p:nvSpPr>
        <p:spPr>
          <a:xfrm>
            <a:off x="3124200" y="4767264"/>
            <a:ext cx="2895600" cy="273844"/>
          </a:xfrm>
          <a:prstGeom prst="rect">
            <a:avLst/>
          </a:prstGeom>
        </p:spPr>
        <p:txBody>
          <a:bodyPr lIns="91432" tIns="45716" rIns="91432" bIns="45716"/>
          <a:lstStyle/>
          <a:p>
            <a:endParaRPr lang="zh-CN" altLang="en-US"/>
          </a:p>
        </p:txBody>
      </p:sp>
      <p:sp>
        <p:nvSpPr>
          <p:cNvPr id="6" name="灯片编号占位符 5"/>
          <p:cNvSpPr>
            <a:spLocks noGrp="1"/>
          </p:cNvSpPr>
          <p:nvPr>
            <p:ph type="sldNum" sz="quarter" idx="12"/>
          </p:nvPr>
        </p:nvSpPr>
        <p:spPr>
          <a:xfrm>
            <a:off x="6553200" y="4767264"/>
            <a:ext cx="2133600" cy="273844"/>
          </a:xfrm>
          <a:prstGeom prst="rect">
            <a:avLst/>
          </a:prstGeom>
        </p:spPr>
        <p:txBody>
          <a:bodyPr lIns="91432" tIns="45716" rIns="91432" bIns="45716"/>
          <a:lstStyle/>
          <a:p>
            <a:fld id="{0C913308-F349-4B6D-A68A-DD1791B4A57B}" type="slidenum">
              <a:rPr lang="zh-CN" altLang="en-US" smtClean="0"/>
            </a:fld>
            <a:endParaRPr lang="zh-CN" altLang="en-US"/>
          </a:p>
        </p:txBody>
      </p:sp>
    </p:spTree>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矩形 2"/>
          <p:cNvSpPr/>
          <p:nvPr userDrawn="1"/>
        </p:nvSpPr>
        <p:spPr>
          <a:xfrm>
            <a:off x="0" y="0"/>
            <a:ext cx="9144000" cy="5143500"/>
          </a:xfrm>
          <a:prstGeom prst="rect">
            <a:avLst/>
          </a:prstGeom>
          <a:gradFill flip="none" rotWithShape="1">
            <a:gsLst>
              <a:gs pos="100000">
                <a:schemeClr val="tx1">
                  <a:alpha val="56000"/>
                </a:schemeClr>
              </a:gs>
              <a:gs pos="0">
                <a:schemeClr val="tx1">
                  <a:lumMod val="75000"/>
                  <a:lumOff val="25000"/>
                  <a:alpha val="38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9" rIns="68574" bIns="34289" rtlCol="0" anchor="ctr"/>
          <a:lstStyle/>
          <a:p>
            <a:pPr marL="0" indent="0" algn="ctr">
              <a:buFont typeface="Arial" panose="020B0604020202020204" pitchFamily="34" charset="0"/>
              <a:buNone/>
            </a:pPr>
            <a:endParaRPr lang="zh-CN" alt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rcRect r="34167"/>
          <a:stretch>
            <a:fillRect/>
          </a:stretch>
        </p:blipFill>
        <p:spPr>
          <a:xfrm>
            <a:off x="0" y="0"/>
            <a:ext cx="6019800" cy="5143500"/>
          </a:xfrm>
          <a:custGeom>
            <a:avLst/>
            <a:gdLst>
              <a:gd name="connsiteX0" fmla="*/ 0 w 8026400"/>
              <a:gd name="connsiteY0" fmla="*/ 0 h 6858000"/>
              <a:gd name="connsiteX1" fmla="*/ 8026400 w 8026400"/>
              <a:gd name="connsiteY1" fmla="*/ 0 h 6858000"/>
              <a:gd name="connsiteX2" fmla="*/ 4202885 w 8026400"/>
              <a:gd name="connsiteY2" fmla="*/ 6858000 h 6858000"/>
              <a:gd name="connsiteX3" fmla="*/ 0 w 8026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026400" h="6858000">
                <a:moveTo>
                  <a:pt x="0" y="0"/>
                </a:moveTo>
                <a:lnTo>
                  <a:pt x="8026400" y="0"/>
                </a:lnTo>
                <a:lnTo>
                  <a:pt x="4202885" y="6858000"/>
                </a:lnTo>
                <a:lnTo>
                  <a:pt x="0" y="6858000"/>
                </a:lnTo>
                <a:close/>
              </a:path>
            </a:pathLst>
          </a:custGeom>
          <a:ln w="38100" cap="rnd">
            <a:solidFill>
              <a:srgbClr val="103154"/>
            </a:solidFill>
          </a:ln>
          <a:effectLst>
            <a:outerShdw blurRad="317500" sx="104000" sy="104000" algn="ctr" rotWithShape="0">
              <a:prstClr val="black">
                <a:alpha val="40000"/>
              </a:prstClr>
            </a:outerShdw>
          </a:effectLst>
        </p:spPr>
      </p:pic>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rcRect l="46389"/>
          <a:stretch>
            <a:fillRect/>
          </a:stretch>
        </p:blipFill>
        <p:spPr>
          <a:xfrm>
            <a:off x="4241783" y="0"/>
            <a:ext cx="4902219" cy="5143500"/>
          </a:xfrm>
          <a:custGeom>
            <a:avLst/>
            <a:gdLst>
              <a:gd name="connsiteX0" fmla="*/ 0 w 6536292"/>
              <a:gd name="connsiteY0" fmla="*/ 0 h 6858000"/>
              <a:gd name="connsiteX1" fmla="*/ 6536292 w 6536292"/>
              <a:gd name="connsiteY1" fmla="*/ 0 h 6858000"/>
              <a:gd name="connsiteX2" fmla="*/ 6536292 w 6536292"/>
              <a:gd name="connsiteY2" fmla="*/ 6858000 h 6858000"/>
              <a:gd name="connsiteX3" fmla="*/ 5191256 w 653629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536292" h="6858000">
                <a:moveTo>
                  <a:pt x="0" y="0"/>
                </a:moveTo>
                <a:lnTo>
                  <a:pt x="6536292" y="0"/>
                </a:lnTo>
                <a:lnTo>
                  <a:pt x="6536292" y="6858000"/>
                </a:lnTo>
                <a:lnTo>
                  <a:pt x="5191256" y="6858000"/>
                </a:lnTo>
                <a:close/>
              </a:path>
            </a:pathLst>
          </a:custGeom>
          <a:ln w="57150">
            <a:solidFill>
              <a:srgbClr val="103154"/>
            </a:solidFill>
          </a:ln>
          <a:effectLst>
            <a:outerShdw blurRad="254000" sx="102000" sy="102000" algn="ctr" rotWithShape="0">
              <a:prstClr val="black">
                <a:alpha val="40000"/>
              </a:prstClr>
            </a:outerShdw>
          </a:effectLst>
        </p:spPr>
      </p:pic>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rcRect l="59359"/>
          <a:stretch>
            <a:fillRect/>
          </a:stretch>
        </p:blipFill>
        <p:spPr>
          <a:xfrm>
            <a:off x="5427786" y="0"/>
            <a:ext cx="3716214" cy="5143500"/>
          </a:xfrm>
          <a:custGeom>
            <a:avLst/>
            <a:gdLst>
              <a:gd name="connsiteX0" fmla="*/ 3288455 w 4954952"/>
              <a:gd name="connsiteY0" fmla="*/ 0 h 6858000"/>
              <a:gd name="connsiteX1" fmla="*/ 4954952 w 4954952"/>
              <a:gd name="connsiteY1" fmla="*/ 0 h 6858000"/>
              <a:gd name="connsiteX2" fmla="*/ 4954952 w 4954952"/>
              <a:gd name="connsiteY2" fmla="*/ 6858000 h 6858000"/>
              <a:gd name="connsiteX3" fmla="*/ 2374387 w 4954952"/>
              <a:gd name="connsiteY3" fmla="*/ 6858000 h 6858000"/>
              <a:gd name="connsiteX4" fmla="*/ 0 w 4954952"/>
              <a:gd name="connsiteY4" fmla="*/ 4345536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4952" h="6858000">
                <a:moveTo>
                  <a:pt x="3288455" y="0"/>
                </a:moveTo>
                <a:lnTo>
                  <a:pt x="4954952" y="0"/>
                </a:lnTo>
                <a:lnTo>
                  <a:pt x="4954952" y="6858000"/>
                </a:lnTo>
                <a:lnTo>
                  <a:pt x="2374387" y="6858000"/>
                </a:lnTo>
                <a:lnTo>
                  <a:pt x="0" y="4345536"/>
                </a:lnTo>
                <a:close/>
              </a:path>
            </a:pathLst>
          </a:custGeom>
          <a:ln w="57150">
            <a:solidFill>
              <a:srgbClr val="103154"/>
            </a:solidFill>
          </a:ln>
          <a:effectLst>
            <a:outerShdw blurRad="254000" sx="102000" sy="102000" algn="ctr" rotWithShape="0">
              <a:prstClr val="black">
                <a:alpha val="40000"/>
              </a:prstClr>
            </a:outerShdw>
          </a:effec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grpSp>
        <p:nvGrpSpPr>
          <p:cNvPr id="2" name="组合 1"/>
          <p:cNvGrpSpPr/>
          <p:nvPr userDrawn="1"/>
        </p:nvGrpSpPr>
        <p:grpSpPr>
          <a:xfrm>
            <a:off x="281528" y="1"/>
            <a:ext cx="105725" cy="721610"/>
            <a:chOff x="281524" y="0"/>
            <a:chExt cx="105725" cy="721610"/>
          </a:xfrm>
          <a:solidFill>
            <a:srgbClr val="1A7BAE"/>
          </a:solidFill>
        </p:grpSpPr>
        <p:sp>
          <p:nvSpPr>
            <p:cNvPr id="5" name="矩形 4"/>
            <p:cNvSpPr/>
            <p:nvPr/>
          </p:nvSpPr>
          <p:spPr>
            <a:xfrm>
              <a:off x="281524"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41530"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userDrawn="1"/>
        </p:nvGrpSpPr>
        <p:grpSpPr>
          <a:xfrm rot="10800000">
            <a:off x="8801760" y="4963098"/>
            <a:ext cx="105725" cy="180402"/>
            <a:chOff x="281524" y="0"/>
            <a:chExt cx="105725" cy="721610"/>
          </a:xfrm>
          <a:solidFill>
            <a:srgbClr val="1A7BAE"/>
          </a:solidFill>
        </p:grpSpPr>
        <p:sp>
          <p:nvSpPr>
            <p:cNvPr id="10" name="矩形 9"/>
            <p:cNvSpPr/>
            <p:nvPr/>
          </p:nvSpPr>
          <p:spPr>
            <a:xfrm>
              <a:off x="281524"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41530"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2" name="等腰三角形 1"/>
          <p:cNvSpPr/>
          <p:nvPr userDrawn="1"/>
        </p:nvSpPr>
        <p:spPr>
          <a:xfrm>
            <a:off x="-1" y="4709526"/>
            <a:ext cx="9144001" cy="453118"/>
          </a:xfrm>
          <a:prstGeom prst="triangle">
            <a:avLst>
              <a:gd name="adj" fmla="val 87489"/>
            </a:avLst>
          </a:prstGeom>
          <a:solidFill>
            <a:srgbClr val="236BBB"/>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9" rIns="68574" bIns="34289" rtlCol="0" anchor="ctr"/>
          <a:lstStyle/>
          <a:p>
            <a:pPr algn="ctr"/>
            <a:endParaRPr lang="zh-CN" altLang="en-US"/>
          </a:p>
        </p:txBody>
      </p:sp>
      <p:sp>
        <p:nvSpPr>
          <p:cNvPr id="3" name="等腰三角形 2"/>
          <p:cNvSpPr/>
          <p:nvPr userDrawn="1"/>
        </p:nvSpPr>
        <p:spPr>
          <a:xfrm>
            <a:off x="-1" y="4709526"/>
            <a:ext cx="9144001" cy="453118"/>
          </a:xfrm>
          <a:prstGeom prst="triangle">
            <a:avLst>
              <a:gd name="adj" fmla="val 40421"/>
            </a:avLst>
          </a:prstGeom>
          <a:solidFill>
            <a:srgbClr val="1E5B9E"/>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9" rIns="68574" bIns="34289" rtlCol="0" anchor="ctr"/>
          <a:lstStyle/>
          <a:p>
            <a:pPr algn="ctr"/>
            <a:endParaRPr lang="zh-CN" altLang="en-US"/>
          </a:p>
        </p:txBody>
      </p:sp>
      <p:sp>
        <p:nvSpPr>
          <p:cNvPr id="4" name="等腰三角形 3"/>
          <p:cNvSpPr/>
          <p:nvPr userDrawn="1"/>
        </p:nvSpPr>
        <p:spPr>
          <a:xfrm>
            <a:off x="-1" y="4709526"/>
            <a:ext cx="9144001" cy="453118"/>
          </a:xfrm>
          <a:prstGeom prst="triangle">
            <a:avLst>
              <a:gd name="adj" fmla="val 0"/>
            </a:avLst>
          </a:prstGeom>
          <a:solidFill>
            <a:srgbClr val="10315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9" rIns="68574" bIns="34289"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
        <p:nvSpPr>
          <p:cNvPr id="9" name="等腰三角形 8"/>
          <p:cNvSpPr/>
          <p:nvPr userDrawn="1"/>
        </p:nvSpPr>
        <p:spPr>
          <a:xfrm flipH="1" flipV="1">
            <a:off x="6136109" y="0"/>
            <a:ext cx="3007895" cy="554482"/>
          </a:xfrm>
          <a:prstGeom prst="triangle">
            <a:avLst>
              <a:gd name="adj" fmla="val 0"/>
            </a:avLst>
          </a:prstGeom>
          <a:solidFill>
            <a:srgbClr val="103154"/>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4" tIns="34289" rIns="68574" bIns="34289"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2" cstate="print"/>
          <a:stretch>
            <a:fillRect/>
          </a:stretch>
        </p:blipFill>
        <p:spPr>
          <a:xfrm>
            <a:off x="-397" y="-223"/>
            <a:ext cx="9144793" cy="5143946"/>
          </a:xfrm>
          <a:prstGeom prst="rect">
            <a:avLst/>
          </a:prstGeom>
        </p:spPr>
      </p:pic>
      <p:sp>
        <p:nvSpPr>
          <p:cNvPr id="2" name="矩形 1"/>
          <p:cNvSpPr/>
          <p:nvPr userDrawn="1"/>
        </p:nvSpPr>
        <p:spPr>
          <a:xfrm>
            <a:off x="330458" y="569907"/>
            <a:ext cx="1234951" cy="288539"/>
          </a:xfrm>
          <a:prstGeom prst="rect">
            <a:avLst/>
          </a:prstGeom>
        </p:spPr>
        <p:txBody>
          <a:bodyPr wrap="none" lIns="68574" tIns="34289" rIns="68574" bIns="34289">
            <a:spAutoFit/>
          </a:bodyPr>
          <a:lstStyle/>
          <a:p>
            <a:r>
              <a:rPr lang="zh-CN" altLang="en-US" sz="1400" dirty="0" smtClean="0">
                <a:solidFill>
                  <a:srgbClr val="000000"/>
                </a:solidFill>
                <a:latin typeface="Segoe UI Light" panose="020B0502040204020203"/>
                <a:ea typeface="微软雅黑" panose="020B0503020204020204" charset="-122"/>
                <a:cs typeface="Segoe UI Light" panose="020B0502040204020203"/>
              </a:rPr>
              <a:t>背景图片素材</a:t>
            </a:r>
            <a:endParaRPr lang="zh-CN" altLang="en-US" sz="1400" dirty="0">
              <a:solidFill>
                <a:srgbClr val="000000"/>
              </a:solidFill>
              <a:latin typeface="Segoe UI Light" panose="020B0502040204020203"/>
              <a:ea typeface="微软雅黑" panose="020B0503020204020204" charset="-122"/>
              <a:cs typeface="Segoe UI Light" panose="020B0502040204020203"/>
            </a:endParaRPr>
          </a:p>
        </p:txBody>
      </p:sp>
      <p:sp>
        <p:nvSpPr>
          <p:cNvPr id="3" name="矩形 2"/>
          <p:cNvSpPr/>
          <p:nvPr userDrawn="1"/>
        </p:nvSpPr>
        <p:spPr>
          <a:xfrm>
            <a:off x="330457" y="136835"/>
            <a:ext cx="625409" cy="196206"/>
          </a:xfrm>
          <a:prstGeom prst="rect">
            <a:avLst/>
          </a:prstGeom>
        </p:spPr>
        <p:txBody>
          <a:bodyPr wrap="none" lIns="68574" tIns="34289" rIns="68574" bIns="34289">
            <a:spAutoFit/>
          </a:bodyPr>
          <a:lstStyle/>
          <a:p>
            <a:r>
              <a:rPr kumimoji="1" lang="en-US" altLang="zh-CN" sz="800" dirty="0" err="1" smtClean="0">
                <a:solidFill>
                  <a:srgbClr val="000000"/>
                </a:solidFill>
                <a:latin typeface="Segoe UI Light" panose="020B0502040204020203"/>
                <a:cs typeface="Segoe UI Light" panose="020B0502040204020203"/>
              </a:rPr>
              <a:t>OfficePLUS</a:t>
            </a:r>
            <a:endParaRPr lang="zh-CN" altLang="en-US" sz="800" dirty="0">
              <a:solidFill>
                <a:srgbClr val="000000"/>
              </a:solidFill>
              <a:latin typeface="Segoe UI Light" panose="020B0502040204020203"/>
              <a:cs typeface="Segoe UI Light" panose="020B0502040204020203"/>
            </a:endParaRPr>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标题幻灯片">
    <p:bg>
      <p:bgPr>
        <a:solidFill>
          <a:srgbClr val="E73A1C"/>
        </a:solidFill>
        <a:effectLst/>
      </p:bgPr>
    </p:bg>
    <p:spTree>
      <p:nvGrpSpPr>
        <p:cNvPr id="1" name=""/>
        <p:cNvGrpSpPr/>
        <p:nvPr/>
      </p:nvGrpSpPr>
      <p:grpSpPr>
        <a:xfrm>
          <a:off x="0" y="0"/>
          <a:ext cx="0" cy="0"/>
          <a:chOff x="0" y="0"/>
          <a:chExt cx="0" cy="0"/>
        </a:xfrm>
      </p:grpSpPr>
      <p:sp>
        <p:nvSpPr>
          <p:cNvPr id="7" name="矩形 6"/>
          <p:cNvSpPr/>
          <p:nvPr userDrawn="1"/>
        </p:nvSpPr>
        <p:spPr>
          <a:xfrm>
            <a:off x="330457" y="569907"/>
            <a:ext cx="503981" cy="288539"/>
          </a:xfrm>
          <a:prstGeom prst="rect">
            <a:avLst/>
          </a:prstGeom>
        </p:spPr>
        <p:txBody>
          <a:bodyPr wrap="none" lIns="68574" tIns="34289" rIns="68574" bIns="34289">
            <a:spAutoFit/>
          </a:bodyPr>
          <a:lstStyle/>
          <a:p>
            <a:pPr defTabSz="456565"/>
            <a:r>
              <a:rPr lang="zh-CN" altLang="en-US" sz="1400" dirty="0" smtClean="0">
                <a:solidFill>
                  <a:srgbClr val="FFFFFF"/>
                </a:solidFill>
                <a:latin typeface="Segoe UI Light" panose="020B0502040204020203"/>
                <a:ea typeface="微软雅黑" panose="020B0503020204020204" charset="-122"/>
                <a:cs typeface="Segoe UI Light" panose="020B0502040204020203"/>
              </a:rPr>
              <a:t>标注</a:t>
            </a:r>
            <a:endParaRPr lang="zh-CN" altLang="en-US" sz="1400" dirty="0">
              <a:solidFill>
                <a:srgbClr val="FFFFFF"/>
              </a:solidFill>
              <a:latin typeface="Segoe UI Light" panose="020B0502040204020203"/>
              <a:ea typeface="微软雅黑" panose="020B0503020204020204" charset="-122"/>
              <a:cs typeface="Segoe UI Light" panose="020B0502040204020203"/>
            </a:endParaRPr>
          </a:p>
        </p:txBody>
      </p:sp>
      <p:sp>
        <p:nvSpPr>
          <p:cNvPr id="8" name="矩形 7"/>
          <p:cNvSpPr/>
          <p:nvPr userDrawn="1"/>
        </p:nvSpPr>
        <p:spPr>
          <a:xfrm>
            <a:off x="2143260" y="631465"/>
            <a:ext cx="1051501" cy="2529921"/>
          </a:xfrm>
          <a:prstGeom prst="rect">
            <a:avLst/>
          </a:prstGeom>
        </p:spPr>
        <p:txBody>
          <a:bodyPr wrap="square" lIns="68574" tIns="34289" rIns="68574" bIns="34289">
            <a:spAutoFit/>
          </a:bodyPr>
          <a:lstStyle/>
          <a:p>
            <a:pPr defTabSz="456565">
              <a:lnSpc>
                <a:spcPct val="130000"/>
              </a:lnSpc>
            </a:pPr>
            <a:r>
              <a:rPr lang="zh-CN" altLang="en-US" sz="1000" dirty="0" smtClean="0">
                <a:solidFill>
                  <a:srgbClr val="FFFFFF"/>
                </a:solidFill>
                <a:latin typeface="Segoe UI Light" panose="020B0502040204020203"/>
                <a:ea typeface="微软雅黑" panose="020B0503020204020204" charset="-122"/>
                <a:cs typeface="Segoe UI Light" panose="020B0502040204020203"/>
              </a:rPr>
              <a:t>字体使用 </a:t>
            </a:r>
            <a:endParaRPr lang="en-US" altLang="zh-CN" sz="1000" dirty="0">
              <a:solidFill>
                <a:srgbClr val="FFFFFF"/>
              </a:solidFill>
              <a:latin typeface="Segoe UI Light" panose="020B0502040204020203"/>
              <a:ea typeface="微软雅黑" panose="020B0503020204020204" charset="-122"/>
              <a:cs typeface="Segoe UI Light" panose="020B0502040204020203"/>
            </a:endParaRPr>
          </a:p>
          <a:p>
            <a:pPr defTabSz="456565">
              <a:lnSpc>
                <a:spcPct val="130000"/>
              </a:lnSpc>
            </a:pPr>
            <a:endParaRPr lang="en-US" altLang="zh-CN" sz="1000" dirty="0" smtClean="0">
              <a:solidFill>
                <a:srgbClr val="FFFFFF"/>
              </a:solidFill>
              <a:latin typeface="Segoe UI Light" panose="020B0502040204020203"/>
              <a:ea typeface="微软雅黑" panose="020B0503020204020204" charset="-122"/>
              <a:cs typeface="Segoe UI Light" panose="020B0502040204020203"/>
            </a:endParaRPr>
          </a:p>
          <a:p>
            <a:pPr defTabSz="456565">
              <a:lnSpc>
                <a:spcPct val="130000"/>
              </a:lnSpc>
            </a:pPr>
            <a:endParaRPr lang="en-US" altLang="zh-CN" sz="1000" dirty="0" smtClean="0">
              <a:solidFill>
                <a:srgbClr val="FFFFFF"/>
              </a:solidFill>
              <a:latin typeface="Segoe UI Light" panose="020B0502040204020203"/>
              <a:ea typeface="微软雅黑" panose="020B0503020204020204" charset="-122"/>
              <a:cs typeface="Segoe UI Light" panose="020B0502040204020203"/>
            </a:endParaRPr>
          </a:p>
          <a:p>
            <a:pPr defTabSz="456565">
              <a:lnSpc>
                <a:spcPct val="130000"/>
              </a:lnSpc>
            </a:pPr>
            <a:endParaRPr lang="en-US" altLang="zh-CN" sz="1000" dirty="0">
              <a:solidFill>
                <a:srgbClr val="FFFFFF"/>
              </a:solidFill>
              <a:latin typeface="Segoe UI Light" panose="020B0502040204020203"/>
              <a:ea typeface="微软雅黑" panose="020B0503020204020204" charset="-122"/>
              <a:cs typeface="Segoe UI Light" panose="020B0502040204020203"/>
            </a:endParaRPr>
          </a:p>
          <a:p>
            <a:pPr defTabSz="456565">
              <a:lnSpc>
                <a:spcPct val="130000"/>
              </a:lnSpc>
            </a:pPr>
            <a:endParaRPr lang="en-US" altLang="zh-CN" sz="1000" dirty="0" smtClean="0">
              <a:solidFill>
                <a:srgbClr val="FFFFFF"/>
              </a:solidFill>
              <a:latin typeface="Segoe UI Light" panose="020B0502040204020203"/>
              <a:ea typeface="微软雅黑" panose="020B0503020204020204" charset="-122"/>
              <a:cs typeface="Segoe UI Light" panose="020B0502040204020203"/>
            </a:endParaRPr>
          </a:p>
          <a:p>
            <a:pPr defTabSz="456565">
              <a:lnSpc>
                <a:spcPct val="130000"/>
              </a:lnSpc>
            </a:pPr>
            <a:r>
              <a:rPr lang="zh-CN" altLang="en-US" sz="1000" dirty="0" smtClean="0">
                <a:solidFill>
                  <a:srgbClr val="FFFFFF"/>
                </a:solidFill>
                <a:latin typeface="Segoe UI Light" panose="020B0502040204020203"/>
                <a:ea typeface="微软雅黑" panose="020B0503020204020204" charset="-122"/>
                <a:cs typeface="Segoe UI Light" panose="020B0502040204020203"/>
              </a:rPr>
              <a:t>行距</a:t>
            </a:r>
            <a:endParaRPr lang="en-US" altLang="zh-CN" sz="1000" dirty="0" smtClean="0">
              <a:solidFill>
                <a:srgbClr val="FFFFFF"/>
              </a:solidFill>
              <a:latin typeface="Segoe UI Light" panose="020B0502040204020203"/>
              <a:ea typeface="微软雅黑" panose="020B0503020204020204" charset="-122"/>
              <a:cs typeface="Segoe UI Light" panose="020B0502040204020203"/>
            </a:endParaRPr>
          </a:p>
          <a:p>
            <a:pPr defTabSz="456565">
              <a:lnSpc>
                <a:spcPct val="130000"/>
              </a:lnSpc>
            </a:pPr>
            <a:endParaRPr lang="en-US" altLang="zh-CN" sz="1000" dirty="0" smtClean="0">
              <a:solidFill>
                <a:srgbClr val="FFFFFF"/>
              </a:solidFill>
              <a:latin typeface="Segoe UI Light" panose="020B0502040204020203"/>
              <a:ea typeface="微软雅黑" panose="020B0503020204020204" charset="-122"/>
              <a:cs typeface="Segoe UI Light" panose="020B0502040204020203"/>
            </a:endParaRPr>
          </a:p>
          <a:p>
            <a:pPr defTabSz="456565">
              <a:lnSpc>
                <a:spcPct val="130000"/>
              </a:lnSpc>
            </a:pPr>
            <a:endParaRPr lang="en-US" altLang="zh-CN" sz="1000" dirty="0">
              <a:solidFill>
                <a:srgbClr val="FFFFFF"/>
              </a:solidFill>
              <a:latin typeface="Segoe UI Light" panose="020B0502040204020203"/>
              <a:ea typeface="微软雅黑" panose="020B0503020204020204" charset="-122"/>
              <a:cs typeface="Segoe UI Light" panose="020B0502040204020203"/>
            </a:endParaRPr>
          </a:p>
          <a:p>
            <a:pPr defTabSz="456565">
              <a:lnSpc>
                <a:spcPct val="130000"/>
              </a:lnSpc>
            </a:pPr>
            <a:r>
              <a:rPr lang="zh-CN" altLang="en-US" sz="1000" dirty="0" smtClean="0">
                <a:solidFill>
                  <a:srgbClr val="FFFFFF"/>
                </a:solidFill>
                <a:latin typeface="Segoe UI Light" panose="020B0502040204020203"/>
                <a:ea typeface="微软雅黑" panose="020B0503020204020204" charset="-122"/>
                <a:cs typeface="Segoe UI Light" panose="020B0502040204020203"/>
              </a:rPr>
              <a:t>背景图片出处</a:t>
            </a:r>
            <a:endParaRPr lang="zh-CN" altLang="en-US" sz="1000" dirty="0" smtClean="0">
              <a:solidFill>
                <a:srgbClr val="FFFFFF"/>
              </a:solidFill>
              <a:latin typeface="Segoe UI Light" panose="020B0502040204020203"/>
              <a:ea typeface="微软雅黑" panose="020B0503020204020204" charset="-122"/>
              <a:cs typeface="Segoe UI Light" panose="020B0502040204020203"/>
            </a:endParaRPr>
          </a:p>
          <a:p>
            <a:pPr defTabSz="456565">
              <a:lnSpc>
                <a:spcPct val="130000"/>
              </a:lnSpc>
            </a:pPr>
            <a:endParaRPr lang="zh-CN" altLang="en-US" sz="1000" dirty="0">
              <a:solidFill>
                <a:srgbClr val="FFFFFF"/>
              </a:solidFill>
              <a:latin typeface="Segoe UI Light" panose="020B0502040204020203"/>
              <a:ea typeface="微软雅黑" panose="020B0503020204020204" charset="-122"/>
              <a:cs typeface="Segoe UI Light" panose="020B0502040204020203"/>
            </a:endParaRPr>
          </a:p>
          <a:p>
            <a:pPr defTabSz="456565">
              <a:lnSpc>
                <a:spcPct val="130000"/>
              </a:lnSpc>
            </a:pPr>
            <a:endParaRPr lang="zh-CN" altLang="en-US" sz="1000" dirty="0" smtClean="0">
              <a:solidFill>
                <a:srgbClr val="FFFFFF"/>
              </a:solidFill>
              <a:latin typeface="Segoe UI Light" panose="020B0502040204020203"/>
              <a:ea typeface="微软雅黑" panose="020B0503020204020204" charset="-122"/>
              <a:cs typeface="Segoe UI Light" panose="020B0502040204020203"/>
            </a:endParaRPr>
          </a:p>
          <a:p>
            <a:pPr defTabSz="456565">
              <a:lnSpc>
                <a:spcPct val="130000"/>
              </a:lnSpc>
            </a:pPr>
            <a:r>
              <a:rPr lang="zh-CN" altLang="en-US" sz="1000" dirty="0" smtClean="0">
                <a:solidFill>
                  <a:srgbClr val="FFFFFF"/>
                </a:solidFill>
                <a:latin typeface="Segoe UI Light" panose="020B0502040204020203"/>
                <a:ea typeface="微软雅黑" panose="020B0503020204020204" charset="-122"/>
                <a:cs typeface="Segoe UI Light" panose="020B0502040204020203"/>
              </a:rPr>
              <a:t>声明</a:t>
            </a:r>
            <a:endParaRPr lang="en-US" altLang="zh-CN" sz="1000" dirty="0" smtClean="0">
              <a:solidFill>
                <a:srgbClr val="FFFFFF"/>
              </a:solidFill>
              <a:latin typeface="Segoe UI Light" panose="020B0502040204020203"/>
              <a:ea typeface="微软雅黑" panose="020B0503020204020204" charset="-122"/>
              <a:cs typeface="Segoe UI Light" panose="020B0502040204020203"/>
            </a:endParaRPr>
          </a:p>
        </p:txBody>
      </p:sp>
      <p:sp>
        <p:nvSpPr>
          <p:cNvPr id="9" name="矩形 8"/>
          <p:cNvSpPr/>
          <p:nvPr userDrawn="1"/>
        </p:nvSpPr>
        <p:spPr>
          <a:xfrm>
            <a:off x="3296293" y="631461"/>
            <a:ext cx="2795593" cy="2870014"/>
          </a:xfrm>
          <a:prstGeom prst="rect">
            <a:avLst/>
          </a:prstGeom>
        </p:spPr>
        <p:txBody>
          <a:bodyPr wrap="square" lIns="68574" tIns="34289" rIns="68574" bIns="34289">
            <a:spAutoFit/>
          </a:bodyPr>
          <a:lstStyle/>
          <a:p>
            <a:pPr defTabSz="456565">
              <a:lnSpc>
                <a:spcPct val="130000"/>
              </a:lnSpc>
            </a:pPr>
            <a:r>
              <a:rPr lang="zh-CN" altLang="en-US" sz="1000" dirty="0" smtClean="0">
                <a:solidFill>
                  <a:srgbClr val="FFFFFF"/>
                </a:solidFill>
                <a:latin typeface="Segoe UI Light" panose="020B0502040204020203"/>
                <a:ea typeface="微软雅黑" panose="020B0503020204020204" charset="-122"/>
                <a:cs typeface="Segoe UI Light" panose="020B0502040204020203"/>
              </a:rPr>
              <a:t>英文 </a:t>
            </a:r>
            <a:r>
              <a:rPr lang="en-US" altLang="zh-CN" sz="1000" dirty="0" smtClean="0">
                <a:solidFill>
                  <a:srgbClr val="FFFFFF"/>
                </a:solidFill>
                <a:latin typeface="Segoe UI Light" panose="020B0502040204020203"/>
                <a:ea typeface="微软雅黑" panose="020B0503020204020204" charset="-122"/>
                <a:cs typeface="Segoe UI Light" panose="020B0502040204020203"/>
              </a:rPr>
              <a:t>Century Gothic</a:t>
            </a:r>
            <a:endParaRPr lang="en-US" altLang="zh-CN" sz="1000" dirty="0" smtClean="0">
              <a:solidFill>
                <a:srgbClr val="FFFFFF"/>
              </a:solidFill>
              <a:latin typeface="Segoe UI Light" panose="020B0502040204020203"/>
              <a:ea typeface="微软雅黑" panose="020B0503020204020204" charset="-122"/>
              <a:cs typeface="Segoe UI Light" panose="020B0502040204020203"/>
            </a:endParaRPr>
          </a:p>
          <a:p>
            <a:pPr defTabSz="456565">
              <a:lnSpc>
                <a:spcPct val="130000"/>
              </a:lnSpc>
            </a:pPr>
            <a:endParaRPr lang="en-US" altLang="zh-CN" sz="1000" dirty="0">
              <a:solidFill>
                <a:srgbClr val="FFFFFF"/>
              </a:solidFill>
              <a:latin typeface="Segoe UI Light" panose="020B0502040204020203"/>
              <a:ea typeface="微软雅黑" panose="020B0503020204020204" charset="-122"/>
              <a:cs typeface="Segoe UI Light" panose="020B0502040204020203"/>
            </a:endParaRPr>
          </a:p>
          <a:p>
            <a:pPr defTabSz="456565">
              <a:lnSpc>
                <a:spcPct val="130000"/>
              </a:lnSpc>
            </a:pPr>
            <a:r>
              <a:rPr lang="zh-CN" altLang="en-US" sz="1000" dirty="0" smtClean="0">
                <a:solidFill>
                  <a:srgbClr val="FFFFFF"/>
                </a:solidFill>
                <a:latin typeface="Segoe UI Light" panose="020B0502040204020203"/>
                <a:ea typeface="微软雅黑" panose="020B0503020204020204" charset="-122"/>
                <a:cs typeface="Segoe UI Light" panose="020B0502040204020203"/>
              </a:rPr>
              <a:t>中文 微软雅黑</a:t>
            </a:r>
            <a:endParaRPr lang="en-US" altLang="zh-CN" sz="1000" dirty="0" smtClean="0">
              <a:solidFill>
                <a:srgbClr val="FFFFFF"/>
              </a:solidFill>
              <a:latin typeface="Segoe UI Light" panose="020B0502040204020203"/>
              <a:ea typeface="微软雅黑" panose="020B0503020204020204" charset="-122"/>
              <a:cs typeface="Segoe UI Light" panose="020B0502040204020203"/>
            </a:endParaRPr>
          </a:p>
          <a:p>
            <a:pPr defTabSz="456565">
              <a:lnSpc>
                <a:spcPct val="130000"/>
              </a:lnSpc>
            </a:pPr>
            <a:endParaRPr lang="en-US" altLang="zh-CN" sz="1000" dirty="0">
              <a:solidFill>
                <a:srgbClr val="FFFFFF"/>
              </a:solidFill>
              <a:latin typeface="Segoe UI Light" panose="020B0502040204020203"/>
              <a:ea typeface="微软雅黑" panose="020B0503020204020204" charset="-122"/>
              <a:cs typeface="Segoe UI Light" panose="020B0502040204020203"/>
            </a:endParaRPr>
          </a:p>
          <a:p>
            <a:pPr defTabSz="456565">
              <a:lnSpc>
                <a:spcPct val="130000"/>
              </a:lnSpc>
            </a:pPr>
            <a:endParaRPr lang="en-US" altLang="zh-CN" sz="1000" dirty="0" smtClean="0">
              <a:solidFill>
                <a:srgbClr val="FFFFFF"/>
              </a:solidFill>
              <a:latin typeface="Segoe UI Light" panose="020B0502040204020203"/>
              <a:ea typeface="微软雅黑" panose="020B0503020204020204" charset="-122"/>
              <a:cs typeface="Segoe UI Light" panose="020B0502040204020203"/>
            </a:endParaRPr>
          </a:p>
          <a:p>
            <a:pPr defTabSz="456565">
              <a:lnSpc>
                <a:spcPct val="130000"/>
              </a:lnSpc>
            </a:pPr>
            <a:r>
              <a:rPr lang="zh-CN" altLang="en-US" sz="1000" dirty="0" smtClean="0">
                <a:solidFill>
                  <a:srgbClr val="FFFFFF"/>
                </a:solidFill>
                <a:latin typeface="Segoe UI Light" panose="020B0502040204020203"/>
                <a:ea typeface="微软雅黑" panose="020B0503020204020204" charset="-122"/>
                <a:cs typeface="Segoe UI Light" panose="020B0502040204020203"/>
              </a:rPr>
              <a:t>正文 </a:t>
            </a:r>
            <a:r>
              <a:rPr lang="en-US" altLang="zh-CN" sz="1000" dirty="0" smtClean="0">
                <a:solidFill>
                  <a:srgbClr val="FFFFFF"/>
                </a:solidFill>
                <a:latin typeface="Segoe UI Light" panose="020B0502040204020203"/>
                <a:ea typeface="微软雅黑" panose="020B0503020204020204" charset="-122"/>
                <a:cs typeface="Segoe UI Light" panose="020B0502040204020203"/>
              </a:rPr>
              <a:t>1.3</a:t>
            </a:r>
            <a:endParaRPr lang="en-US" altLang="zh-CN" sz="1000" dirty="0" smtClean="0">
              <a:solidFill>
                <a:srgbClr val="FFFFFF"/>
              </a:solidFill>
              <a:latin typeface="Segoe UI Light" panose="020B0502040204020203"/>
              <a:ea typeface="微软雅黑" panose="020B0503020204020204" charset="-122"/>
              <a:cs typeface="Segoe UI Light" panose="020B0502040204020203"/>
            </a:endParaRPr>
          </a:p>
          <a:p>
            <a:pPr defTabSz="456565">
              <a:lnSpc>
                <a:spcPct val="130000"/>
              </a:lnSpc>
            </a:pPr>
            <a:endParaRPr lang="en-US" altLang="zh-CN" sz="1000" dirty="0">
              <a:solidFill>
                <a:srgbClr val="FFFFFF"/>
              </a:solidFill>
              <a:latin typeface="Segoe UI Light" panose="020B0502040204020203"/>
              <a:ea typeface="微软雅黑" panose="020B0503020204020204" charset="-122"/>
              <a:cs typeface="Segoe UI Light" panose="020B0502040204020203"/>
            </a:endParaRPr>
          </a:p>
          <a:p>
            <a:pPr defTabSz="456565">
              <a:lnSpc>
                <a:spcPct val="130000"/>
              </a:lnSpc>
            </a:pPr>
            <a:endParaRPr lang="en-US" altLang="zh-CN" sz="1000" dirty="0" smtClean="0">
              <a:solidFill>
                <a:srgbClr val="FFFFFF"/>
              </a:solidFill>
              <a:latin typeface="Segoe UI Light" panose="020B0502040204020203"/>
              <a:ea typeface="微软雅黑" panose="020B0503020204020204" charset="-122"/>
              <a:cs typeface="Segoe UI Light" panose="020B0502040204020203"/>
            </a:endParaRPr>
          </a:p>
          <a:p>
            <a:pPr defTabSz="456565">
              <a:lnSpc>
                <a:spcPct val="130000"/>
              </a:lnSpc>
            </a:pPr>
            <a:r>
              <a:rPr lang="en-US" altLang="zh-CN" sz="1000" dirty="0" err="1" smtClean="0">
                <a:solidFill>
                  <a:srgbClr val="FFFFFF"/>
                </a:solidFill>
                <a:latin typeface="Segoe UI Light" panose="020B0502040204020203"/>
                <a:ea typeface="微软雅黑" panose="020B0503020204020204" charset="-122"/>
                <a:cs typeface="Segoe UI Light" panose="020B0502040204020203"/>
              </a:rPr>
              <a:t>cn.bing.com</a:t>
            </a:r>
            <a:endParaRPr lang="zh-CN" altLang="en-US" sz="1000" dirty="0" smtClean="0">
              <a:solidFill>
                <a:srgbClr val="FFFFFF"/>
              </a:solidFill>
              <a:latin typeface="Segoe UI Light" panose="020B0502040204020203"/>
              <a:ea typeface="微软雅黑" panose="020B0503020204020204" charset="-122"/>
              <a:cs typeface="Segoe UI Light" panose="020B0502040204020203"/>
            </a:endParaRPr>
          </a:p>
          <a:p>
            <a:pPr defTabSz="456565">
              <a:lnSpc>
                <a:spcPct val="130000"/>
              </a:lnSpc>
            </a:pPr>
            <a:endParaRPr lang="zh-CN" altLang="en-US" sz="1000" dirty="0">
              <a:solidFill>
                <a:srgbClr val="FFFFFF"/>
              </a:solidFill>
              <a:latin typeface="Segoe UI Light" panose="020B0502040204020203"/>
              <a:ea typeface="微软雅黑" panose="020B0503020204020204" charset="-122"/>
              <a:cs typeface="Segoe UI Light" panose="020B0502040204020203"/>
            </a:endParaRPr>
          </a:p>
          <a:p>
            <a:pPr defTabSz="456565">
              <a:lnSpc>
                <a:spcPct val="130000"/>
              </a:lnSpc>
            </a:pPr>
            <a:endParaRPr lang="zh-CN" altLang="en-US" sz="1000" dirty="0" smtClean="0">
              <a:solidFill>
                <a:srgbClr val="FFFFFF"/>
              </a:solidFill>
              <a:latin typeface="Segoe UI Light" panose="020B0502040204020203"/>
              <a:ea typeface="微软雅黑" panose="020B0503020204020204" charset="-122"/>
              <a:cs typeface="Segoe UI Light" panose="020B0502040204020203"/>
            </a:endParaRPr>
          </a:p>
          <a:p>
            <a:pPr defTabSz="456565">
              <a:lnSpc>
                <a:spcPct val="130000"/>
              </a:lnSpc>
            </a:pPr>
            <a:r>
              <a:rPr lang="zh-CN" altLang="en-US" sz="1000" dirty="0">
                <a:solidFill>
                  <a:prstClr val="white"/>
                </a:solidFill>
                <a:latin typeface="Century Gothic" panose="020B0502020202020204"/>
                <a:ea typeface="微软雅黑" panose="020B0503020204020204" charset="-122"/>
              </a:rPr>
              <a:t>互联网是一个开放共享的平台</a:t>
            </a:r>
            <a:endParaRPr lang="zh-CN" altLang="en-US" sz="1000" dirty="0">
              <a:solidFill>
                <a:prstClr val="white"/>
              </a:solidFill>
              <a:latin typeface="Century Gothic" panose="020B0502020202020204"/>
              <a:ea typeface="微软雅黑" panose="020B0503020204020204" charset="-122"/>
            </a:endParaRPr>
          </a:p>
          <a:p>
            <a:pPr defTabSz="456565">
              <a:lnSpc>
                <a:spcPct val="130000"/>
              </a:lnSpc>
            </a:pPr>
            <a:r>
              <a:rPr kumimoji="1" lang="en-US" altLang="zh-CN" sz="1000" dirty="0">
                <a:solidFill>
                  <a:prstClr val="white"/>
                </a:solidFill>
                <a:latin typeface="Segoe UI Light" panose="020B0502040204020203"/>
                <a:ea typeface="微软雅黑" panose="020B0503020204020204" charset="-122"/>
                <a:cs typeface="Segoe UI Light" panose="020B0502040204020203"/>
              </a:rPr>
              <a:t>OfficePLUS</a:t>
            </a:r>
            <a:r>
              <a:rPr lang="zh-CN" altLang="en-US" sz="1000" dirty="0" smtClean="0">
                <a:solidFill>
                  <a:prstClr val="white"/>
                </a:solidFill>
                <a:latin typeface="Century Gothic" panose="020B0502020202020204"/>
                <a:ea typeface="微软雅黑" panose="020B0503020204020204" charset="-122"/>
              </a:rPr>
              <a:t> 部分</a:t>
            </a:r>
            <a:r>
              <a:rPr lang="zh-CN" altLang="en-US" sz="1000" dirty="0">
                <a:solidFill>
                  <a:prstClr val="white"/>
                </a:solidFill>
                <a:latin typeface="Century Gothic" panose="020B0502020202020204"/>
                <a:ea typeface="微软雅黑" panose="020B0503020204020204" charset="-122"/>
              </a:rPr>
              <a:t>设计灵感与元素来源于网络</a:t>
            </a:r>
            <a:endParaRPr lang="zh-CN" altLang="en-US" sz="1000" dirty="0">
              <a:solidFill>
                <a:prstClr val="white"/>
              </a:solidFill>
              <a:latin typeface="Century Gothic" panose="020B0502020202020204"/>
              <a:ea typeface="微软雅黑" panose="020B0503020204020204" charset="-122"/>
            </a:endParaRPr>
          </a:p>
          <a:p>
            <a:pPr defTabSz="456565">
              <a:lnSpc>
                <a:spcPct val="130000"/>
              </a:lnSpc>
            </a:pPr>
            <a:r>
              <a:rPr lang="zh-CN" altLang="en-US" sz="1000" dirty="0">
                <a:solidFill>
                  <a:prstClr val="white"/>
                </a:solidFill>
                <a:latin typeface="Century Gothic" panose="020B0502020202020204"/>
                <a:ea typeface="微软雅黑" panose="020B0503020204020204" charset="-122"/>
              </a:rPr>
              <a:t>如有建议请</a:t>
            </a:r>
            <a:r>
              <a:rPr lang="zh-CN" altLang="en-US" sz="1000" dirty="0" smtClean="0">
                <a:solidFill>
                  <a:prstClr val="white"/>
                </a:solidFill>
                <a:latin typeface="Century Gothic" panose="020B0502020202020204"/>
                <a:ea typeface="微软雅黑" panose="020B0503020204020204" charset="-122"/>
              </a:rPr>
              <a:t>联系 </a:t>
            </a:r>
            <a:r>
              <a:rPr lang="zh-CN" altLang="en-US" sz="1000" dirty="0" smtClean="0">
                <a:solidFill>
                  <a:prstClr val="white"/>
                </a:solidFill>
                <a:latin typeface="Segoe UI Light" panose="020B0502040204020203" charset="0"/>
                <a:ea typeface="Segoe UI Light" panose="020B0502040204020203" charset="0"/>
                <a:cs typeface="Segoe UI Light" panose="020B0502040204020203" charset="0"/>
              </a:rPr>
              <a:t>officeplus@microsoft.com</a:t>
            </a:r>
            <a:endParaRPr lang="en-US" altLang="zh-CN" sz="1000" dirty="0" smtClean="0">
              <a:solidFill>
                <a:srgbClr val="FFFFFF"/>
              </a:solidFill>
              <a:latin typeface="Segoe UI Light" panose="020B0502040204020203"/>
              <a:ea typeface="微软雅黑" panose="020B0503020204020204" charset="-122"/>
              <a:cs typeface="Segoe UI Light" panose="020B0502040204020203"/>
            </a:endParaRPr>
          </a:p>
        </p:txBody>
      </p:sp>
      <p:sp>
        <p:nvSpPr>
          <p:cNvPr id="10" name="矩形 9"/>
          <p:cNvSpPr/>
          <p:nvPr userDrawn="1"/>
        </p:nvSpPr>
        <p:spPr>
          <a:xfrm>
            <a:off x="330457" y="136835"/>
            <a:ext cx="625409" cy="196206"/>
          </a:xfrm>
          <a:prstGeom prst="rect">
            <a:avLst/>
          </a:prstGeom>
        </p:spPr>
        <p:txBody>
          <a:bodyPr wrap="none" lIns="68574" tIns="34289" rIns="68574" bIns="34289">
            <a:spAutoFit/>
          </a:bodyPr>
          <a:lstStyle/>
          <a:p>
            <a:pPr defTabSz="456565"/>
            <a:r>
              <a:rPr kumimoji="1" lang="en-US" altLang="zh-CN" sz="800" dirty="0" smtClean="0">
                <a:solidFill>
                  <a:prstClr val="white"/>
                </a:solidFill>
                <a:latin typeface="Segoe UI Light" panose="020B0502040204020203"/>
                <a:ea typeface="微软雅黑" panose="020B0503020204020204" charset="-122"/>
                <a:cs typeface="Segoe UI Light" panose="020B0502040204020203"/>
              </a:rPr>
              <a:t>OfficePLUS</a:t>
            </a:r>
            <a:endParaRPr lang="zh-CN" altLang="en-US" sz="800" dirty="0">
              <a:solidFill>
                <a:prstClr val="white"/>
              </a:solidFill>
              <a:latin typeface="Segoe UI Light" panose="020B0502040204020203"/>
              <a:ea typeface="微软雅黑" panose="020B0503020204020204" charset="-122"/>
              <a:cs typeface="Segoe UI Light" panose="020B0502040204020203"/>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7" name="文本框 6"/>
          <p:cNvSpPr txBox="1"/>
          <p:nvPr userDrawn="1"/>
        </p:nvSpPr>
        <p:spPr>
          <a:xfrm>
            <a:off x="3335967" y="3344043"/>
            <a:ext cx="2466048" cy="223136"/>
          </a:xfrm>
          <a:prstGeom prst="rect">
            <a:avLst/>
          </a:prstGeom>
          <a:noFill/>
        </p:spPr>
        <p:txBody>
          <a:bodyPr wrap="none" lIns="68574" tIns="34289" rIns="68574" bIns="34289" rtlCol="0">
            <a:spAutoFit/>
          </a:bodyPr>
          <a:lstStyle/>
          <a:p>
            <a:pPr algn="ctr" defTabSz="456565"/>
            <a:r>
              <a:rPr kumimoji="1" lang="zh-CN" altLang="en-US" sz="1000" dirty="0" smtClean="0">
                <a:solidFill>
                  <a:srgbClr val="000000"/>
                </a:solidFill>
                <a:latin typeface="Century Gothic" panose="020B0502020202020204"/>
                <a:ea typeface="微软雅黑" panose="020B0503020204020204" charset="-122"/>
              </a:rPr>
              <a:t>点击</a:t>
            </a:r>
            <a:r>
              <a:rPr kumimoji="1" lang="en-US" altLang="zh-CN" sz="1000" dirty="0" smtClean="0">
                <a:solidFill>
                  <a:srgbClr val="000000"/>
                </a:solidFill>
                <a:latin typeface="Segoe UI Light" panose="020B0502040204020203" charset="0"/>
                <a:ea typeface="Segoe UI Light" panose="020B0502040204020203" charset="0"/>
                <a:cs typeface="Segoe UI Light" panose="020B0502040204020203" charset="0"/>
              </a:rPr>
              <a:t>Logo</a:t>
            </a:r>
            <a:r>
              <a:rPr kumimoji="1" lang="zh-CN" altLang="en-US" sz="1000" dirty="0" smtClean="0">
                <a:solidFill>
                  <a:srgbClr val="000000"/>
                </a:solidFill>
                <a:latin typeface="Century Gothic" panose="020B0502020202020204"/>
                <a:ea typeface="微软雅黑" panose="020B0503020204020204" charset="-122"/>
              </a:rPr>
              <a:t>获取更多优质模板（放映模式）</a:t>
            </a:r>
            <a:endParaRPr kumimoji="1" lang="zh-CN" altLang="en-US" sz="1000" dirty="0">
              <a:solidFill>
                <a:srgbClr val="000000"/>
              </a:solidFill>
              <a:latin typeface="Century Gothic" panose="020B0502020202020204"/>
              <a:ea typeface="微软雅黑" panose="020B0503020204020204" charset="-122"/>
            </a:endParaRPr>
          </a:p>
        </p:txBody>
      </p:sp>
      <p:pic>
        <p:nvPicPr>
          <p:cNvPr id="4" name="图片 3">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9000" y="2420874"/>
            <a:ext cx="2286000" cy="301752"/>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457200" y="4767264"/>
            <a:ext cx="2133600" cy="273844"/>
          </a:xfrm>
          <a:prstGeom prst="rect">
            <a:avLst/>
          </a:prstGeom>
        </p:spPr>
        <p:txBody>
          <a:bodyPr lIns="68574" tIns="34289" rIns="68574" bIns="34289"/>
          <a:lstStyle>
            <a:lvl1pPr>
              <a:defRPr/>
            </a:lvl1pPr>
          </a:lstStyle>
          <a:p>
            <a:fld id="{412AD53C-0B11-4009-A8DE-410AD5B07B24}" type="datetimeFigureOut">
              <a:rPr lang="zh-CN" altLang="en-US"/>
            </a:fld>
            <a:endParaRPr lang="zh-CN" altLang="en-US"/>
          </a:p>
        </p:txBody>
      </p:sp>
      <p:sp>
        <p:nvSpPr>
          <p:cNvPr id="3" name="页脚占位符 4"/>
          <p:cNvSpPr>
            <a:spLocks noGrp="1"/>
          </p:cNvSpPr>
          <p:nvPr>
            <p:ph type="ftr" sz="quarter" idx="11"/>
          </p:nvPr>
        </p:nvSpPr>
        <p:spPr>
          <a:xfrm>
            <a:off x="3124200" y="4767264"/>
            <a:ext cx="2895600" cy="273844"/>
          </a:xfrm>
          <a:prstGeom prst="rect">
            <a:avLst/>
          </a:prstGeom>
        </p:spPr>
        <p:txBody>
          <a:bodyPr lIns="68574" tIns="34289" rIns="68574" bIns="34289"/>
          <a:lstStyle>
            <a:lvl1pPr>
              <a:defRPr/>
            </a:lvl1pPr>
          </a:lstStyle>
          <a:p>
            <a:endParaRPr lang="zh-CN" altLang="en-US"/>
          </a:p>
        </p:txBody>
      </p:sp>
      <p:sp>
        <p:nvSpPr>
          <p:cNvPr id="4" name="灯片编号占位符 5"/>
          <p:cNvSpPr>
            <a:spLocks noGrp="1"/>
          </p:cNvSpPr>
          <p:nvPr>
            <p:ph type="sldNum" sz="quarter" idx="12"/>
          </p:nvPr>
        </p:nvSpPr>
        <p:spPr>
          <a:xfrm>
            <a:off x="6553200" y="4767264"/>
            <a:ext cx="2133600" cy="273844"/>
          </a:xfrm>
          <a:prstGeom prst="rect">
            <a:avLst/>
          </a:prstGeom>
        </p:spPr>
        <p:txBody>
          <a:bodyPr lIns="68574" tIns="34289" rIns="68574" bIns="34289"/>
          <a:lstStyle>
            <a:lvl1pPr>
              <a:defRPr/>
            </a:lvl1pPr>
          </a:lstStyle>
          <a:p>
            <a:fld id="{5B81B80C-A0BB-4B91-80E7-FC45B99143CF}" type="slidenum">
              <a:rPr lang="zh-CN" altLang="en-US"/>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lIns="68574" tIns="34289" rIns="68574" bIns="34289"/>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57200" y="1200151"/>
            <a:ext cx="8229600" cy="3394472"/>
          </a:xfrm>
          <a:prstGeom prst="rect">
            <a:avLst/>
          </a:prstGeom>
        </p:spPr>
        <p:txBody>
          <a:bodyPr lIns="68574" tIns="34289" rIns="68574" bIns="34289"/>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a:xfrm>
            <a:off x="457200" y="4767264"/>
            <a:ext cx="2133600" cy="273844"/>
          </a:xfrm>
          <a:prstGeom prst="rect">
            <a:avLst/>
          </a:prstGeom>
        </p:spPr>
        <p:txBody>
          <a:bodyPr lIns="68574" tIns="34289" rIns="68574" bIns="34289"/>
          <a:lstStyle>
            <a:lvl1pPr>
              <a:defRPr/>
            </a:lvl1pPr>
          </a:lstStyle>
          <a:p>
            <a:fld id="{412AD53C-0B11-4009-A8DE-410AD5B07B24}" type="datetimeFigureOut">
              <a:rPr lang="zh-CN" altLang="en-US">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a:xfrm>
            <a:off x="3124200" y="4767264"/>
            <a:ext cx="2895600" cy="273844"/>
          </a:xfrm>
          <a:prstGeom prst="rect">
            <a:avLst/>
          </a:prstGeom>
        </p:spPr>
        <p:txBody>
          <a:bodyPr lIns="68574" tIns="34289" rIns="68574" bIns="34289"/>
          <a:lstStyle>
            <a:lvl1pPr>
              <a:defRPr/>
            </a:lvl1p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a:xfrm>
            <a:off x="6553200" y="4767264"/>
            <a:ext cx="2133600" cy="273844"/>
          </a:xfrm>
          <a:prstGeom prst="rect">
            <a:avLst/>
          </a:prstGeom>
        </p:spPr>
        <p:txBody>
          <a:bodyPr lIns="68574" tIns="34289" rIns="68574" bIns="34289"/>
          <a:lstStyle>
            <a:lvl1pPr>
              <a:defRPr/>
            </a:lvl1pPr>
          </a:lstStyle>
          <a:p>
            <a:fld id="{39B4890B-7E0E-48B0-885D-DA512F9116A1}"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grpSp>
        <p:nvGrpSpPr>
          <p:cNvPr id="2" name="组合 1"/>
          <p:cNvGrpSpPr/>
          <p:nvPr userDrawn="1"/>
        </p:nvGrpSpPr>
        <p:grpSpPr>
          <a:xfrm>
            <a:off x="281528" y="1"/>
            <a:ext cx="105725" cy="721610"/>
            <a:chOff x="281524" y="0"/>
            <a:chExt cx="105725" cy="721610"/>
          </a:xfrm>
          <a:solidFill>
            <a:srgbClr val="95BC49"/>
          </a:solidFill>
        </p:grpSpPr>
        <p:sp>
          <p:nvSpPr>
            <p:cNvPr id="5" name="矩形 4"/>
            <p:cNvSpPr/>
            <p:nvPr/>
          </p:nvSpPr>
          <p:spPr>
            <a:xfrm>
              <a:off x="281524"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41530"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userDrawn="1"/>
        </p:nvGrpSpPr>
        <p:grpSpPr>
          <a:xfrm rot="10800000">
            <a:off x="8801760" y="4963098"/>
            <a:ext cx="105725" cy="180402"/>
            <a:chOff x="281524" y="0"/>
            <a:chExt cx="105725" cy="721610"/>
          </a:xfrm>
          <a:solidFill>
            <a:srgbClr val="95BC49"/>
          </a:solidFill>
        </p:grpSpPr>
        <p:sp>
          <p:nvSpPr>
            <p:cNvPr id="10" name="矩形 9"/>
            <p:cNvSpPr/>
            <p:nvPr/>
          </p:nvSpPr>
          <p:spPr>
            <a:xfrm>
              <a:off x="281524"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41530"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grpSp>
        <p:nvGrpSpPr>
          <p:cNvPr id="2" name="组合 1"/>
          <p:cNvGrpSpPr/>
          <p:nvPr userDrawn="1"/>
        </p:nvGrpSpPr>
        <p:grpSpPr>
          <a:xfrm>
            <a:off x="281528" y="1"/>
            <a:ext cx="105725" cy="721610"/>
            <a:chOff x="281524" y="0"/>
            <a:chExt cx="105725" cy="721610"/>
          </a:xfrm>
          <a:solidFill>
            <a:srgbClr val="FDA907"/>
          </a:solidFill>
        </p:grpSpPr>
        <p:sp>
          <p:nvSpPr>
            <p:cNvPr id="5" name="矩形 4"/>
            <p:cNvSpPr/>
            <p:nvPr/>
          </p:nvSpPr>
          <p:spPr>
            <a:xfrm>
              <a:off x="281524"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41530"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userDrawn="1"/>
        </p:nvGrpSpPr>
        <p:grpSpPr>
          <a:xfrm rot="10800000">
            <a:off x="8801760" y="4963098"/>
            <a:ext cx="105725" cy="180402"/>
            <a:chOff x="281524" y="0"/>
            <a:chExt cx="105725" cy="721610"/>
          </a:xfrm>
          <a:solidFill>
            <a:srgbClr val="FDA907"/>
          </a:solidFill>
        </p:grpSpPr>
        <p:sp>
          <p:nvSpPr>
            <p:cNvPr id="10" name="矩形 9"/>
            <p:cNvSpPr/>
            <p:nvPr/>
          </p:nvSpPr>
          <p:spPr>
            <a:xfrm>
              <a:off x="281524"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41530"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grpSp>
        <p:nvGrpSpPr>
          <p:cNvPr id="2" name="组合 1"/>
          <p:cNvGrpSpPr/>
          <p:nvPr userDrawn="1"/>
        </p:nvGrpSpPr>
        <p:grpSpPr>
          <a:xfrm>
            <a:off x="281528" y="1"/>
            <a:ext cx="105725" cy="721610"/>
            <a:chOff x="281524" y="0"/>
            <a:chExt cx="105725" cy="721610"/>
          </a:xfrm>
          <a:solidFill>
            <a:srgbClr val="BF3420"/>
          </a:solidFill>
        </p:grpSpPr>
        <p:sp>
          <p:nvSpPr>
            <p:cNvPr id="5" name="矩形 4"/>
            <p:cNvSpPr/>
            <p:nvPr/>
          </p:nvSpPr>
          <p:spPr>
            <a:xfrm>
              <a:off x="281524"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41530"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userDrawn="1"/>
        </p:nvGrpSpPr>
        <p:grpSpPr>
          <a:xfrm rot="10800000">
            <a:off x="8801760" y="4963098"/>
            <a:ext cx="105725" cy="180402"/>
            <a:chOff x="281524" y="0"/>
            <a:chExt cx="105725" cy="721610"/>
          </a:xfrm>
          <a:solidFill>
            <a:srgbClr val="BF3420"/>
          </a:solidFill>
        </p:grpSpPr>
        <p:sp>
          <p:nvSpPr>
            <p:cNvPr id="10" name="矩形 9"/>
            <p:cNvSpPr/>
            <p:nvPr/>
          </p:nvSpPr>
          <p:spPr>
            <a:xfrm>
              <a:off x="281524"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41530"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grpSp>
        <p:nvGrpSpPr>
          <p:cNvPr id="2" name="组合 1"/>
          <p:cNvGrpSpPr/>
          <p:nvPr userDrawn="1"/>
        </p:nvGrpSpPr>
        <p:grpSpPr>
          <a:xfrm>
            <a:off x="161514" y="1"/>
            <a:ext cx="225739" cy="721610"/>
            <a:chOff x="161510" y="0"/>
            <a:chExt cx="225739" cy="721610"/>
          </a:xfrm>
        </p:grpSpPr>
        <p:sp>
          <p:nvSpPr>
            <p:cNvPr id="3" name="矩形 2"/>
            <p:cNvSpPr/>
            <p:nvPr/>
          </p:nvSpPr>
          <p:spPr>
            <a:xfrm>
              <a:off x="161510" y="0"/>
              <a:ext cx="45719" cy="721610"/>
            </a:xfrm>
            <a:prstGeom prst="rect">
              <a:avLst/>
            </a:prstGeom>
            <a:solidFill>
              <a:srgbClr val="1A7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21517" y="0"/>
              <a:ext cx="45719" cy="721610"/>
            </a:xfrm>
            <a:prstGeom prst="rect">
              <a:avLst/>
            </a:prstGeom>
            <a:solidFill>
              <a:srgbClr val="95B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81524" y="0"/>
              <a:ext cx="45719" cy="721610"/>
            </a:xfrm>
            <a:prstGeom prst="rect">
              <a:avLst/>
            </a:prstGeom>
            <a:solidFill>
              <a:srgbClr val="FDA9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41530" y="0"/>
              <a:ext cx="45719" cy="721610"/>
            </a:xfrm>
            <a:prstGeom prst="rect">
              <a:avLst/>
            </a:prstGeom>
            <a:solidFill>
              <a:srgbClr val="BF34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userDrawn="1"/>
        </p:nvGrpSpPr>
        <p:grpSpPr>
          <a:xfrm rot="10800000">
            <a:off x="8801760" y="4963098"/>
            <a:ext cx="225739" cy="180402"/>
            <a:chOff x="161510" y="0"/>
            <a:chExt cx="225739" cy="721610"/>
          </a:xfrm>
        </p:grpSpPr>
        <p:sp>
          <p:nvSpPr>
            <p:cNvPr id="8" name="矩形 7"/>
            <p:cNvSpPr/>
            <p:nvPr/>
          </p:nvSpPr>
          <p:spPr>
            <a:xfrm>
              <a:off x="161510" y="0"/>
              <a:ext cx="45719" cy="721610"/>
            </a:xfrm>
            <a:prstGeom prst="rect">
              <a:avLst/>
            </a:prstGeom>
            <a:solidFill>
              <a:srgbClr val="1A7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21517" y="0"/>
              <a:ext cx="45719" cy="721610"/>
            </a:xfrm>
            <a:prstGeom prst="rect">
              <a:avLst/>
            </a:prstGeom>
            <a:solidFill>
              <a:srgbClr val="95B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81524" y="0"/>
              <a:ext cx="45719" cy="721610"/>
            </a:xfrm>
            <a:prstGeom prst="rect">
              <a:avLst/>
            </a:prstGeom>
            <a:solidFill>
              <a:srgbClr val="FDA9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41530" y="0"/>
              <a:ext cx="45719" cy="721610"/>
            </a:xfrm>
            <a:prstGeom prst="rect">
              <a:avLst/>
            </a:prstGeom>
            <a:solidFill>
              <a:srgbClr val="BF34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12" name="矩形 11"/>
          <p:cNvSpPr/>
          <p:nvPr userDrawn="1"/>
        </p:nvSpPr>
        <p:spPr>
          <a:xfrm>
            <a:off x="0" y="2706765"/>
            <a:ext cx="9144000" cy="1350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pic>
        <p:nvPicPr>
          <p:cNvPr id="3" name="Picture 2" descr="C:\Documents and Settings\yangweizhou\桌面\2.jpg"/>
          <p:cNvPicPr>
            <a:picLocks noChangeAspect="1" noChangeArrowheads="1"/>
          </p:cNvPicPr>
          <p:nvPr userDrawn="1"/>
        </p:nvPicPr>
        <p:blipFill rotWithShape="1">
          <a:blip r:embed="rId2" cstate="print"/>
          <a:srcRect b="20467"/>
          <a:stretch>
            <a:fillRect/>
          </a:stretch>
        </p:blipFill>
        <p:spPr bwMode="auto">
          <a:xfrm>
            <a:off x="0" y="0"/>
            <a:ext cx="9144000" cy="5143500"/>
          </a:xfrm>
          <a:prstGeom prst="rect">
            <a:avLst/>
          </a:prstGeom>
          <a:noFill/>
        </p:spPr>
      </p:pic>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image" Target="../media/image2.png"/><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4.xml"/><Relationship Id="rId8" Type="http://schemas.openxmlformats.org/officeDocument/2006/relationships/slideLayout" Target="../slideLayouts/slideLayout23.xml"/><Relationship Id="rId7" Type="http://schemas.openxmlformats.org/officeDocument/2006/relationships/slideLayout" Target="../slideLayouts/slideLayout22.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3" Type="http://schemas.openxmlformats.org/officeDocument/2006/relationships/slideLayout" Target="../slideLayouts/slideLayout18.xml"/><Relationship Id="rId2" Type="http://schemas.openxmlformats.org/officeDocument/2006/relationships/slideLayout" Target="../slideLayouts/slideLayout17.xml"/><Relationship Id="rId15" Type="http://schemas.openxmlformats.org/officeDocument/2006/relationships/theme" Target="../theme/theme2.xml"/><Relationship Id="rId14" Type="http://schemas.openxmlformats.org/officeDocument/2006/relationships/image" Target="../media/image6.png"/><Relationship Id="rId13" Type="http://schemas.openxmlformats.org/officeDocument/2006/relationships/slideLayout" Target="../slideLayouts/slideLayout28.xml"/><Relationship Id="rId12" Type="http://schemas.openxmlformats.org/officeDocument/2006/relationships/slideLayout" Target="../slideLayouts/slideLayout27.xml"/><Relationship Id="rId11" Type="http://schemas.openxmlformats.org/officeDocument/2006/relationships/slideLayout" Target="../slideLayouts/slideLayout26.xml"/><Relationship Id="rId10" Type="http://schemas.openxmlformats.org/officeDocument/2006/relationships/slideLayout" Target="../slideLayouts/slideLayout25.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7" descr="水印"/>
          <p:cNvPicPr>
            <a:picLocks noChangeAspect="1"/>
          </p:cNvPicPr>
          <p:nvPr userDrawn="1"/>
        </p:nvPicPr>
        <p:blipFill>
          <a:blip r:embed="rId16"/>
          <a:stretch>
            <a:fillRect/>
          </a:stretch>
        </p:blipFill>
        <p:spPr>
          <a:xfrm>
            <a:off x="8458200" y="43815"/>
            <a:ext cx="629285" cy="20383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slow">
    <p:push dir="u"/>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image" Target="../media/image2.png"/><Relationship Id="rId1"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image" Target="../media/image2.png"/><Relationship Id="rId1"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1.xml"/><Relationship Id="rId1"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2874467" y="1863626"/>
            <a:ext cx="1928813" cy="184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127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1270" b="1">
              <a:solidFill>
                <a:srgbClr val="FF0000"/>
              </a:solidFill>
              <a:latin typeface="HelveticaNeue" panose="02000503000000020004" pitchFamily="2" charset="0"/>
            </a:endParaRPr>
          </a:p>
          <a:p>
            <a:pPr eaLnBrk="1" hangingPunct="1">
              <a:spcBef>
                <a:spcPct val="0"/>
              </a:spcBef>
              <a:buFontTx/>
              <a:buNone/>
              <a:defRPr/>
            </a:pPr>
            <a:endParaRPr lang="en-US" altLang="zh-CN" sz="1270" b="1">
              <a:solidFill>
                <a:srgbClr val="FF0000"/>
              </a:solidFill>
              <a:latin typeface="HelveticaNeue" panose="02000503000000020004" pitchFamily="2" charset="0"/>
            </a:endParaRPr>
          </a:p>
          <a:p>
            <a:pPr eaLnBrk="1" hangingPunct="1">
              <a:spcBef>
                <a:spcPct val="0"/>
              </a:spcBef>
              <a:buFontTx/>
              <a:buNone/>
              <a:defRPr/>
            </a:pPr>
            <a:r>
              <a:rPr lang="zh-CN" altLang="en-US" sz="1270" b="1">
                <a:solidFill>
                  <a:srgbClr val="FF0000"/>
                </a:solidFill>
                <a:latin typeface="HelveticaNeue" panose="02000503000000020004" pitchFamily="2" charset="0"/>
              </a:rPr>
              <a:t>更多教学资源请关注</a:t>
            </a:r>
            <a:endParaRPr lang="en-US" altLang="zh-CN" sz="1270" b="1">
              <a:solidFill>
                <a:srgbClr val="FF0000"/>
              </a:solidFill>
              <a:latin typeface="HelveticaNeue" panose="02000503000000020004" pitchFamily="2" charset="0"/>
            </a:endParaRPr>
          </a:p>
          <a:p>
            <a:pPr eaLnBrk="1" hangingPunct="1">
              <a:spcBef>
                <a:spcPct val="0"/>
              </a:spcBef>
              <a:buFontTx/>
              <a:buNone/>
              <a:defRPr/>
            </a:pPr>
            <a:r>
              <a:rPr lang="zh-CN" altLang="en-US" sz="1270" b="1">
                <a:solidFill>
                  <a:srgbClr val="FF0000"/>
                </a:solidFill>
                <a:latin typeface="HelveticaNeue" panose="02000503000000020004" pitchFamily="2" charset="0"/>
              </a:rPr>
              <a:t>公众号：溯恩高中英语</a:t>
            </a:r>
            <a:endParaRPr lang="zh-CN" altLang="en-US" sz="127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075635" y="2278856"/>
            <a:ext cx="1036737" cy="103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4855071" y="1863627"/>
            <a:ext cx="1645742" cy="383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1900" b="1">
                <a:latin typeface="华文新魏" panose="02010800040101010101" pitchFamily="2" charset="-122"/>
              </a:rPr>
              <a:t>知识产权声明</a:t>
            </a:r>
            <a:endParaRPr lang="zh-CN" altLang="en-US" sz="19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7"/>
          <p:cNvSpPr>
            <a:spLocks noChangeArrowheads="1"/>
          </p:cNvSpPr>
          <p:nvPr/>
        </p:nvSpPr>
        <p:spPr bwMode="auto">
          <a:xfrm>
            <a:off x="0" y="1"/>
            <a:ext cx="3419872" cy="530913"/>
          </a:xfrm>
          <a:prstGeom prst="rect">
            <a:avLst/>
          </a:prstGeom>
          <a:solidFill>
            <a:schemeClr val="accent6">
              <a:lumMod val="75000"/>
            </a:schemeClr>
          </a:solidFill>
          <a:ln w="9525" algn="ctr">
            <a:noFill/>
            <a:miter lim="800000"/>
          </a:ln>
        </p:spPr>
        <p:txBody>
          <a:bodyPr wrap="square" lIns="68573" tIns="34289" rIns="68573" bIns="34289">
            <a:spAutoFit/>
          </a:bodyPr>
          <a:lstStyle/>
          <a:p>
            <a:r>
              <a:rPr lang="en-US" altLang="zh-CN" sz="3000" b="1" dirty="0" smtClean="0">
                <a:solidFill>
                  <a:schemeClr val="bg1"/>
                </a:solidFill>
                <a:latin typeface="Calibri" panose="020F0502020204030204" pitchFamily="34" charset="0"/>
              </a:rPr>
              <a:t>Summary for Para. 3</a:t>
            </a:r>
            <a:endParaRPr lang="zh-CN" altLang="en-US" sz="3000" b="1" dirty="0">
              <a:solidFill>
                <a:srgbClr val="FF0000"/>
              </a:solidFill>
              <a:latin typeface="Calibri" panose="020F0502020204030204" pitchFamily="34" charset="0"/>
            </a:endParaRPr>
          </a:p>
        </p:txBody>
      </p:sp>
      <p:sp>
        <p:nvSpPr>
          <p:cNvPr id="3" name="文本框 2"/>
          <p:cNvSpPr txBox="1"/>
          <p:nvPr/>
        </p:nvSpPr>
        <p:spPr>
          <a:xfrm>
            <a:off x="755576" y="1709035"/>
            <a:ext cx="7344816" cy="369332"/>
          </a:xfrm>
          <a:prstGeom prst="rect">
            <a:avLst/>
          </a:prstGeom>
          <a:noFill/>
        </p:spPr>
        <p:txBody>
          <a:bodyPr wrap="square" rtlCol="0">
            <a:spAutoFit/>
          </a:bodyPr>
          <a:lstStyle/>
          <a:p>
            <a:r>
              <a:rPr lang="zh-CN" altLang="en-US" dirty="0" smtClean="0">
                <a:solidFill>
                  <a:schemeClr val="accent5">
                    <a:lumMod val="75000"/>
                  </a:schemeClr>
                </a:solidFill>
              </a:rPr>
              <a:t>屏幕时间过多</a:t>
            </a:r>
            <a:r>
              <a:rPr lang="zh-CN" altLang="en-US" dirty="0">
                <a:solidFill>
                  <a:schemeClr val="accent5">
                    <a:lumMod val="75000"/>
                  </a:schemeClr>
                </a:solidFill>
              </a:rPr>
              <a:t>导致</a:t>
            </a:r>
            <a:r>
              <a:rPr lang="zh-CN" altLang="en-US" dirty="0" smtClean="0">
                <a:solidFill>
                  <a:schemeClr val="accent5">
                    <a:lumMod val="75000"/>
                  </a:schemeClr>
                </a:solidFill>
              </a:rPr>
              <a:t>孩子缺少睡眠和运动，这会有损大脑健康。 </a:t>
            </a:r>
            <a:endParaRPr lang="zh-CN" altLang="en-US" dirty="0">
              <a:solidFill>
                <a:schemeClr val="accent5">
                  <a:lumMod val="75000"/>
                </a:schemeClr>
              </a:solidFill>
            </a:endParaRPr>
          </a:p>
        </p:txBody>
      </p:sp>
      <p:sp>
        <p:nvSpPr>
          <p:cNvPr id="4" name="矩形 3"/>
          <p:cNvSpPr/>
          <p:nvPr/>
        </p:nvSpPr>
        <p:spPr>
          <a:xfrm>
            <a:off x="323528" y="664684"/>
            <a:ext cx="8352928" cy="1015663"/>
          </a:xfrm>
          <a:prstGeom prst="rect">
            <a:avLst/>
          </a:prstGeom>
        </p:spPr>
        <p:txBody>
          <a:bodyPr wrap="square">
            <a:spAutoFit/>
          </a:bodyPr>
          <a:lstStyle/>
          <a:p>
            <a:r>
              <a:rPr lang="en-US" altLang="zh-CN" sz="2000" b="1" kern="100" dirty="0">
                <a:latin typeface="Times New Roman" panose="02020603050405020304" pitchFamily="18" charset="0"/>
                <a:ea typeface="宋体" panose="02010600030101010101" pitchFamily="2" charset="-122"/>
              </a:rPr>
              <a:t>Too much screen time could lead to a “cascade” effect where kids don’t get enough sleep and then are less active during the day</a:t>
            </a:r>
            <a:r>
              <a:rPr lang="en-US" altLang="zh-CN" sz="2000" b="1" kern="100" dirty="0" smtClean="0">
                <a:latin typeface="Times New Roman" panose="02020603050405020304" pitchFamily="18" charset="0"/>
                <a:ea typeface="宋体" panose="02010600030101010101" pitchFamily="2" charset="-122"/>
              </a:rPr>
              <a:t>.</a:t>
            </a:r>
            <a:r>
              <a:rPr lang="en-US" altLang="zh-CN" sz="2000" b="1" kern="100" dirty="0">
                <a:latin typeface="Times New Roman" panose="02020603050405020304" pitchFamily="18" charset="0"/>
                <a:ea typeface="宋体" panose="02010600030101010101" pitchFamily="2" charset="-122"/>
              </a:rPr>
              <a:t> “You can see how this would have an impact on brain health,” Walsh said.</a:t>
            </a:r>
            <a:r>
              <a:rPr lang="en-US" altLang="zh-CN" sz="2000" b="1" kern="100" dirty="0" smtClean="0">
                <a:latin typeface="Times New Roman" panose="02020603050405020304" pitchFamily="18" charset="0"/>
                <a:ea typeface="宋体" panose="02010600030101010101" pitchFamily="2" charset="-122"/>
              </a:rPr>
              <a:t> </a:t>
            </a:r>
            <a:endParaRPr lang="zh-CN" altLang="en-US" sz="2000" b="1" dirty="0"/>
          </a:p>
        </p:txBody>
      </p:sp>
      <p:sp>
        <p:nvSpPr>
          <p:cNvPr id="5" name="下箭头 4"/>
          <p:cNvSpPr/>
          <p:nvPr/>
        </p:nvSpPr>
        <p:spPr>
          <a:xfrm>
            <a:off x="5004048" y="2060139"/>
            <a:ext cx="1002036" cy="11341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323528" y="3194275"/>
            <a:ext cx="8208912" cy="830997"/>
          </a:xfrm>
          <a:prstGeom prst="rect">
            <a:avLst/>
          </a:prstGeom>
          <a:solidFill>
            <a:schemeClr val="tx1"/>
          </a:solidFill>
        </p:spPr>
        <p:txBody>
          <a:bodyPr wrap="square" rtlCol="0">
            <a:spAutoFit/>
          </a:bodyPr>
          <a:lstStyle/>
          <a:p>
            <a:r>
              <a:rPr lang="en-US" altLang="zh-CN" sz="2400" b="1" dirty="0" smtClean="0">
                <a:solidFill>
                  <a:schemeClr val="bg1"/>
                </a:solidFill>
                <a:latin typeface="Times New Roman" panose="02020603050405020304" pitchFamily="18" charset="0"/>
                <a:cs typeface="Times New Roman" panose="02020603050405020304" pitchFamily="18" charset="0"/>
              </a:rPr>
              <a:t>It leads to/results in their lack of sleep and exercise, </a:t>
            </a:r>
            <a:endParaRPr lang="en-US" altLang="zh-CN" sz="2400" b="1" dirty="0" smtClean="0">
              <a:solidFill>
                <a:schemeClr val="bg1"/>
              </a:solidFill>
              <a:latin typeface="Times New Roman" panose="02020603050405020304" pitchFamily="18" charset="0"/>
              <a:cs typeface="Times New Roman" panose="02020603050405020304" pitchFamily="18" charset="0"/>
            </a:endParaRPr>
          </a:p>
          <a:p>
            <a:r>
              <a:rPr lang="en-US" altLang="zh-CN" sz="2400" b="1" dirty="0" smtClean="0">
                <a:solidFill>
                  <a:schemeClr val="accent4"/>
                </a:solidFill>
                <a:latin typeface="Times New Roman" panose="02020603050405020304" pitchFamily="18" charset="0"/>
                <a:cs typeface="Times New Roman" panose="02020603050405020304" pitchFamily="18" charset="0"/>
              </a:rPr>
              <a:t>which</a:t>
            </a:r>
            <a:r>
              <a:rPr lang="en-US" altLang="zh-CN" sz="2400" b="1" dirty="0" smtClean="0">
                <a:solidFill>
                  <a:schemeClr val="bg1"/>
                </a:solidFill>
                <a:latin typeface="Times New Roman" panose="02020603050405020304" pitchFamily="18" charset="0"/>
                <a:cs typeface="Times New Roman" panose="02020603050405020304" pitchFamily="18" charset="0"/>
              </a:rPr>
              <a:t>_______________________________________________</a:t>
            </a:r>
            <a:endParaRPr lang="en-US" altLang="zh-CN" sz="2400" b="1" dirty="0" smtClean="0">
              <a:solidFill>
                <a:schemeClr val="bg1"/>
              </a:solidFill>
              <a:latin typeface="Times New Roman" panose="02020603050405020304" pitchFamily="18" charset="0"/>
              <a:cs typeface="Times New Roman" panose="02020603050405020304" pitchFamily="18" charset="0"/>
            </a:endParaRPr>
          </a:p>
        </p:txBody>
      </p:sp>
      <p:sp>
        <p:nvSpPr>
          <p:cNvPr id="7" name="文本框 6"/>
          <p:cNvSpPr txBox="1"/>
          <p:nvPr/>
        </p:nvSpPr>
        <p:spPr>
          <a:xfrm>
            <a:off x="1115616" y="3545378"/>
            <a:ext cx="7920880" cy="461665"/>
          </a:xfrm>
          <a:prstGeom prst="rect">
            <a:avLst/>
          </a:prstGeom>
          <a:noFill/>
        </p:spPr>
        <p:txBody>
          <a:bodyPr wrap="square" rtlCol="0">
            <a:spAutoFit/>
          </a:bodyPr>
          <a:lstStyle/>
          <a:p>
            <a:r>
              <a:rPr lang="en-US" altLang="zh-CN" sz="2400" dirty="0" smtClean="0">
                <a:solidFill>
                  <a:schemeClr val="accent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zh-CN" sz="2400" b="1" dirty="0" smtClean="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has </a:t>
            </a:r>
            <a:r>
              <a:rPr lang="en-US" altLang="zh-CN" sz="24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a:t>
            </a:r>
            <a:r>
              <a:rPr lang="en-US" altLang="zh-CN" sz="2400" b="1" dirty="0">
                <a:solidFill>
                  <a:schemeClr val="accent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 extremely negative effect on their brain health</a:t>
            </a:r>
            <a:r>
              <a:rPr lang="en-US" altLang="zh-CN" sz="2400" b="1" dirty="0">
                <a:solidFill>
                  <a:schemeClr val="accent4"/>
                </a:solidFill>
                <a:latin typeface="Times New Roman" panose="02020603050405020304" pitchFamily="18" charset="0"/>
                <a:cs typeface="Times New Roman" panose="02020603050405020304" pitchFamily="18" charset="0"/>
              </a:rPr>
              <a:t>. </a:t>
            </a:r>
            <a:r>
              <a:rPr lang="en-US" altLang="zh-CN" sz="2400" b="1" u="sng" dirty="0">
                <a:solidFill>
                  <a:schemeClr val="accent4"/>
                </a:solidFill>
                <a:latin typeface="Times New Roman" panose="02020603050405020304" pitchFamily="18" charset="0"/>
                <a:cs typeface="Times New Roman" panose="02020603050405020304" pitchFamily="18" charset="0"/>
              </a:rPr>
              <a:t> </a:t>
            </a:r>
            <a:r>
              <a:rPr lang="zh-CN" altLang="en-US" sz="2400" b="1" u="sng" dirty="0" smtClean="0">
                <a:solidFill>
                  <a:schemeClr val="accent4"/>
                </a:solidFill>
                <a:latin typeface="Times New Roman" panose="02020603050405020304" pitchFamily="18" charset="0"/>
                <a:cs typeface="Times New Roman" panose="02020603050405020304" pitchFamily="18" charset="0"/>
              </a:rPr>
              <a:t> </a:t>
            </a:r>
            <a:endParaRPr lang="zh-CN" altLang="en-US" sz="2400" b="1" u="sng" dirty="0">
              <a:solidFill>
                <a:schemeClr val="accent4"/>
              </a:solidFill>
              <a:latin typeface="Times New Roman" panose="02020603050405020304" pitchFamily="18" charset="0"/>
              <a:cs typeface="Times New Roman" panose="02020603050405020304" pitchFamily="18" charset="0"/>
            </a:endParaRPr>
          </a:p>
        </p:txBody>
      </p:sp>
      <p:sp>
        <p:nvSpPr>
          <p:cNvPr id="9" name="矩形 8"/>
          <p:cNvSpPr/>
          <p:nvPr/>
        </p:nvSpPr>
        <p:spPr>
          <a:xfrm>
            <a:off x="1043608" y="2133244"/>
            <a:ext cx="3610202" cy="392864"/>
          </a:xfrm>
          <a:prstGeom prst="rect">
            <a:avLst/>
          </a:prstGeom>
          <a:ln>
            <a:solidFill>
              <a:srgbClr val="C00000"/>
            </a:solidFill>
          </a:ln>
        </p:spPr>
        <p:txBody>
          <a:bodyPr wrap="square">
            <a:spAutoFit/>
          </a:bodyPr>
          <a:lstStyle/>
          <a:p>
            <a:pPr lvl="0" defTabSz="914400" fontAlgn="base">
              <a:lnSpc>
                <a:spcPts val="2500"/>
              </a:lnSpc>
              <a:spcBef>
                <a:spcPct val="0"/>
              </a:spcBef>
              <a:spcAft>
                <a:spcPct val="0"/>
              </a:spcAft>
            </a:pPr>
            <a:r>
              <a:rPr lang="en-US" altLang="zh-CN" sz="20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lack </a:t>
            </a:r>
            <a:r>
              <a:rPr lang="en-US" altLang="zh-CN" sz="2000" b="1"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of, inadequate, insufficient</a:t>
            </a:r>
            <a:endParaRPr lang="en-US" altLang="zh-CN" sz="20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 name="矩形 9"/>
          <p:cNvSpPr/>
          <p:nvPr/>
        </p:nvSpPr>
        <p:spPr>
          <a:xfrm>
            <a:off x="3131840" y="1691999"/>
            <a:ext cx="497980" cy="40217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323528" y="4231774"/>
            <a:ext cx="8208912" cy="461665"/>
          </a:xfrm>
          <a:prstGeom prst="rect">
            <a:avLst/>
          </a:prstGeom>
          <a:solidFill>
            <a:schemeClr val="tx1"/>
          </a:solidFill>
        </p:spPr>
        <p:txBody>
          <a:bodyPr wrap="square" rtlCol="0">
            <a:spAutoFit/>
          </a:bodyPr>
          <a:lstStyle/>
          <a:p>
            <a:r>
              <a:rPr lang="en-US" altLang="zh-CN" sz="2400" b="1" u="sng" dirty="0" smtClean="0">
                <a:solidFill>
                  <a:srgbClr val="FFC000"/>
                </a:solidFill>
                <a:latin typeface="Times New Roman" panose="02020603050405020304" pitchFamily="18" charset="0"/>
                <a:cs typeface="Times New Roman" panose="02020603050405020304" pitchFamily="18" charset="0"/>
              </a:rPr>
              <a:t>which does harm/damage to the brain health.</a:t>
            </a:r>
            <a:endParaRPr lang="zh-CN" altLang="en-US" sz="2400" b="1" u="sng" dirty="0">
              <a:solidFill>
                <a:srgbClr val="FFC000"/>
              </a:solidFill>
              <a:latin typeface="Times New Roman" panose="02020603050405020304" pitchFamily="18" charset="0"/>
              <a:cs typeface="Times New Roman" panose="02020603050405020304" pitchFamily="18" charset="0"/>
            </a:endParaRPr>
          </a:p>
        </p:txBody>
      </p:sp>
      <p:pic>
        <p:nvPicPr>
          <p:cNvPr id="8" name="图片 7" descr="水印"/>
          <p:cNvPicPr>
            <a:picLocks noChangeAspect="1"/>
          </p:cNvPicPr>
          <p:nvPr userDrawn="1"/>
        </p:nvPicPr>
        <p:blipFill>
          <a:blip r:embed="rId1"/>
          <a:stretch>
            <a:fillRect/>
          </a:stretch>
        </p:blipFill>
        <p:spPr>
          <a:xfrm>
            <a:off x="8392795" y="43180"/>
            <a:ext cx="715645" cy="2317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p:bldP spid="9" grpId="0" animBg="1"/>
      <p:bldP spid="10"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7"/>
          <p:cNvSpPr>
            <a:spLocks noChangeArrowheads="1"/>
          </p:cNvSpPr>
          <p:nvPr/>
        </p:nvSpPr>
        <p:spPr bwMode="auto">
          <a:xfrm>
            <a:off x="0" y="1"/>
            <a:ext cx="3419872" cy="530913"/>
          </a:xfrm>
          <a:prstGeom prst="rect">
            <a:avLst/>
          </a:prstGeom>
          <a:solidFill>
            <a:schemeClr val="accent6">
              <a:lumMod val="75000"/>
            </a:schemeClr>
          </a:solidFill>
          <a:ln w="9525" algn="ctr">
            <a:noFill/>
            <a:miter lim="800000"/>
          </a:ln>
        </p:spPr>
        <p:txBody>
          <a:bodyPr wrap="square" lIns="68573" tIns="34289" rIns="68573" bIns="34289">
            <a:spAutoFit/>
          </a:bodyPr>
          <a:lstStyle/>
          <a:p>
            <a:r>
              <a:rPr lang="en-US" altLang="zh-CN" sz="3000" b="1" dirty="0" smtClean="0">
                <a:solidFill>
                  <a:schemeClr val="bg1"/>
                </a:solidFill>
                <a:latin typeface="Calibri" panose="020F0502020204030204" pitchFamily="34" charset="0"/>
              </a:rPr>
              <a:t>Summary for Para. 3</a:t>
            </a:r>
            <a:endParaRPr lang="zh-CN" altLang="en-US" sz="3000" b="1" dirty="0">
              <a:solidFill>
                <a:srgbClr val="FF0000"/>
              </a:solidFill>
              <a:latin typeface="Calibri" panose="020F0502020204030204" pitchFamily="34" charset="0"/>
            </a:endParaRPr>
          </a:p>
        </p:txBody>
      </p:sp>
      <p:pic>
        <p:nvPicPr>
          <p:cNvPr id="14" name="图片 1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67544" y="954036"/>
            <a:ext cx="7920880" cy="4007207"/>
          </a:xfrm>
          <a:prstGeom prst="rect">
            <a:avLst/>
          </a:prstGeom>
        </p:spPr>
      </p:pic>
      <p:sp>
        <p:nvSpPr>
          <p:cNvPr id="15" name="矩形 14"/>
          <p:cNvSpPr/>
          <p:nvPr/>
        </p:nvSpPr>
        <p:spPr>
          <a:xfrm>
            <a:off x="6306538" y="2283718"/>
            <a:ext cx="1361805"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611560" y="2850856"/>
            <a:ext cx="6264696"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707698" y="1174669"/>
            <a:ext cx="7565651" cy="646331"/>
          </a:xfrm>
          <a:prstGeom prst="rect">
            <a:avLst/>
          </a:prstGeom>
          <a:solidFill>
            <a:srgbClr val="FFFF00"/>
          </a:solid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What’s the theme of the </a:t>
            </a:r>
            <a:r>
              <a:rPr lang="en-US" altLang="zh-CN" b="1" dirty="0" smtClean="0">
                <a:latin typeface="Times New Roman" panose="02020603050405020304" pitchFamily="18" charset="0"/>
                <a:cs typeface="Times New Roman" panose="02020603050405020304" pitchFamily="18" charset="0"/>
              </a:rPr>
              <a:t>?</a:t>
            </a:r>
            <a:endParaRPr lang="en-US" altLang="zh-CN" b="1" dirty="0" smtClean="0">
              <a:latin typeface="Times New Roman" panose="02020603050405020304" pitchFamily="18" charset="0"/>
              <a:cs typeface="Times New Roman" panose="02020603050405020304" pitchFamily="18" charset="0"/>
            </a:endParaRPr>
          </a:p>
          <a:p>
            <a:r>
              <a:rPr lang="en-US" altLang="zh-CN" b="1" dirty="0" smtClean="0">
                <a:latin typeface="Times New Roman" panose="02020603050405020304" pitchFamily="18" charset="0"/>
                <a:cs typeface="Times New Roman" panose="02020603050405020304" pitchFamily="18" charset="0"/>
              </a:rPr>
              <a:t>What’s the relationship between “sleep and exercise” and  “screen time”? </a:t>
            </a:r>
            <a:endParaRPr lang="zh-CN" altLang="en-US" b="1" dirty="0">
              <a:latin typeface="Times New Roman" panose="02020603050405020304" pitchFamily="18" charset="0"/>
              <a:cs typeface="Times New Roman" panose="02020603050405020304" pitchFamily="18" charset="0"/>
            </a:endParaRPr>
          </a:p>
        </p:txBody>
      </p:sp>
      <p:sp>
        <p:nvSpPr>
          <p:cNvPr id="13" name="文本框 12"/>
          <p:cNvSpPr txBox="1"/>
          <p:nvPr/>
        </p:nvSpPr>
        <p:spPr>
          <a:xfrm>
            <a:off x="0" y="578580"/>
            <a:ext cx="9108503" cy="446276"/>
          </a:xfrm>
          <a:prstGeom prst="rect">
            <a:avLst/>
          </a:prstGeom>
          <a:solidFill>
            <a:schemeClr val="tx2">
              <a:lumMod val="20000"/>
              <a:lumOff val="80000"/>
            </a:schemeClr>
          </a:solidFill>
        </p:spPr>
        <p:txBody>
          <a:bodyPr wrap="square" rtlCol="0">
            <a:spAutoFit/>
          </a:bodyPr>
          <a:lstStyle/>
          <a:p>
            <a:r>
              <a:rPr lang="en-US" altLang="zh-CN" sz="2300" dirty="0" smtClean="0">
                <a:latin typeface="+mj-ea"/>
                <a:ea typeface="+mj-ea"/>
              </a:rPr>
              <a:t>Tip3: What you write must be closely connected with the theme.</a:t>
            </a:r>
            <a:endParaRPr lang="zh-CN" altLang="en-US" sz="2300" dirty="0">
              <a:latin typeface="+mj-ea"/>
              <a:ea typeface="+mj-ea"/>
            </a:endParaRPr>
          </a:p>
        </p:txBody>
      </p:sp>
      <p:pic>
        <p:nvPicPr>
          <p:cNvPr id="8" name="图片 7" descr="水印"/>
          <p:cNvPicPr>
            <a:picLocks noChangeAspect="1"/>
          </p:cNvPicPr>
          <p:nvPr userDrawn="1"/>
        </p:nvPicPr>
        <p:blipFill>
          <a:blip r:embed="rId2"/>
          <a:stretch>
            <a:fillRect/>
          </a:stretch>
        </p:blipFill>
        <p:spPr>
          <a:xfrm>
            <a:off x="8392795" y="43180"/>
            <a:ext cx="715645" cy="2317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7"/>
          <p:cNvSpPr>
            <a:spLocks noChangeArrowheads="1"/>
          </p:cNvSpPr>
          <p:nvPr/>
        </p:nvSpPr>
        <p:spPr bwMode="auto">
          <a:xfrm>
            <a:off x="0" y="1"/>
            <a:ext cx="1331640" cy="526256"/>
          </a:xfrm>
          <a:prstGeom prst="rect">
            <a:avLst/>
          </a:prstGeom>
          <a:solidFill>
            <a:schemeClr val="accent6">
              <a:lumMod val="75000"/>
            </a:schemeClr>
          </a:solidFill>
          <a:ln w="9525" algn="ctr">
            <a:noFill/>
            <a:miter lim="800000"/>
          </a:ln>
        </p:spPr>
        <p:txBody>
          <a:bodyPr wrap="square" lIns="68573" tIns="34289" rIns="68573" bIns="34289">
            <a:spAutoFit/>
          </a:bodyPr>
          <a:lstStyle/>
          <a:p>
            <a:r>
              <a:rPr lang="en-US" altLang="zh-CN" sz="3000" b="1" dirty="0" smtClean="0">
                <a:solidFill>
                  <a:schemeClr val="bg1"/>
                </a:solidFill>
                <a:latin typeface="Calibri" panose="020F0502020204030204" pitchFamily="34" charset="0"/>
              </a:rPr>
              <a:t>Para. 4</a:t>
            </a:r>
            <a:endParaRPr lang="zh-CN" altLang="en-US" sz="3000" b="1" dirty="0">
              <a:solidFill>
                <a:srgbClr val="FF0000"/>
              </a:solidFill>
              <a:latin typeface="Calibri" panose="020F0502020204030204" pitchFamily="34" charset="0"/>
            </a:endParaRPr>
          </a:p>
        </p:txBody>
      </p:sp>
      <p:sp>
        <p:nvSpPr>
          <p:cNvPr id="3" name="文本框 2"/>
          <p:cNvSpPr txBox="1"/>
          <p:nvPr/>
        </p:nvSpPr>
        <p:spPr>
          <a:xfrm>
            <a:off x="107504" y="699542"/>
            <a:ext cx="8856984" cy="2677656"/>
          </a:xfrm>
          <a:prstGeom prst="rect">
            <a:avLst/>
          </a:prstGeom>
          <a:noFill/>
          <a:ln>
            <a:solidFill>
              <a:srgbClr val="C00000"/>
            </a:solidFill>
          </a:ln>
        </p:spPr>
        <p:txBody>
          <a:bodyPr wrap="square" rtlCol="0">
            <a:spAutoFit/>
          </a:bodyPr>
          <a:lstStyle/>
          <a:p>
            <a:r>
              <a:rPr lang="zh-CN" altLang="zh-CN" sz="2400" kern="100" dirty="0" smtClean="0">
                <a:latin typeface="Times New Roman" panose="02020603050405020304" pitchFamily="18" charset="0"/>
                <a:ea typeface="宋体" panose="02010600030101010101" pitchFamily="2" charset="-122"/>
              </a:rPr>
              <a:t>①</a:t>
            </a:r>
            <a:r>
              <a:rPr lang="en-US" altLang="zh-CN" sz="2400" kern="100" dirty="0" smtClean="0">
                <a:latin typeface="Times New Roman" panose="02020603050405020304" pitchFamily="18" charset="0"/>
                <a:ea typeface="宋体" panose="02010600030101010101" pitchFamily="2" charset="-122"/>
              </a:rPr>
              <a:t>What </a:t>
            </a:r>
            <a:r>
              <a:rPr lang="en-US" altLang="zh-CN" sz="2400" kern="100" dirty="0">
                <a:latin typeface="Times New Roman" panose="02020603050405020304" pitchFamily="18" charset="0"/>
                <a:ea typeface="宋体" panose="02010600030101010101" pitchFamily="2" charset="-122"/>
              </a:rPr>
              <a:t>should parents do? </a:t>
            </a:r>
            <a:r>
              <a:rPr lang="zh-CN" altLang="en-US" sz="2400" kern="100" dirty="0">
                <a:solidFill>
                  <a:srgbClr val="FF0000"/>
                </a:solidFill>
                <a:latin typeface="宋体" panose="02010600030101010101" pitchFamily="2" charset="-122"/>
                <a:ea typeface="宋体" panose="02010600030101010101" pitchFamily="2" charset="-122"/>
              </a:rPr>
              <a:t>②</a:t>
            </a:r>
            <a:r>
              <a:rPr lang="en-US" altLang="zh-CN" sz="2400" kern="100" dirty="0" smtClean="0">
                <a:solidFill>
                  <a:srgbClr val="FF0000"/>
                </a:solidFill>
                <a:latin typeface="Times New Roman" panose="02020603050405020304" pitchFamily="18" charset="0"/>
                <a:ea typeface="宋体" panose="02010600030101010101" pitchFamily="2" charset="-122"/>
              </a:rPr>
              <a:t>Walsh </a:t>
            </a:r>
            <a:r>
              <a:rPr lang="en-US" altLang="zh-CN" sz="2400" kern="100" dirty="0">
                <a:solidFill>
                  <a:srgbClr val="FF0000"/>
                </a:solidFill>
                <a:latin typeface="Times New Roman" panose="02020603050405020304" pitchFamily="18" charset="0"/>
                <a:ea typeface="宋体" panose="02010600030101010101" pitchFamily="2" charset="-122"/>
              </a:rPr>
              <a:t>advised setting firm rules regarding the use of screens ,including how long children are using the screens, the kinds of apps they are using  and how many screens they are using at once.</a:t>
            </a:r>
            <a:r>
              <a:rPr lang="en-US" altLang="zh-CN" sz="2400" kern="100" dirty="0">
                <a:solidFill>
                  <a:srgbClr val="C00000"/>
                </a:solidFill>
                <a:latin typeface="Times New Roman" panose="02020603050405020304" pitchFamily="18" charset="0"/>
                <a:ea typeface="宋体" panose="02010600030101010101" pitchFamily="2" charset="-122"/>
              </a:rPr>
              <a:t> </a:t>
            </a:r>
            <a:r>
              <a:rPr lang="en-US" altLang="zh-CN" sz="2400" kern="100" dirty="0" smtClean="0">
                <a:latin typeface="宋体" panose="02010600030101010101" pitchFamily="2" charset="-122"/>
                <a:ea typeface="宋体" panose="02010600030101010101" pitchFamily="2" charset="-122"/>
              </a:rPr>
              <a:t>③</a:t>
            </a:r>
            <a:r>
              <a:rPr lang="en-US" altLang="zh-CN" sz="2400" kern="100" dirty="0" smtClean="0">
                <a:latin typeface="Times New Roman" panose="02020603050405020304" pitchFamily="18" charset="0"/>
                <a:ea typeface="宋体" panose="02010600030101010101" pitchFamily="2" charset="-122"/>
              </a:rPr>
              <a:t>Concerned </a:t>
            </a:r>
            <a:r>
              <a:rPr lang="en-US" altLang="zh-CN" sz="2400" kern="100" dirty="0">
                <a:latin typeface="Times New Roman" panose="02020603050405020304" pitchFamily="18" charset="0"/>
                <a:ea typeface="宋体" panose="02010600030101010101" pitchFamily="2" charset="-122"/>
              </a:rPr>
              <a:t>parents also should preview games or apps before letting their children </a:t>
            </a:r>
            <a:r>
              <a:rPr lang="en-US" altLang="zh-CN" sz="2400" kern="100" dirty="0" smtClean="0">
                <a:latin typeface="Times New Roman" panose="02020603050405020304" pitchFamily="18" charset="0"/>
                <a:ea typeface="宋体" panose="02010600030101010101" pitchFamily="2" charset="-122"/>
              </a:rPr>
              <a:t>play, </a:t>
            </a:r>
            <a:r>
              <a:rPr lang="en-US" altLang="zh-CN" sz="2400" kern="100" dirty="0">
                <a:latin typeface="Times New Roman" panose="02020603050405020304" pitchFamily="18" charset="0"/>
                <a:ea typeface="宋体" panose="02010600030101010101" pitchFamily="2" charset="-122"/>
              </a:rPr>
              <a:t>seek out more interactive (</a:t>
            </a:r>
            <a:r>
              <a:rPr lang="zh-CN" altLang="zh-CN" sz="2400" kern="100" dirty="0">
                <a:latin typeface="Times New Roman" panose="02020603050405020304" pitchFamily="18" charset="0"/>
                <a:ea typeface="宋体" panose="02010600030101010101" pitchFamily="2" charset="-122"/>
              </a:rPr>
              <a:t>交互的</a:t>
            </a:r>
            <a:r>
              <a:rPr lang="en-US" altLang="zh-CN" sz="2400" kern="100" dirty="0">
                <a:latin typeface="Times New Roman" panose="02020603050405020304" pitchFamily="18" charset="0"/>
                <a:ea typeface="宋体" panose="02010600030101010101" pitchFamily="2" charset="-122"/>
              </a:rPr>
              <a:t>) options that engage the child’s mind, and use parental controls to block or filter content and limit screen time. </a:t>
            </a:r>
            <a:endParaRPr lang="zh-CN" altLang="zh-CN" sz="2400" kern="100" dirty="0">
              <a:latin typeface="Times New Roman" panose="02020603050405020304" pitchFamily="18" charset="0"/>
              <a:ea typeface="宋体" panose="02010600030101010101" pitchFamily="2" charset="-122"/>
            </a:endParaRPr>
          </a:p>
        </p:txBody>
      </p:sp>
      <p:graphicFrame>
        <p:nvGraphicFramePr>
          <p:cNvPr id="5" name="表格 4"/>
          <p:cNvGraphicFramePr>
            <a:graphicFrameLocks noGrp="1"/>
          </p:cNvGraphicFramePr>
          <p:nvPr/>
        </p:nvGraphicFramePr>
        <p:xfrm>
          <a:off x="1259632" y="3435846"/>
          <a:ext cx="6480720" cy="1417320"/>
        </p:xfrm>
        <a:graphic>
          <a:graphicData uri="http://schemas.openxmlformats.org/drawingml/2006/table">
            <a:tbl>
              <a:tblPr firstRow="1" bandRow="1">
                <a:tableStyleId>{5C22544A-7EE6-4342-B048-85BDC9FD1C3A}</a:tableStyleId>
              </a:tblPr>
              <a:tblGrid>
                <a:gridCol w="1080120"/>
                <a:gridCol w="1080120"/>
                <a:gridCol w="4320480"/>
              </a:tblGrid>
              <a:tr h="354330">
                <a:tc>
                  <a:txBody>
                    <a:bodyPr/>
                    <a:lstStyle/>
                    <a:p>
                      <a:r>
                        <a:rPr lang="en-US" altLang="zh-CN" dirty="0" smtClean="0"/>
                        <a:t>Sentence </a:t>
                      </a:r>
                      <a:endParaRPr lang="zh-CN" altLang="en-US" dirty="0"/>
                    </a:p>
                  </a:txBody>
                  <a:tcPr/>
                </a:tc>
                <a:tc>
                  <a:txBody>
                    <a:bodyPr/>
                    <a:lstStyle/>
                    <a:p>
                      <a:r>
                        <a:rPr lang="en-US" altLang="zh-CN" dirty="0" smtClean="0"/>
                        <a:t>Function </a:t>
                      </a:r>
                      <a:endParaRPr lang="zh-CN" altLang="en-US" dirty="0"/>
                    </a:p>
                  </a:txBody>
                  <a:tcPr/>
                </a:tc>
                <a:tc>
                  <a:txBody>
                    <a:bodyPr/>
                    <a:lstStyle/>
                    <a:p>
                      <a:r>
                        <a:rPr lang="en-US" altLang="zh-CN" dirty="0" smtClean="0"/>
                        <a:t>keywords</a:t>
                      </a:r>
                      <a:endParaRPr lang="zh-CN" altLang="en-US" dirty="0"/>
                    </a:p>
                  </a:txBody>
                  <a:tcPr/>
                </a:tc>
              </a:tr>
              <a:tr h="354330">
                <a:tc>
                  <a:txBody>
                    <a:bodyPr/>
                    <a:lstStyle/>
                    <a:p>
                      <a:r>
                        <a:rPr lang="en-US" altLang="zh-CN" b="1" dirty="0" smtClean="0"/>
                        <a:t>S1</a:t>
                      </a:r>
                      <a:endParaRPr lang="zh-CN" altLang="en-US" b="1" dirty="0"/>
                    </a:p>
                  </a:txBody>
                  <a:tcPr/>
                </a:tc>
                <a:tc>
                  <a:txBody>
                    <a:bodyPr/>
                    <a:lstStyle/>
                    <a:p>
                      <a:endParaRPr lang="zh-CN" altLang="en-US" dirty="0"/>
                    </a:p>
                  </a:txBody>
                  <a:tcPr/>
                </a:tc>
                <a:tc>
                  <a:txBody>
                    <a:bodyPr/>
                    <a:lstStyle/>
                    <a:p>
                      <a:endParaRPr lang="zh-CN" altLang="en-US" dirty="0"/>
                    </a:p>
                  </a:txBody>
                  <a:tcPr/>
                </a:tc>
              </a:tr>
              <a:tr h="354330">
                <a:tc>
                  <a:txBody>
                    <a:bodyPr/>
                    <a:lstStyle/>
                    <a:p>
                      <a:r>
                        <a:rPr lang="en-US" altLang="zh-CN" b="1" dirty="0" smtClean="0"/>
                        <a:t>S2</a:t>
                      </a:r>
                      <a:endParaRPr lang="zh-CN" altLang="en-US" b="1" dirty="0"/>
                    </a:p>
                  </a:txBody>
                  <a:tcPr/>
                </a:tc>
                <a:tc>
                  <a:txBody>
                    <a:bodyPr/>
                    <a:lstStyle/>
                    <a:p>
                      <a:endParaRPr lang="zh-CN" altLang="en-US" dirty="0"/>
                    </a:p>
                  </a:txBody>
                  <a:tcPr/>
                </a:tc>
                <a:tc>
                  <a:txBody>
                    <a:bodyPr/>
                    <a:lstStyle/>
                    <a:p>
                      <a:endParaRPr lang="zh-CN" altLang="en-US" dirty="0"/>
                    </a:p>
                  </a:txBody>
                  <a:tcPr/>
                </a:tc>
              </a:tr>
              <a:tr h="354330">
                <a:tc>
                  <a:txBody>
                    <a:bodyPr/>
                    <a:lstStyle/>
                    <a:p>
                      <a:r>
                        <a:rPr lang="en-US" altLang="zh-CN" b="1" dirty="0" smtClean="0"/>
                        <a:t>S3</a:t>
                      </a:r>
                      <a:endParaRPr lang="zh-CN" altLang="en-US" b="1" dirty="0"/>
                    </a:p>
                  </a:txBody>
                  <a:tcPr/>
                </a:tc>
                <a:tc>
                  <a:txBody>
                    <a:bodyPr/>
                    <a:lstStyle/>
                    <a:p>
                      <a:endParaRPr lang="zh-CN" altLang="en-US" dirty="0"/>
                    </a:p>
                  </a:txBody>
                  <a:tcPr/>
                </a:tc>
                <a:tc>
                  <a:txBody>
                    <a:bodyPr/>
                    <a:lstStyle/>
                    <a:p>
                      <a:endParaRPr lang="zh-CN" altLang="en-US" dirty="0"/>
                    </a:p>
                  </a:txBody>
                  <a:tcPr/>
                </a:tc>
              </a:tr>
            </a:tbl>
          </a:graphicData>
        </a:graphic>
      </p:graphicFrame>
      <p:sp>
        <p:nvSpPr>
          <p:cNvPr id="4" name="文本框 3"/>
          <p:cNvSpPr txBox="1"/>
          <p:nvPr/>
        </p:nvSpPr>
        <p:spPr>
          <a:xfrm>
            <a:off x="2339752" y="3836729"/>
            <a:ext cx="792088" cy="307777"/>
          </a:xfrm>
          <a:prstGeom prst="rect">
            <a:avLst/>
          </a:prstGeom>
          <a:noFill/>
        </p:spPr>
        <p:txBody>
          <a:bodyPr wrap="square" rtlCol="0">
            <a:spAutoFit/>
          </a:bodyPr>
          <a:lstStyle/>
          <a:p>
            <a:r>
              <a:rPr lang="zh-CN" altLang="en-US" sz="1400" b="1" dirty="0"/>
              <a:t>过渡句</a:t>
            </a:r>
            <a:endParaRPr lang="zh-CN" altLang="en-US" sz="1400" b="1" dirty="0"/>
          </a:p>
        </p:txBody>
      </p:sp>
      <p:sp>
        <p:nvSpPr>
          <p:cNvPr id="6" name="文本框 5"/>
          <p:cNvSpPr txBox="1"/>
          <p:nvPr/>
        </p:nvSpPr>
        <p:spPr>
          <a:xfrm>
            <a:off x="2327892" y="4164852"/>
            <a:ext cx="936104" cy="307777"/>
          </a:xfrm>
          <a:prstGeom prst="rect">
            <a:avLst/>
          </a:prstGeom>
          <a:noFill/>
        </p:spPr>
        <p:txBody>
          <a:bodyPr wrap="square" rtlCol="0">
            <a:spAutoFit/>
          </a:bodyPr>
          <a:lstStyle/>
          <a:p>
            <a:r>
              <a:rPr lang="zh-CN" altLang="en-US" sz="1400" b="1" dirty="0"/>
              <a:t>提出要点</a:t>
            </a:r>
            <a:endParaRPr lang="zh-CN" altLang="en-US" sz="1400" b="1" dirty="0"/>
          </a:p>
        </p:txBody>
      </p:sp>
      <p:sp>
        <p:nvSpPr>
          <p:cNvPr id="7" name="文本框 6"/>
          <p:cNvSpPr txBox="1"/>
          <p:nvPr/>
        </p:nvSpPr>
        <p:spPr>
          <a:xfrm>
            <a:off x="2327892" y="4545389"/>
            <a:ext cx="936104" cy="307777"/>
          </a:xfrm>
          <a:prstGeom prst="rect">
            <a:avLst/>
          </a:prstGeom>
          <a:noFill/>
        </p:spPr>
        <p:txBody>
          <a:bodyPr wrap="square" rtlCol="0">
            <a:spAutoFit/>
          </a:bodyPr>
          <a:lstStyle/>
          <a:p>
            <a:r>
              <a:rPr lang="zh-CN" altLang="en-US" sz="1400" b="1" dirty="0" smtClean="0"/>
              <a:t>补充要点</a:t>
            </a:r>
            <a:endParaRPr lang="zh-CN" altLang="en-US" sz="1400" b="1" dirty="0"/>
          </a:p>
        </p:txBody>
      </p:sp>
      <p:sp>
        <p:nvSpPr>
          <p:cNvPr id="8" name="文本框 7"/>
          <p:cNvSpPr txBox="1"/>
          <p:nvPr/>
        </p:nvSpPr>
        <p:spPr>
          <a:xfrm>
            <a:off x="3419872" y="4132027"/>
            <a:ext cx="3888432" cy="369332"/>
          </a:xfrm>
          <a:prstGeom prst="rect">
            <a:avLst/>
          </a:prstGeom>
          <a:noFill/>
        </p:spPr>
        <p:txBody>
          <a:bodyPr wrap="square" rtlCol="0">
            <a:spAutoFit/>
          </a:bodyPr>
          <a:lstStyle/>
          <a:p>
            <a:r>
              <a:rPr lang="en-US" altLang="zh-CN" b="1" kern="100" dirty="0" smtClean="0">
                <a:solidFill>
                  <a:srgbClr val="C00000"/>
                </a:solidFill>
                <a:latin typeface="Times New Roman" panose="02020603050405020304" pitchFamily="18" charset="0"/>
                <a:ea typeface="宋体" panose="02010600030101010101" pitchFamily="2" charset="-122"/>
              </a:rPr>
              <a:t>firm </a:t>
            </a:r>
            <a:r>
              <a:rPr lang="en-US" altLang="zh-CN" b="1" kern="100" dirty="0">
                <a:solidFill>
                  <a:srgbClr val="C00000"/>
                </a:solidFill>
                <a:latin typeface="Times New Roman" panose="02020603050405020304" pitchFamily="18" charset="0"/>
                <a:ea typeface="宋体" panose="02010600030101010101" pitchFamily="2" charset="-122"/>
              </a:rPr>
              <a:t>rules, how long, </a:t>
            </a:r>
            <a:r>
              <a:rPr lang="en-US" altLang="zh-CN" b="1" kern="100" dirty="0" smtClean="0">
                <a:solidFill>
                  <a:srgbClr val="C00000"/>
                </a:solidFill>
                <a:latin typeface="Times New Roman" panose="02020603050405020304" pitchFamily="18" charset="0"/>
                <a:ea typeface="宋体" panose="02010600030101010101" pitchFamily="2" charset="-122"/>
              </a:rPr>
              <a:t>apps, how many</a:t>
            </a:r>
            <a:endParaRPr lang="zh-CN" altLang="en-US" b="1" dirty="0">
              <a:solidFill>
                <a:srgbClr val="C00000"/>
              </a:solidFill>
            </a:endParaRPr>
          </a:p>
        </p:txBody>
      </p:sp>
      <p:sp>
        <p:nvSpPr>
          <p:cNvPr id="9" name="文本框 8"/>
          <p:cNvSpPr txBox="1"/>
          <p:nvPr/>
        </p:nvSpPr>
        <p:spPr>
          <a:xfrm>
            <a:off x="3419872" y="4501359"/>
            <a:ext cx="3744416" cy="369332"/>
          </a:xfrm>
          <a:prstGeom prst="rect">
            <a:avLst/>
          </a:prstGeom>
          <a:noFill/>
        </p:spPr>
        <p:txBody>
          <a:bodyPr wrap="square" rtlCol="0">
            <a:spAutoFit/>
          </a:bodyPr>
          <a:lstStyle/>
          <a:p>
            <a:r>
              <a:rPr lang="en-US" altLang="zh-CN" b="1" kern="100" dirty="0">
                <a:solidFill>
                  <a:srgbClr val="C00000"/>
                </a:solidFill>
                <a:latin typeface="Times New Roman" panose="02020603050405020304" pitchFamily="18" charset="0"/>
                <a:ea typeface="宋体" panose="02010600030101010101" pitchFamily="2" charset="-122"/>
              </a:rPr>
              <a:t>filter content, limit screen time</a:t>
            </a:r>
            <a:endParaRPr lang="zh-CN" altLang="en-US" b="1" dirty="0">
              <a:solidFill>
                <a:srgbClr val="C00000"/>
              </a:solidFill>
            </a:endParaRPr>
          </a:p>
        </p:txBody>
      </p:sp>
      <p:sp>
        <p:nvSpPr>
          <p:cNvPr id="10" name="文本框 9"/>
          <p:cNvSpPr txBox="1"/>
          <p:nvPr/>
        </p:nvSpPr>
        <p:spPr>
          <a:xfrm>
            <a:off x="1656184" y="70070"/>
            <a:ext cx="7452320" cy="446276"/>
          </a:xfrm>
          <a:prstGeom prst="rect">
            <a:avLst/>
          </a:prstGeom>
          <a:solidFill>
            <a:schemeClr val="tx2">
              <a:lumMod val="20000"/>
              <a:lumOff val="80000"/>
            </a:schemeClr>
          </a:solidFill>
        </p:spPr>
        <p:txBody>
          <a:bodyPr wrap="square" rtlCol="0">
            <a:spAutoFit/>
          </a:bodyPr>
          <a:lstStyle/>
          <a:p>
            <a:r>
              <a:rPr lang="en-US" altLang="zh-CN" sz="2300" dirty="0" smtClean="0">
                <a:latin typeface="+mj-ea"/>
                <a:ea typeface="+mj-ea"/>
              </a:rPr>
              <a:t>Tip2: Figure out the relationship between sentences.</a:t>
            </a:r>
            <a:endParaRPr lang="zh-CN" altLang="en-US" sz="2300" dirty="0">
              <a:latin typeface="+mj-ea"/>
              <a:ea typeface="+mj-ea"/>
            </a:endParaRPr>
          </a:p>
        </p:txBody>
      </p:sp>
      <p:pic>
        <p:nvPicPr>
          <p:cNvPr id="11" name="图片 10" descr="水印"/>
          <p:cNvPicPr>
            <a:picLocks noChangeAspect="1"/>
          </p:cNvPicPr>
          <p:nvPr userDrawn="1"/>
        </p:nvPicPr>
        <p:blipFill>
          <a:blip r:embed="rId1"/>
          <a:stretch>
            <a:fillRect/>
          </a:stretch>
        </p:blipFill>
        <p:spPr>
          <a:xfrm>
            <a:off x="8392795" y="4570730"/>
            <a:ext cx="715645" cy="2317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7"/>
          <p:cNvSpPr>
            <a:spLocks noChangeArrowheads="1"/>
          </p:cNvSpPr>
          <p:nvPr/>
        </p:nvSpPr>
        <p:spPr bwMode="auto">
          <a:xfrm>
            <a:off x="0" y="1"/>
            <a:ext cx="3419872" cy="530913"/>
          </a:xfrm>
          <a:prstGeom prst="rect">
            <a:avLst/>
          </a:prstGeom>
          <a:solidFill>
            <a:schemeClr val="accent6">
              <a:lumMod val="75000"/>
            </a:schemeClr>
          </a:solidFill>
          <a:ln w="9525" algn="ctr">
            <a:noFill/>
            <a:miter lim="800000"/>
          </a:ln>
        </p:spPr>
        <p:txBody>
          <a:bodyPr wrap="square" lIns="68573" tIns="34289" rIns="68573" bIns="34289">
            <a:spAutoFit/>
          </a:bodyPr>
          <a:lstStyle/>
          <a:p>
            <a:r>
              <a:rPr lang="en-US" altLang="zh-CN" sz="3000" b="1" dirty="0" smtClean="0">
                <a:solidFill>
                  <a:schemeClr val="bg1"/>
                </a:solidFill>
                <a:latin typeface="Calibri" panose="020F0502020204030204" pitchFamily="34" charset="0"/>
              </a:rPr>
              <a:t>Summary for Para. 4</a:t>
            </a:r>
            <a:endParaRPr lang="zh-CN" altLang="en-US" sz="3000" b="1" dirty="0">
              <a:solidFill>
                <a:srgbClr val="FF0000"/>
              </a:solidFill>
              <a:latin typeface="Calibri" panose="020F0502020204030204" pitchFamily="34" charset="0"/>
            </a:endParaRPr>
          </a:p>
        </p:txBody>
      </p:sp>
      <p:sp>
        <p:nvSpPr>
          <p:cNvPr id="3" name="文本框 2"/>
          <p:cNvSpPr txBox="1"/>
          <p:nvPr/>
        </p:nvSpPr>
        <p:spPr>
          <a:xfrm>
            <a:off x="179512" y="627534"/>
            <a:ext cx="8784976" cy="2462213"/>
          </a:xfrm>
          <a:prstGeom prst="rect">
            <a:avLst/>
          </a:prstGeom>
          <a:noFill/>
          <a:ln>
            <a:solidFill>
              <a:srgbClr val="C00000"/>
            </a:solidFill>
          </a:ln>
        </p:spPr>
        <p:txBody>
          <a:bodyPr wrap="square" rtlCol="0">
            <a:spAutoFit/>
          </a:bodyPr>
          <a:lstStyle/>
          <a:p>
            <a:r>
              <a:rPr lang="zh-CN" altLang="zh-CN" sz="2200" kern="100" dirty="0" smtClean="0">
                <a:latin typeface="Times New Roman" panose="02020603050405020304" pitchFamily="18" charset="0"/>
                <a:ea typeface="宋体" panose="02010600030101010101" pitchFamily="2" charset="-122"/>
              </a:rPr>
              <a:t>①</a:t>
            </a:r>
            <a:r>
              <a:rPr lang="en-US" altLang="zh-CN" sz="2200" kern="100" dirty="0" smtClean="0">
                <a:latin typeface="Times New Roman" panose="02020603050405020304" pitchFamily="18" charset="0"/>
                <a:ea typeface="宋体" panose="02010600030101010101" pitchFamily="2" charset="-122"/>
              </a:rPr>
              <a:t>What </a:t>
            </a:r>
            <a:r>
              <a:rPr lang="en-US" altLang="zh-CN" sz="2200" kern="100" dirty="0">
                <a:latin typeface="Times New Roman" panose="02020603050405020304" pitchFamily="18" charset="0"/>
                <a:ea typeface="宋体" panose="02010600030101010101" pitchFamily="2" charset="-122"/>
              </a:rPr>
              <a:t>should parents do? </a:t>
            </a:r>
            <a:r>
              <a:rPr lang="zh-CN" altLang="en-US" sz="2200" kern="100" dirty="0">
                <a:solidFill>
                  <a:srgbClr val="FF0000"/>
                </a:solidFill>
                <a:latin typeface="宋体" panose="02010600030101010101" pitchFamily="2" charset="-122"/>
                <a:ea typeface="宋体" panose="02010600030101010101" pitchFamily="2" charset="-122"/>
              </a:rPr>
              <a:t>②</a:t>
            </a:r>
            <a:r>
              <a:rPr lang="en-US" altLang="zh-CN" sz="2200" kern="100" dirty="0" smtClean="0">
                <a:solidFill>
                  <a:srgbClr val="FF0000"/>
                </a:solidFill>
                <a:latin typeface="Times New Roman" panose="02020603050405020304" pitchFamily="18" charset="0"/>
                <a:ea typeface="宋体" panose="02010600030101010101" pitchFamily="2" charset="-122"/>
              </a:rPr>
              <a:t>Walsh </a:t>
            </a:r>
            <a:r>
              <a:rPr lang="en-US" altLang="zh-CN" sz="2200" kern="100" dirty="0">
                <a:solidFill>
                  <a:srgbClr val="FF0000"/>
                </a:solidFill>
                <a:latin typeface="Times New Roman" panose="02020603050405020304" pitchFamily="18" charset="0"/>
                <a:ea typeface="宋体" panose="02010600030101010101" pitchFamily="2" charset="-122"/>
              </a:rPr>
              <a:t>advised setting firm rules regarding the use of screens ,including how long children are using the screens, the kinds of apps they are using  and how many screens they are using at once. </a:t>
            </a:r>
            <a:r>
              <a:rPr lang="en-US" altLang="zh-CN" sz="2200" kern="100" dirty="0" smtClean="0">
                <a:latin typeface="宋体" panose="02010600030101010101" pitchFamily="2" charset="-122"/>
                <a:ea typeface="宋体" panose="02010600030101010101" pitchFamily="2" charset="-122"/>
              </a:rPr>
              <a:t>③</a:t>
            </a:r>
            <a:r>
              <a:rPr lang="en-US" altLang="zh-CN" sz="2200" kern="100" dirty="0" smtClean="0">
                <a:latin typeface="Times New Roman" panose="02020603050405020304" pitchFamily="18" charset="0"/>
                <a:ea typeface="宋体" panose="02010600030101010101" pitchFamily="2" charset="-122"/>
              </a:rPr>
              <a:t>Concerned </a:t>
            </a:r>
            <a:r>
              <a:rPr lang="en-US" altLang="zh-CN" sz="2200" kern="100" dirty="0">
                <a:latin typeface="Times New Roman" panose="02020603050405020304" pitchFamily="18" charset="0"/>
                <a:ea typeface="宋体" panose="02010600030101010101" pitchFamily="2" charset="-122"/>
              </a:rPr>
              <a:t>parents also should preview games or apps before letting their children play , seek out more interactive (</a:t>
            </a:r>
            <a:r>
              <a:rPr lang="zh-CN" altLang="zh-CN" sz="2200" kern="100" dirty="0">
                <a:latin typeface="Times New Roman" panose="02020603050405020304" pitchFamily="18" charset="0"/>
                <a:ea typeface="宋体" panose="02010600030101010101" pitchFamily="2" charset="-122"/>
              </a:rPr>
              <a:t>交互的</a:t>
            </a:r>
            <a:r>
              <a:rPr lang="en-US" altLang="zh-CN" sz="2200" kern="100" dirty="0">
                <a:latin typeface="Times New Roman" panose="02020603050405020304" pitchFamily="18" charset="0"/>
                <a:ea typeface="宋体" panose="02010600030101010101" pitchFamily="2" charset="-122"/>
              </a:rPr>
              <a:t>) options that engage the child’s mind, and use parental controls to block or filter content and limit screen time. </a:t>
            </a:r>
            <a:endParaRPr lang="zh-CN" altLang="zh-CN" sz="2200" kern="100" dirty="0">
              <a:latin typeface="Times New Roman" panose="02020603050405020304" pitchFamily="18" charset="0"/>
              <a:ea typeface="宋体" panose="02010600030101010101" pitchFamily="2" charset="-122"/>
            </a:endParaRPr>
          </a:p>
        </p:txBody>
      </p:sp>
      <p:sp>
        <p:nvSpPr>
          <p:cNvPr id="4" name="矩形 3"/>
          <p:cNvSpPr/>
          <p:nvPr/>
        </p:nvSpPr>
        <p:spPr>
          <a:xfrm>
            <a:off x="3059832" y="1059582"/>
            <a:ext cx="1152128" cy="288032"/>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23518" y="2715766"/>
            <a:ext cx="1396154" cy="288032"/>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p:nvCxnSpPr>
        <p:spPr>
          <a:xfrm flipV="1">
            <a:off x="683568" y="1347614"/>
            <a:ext cx="2629689" cy="1368152"/>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535437" y="1419622"/>
            <a:ext cx="580179" cy="288032"/>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6516216" y="2417819"/>
            <a:ext cx="936104" cy="288032"/>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323528" y="3575683"/>
            <a:ext cx="8640960" cy="830997"/>
          </a:xfrm>
          <a:prstGeom prst="rect">
            <a:avLst/>
          </a:prstGeom>
          <a:solidFill>
            <a:schemeClr val="tx1"/>
          </a:solidFill>
        </p:spPr>
        <p:txBody>
          <a:bodyPr wrap="square">
            <a:spAutoFit/>
          </a:bodyPr>
          <a:lstStyle/>
          <a:p>
            <a:r>
              <a:rPr lang="en-US" altLang="zh-CN" sz="2400" b="1" dirty="0" smtClean="0">
                <a:solidFill>
                  <a:schemeClr val="bg1"/>
                </a:solidFill>
                <a:latin typeface="Times New Roman" panose="02020603050405020304" pitchFamily="18" charset="0"/>
                <a:cs typeface="Times New Roman" panose="02020603050405020304" pitchFamily="18" charset="0"/>
              </a:rPr>
              <a:t>Parents </a:t>
            </a:r>
            <a:r>
              <a:rPr lang="en-US" altLang="zh-CN" sz="2400" b="1" dirty="0">
                <a:solidFill>
                  <a:schemeClr val="bg1"/>
                </a:solidFill>
                <a:latin typeface="Times New Roman" panose="02020603050405020304" pitchFamily="18" charset="0"/>
                <a:cs typeface="Times New Roman" panose="02020603050405020304" pitchFamily="18" charset="0"/>
              </a:rPr>
              <a:t>are advised to </a:t>
            </a:r>
            <a:r>
              <a:rPr lang="en-US" altLang="zh-CN" sz="2400" b="1" dirty="0" smtClean="0">
                <a:solidFill>
                  <a:schemeClr val="bg1"/>
                </a:solidFill>
                <a:latin typeface="Times New Roman" panose="02020603050405020304" pitchFamily="18" charset="0"/>
                <a:cs typeface="Times New Roman" panose="02020603050405020304" pitchFamily="18" charset="0"/>
              </a:rPr>
              <a:t>_______________________concerning </a:t>
            </a:r>
            <a:r>
              <a:rPr lang="en-US" altLang="zh-CN" sz="2400" b="1" dirty="0">
                <a:solidFill>
                  <a:schemeClr val="bg1"/>
                </a:solidFill>
                <a:latin typeface="Times New Roman" panose="02020603050405020304" pitchFamily="18" charset="0"/>
                <a:cs typeface="Times New Roman" panose="02020603050405020304" pitchFamily="18" charset="0"/>
              </a:rPr>
              <a:t>the use of screens, </a:t>
            </a:r>
            <a:r>
              <a:rPr lang="en-US" altLang="zh-CN" sz="2400" b="1" dirty="0" smtClean="0">
                <a:solidFill>
                  <a:schemeClr val="bg1"/>
                </a:solidFill>
                <a:latin typeface="Times New Roman" panose="02020603050405020304" pitchFamily="18" charset="0"/>
                <a:cs typeface="Times New Roman" panose="02020603050405020304" pitchFamily="18" charset="0"/>
              </a:rPr>
              <a:t>________the </a:t>
            </a:r>
            <a:r>
              <a:rPr lang="en-US" altLang="zh-CN" sz="2400" b="1" dirty="0">
                <a:solidFill>
                  <a:schemeClr val="bg1"/>
                </a:solidFill>
                <a:latin typeface="Times New Roman" panose="02020603050405020304" pitchFamily="18" charset="0"/>
                <a:cs typeface="Times New Roman" panose="02020603050405020304" pitchFamily="18" charset="0"/>
              </a:rPr>
              <a:t>contents and limit the screen time.</a:t>
            </a:r>
            <a:endParaRPr lang="zh-CN" altLang="en-US" sz="2400" dirty="0">
              <a:solidFill>
                <a:schemeClr val="bg1"/>
              </a:solidFill>
              <a:latin typeface="Times New Roman" panose="02020603050405020304" pitchFamily="18" charset="0"/>
              <a:cs typeface="Times New Roman" panose="02020603050405020304" pitchFamily="18" charset="0"/>
            </a:endParaRPr>
          </a:p>
        </p:txBody>
      </p:sp>
      <p:sp>
        <p:nvSpPr>
          <p:cNvPr id="14" name="矩形 13"/>
          <p:cNvSpPr/>
          <p:nvPr/>
        </p:nvSpPr>
        <p:spPr>
          <a:xfrm>
            <a:off x="3318068" y="3529516"/>
            <a:ext cx="3777829" cy="461665"/>
          </a:xfrm>
          <a:prstGeom prst="rect">
            <a:avLst/>
          </a:prstGeom>
        </p:spPr>
        <p:txBody>
          <a:bodyPr wrap="none">
            <a:spAutoFit/>
          </a:bodyPr>
          <a:lstStyle/>
          <a:p>
            <a:r>
              <a:rPr lang="en-US" altLang="zh-CN" sz="2400" b="1" dirty="0" smtClean="0">
                <a:solidFill>
                  <a:srgbClr val="FFC000"/>
                </a:solidFill>
                <a:latin typeface="Times New Roman" panose="02020603050405020304" pitchFamily="18" charset="0"/>
                <a:cs typeface="Times New Roman" panose="02020603050405020304" pitchFamily="18" charset="0"/>
              </a:rPr>
              <a:t>establish strict </a:t>
            </a:r>
            <a:r>
              <a:rPr lang="en-US" altLang="zh-CN" sz="2400" b="1" dirty="0">
                <a:solidFill>
                  <a:srgbClr val="FFC000"/>
                </a:solidFill>
                <a:latin typeface="Times New Roman" panose="02020603050405020304" pitchFamily="18" charset="0"/>
                <a:cs typeface="Times New Roman" panose="02020603050405020304" pitchFamily="18" charset="0"/>
              </a:rPr>
              <a:t>regulations </a:t>
            </a:r>
            <a:endParaRPr lang="zh-CN" altLang="en-US" sz="2400" dirty="0">
              <a:solidFill>
                <a:srgbClr val="FFC000"/>
              </a:solidFill>
            </a:endParaRPr>
          </a:p>
        </p:txBody>
      </p:sp>
      <p:sp>
        <p:nvSpPr>
          <p:cNvPr id="15" name="矩形 14"/>
          <p:cNvSpPr/>
          <p:nvPr/>
        </p:nvSpPr>
        <p:spPr>
          <a:xfrm>
            <a:off x="2267744" y="3945015"/>
            <a:ext cx="1244251" cy="461665"/>
          </a:xfrm>
          <a:prstGeom prst="rect">
            <a:avLst/>
          </a:prstGeom>
        </p:spPr>
        <p:txBody>
          <a:bodyPr wrap="none">
            <a:spAutoFit/>
          </a:bodyPr>
          <a:lstStyle/>
          <a:p>
            <a:r>
              <a:rPr lang="en-US" altLang="zh-CN" sz="2400" b="1" dirty="0">
                <a:solidFill>
                  <a:srgbClr val="FFC000"/>
                </a:solidFill>
                <a:latin typeface="Times New Roman" panose="02020603050405020304" pitchFamily="18" charset="0"/>
                <a:cs typeface="Times New Roman" panose="02020603050405020304" pitchFamily="18" charset="0"/>
              </a:rPr>
              <a:t>monitor</a:t>
            </a:r>
            <a:endParaRPr lang="zh-CN" altLang="en-US" sz="2400" dirty="0">
              <a:solidFill>
                <a:srgbClr val="FFC000"/>
              </a:solidFill>
            </a:endParaRPr>
          </a:p>
        </p:txBody>
      </p:sp>
      <p:sp>
        <p:nvSpPr>
          <p:cNvPr id="13" name="矩形 12"/>
          <p:cNvSpPr/>
          <p:nvPr/>
        </p:nvSpPr>
        <p:spPr>
          <a:xfrm>
            <a:off x="4656424" y="1763534"/>
            <a:ext cx="1715776" cy="288032"/>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4499168" y="1419622"/>
            <a:ext cx="936928" cy="288032"/>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5868144" y="2082026"/>
            <a:ext cx="936104" cy="288032"/>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a:stCxn id="8" idx="3"/>
          </p:cNvCxnSpPr>
          <p:nvPr/>
        </p:nvCxnSpPr>
        <p:spPr>
          <a:xfrm>
            <a:off x="1115616" y="1563638"/>
            <a:ext cx="5376213" cy="99819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a:endCxn id="9" idx="0"/>
          </p:cNvCxnSpPr>
          <p:nvPr/>
        </p:nvCxnSpPr>
        <p:spPr>
          <a:xfrm>
            <a:off x="5436096" y="1532591"/>
            <a:ext cx="1548172" cy="88522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6366791" y="1796982"/>
            <a:ext cx="1061966" cy="64311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6809118" y="2190210"/>
            <a:ext cx="432587" cy="22502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pic>
        <p:nvPicPr>
          <p:cNvPr id="6" name="图片 5" descr="水印"/>
          <p:cNvPicPr>
            <a:picLocks noChangeAspect="1"/>
          </p:cNvPicPr>
          <p:nvPr userDrawn="1"/>
        </p:nvPicPr>
        <p:blipFill>
          <a:blip r:embed="rId1"/>
          <a:stretch>
            <a:fillRect/>
          </a:stretch>
        </p:blipFill>
        <p:spPr>
          <a:xfrm>
            <a:off x="8392795" y="43180"/>
            <a:ext cx="715645" cy="2317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animBg="1"/>
      <p:bldP spid="12" grpId="0" animBg="1"/>
      <p:bldP spid="14" grpId="0"/>
      <p:bldP spid="15" grpId="0"/>
      <p:bldP spid="13" grpId="0" animBg="1"/>
      <p:bldP spid="16"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7"/>
          <p:cNvSpPr>
            <a:spLocks noChangeArrowheads="1"/>
          </p:cNvSpPr>
          <p:nvPr/>
        </p:nvSpPr>
        <p:spPr bwMode="auto">
          <a:xfrm>
            <a:off x="0" y="1"/>
            <a:ext cx="2110260" cy="530913"/>
          </a:xfrm>
          <a:prstGeom prst="rect">
            <a:avLst/>
          </a:prstGeom>
          <a:solidFill>
            <a:srgbClr val="FFC000"/>
          </a:solidFill>
          <a:ln w="9525" algn="ctr">
            <a:noFill/>
            <a:miter lim="800000"/>
          </a:ln>
        </p:spPr>
        <p:txBody>
          <a:bodyPr wrap="square" lIns="68573" tIns="34289" rIns="68573" bIns="34289">
            <a:spAutoFit/>
          </a:bodyPr>
          <a:lstStyle/>
          <a:p>
            <a:r>
              <a:rPr lang="en-US" altLang="zh-CN" sz="3000" b="1" dirty="0" smtClean="0">
                <a:latin typeface="Calibri" panose="020F0502020204030204" pitchFamily="34" charset="0"/>
              </a:rPr>
              <a:t> Coherence</a:t>
            </a:r>
            <a:endParaRPr lang="zh-CN" altLang="en-US" sz="3000" b="1" dirty="0">
              <a:latin typeface="Calibri" panose="020F0502020204030204" pitchFamily="34" charset="0"/>
            </a:endParaRPr>
          </a:p>
        </p:txBody>
      </p:sp>
      <p:sp>
        <p:nvSpPr>
          <p:cNvPr id="26" name="圆角矩形 25"/>
          <p:cNvSpPr/>
          <p:nvPr/>
        </p:nvSpPr>
        <p:spPr>
          <a:xfrm>
            <a:off x="1716588" y="656803"/>
            <a:ext cx="1822391" cy="474787"/>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tx1"/>
                </a:solidFill>
              </a:rPr>
              <a:t>P</a:t>
            </a:r>
            <a:r>
              <a:rPr lang="en-US" altLang="zh-CN" sz="2000" b="1" dirty="0" smtClean="0">
                <a:solidFill>
                  <a:schemeClr val="tx1"/>
                </a:solidFill>
              </a:rPr>
              <a:t>roblem</a:t>
            </a:r>
            <a:endParaRPr lang="zh-CN" altLang="en-US" sz="2000" b="1" dirty="0">
              <a:solidFill>
                <a:schemeClr val="tx1"/>
              </a:solidFill>
            </a:endParaRPr>
          </a:p>
        </p:txBody>
      </p:sp>
      <p:sp>
        <p:nvSpPr>
          <p:cNvPr id="27" name="圆角矩形 26"/>
          <p:cNvSpPr/>
          <p:nvPr/>
        </p:nvSpPr>
        <p:spPr>
          <a:xfrm>
            <a:off x="2110260" y="1677626"/>
            <a:ext cx="2294891" cy="453418"/>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solidFill>
                  <a:schemeClr val="tx1"/>
                </a:solidFill>
              </a:rPr>
              <a:t>Disadvantage 1</a:t>
            </a:r>
            <a:endParaRPr lang="zh-CN" altLang="en-US" sz="2000" b="1" dirty="0">
              <a:solidFill>
                <a:schemeClr val="tx1"/>
              </a:solidFill>
            </a:endParaRPr>
          </a:p>
        </p:txBody>
      </p:sp>
      <p:sp>
        <p:nvSpPr>
          <p:cNvPr id="28" name="圆角矩形 27"/>
          <p:cNvSpPr/>
          <p:nvPr/>
        </p:nvSpPr>
        <p:spPr>
          <a:xfrm>
            <a:off x="2846040" y="3025802"/>
            <a:ext cx="2222883" cy="453418"/>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solidFill>
                  <a:schemeClr val="tx1"/>
                </a:solidFill>
              </a:rPr>
              <a:t>Disadvantage 2</a:t>
            </a:r>
            <a:endParaRPr lang="zh-CN" altLang="en-US" sz="2000" b="1" dirty="0">
              <a:solidFill>
                <a:schemeClr val="tx1"/>
              </a:solidFill>
            </a:endParaRPr>
          </a:p>
        </p:txBody>
      </p:sp>
      <p:sp>
        <p:nvSpPr>
          <p:cNvPr id="29" name="圆角矩形 28"/>
          <p:cNvSpPr/>
          <p:nvPr/>
        </p:nvSpPr>
        <p:spPr>
          <a:xfrm>
            <a:off x="3649215" y="4430828"/>
            <a:ext cx="2088232" cy="437748"/>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solidFill>
                  <a:schemeClr val="tx1"/>
                </a:solidFill>
              </a:rPr>
              <a:t>Suggestion</a:t>
            </a:r>
            <a:endParaRPr lang="zh-CN" altLang="en-US" sz="2000" b="1" dirty="0">
              <a:solidFill>
                <a:schemeClr val="tx1"/>
              </a:solidFill>
            </a:endParaRPr>
          </a:p>
        </p:txBody>
      </p:sp>
      <p:sp>
        <p:nvSpPr>
          <p:cNvPr id="31" name="AutoShape 12"/>
          <p:cNvSpPr>
            <a:spLocks noChangeArrowheads="1"/>
          </p:cNvSpPr>
          <p:nvPr/>
        </p:nvSpPr>
        <p:spPr bwMode="auto">
          <a:xfrm rot="20133286">
            <a:off x="1368323" y="868345"/>
            <a:ext cx="535317" cy="1337286"/>
          </a:xfrm>
          <a:prstGeom prst="curvedRightArrow">
            <a:avLst>
              <a:gd name="adj1" fmla="val 44461"/>
              <a:gd name="adj2" fmla="val 88922"/>
              <a:gd name="adj3" fmla="val 33333"/>
            </a:avLst>
          </a:prstGeom>
          <a:solidFill>
            <a:srgbClr val="FF0000"/>
          </a:solidFill>
          <a:ln w="9525">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36" name="AutoShape 12"/>
          <p:cNvSpPr>
            <a:spLocks noChangeArrowheads="1"/>
          </p:cNvSpPr>
          <p:nvPr/>
        </p:nvSpPr>
        <p:spPr bwMode="auto">
          <a:xfrm rot="20133286">
            <a:off x="2857858" y="3602800"/>
            <a:ext cx="535317" cy="1390648"/>
          </a:xfrm>
          <a:prstGeom prst="curvedRightArrow">
            <a:avLst>
              <a:gd name="adj1" fmla="val 44461"/>
              <a:gd name="adj2" fmla="val 88922"/>
              <a:gd name="adj3" fmla="val 33333"/>
            </a:avLst>
          </a:prstGeom>
          <a:solidFill>
            <a:srgbClr val="FF0000"/>
          </a:solidFill>
          <a:ln w="9525">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37" name="AutoShape 12"/>
          <p:cNvSpPr>
            <a:spLocks noChangeArrowheads="1"/>
          </p:cNvSpPr>
          <p:nvPr/>
        </p:nvSpPr>
        <p:spPr bwMode="auto">
          <a:xfrm rot="20133286">
            <a:off x="2059639" y="2227554"/>
            <a:ext cx="535317" cy="1337286"/>
          </a:xfrm>
          <a:prstGeom prst="curvedRightArrow">
            <a:avLst>
              <a:gd name="adj1" fmla="val 44461"/>
              <a:gd name="adj2" fmla="val 88922"/>
              <a:gd name="adj3" fmla="val 33333"/>
            </a:avLst>
          </a:prstGeom>
          <a:solidFill>
            <a:srgbClr val="FF0000"/>
          </a:solidFill>
          <a:ln w="9525">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18" name="文本框 17"/>
          <p:cNvSpPr txBox="1"/>
          <p:nvPr/>
        </p:nvSpPr>
        <p:spPr>
          <a:xfrm>
            <a:off x="2407331" y="2431665"/>
            <a:ext cx="6660232" cy="369332"/>
          </a:xfrm>
          <a:prstGeom prst="rect">
            <a:avLst/>
          </a:prstGeom>
          <a:solidFill>
            <a:schemeClr val="accent4">
              <a:lumMod val="60000"/>
              <a:lumOff val="40000"/>
            </a:schemeClr>
          </a:solidFill>
        </p:spPr>
        <p:txBody>
          <a:bodyPr wrap="square" rtlCol="0">
            <a:spAutoFit/>
          </a:bodyPr>
          <a:lstStyle/>
          <a:p>
            <a:r>
              <a:rPr lang="en-US" altLang="zh-CN" b="1" dirty="0" smtClean="0">
                <a:solidFill>
                  <a:srgbClr val="0070C0"/>
                </a:solidFill>
              </a:rPr>
              <a:t>Link1: also, likewise, besides, furthermore,  in addition, etc.</a:t>
            </a:r>
            <a:endParaRPr lang="zh-CN" altLang="en-US" b="1" dirty="0">
              <a:solidFill>
                <a:srgbClr val="0070C0"/>
              </a:solidFill>
            </a:endParaRPr>
          </a:p>
        </p:txBody>
      </p:sp>
      <p:sp>
        <p:nvSpPr>
          <p:cNvPr id="19" name="文本框 18"/>
          <p:cNvSpPr txBox="1"/>
          <p:nvPr/>
        </p:nvSpPr>
        <p:spPr>
          <a:xfrm>
            <a:off x="3419872" y="3669432"/>
            <a:ext cx="5400600" cy="646331"/>
          </a:xfrm>
          <a:prstGeom prst="rect">
            <a:avLst/>
          </a:prstGeom>
          <a:solidFill>
            <a:schemeClr val="accent6">
              <a:lumMod val="60000"/>
              <a:lumOff val="40000"/>
            </a:schemeClr>
          </a:solidFill>
        </p:spPr>
        <p:txBody>
          <a:bodyPr wrap="square" rtlCol="0">
            <a:spAutoFit/>
          </a:bodyPr>
          <a:lstStyle/>
          <a:p>
            <a:r>
              <a:rPr lang="en-US" altLang="zh-CN" b="1" dirty="0" smtClean="0">
                <a:solidFill>
                  <a:srgbClr val="0070C0"/>
                </a:solidFill>
              </a:rPr>
              <a:t>Link2</a:t>
            </a:r>
            <a:r>
              <a:rPr lang="en-US" altLang="zh-CN" b="1" dirty="0">
                <a:solidFill>
                  <a:srgbClr val="0070C0"/>
                </a:solidFill>
              </a:rPr>
              <a:t>: </a:t>
            </a:r>
            <a:r>
              <a:rPr lang="en-US" altLang="zh-CN" b="1" dirty="0" smtClean="0">
                <a:solidFill>
                  <a:srgbClr val="0070C0"/>
                </a:solidFill>
              </a:rPr>
              <a:t>so, thus</a:t>
            </a:r>
            <a:r>
              <a:rPr lang="en-US" altLang="zh-CN" b="1" dirty="0">
                <a:solidFill>
                  <a:srgbClr val="0070C0"/>
                </a:solidFill>
              </a:rPr>
              <a:t>, therefore, hence, </a:t>
            </a:r>
            <a:r>
              <a:rPr lang="en-US" altLang="zh-CN" b="1" dirty="0" smtClean="0">
                <a:solidFill>
                  <a:srgbClr val="0070C0"/>
                </a:solidFill>
              </a:rPr>
              <a:t>accordingly, consequently, etc.</a:t>
            </a:r>
            <a:endParaRPr lang="zh-CN" altLang="en-US" b="1" dirty="0">
              <a:solidFill>
                <a:srgbClr val="0070C0"/>
              </a:solidFill>
            </a:endParaRPr>
          </a:p>
        </p:txBody>
      </p:sp>
      <p:sp>
        <p:nvSpPr>
          <p:cNvPr id="38" name="文本框 37"/>
          <p:cNvSpPr txBox="1"/>
          <p:nvPr/>
        </p:nvSpPr>
        <p:spPr>
          <a:xfrm>
            <a:off x="2846040" y="73788"/>
            <a:ext cx="5004048" cy="446276"/>
          </a:xfrm>
          <a:prstGeom prst="rect">
            <a:avLst/>
          </a:prstGeom>
          <a:solidFill>
            <a:schemeClr val="tx2">
              <a:lumMod val="20000"/>
              <a:lumOff val="80000"/>
            </a:schemeClr>
          </a:solidFill>
        </p:spPr>
        <p:txBody>
          <a:bodyPr wrap="square" rtlCol="0">
            <a:spAutoFit/>
          </a:bodyPr>
          <a:lstStyle/>
          <a:p>
            <a:r>
              <a:rPr lang="en-US" altLang="zh-CN" sz="2300" dirty="0" smtClean="0">
                <a:latin typeface="+mj-ea"/>
                <a:ea typeface="+mj-ea"/>
              </a:rPr>
              <a:t>Tip4: </a:t>
            </a:r>
            <a:r>
              <a:rPr lang="en-US" altLang="zh-CN" sz="2300" dirty="0">
                <a:latin typeface="+mj-ea"/>
                <a:ea typeface="+mj-ea"/>
              </a:rPr>
              <a:t>Use link words if </a:t>
            </a:r>
            <a:r>
              <a:rPr lang="en-US" altLang="zh-CN" sz="2300" dirty="0" smtClean="0">
                <a:latin typeface="+mj-ea"/>
                <a:ea typeface="+mj-ea"/>
              </a:rPr>
              <a:t>necessary.</a:t>
            </a:r>
            <a:endParaRPr lang="zh-CN" altLang="en-US" sz="2300" dirty="0">
              <a:latin typeface="+mj-ea"/>
              <a:ea typeface="+mj-ea"/>
            </a:endParaRPr>
          </a:p>
        </p:txBody>
      </p:sp>
      <p:pic>
        <p:nvPicPr>
          <p:cNvPr id="8" name="图片 7" descr="水印"/>
          <p:cNvPicPr>
            <a:picLocks noChangeAspect="1"/>
          </p:cNvPicPr>
          <p:nvPr userDrawn="1"/>
        </p:nvPicPr>
        <p:blipFill>
          <a:blip r:embed="rId1"/>
          <a:stretch>
            <a:fillRect/>
          </a:stretch>
        </p:blipFill>
        <p:spPr>
          <a:xfrm>
            <a:off x="8392795" y="43180"/>
            <a:ext cx="715645" cy="2317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7"/>
          <p:cNvSpPr>
            <a:spLocks noChangeArrowheads="1"/>
          </p:cNvSpPr>
          <p:nvPr/>
        </p:nvSpPr>
        <p:spPr bwMode="auto">
          <a:xfrm>
            <a:off x="0" y="1"/>
            <a:ext cx="3419872" cy="530913"/>
          </a:xfrm>
          <a:prstGeom prst="rect">
            <a:avLst/>
          </a:prstGeom>
          <a:solidFill>
            <a:schemeClr val="tx1"/>
          </a:solidFill>
          <a:ln w="9525" algn="ctr">
            <a:solidFill>
              <a:schemeClr val="tx1">
                <a:lumMod val="95000"/>
                <a:lumOff val="5000"/>
              </a:schemeClr>
            </a:solidFill>
            <a:miter lim="800000"/>
          </a:ln>
        </p:spPr>
        <p:txBody>
          <a:bodyPr wrap="square" lIns="68573" tIns="34289" rIns="68573" bIns="34289">
            <a:spAutoFit/>
          </a:bodyPr>
          <a:lstStyle/>
          <a:p>
            <a:r>
              <a:rPr lang="en-US" altLang="zh-CN" sz="3000" b="1" dirty="0" smtClean="0">
                <a:solidFill>
                  <a:schemeClr val="bg1"/>
                </a:solidFill>
                <a:latin typeface="Calibri" panose="020F0502020204030204" pitchFamily="34" charset="0"/>
              </a:rPr>
              <a:t>One possible version</a:t>
            </a:r>
            <a:endParaRPr lang="zh-CN" altLang="en-US" sz="3000" b="1" dirty="0">
              <a:solidFill>
                <a:srgbClr val="FF0000"/>
              </a:solidFill>
              <a:latin typeface="Calibri" panose="020F0502020204030204" pitchFamily="34" charset="0"/>
            </a:endParaRPr>
          </a:p>
        </p:txBody>
      </p:sp>
      <p:sp>
        <p:nvSpPr>
          <p:cNvPr id="3" name="圆角矩形 2"/>
          <p:cNvSpPr/>
          <p:nvPr/>
        </p:nvSpPr>
        <p:spPr>
          <a:xfrm>
            <a:off x="683568" y="771550"/>
            <a:ext cx="7776864" cy="374441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b="1" dirty="0" smtClean="0">
                <a:solidFill>
                  <a:schemeClr val="tx1"/>
                </a:solidFill>
                <a:latin typeface="Times New Roman" panose="02020603050405020304" pitchFamily="18" charset="0"/>
                <a:cs typeface="Times New Roman" panose="02020603050405020304" pitchFamily="18" charset="0"/>
              </a:rPr>
              <a:t>New research has found that excessive “screen time” may negatively affect children’s intelligence.</a:t>
            </a:r>
            <a:r>
              <a:rPr lang="en-US" altLang="zh-CN" sz="2400" b="1" dirty="0" smtClean="0">
                <a:solidFill>
                  <a:schemeClr val="tx1"/>
                </a:solidFill>
                <a:latin typeface="仿宋" panose="02010609060101010101" pitchFamily="49" charset="-122"/>
                <a:ea typeface="仿宋" panose="02010609060101010101" pitchFamily="49" charset="-122"/>
                <a:cs typeface="Times New Roman" panose="02020603050405020304" pitchFamily="18" charset="0"/>
              </a:rPr>
              <a:t>(</a:t>
            </a:r>
            <a:r>
              <a:rPr lang="zh-CN" altLang="en-US" sz="2400" b="1" dirty="0" smtClean="0">
                <a:solidFill>
                  <a:schemeClr val="tx1"/>
                </a:solidFill>
                <a:latin typeface="宋体" panose="02010600030101010101" pitchFamily="2" charset="-122"/>
                <a:ea typeface="宋体" panose="02010600030101010101" pitchFamily="2" charset="-122"/>
                <a:cs typeface="Times New Roman" panose="02020603050405020304" pitchFamily="18" charset="0"/>
              </a:rPr>
              <a:t>要点</a:t>
            </a:r>
            <a:r>
              <a:rPr lang="en-US" altLang="zh-CN" sz="2400" b="1" dirty="0" smtClean="0">
                <a:solidFill>
                  <a:schemeClr val="tx1"/>
                </a:solidFill>
                <a:latin typeface="宋体" panose="02010600030101010101" pitchFamily="2" charset="-122"/>
                <a:ea typeface="宋体" panose="02010600030101010101" pitchFamily="2" charset="-122"/>
                <a:cs typeface="Times New Roman" panose="02020603050405020304" pitchFamily="18" charset="0"/>
              </a:rPr>
              <a:t>1</a:t>
            </a:r>
            <a:r>
              <a:rPr lang="en-US" altLang="zh-CN" sz="2400" b="1" dirty="0" smtClean="0">
                <a:solidFill>
                  <a:schemeClr val="tx1"/>
                </a:solidFill>
                <a:latin typeface="仿宋" panose="02010609060101010101" pitchFamily="49" charset="-122"/>
                <a:ea typeface="仿宋" panose="02010609060101010101" pitchFamily="49" charset="-122"/>
                <a:cs typeface="Times New Roman" panose="02020603050405020304" pitchFamily="18" charset="0"/>
              </a:rPr>
              <a:t>) </a:t>
            </a:r>
            <a:r>
              <a:rPr lang="en-US" altLang="zh-CN" sz="2400" b="1" dirty="0" smtClean="0">
                <a:solidFill>
                  <a:schemeClr val="tx1"/>
                </a:solidFill>
                <a:latin typeface="Times New Roman" panose="02020603050405020304" pitchFamily="18" charset="0"/>
                <a:cs typeface="Times New Roman" panose="02020603050405020304" pitchFamily="18" charset="0"/>
              </a:rPr>
              <a:t>It prevents children from focusing and staying interested, thus restricting their cognitive development.</a:t>
            </a:r>
            <a:r>
              <a:rPr lang="en-US" altLang="zh-CN" sz="2400" b="1" dirty="0" smtClean="0">
                <a:solidFill>
                  <a:schemeClr val="tx1"/>
                </a:solidFill>
                <a:latin typeface="仿宋" panose="02010609060101010101" pitchFamily="49" charset="-122"/>
                <a:ea typeface="仿宋" panose="02010609060101010101" pitchFamily="49" charset="-122"/>
                <a:cs typeface="Times New Roman" panose="02020603050405020304" pitchFamily="18" charset="0"/>
              </a:rPr>
              <a:t>(</a:t>
            </a:r>
            <a:r>
              <a:rPr lang="zh-CN" altLang="en-US" sz="2400" b="1" dirty="0" smtClean="0">
                <a:solidFill>
                  <a:schemeClr val="tx1"/>
                </a:solidFill>
                <a:latin typeface="宋体" panose="02010600030101010101" pitchFamily="2" charset="-122"/>
                <a:ea typeface="宋体" panose="02010600030101010101" pitchFamily="2" charset="-122"/>
                <a:cs typeface="Times New Roman" panose="02020603050405020304" pitchFamily="18" charset="0"/>
              </a:rPr>
              <a:t>要点</a:t>
            </a:r>
            <a:r>
              <a:rPr lang="en-US" altLang="zh-CN" sz="2400" b="1" dirty="0" smtClean="0">
                <a:solidFill>
                  <a:schemeClr val="tx1"/>
                </a:solidFill>
                <a:latin typeface="宋体" panose="02010600030101010101" pitchFamily="2" charset="-122"/>
                <a:ea typeface="宋体" panose="02010600030101010101" pitchFamily="2" charset="-122"/>
                <a:cs typeface="Times New Roman" panose="02020603050405020304" pitchFamily="18" charset="0"/>
              </a:rPr>
              <a:t>2</a:t>
            </a:r>
            <a:r>
              <a:rPr lang="en-US" altLang="zh-CN" sz="2400" b="1" dirty="0" smtClean="0">
                <a:solidFill>
                  <a:schemeClr val="tx1"/>
                </a:solidFill>
                <a:latin typeface="仿宋" panose="02010609060101010101" pitchFamily="49" charset="-122"/>
                <a:ea typeface="仿宋" panose="02010609060101010101" pitchFamily="49" charset="-122"/>
                <a:cs typeface="Times New Roman" panose="02020603050405020304" pitchFamily="18" charset="0"/>
              </a:rPr>
              <a:t>)</a:t>
            </a:r>
            <a:r>
              <a:rPr lang="en-US" altLang="zh-CN" sz="2400" b="1" dirty="0" smtClean="0">
                <a:solidFill>
                  <a:schemeClr val="tx1"/>
                </a:solidFill>
                <a:latin typeface="Times New Roman" panose="02020603050405020304" pitchFamily="18" charset="0"/>
                <a:cs typeface="Times New Roman" panose="02020603050405020304" pitchFamily="18" charset="0"/>
              </a:rPr>
              <a:t> Also, it results in inadequate sleep and lack of physical activity, which do harm to the brain health.</a:t>
            </a:r>
            <a:r>
              <a:rPr lang="en-US" altLang="zh-CN" sz="2400" b="1" dirty="0" smtClean="0">
                <a:solidFill>
                  <a:schemeClr val="tx1"/>
                </a:solidFill>
                <a:latin typeface="仿宋" panose="02010609060101010101" pitchFamily="49" charset="-122"/>
                <a:ea typeface="仿宋" panose="02010609060101010101" pitchFamily="49" charset="-122"/>
                <a:cs typeface="Times New Roman" panose="02020603050405020304" pitchFamily="18" charset="0"/>
              </a:rPr>
              <a:t>(</a:t>
            </a:r>
            <a:r>
              <a:rPr lang="zh-CN" altLang="en-US" sz="2400" b="1" dirty="0" smtClean="0">
                <a:solidFill>
                  <a:schemeClr val="tx1"/>
                </a:solidFill>
                <a:latin typeface="宋体" panose="02010600030101010101" pitchFamily="2" charset="-122"/>
                <a:ea typeface="宋体" panose="02010600030101010101" pitchFamily="2" charset="-122"/>
                <a:cs typeface="Times New Roman" panose="02020603050405020304" pitchFamily="18" charset="0"/>
              </a:rPr>
              <a:t>要点</a:t>
            </a:r>
            <a:r>
              <a:rPr lang="en-US" altLang="zh-CN" sz="2400" b="1" dirty="0" smtClean="0">
                <a:solidFill>
                  <a:schemeClr val="tx1"/>
                </a:solidFill>
                <a:latin typeface="宋体" panose="02010600030101010101" pitchFamily="2" charset="-122"/>
                <a:ea typeface="宋体" panose="02010600030101010101" pitchFamily="2" charset="-122"/>
                <a:cs typeface="Times New Roman" panose="02020603050405020304" pitchFamily="18" charset="0"/>
              </a:rPr>
              <a:t>3</a:t>
            </a:r>
            <a:r>
              <a:rPr lang="en-US" altLang="zh-CN" sz="2400" b="1" dirty="0" smtClean="0">
                <a:solidFill>
                  <a:schemeClr val="tx1"/>
                </a:solidFill>
                <a:latin typeface="仿宋" panose="02010609060101010101" pitchFamily="49" charset="-122"/>
                <a:ea typeface="仿宋" panose="02010609060101010101" pitchFamily="49" charset="-122"/>
                <a:cs typeface="Times New Roman" panose="02020603050405020304" pitchFamily="18" charset="0"/>
              </a:rPr>
              <a:t>)</a:t>
            </a:r>
            <a:r>
              <a:rPr lang="en-US" altLang="zh-CN" sz="2400" b="1" dirty="0" smtClean="0">
                <a:solidFill>
                  <a:schemeClr val="tx1"/>
                </a:solidFill>
                <a:latin typeface="Times New Roman" panose="02020603050405020304" pitchFamily="18" charset="0"/>
                <a:cs typeface="Times New Roman" panose="02020603050405020304" pitchFamily="18" charset="0"/>
              </a:rPr>
              <a:t> Accordingly, parents are advised to establish strict regulations concerning the use of screens, monitor the contents and limit the screen time. </a:t>
            </a:r>
            <a:r>
              <a:rPr lang="en-US" altLang="zh-CN" sz="2400" b="1" dirty="0" smtClean="0">
                <a:solidFill>
                  <a:schemeClr val="tx1"/>
                </a:solidFill>
                <a:latin typeface="仿宋" panose="02010609060101010101" pitchFamily="49" charset="-122"/>
                <a:ea typeface="仿宋" panose="02010609060101010101" pitchFamily="49" charset="-122"/>
                <a:cs typeface="Times New Roman" panose="02020603050405020304" pitchFamily="18" charset="0"/>
              </a:rPr>
              <a:t>(</a:t>
            </a:r>
            <a:r>
              <a:rPr lang="zh-CN" altLang="en-US" sz="2400" b="1" dirty="0" smtClean="0">
                <a:solidFill>
                  <a:schemeClr val="tx1"/>
                </a:solidFill>
                <a:latin typeface="宋体" panose="02010600030101010101" pitchFamily="2" charset="-122"/>
                <a:ea typeface="宋体" panose="02010600030101010101" pitchFamily="2" charset="-122"/>
                <a:cs typeface="Times New Roman" panose="02020603050405020304" pitchFamily="18" charset="0"/>
              </a:rPr>
              <a:t>要点</a:t>
            </a:r>
            <a:r>
              <a:rPr lang="en-US" altLang="zh-CN" sz="2400" b="1" dirty="0" smtClean="0">
                <a:solidFill>
                  <a:schemeClr val="tx1"/>
                </a:solidFill>
                <a:latin typeface="宋体" panose="02010600030101010101" pitchFamily="2" charset="-122"/>
                <a:ea typeface="宋体" panose="02010600030101010101" pitchFamily="2" charset="-122"/>
                <a:cs typeface="Times New Roman" panose="02020603050405020304" pitchFamily="18" charset="0"/>
              </a:rPr>
              <a:t>4</a:t>
            </a:r>
            <a:r>
              <a:rPr lang="en-US" altLang="zh-CN" sz="2400" b="1" dirty="0" smtClean="0">
                <a:solidFill>
                  <a:schemeClr val="tx1"/>
                </a:solidFill>
                <a:latin typeface="仿宋" panose="02010609060101010101" pitchFamily="49" charset="-122"/>
                <a:ea typeface="仿宋" panose="02010609060101010101" pitchFamily="49" charset="-122"/>
                <a:cs typeface="Times New Roman" panose="02020603050405020304" pitchFamily="18" charset="0"/>
              </a:rPr>
              <a:t>)</a:t>
            </a:r>
            <a:endParaRPr lang="zh-CN" altLang="en-US" sz="2400" b="1" dirty="0">
              <a:solidFill>
                <a:schemeClr val="tx1"/>
              </a:solidFill>
              <a:latin typeface="仿宋" panose="02010609060101010101" pitchFamily="49" charset="-122"/>
              <a:ea typeface="仿宋" panose="02010609060101010101" pitchFamily="49" charset="-122"/>
              <a:cs typeface="Times New Roman" panose="02020603050405020304" pitchFamily="18" charset="0"/>
            </a:endParaRPr>
          </a:p>
        </p:txBody>
      </p:sp>
      <p:pic>
        <p:nvPicPr>
          <p:cNvPr id="8" name="图片 7" descr="水印"/>
          <p:cNvPicPr>
            <a:picLocks noChangeAspect="1"/>
          </p:cNvPicPr>
          <p:nvPr userDrawn="1"/>
        </p:nvPicPr>
        <p:blipFill>
          <a:blip r:embed="rId1"/>
          <a:stretch>
            <a:fillRect/>
          </a:stretch>
        </p:blipFill>
        <p:spPr>
          <a:xfrm>
            <a:off x="8392795" y="43180"/>
            <a:ext cx="715645" cy="23177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635896" y="1995686"/>
            <a:ext cx="5142102" cy="3075806"/>
          </a:xfrm>
          <a:prstGeom prst="rect">
            <a:avLst/>
          </a:prstGeom>
        </p:spPr>
      </p:pic>
      <p:sp>
        <p:nvSpPr>
          <p:cNvPr id="2" name="椭圆"/>
          <p:cNvSpPr/>
          <p:nvPr/>
        </p:nvSpPr>
        <p:spPr>
          <a:xfrm>
            <a:off x="337088" y="371960"/>
            <a:ext cx="3707970" cy="3707970"/>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0" name="椭圆"/>
          <p:cNvSpPr/>
          <p:nvPr/>
        </p:nvSpPr>
        <p:spPr>
          <a:xfrm>
            <a:off x="458727" y="493599"/>
            <a:ext cx="3464691" cy="3464691"/>
          </a:xfrm>
          <a:prstGeom prst="ellipse">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6" name="标题"/>
          <p:cNvSpPr/>
          <p:nvPr/>
        </p:nvSpPr>
        <p:spPr>
          <a:xfrm>
            <a:off x="631768" y="1776060"/>
            <a:ext cx="3118611" cy="923330"/>
          </a:xfrm>
          <a:prstGeom prst="rect">
            <a:avLst/>
          </a:prstGeom>
        </p:spPr>
        <p:txBody>
          <a:bodyPr wrap="none" anchor="t">
            <a:spAutoFit/>
          </a:bodyPr>
          <a:lstStyle/>
          <a:p>
            <a:pPr algn="ctr"/>
            <a:r>
              <a:rPr lang="en-US" altLang="zh-CN" sz="5400" b="1" spc="188" dirty="0">
                <a:solidFill>
                  <a:schemeClr val="accent6">
                    <a:lumMod val="75000"/>
                  </a:schemeClr>
                </a:solidFill>
                <a:latin typeface="叶根友毛笔行书2.0版" panose="02010601030101010101" charset="-122"/>
                <a:ea typeface="叶根友毛笔行书2.0版" panose="02010601030101010101" charset="-122"/>
              </a:rPr>
              <a:t>Thanks!</a:t>
            </a:r>
            <a:endParaRPr lang="en-US" altLang="zh-CN" sz="5400" b="1" spc="188" dirty="0">
              <a:solidFill>
                <a:schemeClr val="accent6">
                  <a:lumMod val="75000"/>
                </a:schemeClr>
              </a:solidFill>
              <a:latin typeface="叶根友毛笔行书2.0版" panose="02010601030101010101" charset="-122"/>
              <a:ea typeface="叶根友毛笔行书2.0版" panose="02010601030101010101" charset="-122"/>
            </a:endParaRPr>
          </a:p>
        </p:txBody>
      </p:sp>
      <p:pic>
        <p:nvPicPr>
          <p:cNvPr id="8" name="图片 7" descr="水印"/>
          <p:cNvPicPr>
            <a:picLocks noChangeAspect="1"/>
          </p:cNvPicPr>
          <p:nvPr userDrawn="1"/>
        </p:nvPicPr>
        <p:blipFill>
          <a:blip r:embed="rId2"/>
          <a:stretch>
            <a:fillRect/>
          </a:stretch>
        </p:blipFill>
        <p:spPr>
          <a:xfrm>
            <a:off x="8392795" y="43180"/>
            <a:ext cx="715645" cy="2317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715766"/>
            <a:ext cx="9144000" cy="2427593"/>
          </a:xfrm>
          <a:prstGeom prst="rect">
            <a:avLst/>
          </a:prstGeom>
          <a:solidFill>
            <a:srgbClr val="95B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bg1"/>
              </a:solidFill>
            </a:endParaRPr>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411760" y="2715117"/>
            <a:ext cx="4288477" cy="2428383"/>
          </a:xfrm>
          <a:prstGeom prst="rect">
            <a:avLst/>
          </a:prstGeom>
        </p:spPr>
      </p:pic>
      <p:sp>
        <p:nvSpPr>
          <p:cNvPr id="6" name="矩形 259"/>
          <p:cNvSpPr>
            <a:spLocks noChangeArrowheads="1"/>
          </p:cNvSpPr>
          <p:nvPr/>
        </p:nvSpPr>
        <p:spPr bwMode="auto">
          <a:xfrm>
            <a:off x="1562100" y="1083945"/>
            <a:ext cx="5734050" cy="830580"/>
          </a:xfrm>
          <a:prstGeom prst="rect">
            <a:avLst/>
          </a:prstGeom>
          <a:noFill/>
          <a:ln>
            <a:noFill/>
          </a:ln>
          <a:effectLst/>
          <a:extLst>
            <a:ext uri="{909E8E84-426E-40DD-AFC4-6F175D3DCCD1}">
              <a14:hiddenFill xmlns:a14="http://schemas.microsoft.com/office/drawing/2010/main">
                <a:solidFill>
                  <a:srgbClr val="92D050"/>
                </a:solidFill>
              </a14:hiddenFill>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buNone/>
            </a:pPr>
            <a:r>
              <a:rPr lang="en-US" altLang="zh-CN" sz="5400" dirty="0">
                <a:solidFill>
                  <a:srgbClr val="92D050"/>
                </a:solidFill>
                <a:effectLst>
                  <a:reflection blurRad="6350" stA="60000" endA="900" endPos="58000" dir="5400000" sy="-100000" algn="bl" rotWithShape="0"/>
                </a:effectLst>
                <a:latin typeface="Arial Black" panose="020B0A04020102020204" pitchFamily="34" charset="0"/>
              </a:rPr>
              <a:t>screen time</a:t>
            </a:r>
            <a:endParaRPr lang="en-US" altLang="zh-CN" sz="5400" dirty="0">
              <a:solidFill>
                <a:srgbClr val="92D050"/>
              </a:solidFill>
              <a:effectLst>
                <a:reflection blurRad="6350" stA="60000" endA="900" endPos="58000" dir="5400000" sy="-100000" algn="bl" rotWithShape="0"/>
              </a:effectLst>
              <a:latin typeface="Arial Black" panose="020B0A04020102020204" pitchFamily="34" charset="0"/>
            </a:endParaRPr>
          </a:p>
        </p:txBody>
      </p:sp>
      <p:sp>
        <p:nvSpPr>
          <p:cNvPr id="7" name="文本框 6"/>
          <p:cNvSpPr txBox="1"/>
          <p:nvPr/>
        </p:nvSpPr>
        <p:spPr>
          <a:xfrm>
            <a:off x="4890130" y="2135138"/>
            <a:ext cx="4104456" cy="400110"/>
          </a:xfrm>
          <a:prstGeom prst="rect">
            <a:avLst/>
          </a:prstGeom>
          <a:noFill/>
        </p:spPr>
        <p:txBody>
          <a:bodyPr wrap="square" rtlCol="0">
            <a:spAutoFit/>
          </a:bodyPr>
          <a:lstStyle/>
          <a:p>
            <a:pPr algn="ctr">
              <a:buNone/>
            </a:pPr>
            <a:r>
              <a:rPr lang="en-US" altLang="zh-CN" sz="2000" b="1" cap="all" dirty="0">
                <a:latin typeface="Arial" panose="020B0604020202020204" pitchFamily="34" charset="0"/>
                <a:cs typeface="Arial" panose="020B0604020202020204" pitchFamily="34" charset="0"/>
              </a:rPr>
              <a:t>——</a:t>
            </a:r>
            <a:r>
              <a:rPr lang="en-US" altLang="zh-CN" sz="2000" b="1" cap="all" dirty="0" smtClean="0">
                <a:latin typeface="Arial" panose="020B0604020202020204" pitchFamily="34" charset="0"/>
                <a:cs typeface="Arial" panose="020B0604020202020204" pitchFamily="34" charset="0"/>
              </a:rPr>
              <a:t>2019</a:t>
            </a:r>
            <a:r>
              <a:rPr lang="zh-CN" altLang="en-US" sz="2000" b="1" cap="all" dirty="0">
                <a:latin typeface="Arial" panose="020B0604020202020204" pitchFamily="34" charset="0"/>
                <a:cs typeface="Arial" panose="020B0604020202020204" pitchFamily="34" charset="0"/>
              </a:rPr>
              <a:t>年</a:t>
            </a:r>
            <a:r>
              <a:rPr lang="en-US" altLang="zh-CN" sz="2000" b="1" cap="all" dirty="0">
                <a:latin typeface="Arial" panose="020B0604020202020204" pitchFamily="34" charset="0"/>
                <a:cs typeface="Arial" panose="020B0604020202020204" pitchFamily="34" charset="0"/>
              </a:rPr>
              <a:t>11</a:t>
            </a:r>
            <a:r>
              <a:rPr lang="zh-CN" altLang="en-US" sz="2000" b="1" cap="all" dirty="0">
                <a:latin typeface="Arial" panose="020B0604020202020204" pitchFamily="34" charset="0"/>
                <a:cs typeface="Arial" panose="020B0604020202020204" pitchFamily="34" charset="0"/>
              </a:rPr>
              <a:t>月</a:t>
            </a:r>
            <a:r>
              <a:rPr lang="zh-CN" altLang="en-US" sz="2000" b="1" cap="all" dirty="0" smtClean="0">
                <a:latin typeface="Arial" panose="020B0604020202020204" pitchFamily="34" charset="0"/>
                <a:cs typeface="Arial" panose="020B0604020202020204" pitchFamily="34" charset="0"/>
              </a:rPr>
              <a:t>绍兴诊断</a:t>
            </a:r>
            <a:r>
              <a:rPr lang="zh-CN" altLang="en-US" sz="2000" b="1" cap="all" dirty="0">
                <a:latin typeface="Arial" panose="020B0604020202020204" pitchFamily="34" charset="0"/>
                <a:cs typeface="Arial" panose="020B0604020202020204" pitchFamily="34" charset="0"/>
              </a:rPr>
              <a:t>性考试</a:t>
            </a:r>
            <a:endParaRPr lang="zh-CN" altLang="en-US" sz="2000" b="1" cap="all" dirty="0">
              <a:latin typeface="Arial" panose="020B0604020202020204" pitchFamily="34" charset="0"/>
              <a:cs typeface="Arial" panose="020B0604020202020204" pitchFamily="34" charset="0"/>
            </a:endParaRPr>
          </a:p>
        </p:txBody>
      </p:sp>
      <p:sp>
        <p:nvSpPr>
          <p:cNvPr id="8" name="TextBox 7"/>
          <p:cNvSpPr txBox="1"/>
          <p:nvPr/>
        </p:nvSpPr>
        <p:spPr>
          <a:xfrm>
            <a:off x="6623050" y="4577715"/>
            <a:ext cx="2371725" cy="337185"/>
          </a:xfrm>
          <a:prstGeom prst="rect">
            <a:avLst/>
          </a:prstGeom>
          <a:noFill/>
          <a:ln>
            <a:noFill/>
          </a:ln>
        </p:spPr>
        <p:txBody>
          <a:bodyPr wrap="square" rtlCol="0">
            <a:spAutoFit/>
          </a:bodyPr>
          <a:lstStyle/>
          <a:p>
            <a:r>
              <a:rPr lang="zh-CN" altLang="en-US" sz="1600" b="1" dirty="0" smtClean="0">
                <a:latin typeface="华文楷体" panose="02010600040101010101" pitchFamily="2" charset="-122"/>
                <a:ea typeface="华文楷体" panose="02010600040101010101" pitchFamily="2" charset="-122"/>
              </a:rPr>
              <a:t>上虞区城南中学  陶江英</a:t>
            </a:r>
            <a:endParaRPr lang="zh-CN" altLang="en-US" sz="1600" b="1" dirty="0" smtClean="0">
              <a:latin typeface="华文楷体" panose="02010600040101010101" pitchFamily="2" charset="-122"/>
              <a:ea typeface="华文楷体" panose="02010600040101010101" pitchFamily="2" charset="-122"/>
            </a:endParaRPr>
          </a:p>
        </p:txBody>
      </p:sp>
      <p:sp>
        <p:nvSpPr>
          <p:cNvPr id="4" name="文本框 3"/>
          <p:cNvSpPr txBox="1"/>
          <p:nvPr/>
        </p:nvSpPr>
        <p:spPr>
          <a:xfrm>
            <a:off x="328295" y="408305"/>
            <a:ext cx="3703320" cy="521970"/>
          </a:xfrm>
          <a:prstGeom prst="rect">
            <a:avLst/>
          </a:prstGeom>
          <a:noFill/>
        </p:spPr>
        <p:txBody>
          <a:bodyPr wrap="square" rtlCol="0" anchor="t">
            <a:spAutoFit/>
          </a:bodyPr>
          <a:p>
            <a:r>
              <a:rPr lang="zh-CN" altLang="en-US" sz="2800" b="1" i="1"/>
              <a:t>Summary Writing</a:t>
            </a:r>
            <a:endParaRPr lang="zh-CN" altLang="en-US" sz="2800" b="1" i="1"/>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500"/>
                            </p:stCondLst>
                            <p:childTnLst>
                              <p:par>
                                <p:cTn id="17" presetID="26" presetClass="emph" presetSubtype="0" fill="hold" grpId="1" nodeType="afterEffect">
                                  <p:stCondLst>
                                    <p:cond delay="0"/>
                                  </p:stCondLst>
                                  <p:iterate type="lt">
                                    <p:tmPct val="0"/>
                                  </p:iterate>
                                  <p:childTnLst>
                                    <p:animEffect transition="out" filter="fade">
                                      <p:cBhvr>
                                        <p:cTn id="18" dur="500" tmFilter="0, 0; .2, .5; .8, .5; 1, 0"/>
                                        <p:tgtEl>
                                          <p:spTgt spid="6"/>
                                        </p:tgtEl>
                                      </p:cBhvr>
                                    </p:animEffect>
                                    <p:animScale>
                                      <p:cBhvr>
                                        <p:cTn id="19"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bldLvl="0" animBg="1"/>
      <p:bldP spid="6" grpId="1"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椭圆 10"/>
          <p:cNvSpPr/>
          <p:nvPr/>
        </p:nvSpPr>
        <p:spPr>
          <a:xfrm>
            <a:off x="2051720" y="555526"/>
            <a:ext cx="1800200" cy="261994"/>
          </a:xfrm>
          <a:prstGeom prst="ellipse">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8028384" y="987574"/>
            <a:ext cx="864096" cy="261994"/>
          </a:xfrm>
          <a:prstGeom prst="ellipse">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107504" y="1275606"/>
            <a:ext cx="1080120" cy="261994"/>
          </a:xfrm>
          <a:prstGeom prst="ellipse">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323528" y="1923678"/>
            <a:ext cx="1728192" cy="261994"/>
          </a:xfrm>
          <a:prstGeom prst="ellipse">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Rectangle 27"/>
          <p:cNvSpPr>
            <a:spLocks noChangeArrowheads="1"/>
          </p:cNvSpPr>
          <p:nvPr/>
        </p:nvSpPr>
        <p:spPr bwMode="auto">
          <a:xfrm>
            <a:off x="0" y="0"/>
            <a:ext cx="3017520" cy="528955"/>
          </a:xfrm>
          <a:prstGeom prst="rect">
            <a:avLst/>
          </a:prstGeom>
          <a:solidFill>
            <a:srgbClr val="FFC000"/>
          </a:solidFill>
          <a:ln w="9525" algn="ctr">
            <a:noFill/>
            <a:miter lim="800000"/>
          </a:ln>
        </p:spPr>
        <p:txBody>
          <a:bodyPr wrap="square" lIns="68573" tIns="34289" rIns="68573" bIns="34289">
            <a:spAutoFit/>
          </a:bodyPr>
          <a:lstStyle/>
          <a:p>
            <a:r>
              <a:rPr lang="en-US" altLang="zh-CN" sz="3000" b="1" dirty="0" smtClean="0">
                <a:latin typeface="Calibri" panose="020F0502020204030204" pitchFamily="34" charset="0"/>
              </a:rPr>
              <a:t>The gist keywords</a:t>
            </a:r>
            <a:endParaRPr lang="en-US" altLang="zh-CN" sz="3000" b="1" dirty="0" smtClean="0">
              <a:latin typeface="Calibri" panose="020F0502020204030204" pitchFamily="34" charset="0"/>
            </a:endParaRPr>
          </a:p>
        </p:txBody>
      </p:sp>
      <p:sp>
        <p:nvSpPr>
          <p:cNvPr id="15" name="椭圆 14"/>
          <p:cNvSpPr/>
          <p:nvPr/>
        </p:nvSpPr>
        <p:spPr>
          <a:xfrm>
            <a:off x="3275856" y="3291830"/>
            <a:ext cx="1800200" cy="261994"/>
          </a:xfrm>
          <a:prstGeom prst="ellipse">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72008" y="526257"/>
            <a:ext cx="9036496" cy="4708981"/>
          </a:xfrm>
          <a:prstGeom prst="rect">
            <a:avLst/>
          </a:prstGeom>
          <a:noFill/>
        </p:spPr>
        <p:txBody>
          <a:bodyPr wrap="square" rtlCol="0">
            <a:spAutoFit/>
          </a:bodyPr>
          <a:lstStyle/>
          <a:p>
            <a:r>
              <a:rPr lang="zh-CN" altLang="zh-CN" sz="1500" kern="100" dirty="0">
                <a:latin typeface="Times New Roman" panose="02020603050405020304" pitchFamily="18" charset="0"/>
                <a:ea typeface="宋体" panose="02010600030101010101" pitchFamily="2" charset="-122"/>
                <a:cs typeface="宋体" panose="02010600030101010101" pitchFamily="2" charset="-122"/>
              </a:rPr>
              <a:t>①</a:t>
            </a:r>
            <a:r>
              <a:rPr lang="en-US" altLang="zh-CN" sz="1500" kern="100" dirty="0">
                <a:latin typeface="Times New Roman" panose="02020603050405020304" pitchFamily="18" charset="0"/>
                <a:ea typeface="宋体" panose="02010600030101010101" pitchFamily="2" charset="-122"/>
              </a:rPr>
              <a:t>If you’re worried that too much “screen time” could badly influence your child’s intelligence, new research suggests you might be right. By analyzing the data gathered from over 4500 U.S. kids aged 8 to 11 between 2016 and 2017, Jeremy Walsh, a postdoctoral fellow with the </a:t>
            </a:r>
            <a:r>
              <a:rPr lang="en-US" altLang="zh-CN" sz="1500" kern="100" dirty="0" smtClean="0">
                <a:latin typeface="Times New Roman" panose="02020603050405020304" pitchFamily="18" charset="0"/>
                <a:ea typeface="宋体" panose="02010600030101010101" pitchFamily="2" charset="-122"/>
              </a:rPr>
              <a:t>CHEO Research Institute </a:t>
            </a:r>
            <a:r>
              <a:rPr lang="en-US" altLang="zh-CN" sz="1500" kern="100" dirty="0">
                <a:latin typeface="Times New Roman" panose="02020603050405020304" pitchFamily="18" charset="0"/>
                <a:ea typeface="宋体" panose="02010600030101010101" pitchFamily="2" charset="-122"/>
              </a:rPr>
              <a:t>in Ottawa, found that too much “screen time” could be harming your child’s intelligence. </a:t>
            </a:r>
            <a:r>
              <a:rPr lang="en-US" altLang="zh-CN" sz="1500" kern="100" dirty="0" smtClean="0">
                <a:latin typeface="Times New Roman" panose="02020603050405020304" pitchFamily="18" charset="0"/>
                <a:ea typeface="宋体" panose="02010600030101010101" pitchFamily="2" charset="-122"/>
              </a:rPr>
              <a:t>Kids </a:t>
            </a:r>
            <a:r>
              <a:rPr lang="en-US" altLang="zh-CN" sz="1500" kern="100" dirty="0">
                <a:latin typeface="Times New Roman" panose="02020603050405020304" pitchFamily="18" charset="0"/>
                <a:ea typeface="宋体" panose="02010600030101010101" pitchFamily="2" charset="-122"/>
              </a:rPr>
              <a:t>with the sharpest intellects spent less than </a:t>
            </a:r>
            <a:r>
              <a:rPr lang="en-US" altLang="zh-CN" sz="1500" kern="100" dirty="0" smtClean="0">
                <a:latin typeface="Times New Roman" panose="02020603050405020304" pitchFamily="18" charset="0"/>
                <a:ea typeface="宋体" panose="02010600030101010101" pitchFamily="2" charset="-122"/>
              </a:rPr>
              <a:t>two hours a day on their cellphones, tablets and computers, coupled with 9 to 11 hours of sleep and at </a:t>
            </a:r>
            <a:r>
              <a:rPr lang="en-US" altLang="zh-CN" sz="1500" kern="100" dirty="0">
                <a:latin typeface="Times New Roman" panose="02020603050405020304" pitchFamily="18" charset="0"/>
                <a:ea typeface="宋体" panose="02010600030101010101" pitchFamily="2" charset="-122"/>
              </a:rPr>
              <a:t>least an hour of physical activity.</a:t>
            </a:r>
            <a:endParaRPr lang="zh-CN" altLang="zh-CN" sz="1500" kern="100" dirty="0">
              <a:latin typeface="Times New Roman" panose="02020603050405020304" pitchFamily="18" charset="0"/>
              <a:ea typeface="宋体" panose="02010600030101010101" pitchFamily="2" charset="-122"/>
            </a:endParaRPr>
          </a:p>
          <a:p>
            <a:r>
              <a:rPr lang="zh-CN" altLang="zh-CN" sz="1500" kern="100" dirty="0">
                <a:latin typeface="Times New Roman" panose="02020603050405020304" pitchFamily="18" charset="0"/>
                <a:ea typeface="宋体" panose="02010600030101010101" pitchFamily="2" charset="-122"/>
                <a:cs typeface="宋体" panose="02010600030101010101" pitchFamily="2" charset="-122"/>
              </a:rPr>
              <a:t>②</a:t>
            </a:r>
            <a:r>
              <a:rPr lang="en-US" altLang="zh-CN" sz="1500" kern="100" dirty="0">
                <a:latin typeface="Times New Roman" panose="02020603050405020304" pitchFamily="18" charset="0"/>
                <a:ea typeface="宋体" panose="02010600030101010101" pitchFamily="2" charset="-122"/>
              </a:rPr>
              <a:t>Too much screen time could be affecting kids’ ability to focus, especially if they are switching between apps on a device or between different screens at the same time, Walsh suggested. “One leading hypothesis(</a:t>
            </a:r>
            <a:r>
              <a:rPr lang="zh-CN" altLang="zh-CN" sz="1500" kern="100" dirty="0">
                <a:latin typeface="Times New Roman" panose="02020603050405020304" pitchFamily="18" charset="0"/>
                <a:ea typeface="宋体" panose="02010600030101010101" pitchFamily="2" charset="-122"/>
              </a:rPr>
              <a:t>假设</a:t>
            </a:r>
            <a:r>
              <a:rPr lang="en-US" altLang="zh-CN" sz="1500" kern="100" dirty="0">
                <a:latin typeface="Times New Roman" panose="02020603050405020304" pitchFamily="18" charset="0"/>
                <a:ea typeface="宋体" panose="02010600030101010101" pitchFamily="2" charset="-122"/>
              </a:rPr>
              <a:t>) is that much time on screens is spent multitasking, using multiple apps or devices at once,” he said. “This can interfere with a child’s ability to focus and keep interest on a task. It can be damaging the building blocks for good cognition(</a:t>
            </a:r>
            <a:r>
              <a:rPr lang="zh-CN" altLang="zh-CN" sz="1500" kern="100" dirty="0">
                <a:latin typeface="Times New Roman" panose="02020603050405020304" pitchFamily="18" charset="0"/>
                <a:ea typeface="宋体" panose="02010600030101010101" pitchFamily="2" charset="-122"/>
              </a:rPr>
              <a:t>认知</a:t>
            </a:r>
            <a:r>
              <a:rPr lang="en-US" altLang="zh-CN" sz="1500" kern="100" dirty="0">
                <a:latin typeface="Times New Roman" panose="02020603050405020304" pitchFamily="18" charset="0"/>
                <a:ea typeface="宋体" panose="02010600030101010101" pitchFamily="2" charset="-122"/>
              </a:rPr>
              <a:t>).”</a:t>
            </a:r>
            <a:endParaRPr lang="zh-CN" altLang="zh-CN" sz="1500" kern="100" dirty="0">
              <a:latin typeface="Times New Roman" panose="02020603050405020304" pitchFamily="18" charset="0"/>
              <a:ea typeface="宋体" panose="02010600030101010101" pitchFamily="2" charset="-122"/>
            </a:endParaRPr>
          </a:p>
          <a:p>
            <a:r>
              <a:rPr lang="zh-CN" altLang="zh-CN" sz="1500" kern="100" dirty="0">
                <a:latin typeface="Times New Roman" panose="02020603050405020304" pitchFamily="18" charset="0"/>
                <a:ea typeface="宋体" panose="02010600030101010101" pitchFamily="2" charset="-122"/>
                <a:cs typeface="宋体" panose="02010600030101010101" pitchFamily="2" charset="-122"/>
              </a:rPr>
              <a:t>③</a:t>
            </a:r>
            <a:r>
              <a:rPr lang="en-US" altLang="zh-CN" sz="1500" kern="100" dirty="0">
                <a:latin typeface="Times New Roman" panose="02020603050405020304" pitchFamily="18" charset="0"/>
                <a:ea typeface="宋体" panose="02010600030101010101" pitchFamily="2" charset="-122"/>
              </a:rPr>
              <a:t>Sleep is important for brain development, since that’s when the brain reorganizes itself and grows ,Walsh added. Besides, exercise has been shown to increase blood flow to the brain and oxygenation of brain tissues, and increase the connectivity of networks in the brain. Too much screen time could lead to a “cascade” effect where kids don’t get enough sleep and then are less active during the day. “You can see how this would have an impact on brain health,” Walsh said.</a:t>
            </a:r>
            <a:endParaRPr lang="zh-CN" altLang="zh-CN" sz="1500" kern="100" dirty="0">
              <a:latin typeface="Times New Roman" panose="02020603050405020304" pitchFamily="18" charset="0"/>
              <a:ea typeface="宋体" panose="02010600030101010101" pitchFamily="2" charset="-122"/>
            </a:endParaRPr>
          </a:p>
          <a:p>
            <a:r>
              <a:rPr lang="zh-CN" altLang="zh-CN" sz="1500" kern="100" dirty="0">
                <a:latin typeface="Times New Roman" panose="02020603050405020304" pitchFamily="18" charset="0"/>
                <a:ea typeface="宋体" panose="02010600030101010101" pitchFamily="2" charset="-122"/>
                <a:cs typeface="宋体" panose="02010600030101010101" pitchFamily="2" charset="-122"/>
              </a:rPr>
              <a:t>④</a:t>
            </a:r>
            <a:r>
              <a:rPr lang="en-US" altLang="zh-CN" sz="1500" kern="100" dirty="0">
                <a:latin typeface="Times New Roman" panose="02020603050405020304" pitchFamily="18" charset="0"/>
                <a:ea typeface="宋体" panose="02010600030101010101" pitchFamily="2" charset="-122"/>
              </a:rPr>
              <a:t>What should parents do? Walsh advised setting firm rules regarding the use of screens ,including how long children are using the screens, the kinds of apps they are using  and how many screens they are using at once. Concerned parents also should preview games or apps before letting their children </a:t>
            </a:r>
            <a:r>
              <a:rPr lang="en-US" altLang="zh-CN" sz="1500" kern="100" dirty="0" smtClean="0">
                <a:latin typeface="Times New Roman" panose="02020603050405020304" pitchFamily="18" charset="0"/>
                <a:ea typeface="宋体" panose="02010600030101010101" pitchFamily="2" charset="-122"/>
              </a:rPr>
              <a:t>play, </a:t>
            </a:r>
            <a:r>
              <a:rPr lang="en-US" altLang="zh-CN" sz="1500" kern="100" dirty="0">
                <a:latin typeface="Times New Roman" panose="02020603050405020304" pitchFamily="18" charset="0"/>
                <a:ea typeface="宋体" panose="02010600030101010101" pitchFamily="2" charset="-122"/>
              </a:rPr>
              <a:t>seek out more interactive (</a:t>
            </a:r>
            <a:r>
              <a:rPr lang="zh-CN" altLang="zh-CN" sz="1500" kern="100" dirty="0">
                <a:latin typeface="Times New Roman" panose="02020603050405020304" pitchFamily="18" charset="0"/>
                <a:ea typeface="宋体" panose="02010600030101010101" pitchFamily="2" charset="-122"/>
              </a:rPr>
              <a:t>交互的</a:t>
            </a:r>
            <a:r>
              <a:rPr lang="en-US" altLang="zh-CN" sz="1500" kern="100" dirty="0">
                <a:latin typeface="Times New Roman" panose="02020603050405020304" pitchFamily="18" charset="0"/>
                <a:ea typeface="宋体" panose="02010600030101010101" pitchFamily="2" charset="-122"/>
              </a:rPr>
              <a:t>) options that engage the child’s mind, and use parental controls to block or filter content and limit screen time.  </a:t>
            </a:r>
            <a:endParaRPr lang="zh-CN" altLang="zh-CN" sz="1500" kern="100" dirty="0">
              <a:effectLst/>
              <a:latin typeface="Times New Roman" panose="02020603050405020304" pitchFamily="18" charset="0"/>
              <a:ea typeface="宋体" panose="02010600030101010101" pitchFamily="2" charset="-122"/>
            </a:endParaRPr>
          </a:p>
        </p:txBody>
      </p:sp>
      <p:pic>
        <p:nvPicPr>
          <p:cNvPr id="4" name="图片 3" descr="水印"/>
          <p:cNvPicPr>
            <a:picLocks noChangeAspect="1"/>
          </p:cNvPicPr>
          <p:nvPr userDrawn="1"/>
        </p:nvPicPr>
        <p:blipFill>
          <a:blip r:embed="rId1"/>
          <a:stretch>
            <a:fillRect/>
          </a:stretch>
        </p:blipFill>
        <p:spPr>
          <a:xfrm>
            <a:off x="8392795" y="43180"/>
            <a:ext cx="715645" cy="2317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linds(horizontal)">
                                      <p:cBhvr>
                                        <p:cTn id="16" dur="500"/>
                                        <p:tgtEl>
                                          <p:spTgt spid="14"/>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linds(horizontal)">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10" grpId="0" animBg="1"/>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8028384" y="987574"/>
            <a:ext cx="864096" cy="28803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107504" y="4227934"/>
            <a:ext cx="8496944" cy="25876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07504" y="1275606"/>
            <a:ext cx="4392488" cy="25876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6732240" y="2427734"/>
            <a:ext cx="2160240" cy="25876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107504" y="2571751"/>
            <a:ext cx="8928992" cy="28803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3275856" y="3291830"/>
            <a:ext cx="5544616" cy="25876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07504" y="3507854"/>
            <a:ext cx="8568952" cy="28803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2267744" y="4011910"/>
            <a:ext cx="6264696" cy="25154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107504" y="3723878"/>
            <a:ext cx="1584176" cy="28803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2051720" y="555526"/>
            <a:ext cx="1800200" cy="261994"/>
          </a:xfrm>
          <a:prstGeom prst="ellipse">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8028384" y="987574"/>
            <a:ext cx="864096" cy="261994"/>
          </a:xfrm>
          <a:prstGeom prst="ellipse">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107504" y="1275606"/>
            <a:ext cx="1080120" cy="261994"/>
          </a:xfrm>
          <a:prstGeom prst="ellipse">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323528" y="1923678"/>
            <a:ext cx="1728192" cy="261994"/>
          </a:xfrm>
          <a:prstGeom prst="ellipse">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3275856" y="3291830"/>
            <a:ext cx="1800200" cy="261994"/>
          </a:xfrm>
          <a:prstGeom prst="ellipse">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Rectangle 27"/>
          <p:cNvSpPr>
            <a:spLocks noChangeArrowheads="1"/>
          </p:cNvSpPr>
          <p:nvPr/>
        </p:nvSpPr>
        <p:spPr bwMode="auto">
          <a:xfrm>
            <a:off x="0" y="1"/>
            <a:ext cx="2267744" cy="526256"/>
          </a:xfrm>
          <a:prstGeom prst="rect">
            <a:avLst/>
          </a:prstGeom>
          <a:solidFill>
            <a:srgbClr val="FFC000"/>
          </a:solidFill>
          <a:ln w="9525" algn="ctr">
            <a:noFill/>
            <a:miter lim="800000"/>
          </a:ln>
        </p:spPr>
        <p:txBody>
          <a:bodyPr wrap="square" lIns="68573" tIns="34289" rIns="68573" bIns="34289">
            <a:spAutoFit/>
          </a:bodyPr>
          <a:lstStyle/>
          <a:p>
            <a:r>
              <a:rPr lang="en-US" altLang="zh-CN" sz="3000" b="1" dirty="0" smtClean="0">
                <a:latin typeface="Calibri" panose="020F0502020204030204" pitchFamily="34" charset="0"/>
              </a:rPr>
              <a:t>The structure</a:t>
            </a:r>
            <a:endParaRPr lang="zh-CN" altLang="en-US" sz="3000" b="1" dirty="0">
              <a:latin typeface="Calibri" panose="020F0502020204030204" pitchFamily="34" charset="0"/>
            </a:endParaRPr>
          </a:p>
        </p:txBody>
      </p:sp>
      <p:sp>
        <p:nvSpPr>
          <p:cNvPr id="3" name="文本框 2"/>
          <p:cNvSpPr txBox="1"/>
          <p:nvPr/>
        </p:nvSpPr>
        <p:spPr>
          <a:xfrm>
            <a:off x="72008" y="526257"/>
            <a:ext cx="9036496" cy="4708981"/>
          </a:xfrm>
          <a:prstGeom prst="rect">
            <a:avLst/>
          </a:prstGeom>
          <a:noFill/>
        </p:spPr>
        <p:txBody>
          <a:bodyPr wrap="square" rtlCol="0">
            <a:spAutoFit/>
          </a:bodyPr>
          <a:lstStyle/>
          <a:p>
            <a:r>
              <a:rPr lang="zh-CN" altLang="zh-CN" sz="1500" kern="100" dirty="0">
                <a:latin typeface="Times New Roman" panose="02020603050405020304" pitchFamily="18" charset="0"/>
                <a:ea typeface="宋体" panose="02010600030101010101" pitchFamily="2" charset="-122"/>
                <a:cs typeface="宋体" panose="02010600030101010101" pitchFamily="2" charset="-122"/>
              </a:rPr>
              <a:t>①</a:t>
            </a:r>
            <a:r>
              <a:rPr lang="en-US" altLang="zh-CN" sz="1500" kern="100" dirty="0">
                <a:latin typeface="Times New Roman" panose="02020603050405020304" pitchFamily="18" charset="0"/>
                <a:ea typeface="宋体" panose="02010600030101010101" pitchFamily="2" charset="-122"/>
              </a:rPr>
              <a:t>If you’re worried that too much “screen time” could badly influence your child’s intelligence, new research suggests you might be right. By analyzing the data gathered from over 4500 U.S. kids aged 8 to 11 between 2016 and 2017, Jeremy Walsh, a postdoctoral fellow with the </a:t>
            </a:r>
            <a:r>
              <a:rPr lang="en-US" altLang="zh-CN" sz="1500" kern="100" dirty="0" smtClean="0">
                <a:latin typeface="Times New Roman" panose="02020603050405020304" pitchFamily="18" charset="0"/>
                <a:ea typeface="宋体" panose="02010600030101010101" pitchFamily="2" charset="-122"/>
              </a:rPr>
              <a:t>CHEO Research Institute </a:t>
            </a:r>
            <a:r>
              <a:rPr lang="en-US" altLang="zh-CN" sz="1500" kern="100" dirty="0">
                <a:latin typeface="Times New Roman" panose="02020603050405020304" pitchFamily="18" charset="0"/>
                <a:ea typeface="宋体" panose="02010600030101010101" pitchFamily="2" charset="-122"/>
              </a:rPr>
              <a:t>in Ottawa, found that too much “screen time” could be harming your child’s intelligence. </a:t>
            </a:r>
            <a:r>
              <a:rPr lang="en-US" altLang="zh-CN" sz="1500" kern="100" dirty="0" smtClean="0">
                <a:latin typeface="Times New Roman" panose="02020603050405020304" pitchFamily="18" charset="0"/>
                <a:ea typeface="宋体" panose="02010600030101010101" pitchFamily="2" charset="-122"/>
              </a:rPr>
              <a:t>Kids </a:t>
            </a:r>
            <a:r>
              <a:rPr lang="en-US" altLang="zh-CN" sz="1500" kern="100" dirty="0">
                <a:latin typeface="Times New Roman" panose="02020603050405020304" pitchFamily="18" charset="0"/>
                <a:ea typeface="宋体" panose="02010600030101010101" pitchFamily="2" charset="-122"/>
              </a:rPr>
              <a:t>with the sharpest intellects spent less than </a:t>
            </a:r>
            <a:r>
              <a:rPr lang="en-US" altLang="zh-CN" sz="1500" kern="100" dirty="0" smtClean="0">
                <a:latin typeface="Times New Roman" panose="02020603050405020304" pitchFamily="18" charset="0"/>
                <a:ea typeface="宋体" panose="02010600030101010101" pitchFamily="2" charset="-122"/>
              </a:rPr>
              <a:t>two hours a day on their cellphones, tablets and computers, coupled with 9 to 11 hours of sleep and at </a:t>
            </a:r>
            <a:r>
              <a:rPr lang="en-US" altLang="zh-CN" sz="1500" kern="100" dirty="0">
                <a:latin typeface="Times New Roman" panose="02020603050405020304" pitchFamily="18" charset="0"/>
                <a:ea typeface="宋体" panose="02010600030101010101" pitchFamily="2" charset="-122"/>
              </a:rPr>
              <a:t>least an hour of physical activity.</a:t>
            </a:r>
            <a:endParaRPr lang="zh-CN" altLang="zh-CN" sz="1500" kern="100" dirty="0">
              <a:latin typeface="Times New Roman" panose="02020603050405020304" pitchFamily="18" charset="0"/>
              <a:ea typeface="宋体" panose="02010600030101010101" pitchFamily="2" charset="-122"/>
            </a:endParaRPr>
          </a:p>
          <a:p>
            <a:r>
              <a:rPr lang="zh-CN" altLang="zh-CN" sz="1500" kern="100" dirty="0">
                <a:latin typeface="Times New Roman" panose="02020603050405020304" pitchFamily="18" charset="0"/>
                <a:ea typeface="宋体" panose="02010600030101010101" pitchFamily="2" charset="-122"/>
                <a:cs typeface="宋体" panose="02010600030101010101" pitchFamily="2" charset="-122"/>
              </a:rPr>
              <a:t>②</a:t>
            </a:r>
            <a:r>
              <a:rPr lang="en-US" altLang="zh-CN" sz="1500" kern="100" dirty="0">
                <a:latin typeface="Times New Roman" panose="02020603050405020304" pitchFamily="18" charset="0"/>
                <a:ea typeface="宋体" panose="02010600030101010101" pitchFamily="2" charset="-122"/>
              </a:rPr>
              <a:t>Too much screen time could be affecting kids’ ability to focus, especially if they are switching between apps on a device or between different screens at the same time, Walsh suggested. “One leading hypothesis(</a:t>
            </a:r>
            <a:r>
              <a:rPr lang="zh-CN" altLang="zh-CN" sz="1500" kern="100" dirty="0">
                <a:latin typeface="Times New Roman" panose="02020603050405020304" pitchFamily="18" charset="0"/>
                <a:ea typeface="宋体" panose="02010600030101010101" pitchFamily="2" charset="-122"/>
              </a:rPr>
              <a:t>假设</a:t>
            </a:r>
            <a:r>
              <a:rPr lang="en-US" altLang="zh-CN" sz="1500" kern="100" dirty="0">
                <a:latin typeface="Times New Roman" panose="02020603050405020304" pitchFamily="18" charset="0"/>
                <a:ea typeface="宋体" panose="02010600030101010101" pitchFamily="2" charset="-122"/>
              </a:rPr>
              <a:t>) is that much time on screens is spent multitasking, using multiple apps or devices at once,” he said. “This can interfere with a child’s ability to focus and keep interest on a task. It can be damaging the building blocks for good cognition(</a:t>
            </a:r>
            <a:r>
              <a:rPr lang="zh-CN" altLang="zh-CN" sz="1500" kern="100" dirty="0">
                <a:latin typeface="Times New Roman" panose="02020603050405020304" pitchFamily="18" charset="0"/>
                <a:ea typeface="宋体" panose="02010600030101010101" pitchFamily="2" charset="-122"/>
              </a:rPr>
              <a:t>认知</a:t>
            </a:r>
            <a:r>
              <a:rPr lang="en-US" altLang="zh-CN" sz="1500" kern="100" dirty="0">
                <a:latin typeface="Times New Roman" panose="02020603050405020304" pitchFamily="18" charset="0"/>
                <a:ea typeface="宋体" panose="02010600030101010101" pitchFamily="2" charset="-122"/>
              </a:rPr>
              <a:t>).”</a:t>
            </a:r>
            <a:endParaRPr lang="zh-CN" altLang="zh-CN" sz="1500" kern="100" dirty="0">
              <a:latin typeface="Times New Roman" panose="02020603050405020304" pitchFamily="18" charset="0"/>
              <a:ea typeface="宋体" panose="02010600030101010101" pitchFamily="2" charset="-122"/>
            </a:endParaRPr>
          </a:p>
          <a:p>
            <a:r>
              <a:rPr lang="zh-CN" altLang="zh-CN" sz="1500" kern="100" dirty="0">
                <a:latin typeface="Times New Roman" panose="02020603050405020304" pitchFamily="18" charset="0"/>
                <a:ea typeface="宋体" panose="02010600030101010101" pitchFamily="2" charset="-122"/>
                <a:cs typeface="宋体" panose="02010600030101010101" pitchFamily="2" charset="-122"/>
              </a:rPr>
              <a:t>③</a:t>
            </a:r>
            <a:r>
              <a:rPr lang="en-US" altLang="zh-CN" sz="1500" kern="100" dirty="0">
                <a:latin typeface="Times New Roman" panose="02020603050405020304" pitchFamily="18" charset="0"/>
                <a:ea typeface="宋体" panose="02010600030101010101" pitchFamily="2" charset="-122"/>
              </a:rPr>
              <a:t>Sleep is important for brain development, since that’s when the brain reorganizes itself and grows ,Walsh added. Besides, exercise has been shown to increase blood flow to the brain and oxygenation of brain tissues, and increase the connectivity of networks in the brain. Too much screen time could lead to a “cascade” effect where kids don’t get enough sleep and then are less active during the day. “You can see how this would have an impact on brain health,” Walsh said.</a:t>
            </a:r>
            <a:endParaRPr lang="zh-CN" altLang="zh-CN" sz="1500" kern="100" dirty="0">
              <a:latin typeface="Times New Roman" panose="02020603050405020304" pitchFamily="18" charset="0"/>
              <a:ea typeface="宋体" panose="02010600030101010101" pitchFamily="2" charset="-122"/>
            </a:endParaRPr>
          </a:p>
          <a:p>
            <a:r>
              <a:rPr lang="zh-CN" altLang="zh-CN" sz="1500" kern="100" dirty="0">
                <a:latin typeface="Times New Roman" panose="02020603050405020304" pitchFamily="18" charset="0"/>
                <a:ea typeface="宋体" panose="02010600030101010101" pitchFamily="2" charset="-122"/>
                <a:cs typeface="宋体" panose="02010600030101010101" pitchFamily="2" charset="-122"/>
              </a:rPr>
              <a:t>④</a:t>
            </a:r>
            <a:r>
              <a:rPr lang="en-US" altLang="zh-CN" sz="1500" kern="100" dirty="0">
                <a:latin typeface="Times New Roman" panose="02020603050405020304" pitchFamily="18" charset="0"/>
                <a:ea typeface="宋体" panose="02010600030101010101" pitchFamily="2" charset="-122"/>
              </a:rPr>
              <a:t>What should parents do? Walsh advised setting firm rules regarding the use of </a:t>
            </a:r>
            <a:r>
              <a:rPr lang="en-US" altLang="zh-CN" sz="1500" kern="100" dirty="0" smtClean="0">
                <a:latin typeface="Times New Roman" panose="02020603050405020304" pitchFamily="18" charset="0"/>
                <a:ea typeface="宋体" panose="02010600030101010101" pitchFamily="2" charset="-122"/>
              </a:rPr>
              <a:t>screens, including </a:t>
            </a:r>
            <a:r>
              <a:rPr lang="en-US" altLang="zh-CN" sz="1500" kern="100" dirty="0">
                <a:latin typeface="Times New Roman" panose="02020603050405020304" pitchFamily="18" charset="0"/>
                <a:ea typeface="宋体" panose="02010600030101010101" pitchFamily="2" charset="-122"/>
              </a:rPr>
              <a:t>how long children are using the screens, the kinds of apps they are using  and how many screens they are using at once. Concerned parents also should preview games or apps before letting their children </a:t>
            </a:r>
            <a:r>
              <a:rPr lang="en-US" altLang="zh-CN" sz="1500" kern="100" dirty="0" smtClean="0">
                <a:latin typeface="Times New Roman" panose="02020603050405020304" pitchFamily="18" charset="0"/>
                <a:ea typeface="宋体" panose="02010600030101010101" pitchFamily="2" charset="-122"/>
              </a:rPr>
              <a:t>play, </a:t>
            </a:r>
            <a:r>
              <a:rPr lang="en-US" altLang="zh-CN" sz="1500" kern="100" dirty="0">
                <a:latin typeface="Times New Roman" panose="02020603050405020304" pitchFamily="18" charset="0"/>
                <a:ea typeface="宋体" panose="02010600030101010101" pitchFamily="2" charset="-122"/>
              </a:rPr>
              <a:t>seek out more interactive (</a:t>
            </a:r>
            <a:r>
              <a:rPr lang="zh-CN" altLang="zh-CN" sz="1500" kern="100" dirty="0">
                <a:latin typeface="Times New Roman" panose="02020603050405020304" pitchFamily="18" charset="0"/>
                <a:ea typeface="宋体" panose="02010600030101010101" pitchFamily="2" charset="-122"/>
              </a:rPr>
              <a:t>交互的</a:t>
            </a:r>
            <a:r>
              <a:rPr lang="en-US" altLang="zh-CN" sz="1500" kern="100" dirty="0">
                <a:latin typeface="Times New Roman" panose="02020603050405020304" pitchFamily="18" charset="0"/>
                <a:ea typeface="宋体" panose="02010600030101010101" pitchFamily="2" charset="-122"/>
              </a:rPr>
              <a:t>) options that engage the child’s mind, and use parental controls to block or filter content and limit screen time.  </a:t>
            </a:r>
            <a:endParaRPr lang="zh-CN" altLang="zh-CN" sz="1500" kern="100" dirty="0">
              <a:effectLst/>
              <a:latin typeface="Times New Roman" panose="02020603050405020304" pitchFamily="18" charset="0"/>
              <a:ea typeface="宋体" panose="02010600030101010101" pitchFamily="2" charset="-122"/>
            </a:endParaRPr>
          </a:p>
        </p:txBody>
      </p:sp>
      <p:sp>
        <p:nvSpPr>
          <p:cNvPr id="23" name="圆角矩形 22"/>
          <p:cNvSpPr/>
          <p:nvPr/>
        </p:nvSpPr>
        <p:spPr>
          <a:xfrm>
            <a:off x="4860032" y="1203598"/>
            <a:ext cx="1944216" cy="330771"/>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rgbClr val="FF0000"/>
                </a:solidFill>
              </a:rPr>
              <a:t> </a:t>
            </a:r>
            <a:r>
              <a:rPr lang="en-US" altLang="zh-CN" sz="2000" b="1" dirty="0" smtClean="0">
                <a:solidFill>
                  <a:srgbClr val="FF0000"/>
                </a:solidFill>
              </a:rPr>
              <a:t>Proble</a:t>
            </a:r>
            <a:r>
              <a:rPr lang="en-US" altLang="zh-CN" sz="2000" b="1" dirty="0">
                <a:solidFill>
                  <a:srgbClr val="FF0000"/>
                </a:solidFill>
              </a:rPr>
              <a:t>m</a:t>
            </a:r>
            <a:endParaRPr lang="zh-CN" altLang="en-US" sz="2000" b="1" dirty="0">
              <a:solidFill>
                <a:srgbClr val="FF0000"/>
              </a:solidFill>
            </a:endParaRPr>
          </a:p>
        </p:txBody>
      </p:sp>
      <p:sp>
        <p:nvSpPr>
          <p:cNvPr id="24" name="圆角矩形 23"/>
          <p:cNvSpPr/>
          <p:nvPr/>
        </p:nvSpPr>
        <p:spPr>
          <a:xfrm>
            <a:off x="4860032" y="2240979"/>
            <a:ext cx="1944216" cy="330771"/>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rgbClr val="FF0000"/>
                </a:solidFill>
              </a:rPr>
              <a:t>Disadvantage1</a:t>
            </a:r>
            <a:endParaRPr lang="zh-CN" altLang="en-US" b="1" dirty="0">
              <a:solidFill>
                <a:srgbClr val="FF0000"/>
              </a:solidFill>
            </a:endParaRPr>
          </a:p>
        </p:txBody>
      </p:sp>
      <p:sp>
        <p:nvSpPr>
          <p:cNvPr id="25" name="圆角矩形 24"/>
          <p:cNvSpPr/>
          <p:nvPr/>
        </p:nvSpPr>
        <p:spPr>
          <a:xfrm>
            <a:off x="4860032" y="2961059"/>
            <a:ext cx="1944216" cy="330771"/>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rgbClr val="FF0000"/>
                </a:solidFill>
              </a:rPr>
              <a:t>Disadvantage2</a:t>
            </a:r>
            <a:endParaRPr lang="zh-CN" altLang="en-US" b="1" dirty="0">
              <a:solidFill>
                <a:srgbClr val="FF0000"/>
              </a:solidFill>
            </a:endParaRPr>
          </a:p>
        </p:txBody>
      </p:sp>
      <p:sp>
        <p:nvSpPr>
          <p:cNvPr id="26" name="圆角矩形 25"/>
          <p:cNvSpPr/>
          <p:nvPr/>
        </p:nvSpPr>
        <p:spPr>
          <a:xfrm>
            <a:off x="4860032" y="4587974"/>
            <a:ext cx="1944216" cy="330771"/>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solidFill>
                  <a:srgbClr val="FF0000"/>
                </a:solidFill>
              </a:rPr>
              <a:t>Suggestion</a:t>
            </a:r>
            <a:endParaRPr lang="zh-CN" altLang="en-US" sz="2000" b="1" dirty="0">
              <a:solidFill>
                <a:srgbClr val="FF0000"/>
              </a:solidFill>
            </a:endParaRPr>
          </a:p>
        </p:txBody>
      </p:sp>
      <p:sp>
        <p:nvSpPr>
          <p:cNvPr id="28" name="圆角矩形 27"/>
          <p:cNvSpPr/>
          <p:nvPr/>
        </p:nvSpPr>
        <p:spPr>
          <a:xfrm>
            <a:off x="1776730" y="2643505"/>
            <a:ext cx="2146935" cy="40259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rgbClr val="FF0000"/>
                </a:solidFill>
              </a:rPr>
              <a:t>Disadvantages</a:t>
            </a:r>
            <a:endParaRPr lang="zh-CN" altLang="en-US" b="1" dirty="0">
              <a:solidFill>
                <a:srgbClr val="FF0000"/>
              </a:solidFill>
            </a:endParaRPr>
          </a:p>
        </p:txBody>
      </p:sp>
      <p:sp>
        <p:nvSpPr>
          <p:cNvPr id="29" name="左大括号 28"/>
          <p:cNvSpPr/>
          <p:nvPr/>
        </p:nvSpPr>
        <p:spPr>
          <a:xfrm>
            <a:off x="4139952" y="2427734"/>
            <a:ext cx="720080" cy="792088"/>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32" name="直接箭头连接符 31"/>
          <p:cNvCxnSpPr/>
          <p:nvPr/>
        </p:nvCxnSpPr>
        <p:spPr>
          <a:xfrm flipH="1">
            <a:off x="2988460" y="1370980"/>
            <a:ext cx="1872208" cy="115212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p:nvPr/>
        </p:nvCxnSpPr>
        <p:spPr>
          <a:xfrm>
            <a:off x="3131840" y="3075806"/>
            <a:ext cx="1728192" cy="1584176"/>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3131841" y="49957"/>
            <a:ext cx="5112567" cy="461665"/>
          </a:xfrm>
          <a:prstGeom prst="rect">
            <a:avLst/>
          </a:prstGeom>
          <a:solidFill>
            <a:schemeClr val="tx2">
              <a:lumMod val="20000"/>
              <a:lumOff val="80000"/>
            </a:schemeClr>
          </a:solidFill>
        </p:spPr>
        <p:txBody>
          <a:bodyPr wrap="square" rtlCol="0">
            <a:spAutoFit/>
          </a:bodyPr>
          <a:lstStyle/>
          <a:p>
            <a:r>
              <a:rPr lang="en-US" altLang="zh-CN" sz="2400" dirty="0" smtClean="0">
                <a:latin typeface="+mj-ea"/>
                <a:ea typeface="+mj-ea"/>
              </a:rPr>
              <a:t>Tip1: </a:t>
            </a:r>
            <a:r>
              <a:rPr lang="en-US" altLang="zh-CN" sz="2400" dirty="0" smtClean="0">
                <a:latin typeface="+mj-ea"/>
                <a:ea typeface="+mj-ea"/>
              </a:rPr>
              <a:t>Identify the textual pattern.</a:t>
            </a:r>
            <a:endParaRPr lang="zh-CN" altLang="en-US" sz="2400" dirty="0">
              <a:latin typeface="+mj-ea"/>
              <a:ea typeface="+mj-ea"/>
            </a:endParaRPr>
          </a:p>
        </p:txBody>
      </p:sp>
      <p:pic>
        <p:nvPicPr>
          <p:cNvPr id="4" name="图片 3" descr="水印"/>
          <p:cNvPicPr>
            <a:picLocks noChangeAspect="1"/>
          </p:cNvPicPr>
          <p:nvPr userDrawn="1"/>
        </p:nvPicPr>
        <p:blipFill>
          <a:blip r:embed="rId1"/>
          <a:stretch>
            <a:fillRect/>
          </a:stretch>
        </p:blipFill>
        <p:spPr>
          <a:xfrm>
            <a:off x="8392795" y="43180"/>
            <a:ext cx="715645" cy="2317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linds(horizontal)">
                                      <p:cBhvr>
                                        <p:cTn id="15" dur="500"/>
                                        <p:tgtEl>
                                          <p:spTgt spid="1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linds(horizontal)">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linds(horizontal)">
                                      <p:cBhvr>
                                        <p:cTn id="23" dur="500"/>
                                        <p:tgtEl>
                                          <p:spTgt spid="18"/>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linds(horizontal)">
                                      <p:cBhvr>
                                        <p:cTn id="26" dur="500"/>
                                        <p:tgtEl>
                                          <p:spTgt spid="19"/>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blinds(horizontal)">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linds(horizontal)">
                                      <p:cBhvr>
                                        <p:cTn id="34" dur="500"/>
                                        <p:tgtEl>
                                          <p:spTgt spid="20"/>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linds(horizont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5"/>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blinds(horizontal)">
                                      <p:cBhvr>
                                        <p:cTn id="54" dur="500"/>
                                        <p:tgtEl>
                                          <p:spTgt spid="29"/>
                                        </p:tgtEl>
                                      </p:cBhvr>
                                    </p:animEffect>
                                  </p:childTnLst>
                                </p:cTn>
                              </p:par>
                              <p:par>
                                <p:cTn id="55" presetID="3" presetClass="entr" presetSubtype="10" fill="hold" grpId="1"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blinds(horizontal)">
                                      <p:cBhvr>
                                        <p:cTn id="57" dur="500"/>
                                        <p:tgtEl>
                                          <p:spTgt spid="28"/>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blinds(horizontal)">
                                      <p:cBhvr>
                                        <p:cTn id="62" dur="500"/>
                                        <p:tgtEl>
                                          <p:spTgt spid="26"/>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blinds(horizontal)">
                                      <p:cBhvr>
                                        <p:cTn id="67" dur="500"/>
                                        <p:tgtEl>
                                          <p:spTgt spid="32"/>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blinds(horizontal)">
                                      <p:cBhvr>
                                        <p:cTn id="72" dur="500"/>
                                        <p:tgtEl>
                                          <p:spTgt spid="34"/>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1" grpId="0" animBg="1"/>
      <p:bldP spid="13" grpId="0" animBg="1"/>
      <p:bldP spid="16" grpId="0" animBg="1"/>
      <p:bldP spid="17" grpId="0" animBg="1"/>
      <p:bldP spid="18" grpId="0" animBg="1"/>
      <p:bldP spid="19" grpId="0" animBg="1"/>
      <p:bldP spid="20" grpId="0" animBg="1"/>
      <p:bldP spid="22" grpId="0" animBg="1"/>
      <p:bldP spid="23" grpId="0" animBg="1"/>
      <p:bldP spid="24" grpId="0" animBg="1"/>
      <p:bldP spid="25" grpId="0" animBg="1"/>
      <p:bldP spid="26" grpId="0" animBg="1"/>
      <p:bldP spid="28" grpId="1" bldLvl="0" animBg="1"/>
      <p:bldP spid="29"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7"/>
          <p:cNvSpPr>
            <a:spLocks noChangeArrowheads="1"/>
          </p:cNvSpPr>
          <p:nvPr/>
        </p:nvSpPr>
        <p:spPr bwMode="auto">
          <a:xfrm>
            <a:off x="0" y="1"/>
            <a:ext cx="1331640" cy="526256"/>
          </a:xfrm>
          <a:prstGeom prst="rect">
            <a:avLst/>
          </a:prstGeom>
          <a:solidFill>
            <a:schemeClr val="accent6">
              <a:lumMod val="75000"/>
            </a:schemeClr>
          </a:solidFill>
          <a:ln w="9525" algn="ctr">
            <a:noFill/>
            <a:miter lim="800000"/>
          </a:ln>
        </p:spPr>
        <p:txBody>
          <a:bodyPr wrap="square" lIns="68573" tIns="34289" rIns="68573" bIns="34289">
            <a:spAutoFit/>
          </a:bodyPr>
          <a:lstStyle/>
          <a:p>
            <a:r>
              <a:rPr lang="en-US" altLang="zh-CN" sz="3000" b="1" dirty="0" smtClean="0">
                <a:solidFill>
                  <a:schemeClr val="bg1"/>
                </a:solidFill>
                <a:latin typeface="Calibri" panose="020F0502020204030204" pitchFamily="34" charset="0"/>
              </a:rPr>
              <a:t>Para. 1</a:t>
            </a:r>
            <a:endParaRPr lang="zh-CN" altLang="en-US" sz="3000" b="1" dirty="0">
              <a:solidFill>
                <a:srgbClr val="FF0000"/>
              </a:solidFill>
              <a:latin typeface="Calibri" panose="020F0502020204030204" pitchFamily="34" charset="0"/>
            </a:endParaRPr>
          </a:p>
        </p:txBody>
      </p:sp>
      <p:sp>
        <p:nvSpPr>
          <p:cNvPr id="3" name="矩形 2"/>
          <p:cNvSpPr/>
          <p:nvPr/>
        </p:nvSpPr>
        <p:spPr>
          <a:xfrm>
            <a:off x="35385" y="570907"/>
            <a:ext cx="9073119" cy="2800767"/>
          </a:xfrm>
          <a:prstGeom prst="rect">
            <a:avLst/>
          </a:prstGeom>
          <a:ln>
            <a:solidFill>
              <a:srgbClr val="C00000"/>
            </a:solidFill>
          </a:ln>
        </p:spPr>
        <p:txBody>
          <a:bodyPr wrap="square">
            <a:spAutoFit/>
          </a:bodyPr>
          <a:lstStyle/>
          <a:p>
            <a:r>
              <a:rPr lang="zh-CN" altLang="zh-CN" sz="2200" kern="100" dirty="0">
                <a:latin typeface="Times New Roman" panose="02020603050405020304" pitchFamily="18" charset="0"/>
                <a:ea typeface="宋体" panose="02010600030101010101" pitchFamily="2" charset="-122"/>
                <a:cs typeface="宋体" panose="02010600030101010101" pitchFamily="2" charset="-122"/>
              </a:rPr>
              <a:t>①</a:t>
            </a:r>
            <a:r>
              <a:rPr lang="en-US" altLang="zh-CN" sz="2200" kern="100" dirty="0">
                <a:latin typeface="Times New Roman" panose="02020603050405020304" pitchFamily="18" charset="0"/>
                <a:ea typeface="宋体" panose="02010600030101010101" pitchFamily="2" charset="-122"/>
              </a:rPr>
              <a:t>If you’re worried that too much “screen time” could badly influence your child’s intelligence, new research suggests you might be right. </a:t>
            </a:r>
            <a:r>
              <a:rPr lang="en-US" altLang="zh-CN" sz="2200" kern="100" dirty="0" smtClean="0">
                <a:latin typeface="宋体" panose="02010600030101010101" pitchFamily="2" charset="-122"/>
                <a:ea typeface="宋体" panose="02010600030101010101" pitchFamily="2" charset="-122"/>
              </a:rPr>
              <a:t>②</a:t>
            </a:r>
            <a:r>
              <a:rPr lang="en-US" altLang="zh-CN" sz="2200" kern="100" dirty="0" smtClean="0">
                <a:latin typeface="Times New Roman" panose="02020603050405020304" pitchFamily="18" charset="0"/>
                <a:ea typeface="宋体" panose="02010600030101010101" pitchFamily="2" charset="-122"/>
              </a:rPr>
              <a:t>By </a:t>
            </a:r>
            <a:r>
              <a:rPr lang="en-US" altLang="zh-CN" sz="2200" kern="100" dirty="0">
                <a:latin typeface="Times New Roman" panose="02020603050405020304" pitchFamily="18" charset="0"/>
                <a:ea typeface="宋体" panose="02010600030101010101" pitchFamily="2" charset="-122"/>
              </a:rPr>
              <a:t>analyzing the data gathered from over 4500 U.S. kids aged 8 to 11 between 2016 and 2017, Jeremy Walsh, a postdoctoral fellow with the CHEO Research Institute in Ottawa, found that </a:t>
            </a:r>
            <a:r>
              <a:rPr lang="en-US" altLang="zh-CN" sz="2200" kern="100" dirty="0">
                <a:solidFill>
                  <a:srgbClr val="FF0000"/>
                </a:solidFill>
                <a:latin typeface="Times New Roman" panose="02020603050405020304" pitchFamily="18" charset="0"/>
                <a:ea typeface="宋体" panose="02010600030101010101" pitchFamily="2" charset="-122"/>
              </a:rPr>
              <a:t>too much “screen time” could be harming your child’s intelligence</a:t>
            </a:r>
            <a:r>
              <a:rPr lang="en-US" altLang="zh-CN" sz="2200" kern="100" dirty="0">
                <a:latin typeface="Times New Roman" panose="02020603050405020304" pitchFamily="18" charset="0"/>
                <a:ea typeface="宋体" panose="02010600030101010101" pitchFamily="2" charset="-122"/>
              </a:rPr>
              <a:t>. </a:t>
            </a:r>
            <a:r>
              <a:rPr lang="en-US" altLang="zh-CN" sz="2200" kern="100" dirty="0" smtClean="0">
                <a:latin typeface="宋体" panose="02010600030101010101" pitchFamily="2" charset="-122"/>
                <a:ea typeface="宋体" panose="02010600030101010101" pitchFamily="2" charset="-122"/>
              </a:rPr>
              <a:t>③</a:t>
            </a:r>
            <a:r>
              <a:rPr lang="en-US" altLang="zh-CN" sz="2200" kern="100" dirty="0">
                <a:latin typeface="Times New Roman" panose="02020603050405020304" pitchFamily="18" charset="0"/>
                <a:ea typeface="宋体" panose="02010600030101010101" pitchFamily="2" charset="-122"/>
              </a:rPr>
              <a:t> Kids with the sharpest intellects spent less than two hours a day on their cellphones, tablets and </a:t>
            </a:r>
            <a:r>
              <a:rPr lang="en-US" altLang="zh-CN" sz="2200" kern="100" dirty="0" smtClean="0">
                <a:latin typeface="Times New Roman" panose="02020603050405020304" pitchFamily="18" charset="0"/>
                <a:ea typeface="宋体" panose="02010600030101010101" pitchFamily="2" charset="-122"/>
              </a:rPr>
              <a:t>computers, </a:t>
            </a:r>
            <a:r>
              <a:rPr lang="en-US" altLang="zh-CN" sz="2200" kern="100" dirty="0">
                <a:latin typeface="Times New Roman" panose="02020603050405020304" pitchFamily="18" charset="0"/>
                <a:ea typeface="宋体" panose="02010600030101010101" pitchFamily="2" charset="-122"/>
              </a:rPr>
              <a:t>coupled with 9 to 11 hours of sleep and at least an hour of physical activity.</a:t>
            </a:r>
            <a:endParaRPr lang="zh-CN" altLang="zh-CN" sz="2200" kern="100" dirty="0">
              <a:latin typeface="Times New Roman" panose="02020603050405020304" pitchFamily="18" charset="0"/>
              <a:ea typeface="宋体" panose="02010600030101010101" pitchFamily="2" charset="-122"/>
            </a:endParaRPr>
          </a:p>
        </p:txBody>
      </p:sp>
      <p:graphicFrame>
        <p:nvGraphicFramePr>
          <p:cNvPr id="4" name="表格 3"/>
          <p:cNvGraphicFramePr>
            <a:graphicFrameLocks noGrp="1"/>
          </p:cNvGraphicFramePr>
          <p:nvPr/>
        </p:nvGraphicFramePr>
        <p:xfrm>
          <a:off x="1259632" y="3507854"/>
          <a:ext cx="6048672" cy="1440180"/>
        </p:xfrm>
        <a:graphic>
          <a:graphicData uri="http://schemas.openxmlformats.org/drawingml/2006/table">
            <a:tbl>
              <a:tblPr firstRow="1" bandRow="1">
                <a:tableStyleId>{5C22544A-7EE6-4342-B048-85BDC9FD1C3A}</a:tableStyleId>
              </a:tblPr>
              <a:tblGrid>
                <a:gridCol w="1008112"/>
                <a:gridCol w="1080120"/>
                <a:gridCol w="3960440"/>
              </a:tblGrid>
              <a:tr h="354330">
                <a:tc>
                  <a:txBody>
                    <a:bodyPr/>
                    <a:lstStyle/>
                    <a:p>
                      <a:r>
                        <a:rPr lang="en-US" altLang="zh-CN" dirty="0" smtClean="0"/>
                        <a:t>Sentence </a:t>
                      </a:r>
                      <a:endParaRPr lang="zh-CN" altLang="en-US" dirty="0"/>
                    </a:p>
                  </a:txBody>
                  <a:tcPr/>
                </a:tc>
                <a:tc>
                  <a:txBody>
                    <a:bodyPr/>
                    <a:lstStyle/>
                    <a:p>
                      <a:r>
                        <a:rPr lang="en-US" altLang="zh-CN" dirty="0" smtClean="0"/>
                        <a:t>Function </a:t>
                      </a:r>
                      <a:endParaRPr lang="zh-CN" altLang="en-US" dirty="0"/>
                    </a:p>
                  </a:txBody>
                  <a:tcPr/>
                </a:tc>
                <a:tc>
                  <a:txBody>
                    <a:bodyPr/>
                    <a:lstStyle/>
                    <a:p>
                      <a:r>
                        <a:rPr lang="en-US" altLang="zh-CN" dirty="0" smtClean="0"/>
                        <a:t>Keywords</a:t>
                      </a:r>
                      <a:endParaRPr lang="zh-CN" altLang="en-US" dirty="0"/>
                    </a:p>
                  </a:txBody>
                  <a:tcPr/>
                </a:tc>
              </a:tr>
              <a:tr h="354330">
                <a:tc>
                  <a:txBody>
                    <a:bodyPr/>
                    <a:lstStyle/>
                    <a:p>
                      <a:r>
                        <a:rPr lang="en-US" altLang="zh-CN" b="1" dirty="0" smtClean="0"/>
                        <a:t>S1</a:t>
                      </a:r>
                      <a:endParaRPr lang="zh-CN" altLang="en-US" b="1" dirty="0"/>
                    </a:p>
                  </a:txBody>
                  <a:tcPr/>
                </a:tc>
                <a:tc>
                  <a:txBody>
                    <a:bodyPr/>
                    <a:lstStyle/>
                    <a:p>
                      <a:endParaRPr lang="zh-CN" altLang="en-US" b="1" dirty="0"/>
                    </a:p>
                  </a:txBody>
                  <a:tcPr/>
                </a:tc>
                <a:tc>
                  <a:txBody>
                    <a:bodyPr/>
                    <a:lstStyle/>
                    <a:p>
                      <a:endParaRPr lang="zh-CN" altLang="en-US" sz="1800" b="1" dirty="0"/>
                    </a:p>
                  </a:txBody>
                  <a:tcPr/>
                </a:tc>
              </a:tr>
              <a:tr h="354330">
                <a:tc>
                  <a:txBody>
                    <a:bodyPr/>
                    <a:lstStyle/>
                    <a:p>
                      <a:r>
                        <a:rPr lang="en-US" altLang="zh-CN" b="1" dirty="0" smtClean="0"/>
                        <a:t>S2</a:t>
                      </a:r>
                      <a:endParaRPr lang="zh-CN" altLang="en-US" b="1" dirty="0"/>
                    </a:p>
                  </a:txBody>
                  <a:tcPr/>
                </a:tc>
                <a:tc>
                  <a:txBody>
                    <a:bodyPr/>
                    <a:lstStyle/>
                    <a:p>
                      <a:endParaRPr lang="zh-CN" altLang="en-US" b="1" dirty="0"/>
                    </a:p>
                  </a:txBody>
                  <a:tcPr/>
                </a:tc>
                <a:tc>
                  <a:txBody>
                    <a:bodyPr/>
                    <a:lstStyle/>
                    <a:p>
                      <a:endParaRPr lang="zh-CN" altLang="en-US" sz="1800" b="1" dirty="0"/>
                    </a:p>
                  </a:txBody>
                  <a:tcPr/>
                </a:tc>
              </a:tr>
              <a:tr h="354330">
                <a:tc>
                  <a:txBody>
                    <a:bodyPr/>
                    <a:lstStyle/>
                    <a:p>
                      <a:r>
                        <a:rPr lang="en-US" altLang="zh-CN" b="1" dirty="0" smtClean="0"/>
                        <a:t>S3</a:t>
                      </a:r>
                      <a:endParaRPr lang="zh-CN" altLang="en-US" b="1" dirty="0"/>
                    </a:p>
                  </a:txBody>
                  <a:tcPr/>
                </a:tc>
                <a:tc>
                  <a:txBody>
                    <a:bodyPr/>
                    <a:lstStyle/>
                    <a:p>
                      <a:endParaRPr lang="zh-CN" altLang="en-US" b="1" dirty="0"/>
                    </a:p>
                  </a:txBody>
                  <a:tcPr/>
                </a:tc>
                <a:tc>
                  <a:txBody>
                    <a:bodyPr/>
                    <a:lstStyle/>
                    <a:p>
                      <a:endParaRPr lang="zh-CN" altLang="en-US" dirty="0"/>
                    </a:p>
                  </a:txBody>
                  <a:tcPr/>
                </a:tc>
              </a:tr>
            </a:tbl>
          </a:graphicData>
        </a:graphic>
      </p:graphicFrame>
      <p:sp>
        <p:nvSpPr>
          <p:cNvPr id="5" name="文本框 4"/>
          <p:cNvSpPr txBox="1"/>
          <p:nvPr/>
        </p:nvSpPr>
        <p:spPr>
          <a:xfrm>
            <a:off x="2339752" y="3915580"/>
            <a:ext cx="1008112" cy="307777"/>
          </a:xfrm>
          <a:prstGeom prst="rect">
            <a:avLst/>
          </a:prstGeom>
          <a:noFill/>
        </p:spPr>
        <p:txBody>
          <a:bodyPr wrap="square" rtlCol="0">
            <a:spAutoFit/>
          </a:bodyPr>
          <a:lstStyle/>
          <a:p>
            <a:r>
              <a:rPr lang="zh-CN" altLang="en-US" sz="1400" b="1" dirty="0" smtClean="0"/>
              <a:t>引出要点</a:t>
            </a:r>
            <a:endParaRPr lang="zh-CN" altLang="en-US" sz="1400" b="1" dirty="0"/>
          </a:p>
        </p:txBody>
      </p:sp>
      <p:sp>
        <p:nvSpPr>
          <p:cNvPr id="6" name="文本框 5"/>
          <p:cNvSpPr txBox="1"/>
          <p:nvPr/>
        </p:nvSpPr>
        <p:spPr>
          <a:xfrm>
            <a:off x="2319022" y="4277918"/>
            <a:ext cx="1008112" cy="307777"/>
          </a:xfrm>
          <a:prstGeom prst="rect">
            <a:avLst/>
          </a:prstGeom>
          <a:noFill/>
        </p:spPr>
        <p:txBody>
          <a:bodyPr wrap="square" rtlCol="0">
            <a:spAutoFit/>
          </a:bodyPr>
          <a:lstStyle/>
          <a:p>
            <a:r>
              <a:rPr lang="zh-CN" altLang="en-US" sz="1400" b="1" dirty="0" smtClean="0"/>
              <a:t>提出要点</a:t>
            </a:r>
            <a:endParaRPr lang="zh-CN" altLang="en-US" sz="1400" b="1" dirty="0"/>
          </a:p>
        </p:txBody>
      </p:sp>
      <p:sp>
        <p:nvSpPr>
          <p:cNvPr id="7" name="文本框 6"/>
          <p:cNvSpPr txBox="1"/>
          <p:nvPr/>
        </p:nvSpPr>
        <p:spPr>
          <a:xfrm>
            <a:off x="2319022" y="4629232"/>
            <a:ext cx="936104" cy="307777"/>
          </a:xfrm>
          <a:prstGeom prst="rect">
            <a:avLst/>
          </a:prstGeom>
          <a:noFill/>
        </p:spPr>
        <p:txBody>
          <a:bodyPr wrap="square" rtlCol="0">
            <a:spAutoFit/>
          </a:bodyPr>
          <a:lstStyle/>
          <a:p>
            <a:r>
              <a:rPr lang="zh-CN" altLang="en-US" sz="1400" b="1" dirty="0" smtClean="0"/>
              <a:t>对比论证</a:t>
            </a:r>
            <a:endParaRPr lang="zh-CN" altLang="en-US" sz="1400" b="1" dirty="0"/>
          </a:p>
        </p:txBody>
      </p:sp>
      <p:sp>
        <p:nvSpPr>
          <p:cNvPr id="8" name="文本框 7"/>
          <p:cNvSpPr txBox="1"/>
          <p:nvPr/>
        </p:nvSpPr>
        <p:spPr>
          <a:xfrm>
            <a:off x="3347864" y="3854025"/>
            <a:ext cx="3816424" cy="369332"/>
          </a:xfrm>
          <a:prstGeom prst="rect">
            <a:avLst/>
          </a:prstGeom>
          <a:noFill/>
        </p:spPr>
        <p:txBody>
          <a:bodyPr wrap="square" rtlCol="0">
            <a:spAutoFit/>
          </a:bodyPr>
          <a:lstStyle/>
          <a:p>
            <a:r>
              <a:rPr lang="en-US" altLang="zh-CN" b="1" kern="100" dirty="0" smtClean="0">
                <a:solidFill>
                  <a:srgbClr val="C00000"/>
                </a:solidFill>
                <a:latin typeface="Times New Roman" panose="02020603050405020304" pitchFamily="18" charset="0"/>
                <a:ea typeface="宋体" panose="02010600030101010101" pitchFamily="2" charset="-122"/>
              </a:rPr>
              <a:t>badly </a:t>
            </a:r>
            <a:r>
              <a:rPr lang="en-US" altLang="zh-CN" b="1" kern="100" dirty="0">
                <a:solidFill>
                  <a:srgbClr val="C00000"/>
                </a:solidFill>
                <a:latin typeface="Times New Roman" panose="02020603050405020304" pitchFamily="18" charset="0"/>
                <a:ea typeface="宋体" panose="02010600030101010101" pitchFamily="2" charset="-122"/>
              </a:rPr>
              <a:t>influence, </a:t>
            </a:r>
            <a:r>
              <a:rPr lang="en-US" altLang="zh-CN" b="1" kern="100" dirty="0" smtClean="0">
                <a:solidFill>
                  <a:srgbClr val="C00000"/>
                </a:solidFill>
                <a:latin typeface="Times New Roman" panose="02020603050405020304" pitchFamily="18" charset="0"/>
                <a:ea typeface="宋体" panose="02010600030101010101" pitchFamily="2" charset="-122"/>
              </a:rPr>
              <a:t>child’s intelligence</a:t>
            </a:r>
            <a:endParaRPr lang="zh-CN" altLang="en-US" b="1" dirty="0">
              <a:solidFill>
                <a:srgbClr val="C00000"/>
              </a:solidFill>
            </a:endParaRPr>
          </a:p>
        </p:txBody>
      </p:sp>
      <p:sp>
        <p:nvSpPr>
          <p:cNvPr id="9" name="文本框 8"/>
          <p:cNvSpPr txBox="1"/>
          <p:nvPr/>
        </p:nvSpPr>
        <p:spPr>
          <a:xfrm>
            <a:off x="3347864" y="4219545"/>
            <a:ext cx="3096344" cy="369332"/>
          </a:xfrm>
          <a:prstGeom prst="rect">
            <a:avLst/>
          </a:prstGeom>
          <a:noFill/>
        </p:spPr>
        <p:txBody>
          <a:bodyPr wrap="square" rtlCol="0">
            <a:spAutoFit/>
          </a:bodyPr>
          <a:lstStyle/>
          <a:p>
            <a:r>
              <a:rPr lang="en-US" altLang="zh-CN" b="1" kern="100" dirty="0" smtClean="0">
                <a:solidFill>
                  <a:srgbClr val="C00000"/>
                </a:solidFill>
                <a:latin typeface="Times New Roman" panose="02020603050405020304" pitchFamily="18" charset="0"/>
                <a:ea typeface="宋体" panose="02010600030101010101" pitchFamily="2" charset="-122"/>
              </a:rPr>
              <a:t>harm</a:t>
            </a:r>
            <a:r>
              <a:rPr lang="en-US" altLang="zh-CN" b="1" kern="100" dirty="0">
                <a:solidFill>
                  <a:srgbClr val="C00000"/>
                </a:solidFill>
                <a:latin typeface="Times New Roman" panose="02020603050405020304" pitchFamily="18" charset="0"/>
                <a:ea typeface="宋体" panose="02010600030101010101" pitchFamily="2" charset="-122"/>
              </a:rPr>
              <a:t>, child’s </a:t>
            </a:r>
            <a:r>
              <a:rPr lang="en-US" altLang="zh-CN" b="1" kern="100" dirty="0" smtClean="0">
                <a:solidFill>
                  <a:srgbClr val="C00000"/>
                </a:solidFill>
                <a:latin typeface="Times New Roman" panose="02020603050405020304" pitchFamily="18" charset="0"/>
                <a:ea typeface="宋体" panose="02010600030101010101" pitchFamily="2" charset="-122"/>
              </a:rPr>
              <a:t>intelligence</a:t>
            </a:r>
            <a:endParaRPr lang="zh-CN" altLang="en-US" b="1" dirty="0">
              <a:solidFill>
                <a:srgbClr val="C00000"/>
              </a:solidFill>
            </a:endParaRPr>
          </a:p>
        </p:txBody>
      </p:sp>
      <p:sp>
        <p:nvSpPr>
          <p:cNvPr id="10" name="文本框 9"/>
          <p:cNvSpPr txBox="1"/>
          <p:nvPr/>
        </p:nvSpPr>
        <p:spPr>
          <a:xfrm>
            <a:off x="3347864" y="4567677"/>
            <a:ext cx="2736304" cy="369332"/>
          </a:xfrm>
          <a:prstGeom prst="rect">
            <a:avLst/>
          </a:prstGeom>
          <a:noFill/>
        </p:spPr>
        <p:txBody>
          <a:bodyPr wrap="square" rtlCol="0">
            <a:spAutoFit/>
          </a:bodyPr>
          <a:lstStyle/>
          <a:p>
            <a:r>
              <a:rPr lang="en-US" altLang="zh-CN" b="1" dirty="0" smtClean="0">
                <a:solidFill>
                  <a:srgbClr val="C00000"/>
                </a:solidFill>
                <a:latin typeface="Times New Roman" panose="02020603050405020304" pitchFamily="18" charset="0"/>
                <a:cs typeface="Times New Roman" panose="02020603050405020304" pitchFamily="18" charset="0"/>
              </a:rPr>
              <a:t>sleep, physical activity</a:t>
            </a:r>
            <a:endParaRPr lang="zh-CN" altLang="en-US" b="1" dirty="0">
              <a:solidFill>
                <a:srgbClr val="C00000"/>
              </a:solidFill>
              <a:latin typeface="Times New Roman" panose="02020603050405020304" pitchFamily="18" charset="0"/>
              <a:cs typeface="Times New Roman" panose="02020603050405020304" pitchFamily="18" charset="0"/>
            </a:endParaRPr>
          </a:p>
        </p:txBody>
      </p:sp>
      <p:sp>
        <p:nvSpPr>
          <p:cNvPr id="11" name="文本框 10"/>
          <p:cNvSpPr txBox="1"/>
          <p:nvPr/>
        </p:nvSpPr>
        <p:spPr>
          <a:xfrm>
            <a:off x="1656184" y="70070"/>
            <a:ext cx="7452320" cy="446276"/>
          </a:xfrm>
          <a:prstGeom prst="rect">
            <a:avLst/>
          </a:prstGeom>
          <a:solidFill>
            <a:schemeClr val="tx2">
              <a:lumMod val="20000"/>
              <a:lumOff val="80000"/>
            </a:schemeClr>
          </a:solidFill>
        </p:spPr>
        <p:txBody>
          <a:bodyPr wrap="square" rtlCol="0">
            <a:spAutoFit/>
          </a:bodyPr>
          <a:lstStyle/>
          <a:p>
            <a:r>
              <a:rPr lang="en-US" altLang="zh-CN" sz="2300" dirty="0" smtClean="0">
                <a:latin typeface="+mj-ea"/>
                <a:ea typeface="+mj-ea"/>
              </a:rPr>
              <a:t>Tip2: Figure out the relationship between sentences.</a:t>
            </a:r>
            <a:endParaRPr lang="zh-CN" altLang="en-US" sz="2300" dirty="0">
              <a:latin typeface="+mj-ea"/>
              <a:ea typeface="+mj-ea"/>
            </a:endParaRPr>
          </a:p>
        </p:txBody>
      </p:sp>
      <p:pic>
        <p:nvPicPr>
          <p:cNvPr id="12" name="图片 11" descr="水印"/>
          <p:cNvPicPr>
            <a:picLocks noChangeAspect="1"/>
          </p:cNvPicPr>
          <p:nvPr userDrawn="1"/>
        </p:nvPicPr>
        <p:blipFill>
          <a:blip r:embed="rId1"/>
          <a:stretch>
            <a:fillRect/>
          </a:stretch>
        </p:blipFill>
        <p:spPr>
          <a:xfrm>
            <a:off x="8392795" y="4758055"/>
            <a:ext cx="715645" cy="2317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7"/>
          <p:cNvSpPr>
            <a:spLocks noChangeArrowheads="1"/>
          </p:cNvSpPr>
          <p:nvPr/>
        </p:nvSpPr>
        <p:spPr bwMode="auto">
          <a:xfrm>
            <a:off x="0" y="1"/>
            <a:ext cx="3419872" cy="530913"/>
          </a:xfrm>
          <a:prstGeom prst="rect">
            <a:avLst/>
          </a:prstGeom>
          <a:solidFill>
            <a:schemeClr val="accent6">
              <a:lumMod val="75000"/>
            </a:schemeClr>
          </a:solidFill>
          <a:ln w="9525" algn="ctr">
            <a:noFill/>
            <a:miter lim="800000"/>
          </a:ln>
        </p:spPr>
        <p:txBody>
          <a:bodyPr wrap="square" lIns="68573" tIns="34289" rIns="68573" bIns="34289">
            <a:spAutoFit/>
          </a:bodyPr>
          <a:lstStyle/>
          <a:p>
            <a:r>
              <a:rPr lang="en-US" altLang="zh-CN" sz="3000" b="1" dirty="0" smtClean="0">
                <a:solidFill>
                  <a:schemeClr val="bg1"/>
                </a:solidFill>
                <a:latin typeface="Calibri" panose="020F0502020204030204" pitchFamily="34" charset="0"/>
              </a:rPr>
              <a:t>Summary for Para. 1</a:t>
            </a:r>
            <a:endParaRPr lang="zh-CN" altLang="en-US" sz="3000" b="1" dirty="0">
              <a:solidFill>
                <a:srgbClr val="FF0000"/>
              </a:solidFill>
              <a:latin typeface="Calibri" panose="020F0502020204030204" pitchFamily="34" charset="0"/>
            </a:endParaRPr>
          </a:p>
        </p:txBody>
      </p:sp>
      <p:sp>
        <p:nvSpPr>
          <p:cNvPr id="3" name="文本框 2"/>
          <p:cNvSpPr txBox="1"/>
          <p:nvPr/>
        </p:nvSpPr>
        <p:spPr>
          <a:xfrm>
            <a:off x="107504" y="699542"/>
            <a:ext cx="9036496" cy="446276"/>
          </a:xfrm>
          <a:prstGeom prst="rect">
            <a:avLst/>
          </a:prstGeom>
          <a:noFill/>
        </p:spPr>
        <p:txBody>
          <a:bodyPr wrap="square" rtlCol="0">
            <a:spAutoFit/>
          </a:bodyPr>
          <a:lstStyle/>
          <a:p>
            <a:r>
              <a:rPr lang="en-US" altLang="zh-CN" sz="2300" b="1" kern="100" dirty="0" smtClean="0">
                <a:latin typeface="Times New Roman" panose="02020603050405020304" pitchFamily="18" charset="0"/>
                <a:ea typeface="宋体" panose="02010600030101010101" pitchFamily="2" charset="-122"/>
              </a:rPr>
              <a:t>Too much </a:t>
            </a:r>
            <a:r>
              <a:rPr lang="en-US" altLang="zh-CN" sz="2300" b="1" kern="100" dirty="0">
                <a:latin typeface="Times New Roman" panose="02020603050405020304" pitchFamily="18" charset="0"/>
                <a:ea typeface="宋体" panose="02010600030101010101" pitchFamily="2" charset="-122"/>
              </a:rPr>
              <a:t>“screen time” could badly influence your child’s </a:t>
            </a:r>
            <a:r>
              <a:rPr lang="en-US" altLang="zh-CN" sz="2300" b="1" kern="100" dirty="0" smtClean="0">
                <a:latin typeface="Times New Roman" panose="02020603050405020304" pitchFamily="18" charset="0"/>
                <a:ea typeface="宋体" panose="02010600030101010101" pitchFamily="2" charset="-122"/>
              </a:rPr>
              <a:t>intelligence.</a:t>
            </a:r>
            <a:r>
              <a:rPr lang="en-US" altLang="zh-CN" sz="2300" b="1" dirty="0" smtClean="0"/>
              <a:t> </a:t>
            </a:r>
            <a:endParaRPr lang="zh-CN" altLang="en-US" sz="2300" b="1" dirty="0"/>
          </a:p>
        </p:txBody>
      </p:sp>
      <p:sp>
        <p:nvSpPr>
          <p:cNvPr id="4" name="矩形 3"/>
          <p:cNvSpPr/>
          <p:nvPr/>
        </p:nvSpPr>
        <p:spPr>
          <a:xfrm>
            <a:off x="179512" y="778664"/>
            <a:ext cx="1296144" cy="28803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下箭头 4"/>
          <p:cNvSpPr/>
          <p:nvPr/>
        </p:nvSpPr>
        <p:spPr>
          <a:xfrm>
            <a:off x="683568" y="1066696"/>
            <a:ext cx="288032" cy="92899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995936" y="778664"/>
            <a:ext cx="2016224" cy="28803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下箭头 7"/>
          <p:cNvSpPr/>
          <p:nvPr/>
        </p:nvSpPr>
        <p:spPr>
          <a:xfrm>
            <a:off x="4769768" y="1065147"/>
            <a:ext cx="288032" cy="825406"/>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5"/>
          <p:cNvSpPr/>
          <p:nvPr/>
        </p:nvSpPr>
        <p:spPr>
          <a:xfrm>
            <a:off x="3278428" y="1890553"/>
            <a:ext cx="5688632" cy="1508935"/>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b="1" dirty="0" smtClean="0">
              <a:solidFill>
                <a:srgbClr val="0070C0"/>
              </a:solidFill>
              <a:latin typeface="Times New Roman" panose="02020603050405020304" pitchFamily="18" charset="0"/>
              <a:cs typeface="Times New Roman" panose="02020603050405020304" pitchFamily="18" charset="0"/>
            </a:endParaRPr>
          </a:p>
          <a:p>
            <a:endParaRPr lang="en-US" altLang="zh-CN" sz="2000" b="1" dirty="0" smtClean="0">
              <a:solidFill>
                <a:srgbClr val="0070C0"/>
              </a:solidFill>
              <a:latin typeface="Times New Roman" panose="02020603050405020304" pitchFamily="18" charset="0"/>
              <a:cs typeface="Times New Roman" panose="02020603050405020304" pitchFamily="18" charset="0"/>
            </a:endParaRPr>
          </a:p>
          <a:p>
            <a:endParaRPr lang="en-US" altLang="zh-CN" sz="2000" b="1" dirty="0">
              <a:solidFill>
                <a:srgbClr val="0070C0"/>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l"/>
            </a:pPr>
            <a:r>
              <a:rPr lang="en-US" altLang="zh-CN" sz="2000" b="1" dirty="0" smtClean="0">
                <a:solidFill>
                  <a:schemeClr val="tx1"/>
                </a:solidFill>
                <a:latin typeface="Times New Roman" panose="02020603050405020304" pitchFamily="18" charset="0"/>
                <a:cs typeface="Times New Roman" panose="02020603050405020304" pitchFamily="18" charset="0"/>
              </a:rPr>
              <a:t>negatively affect/impact</a:t>
            </a:r>
            <a:endParaRPr lang="en-US" altLang="zh-CN" sz="2000" b="1" dirty="0" smtClean="0">
              <a:solidFill>
                <a:schemeClr val="tx1"/>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l"/>
            </a:pPr>
            <a:r>
              <a:rPr lang="en-US" altLang="zh-CN" sz="2000" b="1" dirty="0" smtClean="0">
                <a:solidFill>
                  <a:schemeClr val="tx1"/>
                </a:solidFill>
                <a:latin typeface="Times New Roman" panose="02020603050405020304" pitchFamily="18" charset="0"/>
                <a:cs typeface="Times New Roman" panose="02020603050405020304" pitchFamily="18" charset="0"/>
              </a:rPr>
              <a:t>have </a:t>
            </a:r>
            <a:r>
              <a:rPr lang="en-US" altLang="zh-CN" sz="2000" b="1" dirty="0">
                <a:solidFill>
                  <a:schemeClr val="tx1"/>
                </a:solidFill>
                <a:latin typeface="Times New Roman" panose="02020603050405020304" pitchFamily="18" charset="0"/>
                <a:cs typeface="Times New Roman" panose="02020603050405020304" pitchFamily="18" charset="0"/>
              </a:rPr>
              <a:t>a bad/negative effect/influence/impact </a:t>
            </a:r>
            <a:r>
              <a:rPr lang="en-US" altLang="zh-CN" sz="2000" b="1" dirty="0" smtClean="0">
                <a:solidFill>
                  <a:schemeClr val="tx1"/>
                </a:solidFill>
                <a:latin typeface="Times New Roman" panose="02020603050405020304" pitchFamily="18" charset="0"/>
                <a:cs typeface="Times New Roman" panose="02020603050405020304" pitchFamily="18" charset="0"/>
              </a:rPr>
              <a:t>on</a:t>
            </a:r>
            <a:endParaRPr lang="en-US" altLang="zh-CN" sz="2000" b="1" dirty="0" smtClean="0">
              <a:solidFill>
                <a:schemeClr val="tx1"/>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l"/>
            </a:pPr>
            <a:r>
              <a:rPr lang="en-US" altLang="zh-CN" sz="2000" b="1" dirty="0" smtClean="0">
                <a:solidFill>
                  <a:schemeClr val="tx1"/>
                </a:solidFill>
                <a:latin typeface="Times New Roman" panose="02020603050405020304" pitchFamily="18" charset="0"/>
                <a:cs typeface="Times New Roman" panose="02020603050405020304" pitchFamily="18" charset="0"/>
              </a:rPr>
              <a:t>damage/harm/impair</a:t>
            </a:r>
            <a:endParaRPr lang="en-US" altLang="zh-CN" sz="2000" b="1" dirty="0" smtClean="0">
              <a:solidFill>
                <a:schemeClr val="tx1"/>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l"/>
            </a:pPr>
            <a:r>
              <a:rPr lang="en-US" altLang="zh-CN" sz="2000" b="1" dirty="0" smtClean="0">
                <a:solidFill>
                  <a:schemeClr val="tx1"/>
                </a:solidFill>
                <a:latin typeface="Times New Roman" panose="02020603050405020304" pitchFamily="18" charset="0"/>
                <a:cs typeface="Times New Roman" panose="02020603050405020304" pitchFamily="18" charset="0"/>
              </a:rPr>
              <a:t>do damage/harm to</a:t>
            </a:r>
            <a:endParaRPr lang="en-US" altLang="zh-CN" sz="2000" b="1" dirty="0" smtClean="0">
              <a:solidFill>
                <a:schemeClr val="tx1"/>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l"/>
            </a:pPr>
            <a:r>
              <a:rPr lang="en-US" altLang="zh-CN" sz="2000" b="1" dirty="0" smtClean="0">
                <a:solidFill>
                  <a:schemeClr val="tx1"/>
                </a:solidFill>
                <a:latin typeface="Times New Roman" panose="02020603050405020304" pitchFamily="18" charset="0"/>
                <a:cs typeface="Times New Roman" panose="02020603050405020304" pitchFamily="18" charset="0"/>
              </a:rPr>
              <a:t>be harmful to</a:t>
            </a:r>
            <a:endParaRPr lang="zh-CN" altLang="en-US" sz="2000" b="1" dirty="0">
              <a:solidFill>
                <a:schemeClr val="tx1"/>
              </a:solidFill>
              <a:latin typeface="Times New Roman" panose="02020603050405020304" pitchFamily="18" charset="0"/>
              <a:cs typeface="Times New Roman" panose="02020603050405020304" pitchFamily="18" charset="0"/>
            </a:endParaRPr>
          </a:p>
          <a:p>
            <a:endParaRPr lang="zh-CN" altLang="en-US" sz="2000" b="1" dirty="0">
              <a:solidFill>
                <a:srgbClr val="0070C0"/>
              </a:solidFill>
              <a:latin typeface="Times New Roman" panose="02020603050405020304" pitchFamily="18" charset="0"/>
              <a:cs typeface="Times New Roman" panose="02020603050405020304" pitchFamily="18" charset="0"/>
            </a:endParaRPr>
          </a:p>
          <a:p>
            <a:endParaRPr lang="en-US" altLang="zh-CN" b="1" dirty="0" smtClean="0">
              <a:solidFill>
                <a:srgbClr val="0070C0"/>
              </a:solidFill>
              <a:latin typeface="Times New Roman" panose="02020603050405020304" pitchFamily="18" charset="0"/>
              <a:cs typeface="Times New Roman" panose="02020603050405020304" pitchFamily="18" charset="0"/>
            </a:endParaRPr>
          </a:p>
          <a:p>
            <a:r>
              <a:rPr lang="en-US" altLang="zh-CN" b="1" dirty="0" smtClean="0">
                <a:solidFill>
                  <a:srgbClr val="0070C0"/>
                </a:solidFill>
                <a:latin typeface="Times New Roman" panose="02020603050405020304" pitchFamily="18" charset="0"/>
                <a:cs typeface="Times New Roman" panose="02020603050405020304" pitchFamily="18" charset="0"/>
              </a:rPr>
              <a:t> </a:t>
            </a:r>
            <a:endParaRPr lang="zh-CN" altLang="en-US" b="1" dirty="0">
              <a:solidFill>
                <a:srgbClr val="0070C0"/>
              </a:solidFill>
              <a:latin typeface="Times New Roman" panose="02020603050405020304" pitchFamily="18" charset="0"/>
              <a:cs typeface="Times New Roman" panose="02020603050405020304" pitchFamily="18" charset="0"/>
            </a:endParaRPr>
          </a:p>
        </p:txBody>
      </p:sp>
      <p:sp>
        <p:nvSpPr>
          <p:cNvPr id="17" name="圆角矩形 16"/>
          <p:cNvSpPr/>
          <p:nvPr/>
        </p:nvSpPr>
        <p:spPr>
          <a:xfrm>
            <a:off x="127988" y="2006997"/>
            <a:ext cx="1707708" cy="618097"/>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b="1" dirty="0">
                <a:solidFill>
                  <a:schemeClr val="tx1"/>
                </a:solidFill>
                <a:latin typeface="Times New Roman" panose="02020603050405020304" pitchFamily="18" charset="0"/>
                <a:cs typeface="Times New Roman" panose="02020603050405020304" pitchFamily="18" charset="0"/>
              </a:rPr>
              <a:t>excessive</a:t>
            </a:r>
            <a:endParaRPr lang="zh-CN" altLang="en-US" sz="2800" b="1" dirty="0">
              <a:solidFill>
                <a:schemeClr val="tx1"/>
              </a:solidFill>
              <a:latin typeface="Times New Roman" panose="02020603050405020304" pitchFamily="18" charset="0"/>
              <a:cs typeface="Times New Roman" panose="02020603050405020304" pitchFamily="18" charset="0"/>
            </a:endParaRPr>
          </a:p>
        </p:txBody>
      </p:sp>
      <p:sp>
        <p:nvSpPr>
          <p:cNvPr id="18" name="文本框 17"/>
          <p:cNvSpPr txBox="1"/>
          <p:nvPr/>
        </p:nvSpPr>
        <p:spPr>
          <a:xfrm>
            <a:off x="179512" y="3845168"/>
            <a:ext cx="8784976" cy="830997"/>
          </a:xfrm>
          <a:prstGeom prst="rect">
            <a:avLst/>
          </a:prstGeom>
          <a:solidFill>
            <a:schemeClr val="tx1">
              <a:lumMod val="95000"/>
              <a:lumOff val="5000"/>
            </a:schemeClr>
          </a:solidFill>
          <a:ln>
            <a:noFill/>
          </a:ln>
        </p:spPr>
        <p:txBody>
          <a:bodyPr wrap="square" rtlCol="0">
            <a:spAutoFit/>
          </a:bodyPr>
          <a:lstStyle/>
          <a:p>
            <a:r>
              <a:rPr lang="en-US" altLang="zh-CN" sz="2400" b="1" dirty="0">
                <a:solidFill>
                  <a:schemeClr val="bg1"/>
                </a:solidFill>
                <a:latin typeface="Times New Roman" panose="02020603050405020304" pitchFamily="18" charset="0"/>
                <a:cs typeface="Times New Roman" panose="02020603050405020304" pitchFamily="18" charset="0"/>
              </a:rPr>
              <a:t>New research has </a:t>
            </a:r>
            <a:r>
              <a:rPr lang="en-US" altLang="zh-CN" sz="2400" b="1" dirty="0" smtClean="0">
                <a:solidFill>
                  <a:srgbClr val="FFC000"/>
                </a:solidFill>
                <a:latin typeface="Times New Roman" panose="02020603050405020304" pitchFamily="18" charset="0"/>
                <a:cs typeface="Times New Roman" panose="02020603050405020304" pitchFamily="18" charset="0"/>
              </a:rPr>
              <a:t>found/suggested/showed/revealed</a:t>
            </a:r>
            <a:r>
              <a:rPr lang="en-US" altLang="zh-CN" sz="2400" b="1" dirty="0" smtClean="0">
                <a:solidFill>
                  <a:schemeClr val="bg1"/>
                </a:solidFill>
                <a:latin typeface="Times New Roman" panose="02020603050405020304" pitchFamily="18" charset="0"/>
                <a:cs typeface="Times New Roman" panose="02020603050405020304" pitchFamily="18" charset="0"/>
              </a:rPr>
              <a:t> </a:t>
            </a:r>
            <a:r>
              <a:rPr lang="en-US" altLang="zh-CN" sz="2400" b="1" dirty="0">
                <a:solidFill>
                  <a:schemeClr val="bg1"/>
                </a:solidFill>
                <a:latin typeface="Times New Roman" panose="02020603050405020304" pitchFamily="18" charset="0"/>
                <a:cs typeface="Times New Roman" panose="02020603050405020304" pitchFamily="18" charset="0"/>
              </a:rPr>
              <a:t>that excessive “screen time” may negatively affect children’s intelligence.</a:t>
            </a:r>
            <a:endParaRPr lang="zh-CN" altLang="en-US" sz="2400" dirty="0">
              <a:solidFill>
                <a:schemeClr val="bg1"/>
              </a:solidFill>
              <a:latin typeface="Times New Roman" panose="02020603050405020304" pitchFamily="18" charset="0"/>
              <a:cs typeface="Times New Roman" panose="02020603050405020304" pitchFamily="18" charset="0"/>
            </a:endParaRPr>
          </a:p>
        </p:txBody>
      </p:sp>
      <p:sp>
        <p:nvSpPr>
          <p:cNvPr id="6" name="下箭头 5"/>
          <p:cNvSpPr/>
          <p:nvPr/>
        </p:nvSpPr>
        <p:spPr>
          <a:xfrm>
            <a:off x="2560920" y="1065147"/>
            <a:ext cx="288032" cy="2730739"/>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descr="水印"/>
          <p:cNvPicPr>
            <a:picLocks noChangeAspect="1"/>
          </p:cNvPicPr>
          <p:nvPr userDrawn="1"/>
        </p:nvPicPr>
        <p:blipFill>
          <a:blip r:embed="rId1"/>
          <a:stretch>
            <a:fillRect/>
          </a:stretch>
        </p:blipFill>
        <p:spPr>
          <a:xfrm>
            <a:off x="8392795" y="43180"/>
            <a:ext cx="715645" cy="2317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16" grpId="0" animBg="1"/>
      <p:bldP spid="17" grpId="0" animBg="1"/>
      <p:bldP spid="18"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7"/>
          <p:cNvSpPr>
            <a:spLocks noChangeArrowheads="1"/>
          </p:cNvSpPr>
          <p:nvPr/>
        </p:nvSpPr>
        <p:spPr bwMode="auto">
          <a:xfrm>
            <a:off x="0" y="1"/>
            <a:ext cx="1331640" cy="526256"/>
          </a:xfrm>
          <a:prstGeom prst="rect">
            <a:avLst/>
          </a:prstGeom>
          <a:solidFill>
            <a:schemeClr val="accent6">
              <a:lumMod val="75000"/>
            </a:schemeClr>
          </a:solidFill>
          <a:ln w="9525" algn="ctr">
            <a:noFill/>
            <a:miter lim="800000"/>
          </a:ln>
        </p:spPr>
        <p:txBody>
          <a:bodyPr wrap="square" lIns="68573" tIns="34289" rIns="68573" bIns="34289">
            <a:spAutoFit/>
          </a:bodyPr>
          <a:lstStyle/>
          <a:p>
            <a:r>
              <a:rPr lang="en-US" altLang="zh-CN" sz="3000" b="1" dirty="0" smtClean="0">
                <a:solidFill>
                  <a:schemeClr val="bg1"/>
                </a:solidFill>
                <a:latin typeface="Calibri" panose="020F0502020204030204" pitchFamily="34" charset="0"/>
              </a:rPr>
              <a:t>Para. 2</a:t>
            </a:r>
            <a:endParaRPr lang="zh-CN" altLang="en-US" sz="3000" b="1" dirty="0">
              <a:solidFill>
                <a:srgbClr val="FF0000"/>
              </a:solidFill>
              <a:latin typeface="Calibri" panose="020F0502020204030204" pitchFamily="34" charset="0"/>
            </a:endParaRPr>
          </a:p>
        </p:txBody>
      </p:sp>
      <p:sp>
        <p:nvSpPr>
          <p:cNvPr id="3" name="矩形 2"/>
          <p:cNvSpPr/>
          <p:nvPr/>
        </p:nvSpPr>
        <p:spPr>
          <a:xfrm>
            <a:off x="179512" y="627534"/>
            <a:ext cx="8784976" cy="2677656"/>
          </a:xfrm>
          <a:prstGeom prst="rect">
            <a:avLst/>
          </a:prstGeom>
          <a:ln>
            <a:solidFill>
              <a:srgbClr val="C00000"/>
            </a:solidFill>
          </a:ln>
        </p:spPr>
        <p:txBody>
          <a:bodyPr wrap="square">
            <a:spAutoFit/>
          </a:bodyPr>
          <a:lstStyle/>
          <a:p>
            <a:r>
              <a:rPr lang="en-US" altLang="zh-CN" sz="2400" kern="100" dirty="0" smtClean="0">
                <a:latin typeface="宋体" panose="02010600030101010101" pitchFamily="2" charset="-122"/>
                <a:ea typeface="宋体" panose="02010600030101010101" pitchFamily="2" charset="-122"/>
              </a:rPr>
              <a:t>①</a:t>
            </a:r>
            <a:r>
              <a:rPr lang="en-US" altLang="zh-CN" sz="2400" kern="100" dirty="0" smtClean="0">
                <a:latin typeface="Times New Roman" panose="02020603050405020304" pitchFamily="18" charset="0"/>
                <a:ea typeface="宋体" panose="02010600030101010101" pitchFamily="2" charset="-122"/>
              </a:rPr>
              <a:t>Too </a:t>
            </a:r>
            <a:r>
              <a:rPr lang="en-US" altLang="zh-CN" sz="2400" kern="100" dirty="0">
                <a:latin typeface="Times New Roman" panose="02020603050405020304" pitchFamily="18" charset="0"/>
                <a:ea typeface="宋体" panose="02010600030101010101" pitchFamily="2" charset="-122"/>
              </a:rPr>
              <a:t>much screen time could be affecting kids’ ability to focus, especially if they are switching between apps on a device or between different screens at the same time, Walsh suggested. </a:t>
            </a:r>
            <a:r>
              <a:rPr lang="zh-CN" altLang="zh-CN" sz="2400" kern="100" dirty="0">
                <a:latin typeface="Times New Roman" panose="02020603050405020304" pitchFamily="18" charset="0"/>
                <a:ea typeface="宋体" panose="02010600030101010101" pitchFamily="2" charset="-122"/>
                <a:cs typeface="宋体" panose="02010600030101010101" pitchFamily="2" charset="-122"/>
              </a:rPr>
              <a:t>②</a:t>
            </a:r>
            <a:r>
              <a:rPr lang="en-US" altLang="zh-CN" sz="2400" kern="100" dirty="0" smtClean="0">
                <a:latin typeface="Times New Roman" panose="02020603050405020304" pitchFamily="18" charset="0"/>
                <a:ea typeface="宋体" panose="02010600030101010101" pitchFamily="2" charset="-122"/>
              </a:rPr>
              <a:t>“</a:t>
            </a:r>
            <a:r>
              <a:rPr lang="en-US" altLang="zh-CN" sz="2400" kern="100" dirty="0">
                <a:latin typeface="Times New Roman" panose="02020603050405020304" pitchFamily="18" charset="0"/>
                <a:ea typeface="宋体" panose="02010600030101010101" pitchFamily="2" charset="-122"/>
              </a:rPr>
              <a:t>One leading hypothesis(</a:t>
            </a:r>
            <a:r>
              <a:rPr lang="zh-CN" altLang="zh-CN" sz="2400" kern="100" dirty="0">
                <a:latin typeface="Times New Roman" panose="02020603050405020304" pitchFamily="18" charset="0"/>
                <a:ea typeface="宋体" panose="02010600030101010101" pitchFamily="2" charset="-122"/>
              </a:rPr>
              <a:t>假设</a:t>
            </a:r>
            <a:r>
              <a:rPr lang="en-US" altLang="zh-CN" sz="2400" kern="100" dirty="0">
                <a:latin typeface="Times New Roman" panose="02020603050405020304" pitchFamily="18" charset="0"/>
                <a:ea typeface="宋体" panose="02010600030101010101" pitchFamily="2" charset="-122"/>
              </a:rPr>
              <a:t>) is that much time on screens is spent multitasking, using multiple apps or devices at once,” he said. </a:t>
            </a:r>
            <a:r>
              <a:rPr lang="en-US" altLang="zh-CN" sz="2400" kern="100" dirty="0" smtClean="0">
                <a:solidFill>
                  <a:srgbClr val="FF0000"/>
                </a:solidFill>
                <a:latin typeface="宋体" panose="02010600030101010101" pitchFamily="2" charset="-122"/>
                <a:ea typeface="宋体" panose="02010600030101010101" pitchFamily="2" charset="-122"/>
              </a:rPr>
              <a:t>③</a:t>
            </a:r>
            <a:r>
              <a:rPr lang="en-US" altLang="zh-CN" sz="2400" kern="100" dirty="0" smtClean="0">
                <a:solidFill>
                  <a:srgbClr val="FF0000"/>
                </a:solidFill>
                <a:latin typeface="Times New Roman" panose="02020603050405020304" pitchFamily="18" charset="0"/>
                <a:ea typeface="宋体" panose="02010600030101010101" pitchFamily="2" charset="-122"/>
              </a:rPr>
              <a:t>“</a:t>
            </a:r>
            <a:r>
              <a:rPr lang="en-US" altLang="zh-CN" sz="2400" kern="100" dirty="0">
                <a:solidFill>
                  <a:srgbClr val="FF0000"/>
                </a:solidFill>
                <a:latin typeface="Times New Roman" panose="02020603050405020304" pitchFamily="18" charset="0"/>
                <a:ea typeface="宋体" panose="02010600030101010101" pitchFamily="2" charset="-122"/>
              </a:rPr>
              <a:t>This can interfere with a child’s ability to focus and keep interest on a task. </a:t>
            </a:r>
            <a:r>
              <a:rPr lang="en-US" altLang="zh-CN" sz="2400" kern="100" dirty="0">
                <a:solidFill>
                  <a:srgbClr val="FF0000"/>
                </a:solidFill>
                <a:latin typeface="宋体" panose="02010600030101010101" pitchFamily="2" charset="-122"/>
                <a:ea typeface="宋体" panose="02010600030101010101" pitchFamily="2" charset="-122"/>
              </a:rPr>
              <a:t>④</a:t>
            </a:r>
            <a:r>
              <a:rPr lang="en-US" altLang="zh-CN" sz="2400" kern="100" dirty="0" smtClean="0">
                <a:solidFill>
                  <a:srgbClr val="FF0000"/>
                </a:solidFill>
                <a:latin typeface="Times New Roman" panose="02020603050405020304" pitchFamily="18" charset="0"/>
                <a:ea typeface="宋体" panose="02010600030101010101" pitchFamily="2" charset="-122"/>
              </a:rPr>
              <a:t>It </a:t>
            </a:r>
            <a:r>
              <a:rPr lang="en-US" altLang="zh-CN" sz="2400" kern="100" dirty="0">
                <a:solidFill>
                  <a:srgbClr val="FF0000"/>
                </a:solidFill>
                <a:latin typeface="Times New Roman" panose="02020603050405020304" pitchFamily="18" charset="0"/>
                <a:ea typeface="宋体" panose="02010600030101010101" pitchFamily="2" charset="-122"/>
              </a:rPr>
              <a:t>can be damaging the building blocks for good cognition(</a:t>
            </a:r>
            <a:r>
              <a:rPr lang="zh-CN" altLang="zh-CN" sz="2400" kern="100" dirty="0">
                <a:solidFill>
                  <a:srgbClr val="FF0000"/>
                </a:solidFill>
                <a:latin typeface="Times New Roman" panose="02020603050405020304" pitchFamily="18" charset="0"/>
                <a:ea typeface="宋体" panose="02010600030101010101" pitchFamily="2" charset="-122"/>
              </a:rPr>
              <a:t>认知</a:t>
            </a:r>
            <a:r>
              <a:rPr lang="en-US" altLang="zh-CN" sz="2400" kern="100" dirty="0">
                <a:solidFill>
                  <a:srgbClr val="FF0000"/>
                </a:solidFill>
                <a:latin typeface="Times New Roman" panose="02020603050405020304" pitchFamily="18" charset="0"/>
                <a:ea typeface="宋体" panose="02010600030101010101" pitchFamily="2" charset="-122"/>
              </a:rPr>
              <a:t>).”</a:t>
            </a:r>
            <a:endParaRPr lang="zh-CN" altLang="zh-CN" sz="2400" kern="100" dirty="0">
              <a:solidFill>
                <a:srgbClr val="FF0000"/>
              </a:solidFill>
              <a:latin typeface="Times New Roman" panose="02020603050405020304" pitchFamily="18" charset="0"/>
              <a:ea typeface="宋体" panose="02010600030101010101" pitchFamily="2" charset="-122"/>
            </a:endParaRPr>
          </a:p>
        </p:txBody>
      </p:sp>
      <p:graphicFrame>
        <p:nvGraphicFramePr>
          <p:cNvPr id="6" name="表格 5"/>
          <p:cNvGraphicFramePr>
            <a:graphicFrameLocks noGrp="1"/>
          </p:cNvGraphicFramePr>
          <p:nvPr/>
        </p:nvGraphicFramePr>
        <p:xfrm>
          <a:off x="1331641" y="3363838"/>
          <a:ext cx="5832648" cy="1706880"/>
        </p:xfrm>
        <a:graphic>
          <a:graphicData uri="http://schemas.openxmlformats.org/drawingml/2006/table">
            <a:tbl>
              <a:tblPr firstRow="1" bandRow="1">
                <a:tableStyleId>{5C22544A-7EE6-4342-B048-85BDC9FD1C3A}</a:tableStyleId>
              </a:tblPr>
              <a:tblGrid>
                <a:gridCol w="1008111"/>
                <a:gridCol w="1054654"/>
                <a:gridCol w="3769883"/>
              </a:tblGrid>
              <a:tr h="284430">
                <a:tc>
                  <a:txBody>
                    <a:bodyPr/>
                    <a:lstStyle/>
                    <a:p>
                      <a:r>
                        <a:rPr lang="en-US" altLang="zh-CN" b="1" dirty="0" smtClean="0"/>
                        <a:t>Sentence </a:t>
                      </a:r>
                      <a:endParaRPr lang="zh-CN" altLang="en-US" b="1" dirty="0"/>
                    </a:p>
                  </a:txBody>
                  <a:tcPr/>
                </a:tc>
                <a:tc>
                  <a:txBody>
                    <a:bodyPr/>
                    <a:lstStyle/>
                    <a:p>
                      <a:r>
                        <a:rPr lang="en-US" altLang="zh-CN" b="1" dirty="0" smtClean="0"/>
                        <a:t>Function </a:t>
                      </a:r>
                      <a:endParaRPr lang="zh-CN" altLang="en-US" b="1" dirty="0"/>
                    </a:p>
                  </a:txBody>
                  <a:tcPr/>
                </a:tc>
                <a:tc>
                  <a:txBody>
                    <a:bodyPr/>
                    <a:lstStyle/>
                    <a:p>
                      <a:r>
                        <a:rPr lang="en-US" altLang="zh-CN" b="1" dirty="0" smtClean="0"/>
                        <a:t>Keywords</a:t>
                      </a:r>
                      <a:r>
                        <a:rPr lang="en-US" altLang="zh-CN" b="1" baseline="0" dirty="0" smtClean="0"/>
                        <a:t> </a:t>
                      </a:r>
                      <a:endParaRPr lang="zh-CN" altLang="en-US" b="1" dirty="0"/>
                    </a:p>
                  </a:txBody>
                  <a:tcPr/>
                </a:tc>
              </a:tr>
              <a:tr h="284430">
                <a:tc>
                  <a:txBody>
                    <a:bodyPr/>
                    <a:lstStyle/>
                    <a:p>
                      <a:r>
                        <a:rPr lang="en-US" altLang="zh-CN" b="1" dirty="0" smtClean="0"/>
                        <a:t>S1</a:t>
                      </a:r>
                      <a:endParaRPr lang="zh-CN" altLang="en-US" b="1" dirty="0"/>
                    </a:p>
                  </a:txBody>
                  <a:tcPr/>
                </a:tc>
                <a:tc>
                  <a:txBody>
                    <a:bodyPr/>
                    <a:lstStyle/>
                    <a:p>
                      <a:endParaRPr lang="zh-CN" altLang="en-US" b="1" dirty="0"/>
                    </a:p>
                  </a:txBody>
                  <a:tcPr/>
                </a:tc>
                <a:tc>
                  <a:txBody>
                    <a:bodyPr/>
                    <a:lstStyle/>
                    <a:p>
                      <a:endParaRPr lang="zh-CN" altLang="en-US" sz="1800" b="1" dirty="0"/>
                    </a:p>
                  </a:txBody>
                  <a:tcPr/>
                </a:tc>
              </a:tr>
              <a:tr h="284430">
                <a:tc>
                  <a:txBody>
                    <a:bodyPr/>
                    <a:lstStyle/>
                    <a:p>
                      <a:r>
                        <a:rPr lang="en-US" altLang="zh-CN" b="1" dirty="0" smtClean="0"/>
                        <a:t>S2</a:t>
                      </a:r>
                      <a:endParaRPr lang="zh-CN" altLang="en-US" b="1" dirty="0"/>
                    </a:p>
                  </a:txBody>
                  <a:tcPr/>
                </a:tc>
                <a:tc>
                  <a:txBody>
                    <a:bodyPr/>
                    <a:lstStyle/>
                    <a:p>
                      <a:endParaRPr lang="zh-CN" altLang="en-US" b="1" dirty="0"/>
                    </a:p>
                  </a:txBody>
                  <a:tcPr/>
                </a:tc>
                <a:tc>
                  <a:txBody>
                    <a:bodyPr/>
                    <a:lstStyle/>
                    <a:p>
                      <a:endParaRPr lang="zh-CN" altLang="en-US" b="1" dirty="0"/>
                    </a:p>
                  </a:txBody>
                  <a:tcPr/>
                </a:tc>
              </a:tr>
              <a:tr h="284430">
                <a:tc>
                  <a:txBody>
                    <a:bodyPr/>
                    <a:lstStyle/>
                    <a:p>
                      <a:r>
                        <a:rPr lang="en-US" altLang="zh-CN" b="1" dirty="0" smtClean="0"/>
                        <a:t>S3</a:t>
                      </a:r>
                      <a:endParaRPr lang="zh-CN" altLang="en-US" b="1" dirty="0"/>
                    </a:p>
                  </a:txBody>
                  <a:tcPr/>
                </a:tc>
                <a:tc>
                  <a:txBody>
                    <a:bodyPr/>
                    <a:lstStyle/>
                    <a:p>
                      <a:endParaRPr lang="zh-CN" altLang="en-US" b="1" dirty="0"/>
                    </a:p>
                  </a:txBody>
                  <a:tcPr/>
                </a:tc>
                <a:tc>
                  <a:txBody>
                    <a:bodyPr/>
                    <a:lstStyle/>
                    <a:p>
                      <a:endParaRPr lang="zh-CN" altLang="en-US" sz="1800" b="1" dirty="0"/>
                    </a:p>
                  </a:txBody>
                  <a:tcPr/>
                </a:tc>
              </a:tr>
              <a:tr h="284430">
                <a:tc>
                  <a:txBody>
                    <a:bodyPr/>
                    <a:lstStyle/>
                    <a:p>
                      <a:r>
                        <a:rPr lang="en-US" altLang="zh-CN" b="1" dirty="0" smtClean="0"/>
                        <a:t>S4</a:t>
                      </a:r>
                      <a:endParaRPr lang="zh-CN" altLang="en-US" b="1" dirty="0"/>
                    </a:p>
                  </a:txBody>
                  <a:tcPr/>
                </a:tc>
                <a:tc>
                  <a:txBody>
                    <a:bodyPr/>
                    <a:lstStyle/>
                    <a:p>
                      <a:endParaRPr lang="zh-CN" altLang="en-US" b="1" dirty="0"/>
                    </a:p>
                  </a:txBody>
                  <a:tcPr/>
                </a:tc>
                <a:tc>
                  <a:txBody>
                    <a:bodyPr/>
                    <a:lstStyle/>
                    <a:p>
                      <a:endParaRPr lang="zh-CN" altLang="en-US" sz="1800" b="1" dirty="0"/>
                    </a:p>
                  </a:txBody>
                  <a:tcPr/>
                </a:tc>
              </a:tr>
            </a:tbl>
          </a:graphicData>
        </a:graphic>
      </p:graphicFrame>
      <p:sp>
        <p:nvSpPr>
          <p:cNvPr id="4" name="文本框 3"/>
          <p:cNvSpPr txBox="1"/>
          <p:nvPr/>
        </p:nvSpPr>
        <p:spPr>
          <a:xfrm>
            <a:off x="2376924" y="3709942"/>
            <a:ext cx="963328" cy="307777"/>
          </a:xfrm>
          <a:prstGeom prst="rect">
            <a:avLst/>
          </a:prstGeom>
          <a:noFill/>
        </p:spPr>
        <p:txBody>
          <a:bodyPr wrap="square" rtlCol="0">
            <a:spAutoFit/>
          </a:bodyPr>
          <a:lstStyle/>
          <a:p>
            <a:r>
              <a:rPr lang="en-US" altLang="zh-CN" sz="1400" dirty="0"/>
              <a:t> </a:t>
            </a:r>
            <a:r>
              <a:rPr lang="zh-CN" altLang="en-US" sz="1400" b="1" dirty="0" smtClean="0"/>
              <a:t>提出要点</a:t>
            </a:r>
            <a:endParaRPr lang="zh-CN" altLang="en-US" sz="1400" b="1" dirty="0"/>
          </a:p>
        </p:txBody>
      </p:sp>
      <p:sp>
        <p:nvSpPr>
          <p:cNvPr id="5" name="文本框 4"/>
          <p:cNvSpPr txBox="1"/>
          <p:nvPr/>
        </p:nvSpPr>
        <p:spPr>
          <a:xfrm>
            <a:off x="2424100" y="4047043"/>
            <a:ext cx="936104" cy="307777"/>
          </a:xfrm>
          <a:prstGeom prst="rect">
            <a:avLst/>
          </a:prstGeom>
          <a:noFill/>
        </p:spPr>
        <p:txBody>
          <a:bodyPr wrap="square" rtlCol="0">
            <a:spAutoFit/>
          </a:bodyPr>
          <a:lstStyle/>
          <a:p>
            <a:r>
              <a:rPr lang="zh-CN" altLang="en-US" sz="1400" b="1" dirty="0"/>
              <a:t>理论</a:t>
            </a:r>
            <a:r>
              <a:rPr lang="zh-CN" altLang="en-US" sz="1400" b="1" dirty="0" smtClean="0"/>
              <a:t>论证</a:t>
            </a:r>
            <a:endParaRPr lang="zh-CN" altLang="en-US" sz="1400" b="1" dirty="0"/>
          </a:p>
        </p:txBody>
      </p:sp>
      <p:sp>
        <p:nvSpPr>
          <p:cNvPr id="7" name="文本框 6"/>
          <p:cNvSpPr txBox="1"/>
          <p:nvPr/>
        </p:nvSpPr>
        <p:spPr>
          <a:xfrm>
            <a:off x="2424100" y="4413468"/>
            <a:ext cx="1008112" cy="307777"/>
          </a:xfrm>
          <a:prstGeom prst="rect">
            <a:avLst/>
          </a:prstGeom>
          <a:noFill/>
        </p:spPr>
        <p:txBody>
          <a:bodyPr wrap="square" rtlCol="0">
            <a:spAutoFit/>
          </a:bodyPr>
          <a:lstStyle/>
          <a:p>
            <a:r>
              <a:rPr lang="zh-CN" altLang="en-US" sz="1400" b="1" dirty="0"/>
              <a:t>强调</a:t>
            </a:r>
            <a:r>
              <a:rPr lang="zh-CN" altLang="en-US" sz="1400" b="1" dirty="0" smtClean="0"/>
              <a:t>要点</a:t>
            </a:r>
            <a:endParaRPr lang="zh-CN" altLang="en-US" sz="1400" b="1" dirty="0"/>
          </a:p>
        </p:txBody>
      </p:sp>
      <p:sp>
        <p:nvSpPr>
          <p:cNvPr id="8" name="文本框 7"/>
          <p:cNvSpPr txBox="1"/>
          <p:nvPr/>
        </p:nvSpPr>
        <p:spPr>
          <a:xfrm>
            <a:off x="2424100" y="4765153"/>
            <a:ext cx="936104" cy="307777"/>
          </a:xfrm>
          <a:prstGeom prst="rect">
            <a:avLst/>
          </a:prstGeom>
          <a:noFill/>
        </p:spPr>
        <p:txBody>
          <a:bodyPr wrap="square" rtlCol="0">
            <a:spAutoFit/>
          </a:bodyPr>
          <a:lstStyle/>
          <a:p>
            <a:r>
              <a:rPr lang="zh-CN" altLang="en-US" sz="1400" b="1" dirty="0"/>
              <a:t>引</a:t>
            </a:r>
            <a:r>
              <a:rPr lang="zh-CN" altLang="en-US" sz="1400" b="1" dirty="0" smtClean="0"/>
              <a:t>出</a:t>
            </a:r>
            <a:r>
              <a:rPr lang="zh-CN" altLang="en-US" sz="1400" b="1" dirty="0"/>
              <a:t>后果</a:t>
            </a:r>
            <a:endParaRPr lang="zh-CN" altLang="en-US" sz="1400" b="1" dirty="0"/>
          </a:p>
        </p:txBody>
      </p:sp>
      <p:sp>
        <p:nvSpPr>
          <p:cNvPr id="9" name="文本框 8"/>
          <p:cNvSpPr txBox="1"/>
          <p:nvPr/>
        </p:nvSpPr>
        <p:spPr>
          <a:xfrm>
            <a:off x="3485436" y="3677711"/>
            <a:ext cx="1800200" cy="369332"/>
          </a:xfrm>
          <a:prstGeom prst="rect">
            <a:avLst/>
          </a:prstGeom>
          <a:noFill/>
        </p:spPr>
        <p:txBody>
          <a:bodyPr wrap="square" rtlCol="0">
            <a:spAutoFit/>
          </a:bodyPr>
          <a:lstStyle/>
          <a:p>
            <a:r>
              <a:rPr lang="en-US" altLang="zh-CN" b="1" kern="100" dirty="0">
                <a:solidFill>
                  <a:srgbClr val="C00000"/>
                </a:solidFill>
                <a:latin typeface="Times New Roman" panose="02020603050405020304" pitchFamily="18" charset="0"/>
                <a:ea typeface="宋体" panose="02010600030101010101" pitchFamily="2" charset="-122"/>
              </a:rPr>
              <a:t>affect, focus</a:t>
            </a:r>
            <a:endParaRPr lang="zh-CN" altLang="en-US" b="1" dirty="0">
              <a:solidFill>
                <a:srgbClr val="C00000"/>
              </a:solidFill>
            </a:endParaRPr>
          </a:p>
        </p:txBody>
      </p:sp>
      <p:sp>
        <p:nvSpPr>
          <p:cNvPr id="11" name="文本框 10"/>
          <p:cNvSpPr txBox="1"/>
          <p:nvPr/>
        </p:nvSpPr>
        <p:spPr>
          <a:xfrm>
            <a:off x="3485436" y="4354820"/>
            <a:ext cx="3503712" cy="369332"/>
          </a:xfrm>
          <a:prstGeom prst="rect">
            <a:avLst/>
          </a:prstGeom>
          <a:noFill/>
        </p:spPr>
        <p:txBody>
          <a:bodyPr wrap="square" rtlCol="0">
            <a:spAutoFit/>
          </a:bodyPr>
          <a:lstStyle/>
          <a:p>
            <a:r>
              <a:rPr lang="en-US" altLang="zh-CN" b="1" kern="100" dirty="0">
                <a:solidFill>
                  <a:srgbClr val="C00000"/>
                </a:solidFill>
                <a:latin typeface="Times New Roman" panose="02020603050405020304" pitchFamily="18" charset="0"/>
                <a:ea typeface="宋体" panose="02010600030101010101" pitchFamily="2" charset="-122"/>
              </a:rPr>
              <a:t>interfere with, focus, </a:t>
            </a:r>
            <a:r>
              <a:rPr lang="en-US" altLang="zh-CN" b="1" kern="100" dirty="0" smtClean="0">
                <a:solidFill>
                  <a:srgbClr val="C00000"/>
                </a:solidFill>
                <a:latin typeface="Times New Roman" panose="02020603050405020304" pitchFamily="18" charset="0"/>
                <a:ea typeface="宋体" panose="02010600030101010101" pitchFamily="2" charset="-122"/>
              </a:rPr>
              <a:t>interest</a:t>
            </a:r>
            <a:endParaRPr lang="zh-CN" altLang="en-US" b="1" dirty="0">
              <a:solidFill>
                <a:srgbClr val="C00000"/>
              </a:solidFill>
            </a:endParaRPr>
          </a:p>
        </p:txBody>
      </p:sp>
      <p:sp>
        <p:nvSpPr>
          <p:cNvPr id="12" name="文本框 11"/>
          <p:cNvSpPr txBox="1"/>
          <p:nvPr/>
        </p:nvSpPr>
        <p:spPr>
          <a:xfrm>
            <a:off x="3510390" y="4740888"/>
            <a:ext cx="1964494" cy="369332"/>
          </a:xfrm>
          <a:prstGeom prst="rect">
            <a:avLst/>
          </a:prstGeom>
          <a:noFill/>
        </p:spPr>
        <p:txBody>
          <a:bodyPr wrap="square" rtlCol="0">
            <a:spAutoFit/>
          </a:bodyPr>
          <a:lstStyle/>
          <a:p>
            <a:r>
              <a:rPr lang="en-US" altLang="zh-CN" b="1" kern="100" dirty="0">
                <a:solidFill>
                  <a:srgbClr val="C00000"/>
                </a:solidFill>
                <a:latin typeface="Times New Roman" panose="02020603050405020304" pitchFamily="18" charset="0"/>
                <a:ea typeface="宋体" panose="02010600030101010101" pitchFamily="2" charset="-122"/>
              </a:rPr>
              <a:t>damage, cognition</a:t>
            </a:r>
            <a:endParaRPr lang="zh-CN" altLang="en-US" b="1" dirty="0">
              <a:solidFill>
                <a:srgbClr val="C00000"/>
              </a:solidFill>
            </a:endParaRPr>
          </a:p>
        </p:txBody>
      </p:sp>
      <p:sp>
        <p:nvSpPr>
          <p:cNvPr id="13" name="文本框 12"/>
          <p:cNvSpPr txBox="1"/>
          <p:nvPr/>
        </p:nvSpPr>
        <p:spPr>
          <a:xfrm>
            <a:off x="3486034" y="4004882"/>
            <a:ext cx="2304256" cy="369332"/>
          </a:xfrm>
          <a:prstGeom prst="rect">
            <a:avLst/>
          </a:prstGeom>
          <a:noFill/>
        </p:spPr>
        <p:txBody>
          <a:bodyPr wrap="square" rtlCol="0">
            <a:spAutoFit/>
          </a:bodyPr>
          <a:lstStyle/>
          <a:p>
            <a:r>
              <a:rPr lang="en-US" altLang="zh-CN" b="1" kern="100" dirty="0">
                <a:solidFill>
                  <a:srgbClr val="C00000"/>
                </a:solidFill>
                <a:latin typeface="Times New Roman" panose="02020603050405020304" pitchFamily="18" charset="0"/>
                <a:ea typeface="宋体" panose="02010600030101010101" pitchFamily="2" charset="-122"/>
              </a:rPr>
              <a:t>much time on screens</a:t>
            </a:r>
            <a:r>
              <a:rPr lang="en-US" altLang="zh-CN" b="1" dirty="0" smtClean="0">
                <a:solidFill>
                  <a:srgbClr val="C00000"/>
                </a:solidFill>
              </a:rPr>
              <a:t> </a:t>
            </a:r>
            <a:endParaRPr lang="zh-CN" altLang="en-US" b="1" dirty="0">
              <a:solidFill>
                <a:srgbClr val="C00000"/>
              </a:solidFill>
            </a:endParaRPr>
          </a:p>
        </p:txBody>
      </p:sp>
      <p:sp>
        <p:nvSpPr>
          <p:cNvPr id="14" name="文本框 13"/>
          <p:cNvSpPr txBox="1"/>
          <p:nvPr/>
        </p:nvSpPr>
        <p:spPr>
          <a:xfrm>
            <a:off x="1656184" y="70070"/>
            <a:ext cx="7452320" cy="446276"/>
          </a:xfrm>
          <a:prstGeom prst="rect">
            <a:avLst/>
          </a:prstGeom>
          <a:solidFill>
            <a:schemeClr val="tx2">
              <a:lumMod val="20000"/>
              <a:lumOff val="80000"/>
            </a:schemeClr>
          </a:solidFill>
        </p:spPr>
        <p:txBody>
          <a:bodyPr wrap="square" rtlCol="0">
            <a:spAutoFit/>
          </a:bodyPr>
          <a:lstStyle/>
          <a:p>
            <a:r>
              <a:rPr lang="en-US" altLang="zh-CN" sz="2300" dirty="0" smtClean="0">
                <a:latin typeface="+mj-ea"/>
                <a:ea typeface="+mj-ea"/>
              </a:rPr>
              <a:t>Tip2: Figure out the relationship between sentences.</a:t>
            </a:r>
            <a:endParaRPr lang="zh-CN" altLang="en-US" sz="2300" dirty="0">
              <a:latin typeface="+mj-ea"/>
              <a:ea typeface="+mj-ea"/>
            </a:endParaRPr>
          </a:p>
        </p:txBody>
      </p:sp>
      <p:pic>
        <p:nvPicPr>
          <p:cNvPr id="10" name="图片 9" descr="水印"/>
          <p:cNvPicPr>
            <a:picLocks noChangeAspect="1"/>
          </p:cNvPicPr>
          <p:nvPr userDrawn="1"/>
        </p:nvPicPr>
        <p:blipFill>
          <a:blip r:embed="rId1"/>
          <a:stretch>
            <a:fillRect/>
          </a:stretch>
        </p:blipFill>
        <p:spPr>
          <a:xfrm>
            <a:off x="8392795" y="4810125"/>
            <a:ext cx="715645" cy="2317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P spid="11" grpId="0"/>
      <p:bldP spid="12" grpId="0"/>
      <p:bldP spid="13" grpId="0"/>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标题 20"/>
          <p:cNvSpPr>
            <a:spLocks noGrp="1"/>
          </p:cNvSpPr>
          <p:nvPr>
            <p:ph type="title"/>
          </p:nvPr>
        </p:nvSpPr>
        <p:spPr/>
        <p:txBody>
          <a:bodyPr/>
          <a:p>
            <a:endParaRPr lang="zh-CN" altLang="en-US"/>
          </a:p>
        </p:txBody>
      </p:sp>
      <p:sp>
        <p:nvSpPr>
          <p:cNvPr id="2" name="Rectangle 27"/>
          <p:cNvSpPr>
            <a:spLocks noChangeArrowheads="1"/>
          </p:cNvSpPr>
          <p:nvPr/>
        </p:nvSpPr>
        <p:spPr bwMode="auto">
          <a:xfrm>
            <a:off x="0" y="1"/>
            <a:ext cx="3419872" cy="530913"/>
          </a:xfrm>
          <a:prstGeom prst="rect">
            <a:avLst/>
          </a:prstGeom>
          <a:solidFill>
            <a:schemeClr val="accent6">
              <a:lumMod val="75000"/>
            </a:schemeClr>
          </a:solidFill>
          <a:ln w="9525" algn="ctr">
            <a:noFill/>
            <a:miter lim="800000"/>
          </a:ln>
        </p:spPr>
        <p:txBody>
          <a:bodyPr wrap="square" lIns="68573" tIns="34289" rIns="68573" bIns="34289">
            <a:spAutoFit/>
          </a:bodyPr>
          <a:lstStyle/>
          <a:p>
            <a:r>
              <a:rPr lang="en-US" altLang="zh-CN" sz="3000" b="1" dirty="0" smtClean="0">
                <a:solidFill>
                  <a:schemeClr val="bg1"/>
                </a:solidFill>
                <a:latin typeface="Calibri" panose="020F0502020204030204" pitchFamily="34" charset="0"/>
              </a:rPr>
              <a:t>Summary for Para. 2</a:t>
            </a:r>
            <a:endParaRPr lang="zh-CN" altLang="en-US" sz="3000" b="1" dirty="0">
              <a:solidFill>
                <a:srgbClr val="FF0000"/>
              </a:solidFill>
              <a:latin typeface="Calibri" panose="020F0502020204030204" pitchFamily="34" charset="0"/>
            </a:endParaRPr>
          </a:p>
        </p:txBody>
      </p:sp>
      <p:sp>
        <p:nvSpPr>
          <p:cNvPr id="3" name="矩形 2"/>
          <p:cNvSpPr/>
          <p:nvPr/>
        </p:nvSpPr>
        <p:spPr>
          <a:xfrm>
            <a:off x="162027" y="711126"/>
            <a:ext cx="8784976" cy="2017091"/>
          </a:xfrm>
          <a:prstGeom prst="rect">
            <a:avLst/>
          </a:prstGeom>
        </p:spPr>
        <p:txBody>
          <a:bodyPr wrap="square">
            <a:spAutoFit/>
          </a:bodyPr>
          <a:lstStyle/>
          <a:p>
            <a:pPr>
              <a:lnSpc>
                <a:spcPct val="200000"/>
              </a:lnSpc>
            </a:pPr>
            <a:r>
              <a:rPr lang="en-US" altLang="zh-CN" sz="2200" b="1" kern="100" dirty="0">
                <a:latin typeface="Times New Roman" panose="02020603050405020304" pitchFamily="18" charset="0"/>
                <a:ea typeface="宋体" panose="02010600030101010101" pitchFamily="2" charset="-122"/>
              </a:rPr>
              <a:t>This can interfere with a child’s ability to focus and keep interest on a task. </a:t>
            </a:r>
            <a:r>
              <a:rPr lang="en-US" altLang="zh-CN" sz="2200" b="1" kern="100" dirty="0" smtClean="0">
                <a:latin typeface="Times New Roman" panose="02020603050405020304" pitchFamily="18" charset="0"/>
                <a:ea typeface="宋体" panose="02010600030101010101" pitchFamily="2" charset="-122"/>
              </a:rPr>
              <a:t>It </a:t>
            </a:r>
            <a:r>
              <a:rPr lang="en-US" altLang="zh-CN" sz="2200" b="1" kern="100" dirty="0">
                <a:latin typeface="Times New Roman" panose="02020603050405020304" pitchFamily="18" charset="0"/>
                <a:ea typeface="宋体" panose="02010600030101010101" pitchFamily="2" charset="-122"/>
              </a:rPr>
              <a:t>can be damaging the building blocks for good cognition(</a:t>
            </a:r>
            <a:r>
              <a:rPr lang="zh-CN" altLang="zh-CN" sz="2200" b="1" kern="100" dirty="0">
                <a:latin typeface="Times New Roman" panose="02020603050405020304" pitchFamily="18" charset="0"/>
                <a:ea typeface="宋体" panose="02010600030101010101" pitchFamily="2" charset="-122"/>
              </a:rPr>
              <a:t>认知</a:t>
            </a:r>
            <a:r>
              <a:rPr lang="en-US" altLang="zh-CN" sz="2200" b="1" kern="100" dirty="0">
                <a:latin typeface="Times New Roman" panose="02020603050405020304" pitchFamily="18" charset="0"/>
                <a:ea typeface="宋体" panose="02010600030101010101" pitchFamily="2" charset="-122"/>
              </a:rPr>
              <a:t>).” It can be damaging the building blocks for good cognition(</a:t>
            </a:r>
            <a:r>
              <a:rPr lang="zh-CN" altLang="en-US" sz="2200" b="1" kern="100" dirty="0">
                <a:latin typeface="Times New Roman" panose="02020603050405020304" pitchFamily="18" charset="0"/>
                <a:ea typeface="宋体" panose="02010600030101010101" pitchFamily="2" charset="-122"/>
              </a:rPr>
              <a:t>认知</a:t>
            </a:r>
            <a:r>
              <a:rPr lang="en-US" altLang="zh-CN" sz="2200" b="1" kern="100" dirty="0">
                <a:latin typeface="Times New Roman" panose="02020603050405020304" pitchFamily="18" charset="0"/>
                <a:ea typeface="宋体" panose="02010600030101010101" pitchFamily="2" charset="-122"/>
              </a:rPr>
              <a:t>).”</a:t>
            </a:r>
            <a:endParaRPr lang="zh-CN" altLang="zh-CN" sz="2200" b="1" kern="100" dirty="0">
              <a:latin typeface="Times New Roman" panose="02020603050405020304" pitchFamily="18" charset="0"/>
              <a:ea typeface="宋体" panose="02010600030101010101" pitchFamily="2" charset="-122"/>
            </a:endParaRPr>
          </a:p>
        </p:txBody>
      </p:sp>
      <p:sp>
        <p:nvSpPr>
          <p:cNvPr id="4" name="矩形 3"/>
          <p:cNvSpPr/>
          <p:nvPr/>
        </p:nvSpPr>
        <p:spPr>
          <a:xfrm>
            <a:off x="1297234" y="1030405"/>
            <a:ext cx="1728192" cy="28803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1372872" y="1290096"/>
            <a:ext cx="2304256" cy="369332"/>
          </a:xfrm>
          <a:prstGeom prst="rect">
            <a:avLst/>
          </a:prstGeom>
          <a:noFill/>
        </p:spPr>
        <p:txBody>
          <a:bodyPr wrap="square" rtlCol="0">
            <a:spAutoFit/>
          </a:bodyPr>
          <a:lstStyle/>
          <a:p>
            <a:r>
              <a:rPr lang="en-US" altLang="zh-CN" b="1" dirty="0" smtClean="0">
                <a:solidFill>
                  <a:srgbClr val="C00000"/>
                </a:solidFill>
              </a:rPr>
              <a:t>prevent/stop/keep</a:t>
            </a:r>
            <a:endParaRPr lang="zh-CN" altLang="en-US" b="1" dirty="0">
              <a:solidFill>
                <a:srgbClr val="C00000"/>
              </a:solidFill>
            </a:endParaRPr>
          </a:p>
        </p:txBody>
      </p:sp>
      <p:sp>
        <p:nvSpPr>
          <p:cNvPr id="7" name="下弧形箭头 6"/>
          <p:cNvSpPr/>
          <p:nvPr/>
        </p:nvSpPr>
        <p:spPr>
          <a:xfrm>
            <a:off x="395536" y="2015466"/>
            <a:ext cx="739003" cy="35169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文本框 7"/>
          <p:cNvSpPr txBox="1"/>
          <p:nvPr/>
        </p:nvSpPr>
        <p:spPr>
          <a:xfrm>
            <a:off x="1164515" y="1999440"/>
            <a:ext cx="1100559" cy="369332"/>
          </a:xfrm>
          <a:prstGeom prst="rect">
            <a:avLst/>
          </a:prstGeom>
          <a:noFill/>
          <a:ln>
            <a:solidFill>
              <a:srgbClr val="C00000"/>
            </a:solidFill>
          </a:ln>
        </p:spPr>
        <p:txBody>
          <a:bodyPr wrap="square" rtlCol="0">
            <a:spAutoFit/>
          </a:bodyPr>
          <a:lstStyle/>
          <a:p>
            <a:r>
              <a:rPr lang="zh-CN" altLang="en-US" b="1" dirty="0" smtClean="0">
                <a:solidFill>
                  <a:srgbClr val="1A7BAE"/>
                </a:solidFill>
              </a:rPr>
              <a:t>因果关系</a:t>
            </a:r>
            <a:endParaRPr lang="zh-CN" altLang="en-US" b="1" dirty="0">
              <a:solidFill>
                <a:srgbClr val="1A7BAE"/>
              </a:solidFill>
            </a:endParaRPr>
          </a:p>
        </p:txBody>
      </p:sp>
      <p:sp>
        <p:nvSpPr>
          <p:cNvPr id="9" name="文本框 8"/>
          <p:cNvSpPr txBox="1"/>
          <p:nvPr/>
        </p:nvSpPr>
        <p:spPr>
          <a:xfrm>
            <a:off x="2419941" y="1994377"/>
            <a:ext cx="6256515" cy="400110"/>
          </a:xfrm>
          <a:prstGeom prst="rect">
            <a:avLst/>
          </a:prstGeom>
          <a:solidFill>
            <a:srgbClr val="FFFF00"/>
          </a:solidFill>
          <a:ln>
            <a:noFill/>
          </a:ln>
        </p:spPr>
        <p:txBody>
          <a:bodyPr wrap="square" rtlCol="0">
            <a:spAutoFit/>
          </a:bodyPr>
          <a:lstStyle/>
          <a:p>
            <a:r>
              <a:rPr lang="en-US" altLang="zh-CN" sz="2000" b="1" dirty="0" smtClean="0">
                <a:solidFill>
                  <a:srgbClr val="1A7BAE"/>
                </a:solidFill>
              </a:rPr>
              <a:t>thus, therefore, hence, as a result/consequence </a:t>
            </a:r>
            <a:endParaRPr lang="zh-CN" altLang="en-US" sz="2000" b="1" dirty="0">
              <a:solidFill>
                <a:srgbClr val="1A7BAE"/>
              </a:solidFill>
            </a:endParaRPr>
          </a:p>
        </p:txBody>
      </p:sp>
      <p:sp>
        <p:nvSpPr>
          <p:cNvPr id="10" name="文本框 9"/>
          <p:cNvSpPr txBox="1"/>
          <p:nvPr/>
        </p:nvSpPr>
        <p:spPr>
          <a:xfrm>
            <a:off x="251520" y="3409220"/>
            <a:ext cx="8568952" cy="1200329"/>
          </a:xfrm>
          <a:prstGeom prst="rect">
            <a:avLst/>
          </a:prstGeom>
          <a:solidFill>
            <a:schemeClr val="tx1"/>
          </a:solidFill>
        </p:spPr>
        <p:txBody>
          <a:bodyPr wrap="square" rtlCol="0">
            <a:spAutoFit/>
          </a:bodyPr>
          <a:lstStyle/>
          <a:p>
            <a:pPr>
              <a:lnSpc>
                <a:spcPct val="150000"/>
              </a:lnSpc>
            </a:pPr>
            <a:r>
              <a:rPr lang="en-US" altLang="zh-CN" sz="2400" b="1" dirty="0" smtClean="0">
                <a:solidFill>
                  <a:schemeClr val="bg1"/>
                </a:solidFill>
                <a:latin typeface="Times New Roman" panose="02020603050405020304" pitchFamily="18" charset="0"/>
                <a:cs typeface="Times New Roman" panose="02020603050405020304" pitchFamily="18" charset="0"/>
              </a:rPr>
              <a:t>It can __________ children from focusing and ______ interested, thus ________ their cognition ____________.</a:t>
            </a:r>
            <a:endParaRPr lang="zh-CN" altLang="en-US" sz="2400" b="1" dirty="0">
              <a:solidFill>
                <a:schemeClr val="bg1"/>
              </a:solidFill>
              <a:latin typeface="Times New Roman" panose="02020603050405020304" pitchFamily="18" charset="0"/>
              <a:cs typeface="Times New Roman" panose="02020603050405020304" pitchFamily="18" charset="0"/>
            </a:endParaRPr>
          </a:p>
        </p:txBody>
      </p:sp>
      <p:sp>
        <p:nvSpPr>
          <p:cNvPr id="12" name="文本框 11"/>
          <p:cNvSpPr txBox="1"/>
          <p:nvPr/>
        </p:nvSpPr>
        <p:spPr>
          <a:xfrm>
            <a:off x="914768" y="3395057"/>
            <a:ext cx="2561936" cy="400110"/>
          </a:xfrm>
          <a:prstGeom prst="rect">
            <a:avLst/>
          </a:prstGeom>
          <a:noFill/>
        </p:spPr>
        <p:txBody>
          <a:bodyPr wrap="square" rtlCol="0">
            <a:spAutoFit/>
          </a:bodyPr>
          <a:lstStyle/>
          <a:p>
            <a:r>
              <a:rPr lang="en-US" altLang="zh-CN" sz="2000" b="1" dirty="0" smtClean="0">
                <a:solidFill>
                  <a:schemeClr val="accent4"/>
                </a:solidFill>
              </a:rPr>
              <a:t>prevent/stop/keep</a:t>
            </a:r>
            <a:endParaRPr lang="zh-CN" altLang="en-US" sz="2000" b="1" dirty="0">
              <a:solidFill>
                <a:schemeClr val="accent4"/>
              </a:solidFill>
            </a:endParaRPr>
          </a:p>
        </p:txBody>
      </p:sp>
      <p:sp>
        <p:nvSpPr>
          <p:cNvPr id="13" name="文本框 12"/>
          <p:cNvSpPr txBox="1"/>
          <p:nvPr/>
        </p:nvSpPr>
        <p:spPr>
          <a:xfrm>
            <a:off x="6302507" y="3511533"/>
            <a:ext cx="1152128" cy="400110"/>
          </a:xfrm>
          <a:prstGeom prst="rect">
            <a:avLst/>
          </a:prstGeom>
          <a:noFill/>
        </p:spPr>
        <p:txBody>
          <a:bodyPr wrap="square" rtlCol="0">
            <a:spAutoFit/>
          </a:bodyPr>
          <a:lstStyle/>
          <a:p>
            <a:r>
              <a:rPr lang="en-US" altLang="zh-CN" sz="2000" b="1" dirty="0" smtClean="0">
                <a:solidFill>
                  <a:schemeClr val="accent4"/>
                </a:solidFill>
              </a:rPr>
              <a:t>staying</a:t>
            </a:r>
            <a:endParaRPr lang="zh-CN" altLang="en-US" sz="2000" b="1" dirty="0">
              <a:solidFill>
                <a:schemeClr val="accent4"/>
              </a:solidFill>
            </a:endParaRPr>
          </a:p>
        </p:txBody>
      </p:sp>
      <p:sp>
        <p:nvSpPr>
          <p:cNvPr id="14" name="文本框 13"/>
          <p:cNvSpPr txBox="1"/>
          <p:nvPr/>
        </p:nvSpPr>
        <p:spPr>
          <a:xfrm>
            <a:off x="914768" y="4053034"/>
            <a:ext cx="1512168" cy="400110"/>
          </a:xfrm>
          <a:prstGeom prst="rect">
            <a:avLst/>
          </a:prstGeom>
          <a:noFill/>
        </p:spPr>
        <p:txBody>
          <a:bodyPr wrap="square" rtlCol="0">
            <a:spAutoFit/>
          </a:bodyPr>
          <a:lstStyle/>
          <a:p>
            <a:r>
              <a:rPr lang="en-US" altLang="zh-CN" sz="2000" b="1" dirty="0" smtClean="0">
                <a:solidFill>
                  <a:schemeClr val="accent4"/>
                </a:solidFill>
              </a:rPr>
              <a:t>impairing </a:t>
            </a:r>
            <a:endParaRPr lang="zh-CN" altLang="en-US" sz="2000" b="1" dirty="0">
              <a:solidFill>
                <a:schemeClr val="accent4"/>
              </a:solidFill>
            </a:endParaRPr>
          </a:p>
        </p:txBody>
      </p:sp>
      <p:sp>
        <p:nvSpPr>
          <p:cNvPr id="15" name="文本框 14"/>
          <p:cNvSpPr txBox="1"/>
          <p:nvPr/>
        </p:nvSpPr>
        <p:spPr>
          <a:xfrm>
            <a:off x="4180047" y="4053034"/>
            <a:ext cx="1872208" cy="400110"/>
          </a:xfrm>
          <a:prstGeom prst="rect">
            <a:avLst/>
          </a:prstGeom>
          <a:noFill/>
        </p:spPr>
        <p:txBody>
          <a:bodyPr wrap="square" rtlCol="0">
            <a:spAutoFit/>
          </a:bodyPr>
          <a:lstStyle/>
          <a:p>
            <a:r>
              <a:rPr lang="en-US" altLang="zh-CN" sz="2000" b="1" dirty="0" smtClean="0">
                <a:solidFill>
                  <a:schemeClr val="accent4"/>
                </a:solidFill>
              </a:rPr>
              <a:t>development</a:t>
            </a:r>
            <a:endParaRPr lang="zh-CN" altLang="en-US" sz="2000" b="1" dirty="0">
              <a:solidFill>
                <a:schemeClr val="accent4"/>
              </a:solidFill>
            </a:endParaRPr>
          </a:p>
        </p:txBody>
      </p:sp>
      <p:sp>
        <p:nvSpPr>
          <p:cNvPr id="5" name="椭圆 4"/>
          <p:cNvSpPr/>
          <p:nvPr/>
        </p:nvSpPr>
        <p:spPr>
          <a:xfrm>
            <a:off x="147372" y="872812"/>
            <a:ext cx="760402" cy="500669"/>
          </a:xfrm>
          <a:prstGeom prst="ellipse">
            <a:avLst/>
          </a:prstGeom>
          <a:noFill/>
          <a:ln w="571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683568" y="352661"/>
            <a:ext cx="1512168" cy="769441"/>
          </a:xfrm>
          <a:prstGeom prst="rect">
            <a:avLst/>
          </a:prstGeom>
          <a:noFill/>
        </p:spPr>
        <p:txBody>
          <a:bodyPr wrap="square" rtlCol="0">
            <a:spAutoFit/>
          </a:bodyPr>
          <a:lstStyle/>
          <a:p>
            <a:r>
              <a:rPr lang="en-US" altLang="zh-CN" sz="4400" b="1" dirty="0" smtClean="0">
                <a:solidFill>
                  <a:srgbClr val="0000CC"/>
                </a:solidFill>
                <a:latin typeface="Times New Roman" panose="02020603050405020304" pitchFamily="18" charset="0"/>
                <a:cs typeface="Times New Roman" panose="02020603050405020304" pitchFamily="18" charset="0"/>
              </a:rPr>
              <a:t>?</a:t>
            </a:r>
            <a:endParaRPr lang="zh-CN" altLang="en-US" sz="4400" b="1" dirty="0">
              <a:solidFill>
                <a:srgbClr val="0000CC"/>
              </a:solidFill>
              <a:latin typeface="Times New Roman" panose="02020603050405020304" pitchFamily="18" charset="0"/>
              <a:cs typeface="Times New Roman" panose="02020603050405020304" pitchFamily="18" charset="0"/>
            </a:endParaRPr>
          </a:p>
        </p:txBody>
      </p:sp>
      <p:sp>
        <p:nvSpPr>
          <p:cNvPr id="16" name="文本框 15"/>
          <p:cNvSpPr txBox="1"/>
          <p:nvPr/>
        </p:nvSpPr>
        <p:spPr>
          <a:xfrm>
            <a:off x="1046739" y="556467"/>
            <a:ext cx="7413693" cy="369332"/>
          </a:xfrm>
          <a:prstGeom prst="rect">
            <a:avLst/>
          </a:prstGeom>
          <a:solidFill>
            <a:schemeClr val="accent2">
              <a:lumMod val="20000"/>
              <a:lumOff val="80000"/>
            </a:schemeClr>
          </a:solidFill>
        </p:spPr>
        <p:txBody>
          <a:bodyPr wrap="square" rtlCol="0">
            <a:spAutoFit/>
          </a:bodyPr>
          <a:lstStyle/>
          <a:p>
            <a:r>
              <a:rPr lang="en-US" altLang="zh-CN" b="1" kern="100" dirty="0">
                <a:solidFill>
                  <a:srgbClr val="0000CC"/>
                </a:solidFill>
                <a:latin typeface="Times New Roman" panose="02020603050405020304" pitchFamily="18" charset="0"/>
                <a:ea typeface="宋体" panose="02010600030101010101" pitchFamily="2" charset="-122"/>
              </a:rPr>
              <a:t>much time on screens is spent multitasking, using multiple apps or devices</a:t>
            </a:r>
            <a:endParaRPr lang="zh-CN" altLang="en-US" b="1" dirty="0">
              <a:solidFill>
                <a:srgbClr val="0000CC"/>
              </a:solidFill>
            </a:endParaRPr>
          </a:p>
        </p:txBody>
      </p:sp>
      <p:sp>
        <p:nvSpPr>
          <p:cNvPr id="17" name="文本框 16"/>
          <p:cNvSpPr txBox="1"/>
          <p:nvPr/>
        </p:nvSpPr>
        <p:spPr>
          <a:xfrm>
            <a:off x="1134539" y="543526"/>
            <a:ext cx="2376264" cy="369332"/>
          </a:xfrm>
          <a:prstGeom prst="rect">
            <a:avLst/>
          </a:prstGeom>
          <a:solidFill>
            <a:schemeClr val="accent2">
              <a:lumMod val="20000"/>
              <a:lumOff val="80000"/>
            </a:schemeClr>
          </a:solidFill>
        </p:spPr>
        <p:txBody>
          <a:bodyPr wrap="square" rtlCol="0">
            <a:spAutoFit/>
          </a:bodyPr>
          <a:lstStyle/>
          <a:p>
            <a:r>
              <a:rPr lang="en-US" altLang="zh-CN" b="1" dirty="0" smtClean="0">
                <a:solidFill>
                  <a:srgbClr val="0000CC"/>
                </a:solidFill>
                <a:latin typeface="Times New Roman" panose="02020603050405020304" pitchFamily="18" charset="0"/>
                <a:cs typeface="Times New Roman" panose="02020603050405020304" pitchFamily="18" charset="0"/>
              </a:rPr>
              <a:t>too much screen time</a:t>
            </a:r>
            <a:endParaRPr lang="zh-CN" altLang="en-US" b="1" dirty="0">
              <a:solidFill>
                <a:srgbClr val="0000CC"/>
              </a:solidFill>
              <a:latin typeface="Times New Roman" panose="02020603050405020304" pitchFamily="18" charset="0"/>
              <a:cs typeface="Times New Roman" panose="02020603050405020304" pitchFamily="18" charset="0"/>
            </a:endParaRPr>
          </a:p>
        </p:txBody>
      </p:sp>
      <p:sp>
        <p:nvSpPr>
          <p:cNvPr id="18" name="椭圆 17"/>
          <p:cNvSpPr/>
          <p:nvPr/>
        </p:nvSpPr>
        <p:spPr>
          <a:xfrm>
            <a:off x="785928" y="1563638"/>
            <a:ext cx="401696" cy="430311"/>
          </a:xfrm>
          <a:prstGeom prst="ellipse">
            <a:avLst/>
          </a:prstGeom>
          <a:noFill/>
          <a:ln w="571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下箭头 19"/>
          <p:cNvSpPr/>
          <p:nvPr/>
        </p:nvSpPr>
        <p:spPr>
          <a:xfrm>
            <a:off x="3635896" y="2633954"/>
            <a:ext cx="435218" cy="809564"/>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内容占位符 18" descr="水印"/>
          <p:cNvPicPr>
            <a:picLocks noChangeAspect="1"/>
          </p:cNvPicPr>
          <p:nvPr userDrawn="1">
            <p:ph idx="1"/>
          </p:nvPr>
        </p:nvPicPr>
        <p:blipFill>
          <a:blip r:embed="rId1"/>
          <a:stretch>
            <a:fillRect/>
          </a:stretch>
        </p:blipFill>
        <p:spPr>
          <a:xfrm>
            <a:off x="8305800" y="63500"/>
            <a:ext cx="723900" cy="2343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16"/>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5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fade">
                                      <p:cBhvr>
                                        <p:cTn id="66" dur="1000"/>
                                        <p:tgtEl>
                                          <p:spTgt spid="12"/>
                                        </p:tgtEl>
                                      </p:cBhvr>
                                    </p:animEffect>
                                    <p:anim calcmode="lin" valueType="num">
                                      <p:cBhvr>
                                        <p:cTn id="67" dur="1000" fill="hold"/>
                                        <p:tgtEl>
                                          <p:spTgt spid="12"/>
                                        </p:tgtEl>
                                        <p:attrNameLst>
                                          <p:attrName>ppt_x</p:attrName>
                                        </p:attrNameLst>
                                      </p:cBhvr>
                                      <p:tavLst>
                                        <p:tav tm="0">
                                          <p:val>
                                            <p:strVal val="#ppt_x"/>
                                          </p:val>
                                        </p:tav>
                                        <p:tav tm="100000">
                                          <p:val>
                                            <p:strVal val="#ppt_x"/>
                                          </p:val>
                                        </p:tav>
                                      </p:tavLst>
                                    </p:anim>
                                    <p:anim calcmode="lin" valueType="num">
                                      <p:cBhvr>
                                        <p:cTn id="6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fade">
                                      <p:cBhvr>
                                        <p:cTn id="73" dur="1000"/>
                                        <p:tgtEl>
                                          <p:spTgt spid="13"/>
                                        </p:tgtEl>
                                      </p:cBhvr>
                                    </p:animEffect>
                                    <p:anim calcmode="lin" valueType="num">
                                      <p:cBhvr>
                                        <p:cTn id="74" dur="1000" fill="hold"/>
                                        <p:tgtEl>
                                          <p:spTgt spid="13"/>
                                        </p:tgtEl>
                                        <p:attrNameLst>
                                          <p:attrName>ppt_x</p:attrName>
                                        </p:attrNameLst>
                                      </p:cBhvr>
                                      <p:tavLst>
                                        <p:tav tm="0">
                                          <p:val>
                                            <p:strVal val="#ppt_x"/>
                                          </p:val>
                                        </p:tav>
                                        <p:tav tm="100000">
                                          <p:val>
                                            <p:strVal val="#ppt_x"/>
                                          </p:val>
                                        </p:tav>
                                      </p:tavLst>
                                    </p:anim>
                                    <p:anim calcmode="lin" valueType="num">
                                      <p:cBhvr>
                                        <p:cTn id="7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14"/>
                                        </p:tgtEl>
                                        <p:attrNameLst>
                                          <p:attrName>style.visibility</p:attrName>
                                        </p:attrNameLst>
                                      </p:cBhvr>
                                      <p:to>
                                        <p:strVal val="visible"/>
                                      </p:to>
                                    </p:set>
                                    <p:animEffect transition="in" filter="fade">
                                      <p:cBhvr>
                                        <p:cTn id="80" dur="1000"/>
                                        <p:tgtEl>
                                          <p:spTgt spid="14"/>
                                        </p:tgtEl>
                                      </p:cBhvr>
                                    </p:animEffect>
                                    <p:anim calcmode="lin" valueType="num">
                                      <p:cBhvr>
                                        <p:cTn id="81" dur="1000" fill="hold"/>
                                        <p:tgtEl>
                                          <p:spTgt spid="14"/>
                                        </p:tgtEl>
                                        <p:attrNameLst>
                                          <p:attrName>ppt_x</p:attrName>
                                        </p:attrNameLst>
                                      </p:cBhvr>
                                      <p:tavLst>
                                        <p:tav tm="0">
                                          <p:val>
                                            <p:strVal val="#ppt_x"/>
                                          </p:val>
                                        </p:tav>
                                        <p:tav tm="100000">
                                          <p:val>
                                            <p:strVal val="#ppt_x"/>
                                          </p:val>
                                        </p:tav>
                                      </p:tavLst>
                                    </p:anim>
                                    <p:anim calcmode="lin" valueType="num">
                                      <p:cBhvr>
                                        <p:cTn id="8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fade">
                                      <p:cBhvr>
                                        <p:cTn id="87" dur="1000"/>
                                        <p:tgtEl>
                                          <p:spTgt spid="15"/>
                                        </p:tgtEl>
                                      </p:cBhvr>
                                    </p:animEffect>
                                    <p:anim calcmode="lin" valueType="num">
                                      <p:cBhvr>
                                        <p:cTn id="88" dur="1000" fill="hold"/>
                                        <p:tgtEl>
                                          <p:spTgt spid="15"/>
                                        </p:tgtEl>
                                        <p:attrNameLst>
                                          <p:attrName>ppt_x</p:attrName>
                                        </p:attrNameLst>
                                      </p:cBhvr>
                                      <p:tavLst>
                                        <p:tav tm="0">
                                          <p:val>
                                            <p:strVal val="#ppt_x"/>
                                          </p:val>
                                        </p:tav>
                                        <p:tav tm="100000">
                                          <p:val>
                                            <p:strVal val="#ppt_x"/>
                                          </p:val>
                                        </p:tav>
                                      </p:tavLst>
                                    </p:anim>
                                    <p:anim calcmode="lin" valueType="num">
                                      <p:cBhvr>
                                        <p:cTn id="8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P spid="8" grpId="0" animBg="1"/>
      <p:bldP spid="9" grpId="0" animBg="1"/>
      <p:bldP spid="10" grpId="0" animBg="1"/>
      <p:bldP spid="12" grpId="0"/>
      <p:bldP spid="13" grpId="0"/>
      <p:bldP spid="14" grpId="0"/>
      <p:bldP spid="15" grpId="0"/>
      <p:bldP spid="5" grpId="0" animBg="1"/>
      <p:bldP spid="11" grpId="0"/>
      <p:bldP spid="16" grpId="0" animBg="1"/>
      <p:bldP spid="16" grpId="1" animBg="1"/>
      <p:bldP spid="17" grpId="0" animBg="1"/>
      <p:bldP spid="18"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7"/>
          <p:cNvSpPr>
            <a:spLocks noChangeArrowheads="1"/>
          </p:cNvSpPr>
          <p:nvPr/>
        </p:nvSpPr>
        <p:spPr bwMode="auto">
          <a:xfrm>
            <a:off x="0" y="1"/>
            <a:ext cx="1331640" cy="526256"/>
          </a:xfrm>
          <a:prstGeom prst="rect">
            <a:avLst/>
          </a:prstGeom>
          <a:solidFill>
            <a:schemeClr val="accent6">
              <a:lumMod val="75000"/>
            </a:schemeClr>
          </a:solidFill>
          <a:ln w="9525" algn="ctr">
            <a:noFill/>
            <a:miter lim="800000"/>
          </a:ln>
        </p:spPr>
        <p:txBody>
          <a:bodyPr wrap="square" lIns="68573" tIns="34289" rIns="68573" bIns="34289">
            <a:spAutoFit/>
          </a:bodyPr>
          <a:lstStyle/>
          <a:p>
            <a:r>
              <a:rPr lang="en-US" altLang="zh-CN" sz="3000" b="1" dirty="0" smtClean="0">
                <a:solidFill>
                  <a:schemeClr val="bg1"/>
                </a:solidFill>
                <a:latin typeface="Calibri" panose="020F0502020204030204" pitchFamily="34" charset="0"/>
              </a:rPr>
              <a:t>Para. 3</a:t>
            </a:r>
            <a:endParaRPr lang="zh-CN" altLang="en-US" sz="3000" b="1" dirty="0">
              <a:solidFill>
                <a:srgbClr val="FF0000"/>
              </a:solidFill>
              <a:latin typeface="Calibri" panose="020F0502020204030204" pitchFamily="34" charset="0"/>
            </a:endParaRPr>
          </a:p>
        </p:txBody>
      </p:sp>
      <p:sp>
        <p:nvSpPr>
          <p:cNvPr id="3" name="矩形 2"/>
          <p:cNvSpPr/>
          <p:nvPr/>
        </p:nvSpPr>
        <p:spPr>
          <a:xfrm>
            <a:off x="179512" y="627534"/>
            <a:ext cx="8784976" cy="2677656"/>
          </a:xfrm>
          <a:prstGeom prst="rect">
            <a:avLst/>
          </a:prstGeom>
          <a:ln>
            <a:solidFill>
              <a:srgbClr val="C00000"/>
            </a:solidFill>
          </a:ln>
        </p:spPr>
        <p:txBody>
          <a:bodyPr wrap="square">
            <a:spAutoFit/>
          </a:bodyPr>
          <a:lstStyle/>
          <a:p>
            <a:r>
              <a:rPr lang="zh-CN" altLang="en-US" sz="2400" kern="100" dirty="0" smtClean="0">
                <a:latin typeface="宋体" panose="02010600030101010101" pitchFamily="2" charset="-122"/>
                <a:ea typeface="宋体" panose="02010600030101010101" pitchFamily="2" charset="-122"/>
                <a:cs typeface="宋体" panose="02010600030101010101" pitchFamily="2" charset="-122"/>
              </a:rPr>
              <a:t>①</a:t>
            </a:r>
            <a:r>
              <a:rPr lang="en-US" altLang="zh-CN" sz="2400" kern="100" dirty="0" smtClean="0">
                <a:latin typeface="Times New Roman" panose="02020603050405020304" pitchFamily="18" charset="0"/>
                <a:ea typeface="宋体" panose="02010600030101010101" pitchFamily="2" charset="-122"/>
              </a:rPr>
              <a:t>Sleep </a:t>
            </a:r>
            <a:r>
              <a:rPr lang="en-US" altLang="zh-CN" sz="2400" kern="100" dirty="0">
                <a:latin typeface="Times New Roman" panose="02020603050405020304" pitchFamily="18" charset="0"/>
                <a:ea typeface="宋体" panose="02010600030101010101" pitchFamily="2" charset="-122"/>
              </a:rPr>
              <a:t>is important for brain development, since that’s when the brain reorganizes itself and grows ,Walsh added. </a:t>
            </a:r>
            <a:r>
              <a:rPr lang="zh-CN" altLang="en-US" sz="2400" kern="100" dirty="0">
                <a:latin typeface="宋体" panose="02010600030101010101" pitchFamily="2" charset="-122"/>
                <a:ea typeface="宋体" panose="02010600030101010101" pitchFamily="2" charset="-122"/>
                <a:cs typeface="宋体" panose="02010600030101010101" pitchFamily="2" charset="-122"/>
              </a:rPr>
              <a:t>②</a:t>
            </a:r>
            <a:r>
              <a:rPr lang="en-US" altLang="zh-CN" sz="2400" kern="100" dirty="0" smtClean="0">
                <a:latin typeface="Times New Roman" panose="02020603050405020304" pitchFamily="18" charset="0"/>
                <a:ea typeface="宋体" panose="02010600030101010101" pitchFamily="2" charset="-122"/>
              </a:rPr>
              <a:t>Besides</a:t>
            </a:r>
            <a:r>
              <a:rPr lang="en-US" altLang="zh-CN" sz="2400" kern="100" dirty="0">
                <a:latin typeface="Times New Roman" panose="02020603050405020304" pitchFamily="18" charset="0"/>
                <a:ea typeface="宋体" panose="02010600030101010101" pitchFamily="2" charset="-122"/>
              </a:rPr>
              <a:t>, exercise has been shown to increase blood flow to the brain and oxygenation of brain tissues, and increase the connectivity of networks in the brain. </a:t>
            </a:r>
            <a:r>
              <a:rPr lang="zh-CN" altLang="zh-CN" sz="2400" kern="100" dirty="0">
                <a:solidFill>
                  <a:srgbClr val="FF0000"/>
                </a:solidFill>
                <a:latin typeface="Times New Roman" panose="02020603050405020304" pitchFamily="18" charset="0"/>
                <a:ea typeface="宋体" panose="02010600030101010101" pitchFamily="2" charset="-122"/>
                <a:cs typeface="宋体" panose="02010600030101010101" pitchFamily="2" charset="-122"/>
              </a:rPr>
              <a:t>③</a:t>
            </a:r>
            <a:r>
              <a:rPr lang="en-US" altLang="zh-CN" sz="2400" kern="100" dirty="0" smtClean="0">
                <a:solidFill>
                  <a:srgbClr val="FF0000"/>
                </a:solidFill>
                <a:latin typeface="Times New Roman" panose="02020603050405020304" pitchFamily="18" charset="0"/>
                <a:ea typeface="宋体" panose="02010600030101010101" pitchFamily="2" charset="-122"/>
              </a:rPr>
              <a:t>Too </a:t>
            </a:r>
            <a:r>
              <a:rPr lang="en-US" altLang="zh-CN" sz="2400" kern="100" dirty="0">
                <a:solidFill>
                  <a:srgbClr val="FF0000"/>
                </a:solidFill>
                <a:latin typeface="Times New Roman" panose="02020603050405020304" pitchFamily="18" charset="0"/>
                <a:ea typeface="宋体" panose="02010600030101010101" pitchFamily="2" charset="-122"/>
              </a:rPr>
              <a:t>much screen time could lead to a “cascade” effect where kids don’t get enough sleep and then are less active during the day. </a:t>
            </a:r>
            <a:r>
              <a:rPr lang="zh-CN" altLang="en-US" sz="2400" kern="100" dirty="0">
                <a:solidFill>
                  <a:srgbClr val="FF0000"/>
                </a:solidFill>
                <a:latin typeface="宋体" panose="02010600030101010101" pitchFamily="2" charset="-122"/>
                <a:ea typeface="宋体" panose="02010600030101010101" pitchFamily="2" charset="-122"/>
                <a:cs typeface="宋体" panose="02010600030101010101" pitchFamily="2" charset="-122"/>
              </a:rPr>
              <a:t>④</a:t>
            </a:r>
            <a:r>
              <a:rPr lang="en-US" altLang="zh-CN" sz="2400" kern="100" dirty="0" smtClean="0">
                <a:solidFill>
                  <a:srgbClr val="FF0000"/>
                </a:solidFill>
                <a:latin typeface="Times New Roman" panose="02020603050405020304" pitchFamily="18" charset="0"/>
                <a:ea typeface="宋体" panose="02010600030101010101" pitchFamily="2" charset="-122"/>
              </a:rPr>
              <a:t>“</a:t>
            </a:r>
            <a:r>
              <a:rPr lang="en-US" altLang="zh-CN" sz="2400" kern="100" dirty="0">
                <a:solidFill>
                  <a:srgbClr val="FF0000"/>
                </a:solidFill>
                <a:latin typeface="Times New Roman" panose="02020603050405020304" pitchFamily="18" charset="0"/>
                <a:ea typeface="宋体" panose="02010600030101010101" pitchFamily="2" charset="-122"/>
              </a:rPr>
              <a:t>You can see how this would have an impact on brain health,” Walsh said.</a:t>
            </a:r>
            <a:endParaRPr lang="zh-CN" altLang="zh-CN" sz="2400" kern="100" dirty="0">
              <a:solidFill>
                <a:srgbClr val="FF0000"/>
              </a:solidFill>
              <a:latin typeface="Times New Roman" panose="02020603050405020304" pitchFamily="18" charset="0"/>
              <a:ea typeface="宋体" panose="02010600030101010101" pitchFamily="2" charset="-122"/>
            </a:endParaRPr>
          </a:p>
        </p:txBody>
      </p:sp>
      <p:graphicFrame>
        <p:nvGraphicFramePr>
          <p:cNvPr id="6" name="表格 5"/>
          <p:cNvGraphicFramePr>
            <a:graphicFrameLocks noGrp="1"/>
          </p:cNvGraphicFramePr>
          <p:nvPr/>
        </p:nvGraphicFramePr>
        <p:xfrm>
          <a:off x="1341484" y="3507854"/>
          <a:ext cx="5606780" cy="1451610"/>
        </p:xfrm>
        <a:graphic>
          <a:graphicData uri="http://schemas.openxmlformats.org/drawingml/2006/table">
            <a:tbl>
              <a:tblPr firstRow="1" bandRow="1">
                <a:tableStyleId>{5C22544A-7EE6-4342-B048-85BDC9FD1C3A}</a:tableStyleId>
              </a:tblPr>
              <a:tblGrid>
                <a:gridCol w="1008112"/>
                <a:gridCol w="1070276"/>
                <a:gridCol w="3528392"/>
              </a:tblGrid>
              <a:tr h="354330">
                <a:tc>
                  <a:txBody>
                    <a:bodyPr/>
                    <a:lstStyle/>
                    <a:p>
                      <a:r>
                        <a:rPr lang="en-US" altLang="zh-CN" dirty="0" smtClean="0"/>
                        <a:t>Sentence </a:t>
                      </a:r>
                      <a:endParaRPr lang="zh-CN" altLang="en-US" dirty="0"/>
                    </a:p>
                  </a:txBody>
                  <a:tcPr/>
                </a:tc>
                <a:tc>
                  <a:txBody>
                    <a:bodyPr/>
                    <a:lstStyle/>
                    <a:p>
                      <a:r>
                        <a:rPr lang="en-US" altLang="zh-CN" dirty="0" smtClean="0"/>
                        <a:t>Function </a:t>
                      </a:r>
                      <a:endParaRPr lang="zh-CN" altLang="en-US" dirty="0"/>
                    </a:p>
                  </a:txBody>
                  <a:tcPr/>
                </a:tc>
                <a:tc>
                  <a:txBody>
                    <a:bodyPr/>
                    <a:lstStyle/>
                    <a:p>
                      <a:r>
                        <a:rPr lang="en-US" altLang="zh-CN" dirty="0" smtClean="0"/>
                        <a:t>keywords</a:t>
                      </a:r>
                      <a:endParaRPr lang="zh-CN" altLang="en-US" dirty="0"/>
                    </a:p>
                  </a:txBody>
                  <a:tcPr/>
                </a:tc>
              </a:tr>
              <a:tr h="354330">
                <a:tc>
                  <a:txBody>
                    <a:bodyPr/>
                    <a:lstStyle/>
                    <a:p>
                      <a:r>
                        <a:rPr lang="en-US" altLang="zh-CN" b="1" dirty="0" smtClean="0"/>
                        <a:t>S1&amp;S2</a:t>
                      </a:r>
                      <a:endParaRPr lang="zh-CN" altLang="en-US" b="1" dirty="0"/>
                    </a:p>
                  </a:txBody>
                  <a:tcPr/>
                </a:tc>
                <a:tc>
                  <a:txBody>
                    <a:bodyPr/>
                    <a:lstStyle/>
                    <a:p>
                      <a:endParaRPr lang="zh-CN" altLang="en-US" b="1" dirty="0"/>
                    </a:p>
                  </a:txBody>
                  <a:tcPr/>
                </a:tc>
                <a:tc>
                  <a:txBody>
                    <a:bodyPr/>
                    <a:lstStyle/>
                    <a:p>
                      <a:endParaRPr lang="zh-CN" altLang="en-US" sz="1800" b="1" dirty="0"/>
                    </a:p>
                  </a:txBody>
                  <a:tcPr/>
                </a:tc>
              </a:tr>
              <a:tr h="354330">
                <a:tc>
                  <a:txBody>
                    <a:bodyPr/>
                    <a:lstStyle/>
                    <a:p>
                      <a:r>
                        <a:rPr lang="en-US" altLang="zh-CN" b="1" dirty="0" smtClean="0"/>
                        <a:t>S3</a:t>
                      </a:r>
                      <a:endParaRPr lang="zh-CN" altLang="en-US" b="1" dirty="0"/>
                    </a:p>
                  </a:txBody>
                  <a:tcPr/>
                </a:tc>
                <a:tc>
                  <a:txBody>
                    <a:bodyPr/>
                    <a:lstStyle/>
                    <a:p>
                      <a:endParaRPr lang="zh-CN" altLang="en-US" b="1" dirty="0"/>
                    </a:p>
                  </a:txBody>
                  <a:tcPr/>
                </a:tc>
                <a:tc>
                  <a:txBody>
                    <a:bodyPr/>
                    <a:lstStyle/>
                    <a:p>
                      <a:endParaRPr lang="zh-CN" altLang="en-US" sz="1800" b="1" dirty="0"/>
                    </a:p>
                  </a:txBody>
                  <a:tcPr/>
                </a:tc>
              </a:tr>
              <a:tr h="354330">
                <a:tc>
                  <a:txBody>
                    <a:bodyPr/>
                    <a:lstStyle/>
                    <a:p>
                      <a:r>
                        <a:rPr lang="en-US" altLang="zh-CN" b="1" dirty="0" smtClean="0"/>
                        <a:t>S4</a:t>
                      </a:r>
                      <a:endParaRPr lang="zh-CN" altLang="en-US" b="1" dirty="0"/>
                    </a:p>
                  </a:txBody>
                  <a:tcPr/>
                </a:tc>
                <a:tc>
                  <a:txBody>
                    <a:bodyPr/>
                    <a:lstStyle/>
                    <a:p>
                      <a:endParaRPr lang="zh-CN" altLang="en-US" b="1" dirty="0"/>
                    </a:p>
                  </a:txBody>
                  <a:tcPr/>
                </a:tc>
                <a:tc>
                  <a:txBody>
                    <a:bodyPr/>
                    <a:lstStyle/>
                    <a:p>
                      <a:endParaRPr lang="zh-CN" altLang="en-US" sz="1800" b="1" dirty="0"/>
                    </a:p>
                  </a:txBody>
                  <a:tcPr/>
                </a:tc>
              </a:tr>
            </a:tbl>
          </a:graphicData>
        </a:graphic>
      </p:graphicFrame>
      <p:sp>
        <p:nvSpPr>
          <p:cNvPr id="4" name="文本框 3"/>
          <p:cNvSpPr txBox="1"/>
          <p:nvPr/>
        </p:nvSpPr>
        <p:spPr>
          <a:xfrm>
            <a:off x="2411760" y="3896865"/>
            <a:ext cx="936104" cy="307777"/>
          </a:xfrm>
          <a:prstGeom prst="rect">
            <a:avLst/>
          </a:prstGeom>
          <a:noFill/>
        </p:spPr>
        <p:txBody>
          <a:bodyPr wrap="square" rtlCol="0">
            <a:spAutoFit/>
          </a:bodyPr>
          <a:lstStyle/>
          <a:p>
            <a:r>
              <a:rPr lang="zh-CN" altLang="en-US" sz="1400" b="1" dirty="0" smtClean="0"/>
              <a:t>推理</a:t>
            </a:r>
            <a:r>
              <a:rPr lang="zh-CN" altLang="en-US" sz="1400" b="1" dirty="0"/>
              <a:t>演绎</a:t>
            </a:r>
            <a:endParaRPr lang="zh-CN" altLang="en-US" sz="1400" b="1" dirty="0"/>
          </a:p>
        </p:txBody>
      </p:sp>
      <p:sp>
        <p:nvSpPr>
          <p:cNvPr id="5" name="文本框 4"/>
          <p:cNvSpPr txBox="1"/>
          <p:nvPr/>
        </p:nvSpPr>
        <p:spPr>
          <a:xfrm>
            <a:off x="2411760" y="4274276"/>
            <a:ext cx="936104" cy="307777"/>
          </a:xfrm>
          <a:prstGeom prst="rect">
            <a:avLst/>
          </a:prstGeom>
          <a:noFill/>
        </p:spPr>
        <p:txBody>
          <a:bodyPr wrap="square" rtlCol="0">
            <a:spAutoFit/>
          </a:bodyPr>
          <a:lstStyle/>
          <a:p>
            <a:r>
              <a:rPr lang="zh-CN" altLang="en-US" sz="1400" b="1" dirty="0" smtClean="0"/>
              <a:t>提出要点</a:t>
            </a:r>
            <a:endParaRPr lang="zh-CN" altLang="en-US" sz="1400" b="1" dirty="0"/>
          </a:p>
        </p:txBody>
      </p:sp>
      <p:sp>
        <p:nvSpPr>
          <p:cNvPr id="7" name="文本框 6"/>
          <p:cNvSpPr txBox="1"/>
          <p:nvPr/>
        </p:nvSpPr>
        <p:spPr>
          <a:xfrm>
            <a:off x="2390209" y="4633664"/>
            <a:ext cx="957655" cy="307777"/>
          </a:xfrm>
          <a:prstGeom prst="rect">
            <a:avLst/>
          </a:prstGeom>
          <a:noFill/>
        </p:spPr>
        <p:txBody>
          <a:bodyPr wrap="square" rtlCol="0">
            <a:spAutoFit/>
          </a:bodyPr>
          <a:lstStyle/>
          <a:p>
            <a:r>
              <a:rPr lang="zh-CN" altLang="en-US" sz="1400" b="1" dirty="0"/>
              <a:t>引用论证</a:t>
            </a:r>
            <a:endParaRPr lang="zh-CN" altLang="en-US" sz="1400" b="1" dirty="0"/>
          </a:p>
        </p:txBody>
      </p:sp>
      <p:sp>
        <p:nvSpPr>
          <p:cNvPr id="8" name="文本框 7"/>
          <p:cNvSpPr txBox="1"/>
          <p:nvPr/>
        </p:nvSpPr>
        <p:spPr>
          <a:xfrm>
            <a:off x="3419872" y="3839906"/>
            <a:ext cx="2376264" cy="369332"/>
          </a:xfrm>
          <a:prstGeom prst="rect">
            <a:avLst/>
          </a:prstGeom>
          <a:noFill/>
        </p:spPr>
        <p:txBody>
          <a:bodyPr wrap="square" rtlCol="0">
            <a:spAutoFit/>
          </a:bodyPr>
          <a:lstStyle/>
          <a:p>
            <a:r>
              <a:rPr lang="en-US" altLang="zh-CN" b="1" kern="100" dirty="0">
                <a:solidFill>
                  <a:srgbClr val="C00000"/>
                </a:solidFill>
                <a:latin typeface="Times New Roman" panose="02020603050405020304" pitchFamily="18" charset="0"/>
                <a:ea typeface="宋体" panose="02010600030101010101" pitchFamily="2" charset="-122"/>
              </a:rPr>
              <a:t>sleep, exercise, brain</a:t>
            </a:r>
            <a:endParaRPr lang="zh-CN" altLang="en-US" b="1" dirty="0">
              <a:solidFill>
                <a:srgbClr val="C00000"/>
              </a:solidFill>
            </a:endParaRPr>
          </a:p>
        </p:txBody>
      </p:sp>
      <p:sp>
        <p:nvSpPr>
          <p:cNvPr id="9" name="文本框 8"/>
          <p:cNvSpPr txBox="1"/>
          <p:nvPr/>
        </p:nvSpPr>
        <p:spPr>
          <a:xfrm>
            <a:off x="3419872" y="4246309"/>
            <a:ext cx="3034180" cy="369332"/>
          </a:xfrm>
          <a:prstGeom prst="rect">
            <a:avLst/>
          </a:prstGeom>
          <a:noFill/>
        </p:spPr>
        <p:txBody>
          <a:bodyPr wrap="square" rtlCol="0">
            <a:spAutoFit/>
          </a:bodyPr>
          <a:lstStyle/>
          <a:p>
            <a:r>
              <a:rPr lang="en-US" altLang="zh-CN" b="1" kern="100" dirty="0">
                <a:solidFill>
                  <a:srgbClr val="C00000"/>
                </a:solidFill>
                <a:latin typeface="Times New Roman" panose="02020603050405020304" pitchFamily="18" charset="0"/>
                <a:ea typeface="宋体" panose="02010600030101010101" pitchFamily="2" charset="-122"/>
              </a:rPr>
              <a:t>not enough sleep, less active </a:t>
            </a:r>
            <a:endParaRPr lang="zh-CN" altLang="en-US" b="1" dirty="0">
              <a:solidFill>
                <a:srgbClr val="C00000"/>
              </a:solidFill>
            </a:endParaRPr>
          </a:p>
        </p:txBody>
      </p:sp>
      <p:sp>
        <p:nvSpPr>
          <p:cNvPr id="10" name="文本框 9"/>
          <p:cNvSpPr txBox="1"/>
          <p:nvPr/>
        </p:nvSpPr>
        <p:spPr>
          <a:xfrm>
            <a:off x="3419872" y="4615641"/>
            <a:ext cx="1656184" cy="369332"/>
          </a:xfrm>
          <a:prstGeom prst="rect">
            <a:avLst/>
          </a:prstGeom>
          <a:noFill/>
        </p:spPr>
        <p:txBody>
          <a:bodyPr wrap="square" rtlCol="0">
            <a:spAutoFit/>
          </a:bodyPr>
          <a:lstStyle/>
          <a:p>
            <a:r>
              <a:rPr lang="en-US" altLang="zh-CN" b="1" kern="100" dirty="0">
                <a:solidFill>
                  <a:srgbClr val="C00000"/>
                </a:solidFill>
                <a:latin typeface="Times New Roman" panose="02020603050405020304" pitchFamily="18" charset="0"/>
                <a:ea typeface="宋体" panose="02010600030101010101" pitchFamily="2" charset="-122"/>
              </a:rPr>
              <a:t>brain health</a:t>
            </a:r>
            <a:endParaRPr lang="zh-CN" altLang="en-US" b="1" dirty="0">
              <a:solidFill>
                <a:srgbClr val="C00000"/>
              </a:solidFill>
            </a:endParaRPr>
          </a:p>
        </p:txBody>
      </p:sp>
      <p:sp>
        <p:nvSpPr>
          <p:cNvPr id="11" name="文本框 10"/>
          <p:cNvSpPr txBox="1"/>
          <p:nvPr/>
        </p:nvSpPr>
        <p:spPr>
          <a:xfrm>
            <a:off x="1656184" y="70070"/>
            <a:ext cx="7452320" cy="446276"/>
          </a:xfrm>
          <a:prstGeom prst="rect">
            <a:avLst/>
          </a:prstGeom>
          <a:solidFill>
            <a:schemeClr val="tx2">
              <a:lumMod val="20000"/>
              <a:lumOff val="80000"/>
            </a:schemeClr>
          </a:solidFill>
        </p:spPr>
        <p:txBody>
          <a:bodyPr wrap="square" rtlCol="0">
            <a:spAutoFit/>
          </a:bodyPr>
          <a:lstStyle/>
          <a:p>
            <a:r>
              <a:rPr lang="en-US" altLang="zh-CN" sz="2300" dirty="0" smtClean="0">
                <a:latin typeface="+mj-ea"/>
                <a:ea typeface="+mj-ea"/>
              </a:rPr>
              <a:t>Tip2: Figure out the relationship between sentences.</a:t>
            </a:r>
            <a:endParaRPr lang="zh-CN" altLang="en-US" sz="2300" dirty="0">
              <a:latin typeface="+mj-ea"/>
              <a:ea typeface="+mj-ea"/>
            </a:endParaRPr>
          </a:p>
        </p:txBody>
      </p:sp>
      <p:pic>
        <p:nvPicPr>
          <p:cNvPr id="12" name="图片 11" descr="水印"/>
          <p:cNvPicPr>
            <a:picLocks noChangeAspect="1"/>
          </p:cNvPicPr>
          <p:nvPr userDrawn="1"/>
        </p:nvPicPr>
        <p:blipFill>
          <a:blip r:embed="rId1"/>
          <a:stretch>
            <a:fillRect/>
          </a:stretch>
        </p:blipFill>
        <p:spPr>
          <a:xfrm>
            <a:off x="8392795" y="4753610"/>
            <a:ext cx="715645" cy="2317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P spid="10" grpId="0"/>
      <p:bldP spid="11"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常用字体2">
      <a:majorFont>
        <a:latin typeface="Impact"/>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A7BAE"/>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Century Gothic"/>
        <a:ea typeface="微软雅黑"/>
        <a:cs typeface=""/>
      </a:majorFont>
      <a:minorFont>
        <a:latin typeface="Century Gothic"/>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9789</Words>
  <Application>WPS 演示</Application>
  <PresentationFormat>全屏显示(16:9)</PresentationFormat>
  <Paragraphs>264</Paragraphs>
  <Slides>16</Slides>
  <Notes>1</Notes>
  <HiddenSlides>0</HiddenSlides>
  <MMClips>0</MMClips>
  <ScaleCrop>false</ScaleCrop>
  <HeadingPairs>
    <vt:vector size="6" baseType="variant">
      <vt:variant>
        <vt:lpstr>已用的字体</vt:lpstr>
      </vt:variant>
      <vt:variant>
        <vt:i4>18</vt:i4>
      </vt:variant>
      <vt:variant>
        <vt:lpstr>主题</vt:lpstr>
      </vt:variant>
      <vt:variant>
        <vt:i4>2</vt:i4>
      </vt:variant>
      <vt:variant>
        <vt:lpstr>幻灯片标题</vt:lpstr>
      </vt:variant>
      <vt:variant>
        <vt:i4>16</vt:i4>
      </vt:variant>
    </vt:vector>
  </HeadingPairs>
  <TitlesOfParts>
    <vt:vector size="36" baseType="lpstr">
      <vt:lpstr>Arial</vt:lpstr>
      <vt:lpstr>宋体</vt:lpstr>
      <vt:lpstr>Wingdings</vt:lpstr>
      <vt:lpstr>Segoe UI Light</vt:lpstr>
      <vt:lpstr>微软雅黑</vt:lpstr>
      <vt:lpstr>Century Gothic</vt:lpstr>
      <vt:lpstr>Segoe UI Light</vt:lpstr>
      <vt:lpstr>Times New Roman</vt:lpstr>
      <vt:lpstr>HelveticaNeue</vt:lpstr>
      <vt:lpstr>NumberOnly</vt:lpstr>
      <vt:lpstr>华文新魏</vt:lpstr>
      <vt:lpstr>Calibri</vt:lpstr>
      <vt:lpstr>Arial Black</vt:lpstr>
      <vt:lpstr>华文楷体</vt:lpstr>
      <vt:lpstr>黑体</vt:lpstr>
      <vt:lpstr>仿宋</vt:lpstr>
      <vt:lpstr>叶根友毛笔行书2.0版</vt:lpstr>
      <vt:lpstr>Arial Unicode MS</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rainbow</dc:creator>
  <cp:lastModifiedBy>曹小等</cp:lastModifiedBy>
  <cp:revision>880</cp:revision>
  <dcterms:created xsi:type="dcterms:W3CDTF">2019-11-26T21:41:00Z</dcterms:created>
  <dcterms:modified xsi:type="dcterms:W3CDTF">2019-11-27T02:49:52Z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2052-11.1.0.9175</vt:lpwstr>
  </property>
</Properties>
</file>