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44"/>
  </p:handoutMasterIdLst>
  <p:sldIdLst>
    <p:sldId id="612" r:id="rId3"/>
    <p:sldId id="257" r:id="rId4"/>
    <p:sldId id="309" r:id="rId5"/>
    <p:sldId id="444" r:id="rId7"/>
    <p:sldId id="435" r:id="rId8"/>
    <p:sldId id="505" r:id="rId9"/>
    <p:sldId id="565" r:id="rId10"/>
    <p:sldId id="504" r:id="rId11"/>
    <p:sldId id="566" r:id="rId12"/>
    <p:sldId id="567" r:id="rId13"/>
    <p:sldId id="568" r:id="rId14"/>
    <p:sldId id="569" r:id="rId15"/>
    <p:sldId id="570" r:id="rId16"/>
    <p:sldId id="571" r:id="rId17"/>
    <p:sldId id="572" r:id="rId18"/>
    <p:sldId id="573" r:id="rId19"/>
    <p:sldId id="574" r:id="rId20"/>
    <p:sldId id="576" r:id="rId21"/>
    <p:sldId id="575" r:id="rId22"/>
    <p:sldId id="577" r:id="rId23"/>
    <p:sldId id="578" r:id="rId24"/>
    <p:sldId id="580" r:id="rId25"/>
    <p:sldId id="436" r:id="rId26"/>
    <p:sldId id="443" r:id="rId27"/>
    <p:sldId id="591" r:id="rId28"/>
    <p:sldId id="592" r:id="rId29"/>
    <p:sldId id="593" r:id="rId30"/>
    <p:sldId id="595" r:id="rId31"/>
    <p:sldId id="596" r:id="rId32"/>
    <p:sldId id="597" r:id="rId33"/>
    <p:sldId id="434" r:id="rId34"/>
    <p:sldId id="424" r:id="rId35"/>
    <p:sldId id="437" r:id="rId36"/>
    <p:sldId id="438" r:id="rId37"/>
    <p:sldId id="606" r:id="rId38"/>
    <p:sldId id="605" r:id="rId39"/>
    <p:sldId id="439" r:id="rId40"/>
    <p:sldId id="607" r:id="rId41"/>
    <p:sldId id="440" r:id="rId42"/>
    <p:sldId id="441" r:id="rId4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5362"/>
    <a:srgbClr val="21FFE8"/>
    <a:srgbClr val="00CCBB"/>
    <a:srgbClr val="C69C38"/>
    <a:srgbClr val="00A698"/>
    <a:srgbClr val="00AC9E"/>
    <a:srgbClr val="D028D6"/>
    <a:srgbClr val="2E15E9"/>
    <a:srgbClr val="E0F9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114" d="100"/>
          <a:sy n="114" d="100"/>
        </p:scale>
        <p:origin x="540" y="108"/>
      </p:cViewPr>
      <p:guideLst>
        <p:guide orient="horz" pos="2232"/>
        <p:guide pos="3934"/>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8" Type="http://schemas.openxmlformats.org/officeDocument/2006/relationships/commentAuthors" Target="commentAuthors.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handoutMaster" Target="handoutMasters/handoutMaster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78F70782-008B-5B48-B01C-A994AC4AA046}" type="slidenum">
              <a:rPr kumimoji="1" lang="zh-CN" altLang="en-US" smtClean="0"/>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78F70782-008B-5B48-B01C-A994AC4AA046}" type="slidenum">
              <a:rPr kumimoji="1" lang="zh-CN" altLang="en-US" smtClean="0"/>
            </a:fld>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78F70782-008B-5B48-B01C-A994AC4AA046}" type="slidenum">
              <a:rPr kumimoji="1" lang="zh-CN" altLang="en-US" smtClean="0"/>
            </a:fld>
            <a:endParaRPr kumimoji="1"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78F70782-008B-5B48-B01C-A994AC4AA046}" type="slidenum">
              <a:rPr kumimoji="1" lang="zh-CN" altLang="en-US" smtClean="0"/>
            </a:fld>
            <a:endParaRPr kumimoji="1"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78F70782-008B-5B48-B01C-A994AC4AA046}" type="slidenum">
              <a:rPr kumimoji="1" lang="zh-CN" altLang="en-US" smtClean="0"/>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lumMod val="95000"/>
          </a:schemeClr>
        </a:solidFill>
        <a:effectLst/>
      </p:bgPr>
    </p:bg>
    <p:spTree>
      <p:nvGrpSpPr>
        <p:cNvPr id="1" name=""/>
        <p:cNvGrpSpPr/>
        <p:nvPr/>
      </p:nvGrpSpPr>
      <p:grpSpPr>
        <a:xfrm>
          <a:off x="0" y="0"/>
          <a:ext cx="0" cy="0"/>
          <a:chOff x="0" y="0"/>
          <a:chExt cx="0" cy="0"/>
        </a:xfrm>
      </p:grpSpPr>
      <p:sp>
        <p:nvSpPr>
          <p:cNvPr id="3" name="矩形 2"/>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矩形 3"/>
          <p:cNvSpPr/>
          <p:nvPr userDrawn="1"/>
        </p:nvSpPr>
        <p:spPr>
          <a:xfrm>
            <a:off x="8409905" y="2"/>
            <a:ext cx="2846231" cy="6857998"/>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endParaRPr kumimoji="1" lang="zh-CN" altLang="en-US"/>
          </a:p>
        </p:txBody>
      </p:sp>
      <p:sp>
        <p:nvSpPr>
          <p:cNvPr id="5" name="日期占位符 4"/>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endParaRPr kumimoji="1" lang="zh-CN" altLang="en-US"/>
          </a:p>
        </p:txBody>
      </p:sp>
      <p:sp>
        <p:nvSpPr>
          <p:cNvPr id="5" name="日期占位符 4"/>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200"/>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200"/>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C355A0FF-2D89-4641-86DA-024CE1E6CE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E43C43A-12A0-4D1F-A9C7-16B72AF95DA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自定义版式">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45376" y="277586"/>
            <a:ext cx="8669258" cy="733488"/>
          </a:xfrm>
          <a:prstGeom prst="rect">
            <a:avLst/>
          </a:prstGeom>
        </p:spPr>
        <p:txBody>
          <a:bodyPr/>
          <a:lstStyle/>
          <a:p>
            <a:pPr fontAlgn="base"/>
            <a:r>
              <a:rPr lang="zh-CN" altLang="en-US" strike="noStrike" noProof="1"/>
              <a:t>单击此处编辑母版标题样式</a:t>
            </a:r>
            <a:endParaRPr lang="zh-CN" altLang="en-US" strike="noStrike" noProof="1"/>
          </a:p>
        </p:txBody>
      </p:sp>
      <p:sp>
        <p:nvSpPr>
          <p:cNvPr id="7" name="幻灯片编号占位符 2"/>
          <p:cNvSpPr>
            <a:spLocks noGrp="1"/>
          </p:cNvSpPr>
          <p:nvPr>
            <p:ph type="sldNum" sz="quarter" idx="4"/>
          </p:nvPr>
        </p:nvSpPr>
        <p:spPr>
          <a:xfrm>
            <a:off x="130175" y="6486525"/>
            <a:ext cx="1346200" cy="288925"/>
          </a:xfrm>
          <a:prstGeom prst="rect">
            <a:avLst/>
          </a:prstGeom>
        </p:spPr>
        <p:txBody>
          <a:bodyPr vert="horz" wrap="square" lIns="91440" tIns="45720" rIns="91440" bIns="45720" numCol="1" anchor="ctr" anchorCtr="0" compatLnSpc="1"/>
          <a:lstStyle>
            <a:lvl1pPr>
              <a:defRPr>
                <a:solidFill>
                  <a:srgbClr val="000000"/>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F076B01-FF31-4BA0-8113-5420592BE3C6}" type="slidenum">
              <a:rPr kumimoji="0" lang="en-US" altLang="zh-CN" sz="1200" b="0" i="0" u="none" strike="noStrike" kern="1200" cap="none" spc="0" normalizeH="0" baseline="0" noProof="0">
                <a:ln>
                  <a:noFill/>
                </a:ln>
                <a:solidFill>
                  <a:srgbClr val="000000"/>
                </a:solidFill>
                <a:effectLst/>
                <a:uLnTx/>
                <a:uFillTx/>
                <a:latin typeface="等线" panose="02010600030101010101" charset="-122"/>
                <a:ea typeface="等线" panose="02010600030101010101" charset="-122"/>
                <a:cs typeface="+mn-cs"/>
              </a:rPr>
            </a:fld>
            <a:endParaRPr kumimoji="0" lang="en-US" altLang="zh-CN" sz="1200" b="0" i="0" u="none" strike="noStrike" kern="1200" cap="none" spc="0" normalizeH="0" baseline="0" noProof="0">
              <a:ln>
                <a:noFill/>
              </a:ln>
              <a:solidFill>
                <a:srgbClr val="000000"/>
              </a:solidFill>
              <a:effectLst/>
              <a:uLnTx/>
              <a:uFillTx/>
              <a:latin typeface="等线" panose="02010600030101010101" charset="-122"/>
              <a:ea typeface="等线" panose="02010600030101010101" charset="-122"/>
              <a:cs typeface="+mn-cs"/>
            </a:endParaRPr>
          </a:p>
        </p:txBody>
      </p:sp>
      <p:sp>
        <p:nvSpPr>
          <p:cNvPr id="8" name="日期占位符 2"/>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页脚占位符 3"/>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内容">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609600" y="244476"/>
            <a:ext cx="11184467" cy="5851525"/>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11" name="日期占位符 2"/>
          <p:cNvSpPr>
            <a:spLocks noGrp="1"/>
          </p:cNvSpPr>
          <p:nvPr>
            <p:ph type="dt" sz="half" idx="2"/>
          </p:nvPr>
        </p:nvSpPr>
        <p:spPr>
          <a:xfrm>
            <a:off x="1117600" y="6245225"/>
            <a:ext cx="2535767" cy="476250"/>
          </a:xfrm>
          <a:prstGeom prst="rect">
            <a:avLst/>
          </a:prstGeom>
        </p:spPr>
        <p:txBody>
          <a:bodyPr vert="horz"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页脚占位符 3"/>
          <p:cNvSpPr>
            <a:spLocks noGrp="1"/>
          </p:cNvSpPr>
          <p:nvPr>
            <p:ph type="ftr" sz="quarter" idx="3"/>
          </p:nvPr>
        </p:nvSpPr>
        <p:spPr>
          <a:xfrm>
            <a:off x="4572000" y="6245225"/>
            <a:ext cx="3860800" cy="476250"/>
          </a:xfrm>
          <a:prstGeom prst="rect">
            <a:avLst/>
          </a:prstGeom>
        </p:spPr>
        <p:txBody>
          <a:bodyPr vert="horz" anchor="b"/>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zh-CN"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 name="灯片编号占位符 4"/>
          <p:cNvSpPr>
            <a:spLocks noGrp="1"/>
          </p:cNvSpPr>
          <p:nvPr>
            <p:ph type="sldNum" sz="quarter" idx="4"/>
          </p:nvPr>
        </p:nvSpPr>
        <p:spPr>
          <a:xfrm>
            <a:off x="9249833" y="6245225"/>
            <a:ext cx="2535767" cy="476250"/>
          </a:xfrm>
          <a:prstGeom prst="rect">
            <a:avLst/>
          </a:prstGeom>
        </p:spPr>
        <p:txBody>
          <a:bodyPr vert="horz" wrap="square" lIns="91440" tIns="45720" rIns="91440" bIns="45720" numCol="1" anchor="b" anchorCtr="0" compatLnSpc="1"/>
          <a:lstStyle/>
          <a:p>
            <a:pPr algn="r" fontAlgn="base"/>
            <a:fld id="{9A0DB2DC-4C9A-4742-B13C-FB6460FD3503}" type="slidenum">
              <a:rPr lang="zh-CN" altLang="zh-CN" strike="noStrike" noProof="1" dirty="0">
                <a:latin typeface="Arial" panose="020B0604020202020204" pitchFamily="34" charset="0"/>
                <a:ea typeface="宋体" panose="02010600030101010101" pitchFamily="2" charset="-122"/>
                <a:cs typeface="+mn-cs"/>
              </a:rPr>
            </a:fld>
            <a:endParaRPr lang="zh-CN" altLang="zh-CN" strike="noStrike" noProof="1"/>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lumMod val="95000"/>
          </a:schemeClr>
        </a:solidFill>
        <a:effectLst/>
      </p:bgPr>
    </p:bg>
    <p:spTree>
      <p:nvGrpSpPr>
        <p:cNvPr id="1" name=""/>
        <p:cNvGrpSpPr/>
        <p:nvPr/>
      </p:nvGrpSpPr>
      <p:grpSpPr>
        <a:xfrm>
          <a:off x="0" y="0"/>
          <a:ext cx="0" cy="0"/>
          <a:chOff x="0" y="0"/>
          <a:chExt cx="0" cy="0"/>
        </a:xfrm>
      </p:grpSpPr>
      <p:sp>
        <p:nvSpPr>
          <p:cNvPr id="3" name="矩形 2"/>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矩形 1"/>
          <p:cNvSpPr/>
          <p:nvPr userDrawn="1"/>
        </p:nvSpPr>
        <p:spPr>
          <a:xfrm>
            <a:off x="822102" y="0"/>
            <a:ext cx="2846231" cy="6870877"/>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项内容">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矩形 4"/>
          <p:cNvSpPr/>
          <p:nvPr userDrawn="1"/>
        </p:nvSpPr>
        <p:spPr>
          <a:xfrm rot="5400000">
            <a:off x="1581342" y="440641"/>
            <a:ext cx="2846231" cy="6008917"/>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矩形 5"/>
          <p:cNvSpPr/>
          <p:nvPr userDrawn="1"/>
        </p:nvSpPr>
        <p:spPr>
          <a:xfrm rot="5400000">
            <a:off x="9755152" y="2431367"/>
            <a:ext cx="2846231" cy="2027463"/>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5400000" flipH="1">
            <a:off x="645090" y="-398187"/>
            <a:ext cx="789141" cy="2079321"/>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文本框 5"/>
          <p:cNvSpPr txBox="1"/>
          <p:nvPr userDrawn="1"/>
        </p:nvSpPr>
        <p:spPr>
          <a:xfrm>
            <a:off x="649358" y="580296"/>
            <a:ext cx="1210588" cy="400110"/>
          </a:xfrm>
          <a:prstGeom prst="rect">
            <a:avLst/>
          </a:prstGeom>
          <a:noFill/>
        </p:spPr>
        <p:txBody>
          <a:bodyPr wrap="none" rtlCol="0">
            <a:spAutoFit/>
          </a:bodyPr>
          <a:lstStyle/>
          <a:p>
            <a:r>
              <a:rPr kumimoji="1" lang="zh-CN" altLang="en-US" sz="2000" b="0" dirty="0">
                <a:solidFill>
                  <a:schemeClr val="bg1"/>
                </a:solidFill>
                <a:latin typeface="+mj-lt"/>
              </a:rPr>
              <a:t>教学分析</a:t>
            </a:r>
            <a:endParaRPr kumimoji="1" lang="zh-CN" altLang="en-US" sz="2000" b="0" dirty="0">
              <a:solidFill>
                <a:schemeClr val="bg1"/>
              </a:solidFill>
              <a:latin typeface="+mj-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教学设计">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5400000" flipH="1">
            <a:off x="645090" y="-398187"/>
            <a:ext cx="789141" cy="2079321"/>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文本框 5"/>
          <p:cNvSpPr txBox="1"/>
          <p:nvPr userDrawn="1"/>
        </p:nvSpPr>
        <p:spPr>
          <a:xfrm>
            <a:off x="649358" y="580296"/>
            <a:ext cx="1210588" cy="400110"/>
          </a:xfrm>
          <a:prstGeom prst="rect">
            <a:avLst/>
          </a:prstGeom>
          <a:noFill/>
        </p:spPr>
        <p:txBody>
          <a:bodyPr wrap="none" rtlCol="0">
            <a:spAutoFit/>
          </a:bodyPr>
          <a:lstStyle/>
          <a:p>
            <a:r>
              <a:rPr kumimoji="1" lang="zh-CN" altLang="en-US" sz="2000" b="0" dirty="0">
                <a:solidFill>
                  <a:schemeClr val="bg1"/>
                </a:solidFill>
                <a:latin typeface="+mj-lt"/>
              </a:rPr>
              <a:t>教学设计</a:t>
            </a:r>
            <a:endParaRPr kumimoji="1" lang="zh-CN" altLang="en-US" sz="2000" b="0" dirty="0">
              <a:solidFill>
                <a:schemeClr val="bg1"/>
              </a:solidFill>
              <a:latin typeface="+mj-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教学过程">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5400000" flipH="1">
            <a:off x="645090" y="-398187"/>
            <a:ext cx="789141" cy="2079321"/>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文本框 5"/>
          <p:cNvSpPr txBox="1"/>
          <p:nvPr userDrawn="1"/>
        </p:nvSpPr>
        <p:spPr>
          <a:xfrm>
            <a:off x="649358" y="580296"/>
            <a:ext cx="1210588" cy="400110"/>
          </a:xfrm>
          <a:prstGeom prst="rect">
            <a:avLst/>
          </a:prstGeom>
          <a:noFill/>
        </p:spPr>
        <p:txBody>
          <a:bodyPr wrap="none" rtlCol="0">
            <a:spAutoFit/>
          </a:bodyPr>
          <a:lstStyle/>
          <a:p>
            <a:r>
              <a:rPr kumimoji="1" lang="zh-CN" altLang="en-US" sz="2000" b="0" dirty="0">
                <a:solidFill>
                  <a:schemeClr val="bg1"/>
                </a:solidFill>
                <a:latin typeface="+mj-lt"/>
              </a:rPr>
              <a:t>教学过程</a:t>
            </a:r>
            <a:endParaRPr kumimoji="1" lang="zh-CN" altLang="en-US" sz="2000" b="0" dirty="0">
              <a:solidFill>
                <a:schemeClr val="bg1"/>
              </a:solidFill>
              <a:latin typeface="+mj-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1">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userDrawn="1"/>
        </p:nvSpPr>
        <p:spPr>
          <a:xfrm>
            <a:off x="512465" y="553792"/>
            <a:ext cx="11181551" cy="5782615"/>
          </a:xfrm>
          <a:prstGeom prst="rect">
            <a:avLst/>
          </a:prstGeom>
          <a:solidFill>
            <a:schemeClr val="bg1"/>
          </a:solidFill>
          <a:ln>
            <a:noFill/>
          </a:ln>
          <a:effectLst>
            <a:outerShdw blurRad="190500" dist="762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5400000" flipH="1">
            <a:off x="645090" y="-398187"/>
            <a:ext cx="789141" cy="2079321"/>
          </a:xfrm>
          <a:prstGeom prst="rect">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文本框 5"/>
          <p:cNvSpPr txBox="1"/>
          <p:nvPr userDrawn="1"/>
        </p:nvSpPr>
        <p:spPr>
          <a:xfrm>
            <a:off x="649358" y="580296"/>
            <a:ext cx="1210588" cy="400110"/>
          </a:xfrm>
          <a:prstGeom prst="rect">
            <a:avLst/>
          </a:prstGeom>
          <a:noFill/>
        </p:spPr>
        <p:txBody>
          <a:bodyPr wrap="none" rtlCol="0">
            <a:spAutoFit/>
          </a:bodyPr>
          <a:lstStyle/>
          <a:p>
            <a:r>
              <a:rPr kumimoji="1" lang="zh-CN" altLang="en-US" sz="2000" b="0" dirty="0">
                <a:solidFill>
                  <a:schemeClr val="bg1"/>
                </a:solidFill>
                <a:latin typeface="+mj-lt"/>
              </a:rPr>
              <a:t>教学反思</a:t>
            </a:r>
            <a:endParaRPr kumimoji="1" lang="zh-CN" altLang="en-US" sz="2000" b="0" dirty="0">
              <a:solidFill>
                <a:schemeClr val="bg1"/>
              </a:solidFill>
              <a:latin typeface="+mj-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日期占位符 2"/>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A00A2AD-B2CE-DC4F-8015-E18525983D45}" type="datetimeFigureOut">
              <a:rPr kumimoji="1" lang="zh-CN" altLang="en-US" smtClean="0"/>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3ECCDFA6-1E83-B64A-81A1-D9DB674537E5}"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0A2AD-B2CE-DC4F-8015-E18525983D45}" type="datetimeFigureOut">
              <a:rPr kumimoji="1" lang="zh-CN" altLang="en-US" smtClean="0"/>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CDFA6-1E83-B64A-81A1-D9DB674537E5}"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7.xml"/><Relationship Id="rId2" Type="http://schemas.openxmlformats.org/officeDocument/2006/relationships/image" Target="../media/image4.png"/><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6.pn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7.pn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7.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5.png"/></Relationships>
</file>

<file path=ppt/slides/_rels/slide40.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5145" y="511810"/>
            <a:ext cx="11177905" cy="593915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2. 运用衔接连贯理论，逻辑要严谨</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8" name="矩形: 圆角 12"/>
          <p:cNvSpPr/>
          <p:nvPr/>
        </p:nvSpPr>
        <p:spPr>
          <a:xfrm>
            <a:off x="2287270" y="2159000"/>
            <a:ext cx="734060" cy="427355"/>
          </a:xfrm>
          <a:prstGeom prst="roundRect">
            <a:avLst/>
          </a:prstGeom>
          <a:solidFill>
            <a:schemeClr val="accent4">
              <a:lumMod val="20000"/>
              <a:lumOff val="80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3" name="文本框 2"/>
          <p:cNvSpPr txBox="1"/>
          <p:nvPr/>
        </p:nvSpPr>
        <p:spPr>
          <a:xfrm>
            <a:off x="8565515" y="0"/>
            <a:ext cx="2540000" cy="398780"/>
          </a:xfrm>
          <a:prstGeom prst="rect">
            <a:avLst/>
          </a:prstGeom>
          <a:noFill/>
        </p:spPr>
        <p:txBody>
          <a:bodyPr wrap="square" rtlCol="0" anchor="t">
            <a:spAutoFit/>
          </a:bodyPr>
          <a:lstStyle/>
          <a:p>
            <a:r>
              <a:rPr lang="zh-CN" altLang="en-US" sz="2000" b="1">
                <a:solidFill>
                  <a:schemeClr val="bg1"/>
                </a:solidFill>
              </a:rPr>
              <a:t>2017年6月浙江卷</a:t>
            </a:r>
            <a:endParaRPr lang="zh-CN" altLang="en-US" sz="2000" b="1">
              <a:solidFill>
                <a:schemeClr val="bg1"/>
              </a:solidFill>
            </a:endParaRPr>
          </a:p>
        </p:txBody>
      </p:sp>
      <p:sp>
        <p:nvSpPr>
          <p:cNvPr id="13" name="矩形: 圆角 12"/>
          <p:cNvSpPr/>
          <p:nvPr/>
        </p:nvSpPr>
        <p:spPr>
          <a:xfrm>
            <a:off x="3456305" y="2694305"/>
            <a:ext cx="847090" cy="427355"/>
          </a:xfrm>
          <a:prstGeom prst="roundRect">
            <a:avLst/>
          </a:prstGeom>
          <a:solidFill>
            <a:srgbClr val="B4DCFA">
              <a:lumMod val="9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4" name="矩形: 圆角 12"/>
          <p:cNvSpPr/>
          <p:nvPr/>
        </p:nvSpPr>
        <p:spPr>
          <a:xfrm>
            <a:off x="6800850" y="3584575"/>
            <a:ext cx="1764030" cy="427355"/>
          </a:xfrm>
          <a:prstGeom prst="roundRect">
            <a:avLst/>
          </a:prstGeom>
          <a:solidFill>
            <a:srgbClr val="B4DCFA">
              <a:lumMod val="9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cxnSp>
        <p:nvCxnSpPr>
          <p:cNvPr id="9" name="直接箭头连接符 8"/>
          <p:cNvCxnSpPr/>
          <p:nvPr/>
        </p:nvCxnSpPr>
        <p:spPr>
          <a:xfrm>
            <a:off x="4303395" y="3121660"/>
            <a:ext cx="2644140" cy="427990"/>
          </a:xfrm>
          <a:prstGeom prst="straightConnector1">
            <a:avLst/>
          </a:prstGeom>
          <a:ln w="3810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635635" y="1243330"/>
            <a:ext cx="11067415" cy="2768600"/>
          </a:xfrm>
          <a:prstGeom prst="rect">
            <a:avLst/>
          </a:prstGeom>
          <a:noFill/>
        </p:spPr>
        <p:txBody>
          <a:bodyPr wrap="square" rtlCol="0" anchor="t">
            <a:spAutoFit/>
          </a:bodyPr>
          <a:lstStyle/>
          <a:p>
            <a:pPr algn="l">
              <a:lnSpc>
                <a:spcPts val="3480"/>
              </a:lnSpc>
            </a:pPr>
            <a:r>
              <a:rPr lang="zh-CN" altLang="en-US" sz="2400">
                <a:latin typeface="微软雅黑" panose="020B0503020204020204" charset="-122"/>
                <a:ea typeface="微软雅黑" panose="020B0503020204020204" charset="-122"/>
                <a:cs typeface="微软雅黑" panose="020B0503020204020204" charset="-122"/>
                <a:sym typeface="+mn-ea"/>
              </a:rPr>
              <a:t>The man-on-the-street interview is an interview in which a reporter hits the streets with a cameraman to interview people on the sport. </a:t>
            </a:r>
            <a:r>
              <a:rPr lang="zh-CN" altLang="en-US" sz="2400" u="sng">
                <a:latin typeface="微软雅黑" panose="020B0503020204020204" charset="-122"/>
                <a:ea typeface="微软雅黑" panose="020B0503020204020204" charset="-122"/>
                <a:cs typeface="微软雅黑" panose="020B0503020204020204" charset="-122"/>
                <a:sym typeface="+mn-ea"/>
              </a:rPr>
              <a:t>         </a:t>
            </a:r>
            <a:endParaRPr lang="zh-CN" altLang="en-US" sz="2400" u="sng">
              <a:latin typeface="微软雅黑" panose="020B0503020204020204" charset="-122"/>
              <a:ea typeface="微软雅黑" panose="020B0503020204020204" charset="-122"/>
              <a:cs typeface="微软雅黑" panose="020B0503020204020204" charset="-122"/>
            </a:endParaRPr>
          </a:p>
          <a:p>
            <a:pPr algn="l">
              <a:lnSpc>
                <a:spcPts val="3480"/>
              </a:lnSpc>
            </a:pPr>
            <a:r>
              <a:rPr lang="zh-CN" altLang="en-US" sz="2400" u="sng">
                <a:latin typeface="微软雅黑" panose="020B0503020204020204" charset="-122"/>
                <a:ea typeface="微软雅黑" panose="020B0503020204020204" charset="-122"/>
                <a:cs typeface="微软雅黑" panose="020B0503020204020204" charset="-122"/>
                <a:sym typeface="+mn-ea"/>
              </a:rPr>
              <a:t>      31       </a:t>
            </a:r>
            <a:r>
              <a:rPr lang="zh-CN" altLang="en-US" sz="2400">
                <a:latin typeface="微软雅黑" panose="020B0503020204020204" charset="-122"/>
                <a:ea typeface="微软雅黑" panose="020B0503020204020204" charset="-122"/>
                <a:cs typeface="微软雅黑" panose="020B0503020204020204" charset="-122"/>
                <a:sym typeface="+mn-ea"/>
              </a:rPr>
              <a:t>  But with these tips, your first man-on-the-street interview experience can be easy.</a:t>
            </a:r>
            <a:endParaRPr lang="zh-CN" altLang="en-US" sz="2400">
              <a:latin typeface="微软雅黑" panose="020B0503020204020204" charset="-122"/>
              <a:ea typeface="微软雅黑" panose="020B0503020204020204" charset="-122"/>
              <a:cs typeface="微软雅黑" panose="020B0503020204020204" charset="-122"/>
            </a:endParaRPr>
          </a:p>
          <a:p>
            <a:pPr algn="l">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algn="l">
              <a:lnSpc>
                <a:spcPts val="3480"/>
              </a:lnSpc>
            </a:pPr>
            <a:r>
              <a:rPr lang="zh-CN" altLang="en-US" sz="2400">
                <a:latin typeface="微软雅黑" panose="020B0503020204020204" charset="-122"/>
                <a:ea typeface="微软雅黑" panose="020B0503020204020204" charset="-122"/>
                <a:cs typeface="微软雅黑" panose="020B0503020204020204" charset="-122"/>
                <a:sym typeface="+mn-ea"/>
              </a:rPr>
              <a:t>D. For new reporters, this can seem like a challenging task.</a:t>
            </a:r>
            <a:endParaRPr lang="zh-CN" altLang="en-US"/>
          </a:p>
        </p:txBody>
      </p:sp>
      <p:sp>
        <p:nvSpPr>
          <p:cNvPr id="11" name="文本框 10"/>
          <p:cNvSpPr txBox="1"/>
          <p:nvPr/>
        </p:nvSpPr>
        <p:spPr>
          <a:xfrm>
            <a:off x="523875" y="4676775"/>
            <a:ext cx="11262360" cy="1568450"/>
          </a:xfrm>
          <a:prstGeom prst="rect">
            <a:avLst/>
          </a:prstGeom>
          <a:solidFill>
            <a:schemeClr val="accent3">
              <a:lumMod val="20000"/>
              <a:lumOff val="80000"/>
            </a:schemeClr>
          </a:solidFill>
        </p:spPr>
        <p:txBody>
          <a:bodyPr wrap="square" rtlCol="0" anchor="t">
            <a:spAutoFit/>
          </a:bodyPr>
          <a:lstStyle/>
          <a:p>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解此题可运用词汇衔接的反义词复现法。本段用来引入本文的话题。空白处的后一句话中有一个形容词"easy"，且该句是由But引导的，说明该句话与空白处在意义上是相反的。因此，在选项中找出" easy "的反义词" challenging "，将答案锁定为D项。</a:t>
            </a:r>
            <a:endParaRPr lang="zh-CN" altLang="en-US" sz="2400">
              <a:latin typeface="微软雅黑" panose="020B0503020204020204" charset="-122"/>
              <a:ea typeface="微软雅黑" panose="020B0503020204020204" charset="-122"/>
              <a:cs typeface="微软雅黑" panose="020B0503020204020204" charset="-122"/>
            </a:endParaRPr>
          </a:p>
        </p:txBody>
      </p:sp>
      <p:pic>
        <p:nvPicPr>
          <p:cNvPr id="22"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linds(horizontal)">
                                      <p:cBhvr>
                                        <p:cTn id="24" dur="500"/>
                                        <p:tgtEl>
                                          <p:spTgt spid="4"/>
                                        </p:tgtEl>
                                      </p:cBhvr>
                                    </p:animEffect>
                                  </p:childTnLst>
                                </p:cTn>
                              </p:par>
                              <p:par>
                                <p:cTn id="25" presetID="16" presetClass="entr" presetSubtype="21"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8" grpId="0" bldLvl="0" animBg="1"/>
      <p:bldP spid="8" grpId="1" animBg="1"/>
      <p:bldP spid="13" grpId="0" animBg="1"/>
      <p:bldP spid="13" grpId="1" animBg="1"/>
      <p:bldP spid="4" grpId="0" animBg="1"/>
      <p:bldP spid="4" grpId="1" animBg="1"/>
      <p:bldP spid="11" grpId="0" animBg="1"/>
      <p:bldP spid="1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5145" y="511810"/>
            <a:ext cx="11177905" cy="593915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2. 运用衔接连贯理论，逻辑要严谨</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8" name="矩形: 圆角 12"/>
          <p:cNvSpPr/>
          <p:nvPr/>
        </p:nvSpPr>
        <p:spPr>
          <a:xfrm>
            <a:off x="6498590" y="1684655"/>
            <a:ext cx="4502785" cy="427355"/>
          </a:xfrm>
          <a:prstGeom prst="roundRect">
            <a:avLst/>
          </a:prstGeom>
          <a:solidFill>
            <a:schemeClr val="accent4">
              <a:lumMod val="20000"/>
              <a:lumOff val="80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3" name="文本框 2"/>
          <p:cNvSpPr txBox="1"/>
          <p:nvPr/>
        </p:nvSpPr>
        <p:spPr>
          <a:xfrm>
            <a:off x="8565515" y="0"/>
            <a:ext cx="2540000" cy="398780"/>
          </a:xfrm>
          <a:prstGeom prst="rect">
            <a:avLst/>
          </a:prstGeom>
          <a:noFill/>
        </p:spPr>
        <p:txBody>
          <a:bodyPr wrap="square" rtlCol="0" anchor="t">
            <a:spAutoFit/>
          </a:bodyPr>
          <a:lstStyle/>
          <a:p>
            <a:r>
              <a:rPr lang="zh-CN" altLang="en-US" sz="2000" b="1">
                <a:solidFill>
                  <a:schemeClr val="bg1"/>
                </a:solidFill>
              </a:rPr>
              <a:t>2018年6月浙江卷</a:t>
            </a:r>
            <a:endParaRPr lang="zh-CN" altLang="en-US" sz="2000" b="1">
              <a:solidFill>
                <a:schemeClr val="bg1"/>
              </a:solidFill>
            </a:endParaRPr>
          </a:p>
        </p:txBody>
      </p:sp>
      <p:sp>
        <p:nvSpPr>
          <p:cNvPr id="13" name="矩形: 圆角 12"/>
          <p:cNvSpPr/>
          <p:nvPr/>
        </p:nvSpPr>
        <p:spPr>
          <a:xfrm>
            <a:off x="5029835" y="3473450"/>
            <a:ext cx="1103630" cy="427355"/>
          </a:xfrm>
          <a:prstGeom prst="roundRect">
            <a:avLst/>
          </a:prstGeom>
          <a:solidFill>
            <a:srgbClr val="B4DCFA">
              <a:lumMod val="9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1" name="文本框 10"/>
          <p:cNvSpPr txBox="1"/>
          <p:nvPr/>
        </p:nvSpPr>
        <p:spPr>
          <a:xfrm>
            <a:off x="523875" y="4676775"/>
            <a:ext cx="11179175" cy="1198880"/>
          </a:xfrm>
          <a:prstGeom prst="rect">
            <a:avLst/>
          </a:prstGeom>
          <a:solidFill>
            <a:schemeClr val="accent3">
              <a:lumMod val="20000"/>
              <a:lumOff val="80000"/>
            </a:schemeClr>
          </a:solidFill>
        </p:spPr>
        <p:txBody>
          <a:bodyPr wrap="square" rtlCol="0" anchor="t">
            <a:spAutoFit/>
          </a:bodyPr>
          <a:lstStyle/>
          <a:p>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32题中“fresh and inviting”与“neat, clean, and in good repair”和“in great shape”是同义复现，而三个“keep”是同词复现，用同一词汇搭配或者同一领域的词汇在文章中共同出现，达到语义衔接的目的。</a:t>
            </a:r>
            <a:endParaRPr lang="zh-CN" altLang="en-US" sz="2400">
              <a:latin typeface="微软雅黑" panose="020B0503020204020204" charset="-122"/>
              <a:ea typeface="微软雅黑" panose="020B0503020204020204" charset="-122"/>
              <a:cs typeface="微软雅黑" panose="020B0503020204020204" charset="-122"/>
            </a:endParaRPr>
          </a:p>
        </p:txBody>
      </p:sp>
      <p:sp>
        <p:nvSpPr>
          <p:cNvPr id="5" name="矩形: 圆角 12"/>
          <p:cNvSpPr/>
          <p:nvPr/>
        </p:nvSpPr>
        <p:spPr>
          <a:xfrm>
            <a:off x="8565515" y="2207260"/>
            <a:ext cx="2216785" cy="427355"/>
          </a:xfrm>
          <a:prstGeom prst="roundRect">
            <a:avLst/>
          </a:prstGeom>
          <a:solidFill>
            <a:schemeClr val="accent4">
              <a:lumMod val="20000"/>
              <a:lumOff val="80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7" name="矩形: 圆角 12"/>
          <p:cNvSpPr/>
          <p:nvPr/>
        </p:nvSpPr>
        <p:spPr>
          <a:xfrm>
            <a:off x="635635" y="3900805"/>
            <a:ext cx="1193165" cy="427355"/>
          </a:xfrm>
          <a:prstGeom prst="roundRect">
            <a:avLst/>
          </a:prstGeom>
          <a:solidFill>
            <a:schemeClr val="accent4">
              <a:lumMod val="20000"/>
              <a:lumOff val="80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2" name="矩形: 圆角 12"/>
          <p:cNvSpPr/>
          <p:nvPr/>
        </p:nvSpPr>
        <p:spPr>
          <a:xfrm>
            <a:off x="3846830" y="2112010"/>
            <a:ext cx="1183005" cy="427355"/>
          </a:xfrm>
          <a:prstGeom prst="roundRect">
            <a:avLst/>
          </a:prstGeom>
          <a:solidFill>
            <a:srgbClr val="B4DCFA">
              <a:lumMod val="9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22" name="矩形: 圆角 12"/>
          <p:cNvSpPr/>
          <p:nvPr/>
        </p:nvSpPr>
        <p:spPr>
          <a:xfrm>
            <a:off x="2323465" y="1684655"/>
            <a:ext cx="1229995" cy="427355"/>
          </a:xfrm>
          <a:prstGeom prst="roundRect">
            <a:avLst/>
          </a:prstGeom>
          <a:solidFill>
            <a:srgbClr val="B4DCFA">
              <a:lumMod val="9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23" name="矩形: 圆角 12"/>
          <p:cNvSpPr/>
          <p:nvPr/>
        </p:nvSpPr>
        <p:spPr>
          <a:xfrm>
            <a:off x="9808210" y="3473450"/>
            <a:ext cx="1462405" cy="427355"/>
          </a:xfrm>
          <a:prstGeom prst="roundRect">
            <a:avLst/>
          </a:prstGeom>
          <a:solidFill>
            <a:schemeClr val="accent4">
              <a:lumMod val="20000"/>
              <a:lumOff val="80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0" name="文本框 9"/>
          <p:cNvSpPr txBox="1"/>
          <p:nvPr/>
        </p:nvSpPr>
        <p:spPr>
          <a:xfrm>
            <a:off x="523875" y="1113155"/>
            <a:ext cx="11067415" cy="3215005"/>
          </a:xfrm>
          <a:prstGeom prst="rect">
            <a:avLst/>
          </a:prstGeom>
          <a:noFill/>
        </p:spPr>
        <p:txBody>
          <a:bodyPr wrap="square" rtlCol="0" anchor="t">
            <a:spAutoFit/>
          </a:bodyPr>
          <a:lstStyle/>
          <a:p>
            <a:pPr algn="l">
              <a:lnSpc>
                <a:spcPts val="3480"/>
              </a:lnSpc>
            </a:pPr>
            <a:r>
              <a:rPr lang="en-US" altLang="zh-CN" sz="2400">
                <a:latin typeface="微软雅黑" panose="020B0503020204020204" charset="-122"/>
                <a:ea typeface="微软雅黑" panose="020B0503020204020204" charset="-122"/>
                <a:cs typeface="微软雅黑" panose="020B0503020204020204" charset="-122"/>
                <a:sym typeface="+mn-ea"/>
              </a:rPr>
              <a:t>       </a:t>
            </a:r>
            <a:r>
              <a:rPr lang="zh-CN" altLang="en-US" sz="2400">
                <a:latin typeface="微软雅黑" panose="020B0503020204020204" charset="-122"/>
                <a:ea typeface="微软雅黑" panose="020B0503020204020204" charset="-122"/>
                <a:cs typeface="微软雅黑" panose="020B0503020204020204" charset="-122"/>
                <a:sym typeface="+mn-ea"/>
              </a:rPr>
              <a:t>Perhaps one of the most important things you can do as a good neighbor is to keep your property (房产) neat, clean, and in good repair.  </a:t>
            </a:r>
            <a:r>
              <a:rPr lang="zh-CN" altLang="en-US" sz="2400" u="sng">
                <a:latin typeface="微软雅黑" panose="020B0503020204020204" charset="-122"/>
                <a:ea typeface="微软雅黑" panose="020B0503020204020204" charset="-122"/>
                <a:cs typeface="微软雅黑" panose="020B0503020204020204" charset="-122"/>
                <a:sym typeface="+mn-ea"/>
              </a:rPr>
              <a:t>        </a:t>
            </a:r>
            <a:endParaRPr lang="zh-CN" altLang="en-US" sz="2400" u="sng">
              <a:latin typeface="微软雅黑" panose="020B0503020204020204" charset="-122"/>
              <a:ea typeface="微软雅黑" panose="020B0503020204020204" charset="-122"/>
              <a:cs typeface="微软雅黑" panose="020B0503020204020204" charset="-122"/>
              <a:sym typeface="+mn-ea"/>
            </a:endParaRPr>
          </a:p>
          <a:p>
            <a:pPr algn="l">
              <a:lnSpc>
                <a:spcPts val="3480"/>
              </a:lnSpc>
            </a:pPr>
            <a:r>
              <a:rPr lang="zh-CN" altLang="en-US" sz="2400" u="sng">
                <a:latin typeface="微软雅黑" panose="020B0503020204020204" charset="-122"/>
                <a:ea typeface="微软雅黑" panose="020B0503020204020204" charset="-122"/>
                <a:cs typeface="微软雅黑" panose="020B0503020204020204" charset="-122"/>
                <a:sym typeface="+mn-ea"/>
              </a:rPr>
              <a:t>     32     </a:t>
            </a:r>
            <a:r>
              <a:rPr lang="zh-CN" altLang="en-US" sz="2400">
                <a:latin typeface="微软雅黑" panose="020B0503020204020204" charset="-122"/>
                <a:ea typeface="微软雅黑" panose="020B0503020204020204" charset="-122"/>
                <a:cs typeface="微软雅黑" panose="020B0503020204020204" charset="-122"/>
                <a:sym typeface="+mn-ea"/>
              </a:rPr>
              <a:t> By choosing to keep the outside of the home in great shape, you will help to improve the look and feel of the area.</a:t>
            </a:r>
            <a:endParaRPr lang="zh-CN" altLang="en-US" sz="2400">
              <a:latin typeface="微软雅黑" panose="020B0503020204020204" charset="-122"/>
              <a:ea typeface="微软雅黑" panose="020B0503020204020204" charset="-122"/>
              <a:cs typeface="微软雅黑" panose="020B0503020204020204" charset="-122"/>
              <a:sym typeface="+mn-ea"/>
            </a:endParaRPr>
          </a:p>
          <a:p>
            <a:pPr algn="l">
              <a:lnSpc>
                <a:spcPts val="3480"/>
              </a:lnSpc>
            </a:pPr>
            <a:endParaRPr lang="zh-CN" altLang="en-US" sz="2400">
              <a:latin typeface="微软雅黑" panose="020B0503020204020204" charset="-122"/>
              <a:ea typeface="微软雅黑" panose="020B0503020204020204" charset="-122"/>
              <a:cs typeface="微软雅黑" panose="020B0503020204020204" charset="-122"/>
              <a:sym typeface="+mn-ea"/>
            </a:endParaRPr>
          </a:p>
          <a:p>
            <a:pPr algn="l">
              <a:lnSpc>
                <a:spcPts val="3480"/>
              </a:lnSpc>
            </a:pPr>
            <a:r>
              <a:rPr lang="zh-CN" altLang="en-US" sz="2400">
                <a:latin typeface="微软雅黑" panose="020B0503020204020204" charset="-122"/>
                <a:ea typeface="微软雅黑" panose="020B0503020204020204" charset="-122"/>
                <a:cs typeface="微软雅黑" panose="020B0503020204020204" charset="-122"/>
                <a:sym typeface="+mn-ea"/>
              </a:rPr>
              <a:t>F.People tend to take pride in keeping everything in their street fresh and inviting.</a:t>
            </a:r>
            <a:endParaRPr lang="zh-CN" altLang="en-US" sz="2400">
              <a:latin typeface="微软雅黑" panose="020B0503020204020204" charset="-122"/>
              <a:ea typeface="微软雅黑" panose="020B0503020204020204" charset="-122"/>
              <a:cs typeface="微软雅黑" panose="020B0503020204020204" charset="-122"/>
              <a:sym typeface="+mn-ea"/>
            </a:endParaRPr>
          </a:p>
        </p:txBody>
      </p:sp>
      <p:pic>
        <p:nvPicPr>
          <p:cNvPr id="24"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linds(horizontal)">
                                      <p:cBhvr>
                                        <p:cTn id="22" dur="500"/>
                                        <p:tgtEl>
                                          <p:spTgt spid="23"/>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linds(horizontal)">
                                      <p:cBhvr>
                                        <p:cTn id="30" dur="500"/>
                                        <p:tgtEl>
                                          <p:spTgt spid="13"/>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blinds(horizontal)">
                                      <p:cBhvr>
                                        <p:cTn id="33" dur="500"/>
                                        <p:tgtEl>
                                          <p:spTgt spid="22"/>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linds(horizont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8" grpId="0" bldLvl="0" animBg="1"/>
      <p:bldP spid="8" grpId="1" animBg="1"/>
      <p:bldP spid="13" grpId="0" bldLvl="0" animBg="1"/>
      <p:bldP spid="13" grpId="1" animBg="1"/>
      <p:bldP spid="11" grpId="0" bldLvl="0" animBg="1"/>
      <p:bldP spid="11" grpId="1" animBg="1"/>
      <p:bldP spid="5" grpId="0" bldLvl="0" animBg="1"/>
      <p:bldP spid="5" grpId="1" animBg="1"/>
      <p:bldP spid="7" grpId="0" bldLvl="0" animBg="1"/>
      <p:bldP spid="7" grpId="1" animBg="1"/>
      <p:bldP spid="12" grpId="0" bldLvl="0" animBg="1"/>
      <p:bldP spid="12" grpId="1" animBg="1"/>
      <p:bldP spid="22" grpId="0" bldLvl="0" animBg="1"/>
      <p:bldP spid="22" grpId="1" animBg="1"/>
      <p:bldP spid="23" grpId="0" bldLvl="0" animBg="1"/>
      <p:bldP spid="2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0225" y="586740"/>
            <a:ext cx="11132185" cy="5892800"/>
          </a:xfrm>
          <a:prstGeom prst="rect">
            <a:avLst/>
          </a:prstGeom>
          <a:solidFill>
            <a:schemeClr val="bg1"/>
          </a:solidFill>
        </p:spPr>
        <p:txBody>
          <a:bodyPr wrap="square" rtlCol="0">
            <a:spAutoFit/>
          </a:bodyPr>
          <a:lstStyle/>
          <a:p>
            <a:pPr algn="l"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sym typeface="+mn-ea"/>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algn="l"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3. 掌握主位推进理念，文脉要畅通</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4" name="矩形: 圆角 12"/>
          <p:cNvSpPr/>
          <p:nvPr/>
        </p:nvSpPr>
        <p:spPr>
          <a:xfrm>
            <a:off x="9069070" y="1568450"/>
            <a:ext cx="1214755" cy="396875"/>
          </a:xfrm>
          <a:prstGeom prst="roundRect">
            <a:avLst/>
          </a:prstGeom>
          <a:solidFill>
            <a:srgbClr val="B4DCFA">
              <a:lumMod val="9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1" name="矩形: 圆角 10"/>
          <p:cNvSpPr/>
          <p:nvPr/>
        </p:nvSpPr>
        <p:spPr>
          <a:xfrm>
            <a:off x="10054590" y="1965325"/>
            <a:ext cx="913130" cy="478155"/>
          </a:xfrm>
          <a:prstGeom prst="roundRect">
            <a:avLst/>
          </a:prstGeom>
          <a:solidFill>
            <a:srgbClr val="FF8021">
              <a:lumMod val="40000"/>
              <a:lumOff val="6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24" name="矩形: 圆角 12"/>
          <p:cNvSpPr/>
          <p:nvPr/>
        </p:nvSpPr>
        <p:spPr>
          <a:xfrm>
            <a:off x="10054590" y="3816350"/>
            <a:ext cx="1151890" cy="333375"/>
          </a:xfrm>
          <a:prstGeom prst="roundRect">
            <a:avLst/>
          </a:prstGeom>
          <a:solidFill>
            <a:srgbClr val="B4DCFA">
              <a:lumMod val="9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9" name="矩形: 圆角 10"/>
          <p:cNvSpPr/>
          <p:nvPr/>
        </p:nvSpPr>
        <p:spPr>
          <a:xfrm>
            <a:off x="9206865" y="4277995"/>
            <a:ext cx="723265" cy="366395"/>
          </a:xfrm>
          <a:prstGeom prst="roundRect">
            <a:avLst/>
          </a:prstGeom>
          <a:solidFill>
            <a:srgbClr val="FF8021">
              <a:lumMod val="40000"/>
              <a:lumOff val="6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0" name="矩形: 圆角 12"/>
          <p:cNvSpPr/>
          <p:nvPr/>
        </p:nvSpPr>
        <p:spPr>
          <a:xfrm>
            <a:off x="8085455" y="4277995"/>
            <a:ext cx="772795" cy="366395"/>
          </a:xfrm>
          <a:prstGeom prst="roundRect">
            <a:avLst/>
          </a:prstGeom>
          <a:solidFill>
            <a:srgbClr val="B4DCFA">
              <a:lumMod val="9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22" name="矩形: 圆角 10"/>
          <p:cNvSpPr/>
          <p:nvPr/>
        </p:nvSpPr>
        <p:spPr>
          <a:xfrm>
            <a:off x="7346315" y="3816350"/>
            <a:ext cx="913130" cy="367030"/>
          </a:xfrm>
          <a:prstGeom prst="roundRect">
            <a:avLst/>
          </a:prstGeom>
          <a:solidFill>
            <a:srgbClr val="FF8021">
              <a:lumMod val="40000"/>
              <a:lumOff val="6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3" name="矩形: 圆角 10"/>
          <p:cNvSpPr/>
          <p:nvPr/>
        </p:nvSpPr>
        <p:spPr>
          <a:xfrm>
            <a:off x="6134100" y="3816350"/>
            <a:ext cx="992505" cy="367030"/>
          </a:xfrm>
          <a:prstGeom prst="roundRect">
            <a:avLst/>
          </a:prstGeom>
          <a:solidFill>
            <a:srgbClr val="FF8021">
              <a:lumMod val="40000"/>
              <a:lumOff val="6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23" name="矩形: 圆角 10"/>
          <p:cNvSpPr/>
          <p:nvPr/>
        </p:nvSpPr>
        <p:spPr>
          <a:xfrm>
            <a:off x="4596130" y="4277360"/>
            <a:ext cx="913130" cy="367030"/>
          </a:xfrm>
          <a:prstGeom prst="roundRect">
            <a:avLst/>
          </a:prstGeom>
          <a:solidFill>
            <a:srgbClr val="FF8021">
              <a:lumMod val="40000"/>
              <a:lumOff val="6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2" name="矩形: 圆角 12"/>
          <p:cNvSpPr/>
          <p:nvPr/>
        </p:nvSpPr>
        <p:spPr>
          <a:xfrm>
            <a:off x="4214495" y="3815715"/>
            <a:ext cx="1294765" cy="351155"/>
          </a:xfrm>
          <a:prstGeom prst="roundRect">
            <a:avLst/>
          </a:prstGeom>
          <a:solidFill>
            <a:srgbClr val="B4DCFA">
              <a:lumMod val="9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8" name="矩形: 圆角 10"/>
          <p:cNvSpPr/>
          <p:nvPr/>
        </p:nvSpPr>
        <p:spPr>
          <a:xfrm>
            <a:off x="3301365" y="5117465"/>
            <a:ext cx="913130" cy="367030"/>
          </a:xfrm>
          <a:prstGeom prst="roundRect">
            <a:avLst/>
          </a:prstGeom>
          <a:solidFill>
            <a:srgbClr val="FF8021">
              <a:lumMod val="40000"/>
              <a:lumOff val="6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3" name="矩形: 圆角 12"/>
          <p:cNvSpPr/>
          <p:nvPr/>
        </p:nvSpPr>
        <p:spPr>
          <a:xfrm>
            <a:off x="1768475" y="5151120"/>
            <a:ext cx="1151890" cy="333375"/>
          </a:xfrm>
          <a:prstGeom prst="roundRect">
            <a:avLst/>
          </a:prstGeom>
          <a:solidFill>
            <a:srgbClr val="B4DCFA">
              <a:lumMod val="9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26" name="文本框 25"/>
          <p:cNvSpPr txBox="1"/>
          <p:nvPr/>
        </p:nvSpPr>
        <p:spPr>
          <a:xfrm>
            <a:off x="502920" y="1033145"/>
            <a:ext cx="11186795" cy="5000625"/>
          </a:xfrm>
          <a:prstGeom prst="rect">
            <a:avLst/>
          </a:prstGeom>
          <a:noFill/>
        </p:spPr>
        <p:txBody>
          <a:bodyPr wrap="square" rtlCol="0" anchor="t">
            <a:spAutoFit/>
          </a:bodyPr>
          <a:lstStyle/>
          <a:p>
            <a:pPr algn="l">
              <a:lnSpc>
                <a:spcPts val="3480"/>
              </a:lnSpc>
            </a:pPr>
            <a:r>
              <a:rPr lang="en-US" altLang="zh-CN" sz="2400">
                <a:latin typeface="微软雅黑" panose="020B0503020204020204" charset="-122"/>
                <a:ea typeface="微软雅黑" panose="020B0503020204020204" charset="-122"/>
                <a:cs typeface="微软雅黑" panose="020B0503020204020204" charset="-122"/>
                <a:sym typeface="+mn-ea"/>
              </a:rPr>
              <a:t>    </a:t>
            </a:r>
            <a:r>
              <a:rPr lang="zh-CN" altLang="en-US" sz="2400">
                <a:latin typeface="微软雅黑" panose="020B0503020204020204" charset="-122"/>
                <a:ea typeface="微软雅黑" panose="020B0503020204020204" charset="-122"/>
                <a:cs typeface="微软雅黑" panose="020B0503020204020204" charset="-122"/>
                <a:sym typeface="+mn-ea"/>
              </a:rPr>
              <a:t>语言学家普遍认为，一个句子可以划分为“</a:t>
            </a:r>
            <a:r>
              <a:rPr lang="zh-CN" altLang="en-US" sz="2400">
                <a:solidFill>
                  <a:srgbClr val="005362"/>
                </a:solidFill>
                <a:latin typeface="微软雅黑" panose="020B0503020204020204" charset="-122"/>
                <a:ea typeface="微软雅黑" panose="020B0503020204020204" charset="-122"/>
                <a:cs typeface="微软雅黑" panose="020B0503020204020204" charset="-122"/>
                <a:sym typeface="+mn-ea"/>
              </a:rPr>
              <a:t>主位(Theme)</a:t>
            </a:r>
            <a:r>
              <a:rPr lang="zh-CN" altLang="en-US" sz="2400">
                <a:latin typeface="微软雅黑" panose="020B0503020204020204" charset="-122"/>
                <a:ea typeface="微软雅黑" panose="020B0503020204020204" charset="-122"/>
                <a:cs typeface="微软雅黑" panose="020B0503020204020204" charset="-122"/>
                <a:sym typeface="+mn-ea"/>
              </a:rPr>
              <a:t>”和“</a:t>
            </a:r>
            <a:r>
              <a:rPr lang="zh-CN" altLang="en-US" sz="2400">
                <a:solidFill>
                  <a:srgbClr val="005362"/>
                </a:solidFill>
                <a:latin typeface="微软雅黑" panose="020B0503020204020204" charset="-122"/>
                <a:ea typeface="微软雅黑" panose="020B0503020204020204" charset="-122"/>
                <a:cs typeface="微软雅黑" panose="020B0503020204020204" charset="-122"/>
                <a:sym typeface="+mn-ea"/>
              </a:rPr>
              <a:t>述位(Rheme)</a:t>
            </a:r>
            <a:r>
              <a:rPr lang="zh-CN" altLang="en-US" sz="2400">
                <a:latin typeface="微软雅黑" panose="020B0503020204020204" charset="-122"/>
                <a:ea typeface="微软雅黑" panose="020B0503020204020204" charset="-122"/>
                <a:cs typeface="微软雅黑" panose="020B0503020204020204" charset="-122"/>
                <a:sym typeface="+mn-ea"/>
              </a:rPr>
              <a:t>”两大部分。</a:t>
            </a:r>
            <a:r>
              <a:rPr lang="zh-CN" altLang="en-US" sz="2400" b="1">
                <a:solidFill>
                  <a:srgbClr val="005362"/>
                </a:solidFill>
                <a:latin typeface="微软雅黑" panose="020B0503020204020204" charset="-122"/>
                <a:ea typeface="微软雅黑" panose="020B0503020204020204" charset="-122"/>
                <a:cs typeface="微软雅黑" panose="020B0503020204020204" charset="-122"/>
                <a:sym typeface="+mn-ea"/>
              </a:rPr>
              <a:t>主位</a:t>
            </a:r>
            <a:r>
              <a:rPr lang="zh-CN" altLang="en-US" sz="2400">
                <a:latin typeface="微软雅黑" panose="020B0503020204020204" charset="-122"/>
                <a:ea typeface="微软雅黑" panose="020B0503020204020204" charset="-122"/>
                <a:cs typeface="微软雅黑" panose="020B0503020204020204" charset="-122"/>
                <a:sym typeface="+mn-ea"/>
              </a:rPr>
              <a:t>是讲话的起点，通常是语法上的主语，一般表示已知信息。</a:t>
            </a:r>
            <a:r>
              <a:rPr lang="zh-CN" altLang="en-US" sz="2400" b="1">
                <a:solidFill>
                  <a:srgbClr val="005362"/>
                </a:solidFill>
                <a:latin typeface="微软雅黑" panose="020B0503020204020204" charset="-122"/>
                <a:ea typeface="微软雅黑" panose="020B0503020204020204" charset="-122"/>
                <a:cs typeface="微软雅黑" panose="020B0503020204020204" charset="-122"/>
                <a:sym typeface="+mn-ea"/>
              </a:rPr>
              <a:t>述位</a:t>
            </a:r>
            <a:r>
              <a:rPr lang="zh-CN" altLang="en-US" sz="2400">
                <a:latin typeface="微软雅黑" panose="020B0503020204020204" charset="-122"/>
                <a:ea typeface="微软雅黑" panose="020B0503020204020204" charset="-122"/>
                <a:cs typeface="微软雅黑" panose="020B0503020204020204" charset="-122"/>
                <a:sym typeface="+mn-ea"/>
              </a:rPr>
              <a:t>是围绕主位展开的部分，是对主位的叙述、描写和说明，一般表示引发的新信息。语篇的基本主位推进模式主要有四种：主位同一型、述位同一型、延续型和交叉型。</a:t>
            </a:r>
            <a:endParaRPr lang="zh-CN" altLang="en-US" sz="2400">
              <a:latin typeface="微软雅黑" panose="020B0503020204020204" charset="-122"/>
              <a:ea typeface="微软雅黑" panose="020B0503020204020204" charset="-122"/>
              <a:cs typeface="微软雅黑" panose="020B0503020204020204" charset="-122"/>
            </a:endParaRPr>
          </a:p>
          <a:p>
            <a:pPr algn="l">
              <a:lnSpc>
                <a:spcPts val="3480"/>
              </a:lnSpc>
            </a:pPr>
            <a:r>
              <a:rPr lang="zh-CN" altLang="en-US" sz="2400">
                <a:latin typeface="微软雅黑" panose="020B0503020204020204" charset="-122"/>
                <a:ea typeface="微软雅黑" panose="020B0503020204020204" charset="-122"/>
                <a:cs typeface="微软雅黑" panose="020B0503020204020204" charset="-122"/>
                <a:sym typeface="+mn-ea"/>
              </a:rPr>
              <a:t>     在语篇中，作者的行文思路就是如何向读者一步步传递重点信息，</a:t>
            </a:r>
            <a:r>
              <a:rPr lang="zh-CN" altLang="en-US" sz="2400">
                <a:solidFill>
                  <a:srgbClr val="005362"/>
                </a:solidFill>
                <a:latin typeface="微软雅黑" panose="020B0503020204020204" charset="-122"/>
                <a:ea typeface="微软雅黑" panose="020B0503020204020204" charset="-122"/>
                <a:cs typeface="微软雅黑" panose="020B0503020204020204" charset="-122"/>
                <a:sym typeface="+mn-ea"/>
              </a:rPr>
              <a:t>前后句子的主位和述位按照一定的内在语言规律不断地发生联系和变化</a:t>
            </a:r>
            <a:r>
              <a:rPr lang="zh-CN" altLang="en-US" sz="2400">
                <a:latin typeface="微软雅黑" panose="020B0503020204020204" charset="-122"/>
                <a:ea typeface="微软雅黑" panose="020B0503020204020204" charset="-122"/>
                <a:cs typeface="微软雅黑" panose="020B0503020204020204" charset="-122"/>
                <a:sym typeface="+mn-ea"/>
              </a:rPr>
              <a:t>，具体表现在</a:t>
            </a:r>
            <a:r>
              <a:rPr lang="zh-CN" altLang="en-US" sz="2400">
                <a:solidFill>
                  <a:srgbClr val="005362"/>
                </a:solidFill>
                <a:latin typeface="微软雅黑" panose="020B0503020204020204" charset="-122"/>
                <a:ea typeface="微软雅黑" panose="020B0503020204020204" charset="-122"/>
                <a:cs typeface="微软雅黑" panose="020B0503020204020204" charset="-122"/>
                <a:sym typeface="+mn-ea"/>
              </a:rPr>
              <a:t>句子的相互衔接和信息的演化推进，已知信息引发新信息，新信息又不断地成为已知信息，并以此为出发点再触发另一个新信息</a:t>
            </a:r>
            <a:r>
              <a:rPr lang="zh-CN" altLang="en-US" sz="2400">
                <a:latin typeface="微软雅黑" panose="020B0503020204020204" charset="-122"/>
                <a:ea typeface="微软雅黑" panose="020B0503020204020204" charset="-122"/>
                <a:cs typeface="微软雅黑" panose="020B0503020204020204" charset="-122"/>
                <a:sym typeface="+mn-ea"/>
              </a:rPr>
              <a:t>，也就是通常说的“</a:t>
            </a:r>
            <a:r>
              <a:rPr lang="zh-CN" altLang="en-US" sz="2400" b="1">
                <a:solidFill>
                  <a:srgbClr val="005362"/>
                </a:solidFill>
                <a:latin typeface="微软雅黑" panose="020B0503020204020204" charset="-122"/>
                <a:ea typeface="微软雅黑" panose="020B0503020204020204" charset="-122"/>
                <a:cs typeface="微软雅黑" panose="020B0503020204020204" charset="-122"/>
                <a:sym typeface="+mn-ea"/>
              </a:rPr>
              <a:t>前言搭后语</a:t>
            </a:r>
            <a:r>
              <a:rPr lang="zh-CN" altLang="en-US" sz="2400">
                <a:latin typeface="微软雅黑" panose="020B0503020204020204" charset="-122"/>
                <a:ea typeface="微软雅黑" panose="020B0503020204020204" charset="-122"/>
                <a:cs typeface="微软雅黑" panose="020B0503020204020204" charset="-122"/>
                <a:sym typeface="+mn-ea"/>
              </a:rPr>
              <a:t>”。</a:t>
            </a:r>
            <a:r>
              <a:rPr lang="zh-CN" altLang="en-US" sz="2400">
                <a:solidFill>
                  <a:srgbClr val="005362"/>
                </a:solidFill>
                <a:latin typeface="微软雅黑" panose="020B0503020204020204" charset="-122"/>
                <a:ea typeface="微软雅黑" panose="020B0503020204020204" charset="-122"/>
                <a:cs typeface="微软雅黑" panose="020B0503020204020204" charset="-122"/>
                <a:sym typeface="+mn-ea"/>
              </a:rPr>
              <a:t>随着各句主位的向前推进，整个语篇逐渐铺开，从而文章脉络畅通</a:t>
            </a:r>
            <a:r>
              <a:rPr lang="zh-CN" altLang="en-US" sz="2400">
                <a:latin typeface="微软雅黑" panose="020B0503020204020204" charset="-122"/>
                <a:ea typeface="微软雅黑" panose="020B0503020204020204" charset="-122"/>
                <a:cs typeface="微软雅黑" panose="020B0503020204020204" charset="-122"/>
                <a:sym typeface="+mn-ea"/>
              </a:rPr>
              <a:t>。</a:t>
            </a:r>
            <a:endParaRPr lang="zh-CN" altLang="en-US" sz="2400">
              <a:latin typeface="微软雅黑" panose="020B0503020204020204" charset="-122"/>
              <a:ea typeface="微软雅黑" panose="020B0503020204020204" charset="-122"/>
              <a:cs typeface="微软雅黑" panose="020B0503020204020204" charset="-122"/>
            </a:endParaRPr>
          </a:p>
          <a:p>
            <a:pPr algn="l">
              <a:lnSpc>
                <a:spcPts val="3480"/>
              </a:lnSpc>
            </a:pPr>
            <a:r>
              <a:rPr lang="zh-CN" altLang="en-US" sz="2400">
                <a:latin typeface="微软雅黑" panose="020B0503020204020204" charset="-122"/>
                <a:ea typeface="微软雅黑" panose="020B0503020204020204" charset="-122"/>
                <a:cs typeface="微软雅黑" panose="020B0503020204020204" charset="-122"/>
                <a:sym typeface="+mn-ea"/>
              </a:rPr>
              <a:t>     </a:t>
            </a:r>
            <a:r>
              <a:rPr lang="zh-CN" altLang="en-US" sz="2400" b="1">
                <a:solidFill>
                  <a:srgbClr val="005362"/>
                </a:solidFill>
                <a:latin typeface="微软雅黑" panose="020B0503020204020204" charset="-122"/>
                <a:ea typeface="微软雅黑" panose="020B0503020204020204" charset="-122"/>
                <a:cs typeface="微软雅黑" panose="020B0503020204020204" charset="-122"/>
                <a:sym typeface="+mn-ea"/>
              </a:rPr>
              <a:t> 分析已知信息和新信息是如何衔接和挂钩，可帮助学生准确地把握语篇的内部逻辑关系和作者原始的思路轨迹，有利于锁定新的信息。</a:t>
            </a:r>
            <a:endParaRPr lang="zh-CN" altLang="en-US"/>
          </a:p>
        </p:txBody>
      </p:sp>
      <p:pic>
        <p:nvPicPr>
          <p:cNvPr id="25"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4510" y="446405"/>
            <a:ext cx="11132185" cy="618553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3. 掌握主位推进理念，文脉要畅通</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3" name="文本框 2"/>
          <p:cNvSpPr txBox="1"/>
          <p:nvPr/>
        </p:nvSpPr>
        <p:spPr>
          <a:xfrm>
            <a:off x="8404225" y="47625"/>
            <a:ext cx="2682240" cy="398780"/>
          </a:xfrm>
          <a:prstGeom prst="rect">
            <a:avLst/>
          </a:prstGeom>
          <a:noFill/>
        </p:spPr>
        <p:txBody>
          <a:bodyPr wrap="square" rtlCol="0" anchor="t">
            <a:spAutoFit/>
          </a:bodyPr>
          <a:lstStyle/>
          <a:p>
            <a:r>
              <a:rPr lang="zh-CN" altLang="en-US" sz="2000" b="1">
                <a:solidFill>
                  <a:schemeClr val="bg1"/>
                </a:solidFill>
              </a:rPr>
              <a:t>2019年6月浙江高考卷</a:t>
            </a:r>
            <a:endParaRPr lang="zh-CN" altLang="en-US" sz="2000" b="1">
              <a:solidFill>
                <a:schemeClr val="bg1"/>
              </a:solidFill>
            </a:endParaRPr>
          </a:p>
        </p:txBody>
      </p:sp>
      <p:sp>
        <p:nvSpPr>
          <p:cNvPr id="4" name="文本框 3"/>
          <p:cNvSpPr txBox="1"/>
          <p:nvPr/>
        </p:nvSpPr>
        <p:spPr>
          <a:xfrm>
            <a:off x="529590" y="982980"/>
            <a:ext cx="11132820" cy="3169285"/>
          </a:xfrm>
          <a:prstGeom prst="rect">
            <a:avLst/>
          </a:prstGeom>
          <a:noFill/>
        </p:spPr>
        <p:txBody>
          <a:bodyPr wrap="square" rtlCol="0" anchor="t">
            <a:spAutoFit/>
          </a:bodyPr>
          <a:lstStyle/>
          <a:p>
            <a:r>
              <a:rPr lang="zh-CN" altLang="en-US" sz="2000"/>
              <a:t>    </a:t>
            </a:r>
            <a:r>
              <a:rPr lang="zh-CN" altLang="en-US" sz="2000" u="sng"/>
              <a:t>     33     </a:t>
            </a:r>
            <a:r>
              <a:rPr lang="zh-CN" altLang="en-US" sz="2000"/>
              <a:t> They were not sure how the Americans would react to the new type of music. Beatlemania hit New York on February 7, 1964. Hundreds of fans jammed the airport to greet them.  </a:t>
            </a:r>
            <a:r>
              <a:rPr lang="zh-CN" altLang="en-US" sz="2000" u="sng"/>
              <a:t>     34     </a:t>
            </a:r>
            <a:r>
              <a:rPr lang="zh-CN" altLang="en-US" sz="2000"/>
              <a:t> The concert was broadcast live and attracted the largest one night audience in the history of television up to that time. The Beatles were described as a British invasion (入侵) by local and nationwide newspapers at that time. Their victory in America was still remembered as a major turning point in the history of rock and roll. Thanks to the Beatles, a lot of opportunities were opened up to new faces on the market. </a:t>
            </a:r>
            <a:r>
              <a:rPr lang="zh-CN" altLang="en-US" sz="2000" u="sng"/>
              <a:t>     35    </a:t>
            </a:r>
            <a:r>
              <a:rPr lang="zh-CN" altLang="en-US" sz="2000" u="sng">
                <a:solidFill>
                  <a:schemeClr val="bg1"/>
                </a:solidFill>
              </a:rPr>
              <a:t> 。</a:t>
            </a:r>
            <a:endParaRPr lang="zh-CN" altLang="en-US" sz="2000" u="sng"/>
          </a:p>
          <a:p>
            <a:r>
              <a:rPr lang="zh-CN" altLang="en-US" sz="2000"/>
              <a:t>   A. They decided on a tour to the United States in 1964.</a:t>
            </a:r>
            <a:endParaRPr lang="zh-CN" altLang="en-US" sz="2000"/>
          </a:p>
          <a:p>
            <a:r>
              <a:rPr lang="zh-CN" altLang="en-US" sz="2000"/>
              <a:t>   E. Many rock bands were able to follow in the footsteps of the Beatles.</a:t>
            </a:r>
            <a:endParaRPr lang="zh-CN" altLang="en-US" sz="2000"/>
          </a:p>
          <a:p>
            <a:r>
              <a:rPr lang="zh-CN" altLang="en-US" sz="2000"/>
              <a:t>   G. They performed their first concert in America at CBS television’s 53rd street studio.</a:t>
            </a:r>
            <a:endParaRPr lang="zh-CN" altLang="en-US" sz="2000"/>
          </a:p>
        </p:txBody>
      </p:sp>
      <p:sp>
        <p:nvSpPr>
          <p:cNvPr id="11" name="文本框 10"/>
          <p:cNvSpPr txBox="1"/>
          <p:nvPr/>
        </p:nvSpPr>
        <p:spPr>
          <a:xfrm>
            <a:off x="524510" y="4407535"/>
            <a:ext cx="11179175" cy="2306955"/>
          </a:xfrm>
          <a:prstGeom prst="rect">
            <a:avLst/>
          </a:prstGeom>
          <a:solidFill>
            <a:schemeClr val="accent3">
              <a:lumMod val="20000"/>
              <a:lumOff val="80000"/>
            </a:schemeClr>
          </a:solidFill>
        </p:spPr>
        <p:txBody>
          <a:bodyPr wrap="square" rtlCol="0" anchor="t">
            <a:spAutoFit/>
          </a:bodyPr>
          <a:lstStyle/>
          <a:p>
            <a:r>
              <a:rPr lang="en-US" altLang="zh-CN" sz="2400">
                <a:latin typeface="微软雅黑" panose="020B0503020204020204" charset="-122"/>
                <a:ea typeface="微软雅黑" panose="020B0503020204020204" charset="-122"/>
                <a:cs typeface="微软雅黑" panose="020B0503020204020204" charset="-122"/>
              </a:rPr>
              <a:t>    </a:t>
            </a:r>
            <a:r>
              <a:rPr sz="2400">
                <a:latin typeface="微软雅黑" panose="020B0503020204020204" charset="-122"/>
                <a:ea typeface="微软雅黑" panose="020B0503020204020204" charset="-122"/>
                <a:cs typeface="微软雅黑" panose="020B0503020204020204" charset="-122"/>
              </a:rPr>
              <a:t>本段设了三空，这种情况较少见，但如果我们运用主位推进模式观察分析信息交互传递，这三空的信息还原就迎刃而解。</a:t>
            </a:r>
            <a:endParaRPr sz="2400">
              <a:latin typeface="微软雅黑" panose="020B0503020204020204" charset="-122"/>
              <a:ea typeface="微软雅黑" panose="020B0503020204020204" charset="-122"/>
              <a:cs typeface="微软雅黑" panose="020B0503020204020204" charset="-122"/>
            </a:endParaRPr>
          </a:p>
          <a:p>
            <a:r>
              <a:rPr sz="2400">
                <a:latin typeface="微软雅黑" panose="020B0503020204020204" charset="-122"/>
                <a:ea typeface="微软雅黑" panose="020B0503020204020204" charset="-122"/>
                <a:cs typeface="微软雅黑" panose="020B0503020204020204" charset="-122"/>
              </a:rPr>
              <a:t>     本段的叙述起点第33题我们不知道，但相对于第二句“They were not sure how the Americans would react to the new type of music”，我们推断作为第二句的</a:t>
            </a:r>
            <a:r>
              <a:rPr sz="2400">
                <a:solidFill>
                  <a:srgbClr val="FF0000"/>
                </a:solidFill>
                <a:latin typeface="微软雅黑" panose="020B0503020204020204" charset="-122"/>
                <a:ea typeface="微软雅黑" panose="020B0503020204020204" charset="-122"/>
                <a:cs typeface="微软雅黑" panose="020B0503020204020204" charset="-122"/>
              </a:rPr>
              <a:t>已知信息Americans</a:t>
            </a:r>
            <a:r>
              <a:rPr sz="2400">
                <a:latin typeface="微软雅黑" panose="020B0503020204020204" charset="-122"/>
                <a:ea typeface="微软雅黑" panose="020B0503020204020204" charset="-122"/>
                <a:cs typeface="微软雅黑" panose="020B0503020204020204" charset="-122"/>
              </a:rPr>
              <a:t>是第一句的述位（新信息），因此锁定A答案的</a:t>
            </a:r>
            <a:r>
              <a:rPr sz="2400">
                <a:solidFill>
                  <a:srgbClr val="FF0000"/>
                </a:solidFill>
                <a:latin typeface="微软雅黑" panose="020B0503020204020204" charset="-122"/>
                <a:ea typeface="微软雅黑" panose="020B0503020204020204" charset="-122"/>
                <a:cs typeface="微软雅黑" panose="020B0503020204020204" charset="-122"/>
              </a:rPr>
              <a:t>“the United States”</a:t>
            </a:r>
            <a:r>
              <a:rPr sz="2400">
                <a:latin typeface="微软雅黑" panose="020B0503020204020204" charset="-122"/>
                <a:ea typeface="微软雅黑" panose="020B0503020204020204" charset="-122"/>
                <a:cs typeface="微软雅黑" panose="020B0503020204020204" charset="-122"/>
              </a:rPr>
              <a:t>是主位同一型的推进模式。</a:t>
            </a:r>
            <a:endParaRPr sz="2400">
              <a:latin typeface="微软雅黑" panose="020B0503020204020204" charset="-122"/>
              <a:ea typeface="微软雅黑" panose="020B0503020204020204" charset="-122"/>
              <a:cs typeface="微软雅黑" panose="020B0503020204020204" charset="-122"/>
            </a:endParaRPr>
          </a:p>
        </p:txBody>
      </p:sp>
      <p:sp>
        <p:nvSpPr>
          <p:cNvPr id="13" name="矩形: 圆角 12"/>
          <p:cNvSpPr/>
          <p:nvPr/>
        </p:nvSpPr>
        <p:spPr>
          <a:xfrm>
            <a:off x="1040765" y="3160395"/>
            <a:ext cx="654050" cy="342265"/>
          </a:xfrm>
          <a:prstGeom prst="roundRect">
            <a:avLst/>
          </a:prstGeom>
          <a:solidFill>
            <a:srgbClr val="B4DCFA">
              <a:lumMod val="90000"/>
              <a:alpha val="49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5" name="矩形: 圆角 12"/>
          <p:cNvSpPr/>
          <p:nvPr/>
        </p:nvSpPr>
        <p:spPr>
          <a:xfrm>
            <a:off x="4681855" y="982980"/>
            <a:ext cx="1706245" cy="397510"/>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8" name="矩形: 圆角 10"/>
          <p:cNvSpPr/>
          <p:nvPr/>
        </p:nvSpPr>
        <p:spPr>
          <a:xfrm>
            <a:off x="3966210" y="3135630"/>
            <a:ext cx="1910715" cy="367030"/>
          </a:xfrm>
          <a:prstGeom prst="roundRect">
            <a:avLst/>
          </a:prstGeom>
          <a:solidFill>
            <a:srgbClr val="FF8021">
              <a:lumMod val="40000"/>
              <a:lumOff val="60000"/>
              <a:alpha val="48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6" name="矩形: 圆角 10"/>
          <p:cNvSpPr/>
          <p:nvPr/>
        </p:nvSpPr>
        <p:spPr>
          <a:xfrm>
            <a:off x="8004175" y="1013460"/>
            <a:ext cx="2464435" cy="367030"/>
          </a:xfrm>
          <a:prstGeom prst="roundRect">
            <a:avLst/>
          </a:prstGeom>
          <a:solidFill>
            <a:srgbClr val="FF8021">
              <a:lumMod val="40000"/>
              <a:lumOff val="6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7" name="矩形: 圆角 12"/>
          <p:cNvSpPr/>
          <p:nvPr/>
        </p:nvSpPr>
        <p:spPr>
          <a:xfrm>
            <a:off x="1848485" y="5923915"/>
            <a:ext cx="2833370" cy="397510"/>
          </a:xfrm>
          <a:prstGeom prst="roundRect">
            <a:avLst/>
          </a:prstGeom>
          <a:solidFill>
            <a:srgbClr val="B4DCFA">
              <a:lumMod val="90000"/>
              <a:alpha val="6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9" name="矩形: 圆角 10"/>
          <p:cNvSpPr/>
          <p:nvPr/>
        </p:nvSpPr>
        <p:spPr>
          <a:xfrm>
            <a:off x="6134100" y="5954395"/>
            <a:ext cx="2021205" cy="367030"/>
          </a:xfrm>
          <a:prstGeom prst="roundRect">
            <a:avLst/>
          </a:prstGeom>
          <a:solidFill>
            <a:srgbClr val="FF8021">
              <a:lumMod val="40000"/>
              <a:lumOff val="60000"/>
              <a:alpha val="49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0" name="矩形: 圆角 10"/>
          <p:cNvSpPr/>
          <p:nvPr/>
        </p:nvSpPr>
        <p:spPr>
          <a:xfrm>
            <a:off x="762000" y="6347460"/>
            <a:ext cx="2811780" cy="367030"/>
          </a:xfrm>
          <a:prstGeom prst="roundRect">
            <a:avLst/>
          </a:prstGeom>
          <a:solidFill>
            <a:srgbClr val="FF8021">
              <a:lumMod val="40000"/>
              <a:lumOff val="60000"/>
              <a:alpha val="49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cxnSp>
        <p:nvCxnSpPr>
          <p:cNvPr id="22" name="直接箭头连接符 21"/>
          <p:cNvCxnSpPr>
            <a:stCxn id="8" idx="0"/>
          </p:cNvCxnSpPr>
          <p:nvPr/>
        </p:nvCxnSpPr>
        <p:spPr>
          <a:xfrm flipV="1">
            <a:off x="4921885" y="1464945"/>
            <a:ext cx="784860" cy="167068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23"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1000" fill="hold"/>
                                        <p:tgtEl>
                                          <p:spTgt spid="13"/>
                                        </p:tgtEl>
                                        <p:attrNameLst>
                                          <p:attrName>ppt_x</p:attrName>
                                        </p:attrNameLst>
                                      </p:cBhvr>
                                      <p:tavLst>
                                        <p:tav tm="0">
                                          <p:val>
                                            <p:strVal val="#ppt_x-.2"/>
                                          </p:val>
                                        </p:tav>
                                        <p:tav tm="100000">
                                          <p:val>
                                            <p:strVal val="#ppt_x"/>
                                          </p:val>
                                        </p:tav>
                                      </p:tavLst>
                                    </p:anim>
                                    <p:anim calcmode="lin" valueType="num">
                                      <p:cBhvr>
                                        <p:cTn id="35"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6" dur="1000"/>
                                        <p:tgtEl>
                                          <p:spTgt spid="13"/>
                                        </p:tgtEl>
                                      </p:cBhvr>
                                    </p:animEffect>
                                  </p:childTnLst>
                                </p:cTn>
                              </p:par>
                              <p:par>
                                <p:cTn id="37" presetID="29"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ppt_x</p:attrName>
                                        </p:attrNameLst>
                                      </p:cBhvr>
                                      <p:tavLst>
                                        <p:tav tm="0">
                                          <p:val>
                                            <p:strVal val="#ppt_x-.2"/>
                                          </p:val>
                                        </p:tav>
                                        <p:tav tm="100000">
                                          <p:val>
                                            <p:strVal val="#ppt_x"/>
                                          </p:val>
                                        </p:tav>
                                      </p:tavLst>
                                    </p:anim>
                                    <p:anim calcmode="lin" valueType="num">
                                      <p:cBhvr>
                                        <p:cTn id="4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41" dur="1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p:cTn id="46" dur="1000" fill="hold"/>
                                        <p:tgtEl>
                                          <p:spTgt spid="5"/>
                                        </p:tgtEl>
                                        <p:attrNameLst>
                                          <p:attrName>ppt_x</p:attrName>
                                        </p:attrNameLst>
                                      </p:cBhvr>
                                      <p:tavLst>
                                        <p:tav tm="0">
                                          <p:val>
                                            <p:strVal val="#ppt_x-.2"/>
                                          </p:val>
                                        </p:tav>
                                        <p:tav tm="100000">
                                          <p:val>
                                            <p:strVal val="#ppt_x"/>
                                          </p:val>
                                        </p:tav>
                                      </p:tavLst>
                                    </p:anim>
                                    <p:anim calcmode="lin" valueType="num">
                                      <p:cBhvr>
                                        <p:cTn id="47"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48" dur="1000"/>
                                        <p:tgtEl>
                                          <p:spTgt spid="5"/>
                                        </p:tgtEl>
                                      </p:cBhvr>
                                    </p:animEffect>
                                  </p:childTnLst>
                                </p:cTn>
                              </p:par>
                              <p:par>
                                <p:cTn id="49" presetID="29" presetClass="entr" presetSubtype="0"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1000" fill="hold"/>
                                        <p:tgtEl>
                                          <p:spTgt spid="6"/>
                                        </p:tgtEl>
                                        <p:attrNameLst>
                                          <p:attrName>ppt_x</p:attrName>
                                        </p:attrNameLst>
                                      </p:cBhvr>
                                      <p:tavLst>
                                        <p:tav tm="0">
                                          <p:val>
                                            <p:strVal val="#ppt_x-.2"/>
                                          </p:val>
                                        </p:tav>
                                        <p:tav tm="100000">
                                          <p:val>
                                            <p:strVal val="#ppt_x"/>
                                          </p:val>
                                        </p:tav>
                                      </p:tavLst>
                                    </p:anim>
                                    <p:anim calcmode="lin" valueType="num">
                                      <p:cBhvr>
                                        <p:cTn id="5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53" dur="10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barn(inVertical)">
                                      <p:cBhvr>
                                        <p:cTn id="5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11" grpId="0" bldLvl="0" animBg="1"/>
      <p:bldP spid="11" grpId="1" animBg="1"/>
      <p:bldP spid="13" grpId="0" bldLvl="0" animBg="1"/>
      <p:bldP spid="13" grpId="1" animBg="1"/>
      <p:bldP spid="5" grpId="0" bldLvl="0" animBg="1"/>
      <p:bldP spid="5" grpId="1" animBg="1"/>
      <p:bldP spid="8" grpId="0" bldLvl="0" animBg="1"/>
      <p:bldP spid="8" grpId="1" animBg="1"/>
      <p:bldP spid="6" grpId="0" bldLvl="0" animBg="1"/>
      <p:bldP spid="6" grpId="1" animBg="1"/>
      <p:bldP spid="7" grpId="0" bldLvl="0" animBg="1"/>
      <p:bldP spid="7" grpId="1" animBg="1"/>
      <p:bldP spid="9" grpId="0" bldLvl="0" animBg="1"/>
      <p:bldP spid="9" grpId="1" animBg="1"/>
      <p:bldP spid="10" grpId="0" bldLvl="0" animBg="1"/>
      <p:bldP spid="1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4510" y="446405"/>
            <a:ext cx="11132185" cy="618553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3. 掌握主位推进理念，文脉要畅通</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3" name="文本框 2"/>
          <p:cNvSpPr txBox="1"/>
          <p:nvPr/>
        </p:nvSpPr>
        <p:spPr>
          <a:xfrm>
            <a:off x="8404225" y="47625"/>
            <a:ext cx="2682240" cy="398780"/>
          </a:xfrm>
          <a:prstGeom prst="rect">
            <a:avLst/>
          </a:prstGeom>
          <a:noFill/>
        </p:spPr>
        <p:txBody>
          <a:bodyPr wrap="square" rtlCol="0" anchor="t">
            <a:spAutoFit/>
          </a:bodyPr>
          <a:lstStyle/>
          <a:p>
            <a:r>
              <a:rPr lang="zh-CN" altLang="en-US" sz="2000" b="1">
                <a:solidFill>
                  <a:schemeClr val="bg1"/>
                </a:solidFill>
              </a:rPr>
              <a:t>2019年6月浙江高考卷</a:t>
            </a:r>
            <a:endParaRPr lang="zh-CN" altLang="en-US" sz="2000" b="1">
              <a:solidFill>
                <a:schemeClr val="bg1"/>
              </a:solidFill>
            </a:endParaRPr>
          </a:p>
        </p:txBody>
      </p:sp>
      <p:sp>
        <p:nvSpPr>
          <p:cNvPr id="4" name="文本框 3"/>
          <p:cNvSpPr txBox="1"/>
          <p:nvPr/>
        </p:nvSpPr>
        <p:spPr>
          <a:xfrm>
            <a:off x="529590" y="982980"/>
            <a:ext cx="11132820" cy="3169285"/>
          </a:xfrm>
          <a:prstGeom prst="rect">
            <a:avLst/>
          </a:prstGeom>
          <a:noFill/>
        </p:spPr>
        <p:txBody>
          <a:bodyPr wrap="square" rtlCol="0" anchor="t">
            <a:spAutoFit/>
          </a:bodyPr>
          <a:lstStyle/>
          <a:p>
            <a:r>
              <a:rPr lang="zh-CN" altLang="en-US" sz="2000"/>
              <a:t>    </a:t>
            </a:r>
            <a:r>
              <a:rPr lang="zh-CN" altLang="en-US" sz="2000" u="sng"/>
              <a:t>     33     </a:t>
            </a:r>
            <a:r>
              <a:rPr lang="zh-CN" altLang="en-US" sz="2000"/>
              <a:t> They were not sure how the Americans would react to the new type of music. Beatlemania hit New York on February 7, 1964. Hundreds of fans jammed the airport to greet them.  </a:t>
            </a:r>
            <a:r>
              <a:rPr lang="zh-CN" altLang="en-US" sz="2000" u="sng"/>
              <a:t>     34     </a:t>
            </a:r>
            <a:r>
              <a:rPr lang="zh-CN" altLang="en-US" sz="2000"/>
              <a:t> The concert was broadcast live and attracted the largest one night audience in the history of television up to that time. The Beatles were described as a British invasion (入侵) by local and nationwide newspapers at that time. Their victory in America was still remembered as a major turning point in the history of rock and roll. Thanks to the Beatles, a lot of opportunities were opened up to new faces on the market. </a:t>
            </a:r>
            <a:r>
              <a:rPr lang="zh-CN" altLang="en-US" sz="2000" u="sng"/>
              <a:t>     35    </a:t>
            </a:r>
            <a:r>
              <a:rPr lang="zh-CN" altLang="en-US" sz="2000" u="sng">
                <a:solidFill>
                  <a:schemeClr val="bg1"/>
                </a:solidFill>
              </a:rPr>
              <a:t> 。</a:t>
            </a:r>
            <a:endParaRPr lang="zh-CN" altLang="en-US" sz="2000" u="sng"/>
          </a:p>
          <a:p>
            <a:r>
              <a:rPr lang="zh-CN" altLang="en-US" sz="2000"/>
              <a:t>   A. They decided on a tour to the United States in 1964.</a:t>
            </a:r>
            <a:endParaRPr lang="zh-CN" altLang="en-US" sz="2000"/>
          </a:p>
          <a:p>
            <a:r>
              <a:rPr lang="zh-CN" altLang="en-US" sz="2000"/>
              <a:t>   E. Many rock bands were able to follow in the footsteps of the Beatles.</a:t>
            </a:r>
            <a:endParaRPr lang="zh-CN" altLang="en-US" sz="2000"/>
          </a:p>
          <a:p>
            <a:r>
              <a:rPr lang="zh-CN" altLang="en-US" sz="2000"/>
              <a:t>   G. They performed their first concert in America at CBS television’s 53rd street studio.</a:t>
            </a:r>
            <a:endParaRPr lang="zh-CN" altLang="en-US" sz="2000"/>
          </a:p>
        </p:txBody>
      </p:sp>
      <p:sp>
        <p:nvSpPr>
          <p:cNvPr id="11" name="文本框 10"/>
          <p:cNvSpPr txBox="1"/>
          <p:nvPr/>
        </p:nvSpPr>
        <p:spPr>
          <a:xfrm>
            <a:off x="524510" y="4407535"/>
            <a:ext cx="11179175" cy="1198880"/>
          </a:xfrm>
          <a:prstGeom prst="rect">
            <a:avLst/>
          </a:prstGeom>
          <a:solidFill>
            <a:schemeClr val="accent3">
              <a:lumMod val="20000"/>
              <a:lumOff val="80000"/>
            </a:schemeClr>
          </a:solidFill>
        </p:spPr>
        <p:txBody>
          <a:bodyPr wrap="square" rtlCol="0" anchor="t">
            <a:spAutoFit/>
          </a:bodyPr>
          <a:lstStyle/>
          <a:p>
            <a:r>
              <a:rPr lang="en-US" altLang="zh-CN" sz="2400">
                <a:latin typeface="微软雅黑" panose="020B0503020204020204" charset="-122"/>
                <a:ea typeface="微软雅黑" panose="020B0503020204020204" charset="-122"/>
                <a:cs typeface="微软雅黑" panose="020B0503020204020204" charset="-122"/>
              </a:rPr>
              <a:t>    </a:t>
            </a:r>
            <a:r>
              <a:rPr sz="2400">
                <a:latin typeface="微软雅黑" panose="020B0503020204020204" charset="-122"/>
                <a:ea typeface="微软雅黑" panose="020B0503020204020204" charset="-122"/>
                <a:cs typeface="微软雅黑" panose="020B0503020204020204" charset="-122"/>
              </a:rPr>
              <a:t>通过第34题的前一句“greet them”和后一句的“The concert”，我们可以推断34题里有可以作为上句新信息的“they”和下句旧信息的“concert”，因此根据延续型的推进模式，我们很快锁定G答案。</a:t>
            </a:r>
            <a:endParaRPr sz="2400">
              <a:latin typeface="微软雅黑" panose="020B0503020204020204" charset="-122"/>
              <a:ea typeface="微软雅黑" panose="020B0503020204020204" charset="-122"/>
              <a:cs typeface="微软雅黑" panose="020B0503020204020204" charset="-122"/>
            </a:endParaRPr>
          </a:p>
        </p:txBody>
      </p:sp>
      <p:sp>
        <p:nvSpPr>
          <p:cNvPr id="13" name="矩形: 圆角 12"/>
          <p:cNvSpPr/>
          <p:nvPr/>
        </p:nvSpPr>
        <p:spPr>
          <a:xfrm>
            <a:off x="2417445" y="1586230"/>
            <a:ext cx="1337310" cy="39560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5" name="矩形: 圆角 12"/>
          <p:cNvSpPr/>
          <p:nvPr/>
        </p:nvSpPr>
        <p:spPr>
          <a:xfrm>
            <a:off x="1036320" y="3787140"/>
            <a:ext cx="803275"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6" name="矩形: 圆角 10"/>
          <p:cNvSpPr/>
          <p:nvPr/>
        </p:nvSpPr>
        <p:spPr>
          <a:xfrm>
            <a:off x="3079750" y="3785235"/>
            <a:ext cx="1831340" cy="367030"/>
          </a:xfrm>
          <a:prstGeom prst="roundRect">
            <a:avLst/>
          </a:prstGeom>
          <a:solidFill>
            <a:srgbClr val="FF8021">
              <a:lumMod val="40000"/>
              <a:lumOff val="6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7" name="矩形: 圆角 10"/>
          <p:cNvSpPr/>
          <p:nvPr/>
        </p:nvSpPr>
        <p:spPr>
          <a:xfrm>
            <a:off x="10093960" y="1330325"/>
            <a:ext cx="1134110" cy="367030"/>
          </a:xfrm>
          <a:prstGeom prst="roundRect">
            <a:avLst/>
          </a:prstGeom>
          <a:solidFill>
            <a:srgbClr val="FF8021">
              <a:lumMod val="40000"/>
              <a:lumOff val="6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8" name="矩形: 圆角 10"/>
          <p:cNvSpPr/>
          <p:nvPr/>
        </p:nvSpPr>
        <p:spPr>
          <a:xfrm>
            <a:off x="524510" y="1586230"/>
            <a:ext cx="949325" cy="367030"/>
          </a:xfrm>
          <a:prstGeom prst="roundRect">
            <a:avLst/>
          </a:prstGeom>
          <a:solidFill>
            <a:srgbClr val="FF8021">
              <a:lumMod val="40000"/>
              <a:lumOff val="6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cxnSp>
        <p:nvCxnSpPr>
          <p:cNvPr id="22" name="直接箭头连接符 21"/>
          <p:cNvCxnSpPr>
            <a:stCxn id="8" idx="2"/>
            <a:endCxn id="5" idx="0"/>
          </p:cNvCxnSpPr>
          <p:nvPr/>
        </p:nvCxnSpPr>
        <p:spPr>
          <a:xfrm>
            <a:off x="999490" y="1953260"/>
            <a:ext cx="438785" cy="183388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H="1" flipV="1">
            <a:off x="3331210" y="1987550"/>
            <a:ext cx="545465" cy="179959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23"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ppt_x</p:attrName>
                                        </p:attrNameLst>
                                      </p:cBhvr>
                                      <p:tavLst>
                                        <p:tav tm="0">
                                          <p:val>
                                            <p:strVal val="#ppt_x-.2"/>
                                          </p:val>
                                        </p:tav>
                                        <p:tav tm="100000">
                                          <p:val>
                                            <p:strVal val="#ppt_x"/>
                                          </p:val>
                                        </p:tav>
                                      </p:tavLst>
                                    </p:anim>
                                    <p:anim calcmode="lin" valueType="num">
                                      <p:cBhvr>
                                        <p:cTn id="2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ppt_x</p:attrName>
                                        </p:attrNameLst>
                                      </p:cBhvr>
                                      <p:tavLst>
                                        <p:tav tm="0">
                                          <p:val>
                                            <p:strVal val="#ppt_x-.2"/>
                                          </p:val>
                                        </p:tav>
                                        <p:tav tm="100000">
                                          <p:val>
                                            <p:strVal val="#ppt_x"/>
                                          </p:val>
                                        </p:tav>
                                      </p:tavLst>
                                    </p:anim>
                                    <p:anim calcmode="lin" valueType="num">
                                      <p:cBhvr>
                                        <p:cTn id="2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7"/>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ppt_x</p:attrName>
                                        </p:attrNameLst>
                                      </p:cBhvr>
                                      <p:tavLst>
                                        <p:tav tm="0">
                                          <p:val>
                                            <p:strVal val="#ppt_x-.2"/>
                                          </p:val>
                                        </p:tav>
                                        <p:tav tm="100000">
                                          <p:val>
                                            <p:strVal val="#ppt_x"/>
                                          </p:val>
                                        </p:tav>
                                      </p:tavLst>
                                    </p:anim>
                                    <p:anim calcmode="lin" valueType="num">
                                      <p:cBhvr>
                                        <p:cTn id="3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4" dur="1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arn(inVertical)">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29"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1000" fill="hold"/>
                                        <p:tgtEl>
                                          <p:spTgt spid="6"/>
                                        </p:tgtEl>
                                        <p:attrNameLst>
                                          <p:attrName>ppt_x</p:attrName>
                                        </p:attrNameLst>
                                      </p:cBhvr>
                                      <p:tavLst>
                                        <p:tav tm="0">
                                          <p:val>
                                            <p:strVal val="#ppt_x-.2"/>
                                          </p:val>
                                        </p:tav>
                                        <p:tav tm="100000">
                                          <p:val>
                                            <p:strVal val="#ppt_x"/>
                                          </p:val>
                                        </p:tav>
                                      </p:tavLst>
                                    </p:anim>
                                    <p:anim calcmode="lin" valueType="num">
                                      <p:cBhvr>
                                        <p:cTn id="45"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46" dur="1000"/>
                                        <p:tgtEl>
                                          <p:spTgt spid="6"/>
                                        </p:tgtEl>
                                      </p:cBhvr>
                                    </p:animEffect>
                                  </p:childTnLst>
                                </p:cTn>
                              </p:par>
                              <p:par>
                                <p:cTn id="47" presetID="29"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1000" fill="hold"/>
                                        <p:tgtEl>
                                          <p:spTgt spid="13"/>
                                        </p:tgtEl>
                                        <p:attrNameLst>
                                          <p:attrName>ppt_x</p:attrName>
                                        </p:attrNameLst>
                                      </p:cBhvr>
                                      <p:tavLst>
                                        <p:tav tm="0">
                                          <p:val>
                                            <p:strVal val="#ppt_x-.2"/>
                                          </p:val>
                                        </p:tav>
                                        <p:tav tm="100000">
                                          <p:val>
                                            <p:strVal val="#ppt_x"/>
                                          </p:val>
                                        </p:tav>
                                      </p:tavLst>
                                    </p:anim>
                                    <p:anim calcmode="lin" valueType="num">
                                      <p:cBhvr>
                                        <p:cTn id="50"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barn(inVertical)">
                                      <p:cBhvr>
                                        <p:cTn id="5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11" grpId="0" bldLvl="0" animBg="1"/>
      <p:bldP spid="11" grpId="1" animBg="1"/>
      <p:bldP spid="13" grpId="0" animBg="1"/>
      <p:bldP spid="13" grpId="1" animBg="1"/>
      <p:bldP spid="5" grpId="0" animBg="1"/>
      <p:bldP spid="5" grpId="1" animBg="1"/>
      <p:bldP spid="6" grpId="0" animBg="1"/>
      <p:bldP spid="6" grpId="1" animBg="1"/>
      <p:bldP spid="7" grpId="0" bldLvl="0" animBg="1"/>
      <p:bldP spid="7" grpId="1" animBg="1"/>
      <p:bldP spid="8" grpId="0" bldLvl="0" animBg="1"/>
      <p:bldP spid="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4510" y="446405"/>
            <a:ext cx="11132185" cy="618553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3. 掌握主位推进理念，文脉要畅通</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3" name="文本框 2"/>
          <p:cNvSpPr txBox="1"/>
          <p:nvPr/>
        </p:nvSpPr>
        <p:spPr>
          <a:xfrm>
            <a:off x="8404225" y="47625"/>
            <a:ext cx="2682240" cy="398780"/>
          </a:xfrm>
          <a:prstGeom prst="rect">
            <a:avLst/>
          </a:prstGeom>
          <a:noFill/>
        </p:spPr>
        <p:txBody>
          <a:bodyPr wrap="square" rtlCol="0" anchor="t">
            <a:spAutoFit/>
          </a:bodyPr>
          <a:lstStyle/>
          <a:p>
            <a:r>
              <a:rPr lang="zh-CN" altLang="en-US" sz="2000" b="1">
                <a:solidFill>
                  <a:schemeClr val="bg1"/>
                </a:solidFill>
              </a:rPr>
              <a:t>2019年6月浙江高考卷</a:t>
            </a:r>
            <a:endParaRPr lang="zh-CN" altLang="en-US" sz="2000" b="1">
              <a:solidFill>
                <a:schemeClr val="bg1"/>
              </a:solidFill>
            </a:endParaRPr>
          </a:p>
        </p:txBody>
      </p:sp>
      <p:sp>
        <p:nvSpPr>
          <p:cNvPr id="4" name="文本框 3"/>
          <p:cNvSpPr txBox="1"/>
          <p:nvPr/>
        </p:nvSpPr>
        <p:spPr>
          <a:xfrm>
            <a:off x="529590" y="982980"/>
            <a:ext cx="11132820" cy="3169285"/>
          </a:xfrm>
          <a:prstGeom prst="rect">
            <a:avLst/>
          </a:prstGeom>
          <a:noFill/>
        </p:spPr>
        <p:txBody>
          <a:bodyPr wrap="square" rtlCol="0" anchor="t">
            <a:spAutoFit/>
          </a:bodyPr>
          <a:lstStyle/>
          <a:p>
            <a:r>
              <a:rPr lang="zh-CN" altLang="en-US" sz="2000"/>
              <a:t>    </a:t>
            </a:r>
            <a:r>
              <a:rPr lang="zh-CN" altLang="en-US" sz="2000" u="sng"/>
              <a:t>     33     </a:t>
            </a:r>
            <a:r>
              <a:rPr lang="zh-CN" altLang="en-US" sz="2000"/>
              <a:t> They were not sure how the Americans would react to the new type of music. Beatlemania hit New York on February 7, 1964. Hundreds of fans jammed the airport to greet them.  </a:t>
            </a:r>
            <a:r>
              <a:rPr lang="zh-CN" altLang="en-US" sz="2000" u="sng"/>
              <a:t>     34     </a:t>
            </a:r>
            <a:r>
              <a:rPr lang="zh-CN" altLang="en-US" sz="2000"/>
              <a:t> The concert was broadcast live and attracted the largest one night audience in the history of television up to that time. The Beatles were described as a British invasion (入侵) by local and nationwide newspapers at that time. Their victory in America was still remembered as a major turning point in the history of rock and roll. Thanks to the Beatles, a lot of opportunities were opened up to new faces on the market. </a:t>
            </a:r>
            <a:r>
              <a:rPr lang="zh-CN" altLang="en-US" sz="2000" u="sng"/>
              <a:t>     35    </a:t>
            </a:r>
            <a:r>
              <a:rPr lang="zh-CN" altLang="en-US" sz="2000" u="sng">
                <a:solidFill>
                  <a:schemeClr val="bg1"/>
                </a:solidFill>
              </a:rPr>
              <a:t> 。</a:t>
            </a:r>
            <a:endParaRPr lang="zh-CN" altLang="en-US" sz="2000" u="sng"/>
          </a:p>
          <a:p>
            <a:r>
              <a:rPr lang="zh-CN" altLang="en-US" sz="2000"/>
              <a:t>   A. They decided on a tour to the United States in 1964.</a:t>
            </a:r>
            <a:endParaRPr lang="zh-CN" altLang="en-US" sz="2000"/>
          </a:p>
          <a:p>
            <a:r>
              <a:rPr lang="zh-CN" altLang="en-US" sz="2000"/>
              <a:t>   E. Many rock bands were able to follow in the footsteps of the Beatles.</a:t>
            </a:r>
            <a:endParaRPr lang="zh-CN" altLang="en-US" sz="2000"/>
          </a:p>
          <a:p>
            <a:r>
              <a:rPr lang="zh-CN" altLang="en-US" sz="2000"/>
              <a:t>   G. They performed their first concert in America at CBS television’s 53rd street studio.</a:t>
            </a:r>
            <a:endParaRPr lang="zh-CN" altLang="en-US" sz="2000"/>
          </a:p>
        </p:txBody>
      </p:sp>
      <p:sp>
        <p:nvSpPr>
          <p:cNvPr id="11" name="文本框 10"/>
          <p:cNvSpPr txBox="1"/>
          <p:nvPr/>
        </p:nvSpPr>
        <p:spPr>
          <a:xfrm>
            <a:off x="524510" y="4407535"/>
            <a:ext cx="11179175" cy="1198880"/>
          </a:xfrm>
          <a:prstGeom prst="rect">
            <a:avLst/>
          </a:prstGeom>
          <a:solidFill>
            <a:schemeClr val="accent3">
              <a:lumMod val="20000"/>
              <a:lumOff val="80000"/>
            </a:schemeClr>
          </a:solidFill>
        </p:spPr>
        <p:txBody>
          <a:bodyPr wrap="square" rtlCol="0" anchor="t">
            <a:spAutoFit/>
          </a:bodyPr>
          <a:lstStyle/>
          <a:p>
            <a:r>
              <a:rPr lang="en-US" altLang="zh-CN" sz="2400">
                <a:latin typeface="微软雅黑" panose="020B0503020204020204" charset="-122"/>
                <a:ea typeface="微软雅黑" panose="020B0503020204020204" charset="-122"/>
                <a:cs typeface="微软雅黑" panose="020B0503020204020204" charset="-122"/>
              </a:rPr>
              <a:t>    </a:t>
            </a:r>
            <a:r>
              <a:rPr sz="2400">
                <a:latin typeface="微软雅黑" panose="020B0503020204020204" charset="-122"/>
                <a:ea typeface="微软雅黑" panose="020B0503020204020204" charset="-122"/>
                <a:cs typeface="微软雅黑" panose="020B0503020204020204" charset="-122"/>
              </a:rPr>
              <a:t>第35题的上句的述位是“new faces”，根据延续型的推进模式，行文思路很自然地演进到E选项，“Many rock bands ”主位（旧信息）与“new faces”是逻辑吻合的。 </a:t>
            </a:r>
            <a:endParaRPr sz="2400">
              <a:latin typeface="微软雅黑" panose="020B0503020204020204" charset="-122"/>
              <a:ea typeface="微软雅黑" panose="020B0503020204020204" charset="-122"/>
              <a:cs typeface="微软雅黑" panose="020B0503020204020204" charset="-122"/>
            </a:endParaRPr>
          </a:p>
        </p:txBody>
      </p:sp>
      <p:sp>
        <p:nvSpPr>
          <p:cNvPr id="5" name="矩形: 圆角 12"/>
          <p:cNvSpPr/>
          <p:nvPr/>
        </p:nvSpPr>
        <p:spPr>
          <a:xfrm>
            <a:off x="1035685" y="3420110"/>
            <a:ext cx="204470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7" name="矩形: 圆角 10"/>
          <p:cNvSpPr/>
          <p:nvPr/>
        </p:nvSpPr>
        <p:spPr>
          <a:xfrm>
            <a:off x="2700020" y="2832735"/>
            <a:ext cx="2980690" cy="367030"/>
          </a:xfrm>
          <a:prstGeom prst="roundRect">
            <a:avLst/>
          </a:prstGeom>
          <a:solidFill>
            <a:srgbClr val="FF8021">
              <a:lumMod val="40000"/>
              <a:lumOff val="6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cxnSp>
        <p:nvCxnSpPr>
          <p:cNvPr id="22" name="直接箭头连接符 21"/>
          <p:cNvCxnSpPr/>
          <p:nvPr/>
        </p:nvCxnSpPr>
        <p:spPr>
          <a:xfrm flipH="1">
            <a:off x="2587625" y="3083560"/>
            <a:ext cx="492125" cy="36068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23"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ppt_x</p:attrName>
                                        </p:attrNameLst>
                                      </p:cBhvr>
                                      <p:tavLst>
                                        <p:tav tm="0">
                                          <p:val>
                                            <p:strVal val="#ppt_x-.2"/>
                                          </p:val>
                                        </p:tav>
                                        <p:tav tm="100000">
                                          <p:val>
                                            <p:strVal val="#ppt_x"/>
                                          </p:val>
                                        </p:tav>
                                      </p:tavLst>
                                    </p:anim>
                                    <p:anim calcmode="lin" valueType="num">
                                      <p:cBhvr>
                                        <p:cTn id="2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ppt_x</p:attrName>
                                        </p:attrNameLst>
                                      </p:cBhvr>
                                      <p:tavLst>
                                        <p:tav tm="0">
                                          <p:val>
                                            <p:strVal val="#ppt_x-.2"/>
                                          </p:val>
                                        </p:tav>
                                        <p:tav tm="100000">
                                          <p:val>
                                            <p:strVal val="#ppt_x"/>
                                          </p:val>
                                        </p:tav>
                                      </p:tavLst>
                                    </p:anim>
                                    <p:anim calcmode="lin" valueType="num">
                                      <p:cBhvr>
                                        <p:cTn id="2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arn(inVertical)">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11" grpId="0" bldLvl="0" animBg="1"/>
      <p:bldP spid="11" grpId="1" animBg="1"/>
      <p:bldP spid="5" grpId="0" bldLvl="0" animBg="1"/>
      <p:bldP spid="5" grpId="1" animBg="1"/>
      <p:bldP spid="7" grpId="0" bldLvl="0" animBg="1"/>
      <p:bldP spid="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0225" y="255905"/>
            <a:ext cx="11132185" cy="610806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“七选五”阅读文章内设空的位置有三种：段首、段中和段尾，我们可以根据答案所在的位置和功能分别确定解题技巧。</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4. 熟悉空格功能位置，语境要合理 </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graphicFrame>
        <p:nvGraphicFramePr>
          <p:cNvPr id="3" name="表格 2"/>
          <p:cNvGraphicFramePr/>
          <p:nvPr>
            <p:custDataLst>
              <p:tags r:id="rId1"/>
            </p:custDataLst>
          </p:nvPr>
        </p:nvGraphicFramePr>
        <p:xfrm>
          <a:off x="596583" y="2105025"/>
          <a:ext cx="10937875" cy="4090670"/>
        </p:xfrm>
        <a:graphic>
          <a:graphicData uri="http://schemas.openxmlformats.org/drawingml/2006/table">
            <a:tbl>
              <a:tblPr firstRow="1" bandRow="1">
                <a:tableStyleId>{5940675A-B579-460E-94D1-54222C63F5DA}</a:tableStyleId>
              </a:tblPr>
              <a:tblGrid>
                <a:gridCol w="1485265"/>
                <a:gridCol w="4237355"/>
                <a:gridCol w="5215255"/>
              </a:tblGrid>
              <a:tr h="513080">
                <a:tc>
                  <a:txBody>
                    <a:bodyPr/>
                    <a:lstStyle/>
                    <a:p>
                      <a:pPr indent="0" algn="ctr">
                        <a:buNone/>
                      </a:pPr>
                      <a:r>
                        <a:rPr lang="en-US" sz="2400" b="1">
                          <a:solidFill>
                            <a:srgbClr val="000000"/>
                          </a:solidFill>
                          <a:latin typeface="Times New Roman" panose="02020603050405020304" charset="0"/>
                          <a:cs typeface="Times New Roman" panose="02020603050405020304" charset="0"/>
                        </a:rPr>
                        <a:t>出现位置</a:t>
                      </a:r>
                      <a:endParaRPr lang="en-US" altLang="en-US" sz="2400" b="1">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21FFE8"/>
                    </a:solidFill>
                  </a:tcPr>
                </a:tc>
                <a:tc>
                  <a:txBody>
                    <a:bodyPr/>
                    <a:lstStyle/>
                    <a:p>
                      <a:pPr indent="0" algn="ctr">
                        <a:buNone/>
                      </a:pPr>
                      <a:r>
                        <a:rPr lang="en-US" sz="2400" b="1">
                          <a:solidFill>
                            <a:srgbClr val="000000"/>
                          </a:solidFill>
                          <a:latin typeface="Times New Roman" panose="02020603050405020304" charset="0"/>
                          <a:cs typeface="Times New Roman" panose="02020603050405020304" charset="0"/>
                        </a:rPr>
                        <a:t>句子功能</a:t>
                      </a:r>
                      <a:endParaRPr lang="en-US" altLang="en-US" sz="2400" b="1">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21FFE8"/>
                    </a:solidFill>
                  </a:tcPr>
                </a:tc>
                <a:tc>
                  <a:txBody>
                    <a:bodyPr/>
                    <a:lstStyle/>
                    <a:p>
                      <a:pPr indent="0" algn="ctr">
                        <a:buNone/>
                      </a:pPr>
                      <a:r>
                        <a:rPr lang="en-US" sz="2400" b="1">
                          <a:solidFill>
                            <a:srgbClr val="000000"/>
                          </a:solidFill>
                          <a:latin typeface="Times New Roman" panose="02020603050405020304" charset="0"/>
                          <a:cs typeface="Times New Roman" panose="02020603050405020304" charset="0"/>
                        </a:rPr>
                        <a:t>解题方法</a:t>
                      </a:r>
                      <a:endParaRPr lang="en-US" altLang="en-US" sz="2400" b="1">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21FFE8"/>
                    </a:solidFill>
                  </a:tcPr>
                </a:tc>
              </a:tr>
              <a:tr h="1609725">
                <a:tc>
                  <a:txBody>
                    <a:bodyPr/>
                    <a:lstStyle/>
                    <a:p>
                      <a:pPr indent="0" algn="ctr">
                        <a:buNone/>
                      </a:pPr>
                      <a:r>
                        <a:rPr lang="en-US" sz="2400" b="1">
                          <a:solidFill>
                            <a:srgbClr val="000000"/>
                          </a:solidFill>
                          <a:latin typeface="Times New Roman" panose="02020603050405020304" charset="0"/>
                          <a:cs typeface="Times New Roman" panose="02020603050405020304" charset="0"/>
                        </a:rPr>
                        <a:t>段首</a:t>
                      </a:r>
                      <a:endParaRPr lang="en-US" altLang="en-US" sz="2400" b="1">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Times New Roman" panose="02020603050405020304" charset="0"/>
                          <a:cs typeface="Times New Roman" panose="02020603050405020304" charset="0"/>
                        </a:rPr>
                        <a:t>在标题类文章中，该空一般为</a:t>
                      </a:r>
                      <a:r>
                        <a:rPr lang="en-US" sz="2400" b="1">
                          <a:solidFill>
                            <a:srgbClr val="005362"/>
                          </a:solidFill>
                          <a:latin typeface="Times New Roman" panose="02020603050405020304" charset="0"/>
                          <a:cs typeface="Times New Roman" panose="02020603050405020304" charset="0"/>
                        </a:rPr>
                        <a:t>段落主旨句</a:t>
                      </a:r>
                      <a:r>
                        <a:rPr lang="en-US" sz="2400" b="0">
                          <a:solidFill>
                            <a:srgbClr val="000000"/>
                          </a:solidFill>
                          <a:latin typeface="Times New Roman" panose="02020603050405020304" charset="0"/>
                          <a:cs typeface="Times New Roman" panose="02020603050405020304" charset="0"/>
                        </a:rPr>
                        <a:t>。在非标题类文章中，该空可能是</a:t>
                      </a:r>
                      <a:r>
                        <a:rPr lang="en-US" sz="2400" b="1">
                          <a:solidFill>
                            <a:srgbClr val="005362"/>
                          </a:solidFill>
                          <a:latin typeface="Times New Roman" panose="02020603050405020304" charset="0"/>
                          <a:cs typeface="Times New Roman" panose="02020603050405020304" charset="0"/>
                        </a:rPr>
                        <a:t>主旨句</a:t>
                      </a:r>
                      <a:r>
                        <a:rPr lang="en-US" sz="2400" b="0">
                          <a:solidFill>
                            <a:srgbClr val="000000"/>
                          </a:solidFill>
                          <a:latin typeface="Times New Roman" panose="02020603050405020304" charset="0"/>
                          <a:cs typeface="Times New Roman" panose="02020603050405020304" charset="0"/>
                        </a:rPr>
                        <a:t>或</a:t>
                      </a:r>
                      <a:r>
                        <a:rPr lang="en-US" sz="2400" b="1">
                          <a:solidFill>
                            <a:srgbClr val="005362"/>
                          </a:solidFill>
                          <a:latin typeface="Times New Roman" panose="02020603050405020304" charset="0"/>
                          <a:cs typeface="Times New Roman" panose="02020603050405020304" charset="0"/>
                        </a:rPr>
                        <a:t>承上启下的过渡句</a:t>
                      </a:r>
                      <a:r>
                        <a:rPr lang="en-US" sz="2400" b="0">
                          <a:solidFill>
                            <a:srgbClr val="000000"/>
                          </a:solidFill>
                          <a:latin typeface="Times New Roman" panose="02020603050405020304" charset="0"/>
                          <a:cs typeface="Times New Roman" panose="02020603050405020304" charset="0"/>
                        </a:rPr>
                        <a:t>。</a:t>
                      </a:r>
                      <a:endParaRPr lang="en-US" altLang="en-US" sz="24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1">
                          <a:solidFill>
                            <a:srgbClr val="005362"/>
                          </a:solidFill>
                          <a:latin typeface="Times New Roman" panose="02020603050405020304" charset="0"/>
                          <a:cs typeface="Times New Roman" panose="02020603050405020304" charset="0"/>
                        </a:rPr>
                        <a:t>通读空格后整段的内容</a:t>
                      </a:r>
                      <a:r>
                        <a:rPr lang="en-US" sz="2400" b="0">
                          <a:solidFill>
                            <a:srgbClr val="000000"/>
                          </a:solidFill>
                          <a:latin typeface="Times New Roman" panose="02020603050405020304" charset="0"/>
                          <a:cs typeface="Times New Roman" panose="02020603050405020304" charset="0"/>
                        </a:rPr>
                        <a:t>，查找同义词或其他相关的词，确定本段主旨，推断出主题句，选择正确的答案。</a:t>
                      </a:r>
                      <a:endParaRPr lang="en-US" altLang="en-US" sz="24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59790">
                <a:tc>
                  <a:txBody>
                    <a:bodyPr/>
                    <a:lstStyle/>
                    <a:p>
                      <a:pPr indent="0" algn="ctr">
                        <a:buNone/>
                      </a:pPr>
                      <a:r>
                        <a:rPr lang="en-US" sz="2400" b="1">
                          <a:solidFill>
                            <a:srgbClr val="000000"/>
                          </a:solidFill>
                          <a:latin typeface="Times New Roman" panose="02020603050405020304" charset="0"/>
                          <a:cs typeface="Times New Roman" panose="02020603050405020304" charset="0"/>
                        </a:rPr>
                        <a:t>段尾</a:t>
                      </a:r>
                      <a:endParaRPr lang="en-US" altLang="en-US" sz="2400" b="1">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1">
                          <a:solidFill>
                            <a:srgbClr val="005362"/>
                          </a:solidFill>
                          <a:latin typeface="Times New Roman" panose="02020603050405020304" charset="0"/>
                          <a:cs typeface="Times New Roman" panose="02020603050405020304" charset="0"/>
                        </a:rPr>
                        <a:t>总结概括</a:t>
                      </a:r>
                      <a:r>
                        <a:rPr lang="en-US" sz="2400" b="0">
                          <a:solidFill>
                            <a:srgbClr val="000000"/>
                          </a:solidFill>
                          <a:latin typeface="Times New Roman" panose="02020603050405020304" charset="0"/>
                          <a:cs typeface="Times New Roman" panose="02020603050405020304" charset="0"/>
                        </a:rPr>
                        <a:t>，或</a:t>
                      </a:r>
                      <a:r>
                        <a:rPr lang="en-US" sz="2400" b="1">
                          <a:solidFill>
                            <a:srgbClr val="005362"/>
                          </a:solidFill>
                          <a:latin typeface="Times New Roman" panose="02020603050405020304" charset="0"/>
                          <a:cs typeface="Times New Roman" panose="02020603050405020304" charset="0"/>
                        </a:rPr>
                        <a:t>承上启下</a:t>
                      </a:r>
                      <a:r>
                        <a:rPr lang="en-US" sz="2400" b="0">
                          <a:solidFill>
                            <a:srgbClr val="000000"/>
                          </a:solidFill>
                          <a:latin typeface="Times New Roman" panose="02020603050405020304" charset="0"/>
                          <a:cs typeface="Times New Roman" panose="02020603050405020304" charset="0"/>
                        </a:rPr>
                        <a:t>。</a:t>
                      </a:r>
                      <a:endParaRPr lang="en-US" altLang="en-US" sz="24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KTJ" charset="0"/>
                          <a:cs typeface="KTJ" charset="0"/>
                        </a:rPr>
                        <a:t>在</a:t>
                      </a:r>
                      <a:r>
                        <a:rPr lang="en-US" sz="2400" b="1">
                          <a:solidFill>
                            <a:srgbClr val="005362"/>
                          </a:solidFill>
                          <a:latin typeface="Times New Roman" panose="02020603050405020304" charset="0"/>
                          <a:cs typeface="Times New Roman" panose="02020603050405020304" charset="0"/>
                        </a:rPr>
                        <a:t>选项中</a:t>
                      </a:r>
                      <a:r>
                        <a:rPr lang="en-US" sz="2400" b="0">
                          <a:solidFill>
                            <a:srgbClr val="000000"/>
                          </a:solidFill>
                          <a:latin typeface="KTJ" charset="0"/>
                          <a:cs typeface="KTJ" charset="0"/>
                        </a:rPr>
                        <a:t>查找表示</a:t>
                      </a:r>
                      <a:r>
                        <a:rPr lang="en-US" sz="2400" b="1">
                          <a:solidFill>
                            <a:srgbClr val="005362"/>
                          </a:solidFill>
                          <a:latin typeface="Times New Roman" panose="02020603050405020304" charset="0"/>
                          <a:cs typeface="Times New Roman" panose="02020603050405020304" charset="0"/>
                        </a:rPr>
                        <a:t>总结的信号词</a:t>
                      </a:r>
                      <a:r>
                        <a:rPr lang="en-US" sz="2400" b="0">
                          <a:solidFill>
                            <a:srgbClr val="000000"/>
                          </a:solidFill>
                          <a:latin typeface="KTJ" charset="0"/>
                          <a:cs typeface="KTJ" charset="0"/>
                        </a:rPr>
                        <a:t>或发现</a:t>
                      </a:r>
                      <a:r>
                        <a:rPr lang="en-US" sz="2400" b="1">
                          <a:solidFill>
                            <a:srgbClr val="005362"/>
                          </a:solidFill>
                          <a:latin typeface="Times New Roman" panose="02020603050405020304" charset="0"/>
                          <a:cs typeface="Times New Roman" panose="02020603050405020304" charset="0"/>
                        </a:rPr>
                        <a:t>前文的同义词句</a:t>
                      </a:r>
                      <a:r>
                        <a:rPr lang="en-US" sz="2400" b="0">
                          <a:solidFill>
                            <a:srgbClr val="000000"/>
                          </a:solidFill>
                          <a:latin typeface="KTJ" charset="0"/>
                          <a:cs typeface="KTJ" charset="0"/>
                        </a:rPr>
                        <a:t>。</a:t>
                      </a:r>
                      <a:endParaRPr lang="en-US" altLang="en-US" sz="2400" b="0">
                        <a:solidFill>
                          <a:srgbClr val="000000"/>
                        </a:solidFill>
                        <a:latin typeface="KTJ" charset="0"/>
                        <a:ea typeface="KTJ" charset="0"/>
                        <a:cs typeface="KTJ"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108075">
                <a:tc>
                  <a:txBody>
                    <a:bodyPr/>
                    <a:lstStyle/>
                    <a:p>
                      <a:pPr indent="0" algn="ctr">
                        <a:buNone/>
                      </a:pPr>
                      <a:r>
                        <a:rPr lang="en-US" sz="2400" b="1">
                          <a:solidFill>
                            <a:srgbClr val="000000"/>
                          </a:solidFill>
                          <a:latin typeface="Times New Roman" panose="02020603050405020304" charset="0"/>
                          <a:cs typeface="Times New Roman" panose="02020603050405020304" charset="0"/>
                        </a:rPr>
                        <a:t>段中</a:t>
                      </a:r>
                      <a:endParaRPr lang="en-US" altLang="en-US" sz="2400" b="1">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Times New Roman" panose="02020603050405020304" charset="0"/>
                          <a:cs typeface="Times New Roman" panose="02020603050405020304" charset="0"/>
                        </a:rPr>
                        <a:t>一般为</a:t>
                      </a:r>
                      <a:r>
                        <a:rPr lang="en-US" sz="2400" b="1">
                          <a:solidFill>
                            <a:srgbClr val="005362"/>
                          </a:solidFill>
                          <a:latin typeface="Times New Roman" panose="02020603050405020304" charset="0"/>
                          <a:cs typeface="Times New Roman" panose="02020603050405020304" charset="0"/>
                        </a:rPr>
                        <a:t>过渡功能</a:t>
                      </a:r>
                      <a:r>
                        <a:rPr lang="en-US" sz="2400" b="0">
                          <a:solidFill>
                            <a:srgbClr val="000000"/>
                          </a:solidFill>
                          <a:latin typeface="Times New Roman" panose="02020603050405020304" charset="0"/>
                          <a:cs typeface="Times New Roman" panose="02020603050405020304" charset="0"/>
                        </a:rPr>
                        <a:t>，起到承上启下的作用。</a:t>
                      </a:r>
                      <a:r>
                        <a:rPr lang="en-US" sz="2400" b="0">
                          <a:solidFill>
                            <a:srgbClr val="000000"/>
                          </a:solidFill>
                          <a:latin typeface="KTJ" charset="0"/>
                          <a:cs typeface="KTJ" charset="0"/>
                        </a:rPr>
                        <a:t>也有可能是细节注释</a:t>
                      </a:r>
                      <a:r>
                        <a:rPr lang="zh-CN" altLang="en-US" sz="2400" b="0">
                          <a:solidFill>
                            <a:srgbClr val="000000"/>
                          </a:solidFill>
                          <a:latin typeface="KTJ" charset="0"/>
                          <a:cs typeface="KTJ" charset="0"/>
                        </a:rPr>
                        <a:t>。</a:t>
                      </a:r>
                      <a:endParaRPr lang="zh-CN" altLang="en-US" sz="2400" b="0">
                        <a:solidFill>
                          <a:srgbClr val="000000"/>
                        </a:solidFill>
                        <a:latin typeface="KTJ" charset="0"/>
                        <a:ea typeface="Times New Roman" panose="02020603050405020304" charset="0"/>
                        <a:cs typeface="KTJ"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Times New Roman" panose="02020603050405020304" charset="0"/>
                          <a:cs typeface="Times New Roman" panose="02020603050405020304" charset="0"/>
                        </a:rPr>
                        <a:t>浏览</a:t>
                      </a:r>
                      <a:r>
                        <a:rPr lang="en-US" sz="2400" b="1">
                          <a:solidFill>
                            <a:srgbClr val="005362"/>
                          </a:solidFill>
                          <a:latin typeface="Times New Roman" panose="02020603050405020304" charset="0"/>
                          <a:cs typeface="Times New Roman" panose="02020603050405020304" charset="0"/>
                        </a:rPr>
                        <a:t>空前</a:t>
                      </a:r>
                      <a:r>
                        <a:rPr lang="en-US" sz="2400" b="0">
                          <a:solidFill>
                            <a:srgbClr val="000000"/>
                          </a:solidFill>
                          <a:latin typeface="Times New Roman" panose="02020603050405020304" charset="0"/>
                          <a:cs typeface="Times New Roman" panose="02020603050405020304" charset="0"/>
                        </a:rPr>
                        <a:t>及</a:t>
                      </a:r>
                      <a:r>
                        <a:rPr lang="en-US" sz="2400" b="1">
                          <a:solidFill>
                            <a:srgbClr val="005362"/>
                          </a:solidFill>
                          <a:latin typeface="Times New Roman" panose="02020603050405020304" charset="0"/>
                          <a:cs typeface="Times New Roman" panose="02020603050405020304" charset="0"/>
                        </a:rPr>
                        <a:t>空后</a:t>
                      </a:r>
                      <a:r>
                        <a:rPr lang="en-US" sz="2400" b="0">
                          <a:solidFill>
                            <a:srgbClr val="000000"/>
                          </a:solidFill>
                          <a:latin typeface="Times New Roman" panose="02020603050405020304" charset="0"/>
                          <a:cs typeface="Times New Roman" panose="02020603050405020304" charset="0"/>
                        </a:rPr>
                        <a:t>的句子来确定</a:t>
                      </a:r>
                      <a:r>
                        <a:rPr lang="en-US" sz="2400" b="1">
                          <a:solidFill>
                            <a:srgbClr val="005362"/>
                          </a:solidFill>
                          <a:latin typeface="Times New Roman" panose="02020603050405020304" charset="0"/>
                          <a:cs typeface="Times New Roman" panose="02020603050405020304" charset="0"/>
                        </a:rPr>
                        <a:t>句间逻辑关系</a:t>
                      </a:r>
                      <a:r>
                        <a:rPr lang="en-US" sz="2400" b="0">
                          <a:solidFill>
                            <a:srgbClr val="000000"/>
                          </a:solidFill>
                          <a:latin typeface="Times New Roman" panose="02020603050405020304" charset="0"/>
                          <a:cs typeface="Times New Roman" panose="02020603050405020304" charset="0"/>
                        </a:rPr>
                        <a:t>。也可从</a:t>
                      </a:r>
                      <a:r>
                        <a:rPr lang="en-US" sz="2400" b="1">
                          <a:solidFill>
                            <a:srgbClr val="005362"/>
                          </a:solidFill>
                          <a:latin typeface="Times New Roman" panose="02020603050405020304" charset="0"/>
                          <a:cs typeface="Times New Roman" panose="02020603050405020304" charset="0"/>
                        </a:rPr>
                        <a:t>主题词语的同词或同义复现</a:t>
                      </a:r>
                      <a:r>
                        <a:rPr lang="en-US" sz="2400" b="0">
                          <a:solidFill>
                            <a:srgbClr val="000000"/>
                          </a:solidFill>
                          <a:latin typeface="Times New Roman" panose="02020603050405020304" charset="0"/>
                          <a:cs typeface="Times New Roman" panose="02020603050405020304" charset="0"/>
                        </a:rPr>
                        <a:t>进行判断。</a:t>
                      </a:r>
                      <a:endParaRPr lang="en-US" altLang="en-US" sz="24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pic>
        <p:nvPicPr>
          <p:cNvPr id="12" name="内容占位符 7" descr="水印"/>
          <p:cNvPicPr>
            <a:picLocks noChangeAspect="1"/>
          </p:cNvPicPr>
          <p:nvPr/>
        </p:nvPicPr>
        <p:blipFill>
          <a:blip r:embed="rId2"/>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linds(horizontal)">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4510" y="572770"/>
            <a:ext cx="11132185" cy="618553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4. 熟悉空格功能位置，语境要合理</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3" name="文本框 2"/>
          <p:cNvSpPr txBox="1"/>
          <p:nvPr/>
        </p:nvSpPr>
        <p:spPr>
          <a:xfrm>
            <a:off x="8404225" y="47625"/>
            <a:ext cx="2855595" cy="398780"/>
          </a:xfrm>
          <a:prstGeom prst="rect">
            <a:avLst/>
          </a:prstGeom>
          <a:noFill/>
        </p:spPr>
        <p:txBody>
          <a:bodyPr wrap="square" rtlCol="0" anchor="t">
            <a:spAutoFit/>
          </a:bodyPr>
          <a:lstStyle/>
          <a:p>
            <a:r>
              <a:rPr lang="zh-CN" altLang="en-US" sz="2000" b="1">
                <a:solidFill>
                  <a:schemeClr val="bg1"/>
                </a:solidFill>
              </a:rPr>
              <a:t>2018年11月浙江高考卷</a:t>
            </a:r>
            <a:endParaRPr lang="zh-CN" altLang="en-US" sz="2000" b="1">
              <a:solidFill>
                <a:schemeClr val="bg1"/>
              </a:solidFill>
            </a:endParaRPr>
          </a:p>
        </p:txBody>
      </p:sp>
      <p:sp>
        <p:nvSpPr>
          <p:cNvPr id="4" name="文本框 3"/>
          <p:cNvSpPr txBox="1"/>
          <p:nvPr/>
        </p:nvSpPr>
        <p:spPr>
          <a:xfrm>
            <a:off x="635635" y="982980"/>
            <a:ext cx="10911205" cy="3476625"/>
          </a:xfrm>
          <a:prstGeom prst="rect">
            <a:avLst/>
          </a:prstGeom>
          <a:noFill/>
        </p:spPr>
        <p:txBody>
          <a:bodyPr wrap="square" rtlCol="0" anchor="t">
            <a:spAutoFit/>
          </a:bodyPr>
          <a:lstStyle/>
          <a:p>
            <a:r>
              <a:rPr lang="zh-CN" altLang="en-US" sz="2000"/>
              <a:t>    Some people are so rude. Who sends an e-mail or a text message that just says "Thank you”?  Who leaves a voice mail message rather than texts you? Who asks for a fact easily found on the Internet? </a:t>
            </a:r>
            <a:r>
              <a:rPr lang="zh-CN" altLang="en-US" sz="2000" u="sng"/>
              <a:t>      31    </a:t>
            </a:r>
            <a:r>
              <a:rPr lang="zh-CN" altLang="en-US" sz="2000" u="sng">
                <a:solidFill>
                  <a:schemeClr val="bg1"/>
                </a:solidFill>
              </a:rPr>
              <a:t>   。</a:t>
            </a:r>
            <a:endParaRPr lang="zh-CN" altLang="en-US" sz="2000">
              <a:solidFill>
                <a:schemeClr val="bg1"/>
              </a:solidFill>
            </a:endParaRPr>
          </a:p>
          <a:p>
            <a:endParaRPr lang="zh-CN" altLang="en-US" sz="2000"/>
          </a:p>
          <a:p>
            <a:r>
              <a:rPr lang="zh-CN" altLang="en-US" sz="2000">
                <a:solidFill>
                  <a:srgbClr val="C00000"/>
                </a:solidFill>
              </a:rPr>
              <a:t>D.Don't these people realize that they're wasting your time?</a:t>
            </a:r>
            <a:endParaRPr lang="zh-CN" altLang="en-US" sz="2000">
              <a:solidFill>
                <a:srgbClr val="C00000"/>
              </a:solidFill>
            </a:endParaRPr>
          </a:p>
          <a:p>
            <a:endParaRPr lang="zh-CN" altLang="en-US" sz="2000"/>
          </a:p>
          <a:p>
            <a:r>
              <a:rPr lang="zh-CN" altLang="en-US" sz="2000"/>
              <a:t>    How to handle these differing standards? Easy: Consider your audience. Some people, especially older ones ,appreciate a thank-you message.  </a:t>
            </a:r>
            <a:r>
              <a:rPr lang="zh-CN" altLang="en-US" sz="2000" u="sng"/>
              <a:t>    35    </a:t>
            </a:r>
            <a:r>
              <a:rPr lang="zh-CN" altLang="en-US" sz="2000"/>
              <a:t> In traditional societies, the young learn from the old.But in modem societies, the old can also learn from the young.</a:t>
            </a:r>
            <a:r>
              <a:rPr lang="en-US" altLang="zh-CN" sz="2000"/>
              <a:t>..</a:t>
            </a:r>
            <a:endParaRPr lang="en-US" altLang="zh-CN" sz="2000"/>
          </a:p>
          <a:p>
            <a:endParaRPr lang="en-US" altLang="zh-CN" sz="2000"/>
          </a:p>
          <a:p>
            <a:r>
              <a:rPr lang="en-US" altLang="zh-CN" sz="2000">
                <a:solidFill>
                  <a:srgbClr val="C00000"/>
                </a:solidFill>
              </a:rPr>
              <a:t>B.Others,like me,want no reply.</a:t>
            </a:r>
            <a:endParaRPr lang="en-US" altLang="zh-CN" sz="2000">
              <a:solidFill>
                <a:srgbClr val="C00000"/>
              </a:solidFill>
            </a:endParaRPr>
          </a:p>
        </p:txBody>
      </p:sp>
      <p:sp>
        <p:nvSpPr>
          <p:cNvPr id="11" name="文本框 10"/>
          <p:cNvSpPr txBox="1"/>
          <p:nvPr/>
        </p:nvSpPr>
        <p:spPr>
          <a:xfrm>
            <a:off x="525145" y="4723130"/>
            <a:ext cx="11179175" cy="1568450"/>
          </a:xfrm>
          <a:prstGeom prst="rect">
            <a:avLst/>
          </a:prstGeom>
          <a:solidFill>
            <a:schemeClr val="accent3">
              <a:lumMod val="20000"/>
              <a:lumOff val="80000"/>
            </a:schemeClr>
          </a:solidFill>
        </p:spPr>
        <p:txBody>
          <a:bodyPr wrap="square" rtlCol="0" anchor="t">
            <a:spAutoFit/>
          </a:bodyPr>
          <a:lstStyle/>
          <a:p>
            <a:r>
              <a:rPr lang="en-US" altLang="zh-CN" sz="2400">
                <a:latin typeface="微软雅黑" panose="020B0503020204020204" charset="-122"/>
                <a:ea typeface="微软雅黑" panose="020B0503020204020204" charset="-122"/>
                <a:cs typeface="微软雅黑" panose="020B0503020204020204" charset="-122"/>
              </a:rPr>
              <a:t>    </a:t>
            </a:r>
            <a:r>
              <a:rPr sz="2400">
                <a:latin typeface="微软雅黑" panose="020B0503020204020204" charset="-122"/>
                <a:ea typeface="微软雅黑" panose="020B0503020204020204" charset="-122"/>
                <a:cs typeface="微软雅黑" panose="020B0503020204020204" charset="-122"/>
              </a:rPr>
              <a:t>31小题为段尾句，分析D选项中“these people”与前面的排比句属于上下义关系，故选D项。</a:t>
            </a:r>
            <a:endParaRPr sz="2400">
              <a:latin typeface="微软雅黑" panose="020B0503020204020204" charset="-122"/>
              <a:ea typeface="微软雅黑" panose="020B0503020204020204" charset="-122"/>
              <a:cs typeface="微软雅黑" panose="020B0503020204020204" charset="-122"/>
            </a:endParaRPr>
          </a:p>
          <a:p>
            <a:r>
              <a:rPr sz="2400">
                <a:latin typeface="微软雅黑" panose="020B0503020204020204" charset="-122"/>
                <a:ea typeface="微软雅黑" panose="020B0503020204020204" charset="-122"/>
                <a:cs typeface="微软雅黑" panose="020B0503020204020204" charset="-122"/>
              </a:rPr>
              <a:t>    35小题为段中句，分析空前句子来确定句间逻辑关系，“some people”可与“others”形成句式搭配，故选B项。</a:t>
            </a:r>
            <a:endParaRPr sz="2400">
              <a:latin typeface="微软雅黑" panose="020B0503020204020204" charset="-122"/>
              <a:ea typeface="微软雅黑" panose="020B0503020204020204" charset="-122"/>
              <a:cs typeface="微软雅黑" panose="020B0503020204020204" charset="-122"/>
            </a:endParaRPr>
          </a:p>
        </p:txBody>
      </p:sp>
      <p:sp>
        <p:nvSpPr>
          <p:cNvPr id="5" name="矩形: 圆角 12"/>
          <p:cNvSpPr/>
          <p:nvPr/>
        </p:nvSpPr>
        <p:spPr>
          <a:xfrm>
            <a:off x="3910965" y="982980"/>
            <a:ext cx="66802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7" name="矩形: 圆角 10"/>
          <p:cNvSpPr/>
          <p:nvPr/>
        </p:nvSpPr>
        <p:spPr>
          <a:xfrm>
            <a:off x="962025" y="4092575"/>
            <a:ext cx="812800" cy="367030"/>
          </a:xfrm>
          <a:prstGeom prst="roundRect">
            <a:avLst/>
          </a:prstGeom>
          <a:solidFill>
            <a:srgbClr val="FF8021">
              <a:lumMod val="40000"/>
              <a:lumOff val="6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cxnSp>
        <p:nvCxnSpPr>
          <p:cNvPr id="22" name="直接箭头连接符 21"/>
          <p:cNvCxnSpPr/>
          <p:nvPr/>
        </p:nvCxnSpPr>
        <p:spPr>
          <a:xfrm flipH="1" flipV="1">
            <a:off x="2065020" y="1623060"/>
            <a:ext cx="617220" cy="68072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 name="矩形: 圆角 12"/>
          <p:cNvSpPr/>
          <p:nvPr/>
        </p:nvSpPr>
        <p:spPr>
          <a:xfrm>
            <a:off x="1552575" y="1348105"/>
            <a:ext cx="66802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8" name="矩形: 圆角 12"/>
          <p:cNvSpPr/>
          <p:nvPr/>
        </p:nvSpPr>
        <p:spPr>
          <a:xfrm>
            <a:off x="8123555" y="1348105"/>
            <a:ext cx="494665"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9" name="矩形: 圆角 12"/>
          <p:cNvSpPr/>
          <p:nvPr/>
        </p:nvSpPr>
        <p:spPr>
          <a:xfrm>
            <a:off x="1647825" y="2235200"/>
            <a:ext cx="150622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cxnSp>
        <p:nvCxnSpPr>
          <p:cNvPr id="10" name="直接箭头连接符 9"/>
          <p:cNvCxnSpPr/>
          <p:nvPr/>
        </p:nvCxnSpPr>
        <p:spPr>
          <a:xfrm flipV="1">
            <a:off x="2682240" y="1623060"/>
            <a:ext cx="5558155" cy="64897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V="1">
            <a:off x="2713990" y="1348105"/>
            <a:ext cx="1621155" cy="90868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3" name="矩形: 圆角 10"/>
          <p:cNvSpPr/>
          <p:nvPr/>
        </p:nvSpPr>
        <p:spPr>
          <a:xfrm>
            <a:off x="9117330" y="2842260"/>
            <a:ext cx="1715135" cy="367030"/>
          </a:xfrm>
          <a:prstGeom prst="roundRect">
            <a:avLst/>
          </a:prstGeom>
          <a:solidFill>
            <a:srgbClr val="FF8021">
              <a:lumMod val="40000"/>
              <a:lumOff val="6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cxnSp>
        <p:nvCxnSpPr>
          <p:cNvPr id="23" name="直接箭头连接符 22"/>
          <p:cNvCxnSpPr>
            <a:endCxn id="13" idx="1"/>
          </p:cNvCxnSpPr>
          <p:nvPr/>
        </p:nvCxnSpPr>
        <p:spPr>
          <a:xfrm flipV="1">
            <a:off x="1732280" y="3025775"/>
            <a:ext cx="7385050" cy="1051560"/>
          </a:xfrm>
          <a:prstGeom prst="straightConnector1">
            <a:avLst/>
          </a:prstGeom>
          <a:ln w="38100">
            <a:solidFill>
              <a:schemeClr val="accent4">
                <a:lumMod val="40000"/>
                <a:lumOff val="60000"/>
              </a:schemeClr>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24"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par>
                                <p:cTn id="28" presetID="16" presetClass="entr" presetSubtype="21"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inVertical)">
                                      <p:cBhvr>
                                        <p:cTn id="30" dur="500"/>
                                        <p:tgtEl>
                                          <p:spTgt spid="12"/>
                                        </p:tgtEl>
                                      </p:cBhvr>
                                    </p:animEffect>
                                  </p:childTnLst>
                                </p:cTn>
                              </p:par>
                              <p:par>
                                <p:cTn id="31" presetID="16" presetClass="entr" presetSubtype="21"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barn(inVertical)">
                                      <p:cBhvr>
                                        <p:cTn id="33" dur="500"/>
                                        <p:tgtEl>
                                          <p:spTgt spid="22"/>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linds(horizontal)">
                                      <p:cBhvr>
                                        <p:cTn id="36" dur="500"/>
                                        <p:tgtEl>
                                          <p:spTgt spid="8"/>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blinds(horizontal)">
                                      <p:cBhvr>
                                        <p:cTn id="39" dur="500"/>
                                        <p:tgtEl>
                                          <p:spTgt spid="5"/>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linds(horizont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1000" fill="hold"/>
                                        <p:tgtEl>
                                          <p:spTgt spid="7"/>
                                        </p:tgtEl>
                                        <p:attrNameLst>
                                          <p:attrName>ppt_x</p:attrName>
                                        </p:attrNameLst>
                                      </p:cBhvr>
                                      <p:tavLst>
                                        <p:tav tm="0">
                                          <p:val>
                                            <p:strVal val="#ppt_x-.2"/>
                                          </p:val>
                                        </p:tav>
                                        <p:tav tm="100000">
                                          <p:val>
                                            <p:strVal val="#ppt_x"/>
                                          </p:val>
                                        </p:tav>
                                      </p:tavLst>
                                    </p:anim>
                                    <p:anim calcmode="lin" valueType="num">
                                      <p:cBhvr>
                                        <p:cTn id="4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49" dur="10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barn(inVertical)">
                                      <p:cBhvr>
                                        <p:cTn id="54" dur="500"/>
                                        <p:tgtEl>
                                          <p:spTgt spid="23"/>
                                        </p:tgtEl>
                                      </p:cBhvr>
                                    </p:animEffect>
                                  </p:childTnLst>
                                </p:cTn>
                              </p:par>
                              <p:par>
                                <p:cTn id="55" presetID="29"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1000" fill="hold"/>
                                        <p:tgtEl>
                                          <p:spTgt spid="13"/>
                                        </p:tgtEl>
                                        <p:attrNameLst>
                                          <p:attrName>ppt_x</p:attrName>
                                        </p:attrNameLst>
                                      </p:cBhvr>
                                      <p:tavLst>
                                        <p:tav tm="0">
                                          <p:val>
                                            <p:strVal val="#ppt_x-.2"/>
                                          </p:val>
                                        </p:tav>
                                        <p:tav tm="100000">
                                          <p:val>
                                            <p:strVal val="#ppt_x"/>
                                          </p:val>
                                        </p:tav>
                                      </p:tavLst>
                                    </p:anim>
                                    <p:anim calcmode="lin" valueType="num">
                                      <p:cBhvr>
                                        <p:cTn id="58"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5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11" grpId="0" bldLvl="0" animBg="1"/>
      <p:bldP spid="11" grpId="1" animBg="1"/>
      <p:bldP spid="5" grpId="0" animBg="1"/>
      <p:bldP spid="5" grpId="1" animBg="1"/>
      <p:bldP spid="7" grpId="0" animBg="1"/>
      <p:bldP spid="7" grpId="1" animBg="1"/>
      <p:bldP spid="6" grpId="0" animBg="1"/>
      <p:bldP spid="6" grpId="1" animBg="1"/>
      <p:bldP spid="8" grpId="0" animBg="1"/>
      <p:bldP spid="8" grpId="1" animBg="1"/>
      <p:bldP spid="9" grpId="0" animBg="1"/>
      <p:bldP spid="9" grpId="1" animBg="1"/>
      <p:bldP spid="13" grpId="0" animBg="1"/>
      <p:bldP spid="1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0225" y="255905"/>
            <a:ext cx="11132185" cy="618553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句子和句子之间的逻辑关系常见的有</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指代关系、转折关系、因果关系、解释关系、并列关系、递进关系</a:t>
            </a:r>
            <a:r>
              <a:rPr lang="zh-CN" altLang="en-US" sz="2400">
                <a:latin typeface="微软雅黑" panose="020B0503020204020204" charset="-122"/>
                <a:ea typeface="微软雅黑" panose="020B0503020204020204" charset="-122"/>
                <a:cs typeface="微软雅黑" panose="020B0503020204020204" charset="-122"/>
              </a:rPr>
              <a:t>等，而且这些关系</a:t>
            </a:r>
            <a:r>
              <a:rPr lang="zh-CN" altLang="en-US" sz="2400">
                <a:solidFill>
                  <a:srgbClr val="005362"/>
                </a:solidFill>
                <a:latin typeface="微软雅黑" panose="020B0503020204020204" charset="-122"/>
                <a:ea typeface="微软雅黑" panose="020B0503020204020204" charset="-122"/>
                <a:cs typeface="微软雅黑" panose="020B0503020204020204" charset="-122"/>
              </a:rPr>
              <a:t>一般有明显的关联词</a:t>
            </a:r>
            <a:r>
              <a:rPr lang="zh-CN" altLang="en-US" sz="2400">
                <a:latin typeface="微软雅黑" panose="020B0503020204020204" charset="-122"/>
                <a:ea typeface="微软雅黑" panose="020B0503020204020204" charset="-122"/>
                <a:cs typeface="微软雅黑" panose="020B0503020204020204" charset="-122"/>
              </a:rPr>
              <a:t>。在解题过程中，我们要</a:t>
            </a:r>
            <a:r>
              <a:rPr lang="zh-CN" altLang="en-US" sz="2400">
                <a:solidFill>
                  <a:srgbClr val="005362"/>
                </a:solidFill>
                <a:latin typeface="微软雅黑" panose="020B0503020204020204" charset="-122"/>
                <a:ea typeface="微软雅黑" panose="020B0503020204020204" charset="-122"/>
                <a:cs typeface="微软雅黑" panose="020B0503020204020204" charset="-122"/>
              </a:rPr>
              <a:t>善于发现文段中存在的逻辑关系，明晰表示句际逻辑关系的关联词</a:t>
            </a:r>
            <a:r>
              <a:rPr lang="zh-CN" altLang="en-US" sz="2400">
                <a:latin typeface="微软雅黑" panose="020B0503020204020204" charset="-122"/>
                <a:ea typeface="微软雅黑" panose="020B0503020204020204" charset="-122"/>
                <a:cs typeface="微软雅黑" panose="020B0503020204020204" charset="-122"/>
              </a:rPr>
              <a:t>，帮助自己定位和匹配选项。</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表示指代关系的代词</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如 it, they, he, she, one, some 等；</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表示转折关系的关联词</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如 however, but, although, though, while, instead, nevertheless, still, yet, in spite of, on the contrary, in contrast, by contrast, in comparison, by comparison, otherwise 等；</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5</a:t>
            </a:r>
            <a:r>
              <a:rPr lang="en-US" altLang="zh-CN" sz="2800" b="1" dirty="0">
                <a:solidFill>
                  <a:sysClr val="window" lastClr="FFFFFF"/>
                </a:solidFill>
                <a:latin typeface="方正正粗黑简体" panose="02000000000000000000" pitchFamily="2" charset="-122"/>
                <a:ea typeface="方正正粗黑简体" panose="02000000000000000000" pitchFamily="2" charset="-122"/>
              </a:rPr>
              <a:t>. </a:t>
            </a: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寻找句际逻辑关系，信息要匹配 </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pic>
        <p:nvPicPr>
          <p:cNvPr id="11"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nodeType="click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 calcmode="lin" valueType="num">
                                      <p:cBhvr>
                                        <p:cTn id="16" dur="1000" fill="hold"/>
                                        <p:tgtEl>
                                          <p:spTgt spid="2">
                                            <p:txEl>
                                              <p:pRg st="5" end="5"/>
                                            </p:txEl>
                                          </p:spTgt>
                                        </p:tgtEl>
                                        <p:attrNameLst>
                                          <p:attrName>ppt_x</p:attrName>
                                        </p:attrNameLst>
                                      </p:cBhvr>
                                      <p:tavLst>
                                        <p:tav tm="0">
                                          <p:val>
                                            <p:strVal val="#ppt_x-.2"/>
                                          </p:val>
                                        </p:tav>
                                        <p:tav tm="100000">
                                          <p:val>
                                            <p:strVal val="#ppt_x"/>
                                          </p:val>
                                        </p:tav>
                                      </p:tavLst>
                                    </p:anim>
                                    <p:anim calcmode="lin" valueType="num">
                                      <p:cBhvr>
                                        <p:cTn id="17" dur="1000" fill="hold"/>
                                        <p:tgtEl>
                                          <p:spTgt spid="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18" dur="1000"/>
                                        <p:tgtEl>
                                          <p:spTgt spid="2">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p:cTn id="23" dur="1000" fill="hold"/>
                                        <p:tgtEl>
                                          <p:spTgt spid="2">
                                            <p:txEl>
                                              <p:pRg st="7" end="7"/>
                                            </p:txEl>
                                          </p:spTgt>
                                        </p:tgtEl>
                                        <p:attrNameLst>
                                          <p:attrName>ppt_x</p:attrName>
                                        </p:attrNameLst>
                                      </p:cBhvr>
                                      <p:tavLst>
                                        <p:tav tm="0">
                                          <p:val>
                                            <p:strVal val="#ppt_x-.2"/>
                                          </p:val>
                                        </p:tav>
                                        <p:tav tm="100000">
                                          <p:val>
                                            <p:strVal val="#ppt_x"/>
                                          </p:val>
                                        </p:tav>
                                      </p:tavLst>
                                    </p:anim>
                                    <p:anim calcmode="lin" valueType="num">
                                      <p:cBhvr>
                                        <p:cTn id="24" dur="1000" fill="hold"/>
                                        <p:tgtEl>
                                          <p:spTgt spid="2">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0225" y="255905"/>
            <a:ext cx="11132185" cy="5739130"/>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表示因果关系的关联词</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如 so, therefore, hence, consequently, then, thus, for that reason, as a result 等；</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表示解释关系的关联词</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如 in other words，in fact, as a matter of fact , for example, for instance, actually ,that is to say 等；</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表示并列或递进关系的关联词</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如 also, besides, in addition to, apart from, what is more, in addition, and, besides, also, furthermore, too 等。</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表示比较关系的关联词</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如 similarly, like, likewise（同样地）, in the same way/manner, equally 等。</a:t>
            </a:r>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5</a:t>
            </a:r>
            <a:r>
              <a:rPr lang="en-US" altLang="zh-CN" sz="2800" b="1" dirty="0">
                <a:solidFill>
                  <a:sysClr val="window" lastClr="FFFFFF"/>
                </a:solidFill>
                <a:latin typeface="方正正粗黑简体" panose="02000000000000000000" pitchFamily="2" charset="-122"/>
                <a:ea typeface="方正正粗黑简体" panose="02000000000000000000" pitchFamily="2" charset="-122"/>
              </a:rPr>
              <a:t>. </a:t>
            </a: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寻找句际逻辑关系，信息要匹配 </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pic>
        <p:nvPicPr>
          <p:cNvPr id="11"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 calcmode="lin" valueType="num">
                                      <p:cBhvr>
                                        <p:cTn id="16"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17"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8" dur="10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p:cTn id="23" dur="1000" fill="hold"/>
                                        <p:tgtEl>
                                          <p:spTgt spid="2">
                                            <p:txEl>
                                              <p:pRg st="5" end="5"/>
                                            </p:txEl>
                                          </p:spTgt>
                                        </p:tgtEl>
                                        <p:attrNameLst>
                                          <p:attrName>ppt_x</p:attrName>
                                        </p:attrNameLst>
                                      </p:cBhvr>
                                      <p:tavLst>
                                        <p:tav tm="0">
                                          <p:val>
                                            <p:strVal val="#ppt_x-.2"/>
                                          </p:val>
                                        </p:tav>
                                        <p:tav tm="100000">
                                          <p:val>
                                            <p:strVal val="#ppt_x"/>
                                          </p:val>
                                        </p:tav>
                                      </p:tavLst>
                                    </p:anim>
                                    <p:anim calcmode="lin" valueType="num">
                                      <p:cBhvr>
                                        <p:cTn id="24" dur="1000" fill="hold"/>
                                        <p:tgtEl>
                                          <p:spTgt spid="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 calcmode="lin" valueType="num">
                                      <p:cBhvr>
                                        <p:cTn id="30" dur="1000" fill="hold"/>
                                        <p:tgtEl>
                                          <p:spTgt spid="2">
                                            <p:txEl>
                                              <p:pRg st="7" end="7"/>
                                            </p:txEl>
                                          </p:spTgt>
                                        </p:tgtEl>
                                        <p:attrNameLst>
                                          <p:attrName>ppt_x</p:attrName>
                                        </p:attrNameLst>
                                      </p:cBhvr>
                                      <p:tavLst>
                                        <p:tav tm="0">
                                          <p:val>
                                            <p:strVal val="#ppt_x-.2"/>
                                          </p:val>
                                        </p:tav>
                                        <p:tav tm="100000">
                                          <p:val>
                                            <p:strVal val="#ppt_x"/>
                                          </p:val>
                                        </p:tav>
                                      </p:tavLst>
                                    </p:anim>
                                    <p:anim calcmode="lin" valueType="num">
                                      <p:cBhvr>
                                        <p:cTn id="31" dur="1000" fill="hold"/>
                                        <p:tgtEl>
                                          <p:spTgt spid="2">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p:cTn id="37" dur="1000" fill="hold"/>
                                        <p:tgtEl>
                                          <p:spTgt spid="2">
                                            <p:txEl>
                                              <p:pRg st="9" end="9"/>
                                            </p:txEl>
                                          </p:spTgt>
                                        </p:tgtEl>
                                        <p:attrNameLst>
                                          <p:attrName>ppt_x</p:attrName>
                                        </p:attrNameLst>
                                      </p:cBhvr>
                                      <p:tavLst>
                                        <p:tav tm="0">
                                          <p:val>
                                            <p:strVal val="#ppt_x-.2"/>
                                          </p:val>
                                        </p:tav>
                                        <p:tav tm="100000">
                                          <p:val>
                                            <p:strVal val="#ppt_x"/>
                                          </p:val>
                                        </p:tav>
                                      </p:tavLst>
                                    </p:anim>
                                    <p:anim calcmode="lin" valueType="num">
                                      <p:cBhvr>
                                        <p:cTn id="38" dur="1000" fill="hold"/>
                                        <p:tgtEl>
                                          <p:spTgt spid="2">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214110" y="1352436"/>
            <a:ext cx="5401056" cy="5401056"/>
          </a:xfrm>
          <a:prstGeom prst="rect">
            <a:avLst/>
          </a:prstGeom>
          <a:ln>
            <a:noFill/>
          </a:ln>
          <a:effectLst>
            <a:outerShdw blurRad="292100" dist="139700" dir="2700000" algn="tl" rotWithShape="0">
              <a:srgbClr val="333333">
                <a:alpha val="65000"/>
              </a:srgbClr>
            </a:outerShdw>
          </a:effectLst>
        </p:spPr>
      </p:pic>
      <p:sp>
        <p:nvSpPr>
          <p:cNvPr id="3" name="文本框 2"/>
          <p:cNvSpPr txBox="1"/>
          <p:nvPr/>
        </p:nvSpPr>
        <p:spPr>
          <a:xfrm>
            <a:off x="511810" y="891540"/>
            <a:ext cx="9304020" cy="2122805"/>
          </a:xfrm>
          <a:prstGeom prst="rect">
            <a:avLst/>
          </a:prstGeom>
          <a:noFill/>
        </p:spPr>
        <p:txBody>
          <a:bodyPr wrap="square" rtlCol="0">
            <a:spAutoFit/>
            <a:scene3d>
              <a:camera prst="orthographicFront"/>
              <a:lightRig rig="threePt" dir="t"/>
            </a:scene3d>
          </a:bodyPr>
          <a:lstStyle/>
          <a:p>
            <a:pPr algn="l"/>
            <a:r>
              <a:rPr kumimoji="1" lang="zh-CN" altLang="en-US" sz="6000" b="1" spc="200" dirty="0">
                <a:ln w="22225">
                  <a:solidFill>
                    <a:schemeClr val="accent3">
                      <a:lumMod val="50000"/>
                    </a:schemeClr>
                  </a:solidFill>
                  <a:prstDash val="solid"/>
                </a:ln>
                <a:solidFill>
                  <a:schemeClr val="accent6">
                    <a:lumMod val="90000"/>
                    <a:lumOff val="10000"/>
                  </a:schemeClr>
                </a:solidFill>
                <a:effectLst/>
                <a:latin typeface="黑体" panose="02010609060101010101" pitchFamily="49" charset="-122"/>
                <a:ea typeface="黑体" panose="02010609060101010101" pitchFamily="49" charset="-122"/>
                <a:cs typeface="Franklin Gothic Demi Cond" panose="020B0706030402020204" charset="0"/>
              </a:rPr>
              <a:t>“七招五式”</a:t>
            </a:r>
            <a:endParaRPr kumimoji="1" lang="zh-CN" altLang="en-US" sz="6000" b="1" spc="200" dirty="0">
              <a:ln w="22225">
                <a:solidFill>
                  <a:schemeClr val="accent3">
                    <a:lumMod val="50000"/>
                  </a:schemeClr>
                </a:solidFill>
                <a:prstDash val="solid"/>
              </a:ln>
              <a:solidFill>
                <a:schemeClr val="accent6">
                  <a:lumMod val="90000"/>
                  <a:lumOff val="10000"/>
                </a:schemeClr>
              </a:solidFill>
              <a:effectLst/>
              <a:latin typeface="黑体" panose="02010609060101010101" pitchFamily="49" charset="-122"/>
              <a:ea typeface="黑体" panose="02010609060101010101" pitchFamily="49" charset="-122"/>
              <a:cs typeface="Franklin Gothic Demi Cond" panose="020B0706030402020204" charset="0"/>
            </a:endParaRPr>
          </a:p>
          <a:p>
            <a:pPr algn="l"/>
            <a:r>
              <a:rPr kumimoji="1" lang="en-US" altLang="zh-CN" sz="3600" b="1" spc="200" dirty="0">
                <a:ln w="22225">
                  <a:solidFill>
                    <a:schemeClr val="accent3">
                      <a:lumMod val="50000"/>
                    </a:schemeClr>
                  </a:solidFill>
                  <a:prstDash val="solid"/>
                </a:ln>
                <a:solidFill>
                  <a:schemeClr val="accent6">
                    <a:lumMod val="90000"/>
                    <a:lumOff val="10000"/>
                  </a:schemeClr>
                </a:solidFill>
                <a:effectLst/>
                <a:latin typeface="黑体" panose="02010609060101010101" pitchFamily="49" charset="-122"/>
                <a:ea typeface="黑体" panose="02010609060101010101" pitchFamily="49" charset="-122"/>
                <a:cs typeface="Franklin Gothic Demi Cond" panose="020B0706030402020204" charset="0"/>
              </a:rPr>
              <a:t>    </a:t>
            </a:r>
            <a:endParaRPr kumimoji="1" lang="en-US" altLang="zh-CN" sz="3600" b="1" spc="200" dirty="0">
              <a:ln w="22225">
                <a:solidFill>
                  <a:schemeClr val="accent3">
                    <a:lumMod val="50000"/>
                  </a:schemeClr>
                </a:solidFill>
                <a:prstDash val="solid"/>
              </a:ln>
              <a:solidFill>
                <a:schemeClr val="accent6">
                  <a:lumMod val="90000"/>
                  <a:lumOff val="10000"/>
                </a:schemeClr>
              </a:solidFill>
              <a:effectLst/>
              <a:latin typeface="黑体" panose="02010609060101010101" pitchFamily="49" charset="-122"/>
              <a:ea typeface="黑体" panose="02010609060101010101" pitchFamily="49" charset="-122"/>
              <a:cs typeface="Franklin Gothic Demi Cond" panose="020B0706030402020204" charset="0"/>
            </a:endParaRPr>
          </a:p>
          <a:p>
            <a:pPr algn="l"/>
            <a:r>
              <a:rPr kumimoji="1" lang="en-US" altLang="zh-CN" sz="3600" b="1" spc="200" dirty="0">
                <a:ln w="22225">
                  <a:solidFill>
                    <a:schemeClr val="accent3">
                      <a:lumMod val="50000"/>
                    </a:schemeClr>
                  </a:solidFill>
                  <a:prstDash val="solid"/>
                </a:ln>
                <a:solidFill>
                  <a:schemeClr val="accent6">
                    <a:lumMod val="90000"/>
                    <a:lumOff val="10000"/>
                  </a:schemeClr>
                </a:solidFill>
                <a:effectLst/>
                <a:latin typeface="黑体" panose="02010609060101010101" pitchFamily="49" charset="-122"/>
                <a:ea typeface="黑体" panose="02010609060101010101" pitchFamily="49" charset="-122"/>
                <a:cs typeface="Franklin Gothic Demi Cond" panose="020B0706030402020204" charset="0"/>
              </a:rPr>
              <a:t>      ——</a:t>
            </a:r>
            <a:r>
              <a:rPr kumimoji="1" lang="zh-CN" altLang="en-US" sz="3600" b="1" spc="200" dirty="0">
                <a:ln w="22225">
                  <a:solidFill>
                    <a:schemeClr val="accent3">
                      <a:lumMod val="50000"/>
                    </a:schemeClr>
                  </a:solidFill>
                  <a:prstDash val="solid"/>
                </a:ln>
                <a:solidFill>
                  <a:schemeClr val="accent6">
                    <a:lumMod val="90000"/>
                    <a:lumOff val="10000"/>
                  </a:schemeClr>
                </a:solidFill>
                <a:effectLst/>
                <a:latin typeface="黑体" panose="02010609060101010101" pitchFamily="49" charset="-122"/>
                <a:ea typeface="黑体" panose="02010609060101010101" pitchFamily="49" charset="-122"/>
                <a:cs typeface="Franklin Gothic Demi Cond" panose="020B0706030402020204" charset="0"/>
              </a:rPr>
              <a:t>谈七选五解题技巧和备考策略</a:t>
            </a:r>
            <a:endParaRPr kumimoji="1" lang="zh-CN" altLang="en-US" sz="3600" b="1" spc="200" dirty="0">
              <a:ln w="22225">
                <a:solidFill>
                  <a:schemeClr val="accent3">
                    <a:lumMod val="50000"/>
                  </a:schemeClr>
                </a:solidFill>
                <a:prstDash val="solid"/>
              </a:ln>
              <a:solidFill>
                <a:schemeClr val="accent6">
                  <a:lumMod val="90000"/>
                  <a:lumOff val="10000"/>
                </a:schemeClr>
              </a:solidFill>
              <a:effectLst/>
              <a:latin typeface="黑体" panose="02010609060101010101" pitchFamily="49" charset="-122"/>
              <a:ea typeface="黑体" panose="02010609060101010101" pitchFamily="49" charset="-122"/>
              <a:cs typeface="Franklin Gothic Demi Cond" panose="020B0706030402020204" charset="0"/>
            </a:endParaRPr>
          </a:p>
        </p:txBody>
      </p:sp>
      <p:sp>
        <p:nvSpPr>
          <p:cNvPr id="12" name="矩形 11"/>
          <p:cNvSpPr/>
          <p:nvPr/>
        </p:nvSpPr>
        <p:spPr>
          <a:xfrm>
            <a:off x="3905250" y="6336030"/>
            <a:ext cx="4168775" cy="521970"/>
          </a:xfrm>
          <a:prstGeom prst="rect">
            <a:avLst/>
          </a:prstGeom>
          <a:noFill/>
          <a:ln>
            <a:noFill/>
          </a:ln>
        </p:spPr>
        <p:txBody>
          <a:bodyPr wrap="square" rtlCol="0" anchor="t">
            <a:spAutoFit/>
            <a:scene3d>
              <a:camera prst="orthographicFront"/>
              <a:lightRig rig="threePt" dir="t"/>
            </a:scene3d>
          </a:bodyPr>
          <a:lstStyle/>
          <a:p>
            <a:pPr algn="ctr"/>
            <a:r>
              <a:rPr lang="zh-CN" altLang="en-US" sz="2800" b="1">
                <a:ln w="9525">
                  <a:solidFill>
                    <a:schemeClr val="bg1"/>
                  </a:solidFill>
                  <a:prstDash val="solid"/>
                </a:ln>
                <a:solidFill>
                  <a:srgbClr val="005362"/>
                </a:solidFill>
                <a:effectLst>
                  <a:outerShdw blurRad="12700" dist="38100" dir="2700000" algn="tl" rotWithShape="0">
                    <a:schemeClr val="bg1">
                      <a:lumMod val="50000"/>
                    </a:schemeClr>
                  </a:outerShdw>
                </a:effectLst>
              </a:rPr>
              <a:t> </a:t>
            </a:r>
            <a:r>
              <a:rPr lang="en-US" altLang="zh-CN" sz="2800" b="1">
                <a:solidFill>
                  <a:srgbClr val="005362"/>
                </a:solidFill>
                <a:effectLst>
                  <a:outerShdw blurRad="38100" dist="25400" dir="5400000" algn="ctr" rotWithShape="0">
                    <a:srgbClr val="6E747A">
                      <a:alpha val="43000"/>
                    </a:srgbClr>
                  </a:outerShdw>
                </a:effectLst>
              </a:rPr>
              <a:t>2020. 06</a:t>
            </a:r>
            <a:endParaRPr lang="en-US" altLang="zh-CN" sz="2800" b="1">
              <a:solidFill>
                <a:srgbClr val="005362"/>
              </a:solidFill>
              <a:effectLst>
                <a:outerShdw blurRad="38100" dist="25400" dir="5400000" algn="ctr" rotWithShape="0">
                  <a:srgbClr val="6E747A">
                    <a:alpha val="43000"/>
                  </a:srgbClr>
                </a:outerShdw>
              </a:effectLst>
            </a:endParaRPr>
          </a:p>
        </p:txBody>
      </p:sp>
      <p:sp>
        <p:nvSpPr>
          <p:cNvPr id="7" name="矩形 6"/>
          <p:cNvSpPr/>
          <p:nvPr/>
        </p:nvSpPr>
        <p:spPr>
          <a:xfrm>
            <a:off x="2476500" y="5814060"/>
            <a:ext cx="5374640" cy="521970"/>
          </a:xfrm>
          <a:prstGeom prst="rect">
            <a:avLst/>
          </a:prstGeom>
          <a:noFill/>
          <a:ln>
            <a:noFill/>
          </a:ln>
        </p:spPr>
        <p:txBody>
          <a:bodyPr wrap="square" rtlCol="0" anchor="t">
            <a:spAutoFit/>
          </a:bodyPr>
          <a:lstStyle/>
          <a:p>
            <a:pPr algn="ctr"/>
            <a:r>
              <a:rPr lang="zh-CN" altLang="en-US" sz="2800" b="1">
                <a:solidFill>
                  <a:srgbClr val="005362"/>
                </a:solidFill>
                <a:effectLst>
                  <a:outerShdw blurRad="38100" dist="19050" dir="2700000" algn="tl" rotWithShape="0">
                    <a:schemeClr val="dk1">
                      <a:alpha val="40000"/>
                    </a:schemeClr>
                  </a:outerShdw>
                </a:effectLst>
              </a:rPr>
              <a:t>浙江省常山一中 吴俊峰</a:t>
            </a:r>
            <a:endParaRPr lang="zh-CN" altLang="en-US" sz="2800" b="1">
              <a:solidFill>
                <a:srgbClr val="005362"/>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0225" y="398145"/>
            <a:ext cx="11132185" cy="5739130"/>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 2019年6月浙江卷（下划线部分为答案）：</a:t>
            </a: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    </a:t>
            </a:r>
            <a:r>
              <a:rPr lang="zh-CN" altLang="en-US" sz="2400">
                <a:solidFill>
                  <a:schemeClr val="tx1"/>
                </a:solidFill>
                <a:latin typeface="微软雅黑" panose="020B0503020204020204" charset="-122"/>
                <a:ea typeface="微软雅黑" panose="020B0503020204020204" charset="-122"/>
                <a:cs typeface="微软雅黑" panose="020B0503020204020204" charset="-122"/>
              </a:rPr>
              <a:t> By mid-1963, the Beatles had been extremely popular in England.  </a:t>
            </a:r>
            <a:r>
              <a:rPr lang="zh-CN" altLang="en-US" sz="2400" u="sng">
                <a:solidFill>
                  <a:schemeClr val="tx1"/>
                </a:solidFill>
                <a:latin typeface="微软雅黑" panose="020B0503020204020204" charset="-122"/>
                <a:ea typeface="微软雅黑" panose="020B0503020204020204" charset="-122"/>
                <a:cs typeface="微软雅黑" panose="020B0503020204020204" charset="-122"/>
              </a:rPr>
              <a:t>Even their hairstyles became major trends at that time.</a:t>
            </a:r>
            <a:r>
              <a:rPr lang="zh-CN" altLang="en-US" sz="2400" b="1">
                <a:solidFill>
                  <a:srgbClr val="C00000"/>
                </a:solidFill>
                <a:latin typeface="微软雅黑" panose="020B0503020204020204" charset="-122"/>
                <a:ea typeface="微软雅黑" panose="020B0503020204020204" charset="-122"/>
                <a:cs typeface="微软雅黑" panose="020B0503020204020204" charset="-122"/>
              </a:rPr>
              <a:t>（even表递进关系）</a:t>
            </a: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2017年11月浙江卷</a:t>
            </a:r>
            <a:r>
              <a:rPr lang="zh-CN" altLang="en-US" sz="2400" b="1">
                <a:solidFill>
                  <a:srgbClr val="005362"/>
                </a:solidFill>
                <a:latin typeface="微软雅黑" panose="020B0503020204020204" charset="-122"/>
                <a:ea typeface="微软雅黑" panose="020B0503020204020204" charset="-122"/>
                <a:cs typeface="微软雅黑" panose="020B0503020204020204" charset="-122"/>
                <a:sym typeface="+mn-ea"/>
              </a:rPr>
              <a:t>（下划线部分为答案）</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a:t>
            </a: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With some books, you may feel a connection right away.</a:t>
            </a:r>
            <a:r>
              <a:rPr lang="zh-CN" altLang="en-US" sz="2400" u="sng">
                <a:latin typeface="微软雅黑" panose="020B0503020204020204" charset="-122"/>
                <a:ea typeface="微软雅黑" panose="020B0503020204020204" charset="-122"/>
                <a:cs typeface="微软雅黑" panose="020B0503020204020204" charset="-122"/>
              </a:rPr>
              <a:t> But other books require a bit more work on your part.</a:t>
            </a:r>
            <a:r>
              <a:rPr lang="zh-CN" altLang="en-US" sz="2400" b="1">
                <a:solidFill>
                  <a:srgbClr val="C00000"/>
                </a:solidFill>
                <a:latin typeface="微软雅黑" panose="020B0503020204020204" charset="-122"/>
                <a:ea typeface="微软雅黑" panose="020B0503020204020204" charset="-122"/>
                <a:cs typeface="微软雅黑" panose="020B0503020204020204" charset="-122"/>
              </a:rPr>
              <a:t>（but表转折关系）</a:t>
            </a:r>
            <a:endParaRPr lang="zh-CN" altLang="en-US" sz="2400" b="1">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2016年10月浙江卷</a:t>
            </a:r>
            <a:r>
              <a:rPr lang="zh-CN" altLang="en-US" sz="2400" b="1">
                <a:solidFill>
                  <a:srgbClr val="005362"/>
                </a:solidFill>
                <a:latin typeface="微软雅黑" panose="020B0503020204020204" charset="-122"/>
                <a:ea typeface="微软雅黑" panose="020B0503020204020204" charset="-122"/>
                <a:cs typeface="微软雅黑" panose="020B0503020204020204" charset="-122"/>
                <a:sym typeface="+mn-ea"/>
              </a:rPr>
              <a:t>（下划线部分为答案）</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a:t>
            </a:r>
            <a:endParaRPr lang="zh-CN" altLang="en-US" sz="24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     </a:t>
            </a:r>
            <a:r>
              <a:rPr lang="zh-CN" altLang="en-US" sz="2400" u="sng">
                <a:latin typeface="微软雅黑" panose="020B0503020204020204" charset="-122"/>
                <a:ea typeface="微软雅黑" panose="020B0503020204020204" charset="-122"/>
                <a:cs typeface="微软雅黑" panose="020B0503020204020204" charset="-122"/>
              </a:rPr>
              <a:t>Find chances to do volunteer work that interests you.</a:t>
            </a:r>
            <a:r>
              <a:rPr lang="zh-CN" altLang="en-US" sz="2400">
                <a:latin typeface="微软雅黑" panose="020B0503020204020204" charset="-122"/>
                <a:ea typeface="微软雅黑" panose="020B0503020204020204" charset="-122"/>
                <a:cs typeface="微软雅黑" panose="020B0503020204020204" charset="-122"/>
              </a:rPr>
              <a:t> For example, if you love animals, volunteer at an animal shelter. If you love helping the environment, plant trees or pick up litter. </a:t>
            </a:r>
            <a:r>
              <a:rPr lang="zh-CN" altLang="en-US" sz="2400" b="1">
                <a:solidFill>
                  <a:srgbClr val="C00000"/>
                </a:solidFill>
                <a:latin typeface="微软雅黑" panose="020B0503020204020204" charset="-122"/>
                <a:ea typeface="微软雅黑" panose="020B0503020204020204" charset="-122"/>
                <a:cs typeface="微软雅黑" panose="020B0503020204020204" charset="-122"/>
              </a:rPr>
              <a:t>（For example表解释关系）</a:t>
            </a:r>
            <a:endParaRPr lang="zh-CN" altLang="en-US" sz="2400" b="1">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b="1">
              <a:solidFill>
                <a:srgbClr val="C00000"/>
              </a:solidFill>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5</a:t>
            </a:r>
            <a:r>
              <a:rPr lang="en-US" altLang="zh-CN" sz="2800" b="1" dirty="0">
                <a:solidFill>
                  <a:sysClr val="window" lastClr="FFFFFF"/>
                </a:solidFill>
                <a:latin typeface="方正正粗黑简体" panose="02000000000000000000" pitchFamily="2" charset="-122"/>
                <a:ea typeface="方正正粗黑简体" panose="02000000000000000000" pitchFamily="2" charset="-122"/>
              </a:rPr>
              <a:t>. </a:t>
            </a: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寻找句际逻辑关系，信息要匹配 </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pic>
        <p:nvPicPr>
          <p:cNvPr id="11"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0225" y="255905"/>
            <a:ext cx="11132185" cy="618553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解读各备选项的句式特征，明确各备选项的含义，</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根据文章整体结构与具体内容</a:t>
            </a:r>
            <a:r>
              <a:rPr lang="zh-CN" altLang="en-US" sz="2400">
                <a:latin typeface="微软雅黑" panose="020B0503020204020204" charset="-122"/>
                <a:ea typeface="微软雅黑" panose="020B0503020204020204" charset="-122"/>
                <a:cs typeface="微软雅黑" panose="020B0503020204020204" charset="-122"/>
              </a:rPr>
              <a:t>，抓住其</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关键词</a:t>
            </a:r>
            <a:r>
              <a:rPr lang="zh-CN" altLang="en-US" sz="2400">
                <a:latin typeface="微软雅黑" panose="020B0503020204020204" charset="-122"/>
                <a:ea typeface="微软雅黑" panose="020B0503020204020204" charset="-122"/>
                <a:cs typeface="微软雅黑" panose="020B0503020204020204" charset="-122"/>
              </a:rPr>
              <a:t>，</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对照关键内容与上下文语义关系</a:t>
            </a:r>
            <a:r>
              <a:rPr lang="zh-CN" altLang="en-US" sz="2400">
                <a:latin typeface="微软雅黑" panose="020B0503020204020204" charset="-122"/>
                <a:ea typeface="微软雅黑" panose="020B0503020204020204" charset="-122"/>
                <a:cs typeface="微软雅黑" panose="020B0503020204020204" charset="-122"/>
              </a:rPr>
              <a:t>做出选择。将选项填入文中，填入时要尤为注意</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各选项中出现的句子的衔接方式</a:t>
            </a:r>
            <a:r>
              <a:rPr lang="zh-CN" altLang="en-US" sz="2400">
                <a:latin typeface="微软雅黑" panose="020B0503020204020204" charset="-122"/>
                <a:ea typeface="微软雅黑" panose="020B0503020204020204" charset="-122"/>
                <a:cs typeface="微软雅黑" panose="020B0503020204020204" charset="-122"/>
              </a:rPr>
              <a:t>及</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句中的衔接标志词</a:t>
            </a:r>
            <a:r>
              <a:rPr lang="zh-CN" altLang="en-US" sz="2400">
                <a:latin typeface="微软雅黑" panose="020B0503020204020204" charset="-122"/>
                <a:ea typeface="微软雅黑" panose="020B0503020204020204" charset="-122"/>
                <a:cs typeface="微软雅黑" panose="020B0503020204020204" charset="-122"/>
              </a:rPr>
              <a:t>。</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同时，我们还应注意对</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相近选项的对比和分析</a:t>
            </a:r>
            <a:r>
              <a:rPr lang="zh-CN" altLang="en-US" sz="2400">
                <a:latin typeface="微软雅黑" panose="020B0503020204020204" charset="-122"/>
                <a:ea typeface="微软雅黑" panose="020B0503020204020204" charset="-122"/>
                <a:cs typeface="微软雅黑" panose="020B0503020204020204" charset="-122"/>
              </a:rPr>
              <a:t>，由于个别干扰项与某个正确选项的内容相近，具有很强的干扰性，这时就需要我们认真分析，仔细甄别，排除干扰，从而得出正确答案。</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sz="2800" b="1" dirty="0">
                <a:solidFill>
                  <a:sysClr val="window" lastClr="FFFFFF"/>
                </a:solidFill>
                <a:latin typeface="方正正粗黑简体" panose="02000000000000000000" pitchFamily="2" charset="-122"/>
                <a:ea typeface="方正正粗黑简体" panose="02000000000000000000" pitchFamily="2" charset="-122"/>
              </a:rPr>
              <a:t>6．解读选项句式特征，衔接要无缝</a:t>
            </a:r>
            <a:endParaRPr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3" name="文本框 2"/>
          <p:cNvSpPr txBox="1"/>
          <p:nvPr/>
        </p:nvSpPr>
        <p:spPr>
          <a:xfrm>
            <a:off x="718185" y="3703320"/>
            <a:ext cx="10546715" cy="2738120"/>
          </a:xfrm>
          <a:prstGeom prst="rect">
            <a:avLst/>
          </a:prstGeom>
          <a:noFill/>
        </p:spPr>
        <p:txBody>
          <a:bodyPr wrap="square" rtlCol="0" anchor="t">
            <a:spAutoFit/>
          </a:bodyPr>
          <a:lstStyle/>
          <a:p>
            <a:pPr algn="l">
              <a:lnSpc>
                <a:spcPts val="2580"/>
              </a:lnSpc>
            </a:pPr>
            <a:r>
              <a:rPr lang="zh-CN" altLang="en-US" sz="2000" b="1">
                <a:solidFill>
                  <a:srgbClr val="C00000"/>
                </a:solidFill>
                <a:latin typeface="微软雅黑" panose="020B0503020204020204" charset="-122"/>
                <a:ea typeface="微软雅黑" panose="020B0503020204020204" charset="-122"/>
                <a:cs typeface="微软雅黑" panose="020B0503020204020204" charset="-122"/>
                <a:sym typeface="+mn-ea"/>
              </a:rPr>
              <a:t>2018年11月浙江高考卷的选项：</a:t>
            </a:r>
            <a:endParaRPr lang="zh-CN" altLang="en-US" sz="2000" b="1">
              <a:solidFill>
                <a:srgbClr val="C00000"/>
              </a:solidFill>
              <a:latin typeface="微软雅黑" panose="020B0503020204020204" charset="-122"/>
              <a:ea typeface="微软雅黑" panose="020B0503020204020204" charset="-122"/>
              <a:cs typeface="微软雅黑" panose="020B0503020204020204" charset="-122"/>
              <a:sym typeface="+mn-ea"/>
            </a:endParaRPr>
          </a:p>
          <a:p>
            <a:pPr algn="l">
              <a:lnSpc>
                <a:spcPts val="2580"/>
              </a:lnSpc>
            </a:pPr>
            <a:r>
              <a:rPr lang="zh-CN" altLang="en-US" sz="2000" b="1">
                <a:latin typeface="微软雅黑" panose="020B0503020204020204" charset="-122"/>
                <a:ea typeface="微软雅黑" panose="020B0503020204020204" charset="-122"/>
                <a:cs typeface="微软雅黑" panose="020B0503020204020204" charset="-122"/>
                <a:sym typeface="+mn-ea"/>
              </a:rPr>
              <a:t>A. Then there is voice mail.</a:t>
            </a:r>
            <a:endParaRPr lang="zh-CN" altLang="en-US" sz="2000" b="1">
              <a:latin typeface="微软雅黑" panose="020B0503020204020204" charset="-122"/>
              <a:ea typeface="微软雅黑" panose="020B0503020204020204" charset="-122"/>
              <a:cs typeface="微软雅黑" panose="020B0503020204020204" charset="-122"/>
            </a:endParaRPr>
          </a:p>
          <a:p>
            <a:pPr algn="l">
              <a:lnSpc>
                <a:spcPts val="2580"/>
              </a:lnSpc>
            </a:pPr>
            <a:r>
              <a:rPr lang="zh-CN" altLang="en-US" sz="2000" b="1">
                <a:latin typeface="微软雅黑" panose="020B0503020204020204" charset="-122"/>
                <a:ea typeface="微软雅黑" panose="020B0503020204020204" charset="-122"/>
                <a:cs typeface="微软雅黑" panose="020B0503020204020204" charset="-122"/>
                <a:sym typeface="+mn-ea"/>
              </a:rPr>
              <a:t>B. Others,like me,want no reply.</a:t>
            </a:r>
            <a:endParaRPr lang="zh-CN" altLang="en-US" sz="2000" b="1">
              <a:latin typeface="微软雅黑" panose="020B0503020204020204" charset="-122"/>
              <a:ea typeface="微软雅黑" panose="020B0503020204020204" charset="-122"/>
              <a:cs typeface="微软雅黑" panose="020B0503020204020204" charset="-122"/>
            </a:endParaRPr>
          </a:p>
          <a:p>
            <a:pPr algn="l">
              <a:lnSpc>
                <a:spcPts val="2580"/>
              </a:lnSpc>
            </a:pPr>
            <a:r>
              <a:rPr lang="zh-CN" altLang="en-US" sz="2000" b="1">
                <a:latin typeface="微软雅黑" panose="020B0503020204020204" charset="-122"/>
                <a:ea typeface="微软雅黑" panose="020B0503020204020204" charset="-122"/>
                <a:cs typeface="微软雅黑" panose="020B0503020204020204" charset="-122"/>
                <a:sym typeface="+mn-ea"/>
              </a:rPr>
              <a:t>C. But people still ask these things.</a:t>
            </a:r>
            <a:endParaRPr lang="zh-CN" altLang="en-US" sz="2000" b="1">
              <a:latin typeface="微软雅黑" panose="020B0503020204020204" charset="-122"/>
              <a:ea typeface="微软雅黑" panose="020B0503020204020204" charset="-122"/>
              <a:cs typeface="微软雅黑" panose="020B0503020204020204" charset="-122"/>
            </a:endParaRPr>
          </a:p>
          <a:p>
            <a:pPr algn="l">
              <a:lnSpc>
                <a:spcPts val="2580"/>
              </a:lnSpc>
            </a:pPr>
            <a:r>
              <a:rPr lang="zh-CN" altLang="en-US" sz="2000" b="1">
                <a:latin typeface="微软雅黑" panose="020B0503020204020204" charset="-122"/>
                <a:ea typeface="微软雅黑" panose="020B0503020204020204" charset="-122"/>
                <a:cs typeface="微软雅黑" panose="020B0503020204020204" charset="-122"/>
                <a:sym typeface="+mn-ea"/>
              </a:rPr>
              <a:t>D. Don't these people realize that they're wasting your time?</a:t>
            </a:r>
            <a:endParaRPr lang="zh-CN" altLang="en-US" sz="2000" b="1">
              <a:latin typeface="微软雅黑" panose="020B0503020204020204" charset="-122"/>
              <a:ea typeface="微软雅黑" panose="020B0503020204020204" charset="-122"/>
              <a:cs typeface="微软雅黑" panose="020B0503020204020204" charset="-122"/>
            </a:endParaRPr>
          </a:p>
          <a:p>
            <a:pPr algn="l">
              <a:lnSpc>
                <a:spcPts val="2580"/>
              </a:lnSpc>
            </a:pPr>
            <a:r>
              <a:rPr lang="zh-CN" altLang="en-US" sz="2000" b="1">
                <a:latin typeface="微软雅黑" panose="020B0503020204020204" charset="-122"/>
                <a:ea typeface="微软雅黑" panose="020B0503020204020204" charset="-122"/>
                <a:cs typeface="微软雅黑" panose="020B0503020204020204" charset="-122"/>
                <a:sym typeface="+mn-ea"/>
              </a:rPr>
              <a:t>E. Won't new technology bring about changes in our daily life?</a:t>
            </a:r>
            <a:endParaRPr lang="zh-CN" altLang="en-US" sz="2000" b="1">
              <a:latin typeface="微软雅黑" panose="020B0503020204020204" charset="-122"/>
              <a:ea typeface="微软雅黑" panose="020B0503020204020204" charset="-122"/>
              <a:cs typeface="微软雅黑" panose="020B0503020204020204" charset="-122"/>
            </a:endParaRPr>
          </a:p>
          <a:p>
            <a:pPr algn="l">
              <a:lnSpc>
                <a:spcPts val="2580"/>
              </a:lnSpc>
            </a:pPr>
            <a:r>
              <a:rPr lang="zh-CN" altLang="en-US" sz="2000" b="1">
                <a:latin typeface="微软雅黑" panose="020B0503020204020204" charset="-122"/>
                <a:ea typeface="微软雅黑" panose="020B0503020204020204" charset="-122"/>
                <a:cs typeface="微软雅黑" panose="020B0503020204020204" charset="-122"/>
                <a:sym typeface="+mn-ea"/>
              </a:rPr>
              <a:t>F. Face-to-face communication makes comprehension much easier.</a:t>
            </a:r>
            <a:endParaRPr lang="zh-CN" altLang="en-US" sz="2000" b="1">
              <a:latin typeface="微软雅黑" panose="020B0503020204020204" charset="-122"/>
              <a:ea typeface="微软雅黑" panose="020B0503020204020204" charset="-122"/>
              <a:cs typeface="微软雅黑" panose="020B0503020204020204" charset="-122"/>
            </a:endParaRPr>
          </a:p>
          <a:p>
            <a:pPr algn="l">
              <a:lnSpc>
                <a:spcPts val="2580"/>
              </a:lnSpc>
            </a:pPr>
            <a:r>
              <a:rPr lang="zh-CN" altLang="en-US" sz="2000" b="1">
                <a:latin typeface="微软雅黑" panose="020B0503020204020204" charset="-122"/>
                <a:ea typeface="微软雅黑" panose="020B0503020204020204" charset="-122"/>
                <a:cs typeface="微软雅黑" panose="020B0503020204020204" charset="-122"/>
                <a:sym typeface="+mn-ea"/>
              </a:rPr>
              <a:t>G. When the telephone was invented,people didn't know how to greet a caller.</a:t>
            </a:r>
            <a:endParaRPr lang="zh-CN" altLang="en-US" b="1"/>
          </a:p>
        </p:txBody>
      </p:sp>
      <p:sp>
        <p:nvSpPr>
          <p:cNvPr id="8" name="矩形: 圆角 12"/>
          <p:cNvSpPr/>
          <p:nvPr/>
        </p:nvSpPr>
        <p:spPr>
          <a:xfrm>
            <a:off x="1141095" y="4086860"/>
            <a:ext cx="636905"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5" name="矩形: 圆角 12"/>
          <p:cNvSpPr/>
          <p:nvPr/>
        </p:nvSpPr>
        <p:spPr>
          <a:xfrm>
            <a:off x="1141095" y="4736465"/>
            <a:ext cx="494665"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6" name="矩形: 圆角 12"/>
          <p:cNvSpPr/>
          <p:nvPr/>
        </p:nvSpPr>
        <p:spPr>
          <a:xfrm>
            <a:off x="1884680" y="5101590"/>
            <a:ext cx="843280" cy="323215"/>
          </a:xfrm>
          <a:prstGeom prst="roundRect">
            <a:avLst/>
          </a:prstGeom>
          <a:solidFill>
            <a:schemeClr val="accent2">
              <a:lumMod val="40000"/>
              <a:lumOff val="60000"/>
              <a:alpha val="49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7" name="矩形: 圆角 12"/>
          <p:cNvSpPr/>
          <p:nvPr/>
        </p:nvSpPr>
        <p:spPr>
          <a:xfrm>
            <a:off x="1141095" y="4451985"/>
            <a:ext cx="843280" cy="284480"/>
          </a:xfrm>
          <a:prstGeom prst="roundRect">
            <a:avLst/>
          </a:prstGeom>
          <a:solidFill>
            <a:schemeClr val="accent2">
              <a:lumMod val="40000"/>
              <a:lumOff val="60000"/>
              <a:alpha val="49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9" name="矩形: 圆角 12"/>
          <p:cNvSpPr/>
          <p:nvPr/>
        </p:nvSpPr>
        <p:spPr>
          <a:xfrm>
            <a:off x="8107045" y="6076315"/>
            <a:ext cx="843280" cy="365125"/>
          </a:xfrm>
          <a:prstGeom prst="roundRect">
            <a:avLst/>
          </a:prstGeom>
          <a:solidFill>
            <a:srgbClr val="92D050">
              <a:alpha val="49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0" name="矩形: 圆角 12"/>
          <p:cNvSpPr/>
          <p:nvPr/>
        </p:nvSpPr>
        <p:spPr>
          <a:xfrm>
            <a:off x="1984375" y="5466715"/>
            <a:ext cx="606425" cy="286385"/>
          </a:xfrm>
          <a:prstGeom prst="roundRect">
            <a:avLst/>
          </a:prstGeom>
          <a:solidFill>
            <a:srgbClr val="92D050">
              <a:alpha val="49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1" name="矩形: 圆角 12"/>
          <p:cNvSpPr/>
          <p:nvPr/>
        </p:nvSpPr>
        <p:spPr>
          <a:xfrm>
            <a:off x="5638800" y="5466715"/>
            <a:ext cx="1033145" cy="286385"/>
          </a:xfrm>
          <a:prstGeom prst="roundRect">
            <a:avLst/>
          </a:prstGeom>
          <a:solidFill>
            <a:srgbClr val="92D050">
              <a:alpha val="49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2" name="矩形: 圆角 12"/>
          <p:cNvSpPr/>
          <p:nvPr/>
        </p:nvSpPr>
        <p:spPr>
          <a:xfrm>
            <a:off x="7684770" y="5753100"/>
            <a:ext cx="1588135" cy="286385"/>
          </a:xfrm>
          <a:prstGeom prst="roundRect">
            <a:avLst/>
          </a:prstGeom>
          <a:solidFill>
            <a:srgbClr val="92D050">
              <a:alpha val="49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3" name="矩形: 圆角 12"/>
          <p:cNvSpPr/>
          <p:nvPr/>
        </p:nvSpPr>
        <p:spPr>
          <a:xfrm>
            <a:off x="1085215" y="5789930"/>
            <a:ext cx="3709670" cy="250190"/>
          </a:xfrm>
          <a:prstGeom prst="roundRect">
            <a:avLst/>
          </a:prstGeom>
          <a:solidFill>
            <a:srgbClr val="92D050">
              <a:alpha val="49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22" name="矩形: 圆角 12"/>
          <p:cNvSpPr/>
          <p:nvPr/>
        </p:nvSpPr>
        <p:spPr>
          <a:xfrm flipH="1">
            <a:off x="7684770" y="1992630"/>
            <a:ext cx="237236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23" name="矩形: 圆角 12"/>
          <p:cNvSpPr/>
          <p:nvPr/>
        </p:nvSpPr>
        <p:spPr>
          <a:xfrm>
            <a:off x="5227955" y="1977390"/>
            <a:ext cx="2045335" cy="395605"/>
          </a:xfrm>
          <a:prstGeom prst="roundRect">
            <a:avLst/>
          </a:prstGeom>
          <a:solidFill>
            <a:schemeClr val="accent2">
              <a:lumMod val="40000"/>
              <a:lumOff val="60000"/>
              <a:alpha val="49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24" name="矩形: 圆角 12"/>
          <p:cNvSpPr/>
          <p:nvPr/>
        </p:nvSpPr>
        <p:spPr>
          <a:xfrm>
            <a:off x="3451860" y="1578610"/>
            <a:ext cx="4121150" cy="398780"/>
          </a:xfrm>
          <a:prstGeom prst="roundRect">
            <a:avLst/>
          </a:prstGeom>
          <a:solidFill>
            <a:srgbClr val="92D050">
              <a:alpha val="49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pic>
        <p:nvPicPr>
          <p:cNvPr id="25"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1000" fill="hold"/>
                                        <p:tgtEl>
                                          <p:spTgt spid="3"/>
                                        </p:tgtEl>
                                        <p:attrNameLst>
                                          <p:attrName>ppt_x</p:attrName>
                                        </p:attrNameLst>
                                      </p:cBhvr>
                                      <p:tavLst>
                                        <p:tav tm="0">
                                          <p:val>
                                            <p:strVal val="#ppt_x-.2"/>
                                          </p:val>
                                        </p:tav>
                                        <p:tav tm="100000">
                                          <p:val>
                                            <p:strVal val="#ppt_x"/>
                                          </p:val>
                                        </p:tav>
                                      </p:tavLst>
                                    </p:anim>
                                    <p:anim calcmode="lin" valueType="num">
                                      <p:cBhvr>
                                        <p:cTn id="17"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linds(horizont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linds(horizontal)">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blinds(horizontal)">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blinds(horizontal)">
                                      <p:cBhvr>
                                        <p:cTn id="50" dur="500"/>
                                        <p:tgtEl>
                                          <p:spTgt spid="9"/>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blinds(horizontal)">
                                      <p:cBhvr>
                                        <p:cTn id="53" dur="500"/>
                                        <p:tgtEl>
                                          <p:spTgt spid="10"/>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blinds(horizontal)">
                                      <p:cBhvr>
                                        <p:cTn id="56" dur="500"/>
                                        <p:tgtEl>
                                          <p:spTgt spid="11"/>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blinds(horizontal)">
                                      <p:cBhvr>
                                        <p:cTn id="59" dur="500"/>
                                        <p:tgtEl>
                                          <p:spTgt spid="12"/>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linds(horizontal)">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blinds(horizontal)">
                                      <p:cBhvr>
                                        <p:cTn id="6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3" grpId="0"/>
      <p:bldP spid="3" grpId="1"/>
      <p:bldP spid="8" grpId="0" bldLvl="0" animBg="1"/>
      <p:bldP spid="8" grpId="1" animBg="1"/>
      <p:bldP spid="5" grpId="0" bldLvl="0" animBg="1"/>
      <p:bldP spid="5" grpId="1" animBg="1"/>
      <p:bldP spid="6" grpId="0" bldLvl="0" animBg="1"/>
      <p:bldP spid="6" grpId="1" animBg="1"/>
      <p:bldP spid="7" grpId="0" bldLvl="0" animBg="1"/>
      <p:bldP spid="7" grpId="1" animBg="1"/>
      <p:bldP spid="9" grpId="0" bldLvl="0" animBg="1"/>
      <p:bldP spid="9" grpId="1" animBg="1"/>
      <p:bldP spid="10" grpId="0" bldLvl="0" animBg="1"/>
      <p:bldP spid="10" grpId="1" animBg="1"/>
      <p:bldP spid="11" grpId="0" bldLvl="0" animBg="1"/>
      <p:bldP spid="11" grpId="1" animBg="1"/>
      <p:bldP spid="12" grpId="0" bldLvl="0" animBg="1"/>
      <p:bldP spid="12" grpId="1" animBg="1"/>
      <p:bldP spid="13" grpId="0" bldLvl="0" animBg="1"/>
      <p:bldP spid="13" grpId="1" animBg="1"/>
      <p:bldP spid="22" grpId="0" animBg="1"/>
      <p:bldP spid="22" grpId="1" animBg="1"/>
      <p:bldP spid="23" grpId="0" bldLvl="0" animBg="1"/>
      <p:bldP spid="23" grpId="1" animBg="1"/>
      <p:bldP spid="24" grpId="0" bldLvl="0" animBg="1"/>
      <p:bldP spid="24"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0225" y="194945"/>
            <a:ext cx="11132185" cy="618553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solidFill>
                  <a:schemeClr val="tx1"/>
                </a:solidFill>
                <a:latin typeface="微软雅黑" panose="020B0503020204020204" charset="-122"/>
                <a:ea typeface="微软雅黑" panose="020B0503020204020204" charset="-122"/>
                <a:cs typeface="微软雅黑" panose="020B0503020204020204" charset="-122"/>
              </a:rPr>
              <a:t>    在阅读理解中一些</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表示作者思路的过渡词</a:t>
            </a:r>
            <a:r>
              <a:rPr lang="zh-CN" altLang="en-US" sz="2400">
                <a:solidFill>
                  <a:schemeClr val="tx1"/>
                </a:solidFill>
                <a:latin typeface="微软雅黑" panose="020B0503020204020204" charset="-122"/>
                <a:ea typeface="微软雅黑" panose="020B0503020204020204" charset="-122"/>
                <a:cs typeface="微软雅黑" panose="020B0503020204020204" charset="-122"/>
              </a:rPr>
              <a:t>很重要，它们在阅读行进过程中起“</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路标”的指示作用</a:t>
            </a:r>
            <a:r>
              <a:rPr lang="zh-CN" altLang="en-US" sz="2400">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表明作者态度</a:t>
            </a:r>
            <a:r>
              <a:rPr lang="zh-CN" altLang="en-US" sz="2400">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填补逻辑鸿沟</a:t>
            </a:r>
            <a:r>
              <a:rPr lang="zh-CN" altLang="en-US" sz="2400">
                <a:solidFill>
                  <a:schemeClr val="tx1"/>
                </a:solidFill>
                <a:latin typeface="微软雅黑" panose="020B0503020204020204" charset="-122"/>
                <a:ea typeface="微软雅黑" panose="020B0503020204020204" charset="-122"/>
                <a:cs typeface="微软雅黑" panose="020B0503020204020204" charset="-122"/>
              </a:rPr>
              <a:t>。特别注意</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but </a:t>
            </a:r>
            <a:r>
              <a:rPr lang="zh-CN" altLang="en-US" sz="2400">
                <a:solidFill>
                  <a:schemeClr val="tx1"/>
                </a:solidFill>
                <a:latin typeface="微软雅黑" panose="020B0503020204020204" charset="-122"/>
                <a:ea typeface="微软雅黑" panose="020B0503020204020204" charset="-122"/>
                <a:cs typeface="微软雅黑" panose="020B0503020204020204" charset="-122"/>
              </a:rPr>
              <a:t>后的内容才是作者真正的观点，常见的还有以下几个连接标志：</a:t>
            </a:r>
            <a:r>
              <a:rPr lang="zh-CN" altLang="en-US" sz="2400" b="1">
                <a:solidFill>
                  <a:srgbClr val="005362"/>
                </a:solidFill>
                <a:latin typeface="微软雅黑" panose="020B0503020204020204" charset="-122"/>
                <a:ea typeface="微软雅黑" panose="020B0503020204020204" charset="-122"/>
                <a:cs typeface="微软雅黑" panose="020B0503020204020204" charset="-122"/>
              </a:rPr>
              <a:t>to be honest, to tell the truth, in fact, as a matter of fact, actually</a:t>
            </a:r>
            <a:r>
              <a:rPr lang="zh-CN" altLang="en-US" sz="2400">
                <a:solidFill>
                  <a:schemeClr val="tx1"/>
                </a:solidFill>
                <a:latin typeface="微软雅黑" panose="020B0503020204020204" charset="-122"/>
                <a:ea typeface="微软雅黑" panose="020B0503020204020204" charset="-122"/>
                <a:cs typeface="微软雅黑" panose="020B0503020204020204" charset="-122"/>
              </a:rPr>
              <a:t>等。</a:t>
            </a:r>
            <a:endParaRPr lang="zh-CN" altLang="en-US" sz="2400">
              <a:solidFill>
                <a:schemeClr val="tx1"/>
              </a:solidFill>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solidFill>
                  <a:schemeClr val="tx1"/>
                </a:solidFill>
                <a:latin typeface="微软雅黑" panose="020B0503020204020204" charset="-122"/>
                <a:ea typeface="微软雅黑" panose="020B0503020204020204" charset="-122"/>
                <a:cs typeface="微软雅黑" panose="020B0503020204020204" charset="-122"/>
              </a:rPr>
              <a:t>    </a:t>
            </a:r>
            <a:r>
              <a:rPr lang="zh-CN" altLang="en-US" sz="2000">
                <a:solidFill>
                  <a:srgbClr val="005362"/>
                </a:solidFill>
                <a:latin typeface="微软雅黑" panose="020B0503020204020204" charset="-122"/>
                <a:ea typeface="微软雅黑" panose="020B0503020204020204" charset="-122"/>
                <a:cs typeface="微软雅黑" panose="020B0503020204020204" charset="-122"/>
              </a:rPr>
              <a:t>例如2018年11月浙江卷</a:t>
            </a:r>
            <a:r>
              <a:rPr lang="en-US" altLang="zh-CN" sz="2000">
                <a:solidFill>
                  <a:srgbClr val="005362"/>
                </a:solidFill>
                <a:latin typeface="微软雅黑" panose="020B0503020204020204" charset="-122"/>
                <a:ea typeface="微软雅黑" panose="020B0503020204020204" charset="-122"/>
                <a:cs typeface="微软雅黑" panose="020B0503020204020204" charset="-122"/>
              </a:rPr>
              <a:t>:</a:t>
            </a:r>
            <a:r>
              <a:rPr lang="zh-CN" altLang="en-US" sz="2000">
                <a:solidFill>
                  <a:srgbClr val="005362"/>
                </a:solidFill>
                <a:latin typeface="微软雅黑" panose="020B0503020204020204" charset="-122"/>
                <a:ea typeface="微软雅黑" panose="020B0503020204020204" charset="-122"/>
                <a:cs typeface="微软雅黑" panose="020B0503020204020204" charset="-122"/>
              </a:rPr>
              <a:t>  In the age of the smart phone, there is no reason to ask once-acceptable questions about: the weather forecast, a business's phone number, or directions to a house, a restaurant, or an office, which can be easily found on a digital map. </a:t>
            </a:r>
            <a:r>
              <a:rPr lang="zh-CN" altLang="en-US" sz="2000" u="sng">
                <a:solidFill>
                  <a:srgbClr val="005362"/>
                </a:solidFill>
                <a:latin typeface="微软雅黑" panose="020B0503020204020204" charset="-122"/>
                <a:ea typeface="微软雅黑" panose="020B0503020204020204" charset="-122"/>
                <a:cs typeface="微软雅黑" panose="020B0503020204020204" charset="-122"/>
              </a:rPr>
              <a:t>    34    </a:t>
            </a:r>
            <a:r>
              <a:rPr lang="zh-CN" altLang="en-US" sz="2000">
                <a:solidFill>
                  <a:srgbClr val="005362"/>
                </a:solidFill>
                <a:latin typeface="微软雅黑" panose="020B0503020204020204" charset="-122"/>
                <a:ea typeface="微软雅黑" panose="020B0503020204020204" charset="-122"/>
                <a:cs typeface="微软雅黑" panose="020B0503020204020204" charset="-122"/>
              </a:rPr>
              <a:t>  And when you answer, they respond with a thank-you e-mail.</a:t>
            </a:r>
            <a:endParaRPr lang="zh-CN" altLang="en-US" sz="2000">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3480"/>
              </a:lnSpc>
            </a:pPr>
            <a:r>
              <a:rPr lang="en-US" altLang="zh-CN" sz="2000">
                <a:solidFill>
                  <a:srgbClr val="C00000"/>
                </a:solidFill>
                <a:latin typeface="微软雅黑" panose="020B0503020204020204" charset="-122"/>
                <a:ea typeface="微软雅黑" panose="020B0503020204020204" charset="-122"/>
                <a:cs typeface="微软雅黑" panose="020B0503020204020204" charset="-122"/>
              </a:rPr>
              <a:t>   C. </a:t>
            </a:r>
            <a:r>
              <a:rPr lang="zh-CN" altLang="en-US" sz="2000">
                <a:solidFill>
                  <a:srgbClr val="C00000"/>
                </a:solidFill>
                <a:latin typeface="微软雅黑" panose="020B0503020204020204" charset="-122"/>
                <a:ea typeface="微软雅黑" panose="020B0503020204020204" charset="-122"/>
                <a:cs typeface="微软雅黑" panose="020B0503020204020204" charset="-122"/>
              </a:rPr>
              <a:t>But people still ask these things. </a:t>
            </a:r>
            <a:endParaRPr lang="zh-CN" altLang="en-US" sz="2000">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000">
                <a:solidFill>
                  <a:schemeClr val="tx1"/>
                </a:solidFill>
                <a:latin typeface="微软雅黑" panose="020B0503020204020204" charset="-122"/>
                <a:ea typeface="微软雅黑" panose="020B0503020204020204" charset="-122"/>
                <a:cs typeface="微软雅黑" panose="020B0503020204020204" charset="-122"/>
              </a:rPr>
              <a:t>     在智能手机的时代，人们没有理由问一些曾经可以接受的问题</a:t>
            </a:r>
            <a:r>
              <a:rPr lang="en-US" altLang="zh-CN" sz="2000">
                <a:solidFill>
                  <a:schemeClr val="tx1"/>
                </a:solidFill>
                <a:latin typeface="微软雅黑" panose="020B0503020204020204" charset="-122"/>
                <a:ea typeface="微软雅黑" panose="020B0503020204020204" charset="-122"/>
                <a:cs typeface="微软雅黑" panose="020B0503020204020204" charset="-122"/>
              </a:rPr>
              <a:t>, </a:t>
            </a:r>
            <a:r>
              <a:rPr lang="zh-CN" altLang="en-US" sz="2000">
                <a:solidFill>
                  <a:schemeClr val="tx1"/>
                </a:solidFill>
                <a:latin typeface="微软雅黑" panose="020B0503020204020204" charset="-122"/>
                <a:ea typeface="微软雅黑" panose="020B0503020204020204" charset="-122"/>
                <a:cs typeface="微软雅黑" panose="020B0503020204020204" charset="-122"/>
              </a:rPr>
              <a:t>如</a:t>
            </a:r>
            <a:r>
              <a:rPr lang="en-US" altLang="zh-CN" sz="2000">
                <a:solidFill>
                  <a:schemeClr val="tx1"/>
                </a:solidFill>
                <a:latin typeface="微软雅黑" panose="020B0503020204020204" charset="-122"/>
                <a:ea typeface="微软雅黑" panose="020B0503020204020204" charset="-122"/>
                <a:cs typeface="微软雅黑" panose="020B0503020204020204" charset="-122"/>
              </a:rPr>
              <a:t>...</a:t>
            </a:r>
            <a:r>
              <a:rPr lang="zh-CN" altLang="en-US" sz="2000">
                <a:solidFill>
                  <a:schemeClr val="tx1"/>
                </a:solidFill>
                <a:latin typeface="微软雅黑" panose="020B0503020204020204" charset="-122"/>
                <a:ea typeface="微软雅黑" panose="020B0503020204020204" charset="-122"/>
                <a:cs typeface="微软雅黑" panose="020B0503020204020204" charset="-122"/>
              </a:rPr>
              <a:t>。但是人们仍然会问这些问题。当你回信时，他们会回复一封感谢信。此处</a:t>
            </a:r>
            <a:r>
              <a:rPr lang="en-US" altLang="zh-CN" sz="2000">
                <a:solidFill>
                  <a:schemeClr val="tx1"/>
                </a:solidFill>
                <a:latin typeface="微软雅黑" panose="020B0503020204020204" charset="-122"/>
                <a:ea typeface="微软雅黑" panose="020B0503020204020204" charset="-122"/>
                <a:cs typeface="微软雅黑" panose="020B0503020204020204" charset="-122"/>
              </a:rPr>
              <a:t>C</a:t>
            </a:r>
            <a:r>
              <a:rPr lang="zh-CN" altLang="en-US" sz="2000">
                <a:solidFill>
                  <a:schemeClr val="tx1"/>
                </a:solidFill>
                <a:latin typeface="微软雅黑" panose="020B0503020204020204" charset="-122"/>
                <a:ea typeface="微软雅黑" panose="020B0503020204020204" charset="-122"/>
                <a:cs typeface="微软雅黑" panose="020B0503020204020204" charset="-122"/>
              </a:rPr>
              <a:t>选项，but表明作者的态度观点，认为这是浪费时间，是不要的礼节。</a:t>
            </a:r>
            <a:endParaRPr lang="zh-CN" altLang="en-US" sz="2000">
              <a:solidFill>
                <a:schemeClr val="tx1"/>
              </a:solidFill>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sz="2800" b="1" dirty="0">
                <a:solidFill>
                  <a:sysClr val="window" lastClr="FFFFFF"/>
                </a:solidFill>
                <a:latin typeface="方正正粗黑简体" panose="02000000000000000000" pitchFamily="2" charset="-122"/>
                <a:ea typeface="方正正粗黑简体" panose="02000000000000000000" pitchFamily="2" charset="-122"/>
              </a:rPr>
              <a:t>7．理解路标词汇内涵，方向要明确</a:t>
            </a: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 </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8" name="矩形: 圆角 12"/>
          <p:cNvSpPr/>
          <p:nvPr/>
        </p:nvSpPr>
        <p:spPr>
          <a:xfrm>
            <a:off x="2470785" y="4578350"/>
            <a:ext cx="494665"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3" name="矩形: 圆角 12"/>
          <p:cNvSpPr/>
          <p:nvPr/>
        </p:nvSpPr>
        <p:spPr>
          <a:xfrm>
            <a:off x="1061720" y="4578350"/>
            <a:ext cx="494665"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pic>
        <p:nvPicPr>
          <p:cNvPr id="13"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linds(horizont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8" grpId="0" bldLvl="0" animBg="1"/>
      <p:bldP spid="8" grpId="1" animBg="1"/>
      <p:bldP spid="3" grpId="0" bldLvl="0" animBg="1"/>
      <p:bldP spid="3"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567936" y="2759203"/>
            <a:ext cx="5804535" cy="583565"/>
          </a:xfrm>
          <a:prstGeom prst="rect">
            <a:avLst/>
          </a:prstGeom>
          <a:noFill/>
        </p:spPr>
        <p:txBody>
          <a:bodyPr wrap="none" rtlCol="0">
            <a:spAutoFit/>
            <a:scene3d>
              <a:camera prst="orthographicFront"/>
              <a:lightRig rig="threePt" dir="t"/>
            </a:scene3d>
          </a:bodyPr>
          <a:lstStyle/>
          <a:p>
            <a:pPr algn="l"/>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以2020年1月浙江高考真题为例</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p:txBody>
      </p:sp>
      <p:sp>
        <p:nvSpPr>
          <p:cNvPr id="5" name="文本框 4"/>
          <p:cNvSpPr txBox="1"/>
          <p:nvPr/>
        </p:nvSpPr>
        <p:spPr>
          <a:xfrm>
            <a:off x="805815" y="554355"/>
            <a:ext cx="3043555" cy="3692525"/>
          </a:xfrm>
          <a:prstGeom prst="rect">
            <a:avLst/>
          </a:prstGeom>
          <a:noFill/>
        </p:spPr>
        <p:txBody>
          <a:bodyPr wrap="square" rtlCol="0">
            <a:spAutoFit/>
          </a:bodyPr>
          <a:lstStyle/>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浙江高考分析</a:t>
            </a:r>
            <a:r>
              <a:rPr kumimoji="1" lang="en-US" sz="54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 </a:t>
            </a:r>
            <a:endParaRPr kumimoji="1" lang="en-US" sz="54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解题技巧七招</a:t>
            </a:r>
            <a:endParaRPr kumimoji="1" sz="3600" b="1" dirty="0">
              <a:solidFill>
                <a:schemeClr val="bg1"/>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bg1"/>
                </a:solidFill>
                <a:latin typeface="黑体" panose="02010609060101010101" pitchFamily="49" charset="-122"/>
                <a:ea typeface="黑体" panose="02010609060101010101" pitchFamily="49" charset="-122"/>
                <a:cs typeface="微软雅黑" panose="020B0503020204020204" charset="-122"/>
              </a:rPr>
              <a:t>例析高考真题</a:t>
            </a:r>
            <a:endParaRPr kumimoji="1" sz="3600" b="1" dirty="0">
              <a:solidFill>
                <a:schemeClr val="bg1"/>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备考策略五式</a:t>
            </a:r>
            <a:endPar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11217" y="3152253"/>
            <a:ext cx="3032342" cy="303234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14" presetClass="entr" presetSubtype="1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9430" y="532765"/>
            <a:ext cx="11132185" cy="5908040"/>
          </a:xfrm>
          <a:prstGeom prst="rect">
            <a:avLst/>
          </a:prstGeom>
          <a:solidFill>
            <a:schemeClr val="bg1"/>
          </a:solidFill>
        </p:spPr>
        <p:txBody>
          <a:bodyPr wrap="square" rtlCol="0">
            <a:spAutoFit/>
          </a:bodyPr>
          <a:lstStyle/>
          <a:p>
            <a:r>
              <a:rPr lang="en-US" altLang="zh-CN" sz="1600" b="1">
                <a:latin typeface="微软雅黑" panose="020B0503020204020204" charset="-122"/>
                <a:ea typeface="微软雅黑" panose="020B0503020204020204" charset="-122"/>
                <a:cs typeface="微软雅黑" panose="020B0503020204020204" charset="-122"/>
              </a:rPr>
              <a:t>     </a:t>
            </a:r>
            <a:r>
              <a:rPr lang="zh-CN" altLang="en-US" sz="1600" b="1">
                <a:latin typeface="微软雅黑" panose="020B0503020204020204" charset="-122"/>
                <a:ea typeface="微软雅黑" panose="020B0503020204020204" charset="-122"/>
                <a:cs typeface="微软雅黑" panose="020B0503020204020204" charset="-122"/>
              </a:rPr>
              <a:t>Let’s take a minute to think about the water we use. The human body is 60% water and we need to drink lots of water to be healthy. When we are thirsty we just go to the kitchen and fill a glass with clean water.</a:t>
            </a:r>
            <a:endParaRPr lang="zh-CN" altLang="en-US" sz="1600" b="1">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latin typeface="微软雅黑" panose="020B0503020204020204" charset="-122"/>
                <a:ea typeface="微软雅黑" panose="020B0503020204020204" charset="-122"/>
                <a:cs typeface="微软雅黑" panose="020B0503020204020204" charset="-122"/>
              </a:rPr>
              <a:t>     </a:t>
            </a:r>
            <a:r>
              <a:rPr lang="zh-CN" altLang="en-US" sz="1600" b="1" u="sng">
                <a:latin typeface="微软雅黑" panose="020B0503020204020204" charset="-122"/>
                <a:ea typeface="微软雅黑" panose="020B0503020204020204" charset="-122"/>
                <a:cs typeface="微软雅黑" panose="020B0503020204020204" charset="-122"/>
              </a:rPr>
              <a:t>   31  </a:t>
            </a:r>
            <a:r>
              <a:rPr lang="zh-CN" altLang="en-US" sz="1600" b="1">
                <a:latin typeface="微软雅黑" panose="020B0503020204020204" charset="-122"/>
                <a:ea typeface="微软雅黑" panose="020B0503020204020204" charset="-122"/>
                <a:cs typeface="微软雅黑" panose="020B0503020204020204" charset="-122"/>
              </a:rPr>
              <a:t> For example, farmers, who produce the food we eat, use water to make the plants grow. When we turn on a light or switch on a TV or a computer we use energy and we need water to produce this energy.</a:t>
            </a:r>
            <a:endParaRPr lang="zh-CN" altLang="en-US" sz="1600" b="1">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latin typeface="微软雅黑" panose="020B0503020204020204" charset="-122"/>
                <a:ea typeface="微软雅黑" panose="020B0503020204020204" charset="-122"/>
                <a:cs typeface="微软雅黑" panose="020B0503020204020204" charset="-122"/>
              </a:rPr>
              <a:t>     The truth is that we are lucky enough to have clean water whenever we want, but this is not the case for many people around the world. </a:t>
            </a:r>
            <a:r>
              <a:rPr lang="zh-CN" altLang="en-US" sz="1600" b="1" u="sng">
                <a:latin typeface="微软雅黑" panose="020B0503020204020204" charset="-122"/>
                <a:ea typeface="微软雅黑" panose="020B0503020204020204" charset="-122"/>
                <a:cs typeface="微软雅黑" panose="020B0503020204020204" charset="-122"/>
              </a:rPr>
              <a:t> 32   </a:t>
            </a:r>
            <a:r>
              <a:rPr lang="zh-CN" altLang="en-US" sz="1600" b="1">
                <a:latin typeface="微软雅黑" panose="020B0503020204020204" charset="-122"/>
                <a:ea typeface="微软雅黑" panose="020B0503020204020204" charset="-122"/>
                <a:cs typeface="微软雅黑" panose="020B0503020204020204" charset="-122"/>
              </a:rPr>
              <a:t>That’s around one in 10 people in the world. If we drink dirty water, we can catch diseases from the bacteria and become ill. Every year over 500,000 children die from diarrhoea (腹泻) from dirty water. That’s around 1,400 children every day! Also, in some countries children walk many kilometres every day to get water. </a:t>
            </a:r>
            <a:r>
              <a:rPr lang="zh-CN" altLang="en-US" sz="1600" b="1" u="sng">
                <a:latin typeface="微软雅黑" panose="020B0503020204020204" charset="-122"/>
                <a:ea typeface="微软雅黑" panose="020B0503020204020204" charset="-122"/>
                <a:cs typeface="微软雅黑" panose="020B0503020204020204" charset="-122"/>
              </a:rPr>
              <a:t>  33  </a:t>
            </a:r>
            <a:r>
              <a:rPr lang="zh-CN" altLang="en-US" sz="1600" b="1">
                <a:latin typeface="微软雅黑" panose="020B0503020204020204" charset="-122"/>
                <a:ea typeface="微软雅黑" panose="020B0503020204020204" charset="-122"/>
                <a:cs typeface="微软雅黑" panose="020B0503020204020204" charset="-122"/>
              </a:rPr>
              <a:t> Therefore, they don’t have time to learn how to read or write and don’t get an education.</a:t>
            </a:r>
            <a:endParaRPr lang="zh-CN" altLang="en-US" sz="1600" b="1">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latin typeface="微软雅黑" panose="020B0503020204020204" charset="-122"/>
                <a:ea typeface="微软雅黑" panose="020B0503020204020204" charset="-122"/>
                <a:cs typeface="微软雅黑" panose="020B0503020204020204" charset="-122"/>
              </a:rPr>
              <a:t>      </a:t>
            </a:r>
            <a:r>
              <a:rPr lang="zh-CN" altLang="en-US" sz="1600" b="1" u="sng">
                <a:latin typeface="微软雅黑" panose="020B0503020204020204" charset="-122"/>
                <a:ea typeface="微软雅黑" panose="020B0503020204020204" charset="-122"/>
                <a:cs typeface="微软雅黑" panose="020B0503020204020204" charset="-122"/>
              </a:rPr>
              <a:t>  34  </a:t>
            </a:r>
            <a:r>
              <a:rPr lang="zh-CN" altLang="en-US" sz="1600" b="1">
                <a:latin typeface="微软雅黑" panose="020B0503020204020204" charset="-122"/>
                <a:ea typeface="微软雅黑" panose="020B0503020204020204" charset="-122"/>
                <a:cs typeface="微软雅黑" panose="020B0503020204020204" charset="-122"/>
              </a:rPr>
              <a:t> On this day every year, countries around the world hold events to educate people about the problems of dirty water and that clean water is something that everyone should have around the world. At one school in the UK, children between the ages of 10 and 15 walk 6km with six litres of water.  </a:t>
            </a:r>
            <a:r>
              <a:rPr lang="zh-CN" altLang="en-US" sz="1600" b="1" u="sng">
                <a:latin typeface="微软雅黑" panose="020B0503020204020204" charset="-122"/>
                <a:ea typeface="微软雅黑" panose="020B0503020204020204" charset="-122"/>
                <a:cs typeface="微软雅黑" panose="020B0503020204020204" charset="-122"/>
              </a:rPr>
              <a:t>  35        </a:t>
            </a:r>
            <a:r>
              <a:rPr lang="zh-CN" altLang="en-US" sz="1600" b="1">
                <a:latin typeface="微软雅黑" panose="020B0503020204020204" charset="-122"/>
                <a:ea typeface="微软雅黑" panose="020B0503020204020204" charset="-122"/>
                <a:cs typeface="微软雅黑" panose="020B0503020204020204" charset="-122"/>
              </a:rPr>
              <a:t>People give them money to do this and all the money helps get clean water to as many people as possible around the world.</a:t>
            </a:r>
            <a:endParaRPr lang="zh-CN" altLang="en-US" sz="1600" b="1">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A. We use water indirectly too.</a:t>
            </a: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B. Every system in our body depends on water to function.</a:t>
            </a: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C. It is to inspire people to learn more about water-related problems.</a:t>
            </a: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D. If children walk many hours a day to get water, they can’t go to school.</a:t>
            </a: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E. Did you know that around 750 million people do not have clean water to drink? </a:t>
            </a: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F. In 1993 the United Nations decided that March 22nd is the World Day for Water.</a:t>
            </a: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G. In this way, they know how it feels to walk a long distance carrying heavy bottles.</a:t>
            </a: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8371840" y="0"/>
            <a:ext cx="3188335" cy="368300"/>
          </a:xfrm>
          <a:prstGeom prst="rect">
            <a:avLst/>
          </a:prstGeom>
          <a:noFill/>
        </p:spPr>
        <p:txBody>
          <a:bodyPr wrap="square" rtlCol="0" anchor="t">
            <a:spAutoFit/>
          </a:bodyPr>
          <a:lstStyle/>
          <a:p>
            <a:r>
              <a:rPr lang="zh-CN" altLang="en-US" b="1" u="sng">
                <a:solidFill>
                  <a:schemeClr val="bg1"/>
                </a:solidFill>
                <a:latin typeface="微软雅黑" panose="020B0503020204020204" charset="-122"/>
                <a:ea typeface="微软雅黑" panose="020B0503020204020204" charset="-122"/>
                <a:cs typeface="微软雅黑" panose="020B0503020204020204" charset="-122"/>
              </a:rPr>
              <a:t>2020年1月浙江高考七选五</a:t>
            </a:r>
            <a:endParaRPr lang="zh-CN" altLang="en-US" b="1" u="sng">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4"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9590" y="612140"/>
            <a:ext cx="11132185" cy="5631180"/>
          </a:xfrm>
          <a:prstGeom prst="rect">
            <a:avLst/>
          </a:prstGeom>
          <a:solidFill>
            <a:schemeClr val="bg1"/>
          </a:solidFill>
        </p:spPr>
        <p:txBody>
          <a:bodyPr wrap="square" rtlCol="0">
            <a:spAutoFit/>
          </a:bodyPr>
          <a:lstStyle/>
          <a:p>
            <a:r>
              <a:rPr lang="en-US" altLang="zh-CN" sz="1600" b="1">
                <a:latin typeface="微软雅黑" panose="020B0503020204020204" charset="-122"/>
                <a:ea typeface="微软雅黑" panose="020B0503020204020204" charset="-122"/>
                <a:cs typeface="微软雅黑" panose="020B0503020204020204" charset="-122"/>
              </a:rPr>
              <a:t>      </a:t>
            </a:r>
            <a:r>
              <a:rPr lang="zh-CN" altLang="en-US" sz="1600" b="1">
                <a:latin typeface="微软雅黑" panose="020B0503020204020204" charset="-122"/>
                <a:ea typeface="微软雅黑" panose="020B0503020204020204" charset="-122"/>
                <a:cs typeface="微软雅黑" panose="020B0503020204020204" charset="-122"/>
              </a:rPr>
              <a:t>Let’s take a minute to think about the water we use. The human body is 60% water and we need to drink lots of water to be healthy. When we are thirsty we just go to the kitchen and fill a glass with clean water.</a:t>
            </a:r>
            <a:endParaRPr lang="zh-CN" altLang="en-US" sz="1600" b="1">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latin typeface="微软雅黑" panose="020B0503020204020204" charset="-122"/>
                <a:ea typeface="微软雅黑" panose="020B0503020204020204" charset="-122"/>
                <a:cs typeface="微软雅黑" panose="020B0503020204020204" charset="-122"/>
              </a:rPr>
              <a:t>     </a:t>
            </a:r>
            <a:r>
              <a:rPr lang="zh-CN" altLang="en-US" sz="1600" b="1" u="sng">
                <a:latin typeface="微软雅黑" panose="020B0503020204020204" charset="-122"/>
                <a:ea typeface="微软雅黑" panose="020B0503020204020204" charset="-122"/>
                <a:cs typeface="微软雅黑" panose="020B0503020204020204" charset="-122"/>
              </a:rPr>
              <a:t>   31  </a:t>
            </a:r>
            <a:r>
              <a:rPr lang="zh-CN" altLang="en-US" sz="1600" b="1">
                <a:latin typeface="微软雅黑" panose="020B0503020204020204" charset="-122"/>
                <a:ea typeface="微软雅黑" panose="020B0503020204020204" charset="-122"/>
                <a:cs typeface="微软雅黑" panose="020B0503020204020204" charset="-122"/>
              </a:rPr>
              <a:t> For example, farmers, who produce the food we eat, use water to make the plants grow. When we turn on a light or switch on a TV or a computer we use energy and we need water to produce this energy.</a:t>
            </a:r>
            <a:endParaRPr lang="zh-CN" altLang="en-US" sz="1600" b="1">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latin typeface="微软雅黑" panose="020B0503020204020204" charset="-122"/>
                <a:ea typeface="微软雅黑" panose="020B0503020204020204" charset="-122"/>
                <a:cs typeface="微软雅黑" panose="020B0503020204020204" charset="-122"/>
              </a:rPr>
              <a:t>      The truth is that we are lucky enough to have clean water whenever we want, but this is not the case for many people around the world. </a:t>
            </a:r>
            <a:r>
              <a:rPr lang="zh-CN" altLang="en-US" sz="1600" b="1" u="sng">
                <a:latin typeface="微软雅黑" panose="020B0503020204020204" charset="-122"/>
                <a:ea typeface="微软雅黑" panose="020B0503020204020204" charset="-122"/>
                <a:cs typeface="微软雅黑" panose="020B0503020204020204" charset="-122"/>
              </a:rPr>
              <a:t> 32   </a:t>
            </a:r>
            <a:r>
              <a:rPr lang="zh-CN" altLang="en-US" sz="1600" b="1">
                <a:latin typeface="微软雅黑" panose="020B0503020204020204" charset="-122"/>
                <a:ea typeface="微软雅黑" panose="020B0503020204020204" charset="-122"/>
                <a:cs typeface="微软雅黑" panose="020B0503020204020204" charset="-122"/>
              </a:rPr>
              <a:t>That’s around one in 10 people in the world. If we drink dirty water, we can catch diseases from the bacteria and become ill. Every year over 500,000 children die from diarrhoea (腹泻) from dirty water. That’s around 1,400 children every day! Also, in some countries children walk many kilometres every day to get water. </a:t>
            </a:r>
            <a:r>
              <a:rPr lang="zh-CN" altLang="en-US" sz="1600" b="1" u="sng">
                <a:latin typeface="微软雅黑" panose="020B0503020204020204" charset="-122"/>
                <a:ea typeface="微软雅黑" panose="020B0503020204020204" charset="-122"/>
                <a:cs typeface="微软雅黑" panose="020B0503020204020204" charset="-122"/>
              </a:rPr>
              <a:t>  33  </a:t>
            </a:r>
            <a:r>
              <a:rPr lang="zh-CN" altLang="en-US" sz="1600" b="1">
                <a:latin typeface="微软雅黑" panose="020B0503020204020204" charset="-122"/>
                <a:ea typeface="微软雅黑" panose="020B0503020204020204" charset="-122"/>
                <a:cs typeface="微软雅黑" panose="020B0503020204020204" charset="-122"/>
              </a:rPr>
              <a:t> Therefore, they don’t have time to learn how to read or write and don’t get an education.</a:t>
            </a:r>
            <a:endParaRPr lang="zh-CN" altLang="en-US" sz="1600" b="1">
              <a:latin typeface="微软雅黑" panose="020B0503020204020204" charset="-122"/>
              <a:ea typeface="微软雅黑" panose="020B0503020204020204" charset="-122"/>
              <a:cs typeface="微软雅黑" panose="020B0503020204020204" charset="-122"/>
            </a:endParaRPr>
          </a:p>
          <a:p>
            <a:pPr fontAlgn="auto">
              <a:lnSpc>
                <a:spcPts val="1980"/>
              </a:lnSpc>
            </a:pPr>
            <a:r>
              <a:rPr lang="zh-CN" altLang="en-US" sz="1600" b="1">
                <a:latin typeface="微软雅黑" panose="020B0503020204020204" charset="-122"/>
                <a:ea typeface="微软雅黑" panose="020B0503020204020204" charset="-122"/>
                <a:cs typeface="微软雅黑" panose="020B0503020204020204" charset="-122"/>
              </a:rPr>
              <a:t>      </a:t>
            </a:r>
            <a:r>
              <a:rPr lang="zh-CN" altLang="en-US" sz="1600" b="1" u="sng">
                <a:latin typeface="微软雅黑" panose="020B0503020204020204" charset="-122"/>
                <a:ea typeface="微软雅黑" panose="020B0503020204020204" charset="-122"/>
                <a:cs typeface="微软雅黑" panose="020B0503020204020204" charset="-122"/>
              </a:rPr>
              <a:t>  34  </a:t>
            </a:r>
            <a:r>
              <a:rPr lang="zh-CN" altLang="en-US" sz="1600" b="1">
                <a:latin typeface="微软雅黑" panose="020B0503020204020204" charset="-122"/>
                <a:ea typeface="微软雅黑" panose="020B0503020204020204" charset="-122"/>
                <a:cs typeface="微软雅黑" panose="020B0503020204020204" charset="-122"/>
              </a:rPr>
              <a:t> On this day every year, countries around the world hold events to educate people about the problems of dirty water and that clean water is something that everyone should have around the world. At one school in the UK, children between the ages of 10 and 15 walk 6km with six litres of water.  </a:t>
            </a:r>
            <a:r>
              <a:rPr lang="zh-CN" altLang="en-US" sz="1600" b="1" u="sng">
                <a:latin typeface="微软雅黑" panose="020B0503020204020204" charset="-122"/>
                <a:ea typeface="微软雅黑" panose="020B0503020204020204" charset="-122"/>
                <a:cs typeface="微软雅黑" panose="020B0503020204020204" charset="-122"/>
              </a:rPr>
              <a:t>  35        </a:t>
            </a:r>
            <a:r>
              <a:rPr lang="zh-CN" altLang="en-US" sz="1600" b="1">
                <a:latin typeface="微软雅黑" panose="020B0503020204020204" charset="-122"/>
                <a:ea typeface="微软雅黑" panose="020B0503020204020204" charset="-122"/>
                <a:cs typeface="微软雅黑" panose="020B0503020204020204" charset="-122"/>
              </a:rPr>
              <a:t>People give them money to do this and all the money helps get clean water to as many people as possible around the world.</a:t>
            </a:r>
            <a:endParaRPr lang="zh-CN" altLang="en-US" sz="1600" b="1">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     </a:t>
            </a:r>
            <a:r>
              <a:rPr lang="zh-CN" altLang="en-US" sz="2000" b="1">
                <a:solidFill>
                  <a:srgbClr val="005362"/>
                </a:solidFill>
                <a:latin typeface="微软雅黑" panose="020B0503020204020204" charset="-122"/>
                <a:ea typeface="微软雅黑" panose="020B0503020204020204" charset="-122"/>
                <a:cs typeface="微软雅黑" panose="020B0503020204020204" charset="-122"/>
              </a:rPr>
              <a:t>本文是一篇说明文，第一二段提出话题“水对人的直接和间接作用”， 第三段提出问题“缺乏清洁饮用水及其危害”，第四段提出“世界水日”，唤醒公众节水意识。</a:t>
            </a: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2000" b="1">
                <a:solidFill>
                  <a:srgbClr val="005362"/>
                </a:solidFill>
                <a:latin typeface="微软雅黑" panose="020B0503020204020204" charset="-122"/>
                <a:ea typeface="微软雅黑" panose="020B0503020204020204" charset="-122"/>
                <a:cs typeface="微软雅黑" panose="020B0503020204020204" charset="-122"/>
              </a:rPr>
              <a:t>    语篇篇章模式是：提出重要性→分析不足→解决方法，文章层层深入，脉络清晰。</a:t>
            </a: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8277860" y="111125"/>
            <a:ext cx="3188335" cy="368300"/>
          </a:xfrm>
          <a:prstGeom prst="rect">
            <a:avLst/>
          </a:prstGeom>
          <a:noFill/>
        </p:spPr>
        <p:txBody>
          <a:bodyPr wrap="square" rtlCol="0" anchor="t">
            <a:spAutoFit/>
          </a:bodyPr>
          <a:lstStyle/>
          <a:p>
            <a:r>
              <a:rPr lang="en-US" altLang="zh-CN" b="1" u="sng">
                <a:solidFill>
                  <a:schemeClr val="bg1"/>
                </a:solidFill>
                <a:latin typeface="微软雅黑" panose="020B0503020204020204" charset="-122"/>
                <a:ea typeface="微软雅黑" panose="020B0503020204020204" charset="-122"/>
                <a:cs typeface="微软雅黑" panose="020B0503020204020204" charset="-122"/>
              </a:rPr>
              <a:t> </a:t>
            </a:r>
            <a:r>
              <a:rPr lang="zh-CN" altLang="en-US" b="1" u="sng">
                <a:solidFill>
                  <a:schemeClr val="bg1"/>
                </a:solidFill>
                <a:latin typeface="微软雅黑" panose="020B0503020204020204" charset="-122"/>
                <a:ea typeface="微软雅黑" panose="020B0503020204020204" charset="-122"/>
                <a:cs typeface="微软雅黑" panose="020B0503020204020204" charset="-122"/>
              </a:rPr>
              <a:t>2020年1月浙江高考七选五</a:t>
            </a:r>
            <a:endParaRPr lang="zh-CN" altLang="en-US" b="1" u="sng">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8530590" y="6348095"/>
            <a:ext cx="2682240" cy="460375"/>
          </a:xfrm>
          <a:prstGeom prst="rect">
            <a:avLst/>
          </a:prstGeom>
          <a:noFill/>
        </p:spPr>
        <p:txBody>
          <a:bodyPr wrap="square" rtlCol="0" anchor="t">
            <a:spAutoFit/>
          </a:bodyPr>
          <a:lstStyle/>
          <a:p>
            <a:pPr algn="ctr"/>
            <a:r>
              <a:rPr lang="zh-CN" altLang="en-US" sz="2400" b="1">
                <a:solidFill>
                  <a:schemeClr val="bg1"/>
                </a:solidFill>
                <a:latin typeface="微软雅黑" panose="020B0503020204020204" charset="-122"/>
                <a:ea typeface="微软雅黑" panose="020B0503020204020204" charset="-122"/>
              </a:rPr>
              <a:t>立足语篇篇章模式</a:t>
            </a:r>
            <a:endParaRPr lang="zh-CN" altLang="en-US" sz="2400" b="1">
              <a:solidFill>
                <a:schemeClr val="bg1"/>
              </a:solidFill>
              <a:latin typeface="微软雅黑" panose="020B0503020204020204" charset="-122"/>
              <a:ea typeface="微软雅黑" panose="020B0503020204020204" charset="-122"/>
            </a:endParaRPr>
          </a:p>
        </p:txBody>
      </p:sp>
      <p:sp>
        <p:nvSpPr>
          <p:cNvPr id="14" name="矩形: 圆角 13"/>
          <p:cNvSpPr/>
          <p:nvPr/>
        </p:nvSpPr>
        <p:spPr>
          <a:xfrm>
            <a:off x="9417050" y="612140"/>
            <a:ext cx="2244725" cy="1022985"/>
          </a:xfrm>
          <a:prstGeom prst="roundRect">
            <a:avLst/>
          </a:prstGeom>
          <a:solidFill>
            <a:srgbClr val="A7EA52">
              <a:lumMod val="60000"/>
              <a:lumOff val="4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r>
              <a:rPr lang="zh-CN" altLang="en-US" sz="2400" b="1" dirty="0">
                <a:solidFill>
                  <a:sysClr val="windowText" lastClr="000000"/>
                </a:solidFill>
                <a:latin typeface="微软雅黑" panose="020B0503020204020204" charset="-122"/>
                <a:ea typeface="微软雅黑" panose="020B0503020204020204" charset="-122"/>
              </a:rPr>
              <a:t>提出重要性</a:t>
            </a:r>
            <a:endParaRPr lang="zh-CN" altLang="en-US" sz="2400" b="1" dirty="0">
              <a:solidFill>
                <a:sysClr val="windowText" lastClr="000000"/>
              </a:solidFill>
              <a:latin typeface="微软雅黑" panose="020B0503020204020204" charset="-122"/>
              <a:ea typeface="微软雅黑" panose="020B0503020204020204" charset="-122"/>
            </a:endParaRPr>
          </a:p>
        </p:txBody>
      </p:sp>
      <p:sp>
        <p:nvSpPr>
          <p:cNvPr id="5" name="矩形: 圆角 13"/>
          <p:cNvSpPr/>
          <p:nvPr/>
        </p:nvSpPr>
        <p:spPr>
          <a:xfrm>
            <a:off x="9417050" y="1926590"/>
            <a:ext cx="2244725" cy="1254125"/>
          </a:xfrm>
          <a:prstGeom prst="roundRect">
            <a:avLst/>
          </a:prstGeom>
          <a:solidFill>
            <a:schemeClr val="accent6">
              <a:lumMod val="25000"/>
              <a:lumOff val="75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r>
              <a:rPr lang="zh-CN" altLang="en-US" sz="2400" b="1" dirty="0">
                <a:solidFill>
                  <a:sysClr val="windowText" lastClr="000000"/>
                </a:solidFill>
                <a:latin typeface="微软雅黑" panose="020B0503020204020204" charset="-122"/>
                <a:ea typeface="微软雅黑" panose="020B0503020204020204" charset="-122"/>
              </a:rPr>
              <a:t>分析不足</a:t>
            </a:r>
            <a:endParaRPr lang="zh-CN" altLang="en-US" sz="2400" b="1" dirty="0">
              <a:solidFill>
                <a:sysClr val="windowText" lastClr="000000"/>
              </a:solidFill>
              <a:latin typeface="微软雅黑" panose="020B0503020204020204" charset="-122"/>
              <a:ea typeface="微软雅黑" panose="020B0503020204020204" charset="-122"/>
            </a:endParaRPr>
          </a:p>
        </p:txBody>
      </p:sp>
      <p:sp>
        <p:nvSpPr>
          <p:cNvPr id="6" name="矩形: 圆角 13"/>
          <p:cNvSpPr/>
          <p:nvPr/>
        </p:nvSpPr>
        <p:spPr>
          <a:xfrm>
            <a:off x="9417050" y="3472180"/>
            <a:ext cx="2244725" cy="1165225"/>
          </a:xfrm>
          <a:prstGeom prst="roundRect">
            <a:avLst/>
          </a:prstGeom>
          <a:solidFill>
            <a:srgbClr val="FFFF00"/>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r>
              <a:rPr lang="zh-CN" altLang="en-US" sz="2400" b="1" dirty="0">
                <a:solidFill>
                  <a:sysClr val="windowText" lastClr="000000"/>
                </a:solidFill>
                <a:latin typeface="微软雅黑" panose="020B0503020204020204" charset="-122"/>
                <a:ea typeface="微软雅黑" panose="020B0503020204020204" charset="-122"/>
              </a:rPr>
              <a:t>解决方法</a:t>
            </a:r>
            <a:endParaRPr lang="zh-CN" altLang="en-US" sz="2400" b="1" dirty="0">
              <a:solidFill>
                <a:sysClr val="windowText" lastClr="000000"/>
              </a:solidFill>
              <a:latin typeface="微软雅黑" panose="020B0503020204020204" charset="-122"/>
              <a:ea typeface="微软雅黑" panose="020B0503020204020204" charset="-122"/>
            </a:endParaRPr>
          </a:p>
        </p:txBody>
      </p:sp>
      <p:pic>
        <p:nvPicPr>
          <p:cNvPr id="8"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p:cTn id="7" dur="1000" fill="hold"/>
                                        <p:tgtEl>
                                          <p:spTgt spid="2">
                                            <p:txEl>
                                              <p:pRg st="5" end="5"/>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5" end="5"/>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 calcmode="lin" valueType="num">
                                      <p:cBhvr>
                                        <p:cTn id="12" dur="1000" fill="hold"/>
                                        <p:tgtEl>
                                          <p:spTgt spid="2">
                                            <p:txEl>
                                              <p:pRg st="6" end="6"/>
                                            </p:txEl>
                                          </p:spTgt>
                                        </p:tgtEl>
                                        <p:attrNameLst>
                                          <p:attrName>ppt_x</p:attrName>
                                        </p:attrNameLst>
                                      </p:cBhvr>
                                      <p:tavLst>
                                        <p:tav tm="0">
                                          <p:val>
                                            <p:strVal val="#ppt_x-.2"/>
                                          </p:val>
                                        </p:tav>
                                        <p:tav tm="100000">
                                          <p:val>
                                            <p:strVal val="#ppt_x"/>
                                          </p:val>
                                        </p:tav>
                                      </p:tavLst>
                                    </p:anim>
                                    <p:anim calcmode="lin" valueType="num">
                                      <p:cBhvr>
                                        <p:cTn id="13" dur="1000" fill="hold"/>
                                        <p:tgtEl>
                                          <p:spTgt spid="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xEl>
                                              <p:pRg st="6" end="6"/>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5" grpId="0" animBg="1"/>
      <p:bldP spid="5" grpId="1" animBg="1"/>
      <p:bldP spid="6" grpId="0" animBg="1"/>
      <p:bldP spid="6"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9590" y="742950"/>
            <a:ext cx="11132185" cy="5372100"/>
          </a:xfrm>
          <a:prstGeom prst="rect">
            <a:avLst/>
          </a:prstGeom>
          <a:solidFill>
            <a:schemeClr val="bg1"/>
          </a:solidFill>
        </p:spPr>
        <p:txBody>
          <a:bodyPr wrap="square" rtlCol="0">
            <a:spAutoFit/>
          </a:bodyPr>
          <a:lstStyle/>
          <a:p>
            <a:pPr fontAlgn="auto">
              <a:lnSpc>
                <a:spcPts val="2780"/>
              </a:lnSpc>
            </a:pPr>
            <a:r>
              <a:rPr lang="en-US" altLang="zh-CN" sz="1600">
                <a:latin typeface="微软雅黑" panose="020B0503020204020204" charset="-122"/>
                <a:ea typeface="微软雅黑" panose="020B0503020204020204" charset="-122"/>
                <a:cs typeface="微软雅黑" panose="020B0503020204020204" charset="-122"/>
              </a:rPr>
              <a:t>     </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Let’s take a minute to think about the water we use. The human body is 60% water and we need to drink lots of water to be healthy. When we are thirsty we just go to the kitchen and fill a glass with clean water.</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2780"/>
              </a:lnSpc>
            </a:pPr>
            <a:r>
              <a:rPr lang="zh-CN" altLang="en-US" sz="2400">
                <a:latin typeface="微软雅黑" panose="020B0503020204020204" charset="-122"/>
                <a:ea typeface="微软雅黑" panose="020B0503020204020204" charset="-122"/>
                <a:cs typeface="微软雅黑" panose="020B0503020204020204" charset="-122"/>
              </a:rPr>
              <a:t>     </a:t>
            </a:r>
            <a:r>
              <a:rPr lang="zh-CN" altLang="en-US" sz="2400" u="sng">
                <a:latin typeface="微软雅黑" panose="020B0503020204020204" charset="-122"/>
                <a:ea typeface="微软雅黑" panose="020B0503020204020204" charset="-122"/>
                <a:cs typeface="微软雅黑" panose="020B0503020204020204" charset="-122"/>
              </a:rPr>
              <a:t>   31  </a:t>
            </a:r>
            <a:r>
              <a:rPr lang="zh-CN" altLang="en-US" sz="2400">
                <a:latin typeface="微软雅黑" panose="020B0503020204020204" charset="-122"/>
                <a:ea typeface="微软雅黑" panose="020B0503020204020204" charset="-122"/>
                <a:cs typeface="微软雅黑" panose="020B0503020204020204" charset="-122"/>
              </a:rPr>
              <a:t> For example, farmers, who produce the food we eat, use water to make the plants grow. When we turn on a light or switch on a TV or a computer we use energy and we need water to produce this energy.</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27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solidFill>
                  <a:srgbClr val="C00000"/>
                </a:solidFill>
                <a:latin typeface="微软雅黑" panose="020B0503020204020204" charset="-122"/>
                <a:ea typeface="微软雅黑" panose="020B0503020204020204" charset="-122"/>
                <a:cs typeface="微软雅黑" panose="020B0503020204020204" charset="-122"/>
              </a:rPr>
              <a:t>A. We use water indirectly too.</a:t>
            </a:r>
            <a:endParaRPr lang="zh-CN" altLang="en-US" sz="2400">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     </a:t>
            </a:r>
            <a:r>
              <a:rPr lang="zh-CN" altLang="en-US" sz="2000" b="1">
                <a:solidFill>
                  <a:srgbClr val="005362"/>
                </a:solidFill>
                <a:latin typeface="微软雅黑" panose="020B0503020204020204" charset="-122"/>
                <a:ea typeface="微软雅黑" panose="020B0503020204020204" charset="-122"/>
                <a:cs typeface="微软雅黑" panose="020B0503020204020204" charset="-122"/>
              </a:rPr>
              <a:t>31. 根据空格功能位置，此句为段首句，从后面的例证for example入手，按逻辑关系反推出前面主旨句的内容，因此本句既起承上启下又统领整段的作用，承接第一段人直接用水，引出第二段人间接用水，两段一起说明了水的重要性。故选A。</a:t>
            </a: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8277860" y="205740"/>
            <a:ext cx="3188335" cy="368300"/>
          </a:xfrm>
          <a:prstGeom prst="rect">
            <a:avLst/>
          </a:prstGeom>
          <a:noFill/>
        </p:spPr>
        <p:txBody>
          <a:bodyPr wrap="square" rtlCol="0" anchor="t">
            <a:spAutoFit/>
          </a:bodyPr>
          <a:lstStyle/>
          <a:p>
            <a:r>
              <a:rPr lang="en-US" altLang="zh-CN" b="1" u="sng">
                <a:solidFill>
                  <a:schemeClr val="bg1"/>
                </a:solidFill>
                <a:latin typeface="微软雅黑" panose="020B0503020204020204" charset="-122"/>
                <a:ea typeface="微软雅黑" panose="020B0503020204020204" charset="-122"/>
                <a:cs typeface="微软雅黑" panose="020B0503020204020204" charset="-122"/>
              </a:rPr>
              <a:t> </a:t>
            </a:r>
            <a:r>
              <a:rPr lang="zh-CN" altLang="en-US" b="1" u="sng">
                <a:solidFill>
                  <a:schemeClr val="bg1"/>
                </a:solidFill>
                <a:latin typeface="微软雅黑" panose="020B0503020204020204" charset="-122"/>
                <a:ea typeface="微软雅黑" panose="020B0503020204020204" charset="-122"/>
                <a:cs typeface="微软雅黑" panose="020B0503020204020204" charset="-122"/>
              </a:rPr>
              <a:t>2020年1月浙江高考七选五</a:t>
            </a:r>
            <a:endParaRPr lang="zh-CN" altLang="en-US" b="1" u="sng">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8530590" y="6348095"/>
            <a:ext cx="2682240" cy="460375"/>
          </a:xfrm>
          <a:prstGeom prst="rect">
            <a:avLst/>
          </a:prstGeom>
          <a:noFill/>
        </p:spPr>
        <p:txBody>
          <a:bodyPr wrap="square" rtlCol="0" anchor="t">
            <a:spAutoFit/>
          </a:bodyPr>
          <a:lstStyle/>
          <a:p>
            <a:pPr algn="ctr"/>
            <a:r>
              <a:rPr lang="zh-CN" altLang="en-US" sz="2400" b="1">
                <a:solidFill>
                  <a:schemeClr val="bg1"/>
                </a:solidFill>
                <a:latin typeface="微软雅黑" panose="020B0503020204020204" charset="-122"/>
                <a:ea typeface="微软雅黑" panose="020B0503020204020204" charset="-122"/>
              </a:rPr>
              <a:t>熟悉空格功能位置</a:t>
            </a:r>
            <a:endParaRPr lang="zh-CN" altLang="en-US" sz="2400" b="1">
              <a:solidFill>
                <a:schemeClr val="bg1"/>
              </a:solidFill>
              <a:latin typeface="微软雅黑" panose="020B0503020204020204" charset="-122"/>
              <a:ea typeface="微软雅黑" panose="020B0503020204020204" charset="-122"/>
            </a:endParaRPr>
          </a:p>
        </p:txBody>
      </p:sp>
      <p:sp>
        <p:nvSpPr>
          <p:cNvPr id="7" name="矩形: 圆角 12"/>
          <p:cNvSpPr/>
          <p:nvPr/>
        </p:nvSpPr>
        <p:spPr>
          <a:xfrm>
            <a:off x="1869440" y="1839595"/>
            <a:ext cx="184023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8" name="矩形: 圆角 12"/>
          <p:cNvSpPr/>
          <p:nvPr/>
        </p:nvSpPr>
        <p:spPr>
          <a:xfrm>
            <a:off x="9625965" y="1839595"/>
            <a:ext cx="135001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9" name="矩形: 圆角 12"/>
          <p:cNvSpPr/>
          <p:nvPr/>
        </p:nvSpPr>
        <p:spPr>
          <a:xfrm>
            <a:off x="5480050" y="2615565"/>
            <a:ext cx="1650365"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0" name="矩形: 圆角 12"/>
          <p:cNvSpPr/>
          <p:nvPr/>
        </p:nvSpPr>
        <p:spPr>
          <a:xfrm>
            <a:off x="1553210" y="3343910"/>
            <a:ext cx="149225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1" name="矩形: 圆角 12"/>
          <p:cNvSpPr/>
          <p:nvPr/>
        </p:nvSpPr>
        <p:spPr>
          <a:xfrm>
            <a:off x="5844540" y="1839595"/>
            <a:ext cx="2686050" cy="365125"/>
          </a:xfrm>
          <a:prstGeom prst="roundRect">
            <a:avLst/>
          </a:prstGeom>
          <a:solidFill>
            <a:srgbClr val="FFFF00">
              <a:alpha val="48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2" name="矩形: 圆角 12"/>
          <p:cNvSpPr/>
          <p:nvPr/>
        </p:nvSpPr>
        <p:spPr>
          <a:xfrm>
            <a:off x="7523480" y="2615565"/>
            <a:ext cx="2875915" cy="365125"/>
          </a:xfrm>
          <a:prstGeom prst="roundRect">
            <a:avLst/>
          </a:prstGeom>
          <a:solidFill>
            <a:srgbClr val="FFFF00">
              <a:alpha val="48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3" name="矩形: 圆角 12"/>
          <p:cNvSpPr/>
          <p:nvPr/>
        </p:nvSpPr>
        <p:spPr>
          <a:xfrm>
            <a:off x="3045460" y="3343910"/>
            <a:ext cx="1292225" cy="365125"/>
          </a:xfrm>
          <a:prstGeom prst="roundRect">
            <a:avLst/>
          </a:prstGeom>
          <a:solidFill>
            <a:srgbClr val="FFFF00">
              <a:alpha val="48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5" name="矩形: 圆角 12"/>
          <p:cNvSpPr/>
          <p:nvPr/>
        </p:nvSpPr>
        <p:spPr>
          <a:xfrm>
            <a:off x="4467225" y="3343910"/>
            <a:ext cx="486410" cy="365125"/>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6" name="矩形: 圆角 12"/>
          <p:cNvSpPr/>
          <p:nvPr/>
        </p:nvSpPr>
        <p:spPr>
          <a:xfrm>
            <a:off x="4953635" y="1158875"/>
            <a:ext cx="2569845" cy="365125"/>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7" name="矩形: 圆角 12"/>
          <p:cNvSpPr/>
          <p:nvPr/>
        </p:nvSpPr>
        <p:spPr>
          <a:xfrm>
            <a:off x="889000" y="1158875"/>
            <a:ext cx="1578610" cy="365125"/>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pic>
        <p:nvPicPr>
          <p:cNvPr id="18"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 calcmode="lin" valueType="num">
                                      <p:cBhvr>
                                        <p:cTn id="7" dur="1000" fill="hold"/>
                                        <p:tgtEl>
                                          <p:spTgt spid="2">
                                            <p:txEl>
                                              <p:pRg st="8" end="8"/>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8" end="8"/>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linds(horizontal)">
                                      <p:cBhvr>
                                        <p:cTn id="31" dur="500"/>
                                        <p:tgtEl>
                                          <p:spTgt spid="12"/>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linds(horizontal)">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linds(horizontal)">
                                      <p:cBhvr>
                                        <p:cTn id="39" dur="500"/>
                                        <p:tgtEl>
                                          <p:spTgt spid="15"/>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7" grpId="1" animBg="1"/>
      <p:bldP spid="8" grpId="0" bldLvl="0" animBg="1"/>
      <p:bldP spid="8" grpId="1" animBg="1"/>
      <p:bldP spid="9" grpId="0" bldLvl="0" animBg="1"/>
      <p:bldP spid="9" grpId="1" animBg="1"/>
      <p:bldP spid="10" grpId="0" bldLvl="0" animBg="1"/>
      <p:bldP spid="10" grpId="1" animBg="1"/>
      <p:bldP spid="11" grpId="0" bldLvl="0" animBg="1"/>
      <p:bldP spid="11" grpId="1" animBg="1"/>
      <p:bldP spid="12" grpId="0" bldLvl="0" animBg="1"/>
      <p:bldP spid="12" grpId="1" animBg="1"/>
      <p:bldP spid="13" grpId="0" bldLvl="0" animBg="1"/>
      <p:bldP spid="13" grpId="1" animBg="1"/>
      <p:bldP spid="15" grpId="0" bldLvl="0" animBg="1"/>
      <p:bldP spid="15" grpId="1" animBg="1"/>
      <p:bldP spid="16" grpId="0" bldLvl="0" animBg="1"/>
      <p:bldP spid="16" grpId="1" animBg="1"/>
      <p:bldP spid="17" grpId="0" bldLvl="0" animBg="1"/>
      <p:bldP spid="17"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9590" y="742950"/>
            <a:ext cx="11132185" cy="5487670"/>
          </a:xfrm>
          <a:prstGeom prst="rect">
            <a:avLst/>
          </a:prstGeom>
          <a:solidFill>
            <a:schemeClr val="bg1"/>
          </a:solidFill>
        </p:spPr>
        <p:txBody>
          <a:bodyPr wrap="square" rtlCol="0">
            <a:spAutoFit/>
          </a:bodyPr>
          <a:lstStyle/>
          <a:p>
            <a:pPr algn="l" fontAlgn="auto">
              <a:lnSpc>
                <a:spcPts val="2580"/>
              </a:lnSpc>
            </a:pPr>
            <a:r>
              <a:rPr lang="en-US" altLang="zh-CN" sz="16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sym typeface="+mn-ea"/>
              </a:rPr>
              <a:t>The truth is that we are lucky enough to have clean water whenever we want, but this is not the case for many people around the world. </a:t>
            </a:r>
            <a:r>
              <a:rPr lang="zh-CN" altLang="en-US" sz="2400" u="sng">
                <a:latin typeface="微软雅黑" panose="020B0503020204020204" charset="-122"/>
                <a:ea typeface="微软雅黑" panose="020B0503020204020204" charset="-122"/>
                <a:cs typeface="微软雅黑" panose="020B0503020204020204" charset="-122"/>
                <a:sym typeface="+mn-ea"/>
              </a:rPr>
              <a:t> 32   </a:t>
            </a:r>
            <a:r>
              <a:rPr lang="zh-CN" altLang="en-US" sz="2400">
                <a:latin typeface="微软雅黑" panose="020B0503020204020204" charset="-122"/>
                <a:ea typeface="微软雅黑" panose="020B0503020204020204" charset="-122"/>
                <a:cs typeface="微软雅黑" panose="020B0503020204020204" charset="-122"/>
                <a:sym typeface="+mn-ea"/>
              </a:rPr>
              <a:t>That’s around one in 10 people in the world. If we drink dirty water, we can catch diseases from the bacteria and become ill. Every year over 500,000 children die from diarrhoea (腹泻) from dirty water. That’s around 1,400 children every day! Also, in some countries children walk many kilometres every day to get water. </a:t>
            </a:r>
            <a:r>
              <a:rPr lang="zh-CN" altLang="en-US" sz="2400" u="sng">
                <a:latin typeface="微软雅黑" panose="020B0503020204020204" charset="-122"/>
                <a:ea typeface="微软雅黑" panose="020B0503020204020204" charset="-122"/>
                <a:cs typeface="微软雅黑" panose="020B0503020204020204" charset="-122"/>
                <a:sym typeface="+mn-ea"/>
              </a:rPr>
              <a:t>  33  </a:t>
            </a:r>
            <a:r>
              <a:rPr lang="zh-CN" altLang="en-US" sz="2400">
                <a:latin typeface="微软雅黑" panose="020B0503020204020204" charset="-122"/>
                <a:ea typeface="微软雅黑" panose="020B0503020204020204" charset="-122"/>
                <a:cs typeface="微软雅黑" panose="020B0503020204020204" charset="-122"/>
                <a:sym typeface="+mn-ea"/>
              </a:rPr>
              <a:t> Therefore, they don’t have time to learn how to read or write and don’t get an education.</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27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solidFill>
                  <a:srgbClr val="C00000"/>
                </a:solidFill>
                <a:latin typeface="微软雅黑" panose="020B0503020204020204" charset="-122"/>
                <a:ea typeface="微软雅黑" panose="020B0503020204020204" charset="-122"/>
                <a:cs typeface="微软雅黑" panose="020B0503020204020204" charset="-122"/>
              </a:rPr>
              <a:t>E. Did you know that around 750 million people do not have clean water to drink? </a:t>
            </a:r>
            <a:endParaRPr lang="zh-CN" altLang="en-US" sz="2400">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     </a:t>
            </a:r>
            <a:r>
              <a:rPr lang="zh-CN" altLang="en-US" sz="2000" b="1">
                <a:solidFill>
                  <a:srgbClr val="005362"/>
                </a:solidFill>
                <a:latin typeface="微软雅黑" panose="020B0503020204020204" charset="-122"/>
                <a:ea typeface="微软雅黑" panose="020B0503020204020204" charset="-122"/>
                <a:cs typeface="微软雅黑" panose="020B0503020204020204" charset="-122"/>
              </a:rPr>
              <a:t>32. 根据空格上句的述位新信息“many people don’t have clean water”和空格下句的主位旧信息“that人口数”，我们利用“主位推进模式”进行推断，此选项应该涉及“没有清洁饮用水的人口数量”。故选E。</a:t>
            </a: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8277860" y="205740"/>
            <a:ext cx="3188335" cy="368300"/>
          </a:xfrm>
          <a:prstGeom prst="rect">
            <a:avLst/>
          </a:prstGeom>
          <a:noFill/>
        </p:spPr>
        <p:txBody>
          <a:bodyPr wrap="square" rtlCol="0" anchor="t">
            <a:spAutoFit/>
          </a:bodyPr>
          <a:lstStyle/>
          <a:p>
            <a:r>
              <a:rPr lang="en-US" altLang="zh-CN" b="1" u="sng">
                <a:solidFill>
                  <a:schemeClr val="bg1"/>
                </a:solidFill>
                <a:latin typeface="微软雅黑" panose="020B0503020204020204" charset="-122"/>
                <a:ea typeface="微软雅黑" panose="020B0503020204020204" charset="-122"/>
                <a:cs typeface="微软雅黑" panose="020B0503020204020204" charset="-122"/>
              </a:rPr>
              <a:t> </a:t>
            </a:r>
            <a:r>
              <a:rPr lang="zh-CN" altLang="en-US" b="1" u="sng">
                <a:solidFill>
                  <a:schemeClr val="bg1"/>
                </a:solidFill>
                <a:latin typeface="微软雅黑" panose="020B0503020204020204" charset="-122"/>
                <a:ea typeface="微软雅黑" panose="020B0503020204020204" charset="-122"/>
                <a:cs typeface="微软雅黑" panose="020B0503020204020204" charset="-122"/>
              </a:rPr>
              <a:t>2020年1月浙江高考七选五</a:t>
            </a:r>
            <a:endParaRPr lang="zh-CN" altLang="en-US" b="1" u="sng">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8530590" y="6348095"/>
            <a:ext cx="2682240" cy="460375"/>
          </a:xfrm>
          <a:prstGeom prst="rect">
            <a:avLst/>
          </a:prstGeom>
          <a:noFill/>
        </p:spPr>
        <p:txBody>
          <a:bodyPr wrap="square" rtlCol="0" anchor="t">
            <a:spAutoFit/>
          </a:bodyPr>
          <a:lstStyle/>
          <a:p>
            <a:pPr algn="ctr"/>
            <a:r>
              <a:rPr lang="zh-CN" altLang="en-US" sz="2400" b="1">
                <a:solidFill>
                  <a:schemeClr val="bg1"/>
                </a:solidFill>
                <a:latin typeface="微软雅黑" panose="020B0503020204020204" charset="-122"/>
                <a:ea typeface="微软雅黑" panose="020B0503020204020204" charset="-122"/>
              </a:rPr>
              <a:t>掌握主位推进理念</a:t>
            </a:r>
            <a:endParaRPr lang="zh-CN" altLang="en-US" sz="2400" b="1">
              <a:solidFill>
                <a:schemeClr val="bg1"/>
              </a:solidFill>
              <a:latin typeface="微软雅黑" panose="020B0503020204020204" charset="-122"/>
              <a:ea typeface="微软雅黑" panose="020B0503020204020204" charset="-122"/>
            </a:endParaRPr>
          </a:p>
        </p:txBody>
      </p:sp>
      <p:sp>
        <p:nvSpPr>
          <p:cNvPr id="10" name="矩形: 圆角 12"/>
          <p:cNvSpPr/>
          <p:nvPr/>
        </p:nvSpPr>
        <p:spPr>
          <a:xfrm>
            <a:off x="528955" y="1445260"/>
            <a:ext cx="98679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6" name="矩形: 圆角 12"/>
          <p:cNvSpPr/>
          <p:nvPr/>
        </p:nvSpPr>
        <p:spPr>
          <a:xfrm>
            <a:off x="3219450" y="5180965"/>
            <a:ext cx="1192530" cy="285750"/>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5" name="矩形: 圆角 12"/>
          <p:cNvSpPr/>
          <p:nvPr/>
        </p:nvSpPr>
        <p:spPr>
          <a:xfrm>
            <a:off x="5293360" y="1080770"/>
            <a:ext cx="4596765" cy="364490"/>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6" name="矩形: 圆角 12"/>
          <p:cNvSpPr/>
          <p:nvPr/>
        </p:nvSpPr>
        <p:spPr>
          <a:xfrm>
            <a:off x="529590" y="5466715"/>
            <a:ext cx="986155"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8" name="矩形: 圆角 12"/>
          <p:cNvSpPr/>
          <p:nvPr/>
        </p:nvSpPr>
        <p:spPr>
          <a:xfrm>
            <a:off x="3681095" y="3820795"/>
            <a:ext cx="3916045" cy="364490"/>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cxnSp>
        <p:nvCxnSpPr>
          <p:cNvPr id="22" name="直接箭头连接符 21"/>
          <p:cNvCxnSpPr>
            <a:endCxn id="18" idx="0"/>
          </p:cNvCxnSpPr>
          <p:nvPr/>
        </p:nvCxnSpPr>
        <p:spPr>
          <a:xfrm flipH="1">
            <a:off x="5639435" y="1433195"/>
            <a:ext cx="1168400" cy="238760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H="1" flipV="1">
            <a:off x="1250315" y="1860550"/>
            <a:ext cx="4258945" cy="194754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12"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p:cTn id="7" dur="1000" fill="hold"/>
                                        <p:tgtEl>
                                          <p:spTgt spid="2">
                                            <p:txEl>
                                              <p:pRg st="5" end="5"/>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5" end="5"/>
                                            </p:tx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1000" fill="hold"/>
                                        <p:tgtEl>
                                          <p:spTgt spid="16"/>
                                        </p:tgtEl>
                                        <p:attrNameLst>
                                          <p:attrName>ppt_x</p:attrName>
                                        </p:attrNameLst>
                                      </p:cBhvr>
                                      <p:tavLst>
                                        <p:tav tm="0">
                                          <p:val>
                                            <p:strVal val="#ppt_x-.2"/>
                                          </p:val>
                                        </p:tav>
                                        <p:tav tm="100000">
                                          <p:val>
                                            <p:strVal val="#ppt_x"/>
                                          </p:val>
                                        </p:tav>
                                      </p:tavLst>
                                    </p:anim>
                                    <p:anim calcmode="lin" valueType="num">
                                      <p:cBhvr>
                                        <p:cTn id="13"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6"/>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ppt_x</p:attrName>
                                        </p:attrNameLst>
                                      </p:cBhvr>
                                      <p:tavLst>
                                        <p:tav tm="0">
                                          <p:val>
                                            <p:strVal val="#ppt_x-.2"/>
                                          </p:val>
                                        </p:tav>
                                        <p:tav tm="100000">
                                          <p:val>
                                            <p:strVal val="#ppt_x"/>
                                          </p:val>
                                        </p:tav>
                                      </p:tavLst>
                                    </p:anim>
                                    <p:anim calcmode="lin" valueType="num">
                                      <p:cBhvr>
                                        <p:cTn id="1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linds(horizontal)">
                                      <p:cBhvr>
                                        <p:cTn id="24" dur="500"/>
                                        <p:tgtEl>
                                          <p:spTgt spid="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par>
                                <p:cTn id="28" presetID="16" presetClass="entr" presetSubtype="21"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barn(inVertical)">
                                      <p:cBhvr>
                                        <p:cTn id="35" dur="500"/>
                                        <p:tgtEl>
                                          <p:spTgt spid="19"/>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linds(horizontal)">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6" grpId="0" animBg="1"/>
      <p:bldP spid="16" grpId="1" animBg="1"/>
      <p:bldP spid="5" grpId="0" animBg="1"/>
      <p:bldP spid="5" grpId="1" animBg="1"/>
      <p:bldP spid="6" grpId="0" animBg="1"/>
      <p:bldP spid="6" grpId="1" animBg="1"/>
      <p:bldP spid="18" grpId="0" animBg="1"/>
      <p:bldP spid="18"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9590" y="742950"/>
            <a:ext cx="11132185" cy="5233670"/>
          </a:xfrm>
          <a:prstGeom prst="rect">
            <a:avLst/>
          </a:prstGeom>
          <a:solidFill>
            <a:schemeClr val="bg1"/>
          </a:solidFill>
        </p:spPr>
        <p:txBody>
          <a:bodyPr wrap="square" rtlCol="0">
            <a:spAutoFit/>
          </a:bodyPr>
          <a:lstStyle/>
          <a:p>
            <a:pPr algn="l" fontAlgn="auto">
              <a:lnSpc>
                <a:spcPts val="2580"/>
              </a:lnSpc>
            </a:pPr>
            <a:r>
              <a:rPr lang="en-US" altLang="zh-CN" sz="16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sym typeface="+mn-ea"/>
              </a:rPr>
              <a:t>The truth is that we are lucky enough to have clean water whenever we want, but this is not the case for many people around the world. </a:t>
            </a:r>
            <a:r>
              <a:rPr lang="zh-CN" altLang="en-US" sz="2400" u="sng">
                <a:latin typeface="微软雅黑" panose="020B0503020204020204" charset="-122"/>
                <a:ea typeface="微软雅黑" panose="020B0503020204020204" charset="-122"/>
                <a:cs typeface="微软雅黑" panose="020B0503020204020204" charset="-122"/>
                <a:sym typeface="+mn-ea"/>
              </a:rPr>
              <a:t> 32   </a:t>
            </a:r>
            <a:r>
              <a:rPr lang="zh-CN" altLang="en-US" sz="2400">
                <a:latin typeface="微软雅黑" panose="020B0503020204020204" charset="-122"/>
                <a:ea typeface="微软雅黑" panose="020B0503020204020204" charset="-122"/>
                <a:cs typeface="微软雅黑" panose="020B0503020204020204" charset="-122"/>
                <a:sym typeface="+mn-ea"/>
              </a:rPr>
              <a:t>That’s around one in 10 people in the world. If we drink dirty water, we can catch diseases from the bacteria and become ill. Every year over 500,000 children die from diarrhoea (腹泻) from dirty water. That’s around 1,400 children every day! Also, in some countries children walk many kilometres every day to get water. </a:t>
            </a:r>
            <a:r>
              <a:rPr lang="zh-CN" altLang="en-US" sz="2400" u="sng">
                <a:latin typeface="微软雅黑" panose="020B0503020204020204" charset="-122"/>
                <a:ea typeface="微软雅黑" panose="020B0503020204020204" charset="-122"/>
                <a:cs typeface="微软雅黑" panose="020B0503020204020204" charset="-122"/>
                <a:sym typeface="+mn-ea"/>
              </a:rPr>
              <a:t>  33  </a:t>
            </a:r>
            <a:r>
              <a:rPr lang="zh-CN" altLang="en-US" sz="2400">
                <a:latin typeface="微软雅黑" panose="020B0503020204020204" charset="-122"/>
                <a:ea typeface="微软雅黑" panose="020B0503020204020204" charset="-122"/>
                <a:cs typeface="微软雅黑" panose="020B0503020204020204" charset="-122"/>
                <a:sym typeface="+mn-ea"/>
              </a:rPr>
              <a:t> Therefore, they don’t have time to learn how to read or write and don’t get an education.</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27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solidFill>
                  <a:srgbClr val="C00000"/>
                </a:solidFill>
                <a:latin typeface="微软雅黑" panose="020B0503020204020204" charset="-122"/>
                <a:ea typeface="微软雅黑" panose="020B0503020204020204" charset="-122"/>
                <a:cs typeface="微软雅黑" panose="020B0503020204020204" charset="-122"/>
              </a:rPr>
              <a:t>D. If children walk many hours a day to get water, they can’t go to school.</a:t>
            </a:r>
            <a:endParaRPr lang="zh-CN" altLang="en-US" sz="2400">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     </a:t>
            </a:r>
            <a:r>
              <a:rPr lang="zh-CN" altLang="en-US" sz="2000" b="1">
                <a:solidFill>
                  <a:srgbClr val="005362"/>
                </a:solidFill>
                <a:latin typeface="微软雅黑" panose="020B0503020204020204" charset="-122"/>
                <a:ea typeface="微软雅黑" panose="020B0503020204020204" charset="-122"/>
                <a:cs typeface="微软雅黑" panose="020B0503020204020204" charset="-122"/>
              </a:rPr>
              <a:t>33. 寻找句际逻辑关系，“Therefore”表因果关系，匹配表原因的信息；再借助代词线索，“they don’t have time to”中的they指代children, 故答案锁定为D。</a:t>
            </a: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8277860" y="205740"/>
            <a:ext cx="3188335" cy="368300"/>
          </a:xfrm>
          <a:prstGeom prst="rect">
            <a:avLst/>
          </a:prstGeom>
          <a:noFill/>
        </p:spPr>
        <p:txBody>
          <a:bodyPr wrap="square" rtlCol="0" anchor="t">
            <a:spAutoFit/>
          </a:bodyPr>
          <a:lstStyle/>
          <a:p>
            <a:r>
              <a:rPr lang="en-US" altLang="zh-CN" b="1" u="sng">
                <a:solidFill>
                  <a:schemeClr val="bg1"/>
                </a:solidFill>
                <a:latin typeface="微软雅黑" panose="020B0503020204020204" charset="-122"/>
                <a:ea typeface="微软雅黑" panose="020B0503020204020204" charset="-122"/>
                <a:cs typeface="微软雅黑" panose="020B0503020204020204" charset="-122"/>
              </a:rPr>
              <a:t> </a:t>
            </a:r>
            <a:r>
              <a:rPr lang="zh-CN" altLang="en-US" b="1" u="sng">
                <a:solidFill>
                  <a:schemeClr val="bg1"/>
                </a:solidFill>
                <a:latin typeface="微软雅黑" panose="020B0503020204020204" charset="-122"/>
                <a:ea typeface="微软雅黑" panose="020B0503020204020204" charset="-122"/>
                <a:cs typeface="微软雅黑" panose="020B0503020204020204" charset="-122"/>
              </a:rPr>
              <a:t>2020年1月浙江高考七选五</a:t>
            </a:r>
            <a:endParaRPr lang="zh-CN" altLang="en-US" b="1" u="sng">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8530590" y="6348095"/>
            <a:ext cx="2682240" cy="460375"/>
          </a:xfrm>
          <a:prstGeom prst="rect">
            <a:avLst/>
          </a:prstGeom>
          <a:noFill/>
        </p:spPr>
        <p:txBody>
          <a:bodyPr wrap="square" rtlCol="0" anchor="t">
            <a:spAutoFit/>
          </a:bodyPr>
          <a:lstStyle/>
          <a:p>
            <a:pPr algn="ctr"/>
            <a:r>
              <a:rPr lang="zh-CN" altLang="en-US" sz="2400" b="1">
                <a:solidFill>
                  <a:schemeClr val="bg1"/>
                </a:solidFill>
                <a:latin typeface="微软雅黑" panose="020B0503020204020204" charset="-122"/>
                <a:ea typeface="微软雅黑" panose="020B0503020204020204" charset="-122"/>
              </a:rPr>
              <a:t>寻找句际逻辑关系</a:t>
            </a:r>
            <a:endParaRPr lang="zh-CN" altLang="en-US" sz="2400" b="1">
              <a:solidFill>
                <a:schemeClr val="bg1"/>
              </a:solidFill>
              <a:latin typeface="微软雅黑" panose="020B0503020204020204" charset="-122"/>
              <a:ea typeface="微软雅黑" panose="020B0503020204020204" charset="-122"/>
            </a:endParaRPr>
          </a:p>
        </p:txBody>
      </p:sp>
      <p:sp>
        <p:nvSpPr>
          <p:cNvPr id="13" name="矩形: 圆角 12"/>
          <p:cNvSpPr/>
          <p:nvPr/>
        </p:nvSpPr>
        <p:spPr>
          <a:xfrm>
            <a:off x="2493645" y="3817620"/>
            <a:ext cx="8972550" cy="365125"/>
          </a:xfrm>
          <a:prstGeom prst="roundRect">
            <a:avLst/>
          </a:prstGeom>
          <a:solidFill>
            <a:srgbClr val="FFFF00">
              <a:alpha val="48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6" name="矩形: 圆角 12"/>
          <p:cNvSpPr/>
          <p:nvPr/>
        </p:nvSpPr>
        <p:spPr>
          <a:xfrm>
            <a:off x="1301115" y="3817620"/>
            <a:ext cx="1192530" cy="381000"/>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5" name="矩形: 圆角 12"/>
          <p:cNvSpPr/>
          <p:nvPr/>
        </p:nvSpPr>
        <p:spPr>
          <a:xfrm>
            <a:off x="7914005" y="2743835"/>
            <a:ext cx="843915" cy="364490"/>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6" name="矩形: 圆角 12"/>
          <p:cNvSpPr/>
          <p:nvPr/>
        </p:nvSpPr>
        <p:spPr>
          <a:xfrm>
            <a:off x="6435725" y="2743200"/>
            <a:ext cx="137541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4" name="矩形: 圆角 12"/>
          <p:cNvSpPr/>
          <p:nvPr/>
        </p:nvSpPr>
        <p:spPr>
          <a:xfrm>
            <a:off x="5349875" y="4834255"/>
            <a:ext cx="1444625" cy="4286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7" name="矩形: 圆角 12"/>
          <p:cNvSpPr/>
          <p:nvPr/>
        </p:nvSpPr>
        <p:spPr>
          <a:xfrm>
            <a:off x="529590" y="3108325"/>
            <a:ext cx="8529320" cy="365125"/>
          </a:xfrm>
          <a:prstGeom prst="roundRect">
            <a:avLst/>
          </a:prstGeom>
          <a:solidFill>
            <a:srgbClr val="FFFF00">
              <a:alpha val="48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8" name="矩形: 圆角 12"/>
          <p:cNvSpPr/>
          <p:nvPr/>
        </p:nvSpPr>
        <p:spPr>
          <a:xfrm>
            <a:off x="8895715" y="2743835"/>
            <a:ext cx="2317115" cy="365125"/>
          </a:xfrm>
          <a:prstGeom prst="roundRect">
            <a:avLst/>
          </a:prstGeom>
          <a:solidFill>
            <a:srgbClr val="FFFF00">
              <a:alpha val="48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9" name="矩形: 圆角 12"/>
          <p:cNvSpPr/>
          <p:nvPr/>
        </p:nvSpPr>
        <p:spPr>
          <a:xfrm>
            <a:off x="6969125" y="4834255"/>
            <a:ext cx="2142490" cy="365125"/>
          </a:xfrm>
          <a:prstGeom prst="roundRect">
            <a:avLst/>
          </a:prstGeom>
          <a:solidFill>
            <a:srgbClr val="FFFF00">
              <a:alpha val="48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1" name="矩形: 圆角 12"/>
          <p:cNvSpPr/>
          <p:nvPr/>
        </p:nvSpPr>
        <p:spPr>
          <a:xfrm>
            <a:off x="10020300" y="4881880"/>
            <a:ext cx="1002665" cy="381000"/>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pic>
        <p:nvPicPr>
          <p:cNvPr id="15"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p:cTn id="7" dur="1000" fill="hold"/>
                                        <p:tgtEl>
                                          <p:spTgt spid="2">
                                            <p:txEl>
                                              <p:pRg st="5" end="5"/>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linds(horizontal)">
                                      <p:cBhvr>
                                        <p:cTn id="14" dur="500"/>
                                        <p:tgtEl>
                                          <p:spTgt spid="14"/>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ppt_x</p:attrName>
                                        </p:attrNameLst>
                                      </p:cBhvr>
                                      <p:tavLst>
                                        <p:tav tm="0">
                                          <p:val>
                                            <p:strVal val="#ppt_x-.2"/>
                                          </p:val>
                                        </p:tav>
                                        <p:tav tm="100000">
                                          <p:val>
                                            <p:strVal val="#ppt_x"/>
                                          </p:val>
                                        </p:tav>
                                      </p:tavLst>
                                    </p:anim>
                                    <p:anim calcmode="lin" valueType="num">
                                      <p:cBhvr>
                                        <p:cTn id="23"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3"/>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ppt_x</p:attrName>
                                        </p:attrNameLst>
                                      </p:cBhvr>
                                      <p:tavLst>
                                        <p:tav tm="0">
                                          <p:val>
                                            <p:strVal val="#ppt_x-.2"/>
                                          </p:val>
                                        </p:tav>
                                        <p:tav tm="100000">
                                          <p:val>
                                            <p:strVal val="#ppt_x"/>
                                          </p:val>
                                        </p:tav>
                                      </p:tavLst>
                                    </p:anim>
                                    <p:anim calcmode="lin" valueType="num">
                                      <p:cBhvr>
                                        <p:cTn id="2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9" dur="1000"/>
                                        <p:tgtEl>
                                          <p:spTgt spid="8"/>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ppt_x</p:attrName>
                                        </p:attrNameLst>
                                      </p:cBhvr>
                                      <p:tavLst>
                                        <p:tav tm="0">
                                          <p:val>
                                            <p:strVal val="#ppt_x-.2"/>
                                          </p:val>
                                        </p:tav>
                                        <p:tav tm="100000">
                                          <p:val>
                                            <p:strVal val="#ppt_x"/>
                                          </p:val>
                                        </p:tav>
                                      </p:tavLst>
                                    </p:anim>
                                    <p:anim calcmode="lin" valueType="num">
                                      <p:cBhvr>
                                        <p:cTn id="3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4" dur="1000"/>
                                        <p:tgtEl>
                                          <p:spTgt spid="9"/>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ppt_x</p:attrName>
                                        </p:attrNameLst>
                                      </p:cBhvr>
                                      <p:tavLst>
                                        <p:tav tm="0">
                                          <p:val>
                                            <p:strVal val="#ppt_x-.2"/>
                                          </p:val>
                                        </p:tav>
                                        <p:tav tm="100000">
                                          <p:val>
                                            <p:strVal val="#ppt_x"/>
                                          </p:val>
                                        </p:tav>
                                      </p:tavLst>
                                    </p:anim>
                                    <p:anim calcmode="lin" valueType="num">
                                      <p:cBhvr>
                                        <p:cTn id="3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9" dur="10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29"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1000" fill="hold"/>
                                        <p:tgtEl>
                                          <p:spTgt spid="16"/>
                                        </p:tgtEl>
                                        <p:attrNameLst>
                                          <p:attrName>ppt_x</p:attrName>
                                        </p:attrNameLst>
                                      </p:cBhvr>
                                      <p:tavLst>
                                        <p:tav tm="0">
                                          <p:val>
                                            <p:strVal val="#ppt_x-.2"/>
                                          </p:val>
                                        </p:tav>
                                        <p:tav tm="100000">
                                          <p:val>
                                            <p:strVal val="#ppt_x"/>
                                          </p:val>
                                        </p:tav>
                                      </p:tavLst>
                                    </p:anim>
                                    <p:anim calcmode="lin" valueType="num">
                                      <p:cBhvr>
                                        <p:cTn id="45"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46" dur="1000"/>
                                        <p:tgtEl>
                                          <p:spTgt spid="16"/>
                                        </p:tgtEl>
                                      </p:cBhvr>
                                    </p:animEffect>
                                  </p:childTnLst>
                                </p:cTn>
                              </p:par>
                              <p:par>
                                <p:cTn id="47" presetID="29" presetClass="entr" presetSubtype="0" fill="hold" grpId="0" nodeType="with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p:cTn id="49" dur="1000" fill="hold"/>
                                        <p:tgtEl>
                                          <p:spTgt spid="5"/>
                                        </p:tgtEl>
                                        <p:attrNameLst>
                                          <p:attrName>ppt_x</p:attrName>
                                        </p:attrNameLst>
                                      </p:cBhvr>
                                      <p:tavLst>
                                        <p:tav tm="0">
                                          <p:val>
                                            <p:strVal val="#ppt_x-.2"/>
                                          </p:val>
                                        </p:tav>
                                        <p:tav tm="100000">
                                          <p:val>
                                            <p:strVal val="#ppt_x"/>
                                          </p:val>
                                        </p:tav>
                                      </p:tavLst>
                                    </p:anim>
                                    <p:anim calcmode="lin" valueType="num">
                                      <p:cBhvr>
                                        <p:cTn id="50"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51" dur="1000"/>
                                        <p:tgtEl>
                                          <p:spTgt spid="5"/>
                                        </p:tgtEl>
                                      </p:cBhvr>
                                    </p:animEffect>
                                  </p:childTnLst>
                                </p:cTn>
                              </p:par>
                              <p:par>
                                <p:cTn id="52" presetID="29"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1000" fill="hold"/>
                                        <p:tgtEl>
                                          <p:spTgt spid="11"/>
                                        </p:tgtEl>
                                        <p:attrNameLst>
                                          <p:attrName>ppt_x</p:attrName>
                                        </p:attrNameLst>
                                      </p:cBhvr>
                                      <p:tavLst>
                                        <p:tav tm="0">
                                          <p:val>
                                            <p:strVal val="#ppt_x-.2"/>
                                          </p:val>
                                        </p:tav>
                                        <p:tav tm="100000">
                                          <p:val>
                                            <p:strVal val="#ppt_x"/>
                                          </p:val>
                                        </p:tav>
                                      </p:tavLst>
                                    </p:anim>
                                    <p:anim calcmode="lin" valueType="num">
                                      <p:cBhvr>
                                        <p:cTn id="55"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6" grpId="0" animBg="1"/>
      <p:bldP spid="16" grpId="1" animBg="1"/>
      <p:bldP spid="5" grpId="0" animBg="1"/>
      <p:bldP spid="5" grpId="1" animBg="1"/>
      <p:bldP spid="6" grpId="0" animBg="1"/>
      <p:bldP spid="6" grpId="1" animBg="1"/>
      <p:bldP spid="14" grpId="0" animBg="1"/>
      <p:bldP spid="14" grpId="1" animBg="1"/>
      <p:bldP spid="7" grpId="0" animBg="1"/>
      <p:bldP spid="7" grpId="1" animBg="1"/>
      <p:bldP spid="8" grpId="0" animBg="1"/>
      <p:bldP spid="8" grpId="1" animBg="1"/>
      <p:bldP spid="9" grpId="0" bldLvl="0" animBg="1"/>
      <p:bldP spid="9" grpId="1" animBg="1"/>
      <p:bldP spid="11" grpId="0" bldLvl="0" animBg="1"/>
      <p:bldP spid="11"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9590" y="742950"/>
            <a:ext cx="11132185" cy="5423535"/>
          </a:xfrm>
          <a:prstGeom prst="rect">
            <a:avLst/>
          </a:prstGeom>
          <a:solidFill>
            <a:schemeClr val="bg1"/>
          </a:solidFill>
        </p:spPr>
        <p:txBody>
          <a:bodyPr wrap="square" rtlCol="0">
            <a:spAutoFit/>
          </a:bodyPr>
          <a:lstStyle/>
          <a:p>
            <a:pPr algn="l" fontAlgn="auto">
              <a:lnSpc>
                <a:spcPts val="2580"/>
              </a:lnSpc>
            </a:pPr>
            <a:r>
              <a:rPr lang="en-US" altLang="zh-CN" sz="1600">
                <a:latin typeface="微软雅黑" panose="020B0503020204020204" charset="-122"/>
                <a:ea typeface="微软雅黑" panose="020B0503020204020204" charset="-122"/>
                <a:cs typeface="微软雅黑" panose="020B0503020204020204" charset="-122"/>
              </a:rPr>
              <a:t>       </a:t>
            </a:r>
            <a:r>
              <a:rPr lang="en-US" altLang="zh-CN" sz="1600" u="sng">
                <a:latin typeface="微软雅黑" panose="020B0503020204020204" charset="-122"/>
                <a:ea typeface="微软雅黑" panose="020B0503020204020204" charset="-122"/>
                <a:cs typeface="微软雅黑" panose="020B0503020204020204" charset="-122"/>
              </a:rPr>
              <a:t>   </a:t>
            </a:r>
            <a:r>
              <a:rPr lang="zh-CN" altLang="en-US" sz="2400" u="sng">
                <a:latin typeface="微软雅黑" panose="020B0503020204020204" charset="-122"/>
                <a:ea typeface="微软雅黑" panose="020B0503020204020204" charset="-122"/>
                <a:cs typeface="微软雅黑" panose="020B0503020204020204" charset="-122"/>
                <a:sym typeface="+mn-ea"/>
              </a:rPr>
              <a:t>   34     </a:t>
            </a:r>
            <a:r>
              <a:rPr lang="zh-CN" altLang="en-US" sz="2400">
                <a:latin typeface="微软雅黑" panose="020B0503020204020204" charset="-122"/>
                <a:ea typeface="微软雅黑" panose="020B0503020204020204" charset="-122"/>
                <a:cs typeface="微软雅黑" panose="020B0503020204020204" charset="-122"/>
                <a:sym typeface="+mn-ea"/>
              </a:rPr>
              <a:t> On this day every year, countries around the world hold events to educate people about the problems of dirty water and that clean water is something that everyone should have around the world. At one school in the UK, children between the ages of 10 and 15 walk 6km with six litres of water. </a:t>
            </a:r>
            <a:r>
              <a:rPr lang="zh-CN" altLang="en-US" sz="2400" u="sng">
                <a:latin typeface="微软雅黑" panose="020B0503020204020204" charset="-122"/>
                <a:ea typeface="微软雅黑" panose="020B0503020204020204" charset="-122"/>
                <a:cs typeface="微软雅黑" panose="020B0503020204020204" charset="-122"/>
                <a:sym typeface="+mn-ea"/>
              </a:rPr>
              <a:t>       35      </a:t>
            </a:r>
            <a:r>
              <a:rPr lang="zh-CN" altLang="en-US" sz="2400">
                <a:latin typeface="微软雅黑" panose="020B0503020204020204" charset="-122"/>
                <a:ea typeface="微软雅黑" panose="020B0503020204020204" charset="-122"/>
                <a:cs typeface="微软雅黑" panose="020B0503020204020204" charset="-122"/>
                <a:sym typeface="+mn-ea"/>
              </a:rPr>
              <a:t>  People give them money to do this and all the money helps get clean water to as many people as possible around the world.</a:t>
            </a:r>
            <a:endParaRPr lang="zh-CN" altLang="en-US" sz="2400">
              <a:latin typeface="微软雅黑" panose="020B0503020204020204" charset="-122"/>
              <a:ea typeface="微软雅黑" panose="020B0503020204020204" charset="-122"/>
              <a:cs typeface="微软雅黑" panose="020B0503020204020204" charset="-122"/>
              <a:sym typeface="+mn-ea"/>
            </a:endParaRPr>
          </a:p>
          <a:p>
            <a:pPr algn="l" fontAlgn="auto">
              <a:lnSpc>
                <a:spcPts val="2580"/>
              </a:lnSpc>
            </a:pPr>
            <a:endParaRPr lang="zh-CN" altLang="en-US" sz="2400">
              <a:solidFill>
                <a:srgbClr val="C00000"/>
              </a:solidFill>
              <a:latin typeface="微软雅黑" panose="020B0503020204020204" charset="-122"/>
              <a:ea typeface="微软雅黑" panose="020B0503020204020204" charset="-122"/>
              <a:cs typeface="微软雅黑" panose="020B0503020204020204" charset="-122"/>
              <a:sym typeface="+mn-ea"/>
            </a:endParaRPr>
          </a:p>
          <a:p>
            <a:pPr algn="l" fontAlgn="auto">
              <a:lnSpc>
                <a:spcPts val="2580"/>
              </a:lnSpc>
            </a:pPr>
            <a:endParaRPr lang="zh-CN" altLang="en-US" sz="2400">
              <a:solidFill>
                <a:srgbClr val="C00000"/>
              </a:solidFill>
              <a:latin typeface="微软雅黑" panose="020B0503020204020204" charset="-122"/>
              <a:ea typeface="微软雅黑" panose="020B0503020204020204" charset="-122"/>
              <a:cs typeface="微软雅黑" panose="020B0503020204020204" charset="-122"/>
              <a:sym typeface="+mn-ea"/>
            </a:endParaRPr>
          </a:p>
          <a:p>
            <a:pPr algn="l" fontAlgn="auto">
              <a:lnSpc>
                <a:spcPts val="2580"/>
              </a:lnSpc>
            </a:pPr>
            <a:r>
              <a:rPr lang="zh-CN" altLang="en-US" sz="2400">
                <a:solidFill>
                  <a:srgbClr val="C00000"/>
                </a:solidFill>
                <a:latin typeface="微软雅黑" panose="020B0503020204020204" charset="-122"/>
                <a:ea typeface="微软雅黑" panose="020B0503020204020204" charset="-122"/>
                <a:cs typeface="微软雅黑" panose="020B0503020204020204" charset="-122"/>
              </a:rPr>
              <a:t>F. In 1993 the United Nations decided that March 22nd is the World Day for Water.</a:t>
            </a:r>
            <a:endParaRPr lang="zh-CN" altLang="en-US" sz="2400">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     </a:t>
            </a:r>
            <a:r>
              <a:rPr lang="zh-CN" altLang="en-US" sz="2000" b="1">
                <a:solidFill>
                  <a:srgbClr val="005362"/>
                </a:solidFill>
                <a:latin typeface="微软雅黑" panose="020B0503020204020204" charset="-122"/>
                <a:ea typeface="微软雅黑" panose="020B0503020204020204" charset="-122"/>
                <a:cs typeface="微软雅黑" panose="020B0503020204020204" charset="-122"/>
              </a:rPr>
              <a:t>34. 运用衔接连贯理论，根据空后的this day，this指代the World Day for Water，为语法衔接中的“替代”。故选F。</a:t>
            </a: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8277860" y="205740"/>
            <a:ext cx="3188335" cy="368300"/>
          </a:xfrm>
          <a:prstGeom prst="rect">
            <a:avLst/>
          </a:prstGeom>
          <a:noFill/>
        </p:spPr>
        <p:txBody>
          <a:bodyPr wrap="square" rtlCol="0" anchor="t">
            <a:spAutoFit/>
          </a:bodyPr>
          <a:lstStyle/>
          <a:p>
            <a:r>
              <a:rPr lang="en-US" altLang="zh-CN" b="1" u="sng">
                <a:solidFill>
                  <a:schemeClr val="bg1"/>
                </a:solidFill>
                <a:latin typeface="微软雅黑" panose="020B0503020204020204" charset="-122"/>
                <a:ea typeface="微软雅黑" panose="020B0503020204020204" charset="-122"/>
                <a:cs typeface="微软雅黑" panose="020B0503020204020204" charset="-122"/>
              </a:rPr>
              <a:t> </a:t>
            </a:r>
            <a:r>
              <a:rPr lang="zh-CN" altLang="en-US" b="1" u="sng">
                <a:solidFill>
                  <a:schemeClr val="bg1"/>
                </a:solidFill>
                <a:latin typeface="微软雅黑" panose="020B0503020204020204" charset="-122"/>
                <a:ea typeface="微软雅黑" panose="020B0503020204020204" charset="-122"/>
                <a:cs typeface="微软雅黑" panose="020B0503020204020204" charset="-122"/>
              </a:rPr>
              <a:t>2020年1月浙江高考七选五</a:t>
            </a:r>
            <a:endParaRPr lang="zh-CN" altLang="en-US" b="1" u="sng">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8530590" y="6348095"/>
            <a:ext cx="2682240" cy="460375"/>
          </a:xfrm>
          <a:prstGeom prst="rect">
            <a:avLst/>
          </a:prstGeom>
          <a:noFill/>
        </p:spPr>
        <p:txBody>
          <a:bodyPr wrap="square" rtlCol="0" anchor="t">
            <a:spAutoFit/>
          </a:bodyPr>
          <a:lstStyle/>
          <a:p>
            <a:pPr algn="ctr"/>
            <a:r>
              <a:rPr lang="zh-CN" altLang="en-US" sz="2400" b="1">
                <a:solidFill>
                  <a:schemeClr val="bg1"/>
                </a:solidFill>
                <a:latin typeface="微软雅黑" panose="020B0503020204020204" charset="-122"/>
                <a:ea typeface="微软雅黑" panose="020B0503020204020204" charset="-122"/>
              </a:rPr>
              <a:t>运用衔接连贯理论</a:t>
            </a:r>
            <a:endParaRPr lang="zh-CN" altLang="en-US" sz="2400" b="1">
              <a:solidFill>
                <a:schemeClr val="bg1"/>
              </a:solidFill>
              <a:latin typeface="微软雅黑" panose="020B0503020204020204" charset="-122"/>
              <a:ea typeface="微软雅黑" panose="020B0503020204020204" charset="-122"/>
            </a:endParaRPr>
          </a:p>
        </p:txBody>
      </p:sp>
      <p:sp>
        <p:nvSpPr>
          <p:cNvPr id="6" name="矩形: 圆角 12"/>
          <p:cNvSpPr/>
          <p:nvPr/>
        </p:nvSpPr>
        <p:spPr>
          <a:xfrm>
            <a:off x="2921000" y="742950"/>
            <a:ext cx="112268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0" name="矩形: 圆角 12"/>
          <p:cNvSpPr/>
          <p:nvPr/>
        </p:nvSpPr>
        <p:spPr>
          <a:xfrm>
            <a:off x="6895465" y="3419475"/>
            <a:ext cx="177165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2" name="矩形: 圆角 12"/>
          <p:cNvSpPr/>
          <p:nvPr/>
        </p:nvSpPr>
        <p:spPr>
          <a:xfrm>
            <a:off x="9048750" y="3419475"/>
            <a:ext cx="216408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15" name="矩形: 圆角 12"/>
          <p:cNvSpPr/>
          <p:nvPr/>
        </p:nvSpPr>
        <p:spPr>
          <a:xfrm>
            <a:off x="529590" y="3784600"/>
            <a:ext cx="156591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pic>
        <p:nvPicPr>
          <p:cNvPr id="9"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p:cTn id="7" dur="1000" fill="hold"/>
                                        <p:tgtEl>
                                          <p:spTgt spid="2">
                                            <p:txEl>
                                              <p:pRg st="6" end="6"/>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linds(horizontal)">
                                      <p:cBhvr>
                                        <p:cTn id="20" dur="500"/>
                                        <p:tgtEl>
                                          <p:spTgt spid="1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linds(horizontal)">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0" grpId="0" animBg="1"/>
      <p:bldP spid="10" grpId="1" animBg="1"/>
      <p:bldP spid="12" grpId="0" animBg="1"/>
      <p:bldP spid="12" grpId="1" animBg="1"/>
      <p:bldP spid="15" grpId="0" animBg="1"/>
      <p:bldP spid="1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754501" y="993268"/>
            <a:ext cx="7940675" cy="583565"/>
          </a:xfrm>
          <a:prstGeom prst="rect">
            <a:avLst/>
          </a:prstGeom>
          <a:noFill/>
        </p:spPr>
        <p:txBody>
          <a:bodyPr wrap="none" rtlCol="0">
            <a:spAutoFit/>
            <a:scene3d>
              <a:camera prst="orthographicFront"/>
              <a:lightRig rig="threePt" dir="t"/>
            </a:scene3d>
          </a:bodyPr>
          <a:lstStyle/>
          <a:p>
            <a:pPr algn="l"/>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浙江新高考英语卷“七选五”阅读理解试题</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p:txBody>
      </p:sp>
      <p:sp>
        <p:nvSpPr>
          <p:cNvPr id="5" name="文本框 4"/>
          <p:cNvSpPr txBox="1"/>
          <p:nvPr/>
        </p:nvSpPr>
        <p:spPr>
          <a:xfrm>
            <a:off x="805815" y="554355"/>
            <a:ext cx="3043555" cy="3692525"/>
          </a:xfrm>
          <a:prstGeom prst="rect">
            <a:avLst/>
          </a:prstGeom>
          <a:noFill/>
        </p:spPr>
        <p:txBody>
          <a:bodyPr wrap="square" rtlCol="0">
            <a:spAutoFit/>
          </a:bodyPr>
          <a:lstStyle/>
          <a:p>
            <a:pPr algn="l" fontAlgn="auto">
              <a:lnSpc>
                <a:spcPts val="7020"/>
              </a:lnSpc>
            </a:pPr>
            <a:r>
              <a:rPr kumimoji="1" sz="3600" b="1" dirty="0">
                <a:solidFill>
                  <a:schemeClr val="bg1"/>
                </a:solidFill>
                <a:latin typeface="黑体" panose="02010609060101010101" pitchFamily="49" charset="-122"/>
                <a:ea typeface="黑体" panose="02010609060101010101" pitchFamily="49" charset="-122"/>
                <a:cs typeface="微软雅黑" panose="020B0503020204020204" charset="-122"/>
              </a:rPr>
              <a:t>浙江高考分析</a:t>
            </a:r>
            <a:r>
              <a:rPr kumimoji="1" lang="en-US" sz="5400" b="1" dirty="0">
                <a:solidFill>
                  <a:schemeClr val="bg1"/>
                </a:solidFill>
                <a:latin typeface="黑体" panose="02010609060101010101" pitchFamily="49" charset="-122"/>
                <a:ea typeface="黑体" panose="02010609060101010101" pitchFamily="49" charset="-122"/>
                <a:cs typeface="微软雅黑" panose="020B0503020204020204" charset="-122"/>
              </a:rPr>
              <a:t> </a:t>
            </a:r>
            <a:endParaRPr kumimoji="1" lang="en-US" sz="5400" b="1" dirty="0">
              <a:solidFill>
                <a:schemeClr val="bg1"/>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解题技巧七招</a:t>
            </a:r>
            <a:endPar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例析高考真题</a:t>
            </a:r>
            <a:endPar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备考策略五式</a:t>
            </a:r>
            <a:endPar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31512" y="1361553"/>
            <a:ext cx="3032342" cy="3032342"/>
          </a:xfrm>
          <a:prstGeom prst="rect">
            <a:avLst/>
          </a:prstGeom>
        </p:spPr>
      </p:pic>
      <p:sp>
        <p:nvSpPr>
          <p:cNvPr id="2" name="文本框 1"/>
          <p:cNvSpPr txBox="1"/>
          <p:nvPr/>
        </p:nvSpPr>
        <p:spPr>
          <a:xfrm>
            <a:off x="4251960" y="2147570"/>
            <a:ext cx="7050405" cy="3215005"/>
          </a:xfrm>
          <a:prstGeom prst="rect">
            <a:avLst/>
          </a:prstGeom>
          <a:noFill/>
        </p:spPr>
        <p:txBody>
          <a:bodyPr wrap="square" rtlCol="0" anchor="t">
            <a:spAutoFit/>
          </a:bodyPr>
          <a:lstStyle/>
          <a:p>
            <a:pPr fontAlgn="auto">
              <a:lnSpc>
                <a:spcPts val="3480"/>
              </a:lnSpc>
            </a:pP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阅读理解“七选五”题型主要考查考生对文章的整体内容和结构以及上下文逻辑意义的理解和掌握。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该阅读题型的实质是句子填空，让学生将句子空白补充完整，使语篇内容合情，逻辑合理，行文合法，既考查考生对文章整体内容的理解能力，又考查考生对语篇结构的分析能力以及通过上下文的表述来进行逻辑思考和推理的能力。</a:t>
            </a:r>
            <a:endParaRPr lang="zh-CN" altLang="en-US" sz="2400">
              <a:latin typeface="微软雅黑" panose="020B0503020204020204" charset="-122"/>
              <a:ea typeface="微软雅黑" panose="020B0503020204020204" charset="-122"/>
              <a:cs typeface="微软雅黑" panose="020B0503020204020204" charset="-122"/>
            </a:endParaRPr>
          </a:p>
        </p:txBody>
      </p:sp>
      <p:pic>
        <p:nvPicPr>
          <p:cNvPr id="8" name="内容占位符 7" descr="水印"/>
          <p:cNvPicPr>
            <a:picLocks noGrp="1" noChangeAspect="1"/>
          </p:cNvPicPr>
          <p:nvPr userDrawn="1">
            <p:ph/>
          </p:nvPr>
        </p:nvPicPr>
        <p:blipFill>
          <a:blip r:embed="rId2"/>
          <a:stretch>
            <a:fillRect/>
          </a:stretch>
        </p:blipFill>
        <p:spPr>
          <a:xfrm>
            <a:off x="7606030" y="95250"/>
            <a:ext cx="4396105" cy="14224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14" presetClass="entr" presetSubtype="1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9590" y="742950"/>
            <a:ext cx="11132185" cy="5231130"/>
          </a:xfrm>
          <a:prstGeom prst="rect">
            <a:avLst/>
          </a:prstGeom>
          <a:solidFill>
            <a:schemeClr val="bg1"/>
          </a:solidFill>
        </p:spPr>
        <p:txBody>
          <a:bodyPr wrap="square" rtlCol="0">
            <a:spAutoFit/>
          </a:bodyPr>
          <a:lstStyle/>
          <a:p>
            <a:pPr algn="l" fontAlgn="auto">
              <a:lnSpc>
                <a:spcPts val="2580"/>
              </a:lnSpc>
            </a:pPr>
            <a:r>
              <a:rPr lang="en-US" altLang="zh-CN" sz="1600">
                <a:latin typeface="微软雅黑" panose="020B0503020204020204" charset="-122"/>
                <a:ea typeface="微软雅黑" panose="020B0503020204020204" charset="-122"/>
                <a:cs typeface="微软雅黑" panose="020B0503020204020204" charset="-122"/>
              </a:rPr>
              <a:t>       </a:t>
            </a:r>
            <a:r>
              <a:rPr lang="en-US" altLang="zh-CN" sz="1600" u="sng">
                <a:latin typeface="微软雅黑" panose="020B0503020204020204" charset="-122"/>
                <a:ea typeface="微软雅黑" panose="020B0503020204020204" charset="-122"/>
                <a:cs typeface="微软雅黑" panose="020B0503020204020204" charset="-122"/>
              </a:rPr>
              <a:t>   </a:t>
            </a:r>
            <a:r>
              <a:rPr lang="zh-CN" altLang="en-US" sz="2400" u="sng">
                <a:latin typeface="微软雅黑" panose="020B0503020204020204" charset="-122"/>
                <a:ea typeface="微软雅黑" panose="020B0503020204020204" charset="-122"/>
                <a:cs typeface="微软雅黑" panose="020B0503020204020204" charset="-122"/>
                <a:sym typeface="+mn-ea"/>
              </a:rPr>
              <a:t>   34     </a:t>
            </a:r>
            <a:r>
              <a:rPr lang="zh-CN" altLang="en-US" sz="2400">
                <a:latin typeface="微软雅黑" panose="020B0503020204020204" charset="-122"/>
                <a:ea typeface="微软雅黑" panose="020B0503020204020204" charset="-122"/>
                <a:cs typeface="微软雅黑" panose="020B0503020204020204" charset="-122"/>
                <a:sym typeface="+mn-ea"/>
              </a:rPr>
              <a:t> On this day every year, countries around the world hold events to educate people about the problems of dirty water and that clean water is something that everyone should have around the world. At one school in the UK, children between the ages of 10 and 15 walk 6km with six litres of water. </a:t>
            </a:r>
            <a:r>
              <a:rPr lang="zh-CN" altLang="en-US" sz="2400" u="sng">
                <a:latin typeface="微软雅黑" panose="020B0503020204020204" charset="-122"/>
                <a:ea typeface="微软雅黑" panose="020B0503020204020204" charset="-122"/>
                <a:cs typeface="微软雅黑" panose="020B0503020204020204" charset="-122"/>
                <a:sym typeface="+mn-ea"/>
              </a:rPr>
              <a:t>       35      </a:t>
            </a:r>
            <a:r>
              <a:rPr lang="zh-CN" altLang="en-US" sz="2400">
                <a:latin typeface="微软雅黑" panose="020B0503020204020204" charset="-122"/>
                <a:ea typeface="微软雅黑" panose="020B0503020204020204" charset="-122"/>
                <a:cs typeface="微软雅黑" panose="020B0503020204020204" charset="-122"/>
                <a:sym typeface="+mn-ea"/>
              </a:rPr>
              <a:t>  People give them money to do this and all the money helps get clean water to as many people as possible around the world.</a:t>
            </a:r>
            <a:endParaRPr lang="zh-CN" altLang="en-US" sz="2400">
              <a:latin typeface="微软雅黑" panose="020B0503020204020204" charset="-122"/>
              <a:ea typeface="微软雅黑" panose="020B0503020204020204" charset="-122"/>
              <a:cs typeface="微软雅黑" panose="020B0503020204020204" charset="-122"/>
              <a:sym typeface="+mn-ea"/>
            </a:endParaRPr>
          </a:p>
          <a:p>
            <a:pPr algn="l" fontAlgn="auto">
              <a:lnSpc>
                <a:spcPts val="2580"/>
              </a:lnSpc>
            </a:pPr>
            <a:endParaRPr lang="zh-CN" altLang="en-US" sz="2400">
              <a:solidFill>
                <a:srgbClr val="C00000"/>
              </a:solidFill>
              <a:latin typeface="微软雅黑" panose="020B0503020204020204" charset="-122"/>
              <a:ea typeface="微软雅黑" panose="020B0503020204020204" charset="-122"/>
              <a:cs typeface="微软雅黑" panose="020B0503020204020204" charset="-122"/>
              <a:sym typeface="+mn-ea"/>
            </a:endParaRPr>
          </a:p>
          <a:p>
            <a:pPr algn="l" fontAlgn="auto">
              <a:lnSpc>
                <a:spcPts val="2580"/>
              </a:lnSpc>
            </a:pPr>
            <a:endParaRPr lang="zh-CN" altLang="en-US" sz="2400">
              <a:solidFill>
                <a:srgbClr val="C00000"/>
              </a:solidFill>
              <a:latin typeface="微软雅黑" panose="020B0503020204020204" charset="-122"/>
              <a:ea typeface="微软雅黑" panose="020B0503020204020204" charset="-122"/>
              <a:cs typeface="微软雅黑" panose="020B0503020204020204" charset="-122"/>
              <a:sym typeface="+mn-ea"/>
            </a:endParaRPr>
          </a:p>
          <a:p>
            <a:pPr algn="l" fontAlgn="auto">
              <a:lnSpc>
                <a:spcPts val="2580"/>
              </a:lnSpc>
            </a:pPr>
            <a:r>
              <a:rPr lang="zh-CN" altLang="en-US" sz="2400">
                <a:solidFill>
                  <a:srgbClr val="C00000"/>
                </a:solidFill>
                <a:latin typeface="微软雅黑" panose="020B0503020204020204" charset="-122"/>
                <a:ea typeface="微软雅黑" panose="020B0503020204020204" charset="-122"/>
                <a:cs typeface="微软雅黑" panose="020B0503020204020204" charset="-122"/>
              </a:rPr>
              <a:t>G. In this way, they know how it feels to walk a long distance carrying heavy bottles.</a:t>
            </a:r>
            <a:endParaRPr lang="zh-CN" altLang="en-US" sz="2400">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1980"/>
              </a:lnSpc>
            </a:pPr>
            <a:endParaRPr lang="zh-CN" altLang="en-US" sz="16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1600" b="1">
                <a:solidFill>
                  <a:srgbClr val="005362"/>
                </a:solidFill>
                <a:latin typeface="微软雅黑" panose="020B0503020204020204" charset="-122"/>
                <a:ea typeface="微软雅黑" panose="020B0503020204020204" charset="-122"/>
                <a:cs typeface="微软雅黑" panose="020B0503020204020204" charset="-122"/>
              </a:rPr>
              <a:t>     </a:t>
            </a:r>
            <a:r>
              <a:rPr lang="zh-CN" altLang="en-US" sz="2000" b="1">
                <a:solidFill>
                  <a:srgbClr val="005362"/>
                </a:solidFill>
                <a:latin typeface="微软雅黑" panose="020B0503020204020204" charset="-122"/>
                <a:ea typeface="微软雅黑" panose="020B0503020204020204" charset="-122"/>
                <a:cs typeface="微软雅黑" panose="020B0503020204020204" charset="-122"/>
              </a:rPr>
              <a:t>35. 运用衔接连贯，解读句式特征，选项G “In this way”，与空格前的“children between the ages of 10 and 15 walk 6km with six litres of water.”语义连贯合理。上下句的</a:t>
            </a:r>
            <a:r>
              <a:rPr lang="en-US" altLang="zh-CN" sz="2000" b="1">
                <a:solidFill>
                  <a:srgbClr val="005362"/>
                </a:solidFill>
                <a:latin typeface="微软雅黑" panose="020B0503020204020204" charset="-122"/>
                <a:ea typeface="微软雅黑" panose="020B0503020204020204" charset="-122"/>
                <a:cs typeface="微软雅黑" panose="020B0503020204020204" charset="-122"/>
              </a:rPr>
              <a:t>they </a:t>
            </a:r>
            <a:r>
              <a:rPr lang="zh-CN" altLang="en-US" sz="2000" b="1">
                <a:solidFill>
                  <a:srgbClr val="005362"/>
                </a:solidFill>
                <a:latin typeface="微软雅黑" panose="020B0503020204020204" charset="-122"/>
                <a:ea typeface="微软雅黑" panose="020B0503020204020204" charset="-122"/>
                <a:cs typeface="微软雅黑" panose="020B0503020204020204" charset="-122"/>
              </a:rPr>
              <a:t>与</a:t>
            </a:r>
            <a:r>
              <a:rPr lang="en-US" altLang="zh-CN" sz="2000" b="1">
                <a:solidFill>
                  <a:srgbClr val="005362"/>
                </a:solidFill>
                <a:latin typeface="微软雅黑" panose="020B0503020204020204" charset="-122"/>
                <a:ea typeface="微软雅黑" panose="020B0503020204020204" charset="-122"/>
                <a:cs typeface="微软雅黑" panose="020B0503020204020204" charset="-122"/>
              </a:rPr>
              <a:t>them </a:t>
            </a:r>
            <a:r>
              <a:rPr lang="zh-CN" altLang="en-US" sz="2000" b="1">
                <a:solidFill>
                  <a:srgbClr val="005362"/>
                </a:solidFill>
                <a:latin typeface="微软雅黑" panose="020B0503020204020204" charset="-122"/>
                <a:ea typeface="微软雅黑" panose="020B0503020204020204" charset="-122"/>
                <a:cs typeface="微软雅黑" panose="020B0503020204020204" charset="-122"/>
              </a:rPr>
              <a:t>是同词或同源词的重复，故选G。</a:t>
            </a: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a:p>
            <a:pPr fontAlgn="auto">
              <a:lnSpc>
                <a:spcPts val="2580"/>
              </a:lnSpc>
            </a:pPr>
            <a:endParaRPr lang="zh-CN" altLang="en-US" sz="2000" b="1">
              <a:solidFill>
                <a:srgbClr val="005362"/>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8277860" y="205740"/>
            <a:ext cx="3188335" cy="368300"/>
          </a:xfrm>
          <a:prstGeom prst="rect">
            <a:avLst/>
          </a:prstGeom>
          <a:noFill/>
        </p:spPr>
        <p:txBody>
          <a:bodyPr wrap="square" rtlCol="0" anchor="t">
            <a:spAutoFit/>
          </a:bodyPr>
          <a:lstStyle/>
          <a:p>
            <a:r>
              <a:rPr lang="en-US" altLang="zh-CN" b="1" u="sng">
                <a:solidFill>
                  <a:schemeClr val="bg1"/>
                </a:solidFill>
                <a:latin typeface="微软雅黑" panose="020B0503020204020204" charset="-122"/>
                <a:ea typeface="微软雅黑" panose="020B0503020204020204" charset="-122"/>
                <a:cs typeface="微软雅黑" panose="020B0503020204020204" charset="-122"/>
              </a:rPr>
              <a:t> </a:t>
            </a:r>
            <a:r>
              <a:rPr lang="zh-CN" altLang="en-US" b="1" u="sng">
                <a:solidFill>
                  <a:schemeClr val="bg1"/>
                </a:solidFill>
                <a:latin typeface="微软雅黑" panose="020B0503020204020204" charset="-122"/>
                <a:ea typeface="微软雅黑" panose="020B0503020204020204" charset="-122"/>
                <a:cs typeface="微软雅黑" panose="020B0503020204020204" charset="-122"/>
              </a:rPr>
              <a:t>2020年1月浙江高考七选五</a:t>
            </a:r>
            <a:endParaRPr lang="zh-CN" altLang="en-US" b="1" u="sng">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8530590" y="6348095"/>
            <a:ext cx="2682240" cy="460375"/>
          </a:xfrm>
          <a:prstGeom prst="rect">
            <a:avLst/>
          </a:prstGeom>
          <a:noFill/>
        </p:spPr>
        <p:txBody>
          <a:bodyPr wrap="square" rtlCol="0" anchor="t">
            <a:spAutoFit/>
          </a:bodyPr>
          <a:lstStyle/>
          <a:p>
            <a:pPr algn="ctr"/>
            <a:r>
              <a:rPr lang="zh-CN" altLang="en-US" sz="2400" b="1">
                <a:solidFill>
                  <a:schemeClr val="bg1"/>
                </a:solidFill>
                <a:latin typeface="微软雅黑" panose="020B0503020204020204" charset="-122"/>
                <a:ea typeface="微软雅黑" panose="020B0503020204020204" charset="-122"/>
              </a:rPr>
              <a:t>解读选项句式特征</a:t>
            </a:r>
            <a:endParaRPr lang="zh-CN" altLang="en-US" sz="2400" b="1">
              <a:solidFill>
                <a:schemeClr val="bg1"/>
              </a:solidFill>
              <a:latin typeface="微软雅黑" panose="020B0503020204020204" charset="-122"/>
              <a:ea typeface="微软雅黑" panose="020B0503020204020204" charset="-122"/>
            </a:endParaRPr>
          </a:p>
        </p:txBody>
      </p:sp>
      <p:sp>
        <p:nvSpPr>
          <p:cNvPr id="16" name="矩形: 圆角 12"/>
          <p:cNvSpPr/>
          <p:nvPr/>
        </p:nvSpPr>
        <p:spPr>
          <a:xfrm>
            <a:off x="984885" y="3344545"/>
            <a:ext cx="1508760" cy="381000"/>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6" name="矩形: 圆角 12"/>
          <p:cNvSpPr/>
          <p:nvPr/>
        </p:nvSpPr>
        <p:spPr>
          <a:xfrm>
            <a:off x="2667635" y="3360420"/>
            <a:ext cx="80518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5" name="矩形: 圆角 12"/>
          <p:cNvSpPr/>
          <p:nvPr/>
        </p:nvSpPr>
        <p:spPr>
          <a:xfrm>
            <a:off x="2157095" y="1713865"/>
            <a:ext cx="9171305" cy="381000"/>
          </a:xfrm>
          <a:prstGeom prst="roundRect">
            <a:avLst/>
          </a:prstGeom>
          <a:solidFill>
            <a:schemeClr val="accent2">
              <a:lumMod val="40000"/>
              <a:lumOff val="60000"/>
              <a:alpha val="48000"/>
            </a:scheme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sp>
        <p:nvSpPr>
          <p:cNvPr id="8" name="矩形: 圆角 12"/>
          <p:cNvSpPr/>
          <p:nvPr/>
        </p:nvSpPr>
        <p:spPr>
          <a:xfrm>
            <a:off x="5422900" y="2094865"/>
            <a:ext cx="805180" cy="365125"/>
          </a:xfrm>
          <a:prstGeom prst="roundRect">
            <a:avLst/>
          </a:prstGeom>
          <a:solidFill>
            <a:srgbClr val="B4DCFA">
              <a:lumMod val="90000"/>
              <a:alpha val="50000"/>
            </a:srgbClr>
          </a:solidFill>
          <a:ln>
            <a:noFill/>
          </a:ln>
        </p:spPr>
        <p:style>
          <a:lnRef idx="2">
            <a:srgbClr val="4E67C8">
              <a:shade val="50000"/>
            </a:srgbClr>
          </a:lnRef>
          <a:fillRef idx="1">
            <a:srgbClr val="4E67C8"/>
          </a:fillRef>
          <a:effectRef idx="0">
            <a:srgbClr val="4E67C8"/>
          </a:effectRef>
          <a:fontRef idx="minor">
            <a:sysClr val="window" lastClr="FFFFFF"/>
          </a:fontRef>
        </p:style>
        <p:txBody>
          <a:bodyPr rtlCol="0" anchor="ctr"/>
          <a:lstStyle/>
          <a:p>
            <a:pPr algn="ctr"/>
            <a:endParaRPr lang="zh-CN" altLang="en-US"/>
          </a:p>
        </p:txBody>
      </p:sp>
      <p:pic>
        <p:nvPicPr>
          <p:cNvPr id="9"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p:cTn id="7" dur="1000" fill="hold"/>
                                        <p:tgtEl>
                                          <p:spTgt spid="2">
                                            <p:txEl>
                                              <p:pRg st="6" end="6"/>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par>
                                <p:cTn id="17" presetID="29"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1000" fill="hold"/>
                                        <p:tgtEl>
                                          <p:spTgt spid="16"/>
                                        </p:tgtEl>
                                        <p:attrNameLst>
                                          <p:attrName>ppt_x</p:attrName>
                                        </p:attrNameLst>
                                      </p:cBhvr>
                                      <p:tavLst>
                                        <p:tav tm="0">
                                          <p:val>
                                            <p:strVal val="#ppt_x-.2"/>
                                          </p:val>
                                        </p:tav>
                                        <p:tav tm="100000">
                                          <p:val>
                                            <p:strVal val="#ppt_x"/>
                                          </p:val>
                                        </p:tav>
                                      </p:tavLst>
                                    </p:anim>
                                    <p:anim calcmode="lin" valueType="num">
                                      <p:cBhvr>
                                        <p:cTn id="20"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linds(horizont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6" grpId="0" animBg="1"/>
      <p:bldP spid="6" grpId="1" animBg="1"/>
      <p:bldP spid="5" grpId="0" animBg="1"/>
      <p:bldP spid="5" grpId="1" animBg="1"/>
      <p:bldP spid="8" grpId="0" animBg="1"/>
      <p:bldP spid="8"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16932" y="3937113"/>
            <a:ext cx="3032342" cy="3032342"/>
          </a:xfrm>
          <a:prstGeom prst="rect">
            <a:avLst/>
          </a:prstGeom>
        </p:spPr>
      </p:pic>
      <p:sp>
        <p:nvSpPr>
          <p:cNvPr id="9" name="文本框 8"/>
          <p:cNvSpPr txBox="1"/>
          <p:nvPr/>
        </p:nvSpPr>
        <p:spPr>
          <a:xfrm>
            <a:off x="3941191" y="2351533"/>
            <a:ext cx="4309745" cy="2874010"/>
          </a:xfrm>
          <a:prstGeom prst="rect">
            <a:avLst/>
          </a:prstGeom>
          <a:noFill/>
        </p:spPr>
        <p:txBody>
          <a:bodyPr wrap="none" rtlCol="0">
            <a:spAutoFit/>
            <a:scene3d>
              <a:camera prst="orthographicFront"/>
              <a:lightRig rig="threePt" dir="t"/>
            </a:scene3d>
          </a:bodyPr>
          <a:lstStyle/>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1. 训练科学的解题步骤</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2. 养成良好的解题习惯</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3. 学会逆向的出题意识</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4. 组织互助的训练方法</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5. 提升综合的阅读素养</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p:txBody>
      </p:sp>
      <p:sp>
        <p:nvSpPr>
          <p:cNvPr id="5" name="文本框 4"/>
          <p:cNvSpPr txBox="1"/>
          <p:nvPr/>
        </p:nvSpPr>
        <p:spPr>
          <a:xfrm>
            <a:off x="805815" y="554355"/>
            <a:ext cx="3043555" cy="3692525"/>
          </a:xfrm>
          <a:prstGeom prst="rect">
            <a:avLst/>
          </a:prstGeom>
          <a:noFill/>
        </p:spPr>
        <p:txBody>
          <a:bodyPr wrap="square" rtlCol="0">
            <a:spAutoFit/>
          </a:bodyPr>
          <a:lstStyle/>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浙江高考分析</a:t>
            </a:r>
            <a:r>
              <a:rPr kumimoji="1" lang="en-US" sz="54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 </a:t>
            </a:r>
            <a:endParaRPr kumimoji="1" lang="en-US" sz="54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解题技巧七招</a:t>
            </a:r>
            <a:endPar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例析高考真题</a:t>
            </a:r>
            <a:endParaRPr kumimoji="1" sz="3600" b="1" dirty="0">
              <a:solidFill>
                <a:schemeClr val="bg1"/>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bg1"/>
                </a:solidFill>
                <a:latin typeface="黑体" panose="02010609060101010101" pitchFamily="49" charset="-122"/>
                <a:ea typeface="黑体" panose="02010609060101010101" pitchFamily="49" charset="-122"/>
                <a:cs typeface="微软雅黑" panose="020B0503020204020204" charset="-122"/>
              </a:rPr>
              <a:t>备考策略五式</a:t>
            </a:r>
            <a:endParaRPr kumimoji="1" sz="3600" b="1" dirty="0">
              <a:solidFill>
                <a:schemeClr val="bg1"/>
              </a:solidFill>
              <a:latin typeface="黑体" panose="02010609060101010101" pitchFamily="49" charset="-122"/>
              <a:ea typeface="黑体" panose="02010609060101010101" pitchFamily="49" charset="-122"/>
              <a:cs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14" presetClass="entr" presetSubtype="1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9430" y="659130"/>
            <a:ext cx="11132185" cy="6031230"/>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科学的解题步骤事半功倍，在考试的时候可以按照以下顺序来答题：</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en-US" altLang="zh-CN" sz="2400">
                <a:latin typeface="微软雅黑" panose="020B0503020204020204" charset="-122"/>
                <a:ea typeface="微软雅黑" panose="020B0503020204020204" charset="-122"/>
                <a:cs typeface="微软雅黑" panose="020B0503020204020204" charset="-122"/>
              </a:rPr>
              <a:t>    1. </a:t>
            </a:r>
            <a:r>
              <a:rPr lang="zh-CN" altLang="en-US" sz="2400">
                <a:latin typeface="微软雅黑" panose="020B0503020204020204" charset="-122"/>
                <a:ea typeface="微软雅黑" panose="020B0503020204020204" charset="-122"/>
                <a:cs typeface="微软雅黑" panose="020B0503020204020204" charset="-122"/>
              </a:rPr>
              <a:t>通读全文，可以先认真阅读首尾段，以及每一段的首句，了解文章的篇章结构和主旨大意。</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en-US" altLang="zh-CN" sz="2400">
                <a:latin typeface="微软雅黑" panose="020B0503020204020204" charset="-122"/>
                <a:ea typeface="微软雅黑" panose="020B0503020204020204" charset="-122"/>
                <a:cs typeface="微软雅黑" panose="020B0503020204020204" charset="-122"/>
              </a:rPr>
              <a:t>    2. </a:t>
            </a:r>
            <a:r>
              <a:rPr lang="zh-CN" altLang="en-US" sz="2400">
                <a:latin typeface="微软雅黑" panose="020B0503020204020204" charset="-122"/>
                <a:ea typeface="微软雅黑" panose="020B0503020204020204" charset="-122"/>
                <a:cs typeface="微软雅黑" panose="020B0503020204020204" charset="-122"/>
              </a:rPr>
              <a:t>仔细阅读七个选项，并用笔标注关键词，比如指示代词，关系连词，以及和所在空格前后句意义相关的实词（名词、动词和形容词）或短语。</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en-US" altLang="zh-CN" sz="2400">
                <a:latin typeface="微软雅黑" panose="020B0503020204020204" charset="-122"/>
                <a:ea typeface="微软雅黑" panose="020B0503020204020204" charset="-122"/>
                <a:cs typeface="微软雅黑" panose="020B0503020204020204" charset="-122"/>
              </a:rPr>
              <a:t>    3. </a:t>
            </a:r>
            <a:r>
              <a:rPr lang="zh-CN" altLang="en-US" sz="2400">
                <a:latin typeface="微软雅黑" panose="020B0503020204020204" charset="-122"/>
                <a:ea typeface="微软雅黑" panose="020B0503020204020204" charset="-122"/>
                <a:cs typeface="微软雅黑" panose="020B0503020204020204" charset="-122"/>
              </a:rPr>
              <a:t>细读每个空格的前一句和后一句，根据前后句的逻辑关系确定答案。</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en-US" altLang="zh-CN" sz="2400">
                <a:latin typeface="微软雅黑" panose="020B0503020204020204" charset="-122"/>
                <a:ea typeface="微软雅黑" panose="020B0503020204020204" charset="-122"/>
                <a:cs typeface="微软雅黑" panose="020B0503020204020204" charset="-122"/>
              </a:rPr>
              <a:t>    4. </a:t>
            </a:r>
            <a:r>
              <a:rPr lang="zh-CN" altLang="en-US" sz="2400">
                <a:latin typeface="微软雅黑" panose="020B0503020204020204" charset="-122"/>
                <a:ea typeface="微软雅黑" panose="020B0503020204020204" charset="-122"/>
                <a:cs typeface="微软雅黑" panose="020B0503020204020204" charset="-122"/>
              </a:rPr>
              <a:t>带进答案再读全文，确保补全后的短文意思通顺，前后连贯，结构完整。</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en-US" altLang="zh-CN" sz="2400">
                <a:latin typeface="微软雅黑" panose="020B0503020204020204" charset="-122"/>
                <a:ea typeface="微软雅黑" panose="020B0503020204020204" charset="-122"/>
                <a:cs typeface="微软雅黑" panose="020B0503020204020204" charset="-122"/>
              </a:rPr>
              <a:t>    5. </a:t>
            </a:r>
            <a:r>
              <a:rPr lang="zh-CN" altLang="en-US" sz="2400">
                <a:latin typeface="微软雅黑" panose="020B0503020204020204" charset="-122"/>
                <a:ea typeface="微软雅黑" panose="020B0503020204020204" charset="-122"/>
                <a:cs typeface="微软雅黑" panose="020B0503020204020204" charset="-122"/>
              </a:rPr>
              <a:t>将剩余两个干扰项带入原文，看是否符合语境，确定排除，从而确定所选答案准确无误。</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4721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382905" y="337820"/>
            <a:ext cx="45993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1. 训练科学的解题步骤</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pic>
        <p:nvPicPr>
          <p:cNvPr id="11"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9430" y="613410"/>
            <a:ext cx="11132185" cy="609282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在做题的过程中培养分析篇章结构的能力、概括文章及段落主旨的能力，形成抓关键信息词的意识，养成勾画出文章和选项中关键信息词的习惯。</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注意命题陷阱，切忌当同样的词在文中或节选段落中出现，就认为它们是正确的选项，我们所选的选项一定要符合上下文逻辑，确保文章内容严谨。</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此外，熟悉该题型的命题特征，掌握解题方法，灵活运用答题技巧，也能为准确理解文章，提高答题技能和得分率起到一定作用。</a:t>
            </a: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4721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382905" y="337820"/>
            <a:ext cx="45993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2. 养成良好的解题习惯</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pic>
        <p:nvPicPr>
          <p:cNvPr id="11"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9430" y="613410"/>
            <a:ext cx="11132185" cy="5723890"/>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在外刊外网上找类似高考的文本材料，以命题者的角度改编“七选五”试题，在改编时注重逻辑推理、语篇连贯、上下文衔接思维品质的训练，留空时加强对空格的逻辑分析。</a:t>
            </a:r>
            <a:r>
              <a:rPr lang="en-US" altLang="zh-CN" sz="2400">
                <a:solidFill>
                  <a:srgbClr val="C00000"/>
                </a:solidFill>
                <a:latin typeface="微软雅黑" panose="020B0503020204020204" charset="-122"/>
                <a:ea typeface="微软雅黑" panose="020B0503020204020204" charset="-122"/>
                <a:cs typeface="微软雅黑" panose="020B0503020204020204" charset="-122"/>
                <a:sym typeface="+mn-ea"/>
              </a:rPr>
              <a:t>(</a:t>
            </a:r>
            <a:r>
              <a:rPr lang="zh-CN" altLang="zh-CN" sz="2400">
                <a:solidFill>
                  <a:srgbClr val="C00000"/>
                </a:solidFill>
                <a:latin typeface="微软雅黑" panose="020B0503020204020204" charset="-122"/>
                <a:ea typeface="微软雅黑" panose="020B0503020204020204" charset="-122"/>
                <a:cs typeface="微软雅黑" panose="020B0503020204020204" charset="-122"/>
                <a:sym typeface="+mn-ea"/>
              </a:rPr>
              <a:t>见导学案第Ⅱ题</a:t>
            </a:r>
            <a:r>
              <a:rPr lang="en-US" altLang="zh-CN" sz="2400">
                <a:solidFill>
                  <a:srgbClr val="C00000"/>
                </a:solidFill>
                <a:latin typeface="微软雅黑" panose="020B0503020204020204" charset="-122"/>
                <a:ea typeface="微软雅黑" panose="020B0503020204020204" charset="-122"/>
                <a:cs typeface="微软雅黑" panose="020B0503020204020204" charset="-122"/>
                <a:sym typeface="+mn-ea"/>
              </a:rPr>
              <a:t>)</a:t>
            </a:r>
            <a:endParaRPr lang="zh-CN" altLang="en-US" sz="2400">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在命题过程中学会对篇章结构的把握、对语篇的评价和欣赏能力，调整自己的思维偏差，识破出题陷阱，总结出题规律。</a:t>
            </a: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r>
              <a:rPr lang="en-US" altLang="zh-CN" sz="2400">
                <a:solidFill>
                  <a:srgbClr val="C00000"/>
                </a:solidFill>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4721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382905" y="337820"/>
            <a:ext cx="45993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3. 学会逆向的出题意识</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pic>
        <p:nvPicPr>
          <p:cNvPr id="11"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9430" y="613410"/>
            <a:ext cx="11132185" cy="5877560"/>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4721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382905" y="337820"/>
            <a:ext cx="45993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3. 学会逆向的出题意识</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pic>
        <p:nvPicPr>
          <p:cNvPr id="5" name="图片 4" descr="搜狗截图20200616160850"/>
          <p:cNvPicPr>
            <a:picLocks noChangeAspect="1"/>
          </p:cNvPicPr>
          <p:nvPr/>
        </p:nvPicPr>
        <p:blipFill>
          <a:blip r:embed="rId1"/>
          <a:stretch>
            <a:fillRect/>
          </a:stretch>
        </p:blipFill>
        <p:spPr>
          <a:xfrm>
            <a:off x="582295" y="983615"/>
            <a:ext cx="11068685" cy="5507355"/>
          </a:xfrm>
          <a:prstGeom prst="rect">
            <a:avLst/>
          </a:prstGeom>
        </p:spPr>
      </p:pic>
      <p:sp>
        <p:nvSpPr>
          <p:cNvPr id="6" name="文本框 5"/>
          <p:cNvSpPr txBox="1"/>
          <p:nvPr/>
        </p:nvSpPr>
        <p:spPr>
          <a:xfrm>
            <a:off x="8583295" y="110490"/>
            <a:ext cx="2540000" cy="460375"/>
          </a:xfrm>
          <a:prstGeom prst="rect">
            <a:avLst/>
          </a:prstGeom>
          <a:noFill/>
        </p:spPr>
        <p:txBody>
          <a:bodyPr wrap="square" rtlCol="0" anchor="t">
            <a:spAutoFit/>
          </a:bodyPr>
          <a:lstStyle/>
          <a:p>
            <a:r>
              <a:rPr lang="zh-CN" altLang="en-US" sz="2400" b="1">
                <a:solidFill>
                  <a:schemeClr val="bg1"/>
                </a:solidFill>
                <a:latin typeface="微软雅黑" panose="020B0503020204020204" charset="-122"/>
                <a:ea typeface="微软雅黑" panose="020B0503020204020204" charset="-122"/>
                <a:cs typeface="微软雅黑" panose="020B0503020204020204" charset="-122"/>
              </a:rPr>
              <a:t>导学案第Ⅱ题</a:t>
            </a:r>
            <a:endParaRPr lang="zh-CN" altLang="en-US" sz="2400" b="1">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13" name="内容占位符 7" descr="水印"/>
          <p:cNvPicPr>
            <a:picLocks noChangeAspect="1"/>
          </p:cNvPicPr>
          <p:nvPr/>
        </p:nvPicPr>
        <p:blipFill>
          <a:blip r:embed="rId2"/>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82270" y="613410"/>
            <a:ext cx="11570970" cy="583120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rPr>
              <a:t>主题语境：人与社会——良好的人际关系与社会交往。</a:t>
            </a:r>
            <a:endParaRPr lang="zh-CN" altLang="en-US" sz="2400">
              <a:latin typeface="微软雅黑" panose="020B0503020204020204" charset="-122"/>
              <a:ea typeface="微软雅黑" panose="020B0503020204020204" charset="-122"/>
              <a:cs typeface="微软雅黑" panose="020B0503020204020204" charset="-122"/>
            </a:endParaRPr>
          </a:p>
          <a:p>
            <a:r>
              <a:rPr lang="zh-CN" altLang="en-US" sz="2400">
                <a:latin typeface="微软雅黑" panose="020B0503020204020204" charset="-122"/>
                <a:ea typeface="微软雅黑" panose="020B0503020204020204" charset="-122"/>
                <a:cs typeface="微软雅黑" panose="020B0503020204020204" charset="-122"/>
              </a:rPr>
              <a:t>语篇类型：说明文——问题解决模式。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2000">
                <a:latin typeface="微软雅黑" panose="020B0503020204020204" charset="-122"/>
                <a:ea typeface="微软雅黑" panose="020B0503020204020204" charset="-122"/>
                <a:cs typeface="微软雅黑" panose="020B0503020204020204" charset="-122"/>
              </a:rPr>
              <a:t>【文章大意】老话说得好: “客人像鱼，三天后发臭。”你如何摆脱朋友长时间呆在你家而引起的尴尬，又让对方觉得你是识大体的主人呢? 本文关于西方礼仪内容值得我们了解和学习。</a:t>
            </a:r>
            <a:endParaRPr lang="zh-CN" altLang="en-US" sz="2000">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2000">
                <a:solidFill>
                  <a:srgbClr val="C00000"/>
                </a:solidFill>
                <a:latin typeface="微软雅黑" panose="020B0503020204020204" charset="-122"/>
                <a:ea typeface="微软雅黑" panose="020B0503020204020204" charset="-122"/>
                <a:cs typeface="微软雅黑" panose="020B0503020204020204" charset="-122"/>
              </a:rPr>
              <a:t>31. G </a:t>
            </a:r>
            <a:r>
              <a:rPr lang="zh-CN" altLang="en-US" sz="2000">
                <a:latin typeface="微软雅黑" panose="020B0503020204020204" charset="-122"/>
                <a:ea typeface="微软雅黑" panose="020B0503020204020204" charset="-122"/>
                <a:cs typeface="微软雅黑" panose="020B0503020204020204" charset="-122"/>
              </a:rPr>
              <a:t>空格前“虽然一开始，朋友和家人在你家里会谈笑风生，一旦他们不受待见时，场面立马令人难堪”，空格后“那你如何摆脱这种尴尬，又让对方觉得你是识大体的主人呢?”显然此空是承上启下的过渡句，选G项“你渴望重回自己的生活空间，回归正常生活，这无可非议”上下文语义连贯。</a:t>
            </a:r>
            <a:endParaRPr lang="zh-CN" altLang="en-US" sz="2000">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2000">
                <a:solidFill>
                  <a:srgbClr val="C00000"/>
                </a:solidFill>
                <a:latin typeface="微软雅黑" panose="020B0503020204020204" charset="-122"/>
                <a:ea typeface="微软雅黑" panose="020B0503020204020204" charset="-122"/>
                <a:cs typeface="微软雅黑" panose="020B0503020204020204" charset="-122"/>
              </a:rPr>
              <a:t>32. C </a:t>
            </a:r>
            <a:r>
              <a:rPr lang="zh-CN" altLang="en-US" sz="2000">
                <a:latin typeface="微软雅黑" panose="020B0503020204020204" charset="-122"/>
                <a:ea typeface="微软雅黑" panose="020B0503020204020204" charset="-122"/>
                <a:cs typeface="微软雅黑" panose="020B0503020204020204" charset="-122"/>
              </a:rPr>
              <a:t> 根据文中“That means”表逻辑释义，选项“ The details are established right up front. ”与后面的内容“你和客人在来之前，就敲定他们的到访日期、做客时间和其他相关细节”形成进一步解释说明关系。故选C项。</a:t>
            </a:r>
            <a:endParaRPr lang="zh-CN" altLang="en-US" sz="2000">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2000">
                <a:solidFill>
                  <a:srgbClr val="C00000"/>
                </a:solidFill>
                <a:latin typeface="微软雅黑" panose="020B0503020204020204" charset="-122"/>
                <a:ea typeface="微软雅黑" panose="020B0503020204020204" charset="-122"/>
                <a:cs typeface="微软雅黑" panose="020B0503020204020204" charset="-122"/>
              </a:rPr>
              <a:t>33. B</a:t>
            </a:r>
            <a:r>
              <a:rPr lang="zh-CN" altLang="en-US" sz="2000">
                <a:latin typeface="微软雅黑" panose="020B0503020204020204" charset="-122"/>
                <a:ea typeface="微软雅黑" panose="020B0503020204020204" charset="-122"/>
                <a:cs typeface="微软雅黑" panose="020B0503020204020204" charset="-122"/>
              </a:rPr>
              <a:t>  根据逻辑关系线索，空格前后的“some subtle hints敲边鼓暗示”和“a little white lie善意的谎言”，与“ Hopefully your guests will understand希望客人能理解”形成解释关系，故选B项。</a:t>
            </a:r>
            <a:endParaRPr lang="zh-CN" altLang="en-US" sz="2000">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2000">
                <a:solidFill>
                  <a:srgbClr val="C00000"/>
                </a:solidFill>
                <a:latin typeface="微软雅黑" panose="020B0503020204020204" charset="-122"/>
                <a:ea typeface="微软雅黑" panose="020B0503020204020204" charset="-122"/>
                <a:cs typeface="微软雅黑" panose="020B0503020204020204" charset="-122"/>
              </a:rPr>
              <a:t>34. E </a:t>
            </a:r>
            <a:r>
              <a:rPr lang="zh-CN" altLang="en-US" sz="2000">
                <a:latin typeface="微软雅黑" panose="020B0503020204020204" charset="-122"/>
                <a:ea typeface="微软雅黑" panose="020B0503020204020204" charset="-122"/>
                <a:cs typeface="微软雅黑" panose="020B0503020204020204" charset="-122"/>
              </a:rPr>
              <a:t>空格前“必须明确告知他们需提前通知你才行——不要搞突然袭击式的拜访”与选项E“And if the dates they suggest don’t work for you, say so若他们的预约日期不妥，你就直说”形成递进的逻辑衔接。</a:t>
            </a:r>
            <a:endParaRPr lang="zh-CN" altLang="en-US" sz="2000">
              <a:latin typeface="微软雅黑" panose="020B0503020204020204" charset="-122"/>
              <a:ea typeface="微软雅黑" panose="020B0503020204020204" charset="-122"/>
              <a:cs typeface="微软雅黑" panose="020B0503020204020204" charset="-122"/>
            </a:endParaRPr>
          </a:p>
          <a:p>
            <a:pPr fontAlgn="auto">
              <a:lnSpc>
                <a:spcPts val="2580"/>
              </a:lnSpc>
            </a:pPr>
            <a:r>
              <a:rPr lang="zh-CN" altLang="en-US" sz="2000">
                <a:solidFill>
                  <a:srgbClr val="C00000"/>
                </a:solidFill>
                <a:latin typeface="微软雅黑" panose="020B0503020204020204" charset="-122"/>
                <a:ea typeface="微软雅黑" panose="020B0503020204020204" charset="-122"/>
                <a:cs typeface="微软雅黑" panose="020B0503020204020204" charset="-122"/>
              </a:rPr>
              <a:t>35. A</a:t>
            </a:r>
            <a:r>
              <a:rPr lang="zh-CN" altLang="en-US" sz="2000">
                <a:latin typeface="微软雅黑" panose="020B0503020204020204" charset="-122"/>
                <a:ea typeface="微软雅黑" panose="020B0503020204020204" charset="-122"/>
                <a:cs typeface="微软雅黑" panose="020B0503020204020204" charset="-122"/>
              </a:rPr>
              <a:t>“让他们自得其乐，自给自足——你也能喘口气”语义逻辑呈递进关系，故选A项。</a:t>
            </a:r>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4721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382905" y="337820"/>
            <a:ext cx="45993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3. 学会逆向的出题意识</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6" name="文本框 5"/>
          <p:cNvSpPr txBox="1"/>
          <p:nvPr/>
        </p:nvSpPr>
        <p:spPr>
          <a:xfrm>
            <a:off x="8583295" y="110490"/>
            <a:ext cx="2540000" cy="460375"/>
          </a:xfrm>
          <a:prstGeom prst="rect">
            <a:avLst/>
          </a:prstGeom>
          <a:noFill/>
        </p:spPr>
        <p:txBody>
          <a:bodyPr wrap="square" rtlCol="0" anchor="t">
            <a:spAutoFit/>
          </a:bodyPr>
          <a:lstStyle/>
          <a:p>
            <a:r>
              <a:rPr lang="zh-CN" altLang="en-US" sz="2400" b="1">
                <a:solidFill>
                  <a:schemeClr val="bg1"/>
                </a:solidFill>
                <a:latin typeface="微软雅黑" panose="020B0503020204020204" charset="-122"/>
                <a:ea typeface="微软雅黑" panose="020B0503020204020204" charset="-122"/>
                <a:cs typeface="微软雅黑" panose="020B0503020204020204" charset="-122"/>
              </a:rPr>
              <a:t>导学案第Ⅱ题</a:t>
            </a:r>
            <a:endParaRPr lang="zh-CN" altLang="en-US" sz="2400" b="1">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12"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9430" y="613410"/>
            <a:ext cx="11132185" cy="5354320"/>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pPr algn="l"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将学生分成小组合作学习，将高考真题的答案还原之后发给每位组员，每人画文章结构的思维导图，分析句际段际的逻辑关系，玩挖空游戏，给同伴讲解自己挖空的依据，然后对照高考原题，看看所挖空是否正好是高考题的出题点。</a:t>
            </a:r>
            <a:r>
              <a:rPr lang="en-US" altLang="zh-CN" sz="2400">
                <a:solidFill>
                  <a:srgbClr val="C00000"/>
                </a:solidFill>
                <a:latin typeface="微软雅黑" panose="020B0503020204020204" charset="-122"/>
                <a:ea typeface="微软雅黑" panose="020B0503020204020204" charset="-122"/>
                <a:cs typeface="微软雅黑" panose="020B0503020204020204" charset="-122"/>
                <a:sym typeface="+mn-ea"/>
              </a:rPr>
              <a:t>(</a:t>
            </a:r>
            <a:r>
              <a:rPr lang="zh-CN" altLang="zh-CN" sz="2400">
                <a:solidFill>
                  <a:srgbClr val="C00000"/>
                </a:solidFill>
                <a:latin typeface="微软雅黑" panose="020B0503020204020204" charset="-122"/>
                <a:ea typeface="微软雅黑" panose="020B0503020204020204" charset="-122"/>
                <a:cs typeface="微软雅黑" panose="020B0503020204020204" charset="-122"/>
                <a:sym typeface="+mn-ea"/>
              </a:rPr>
              <a:t>见导学案第Ⅲ题</a:t>
            </a:r>
            <a:r>
              <a:rPr lang="en-US" altLang="zh-CN" sz="2400">
                <a:solidFill>
                  <a:srgbClr val="C00000"/>
                </a:solidFill>
                <a:latin typeface="微软雅黑" panose="020B0503020204020204" charset="-122"/>
                <a:ea typeface="微软雅黑" panose="020B0503020204020204" charset="-122"/>
                <a:cs typeface="微软雅黑" panose="020B0503020204020204" charset="-122"/>
                <a:sym typeface="+mn-ea"/>
              </a:rPr>
              <a:t>)</a:t>
            </a:r>
            <a:endParaRPr lang="zh-CN" altLang="en-US" sz="2400">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4721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382905" y="337820"/>
            <a:ext cx="45993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4. 组织互助的训练方法</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pic>
        <p:nvPicPr>
          <p:cNvPr id="3" name="图片 2" descr="搜狗截图20200616171210"/>
          <p:cNvPicPr>
            <a:picLocks noChangeAspect="1"/>
          </p:cNvPicPr>
          <p:nvPr/>
        </p:nvPicPr>
        <p:blipFill>
          <a:blip r:embed="rId1"/>
          <a:srcRect t="72968"/>
          <a:stretch>
            <a:fillRect/>
          </a:stretch>
        </p:blipFill>
        <p:spPr>
          <a:xfrm>
            <a:off x="974090" y="3001645"/>
            <a:ext cx="10243820" cy="3109595"/>
          </a:xfrm>
          <a:prstGeom prst="rect">
            <a:avLst/>
          </a:prstGeom>
        </p:spPr>
      </p:pic>
      <p:pic>
        <p:nvPicPr>
          <p:cNvPr id="12" name="内容占位符 7" descr="水印"/>
          <p:cNvPicPr>
            <a:picLocks noChangeAspect="1"/>
          </p:cNvPicPr>
          <p:nvPr/>
        </p:nvPicPr>
        <p:blipFill>
          <a:blip r:embed="rId2"/>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9430" y="613410"/>
            <a:ext cx="11132185" cy="593915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4721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382905" y="337820"/>
            <a:ext cx="45993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4. 组织互助的训练方法</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pic>
        <p:nvPicPr>
          <p:cNvPr id="3" name="图片 2" descr="搜狗截图20200616171210"/>
          <p:cNvPicPr>
            <a:picLocks noChangeAspect="1"/>
          </p:cNvPicPr>
          <p:nvPr/>
        </p:nvPicPr>
        <p:blipFill>
          <a:blip r:embed="rId1"/>
          <a:srcRect b="26772"/>
          <a:stretch>
            <a:fillRect/>
          </a:stretch>
        </p:blipFill>
        <p:spPr>
          <a:xfrm>
            <a:off x="519430" y="906145"/>
            <a:ext cx="11132185" cy="5647055"/>
          </a:xfrm>
          <a:prstGeom prst="rect">
            <a:avLst/>
          </a:prstGeom>
        </p:spPr>
      </p:pic>
      <p:sp>
        <p:nvSpPr>
          <p:cNvPr id="4" name="文本框 3"/>
          <p:cNvSpPr txBox="1"/>
          <p:nvPr/>
        </p:nvSpPr>
        <p:spPr>
          <a:xfrm>
            <a:off x="8536940" y="110490"/>
            <a:ext cx="2540000" cy="460375"/>
          </a:xfrm>
          <a:prstGeom prst="rect">
            <a:avLst/>
          </a:prstGeom>
          <a:noFill/>
        </p:spPr>
        <p:txBody>
          <a:bodyPr wrap="square" rtlCol="0" anchor="t">
            <a:spAutoFit/>
          </a:bodyPr>
          <a:lstStyle/>
          <a:p>
            <a:pPr algn="ctr"/>
            <a:r>
              <a:rPr lang="zh-CN" altLang="en-US" sz="2400" b="1">
                <a:solidFill>
                  <a:schemeClr val="bg1"/>
                </a:solidFill>
                <a:latin typeface="微软雅黑" panose="020B0503020204020204" charset="-122"/>
                <a:ea typeface="微软雅黑" panose="020B0503020204020204" charset="-122"/>
                <a:cs typeface="微软雅黑" panose="020B0503020204020204" charset="-122"/>
              </a:rPr>
              <a:t>导学案第Ⅲ题</a:t>
            </a:r>
            <a:endParaRPr lang="zh-CN" altLang="en-US" sz="2400" b="1">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13" name="内容占位符 7" descr="水印"/>
          <p:cNvPicPr>
            <a:picLocks noChangeAspect="1"/>
          </p:cNvPicPr>
          <p:nvPr/>
        </p:nvPicPr>
        <p:blipFill>
          <a:blip r:embed="rId2"/>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19430" y="613410"/>
            <a:ext cx="11132185" cy="6015990"/>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做好“七选五”，我们要注重培养在阅读过程中整体把握文本大意并探索语篇结构及其意义的意识与能力。</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多阅读各种文体的文章可以熟悉各种文体的框架结构、语言特点和逻辑联系。考试过程中自然就会有较好的语感，能够尽早地进入阅读和思维状态、能更好理清文章脉络，从而更好地补入所缺部分，使文章变得完整和统一。</a:t>
            </a: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4721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382905" y="337820"/>
            <a:ext cx="45993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5. 提升综合的阅读素养</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pic>
        <p:nvPicPr>
          <p:cNvPr id="11"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326755" y="0"/>
            <a:ext cx="3021965" cy="706755"/>
          </a:xfrm>
          <a:prstGeom prst="rect">
            <a:avLst/>
          </a:prstGeom>
          <a:noFill/>
        </p:spPr>
        <p:txBody>
          <a:bodyPr wrap="square" rtlCol="0" anchor="t">
            <a:spAutoFit/>
          </a:bodyPr>
          <a:lstStyle/>
          <a:p>
            <a:pPr algn="ctr"/>
            <a:r>
              <a:rPr lang="zh-CN" altLang="en-US" sz="2000" b="1" u="sng">
                <a:solidFill>
                  <a:schemeClr val="bg1"/>
                </a:solidFill>
                <a:latin typeface="微软雅黑" panose="020B0503020204020204" charset="-122"/>
                <a:ea typeface="微软雅黑" panose="020B0503020204020204" charset="-122"/>
                <a:cs typeface="微软雅黑" panose="020B0503020204020204" charset="-122"/>
              </a:rPr>
              <a:t>浙江新高考“七选五”</a:t>
            </a:r>
            <a:endParaRPr lang="zh-CN" altLang="en-US" sz="2000" b="1" u="sng">
              <a:solidFill>
                <a:schemeClr val="bg1"/>
              </a:solidFill>
              <a:latin typeface="微软雅黑" panose="020B0503020204020204" charset="-122"/>
              <a:ea typeface="微软雅黑" panose="020B0503020204020204" charset="-122"/>
              <a:cs typeface="微软雅黑" panose="020B0503020204020204" charset="-122"/>
            </a:endParaRPr>
          </a:p>
          <a:p>
            <a:pPr algn="ctr"/>
            <a:r>
              <a:rPr lang="zh-CN" altLang="en-US" sz="2000" b="1" u="sng">
                <a:solidFill>
                  <a:schemeClr val="bg1"/>
                </a:solidFill>
                <a:latin typeface="微软雅黑" panose="020B0503020204020204" charset="-122"/>
                <a:ea typeface="微软雅黑" panose="020B0503020204020204" charset="-122"/>
                <a:cs typeface="微软雅黑" panose="020B0503020204020204" charset="-122"/>
              </a:rPr>
              <a:t>试题特征统计表</a:t>
            </a:r>
            <a:endParaRPr lang="zh-CN" altLang="en-US" sz="2000" b="1" u="sng">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5" name="图片 4" descr="搜狗截图20200610094319"/>
          <p:cNvPicPr>
            <a:picLocks noChangeAspect="1"/>
          </p:cNvPicPr>
          <p:nvPr/>
        </p:nvPicPr>
        <p:blipFill>
          <a:blip r:embed="rId1"/>
          <a:stretch>
            <a:fillRect/>
          </a:stretch>
        </p:blipFill>
        <p:spPr>
          <a:xfrm>
            <a:off x="511810" y="753745"/>
            <a:ext cx="11153775" cy="4569460"/>
          </a:xfrm>
          <a:prstGeom prst="rect">
            <a:avLst/>
          </a:prstGeom>
        </p:spPr>
      </p:pic>
      <p:sp>
        <p:nvSpPr>
          <p:cNvPr id="6" name="文本框 5"/>
          <p:cNvSpPr txBox="1"/>
          <p:nvPr/>
        </p:nvSpPr>
        <p:spPr>
          <a:xfrm>
            <a:off x="512445" y="5323205"/>
            <a:ext cx="11153140" cy="1198880"/>
          </a:xfrm>
          <a:prstGeom prst="rect">
            <a:avLst/>
          </a:prstGeom>
          <a:solidFill>
            <a:schemeClr val="bg1"/>
          </a:solidFill>
        </p:spPr>
        <p:txBody>
          <a:bodyPr wrap="square" rtlCol="0" anchor="t">
            <a:spAutoFit/>
          </a:bodyPr>
          <a:lstStyle/>
          <a:p>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文章的选材涉及贴近学生生活的、较为新颖和与时俱进的话题。文章多为说明文，结构严谨，层次分明，行文逻辑性强，注重</a:t>
            </a:r>
            <a:r>
              <a:rPr lang="zh-CN" altLang="en-US" sz="2400">
                <a:solidFill>
                  <a:srgbClr val="005362"/>
                </a:solidFill>
                <a:latin typeface="微软雅黑" panose="020B0503020204020204" charset="-122"/>
                <a:ea typeface="微软雅黑" panose="020B0503020204020204" charset="-122"/>
                <a:cs typeface="微软雅黑" panose="020B0503020204020204" charset="-122"/>
              </a:rPr>
              <a:t>内容的统一性</a:t>
            </a:r>
            <a:r>
              <a:rPr lang="zh-CN" altLang="en-US" sz="2400">
                <a:latin typeface="微软雅黑" panose="020B0503020204020204" charset="-122"/>
                <a:ea typeface="微软雅黑" panose="020B0503020204020204" charset="-122"/>
                <a:cs typeface="微软雅黑" panose="020B0503020204020204" charset="-122"/>
              </a:rPr>
              <a:t>、</a:t>
            </a:r>
            <a:r>
              <a:rPr lang="zh-CN" altLang="en-US" sz="2400">
                <a:solidFill>
                  <a:srgbClr val="005362"/>
                </a:solidFill>
                <a:latin typeface="微软雅黑" panose="020B0503020204020204" charset="-122"/>
                <a:ea typeface="微软雅黑" panose="020B0503020204020204" charset="-122"/>
                <a:cs typeface="微软雅黑" panose="020B0503020204020204" charset="-122"/>
              </a:rPr>
              <a:t>段落的连贯性</a:t>
            </a:r>
            <a:r>
              <a:rPr lang="zh-CN" altLang="en-US" sz="2400">
                <a:latin typeface="微软雅黑" panose="020B0503020204020204" charset="-122"/>
                <a:ea typeface="微软雅黑" panose="020B0503020204020204" charset="-122"/>
                <a:cs typeface="微软雅黑" panose="020B0503020204020204" charset="-122"/>
              </a:rPr>
              <a:t>以及</a:t>
            </a:r>
            <a:r>
              <a:rPr lang="zh-CN" altLang="en-US" sz="2400">
                <a:solidFill>
                  <a:srgbClr val="005362"/>
                </a:solidFill>
                <a:latin typeface="微软雅黑" panose="020B0503020204020204" charset="-122"/>
                <a:ea typeface="微软雅黑" panose="020B0503020204020204" charset="-122"/>
                <a:cs typeface="微软雅黑" panose="020B0503020204020204" charset="-122"/>
              </a:rPr>
              <a:t>段内句子之间的关联性</a:t>
            </a:r>
            <a:r>
              <a:rPr lang="zh-CN" altLang="en-US" sz="2400">
                <a:latin typeface="微软雅黑" panose="020B0503020204020204" charset="-122"/>
                <a:ea typeface="微软雅黑" panose="020B0503020204020204" charset="-122"/>
                <a:cs typeface="微软雅黑" panose="020B0503020204020204" charset="-122"/>
              </a:rPr>
              <a:t>。文章和选项总词数约为300词。</a:t>
            </a:r>
            <a:endParaRPr lang="zh-CN" altLang="en-US" sz="2400">
              <a:latin typeface="微软雅黑" panose="020B0503020204020204" charset="-122"/>
              <a:ea typeface="微软雅黑" panose="020B0503020204020204" charset="-122"/>
              <a:cs typeface="微软雅黑" panose="020B0503020204020204" charset="-122"/>
            </a:endParaRPr>
          </a:p>
        </p:txBody>
      </p:sp>
      <p:pic>
        <p:nvPicPr>
          <p:cNvPr id="8" name="内容占位符 7" descr="水印"/>
          <p:cNvPicPr>
            <a:picLocks noChangeAspect="1"/>
          </p:cNvPicPr>
          <p:nvPr userDrawn="1"/>
        </p:nvPicPr>
        <p:blipFill>
          <a:blip r:embed="rId2"/>
          <a:stretch>
            <a:fillRect/>
          </a:stretch>
        </p:blipFill>
        <p:spPr>
          <a:xfrm>
            <a:off x="7606030" y="95250"/>
            <a:ext cx="4396105" cy="1422400"/>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stretch>
            <a:fillRect/>
          </a:stretch>
        </p:blipFill>
        <p:spPr>
          <a:xfrm>
            <a:off x="499110" y="597535"/>
            <a:ext cx="11224260" cy="5767070"/>
          </a:xfrm>
          <a:prstGeom prst="rect">
            <a:avLst/>
          </a:prstGeom>
        </p:spPr>
      </p:pic>
      <p:pic>
        <p:nvPicPr>
          <p:cNvPr id="20496" name="Picture 60" descr="绿风车棍子"/>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8410" y="4308793"/>
            <a:ext cx="71438" cy="165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59" descr="绿风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323" y="3767773"/>
            <a:ext cx="12176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恭"/>
          <p:cNvPicPr>
            <a:picLocks noChangeAspect="1"/>
          </p:cNvPicPr>
          <p:nvPr/>
        </p:nvPicPr>
        <p:blipFill>
          <a:blip r:embed="rId4"/>
          <a:stretch>
            <a:fillRect/>
          </a:stretch>
        </p:blipFill>
        <p:spPr>
          <a:xfrm>
            <a:off x="273276" y="931272"/>
            <a:ext cx="814388" cy="717550"/>
          </a:xfrm>
          <a:prstGeom prst="rect">
            <a:avLst/>
          </a:prstGeom>
          <a:noFill/>
          <a:ln w="9525">
            <a:noFill/>
          </a:ln>
        </p:spPr>
      </p:pic>
      <p:pic>
        <p:nvPicPr>
          <p:cNvPr id="24582" name="禧"/>
          <p:cNvPicPr>
            <a:picLocks noChangeAspect="1"/>
          </p:cNvPicPr>
          <p:nvPr/>
        </p:nvPicPr>
        <p:blipFill>
          <a:blip r:embed="rId4"/>
          <a:stretch>
            <a:fillRect/>
          </a:stretch>
        </p:blipFill>
        <p:spPr>
          <a:xfrm rot="-8851461">
            <a:off x="8190884" y="4757"/>
            <a:ext cx="1063625" cy="936625"/>
          </a:xfrm>
          <a:prstGeom prst="rect">
            <a:avLst/>
          </a:prstGeom>
          <a:noFill/>
          <a:ln w="9525">
            <a:noFill/>
          </a:ln>
        </p:spPr>
      </p:pic>
      <p:grpSp>
        <p:nvGrpSpPr>
          <p:cNvPr id="24583" name="组合 13318"/>
          <p:cNvGrpSpPr/>
          <p:nvPr/>
        </p:nvGrpSpPr>
        <p:grpSpPr>
          <a:xfrm>
            <a:off x="458954" y="5530646"/>
            <a:ext cx="849312" cy="792163"/>
            <a:chOff x="0" y="0"/>
            <a:chExt cx="2069432" cy="2101266"/>
          </a:xfrm>
        </p:grpSpPr>
        <p:sp>
          <p:nvSpPr>
            <p:cNvPr id="69639" name="Freeform 1276"/>
            <p:cNvSpPr>
              <a:spLocks noEditPoints="1"/>
            </p:cNvSpPr>
            <p:nvPr/>
          </p:nvSpPr>
          <p:spPr>
            <a:xfrm>
              <a:off x="0" y="0"/>
              <a:ext cx="2069432" cy="1545248"/>
            </a:xfrm>
            <a:custGeom>
              <a:avLst/>
              <a:gdLst/>
              <a:ahLst/>
              <a:cxnLst>
                <a:cxn ang="0">
                  <a:pos x="1730973" y="912954"/>
                </a:cxn>
                <a:cxn ang="0">
                  <a:pos x="2008187" y="606486"/>
                </a:cxn>
                <a:cxn ang="0">
                  <a:pos x="2024304" y="387118"/>
                </a:cxn>
                <a:cxn ang="0">
                  <a:pos x="2046868" y="425830"/>
                </a:cxn>
                <a:cxn ang="0">
                  <a:pos x="1689069" y="522610"/>
                </a:cxn>
                <a:cxn ang="0">
                  <a:pos x="1689069" y="506480"/>
                </a:cxn>
                <a:cxn ang="0">
                  <a:pos x="1689069" y="506480"/>
                </a:cxn>
                <a:cxn ang="0">
                  <a:pos x="1689069" y="1403305"/>
                </a:cxn>
                <a:cxn ang="0">
                  <a:pos x="1602037" y="1138774"/>
                </a:cxn>
                <a:cxn ang="0">
                  <a:pos x="1689069" y="374215"/>
                </a:cxn>
                <a:cxn ang="0">
                  <a:pos x="1592367" y="719395"/>
                </a:cxn>
                <a:cxn ang="0">
                  <a:pos x="1289366" y="1483954"/>
                </a:cxn>
                <a:cxn ang="0">
                  <a:pos x="1266802" y="1458146"/>
                </a:cxn>
                <a:cxn ang="0">
                  <a:pos x="1286142" y="464542"/>
                </a:cxn>
                <a:cxn ang="0">
                  <a:pos x="1366728" y="735525"/>
                </a:cxn>
                <a:cxn ang="0">
                  <a:pos x="1466654" y="822627"/>
                </a:cxn>
                <a:cxn ang="0">
                  <a:pos x="1444090" y="1429112"/>
                </a:cxn>
                <a:cxn ang="0">
                  <a:pos x="1134642" y="664553"/>
                </a:cxn>
                <a:cxn ang="0">
                  <a:pos x="1150759" y="851661"/>
                </a:cxn>
                <a:cxn ang="0">
                  <a:pos x="1250685" y="432282"/>
                </a:cxn>
                <a:cxn ang="0">
                  <a:pos x="1137865" y="90328"/>
                </a:cxn>
                <a:cxn ang="0">
                  <a:pos x="1099184" y="1412983"/>
                </a:cxn>
                <a:cxn ang="0">
                  <a:pos x="1250685" y="1445242"/>
                </a:cxn>
                <a:cxn ang="0">
                  <a:pos x="1192663" y="1416209"/>
                </a:cxn>
                <a:cxn ang="0">
                  <a:pos x="957354" y="409700"/>
                </a:cxn>
                <a:cxn ang="0">
                  <a:pos x="1028269" y="116136"/>
                </a:cxn>
                <a:cxn ang="0">
                  <a:pos x="1086291" y="754881"/>
                </a:cxn>
                <a:cxn ang="0">
                  <a:pos x="1099184" y="1158130"/>
                </a:cxn>
                <a:cxn ang="0">
                  <a:pos x="889662" y="929084"/>
                </a:cxn>
                <a:cxn ang="0">
                  <a:pos x="1099184" y="1303299"/>
                </a:cxn>
                <a:cxn ang="0">
                  <a:pos x="1079844" y="1435564"/>
                </a:cxn>
                <a:cxn ang="0">
                  <a:pos x="689811" y="854887"/>
                </a:cxn>
                <a:cxn ang="0">
                  <a:pos x="667247" y="1029090"/>
                </a:cxn>
                <a:cxn ang="0">
                  <a:pos x="689811" y="912954"/>
                </a:cxn>
                <a:cxn ang="0">
                  <a:pos x="867098" y="929084"/>
                </a:cxn>
                <a:cxn ang="0">
                  <a:pos x="973471" y="577452"/>
                </a:cxn>
                <a:cxn ang="0">
                  <a:pos x="667247" y="1090384"/>
                </a:cxn>
                <a:cxn ang="0">
                  <a:pos x="667247" y="912954"/>
                </a:cxn>
                <a:cxn ang="0">
                  <a:pos x="573768" y="603260"/>
                </a:cxn>
                <a:cxn ang="0">
                  <a:pos x="496406" y="664553"/>
                </a:cxn>
                <a:cxn ang="0">
                  <a:pos x="499629" y="1109740"/>
                </a:cxn>
                <a:cxn ang="0">
                  <a:pos x="544757" y="1177485"/>
                </a:cxn>
                <a:cxn ang="0">
                  <a:pos x="667247" y="1129096"/>
                </a:cxn>
                <a:cxn ang="0">
                  <a:pos x="586661" y="1058124"/>
                </a:cxn>
                <a:cxn ang="0">
                  <a:pos x="454501" y="635520"/>
                </a:cxn>
                <a:cxn ang="0">
                  <a:pos x="496406" y="1116192"/>
                </a:cxn>
                <a:cxn ang="0">
                  <a:pos x="496406" y="664553"/>
                </a:cxn>
                <a:cxn ang="0">
                  <a:pos x="470618" y="1425886"/>
                </a:cxn>
                <a:cxn ang="0">
                  <a:pos x="454501" y="635520"/>
                </a:cxn>
                <a:cxn ang="0">
                  <a:pos x="454501" y="1193615"/>
                </a:cxn>
                <a:cxn ang="0">
                  <a:pos x="409374" y="1106514"/>
                </a:cxn>
                <a:cxn ang="0">
                  <a:pos x="270767" y="1096836"/>
                </a:cxn>
                <a:cxn ang="0">
                  <a:pos x="270767" y="929084"/>
                </a:cxn>
                <a:cxn ang="0">
                  <a:pos x="235309" y="1009734"/>
                </a:cxn>
                <a:cxn ang="0">
                  <a:pos x="58021" y="1006508"/>
                </a:cxn>
                <a:cxn ang="0">
                  <a:pos x="244979" y="1177485"/>
                </a:cxn>
                <a:cxn ang="0">
                  <a:pos x="270767" y="1112966"/>
                </a:cxn>
              </a:cxnLst>
              <a:rect l="0" t="0" r="0" b="0"/>
              <a:pathLst>
                <a:path w="642" h="479">
                  <a:moveTo>
                    <a:pt x="524" y="435"/>
                  </a:moveTo>
                  <a:cubicBezTo>
                    <a:pt x="539" y="424"/>
                    <a:pt x="557" y="404"/>
                    <a:pt x="553" y="374"/>
                  </a:cubicBezTo>
                  <a:cubicBezTo>
                    <a:pt x="548" y="335"/>
                    <a:pt x="539" y="313"/>
                    <a:pt x="524" y="297"/>
                  </a:cubicBezTo>
                  <a:cubicBezTo>
                    <a:pt x="524" y="435"/>
                    <a:pt x="524" y="435"/>
                    <a:pt x="524" y="435"/>
                  </a:cubicBezTo>
                  <a:close/>
                  <a:moveTo>
                    <a:pt x="524" y="278"/>
                  </a:moveTo>
                  <a:cubicBezTo>
                    <a:pt x="529" y="281"/>
                    <a:pt x="534" y="282"/>
                    <a:pt x="537" y="283"/>
                  </a:cubicBezTo>
                  <a:cubicBezTo>
                    <a:pt x="562" y="287"/>
                    <a:pt x="578" y="271"/>
                    <a:pt x="588" y="265"/>
                  </a:cubicBezTo>
                  <a:cubicBezTo>
                    <a:pt x="597" y="259"/>
                    <a:pt x="608" y="265"/>
                    <a:pt x="608" y="265"/>
                  </a:cubicBezTo>
                  <a:cubicBezTo>
                    <a:pt x="608" y="265"/>
                    <a:pt x="603" y="247"/>
                    <a:pt x="588" y="247"/>
                  </a:cubicBezTo>
                  <a:cubicBezTo>
                    <a:pt x="574" y="247"/>
                    <a:pt x="557" y="256"/>
                    <a:pt x="550" y="248"/>
                  </a:cubicBezTo>
                  <a:cubicBezTo>
                    <a:pt x="543" y="239"/>
                    <a:pt x="580" y="233"/>
                    <a:pt x="585" y="230"/>
                  </a:cubicBezTo>
                  <a:cubicBezTo>
                    <a:pt x="591" y="227"/>
                    <a:pt x="619" y="203"/>
                    <a:pt x="623" y="188"/>
                  </a:cubicBezTo>
                  <a:cubicBezTo>
                    <a:pt x="629" y="174"/>
                    <a:pt x="628" y="174"/>
                    <a:pt x="628" y="174"/>
                  </a:cubicBezTo>
                  <a:cubicBezTo>
                    <a:pt x="628" y="174"/>
                    <a:pt x="632" y="172"/>
                    <a:pt x="635" y="168"/>
                  </a:cubicBezTo>
                  <a:cubicBezTo>
                    <a:pt x="640" y="162"/>
                    <a:pt x="642" y="156"/>
                    <a:pt x="642" y="150"/>
                  </a:cubicBezTo>
                  <a:cubicBezTo>
                    <a:pt x="642" y="149"/>
                    <a:pt x="642" y="149"/>
                    <a:pt x="642" y="149"/>
                  </a:cubicBezTo>
                  <a:cubicBezTo>
                    <a:pt x="642" y="147"/>
                    <a:pt x="642" y="147"/>
                    <a:pt x="642" y="147"/>
                  </a:cubicBezTo>
                  <a:cubicBezTo>
                    <a:pt x="642" y="137"/>
                    <a:pt x="636" y="125"/>
                    <a:pt x="628" y="120"/>
                  </a:cubicBezTo>
                  <a:cubicBezTo>
                    <a:pt x="628" y="120"/>
                    <a:pt x="630" y="114"/>
                    <a:pt x="625" y="112"/>
                  </a:cubicBezTo>
                  <a:cubicBezTo>
                    <a:pt x="620" y="110"/>
                    <a:pt x="609" y="109"/>
                    <a:pt x="608" y="119"/>
                  </a:cubicBezTo>
                  <a:cubicBezTo>
                    <a:pt x="608" y="122"/>
                    <a:pt x="608" y="125"/>
                    <a:pt x="610" y="127"/>
                  </a:cubicBezTo>
                  <a:cubicBezTo>
                    <a:pt x="611" y="129"/>
                    <a:pt x="614" y="131"/>
                    <a:pt x="618" y="130"/>
                  </a:cubicBezTo>
                  <a:cubicBezTo>
                    <a:pt x="623" y="130"/>
                    <a:pt x="627" y="125"/>
                    <a:pt x="627" y="123"/>
                  </a:cubicBezTo>
                  <a:cubicBezTo>
                    <a:pt x="630" y="125"/>
                    <a:pt x="632" y="128"/>
                    <a:pt x="635" y="132"/>
                  </a:cubicBezTo>
                  <a:cubicBezTo>
                    <a:pt x="637" y="135"/>
                    <a:pt x="639" y="140"/>
                    <a:pt x="639" y="145"/>
                  </a:cubicBezTo>
                  <a:cubicBezTo>
                    <a:pt x="640" y="154"/>
                    <a:pt x="636" y="163"/>
                    <a:pt x="625" y="168"/>
                  </a:cubicBezTo>
                  <a:cubicBezTo>
                    <a:pt x="618" y="171"/>
                    <a:pt x="606" y="171"/>
                    <a:pt x="601" y="164"/>
                  </a:cubicBezTo>
                  <a:cubicBezTo>
                    <a:pt x="596" y="157"/>
                    <a:pt x="585" y="151"/>
                    <a:pt x="571" y="151"/>
                  </a:cubicBezTo>
                  <a:cubicBezTo>
                    <a:pt x="556" y="152"/>
                    <a:pt x="530" y="159"/>
                    <a:pt x="529" y="160"/>
                  </a:cubicBezTo>
                  <a:cubicBezTo>
                    <a:pt x="528" y="160"/>
                    <a:pt x="526" y="161"/>
                    <a:pt x="524" y="162"/>
                  </a:cubicBezTo>
                  <a:cubicBezTo>
                    <a:pt x="524" y="208"/>
                    <a:pt x="524" y="208"/>
                    <a:pt x="524" y="208"/>
                  </a:cubicBezTo>
                  <a:cubicBezTo>
                    <a:pt x="526" y="208"/>
                    <a:pt x="529" y="207"/>
                    <a:pt x="531" y="206"/>
                  </a:cubicBezTo>
                  <a:cubicBezTo>
                    <a:pt x="565" y="195"/>
                    <a:pt x="586" y="189"/>
                    <a:pt x="586" y="189"/>
                  </a:cubicBezTo>
                  <a:cubicBezTo>
                    <a:pt x="567" y="202"/>
                    <a:pt x="546" y="211"/>
                    <a:pt x="524" y="217"/>
                  </a:cubicBezTo>
                  <a:cubicBezTo>
                    <a:pt x="524" y="278"/>
                    <a:pt x="524" y="278"/>
                    <a:pt x="524" y="278"/>
                  </a:cubicBezTo>
                  <a:close/>
                  <a:moveTo>
                    <a:pt x="524" y="157"/>
                  </a:moveTo>
                  <a:cubicBezTo>
                    <a:pt x="524" y="116"/>
                    <a:pt x="524" y="116"/>
                    <a:pt x="524" y="116"/>
                  </a:cubicBezTo>
                  <a:cubicBezTo>
                    <a:pt x="538" y="114"/>
                    <a:pt x="549" y="113"/>
                    <a:pt x="551" y="113"/>
                  </a:cubicBezTo>
                  <a:cubicBezTo>
                    <a:pt x="554" y="112"/>
                    <a:pt x="562" y="95"/>
                    <a:pt x="562" y="95"/>
                  </a:cubicBezTo>
                  <a:cubicBezTo>
                    <a:pt x="562" y="95"/>
                    <a:pt x="562" y="99"/>
                    <a:pt x="560" y="108"/>
                  </a:cubicBezTo>
                  <a:cubicBezTo>
                    <a:pt x="558" y="116"/>
                    <a:pt x="552" y="128"/>
                    <a:pt x="546" y="133"/>
                  </a:cubicBezTo>
                  <a:cubicBezTo>
                    <a:pt x="542" y="137"/>
                    <a:pt x="531" y="149"/>
                    <a:pt x="524" y="157"/>
                  </a:cubicBezTo>
                  <a:close/>
                  <a:moveTo>
                    <a:pt x="455" y="452"/>
                  </a:moveTo>
                  <a:cubicBezTo>
                    <a:pt x="466" y="463"/>
                    <a:pt x="468" y="463"/>
                    <a:pt x="468" y="463"/>
                  </a:cubicBezTo>
                  <a:cubicBezTo>
                    <a:pt x="468" y="463"/>
                    <a:pt x="477" y="436"/>
                    <a:pt x="477" y="427"/>
                  </a:cubicBezTo>
                  <a:cubicBezTo>
                    <a:pt x="477" y="417"/>
                    <a:pt x="468" y="401"/>
                    <a:pt x="479" y="403"/>
                  </a:cubicBezTo>
                  <a:cubicBezTo>
                    <a:pt x="491" y="405"/>
                    <a:pt x="508" y="445"/>
                    <a:pt x="508" y="445"/>
                  </a:cubicBezTo>
                  <a:cubicBezTo>
                    <a:pt x="508" y="445"/>
                    <a:pt x="515" y="442"/>
                    <a:pt x="524" y="435"/>
                  </a:cubicBezTo>
                  <a:cubicBezTo>
                    <a:pt x="524" y="297"/>
                    <a:pt x="524" y="297"/>
                    <a:pt x="524" y="297"/>
                  </a:cubicBezTo>
                  <a:cubicBezTo>
                    <a:pt x="520" y="292"/>
                    <a:pt x="516" y="289"/>
                    <a:pt x="511" y="285"/>
                  </a:cubicBezTo>
                  <a:cubicBezTo>
                    <a:pt x="496" y="275"/>
                    <a:pt x="472" y="263"/>
                    <a:pt x="455" y="255"/>
                  </a:cubicBezTo>
                  <a:cubicBezTo>
                    <a:pt x="455" y="277"/>
                    <a:pt x="455" y="277"/>
                    <a:pt x="455" y="277"/>
                  </a:cubicBezTo>
                  <a:cubicBezTo>
                    <a:pt x="462" y="283"/>
                    <a:pt x="468" y="289"/>
                    <a:pt x="472" y="295"/>
                  </a:cubicBezTo>
                  <a:cubicBezTo>
                    <a:pt x="487" y="320"/>
                    <a:pt x="497" y="353"/>
                    <a:pt x="497" y="353"/>
                  </a:cubicBezTo>
                  <a:cubicBezTo>
                    <a:pt x="497" y="353"/>
                    <a:pt x="479" y="319"/>
                    <a:pt x="455" y="292"/>
                  </a:cubicBezTo>
                  <a:cubicBezTo>
                    <a:pt x="455" y="452"/>
                    <a:pt x="455" y="452"/>
                    <a:pt x="455" y="452"/>
                  </a:cubicBezTo>
                  <a:close/>
                  <a:moveTo>
                    <a:pt x="455" y="233"/>
                  </a:moveTo>
                  <a:cubicBezTo>
                    <a:pt x="455" y="158"/>
                    <a:pt x="455" y="158"/>
                    <a:pt x="455" y="158"/>
                  </a:cubicBezTo>
                  <a:cubicBezTo>
                    <a:pt x="463" y="144"/>
                    <a:pt x="479" y="135"/>
                    <a:pt x="495" y="125"/>
                  </a:cubicBezTo>
                  <a:cubicBezTo>
                    <a:pt x="504" y="121"/>
                    <a:pt x="515" y="118"/>
                    <a:pt x="524" y="116"/>
                  </a:cubicBezTo>
                  <a:cubicBezTo>
                    <a:pt x="524" y="157"/>
                    <a:pt x="524" y="157"/>
                    <a:pt x="524" y="157"/>
                  </a:cubicBezTo>
                  <a:cubicBezTo>
                    <a:pt x="520" y="162"/>
                    <a:pt x="517" y="166"/>
                    <a:pt x="517" y="166"/>
                  </a:cubicBezTo>
                  <a:cubicBezTo>
                    <a:pt x="517" y="166"/>
                    <a:pt x="521" y="164"/>
                    <a:pt x="524" y="162"/>
                  </a:cubicBezTo>
                  <a:cubicBezTo>
                    <a:pt x="524" y="208"/>
                    <a:pt x="524" y="208"/>
                    <a:pt x="524" y="208"/>
                  </a:cubicBezTo>
                  <a:cubicBezTo>
                    <a:pt x="492" y="218"/>
                    <a:pt x="462" y="222"/>
                    <a:pt x="462" y="222"/>
                  </a:cubicBezTo>
                  <a:cubicBezTo>
                    <a:pt x="473" y="224"/>
                    <a:pt x="484" y="224"/>
                    <a:pt x="494" y="223"/>
                  </a:cubicBezTo>
                  <a:cubicBezTo>
                    <a:pt x="505" y="222"/>
                    <a:pt x="515" y="220"/>
                    <a:pt x="524" y="217"/>
                  </a:cubicBezTo>
                  <a:cubicBezTo>
                    <a:pt x="524" y="278"/>
                    <a:pt x="524" y="278"/>
                    <a:pt x="524" y="278"/>
                  </a:cubicBezTo>
                  <a:cubicBezTo>
                    <a:pt x="502" y="268"/>
                    <a:pt x="473" y="242"/>
                    <a:pt x="459" y="234"/>
                  </a:cubicBezTo>
                  <a:cubicBezTo>
                    <a:pt x="458" y="234"/>
                    <a:pt x="456" y="233"/>
                    <a:pt x="455" y="233"/>
                  </a:cubicBezTo>
                  <a:close/>
                  <a:moveTo>
                    <a:pt x="388" y="453"/>
                  </a:moveTo>
                  <a:cubicBezTo>
                    <a:pt x="392" y="456"/>
                    <a:pt x="396" y="458"/>
                    <a:pt x="400" y="460"/>
                  </a:cubicBezTo>
                  <a:cubicBezTo>
                    <a:pt x="407" y="463"/>
                    <a:pt x="414" y="460"/>
                    <a:pt x="418" y="456"/>
                  </a:cubicBezTo>
                  <a:cubicBezTo>
                    <a:pt x="423" y="450"/>
                    <a:pt x="424" y="441"/>
                    <a:pt x="414" y="437"/>
                  </a:cubicBezTo>
                  <a:cubicBezTo>
                    <a:pt x="405" y="433"/>
                    <a:pt x="398" y="433"/>
                    <a:pt x="398" y="433"/>
                  </a:cubicBezTo>
                  <a:cubicBezTo>
                    <a:pt x="398" y="433"/>
                    <a:pt x="399" y="437"/>
                    <a:pt x="406" y="439"/>
                  </a:cubicBezTo>
                  <a:cubicBezTo>
                    <a:pt x="416" y="442"/>
                    <a:pt x="419" y="448"/>
                    <a:pt x="416" y="452"/>
                  </a:cubicBezTo>
                  <a:cubicBezTo>
                    <a:pt x="410" y="460"/>
                    <a:pt x="401" y="457"/>
                    <a:pt x="393" y="452"/>
                  </a:cubicBezTo>
                  <a:cubicBezTo>
                    <a:pt x="391" y="451"/>
                    <a:pt x="390" y="450"/>
                    <a:pt x="388" y="448"/>
                  </a:cubicBezTo>
                  <a:cubicBezTo>
                    <a:pt x="388" y="453"/>
                    <a:pt x="388" y="453"/>
                    <a:pt x="388" y="453"/>
                  </a:cubicBezTo>
                  <a:close/>
                  <a:moveTo>
                    <a:pt x="388" y="316"/>
                  </a:moveTo>
                  <a:cubicBezTo>
                    <a:pt x="388" y="134"/>
                    <a:pt x="388" y="134"/>
                    <a:pt x="388" y="134"/>
                  </a:cubicBezTo>
                  <a:cubicBezTo>
                    <a:pt x="400" y="164"/>
                    <a:pt x="392" y="227"/>
                    <a:pt x="392" y="227"/>
                  </a:cubicBezTo>
                  <a:cubicBezTo>
                    <a:pt x="411" y="212"/>
                    <a:pt x="409" y="175"/>
                    <a:pt x="399" y="144"/>
                  </a:cubicBezTo>
                  <a:cubicBezTo>
                    <a:pt x="396" y="134"/>
                    <a:pt x="393" y="125"/>
                    <a:pt x="388" y="117"/>
                  </a:cubicBezTo>
                  <a:cubicBezTo>
                    <a:pt x="388" y="29"/>
                    <a:pt x="388" y="29"/>
                    <a:pt x="388" y="29"/>
                  </a:cubicBezTo>
                  <a:cubicBezTo>
                    <a:pt x="392" y="31"/>
                    <a:pt x="395" y="33"/>
                    <a:pt x="398" y="35"/>
                  </a:cubicBezTo>
                  <a:cubicBezTo>
                    <a:pt x="418" y="50"/>
                    <a:pt x="427" y="78"/>
                    <a:pt x="436" y="107"/>
                  </a:cubicBezTo>
                  <a:cubicBezTo>
                    <a:pt x="445" y="136"/>
                    <a:pt x="426" y="188"/>
                    <a:pt x="420" y="197"/>
                  </a:cubicBezTo>
                  <a:cubicBezTo>
                    <a:pt x="414" y="206"/>
                    <a:pt x="424" y="228"/>
                    <a:pt x="424" y="228"/>
                  </a:cubicBezTo>
                  <a:cubicBezTo>
                    <a:pt x="424" y="228"/>
                    <a:pt x="440" y="218"/>
                    <a:pt x="445" y="213"/>
                  </a:cubicBezTo>
                  <a:cubicBezTo>
                    <a:pt x="449" y="208"/>
                    <a:pt x="446" y="189"/>
                    <a:pt x="451" y="169"/>
                  </a:cubicBezTo>
                  <a:cubicBezTo>
                    <a:pt x="452" y="165"/>
                    <a:pt x="453" y="161"/>
                    <a:pt x="455" y="158"/>
                  </a:cubicBezTo>
                  <a:cubicBezTo>
                    <a:pt x="455" y="233"/>
                    <a:pt x="455" y="233"/>
                    <a:pt x="455" y="233"/>
                  </a:cubicBezTo>
                  <a:cubicBezTo>
                    <a:pt x="441" y="228"/>
                    <a:pt x="439" y="248"/>
                    <a:pt x="439" y="248"/>
                  </a:cubicBezTo>
                  <a:cubicBezTo>
                    <a:pt x="439" y="248"/>
                    <a:pt x="446" y="251"/>
                    <a:pt x="455" y="255"/>
                  </a:cubicBezTo>
                  <a:cubicBezTo>
                    <a:pt x="455" y="277"/>
                    <a:pt x="455" y="277"/>
                    <a:pt x="455" y="277"/>
                  </a:cubicBezTo>
                  <a:cubicBezTo>
                    <a:pt x="437" y="261"/>
                    <a:pt x="414" y="251"/>
                    <a:pt x="414" y="251"/>
                  </a:cubicBezTo>
                  <a:cubicBezTo>
                    <a:pt x="414" y="251"/>
                    <a:pt x="428" y="260"/>
                    <a:pt x="453" y="289"/>
                  </a:cubicBezTo>
                  <a:cubicBezTo>
                    <a:pt x="454" y="290"/>
                    <a:pt x="454" y="291"/>
                    <a:pt x="455" y="292"/>
                  </a:cubicBezTo>
                  <a:cubicBezTo>
                    <a:pt x="455" y="452"/>
                    <a:pt x="455" y="452"/>
                    <a:pt x="455" y="452"/>
                  </a:cubicBezTo>
                  <a:cubicBezTo>
                    <a:pt x="453" y="449"/>
                    <a:pt x="451" y="447"/>
                    <a:pt x="448" y="443"/>
                  </a:cubicBezTo>
                  <a:cubicBezTo>
                    <a:pt x="432" y="424"/>
                    <a:pt x="413" y="371"/>
                    <a:pt x="412" y="365"/>
                  </a:cubicBezTo>
                  <a:cubicBezTo>
                    <a:pt x="411" y="358"/>
                    <a:pt x="410" y="299"/>
                    <a:pt x="403" y="292"/>
                  </a:cubicBezTo>
                  <a:cubicBezTo>
                    <a:pt x="396" y="286"/>
                    <a:pt x="394" y="306"/>
                    <a:pt x="388" y="316"/>
                  </a:cubicBezTo>
                  <a:close/>
                  <a:moveTo>
                    <a:pt x="341" y="182"/>
                  </a:moveTo>
                  <a:cubicBezTo>
                    <a:pt x="344" y="185"/>
                    <a:pt x="346" y="187"/>
                    <a:pt x="348" y="188"/>
                  </a:cubicBezTo>
                  <a:cubicBezTo>
                    <a:pt x="355" y="193"/>
                    <a:pt x="363" y="206"/>
                    <a:pt x="352" y="206"/>
                  </a:cubicBezTo>
                  <a:cubicBezTo>
                    <a:pt x="349" y="206"/>
                    <a:pt x="346" y="205"/>
                    <a:pt x="341" y="203"/>
                  </a:cubicBezTo>
                  <a:cubicBezTo>
                    <a:pt x="341" y="230"/>
                    <a:pt x="341" y="230"/>
                    <a:pt x="341" y="230"/>
                  </a:cubicBezTo>
                  <a:cubicBezTo>
                    <a:pt x="358" y="238"/>
                    <a:pt x="370" y="244"/>
                    <a:pt x="367" y="243"/>
                  </a:cubicBezTo>
                  <a:cubicBezTo>
                    <a:pt x="358" y="240"/>
                    <a:pt x="349" y="238"/>
                    <a:pt x="341" y="235"/>
                  </a:cubicBezTo>
                  <a:cubicBezTo>
                    <a:pt x="341" y="278"/>
                    <a:pt x="341" y="278"/>
                    <a:pt x="341" y="278"/>
                  </a:cubicBezTo>
                  <a:cubicBezTo>
                    <a:pt x="349" y="269"/>
                    <a:pt x="357" y="264"/>
                    <a:pt x="357" y="264"/>
                  </a:cubicBezTo>
                  <a:cubicBezTo>
                    <a:pt x="357" y="264"/>
                    <a:pt x="350" y="277"/>
                    <a:pt x="344" y="288"/>
                  </a:cubicBezTo>
                  <a:cubicBezTo>
                    <a:pt x="343" y="290"/>
                    <a:pt x="342" y="292"/>
                    <a:pt x="341" y="294"/>
                  </a:cubicBezTo>
                  <a:cubicBezTo>
                    <a:pt x="341" y="359"/>
                    <a:pt x="341" y="359"/>
                    <a:pt x="341" y="359"/>
                  </a:cubicBezTo>
                  <a:cubicBezTo>
                    <a:pt x="357" y="357"/>
                    <a:pt x="382" y="327"/>
                    <a:pt x="388" y="317"/>
                  </a:cubicBezTo>
                  <a:cubicBezTo>
                    <a:pt x="388" y="317"/>
                    <a:pt x="388" y="317"/>
                    <a:pt x="388" y="316"/>
                  </a:cubicBezTo>
                  <a:cubicBezTo>
                    <a:pt x="388" y="134"/>
                    <a:pt x="388" y="134"/>
                    <a:pt x="388" y="134"/>
                  </a:cubicBezTo>
                  <a:cubicBezTo>
                    <a:pt x="388" y="134"/>
                    <a:pt x="388" y="134"/>
                    <a:pt x="388" y="133"/>
                  </a:cubicBezTo>
                  <a:cubicBezTo>
                    <a:pt x="376" y="104"/>
                    <a:pt x="371" y="98"/>
                    <a:pt x="371" y="98"/>
                  </a:cubicBezTo>
                  <a:cubicBezTo>
                    <a:pt x="376" y="98"/>
                    <a:pt x="383" y="106"/>
                    <a:pt x="388" y="117"/>
                  </a:cubicBezTo>
                  <a:cubicBezTo>
                    <a:pt x="388" y="29"/>
                    <a:pt x="388" y="29"/>
                    <a:pt x="388" y="29"/>
                  </a:cubicBezTo>
                  <a:cubicBezTo>
                    <a:pt x="369" y="15"/>
                    <a:pt x="347" y="0"/>
                    <a:pt x="347" y="0"/>
                  </a:cubicBezTo>
                  <a:cubicBezTo>
                    <a:pt x="347" y="0"/>
                    <a:pt x="360" y="22"/>
                    <a:pt x="353" y="28"/>
                  </a:cubicBezTo>
                  <a:cubicBezTo>
                    <a:pt x="348" y="32"/>
                    <a:pt x="344" y="31"/>
                    <a:pt x="341" y="28"/>
                  </a:cubicBezTo>
                  <a:cubicBezTo>
                    <a:pt x="341" y="182"/>
                    <a:pt x="341" y="182"/>
                    <a:pt x="341" y="182"/>
                  </a:cubicBezTo>
                  <a:close/>
                  <a:moveTo>
                    <a:pt x="341" y="459"/>
                  </a:moveTo>
                  <a:cubicBezTo>
                    <a:pt x="351" y="479"/>
                    <a:pt x="351" y="479"/>
                    <a:pt x="351" y="479"/>
                  </a:cubicBezTo>
                  <a:cubicBezTo>
                    <a:pt x="351" y="479"/>
                    <a:pt x="364" y="478"/>
                    <a:pt x="359" y="466"/>
                  </a:cubicBezTo>
                  <a:cubicBezTo>
                    <a:pt x="355" y="459"/>
                    <a:pt x="350" y="448"/>
                    <a:pt x="341" y="438"/>
                  </a:cubicBezTo>
                  <a:cubicBezTo>
                    <a:pt x="341" y="459"/>
                    <a:pt x="341" y="459"/>
                    <a:pt x="341" y="459"/>
                  </a:cubicBezTo>
                  <a:close/>
                  <a:moveTo>
                    <a:pt x="341" y="411"/>
                  </a:moveTo>
                  <a:cubicBezTo>
                    <a:pt x="341" y="404"/>
                    <a:pt x="341" y="404"/>
                    <a:pt x="341" y="404"/>
                  </a:cubicBezTo>
                  <a:cubicBezTo>
                    <a:pt x="345" y="405"/>
                    <a:pt x="349" y="406"/>
                    <a:pt x="353" y="407"/>
                  </a:cubicBezTo>
                  <a:cubicBezTo>
                    <a:pt x="375" y="413"/>
                    <a:pt x="375" y="431"/>
                    <a:pt x="377" y="435"/>
                  </a:cubicBezTo>
                  <a:cubicBezTo>
                    <a:pt x="378" y="438"/>
                    <a:pt x="383" y="443"/>
                    <a:pt x="388" y="448"/>
                  </a:cubicBezTo>
                  <a:cubicBezTo>
                    <a:pt x="388" y="453"/>
                    <a:pt x="388" y="453"/>
                    <a:pt x="388" y="453"/>
                  </a:cubicBezTo>
                  <a:cubicBezTo>
                    <a:pt x="384" y="450"/>
                    <a:pt x="381" y="447"/>
                    <a:pt x="381" y="447"/>
                  </a:cubicBezTo>
                  <a:cubicBezTo>
                    <a:pt x="381" y="447"/>
                    <a:pt x="380" y="452"/>
                    <a:pt x="378" y="460"/>
                  </a:cubicBezTo>
                  <a:cubicBezTo>
                    <a:pt x="376" y="468"/>
                    <a:pt x="364" y="477"/>
                    <a:pt x="364" y="477"/>
                  </a:cubicBezTo>
                  <a:cubicBezTo>
                    <a:pt x="364" y="477"/>
                    <a:pt x="376" y="452"/>
                    <a:pt x="376" y="445"/>
                  </a:cubicBezTo>
                  <a:cubicBezTo>
                    <a:pt x="376" y="439"/>
                    <a:pt x="375" y="438"/>
                    <a:pt x="370" y="439"/>
                  </a:cubicBezTo>
                  <a:cubicBezTo>
                    <a:pt x="366" y="439"/>
                    <a:pt x="369" y="431"/>
                    <a:pt x="369" y="431"/>
                  </a:cubicBezTo>
                  <a:cubicBezTo>
                    <a:pt x="370" y="421"/>
                    <a:pt x="360" y="415"/>
                    <a:pt x="347" y="412"/>
                  </a:cubicBezTo>
                  <a:cubicBezTo>
                    <a:pt x="345" y="412"/>
                    <a:pt x="343" y="411"/>
                    <a:pt x="341" y="411"/>
                  </a:cubicBezTo>
                  <a:close/>
                  <a:moveTo>
                    <a:pt x="296" y="12"/>
                  </a:moveTo>
                  <a:cubicBezTo>
                    <a:pt x="296" y="12"/>
                    <a:pt x="301" y="26"/>
                    <a:pt x="295" y="34"/>
                  </a:cubicBezTo>
                  <a:cubicBezTo>
                    <a:pt x="289" y="42"/>
                    <a:pt x="274" y="89"/>
                    <a:pt x="297" y="127"/>
                  </a:cubicBezTo>
                  <a:cubicBezTo>
                    <a:pt x="315" y="158"/>
                    <a:pt x="331" y="174"/>
                    <a:pt x="341" y="182"/>
                  </a:cubicBezTo>
                  <a:cubicBezTo>
                    <a:pt x="341" y="28"/>
                    <a:pt x="341" y="28"/>
                    <a:pt x="341" y="28"/>
                  </a:cubicBezTo>
                  <a:cubicBezTo>
                    <a:pt x="340" y="26"/>
                    <a:pt x="339" y="24"/>
                    <a:pt x="338" y="22"/>
                  </a:cubicBezTo>
                  <a:cubicBezTo>
                    <a:pt x="335" y="16"/>
                    <a:pt x="329" y="6"/>
                    <a:pt x="329" y="6"/>
                  </a:cubicBezTo>
                  <a:cubicBezTo>
                    <a:pt x="329" y="6"/>
                    <a:pt x="338" y="28"/>
                    <a:pt x="334" y="32"/>
                  </a:cubicBezTo>
                  <a:cubicBezTo>
                    <a:pt x="330" y="37"/>
                    <a:pt x="324" y="43"/>
                    <a:pt x="319" y="36"/>
                  </a:cubicBezTo>
                  <a:cubicBezTo>
                    <a:pt x="313" y="28"/>
                    <a:pt x="311" y="20"/>
                    <a:pt x="306" y="16"/>
                  </a:cubicBezTo>
                  <a:cubicBezTo>
                    <a:pt x="302" y="13"/>
                    <a:pt x="296" y="12"/>
                    <a:pt x="296" y="12"/>
                  </a:cubicBezTo>
                  <a:close/>
                  <a:moveTo>
                    <a:pt x="341" y="203"/>
                  </a:moveTo>
                  <a:cubicBezTo>
                    <a:pt x="341" y="230"/>
                    <a:pt x="341" y="230"/>
                    <a:pt x="341" y="230"/>
                  </a:cubicBezTo>
                  <a:cubicBezTo>
                    <a:pt x="308" y="215"/>
                    <a:pt x="259" y="193"/>
                    <a:pt x="273" y="202"/>
                  </a:cubicBezTo>
                  <a:cubicBezTo>
                    <a:pt x="294" y="216"/>
                    <a:pt x="313" y="227"/>
                    <a:pt x="337" y="234"/>
                  </a:cubicBezTo>
                  <a:cubicBezTo>
                    <a:pt x="338" y="234"/>
                    <a:pt x="340" y="235"/>
                    <a:pt x="341" y="235"/>
                  </a:cubicBezTo>
                  <a:cubicBezTo>
                    <a:pt x="341" y="278"/>
                    <a:pt x="341" y="278"/>
                    <a:pt x="341" y="278"/>
                  </a:cubicBezTo>
                  <a:cubicBezTo>
                    <a:pt x="337" y="284"/>
                    <a:pt x="332" y="292"/>
                    <a:pt x="330" y="301"/>
                  </a:cubicBezTo>
                  <a:cubicBezTo>
                    <a:pt x="324" y="326"/>
                    <a:pt x="325" y="351"/>
                    <a:pt x="325" y="351"/>
                  </a:cubicBezTo>
                  <a:cubicBezTo>
                    <a:pt x="325" y="351"/>
                    <a:pt x="335" y="312"/>
                    <a:pt x="341" y="294"/>
                  </a:cubicBezTo>
                  <a:cubicBezTo>
                    <a:pt x="341" y="359"/>
                    <a:pt x="341" y="359"/>
                    <a:pt x="341" y="359"/>
                  </a:cubicBezTo>
                  <a:cubicBezTo>
                    <a:pt x="341" y="359"/>
                    <a:pt x="340" y="359"/>
                    <a:pt x="339" y="359"/>
                  </a:cubicBezTo>
                  <a:cubicBezTo>
                    <a:pt x="324" y="359"/>
                    <a:pt x="326" y="377"/>
                    <a:pt x="326" y="377"/>
                  </a:cubicBezTo>
                  <a:cubicBezTo>
                    <a:pt x="326" y="377"/>
                    <a:pt x="313" y="365"/>
                    <a:pt x="308" y="338"/>
                  </a:cubicBezTo>
                  <a:cubicBezTo>
                    <a:pt x="305" y="313"/>
                    <a:pt x="323" y="278"/>
                    <a:pt x="328" y="269"/>
                  </a:cubicBezTo>
                  <a:cubicBezTo>
                    <a:pt x="321" y="270"/>
                    <a:pt x="310" y="272"/>
                    <a:pt x="300" y="275"/>
                  </a:cubicBezTo>
                  <a:cubicBezTo>
                    <a:pt x="289" y="279"/>
                    <a:pt x="281" y="283"/>
                    <a:pt x="276" y="288"/>
                  </a:cubicBezTo>
                  <a:cubicBezTo>
                    <a:pt x="270" y="294"/>
                    <a:pt x="266" y="302"/>
                    <a:pt x="264" y="313"/>
                  </a:cubicBezTo>
                  <a:cubicBezTo>
                    <a:pt x="264" y="313"/>
                    <a:pt x="270" y="310"/>
                    <a:pt x="275" y="311"/>
                  </a:cubicBezTo>
                  <a:cubicBezTo>
                    <a:pt x="280" y="312"/>
                    <a:pt x="275" y="322"/>
                    <a:pt x="272" y="323"/>
                  </a:cubicBezTo>
                  <a:cubicBezTo>
                    <a:pt x="269" y="324"/>
                    <a:pt x="261" y="318"/>
                    <a:pt x="261" y="318"/>
                  </a:cubicBezTo>
                  <a:cubicBezTo>
                    <a:pt x="256" y="334"/>
                    <a:pt x="259" y="406"/>
                    <a:pt x="296" y="405"/>
                  </a:cubicBezTo>
                  <a:cubicBezTo>
                    <a:pt x="313" y="405"/>
                    <a:pt x="326" y="402"/>
                    <a:pt x="341" y="404"/>
                  </a:cubicBezTo>
                  <a:cubicBezTo>
                    <a:pt x="341" y="411"/>
                    <a:pt x="341" y="411"/>
                    <a:pt x="341" y="411"/>
                  </a:cubicBezTo>
                  <a:cubicBezTo>
                    <a:pt x="324" y="409"/>
                    <a:pt x="305" y="411"/>
                    <a:pt x="303" y="413"/>
                  </a:cubicBezTo>
                  <a:cubicBezTo>
                    <a:pt x="303" y="413"/>
                    <a:pt x="307" y="414"/>
                    <a:pt x="325" y="424"/>
                  </a:cubicBezTo>
                  <a:cubicBezTo>
                    <a:pt x="331" y="427"/>
                    <a:pt x="336" y="432"/>
                    <a:pt x="341" y="438"/>
                  </a:cubicBezTo>
                  <a:cubicBezTo>
                    <a:pt x="341" y="459"/>
                    <a:pt x="341" y="459"/>
                    <a:pt x="341" y="459"/>
                  </a:cubicBezTo>
                  <a:cubicBezTo>
                    <a:pt x="335" y="445"/>
                    <a:pt x="335" y="445"/>
                    <a:pt x="335" y="445"/>
                  </a:cubicBezTo>
                  <a:cubicBezTo>
                    <a:pt x="315" y="432"/>
                    <a:pt x="315" y="432"/>
                    <a:pt x="315" y="432"/>
                  </a:cubicBezTo>
                  <a:cubicBezTo>
                    <a:pt x="315" y="432"/>
                    <a:pt x="294" y="421"/>
                    <a:pt x="275" y="406"/>
                  </a:cubicBezTo>
                  <a:cubicBezTo>
                    <a:pt x="257" y="391"/>
                    <a:pt x="250" y="352"/>
                    <a:pt x="251" y="339"/>
                  </a:cubicBezTo>
                  <a:cubicBezTo>
                    <a:pt x="252" y="327"/>
                    <a:pt x="257" y="294"/>
                    <a:pt x="256" y="274"/>
                  </a:cubicBezTo>
                  <a:cubicBezTo>
                    <a:pt x="255" y="257"/>
                    <a:pt x="252" y="249"/>
                    <a:pt x="247" y="245"/>
                  </a:cubicBezTo>
                  <a:cubicBezTo>
                    <a:pt x="232" y="237"/>
                    <a:pt x="211" y="245"/>
                    <a:pt x="214" y="265"/>
                  </a:cubicBezTo>
                  <a:cubicBezTo>
                    <a:pt x="216" y="273"/>
                    <a:pt x="220" y="281"/>
                    <a:pt x="221" y="283"/>
                  </a:cubicBezTo>
                  <a:cubicBezTo>
                    <a:pt x="225" y="283"/>
                    <a:pt x="228" y="283"/>
                    <a:pt x="229" y="281"/>
                  </a:cubicBezTo>
                  <a:cubicBezTo>
                    <a:pt x="232" y="277"/>
                    <a:pt x="232" y="270"/>
                    <a:pt x="232" y="270"/>
                  </a:cubicBezTo>
                  <a:cubicBezTo>
                    <a:pt x="232" y="270"/>
                    <a:pt x="239" y="286"/>
                    <a:pt x="234" y="304"/>
                  </a:cubicBezTo>
                  <a:cubicBezTo>
                    <a:pt x="229" y="319"/>
                    <a:pt x="211" y="334"/>
                    <a:pt x="207" y="336"/>
                  </a:cubicBezTo>
                  <a:cubicBezTo>
                    <a:pt x="207" y="319"/>
                    <a:pt x="207" y="319"/>
                    <a:pt x="207" y="319"/>
                  </a:cubicBezTo>
                  <a:cubicBezTo>
                    <a:pt x="209" y="317"/>
                    <a:pt x="211" y="316"/>
                    <a:pt x="212" y="314"/>
                  </a:cubicBezTo>
                  <a:cubicBezTo>
                    <a:pt x="219" y="304"/>
                    <a:pt x="226" y="291"/>
                    <a:pt x="226" y="291"/>
                  </a:cubicBezTo>
                  <a:cubicBezTo>
                    <a:pt x="226" y="291"/>
                    <a:pt x="214" y="305"/>
                    <a:pt x="209" y="310"/>
                  </a:cubicBezTo>
                  <a:cubicBezTo>
                    <a:pt x="208" y="311"/>
                    <a:pt x="208" y="312"/>
                    <a:pt x="207" y="312"/>
                  </a:cubicBezTo>
                  <a:cubicBezTo>
                    <a:pt x="207" y="283"/>
                    <a:pt x="207" y="283"/>
                    <a:pt x="207" y="283"/>
                  </a:cubicBezTo>
                  <a:cubicBezTo>
                    <a:pt x="209" y="283"/>
                    <a:pt x="211" y="283"/>
                    <a:pt x="214" y="283"/>
                  </a:cubicBezTo>
                  <a:cubicBezTo>
                    <a:pt x="213" y="279"/>
                    <a:pt x="211" y="274"/>
                    <a:pt x="210" y="270"/>
                  </a:cubicBezTo>
                  <a:cubicBezTo>
                    <a:pt x="207" y="261"/>
                    <a:pt x="207" y="252"/>
                    <a:pt x="212" y="245"/>
                  </a:cubicBezTo>
                  <a:cubicBezTo>
                    <a:pt x="217" y="240"/>
                    <a:pt x="222" y="237"/>
                    <a:pt x="227" y="236"/>
                  </a:cubicBezTo>
                  <a:cubicBezTo>
                    <a:pt x="243" y="232"/>
                    <a:pt x="254" y="241"/>
                    <a:pt x="259" y="252"/>
                  </a:cubicBezTo>
                  <a:cubicBezTo>
                    <a:pt x="264" y="265"/>
                    <a:pt x="262" y="279"/>
                    <a:pt x="264" y="293"/>
                  </a:cubicBezTo>
                  <a:cubicBezTo>
                    <a:pt x="264" y="293"/>
                    <a:pt x="266" y="291"/>
                    <a:pt x="269" y="288"/>
                  </a:cubicBezTo>
                  <a:cubicBezTo>
                    <a:pt x="278" y="279"/>
                    <a:pt x="284" y="275"/>
                    <a:pt x="297" y="271"/>
                  </a:cubicBezTo>
                  <a:cubicBezTo>
                    <a:pt x="321" y="263"/>
                    <a:pt x="321" y="263"/>
                    <a:pt x="321" y="263"/>
                  </a:cubicBezTo>
                  <a:cubicBezTo>
                    <a:pt x="307" y="258"/>
                    <a:pt x="280" y="246"/>
                    <a:pt x="267" y="227"/>
                  </a:cubicBezTo>
                  <a:cubicBezTo>
                    <a:pt x="249" y="201"/>
                    <a:pt x="252" y="173"/>
                    <a:pt x="252" y="173"/>
                  </a:cubicBezTo>
                  <a:cubicBezTo>
                    <a:pt x="252" y="173"/>
                    <a:pt x="258" y="184"/>
                    <a:pt x="264" y="188"/>
                  </a:cubicBezTo>
                  <a:cubicBezTo>
                    <a:pt x="270" y="194"/>
                    <a:pt x="295" y="179"/>
                    <a:pt x="302" y="179"/>
                  </a:cubicBezTo>
                  <a:cubicBezTo>
                    <a:pt x="308" y="179"/>
                    <a:pt x="327" y="195"/>
                    <a:pt x="341" y="203"/>
                  </a:cubicBezTo>
                  <a:close/>
                  <a:moveTo>
                    <a:pt x="207" y="391"/>
                  </a:moveTo>
                  <a:cubicBezTo>
                    <a:pt x="211" y="392"/>
                    <a:pt x="215" y="393"/>
                    <a:pt x="217" y="392"/>
                  </a:cubicBezTo>
                  <a:cubicBezTo>
                    <a:pt x="226" y="389"/>
                    <a:pt x="229" y="400"/>
                    <a:pt x="229" y="400"/>
                  </a:cubicBezTo>
                  <a:cubicBezTo>
                    <a:pt x="229" y="400"/>
                    <a:pt x="234" y="390"/>
                    <a:pt x="231" y="374"/>
                  </a:cubicBezTo>
                  <a:cubicBezTo>
                    <a:pt x="229" y="359"/>
                    <a:pt x="211" y="341"/>
                    <a:pt x="207" y="338"/>
                  </a:cubicBezTo>
                  <a:cubicBezTo>
                    <a:pt x="207" y="350"/>
                    <a:pt x="207" y="350"/>
                    <a:pt x="207" y="350"/>
                  </a:cubicBezTo>
                  <a:cubicBezTo>
                    <a:pt x="209" y="352"/>
                    <a:pt x="211" y="354"/>
                    <a:pt x="212" y="357"/>
                  </a:cubicBezTo>
                  <a:cubicBezTo>
                    <a:pt x="220" y="370"/>
                    <a:pt x="224" y="385"/>
                    <a:pt x="224" y="385"/>
                  </a:cubicBezTo>
                  <a:cubicBezTo>
                    <a:pt x="224" y="385"/>
                    <a:pt x="214" y="368"/>
                    <a:pt x="207" y="358"/>
                  </a:cubicBezTo>
                  <a:lnTo>
                    <a:pt x="207" y="391"/>
                  </a:lnTo>
                  <a:close/>
                  <a:moveTo>
                    <a:pt x="207" y="283"/>
                  </a:moveTo>
                  <a:cubicBezTo>
                    <a:pt x="206" y="283"/>
                    <a:pt x="206" y="283"/>
                    <a:pt x="205" y="283"/>
                  </a:cubicBezTo>
                  <a:cubicBezTo>
                    <a:pt x="201" y="284"/>
                    <a:pt x="188" y="305"/>
                    <a:pt x="182" y="307"/>
                  </a:cubicBezTo>
                  <a:cubicBezTo>
                    <a:pt x="176" y="310"/>
                    <a:pt x="178" y="300"/>
                    <a:pt x="181" y="296"/>
                  </a:cubicBezTo>
                  <a:cubicBezTo>
                    <a:pt x="184" y="292"/>
                    <a:pt x="193" y="279"/>
                    <a:pt x="199" y="253"/>
                  </a:cubicBezTo>
                  <a:cubicBezTo>
                    <a:pt x="204" y="227"/>
                    <a:pt x="188" y="203"/>
                    <a:pt x="183" y="199"/>
                  </a:cubicBezTo>
                  <a:cubicBezTo>
                    <a:pt x="178" y="196"/>
                    <a:pt x="178" y="187"/>
                    <a:pt x="178" y="187"/>
                  </a:cubicBezTo>
                  <a:cubicBezTo>
                    <a:pt x="178" y="187"/>
                    <a:pt x="175" y="188"/>
                    <a:pt x="173" y="192"/>
                  </a:cubicBezTo>
                  <a:cubicBezTo>
                    <a:pt x="171" y="195"/>
                    <a:pt x="171" y="200"/>
                    <a:pt x="169" y="205"/>
                  </a:cubicBezTo>
                  <a:cubicBezTo>
                    <a:pt x="168" y="210"/>
                    <a:pt x="164" y="208"/>
                    <a:pt x="160" y="206"/>
                  </a:cubicBezTo>
                  <a:cubicBezTo>
                    <a:pt x="157" y="203"/>
                    <a:pt x="158" y="190"/>
                    <a:pt x="158" y="190"/>
                  </a:cubicBezTo>
                  <a:cubicBezTo>
                    <a:pt x="158" y="190"/>
                    <a:pt x="157" y="197"/>
                    <a:pt x="156" y="200"/>
                  </a:cubicBezTo>
                  <a:cubicBezTo>
                    <a:pt x="156" y="203"/>
                    <a:pt x="155" y="205"/>
                    <a:pt x="154" y="206"/>
                  </a:cubicBezTo>
                  <a:cubicBezTo>
                    <a:pt x="154" y="302"/>
                    <a:pt x="154" y="302"/>
                    <a:pt x="154" y="302"/>
                  </a:cubicBezTo>
                  <a:cubicBezTo>
                    <a:pt x="158" y="315"/>
                    <a:pt x="164" y="326"/>
                    <a:pt x="164" y="326"/>
                  </a:cubicBezTo>
                  <a:cubicBezTo>
                    <a:pt x="164" y="326"/>
                    <a:pt x="159" y="326"/>
                    <a:pt x="155" y="319"/>
                  </a:cubicBezTo>
                  <a:cubicBezTo>
                    <a:pt x="154" y="318"/>
                    <a:pt x="154" y="317"/>
                    <a:pt x="154" y="316"/>
                  </a:cubicBezTo>
                  <a:cubicBezTo>
                    <a:pt x="154" y="346"/>
                    <a:pt x="154" y="346"/>
                    <a:pt x="154" y="346"/>
                  </a:cubicBezTo>
                  <a:cubicBezTo>
                    <a:pt x="154" y="344"/>
                    <a:pt x="155" y="344"/>
                    <a:pt x="155" y="344"/>
                  </a:cubicBezTo>
                  <a:cubicBezTo>
                    <a:pt x="155" y="344"/>
                    <a:pt x="155" y="345"/>
                    <a:pt x="154" y="346"/>
                  </a:cubicBezTo>
                  <a:cubicBezTo>
                    <a:pt x="154" y="459"/>
                    <a:pt x="154" y="459"/>
                    <a:pt x="154" y="459"/>
                  </a:cubicBezTo>
                  <a:cubicBezTo>
                    <a:pt x="157" y="466"/>
                    <a:pt x="164" y="474"/>
                    <a:pt x="164" y="474"/>
                  </a:cubicBezTo>
                  <a:cubicBezTo>
                    <a:pt x="164" y="474"/>
                    <a:pt x="165" y="474"/>
                    <a:pt x="171" y="460"/>
                  </a:cubicBezTo>
                  <a:cubicBezTo>
                    <a:pt x="177" y="445"/>
                    <a:pt x="178" y="412"/>
                    <a:pt x="177" y="408"/>
                  </a:cubicBezTo>
                  <a:cubicBezTo>
                    <a:pt x="177" y="404"/>
                    <a:pt x="166" y="370"/>
                    <a:pt x="169" y="365"/>
                  </a:cubicBezTo>
                  <a:cubicBezTo>
                    <a:pt x="172" y="361"/>
                    <a:pt x="177" y="372"/>
                    <a:pt x="182" y="377"/>
                  </a:cubicBezTo>
                  <a:cubicBezTo>
                    <a:pt x="186" y="380"/>
                    <a:pt x="197" y="387"/>
                    <a:pt x="207" y="391"/>
                  </a:cubicBezTo>
                  <a:cubicBezTo>
                    <a:pt x="207" y="358"/>
                    <a:pt x="207" y="358"/>
                    <a:pt x="207" y="358"/>
                  </a:cubicBezTo>
                  <a:cubicBezTo>
                    <a:pt x="205" y="356"/>
                    <a:pt x="203" y="353"/>
                    <a:pt x="202" y="352"/>
                  </a:cubicBezTo>
                  <a:cubicBezTo>
                    <a:pt x="196" y="347"/>
                    <a:pt x="190" y="341"/>
                    <a:pt x="190" y="341"/>
                  </a:cubicBezTo>
                  <a:cubicBezTo>
                    <a:pt x="190" y="341"/>
                    <a:pt x="199" y="343"/>
                    <a:pt x="207" y="350"/>
                  </a:cubicBezTo>
                  <a:cubicBezTo>
                    <a:pt x="207" y="338"/>
                    <a:pt x="207" y="338"/>
                    <a:pt x="207" y="338"/>
                  </a:cubicBezTo>
                  <a:cubicBezTo>
                    <a:pt x="206" y="337"/>
                    <a:pt x="206" y="337"/>
                    <a:pt x="206" y="337"/>
                  </a:cubicBezTo>
                  <a:cubicBezTo>
                    <a:pt x="206" y="337"/>
                    <a:pt x="206" y="337"/>
                    <a:pt x="207" y="336"/>
                  </a:cubicBezTo>
                  <a:cubicBezTo>
                    <a:pt x="207" y="319"/>
                    <a:pt x="207" y="319"/>
                    <a:pt x="207" y="319"/>
                  </a:cubicBezTo>
                  <a:cubicBezTo>
                    <a:pt x="197" y="326"/>
                    <a:pt x="180" y="330"/>
                    <a:pt x="180" y="330"/>
                  </a:cubicBezTo>
                  <a:cubicBezTo>
                    <a:pt x="182" y="328"/>
                    <a:pt x="182" y="328"/>
                    <a:pt x="182" y="328"/>
                  </a:cubicBezTo>
                  <a:cubicBezTo>
                    <a:pt x="182" y="328"/>
                    <a:pt x="199" y="318"/>
                    <a:pt x="207" y="312"/>
                  </a:cubicBezTo>
                  <a:lnTo>
                    <a:pt x="207" y="283"/>
                  </a:lnTo>
                  <a:close/>
                  <a:moveTo>
                    <a:pt x="154" y="206"/>
                  </a:moveTo>
                  <a:cubicBezTo>
                    <a:pt x="152" y="207"/>
                    <a:pt x="151" y="208"/>
                    <a:pt x="149" y="206"/>
                  </a:cubicBezTo>
                  <a:cubicBezTo>
                    <a:pt x="144" y="204"/>
                    <a:pt x="147" y="189"/>
                    <a:pt x="147" y="189"/>
                  </a:cubicBezTo>
                  <a:cubicBezTo>
                    <a:pt x="147" y="189"/>
                    <a:pt x="144" y="192"/>
                    <a:pt x="141" y="197"/>
                  </a:cubicBezTo>
                  <a:cubicBezTo>
                    <a:pt x="141" y="314"/>
                    <a:pt x="141" y="314"/>
                    <a:pt x="141" y="314"/>
                  </a:cubicBezTo>
                  <a:cubicBezTo>
                    <a:pt x="141" y="314"/>
                    <a:pt x="141" y="314"/>
                    <a:pt x="142" y="315"/>
                  </a:cubicBezTo>
                  <a:cubicBezTo>
                    <a:pt x="147" y="319"/>
                    <a:pt x="145" y="333"/>
                    <a:pt x="145" y="333"/>
                  </a:cubicBezTo>
                  <a:cubicBezTo>
                    <a:pt x="145" y="333"/>
                    <a:pt x="143" y="332"/>
                    <a:pt x="141" y="331"/>
                  </a:cubicBezTo>
                  <a:cubicBezTo>
                    <a:pt x="141" y="359"/>
                    <a:pt x="141" y="359"/>
                    <a:pt x="141" y="359"/>
                  </a:cubicBezTo>
                  <a:cubicBezTo>
                    <a:pt x="146" y="353"/>
                    <a:pt x="151" y="348"/>
                    <a:pt x="154" y="346"/>
                  </a:cubicBezTo>
                  <a:cubicBezTo>
                    <a:pt x="154" y="316"/>
                    <a:pt x="154" y="316"/>
                    <a:pt x="154" y="316"/>
                  </a:cubicBezTo>
                  <a:cubicBezTo>
                    <a:pt x="151" y="308"/>
                    <a:pt x="148" y="293"/>
                    <a:pt x="144" y="282"/>
                  </a:cubicBezTo>
                  <a:cubicBezTo>
                    <a:pt x="141" y="270"/>
                    <a:pt x="152" y="250"/>
                    <a:pt x="152" y="250"/>
                  </a:cubicBezTo>
                  <a:cubicBezTo>
                    <a:pt x="152" y="250"/>
                    <a:pt x="149" y="253"/>
                    <a:pt x="148" y="273"/>
                  </a:cubicBezTo>
                  <a:cubicBezTo>
                    <a:pt x="147" y="281"/>
                    <a:pt x="150" y="292"/>
                    <a:pt x="154" y="302"/>
                  </a:cubicBezTo>
                  <a:cubicBezTo>
                    <a:pt x="154" y="206"/>
                    <a:pt x="154" y="206"/>
                    <a:pt x="154" y="206"/>
                  </a:cubicBezTo>
                  <a:close/>
                  <a:moveTo>
                    <a:pt x="141" y="452"/>
                  </a:moveTo>
                  <a:cubicBezTo>
                    <a:pt x="141" y="370"/>
                    <a:pt x="141" y="370"/>
                    <a:pt x="141" y="370"/>
                  </a:cubicBezTo>
                  <a:cubicBezTo>
                    <a:pt x="147" y="357"/>
                    <a:pt x="151" y="350"/>
                    <a:pt x="154" y="346"/>
                  </a:cubicBezTo>
                  <a:cubicBezTo>
                    <a:pt x="154" y="459"/>
                    <a:pt x="154" y="459"/>
                    <a:pt x="154" y="459"/>
                  </a:cubicBezTo>
                  <a:cubicBezTo>
                    <a:pt x="153" y="458"/>
                    <a:pt x="152" y="456"/>
                    <a:pt x="152" y="456"/>
                  </a:cubicBezTo>
                  <a:cubicBezTo>
                    <a:pt x="150" y="450"/>
                    <a:pt x="152" y="439"/>
                    <a:pt x="146" y="442"/>
                  </a:cubicBezTo>
                  <a:cubicBezTo>
                    <a:pt x="144" y="443"/>
                    <a:pt x="142" y="448"/>
                    <a:pt x="141" y="452"/>
                  </a:cubicBezTo>
                  <a:close/>
                  <a:moveTo>
                    <a:pt x="141" y="197"/>
                  </a:moveTo>
                  <a:cubicBezTo>
                    <a:pt x="136" y="203"/>
                    <a:pt x="130" y="212"/>
                    <a:pt x="125" y="219"/>
                  </a:cubicBezTo>
                  <a:cubicBezTo>
                    <a:pt x="116" y="231"/>
                    <a:pt x="116" y="248"/>
                    <a:pt x="116" y="266"/>
                  </a:cubicBezTo>
                  <a:cubicBezTo>
                    <a:pt x="116" y="284"/>
                    <a:pt x="135" y="309"/>
                    <a:pt x="141" y="314"/>
                  </a:cubicBezTo>
                  <a:cubicBezTo>
                    <a:pt x="141" y="197"/>
                    <a:pt x="141" y="197"/>
                    <a:pt x="141" y="197"/>
                  </a:cubicBezTo>
                  <a:close/>
                  <a:moveTo>
                    <a:pt x="141" y="331"/>
                  </a:moveTo>
                  <a:cubicBezTo>
                    <a:pt x="141" y="359"/>
                    <a:pt x="141" y="359"/>
                    <a:pt x="141" y="359"/>
                  </a:cubicBezTo>
                  <a:cubicBezTo>
                    <a:pt x="136" y="365"/>
                    <a:pt x="132" y="373"/>
                    <a:pt x="130" y="380"/>
                  </a:cubicBezTo>
                  <a:cubicBezTo>
                    <a:pt x="126" y="397"/>
                    <a:pt x="127" y="417"/>
                    <a:pt x="127" y="417"/>
                  </a:cubicBezTo>
                  <a:cubicBezTo>
                    <a:pt x="127" y="417"/>
                    <a:pt x="131" y="393"/>
                    <a:pt x="140" y="373"/>
                  </a:cubicBezTo>
                  <a:cubicBezTo>
                    <a:pt x="140" y="372"/>
                    <a:pt x="141" y="371"/>
                    <a:pt x="141" y="370"/>
                  </a:cubicBezTo>
                  <a:cubicBezTo>
                    <a:pt x="141" y="452"/>
                    <a:pt x="141" y="452"/>
                    <a:pt x="141" y="452"/>
                  </a:cubicBezTo>
                  <a:cubicBezTo>
                    <a:pt x="139" y="461"/>
                    <a:pt x="138" y="472"/>
                    <a:pt x="138" y="472"/>
                  </a:cubicBezTo>
                  <a:cubicBezTo>
                    <a:pt x="138" y="472"/>
                    <a:pt x="104" y="468"/>
                    <a:pt x="99" y="440"/>
                  </a:cubicBezTo>
                  <a:cubicBezTo>
                    <a:pt x="94" y="411"/>
                    <a:pt x="96" y="395"/>
                    <a:pt x="107" y="381"/>
                  </a:cubicBezTo>
                  <a:cubicBezTo>
                    <a:pt x="117" y="367"/>
                    <a:pt x="140" y="347"/>
                    <a:pt x="140" y="347"/>
                  </a:cubicBezTo>
                  <a:cubicBezTo>
                    <a:pt x="140" y="347"/>
                    <a:pt x="135" y="334"/>
                    <a:pt x="127" y="343"/>
                  </a:cubicBezTo>
                  <a:cubicBezTo>
                    <a:pt x="118" y="351"/>
                    <a:pt x="104" y="378"/>
                    <a:pt x="91" y="385"/>
                  </a:cubicBezTo>
                  <a:cubicBezTo>
                    <a:pt x="89" y="386"/>
                    <a:pt x="86" y="387"/>
                    <a:pt x="84" y="387"/>
                  </a:cubicBezTo>
                  <a:cubicBezTo>
                    <a:pt x="84" y="345"/>
                    <a:pt x="84" y="345"/>
                    <a:pt x="84" y="345"/>
                  </a:cubicBezTo>
                  <a:cubicBezTo>
                    <a:pt x="97" y="344"/>
                    <a:pt x="114" y="341"/>
                    <a:pt x="114" y="341"/>
                  </a:cubicBezTo>
                  <a:cubicBezTo>
                    <a:pt x="123" y="336"/>
                    <a:pt x="123" y="336"/>
                    <a:pt x="123" y="336"/>
                  </a:cubicBezTo>
                  <a:cubicBezTo>
                    <a:pt x="123" y="336"/>
                    <a:pt x="104" y="340"/>
                    <a:pt x="84" y="340"/>
                  </a:cubicBezTo>
                  <a:cubicBezTo>
                    <a:pt x="84" y="288"/>
                    <a:pt x="84" y="288"/>
                    <a:pt x="84" y="288"/>
                  </a:cubicBezTo>
                  <a:cubicBezTo>
                    <a:pt x="85" y="288"/>
                    <a:pt x="86" y="288"/>
                    <a:pt x="86" y="288"/>
                  </a:cubicBezTo>
                  <a:cubicBezTo>
                    <a:pt x="100" y="291"/>
                    <a:pt x="113" y="294"/>
                    <a:pt x="119" y="305"/>
                  </a:cubicBezTo>
                  <a:cubicBezTo>
                    <a:pt x="126" y="315"/>
                    <a:pt x="128" y="326"/>
                    <a:pt x="131" y="328"/>
                  </a:cubicBezTo>
                  <a:cubicBezTo>
                    <a:pt x="133" y="329"/>
                    <a:pt x="138" y="331"/>
                    <a:pt x="141" y="331"/>
                  </a:cubicBezTo>
                  <a:close/>
                  <a:moveTo>
                    <a:pt x="84" y="288"/>
                  </a:moveTo>
                  <a:cubicBezTo>
                    <a:pt x="71" y="286"/>
                    <a:pt x="53" y="291"/>
                    <a:pt x="52" y="291"/>
                  </a:cubicBezTo>
                  <a:cubicBezTo>
                    <a:pt x="50" y="291"/>
                    <a:pt x="42" y="283"/>
                    <a:pt x="42" y="283"/>
                  </a:cubicBezTo>
                  <a:cubicBezTo>
                    <a:pt x="42" y="283"/>
                    <a:pt x="43" y="286"/>
                    <a:pt x="46" y="290"/>
                  </a:cubicBezTo>
                  <a:cubicBezTo>
                    <a:pt x="48" y="294"/>
                    <a:pt x="54" y="300"/>
                    <a:pt x="59" y="302"/>
                  </a:cubicBezTo>
                  <a:cubicBezTo>
                    <a:pt x="63" y="304"/>
                    <a:pt x="81" y="314"/>
                    <a:pt x="81" y="314"/>
                  </a:cubicBezTo>
                  <a:cubicBezTo>
                    <a:pt x="81" y="314"/>
                    <a:pt x="74" y="313"/>
                    <a:pt x="73" y="313"/>
                  </a:cubicBezTo>
                  <a:cubicBezTo>
                    <a:pt x="73" y="313"/>
                    <a:pt x="56" y="314"/>
                    <a:pt x="48" y="316"/>
                  </a:cubicBezTo>
                  <a:cubicBezTo>
                    <a:pt x="40" y="318"/>
                    <a:pt x="35" y="324"/>
                    <a:pt x="33" y="329"/>
                  </a:cubicBezTo>
                  <a:cubicBezTo>
                    <a:pt x="31" y="334"/>
                    <a:pt x="25" y="335"/>
                    <a:pt x="20" y="335"/>
                  </a:cubicBezTo>
                  <a:cubicBezTo>
                    <a:pt x="10" y="336"/>
                    <a:pt x="4" y="327"/>
                    <a:pt x="8" y="318"/>
                  </a:cubicBezTo>
                  <a:cubicBezTo>
                    <a:pt x="9" y="314"/>
                    <a:pt x="11" y="311"/>
                    <a:pt x="11" y="311"/>
                  </a:cubicBezTo>
                  <a:cubicBezTo>
                    <a:pt x="11" y="311"/>
                    <a:pt x="15" y="313"/>
                    <a:pt x="18" y="312"/>
                  </a:cubicBezTo>
                  <a:cubicBezTo>
                    <a:pt x="21" y="312"/>
                    <a:pt x="22" y="311"/>
                    <a:pt x="21" y="305"/>
                  </a:cubicBezTo>
                  <a:cubicBezTo>
                    <a:pt x="19" y="299"/>
                    <a:pt x="12" y="302"/>
                    <a:pt x="10" y="304"/>
                  </a:cubicBezTo>
                  <a:cubicBezTo>
                    <a:pt x="8" y="307"/>
                    <a:pt x="9" y="310"/>
                    <a:pt x="9" y="310"/>
                  </a:cubicBezTo>
                  <a:cubicBezTo>
                    <a:pt x="0" y="319"/>
                    <a:pt x="3" y="336"/>
                    <a:pt x="19" y="338"/>
                  </a:cubicBezTo>
                  <a:cubicBezTo>
                    <a:pt x="19" y="338"/>
                    <a:pt x="19" y="340"/>
                    <a:pt x="25" y="347"/>
                  </a:cubicBezTo>
                  <a:cubicBezTo>
                    <a:pt x="42" y="369"/>
                    <a:pt x="61" y="356"/>
                    <a:pt x="76" y="365"/>
                  </a:cubicBezTo>
                  <a:cubicBezTo>
                    <a:pt x="78" y="365"/>
                    <a:pt x="78" y="366"/>
                    <a:pt x="78" y="367"/>
                  </a:cubicBezTo>
                  <a:cubicBezTo>
                    <a:pt x="75" y="373"/>
                    <a:pt x="64" y="371"/>
                    <a:pt x="55" y="374"/>
                  </a:cubicBezTo>
                  <a:cubicBezTo>
                    <a:pt x="47" y="376"/>
                    <a:pt x="48" y="388"/>
                    <a:pt x="48" y="388"/>
                  </a:cubicBezTo>
                  <a:cubicBezTo>
                    <a:pt x="48" y="388"/>
                    <a:pt x="53" y="382"/>
                    <a:pt x="60" y="384"/>
                  </a:cubicBezTo>
                  <a:cubicBezTo>
                    <a:pt x="65" y="385"/>
                    <a:pt x="74" y="390"/>
                    <a:pt x="84" y="387"/>
                  </a:cubicBezTo>
                  <a:cubicBezTo>
                    <a:pt x="84" y="345"/>
                    <a:pt x="84" y="345"/>
                    <a:pt x="84" y="345"/>
                  </a:cubicBezTo>
                  <a:cubicBezTo>
                    <a:pt x="82" y="345"/>
                    <a:pt x="81" y="345"/>
                    <a:pt x="79" y="346"/>
                  </a:cubicBezTo>
                  <a:cubicBezTo>
                    <a:pt x="66" y="346"/>
                    <a:pt x="46" y="340"/>
                    <a:pt x="46" y="340"/>
                  </a:cubicBezTo>
                  <a:cubicBezTo>
                    <a:pt x="46" y="340"/>
                    <a:pt x="59" y="340"/>
                    <a:pt x="80" y="340"/>
                  </a:cubicBezTo>
                  <a:cubicBezTo>
                    <a:pt x="82" y="340"/>
                    <a:pt x="83" y="340"/>
                    <a:pt x="84" y="340"/>
                  </a:cubicBezTo>
                  <a:lnTo>
                    <a:pt x="84" y="288"/>
                  </a:lnTo>
                  <a:close/>
                </a:path>
              </a:pathLst>
            </a:custGeom>
            <a:gradFill rotWithShape="1">
              <a:gsLst>
                <a:gs pos="0">
                  <a:srgbClr val="FFFF99"/>
                </a:gs>
                <a:gs pos="100000">
                  <a:srgbClr val="FFFF00"/>
                </a:gs>
              </a:gsLst>
              <a:lin ang="1800000"/>
              <a:tileRect/>
            </a:gradFill>
            <a:ln w="9525">
              <a:noFill/>
            </a:ln>
          </p:spPr>
          <p:txBody>
            <a:bodyPr/>
            <a:lstStyle/>
            <a:p>
              <a:endParaRPr lang="zh-CN" altLang="en-US"/>
            </a:p>
          </p:txBody>
        </p:sp>
        <p:sp>
          <p:nvSpPr>
            <p:cNvPr id="69640" name="Freeform 1281"/>
            <p:cNvSpPr>
              <a:spLocks noEditPoints="1"/>
            </p:cNvSpPr>
            <p:nvPr/>
          </p:nvSpPr>
          <p:spPr>
            <a:xfrm>
              <a:off x="693070" y="1283703"/>
              <a:ext cx="925512" cy="817563"/>
            </a:xfrm>
            <a:custGeom>
              <a:avLst/>
              <a:gdLst/>
              <a:ahLst/>
              <a:cxnLst>
                <a:cxn ang="0">
                  <a:pos x="768137" y="345027"/>
                </a:cxn>
                <a:cxn ang="0">
                  <a:pos x="588281" y="438784"/>
                </a:cxn>
                <a:cxn ang="0">
                  <a:pos x="588281" y="457535"/>
                </a:cxn>
                <a:cxn ang="0">
                  <a:pos x="865560" y="603797"/>
                </a:cxn>
                <a:cxn ang="0">
                  <a:pos x="884295" y="570044"/>
                </a:cxn>
                <a:cxn ang="0">
                  <a:pos x="906777" y="525040"/>
                </a:cxn>
                <a:cxn ang="0">
                  <a:pos x="689450" y="270021"/>
                </a:cxn>
                <a:cxn ang="0">
                  <a:pos x="678209" y="150012"/>
                </a:cxn>
                <a:cxn ang="0">
                  <a:pos x="607016" y="198765"/>
                </a:cxn>
                <a:cxn ang="0">
                  <a:pos x="588281" y="225017"/>
                </a:cxn>
                <a:cxn ang="0">
                  <a:pos x="577040" y="296273"/>
                </a:cxn>
                <a:cxn ang="0">
                  <a:pos x="513341" y="266271"/>
                </a:cxn>
                <a:cxn ang="0">
                  <a:pos x="588281" y="153762"/>
                </a:cxn>
                <a:cxn ang="0">
                  <a:pos x="457135" y="33753"/>
                </a:cxn>
                <a:cxn ang="0">
                  <a:pos x="490859" y="217517"/>
                </a:cxn>
                <a:cxn ang="0">
                  <a:pos x="457135" y="375029"/>
                </a:cxn>
                <a:cxn ang="0">
                  <a:pos x="588281" y="566294"/>
                </a:cxn>
                <a:cxn ang="0">
                  <a:pos x="494606" y="356277"/>
                </a:cxn>
                <a:cxn ang="0">
                  <a:pos x="588281" y="318775"/>
                </a:cxn>
                <a:cxn ang="0">
                  <a:pos x="475871" y="491288"/>
                </a:cxn>
                <a:cxn ang="0">
                  <a:pos x="457135" y="33753"/>
                </a:cxn>
                <a:cxn ang="0">
                  <a:pos x="370954" y="180014"/>
                </a:cxn>
                <a:cxn ang="0">
                  <a:pos x="314749" y="311274"/>
                </a:cxn>
                <a:cxn ang="0">
                  <a:pos x="314749" y="375029"/>
                </a:cxn>
                <a:cxn ang="0">
                  <a:pos x="314749" y="408782"/>
                </a:cxn>
                <a:cxn ang="0">
                  <a:pos x="389689" y="423783"/>
                </a:cxn>
                <a:cxn ang="0">
                  <a:pos x="318496" y="678802"/>
                </a:cxn>
                <a:cxn ang="0">
                  <a:pos x="382195" y="675052"/>
                </a:cxn>
                <a:cxn ang="0">
                  <a:pos x="400930" y="712555"/>
                </a:cxn>
                <a:cxn ang="0">
                  <a:pos x="427159" y="412532"/>
                </a:cxn>
                <a:cxn ang="0">
                  <a:pos x="457135" y="112509"/>
                </a:cxn>
                <a:cxn ang="0">
                  <a:pos x="457135" y="33753"/>
                </a:cxn>
                <a:cxn ang="0">
                  <a:pos x="104916" y="67505"/>
                </a:cxn>
                <a:cxn ang="0">
                  <a:pos x="116157" y="172513"/>
                </a:cxn>
                <a:cxn ang="0">
                  <a:pos x="0" y="228768"/>
                </a:cxn>
                <a:cxn ang="0">
                  <a:pos x="314749" y="375029"/>
                </a:cxn>
                <a:cxn ang="0">
                  <a:pos x="157375" y="273771"/>
                </a:cxn>
                <a:cxn ang="0">
                  <a:pos x="314749" y="183764"/>
                </a:cxn>
                <a:cxn ang="0">
                  <a:pos x="138639" y="528791"/>
                </a:cxn>
                <a:cxn ang="0">
                  <a:pos x="217327" y="506289"/>
                </a:cxn>
                <a:cxn ang="0">
                  <a:pos x="206086" y="731306"/>
                </a:cxn>
                <a:cxn ang="0">
                  <a:pos x="292267" y="813813"/>
                </a:cxn>
                <a:cxn ang="0">
                  <a:pos x="273532" y="798812"/>
                </a:cxn>
                <a:cxn ang="0">
                  <a:pos x="254797" y="705054"/>
                </a:cxn>
                <a:cxn ang="0">
                  <a:pos x="303508" y="543792"/>
                </a:cxn>
                <a:cxn ang="0">
                  <a:pos x="314749" y="495038"/>
                </a:cxn>
              </a:cxnLst>
              <a:rect l="0" t="0" r="0" b="0"/>
              <a:pathLst>
                <a:path w="247" h="218">
                  <a:moveTo>
                    <a:pt x="247" y="138"/>
                  </a:moveTo>
                  <a:cubicBezTo>
                    <a:pt x="247" y="138"/>
                    <a:pt x="240" y="134"/>
                    <a:pt x="240" y="129"/>
                  </a:cubicBezTo>
                  <a:cubicBezTo>
                    <a:pt x="239" y="123"/>
                    <a:pt x="228" y="99"/>
                    <a:pt x="205" y="92"/>
                  </a:cubicBezTo>
                  <a:cubicBezTo>
                    <a:pt x="182" y="84"/>
                    <a:pt x="167" y="85"/>
                    <a:pt x="162" y="86"/>
                  </a:cubicBezTo>
                  <a:cubicBezTo>
                    <a:pt x="161" y="86"/>
                    <a:pt x="159" y="86"/>
                    <a:pt x="157" y="85"/>
                  </a:cubicBezTo>
                  <a:cubicBezTo>
                    <a:pt x="157" y="117"/>
                    <a:pt x="157" y="117"/>
                    <a:pt x="157" y="117"/>
                  </a:cubicBezTo>
                  <a:cubicBezTo>
                    <a:pt x="161" y="119"/>
                    <a:pt x="163" y="121"/>
                    <a:pt x="166" y="122"/>
                  </a:cubicBezTo>
                  <a:cubicBezTo>
                    <a:pt x="182" y="130"/>
                    <a:pt x="186" y="130"/>
                    <a:pt x="186" y="130"/>
                  </a:cubicBezTo>
                  <a:cubicBezTo>
                    <a:pt x="186" y="130"/>
                    <a:pt x="166" y="130"/>
                    <a:pt x="157" y="122"/>
                  </a:cubicBezTo>
                  <a:cubicBezTo>
                    <a:pt x="157" y="151"/>
                    <a:pt x="157" y="151"/>
                    <a:pt x="157" y="151"/>
                  </a:cubicBezTo>
                  <a:cubicBezTo>
                    <a:pt x="171" y="159"/>
                    <a:pt x="184" y="167"/>
                    <a:pt x="198" y="165"/>
                  </a:cubicBezTo>
                  <a:cubicBezTo>
                    <a:pt x="211" y="164"/>
                    <a:pt x="231" y="161"/>
                    <a:pt x="231" y="161"/>
                  </a:cubicBezTo>
                  <a:cubicBezTo>
                    <a:pt x="231" y="161"/>
                    <a:pt x="218" y="157"/>
                    <a:pt x="219" y="152"/>
                  </a:cubicBezTo>
                  <a:cubicBezTo>
                    <a:pt x="219" y="147"/>
                    <a:pt x="224" y="147"/>
                    <a:pt x="227" y="149"/>
                  </a:cubicBezTo>
                  <a:cubicBezTo>
                    <a:pt x="230" y="151"/>
                    <a:pt x="236" y="152"/>
                    <a:pt x="236" y="152"/>
                  </a:cubicBezTo>
                  <a:cubicBezTo>
                    <a:pt x="236" y="152"/>
                    <a:pt x="225" y="147"/>
                    <a:pt x="225" y="143"/>
                  </a:cubicBezTo>
                  <a:cubicBezTo>
                    <a:pt x="224" y="140"/>
                    <a:pt x="225" y="136"/>
                    <a:pt x="229" y="137"/>
                  </a:cubicBezTo>
                  <a:cubicBezTo>
                    <a:pt x="234" y="138"/>
                    <a:pt x="238" y="140"/>
                    <a:pt x="242" y="140"/>
                  </a:cubicBezTo>
                  <a:cubicBezTo>
                    <a:pt x="245" y="140"/>
                    <a:pt x="247" y="138"/>
                    <a:pt x="247" y="138"/>
                  </a:cubicBezTo>
                  <a:close/>
                  <a:moveTo>
                    <a:pt x="157" y="78"/>
                  </a:moveTo>
                  <a:cubicBezTo>
                    <a:pt x="166" y="75"/>
                    <a:pt x="182" y="74"/>
                    <a:pt x="184" y="72"/>
                  </a:cubicBezTo>
                  <a:cubicBezTo>
                    <a:pt x="187" y="70"/>
                    <a:pt x="192" y="55"/>
                    <a:pt x="196" y="55"/>
                  </a:cubicBezTo>
                  <a:cubicBezTo>
                    <a:pt x="201" y="55"/>
                    <a:pt x="206" y="57"/>
                    <a:pt x="206" y="57"/>
                  </a:cubicBezTo>
                  <a:cubicBezTo>
                    <a:pt x="206" y="57"/>
                    <a:pt x="198" y="44"/>
                    <a:pt x="181" y="40"/>
                  </a:cubicBezTo>
                  <a:cubicBezTo>
                    <a:pt x="174" y="38"/>
                    <a:pt x="165" y="39"/>
                    <a:pt x="157" y="41"/>
                  </a:cubicBezTo>
                  <a:cubicBezTo>
                    <a:pt x="157" y="54"/>
                    <a:pt x="157" y="54"/>
                    <a:pt x="157" y="54"/>
                  </a:cubicBezTo>
                  <a:cubicBezTo>
                    <a:pt x="159" y="53"/>
                    <a:pt x="161" y="53"/>
                    <a:pt x="162" y="53"/>
                  </a:cubicBezTo>
                  <a:cubicBezTo>
                    <a:pt x="174" y="52"/>
                    <a:pt x="188" y="52"/>
                    <a:pt x="188" y="52"/>
                  </a:cubicBezTo>
                  <a:cubicBezTo>
                    <a:pt x="188" y="52"/>
                    <a:pt x="170" y="55"/>
                    <a:pt x="164" y="57"/>
                  </a:cubicBezTo>
                  <a:cubicBezTo>
                    <a:pt x="162" y="58"/>
                    <a:pt x="160" y="58"/>
                    <a:pt x="157" y="60"/>
                  </a:cubicBezTo>
                  <a:lnTo>
                    <a:pt x="157" y="78"/>
                  </a:lnTo>
                  <a:close/>
                  <a:moveTo>
                    <a:pt x="157" y="85"/>
                  </a:moveTo>
                  <a:cubicBezTo>
                    <a:pt x="154" y="84"/>
                    <a:pt x="151" y="82"/>
                    <a:pt x="154" y="79"/>
                  </a:cubicBezTo>
                  <a:cubicBezTo>
                    <a:pt x="155" y="79"/>
                    <a:pt x="156" y="78"/>
                    <a:pt x="157" y="78"/>
                  </a:cubicBezTo>
                  <a:cubicBezTo>
                    <a:pt x="157" y="60"/>
                    <a:pt x="157" y="60"/>
                    <a:pt x="157" y="60"/>
                  </a:cubicBezTo>
                  <a:cubicBezTo>
                    <a:pt x="149" y="64"/>
                    <a:pt x="137" y="71"/>
                    <a:pt x="137" y="71"/>
                  </a:cubicBezTo>
                  <a:cubicBezTo>
                    <a:pt x="135" y="70"/>
                    <a:pt x="135" y="70"/>
                    <a:pt x="135" y="70"/>
                  </a:cubicBezTo>
                  <a:cubicBezTo>
                    <a:pt x="135" y="70"/>
                    <a:pt x="147" y="58"/>
                    <a:pt x="157" y="54"/>
                  </a:cubicBezTo>
                  <a:cubicBezTo>
                    <a:pt x="157" y="41"/>
                    <a:pt x="157" y="41"/>
                    <a:pt x="157" y="41"/>
                  </a:cubicBezTo>
                  <a:cubicBezTo>
                    <a:pt x="148" y="43"/>
                    <a:pt x="141" y="47"/>
                    <a:pt x="141" y="47"/>
                  </a:cubicBezTo>
                  <a:cubicBezTo>
                    <a:pt x="141" y="47"/>
                    <a:pt x="136" y="20"/>
                    <a:pt x="124" y="10"/>
                  </a:cubicBezTo>
                  <a:cubicBezTo>
                    <a:pt x="123" y="10"/>
                    <a:pt x="123" y="9"/>
                    <a:pt x="122" y="9"/>
                  </a:cubicBezTo>
                  <a:cubicBezTo>
                    <a:pt x="122" y="23"/>
                    <a:pt x="122" y="23"/>
                    <a:pt x="122" y="23"/>
                  </a:cubicBezTo>
                  <a:cubicBezTo>
                    <a:pt x="124" y="26"/>
                    <a:pt x="127" y="29"/>
                    <a:pt x="128" y="33"/>
                  </a:cubicBezTo>
                  <a:cubicBezTo>
                    <a:pt x="135" y="45"/>
                    <a:pt x="131" y="58"/>
                    <a:pt x="131" y="58"/>
                  </a:cubicBezTo>
                  <a:cubicBezTo>
                    <a:pt x="131" y="58"/>
                    <a:pt x="129" y="50"/>
                    <a:pt x="127" y="43"/>
                  </a:cubicBezTo>
                  <a:cubicBezTo>
                    <a:pt x="127" y="41"/>
                    <a:pt x="125" y="36"/>
                    <a:pt x="122" y="30"/>
                  </a:cubicBezTo>
                  <a:cubicBezTo>
                    <a:pt x="122" y="100"/>
                    <a:pt x="122" y="100"/>
                    <a:pt x="122" y="100"/>
                  </a:cubicBezTo>
                  <a:cubicBezTo>
                    <a:pt x="125" y="102"/>
                    <a:pt x="129" y="105"/>
                    <a:pt x="130" y="108"/>
                  </a:cubicBezTo>
                  <a:cubicBezTo>
                    <a:pt x="131" y="114"/>
                    <a:pt x="142" y="142"/>
                    <a:pt x="156" y="150"/>
                  </a:cubicBezTo>
                  <a:cubicBezTo>
                    <a:pt x="157" y="151"/>
                    <a:pt x="157" y="151"/>
                    <a:pt x="157" y="151"/>
                  </a:cubicBezTo>
                  <a:cubicBezTo>
                    <a:pt x="157" y="122"/>
                    <a:pt x="157" y="122"/>
                    <a:pt x="157" y="122"/>
                  </a:cubicBezTo>
                  <a:cubicBezTo>
                    <a:pt x="157" y="121"/>
                    <a:pt x="157" y="121"/>
                    <a:pt x="157" y="121"/>
                  </a:cubicBezTo>
                  <a:cubicBezTo>
                    <a:pt x="149" y="112"/>
                    <a:pt x="136" y="102"/>
                    <a:pt x="132" y="95"/>
                  </a:cubicBezTo>
                  <a:cubicBezTo>
                    <a:pt x="128" y="89"/>
                    <a:pt x="130" y="86"/>
                    <a:pt x="130" y="86"/>
                  </a:cubicBezTo>
                  <a:cubicBezTo>
                    <a:pt x="130" y="86"/>
                    <a:pt x="144" y="106"/>
                    <a:pt x="157" y="117"/>
                  </a:cubicBezTo>
                  <a:cubicBezTo>
                    <a:pt x="157" y="85"/>
                    <a:pt x="157" y="85"/>
                    <a:pt x="157" y="85"/>
                  </a:cubicBezTo>
                  <a:close/>
                  <a:moveTo>
                    <a:pt x="122" y="171"/>
                  </a:moveTo>
                  <a:cubicBezTo>
                    <a:pt x="122" y="122"/>
                    <a:pt x="122" y="122"/>
                    <a:pt x="122" y="122"/>
                  </a:cubicBezTo>
                  <a:cubicBezTo>
                    <a:pt x="124" y="125"/>
                    <a:pt x="126" y="128"/>
                    <a:pt x="127" y="131"/>
                  </a:cubicBezTo>
                  <a:cubicBezTo>
                    <a:pt x="133" y="140"/>
                    <a:pt x="130" y="152"/>
                    <a:pt x="125" y="164"/>
                  </a:cubicBezTo>
                  <a:cubicBezTo>
                    <a:pt x="125" y="167"/>
                    <a:pt x="123" y="169"/>
                    <a:pt x="122" y="171"/>
                  </a:cubicBezTo>
                  <a:close/>
                  <a:moveTo>
                    <a:pt x="122" y="9"/>
                  </a:moveTo>
                  <a:cubicBezTo>
                    <a:pt x="111" y="0"/>
                    <a:pt x="102" y="1"/>
                    <a:pt x="102" y="1"/>
                  </a:cubicBezTo>
                  <a:cubicBezTo>
                    <a:pt x="102" y="1"/>
                    <a:pt x="109" y="7"/>
                    <a:pt x="103" y="13"/>
                  </a:cubicBezTo>
                  <a:cubicBezTo>
                    <a:pt x="97" y="18"/>
                    <a:pt x="97" y="41"/>
                    <a:pt x="99" y="48"/>
                  </a:cubicBezTo>
                  <a:cubicBezTo>
                    <a:pt x="100" y="54"/>
                    <a:pt x="107" y="63"/>
                    <a:pt x="102" y="63"/>
                  </a:cubicBezTo>
                  <a:cubicBezTo>
                    <a:pt x="99" y="63"/>
                    <a:pt x="91" y="56"/>
                    <a:pt x="84" y="49"/>
                  </a:cubicBezTo>
                  <a:cubicBezTo>
                    <a:pt x="84" y="83"/>
                    <a:pt x="84" y="83"/>
                    <a:pt x="84" y="83"/>
                  </a:cubicBezTo>
                  <a:cubicBezTo>
                    <a:pt x="104" y="85"/>
                    <a:pt x="112" y="84"/>
                    <a:pt x="112" y="84"/>
                  </a:cubicBezTo>
                  <a:cubicBezTo>
                    <a:pt x="112" y="84"/>
                    <a:pt x="98" y="89"/>
                    <a:pt x="84" y="89"/>
                  </a:cubicBezTo>
                  <a:cubicBezTo>
                    <a:pt x="84" y="100"/>
                    <a:pt x="84" y="100"/>
                    <a:pt x="84" y="100"/>
                  </a:cubicBezTo>
                  <a:cubicBezTo>
                    <a:pt x="95" y="97"/>
                    <a:pt x="104" y="94"/>
                    <a:pt x="104" y="94"/>
                  </a:cubicBezTo>
                  <a:cubicBezTo>
                    <a:pt x="104" y="94"/>
                    <a:pt x="111" y="104"/>
                    <a:pt x="101" y="107"/>
                  </a:cubicBezTo>
                  <a:cubicBezTo>
                    <a:pt x="97" y="108"/>
                    <a:pt x="91" y="108"/>
                    <a:pt x="84" y="109"/>
                  </a:cubicBezTo>
                  <a:cubicBezTo>
                    <a:pt x="84" y="132"/>
                    <a:pt x="84" y="132"/>
                    <a:pt x="84" y="132"/>
                  </a:cubicBezTo>
                  <a:cubicBezTo>
                    <a:pt x="90" y="125"/>
                    <a:pt x="96" y="118"/>
                    <a:pt x="96" y="118"/>
                  </a:cubicBezTo>
                  <a:cubicBezTo>
                    <a:pt x="104" y="113"/>
                    <a:pt x="104" y="113"/>
                    <a:pt x="104" y="113"/>
                  </a:cubicBezTo>
                  <a:cubicBezTo>
                    <a:pt x="104" y="113"/>
                    <a:pt x="94" y="125"/>
                    <a:pt x="84" y="139"/>
                  </a:cubicBezTo>
                  <a:cubicBezTo>
                    <a:pt x="84" y="182"/>
                    <a:pt x="84" y="182"/>
                    <a:pt x="84" y="182"/>
                  </a:cubicBezTo>
                  <a:cubicBezTo>
                    <a:pt x="84" y="182"/>
                    <a:pt x="85" y="182"/>
                    <a:pt x="85" y="181"/>
                  </a:cubicBezTo>
                  <a:cubicBezTo>
                    <a:pt x="91" y="176"/>
                    <a:pt x="99" y="164"/>
                    <a:pt x="99" y="163"/>
                  </a:cubicBezTo>
                  <a:cubicBezTo>
                    <a:pt x="99" y="162"/>
                    <a:pt x="102" y="156"/>
                    <a:pt x="102" y="156"/>
                  </a:cubicBezTo>
                  <a:cubicBezTo>
                    <a:pt x="102" y="156"/>
                    <a:pt x="102" y="175"/>
                    <a:pt x="102" y="180"/>
                  </a:cubicBezTo>
                  <a:cubicBezTo>
                    <a:pt x="101" y="185"/>
                    <a:pt x="103" y="191"/>
                    <a:pt x="105" y="195"/>
                  </a:cubicBezTo>
                  <a:cubicBezTo>
                    <a:pt x="108" y="199"/>
                    <a:pt x="109" y="201"/>
                    <a:pt x="109" y="201"/>
                  </a:cubicBezTo>
                  <a:cubicBezTo>
                    <a:pt x="109" y="201"/>
                    <a:pt x="106" y="191"/>
                    <a:pt x="107" y="190"/>
                  </a:cubicBezTo>
                  <a:cubicBezTo>
                    <a:pt x="108" y="189"/>
                    <a:pt x="117" y="181"/>
                    <a:pt x="122" y="171"/>
                  </a:cubicBezTo>
                  <a:cubicBezTo>
                    <a:pt x="122" y="122"/>
                    <a:pt x="122" y="122"/>
                    <a:pt x="122" y="122"/>
                  </a:cubicBezTo>
                  <a:cubicBezTo>
                    <a:pt x="118" y="117"/>
                    <a:pt x="114" y="113"/>
                    <a:pt x="114" y="110"/>
                  </a:cubicBezTo>
                  <a:cubicBezTo>
                    <a:pt x="114" y="107"/>
                    <a:pt x="117" y="97"/>
                    <a:pt x="117" y="97"/>
                  </a:cubicBezTo>
                  <a:cubicBezTo>
                    <a:pt x="117" y="97"/>
                    <a:pt x="119" y="98"/>
                    <a:pt x="122" y="100"/>
                  </a:cubicBezTo>
                  <a:cubicBezTo>
                    <a:pt x="122" y="30"/>
                    <a:pt x="122" y="30"/>
                    <a:pt x="122" y="30"/>
                  </a:cubicBezTo>
                  <a:cubicBezTo>
                    <a:pt x="117" y="21"/>
                    <a:pt x="112" y="11"/>
                    <a:pt x="112" y="11"/>
                  </a:cubicBezTo>
                  <a:cubicBezTo>
                    <a:pt x="112" y="11"/>
                    <a:pt x="117" y="16"/>
                    <a:pt x="122" y="23"/>
                  </a:cubicBezTo>
                  <a:lnTo>
                    <a:pt x="122" y="9"/>
                  </a:lnTo>
                  <a:close/>
                  <a:moveTo>
                    <a:pt x="84" y="49"/>
                  </a:moveTo>
                  <a:cubicBezTo>
                    <a:pt x="78" y="43"/>
                    <a:pt x="73" y="38"/>
                    <a:pt x="72" y="37"/>
                  </a:cubicBezTo>
                  <a:cubicBezTo>
                    <a:pt x="69" y="35"/>
                    <a:pt x="42" y="20"/>
                    <a:pt x="28" y="18"/>
                  </a:cubicBezTo>
                  <a:cubicBezTo>
                    <a:pt x="15" y="16"/>
                    <a:pt x="13" y="17"/>
                    <a:pt x="13" y="17"/>
                  </a:cubicBezTo>
                  <a:cubicBezTo>
                    <a:pt x="13" y="17"/>
                    <a:pt x="19" y="32"/>
                    <a:pt x="23" y="35"/>
                  </a:cubicBezTo>
                  <a:cubicBezTo>
                    <a:pt x="26" y="39"/>
                    <a:pt x="36" y="43"/>
                    <a:pt x="31" y="46"/>
                  </a:cubicBezTo>
                  <a:cubicBezTo>
                    <a:pt x="25" y="49"/>
                    <a:pt x="3" y="39"/>
                    <a:pt x="3" y="39"/>
                  </a:cubicBezTo>
                  <a:cubicBezTo>
                    <a:pt x="3" y="39"/>
                    <a:pt x="0" y="47"/>
                    <a:pt x="0" y="56"/>
                  </a:cubicBezTo>
                  <a:cubicBezTo>
                    <a:pt x="0" y="61"/>
                    <a:pt x="0" y="61"/>
                    <a:pt x="0" y="61"/>
                  </a:cubicBezTo>
                  <a:cubicBezTo>
                    <a:pt x="0" y="69"/>
                    <a:pt x="3" y="78"/>
                    <a:pt x="11" y="85"/>
                  </a:cubicBezTo>
                  <a:cubicBezTo>
                    <a:pt x="31" y="102"/>
                    <a:pt x="45" y="107"/>
                    <a:pt x="61" y="105"/>
                  </a:cubicBezTo>
                  <a:cubicBezTo>
                    <a:pt x="68" y="105"/>
                    <a:pt x="76" y="102"/>
                    <a:pt x="84" y="100"/>
                  </a:cubicBezTo>
                  <a:cubicBezTo>
                    <a:pt x="84" y="89"/>
                    <a:pt x="84" y="89"/>
                    <a:pt x="84" y="89"/>
                  </a:cubicBezTo>
                  <a:cubicBezTo>
                    <a:pt x="80" y="89"/>
                    <a:pt x="76" y="88"/>
                    <a:pt x="73" y="87"/>
                  </a:cubicBezTo>
                  <a:cubicBezTo>
                    <a:pt x="57" y="83"/>
                    <a:pt x="42" y="73"/>
                    <a:pt x="42" y="73"/>
                  </a:cubicBezTo>
                  <a:cubicBezTo>
                    <a:pt x="42" y="73"/>
                    <a:pt x="62" y="80"/>
                    <a:pt x="83" y="83"/>
                  </a:cubicBezTo>
                  <a:cubicBezTo>
                    <a:pt x="83" y="83"/>
                    <a:pt x="84" y="83"/>
                    <a:pt x="84" y="83"/>
                  </a:cubicBezTo>
                  <a:cubicBezTo>
                    <a:pt x="84" y="49"/>
                    <a:pt x="84" y="49"/>
                    <a:pt x="84" y="49"/>
                  </a:cubicBezTo>
                  <a:close/>
                  <a:moveTo>
                    <a:pt x="84" y="109"/>
                  </a:moveTo>
                  <a:cubicBezTo>
                    <a:pt x="72" y="110"/>
                    <a:pt x="58" y="112"/>
                    <a:pt x="51" y="116"/>
                  </a:cubicBezTo>
                  <a:cubicBezTo>
                    <a:pt x="39" y="123"/>
                    <a:pt x="39" y="135"/>
                    <a:pt x="37" y="141"/>
                  </a:cubicBezTo>
                  <a:cubicBezTo>
                    <a:pt x="36" y="147"/>
                    <a:pt x="29" y="149"/>
                    <a:pt x="29" y="149"/>
                  </a:cubicBezTo>
                  <a:cubicBezTo>
                    <a:pt x="29" y="149"/>
                    <a:pt x="37" y="154"/>
                    <a:pt x="43" y="149"/>
                  </a:cubicBezTo>
                  <a:cubicBezTo>
                    <a:pt x="49" y="144"/>
                    <a:pt x="52" y="134"/>
                    <a:pt x="58" y="135"/>
                  </a:cubicBezTo>
                  <a:cubicBezTo>
                    <a:pt x="65" y="136"/>
                    <a:pt x="52" y="152"/>
                    <a:pt x="50" y="155"/>
                  </a:cubicBezTo>
                  <a:cubicBezTo>
                    <a:pt x="50" y="158"/>
                    <a:pt x="47" y="178"/>
                    <a:pt x="50" y="186"/>
                  </a:cubicBezTo>
                  <a:cubicBezTo>
                    <a:pt x="53" y="193"/>
                    <a:pt x="55" y="195"/>
                    <a:pt x="55" y="195"/>
                  </a:cubicBezTo>
                  <a:cubicBezTo>
                    <a:pt x="55" y="195"/>
                    <a:pt x="51" y="206"/>
                    <a:pt x="58" y="211"/>
                  </a:cubicBezTo>
                  <a:cubicBezTo>
                    <a:pt x="65" y="216"/>
                    <a:pt x="73" y="215"/>
                    <a:pt x="73" y="215"/>
                  </a:cubicBezTo>
                  <a:cubicBezTo>
                    <a:pt x="73" y="215"/>
                    <a:pt x="75" y="218"/>
                    <a:pt x="78" y="217"/>
                  </a:cubicBezTo>
                  <a:cubicBezTo>
                    <a:pt x="81" y="216"/>
                    <a:pt x="86" y="212"/>
                    <a:pt x="82" y="208"/>
                  </a:cubicBezTo>
                  <a:cubicBezTo>
                    <a:pt x="78" y="204"/>
                    <a:pt x="76" y="205"/>
                    <a:pt x="75" y="207"/>
                  </a:cubicBezTo>
                  <a:cubicBezTo>
                    <a:pt x="73" y="209"/>
                    <a:pt x="73" y="213"/>
                    <a:pt x="73" y="213"/>
                  </a:cubicBezTo>
                  <a:cubicBezTo>
                    <a:pt x="73" y="213"/>
                    <a:pt x="62" y="213"/>
                    <a:pt x="59" y="209"/>
                  </a:cubicBezTo>
                  <a:cubicBezTo>
                    <a:pt x="57" y="204"/>
                    <a:pt x="55" y="198"/>
                    <a:pt x="57" y="194"/>
                  </a:cubicBezTo>
                  <a:cubicBezTo>
                    <a:pt x="59" y="191"/>
                    <a:pt x="64" y="186"/>
                    <a:pt x="68" y="188"/>
                  </a:cubicBezTo>
                  <a:cubicBezTo>
                    <a:pt x="73" y="188"/>
                    <a:pt x="79" y="187"/>
                    <a:pt x="84" y="182"/>
                  </a:cubicBezTo>
                  <a:cubicBezTo>
                    <a:pt x="84" y="139"/>
                    <a:pt x="84" y="139"/>
                    <a:pt x="84" y="139"/>
                  </a:cubicBezTo>
                  <a:cubicBezTo>
                    <a:pt x="83" y="141"/>
                    <a:pt x="82" y="143"/>
                    <a:pt x="81" y="145"/>
                  </a:cubicBezTo>
                  <a:cubicBezTo>
                    <a:pt x="71" y="162"/>
                    <a:pt x="65" y="172"/>
                    <a:pt x="65" y="172"/>
                  </a:cubicBezTo>
                  <a:cubicBezTo>
                    <a:pt x="65" y="172"/>
                    <a:pt x="70" y="153"/>
                    <a:pt x="76" y="143"/>
                  </a:cubicBezTo>
                  <a:cubicBezTo>
                    <a:pt x="79" y="140"/>
                    <a:pt x="81" y="136"/>
                    <a:pt x="84" y="132"/>
                  </a:cubicBezTo>
                  <a:lnTo>
                    <a:pt x="84" y="109"/>
                  </a:lnTo>
                  <a:close/>
                </a:path>
              </a:pathLst>
            </a:custGeom>
            <a:gradFill rotWithShape="1">
              <a:gsLst>
                <a:gs pos="0">
                  <a:srgbClr val="FFFF99"/>
                </a:gs>
                <a:gs pos="100000">
                  <a:srgbClr val="FFFF00"/>
                </a:gs>
              </a:gsLst>
              <a:lin ang="18900000" scaled="1"/>
              <a:tileRect/>
            </a:gradFill>
            <a:ln w="9525">
              <a:noFill/>
            </a:ln>
          </p:spPr>
          <p:txBody>
            <a:bodyPr/>
            <a:lstStyle/>
            <a:p>
              <a:endParaRPr lang="zh-CN" altLang="en-US"/>
            </a:p>
          </p:txBody>
        </p:sp>
      </p:grpSp>
      <p:pic>
        <p:nvPicPr>
          <p:cNvPr id="24581" name="新"/>
          <p:cNvPicPr>
            <a:picLocks noChangeAspect="1"/>
          </p:cNvPicPr>
          <p:nvPr/>
        </p:nvPicPr>
        <p:blipFill>
          <a:blip r:embed="rId4"/>
          <a:stretch>
            <a:fillRect/>
          </a:stretch>
        </p:blipFill>
        <p:spPr>
          <a:xfrm rot="2553795">
            <a:off x="8751094" y="3426250"/>
            <a:ext cx="715963" cy="631825"/>
          </a:xfrm>
          <a:prstGeom prst="rect">
            <a:avLst/>
          </a:prstGeom>
          <a:noFill/>
          <a:ln w="9525">
            <a:noFill/>
          </a:ln>
        </p:spPr>
      </p:pic>
      <p:pic>
        <p:nvPicPr>
          <p:cNvPr id="35845" name="Picture 5" descr="gifbj073"/>
          <p:cNvPicPr>
            <a:picLocks noChangeAspect="1"/>
          </p:cNvPicPr>
          <p:nvPr/>
        </p:nvPicPr>
        <p:blipFill>
          <a:blip r:embed="rId5"/>
          <a:stretch>
            <a:fillRect/>
          </a:stretch>
        </p:blipFill>
        <p:spPr>
          <a:xfrm>
            <a:off x="1248410" y="2129790"/>
            <a:ext cx="4276725" cy="4495800"/>
          </a:xfrm>
          <a:prstGeom prst="rect">
            <a:avLst/>
          </a:prstGeom>
          <a:noFill/>
          <a:ln w="9525">
            <a:noFill/>
          </a:ln>
        </p:spPr>
      </p:pic>
      <p:sp>
        <p:nvSpPr>
          <p:cNvPr id="35844" name="Text Box 4"/>
          <p:cNvSpPr txBox="1"/>
          <p:nvPr/>
        </p:nvSpPr>
        <p:spPr>
          <a:xfrm>
            <a:off x="5396865" y="3408680"/>
            <a:ext cx="5844540" cy="1198880"/>
          </a:xfrm>
          <a:prstGeom prst="rect">
            <a:avLst/>
          </a:prstGeom>
          <a:noFill/>
          <a:ln w="9525">
            <a:noFill/>
          </a:ln>
        </p:spPr>
        <p:txBody>
          <a:bodyPr wrap="square">
            <a:spAutoFit/>
          </a:bodyPr>
          <a:lstStyle/>
          <a:p>
            <a:pPr>
              <a:spcBef>
                <a:spcPct val="50000"/>
              </a:spcBef>
            </a:pPr>
            <a:r>
              <a:rPr lang="en-US" altLang="zh-CN" sz="7200" b="1">
                <a:solidFill>
                  <a:srgbClr val="005362"/>
                </a:solidFill>
                <a:latin typeface="Comic Sans MS" panose="030F0702030302020204" pitchFamily="66" charset="0"/>
              </a:rPr>
              <a:t>Thank you!</a:t>
            </a:r>
            <a:endParaRPr lang="en-US" altLang="zh-CN" sz="7200" b="1">
              <a:solidFill>
                <a:srgbClr val="005362"/>
              </a:solidFill>
              <a:latin typeface="Comic Sans MS" panose="030F0702030302020204" pitchFamily="66"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21600000">
                                      <p:cBhvr>
                                        <p:cTn id="6" dur="5000" fill="hold"/>
                                        <p:tgtEl>
                                          <p:spTgt spid="42"/>
                                        </p:tgtEl>
                                        <p:attrNameLst>
                                          <p:attrName>r</p:attrName>
                                        </p:attrNameLst>
                                      </p:cBhvr>
                                    </p:animRot>
                                  </p:childTnLst>
                                </p:cTn>
                              </p:par>
                              <p:par>
                                <p:cTn id="7" presetID="8" presetClass="emph" presetSubtype="0" repeatCount="4000" fill="hold" nodeType="withEffect">
                                  <p:stCondLst>
                                    <p:cond delay="500"/>
                                  </p:stCondLst>
                                  <p:childTnLst>
                                    <p:animRot by="21600000">
                                      <p:cBhvr>
                                        <p:cTn id="8" dur="1000" fill="hold"/>
                                        <p:tgtEl>
                                          <p:spTgt spid="24580"/>
                                        </p:tgtEl>
                                        <p:attrNameLst>
                                          <p:attrName>r</p:attrName>
                                        </p:attrNameLst>
                                      </p:cBhvr>
                                    </p:animRot>
                                  </p:childTnLst>
                                </p:cTn>
                              </p:par>
                              <p:par>
                                <p:cTn id="9" presetID="0" presetClass="path" presetSubtype="0" accel="50000" decel="50000" fill="hold" nodeType="withEffect">
                                  <p:stCondLst>
                                    <p:cond delay="500"/>
                                  </p:stCondLst>
                                  <p:childTnLst>
                                    <p:animMotion origin="layout" path="M 4.44444E-6 -0.11944 C 0.00416 -0.13333 0.00781 -0.14699 0.01527 -0.15416 C 0.02257 -0.1618 0.03628 -0.16689 0.04583 -0.16435 C 0.05416 -0.16134 0.06267 -0.1456 0.06805 -0.13796 C 0.07378 -0.13032 0.07222 -0.12268 0.07951 -0.11944 C 0.0868 -0.1162 0.10104 -0.11319 0.10972 -0.11944 C 0.1184 -0.12569 0.12239 -0.15 0.13107 -0.15648 C 0.13975 -0.16319 0.15347 -0.1662 0.16284 -0.15972 C 0.17239 -0.15347 0.17795 -0.125 0.18888 -0.11851 C 0.19947 -0.1118 0.2177 -0.11273 0.2276 -0.11944 C 0.23784 -0.12615 0.24062 -0.15185 0.25069 -0.15856 C 0.26059 -0.1655 0.27829 -0.16759 0.28645 -0.16088 C 0.29461 -0.15393 0.29253 -0.12546 0.2993 -0.11736 C 0.30711 -0.10902 0.32309 -0.11134 0.3309 -0.11273 C 0.33888 -0.11458 0.34496 -0.12314 0.34809 -0.12708 C 0.35208 -0.13078 0.35329 -0.13333 0.35451 -0.13588 " pathEditMode="relative" rAng="0" ptsTypes="AAAAAAAAAAAAAAAA">
                                      <p:cBhvr>
                                        <p:cTn id="10" dur="1000" fill="hold"/>
                                        <p:tgtEl>
                                          <p:spTgt spid="24580"/>
                                        </p:tgtEl>
                                        <p:attrNameLst>
                                          <p:attrName>ppt_x</p:attrName>
                                          <p:attrName>ppt_y</p:attrName>
                                        </p:attrNameLst>
                                      </p:cBhvr>
                                      <p:rCtr x="17726" y="-1898"/>
                                    </p:animMotion>
                                  </p:childTnLst>
                                </p:cTn>
                              </p:par>
                              <p:par>
                                <p:cTn id="11" presetID="8" presetClass="emph" presetSubtype="0" repeatCount="9000" fill="hold" nodeType="withEffect">
                                  <p:stCondLst>
                                    <p:cond delay="1000"/>
                                  </p:stCondLst>
                                  <p:childTnLst>
                                    <p:animRot by="21600000">
                                      <p:cBhvr>
                                        <p:cTn id="12" dur="500" fill="hold"/>
                                        <p:tgtEl>
                                          <p:spTgt spid="24582"/>
                                        </p:tgtEl>
                                        <p:attrNameLst>
                                          <p:attrName>r</p:attrName>
                                        </p:attrNameLst>
                                      </p:cBhvr>
                                    </p:animRot>
                                  </p:childTnLst>
                                </p:cTn>
                              </p:par>
                              <p:par>
                                <p:cTn id="13" presetID="0" presetClass="path" presetSubtype="0" accel="50000" decel="50000" fill="hold" nodeType="withEffect">
                                  <p:stCondLst>
                                    <p:cond delay="800"/>
                                  </p:stCondLst>
                                  <p:childTnLst>
                                    <p:animMotion origin="layout" path="M -0.06684 -0.04977 C -0.075 -0.06018 -0.08142 -0.07106 -0.09114 -0.07546 C -0.10034 -0.08009 -0.11527 -0.08264 -0.12396 -0.07986 C -0.13264 -0.07708 -0.13784 -0.06504 -0.14323 -0.05833 C -0.14896 -0.05208 -0.15086 -0.04305 -0.15729 -0.04004 C -0.16371 -0.0368 -0.175 -0.0331 -0.18298 -0.03842 C -0.19184 -0.04421 -0.19774 -0.06504 -0.2059 -0.07129 C -0.21389 -0.07754 -0.22413 -0.07986 -0.23211 -0.07847 C -0.24027 -0.07708 -0.24896 -0.06875 -0.25521 -0.0625 C -0.26024 -0.05648 -0.26076 -0.0456 -0.26545 -0.0412 C -0.26961 -0.03704 -0.27691 -0.03588 -0.28264 -0.03588 C -0.28767 -0.03518 -0.29392 -0.03055 -0.29982 -0.03727 C -0.30625 -0.04352 -0.31198 -0.0669 -0.31909 -0.07407 C -0.32639 -0.08148 -0.33593 -0.08287 -0.34357 -0.08079 C -0.35104 -0.07847 -0.35868 -0.0662 -0.36441 -0.05833 C -0.37083 -0.05069 -0.37326 -0.04004 -0.38055 -0.03588 C -0.38663 -0.03194 -0.39461 -0.02616 -0.40399 -0.0331 C -0.41319 -0.03866 -0.42743 -0.06273 -0.43559 -0.07129 C -0.44444 -0.07986 -0.45 -0.08102 -0.45659 -0.08264 C -0.46284 -0.08287 -0.46961 -0.08241 -0.47448 -0.07847 C -0.47899 -0.07407 -0.48073 -0.06504 -0.48455 -0.05833 C -0.48836 -0.05208 -0.49114 -0.04305 -0.49687 -0.04004 C -0.5026 -0.0368 -0.51198 -0.0331 -0.51909 -0.03842 C -0.52691 -0.04444 -0.5335 -0.05926 -0.53871 -0.07407 " pathEditMode="relative" rAng="0" ptsTypes="AAAAAAAAAAAAAAAAAAAAAAAA">
                                      <p:cBhvr>
                                        <p:cTn id="14" dur="1000" fill="hold"/>
                                        <p:tgtEl>
                                          <p:spTgt spid="24582"/>
                                        </p:tgtEl>
                                        <p:attrNameLst>
                                          <p:attrName>ppt_x</p:attrName>
                                          <p:attrName>ppt_y</p:attrName>
                                        </p:attrNameLst>
                                      </p:cBhvr>
                                      <p:rCtr x="-23594" y="-671"/>
                                    </p:animMotion>
                                  </p:childTnLst>
                                </p:cTn>
                              </p:par>
                              <p:par>
                                <p:cTn id="15" presetID="10" presetClass="entr" presetSubtype="0" fill="hold" nodeType="withEffect">
                                  <p:stCondLst>
                                    <p:cond delay="800"/>
                                  </p:stCondLst>
                                  <p:childTnLst>
                                    <p:set>
                                      <p:cBhvr>
                                        <p:cTn id="16" dur="1" fill="hold">
                                          <p:stCondLst>
                                            <p:cond delay="0"/>
                                          </p:stCondLst>
                                        </p:cTn>
                                        <p:tgtEl>
                                          <p:spTgt spid="24583"/>
                                        </p:tgtEl>
                                        <p:attrNameLst>
                                          <p:attrName>style.visibility</p:attrName>
                                        </p:attrNameLst>
                                      </p:cBhvr>
                                      <p:to>
                                        <p:strVal val="visible"/>
                                      </p:to>
                                    </p:set>
                                    <p:animEffect transition="in" filter="fade">
                                      <p:cBhvr>
                                        <p:cTn id="17" dur="2000"/>
                                        <p:tgtEl>
                                          <p:spTgt spid="24583"/>
                                        </p:tgtEl>
                                      </p:cBhvr>
                                    </p:animEffect>
                                  </p:childTnLst>
                                </p:cTn>
                              </p:par>
                              <p:par>
                                <p:cTn id="18" presetID="8" presetClass="emph" presetSubtype="0" repeatCount="9000" fill="hold" nodeType="withEffect">
                                  <p:stCondLst>
                                    <p:cond delay="500"/>
                                  </p:stCondLst>
                                  <p:childTnLst>
                                    <p:animRot by="21600000">
                                      <p:cBhvr>
                                        <p:cTn id="19" dur="500" fill="hold"/>
                                        <p:tgtEl>
                                          <p:spTgt spid="24581"/>
                                        </p:tgtEl>
                                        <p:attrNameLst>
                                          <p:attrName>r</p:attrName>
                                        </p:attrNameLst>
                                      </p:cBhvr>
                                    </p:animRot>
                                  </p:childTnLst>
                                </p:cTn>
                              </p:par>
                              <p:par>
                                <p:cTn id="20" presetID="0" presetClass="path" presetSubtype="0" accel="50000" decel="50000" fill="hold" nodeType="withEffect">
                                  <p:stCondLst>
                                    <p:cond delay="500"/>
                                  </p:stCondLst>
                                  <p:childTnLst>
                                    <p:animMotion origin="layout" path="M -5.55556E-7 -0.19305 C -0.00868 -0.2037 -0.01649 -0.21435 -0.02604 -0.22037 C -0.03559 -0.22685 -0.04878 -0.23264 -0.05746 -0.23102 C -0.06615 -0.22986 -0.07326 -0.21991 -0.07812 -0.21273 C -0.08299 -0.20625 -0.08229 -0.19421 -0.08785 -0.19004 C -0.09305 -0.18588 -0.10243 -0.18287 -0.1099 -0.18866 C -0.11719 -0.19421 -0.1243 -0.21736 -0.13177 -0.22338 C -0.13941 -0.22963 -0.14896 -0.23102 -0.15555 -0.22477 C -0.1625 -0.21875 -0.16493 -0.19305 -0.17274 -0.1868 C -0.1809 -0.18125 -0.19583 -0.18403 -0.20469 -0.19004 C -0.21302 -0.19606 -0.21788 -0.21759 -0.22517 -0.22338 C -0.23281 -0.22893 -0.24132 -0.22986 -0.24861 -0.22338 C -0.25625 -0.21736 -0.2599 -0.19051 -0.2691 -0.18541 C -0.27899 -0.1794 -0.29549 -0.18495 -0.30538 -0.19166 C -0.31597 -0.19838 -0.3224 -0.22037 -0.32934 -0.22639 C -0.33646 -0.23264 -0.34288 -0.22963 -0.34844 -0.22801 C -0.35365 -0.22639 -0.35746 -0.22407 -0.36215 -0.21736 C -0.36719 -0.21065 -0.36892 -0.1919 -0.37656 -0.1868 C -0.3842 -0.18194 -0.40052 -0.18055 -0.40816 -0.1868 C -0.41562 -0.19329 -0.41562 -0.21736 -0.42222 -0.22477 C -0.42882 -0.23241 -0.44132 -0.23333 -0.4474 -0.23102 C -0.45399 -0.22824 -0.45833 -0.21551 -0.46163 -0.20833 C -0.46545 -0.20116 -0.46597 -0.19259 -0.46962 -0.18866 C -0.47378 -0.18449 -0.48055 -0.18009 -0.48559 -0.18403 C -0.49097 -0.1875 -0.49722 -0.20579 -0.50052 -0.20995 " pathEditMode="relative" rAng="0" ptsTypes="AAAAAAAAAAAAAAAAAAAAAAAAA">
                                      <p:cBhvr>
                                        <p:cTn id="21" dur="1000" fill="hold"/>
                                        <p:tgtEl>
                                          <p:spTgt spid="24581"/>
                                        </p:tgtEl>
                                        <p:attrNameLst>
                                          <p:attrName>ppt_x</p:attrName>
                                          <p:attrName>ppt_y</p:attrName>
                                        </p:attrNameLst>
                                      </p:cBhvr>
                                      <p:rCtr x="-25035" y="-143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849116" y="1099313"/>
            <a:ext cx="6351270" cy="3987165"/>
          </a:xfrm>
          <a:prstGeom prst="rect">
            <a:avLst/>
          </a:prstGeom>
          <a:noFill/>
        </p:spPr>
        <p:txBody>
          <a:bodyPr wrap="none" rtlCol="0">
            <a:spAutoFit/>
            <a:scene3d>
              <a:camera prst="orthographicFront"/>
              <a:lightRig rig="threePt" dir="t"/>
            </a:scene3d>
          </a:bodyPr>
          <a:lstStyle/>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1. 立足语篇篇章模式，结构要清晰</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2. 运用衔接连贯理论，逻辑要严谨</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3. 掌握主位推进理念，文脉要畅通</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4. 熟悉空格功能位置，语境要合理</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5. 寻找句际逻辑关系，信息要匹配</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6</a:t>
            </a:r>
            <a:r>
              <a:rPr kumimoji="1" lang="en-US" altLang="zh-CN"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 </a:t>
            </a: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解读选项句式特征，衔接要无缝</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a:p>
            <a:pPr algn="l" fontAlgn="auto">
              <a:lnSpc>
                <a:spcPts val="4340"/>
              </a:lnSpc>
            </a:pP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7</a:t>
            </a:r>
            <a:r>
              <a:rPr kumimoji="1" lang="en-US" altLang="zh-CN"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 </a:t>
            </a:r>
            <a:r>
              <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rPr>
              <a:t>理解路标词汇内涵，方向要明确</a:t>
            </a:r>
            <a:endParaRPr kumimoji="1" lang="zh-CN" altLang="en-US" sz="3200" b="1" dirty="0">
              <a:ln w="22225">
                <a:solidFill>
                  <a:schemeClr val="accent3">
                    <a:lumMod val="50000"/>
                  </a:schemeClr>
                </a:solidFill>
                <a:prstDash val="solid"/>
              </a:ln>
              <a:solidFill>
                <a:schemeClr val="accent6">
                  <a:lumMod val="90000"/>
                  <a:lumOff val="10000"/>
                </a:schemeClr>
              </a:solidFill>
              <a:effectLst/>
              <a:ea typeface="黑体" panose="02010609060101010101" pitchFamily="49" charset="-122"/>
            </a:endParaRPr>
          </a:p>
        </p:txBody>
      </p:sp>
      <p:sp>
        <p:nvSpPr>
          <p:cNvPr id="5" name="文本框 4"/>
          <p:cNvSpPr txBox="1"/>
          <p:nvPr/>
        </p:nvSpPr>
        <p:spPr>
          <a:xfrm>
            <a:off x="805815" y="554355"/>
            <a:ext cx="3043555" cy="3692525"/>
          </a:xfrm>
          <a:prstGeom prst="rect">
            <a:avLst/>
          </a:prstGeom>
          <a:noFill/>
        </p:spPr>
        <p:txBody>
          <a:bodyPr wrap="square" rtlCol="0">
            <a:spAutoFit/>
          </a:bodyPr>
          <a:lstStyle/>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浙江高考分析</a:t>
            </a:r>
            <a:r>
              <a:rPr kumimoji="1" lang="en-US" sz="5400" b="1" dirty="0">
                <a:solidFill>
                  <a:schemeClr val="bg1"/>
                </a:solidFill>
                <a:latin typeface="黑体" panose="02010609060101010101" pitchFamily="49" charset="-122"/>
                <a:ea typeface="黑体" panose="02010609060101010101" pitchFamily="49" charset="-122"/>
                <a:cs typeface="微软雅黑" panose="020B0503020204020204" charset="-122"/>
              </a:rPr>
              <a:t> </a:t>
            </a:r>
            <a:endParaRPr kumimoji="1" lang="en-US" sz="5400" b="1" dirty="0">
              <a:solidFill>
                <a:schemeClr val="bg1"/>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bg1"/>
                </a:solidFill>
                <a:latin typeface="黑体" panose="02010609060101010101" pitchFamily="49" charset="-122"/>
                <a:ea typeface="黑体" panose="02010609060101010101" pitchFamily="49" charset="-122"/>
                <a:cs typeface="微软雅黑" panose="020B0503020204020204" charset="-122"/>
              </a:rPr>
              <a:t>解题技巧七招</a:t>
            </a:r>
            <a:endParaRPr kumimoji="1" sz="3600" b="1" dirty="0">
              <a:solidFill>
                <a:schemeClr val="bg1"/>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例析高考真题</a:t>
            </a:r>
            <a:endPar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endParaRPr>
          </a:p>
          <a:p>
            <a:pPr algn="l" fontAlgn="auto">
              <a:lnSpc>
                <a:spcPts val="7020"/>
              </a:lnSpc>
            </a:pPr>
            <a:r>
              <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rPr>
              <a:t>备考策略五式</a:t>
            </a:r>
            <a:endParaRPr kumimoji="1" sz="3600" b="1" dirty="0">
              <a:solidFill>
                <a:schemeClr val="accent6">
                  <a:lumMod val="90000"/>
                  <a:lumOff val="10000"/>
                </a:schemeClr>
              </a:solidFill>
              <a:latin typeface="黑体" panose="02010609060101010101" pitchFamily="49" charset="-122"/>
              <a:ea typeface="黑体" panose="02010609060101010101" pitchFamily="49" charset="-122"/>
              <a:cs typeface="微软雅黑" panose="020B0503020204020204" charset="-122"/>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05502" y="2306433"/>
            <a:ext cx="3032342" cy="303234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14" presetClass="entr" presetSubtype="1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0225" y="194945"/>
            <a:ext cx="11132185" cy="648779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080"/>
              </a:lnSpc>
            </a:pPr>
            <a:r>
              <a:rPr lang="zh-CN" altLang="en-US" sz="2400">
                <a:latin typeface="微软雅黑" panose="020B0503020204020204" charset="-122"/>
                <a:ea typeface="微软雅黑" panose="020B0503020204020204" charset="-122"/>
                <a:cs typeface="微软雅黑" panose="020B0503020204020204" charset="-122"/>
              </a:rPr>
              <a:t>   </a:t>
            </a:r>
            <a:r>
              <a:rPr lang="zh-CN" altLang="en-US" sz="2000" b="1">
                <a:latin typeface="微软雅黑" panose="020B0503020204020204" charset="-122"/>
                <a:ea typeface="微软雅黑" panose="020B0503020204020204" charset="-122"/>
                <a:cs typeface="微软雅黑" panose="020B0503020204020204" charset="-122"/>
              </a:rPr>
              <a:t>  篇章模式（textual pattern）指某一语篇所具备的特殊的结构，由篇章类型所决定。掌握篇章模式有助于学生把握语篇之骨架和精要。“七选五”要求学生具备</a:t>
            </a:r>
            <a:r>
              <a:rPr lang="zh-CN" altLang="en-US" sz="2000" b="1">
                <a:solidFill>
                  <a:schemeClr val="accent3"/>
                </a:solidFill>
                <a:latin typeface="微软雅黑" panose="020B0503020204020204" charset="-122"/>
                <a:ea typeface="微软雅黑" panose="020B0503020204020204" charset="-122"/>
                <a:cs typeface="微软雅黑" panose="020B0503020204020204" charset="-122"/>
              </a:rPr>
              <a:t>解构语篇的能力</a:t>
            </a:r>
            <a:r>
              <a:rPr lang="zh-CN" altLang="en-US" sz="2000" b="1">
                <a:latin typeface="微软雅黑" panose="020B0503020204020204" charset="-122"/>
                <a:ea typeface="微软雅黑" panose="020B0503020204020204" charset="-122"/>
                <a:cs typeface="微软雅黑" panose="020B0503020204020204" charset="-122"/>
              </a:rPr>
              <a:t>，运用</a:t>
            </a:r>
            <a:r>
              <a:rPr lang="zh-CN" altLang="en-US" sz="2000" b="1">
                <a:solidFill>
                  <a:schemeClr val="accent3"/>
                </a:solidFill>
                <a:latin typeface="微软雅黑" panose="020B0503020204020204" charset="-122"/>
                <a:ea typeface="微软雅黑" panose="020B0503020204020204" charset="-122"/>
                <a:cs typeface="微软雅黑" panose="020B0503020204020204" charset="-122"/>
              </a:rPr>
              <a:t>语篇分析手段</a:t>
            </a:r>
            <a:r>
              <a:rPr lang="zh-CN" altLang="en-US" sz="2000" b="1">
                <a:latin typeface="微软雅黑" panose="020B0503020204020204" charset="-122"/>
                <a:ea typeface="微软雅黑" panose="020B0503020204020204" charset="-122"/>
                <a:cs typeface="微软雅黑" panose="020B0503020204020204" charset="-122"/>
              </a:rPr>
              <a:t>，从</a:t>
            </a:r>
            <a:r>
              <a:rPr lang="zh-CN" altLang="en-US" sz="2000" b="1">
                <a:solidFill>
                  <a:schemeClr val="accent3"/>
                </a:solidFill>
                <a:latin typeface="微软雅黑" panose="020B0503020204020204" charset="-122"/>
                <a:ea typeface="微软雅黑" panose="020B0503020204020204" charset="-122"/>
                <a:cs typeface="微软雅黑" panose="020B0503020204020204" charset="-122"/>
              </a:rPr>
              <a:t>语境、信息、结构</a:t>
            </a:r>
            <a:r>
              <a:rPr lang="zh-CN" altLang="en-US" sz="2000" b="1">
                <a:latin typeface="微软雅黑" panose="020B0503020204020204" charset="-122"/>
                <a:ea typeface="微软雅黑" panose="020B0503020204020204" charset="-122"/>
                <a:cs typeface="微软雅黑" panose="020B0503020204020204" charset="-122"/>
              </a:rPr>
              <a:t>等层面分析文本，理清文本内在的错综复杂的关系。该题型常考的语篇模式主要有两种</a:t>
            </a:r>
            <a:r>
              <a:rPr lang="en-US" altLang="zh-CN" sz="2000" b="1">
                <a:latin typeface="微软雅黑" panose="020B0503020204020204" charset="-122"/>
                <a:ea typeface="微软雅黑" panose="020B0503020204020204" charset="-122"/>
                <a:cs typeface="微软雅黑" panose="020B0503020204020204" charset="-122"/>
              </a:rPr>
              <a:t>,</a:t>
            </a:r>
            <a:r>
              <a:rPr lang="zh-CN" altLang="zh-CN" sz="2000" b="1">
                <a:latin typeface="微软雅黑" panose="020B0503020204020204" charset="-122"/>
                <a:ea typeface="微软雅黑" panose="020B0503020204020204" charset="-122"/>
                <a:cs typeface="微软雅黑" panose="020B0503020204020204" charset="-122"/>
              </a:rPr>
              <a:t> 概括具体模式和问题解决模式：</a:t>
            </a:r>
            <a:endParaRPr lang="zh-CN" altLang="zh-CN" sz="2000" b="1">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22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87960" y="300990"/>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1. 立足语篇篇章模式，结构要清晰</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cxnSp>
        <p:nvCxnSpPr>
          <p:cNvPr id="32" name="直接箭头连接符 31"/>
          <p:cNvCxnSpPr/>
          <p:nvPr/>
        </p:nvCxnSpPr>
        <p:spPr>
          <a:xfrm>
            <a:off x="-68584" y="4113981"/>
            <a:ext cx="12195177" cy="0"/>
          </a:xfrm>
          <a:prstGeom prst="straightConnector1">
            <a:avLst/>
          </a:prstGeom>
          <a:noFill/>
          <a:ln w="152400" cap="flat" cmpd="sng" algn="ctr">
            <a:solidFill>
              <a:srgbClr val="A6A6A6">
                <a:alpha val="52941"/>
              </a:srgbClr>
            </a:solidFill>
            <a:prstDash val="solid"/>
            <a:miter lim="800000"/>
            <a:tailEnd type="arrow"/>
          </a:ln>
          <a:effectLst/>
        </p:spPr>
      </p:cxnSp>
      <p:grpSp>
        <p:nvGrpSpPr>
          <p:cNvPr id="41" name="组合 40"/>
          <p:cNvGrpSpPr/>
          <p:nvPr/>
        </p:nvGrpSpPr>
        <p:grpSpPr>
          <a:xfrm>
            <a:off x="1866214" y="3266192"/>
            <a:ext cx="881649" cy="825350"/>
            <a:chOff x="1399514" y="3016325"/>
            <a:chExt cx="881649" cy="825350"/>
          </a:xfrm>
        </p:grpSpPr>
        <p:sp>
          <p:nvSpPr>
            <p:cNvPr id="42" name="橢圓 5"/>
            <p:cNvSpPr/>
            <p:nvPr/>
          </p:nvSpPr>
          <p:spPr>
            <a:xfrm>
              <a:off x="1399514" y="3016325"/>
              <a:ext cx="827193" cy="825350"/>
            </a:xfrm>
            <a:prstGeom prst="ellipse">
              <a:avLst/>
            </a:prstGeom>
            <a:gradFill>
              <a:gsLst>
                <a:gs pos="0">
                  <a:srgbClr val="DC4A1B"/>
                </a:gs>
                <a:gs pos="100000">
                  <a:srgbClr val="F66C47"/>
                </a:gs>
              </a:gsLst>
              <a:lin ang="5400000" scaled="1"/>
            </a:gradFill>
            <a:ln w="120650" cap="flat" cmpd="sng" algn="ctr">
              <a:gradFill flip="none" rotWithShape="1">
                <a:gsLst>
                  <a:gs pos="0">
                    <a:sysClr val="window" lastClr="FFFFFF">
                      <a:lumMod val="78000"/>
                    </a:sysClr>
                  </a:gs>
                  <a:gs pos="100000">
                    <a:sysClr val="window" lastClr="FFFFFF">
                      <a:lumMod val="98000"/>
                    </a:sysClr>
                  </a:gs>
                </a:gsLst>
                <a:lin ang="5400000" scaled="1"/>
                <a:tileRect/>
              </a:gradFill>
              <a:prstDash val="solid"/>
            </a:ln>
            <a:effectLst>
              <a:innerShdw blurRad="330200" dist="165100" dir="16200000">
                <a:prstClr val="black">
                  <a:alpha val="53000"/>
                </a:prstClr>
              </a:innerShdw>
            </a:effectLst>
          </p:spPr>
          <p:txBody>
            <a:bodyPr rtlCol="0" anchor="ctr"/>
            <a:lstStyle/>
            <a:p>
              <a:pPr algn="ctr"/>
              <a:endParaRPr lang="zh-TW" altLang="en-US" sz="2800">
                <a:solidFill>
                  <a:sysClr val="window" lastClr="FFFFFF"/>
                </a:solidFill>
                <a:effectLst>
                  <a:outerShdw blurRad="38100" dist="38100" dir="2700000" algn="tl">
                    <a:srgbClr val="000000">
                      <a:alpha val="43137"/>
                    </a:srgbClr>
                  </a:outerShdw>
                </a:effectLst>
                <a:latin typeface="DIN-BoldItalic" pitchFamily="50" charset="0"/>
              </a:endParaRPr>
            </a:p>
          </p:txBody>
        </p:sp>
        <p:sp>
          <p:nvSpPr>
            <p:cNvPr id="43" name="文本框 9"/>
            <p:cNvSpPr txBox="1"/>
            <p:nvPr/>
          </p:nvSpPr>
          <p:spPr>
            <a:xfrm>
              <a:off x="1399514" y="3212976"/>
              <a:ext cx="881649" cy="437515"/>
            </a:xfrm>
            <a:prstGeom prst="rect">
              <a:avLst/>
            </a:prstGeom>
            <a:noFill/>
          </p:spPr>
          <p:txBody>
            <a:bodyPr wrap="square" lIns="68580" tIns="34290" rIns="68580" bIns="34290" rtlCol="0">
              <a:spAutoFit/>
            </a:bodyPr>
            <a:lstStyle/>
            <a:p>
              <a:pPr marL="0" lvl="1" algn="ctr"/>
              <a:r>
                <a:rPr lang="en-US" altLang="ko-KR" sz="2400" b="1" kern="0" dirty="0">
                  <a:solidFill>
                    <a:sysClr val="window" lastClr="FFFFFF"/>
                  </a:solidFill>
                  <a:latin typeface="Impact MT Std" pitchFamily="34" charset="0"/>
                  <a:ea typeface="微软雅黑" panose="020B0503020204020204" charset="-122"/>
                </a:rPr>
                <a:t>1</a:t>
              </a:r>
              <a:endParaRPr lang="en-US" altLang="ko-KR" sz="2400" b="1" kern="0" dirty="0">
                <a:solidFill>
                  <a:sysClr val="window" lastClr="FFFFFF"/>
                </a:solidFill>
                <a:latin typeface="Impact MT Std" pitchFamily="34" charset="0"/>
                <a:ea typeface="微软雅黑" panose="020B0503020204020204" charset="-122"/>
              </a:endParaRPr>
            </a:p>
          </p:txBody>
        </p:sp>
      </p:grpSp>
      <p:sp>
        <p:nvSpPr>
          <p:cNvPr id="44" name="矩形 43"/>
          <p:cNvSpPr/>
          <p:nvPr/>
        </p:nvSpPr>
        <p:spPr>
          <a:xfrm>
            <a:off x="635635" y="2618740"/>
            <a:ext cx="3498850" cy="645160"/>
          </a:xfrm>
          <a:prstGeom prst="rect">
            <a:avLst/>
          </a:prstGeom>
        </p:spPr>
        <p:txBody>
          <a:bodyPr wrap="square">
            <a:spAutoFit/>
          </a:bodyPr>
          <a:lstStyle/>
          <a:p>
            <a:pPr algn="ctr">
              <a:spcBef>
                <a:spcPct val="0"/>
              </a:spcBef>
              <a:buFont typeface="Arial" panose="020B0604020202020204" pitchFamily="34" charset="0"/>
              <a:buNone/>
            </a:pPr>
            <a:r>
              <a:rPr lang="zh-CN" altLang="en-US" b="1" dirty="0">
                <a:solidFill>
                  <a:srgbClr val="F66C47"/>
                </a:solidFill>
                <a:latin typeface="微软雅黑" panose="020B0503020204020204" charset="-122"/>
                <a:ea typeface="微软雅黑" panose="020B0503020204020204" charset="-122"/>
                <a:cs typeface="Arial" panose="020B0604020202020204" pitchFamily="34" charset="0"/>
              </a:rPr>
              <a:t>概括陈述</a:t>
            </a:r>
            <a:endParaRPr lang="zh-CN" altLang="en-US" b="1" dirty="0">
              <a:solidFill>
                <a:srgbClr val="F66C47"/>
              </a:solidFill>
              <a:latin typeface="微软雅黑" panose="020B0503020204020204" charset="-122"/>
              <a:ea typeface="微软雅黑" panose="020B0503020204020204" charset="-122"/>
              <a:cs typeface="Arial" panose="020B0604020202020204" pitchFamily="34" charset="0"/>
            </a:endParaRPr>
          </a:p>
          <a:p>
            <a:pPr algn="ctr">
              <a:spcBef>
                <a:spcPct val="0"/>
              </a:spcBef>
              <a:buFont typeface="Arial" panose="020B0604020202020204" pitchFamily="34" charset="0"/>
              <a:buNone/>
            </a:pPr>
            <a:r>
              <a:rPr lang="zh-CN" altLang="en-US" b="1" dirty="0">
                <a:solidFill>
                  <a:srgbClr val="F66C47"/>
                </a:solidFill>
                <a:latin typeface="微软雅黑" panose="020B0503020204020204" charset="-122"/>
                <a:ea typeface="微软雅黑" panose="020B0503020204020204" charset="-122"/>
                <a:cs typeface="Arial" panose="020B0604020202020204" pitchFamily="34" charset="0"/>
              </a:rPr>
              <a:t>(general statement)</a:t>
            </a:r>
            <a:endParaRPr lang="zh-CN" altLang="en-US" b="1" kern="100" dirty="0">
              <a:solidFill>
                <a:srgbClr val="F66C47"/>
              </a:solidFill>
              <a:latin typeface="微软雅黑" panose="020B0503020204020204" charset="-122"/>
              <a:ea typeface="微软雅黑" panose="020B0503020204020204" charset="-122"/>
              <a:cs typeface="Arial" panose="020B0604020202020204" pitchFamily="34" charset="0"/>
            </a:endParaRPr>
          </a:p>
        </p:txBody>
      </p:sp>
      <p:grpSp>
        <p:nvGrpSpPr>
          <p:cNvPr id="49" name="组合 48"/>
          <p:cNvGrpSpPr/>
          <p:nvPr/>
        </p:nvGrpSpPr>
        <p:grpSpPr>
          <a:xfrm>
            <a:off x="5588947" y="3263652"/>
            <a:ext cx="881649" cy="825350"/>
            <a:chOff x="1399514" y="3016325"/>
            <a:chExt cx="881649" cy="825350"/>
          </a:xfrm>
        </p:grpSpPr>
        <p:sp>
          <p:nvSpPr>
            <p:cNvPr id="50" name="橢圓 5"/>
            <p:cNvSpPr/>
            <p:nvPr/>
          </p:nvSpPr>
          <p:spPr>
            <a:xfrm>
              <a:off x="1399514" y="3016325"/>
              <a:ext cx="827193" cy="825350"/>
            </a:xfrm>
            <a:prstGeom prst="ellipse">
              <a:avLst/>
            </a:prstGeom>
            <a:solidFill>
              <a:srgbClr val="C00000"/>
            </a:solidFill>
            <a:ln w="120650" cap="flat" cmpd="sng" algn="ctr">
              <a:gradFill flip="none" rotWithShape="1">
                <a:gsLst>
                  <a:gs pos="0">
                    <a:sysClr val="window" lastClr="FFFFFF">
                      <a:lumMod val="78000"/>
                    </a:sysClr>
                  </a:gs>
                  <a:gs pos="100000">
                    <a:sysClr val="window" lastClr="FFFFFF">
                      <a:lumMod val="98000"/>
                    </a:sysClr>
                  </a:gs>
                </a:gsLst>
                <a:lin ang="5400000" scaled="1"/>
                <a:tileRect/>
              </a:gradFill>
              <a:prstDash val="solid"/>
            </a:ln>
            <a:effectLst>
              <a:innerShdw blurRad="330200" dist="165100" dir="16200000">
                <a:prstClr val="black">
                  <a:alpha val="53000"/>
                </a:prstClr>
              </a:innerShdw>
            </a:effectLst>
          </p:spPr>
          <p:txBody>
            <a:bodyPr rtlCol="0" anchor="ctr"/>
            <a:lstStyle/>
            <a:p>
              <a:pPr algn="ctr"/>
              <a:endParaRPr lang="zh-TW" altLang="en-US" sz="2800">
                <a:solidFill>
                  <a:srgbClr val="C00000"/>
                </a:solidFill>
                <a:effectLst>
                  <a:outerShdw blurRad="38100" dist="38100" dir="2700000" algn="tl">
                    <a:srgbClr val="000000">
                      <a:alpha val="43137"/>
                    </a:srgbClr>
                  </a:outerShdw>
                </a:effectLst>
                <a:latin typeface="DIN-BoldItalic" pitchFamily="50" charset="0"/>
              </a:endParaRPr>
            </a:p>
          </p:txBody>
        </p:sp>
        <p:sp>
          <p:nvSpPr>
            <p:cNvPr id="51" name="文本框 9"/>
            <p:cNvSpPr txBox="1"/>
            <p:nvPr/>
          </p:nvSpPr>
          <p:spPr>
            <a:xfrm>
              <a:off x="1399514" y="3212976"/>
              <a:ext cx="881649" cy="437515"/>
            </a:xfrm>
            <a:prstGeom prst="rect">
              <a:avLst/>
            </a:prstGeom>
            <a:noFill/>
          </p:spPr>
          <p:txBody>
            <a:bodyPr wrap="square" lIns="68580" tIns="34290" rIns="68580" bIns="34290" rtlCol="0">
              <a:spAutoFit/>
            </a:bodyPr>
            <a:lstStyle/>
            <a:p>
              <a:pPr marL="0" lvl="1" algn="ctr"/>
              <a:r>
                <a:rPr lang="en-US" sz="2400" b="1" dirty="0">
                  <a:solidFill>
                    <a:sysClr val="window" lastClr="FFFFFF"/>
                  </a:solidFill>
                  <a:latin typeface="Impact MT Std" pitchFamily="34" charset="0"/>
                  <a:ea typeface="微软雅黑" panose="020B0503020204020204" charset="-122"/>
                </a:rPr>
                <a:t>2</a:t>
              </a:r>
              <a:endParaRPr lang="en-US" sz="2400" b="1" kern="0" dirty="0">
                <a:solidFill>
                  <a:sysClr val="window" lastClr="FFFFFF"/>
                </a:solidFill>
                <a:latin typeface="Impact MT Std" pitchFamily="34" charset="0"/>
                <a:ea typeface="微软雅黑" panose="020B0503020204020204" charset="-122"/>
              </a:endParaRPr>
            </a:p>
          </p:txBody>
        </p:sp>
      </p:grpSp>
      <p:sp>
        <p:nvSpPr>
          <p:cNvPr id="52" name="矩形 51"/>
          <p:cNvSpPr/>
          <p:nvPr/>
        </p:nvSpPr>
        <p:spPr>
          <a:xfrm>
            <a:off x="4693547" y="2618507"/>
            <a:ext cx="2805430" cy="645160"/>
          </a:xfrm>
          <a:prstGeom prst="rect">
            <a:avLst/>
          </a:prstGeom>
        </p:spPr>
        <p:txBody>
          <a:bodyPr wrap="none">
            <a:spAutoFit/>
          </a:bodyPr>
          <a:lstStyle/>
          <a:p>
            <a:pPr algn="ctr">
              <a:spcBef>
                <a:spcPct val="0"/>
              </a:spcBef>
              <a:buFont typeface="Arial" panose="020B0604020202020204" pitchFamily="34" charset="0"/>
              <a:buNone/>
            </a:pPr>
            <a:r>
              <a:rPr lang="zh-CN" altLang="en-US" b="1" dirty="0">
                <a:solidFill>
                  <a:srgbClr val="C00000"/>
                </a:solidFill>
                <a:latin typeface="微软雅黑" panose="020B0503020204020204" charset="-122"/>
                <a:ea typeface="微软雅黑" panose="020B0503020204020204" charset="-122"/>
                <a:cs typeface="Arial" panose="020B0604020202020204" pitchFamily="34" charset="0"/>
              </a:rPr>
              <a:t>具体陈述/具体细节或举例</a:t>
            </a:r>
            <a:endParaRPr lang="zh-CN" altLang="en-US" b="1" dirty="0">
              <a:solidFill>
                <a:srgbClr val="C00000"/>
              </a:solidFill>
              <a:latin typeface="微软雅黑" panose="020B0503020204020204" charset="-122"/>
              <a:ea typeface="微软雅黑" panose="020B0503020204020204" charset="-122"/>
              <a:cs typeface="Arial" panose="020B0604020202020204" pitchFamily="34" charset="0"/>
            </a:endParaRPr>
          </a:p>
          <a:p>
            <a:pPr algn="ctr">
              <a:spcBef>
                <a:spcPct val="0"/>
              </a:spcBef>
              <a:buFont typeface="Arial" panose="020B0604020202020204" pitchFamily="34" charset="0"/>
              <a:buNone/>
            </a:pPr>
            <a:r>
              <a:rPr lang="zh-CN" altLang="en-US" b="1" dirty="0">
                <a:solidFill>
                  <a:srgbClr val="C00000"/>
                </a:solidFill>
                <a:latin typeface="微软雅黑" panose="020B0503020204020204" charset="-122"/>
                <a:ea typeface="微软雅黑" panose="020B0503020204020204" charset="-122"/>
                <a:cs typeface="Arial" panose="020B0604020202020204" pitchFamily="34" charset="0"/>
              </a:rPr>
              <a:t>(details/examples)</a:t>
            </a:r>
            <a:endParaRPr lang="zh-CN" altLang="en-US" b="1" dirty="0">
              <a:solidFill>
                <a:srgbClr val="C00000"/>
              </a:solidFill>
              <a:latin typeface="微软雅黑" panose="020B0503020204020204" charset="-122"/>
              <a:ea typeface="微软雅黑" panose="020B0503020204020204" charset="-122"/>
              <a:cs typeface="Arial" panose="020B0604020202020204" pitchFamily="34" charset="0"/>
            </a:endParaRPr>
          </a:p>
        </p:txBody>
      </p:sp>
      <p:grpSp>
        <p:nvGrpSpPr>
          <p:cNvPr id="57" name="组合 56"/>
          <p:cNvGrpSpPr/>
          <p:nvPr/>
        </p:nvGrpSpPr>
        <p:grpSpPr>
          <a:xfrm>
            <a:off x="9757393" y="3263652"/>
            <a:ext cx="881649" cy="825350"/>
            <a:chOff x="1399514" y="3016325"/>
            <a:chExt cx="881649" cy="825350"/>
          </a:xfrm>
        </p:grpSpPr>
        <p:sp>
          <p:nvSpPr>
            <p:cNvPr id="58" name="橢圓 5"/>
            <p:cNvSpPr/>
            <p:nvPr/>
          </p:nvSpPr>
          <p:spPr>
            <a:xfrm>
              <a:off x="1399514" y="3016325"/>
              <a:ext cx="827193" cy="825350"/>
            </a:xfrm>
            <a:prstGeom prst="ellipse">
              <a:avLst/>
            </a:prstGeom>
            <a:gradFill>
              <a:gsLst>
                <a:gs pos="0">
                  <a:srgbClr val="026C68"/>
                </a:gs>
                <a:gs pos="100000">
                  <a:srgbClr val="059188"/>
                </a:gs>
              </a:gsLst>
              <a:lin ang="5400000" scaled="1"/>
            </a:gradFill>
            <a:ln w="120650" cap="flat" cmpd="sng" algn="ctr">
              <a:gradFill flip="none" rotWithShape="1">
                <a:gsLst>
                  <a:gs pos="0">
                    <a:sysClr val="window" lastClr="FFFFFF">
                      <a:lumMod val="78000"/>
                    </a:sysClr>
                  </a:gs>
                  <a:gs pos="100000">
                    <a:sysClr val="window" lastClr="FFFFFF">
                      <a:lumMod val="98000"/>
                    </a:sysClr>
                  </a:gs>
                </a:gsLst>
                <a:lin ang="5400000" scaled="1"/>
                <a:tileRect/>
              </a:gradFill>
              <a:prstDash val="solid"/>
            </a:ln>
            <a:effectLst>
              <a:innerShdw blurRad="330200" dist="165100" dir="16200000">
                <a:prstClr val="black">
                  <a:alpha val="53000"/>
                </a:prstClr>
              </a:innerShdw>
            </a:effectLst>
          </p:spPr>
          <p:txBody>
            <a:bodyPr rtlCol="0" anchor="ctr"/>
            <a:lstStyle/>
            <a:p>
              <a:pPr algn="ctr"/>
              <a:endParaRPr lang="zh-TW" altLang="en-US" sz="2800">
                <a:solidFill>
                  <a:sysClr val="window" lastClr="FFFFFF"/>
                </a:solidFill>
                <a:effectLst>
                  <a:outerShdw blurRad="38100" dist="38100" dir="2700000" algn="tl">
                    <a:srgbClr val="000000">
                      <a:alpha val="43137"/>
                    </a:srgbClr>
                  </a:outerShdw>
                </a:effectLst>
                <a:latin typeface="DIN-BoldItalic" pitchFamily="50" charset="0"/>
              </a:endParaRPr>
            </a:p>
          </p:txBody>
        </p:sp>
        <p:sp>
          <p:nvSpPr>
            <p:cNvPr id="59" name="文本框 9"/>
            <p:cNvSpPr txBox="1"/>
            <p:nvPr/>
          </p:nvSpPr>
          <p:spPr>
            <a:xfrm>
              <a:off x="1399514" y="3212976"/>
              <a:ext cx="881649" cy="437515"/>
            </a:xfrm>
            <a:prstGeom prst="rect">
              <a:avLst/>
            </a:prstGeom>
            <a:noFill/>
          </p:spPr>
          <p:txBody>
            <a:bodyPr wrap="square" lIns="68580" tIns="34290" rIns="68580" bIns="34290" rtlCol="0">
              <a:spAutoFit/>
            </a:bodyPr>
            <a:lstStyle/>
            <a:p>
              <a:pPr marL="0" lvl="1" algn="ctr"/>
              <a:r>
                <a:rPr lang="en-US" sz="2400" b="1" dirty="0">
                  <a:solidFill>
                    <a:sysClr val="window" lastClr="FFFFFF"/>
                  </a:solidFill>
                  <a:latin typeface="Impact MT Std" pitchFamily="34" charset="0"/>
                  <a:ea typeface="微软雅黑" panose="020B0503020204020204" charset="-122"/>
                </a:rPr>
                <a:t>3</a:t>
              </a:r>
              <a:endParaRPr lang="en-US" sz="2400" b="1" kern="0" dirty="0">
                <a:solidFill>
                  <a:sysClr val="window" lastClr="FFFFFF"/>
                </a:solidFill>
                <a:latin typeface="Impact MT Std" pitchFamily="34" charset="0"/>
                <a:ea typeface="微软雅黑" panose="020B0503020204020204" charset="-122"/>
              </a:endParaRPr>
            </a:p>
          </p:txBody>
        </p:sp>
      </p:grpSp>
      <p:sp>
        <p:nvSpPr>
          <p:cNvPr id="60" name="矩形 59"/>
          <p:cNvSpPr/>
          <p:nvPr/>
        </p:nvSpPr>
        <p:spPr>
          <a:xfrm>
            <a:off x="8802205" y="2621072"/>
            <a:ext cx="2791460" cy="645160"/>
          </a:xfrm>
          <a:prstGeom prst="rect">
            <a:avLst/>
          </a:prstGeom>
        </p:spPr>
        <p:txBody>
          <a:bodyPr wrap="none">
            <a:spAutoFit/>
          </a:bodyPr>
          <a:lstStyle/>
          <a:p>
            <a:pPr algn="ctr">
              <a:spcBef>
                <a:spcPct val="0"/>
              </a:spcBef>
              <a:buFont typeface="Arial" panose="020B0604020202020204" pitchFamily="34" charset="0"/>
              <a:buNone/>
            </a:pPr>
            <a:r>
              <a:rPr lang="zh-CN" altLang="en-US" b="1" dirty="0">
                <a:solidFill>
                  <a:srgbClr val="059188"/>
                </a:solidFill>
                <a:latin typeface="微软雅黑" panose="020B0503020204020204" charset="-122"/>
                <a:ea typeface="微软雅黑" panose="020B0503020204020204" charset="-122"/>
                <a:cs typeface="Arial" panose="020B0604020202020204" pitchFamily="34" charset="0"/>
              </a:rPr>
              <a:t>总结陈述/评价</a:t>
            </a:r>
            <a:endParaRPr lang="zh-CN" altLang="en-US" b="1" dirty="0">
              <a:solidFill>
                <a:srgbClr val="059188"/>
              </a:solidFill>
              <a:latin typeface="微软雅黑" panose="020B0503020204020204" charset="-122"/>
              <a:ea typeface="微软雅黑" panose="020B0503020204020204" charset="-122"/>
              <a:cs typeface="Arial" panose="020B0604020202020204" pitchFamily="34" charset="0"/>
            </a:endParaRPr>
          </a:p>
          <a:p>
            <a:pPr algn="ctr">
              <a:spcBef>
                <a:spcPct val="0"/>
              </a:spcBef>
              <a:buFont typeface="Arial" panose="020B0604020202020204" pitchFamily="34" charset="0"/>
              <a:buNone/>
            </a:pPr>
            <a:r>
              <a:rPr lang="zh-CN" altLang="en-US" b="1" dirty="0">
                <a:solidFill>
                  <a:srgbClr val="059188"/>
                </a:solidFill>
                <a:latin typeface="微软雅黑" panose="020B0503020204020204" charset="-122"/>
                <a:ea typeface="微软雅黑" panose="020B0503020204020204" charset="-122"/>
                <a:cs typeface="Arial" panose="020B0604020202020204" pitchFamily="34" charset="0"/>
              </a:rPr>
              <a:t>(conclusion/comment)</a:t>
            </a:r>
            <a:endParaRPr lang="zh-CN" altLang="en-US" b="1" dirty="0">
              <a:solidFill>
                <a:srgbClr val="059188"/>
              </a:solidFill>
              <a:latin typeface="微软雅黑" panose="020B0503020204020204" charset="-122"/>
              <a:ea typeface="微软雅黑" panose="020B0503020204020204" charset="-122"/>
              <a:cs typeface="Arial" panose="020B0604020202020204" pitchFamily="34" charset="0"/>
            </a:endParaRPr>
          </a:p>
        </p:txBody>
      </p:sp>
      <p:cxnSp>
        <p:nvCxnSpPr>
          <p:cNvPr id="86" name="直接箭头连接符 85"/>
          <p:cNvCxnSpPr/>
          <p:nvPr/>
        </p:nvCxnSpPr>
        <p:spPr>
          <a:xfrm>
            <a:off x="-99064" y="5016951"/>
            <a:ext cx="12195177" cy="0"/>
          </a:xfrm>
          <a:prstGeom prst="straightConnector1">
            <a:avLst/>
          </a:prstGeom>
          <a:noFill/>
          <a:ln w="152400" cap="flat" cmpd="sng" algn="ctr">
            <a:solidFill>
              <a:srgbClr val="A6A6A6">
                <a:alpha val="52941"/>
              </a:srgbClr>
            </a:solidFill>
            <a:prstDash val="solid"/>
            <a:miter lim="800000"/>
            <a:tailEnd type="arrow"/>
          </a:ln>
          <a:effectLst/>
        </p:spPr>
      </p:cxnSp>
      <p:grpSp>
        <p:nvGrpSpPr>
          <p:cNvPr id="87" name="组合 86"/>
          <p:cNvGrpSpPr/>
          <p:nvPr/>
        </p:nvGrpSpPr>
        <p:grpSpPr>
          <a:xfrm>
            <a:off x="1380970" y="5051500"/>
            <a:ext cx="881649" cy="825350"/>
            <a:chOff x="1399514" y="3016325"/>
            <a:chExt cx="881649" cy="825350"/>
          </a:xfrm>
        </p:grpSpPr>
        <p:sp>
          <p:nvSpPr>
            <p:cNvPr id="88" name="橢圓 5"/>
            <p:cNvSpPr/>
            <p:nvPr/>
          </p:nvSpPr>
          <p:spPr>
            <a:xfrm>
              <a:off x="1399514" y="3016325"/>
              <a:ext cx="827193" cy="825350"/>
            </a:xfrm>
            <a:prstGeom prst="ellipse">
              <a:avLst/>
            </a:prstGeom>
            <a:gradFill>
              <a:gsLst>
                <a:gs pos="0">
                  <a:srgbClr val="DC4A1B"/>
                </a:gs>
                <a:gs pos="100000">
                  <a:srgbClr val="F66C47"/>
                </a:gs>
              </a:gsLst>
              <a:lin ang="5400000" scaled="1"/>
            </a:gradFill>
            <a:ln w="120650" cap="flat" cmpd="sng" algn="ctr">
              <a:gradFill flip="none" rotWithShape="1">
                <a:gsLst>
                  <a:gs pos="0">
                    <a:sysClr val="window" lastClr="FFFFFF">
                      <a:lumMod val="78000"/>
                    </a:sysClr>
                  </a:gs>
                  <a:gs pos="100000">
                    <a:sysClr val="window" lastClr="FFFFFF">
                      <a:lumMod val="98000"/>
                    </a:sysClr>
                  </a:gs>
                </a:gsLst>
                <a:lin ang="5400000" scaled="1"/>
                <a:tileRect/>
              </a:gradFill>
              <a:prstDash val="solid"/>
            </a:ln>
            <a:effectLst>
              <a:innerShdw blurRad="330200" dist="165100" dir="16200000">
                <a:prstClr val="black">
                  <a:alpha val="53000"/>
                </a:prstClr>
              </a:innerShdw>
            </a:effectLst>
          </p:spPr>
          <p:txBody>
            <a:bodyPr rtlCol="0" anchor="ctr"/>
            <a:lstStyle/>
            <a:p>
              <a:pPr algn="ctr"/>
              <a:endParaRPr lang="zh-TW" altLang="en-US" sz="2800">
                <a:solidFill>
                  <a:sysClr val="window" lastClr="FFFFFF"/>
                </a:solidFill>
                <a:effectLst>
                  <a:outerShdw blurRad="38100" dist="38100" dir="2700000" algn="tl">
                    <a:srgbClr val="000000">
                      <a:alpha val="43137"/>
                    </a:srgbClr>
                  </a:outerShdw>
                </a:effectLst>
                <a:latin typeface="DIN-BoldItalic" pitchFamily="50" charset="0"/>
              </a:endParaRPr>
            </a:p>
          </p:txBody>
        </p:sp>
        <p:sp>
          <p:nvSpPr>
            <p:cNvPr id="89" name="文本框 9"/>
            <p:cNvSpPr txBox="1"/>
            <p:nvPr/>
          </p:nvSpPr>
          <p:spPr>
            <a:xfrm>
              <a:off x="1399514" y="3212976"/>
              <a:ext cx="881649" cy="437515"/>
            </a:xfrm>
            <a:prstGeom prst="rect">
              <a:avLst/>
            </a:prstGeom>
            <a:noFill/>
          </p:spPr>
          <p:txBody>
            <a:bodyPr wrap="square" lIns="68580" tIns="34290" rIns="68580" bIns="34290" rtlCol="0">
              <a:spAutoFit/>
            </a:bodyPr>
            <a:lstStyle/>
            <a:p>
              <a:pPr marL="0" lvl="1" algn="ctr"/>
              <a:r>
                <a:rPr lang="en-US" sz="2400" b="1" dirty="0">
                  <a:solidFill>
                    <a:sysClr val="window" lastClr="FFFFFF"/>
                  </a:solidFill>
                  <a:latin typeface="Impact MT Std" pitchFamily="34" charset="0"/>
                  <a:ea typeface="微软雅黑" panose="020B0503020204020204" charset="-122"/>
                </a:rPr>
                <a:t>1</a:t>
              </a:r>
              <a:endParaRPr lang="en-US" sz="2400" b="1" kern="0" dirty="0">
                <a:solidFill>
                  <a:sysClr val="window" lastClr="FFFFFF"/>
                </a:solidFill>
                <a:latin typeface="Impact MT Std" pitchFamily="34" charset="0"/>
                <a:ea typeface="微软雅黑" panose="020B0503020204020204" charset="-122"/>
              </a:endParaRPr>
            </a:p>
          </p:txBody>
        </p:sp>
      </p:grpSp>
      <p:sp>
        <p:nvSpPr>
          <p:cNvPr id="90" name="矩形 89"/>
          <p:cNvSpPr/>
          <p:nvPr/>
        </p:nvSpPr>
        <p:spPr>
          <a:xfrm>
            <a:off x="1133069" y="5912247"/>
            <a:ext cx="1377315" cy="645160"/>
          </a:xfrm>
          <a:prstGeom prst="rect">
            <a:avLst/>
          </a:prstGeom>
        </p:spPr>
        <p:txBody>
          <a:bodyPr wrap="none">
            <a:spAutoFit/>
          </a:bodyPr>
          <a:lstStyle/>
          <a:p>
            <a:pPr algn="ctr">
              <a:spcBef>
                <a:spcPct val="0"/>
              </a:spcBef>
              <a:buFont typeface="Arial" panose="020B0604020202020204" pitchFamily="34" charset="0"/>
              <a:buNone/>
            </a:pPr>
            <a:r>
              <a:rPr lang="zh-CN" altLang="en-US" b="1" dirty="0">
                <a:solidFill>
                  <a:srgbClr val="F66C47"/>
                </a:solidFill>
                <a:latin typeface="微软雅黑" panose="020B0503020204020204" charset="-122"/>
                <a:ea typeface="微软雅黑" panose="020B0503020204020204" charset="-122"/>
                <a:cs typeface="Arial" panose="020B0604020202020204" pitchFamily="34" charset="0"/>
              </a:rPr>
              <a:t>情境</a:t>
            </a:r>
            <a:endParaRPr lang="zh-CN" altLang="en-US" b="1" dirty="0">
              <a:solidFill>
                <a:srgbClr val="F66C47"/>
              </a:solidFill>
              <a:latin typeface="微软雅黑" panose="020B0503020204020204" charset="-122"/>
              <a:ea typeface="微软雅黑" panose="020B0503020204020204" charset="-122"/>
              <a:cs typeface="Arial" panose="020B0604020202020204" pitchFamily="34" charset="0"/>
            </a:endParaRPr>
          </a:p>
          <a:p>
            <a:pPr algn="ctr">
              <a:spcBef>
                <a:spcPct val="0"/>
              </a:spcBef>
              <a:buFont typeface="Arial" panose="020B0604020202020204" pitchFamily="34" charset="0"/>
              <a:buNone/>
            </a:pPr>
            <a:r>
              <a:rPr lang="zh-CN" altLang="en-US" b="1" dirty="0">
                <a:solidFill>
                  <a:srgbClr val="F66C47"/>
                </a:solidFill>
                <a:latin typeface="微软雅黑" panose="020B0503020204020204" charset="-122"/>
                <a:ea typeface="微软雅黑" panose="020B0503020204020204" charset="-122"/>
                <a:cs typeface="Arial" panose="020B0604020202020204" pitchFamily="34" charset="0"/>
              </a:rPr>
              <a:t>(situation)</a:t>
            </a:r>
            <a:endParaRPr lang="zh-CN" altLang="en-US" b="1" dirty="0">
              <a:solidFill>
                <a:srgbClr val="F66C47"/>
              </a:solidFill>
              <a:latin typeface="微软雅黑" panose="020B0503020204020204" charset="-122"/>
              <a:ea typeface="微软雅黑" panose="020B0503020204020204" charset="-122"/>
              <a:cs typeface="Arial" panose="020B0604020202020204" pitchFamily="34" charset="0"/>
            </a:endParaRPr>
          </a:p>
        </p:txBody>
      </p:sp>
      <p:grpSp>
        <p:nvGrpSpPr>
          <p:cNvPr id="91" name="组合 90"/>
          <p:cNvGrpSpPr/>
          <p:nvPr/>
        </p:nvGrpSpPr>
        <p:grpSpPr>
          <a:xfrm>
            <a:off x="4027754" y="5016887"/>
            <a:ext cx="881649" cy="825350"/>
            <a:chOff x="1399514" y="3016325"/>
            <a:chExt cx="881649" cy="825350"/>
          </a:xfrm>
        </p:grpSpPr>
        <p:sp>
          <p:nvSpPr>
            <p:cNvPr id="92" name="橢圓 5"/>
            <p:cNvSpPr/>
            <p:nvPr/>
          </p:nvSpPr>
          <p:spPr>
            <a:xfrm>
              <a:off x="1399514" y="3016325"/>
              <a:ext cx="827193" cy="825350"/>
            </a:xfrm>
            <a:prstGeom prst="ellipse">
              <a:avLst/>
            </a:prstGeom>
            <a:solidFill>
              <a:srgbClr val="C00000"/>
            </a:solidFill>
            <a:ln w="120650" cap="flat" cmpd="sng" algn="ctr">
              <a:gradFill flip="none" rotWithShape="1">
                <a:gsLst>
                  <a:gs pos="0">
                    <a:sysClr val="window" lastClr="FFFFFF">
                      <a:lumMod val="78000"/>
                    </a:sysClr>
                  </a:gs>
                  <a:gs pos="100000">
                    <a:sysClr val="window" lastClr="FFFFFF">
                      <a:lumMod val="98000"/>
                    </a:sysClr>
                  </a:gs>
                </a:gsLst>
                <a:lin ang="5400000" scaled="1"/>
                <a:tileRect/>
              </a:gradFill>
              <a:prstDash val="solid"/>
            </a:ln>
            <a:effectLst>
              <a:innerShdw blurRad="330200" dist="165100" dir="16200000">
                <a:prstClr val="black">
                  <a:alpha val="53000"/>
                </a:prstClr>
              </a:innerShdw>
            </a:effectLst>
          </p:spPr>
          <p:txBody>
            <a:bodyPr rtlCol="0" anchor="ctr"/>
            <a:lstStyle/>
            <a:p>
              <a:pPr algn="ctr"/>
              <a:endParaRPr lang="zh-TW" altLang="en-US" sz="2800">
                <a:solidFill>
                  <a:sysClr val="window" lastClr="FFFFFF"/>
                </a:solidFill>
                <a:effectLst>
                  <a:outerShdw blurRad="38100" dist="38100" dir="2700000" algn="tl">
                    <a:srgbClr val="000000">
                      <a:alpha val="43137"/>
                    </a:srgbClr>
                  </a:outerShdw>
                </a:effectLst>
                <a:latin typeface="DIN-BoldItalic" pitchFamily="50" charset="0"/>
              </a:endParaRPr>
            </a:p>
          </p:txBody>
        </p:sp>
        <p:sp>
          <p:nvSpPr>
            <p:cNvPr id="93" name="文本框 9"/>
            <p:cNvSpPr txBox="1"/>
            <p:nvPr/>
          </p:nvSpPr>
          <p:spPr>
            <a:xfrm>
              <a:off x="1399514" y="3212976"/>
              <a:ext cx="881649" cy="437515"/>
            </a:xfrm>
            <a:prstGeom prst="rect">
              <a:avLst/>
            </a:prstGeom>
            <a:noFill/>
          </p:spPr>
          <p:txBody>
            <a:bodyPr wrap="square" lIns="68580" tIns="34290" rIns="68580" bIns="34290" rtlCol="0">
              <a:spAutoFit/>
            </a:bodyPr>
            <a:lstStyle/>
            <a:p>
              <a:pPr marL="0" lvl="1" algn="ctr"/>
              <a:r>
                <a:rPr lang="en-US" sz="2400" b="1" dirty="0">
                  <a:solidFill>
                    <a:sysClr val="window" lastClr="FFFFFF"/>
                  </a:solidFill>
                  <a:latin typeface="Impact MT Std" pitchFamily="34" charset="0"/>
                  <a:ea typeface="微软雅黑" panose="020B0503020204020204" charset="-122"/>
                </a:rPr>
                <a:t>2</a:t>
              </a:r>
              <a:endParaRPr lang="en-US" sz="2400" b="1" kern="0" dirty="0">
                <a:solidFill>
                  <a:sysClr val="window" lastClr="FFFFFF"/>
                </a:solidFill>
                <a:latin typeface="Impact MT Std" pitchFamily="34" charset="0"/>
                <a:ea typeface="微软雅黑" panose="020B0503020204020204" charset="-122"/>
              </a:endParaRPr>
            </a:p>
          </p:txBody>
        </p:sp>
      </p:grpSp>
      <p:sp>
        <p:nvSpPr>
          <p:cNvPr id="94" name="矩形 93"/>
          <p:cNvSpPr/>
          <p:nvPr/>
        </p:nvSpPr>
        <p:spPr>
          <a:xfrm>
            <a:off x="3800108" y="5865922"/>
            <a:ext cx="1337310" cy="645160"/>
          </a:xfrm>
          <a:prstGeom prst="rect">
            <a:avLst/>
          </a:prstGeom>
        </p:spPr>
        <p:txBody>
          <a:bodyPr wrap="none">
            <a:spAutoFit/>
          </a:bodyPr>
          <a:lstStyle/>
          <a:p>
            <a:pPr algn="ctr">
              <a:spcBef>
                <a:spcPct val="0"/>
              </a:spcBef>
              <a:buFont typeface="Arial" panose="020B0604020202020204" pitchFamily="34" charset="0"/>
              <a:buNone/>
            </a:pPr>
            <a:r>
              <a:rPr lang="zh-CN" altLang="en-US" b="1" dirty="0">
                <a:solidFill>
                  <a:srgbClr val="C00000"/>
                </a:solidFill>
                <a:latin typeface="微软雅黑" panose="020B0503020204020204" charset="-122"/>
                <a:ea typeface="微软雅黑" panose="020B0503020204020204" charset="-122"/>
                <a:cs typeface="Arial" panose="020B0604020202020204" pitchFamily="34" charset="0"/>
              </a:rPr>
              <a:t>问题</a:t>
            </a:r>
            <a:endParaRPr lang="zh-CN" altLang="en-US" b="1" dirty="0">
              <a:solidFill>
                <a:srgbClr val="C00000"/>
              </a:solidFill>
              <a:latin typeface="微软雅黑" panose="020B0503020204020204" charset="-122"/>
              <a:ea typeface="微软雅黑" panose="020B0503020204020204" charset="-122"/>
              <a:cs typeface="Arial" panose="020B0604020202020204" pitchFamily="34" charset="0"/>
            </a:endParaRPr>
          </a:p>
          <a:p>
            <a:pPr algn="ctr">
              <a:spcBef>
                <a:spcPct val="0"/>
              </a:spcBef>
              <a:buFont typeface="Arial" panose="020B0604020202020204" pitchFamily="34" charset="0"/>
              <a:buNone/>
            </a:pPr>
            <a:r>
              <a:rPr lang="zh-CN" altLang="en-US" b="1" dirty="0">
                <a:solidFill>
                  <a:srgbClr val="C00000"/>
                </a:solidFill>
                <a:latin typeface="微软雅黑" panose="020B0503020204020204" charset="-122"/>
                <a:ea typeface="微软雅黑" panose="020B0503020204020204" charset="-122"/>
                <a:cs typeface="Arial" panose="020B0604020202020204" pitchFamily="34" charset="0"/>
              </a:rPr>
              <a:t>(problem)</a:t>
            </a:r>
            <a:endParaRPr lang="zh-CN" altLang="en-US" b="1" dirty="0">
              <a:solidFill>
                <a:srgbClr val="C00000"/>
              </a:solidFill>
              <a:latin typeface="微软雅黑" panose="020B0503020204020204" charset="-122"/>
              <a:ea typeface="微软雅黑" panose="020B0503020204020204" charset="-122"/>
              <a:cs typeface="Arial" panose="020B0604020202020204" pitchFamily="34" charset="0"/>
            </a:endParaRPr>
          </a:p>
        </p:txBody>
      </p:sp>
      <p:grpSp>
        <p:nvGrpSpPr>
          <p:cNvPr id="95" name="组合 94"/>
          <p:cNvGrpSpPr/>
          <p:nvPr/>
        </p:nvGrpSpPr>
        <p:grpSpPr>
          <a:xfrm>
            <a:off x="7054423" y="5054987"/>
            <a:ext cx="881649" cy="825350"/>
            <a:chOff x="1399514" y="3016325"/>
            <a:chExt cx="881649" cy="825350"/>
          </a:xfrm>
        </p:grpSpPr>
        <p:sp>
          <p:nvSpPr>
            <p:cNvPr id="96" name="橢圓 5"/>
            <p:cNvSpPr/>
            <p:nvPr/>
          </p:nvSpPr>
          <p:spPr>
            <a:xfrm>
              <a:off x="1399514" y="3016325"/>
              <a:ext cx="827193" cy="825350"/>
            </a:xfrm>
            <a:prstGeom prst="ellipse">
              <a:avLst/>
            </a:prstGeom>
            <a:solidFill>
              <a:srgbClr val="FFC000"/>
            </a:solidFill>
            <a:ln w="120650" cap="flat" cmpd="sng" algn="ctr">
              <a:gradFill flip="none" rotWithShape="1">
                <a:gsLst>
                  <a:gs pos="0">
                    <a:sysClr val="window" lastClr="FFFFFF">
                      <a:lumMod val="78000"/>
                    </a:sysClr>
                  </a:gs>
                  <a:gs pos="100000">
                    <a:sysClr val="window" lastClr="FFFFFF">
                      <a:lumMod val="98000"/>
                    </a:sysClr>
                  </a:gs>
                </a:gsLst>
                <a:lin ang="5400000" scaled="1"/>
                <a:tileRect/>
              </a:gradFill>
              <a:prstDash val="solid"/>
            </a:ln>
            <a:effectLst>
              <a:innerShdw blurRad="330200" dist="165100" dir="16200000">
                <a:prstClr val="black">
                  <a:alpha val="53000"/>
                </a:prstClr>
              </a:innerShdw>
            </a:effectLst>
          </p:spPr>
          <p:txBody>
            <a:bodyPr rtlCol="0" anchor="ctr"/>
            <a:lstStyle/>
            <a:p>
              <a:pPr algn="ctr"/>
              <a:endParaRPr lang="zh-TW" altLang="en-US" sz="2800">
                <a:solidFill>
                  <a:sysClr val="window" lastClr="FFFFFF"/>
                </a:solidFill>
                <a:effectLst>
                  <a:outerShdw blurRad="38100" dist="38100" dir="2700000" algn="tl">
                    <a:srgbClr val="000000">
                      <a:alpha val="43137"/>
                    </a:srgbClr>
                  </a:outerShdw>
                </a:effectLst>
                <a:latin typeface="DIN-BoldItalic" pitchFamily="50" charset="0"/>
              </a:endParaRPr>
            </a:p>
          </p:txBody>
        </p:sp>
        <p:sp>
          <p:nvSpPr>
            <p:cNvPr id="97" name="文本框 9"/>
            <p:cNvSpPr txBox="1"/>
            <p:nvPr/>
          </p:nvSpPr>
          <p:spPr>
            <a:xfrm>
              <a:off x="1399514" y="3212976"/>
              <a:ext cx="881649" cy="437515"/>
            </a:xfrm>
            <a:prstGeom prst="rect">
              <a:avLst/>
            </a:prstGeom>
            <a:noFill/>
          </p:spPr>
          <p:txBody>
            <a:bodyPr wrap="square" lIns="68580" tIns="34290" rIns="68580" bIns="34290" rtlCol="0">
              <a:spAutoFit/>
            </a:bodyPr>
            <a:lstStyle/>
            <a:p>
              <a:pPr marL="0" lvl="1" algn="ctr"/>
              <a:r>
                <a:rPr lang="en-US" sz="2400" b="1" dirty="0">
                  <a:solidFill>
                    <a:sysClr val="window" lastClr="FFFFFF"/>
                  </a:solidFill>
                  <a:latin typeface="Impact MT Std" pitchFamily="34" charset="0"/>
                  <a:ea typeface="微软雅黑" panose="020B0503020204020204" charset="-122"/>
                </a:rPr>
                <a:t>3</a:t>
              </a:r>
              <a:endParaRPr lang="en-US" sz="2400" b="1" kern="0" dirty="0">
                <a:solidFill>
                  <a:sysClr val="window" lastClr="FFFFFF"/>
                </a:solidFill>
                <a:latin typeface="Impact MT Std" pitchFamily="34" charset="0"/>
                <a:ea typeface="微软雅黑" panose="020B0503020204020204" charset="-122"/>
              </a:endParaRPr>
            </a:p>
          </p:txBody>
        </p:sp>
      </p:grpSp>
      <p:sp>
        <p:nvSpPr>
          <p:cNvPr id="98" name="矩形 97"/>
          <p:cNvSpPr/>
          <p:nvPr/>
        </p:nvSpPr>
        <p:spPr>
          <a:xfrm>
            <a:off x="6270783" y="5912222"/>
            <a:ext cx="2448560" cy="645160"/>
          </a:xfrm>
          <a:prstGeom prst="rect">
            <a:avLst/>
          </a:prstGeom>
        </p:spPr>
        <p:txBody>
          <a:bodyPr wrap="none">
            <a:spAutoFit/>
          </a:bodyPr>
          <a:lstStyle/>
          <a:p>
            <a:pPr algn="ctr">
              <a:spcBef>
                <a:spcPct val="0"/>
              </a:spcBef>
              <a:buFont typeface="Arial" panose="020B0604020202020204" pitchFamily="34" charset="0"/>
              <a:buNone/>
            </a:pPr>
            <a:r>
              <a:rPr lang="zh-CN" altLang="en-US" b="1" dirty="0">
                <a:solidFill>
                  <a:srgbClr val="C69C38"/>
                </a:solidFill>
                <a:latin typeface="微软雅黑" panose="020B0503020204020204" charset="-122"/>
                <a:ea typeface="微软雅黑" panose="020B0503020204020204" charset="-122"/>
                <a:cs typeface="Arial" panose="020B0604020202020204" pitchFamily="34" charset="0"/>
              </a:rPr>
              <a:t>反应/解决</a:t>
            </a:r>
            <a:endParaRPr lang="zh-CN" altLang="en-US" b="1" dirty="0">
              <a:solidFill>
                <a:srgbClr val="C69C38"/>
              </a:solidFill>
              <a:latin typeface="微软雅黑" panose="020B0503020204020204" charset="-122"/>
              <a:ea typeface="微软雅黑" panose="020B0503020204020204" charset="-122"/>
              <a:cs typeface="Arial" panose="020B0604020202020204" pitchFamily="34" charset="0"/>
            </a:endParaRPr>
          </a:p>
          <a:p>
            <a:pPr algn="ctr">
              <a:spcBef>
                <a:spcPct val="0"/>
              </a:spcBef>
              <a:buFont typeface="Arial" panose="020B0604020202020204" pitchFamily="34" charset="0"/>
              <a:buNone/>
            </a:pPr>
            <a:r>
              <a:rPr lang="zh-CN" altLang="en-US" b="1" dirty="0">
                <a:solidFill>
                  <a:srgbClr val="C69C38"/>
                </a:solidFill>
                <a:latin typeface="微软雅黑" panose="020B0503020204020204" charset="-122"/>
                <a:ea typeface="微软雅黑" panose="020B0503020204020204" charset="-122"/>
                <a:cs typeface="Arial" panose="020B0604020202020204" pitchFamily="34" charset="0"/>
              </a:rPr>
              <a:t>(response/solution)</a:t>
            </a:r>
            <a:endParaRPr lang="zh-CN" altLang="en-US" b="1" dirty="0">
              <a:solidFill>
                <a:srgbClr val="C69C38"/>
              </a:solidFill>
              <a:latin typeface="微软雅黑" panose="020B0503020204020204" charset="-122"/>
              <a:ea typeface="微软雅黑" panose="020B0503020204020204" charset="-122"/>
              <a:cs typeface="Arial" panose="020B0604020202020204" pitchFamily="34" charset="0"/>
            </a:endParaRPr>
          </a:p>
        </p:txBody>
      </p:sp>
      <p:grpSp>
        <p:nvGrpSpPr>
          <p:cNvPr id="103" name="组合 102"/>
          <p:cNvGrpSpPr/>
          <p:nvPr/>
        </p:nvGrpSpPr>
        <p:grpSpPr>
          <a:xfrm>
            <a:off x="10030086" y="5051177"/>
            <a:ext cx="881649" cy="825350"/>
            <a:chOff x="1399514" y="3016325"/>
            <a:chExt cx="881649" cy="825350"/>
          </a:xfrm>
        </p:grpSpPr>
        <p:sp>
          <p:nvSpPr>
            <p:cNvPr id="104" name="橢圓 5"/>
            <p:cNvSpPr/>
            <p:nvPr/>
          </p:nvSpPr>
          <p:spPr>
            <a:xfrm>
              <a:off x="1399514" y="3016325"/>
              <a:ext cx="827193" cy="825350"/>
            </a:xfrm>
            <a:prstGeom prst="ellipse">
              <a:avLst/>
            </a:prstGeom>
            <a:gradFill>
              <a:gsLst>
                <a:gs pos="1000">
                  <a:srgbClr val="026C68"/>
                </a:gs>
                <a:gs pos="100000">
                  <a:srgbClr val="059188"/>
                </a:gs>
              </a:gsLst>
              <a:lin ang="5400000" scaled="1"/>
            </a:gradFill>
            <a:ln w="120650" cap="flat" cmpd="sng" algn="ctr">
              <a:gradFill flip="none" rotWithShape="1">
                <a:gsLst>
                  <a:gs pos="0">
                    <a:sysClr val="window" lastClr="FFFFFF">
                      <a:lumMod val="78000"/>
                    </a:sysClr>
                  </a:gs>
                  <a:gs pos="100000">
                    <a:sysClr val="window" lastClr="FFFFFF">
                      <a:lumMod val="98000"/>
                    </a:sysClr>
                  </a:gs>
                </a:gsLst>
                <a:lin ang="5400000" scaled="1"/>
                <a:tileRect/>
              </a:gradFill>
              <a:prstDash val="solid"/>
            </a:ln>
            <a:effectLst>
              <a:innerShdw blurRad="330200" dist="165100" dir="16200000">
                <a:prstClr val="black">
                  <a:alpha val="53000"/>
                </a:prstClr>
              </a:innerShdw>
            </a:effectLst>
          </p:spPr>
          <p:txBody>
            <a:bodyPr rtlCol="0" anchor="ctr"/>
            <a:lstStyle/>
            <a:p>
              <a:pPr algn="ctr"/>
              <a:endParaRPr lang="zh-TW" altLang="en-US" sz="2800">
                <a:solidFill>
                  <a:sysClr val="window" lastClr="FFFFFF"/>
                </a:solidFill>
                <a:effectLst>
                  <a:outerShdw blurRad="38100" dist="38100" dir="2700000" algn="tl">
                    <a:srgbClr val="000000">
                      <a:alpha val="43137"/>
                    </a:srgbClr>
                  </a:outerShdw>
                </a:effectLst>
                <a:latin typeface="DIN-BoldItalic" pitchFamily="50" charset="0"/>
              </a:endParaRPr>
            </a:p>
          </p:txBody>
        </p:sp>
        <p:sp>
          <p:nvSpPr>
            <p:cNvPr id="105" name="文本框 9"/>
            <p:cNvSpPr txBox="1"/>
            <p:nvPr/>
          </p:nvSpPr>
          <p:spPr>
            <a:xfrm>
              <a:off x="1399514" y="3212976"/>
              <a:ext cx="881649" cy="437515"/>
            </a:xfrm>
            <a:prstGeom prst="rect">
              <a:avLst/>
            </a:prstGeom>
            <a:noFill/>
          </p:spPr>
          <p:txBody>
            <a:bodyPr wrap="square" lIns="68580" tIns="34290" rIns="68580" bIns="34290" rtlCol="0">
              <a:spAutoFit/>
            </a:bodyPr>
            <a:lstStyle/>
            <a:p>
              <a:pPr marL="0" lvl="1" algn="ctr"/>
              <a:r>
                <a:rPr lang="en-US" sz="2400" b="1" dirty="0">
                  <a:solidFill>
                    <a:sysClr val="window" lastClr="FFFFFF"/>
                  </a:solidFill>
                  <a:latin typeface="Impact MT Std" pitchFamily="34" charset="0"/>
                  <a:ea typeface="微软雅黑" panose="020B0503020204020204" charset="-122"/>
                </a:rPr>
                <a:t>4</a:t>
              </a:r>
              <a:endParaRPr lang="en-US" sz="2400" b="1" kern="0" dirty="0">
                <a:solidFill>
                  <a:sysClr val="window" lastClr="FFFFFF"/>
                </a:solidFill>
                <a:latin typeface="Impact MT Std" pitchFamily="34" charset="0"/>
                <a:ea typeface="微软雅黑" panose="020B0503020204020204" charset="-122"/>
              </a:endParaRPr>
            </a:p>
          </p:txBody>
        </p:sp>
      </p:grpSp>
      <p:sp>
        <p:nvSpPr>
          <p:cNvPr id="106" name="矩形 105"/>
          <p:cNvSpPr/>
          <p:nvPr/>
        </p:nvSpPr>
        <p:spPr>
          <a:xfrm>
            <a:off x="9036034" y="5912222"/>
            <a:ext cx="2324100" cy="645160"/>
          </a:xfrm>
          <a:prstGeom prst="rect">
            <a:avLst/>
          </a:prstGeom>
        </p:spPr>
        <p:txBody>
          <a:bodyPr wrap="none">
            <a:spAutoFit/>
          </a:bodyPr>
          <a:lstStyle/>
          <a:p>
            <a:pPr algn="ctr">
              <a:spcBef>
                <a:spcPct val="0"/>
              </a:spcBef>
              <a:buFont typeface="Arial" panose="020B0604020202020204" pitchFamily="34" charset="0"/>
              <a:buNone/>
            </a:pPr>
            <a:r>
              <a:rPr lang="zh-CN" altLang="en-US" b="1" dirty="0">
                <a:solidFill>
                  <a:srgbClr val="059188"/>
                </a:solidFill>
                <a:latin typeface="微软雅黑" panose="020B0503020204020204" charset="-122"/>
                <a:ea typeface="微软雅黑" panose="020B0503020204020204" charset="-122"/>
                <a:cs typeface="Arial" panose="020B0604020202020204" pitchFamily="34" charset="0"/>
              </a:rPr>
              <a:t>评价/结果</a:t>
            </a:r>
            <a:endParaRPr lang="zh-CN" altLang="en-US" b="1" dirty="0">
              <a:solidFill>
                <a:srgbClr val="059188"/>
              </a:solidFill>
              <a:latin typeface="微软雅黑" panose="020B0503020204020204" charset="-122"/>
              <a:ea typeface="微软雅黑" panose="020B0503020204020204" charset="-122"/>
              <a:cs typeface="Arial" panose="020B0604020202020204" pitchFamily="34" charset="0"/>
            </a:endParaRPr>
          </a:p>
          <a:p>
            <a:pPr algn="ctr">
              <a:spcBef>
                <a:spcPct val="0"/>
              </a:spcBef>
              <a:buFont typeface="Arial" panose="020B0604020202020204" pitchFamily="34" charset="0"/>
              <a:buNone/>
            </a:pPr>
            <a:r>
              <a:rPr lang="zh-CN" altLang="en-US" b="1" dirty="0">
                <a:solidFill>
                  <a:srgbClr val="059188"/>
                </a:solidFill>
                <a:latin typeface="微软雅黑" panose="020B0503020204020204" charset="-122"/>
                <a:ea typeface="微软雅黑" panose="020B0503020204020204" charset="-122"/>
                <a:cs typeface="Arial" panose="020B0604020202020204" pitchFamily="34" charset="0"/>
              </a:rPr>
              <a:t>(evaluation/result)</a:t>
            </a:r>
            <a:endParaRPr lang="zh-CN" altLang="en-US" b="1" dirty="0">
              <a:solidFill>
                <a:srgbClr val="059188"/>
              </a:solidFill>
              <a:latin typeface="微软雅黑" panose="020B0503020204020204" charset="-122"/>
              <a:ea typeface="微软雅黑" panose="020B0503020204020204" charset="-122"/>
              <a:cs typeface="Arial" panose="020B0604020202020204" pitchFamily="34" charset="0"/>
            </a:endParaRPr>
          </a:p>
        </p:txBody>
      </p:sp>
      <p:sp>
        <p:nvSpPr>
          <p:cNvPr id="111" name="文本框 110"/>
          <p:cNvSpPr txBox="1"/>
          <p:nvPr/>
        </p:nvSpPr>
        <p:spPr>
          <a:xfrm>
            <a:off x="524510" y="3897630"/>
            <a:ext cx="6037580" cy="398780"/>
          </a:xfrm>
          <a:prstGeom prst="rect">
            <a:avLst/>
          </a:prstGeom>
          <a:noFill/>
        </p:spPr>
        <p:txBody>
          <a:bodyPr wrap="square" rtlCol="0" anchor="t">
            <a:spAutoFit/>
          </a:bodyPr>
          <a:lstStyle/>
          <a:p>
            <a:r>
              <a:rPr lang="zh-CN" altLang="en-US" sz="2000" b="1"/>
              <a:t>概括具体模式(General—Specific Pattern)</a:t>
            </a:r>
            <a:endParaRPr lang="zh-CN" altLang="en-US" sz="2000" b="1"/>
          </a:p>
        </p:txBody>
      </p:sp>
      <p:sp>
        <p:nvSpPr>
          <p:cNvPr id="112" name="文本框 111"/>
          <p:cNvSpPr txBox="1"/>
          <p:nvPr/>
        </p:nvSpPr>
        <p:spPr>
          <a:xfrm>
            <a:off x="524510" y="4814570"/>
            <a:ext cx="5462270" cy="398780"/>
          </a:xfrm>
          <a:prstGeom prst="rect">
            <a:avLst/>
          </a:prstGeom>
          <a:noFill/>
        </p:spPr>
        <p:txBody>
          <a:bodyPr wrap="square" rtlCol="0" anchor="t">
            <a:spAutoFit/>
          </a:bodyPr>
          <a:lstStyle/>
          <a:p>
            <a:r>
              <a:rPr lang="zh-CN" altLang="en-US" sz="2000" b="1"/>
              <a:t>问题解决模式(Problem—Solution Pattern)</a:t>
            </a:r>
            <a:endParaRPr lang="zh-CN" altLang="en-US" sz="2000" b="1"/>
          </a:p>
        </p:txBody>
      </p:sp>
      <p:pic>
        <p:nvPicPr>
          <p:cNvPr id="8" name="内容占位符 7" descr="水印"/>
          <p:cNvPicPr>
            <a:picLocks noChangeAspect="1"/>
          </p:cNvPicPr>
          <p:nvPr userDrawn="1"/>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par>
                          <p:cTn id="12" fill="hold">
                            <p:stCondLst>
                              <p:cond delay="0"/>
                            </p:stCondLst>
                            <p:childTnLst>
                              <p:par>
                                <p:cTn id="13" presetID="2" presetClass="entr" presetSubtype="4"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500" fill="hold"/>
                                        <p:tgtEl>
                                          <p:spTgt spid="41"/>
                                        </p:tgtEl>
                                        <p:attrNameLst>
                                          <p:attrName>ppt_x</p:attrName>
                                        </p:attrNameLst>
                                      </p:cBhvr>
                                      <p:tavLst>
                                        <p:tav tm="0">
                                          <p:val>
                                            <p:strVal val="#ppt_x"/>
                                          </p:val>
                                        </p:tav>
                                        <p:tav tm="100000">
                                          <p:val>
                                            <p:strVal val="#ppt_x"/>
                                          </p:val>
                                        </p:tav>
                                      </p:tavLst>
                                    </p:anim>
                                    <p:anim calcmode="lin" valueType="num">
                                      <p:cBhvr additive="base">
                                        <p:cTn id="16" dur="500" fill="hold"/>
                                        <p:tgtEl>
                                          <p:spTgt spid="41"/>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fade">
                                      <p:cBhvr>
                                        <p:cTn id="20" dur="1000"/>
                                        <p:tgtEl>
                                          <p:spTgt spid="44"/>
                                        </p:tgtEl>
                                      </p:cBhvr>
                                    </p:animEffect>
                                    <p:anim calcmode="lin" valueType="num">
                                      <p:cBhvr>
                                        <p:cTn id="21" dur="1000" fill="hold"/>
                                        <p:tgtEl>
                                          <p:spTgt spid="44"/>
                                        </p:tgtEl>
                                        <p:attrNameLst>
                                          <p:attrName>ppt_x</p:attrName>
                                        </p:attrNameLst>
                                      </p:cBhvr>
                                      <p:tavLst>
                                        <p:tav tm="0">
                                          <p:val>
                                            <p:strVal val="#ppt_x"/>
                                          </p:val>
                                        </p:tav>
                                        <p:tav tm="100000">
                                          <p:val>
                                            <p:strVal val="#ppt_x"/>
                                          </p:val>
                                        </p:tav>
                                      </p:tavLst>
                                    </p:anim>
                                    <p:anim calcmode="lin" valueType="num">
                                      <p:cBhvr>
                                        <p:cTn id="22" dur="1000" fill="hold"/>
                                        <p:tgtEl>
                                          <p:spTgt spid="44"/>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additive="base">
                                        <p:cTn id="26" dur="500" fill="hold"/>
                                        <p:tgtEl>
                                          <p:spTgt spid="49"/>
                                        </p:tgtEl>
                                        <p:attrNameLst>
                                          <p:attrName>ppt_x</p:attrName>
                                        </p:attrNameLst>
                                      </p:cBhvr>
                                      <p:tavLst>
                                        <p:tav tm="0">
                                          <p:val>
                                            <p:strVal val="#ppt_x"/>
                                          </p:val>
                                        </p:tav>
                                        <p:tav tm="100000">
                                          <p:val>
                                            <p:strVal val="#ppt_x"/>
                                          </p:val>
                                        </p:tav>
                                      </p:tavLst>
                                    </p:anim>
                                    <p:anim calcmode="lin" valueType="num">
                                      <p:cBhvr additive="base">
                                        <p:cTn id="27" dur="500" fill="hold"/>
                                        <p:tgtEl>
                                          <p:spTgt spid="49"/>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1000"/>
                                        <p:tgtEl>
                                          <p:spTgt spid="52"/>
                                        </p:tgtEl>
                                      </p:cBhvr>
                                    </p:animEffect>
                                    <p:anim calcmode="lin" valueType="num">
                                      <p:cBhvr>
                                        <p:cTn id="32" dur="1000" fill="hold"/>
                                        <p:tgtEl>
                                          <p:spTgt spid="52"/>
                                        </p:tgtEl>
                                        <p:attrNameLst>
                                          <p:attrName>ppt_x</p:attrName>
                                        </p:attrNameLst>
                                      </p:cBhvr>
                                      <p:tavLst>
                                        <p:tav tm="0">
                                          <p:val>
                                            <p:strVal val="#ppt_x"/>
                                          </p:val>
                                        </p:tav>
                                        <p:tav tm="100000">
                                          <p:val>
                                            <p:strVal val="#ppt_x"/>
                                          </p:val>
                                        </p:tav>
                                      </p:tavLst>
                                    </p:anim>
                                    <p:anim calcmode="lin" valueType="num">
                                      <p:cBhvr>
                                        <p:cTn id="33" dur="1000" fill="hold"/>
                                        <p:tgtEl>
                                          <p:spTgt spid="52"/>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 calcmode="lin" valueType="num">
                                      <p:cBhvr additive="base">
                                        <p:cTn id="37" dur="500" fill="hold"/>
                                        <p:tgtEl>
                                          <p:spTgt spid="57"/>
                                        </p:tgtEl>
                                        <p:attrNameLst>
                                          <p:attrName>ppt_x</p:attrName>
                                        </p:attrNameLst>
                                      </p:cBhvr>
                                      <p:tavLst>
                                        <p:tav tm="0">
                                          <p:val>
                                            <p:strVal val="#ppt_x"/>
                                          </p:val>
                                        </p:tav>
                                        <p:tav tm="100000">
                                          <p:val>
                                            <p:strVal val="#ppt_x"/>
                                          </p:val>
                                        </p:tav>
                                      </p:tavLst>
                                    </p:anim>
                                    <p:anim calcmode="lin" valueType="num">
                                      <p:cBhvr additive="base">
                                        <p:cTn id="38" dur="500" fill="hold"/>
                                        <p:tgtEl>
                                          <p:spTgt spid="57"/>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42" presetClass="entr" presetSubtype="0" fill="hold" grpId="0" nodeType="after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fade">
                                      <p:cBhvr>
                                        <p:cTn id="42" dur="1000"/>
                                        <p:tgtEl>
                                          <p:spTgt spid="60"/>
                                        </p:tgtEl>
                                      </p:cBhvr>
                                    </p:animEffect>
                                    <p:anim calcmode="lin" valueType="num">
                                      <p:cBhvr>
                                        <p:cTn id="43" dur="1000" fill="hold"/>
                                        <p:tgtEl>
                                          <p:spTgt spid="60"/>
                                        </p:tgtEl>
                                        <p:attrNameLst>
                                          <p:attrName>ppt_x</p:attrName>
                                        </p:attrNameLst>
                                      </p:cBhvr>
                                      <p:tavLst>
                                        <p:tav tm="0">
                                          <p:val>
                                            <p:strVal val="#ppt_x"/>
                                          </p:val>
                                        </p:tav>
                                        <p:tav tm="100000">
                                          <p:val>
                                            <p:strVal val="#ppt_x"/>
                                          </p:val>
                                        </p:tav>
                                      </p:tavLst>
                                    </p:anim>
                                    <p:anim calcmode="lin" valueType="num">
                                      <p:cBhvr>
                                        <p:cTn id="44" dur="1000" fill="hold"/>
                                        <p:tgtEl>
                                          <p:spTgt spid="60"/>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2" presetClass="entr" presetSubtype="4" fill="hold" nodeType="afterEffect">
                                  <p:stCondLst>
                                    <p:cond delay="0"/>
                                  </p:stCondLst>
                                  <p:childTnLst>
                                    <p:set>
                                      <p:cBhvr>
                                        <p:cTn id="47" dur="1" fill="hold">
                                          <p:stCondLst>
                                            <p:cond delay="0"/>
                                          </p:stCondLst>
                                        </p:cTn>
                                        <p:tgtEl>
                                          <p:spTgt spid="87"/>
                                        </p:tgtEl>
                                        <p:attrNameLst>
                                          <p:attrName>style.visibility</p:attrName>
                                        </p:attrNameLst>
                                      </p:cBhvr>
                                      <p:to>
                                        <p:strVal val="visible"/>
                                      </p:to>
                                    </p:set>
                                    <p:anim calcmode="lin" valueType="num">
                                      <p:cBhvr additive="base">
                                        <p:cTn id="48" dur="500" fill="hold"/>
                                        <p:tgtEl>
                                          <p:spTgt spid="87"/>
                                        </p:tgtEl>
                                        <p:attrNameLst>
                                          <p:attrName>ppt_x</p:attrName>
                                        </p:attrNameLst>
                                      </p:cBhvr>
                                      <p:tavLst>
                                        <p:tav tm="0">
                                          <p:val>
                                            <p:strVal val="#ppt_x"/>
                                          </p:val>
                                        </p:tav>
                                        <p:tav tm="100000">
                                          <p:val>
                                            <p:strVal val="#ppt_x"/>
                                          </p:val>
                                        </p:tav>
                                      </p:tavLst>
                                    </p:anim>
                                    <p:anim calcmode="lin" valueType="num">
                                      <p:cBhvr additive="base">
                                        <p:cTn id="49" dur="500" fill="hold"/>
                                        <p:tgtEl>
                                          <p:spTgt spid="87"/>
                                        </p:tgtEl>
                                        <p:attrNameLst>
                                          <p:attrName>ppt_y</p:attrName>
                                        </p:attrNameLst>
                                      </p:cBhvr>
                                      <p:tavLst>
                                        <p:tav tm="0">
                                          <p:val>
                                            <p:strVal val="1+#ppt_h/2"/>
                                          </p:val>
                                        </p:tav>
                                        <p:tav tm="100000">
                                          <p:val>
                                            <p:strVal val="#ppt_y"/>
                                          </p:val>
                                        </p:tav>
                                      </p:tavLst>
                                    </p:anim>
                                  </p:childTnLst>
                                </p:cTn>
                              </p:par>
                            </p:childTnLst>
                          </p:cTn>
                        </p:par>
                        <p:par>
                          <p:cTn id="50" fill="hold">
                            <p:stCondLst>
                              <p:cond delay="5000"/>
                            </p:stCondLst>
                            <p:childTnLst>
                              <p:par>
                                <p:cTn id="51" presetID="42" presetClass="entr" presetSubtype="0" fill="hold" grpId="0" nodeType="afterEffect">
                                  <p:stCondLst>
                                    <p:cond delay="0"/>
                                  </p:stCondLst>
                                  <p:childTnLst>
                                    <p:set>
                                      <p:cBhvr>
                                        <p:cTn id="52" dur="1" fill="hold">
                                          <p:stCondLst>
                                            <p:cond delay="0"/>
                                          </p:stCondLst>
                                        </p:cTn>
                                        <p:tgtEl>
                                          <p:spTgt spid="90"/>
                                        </p:tgtEl>
                                        <p:attrNameLst>
                                          <p:attrName>style.visibility</p:attrName>
                                        </p:attrNameLst>
                                      </p:cBhvr>
                                      <p:to>
                                        <p:strVal val="visible"/>
                                      </p:to>
                                    </p:set>
                                    <p:animEffect transition="in" filter="fade">
                                      <p:cBhvr>
                                        <p:cTn id="53" dur="1000"/>
                                        <p:tgtEl>
                                          <p:spTgt spid="90"/>
                                        </p:tgtEl>
                                      </p:cBhvr>
                                    </p:animEffect>
                                    <p:anim calcmode="lin" valueType="num">
                                      <p:cBhvr>
                                        <p:cTn id="54" dur="1000" fill="hold"/>
                                        <p:tgtEl>
                                          <p:spTgt spid="90"/>
                                        </p:tgtEl>
                                        <p:attrNameLst>
                                          <p:attrName>ppt_x</p:attrName>
                                        </p:attrNameLst>
                                      </p:cBhvr>
                                      <p:tavLst>
                                        <p:tav tm="0">
                                          <p:val>
                                            <p:strVal val="#ppt_x"/>
                                          </p:val>
                                        </p:tav>
                                        <p:tav tm="100000">
                                          <p:val>
                                            <p:strVal val="#ppt_x"/>
                                          </p:val>
                                        </p:tav>
                                      </p:tavLst>
                                    </p:anim>
                                    <p:anim calcmode="lin" valueType="num">
                                      <p:cBhvr>
                                        <p:cTn id="55" dur="1000" fill="hold"/>
                                        <p:tgtEl>
                                          <p:spTgt spid="90"/>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2" presetClass="entr" presetSubtype="4" fill="hold" nodeType="afterEffect">
                                  <p:stCondLst>
                                    <p:cond delay="0"/>
                                  </p:stCondLst>
                                  <p:childTnLst>
                                    <p:set>
                                      <p:cBhvr>
                                        <p:cTn id="58" dur="1" fill="hold">
                                          <p:stCondLst>
                                            <p:cond delay="0"/>
                                          </p:stCondLst>
                                        </p:cTn>
                                        <p:tgtEl>
                                          <p:spTgt spid="91"/>
                                        </p:tgtEl>
                                        <p:attrNameLst>
                                          <p:attrName>style.visibility</p:attrName>
                                        </p:attrNameLst>
                                      </p:cBhvr>
                                      <p:to>
                                        <p:strVal val="visible"/>
                                      </p:to>
                                    </p:set>
                                    <p:anim calcmode="lin" valueType="num">
                                      <p:cBhvr additive="base">
                                        <p:cTn id="59" dur="500" fill="hold"/>
                                        <p:tgtEl>
                                          <p:spTgt spid="91"/>
                                        </p:tgtEl>
                                        <p:attrNameLst>
                                          <p:attrName>ppt_x</p:attrName>
                                        </p:attrNameLst>
                                      </p:cBhvr>
                                      <p:tavLst>
                                        <p:tav tm="0">
                                          <p:val>
                                            <p:strVal val="#ppt_x"/>
                                          </p:val>
                                        </p:tav>
                                        <p:tav tm="100000">
                                          <p:val>
                                            <p:strVal val="#ppt_x"/>
                                          </p:val>
                                        </p:tav>
                                      </p:tavLst>
                                    </p:anim>
                                    <p:anim calcmode="lin" valueType="num">
                                      <p:cBhvr additive="base">
                                        <p:cTn id="60" dur="500" fill="hold"/>
                                        <p:tgtEl>
                                          <p:spTgt spid="91"/>
                                        </p:tgtEl>
                                        <p:attrNameLst>
                                          <p:attrName>ppt_y</p:attrName>
                                        </p:attrNameLst>
                                      </p:cBhvr>
                                      <p:tavLst>
                                        <p:tav tm="0">
                                          <p:val>
                                            <p:strVal val="1+#ppt_h/2"/>
                                          </p:val>
                                        </p:tav>
                                        <p:tav tm="100000">
                                          <p:val>
                                            <p:strVal val="#ppt_y"/>
                                          </p:val>
                                        </p:tav>
                                      </p:tavLst>
                                    </p:anim>
                                  </p:childTnLst>
                                </p:cTn>
                              </p:par>
                            </p:childTnLst>
                          </p:cTn>
                        </p:par>
                        <p:par>
                          <p:cTn id="61" fill="hold">
                            <p:stCondLst>
                              <p:cond delay="6500"/>
                            </p:stCondLst>
                            <p:childTnLst>
                              <p:par>
                                <p:cTn id="62" presetID="42" presetClass="entr" presetSubtype="0" fill="hold" grpId="0" nodeType="afterEffect">
                                  <p:stCondLst>
                                    <p:cond delay="0"/>
                                  </p:stCondLst>
                                  <p:childTnLst>
                                    <p:set>
                                      <p:cBhvr>
                                        <p:cTn id="63" dur="1" fill="hold">
                                          <p:stCondLst>
                                            <p:cond delay="0"/>
                                          </p:stCondLst>
                                        </p:cTn>
                                        <p:tgtEl>
                                          <p:spTgt spid="94"/>
                                        </p:tgtEl>
                                        <p:attrNameLst>
                                          <p:attrName>style.visibility</p:attrName>
                                        </p:attrNameLst>
                                      </p:cBhvr>
                                      <p:to>
                                        <p:strVal val="visible"/>
                                      </p:to>
                                    </p:set>
                                    <p:animEffect transition="in" filter="fade">
                                      <p:cBhvr>
                                        <p:cTn id="64" dur="1000"/>
                                        <p:tgtEl>
                                          <p:spTgt spid="94"/>
                                        </p:tgtEl>
                                      </p:cBhvr>
                                    </p:animEffect>
                                    <p:anim calcmode="lin" valueType="num">
                                      <p:cBhvr>
                                        <p:cTn id="65" dur="1000" fill="hold"/>
                                        <p:tgtEl>
                                          <p:spTgt spid="94"/>
                                        </p:tgtEl>
                                        <p:attrNameLst>
                                          <p:attrName>ppt_x</p:attrName>
                                        </p:attrNameLst>
                                      </p:cBhvr>
                                      <p:tavLst>
                                        <p:tav tm="0">
                                          <p:val>
                                            <p:strVal val="#ppt_x"/>
                                          </p:val>
                                        </p:tav>
                                        <p:tav tm="100000">
                                          <p:val>
                                            <p:strVal val="#ppt_x"/>
                                          </p:val>
                                        </p:tav>
                                      </p:tavLst>
                                    </p:anim>
                                    <p:anim calcmode="lin" valueType="num">
                                      <p:cBhvr>
                                        <p:cTn id="66" dur="1000" fill="hold"/>
                                        <p:tgtEl>
                                          <p:spTgt spid="94"/>
                                        </p:tgtEl>
                                        <p:attrNameLst>
                                          <p:attrName>ppt_y</p:attrName>
                                        </p:attrNameLst>
                                      </p:cBhvr>
                                      <p:tavLst>
                                        <p:tav tm="0">
                                          <p:val>
                                            <p:strVal val="#ppt_y+.1"/>
                                          </p:val>
                                        </p:tav>
                                        <p:tav tm="100000">
                                          <p:val>
                                            <p:strVal val="#ppt_y"/>
                                          </p:val>
                                        </p:tav>
                                      </p:tavLst>
                                    </p:anim>
                                  </p:childTnLst>
                                </p:cTn>
                              </p:par>
                            </p:childTnLst>
                          </p:cTn>
                        </p:par>
                        <p:par>
                          <p:cTn id="67" fill="hold">
                            <p:stCondLst>
                              <p:cond delay="7500"/>
                            </p:stCondLst>
                            <p:childTnLst>
                              <p:par>
                                <p:cTn id="68" presetID="2" presetClass="entr" presetSubtype="4" fill="hold" nodeType="afterEffect">
                                  <p:stCondLst>
                                    <p:cond delay="0"/>
                                  </p:stCondLst>
                                  <p:childTnLst>
                                    <p:set>
                                      <p:cBhvr>
                                        <p:cTn id="69" dur="1" fill="hold">
                                          <p:stCondLst>
                                            <p:cond delay="0"/>
                                          </p:stCondLst>
                                        </p:cTn>
                                        <p:tgtEl>
                                          <p:spTgt spid="95"/>
                                        </p:tgtEl>
                                        <p:attrNameLst>
                                          <p:attrName>style.visibility</p:attrName>
                                        </p:attrNameLst>
                                      </p:cBhvr>
                                      <p:to>
                                        <p:strVal val="visible"/>
                                      </p:to>
                                    </p:set>
                                    <p:anim calcmode="lin" valueType="num">
                                      <p:cBhvr additive="base">
                                        <p:cTn id="70" dur="500" fill="hold"/>
                                        <p:tgtEl>
                                          <p:spTgt spid="95"/>
                                        </p:tgtEl>
                                        <p:attrNameLst>
                                          <p:attrName>ppt_x</p:attrName>
                                        </p:attrNameLst>
                                      </p:cBhvr>
                                      <p:tavLst>
                                        <p:tav tm="0">
                                          <p:val>
                                            <p:strVal val="#ppt_x"/>
                                          </p:val>
                                        </p:tav>
                                        <p:tav tm="100000">
                                          <p:val>
                                            <p:strVal val="#ppt_x"/>
                                          </p:val>
                                        </p:tav>
                                      </p:tavLst>
                                    </p:anim>
                                    <p:anim calcmode="lin" valueType="num">
                                      <p:cBhvr additive="base">
                                        <p:cTn id="71" dur="500" fill="hold"/>
                                        <p:tgtEl>
                                          <p:spTgt spid="95"/>
                                        </p:tgtEl>
                                        <p:attrNameLst>
                                          <p:attrName>ppt_y</p:attrName>
                                        </p:attrNameLst>
                                      </p:cBhvr>
                                      <p:tavLst>
                                        <p:tav tm="0">
                                          <p:val>
                                            <p:strVal val="1+#ppt_h/2"/>
                                          </p:val>
                                        </p:tav>
                                        <p:tav tm="100000">
                                          <p:val>
                                            <p:strVal val="#ppt_y"/>
                                          </p:val>
                                        </p:tav>
                                      </p:tavLst>
                                    </p:anim>
                                  </p:childTnLst>
                                </p:cTn>
                              </p:par>
                            </p:childTnLst>
                          </p:cTn>
                        </p:par>
                        <p:par>
                          <p:cTn id="72" fill="hold">
                            <p:stCondLst>
                              <p:cond delay="8000"/>
                            </p:stCondLst>
                            <p:childTnLst>
                              <p:par>
                                <p:cTn id="73" presetID="42" presetClass="entr" presetSubtype="0" fill="hold" grpId="0" nodeType="afterEffect">
                                  <p:stCondLst>
                                    <p:cond delay="0"/>
                                  </p:stCondLst>
                                  <p:childTnLst>
                                    <p:set>
                                      <p:cBhvr>
                                        <p:cTn id="74" dur="1" fill="hold">
                                          <p:stCondLst>
                                            <p:cond delay="0"/>
                                          </p:stCondLst>
                                        </p:cTn>
                                        <p:tgtEl>
                                          <p:spTgt spid="98"/>
                                        </p:tgtEl>
                                        <p:attrNameLst>
                                          <p:attrName>style.visibility</p:attrName>
                                        </p:attrNameLst>
                                      </p:cBhvr>
                                      <p:to>
                                        <p:strVal val="visible"/>
                                      </p:to>
                                    </p:set>
                                    <p:animEffect transition="in" filter="fade">
                                      <p:cBhvr>
                                        <p:cTn id="75" dur="1000"/>
                                        <p:tgtEl>
                                          <p:spTgt spid="98"/>
                                        </p:tgtEl>
                                      </p:cBhvr>
                                    </p:animEffect>
                                    <p:anim calcmode="lin" valueType="num">
                                      <p:cBhvr>
                                        <p:cTn id="76" dur="1000" fill="hold"/>
                                        <p:tgtEl>
                                          <p:spTgt spid="98"/>
                                        </p:tgtEl>
                                        <p:attrNameLst>
                                          <p:attrName>ppt_x</p:attrName>
                                        </p:attrNameLst>
                                      </p:cBhvr>
                                      <p:tavLst>
                                        <p:tav tm="0">
                                          <p:val>
                                            <p:strVal val="#ppt_x"/>
                                          </p:val>
                                        </p:tav>
                                        <p:tav tm="100000">
                                          <p:val>
                                            <p:strVal val="#ppt_x"/>
                                          </p:val>
                                        </p:tav>
                                      </p:tavLst>
                                    </p:anim>
                                    <p:anim calcmode="lin" valueType="num">
                                      <p:cBhvr>
                                        <p:cTn id="77" dur="1000" fill="hold"/>
                                        <p:tgtEl>
                                          <p:spTgt spid="98"/>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 presetClass="entr" presetSubtype="4" fill="hold" nodeType="afterEffect">
                                  <p:stCondLst>
                                    <p:cond delay="0"/>
                                  </p:stCondLst>
                                  <p:childTnLst>
                                    <p:set>
                                      <p:cBhvr>
                                        <p:cTn id="80" dur="1" fill="hold">
                                          <p:stCondLst>
                                            <p:cond delay="0"/>
                                          </p:stCondLst>
                                        </p:cTn>
                                        <p:tgtEl>
                                          <p:spTgt spid="103"/>
                                        </p:tgtEl>
                                        <p:attrNameLst>
                                          <p:attrName>style.visibility</p:attrName>
                                        </p:attrNameLst>
                                      </p:cBhvr>
                                      <p:to>
                                        <p:strVal val="visible"/>
                                      </p:to>
                                    </p:set>
                                    <p:anim calcmode="lin" valueType="num">
                                      <p:cBhvr additive="base">
                                        <p:cTn id="81" dur="500" fill="hold"/>
                                        <p:tgtEl>
                                          <p:spTgt spid="103"/>
                                        </p:tgtEl>
                                        <p:attrNameLst>
                                          <p:attrName>ppt_x</p:attrName>
                                        </p:attrNameLst>
                                      </p:cBhvr>
                                      <p:tavLst>
                                        <p:tav tm="0">
                                          <p:val>
                                            <p:strVal val="#ppt_x"/>
                                          </p:val>
                                        </p:tav>
                                        <p:tav tm="100000">
                                          <p:val>
                                            <p:strVal val="#ppt_x"/>
                                          </p:val>
                                        </p:tav>
                                      </p:tavLst>
                                    </p:anim>
                                    <p:anim calcmode="lin" valueType="num">
                                      <p:cBhvr additive="base">
                                        <p:cTn id="82" dur="500" fill="hold"/>
                                        <p:tgtEl>
                                          <p:spTgt spid="103"/>
                                        </p:tgtEl>
                                        <p:attrNameLst>
                                          <p:attrName>ppt_y</p:attrName>
                                        </p:attrNameLst>
                                      </p:cBhvr>
                                      <p:tavLst>
                                        <p:tav tm="0">
                                          <p:val>
                                            <p:strVal val="1+#ppt_h/2"/>
                                          </p:val>
                                        </p:tav>
                                        <p:tav tm="100000">
                                          <p:val>
                                            <p:strVal val="#ppt_y"/>
                                          </p:val>
                                        </p:tav>
                                      </p:tavLst>
                                    </p:anim>
                                  </p:childTnLst>
                                </p:cTn>
                              </p:par>
                            </p:childTnLst>
                          </p:cTn>
                        </p:par>
                        <p:par>
                          <p:cTn id="83" fill="hold">
                            <p:stCondLst>
                              <p:cond delay="9500"/>
                            </p:stCondLst>
                            <p:childTnLst>
                              <p:par>
                                <p:cTn id="84" presetID="42" presetClass="entr" presetSubtype="0" fill="hold" grpId="0" nodeType="afterEffect">
                                  <p:stCondLst>
                                    <p:cond delay="0"/>
                                  </p:stCondLst>
                                  <p:childTnLst>
                                    <p:set>
                                      <p:cBhvr>
                                        <p:cTn id="85" dur="1" fill="hold">
                                          <p:stCondLst>
                                            <p:cond delay="0"/>
                                          </p:stCondLst>
                                        </p:cTn>
                                        <p:tgtEl>
                                          <p:spTgt spid="106"/>
                                        </p:tgtEl>
                                        <p:attrNameLst>
                                          <p:attrName>style.visibility</p:attrName>
                                        </p:attrNameLst>
                                      </p:cBhvr>
                                      <p:to>
                                        <p:strVal val="visible"/>
                                      </p:to>
                                    </p:set>
                                    <p:animEffect transition="in" filter="fade">
                                      <p:cBhvr>
                                        <p:cTn id="86" dur="1000"/>
                                        <p:tgtEl>
                                          <p:spTgt spid="106"/>
                                        </p:tgtEl>
                                      </p:cBhvr>
                                    </p:animEffect>
                                    <p:anim calcmode="lin" valueType="num">
                                      <p:cBhvr>
                                        <p:cTn id="87" dur="1000" fill="hold"/>
                                        <p:tgtEl>
                                          <p:spTgt spid="106"/>
                                        </p:tgtEl>
                                        <p:attrNameLst>
                                          <p:attrName>ppt_x</p:attrName>
                                        </p:attrNameLst>
                                      </p:cBhvr>
                                      <p:tavLst>
                                        <p:tav tm="0">
                                          <p:val>
                                            <p:strVal val="#ppt_x"/>
                                          </p:val>
                                        </p:tav>
                                        <p:tav tm="100000">
                                          <p:val>
                                            <p:strVal val="#ppt_x"/>
                                          </p:val>
                                        </p:tav>
                                      </p:tavLst>
                                    </p:anim>
                                    <p:anim calcmode="lin" valueType="num">
                                      <p:cBhvr>
                                        <p:cTn id="88" dur="1000" fill="hold"/>
                                        <p:tgtEl>
                                          <p:spTgt spid="106"/>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9" presetClass="entr" presetSubtype="0" fill="hold" nodeType="clickEffect">
                                  <p:stCondLst>
                                    <p:cond delay="0"/>
                                  </p:stCondLst>
                                  <p:childTnLst>
                                    <p:set>
                                      <p:cBhvr>
                                        <p:cTn id="92" dur="1" fill="hold">
                                          <p:stCondLst>
                                            <p:cond delay="0"/>
                                          </p:stCondLst>
                                        </p:cTn>
                                        <p:tgtEl>
                                          <p:spTgt spid="2">
                                            <p:txEl>
                                              <p:pRg st="2" end="2"/>
                                            </p:txEl>
                                          </p:spTgt>
                                        </p:tgtEl>
                                        <p:attrNameLst>
                                          <p:attrName>style.visibility</p:attrName>
                                        </p:attrNameLst>
                                      </p:cBhvr>
                                      <p:to>
                                        <p:strVal val="visible"/>
                                      </p:to>
                                    </p:set>
                                    <p:anim calcmode="lin" valueType="num">
                                      <p:cBhvr>
                                        <p:cTn id="93"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94"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5"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44" grpId="0"/>
      <p:bldP spid="52" grpId="0"/>
      <p:bldP spid="60" grpId="0"/>
      <p:bldP spid="90" grpId="0"/>
      <p:bldP spid="94" grpId="0"/>
      <p:bldP spid="98" grpId="0"/>
      <p:bldP spid="1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0225" y="495300"/>
            <a:ext cx="11132185" cy="6247130"/>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87960" y="300990"/>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1. 立足语篇篇章模式，结构要清晰</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13" name="矩形: 圆角 12"/>
          <p:cNvSpPr/>
          <p:nvPr/>
        </p:nvSpPr>
        <p:spPr>
          <a:xfrm>
            <a:off x="1996440" y="2303780"/>
            <a:ext cx="3816985" cy="33274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B0F0"/>
              </a:solidFill>
            </a:endParaRPr>
          </a:p>
        </p:txBody>
      </p:sp>
      <p:sp>
        <p:nvSpPr>
          <p:cNvPr id="6" name="矩形: 圆角 12"/>
          <p:cNvSpPr/>
          <p:nvPr/>
        </p:nvSpPr>
        <p:spPr>
          <a:xfrm>
            <a:off x="951230" y="3114040"/>
            <a:ext cx="1045210" cy="30861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B0F0"/>
              </a:solidFill>
            </a:endParaRPr>
          </a:p>
        </p:txBody>
      </p:sp>
      <p:sp>
        <p:nvSpPr>
          <p:cNvPr id="7" name="矩形: 圆角 12"/>
          <p:cNvSpPr/>
          <p:nvPr/>
        </p:nvSpPr>
        <p:spPr>
          <a:xfrm>
            <a:off x="1141095" y="4034155"/>
            <a:ext cx="1045210" cy="30861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B0F0"/>
              </a:solidFill>
            </a:endParaRPr>
          </a:p>
        </p:txBody>
      </p:sp>
      <p:sp>
        <p:nvSpPr>
          <p:cNvPr id="8" name="矩形: 圆角 12"/>
          <p:cNvSpPr/>
          <p:nvPr/>
        </p:nvSpPr>
        <p:spPr>
          <a:xfrm>
            <a:off x="1141095" y="4999990"/>
            <a:ext cx="1045210" cy="30861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B0F0"/>
              </a:solidFill>
            </a:endParaRPr>
          </a:p>
        </p:txBody>
      </p:sp>
      <p:sp>
        <p:nvSpPr>
          <p:cNvPr id="9" name="矩形: 圆角 12"/>
          <p:cNvSpPr/>
          <p:nvPr/>
        </p:nvSpPr>
        <p:spPr>
          <a:xfrm>
            <a:off x="3880485" y="1935480"/>
            <a:ext cx="1045210" cy="30861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B0F0"/>
              </a:solidFill>
            </a:endParaRPr>
          </a:p>
        </p:txBody>
      </p:sp>
      <p:sp>
        <p:nvSpPr>
          <p:cNvPr id="3" name="文本框 2"/>
          <p:cNvSpPr txBox="1"/>
          <p:nvPr/>
        </p:nvSpPr>
        <p:spPr>
          <a:xfrm>
            <a:off x="718185" y="982980"/>
            <a:ext cx="10716260" cy="5015865"/>
          </a:xfrm>
          <a:prstGeom prst="rect">
            <a:avLst/>
          </a:prstGeom>
          <a:noFill/>
        </p:spPr>
        <p:txBody>
          <a:bodyPr wrap="square" rtlCol="0" anchor="t">
            <a:spAutoFit/>
          </a:bodyPr>
          <a:lstStyle/>
          <a:p>
            <a:r>
              <a:rPr lang="en-US" altLang="zh-CN"/>
              <a:t>  </a:t>
            </a:r>
            <a:r>
              <a:rPr lang="en-US" altLang="zh-CN" sz="2000"/>
              <a:t> </a:t>
            </a:r>
            <a:r>
              <a:rPr lang="zh-CN" altLang="en-US" sz="2000"/>
              <a:t>Moving into a new home in a new neighborhood is an exciting experience. Of course, you want to make sure that you become an accepted and valuable part of your new neighborhood. The easiest way to accomplish this is to make sure you conduct yourself as a good neighbor should.  </a:t>
            </a:r>
            <a:r>
              <a:rPr lang="zh-CN" altLang="en-US" sz="2000" u="sng"/>
              <a:t>       31     </a:t>
            </a:r>
            <a:r>
              <a:rPr lang="zh-CN" altLang="en-US" sz="2000"/>
              <a:t> </a:t>
            </a:r>
            <a:r>
              <a:rPr lang="en-US" altLang="zh-CN" sz="2000">
                <a:solidFill>
                  <a:schemeClr val="bg1"/>
                </a:solidFill>
              </a:rPr>
              <a:t>.</a:t>
            </a:r>
            <a:endParaRPr lang="zh-CN" altLang="en-US" sz="2000"/>
          </a:p>
          <a:p>
            <a:r>
              <a:rPr lang="zh-CN" altLang="en-US" sz="2000"/>
              <a:t>     Perhaps one of the most important things you can do as a good neighbor is to keep your property(房产)neat, clean, and in good repair. </a:t>
            </a:r>
            <a:r>
              <a:rPr lang="zh-CN" altLang="en-US" sz="2000" u="sng"/>
              <a:t>       32       </a:t>
            </a:r>
            <a:r>
              <a:rPr lang="zh-CN" altLang="en-US" sz="2000"/>
              <a:t> By choosing to keep the outside of the home in great shape, you will help to improve the look and feel of the area.</a:t>
            </a:r>
            <a:endParaRPr lang="zh-CN" altLang="en-US" sz="2000"/>
          </a:p>
          <a:p>
            <a:r>
              <a:rPr lang="zh-CN" altLang="en-US" sz="2000"/>
              <a:t>      Second, take the overall appearance of the neighborhood seriously. When going for a walk, take along a small garbage bag. </a:t>
            </a:r>
            <a:r>
              <a:rPr lang="zh-CN" altLang="en-US" sz="2000" u="sng"/>
              <a:t>      33      </a:t>
            </a:r>
            <a:r>
              <a:rPr lang="zh-CN" altLang="en-US" sz="2000"/>
              <a:t> This small act will let your neighbors know that you care about the area.</a:t>
            </a:r>
            <a:endParaRPr lang="zh-CN" altLang="en-US" sz="2000"/>
          </a:p>
          <a:p>
            <a:r>
              <a:rPr lang="zh-CN" altLang="en-US" sz="2000"/>
              <a:t>     </a:t>
            </a:r>
            <a:r>
              <a:rPr lang="zh-CN" altLang="en-US" sz="2000" u="sng"/>
              <a:t>       34     </a:t>
            </a:r>
            <a:r>
              <a:rPr lang="zh-CN" altLang="en-US" sz="2000"/>
              <a:t> If a neighbor is going to be out of the town, offer to collect mail and newspapers. If a neighbor suffers an illness, offer to do the grocery shopping. Let them know that you are there to help in any way that is acceptable, while still respecting the privacy of your neighbor.</a:t>
            </a:r>
            <a:endParaRPr lang="zh-CN" altLang="en-US" sz="2000"/>
          </a:p>
          <a:p>
            <a:r>
              <a:rPr lang="zh-CN" altLang="en-US" sz="2000"/>
              <a:t>     </a:t>
            </a:r>
            <a:r>
              <a:rPr lang="zh-CN" altLang="en-US" sz="2000" u="sng"/>
              <a:t>       35      </a:t>
            </a:r>
            <a:r>
              <a:rPr lang="zh-CN" altLang="en-US" sz="2000"/>
              <a:t> By following the basic rules of respecting others, taking care of what belongs to you, and taking pride in the appearance of the neighborhood in general, you will quickly become a good neighbor that everyone appreciates.</a:t>
            </a:r>
            <a:endParaRPr lang="en-US" altLang="zh-CN" sz="2000">
              <a:solidFill>
                <a:schemeClr val="accent6">
                  <a:lumMod val="90000"/>
                  <a:lumOff val="10000"/>
                </a:schemeClr>
              </a:solidFill>
            </a:endParaRPr>
          </a:p>
        </p:txBody>
      </p:sp>
      <p:sp>
        <p:nvSpPr>
          <p:cNvPr id="4" name="文本框 3"/>
          <p:cNvSpPr txBox="1"/>
          <p:nvPr/>
        </p:nvSpPr>
        <p:spPr>
          <a:xfrm>
            <a:off x="2576195" y="1935480"/>
            <a:ext cx="9086215" cy="368300"/>
          </a:xfrm>
          <a:prstGeom prst="rect">
            <a:avLst/>
          </a:prstGeom>
          <a:noFill/>
        </p:spPr>
        <p:txBody>
          <a:bodyPr wrap="square" rtlCol="0" anchor="t">
            <a:spAutoFit/>
          </a:bodyPr>
          <a:lstStyle/>
          <a:p>
            <a:r>
              <a:rPr lang="zh-CN" altLang="en-US" b="1">
                <a:solidFill>
                  <a:srgbClr val="002060"/>
                </a:solidFill>
              </a:rPr>
              <a:t>G.Here are a few</a:t>
            </a:r>
            <a:r>
              <a:rPr lang="zh-CN" altLang="en-US" b="1">
                <a:solidFill>
                  <a:srgbClr val="FF0000"/>
                </a:solidFill>
              </a:rPr>
              <a:t> tips</a:t>
            </a:r>
            <a:r>
              <a:rPr lang="zh-CN" altLang="en-US" b="1">
                <a:solidFill>
                  <a:srgbClr val="002060"/>
                </a:solidFill>
              </a:rPr>
              <a:t> to help you win over everyone in the neighborhood quickly.</a:t>
            </a:r>
            <a:endParaRPr lang="zh-CN" altLang="en-US" b="1">
              <a:solidFill>
                <a:srgbClr val="002060"/>
              </a:solidFill>
            </a:endParaRPr>
          </a:p>
        </p:txBody>
      </p:sp>
      <p:cxnSp>
        <p:nvCxnSpPr>
          <p:cNvPr id="10" name="直接箭头连接符 9"/>
          <p:cNvCxnSpPr/>
          <p:nvPr/>
        </p:nvCxnSpPr>
        <p:spPr>
          <a:xfrm flipH="1">
            <a:off x="2517140" y="2240915"/>
            <a:ext cx="1947545" cy="18986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H="1">
            <a:off x="1996440" y="2272030"/>
            <a:ext cx="2562860" cy="95885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H="1">
            <a:off x="1996440" y="2303780"/>
            <a:ext cx="2578735" cy="185420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flipH="1">
            <a:off x="1826895" y="2351405"/>
            <a:ext cx="2764155" cy="278892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530225" y="5308600"/>
            <a:ext cx="11172190" cy="1322070"/>
          </a:xfrm>
          <a:prstGeom prst="rect">
            <a:avLst/>
          </a:prstGeom>
          <a:solidFill>
            <a:schemeClr val="accent6">
              <a:lumMod val="10000"/>
              <a:lumOff val="90000"/>
            </a:schemeClr>
          </a:solidFill>
        </p:spPr>
        <p:txBody>
          <a:bodyPr wrap="square" rtlCol="0" anchor="t">
            <a:spAutoFit/>
          </a:bodyPr>
          <a:lstStyle/>
          <a:p>
            <a:r>
              <a:rPr lang="en-US" altLang="zh-CN" sz="2000" b="1"/>
              <a:t>    </a:t>
            </a:r>
            <a:r>
              <a:rPr lang="zh-CN" altLang="en-US" sz="2000" b="1"/>
              <a:t>以问题“a few tips to help you win over everyone in the neighborhood quickly”为中心，积极探讨不同的方法和策略，是一个典型的“</a:t>
            </a:r>
            <a:r>
              <a:rPr lang="zh-CN" altLang="en-US" sz="2000" b="1">
                <a:solidFill>
                  <a:srgbClr val="FF0000"/>
                </a:solidFill>
              </a:rPr>
              <a:t>问题解决模式</a:t>
            </a:r>
            <a:r>
              <a:rPr lang="zh-CN" altLang="en-US" sz="2000" b="1"/>
              <a:t>”。把握了篇章类型与模式，我们就能较快锁定文章主旨，厘清文章脉络，根据</a:t>
            </a:r>
            <a:r>
              <a:rPr lang="zh-CN" altLang="en-US" sz="2000" b="1">
                <a:solidFill>
                  <a:srgbClr val="FF0000"/>
                </a:solidFill>
              </a:rPr>
              <a:t>观点和结构一致的原则</a:t>
            </a:r>
            <a:r>
              <a:rPr lang="zh-CN" altLang="en-US" sz="2000" b="1"/>
              <a:t>，预测判断34和35题的内容。</a:t>
            </a:r>
            <a:endParaRPr lang="zh-CN" altLang="en-US" sz="2000" b="1"/>
          </a:p>
          <a:p>
            <a:r>
              <a:rPr lang="zh-CN" altLang="en-US" sz="2000" b="1"/>
              <a:t>  立足篇章的结构分析，将提升我们的语篇意识，帮助</a:t>
            </a:r>
            <a:r>
              <a:rPr lang="zh-CN" altLang="en-US" sz="2000" b="1">
                <a:solidFill>
                  <a:srgbClr val="FF0000"/>
                </a:solidFill>
              </a:rPr>
              <a:t>厘清结构，抓住核心，提炼主旨，快速答题</a:t>
            </a:r>
            <a:r>
              <a:rPr lang="zh-CN" altLang="en-US" sz="2000" b="1"/>
              <a:t>。</a:t>
            </a:r>
            <a:endParaRPr lang="zh-CN" altLang="en-US" sz="2000" b="1"/>
          </a:p>
        </p:txBody>
      </p:sp>
      <p:sp>
        <p:nvSpPr>
          <p:cNvPr id="24" name="文本框 23"/>
          <p:cNvSpPr txBox="1"/>
          <p:nvPr/>
        </p:nvSpPr>
        <p:spPr>
          <a:xfrm>
            <a:off x="8418195" y="110490"/>
            <a:ext cx="2855595" cy="398780"/>
          </a:xfrm>
          <a:prstGeom prst="rect">
            <a:avLst/>
          </a:prstGeom>
          <a:noFill/>
        </p:spPr>
        <p:txBody>
          <a:bodyPr wrap="square" rtlCol="0" anchor="t">
            <a:spAutoFit/>
          </a:bodyPr>
          <a:lstStyle/>
          <a:p>
            <a:pPr algn="ctr"/>
            <a:r>
              <a:rPr lang="zh-CN" altLang="en-US"/>
              <a:t> </a:t>
            </a:r>
            <a:r>
              <a:rPr lang="zh-CN" altLang="en-US" sz="2000" b="1">
                <a:solidFill>
                  <a:schemeClr val="bg1"/>
                </a:solidFill>
              </a:rPr>
              <a:t>2018年6月浙江卷</a:t>
            </a:r>
            <a:endParaRPr lang="zh-CN" altLang="en-US" sz="2000" b="1">
              <a:solidFill>
                <a:schemeClr val="bg1"/>
              </a:solidFill>
            </a:endParaRPr>
          </a:p>
        </p:txBody>
      </p:sp>
      <p:pic>
        <p:nvPicPr>
          <p:cNvPr id="25"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ppt_x</p:attrName>
                                        </p:attrNameLst>
                                      </p:cBhvr>
                                      <p:tavLst>
                                        <p:tav tm="0">
                                          <p:val>
                                            <p:strVal val="#ppt_x-.2"/>
                                          </p:val>
                                        </p:tav>
                                        <p:tav tm="100000">
                                          <p:val>
                                            <p:strVal val="#ppt_x"/>
                                          </p:val>
                                        </p:tav>
                                      </p:tavLst>
                                    </p:anim>
                                    <p:anim calcmode="lin" valueType="num">
                                      <p:cBhvr>
                                        <p:cTn id="31"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32" dur="1000"/>
                                        <p:tgtEl>
                                          <p:spTgt spid="4"/>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arn(inVertical)">
                                      <p:cBhvr>
                                        <p:cTn id="40" dur="500"/>
                                        <p:tgtEl>
                                          <p:spTgt spid="10"/>
                                        </p:tgtEl>
                                      </p:cBhvr>
                                    </p:animEffect>
                                  </p:childTnLst>
                                </p:cTn>
                              </p:par>
                              <p:par>
                                <p:cTn id="41" presetID="16" presetClass="entr" presetSubtype="21"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par>
                                <p:cTn id="44" presetID="16" presetClass="entr" presetSubtype="21"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inVertical)">
                                      <p:cBhvr>
                                        <p:cTn id="46" dur="500"/>
                                        <p:tgtEl>
                                          <p:spTgt spid="12"/>
                                        </p:tgtEl>
                                      </p:cBhvr>
                                    </p:animEffect>
                                  </p:childTnLst>
                                </p:cTn>
                              </p:par>
                              <p:par>
                                <p:cTn id="47" presetID="16" presetClass="entr" presetSubtype="21"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arn(inVertical)">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additive="base">
                                        <p:cTn id="54" dur="500" fill="hold"/>
                                        <p:tgtEl>
                                          <p:spTgt spid="23"/>
                                        </p:tgtEl>
                                        <p:attrNameLst>
                                          <p:attrName>ppt_x</p:attrName>
                                        </p:attrNameLst>
                                      </p:cBhvr>
                                      <p:tavLst>
                                        <p:tav tm="0">
                                          <p:val>
                                            <p:strVal val="#ppt_x"/>
                                          </p:val>
                                        </p:tav>
                                        <p:tav tm="100000">
                                          <p:val>
                                            <p:strVal val="#ppt_x"/>
                                          </p:val>
                                        </p:tav>
                                      </p:tavLst>
                                    </p:anim>
                                    <p:anim calcmode="lin" valueType="num">
                                      <p:cBhvr additive="base">
                                        <p:cTn id="5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13" grpId="0" animBg="1"/>
      <p:bldP spid="13" grpId="1" animBg="1"/>
      <p:bldP spid="6" grpId="0" animBg="1"/>
      <p:bldP spid="6" grpId="1" animBg="1"/>
      <p:bldP spid="7" grpId="0" animBg="1"/>
      <p:bldP spid="7" grpId="1" animBg="1"/>
      <p:bldP spid="8" grpId="0" animBg="1"/>
      <p:bldP spid="8" grpId="1" animBg="1"/>
      <p:bldP spid="9" grpId="0" animBg="1"/>
      <p:bldP spid="9" grpId="1" animBg="1"/>
      <p:bldP spid="4" grpId="0"/>
      <p:bldP spid="4" grpId="1"/>
      <p:bldP spid="23" grpId="0" bldLvl="0" animBg="1"/>
      <p:bldP spid="2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0225" y="255905"/>
            <a:ext cx="11132185" cy="610806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连贯(coherence)是围绕一个共同的话题来链接与连贯全文，指的是篇章的语义关联，是篇章的无形网络，存在于篇章的底层；衔接是篇章的一种语言显性特征，是篇章的有形网络。语篇衔接的实现主要依赖两种手段：</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2. 运用衔接连贯理论，逻辑要严谨</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5" name="文本框 4"/>
          <p:cNvSpPr txBox="1"/>
          <p:nvPr>
            <p:custDataLst>
              <p:tags r:id="rId1"/>
            </p:custDataLst>
          </p:nvPr>
        </p:nvSpPr>
        <p:spPr>
          <a:xfrm>
            <a:off x="1946910" y="2513965"/>
            <a:ext cx="9513570" cy="3425190"/>
          </a:xfrm>
          <a:prstGeom prst="rect">
            <a:avLst/>
          </a:prstGeom>
          <a:noFill/>
        </p:spPr>
        <p:txBody>
          <a:bodyPr wrap="square" lIns="76200" tIns="0" rIns="61913" bIns="0" rtlCol="0">
            <a:noAutofit/>
          </a:bodyPr>
          <a:lstStyle>
            <a:defPPr>
              <a:defRPr lang="zh-CN"/>
            </a:defPPr>
            <a:lvl1pPr fontAlgn="auto">
              <a:lnSpc>
                <a:spcPct val="130000"/>
              </a:lnSpc>
              <a:spcAft>
                <a:spcPts val="1000"/>
              </a:spcAft>
              <a:defRPr sz="1600" spc="150"/>
            </a:lvl1pPr>
          </a:lstStyle>
          <a:p>
            <a:pPr defTabSz="685800">
              <a:lnSpc>
                <a:spcPts val="2000"/>
              </a:lnSpc>
              <a:spcAft>
                <a:spcPts val="750"/>
              </a:spcAft>
            </a:pPr>
            <a:r>
              <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rPr>
              <a:t>           </a:t>
            </a:r>
            <a:endPar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endParaRPr>
          </a:p>
          <a:p>
            <a:pPr defTabSz="685800">
              <a:lnSpc>
                <a:spcPts val="2000"/>
              </a:lnSpc>
              <a:spcAft>
                <a:spcPts val="750"/>
              </a:spcAft>
            </a:pPr>
            <a:r>
              <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rPr>
              <a:t>     </a:t>
            </a:r>
            <a:r>
              <a:rPr lang="en-US" altLang="zh-CN" sz="2400" b="1" spc="113" dirty="0">
                <a:solidFill>
                  <a:srgbClr val="002060"/>
                </a:solidFill>
                <a:latin typeface="微软雅黑" panose="020B0503020204020204" charset="-122"/>
                <a:ea typeface="微软雅黑" panose="020B0503020204020204" charset="-122"/>
                <a:sym typeface="微软雅黑" panose="020B0503020204020204" charset="-122"/>
              </a:rPr>
              <a:t> </a:t>
            </a:r>
            <a:r>
              <a:rPr lang="en-US" altLang="zh-CN" sz="2400" b="1" spc="113" dirty="0">
                <a:solidFill>
                  <a:srgbClr val="005362"/>
                </a:solidFill>
                <a:latin typeface="微软雅黑" panose="020B0503020204020204" charset="-122"/>
                <a:ea typeface="微软雅黑" panose="020B0503020204020204" charset="-122"/>
                <a:sym typeface="微软雅黑" panose="020B0503020204020204" charset="-122"/>
              </a:rPr>
              <a:t>   </a:t>
            </a:r>
            <a:r>
              <a:rPr sz="2400" b="1" spc="113" dirty="0" err="1">
                <a:solidFill>
                  <a:srgbClr val="005362"/>
                </a:solidFill>
                <a:latin typeface="微软雅黑" panose="020B0503020204020204" charset="-122"/>
                <a:ea typeface="微软雅黑" panose="020B0503020204020204" charset="-122"/>
                <a:sym typeface="微软雅黑" panose="020B0503020204020204" charset="-122"/>
              </a:rPr>
              <a:t>语法衔接</a:t>
            </a:r>
            <a:r>
              <a:rPr lang="zh-CN" altLang="en-US" sz="2400" b="1" spc="113" dirty="0">
                <a:solidFill>
                  <a:prstClr val="black"/>
                </a:solidFill>
                <a:latin typeface="微软雅黑" panose="020B0503020204020204" charset="-122"/>
                <a:ea typeface="微软雅黑" panose="020B0503020204020204" charset="-122"/>
                <a:sym typeface="微软雅黑" panose="020B0503020204020204" charset="-122"/>
              </a:rPr>
              <a:t> </a:t>
            </a:r>
            <a:r>
              <a:rPr sz="2400" b="1" spc="113" dirty="0">
                <a:solidFill>
                  <a:srgbClr val="002060"/>
                </a:solidFill>
                <a:latin typeface="微软雅黑" panose="020B0503020204020204" charset="-122"/>
                <a:ea typeface="微软雅黑" panose="020B0503020204020204" charset="-122"/>
                <a:sym typeface="微软雅黑" panose="020B0503020204020204" charset="-122"/>
              </a:rPr>
              <a:t>grammatical cohesion</a:t>
            </a:r>
            <a:r>
              <a:rPr lang="zh-CN" altLang="en-US" sz="2400" b="1" spc="113" dirty="0">
                <a:solidFill>
                  <a:srgbClr val="002060"/>
                </a:solidFill>
                <a:latin typeface="微软雅黑" panose="020B0503020204020204" charset="-122"/>
                <a:ea typeface="微软雅黑" panose="020B0503020204020204" charset="-122"/>
                <a:sym typeface="微软雅黑" panose="020B0503020204020204" charset="-122"/>
              </a:rPr>
              <a:t>：</a:t>
            </a:r>
            <a:r>
              <a:rPr lang="zh-CN" altLang="en-US" sz="2400" b="1" spc="113" dirty="0">
                <a:solidFill>
                  <a:prstClr val="black"/>
                </a:solidFill>
                <a:latin typeface="微软雅黑" panose="020B0503020204020204" charset="-122"/>
                <a:ea typeface="微软雅黑" panose="020B0503020204020204" charset="-122"/>
                <a:sym typeface="微软雅黑" panose="020B0503020204020204" charset="-122"/>
              </a:rPr>
              <a:t>照应、替代、省略  </a:t>
            </a:r>
            <a:endParaRPr lang="zh-CN" altLang="en-US" sz="2400" b="1" spc="113" dirty="0">
              <a:solidFill>
                <a:prstClr val="black"/>
              </a:solidFill>
              <a:latin typeface="微软雅黑" panose="020B0503020204020204" charset="-122"/>
              <a:ea typeface="微软雅黑" panose="020B0503020204020204" charset="-122"/>
              <a:sym typeface="微软雅黑" panose="020B0503020204020204" charset="-122"/>
            </a:endParaRPr>
          </a:p>
          <a:p>
            <a:pPr defTabSz="685800">
              <a:lnSpc>
                <a:spcPts val="2000"/>
              </a:lnSpc>
              <a:spcAft>
                <a:spcPts val="750"/>
              </a:spcAft>
            </a:pPr>
            <a:r>
              <a:rPr lang="zh-CN" altLang="en-US" sz="2400" b="1" spc="113" dirty="0">
                <a:solidFill>
                  <a:prstClr val="black"/>
                </a:solidFill>
                <a:latin typeface="微软雅黑" panose="020B0503020204020204" charset="-122"/>
                <a:ea typeface="微软雅黑" panose="020B0503020204020204" charset="-122"/>
                <a:sym typeface="微软雅黑" panose="020B0503020204020204" charset="-122"/>
              </a:rPr>
              <a:t>                      和连接</a:t>
            </a:r>
            <a:endParaRPr lang="zh-CN" altLang="en-US" sz="2400" b="1" spc="113" dirty="0">
              <a:solidFill>
                <a:prstClr val="black"/>
              </a:solidFill>
              <a:latin typeface="微软雅黑" panose="020B0503020204020204" charset="-122"/>
              <a:ea typeface="微软雅黑" panose="020B0503020204020204" charset="-122"/>
              <a:sym typeface="微软雅黑" panose="020B0503020204020204" charset="-122"/>
            </a:endParaRPr>
          </a:p>
          <a:p>
            <a:pPr defTabSz="685800">
              <a:lnSpc>
                <a:spcPts val="2000"/>
              </a:lnSpc>
              <a:spcAft>
                <a:spcPts val="750"/>
              </a:spcAft>
            </a:pPr>
            <a:endParaRPr lang="zh-CN" altLang="en-US" sz="2400" b="1" spc="113" dirty="0">
              <a:solidFill>
                <a:prstClr val="black"/>
              </a:solidFill>
              <a:latin typeface="微软雅黑" panose="020B0503020204020204" charset="-122"/>
              <a:ea typeface="微软雅黑" panose="020B0503020204020204" charset="-122"/>
              <a:sym typeface="微软雅黑" panose="020B0503020204020204" charset="-122"/>
            </a:endParaRPr>
          </a:p>
          <a:p>
            <a:pPr defTabSz="685800">
              <a:lnSpc>
                <a:spcPts val="2000"/>
              </a:lnSpc>
              <a:spcAft>
                <a:spcPts val="750"/>
              </a:spcAft>
            </a:pPr>
            <a:r>
              <a:rPr sz="2400" b="1" spc="113" dirty="0">
                <a:solidFill>
                  <a:prstClr val="black"/>
                </a:solidFill>
                <a:latin typeface="微软雅黑" panose="020B0503020204020204" charset="-122"/>
                <a:ea typeface="微软雅黑" panose="020B0503020204020204" charset="-122"/>
                <a:sym typeface="微软雅黑" panose="020B0503020204020204" charset="-122"/>
              </a:rPr>
              <a:t> </a:t>
            </a:r>
            <a:endParaRPr sz="2400" b="1" spc="113" dirty="0">
              <a:solidFill>
                <a:prstClr val="black"/>
              </a:solidFill>
              <a:latin typeface="微软雅黑" panose="020B0503020204020204" charset="-122"/>
              <a:ea typeface="微软雅黑" panose="020B0503020204020204" charset="-122"/>
              <a:sym typeface="微软雅黑" panose="020B0503020204020204" charset="-122"/>
            </a:endParaRPr>
          </a:p>
          <a:p>
            <a:pPr defTabSz="685800">
              <a:lnSpc>
                <a:spcPts val="2000"/>
              </a:lnSpc>
              <a:spcAft>
                <a:spcPts val="750"/>
              </a:spcAft>
            </a:pPr>
            <a:r>
              <a:rPr sz="2400" b="1" spc="113" dirty="0">
                <a:solidFill>
                  <a:prstClr val="black"/>
                </a:solidFill>
                <a:latin typeface="微软雅黑" panose="020B0503020204020204" charset="-122"/>
                <a:ea typeface="微软雅黑" panose="020B0503020204020204" charset="-122"/>
                <a:sym typeface="微软雅黑" panose="020B0503020204020204" charset="-122"/>
              </a:rPr>
              <a:t>         </a:t>
            </a:r>
            <a:r>
              <a:rPr sz="2400" b="1" spc="113" dirty="0" err="1">
                <a:solidFill>
                  <a:srgbClr val="005362"/>
                </a:solidFill>
                <a:latin typeface="微软雅黑" panose="020B0503020204020204" charset="-122"/>
                <a:ea typeface="微软雅黑" panose="020B0503020204020204" charset="-122"/>
                <a:sym typeface="微软雅黑" panose="020B0503020204020204" charset="-122"/>
              </a:rPr>
              <a:t>词汇衔接</a:t>
            </a:r>
            <a:r>
              <a:rPr lang="en-US" altLang="zh-CN" sz="2400" b="1" spc="113" dirty="0">
                <a:solidFill>
                  <a:srgbClr val="005362"/>
                </a:solidFill>
                <a:latin typeface="微软雅黑" panose="020B0503020204020204" charset="-122"/>
                <a:ea typeface="微软雅黑" panose="020B0503020204020204" charset="-122"/>
                <a:sym typeface="微软雅黑" panose="020B0503020204020204" charset="-122"/>
              </a:rPr>
              <a:t> </a:t>
            </a:r>
            <a:r>
              <a:rPr sz="2400" b="1" spc="113" dirty="0">
                <a:solidFill>
                  <a:srgbClr val="002060"/>
                </a:solidFill>
                <a:latin typeface="微软雅黑" panose="020B0503020204020204" charset="-122"/>
                <a:ea typeface="微软雅黑" panose="020B0503020204020204" charset="-122"/>
                <a:sym typeface="微软雅黑" panose="020B0503020204020204" charset="-122"/>
              </a:rPr>
              <a:t>lexical cohesion</a:t>
            </a:r>
            <a:r>
              <a:rPr lang="zh-CN" altLang="en-US" sz="2400" b="1" spc="113" dirty="0">
                <a:solidFill>
                  <a:srgbClr val="002060"/>
                </a:solidFill>
                <a:latin typeface="微软雅黑" panose="020B0503020204020204" charset="-122"/>
                <a:ea typeface="微软雅黑" panose="020B0503020204020204" charset="-122"/>
                <a:sym typeface="微软雅黑" panose="020B0503020204020204" charset="-122"/>
              </a:rPr>
              <a:t>：</a:t>
            </a:r>
            <a:r>
              <a:rPr lang="zh-CN" altLang="en-US" sz="2400" b="1" spc="113" dirty="0">
                <a:solidFill>
                  <a:prstClr val="black"/>
                </a:solidFill>
                <a:latin typeface="微软雅黑" panose="020B0503020204020204" charset="-122"/>
                <a:ea typeface="微软雅黑" panose="020B0503020204020204" charset="-122"/>
                <a:sym typeface="微软雅黑" panose="020B0503020204020204" charset="-122"/>
              </a:rPr>
              <a:t>语篇中使用一些相互之间存</a:t>
            </a:r>
            <a:endPar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endParaRPr>
          </a:p>
          <a:p>
            <a:pPr defTabSz="685800">
              <a:lnSpc>
                <a:spcPts val="2000"/>
              </a:lnSpc>
              <a:spcAft>
                <a:spcPts val="750"/>
              </a:spcAft>
            </a:pPr>
            <a:r>
              <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rPr>
              <a:t>                    </a:t>
            </a:r>
            <a:r>
              <a:rPr lang="zh-CN" altLang="en-US" sz="2400" b="1" spc="113" dirty="0">
                <a:solidFill>
                  <a:prstClr val="black"/>
                </a:solidFill>
                <a:latin typeface="微软雅黑" panose="020B0503020204020204" charset="-122"/>
                <a:ea typeface="微软雅黑" panose="020B0503020204020204" charset="-122"/>
                <a:sym typeface="微软雅黑" panose="020B0503020204020204" charset="-122"/>
              </a:rPr>
              <a:t>在意义联系的词语，从而建立一个贯穿语篇的语义</a:t>
            </a:r>
            <a:endPar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endParaRPr>
          </a:p>
          <a:p>
            <a:pPr defTabSz="685800">
              <a:lnSpc>
                <a:spcPts val="2000"/>
              </a:lnSpc>
              <a:spcAft>
                <a:spcPts val="750"/>
              </a:spcAft>
            </a:pPr>
            <a:r>
              <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rPr>
              <a:t>                    </a:t>
            </a:r>
            <a:r>
              <a:rPr lang="zh-CN" altLang="en-US" sz="2400" b="1" spc="113" dirty="0">
                <a:solidFill>
                  <a:prstClr val="black"/>
                </a:solidFill>
                <a:latin typeface="微软雅黑" panose="020B0503020204020204" charset="-122"/>
                <a:ea typeface="微软雅黑" panose="020B0503020204020204" charset="-122"/>
                <a:sym typeface="微软雅黑" panose="020B0503020204020204" charset="-122"/>
              </a:rPr>
              <a:t>链条，保证语篇的连贯性。</a:t>
            </a:r>
            <a:endParaRPr lang="zh-CN" altLang="en-US" sz="2400" b="1" spc="113" dirty="0">
              <a:solidFill>
                <a:prstClr val="black"/>
              </a:solidFill>
              <a:latin typeface="微软雅黑" panose="020B0503020204020204" charset="-122"/>
              <a:ea typeface="微软雅黑" panose="020B0503020204020204" charset="-122"/>
              <a:sym typeface="微软雅黑" panose="020B0503020204020204" charset="-122"/>
            </a:endParaRPr>
          </a:p>
          <a:p>
            <a:pPr defTabSz="685800">
              <a:lnSpc>
                <a:spcPts val="2000"/>
              </a:lnSpc>
              <a:spcAft>
                <a:spcPts val="750"/>
              </a:spcAft>
            </a:pPr>
            <a:r>
              <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rPr>
              <a:t>                     </a:t>
            </a:r>
            <a:r>
              <a:rPr lang="en-US" altLang="zh-CN" sz="2400" b="1" spc="113" dirty="0">
                <a:solidFill>
                  <a:srgbClr val="002060"/>
                </a:solidFill>
                <a:latin typeface="微软雅黑" panose="020B0503020204020204" charset="-122"/>
                <a:ea typeface="微软雅黑" panose="020B0503020204020204" charset="-122"/>
                <a:sym typeface="微软雅黑" panose="020B0503020204020204" charset="-122"/>
              </a:rPr>
              <a:t>词汇复现</a:t>
            </a:r>
            <a:r>
              <a:rPr lang="zh-CN" altLang="en-US" sz="2400" b="1" spc="113" dirty="0">
                <a:solidFill>
                  <a:srgbClr val="002060"/>
                </a:solidFill>
                <a:latin typeface="微软雅黑" panose="020B0503020204020204" charset="-122"/>
                <a:ea typeface="微软雅黑" panose="020B0503020204020204" charset="-122"/>
                <a:sym typeface="微软雅黑" panose="020B0503020204020204" charset="-122"/>
              </a:rPr>
              <a:t>和词汇同现：</a:t>
            </a:r>
            <a:r>
              <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rPr>
              <a:t>重复、同义/反义、上下义/</a:t>
            </a:r>
            <a:endPar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endParaRPr>
          </a:p>
          <a:p>
            <a:pPr defTabSz="685800">
              <a:lnSpc>
                <a:spcPts val="2000"/>
              </a:lnSpc>
              <a:spcAft>
                <a:spcPts val="750"/>
              </a:spcAft>
            </a:pPr>
            <a:r>
              <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rPr>
              <a:t>                     局部—整体关系和搭配  </a:t>
            </a:r>
            <a:endPar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endParaRPr>
          </a:p>
          <a:p>
            <a:pPr defTabSz="685800">
              <a:lnSpc>
                <a:spcPts val="2000"/>
              </a:lnSpc>
              <a:spcAft>
                <a:spcPts val="750"/>
              </a:spcAft>
            </a:pPr>
            <a:r>
              <a:rPr lang="en-US" altLang="zh-CN" sz="2400" b="1" spc="113" dirty="0">
                <a:solidFill>
                  <a:prstClr val="black"/>
                </a:solidFill>
                <a:latin typeface="微软雅黑" panose="020B0503020204020204" charset="-122"/>
                <a:ea typeface="微软雅黑" panose="020B0503020204020204" charset="-122"/>
                <a:sym typeface="微软雅黑" panose="020B0503020204020204" charset="-122"/>
              </a:rPr>
              <a:t>   </a:t>
            </a:r>
            <a:endParaRPr lang="zh-CN" altLang="en-US" sz="2400" spc="113" dirty="0">
              <a:solidFill>
                <a:sysClr val="windowText" lastClr="000000">
                  <a:lumMod val="75000"/>
                  <a:lumOff val="25000"/>
                </a:sysClr>
              </a:solidFill>
              <a:latin typeface="Arial" panose="020B0604020202020204" pitchFamily="34" charset="0"/>
              <a:ea typeface="微软雅黑" panose="020B0503020204020204" charset="-122"/>
              <a:sym typeface="微软雅黑" panose="020B0503020204020204" charset="-122"/>
            </a:endParaRPr>
          </a:p>
        </p:txBody>
      </p:sp>
      <p:sp>
        <p:nvSpPr>
          <p:cNvPr id="6" name="文本框 5"/>
          <p:cNvSpPr txBox="1"/>
          <p:nvPr/>
        </p:nvSpPr>
        <p:spPr>
          <a:xfrm>
            <a:off x="905084" y="3472088"/>
            <a:ext cx="1578453" cy="461665"/>
          </a:xfrm>
          <a:prstGeom prst="rect">
            <a:avLst/>
          </a:prstGeom>
          <a:noFill/>
        </p:spPr>
        <p:txBody>
          <a:bodyPr wrap="square" rtlCol="0">
            <a:spAutoFit/>
          </a:bodyPr>
          <a:lstStyle/>
          <a:p>
            <a:pPr defTabSz="685800"/>
            <a:r>
              <a:rPr lang="zh-CN" altLang="en-US" sz="2400" b="1" dirty="0">
                <a:solidFill>
                  <a:srgbClr val="005362"/>
                </a:solidFill>
                <a:latin typeface="Arial" panose="020B0604020202020204"/>
                <a:ea typeface="微软雅黑" panose="020B0503020204020204" charset="-122"/>
              </a:rPr>
              <a:t>衔接手段</a:t>
            </a:r>
            <a:endParaRPr lang="zh-CN" altLang="en-US" sz="2400" b="1" dirty="0">
              <a:solidFill>
                <a:srgbClr val="005362"/>
              </a:solidFill>
              <a:latin typeface="Arial" panose="020B0604020202020204"/>
              <a:ea typeface="微软雅黑" panose="020B0503020204020204" charset="-122"/>
            </a:endParaRPr>
          </a:p>
        </p:txBody>
      </p:sp>
      <p:sp>
        <p:nvSpPr>
          <p:cNvPr id="7" name="左大括号 6"/>
          <p:cNvSpPr/>
          <p:nvPr/>
        </p:nvSpPr>
        <p:spPr>
          <a:xfrm>
            <a:off x="2593800" y="2863210"/>
            <a:ext cx="233607" cy="1679730"/>
          </a:xfrm>
          <a:prstGeom prst="leftBrace">
            <a:avLst/>
          </a:prstGeom>
          <a:ln w="19050"/>
        </p:spPr>
        <p:style>
          <a:lnRef idx="1">
            <a:srgbClr val="5B9BD5"/>
          </a:lnRef>
          <a:fillRef idx="0">
            <a:srgbClr val="5B9BD5"/>
          </a:fillRef>
          <a:effectRef idx="0">
            <a:srgbClr val="5B9BD5"/>
          </a:effectRef>
          <a:fontRef idx="minor">
            <a:sysClr val="windowText" lastClr="000000"/>
          </a:fontRef>
        </p:style>
        <p:txBody>
          <a:bodyPr rtlCol="0" anchor="ctr"/>
          <a:lstStyle/>
          <a:p>
            <a:pPr algn="ctr" defTabSz="685800"/>
            <a:endParaRPr lang="zh-CN" altLang="en-US" sz="1350">
              <a:solidFill>
                <a:prstClr val="black"/>
              </a:solidFill>
              <a:latin typeface="Arial" panose="020B0604020202020204"/>
              <a:ea typeface="微软雅黑" panose="020B0503020204020204" charset="-122"/>
            </a:endParaRPr>
          </a:p>
        </p:txBody>
      </p:sp>
      <p:pic>
        <p:nvPicPr>
          <p:cNvPr id="22" name="内容占位符 7" descr="水印"/>
          <p:cNvPicPr>
            <a:picLocks noChangeAspect="1"/>
          </p:cNvPicPr>
          <p:nvPr/>
        </p:nvPicPr>
        <p:blipFill>
          <a:blip r:embed="rId2"/>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35635" y="375285"/>
            <a:ext cx="11132185" cy="6108065"/>
          </a:xfrm>
          <a:prstGeom prst="rect">
            <a:avLst/>
          </a:prstGeom>
          <a:solidFill>
            <a:schemeClr val="bg1"/>
          </a:solidFill>
        </p:spPr>
        <p:txBody>
          <a:bodyPr wrap="square" rtlCol="0">
            <a:spAutoFit/>
          </a:bodyPr>
          <a:lstStyle/>
          <a:p>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r>
              <a:rPr lang="zh-CN" altLang="en-US" sz="2400">
                <a:latin typeface="微软雅黑" panose="020B0503020204020204" charset="-122"/>
                <a:ea typeface="微软雅黑" panose="020B0503020204020204" charset="-122"/>
                <a:cs typeface="微软雅黑" panose="020B0503020204020204" charset="-122"/>
              </a:rPr>
              <a:t>    </a:t>
            </a: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pPr fontAlgn="auto">
              <a:lnSpc>
                <a:spcPts val="3480"/>
              </a:lnSpc>
            </a:pPr>
            <a:endParaRPr lang="zh-CN" altLang="en-US" sz="2400">
              <a:latin typeface="微软雅黑" panose="020B0503020204020204" charset="-122"/>
              <a:ea typeface="微软雅黑" panose="020B0503020204020204" charset="-122"/>
              <a:cs typeface="微软雅黑" panose="020B0503020204020204" charset="-122"/>
            </a:endParaRPr>
          </a:p>
          <a:p>
            <a:endParaRPr lang="zh-CN" altLang="en-US" sz="2400">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126365" y="110490"/>
            <a:ext cx="6118860" cy="872490"/>
            <a:chOff x="196209" y="198456"/>
            <a:chExt cx="3227998" cy="872300"/>
          </a:xfrm>
        </p:grpSpPr>
        <p:sp>
          <p:nvSpPr>
            <p:cNvPr id="15" name="矩形 14"/>
            <p:cNvSpPr/>
            <p:nvPr/>
          </p:nvSpPr>
          <p:spPr>
            <a:xfrm rot="16200000">
              <a:off x="-118611" y="545743"/>
              <a:ext cx="872300" cy="177726"/>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nvGrpSpPr>
            <p:cNvPr id="16" name="组合 15"/>
            <p:cNvGrpSpPr/>
            <p:nvPr/>
          </p:nvGrpSpPr>
          <p:grpSpPr>
            <a:xfrm>
              <a:off x="406399" y="283028"/>
              <a:ext cx="3017808" cy="772197"/>
              <a:chOff x="217713" y="319314"/>
              <a:chExt cx="2607005" cy="772197"/>
            </a:xfrm>
            <a:solidFill>
              <a:sysClr val="windowText" lastClr="000000">
                <a:lumMod val="75000"/>
                <a:lumOff val="25000"/>
              </a:sysClr>
            </a:solidFill>
          </p:grpSpPr>
          <p:sp>
            <p:nvSpPr>
              <p:cNvPr id="19" name="矩形 18"/>
              <p:cNvSpPr/>
              <p:nvPr/>
            </p:nvSpPr>
            <p:spPr>
              <a:xfrm>
                <a:off x="268308" y="380311"/>
                <a:ext cx="2556410" cy="711200"/>
              </a:xfrm>
              <a:prstGeom prst="rect">
                <a:avLst/>
              </a:prstGeom>
              <a:solidFill>
                <a:sysClr val="windowText" lastClr="000000">
                  <a:lumMod val="50000"/>
                  <a:lumOff val="50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20" name="矩形 19"/>
              <p:cNvSpPr/>
              <p:nvPr/>
            </p:nvSpPr>
            <p:spPr>
              <a:xfrm>
                <a:off x="217713" y="319314"/>
                <a:ext cx="2556410" cy="711200"/>
              </a:xfrm>
              <a:prstGeom prst="rect">
                <a:avLst/>
              </a:prstGeom>
              <a:solidFill>
                <a:srgbClr val="00A698"/>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17" name="矩形 16"/>
            <p:cNvSpPr/>
            <p:nvPr/>
          </p:nvSpPr>
          <p:spPr>
            <a:xfrm>
              <a:off x="473603" y="312056"/>
              <a:ext cx="58057" cy="638628"/>
            </a:xfrm>
            <a:prstGeom prst="rect">
              <a:avLst/>
            </a:prstGeom>
            <a:solidFill>
              <a:sysClr val="windowText" lastClr="000000">
                <a:lumMod val="75000"/>
                <a:lumOff val="25000"/>
              </a:sysClr>
            </a:soli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sp>
          <p:nvSpPr>
            <p:cNvPr id="18" name="矩形 17"/>
            <p:cNvSpPr/>
            <p:nvPr/>
          </p:nvSpPr>
          <p:spPr>
            <a:xfrm rot="16200000">
              <a:off x="32960" y="475304"/>
              <a:ext cx="638627" cy="312129"/>
            </a:xfrm>
            <a:prstGeom prst="rect">
              <a:avLst/>
            </a:prstGeom>
            <a:gradFill>
              <a:gsLst>
                <a:gs pos="0">
                  <a:sysClr val="windowText" lastClr="000000">
                    <a:lumMod val="25000"/>
                    <a:lumOff val="75000"/>
                  </a:sysClr>
                </a:gs>
                <a:gs pos="29000">
                  <a:srgbClr val="5F5F5F">
                    <a:lumMod val="33000"/>
                    <a:lumOff val="67000"/>
                  </a:srgbClr>
                </a:gs>
                <a:gs pos="80000">
                  <a:sysClr val="windowText" lastClr="000000">
                    <a:lumMod val="69000"/>
                    <a:lumOff val="31000"/>
                  </a:sysClr>
                </a:gs>
                <a:gs pos="100000">
                  <a:sysClr val="window" lastClr="FFFFFF">
                    <a:lumMod val="75000"/>
                  </a:sysClr>
                </a:gs>
              </a:gsLst>
              <a:lin ang="5400000" scaled="0"/>
            </a:gradFill>
            <a:ln>
              <a:noFill/>
            </a:ln>
          </p:spPr>
          <p:style>
            <a:lnRef idx="2">
              <a:srgbClr val="188186">
                <a:shade val="50000"/>
              </a:srgbClr>
            </a:lnRef>
            <a:fillRef idx="1">
              <a:srgbClr val="188186"/>
            </a:fillRef>
            <a:effectRef idx="0">
              <a:srgbClr val="188186"/>
            </a:effectRef>
            <a:fontRef idx="minor">
              <a:sysClr val="window" lastClr="FFFFFF"/>
            </a:fontRef>
          </p:style>
          <p:txBody>
            <a:bodyPr rtlCol="0" anchor="ctr"/>
            <a:lstStyle/>
            <a:p>
              <a:pPr algn="ctr"/>
              <a:endParaRPr lang="zh-CN" altLang="en-US"/>
            </a:p>
          </p:txBody>
        </p:sp>
      </p:grpSp>
      <p:sp>
        <p:nvSpPr>
          <p:cNvPr id="21" name="文本框 22"/>
          <p:cNvSpPr>
            <a:spLocks noChangeArrowheads="1"/>
          </p:cNvSpPr>
          <p:nvPr/>
        </p:nvSpPr>
        <p:spPr bwMode="auto">
          <a:xfrm>
            <a:off x="126365" y="294005"/>
            <a:ext cx="5750560"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zh-CN" altLang="en-US" sz="2800" b="1" dirty="0">
                <a:solidFill>
                  <a:sysClr val="window" lastClr="FFFFFF"/>
                </a:solidFill>
                <a:latin typeface="方正正粗黑简体" panose="02000000000000000000" pitchFamily="2" charset="-122"/>
                <a:ea typeface="方正正粗黑简体" panose="02000000000000000000" pitchFamily="2" charset="-122"/>
              </a:rPr>
              <a:t>2. 运用衔接连贯理论，逻辑要严谨</a:t>
            </a:r>
            <a:endParaRPr lang="zh-CN" altLang="en-US" sz="2800" b="1" dirty="0">
              <a:solidFill>
                <a:sysClr val="window" lastClr="FFFFFF"/>
              </a:solidFill>
              <a:latin typeface="方正正粗黑简体" panose="02000000000000000000" pitchFamily="2" charset="-122"/>
              <a:ea typeface="方正正粗黑简体" panose="02000000000000000000" pitchFamily="2" charset="-122"/>
            </a:endParaRPr>
          </a:p>
        </p:txBody>
      </p:sp>
      <p:sp>
        <p:nvSpPr>
          <p:cNvPr id="9" name="椭圆 8"/>
          <p:cNvSpPr/>
          <p:nvPr/>
        </p:nvSpPr>
        <p:spPr>
          <a:xfrm>
            <a:off x="3189605" y="1972310"/>
            <a:ext cx="2470150" cy="3378835"/>
          </a:xfrm>
          <a:prstGeom prst="ellipse">
            <a:avLst/>
          </a:prstGeom>
          <a:noFill/>
          <a:ln w="28575" cap="flat" cmpd="sng" algn="ctr">
            <a:solidFill>
              <a:srgbClr val="A6A6A6"/>
            </a:solidFill>
            <a:prstDash val="solid"/>
            <a:headEnd type="none" w="lg" len="lg"/>
            <a:tailEnd type="triangle" w="sm" len="med"/>
          </a:ln>
          <a:effectLst/>
        </p:spPr>
        <p:txBody>
          <a:bodyPr rtlCol="0" anchor="ctr"/>
          <a:lstStyle/>
          <a:p>
            <a:pPr algn="ctr"/>
            <a:endParaRPr lang="zh-CN" altLang="en-US">
              <a:solidFill>
                <a:prstClr val="black"/>
              </a:solidFill>
              <a:latin typeface="DIN-BoldItalic" pitchFamily="50" charset="0"/>
            </a:endParaRPr>
          </a:p>
        </p:txBody>
      </p:sp>
      <p:grpSp>
        <p:nvGrpSpPr>
          <p:cNvPr id="10" name="组合 9"/>
          <p:cNvGrpSpPr/>
          <p:nvPr/>
        </p:nvGrpSpPr>
        <p:grpSpPr>
          <a:xfrm>
            <a:off x="3852575" y="2905857"/>
            <a:ext cx="1528675" cy="1528675"/>
            <a:chOff x="2494238" y="1545926"/>
            <a:chExt cx="1170130" cy="1170130"/>
          </a:xfrm>
        </p:grpSpPr>
        <p:sp>
          <p:nvSpPr>
            <p:cNvPr id="11" name="椭圆 10"/>
            <p:cNvSpPr/>
            <p:nvPr/>
          </p:nvSpPr>
          <p:spPr>
            <a:xfrm>
              <a:off x="2494238" y="1545926"/>
              <a:ext cx="1170130" cy="1170130"/>
            </a:xfrm>
            <a:prstGeom prst="ellipse">
              <a:avLst/>
            </a:prstGeom>
            <a:solidFill>
              <a:sysClr val="window" lastClr="FFFFFF">
                <a:lumMod val="95000"/>
              </a:sysClr>
            </a:solidFill>
            <a:ln w="25400" cap="flat" cmpd="sng" algn="ctr">
              <a:noFill/>
              <a:prstDash val="solid"/>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endParaRPr lang="zh-CN" altLang="en-US" sz="3600">
                <a:solidFill>
                  <a:sysClr val="window" lastClr="FFFFFF"/>
                </a:solidFill>
              </a:endParaRPr>
            </a:p>
          </p:txBody>
        </p:sp>
        <p:sp>
          <p:nvSpPr>
            <p:cNvPr id="12" name="椭圆 11"/>
            <p:cNvSpPr/>
            <p:nvPr/>
          </p:nvSpPr>
          <p:spPr>
            <a:xfrm>
              <a:off x="2633023" y="1684711"/>
              <a:ext cx="892559" cy="892559"/>
            </a:xfrm>
            <a:prstGeom prst="ellipse">
              <a:avLst/>
            </a:prstGeom>
            <a:gradFill>
              <a:gsLst>
                <a:gs pos="0">
                  <a:srgbClr val="DC4A1B"/>
                </a:gs>
                <a:gs pos="100000">
                  <a:srgbClr val="F66C47"/>
                </a:gs>
              </a:gsLst>
              <a:lin ang="5400000" scaled="1"/>
            </a:gradFill>
            <a:ln w="120650" cap="flat" cmpd="sng" algn="ctr">
              <a:gradFill flip="none" rotWithShape="1">
                <a:gsLst>
                  <a:gs pos="0">
                    <a:sysClr val="window" lastClr="FFFFFF">
                      <a:lumMod val="78000"/>
                    </a:sysClr>
                  </a:gs>
                  <a:gs pos="100000">
                    <a:sysClr val="window" lastClr="FFFFFF">
                      <a:lumMod val="98000"/>
                    </a:sysClr>
                  </a:gs>
                </a:gsLst>
                <a:lin ang="5400000" scaled="1"/>
                <a:tileRect/>
              </a:gradFill>
              <a:prstDash val="solid"/>
            </a:ln>
            <a:effectLst>
              <a:innerShdw blurRad="330200" dist="165100" dir="16200000">
                <a:prstClr val="black">
                  <a:alpha val="53000"/>
                </a:prstClr>
              </a:innerShdw>
            </a:effectLst>
          </p:spPr>
          <p:txBody>
            <a:bodyPr rtlCol="0" anchor="ctr"/>
            <a:lstStyle/>
            <a:p>
              <a:pPr algn="ctr"/>
              <a:r>
                <a:rPr lang="zh-CN" altLang="en-US" sz="2400" b="1">
                  <a:solidFill>
                    <a:sysClr val="window" lastClr="FFFFFF"/>
                  </a:solidFill>
                  <a:effectLst>
                    <a:outerShdw blurRad="38100" dist="38100" dir="2700000" algn="tl">
                      <a:srgbClr val="000000">
                        <a:alpha val="43137"/>
                      </a:srgbClr>
                    </a:outerShdw>
                  </a:effectLst>
                  <a:latin typeface="DIN-BoldItalic" pitchFamily="50" charset="0"/>
                </a:rPr>
                <a:t>词汇同现</a:t>
              </a:r>
              <a:endParaRPr lang="zh-CN" altLang="en-US" sz="2400" b="1">
                <a:solidFill>
                  <a:sysClr val="window" lastClr="FFFFFF"/>
                </a:solidFill>
                <a:effectLst>
                  <a:outerShdw blurRad="38100" dist="38100" dir="2700000" algn="tl">
                    <a:srgbClr val="000000">
                      <a:alpha val="43137"/>
                    </a:srgbClr>
                  </a:outerShdw>
                </a:effectLst>
                <a:latin typeface="DIN-BoldItalic" pitchFamily="50" charset="0"/>
              </a:endParaRPr>
            </a:p>
          </p:txBody>
        </p:sp>
      </p:grpSp>
      <p:sp>
        <p:nvSpPr>
          <p:cNvPr id="13" name="椭圆 12"/>
          <p:cNvSpPr/>
          <p:nvPr/>
        </p:nvSpPr>
        <p:spPr>
          <a:xfrm flipH="1">
            <a:off x="6583680" y="1981200"/>
            <a:ext cx="2458720" cy="3378835"/>
          </a:xfrm>
          <a:prstGeom prst="ellipse">
            <a:avLst/>
          </a:prstGeom>
          <a:noFill/>
          <a:ln w="28575" cap="flat" cmpd="sng" algn="ctr">
            <a:solidFill>
              <a:srgbClr val="A6A6A6"/>
            </a:solidFill>
            <a:prstDash val="solid"/>
            <a:headEnd type="none" w="lg" len="lg"/>
            <a:tailEnd type="triangle" w="sm" len="med"/>
          </a:ln>
          <a:effectLst/>
        </p:spPr>
        <p:txBody>
          <a:bodyPr rtlCol="0" anchor="ctr"/>
          <a:lstStyle/>
          <a:p>
            <a:pPr algn="ctr"/>
            <a:endParaRPr lang="zh-CN" altLang="en-US">
              <a:solidFill>
                <a:prstClr val="black"/>
              </a:solidFill>
              <a:latin typeface="DIN-BoldItalic" pitchFamily="50" charset="0"/>
            </a:endParaRPr>
          </a:p>
        </p:txBody>
      </p:sp>
      <p:grpSp>
        <p:nvGrpSpPr>
          <p:cNvPr id="3" name="组合 2"/>
          <p:cNvGrpSpPr/>
          <p:nvPr/>
        </p:nvGrpSpPr>
        <p:grpSpPr>
          <a:xfrm flipH="1">
            <a:off x="7217152" y="2863947"/>
            <a:ext cx="1528675" cy="1528675"/>
            <a:chOff x="2494238" y="1545926"/>
            <a:chExt cx="1170130" cy="1170130"/>
          </a:xfrm>
        </p:grpSpPr>
        <p:sp>
          <p:nvSpPr>
            <p:cNvPr id="4" name="椭圆 3"/>
            <p:cNvSpPr/>
            <p:nvPr/>
          </p:nvSpPr>
          <p:spPr>
            <a:xfrm>
              <a:off x="2494238" y="1545926"/>
              <a:ext cx="1170130" cy="1170130"/>
            </a:xfrm>
            <a:prstGeom prst="ellipse">
              <a:avLst/>
            </a:prstGeom>
            <a:solidFill>
              <a:sysClr val="window" lastClr="FFFFFF">
                <a:lumMod val="95000"/>
              </a:sysClr>
            </a:solidFill>
            <a:ln w="25400" cap="flat" cmpd="sng" algn="ctr">
              <a:noFill/>
              <a:prstDash val="solid"/>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endParaRPr lang="zh-CN" altLang="en-US" sz="3600">
                <a:solidFill>
                  <a:sysClr val="window" lastClr="FFFFFF"/>
                </a:solidFill>
              </a:endParaRPr>
            </a:p>
          </p:txBody>
        </p:sp>
        <p:sp>
          <p:nvSpPr>
            <p:cNvPr id="8" name="椭圆 7"/>
            <p:cNvSpPr/>
            <p:nvPr/>
          </p:nvSpPr>
          <p:spPr>
            <a:xfrm>
              <a:off x="2633023" y="1684711"/>
              <a:ext cx="892559" cy="892559"/>
            </a:xfrm>
            <a:prstGeom prst="ellipse">
              <a:avLst/>
            </a:prstGeom>
            <a:gradFill>
              <a:gsLst>
                <a:gs pos="0">
                  <a:srgbClr val="DC4A1B"/>
                </a:gs>
                <a:gs pos="100000">
                  <a:srgbClr val="F66C47"/>
                </a:gs>
              </a:gsLst>
              <a:lin ang="5400000" scaled="1"/>
            </a:gradFill>
            <a:ln w="120650" cap="flat" cmpd="sng" algn="ctr">
              <a:gradFill flip="none" rotWithShape="1">
                <a:gsLst>
                  <a:gs pos="0">
                    <a:sysClr val="window" lastClr="FFFFFF">
                      <a:lumMod val="78000"/>
                    </a:sysClr>
                  </a:gs>
                  <a:gs pos="100000">
                    <a:sysClr val="window" lastClr="FFFFFF">
                      <a:lumMod val="98000"/>
                    </a:sysClr>
                  </a:gs>
                </a:gsLst>
                <a:lin ang="5400000" scaled="1"/>
                <a:tileRect/>
              </a:gradFill>
              <a:prstDash val="solid"/>
            </a:ln>
            <a:effectLst>
              <a:innerShdw blurRad="330200" dist="165100" dir="16200000">
                <a:prstClr val="black">
                  <a:alpha val="53000"/>
                </a:prstClr>
              </a:innerShdw>
            </a:effectLst>
          </p:spPr>
          <p:txBody>
            <a:bodyPr rtlCol="0" anchor="ctr"/>
            <a:lstStyle/>
            <a:p>
              <a:pPr algn="ctr"/>
              <a:r>
                <a:rPr lang="zh-CN" altLang="en-US" sz="2400" b="1">
                  <a:solidFill>
                    <a:sysClr val="window" lastClr="FFFFFF"/>
                  </a:solidFill>
                  <a:effectLst>
                    <a:outerShdw blurRad="38100" dist="38100" dir="2700000" algn="tl">
                      <a:srgbClr val="000000">
                        <a:alpha val="43137"/>
                      </a:srgbClr>
                    </a:outerShdw>
                  </a:effectLst>
                  <a:latin typeface="DIN-BoldItalic" pitchFamily="50" charset="0"/>
                </a:rPr>
                <a:t>词汇复现</a:t>
              </a:r>
              <a:endParaRPr lang="zh-CN" altLang="en-US" sz="2400" b="1">
                <a:solidFill>
                  <a:sysClr val="window" lastClr="FFFFFF"/>
                </a:solidFill>
                <a:effectLst>
                  <a:outerShdw blurRad="38100" dist="38100" dir="2700000" algn="tl">
                    <a:srgbClr val="000000">
                      <a:alpha val="43137"/>
                    </a:srgbClr>
                  </a:outerShdw>
                </a:effectLst>
                <a:latin typeface="DIN-BoldItalic" pitchFamily="50" charset="0"/>
              </a:endParaRPr>
            </a:p>
          </p:txBody>
        </p:sp>
      </p:grpSp>
      <p:grpSp>
        <p:nvGrpSpPr>
          <p:cNvPr id="22" name="组合 21"/>
          <p:cNvGrpSpPr/>
          <p:nvPr/>
        </p:nvGrpSpPr>
        <p:grpSpPr>
          <a:xfrm>
            <a:off x="5061535" y="3294604"/>
            <a:ext cx="2236173" cy="714855"/>
            <a:chOff x="4968629" y="3252252"/>
            <a:chExt cx="2236173" cy="714855"/>
          </a:xfrm>
        </p:grpSpPr>
        <p:sp>
          <p:nvSpPr>
            <p:cNvPr id="23" name="圆角矩形 22"/>
            <p:cNvSpPr/>
            <p:nvPr/>
          </p:nvSpPr>
          <p:spPr>
            <a:xfrm>
              <a:off x="4968629" y="3252252"/>
              <a:ext cx="2236173" cy="714855"/>
            </a:xfrm>
            <a:prstGeom prst="roundRect">
              <a:avLst>
                <a:gd name="adj" fmla="val 50000"/>
              </a:avLst>
            </a:prstGeom>
            <a:gradFill>
              <a:gsLst>
                <a:gs pos="0">
                  <a:srgbClr val="DC4A1B"/>
                </a:gs>
                <a:gs pos="100000">
                  <a:srgbClr val="F66C47"/>
                </a:gs>
              </a:gsLst>
              <a:lin ang="5400000" scaled="1"/>
            </a:gradFill>
            <a:ln w="25400" cap="flat" cmpd="sng" algn="ctr">
              <a:noFill/>
              <a:prstDash val="solid"/>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endParaRPr lang="zh-CN" altLang="en-US" sz="3600">
                <a:solidFill>
                  <a:srgbClr val="00B0F0"/>
                </a:solidFill>
              </a:endParaRPr>
            </a:p>
          </p:txBody>
        </p:sp>
        <p:sp>
          <p:nvSpPr>
            <p:cNvPr id="24" name="TextBox 27"/>
            <p:cNvSpPr txBox="1"/>
            <p:nvPr/>
          </p:nvSpPr>
          <p:spPr>
            <a:xfrm>
              <a:off x="4968629" y="3327249"/>
              <a:ext cx="2236173" cy="583565"/>
            </a:xfrm>
            <a:prstGeom prst="rect">
              <a:avLst/>
            </a:prstGeom>
            <a:noFill/>
          </p:spPr>
          <p:txBody>
            <a:bodyPr wrap="square" rtlCol="0" anchor="ctr">
              <a:spAutoFit/>
            </a:bodyPr>
            <a:lstStyle/>
            <a:p>
              <a:pPr marL="0" lvl="1" algn="ctr"/>
              <a:r>
                <a:rPr lang="zh-CN" altLang="en-US" sz="3200" b="1" dirty="0">
                  <a:solidFill>
                    <a:sysClr val="window" lastClr="FFFFFF"/>
                  </a:solidFill>
                  <a:latin typeface="微软雅黑" panose="020B0503020204020204" charset="-122"/>
                  <a:ea typeface="微软雅黑" panose="020B0503020204020204" charset="-122"/>
                </a:rPr>
                <a:t>词汇衔接</a:t>
              </a:r>
              <a:endParaRPr lang="zh-CN" altLang="en-US" sz="3200" b="1" dirty="0">
                <a:solidFill>
                  <a:sysClr val="window" lastClr="FFFFFF"/>
                </a:solidFill>
                <a:latin typeface="微软雅黑" panose="020B0503020204020204" charset="-122"/>
                <a:ea typeface="微软雅黑" panose="020B0503020204020204" charset="-122"/>
              </a:endParaRPr>
            </a:p>
          </p:txBody>
        </p:sp>
      </p:grpSp>
      <p:sp>
        <p:nvSpPr>
          <p:cNvPr id="25" name="弧形 24"/>
          <p:cNvSpPr/>
          <p:nvPr/>
        </p:nvSpPr>
        <p:spPr>
          <a:xfrm flipV="1">
            <a:off x="4875322" y="3088704"/>
            <a:ext cx="2422785" cy="2422784"/>
          </a:xfrm>
          <a:prstGeom prst="arc">
            <a:avLst>
              <a:gd name="adj1" fmla="val 13200300"/>
              <a:gd name="adj2" fmla="val 19353242"/>
            </a:avLst>
          </a:prstGeom>
          <a:noFill/>
          <a:ln w="28575" cap="flat" cmpd="sng" algn="ctr">
            <a:solidFill>
              <a:srgbClr val="A6A6A6"/>
            </a:solidFill>
            <a:prstDash val="sysDash"/>
            <a:headEnd type="none" w="lg" len="lg"/>
            <a:tailEnd type="triangle" w="sm" len="med"/>
          </a:ln>
          <a:effectLst/>
        </p:spPr>
        <p:txBody>
          <a:bodyPr rtlCol="0" anchor="ctr"/>
          <a:lstStyle/>
          <a:p>
            <a:pPr algn="ctr"/>
            <a:endParaRPr lang="zh-CN" altLang="en-US">
              <a:solidFill>
                <a:prstClr val="black"/>
              </a:solidFill>
              <a:latin typeface="DIN-BoldItalic" pitchFamily="50" charset="0"/>
            </a:endParaRPr>
          </a:p>
        </p:txBody>
      </p:sp>
      <p:sp>
        <p:nvSpPr>
          <p:cNvPr id="26" name="弧形 25"/>
          <p:cNvSpPr/>
          <p:nvPr/>
        </p:nvSpPr>
        <p:spPr>
          <a:xfrm rot="10800000" flipV="1">
            <a:off x="4875322" y="1832984"/>
            <a:ext cx="2422785" cy="2422784"/>
          </a:xfrm>
          <a:prstGeom prst="arc">
            <a:avLst>
              <a:gd name="adj1" fmla="val 13200300"/>
              <a:gd name="adj2" fmla="val 19353242"/>
            </a:avLst>
          </a:prstGeom>
          <a:noFill/>
          <a:ln w="28575" cap="flat" cmpd="sng" algn="ctr">
            <a:solidFill>
              <a:srgbClr val="A6A6A6"/>
            </a:solidFill>
            <a:prstDash val="sysDash"/>
            <a:headEnd type="none" w="lg" len="lg"/>
            <a:tailEnd type="triangle" w="sm" len="med"/>
          </a:ln>
          <a:effectLst/>
        </p:spPr>
        <p:txBody>
          <a:bodyPr rtlCol="0" anchor="ctr"/>
          <a:lstStyle/>
          <a:p>
            <a:pPr algn="ctr"/>
            <a:endParaRPr lang="zh-CN" altLang="en-US">
              <a:solidFill>
                <a:prstClr val="black"/>
              </a:solidFill>
              <a:latin typeface="DIN-BoldItalic" pitchFamily="50" charset="0"/>
            </a:endParaRPr>
          </a:p>
        </p:txBody>
      </p:sp>
      <p:grpSp>
        <p:nvGrpSpPr>
          <p:cNvPr id="41" name="组合 40"/>
          <p:cNvGrpSpPr/>
          <p:nvPr/>
        </p:nvGrpSpPr>
        <p:grpSpPr>
          <a:xfrm>
            <a:off x="3442970" y="1514475"/>
            <a:ext cx="1310005" cy="1024890"/>
            <a:chOff x="2656939" y="1556792"/>
            <a:chExt cx="1024827" cy="1024579"/>
          </a:xfrm>
        </p:grpSpPr>
        <p:sp>
          <p:nvSpPr>
            <p:cNvPr id="42" name="椭圆 41"/>
            <p:cNvSpPr/>
            <p:nvPr/>
          </p:nvSpPr>
          <p:spPr>
            <a:xfrm>
              <a:off x="2656939" y="1556792"/>
              <a:ext cx="1024580" cy="1024579"/>
            </a:xfrm>
            <a:prstGeom prst="ellipse">
              <a:avLst/>
            </a:prstGeom>
            <a:gradFill>
              <a:gsLst>
                <a:gs pos="1000">
                  <a:srgbClr val="C72319"/>
                </a:gs>
                <a:gs pos="100000">
                  <a:srgbClr val="F34347"/>
                </a:gs>
              </a:gsLst>
              <a:lin ang="5400000" scaled="1"/>
            </a:gradFill>
            <a:ln w="25400" cap="flat" cmpd="sng" algn="ctr">
              <a:noFill/>
              <a:prstDash val="solid"/>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endParaRPr lang="zh-CN" altLang="en-US" sz="3600">
                <a:solidFill>
                  <a:sysClr val="window" lastClr="FFFFFF"/>
                </a:solidFill>
              </a:endParaRPr>
            </a:p>
          </p:txBody>
        </p:sp>
        <p:sp>
          <p:nvSpPr>
            <p:cNvPr id="43" name="矩形 42"/>
            <p:cNvSpPr/>
            <p:nvPr/>
          </p:nvSpPr>
          <p:spPr>
            <a:xfrm>
              <a:off x="2711086" y="1746599"/>
              <a:ext cx="970680" cy="706541"/>
            </a:xfrm>
            <a:prstGeom prst="rect">
              <a:avLst/>
            </a:prstGeom>
          </p:spPr>
          <p:txBody>
            <a:bodyPr wrap="square">
              <a:spAutoFit/>
            </a:bodyPr>
            <a:lstStyle/>
            <a:p>
              <a:pPr marL="0" lvl="1" algn="ctr"/>
              <a:r>
                <a:rPr lang="zh-CN" altLang="en-US" sz="2000" b="1" dirty="0">
                  <a:solidFill>
                    <a:sysClr val="window" lastClr="FFFFFF"/>
                  </a:solidFill>
                  <a:latin typeface="微软雅黑" panose="020B0503020204020204" charset="-122"/>
                  <a:ea typeface="微软雅黑" panose="020B0503020204020204" charset="-122"/>
                </a:rPr>
                <a:t>话题词汇的同现</a:t>
              </a:r>
              <a:endParaRPr lang="zh-CN" altLang="en-US" sz="2000" b="1" dirty="0">
                <a:solidFill>
                  <a:sysClr val="window" lastClr="FFFFFF"/>
                </a:solidFill>
                <a:latin typeface="微软雅黑" panose="020B0503020204020204" charset="-122"/>
                <a:ea typeface="微软雅黑" panose="020B0503020204020204" charset="-122"/>
              </a:endParaRPr>
            </a:p>
          </p:txBody>
        </p:sp>
      </p:grpSp>
      <p:grpSp>
        <p:nvGrpSpPr>
          <p:cNvPr id="44" name="组合 43"/>
          <p:cNvGrpSpPr/>
          <p:nvPr/>
        </p:nvGrpSpPr>
        <p:grpSpPr>
          <a:xfrm>
            <a:off x="6650990" y="906145"/>
            <a:ext cx="1786890" cy="1226185"/>
            <a:chOff x="8551124" y="1660932"/>
            <a:chExt cx="1024579" cy="1024579"/>
          </a:xfrm>
        </p:grpSpPr>
        <p:sp>
          <p:nvSpPr>
            <p:cNvPr id="45" name="椭圆 44"/>
            <p:cNvSpPr/>
            <p:nvPr/>
          </p:nvSpPr>
          <p:spPr>
            <a:xfrm flipH="1">
              <a:off x="8551124" y="1660932"/>
              <a:ext cx="1024579" cy="1024579"/>
            </a:xfrm>
            <a:prstGeom prst="ellipse">
              <a:avLst/>
            </a:prstGeom>
            <a:gradFill>
              <a:gsLst>
                <a:gs pos="0">
                  <a:srgbClr val="03435C"/>
                </a:gs>
                <a:gs pos="100000">
                  <a:srgbClr val="037A9B"/>
                </a:gs>
              </a:gsLst>
              <a:lin ang="5400000" scaled="1"/>
            </a:gradFill>
            <a:ln w="25400" cap="flat" cmpd="sng" algn="ctr">
              <a:noFill/>
              <a:prstDash val="solid"/>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endParaRPr lang="zh-CN" altLang="en-US" sz="3600">
                <a:solidFill>
                  <a:sysClr val="window" lastClr="FFFFFF"/>
                </a:solidFill>
              </a:endParaRPr>
            </a:p>
          </p:txBody>
        </p:sp>
        <p:sp>
          <p:nvSpPr>
            <p:cNvPr id="46" name="矩形 45"/>
            <p:cNvSpPr/>
            <p:nvPr/>
          </p:nvSpPr>
          <p:spPr>
            <a:xfrm>
              <a:off x="8572239" y="1870419"/>
              <a:ext cx="1003310" cy="590552"/>
            </a:xfrm>
            <a:prstGeom prst="rect">
              <a:avLst/>
            </a:prstGeom>
          </p:spPr>
          <p:txBody>
            <a:bodyPr wrap="square">
              <a:spAutoFit/>
            </a:bodyPr>
            <a:lstStyle/>
            <a:p>
              <a:pPr marL="0" lvl="1" algn="ctr"/>
              <a:r>
                <a:rPr lang="zh-CN" altLang="en-US" sz="2000" b="1" dirty="0">
                  <a:solidFill>
                    <a:sysClr val="window" lastClr="FFFFFF"/>
                  </a:solidFill>
                  <a:latin typeface="微软雅黑" panose="020B0503020204020204" charset="-122"/>
                  <a:ea typeface="微软雅黑" panose="020B0503020204020204" charset="-122"/>
                </a:rPr>
                <a:t>同词或同源词</a:t>
              </a:r>
              <a:endParaRPr lang="zh-CN" altLang="en-US" sz="2000" b="1" dirty="0">
                <a:solidFill>
                  <a:sysClr val="window" lastClr="FFFFFF"/>
                </a:solidFill>
                <a:latin typeface="微软雅黑" panose="020B0503020204020204" charset="-122"/>
                <a:ea typeface="微软雅黑" panose="020B0503020204020204" charset="-122"/>
              </a:endParaRPr>
            </a:p>
            <a:p>
              <a:pPr marL="0" lvl="1" algn="ctr"/>
              <a:r>
                <a:rPr lang="zh-CN" altLang="en-US" sz="2000" b="1" dirty="0">
                  <a:solidFill>
                    <a:sysClr val="window" lastClr="FFFFFF"/>
                  </a:solidFill>
                  <a:latin typeface="微软雅黑" panose="020B0503020204020204" charset="-122"/>
                  <a:ea typeface="微软雅黑" panose="020B0503020204020204" charset="-122"/>
                </a:rPr>
                <a:t>的重复</a:t>
              </a:r>
              <a:endParaRPr lang="zh-CN" altLang="en-US" sz="2000" b="1" dirty="0">
                <a:solidFill>
                  <a:sysClr val="window" lastClr="FFFFFF"/>
                </a:solidFill>
                <a:latin typeface="微软雅黑" panose="020B0503020204020204" charset="-122"/>
                <a:ea typeface="微软雅黑" panose="020B0503020204020204" charset="-122"/>
              </a:endParaRPr>
            </a:p>
          </p:txBody>
        </p:sp>
      </p:grpSp>
      <p:grpSp>
        <p:nvGrpSpPr>
          <p:cNvPr id="50" name="组合 49"/>
          <p:cNvGrpSpPr/>
          <p:nvPr/>
        </p:nvGrpSpPr>
        <p:grpSpPr>
          <a:xfrm>
            <a:off x="8437564" y="2269490"/>
            <a:ext cx="1506959" cy="1024579"/>
            <a:chOff x="9361919" y="3080416"/>
            <a:chExt cx="1024794" cy="1024579"/>
          </a:xfrm>
        </p:grpSpPr>
        <p:sp>
          <p:nvSpPr>
            <p:cNvPr id="51" name="椭圆 50"/>
            <p:cNvSpPr/>
            <p:nvPr/>
          </p:nvSpPr>
          <p:spPr>
            <a:xfrm flipH="1">
              <a:off x="9362134" y="3080416"/>
              <a:ext cx="1024579" cy="1024579"/>
            </a:xfrm>
            <a:prstGeom prst="ellipse">
              <a:avLst/>
            </a:prstGeom>
            <a:gradFill>
              <a:gsLst>
                <a:gs pos="1000">
                  <a:srgbClr val="C72319"/>
                </a:gs>
                <a:gs pos="100000">
                  <a:srgbClr val="F34347"/>
                </a:gs>
              </a:gsLst>
              <a:lin ang="5400000" scaled="1"/>
            </a:gradFill>
            <a:ln w="25400" cap="flat" cmpd="sng" algn="ctr">
              <a:noFill/>
              <a:prstDash val="solid"/>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endParaRPr lang="zh-CN" altLang="en-US" sz="3600">
                <a:solidFill>
                  <a:sysClr val="window" lastClr="FFFFFF"/>
                </a:solidFill>
              </a:endParaRPr>
            </a:p>
          </p:txBody>
        </p:sp>
        <p:sp>
          <p:nvSpPr>
            <p:cNvPr id="52" name="矩形 51"/>
            <p:cNvSpPr/>
            <p:nvPr/>
          </p:nvSpPr>
          <p:spPr>
            <a:xfrm>
              <a:off x="9361919" y="3239801"/>
              <a:ext cx="1024292" cy="706755"/>
            </a:xfrm>
            <a:prstGeom prst="rect">
              <a:avLst/>
            </a:prstGeom>
          </p:spPr>
          <p:txBody>
            <a:bodyPr wrap="square">
              <a:spAutoFit/>
            </a:bodyPr>
            <a:lstStyle/>
            <a:p>
              <a:pPr marL="0" lvl="1" algn="ctr"/>
              <a:r>
                <a:rPr lang="zh-CN" altLang="en-US" sz="2000" b="1" dirty="0">
                  <a:solidFill>
                    <a:sysClr val="window" lastClr="FFFFFF"/>
                  </a:solidFill>
                  <a:latin typeface="微软雅黑" panose="020B0503020204020204" charset="-122"/>
                  <a:ea typeface="微软雅黑" panose="020B0503020204020204" charset="-122"/>
                </a:rPr>
                <a:t>同/近义词复现</a:t>
              </a:r>
              <a:endParaRPr lang="zh-CN" altLang="en-US" sz="2000" b="1" kern="0" dirty="0">
                <a:solidFill>
                  <a:sysClr val="window" lastClr="FFFFFF"/>
                </a:solidFill>
                <a:latin typeface="微软雅黑" panose="020B0503020204020204" charset="-122"/>
                <a:ea typeface="微软雅黑" panose="020B0503020204020204" charset="-122"/>
              </a:endParaRPr>
            </a:p>
          </p:txBody>
        </p:sp>
      </p:grpSp>
      <p:grpSp>
        <p:nvGrpSpPr>
          <p:cNvPr id="53" name="组合 52"/>
          <p:cNvGrpSpPr/>
          <p:nvPr/>
        </p:nvGrpSpPr>
        <p:grpSpPr>
          <a:xfrm>
            <a:off x="3333750" y="4778375"/>
            <a:ext cx="1453666" cy="1024890"/>
            <a:chOff x="2656939" y="4495639"/>
            <a:chExt cx="1024580" cy="1024579"/>
          </a:xfrm>
        </p:grpSpPr>
        <p:sp>
          <p:nvSpPr>
            <p:cNvPr id="54" name="椭圆 53"/>
            <p:cNvSpPr/>
            <p:nvPr/>
          </p:nvSpPr>
          <p:spPr>
            <a:xfrm>
              <a:off x="2656939" y="4495639"/>
              <a:ext cx="1024580" cy="1024579"/>
            </a:xfrm>
            <a:prstGeom prst="ellipse">
              <a:avLst/>
            </a:prstGeom>
            <a:gradFill>
              <a:gsLst>
                <a:gs pos="0">
                  <a:srgbClr val="03435C"/>
                </a:gs>
                <a:gs pos="100000">
                  <a:srgbClr val="037A9B"/>
                </a:gs>
              </a:gsLst>
              <a:lin ang="5400000" scaled="1"/>
            </a:gradFill>
            <a:ln w="25400" cap="flat" cmpd="sng" algn="ctr">
              <a:noFill/>
              <a:prstDash val="solid"/>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endParaRPr lang="zh-CN" altLang="en-US" sz="3600">
                <a:solidFill>
                  <a:sysClr val="window" lastClr="FFFFFF"/>
                </a:solidFill>
              </a:endParaRPr>
            </a:p>
          </p:txBody>
        </p:sp>
        <p:sp>
          <p:nvSpPr>
            <p:cNvPr id="55" name="矩形 54"/>
            <p:cNvSpPr/>
            <p:nvPr/>
          </p:nvSpPr>
          <p:spPr>
            <a:xfrm>
              <a:off x="2782704" y="4675924"/>
              <a:ext cx="772943" cy="706541"/>
            </a:xfrm>
            <a:prstGeom prst="rect">
              <a:avLst/>
            </a:prstGeom>
          </p:spPr>
          <p:txBody>
            <a:bodyPr wrap="square">
              <a:spAutoFit/>
            </a:bodyPr>
            <a:lstStyle/>
            <a:p>
              <a:pPr marL="0" lvl="1" algn="ctr"/>
              <a:r>
                <a:rPr lang="zh-CN" altLang="en-US" sz="2000" b="1" dirty="0">
                  <a:solidFill>
                    <a:sysClr val="window" lastClr="FFFFFF"/>
                  </a:solidFill>
                  <a:latin typeface="微软雅黑" panose="020B0503020204020204" charset="-122"/>
                  <a:ea typeface="微软雅黑" panose="020B0503020204020204" charset="-122"/>
                </a:rPr>
                <a:t>反义词</a:t>
              </a:r>
              <a:endParaRPr lang="zh-CN" altLang="en-US" sz="2000" b="1" dirty="0">
                <a:solidFill>
                  <a:sysClr val="window" lastClr="FFFFFF"/>
                </a:solidFill>
                <a:latin typeface="微软雅黑" panose="020B0503020204020204" charset="-122"/>
                <a:ea typeface="微软雅黑" panose="020B0503020204020204" charset="-122"/>
              </a:endParaRPr>
            </a:p>
            <a:p>
              <a:pPr marL="0" lvl="1" algn="ctr"/>
              <a:r>
                <a:rPr lang="zh-CN" altLang="en-US" sz="2000" b="1" dirty="0">
                  <a:solidFill>
                    <a:sysClr val="window" lastClr="FFFFFF"/>
                  </a:solidFill>
                  <a:latin typeface="微软雅黑" panose="020B0503020204020204" charset="-122"/>
                  <a:ea typeface="微软雅黑" panose="020B0503020204020204" charset="-122"/>
                </a:rPr>
                <a:t>关系</a:t>
              </a:r>
              <a:endParaRPr lang="zh-CN" altLang="en-US" sz="2000" b="1" dirty="0">
                <a:solidFill>
                  <a:sysClr val="window" lastClr="FFFFFF"/>
                </a:solidFill>
                <a:latin typeface="微软雅黑" panose="020B0503020204020204" charset="-122"/>
                <a:ea typeface="微软雅黑" panose="020B0503020204020204" charset="-122"/>
              </a:endParaRPr>
            </a:p>
          </p:txBody>
        </p:sp>
      </p:grpSp>
      <p:grpSp>
        <p:nvGrpSpPr>
          <p:cNvPr id="56" name="组合 55"/>
          <p:cNvGrpSpPr/>
          <p:nvPr/>
        </p:nvGrpSpPr>
        <p:grpSpPr>
          <a:xfrm>
            <a:off x="7298055" y="4799330"/>
            <a:ext cx="1529080" cy="1024579"/>
            <a:chOff x="8529394" y="4495639"/>
            <a:chExt cx="1067884" cy="1024579"/>
          </a:xfrm>
        </p:grpSpPr>
        <p:sp>
          <p:nvSpPr>
            <p:cNvPr id="57" name="椭圆 56"/>
            <p:cNvSpPr/>
            <p:nvPr/>
          </p:nvSpPr>
          <p:spPr>
            <a:xfrm flipH="1">
              <a:off x="8551124" y="4495639"/>
              <a:ext cx="1024579" cy="1024579"/>
            </a:xfrm>
            <a:prstGeom prst="ellipse">
              <a:avLst/>
            </a:prstGeom>
            <a:gradFill>
              <a:gsLst>
                <a:gs pos="0">
                  <a:srgbClr val="026C68"/>
                </a:gs>
                <a:gs pos="100000">
                  <a:srgbClr val="059188"/>
                </a:gs>
              </a:gsLst>
              <a:lin ang="5400000" scaled="1"/>
            </a:gradFill>
            <a:ln w="25400" cap="flat" cmpd="sng" algn="ctr">
              <a:noFill/>
              <a:prstDash val="solid"/>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endParaRPr lang="zh-CN" altLang="en-US" sz="3600">
                <a:solidFill>
                  <a:sysClr val="window" lastClr="FFFFFF"/>
                </a:solidFill>
              </a:endParaRPr>
            </a:p>
          </p:txBody>
        </p:sp>
        <p:sp>
          <p:nvSpPr>
            <p:cNvPr id="58" name="矩形 57"/>
            <p:cNvSpPr/>
            <p:nvPr/>
          </p:nvSpPr>
          <p:spPr>
            <a:xfrm>
              <a:off x="8529394" y="4731859"/>
              <a:ext cx="1067884" cy="706755"/>
            </a:xfrm>
            <a:prstGeom prst="rect">
              <a:avLst/>
            </a:prstGeom>
          </p:spPr>
          <p:txBody>
            <a:bodyPr wrap="square">
              <a:spAutoFit/>
            </a:bodyPr>
            <a:lstStyle/>
            <a:p>
              <a:pPr marL="0" lvl="1" algn="ctr"/>
              <a:r>
                <a:rPr lang="zh-CN" altLang="en-US" sz="2000" b="1" dirty="0">
                  <a:solidFill>
                    <a:sysClr val="window" lastClr="FFFFFF"/>
                  </a:solidFill>
                  <a:latin typeface="微软雅黑" panose="020B0503020204020204" charset="-122"/>
                  <a:ea typeface="微软雅黑" panose="020B0503020204020204" charset="-122"/>
                </a:rPr>
                <a:t>上/下义词复现</a:t>
              </a:r>
              <a:endParaRPr lang="zh-CN" altLang="en-US" sz="2000" b="1" dirty="0">
                <a:solidFill>
                  <a:sysClr val="window" lastClr="FFFFFF"/>
                </a:solidFill>
                <a:latin typeface="微软雅黑" panose="020B0503020204020204" charset="-122"/>
                <a:ea typeface="微软雅黑" panose="020B0503020204020204" charset="-122"/>
              </a:endParaRPr>
            </a:p>
          </p:txBody>
        </p:sp>
      </p:grpSp>
      <p:sp>
        <p:nvSpPr>
          <p:cNvPr id="59" name="矩形 58"/>
          <p:cNvSpPr/>
          <p:nvPr/>
        </p:nvSpPr>
        <p:spPr>
          <a:xfrm>
            <a:off x="8437880" y="554355"/>
            <a:ext cx="3522980" cy="1309370"/>
          </a:xfrm>
          <a:prstGeom prst="rect">
            <a:avLst/>
          </a:prstGeom>
        </p:spPr>
        <p:txBody>
          <a:bodyPr wrap="square" anchor="ctr">
            <a:spAutoFit/>
          </a:bodyPr>
          <a:lstStyle/>
          <a:p>
            <a:pPr marL="0" lvl="1" indent="-285750" algn="l" defTabSz="685800" fontAlgn="ctr">
              <a:lnSpc>
                <a:spcPts val="1900"/>
              </a:lnSpc>
              <a:spcBef>
                <a:spcPts val="1000"/>
              </a:spcBef>
              <a:buFont typeface="Wingdings" panose="05000000000000000000" charset="0"/>
              <a:buChar char="l"/>
            </a:pP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Many teenagers don't know about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tattoo inks</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well and think</a:t>
            </a:r>
            <a:r>
              <a:rPr lang="en-US" altLang="zh-CN" b="1" u="sng"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tattoo inks</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are safe to use.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Tattoo inks</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are made to be injected into the skin. </a:t>
            </a:r>
            <a:endParaRPr lang="zh-CN" altLang="en-US" dirty="0">
              <a:solidFill>
                <a:sysClr val="window" lastClr="FFFFFF">
                  <a:lumMod val="50000"/>
                </a:sysClr>
              </a:solidFill>
              <a:latin typeface="微软雅黑" panose="020B0503020204020204" charset="-122"/>
              <a:ea typeface="微软雅黑" panose="020B0503020204020204" charset="-122"/>
            </a:endParaRPr>
          </a:p>
        </p:txBody>
      </p:sp>
      <p:sp>
        <p:nvSpPr>
          <p:cNvPr id="60" name="矩形 59"/>
          <p:cNvSpPr/>
          <p:nvPr/>
        </p:nvSpPr>
        <p:spPr>
          <a:xfrm>
            <a:off x="9030335" y="3104198"/>
            <a:ext cx="2813685" cy="1309370"/>
          </a:xfrm>
          <a:prstGeom prst="rect">
            <a:avLst/>
          </a:prstGeom>
        </p:spPr>
        <p:txBody>
          <a:bodyPr wrap="square" anchor="ctr">
            <a:spAutoFit/>
          </a:bodyPr>
          <a:lstStyle/>
          <a:p>
            <a:pPr marL="0" lvl="1" indent="-285750" algn="l" defTabSz="685800" fontAlgn="ctr">
              <a:lnSpc>
                <a:spcPts val="1900"/>
              </a:lnSpc>
              <a:spcBef>
                <a:spcPts val="1000"/>
              </a:spcBef>
              <a:buFont typeface="Wingdings" panose="05000000000000000000" charset="0"/>
              <a:buChar char="l"/>
            </a:pP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Everything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faded</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into mist. The past was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erased</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the erasure was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forgotten</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the lie became truth.</a:t>
            </a:r>
            <a:endParaRPr lang="zh-CN" altLang="en-US" dirty="0">
              <a:solidFill>
                <a:sysClr val="window" lastClr="FFFFFF">
                  <a:lumMod val="50000"/>
                </a:sysClr>
              </a:solidFill>
              <a:latin typeface="微软雅黑" panose="020B0503020204020204" charset="-122"/>
              <a:ea typeface="微软雅黑" panose="020B0503020204020204" charset="-122"/>
            </a:endParaRPr>
          </a:p>
        </p:txBody>
      </p:sp>
      <p:sp>
        <p:nvSpPr>
          <p:cNvPr id="61" name="矩形 60"/>
          <p:cNvSpPr/>
          <p:nvPr/>
        </p:nvSpPr>
        <p:spPr>
          <a:xfrm>
            <a:off x="8745855" y="4685983"/>
            <a:ext cx="3098165" cy="1797050"/>
          </a:xfrm>
          <a:prstGeom prst="rect">
            <a:avLst/>
          </a:prstGeom>
        </p:spPr>
        <p:txBody>
          <a:bodyPr wrap="square" anchor="ctr">
            <a:spAutoFit/>
          </a:bodyPr>
          <a:lstStyle/>
          <a:p>
            <a:pPr marL="0" lvl="1" indent="-285750" algn="l" defTabSz="685800" fontAlgn="ctr">
              <a:lnSpc>
                <a:spcPts val="1900"/>
              </a:lnSpc>
              <a:spcBef>
                <a:spcPts val="1000"/>
              </a:spcBef>
              <a:buFont typeface="Wingdings" panose="05000000000000000000" charset="0"/>
              <a:buChar char="l"/>
            </a:pP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As the sun was rapidly sinking, everything changed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colors</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The white clouds had turned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red</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the hills were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violet</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the woods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purple</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the valleys </a:t>
            </a:r>
            <a:r>
              <a:rPr lang="en-US" altLang="zh-CN" b="1" u="sng" dirty="0">
                <a:solidFill>
                  <a:srgbClr val="00B050"/>
                </a:solidFill>
                <a:latin typeface="Segoe UI Black" panose="020B0A02040204020203" charset="0"/>
                <a:ea typeface="微软雅黑" panose="020B0503020204020204" charset="-122"/>
                <a:cs typeface="Segoe UI Black" panose="020B0A02040204020203" charset="0"/>
                <a:sym typeface="微软雅黑" panose="020B0503020204020204" charset="-122"/>
              </a:rPr>
              <a:t>black</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a:t>
            </a:r>
            <a:endParaRPr lang="zh-CN" altLang="en-US" dirty="0">
              <a:solidFill>
                <a:sysClr val="window" lastClr="FFFFFF">
                  <a:lumMod val="50000"/>
                </a:sysClr>
              </a:solidFill>
              <a:latin typeface="微软雅黑" panose="020B0503020204020204" charset="-122"/>
              <a:ea typeface="微软雅黑" panose="020B0503020204020204" charset="-122"/>
            </a:endParaRPr>
          </a:p>
        </p:txBody>
      </p:sp>
      <p:sp>
        <p:nvSpPr>
          <p:cNvPr id="63" name="矩形 62"/>
          <p:cNvSpPr/>
          <p:nvPr/>
        </p:nvSpPr>
        <p:spPr>
          <a:xfrm>
            <a:off x="524510" y="994410"/>
            <a:ext cx="3242310" cy="3014980"/>
          </a:xfrm>
          <a:prstGeom prst="rect">
            <a:avLst/>
          </a:prstGeom>
        </p:spPr>
        <p:txBody>
          <a:bodyPr wrap="square" anchor="ctr">
            <a:spAutoFit/>
          </a:bodyPr>
          <a:lstStyle/>
          <a:p>
            <a:pPr marL="0" lvl="1" indent="-285750" algn="l" defTabSz="685800" fontAlgn="ctr">
              <a:lnSpc>
                <a:spcPts val="1900"/>
              </a:lnSpc>
              <a:spcBef>
                <a:spcPts val="1000"/>
              </a:spcBef>
              <a:buFont typeface="Wingdings" panose="05000000000000000000" charset="0"/>
              <a:buChar char="l"/>
            </a:pP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He led me </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to</a:t>
            </a: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 the crowded </a:t>
            </a:r>
            <a:r>
              <a:rPr lang="zh-CN" altLang="en-US" b="1" dirty="0">
                <a:solidFill>
                  <a:srgbClr val="C00000"/>
                </a:solidFill>
                <a:latin typeface="Arial Rounded MT Bold" panose="020F0704030504030204" pitchFamily="34" charset="0"/>
                <a:ea typeface="微软雅黑" panose="020B0503020204020204" charset="-122"/>
                <a:cs typeface="Arial Rounded MT Bold" panose="020F0704030504030204" pitchFamily="34" charset="0"/>
                <a:sym typeface="+mn-ea"/>
              </a:rPr>
              <a:t>shop </a:t>
            </a: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and to a bench with a large professional </a:t>
            </a:r>
            <a:r>
              <a:rPr lang="zh-CN" altLang="en-US" b="1" dirty="0">
                <a:solidFill>
                  <a:srgbClr val="C00000"/>
                </a:solidFill>
                <a:latin typeface="Arial Rounded MT Bold" panose="020F0704030504030204" pitchFamily="34" charset="0"/>
                <a:ea typeface="微软雅黑" panose="020B0503020204020204" charset="-122"/>
                <a:cs typeface="Arial Rounded MT Bold" panose="020F0704030504030204" pitchFamily="34" charset="0"/>
                <a:sym typeface="+mn-ea"/>
              </a:rPr>
              <a:t>karaoke</a:t>
            </a: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 </a:t>
            </a:r>
            <a:r>
              <a:rPr lang="zh-CN" altLang="en-US" b="1" dirty="0">
                <a:solidFill>
                  <a:srgbClr val="C00000"/>
                </a:solidFill>
                <a:latin typeface="Arial Rounded MT Bold" panose="020F0704030504030204" pitchFamily="34" charset="0"/>
                <a:ea typeface="微软雅黑" panose="020B0503020204020204" charset="-122"/>
                <a:cs typeface="Arial Rounded MT Bold" panose="020F0704030504030204" pitchFamily="34" charset="0"/>
                <a:sym typeface="+mn-ea"/>
              </a:rPr>
              <a:t>box</a:t>
            </a: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 on it. He placed his  large hand  </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lovingly</a:t>
            </a: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  on his</a:t>
            </a:r>
            <a:r>
              <a:rPr lang="zh-CN" altLang="en-US" b="1" dirty="0">
                <a:solidFill>
                  <a:srgbClr val="C00000"/>
                </a:solidFill>
                <a:latin typeface="Arial Rounded MT Bold" panose="020F0704030504030204" pitchFamily="34" charset="0"/>
                <a:ea typeface="微软雅黑" panose="020B0503020204020204" charset="-122"/>
                <a:cs typeface="Arial Rounded MT Bold" panose="020F0704030504030204" pitchFamily="34" charset="0"/>
                <a:sym typeface="+mn-ea"/>
              </a:rPr>
              <a:t> treasure</a:t>
            </a: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 and said</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a:t>
            </a: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 "I have 800 </a:t>
            </a:r>
            <a:r>
              <a:rPr lang="zh-CN" altLang="en-US" b="1" dirty="0">
                <a:solidFill>
                  <a:srgbClr val="C00000"/>
                </a:solidFill>
                <a:latin typeface="Arial Rounded MT Bold" panose="020F0704030504030204" pitchFamily="34" charset="0"/>
                <a:ea typeface="微软雅黑" panose="020B0503020204020204" charset="-122"/>
                <a:cs typeface="Arial Rounded MT Bold" panose="020F0704030504030204" pitchFamily="34" charset="0"/>
                <a:sym typeface="+mn-ea"/>
              </a:rPr>
              <a:t>karaoke songs</a:t>
            </a: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 in here. You can take your  </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pick</a:t>
            </a: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  and I'll </a:t>
            </a:r>
            <a:r>
              <a:rPr lang="zh-CN" altLang="en-US" b="1" dirty="0">
                <a:solidFill>
                  <a:srgbClr val="C00000"/>
                </a:solidFill>
                <a:latin typeface="Arial Rounded MT Bold" panose="020F0704030504030204" pitchFamily="34" charset="0"/>
                <a:ea typeface="微软雅黑" panose="020B0503020204020204" charset="-122"/>
                <a:cs typeface="Arial Rounded MT Bold" panose="020F0704030504030204" pitchFamily="34" charset="0"/>
                <a:sym typeface="+mn-ea"/>
              </a:rPr>
              <a:t>record</a:t>
            </a:r>
            <a:r>
              <a:rPr lang="zh-CN" altLang="en-US"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mn-ea"/>
              </a:rPr>
              <a:t> them for you. That should get you started."</a:t>
            </a:r>
            <a:endParaRPr lang="zh-CN" altLang="en-US" dirty="0">
              <a:solidFill>
                <a:sysClr val="window" lastClr="FFFFFF">
                  <a:lumMod val="50000"/>
                </a:sysClr>
              </a:solidFill>
              <a:latin typeface="微软雅黑" panose="020B0503020204020204" charset="-122"/>
              <a:ea typeface="微软雅黑" panose="020B0503020204020204" charset="-122"/>
            </a:endParaRPr>
          </a:p>
        </p:txBody>
      </p:sp>
      <p:sp>
        <p:nvSpPr>
          <p:cNvPr id="64" name="矩形 63"/>
          <p:cNvSpPr/>
          <p:nvPr/>
        </p:nvSpPr>
        <p:spPr>
          <a:xfrm>
            <a:off x="525145" y="4413568"/>
            <a:ext cx="2994025" cy="2040255"/>
          </a:xfrm>
          <a:prstGeom prst="rect">
            <a:avLst/>
          </a:prstGeom>
        </p:spPr>
        <p:txBody>
          <a:bodyPr wrap="square" anchor="ctr">
            <a:spAutoFit/>
          </a:bodyPr>
          <a:lstStyle/>
          <a:p>
            <a:pPr marL="0" lvl="1" indent="-285750" algn="l" defTabSz="685800" fontAlgn="ctr">
              <a:lnSpc>
                <a:spcPts val="1900"/>
              </a:lnSpc>
              <a:spcBef>
                <a:spcPts val="1000"/>
              </a:spcBef>
              <a:buFont typeface="Wingdings" panose="05000000000000000000" charset="0"/>
              <a:buChar char="l"/>
            </a:pP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Focusing on the </a:t>
            </a:r>
            <a:r>
              <a:rPr lang="en-US" altLang="zh-CN" b="1" dirty="0">
                <a:solidFill>
                  <a:srgbClr val="C00000"/>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positive</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has been shown to have </a:t>
            </a:r>
            <a:r>
              <a:rPr lang="en-US" altLang="zh-CN" b="1" dirty="0">
                <a:solidFill>
                  <a:srgbClr val="E4ECF8">
                    <a:lumMod val="50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benefits</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to one's health and well-being, </a:t>
            </a:r>
            <a:r>
              <a:rPr lang="en-US" altLang="zh-CN" b="1" dirty="0" err="1">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jusst</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as focusing on the </a:t>
            </a:r>
            <a:r>
              <a:rPr lang="en-US" altLang="zh-CN" b="1" dirty="0">
                <a:solidFill>
                  <a:srgbClr val="C00000"/>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negative</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 has been proven to have a </a:t>
            </a:r>
            <a:r>
              <a:rPr lang="en-US" altLang="zh-CN" b="1" dirty="0">
                <a:solidFill>
                  <a:srgbClr val="E4ECF8">
                    <a:lumMod val="50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harmful effect</a:t>
            </a:r>
            <a:r>
              <a:rPr lang="en-US" altLang="zh-CN" b="1" dirty="0">
                <a:solidFill>
                  <a:srgbClr val="000000">
                    <a:lumMod val="75000"/>
                    <a:lumOff val="25000"/>
                  </a:srgbClr>
                </a:solidFill>
                <a:latin typeface="Arial Rounded MT Bold" panose="020F0704030504030204" pitchFamily="34" charset="0"/>
                <a:ea typeface="微软雅黑" panose="020B0503020204020204" charset="-122"/>
                <a:cs typeface="Arial Rounded MT Bold" panose="020F0704030504030204" pitchFamily="34" charset="0"/>
                <a:sym typeface="微软雅黑" panose="020B0503020204020204" charset="-122"/>
              </a:rPr>
              <a:t>.</a:t>
            </a:r>
            <a:endParaRPr lang="zh-CN" altLang="en-US" dirty="0">
              <a:solidFill>
                <a:sysClr val="window" lastClr="FFFFFF">
                  <a:lumMod val="50000"/>
                </a:sysClr>
              </a:solidFill>
              <a:latin typeface="微软雅黑" panose="020B0503020204020204" charset="-122"/>
              <a:ea typeface="微软雅黑" panose="020B0503020204020204" charset="-122"/>
            </a:endParaRPr>
          </a:p>
        </p:txBody>
      </p:sp>
      <p:pic>
        <p:nvPicPr>
          <p:cNvPr id="47" name="内容占位符 7" descr="水印"/>
          <p:cNvPicPr>
            <a:picLocks noChangeAspect="1"/>
          </p:cNvPicPr>
          <p:nvPr/>
        </p:nvPicPr>
        <p:blipFill>
          <a:blip r:embed="rId1"/>
          <a:stretch>
            <a:fillRect/>
          </a:stretch>
        </p:blipFill>
        <p:spPr>
          <a:xfrm>
            <a:off x="7606030" y="95250"/>
            <a:ext cx="4396105" cy="142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750"/>
                                        <p:tgtEl>
                                          <p:spTgt spid="14"/>
                                        </p:tgtEl>
                                      </p:cBhvr>
                                    </p:animEffect>
                                  </p:childTnLst>
                                </p:cTn>
                              </p:par>
                              <p:par>
                                <p:cTn id="8" presetID="2" presetClass="entr" presetSubtype="2" fill="hold" grpId="0" nodeType="withEffect">
                                  <p:stCondLst>
                                    <p:cond delay="0"/>
                                  </p:stCondLst>
                                  <p:iterate type="lt">
                                    <p:tmPct val="10000"/>
                                  </p:iterate>
                                  <p:childTnLst>
                                    <p:set>
                                      <p:cBhvr>
                                        <p:cTn id="9" dur="1" fill="hold">
                                          <p:stCondLst>
                                            <p:cond delay="0"/>
                                          </p:stCondLst>
                                        </p:cTn>
                                        <p:tgtEl>
                                          <p:spTgt spid="21"/>
                                        </p:tgtEl>
                                        <p:attrNameLst>
                                          <p:attrName>style.visibility</p:attrName>
                                        </p:attrNameLst>
                                      </p:cBhvr>
                                      <p:to>
                                        <p:strVal val="visible"/>
                                      </p:to>
                                    </p:set>
                                    <p:anim calcmode="lin" valueType="num">
                                      <p:cBhvr>
                                        <p:cTn id="10" dur="750" fill="hold"/>
                                        <p:tgtEl>
                                          <p:spTgt spid="21"/>
                                        </p:tgtEl>
                                        <p:attrNameLst>
                                          <p:attrName>ppt_x</p:attrName>
                                        </p:attrNameLst>
                                      </p:cBhvr>
                                      <p:tavLst>
                                        <p:tav tm="0">
                                          <p:val>
                                            <p:strVal val="1+#ppt_w/2"/>
                                          </p:val>
                                        </p:tav>
                                        <p:tav tm="100000">
                                          <p:val>
                                            <p:strVal val="#ppt_x"/>
                                          </p:val>
                                        </p:tav>
                                      </p:tavLst>
                                    </p:anim>
                                    <p:anim calcmode="lin" valueType="num">
                                      <p:cBhvr>
                                        <p:cTn id="11" dur="750" fill="hold"/>
                                        <p:tgtEl>
                                          <p:spTgt spid="21"/>
                                        </p:tgtEl>
                                        <p:attrNameLst>
                                          <p:attrName>ppt_y</p:attrName>
                                        </p:attrNameLst>
                                      </p:cBhvr>
                                      <p:tavLst>
                                        <p:tav tm="0">
                                          <p:val>
                                            <p:strVal val="#ppt_y"/>
                                          </p:val>
                                        </p:tav>
                                        <p:tav tm="100000">
                                          <p:val>
                                            <p:strVal val="#ppt_y"/>
                                          </p:val>
                                        </p:tav>
                                      </p:tavLst>
                                    </p:anim>
                                  </p:childTnLst>
                                </p:cTn>
                              </p:par>
                            </p:childTnLst>
                          </p:cTn>
                        </p:par>
                        <p:par>
                          <p:cTn id="12" fill="hold">
                            <p:stCondLst>
                              <p:cond delay="0"/>
                            </p:stCondLst>
                            <p:childTnLst>
                              <p:par>
                                <p:cTn id="13" presetID="10" presetClass="entr" presetSubtype="0"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par>
                                <p:cTn id="16" presetID="22" presetClass="entr" presetSubtype="4" fill="hold" grpId="0" nodeType="withEffect">
                                  <p:stCondLst>
                                    <p:cond delay="50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par>
                                <p:cTn id="19" presetID="22" presetClass="entr" presetSubtype="4" fill="hold" grpId="0" nodeType="withEffect">
                                  <p:stCondLst>
                                    <p:cond delay="50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childTnLst>
                          </p:cTn>
                        </p:par>
                        <p:par>
                          <p:cTn id="22" fill="hold">
                            <p:stCondLst>
                              <p:cond delay="500"/>
                            </p:stCondLst>
                            <p:childTnLst>
                              <p:par>
                                <p:cTn id="23" presetID="22" presetClass="entr" presetSubtype="2"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right)">
                                      <p:cBhvr>
                                        <p:cTn id="25" dur="500"/>
                                        <p:tgtEl>
                                          <p:spTgt spid="26"/>
                                        </p:tgtEl>
                                      </p:cBhvr>
                                    </p:animEffect>
                                  </p:childTnLst>
                                </p:cTn>
                              </p:par>
                            </p:childTnLst>
                          </p:cTn>
                        </p:par>
                        <p:par>
                          <p:cTn id="26" fill="hold">
                            <p:stCondLst>
                              <p:cond delay="1000"/>
                            </p:stCondLst>
                            <p:childTnLst>
                              <p:par>
                                <p:cTn id="27" presetID="53" presetClass="entr" presetSubtype="16"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par>
                                <p:cTn id="32" presetID="2" presetClass="entr" presetSubtype="8" fill="hold" nodeType="withEffect">
                                  <p:stCondLst>
                                    <p:cond delay="500"/>
                                  </p:stCondLst>
                                  <p:childTnLst>
                                    <p:set>
                                      <p:cBhvr>
                                        <p:cTn id="33" dur="1" fill="hold">
                                          <p:stCondLst>
                                            <p:cond delay="0"/>
                                          </p:stCondLst>
                                        </p:cTn>
                                        <p:tgtEl>
                                          <p:spTgt spid="41"/>
                                        </p:tgtEl>
                                        <p:attrNameLst>
                                          <p:attrName>style.visibility</p:attrName>
                                        </p:attrNameLst>
                                      </p:cBhvr>
                                      <p:to>
                                        <p:strVal val="visible"/>
                                      </p:to>
                                    </p:set>
                                    <p:anim calcmode="lin" valueType="num">
                                      <p:cBhvr additive="base">
                                        <p:cTn id="34" dur="500" fill="hold"/>
                                        <p:tgtEl>
                                          <p:spTgt spid="41"/>
                                        </p:tgtEl>
                                        <p:attrNameLst>
                                          <p:attrName>ppt_x</p:attrName>
                                        </p:attrNameLst>
                                      </p:cBhvr>
                                      <p:tavLst>
                                        <p:tav tm="0">
                                          <p:val>
                                            <p:strVal val="0-#ppt_w/2"/>
                                          </p:val>
                                        </p:tav>
                                        <p:tav tm="100000">
                                          <p:val>
                                            <p:strVal val="#ppt_x"/>
                                          </p:val>
                                        </p:tav>
                                      </p:tavLst>
                                    </p:anim>
                                    <p:anim calcmode="lin" valueType="num">
                                      <p:cBhvr additive="base">
                                        <p:cTn id="35" dur="500" fill="hold"/>
                                        <p:tgtEl>
                                          <p:spTgt spid="41"/>
                                        </p:tgtEl>
                                        <p:attrNameLst>
                                          <p:attrName>ppt_y</p:attrName>
                                        </p:attrNameLst>
                                      </p:cBhvr>
                                      <p:tavLst>
                                        <p:tav tm="0">
                                          <p:val>
                                            <p:strVal val="#ppt_y"/>
                                          </p:val>
                                        </p:tav>
                                        <p:tav tm="100000">
                                          <p:val>
                                            <p:strVal val="#ppt_y"/>
                                          </p:val>
                                        </p:tav>
                                      </p:tavLst>
                                    </p:anim>
                                  </p:childTnLst>
                                </p:cTn>
                              </p:par>
                              <p:par>
                                <p:cTn id="36" presetID="2" presetClass="entr" presetSubtype="8" fill="hold" nodeType="withEffect">
                                  <p:stCondLst>
                                    <p:cond delay="500"/>
                                  </p:stCondLst>
                                  <p:childTnLst>
                                    <p:set>
                                      <p:cBhvr>
                                        <p:cTn id="37" dur="1" fill="hold">
                                          <p:stCondLst>
                                            <p:cond delay="0"/>
                                          </p:stCondLst>
                                        </p:cTn>
                                        <p:tgtEl>
                                          <p:spTgt spid="53"/>
                                        </p:tgtEl>
                                        <p:attrNameLst>
                                          <p:attrName>style.visibility</p:attrName>
                                        </p:attrNameLst>
                                      </p:cBhvr>
                                      <p:to>
                                        <p:strVal val="visible"/>
                                      </p:to>
                                    </p:set>
                                    <p:anim calcmode="lin" valueType="num">
                                      <p:cBhvr additive="base">
                                        <p:cTn id="38" dur="500" fill="hold"/>
                                        <p:tgtEl>
                                          <p:spTgt spid="53"/>
                                        </p:tgtEl>
                                        <p:attrNameLst>
                                          <p:attrName>ppt_x</p:attrName>
                                        </p:attrNameLst>
                                      </p:cBhvr>
                                      <p:tavLst>
                                        <p:tav tm="0">
                                          <p:val>
                                            <p:strVal val="0-#ppt_w/2"/>
                                          </p:val>
                                        </p:tav>
                                        <p:tav tm="100000">
                                          <p:val>
                                            <p:strVal val="#ppt_x"/>
                                          </p:val>
                                        </p:tav>
                                      </p:tavLst>
                                    </p:anim>
                                    <p:anim calcmode="lin" valueType="num">
                                      <p:cBhvr additive="base">
                                        <p:cTn id="39" dur="500" fill="hold"/>
                                        <p:tgtEl>
                                          <p:spTgt spid="53"/>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000"/>
                                  </p:stCondLst>
                                  <p:childTnLst>
                                    <p:set>
                                      <p:cBhvr>
                                        <p:cTn id="41" dur="1" fill="hold">
                                          <p:stCondLst>
                                            <p:cond delay="0"/>
                                          </p:stCondLst>
                                        </p:cTn>
                                        <p:tgtEl>
                                          <p:spTgt spid="63"/>
                                        </p:tgtEl>
                                        <p:attrNameLst>
                                          <p:attrName>style.visibility</p:attrName>
                                        </p:attrNameLst>
                                      </p:cBhvr>
                                      <p:to>
                                        <p:strVal val="visible"/>
                                      </p:to>
                                    </p:set>
                                    <p:anim calcmode="lin" valueType="num">
                                      <p:cBhvr additive="base">
                                        <p:cTn id="42" dur="500" fill="hold"/>
                                        <p:tgtEl>
                                          <p:spTgt spid="63"/>
                                        </p:tgtEl>
                                        <p:attrNameLst>
                                          <p:attrName>ppt_x</p:attrName>
                                        </p:attrNameLst>
                                      </p:cBhvr>
                                      <p:tavLst>
                                        <p:tav tm="0">
                                          <p:val>
                                            <p:strVal val="0-#ppt_w/2"/>
                                          </p:val>
                                        </p:tav>
                                        <p:tav tm="100000">
                                          <p:val>
                                            <p:strVal val="#ppt_x"/>
                                          </p:val>
                                        </p:tav>
                                      </p:tavLst>
                                    </p:anim>
                                    <p:anim calcmode="lin" valueType="num">
                                      <p:cBhvr additive="base">
                                        <p:cTn id="43" dur="500" fill="hold"/>
                                        <p:tgtEl>
                                          <p:spTgt spid="63"/>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1000"/>
                                  </p:stCondLst>
                                  <p:childTnLst>
                                    <p:set>
                                      <p:cBhvr>
                                        <p:cTn id="45" dur="1" fill="hold">
                                          <p:stCondLst>
                                            <p:cond delay="0"/>
                                          </p:stCondLst>
                                        </p:cTn>
                                        <p:tgtEl>
                                          <p:spTgt spid="64"/>
                                        </p:tgtEl>
                                        <p:attrNameLst>
                                          <p:attrName>style.visibility</p:attrName>
                                        </p:attrNameLst>
                                      </p:cBhvr>
                                      <p:to>
                                        <p:strVal val="visible"/>
                                      </p:to>
                                    </p:set>
                                    <p:anim calcmode="lin" valueType="num">
                                      <p:cBhvr additive="base">
                                        <p:cTn id="46" dur="500" fill="hold"/>
                                        <p:tgtEl>
                                          <p:spTgt spid="64"/>
                                        </p:tgtEl>
                                        <p:attrNameLst>
                                          <p:attrName>ppt_x</p:attrName>
                                        </p:attrNameLst>
                                      </p:cBhvr>
                                      <p:tavLst>
                                        <p:tav tm="0">
                                          <p:val>
                                            <p:strVal val="0-#ppt_w/2"/>
                                          </p:val>
                                        </p:tav>
                                        <p:tav tm="100000">
                                          <p:val>
                                            <p:strVal val="#ppt_x"/>
                                          </p:val>
                                        </p:tav>
                                      </p:tavLst>
                                    </p:anim>
                                    <p:anim calcmode="lin" valueType="num">
                                      <p:cBhvr additive="base">
                                        <p:cTn id="47" dur="500" fill="hold"/>
                                        <p:tgtEl>
                                          <p:spTgt spid="64"/>
                                        </p:tgtEl>
                                        <p:attrNameLst>
                                          <p:attrName>ppt_y</p:attrName>
                                        </p:attrNameLst>
                                      </p:cBhvr>
                                      <p:tavLst>
                                        <p:tav tm="0">
                                          <p:val>
                                            <p:strVal val="#ppt_y"/>
                                          </p:val>
                                        </p:tav>
                                        <p:tav tm="100000">
                                          <p:val>
                                            <p:strVal val="#ppt_y"/>
                                          </p:val>
                                        </p:tav>
                                      </p:tavLst>
                                    </p:anim>
                                  </p:childTnLst>
                                </p:cTn>
                              </p:par>
                            </p:childTnLst>
                          </p:cTn>
                        </p:par>
                        <p:par>
                          <p:cTn id="48" fill="hold">
                            <p:stCondLst>
                              <p:cond delay="1500"/>
                            </p:stCondLst>
                            <p:childTnLst>
                              <p:par>
                                <p:cTn id="49" presetID="22" presetClass="entr" presetSubtype="8"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2000"/>
                            </p:stCondLst>
                            <p:childTnLst>
                              <p:par>
                                <p:cTn id="53" presetID="53" presetClass="entr" presetSubtype="16" fill="hold" nodeType="after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p:cTn id="55" dur="500" fill="hold"/>
                                        <p:tgtEl>
                                          <p:spTgt spid="3"/>
                                        </p:tgtEl>
                                        <p:attrNameLst>
                                          <p:attrName>ppt_w</p:attrName>
                                        </p:attrNameLst>
                                      </p:cBhvr>
                                      <p:tavLst>
                                        <p:tav tm="0">
                                          <p:val>
                                            <p:fltVal val="0"/>
                                          </p:val>
                                        </p:tav>
                                        <p:tav tm="100000">
                                          <p:val>
                                            <p:strVal val="#ppt_w"/>
                                          </p:val>
                                        </p:tav>
                                      </p:tavLst>
                                    </p:anim>
                                    <p:anim calcmode="lin" valueType="num">
                                      <p:cBhvr>
                                        <p:cTn id="56" dur="500" fill="hold"/>
                                        <p:tgtEl>
                                          <p:spTgt spid="3"/>
                                        </p:tgtEl>
                                        <p:attrNameLst>
                                          <p:attrName>ppt_h</p:attrName>
                                        </p:attrNameLst>
                                      </p:cBhvr>
                                      <p:tavLst>
                                        <p:tav tm="0">
                                          <p:val>
                                            <p:fltVal val="0"/>
                                          </p:val>
                                        </p:tav>
                                        <p:tav tm="100000">
                                          <p:val>
                                            <p:strVal val="#ppt_h"/>
                                          </p:val>
                                        </p:tav>
                                      </p:tavLst>
                                    </p:anim>
                                    <p:animEffect transition="in" filter="fade">
                                      <p:cBhvr>
                                        <p:cTn id="57" dur="500"/>
                                        <p:tgtEl>
                                          <p:spTgt spid="3"/>
                                        </p:tgtEl>
                                      </p:cBhvr>
                                    </p:animEffect>
                                  </p:childTnLst>
                                </p:cTn>
                              </p:par>
                              <p:par>
                                <p:cTn id="58" presetID="2" presetClass="entr" presetSubtype="2" fill="hold" nodeType="withEffect">
                                  <p:stCondLst>
                                    <p:cond delay="500"/>
                                  </p:stCondLst>
                                  <p:childTnLst>
                                    <p:set>
                                      <p:cBhvr>
                                        <p:cTn id="59" dur="1" fill="hold">
                                          <p:stCondLst>
                                            <p:cond delay="0"/>
                                          </p:stCondLst>
                                        </p:cTn>
                                        <p:tgtEl>
                                          <p:spTgt spid="44"/>
                                        </p:tgtEl>
                                        <p:attrNameLst>
                                          <p:attrName>style.visibility</p:attrName>
                                        </p:attrNameLst>
                                      </p:cBhvr>
                                      <p:to>
                                        <p:strVal val="visible"/>
                                      </p:to>
                                    </p:set>
                                    <p:anim calcmode="lin" valueType="num">
                                      <p:cBhvr additive="base">
                                        <p:cTn id="60" dur="500" fill="hold"/>
                                        <p:tgtEl>
                                          <p:spTgt spid="44"/>
                                        </p:tgtEl>
                                        <p:attrNameLst>
                                          <p:attrName>ppt_x</p:attrName>
                                        </p:attrNameLst>
                                      </p:cBhvr>
                                      <p:tavLst>
                                        <p:tav tm="0">
                                          <p:val>
                                            <p:strVal val="1+#ppt_w/2"/>
                                          </p:val>
                                        </p:tav>
                                        <p:tav tm="100000">
                                          <p:val>
                                            <p:strVal val="#ppt_x"/>
                                          </p:val>
                                        </p:tav>
                                      </p:tavLst>
                                    </p:anim>
                                    <p:anim calcmode="lin" valueType="num">
                                      <p:cBhvr additive="base">
                                        <p:cTn id="61" dur="500" fill="hold"/>
                                        <p:tgtEl>
                                          <p:spTgt spid="44"/>
                                        </p:tgtEl>
                                        <p:attrNameLst>
                                          <p:attrName>ppt_y</p:attrName>
                                        </p:attrNameLst>
                                      </p:cBhvr>
                                      <p:tavLst>
                                        <p:tav tm="0">
                                          <p:val>
                                            <p:strVal val="#ppt_y"/>
                                          </p:val>
                                        </p:tav>
                                        <p:tav tm="100000">
                                          <p:val>
                                            <p:strVal val="#ppt_y"/>
                                          </p:val>
                                        </p:tav>
                                      </p:tavLst>
                                    </p:anim>
                                  </p:childTnLst>
                                </p:cTn>
                              </p:par>
                              <p:par>
                                <p:cTn id="62" presetID="2" presetClass="entr" presetSubtype="2" fill="hold" nodeType="withEffect">
                                  <p:stCondLst>
                                    <p:cond delay="500"/>
                                  </p:stCondLst>
                                  <p:childTnLst>
                                    <p:set>
                                      <p:cBhvr>
                                        <p:cTn id="63" dur="1" fill="hold">
                                          <p:stCondLst>
                                            <p:cond delay="0"/>
                                          </p:stCondLst>
                                        </p:cTn>
                                        <p:tgtEl>
                                          <p:spTgt spid="50"/>
                                        </p:tgtEl>
                                        <p:attrNameLst>
                                          <p:attrName>style.visibility</p:attrName>
                                        </p:attrNameLst>
                                      </p:cBhvr>
                                      <p:to>
                                        <p:strVal val="visible"/>
                                      </p:to>
                                    </p:set>
                                    <p:anim calcmode="lin" valueType="num">
                                      <p:cBhvr additive="base">
                                        <p:cTn id="64" dur="500" fill="hold"/>
                                        <p:tgtEl>
                                          <p:spTgt spid="50"/>
                                        </p:tgtEl>
                                        <p:attrNameLst>
                                          <p:attrName>ppt_x</p:attrName>
                                        </p:attrNameLst>
                                      </p:cBhvr>
                                      <p:tavLst>
                                        <p:tav tm="0">
                                          <p:val>
                                            <p:strVal val="1+#ppt_w/2"/>
                                          </p:val>
                                        </p:tav>
                                        <p:tav tm="100000">
                                          <p:val>
                                            <p:strVal val="#ppt_x"/>
                                          </p:val>
                                        </p:tav>
                                      </p:tavLst>
                                    </p:anim>
                                    <p:anim calcmode="lin" valueType="num">
                                      <p:cBhvr additive="base">
                                        <p:cTn id="65" dur="500" fill="hold"/>
                                        <p:tgtEl>
                                          <p:spTgt spid="50"/>
                                        </p:tgtEl>
                                        <p:attrNameLst>
                                          <p:attrName>ppt_y</p:attrName>
                                        </p:attrNameLst>
                                      </p:cBhvr>
                                      <p:tavLst>
                                        <p:tav tm="0">
                                          <p:val>
                                            <p:strVal val="#ppt_y"/>
                                          </p:val>
                                        </p:tav>
                                        <p:tav tm="100000">
                                          <p:val>
                                            <p:strVal val="#ppt_y"/>
                                          </p:val>
                                        </p:tav>
                                      </p:tavLst>
                                    </p:anim>
                                  </p:childTnLst>
                                </p:cTn>
                              </p:par>
                              <p:par>
                                <p:cTn id="66" presetID="2" presetClass="entr" presetSubtype="2" fill="hold" nodeType="withEffect">
                                  <p:stCondLst>
                                    <p:cond delay="500"/>
                                  </p:stCondLst>
                                  <p:childTnLst>
                                    <p:set>
                                      <p:cBhvr>
                                        <p:cTn id="67" dur="1" fill="hold">
                                          <p:stCondLst>
                                            <p:cond delay="0"/>
                                          </p:stCondLst>
                                        </p:cTn>
                                        <p:tgtEl>
                                          <p:spTgt spid="56"/>
                                        </p:tgtEl>
                                        <p:attrNameLst>
                                          <p:attrName>style.visibility</p:attrName>
                                        </p:attrNameLst>
                                      </p:cBhvr>
                                      <p:to>
                                        <p:strVal val="visible"/>
                                      </p:to>
                                    </p:set>
                                    <p:anim calcmode="lin" valueType="num">
                                      <p:cBhvr additive="base">
                                        <p:cTn id="68" dur="500" fill="hold"/>
                                        <p:tgtEl>
                                          <p:spTgt spid="56"/>
                                        </p:tgtEl>
                                        <p:attrNameLst>
                                          <p:attrName>ppt_x</p:attrName>
                                        </p:attrNameLst>
                                      </p:cBhvr>
                                      <p:tavLst>
                                        <p:tav tm="0">
                                          <p:val>
                                            <p:strVal val="1+#ppt_w/2"/>
                                          </p:val>
                                        </p:tav>
                                        <p:tav tm="100000">
                                          <p:val>
                                            <p:strVal val="#ppt_x"/>
                                          </p:val>
                                        </p:tav>
                                      </p:tavLst>
                                    </p:anim>
                                    <p:anim calcmode="lin" valueType="num">
                                      <p:cBhvr additive="base">
                                        <p:cTn id="69" dur="500" fill="hold"/>
                                        <p:tgtEl>
                                          <p:spTgt spid="56"/>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1000"/>
                                  </p:stCondLst>
                                  <p:childTnLst>
                                    <p:set>
                                      <p:cBhvr>
                                        <p:cTn id="71" dur="1" fill="hold">
                                          <p:stCondLst>
                                            <p:cond delay="0"/>
                                          </p:stCondLst>
                                        </p:cTn>
                                        <p:tgtEl>
                                          <p:spTgt spid="59"/>
                                        </p:tgtEl>
                                        <p:attrNameLst>
                                          <p:attrName>style.visibility</p:attrName>
                                        </p:attrNameLst>
                                      </p:cBhvr>
                                      <p:to>
                                        <p:strVal val="visible"/>
                                      </p:to>
                                    </p:set>
                                    <p:anim calcmode="lin" valueType="num">
                                      <p:cBhvr additive="base">
                                        <p:cTn id="72" dur="500" fill="hold"/>
                                        <p:tgtEl>
                                          <p:spTgt spid="59"/>
                                        </p:tgtEl>
                                        <p:attrNameLst>
                                          <p:attrName>ppt_x</p:attrName>
                                        </p:attrNameLst>
                                      </p:cBhvr>
                                      <p:tavLst>
                                        <p:tav tm="0">
                                          <p:val>
                                            <p:strVal val="1+#ppt_w/2"/>
                                          </p:val>
                                        </p:tav>
                                        <p:tav tm="100000">
                                          <p:val>
                                            <p:strVal val="#ppt_x"/>
                                          </p:val>
                                        </p:tav>
                                      </p:tavLst>
                                    </p:anim>
                                    <p:anim calcmode="lin" valueType="num">
                                      <p:cBhvr additive="base">
                                        <p:cTn id="73" dur="500" fill="hold"/>
                                        <p:tgtEl>
                                          <p:spTgt spid="59"/>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1000"/>
                                  </p:stCondLst>
                                  <p:childTnLst>
                                    <p:set>
                                      <p:cBhvr>
                                        <p:cTn id="75" dur="1" fill="hold">
                                          <p:stCondLst>
                                            <p:cond delay="0"/>
                                          </p:stCondLst>
                                        </p:cTn>
                                        <p:tgtEl>
                                          <p:spTgt spid="60"/>
                                        </p:tgtEl>
                                        <p:attrNameLst>
                                          <p:attrName>style.visibility</p:attrName>
                                        </p:attrNameLst>
                                      </p:cBhvr>
                                      <p:to>
                                        <p:strVal val="visible"/>
                                      </p:to>
                                    </p:set>
                                    <p:anim calcmode="lin" valueType="num">
                                      <p:cBhvr additive="base">
                                        <p:cTn id="76" dur="500" fill="hold"/>
                                        <p:tgtEl>
                                          <p:spTgt spid="60"/>
                                        </p:tgtEl>
                                        <p:attrNameLst>
                                          <p:attrName>ppt_x</p:attrName>
                                        </p:attrNameLst>
                                      </p:cBhvr>
                                      <p:tavLst>
                                        <p:tav tm="0">
                                          <p:val>
                                            <p:strVal val="1+#ppt_w/2"/>
                                          </p:val>
                                        </p:tav>
                                        <p:tav tm="100000">
                                          <p:val>
                                            <p:strVal val="#ppt_x"/>
                                          </p:val>
                                        </p:tav>
                                      </p:tavLst>
                                    </p:anim>
                                    <p:anim calcmode="lin" valueType="num">
                                      <p:cBhvr additive="base">
                                        <p:cTn id="77" dur="500" fill="hold"/>
                                        <p:tgtEl>
                                          <p:spTgt spid="60"/>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1000"/>
                                  </p:stCondLst>
                                  <p:childTnLst>
                                    <p:set>
                                      <p:cBhvr>
                                        <p:cTn id="79" dur="1" fill="hold">
                                          <p:stCondLst>
                                            <p:cond delay="0"/>
                                          </p:stCondLst>
                                        </p:cTn>
                                        <p:tgtEl>
                                          <p:spTgt spid="61"/>
                                        </p:tgtEl>
                                        <p:attrNameLst>
                                          <p:attrName>style.visibility</p:attrName>
                                        </p:attrNameLst>
                                      </p:cBhvr>
                                      <p:to>
                                        <p:strVal val="visible"/>
                                      </p:to>
                                    </p:set>
                                    <p:anim calcmode="lin" valueType="num">
                                      <p:cBhvr additive="base">
                                        <p:cTn id="80" dur="500" fill="hold"/>
                                        <p:tgtEl>
                                          <p:spTgt spid="61"/>
                                        </p:tgtEl>
                                        <p:attrNameLst>
                                          <p:attrName>ppt_x</p:attrName>
                                        </p:attrNameLst>
                                      </p:cBhvr>
                                      <p:tavLst>
                                        <p:tav tm="0">
                                          <p:val>
                                            <p:strVal val="1+#ppt_w/2"/>
                                          </p:val>
                                        </p:tav>
                                        <p:tav tm="100000">
                                          <p:val>
                                            <p:strVal val="#ppt_x"/>
                                          </p:val>
                                        </p:tav>
                                      </p:tavLst>
                                    </p:anim>
                                    <p:anim calcmode="lin" valueType="num">
                                      <p:cBhvr additive="base">
                                        <p:cTn id="81" dur="500" fill="hold"/>
                                        <p:tgtEl>
                                          <p:spTgt spid="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utoUpdateAnimBg="0"/>
      <p:bldP spid="9" grpId="0" bldLvl="0" animBg="1"/>
      <p:bldP spid="13" grpId="0" bldLvl="0" animBg="1"/>
      <p:bldP spid="25" grpId="0" bldLvl="0" animBg="1"/>
      <p:bldP spid="26" grpId="0" bldLvl="0" animBg="1"/>
      <p:bldP spid="59" grpId="0"/>
      <p:bldP spid="60" grpId="0"/>
      <p:bldP spid="61" grpId="0"/>
      <p:bldP spid="63" grpId="0"/>
      <p:bldP spid="64" grpId="0"/>
    </p:bldLst>
  </p:timing>
</p:sld>
</file>

<file path=ppt/tags/tag1.xml><?xml version="1.0" encoding="utf-8"?>
<p:tagLst xmlns:p="http://schemas.openxmlformats.org/presentationml/2006/main">
  <p:tag name="KSO_WM_UNIT_NOCLEAR" val="0"/>
  <p:tag name="KSO_WM_UNIT_VALUE" val="460"/>
  <p:tag name="KSO_WM_UNIT_HIGHLIGHT" val="0"/>
  <p:tag name="KSO_WM_UNIT_COMPATIBLE" val="0"/>
  <p:tag name="KSO_WM_UNIT_DIAGRAM_ISNUMVISUAL" val="0"/>
  <p:tag name="KSO_WM_UNIT_DIAGRAM_ISREFERUNIT" val="0"/>
  <p:tag name="KSO_WM_UNIT_TYPE" val="f"/>
  <p:tag name="KSO_WM_UNIT_INDEX" val="1"/>
  <p:tag name="KSO_WM_UNIT_ID" val="diagram20198659_1*f*1"/>
  <p:tag name="KSO_WM_TEMPLATE_CATEGORY" val="diagram"/>
  <p:tag name="KSO_WM_TEMPLATE_INDEX" val="20198659"/>
  <p:tag name="KSO_WM_UNIT_LAYERLEVEL" val="1"/>
  <p:tag name="KSO_WM_TAG_VERSION" val="1.0"/>
  <p:tag name="KSO_WM_BEAUTIFY_FLAG" val="#wm#"/>
  <p:tag name="KSO_WM_UNIT_PRESET_TEXT" val="点击此处添加正文，文字是您思想的提炼，为了演示发布的良好效果，请言简意赅的阐述观点。&#10;您的正文已经经简明扼要，字字珠玑，但信息却千丝万缕、错综复杂，需要用更多的文字来表述；但请您尽可能提炼思想的精髓，否则容易造成观者的阅读压力，适得其反。&#10;正如我们都希望改变世界，希望给别人带去光明，但更多时候我们只需要播下一颗种子，自然有微风吹拂，雨露滋养。恰如其分的表达观点，往往事半功倍。&#10;当您的正文内容到达这个限度时，或许已经不纯粹作用于演示，极大可能运用于阅读领域；无论是传播观点、知识分享还是汇报工作，内容的详尽固然重要，但请一定注意信息框架的清晰，这样才能使内容层次分明，页面简洁易读。"/>
</p:tagLst>
</file>

<file path=ppt/tags/tag2.xml><?xml version="1.0" encoding="utf-8"?>
<p:tagLst xmlns:p="http://schemas.openxmlformats.org/presentationml/2006/main">
  <p:tag name="KSO_WM_UNIT_TABLE_BEAUTIFY" val="smartTable{44ee977d-bf81-4a73-a740-4712ae974c26}"/>
</p:tagLst>
</file>

<file path=ppt/theme/theme1.xml><?xml version="1.0" encoding="utf-8"?>
<a:theme xmlns:a="http://schemas.openxmlformats.org/drawingml/2006/main" name="Office 主题">
  <a:themeElements>
    <a:clrScheme name="自定义 161">
      <a:dk1>
        <a:sysClr val="windowText" lastClr="000000"/>
      </a:dk1>
      <a:lt1>
        <a:sysClr val="window" lastClr="FFFFFF"/>
      </a:lt1>
      <a:dk2>
        <a:srgbClr val="1F497D"/>
      </a:dk2>
      <a:lt2>
        <a:srgbClr val="EEECE1"/>
      </a:lt2>
      <a:accent1>
        <a:srgbClr val="0070C0"/>
      </a:accent1>
      <a:accent2>
        <a:srgbClr val="E94744"/>
      </a:accent2>
      <a:accent3>
        <a:srgbClr val="009288"/>
      </a:accent3>
      <a:accent4>
        <a:srgbClr val="F36F00"/>
      </a:accent4>
      <a:accent5>
        <a:srgbClr val="70AD47"/>
      </a:accent5>
      <a:accent6>
        <a:srgbClr val="005364"/>
      </a:accent6>
      <a:hlink>
        <a:srgbClr val="FF0066"/>
      </a:hlink>
      <a:folHlink>
        <a:srgbClr val="0070C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20962</Words>
  <Application>WPS 演示</Application>
  <PresentationFormat>宽屏</PresentationFormat>
  <Paragraphs>711</Paragraphs>
  <Slides>40</Slides>
  <Notes>6</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40</vt:i4>
      </vt:variant>
    </vt:vector>
  </HeadingPairs>
  <TitlesOfParts>
    <vt:vector size="61" baseType="lpstr">
      <vt:lpstr>Arial</vt:lpstr>
      <vt:lpstr>宋体</vt:lpstr>
      <vt:lpstr>Wingdings</vt:lpstr>
      <vt:lpstr>Arial</vt:lpstr>
      <vt:lpstr>等线</vt:lpstr>
      <vt:lpstr>微软雅黑</vt:lpstr>
      <vt:lpstr>Times New Roman</vt:lpstr>
      <vt:lpstr>HelveticaNeue</vt:lpstr>
      <vt:lpstr>华文新魏</vt:lpstr>
      <vt:lpstr>黑体</vt:lpstr>
      <vt:lpstr>Franklin Gothic Demi Cond</vt:lpstr>
      <vt:lpstr>方正正粗黑简体</vt:lpstr>
      <vt:lpstr>DIN-BoldItalic</vt:lpstr>
      <vt:lpstr>Impact MT Std</vt:lpstr>
      <vt:lpstr>Wingdings</vt:lpstr>
      <vt:lpstr>Arial Rounded MT Bold</vt:lpstr>
      <vt:lpstr>Segoe UI Black</vt:lpstr>
      <vt:lpstr>Arial Unicode MS</vt:lpstr>
      <vt:lpstr>KTJ</vt:lpstr>
      <vt:lpstr>Comic Sans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ASUS</dc:creator>
  <cp:lastModifiedBy>曹小等</cp:lastModifiedBy>
  <cp:revision>67</cp:revision>
  <dcterms:created xsi:type="dcterms:W3CDTF">2019-10-31T04:00:00Z</dcterms:created>
  <dcterms:modified xsi:type="dcterms:W3CDTF">2020-06-16T09:38:28Z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