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23" r:id="rId3"/>
    <p:sldId id="297" r:id="rId4"/>
    <p:sldId id="258" r:id="rId5"/>
    <p:sldId id="259" r:id="rId6"/>
    <p:sldId id="281" r:id="rId7"/>
    <p:sldId id="284" r:id="rId8"/>
    <p:sldId id="286" r:id="rId9"/>
    <p:sldId id="285" r:id="rId10"/>
    <p:sldId id="290" r:id="rId11"/>
    <p:sldId id="291" r:id="rId12"/>
    <p:sldId id="296" r:id="rId13"/>
    <p:sldId id="292" r:id="rId14"/>
    <p:sldId id="293" r:id="rId15"/>
    <p:sldId id="294" r:id="rId16"/>
    <p:sldId id="283" r:id="rId17"/>
    <p:sldId id="282" r:id="rId18"/>
    <p:sldId id="287" r:id="rId19"/>
    <p:sldId id="288" r:id="rId21"/>
    <p:sldId id="257" r:id="rId22"/>
    <p:sldId id="260" r:id="rId23"/>
    <p:sldId id="261" r:id="rId24"/>
    <p:sldId id="273" r:id="rId25"/>
    <p:sldId id="271" r:id="rId26"/>
    <p:sldId id="275" r:id="rId27"/>
    <p:sldId id="278" r:id="rId28"/>
    <p:sldId id="279" r:id="rId29"/>
    <p:sldId id="280" r:id="rId30"/>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2" d="100"/>
          <a:sy n="72" d="100"/>
        </p:scale>
        <p:origin x="820" y="56"/>
      </p:cViewPr>
      <p:guideLst>
        <p:guide orient="horz" pos="2160"/>
        <p:guide pos="3200"/>
        <p:guide orient="horz" pos="180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AA93C-039C-43AA-ACDD-23595BCBD5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221D8-529E-4E55-B9BE-250EEF15E5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4221D8-529E-4E55-B9BE-250EEF15E5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4221D8-529E-4E55-B9BE-250EEF15E59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a:prstGeom prst="rect">
            <a:avLst/>
          </a:prstGeom>
        </p:spPr>
        <p:txBody>
          <a:bodyPr anchor="b"/>
          <a:lstStyle>
            <a:lvl1pPr algn="ctr">
              <a:defRPr sz="5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270000" y="3001698"/>
            <a:ext cx="7620000" cy="1379802"/>
          </a:xfrm>
          <a:prstGeom prst="rect">
            <a:avLst/>
          </a:prstGeom>
        </p:spPr>
        <p:txBody>
          <a:bodyPr/>
          <a:lstStyle>
            <a:lvl1pPr marL="0" indent="0" algn="ctr">
              <a:buNone/>
              <a:defRPr sz="2000"/>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1877355" y="1940339"/>
            <a:ext cx="8763000" cy="3626115"/>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98500" y="304271"/>
            <a:ext cx="6445250" cy="484319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1877355" y="1940339"/>
            <a:ext cx="8763000" cy="3626115"/>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a:prstGeom prst="rect">
            <a:avLst/>
          </a:prstGeom>
        </p:spPr>
        <p:txBody>
          <a:bodyPr anchor="b"/>
          <a:lstStyle>
            <a:lvl1pPr>
              <a:defRPr sz="5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93208" y="3824553"/>
            <a:ext cx="8763000" cy="1250156"/>
          </a:xfrm>
          <a:prstGeom prst="rect">
            <a:avLst/>
          </a:prstGeom>
        </p:spPr>
        <p:txBody>
          <a:bodyPr/>
          <a:lstStyle>
            <a:lvl1pPr marL="0" indent="0">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98500" y="1521354"/>
            <a:ext cx="4318000" cy="3626115"/>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5143500" y="1521354"/>
            <a:ext cx="4318000" cy="3626115"/>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99824" y="1400969"/>
            <a:ext cx="4298156" cy="686593"/>
          </a:xfrm>
          <a:prstGeom prst="rect">
            <a:avLst/>
          </a:prstGeo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99824" y="2087563"/>
            <a:ext cx="4298156" cy="3070490"/>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5143500" y="1400969"/>
            <a:ext cx="4319323" cy="686593"/>
          </a:xfrm>
          <a:prstGeom prst="rect">
            <a:avLst/>
          </a:prstGeo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5143500" y="2087563"/>
            <a:ext cx="4319323" cy="3070490"/>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a:prstGeom prst="rect">
            <a:avLst/>
          </a:prstGeom>
        </p:spPr>
        <p:txBody>
          <a:bodyPr anchor="b"/>
          <a:lstStyle>
            <a:lvl1pPr>
              <a:defRPr sz="2665"/>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4319323" y="822855"/>
            <a:ext cx="5143500" cy="4061354"/>
          </a:xfrm>
          <a:prstGeom prst="rect">
            <a:avLst/>
          </a:prstGeom>
        </p:spPr>
        <p:txBody>
          <a:bodyPr/>
          <a:lstStyle>
            <a:lvl1pPr>
              <a:defRPr sz="2665"/>
            </a:lvl1pPr>
            <a:lvl2pPr>
              <a:defRPr sz="2335"/>
            </a:lvl2pPr>
            <a:lvl3pPr>
              <a:defRPr sz="2000"/>
            </a:lvl3pPr>
            <a:lvl4pPr>
              <a:defRPr sz="1665"/>
            </a:lvl4pPr>
            <a:lvl5pPr>
              <a:defRPr sz="1665"/>
            </a:lvl5pPr>
            <a:lvl6pPr>
              <a:defRPr sz="1665"/>
            </a:lvl6pPr>
            <a:lvl7pPr>
              <a:defRPr sz="1665"/>
            </a:lvl7pPr>
            <a:lvl8pPr>
              <a:defRPr sz="1665"/>
            </a:lvl8pPr>
            <a:lvl9pPr>
              <a:defRPr sz="1665"/>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99824" y="1714500"/>
            <a:ext cx="3276864" cy="3176323"/>
          </a:xfrm>
          <a:prstGeom prst="rect">
            <a:avLst/>
          </a:prstGeo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a:prstGeom prst="rect">
            <a:avLst/>
          </a:prstGeom>
        </p:spPr>
        <p:txBody>
          <a:bodyPr anchor="b"/>
          <a:lstStyle>
            <a:lvl1pPr>
              <a:defRPr sz="2665"/>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319323" y="822855"/>
            <a:ext cx="5143500" cy="4061354"/>
          </a:xfrm>
          <a:prstGeom prst="rect">
            <a:avLst/>
          </a:prstGeom>
        </p:spPr>
        <p:txBody>
          <a:bodyPr anchor="t"/>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99824" y="1714500"/>
            <a:ext cx="3276864" cy="3176323"/>
          </a:xfrm>
          <a:prstGeom prst="rect">
            <a:avLst/>
          </a:prstGeo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r="50487" b="48657"/>
          <a:stretch>
            <a:fillRect/>
          </a:stretch>
        </p:blipFill>
        <p:spPr>
          <a:xfrm rot="5893929">
            <a:off x="9482943" y="4586306"/>
            <a:ext cx="1078165" cy="1641346"/>
          </a:xfrm>
          <a:prstGeom prst="rect">
            <a:avLst/>
          </a:prstGeom>
        </p:spPr>
      </p:pic>
      <p:pic>
        <p:nvPicPr>
          <p:cNvPr id="8" name="图片 7"/>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r="50487" b="48657"/>
          <a:stretch>
            <a:fillRect/>
          </a:stretch>
        </p:blipFill>
        <p:spPr>
          <a:xfrm rot="15706071" flipH="1">
            <a:off x="-260958" y="-562035"/>
            <a:ext cx="848399" cy="1291560"/>
          </a:xfrm>
          <a:prstGeom prst="rect">
            <a:avLst/>
          </a:prstGeom>
        </p:spPr>
      </p:pic>
      <p:sp>
        <p:nvSpPr>
          <p:cNvPr id="9" name="Google Shape;53;p3"/>
          <p:cNvSpPr/>
          <p:nvPr userDrawn="1"/>
        </p:nvSpPr>
        <p:spPr>
          <a:xfrm>
            <a:off x="9352384" y="103176"/>
            <a:ext cx="366278" cy="300275"/>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C000"/>
          </a:solidFill>
          <a:ln>
            <a:noFill/>
          </a:ln>
        </p:spPr>
        <p:txBody>
          <a:bodyPr spcFirstLastPara="1" wrap="square" lIns="91331" tIns="91331" rIns="91331" bIns="91331"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0" name="Google Shape;54;p3"/>
          <p:cNvSpPr/>
          <p:nvPr userDrawn="1"/>
        </p:nvSpPr>
        <p:spPr>
          <a:xfrm>
            <a:off x="9688512" y="-189635"/>
            <a:ext cx="337685" cy="76889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5B9BD5"/>
          </a:solidFill>
          <a:ln>
            <a:noFill/>
          </a:ln>
        </p:spPr>
        <p:txBody>
          <a:bodyPr spcFirstLastPara="1" wrap="square" lIns="91331" tIns="91331" rIns="91331" bIns="91331"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1" name="Google Shape;56;p3"/>
          <p:cNvSpPr/>
          <p:nvPr userDrawn="1"/>
        </p:nvSpPr>
        <p:spPr>
          <a:xfrm>
            <a:off x="10068486" y="402803"/>
            <a:ext cx="205984" cy="176451"/>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4472C4"/>
          </a:solidFill>
          <a:ln>
            <a:noFill/>
          </a:ln>
        </p:spPr>
        <p:txBody>
          <a:bodyPr spcFirstLastPara="1" wrap="square" lIns="91331" tIns="91331" rIns="91331" bIns="91331"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12" name="Google Shape;73;p3"/>
          <p:cNvSpPr/>
          <p:nvPr userDrawn="1"/>
        </p:nvSpPr>
        <p:spPr>
          <a:xfrm>
            <a:off x="10068486" y="-117627"/>
            <a:ext cx="205984" cy="370940"/>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C000"/>
          </a:solidFill>
          <a:ln>
            <a:noFill/>
          </a:ln>
        </p:spPr>
        <p:txBody>
          <a:bodyPr spcFirstLastPara="1" wrap="square" lIns="91331" tIns="91331" rIns="91331" bIns="91331"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等线" panose="02010600030101010101" charset="-122"/>
            </a:endParaRPr>
          </a:p>
        </p:txBody>
      </p:sp>
      <p:pic>
        <p:nvPicPr>
          <p:cNvPr id="13" name="Google Shape;116;p12" descr="1.png"/>
          <p:cNvPicPr preferRelativeResize="0"/>
          <p:nvPr userDrawn="1"/>
        </p:nvPicPr>
        <p:blipFill rotWithShape="1">
          <a:blip r:embed="rId13"/>
          <a:srcRect r="34262" b="14813"/>
          <a:stretch>
            <a:fillRect/>
          </a:stretch>
        </p:blipFill>
        <p:spPr>
          <a:xfrm flipH="1">
            <a:off x="2116" y="4801716"/>
            <a:ext cx="613387" cy="945282"/>
          </a:xfrm>
          <a:prstGeom prst="rect">
            <a:avLst/>
          </a:prstGeom>
          <a:noFill/>
          <a:ln>
            <a:noFill/>
          </a:ln>
        </p:spPr>
      </p:pic>
      <p:pic>
        <p:nvPicPr>
          <p:cNvPr id="2" name="图片 1" descr="水印"/>
          <p:cNvPicPr>
            <a:picLocks noChangeAspect="1"/>
          </p:cNvPicPr>
          <p:nvPr userDrawn="1"/>
        </p:nvPicPr>
        <p:blipFill>
          <a:blip r:embed="rId14"/>
          <a:stretch>
            <a:fillRect/>
          </a:stretch>
        </p:blipFill>
        <p:spPr>
          <a:xfrm>
            <a:off x="5988579" y="52917"/>
            <a:ext cx="4085167" cy="13223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635000" y="1038754"/>
            <a:ext cx="5448829" cy="419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335"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335" b="1">
              <a:solidFill>
                <a:srgbClr val="FF0000"/>
              </a:solidFill>
              <a:latin typeface="HelveticaNeue" panose="02000503000000020004" pitchFamily="2" charset="0"/>
            </a:endParaRPr>
          </a:p>
          <a:p>
            <a:pPr eaLnBrk="1" hangingPunct="1">
              <a:spcBef>
                <a:spcPct val="0"/>
              </a:spcBef>
              <a:buFontTx/>
              <a:buNone/>
              <a:defRPr/>
            </a:pPr>
            <a:endParaRPr lang="en-US" altLang="zh-CN" sz="3335" b="1">
              <a:solidFill>
                <a:srgbClr val="FF0000"/>
              </a:solidFill>
              <a:latin typeface="HelveticaNeue" panose="02000503000000020004" pitchFamily="2" charset="0"/>
            </a:endParaRPr>
          </a:p>
          <a:p>
            <a:pPr eaLnBrk="1" hangingPunct="1">
              <a:spcBef>
                <a:spcPct val="0"/>
              </a:spcBef>
              <a:buFontTx/>
              <a:buNone/>
              <a:defRPr/>
            </a:pPr>
            <a:r>
              <a:rPr lang="zh-CN" altLang="en-US" sz="3335" b="1">
                <a:solidFill>
                  <a:srgbClr val="FF0000"/>
                </a:solidFill>
                <a:latin typeface="HelveticaNeue" panose="02000503000000020004" pitchFamily="2" charset="0"/>
              </a:rPr>
              <a:t>更多教学资源请关注</a:t>
            </a:r>
            <a:endParaRPr lang="en-US" altLang="zh-CN" sz="3335" b="1">
              <a:solidFill>
                <a:srgbClr val="FF0000"/>
              </a:solidFill>
              <a:latin typeface="HelveticaNeue" panose="02000503000000020004" pitchFamily="2" charset="0"/>
            </a:endParaRPr>
          </a:p>
          <a:p>
            <a:pPr eaLnBrk="1" hangingPunct="1">
              <a:spcBef>
                <a:spcPct val="0"/>
              </a:spcBef>
              <a:buFontTx/>
              <a:buNone/>
              <a:defRPr/>
            </a:pPr>
            <a:r>
              <a:rPr lang="zh-CN" altLang="en-US" sz="3335" b="1">
                <a:solidFill>
                  <a:srgbClr val="FF0000"/>
                </a:solidFill>
                <a:latin typeface="HelveticaNeue" panose="02000503000000020004" pitchFamily="2" charset="0"/>
              </a:rPr>
              <a:t>公众号：溯恩高中英语</a:t>
            </a:r>
            <a:endParaRPr lang="zh-CN" altLang="en-US" sz="3335"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59488" y="1894946"/>
            <a:ext cx="2799292" cy="27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092825" y="1347258"/>
            <a:ext cx="3003021" cy="6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335" b="1">
                <a:latin typeface="华文新魏" panose="02010800040101010101" pitchFamily="2" charset="-122"/>
              </a:rPr>
              <a:t>知识产权声明</a:t>
            </a:r>
            <a:endParaRPr lang="zh-CN" altLang="en-US" sz="3335"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4273" y="314718"/>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a:solidFill>
                  <a:srgbClr val="FF0000"/>
                </a:solidFill>
              </a:rPr>
              <a:t>why</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5" name="矩形 4"/>
          <p:cNvSpPr/>
          <p:nvPr/>
        </p:nvSpPr>
        <p:spPr>
          <a:xfrm>
            <a:off x="471488" y="1494118"/>
            <a:ext cx="9217024" cy="3970318"/>
          </a:xfrm>
          <a:prstGeom prst="rect">
            <a:avLst/>
          </a:prstGeom>
        </p:spPr>
        <p:txBody>
          <a:bodyPr wrap="square">
            <a:spAutoFit/>
          </a:bodyPr>
          <a:lstStyle/>
          <a:p>
            <a:pPr algn="just">
              <a:lnSpc>
                <a:spcPct val="150000"/>
              </a:lnSpc>
              <a:spcAft>
                <a:spcPts val="0"/>
              </a:spcAft>
            </a:pPr>
            <a:r>
              <a:rPr lang="zh-CN" altLang="zh-CN"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情感分析</a:t>
            </a:r>
            <a:endParaRPr lang="zh-CN" altLang="zh-CN" sz="24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故事围绕</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Joel</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Harry</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兄弟争吵导致父亲失足落水，在父亲引导下合作解决困境展开。从争吵到合作是故事的情节线索之一。根据原文，</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Joel</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Harry</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的互相指责让他们不仅错过了沿途的美景，更让父亲落水，但他们</a:t>
            </a:r>
            <a:r>
              <a:rPr lang="zh-CN" altLang="zh-CN"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终于意识到争吵解决不了问题，必须运用自己所学的技能和办法，摆脱困境，最终找到回家的路。更重要的是他们懂得了和谐的重要性</a:t>
            </a:r>
            <a:r>
              <a:rPr lang="zh-CN" altLang="zh-CN"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4" name="矩形 23"/>
          <p:cNvSpPr/>
          <p:nvPr/>
        </p:nvSpPr>
        <p:spPr>
          <a:xfrm>
            <a:off x="471488" y="1032453"/>
            <a:ext cx="5416868" cy="461665"/>
          </a:xfrm>
          <a:prstGeom prst="rect">
            <a:avLst/>
          </a:prstGeom>
        </p:spPr>
        <p:txBody>
          <a:bodyPr wrap="none">
            <a:spAutoFit/>
          </a:bodyPr>
          <a:lstStyle/>
          <a:p>
            <a:r>
              <a:rPr lang="zh-CN" altLang="en-US" sz="2400" b="1" dirty="0" smtClean="0">
                <a:solidFill>
                  <a:srgbClr val="0000FF"/>
                </a:solidFill>
              </a:rPr>
              <a:t>探索作者</a:t>
            </a:r>
            <a:r>
              <a:rPr lang="zh-CN" altLang="en-US" sz="2400" b="1" dirty="0">
                <a:solidFill>
                  <a:srgbClr val="0000FF"/>
                </a:solidFill>
              </a:rPr>
              <a:t>的意图、情感态度或价值取向</a:t>
            </a:r>
            <a:endParaRPr lang="zh-CN" altLang="en-US" sz="2400" b="1" dirty="0">
              <a:solidFill>
                <a:srgbClr val="0000FF"/>
              </a:solidFill>
            </a:endParaRPr>
          </a:p>
        </p:txBody>
      </p:sp>
      <p:pic>
        <p:nvPicPr>
          <p:cNvPr id="25" name="图片 24"/>
          <p:cNvPicPr>
            <a:picLocks noChangeAspect="1"/>
          </p:cNvPicPr>
          <p:nvPr/>
        </p:nvPicPr>
        <p:blipFill>
          <a:blip r:embed="rId1"/>
          <a:stretch>
            <a:fillRect/>
          </a:stretch>
        </p:blipFill>
        <p:spPr>
          <a:xfrm>
            <a:off x="6088112" y="545728"/>
            <a:ext cx="2296005" cy="1435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2401" y="204244"/>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smtClean="0">
                <a:solidFill>
                  <a:srgbClr val="FF0000"/>
                </a:solidFill>
              </a:rPr>
              <a:t>why</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6" name="矩形 5"/>
          <p:cNvSpPr/>
          <p:nvPr/>
        </p:nvSpPr>
        <p:spPr>
          <a:xfrm>
            <a:off x="478626" y="1070349"/>
            <a:ext cx="8920609" cy="941796"/>
          </a:xfrm>
          <a:prstGeom prst="rect">
            <a:avLst/>
          </a:prstGeom>
        </p:spPr>
        <p:txBody>
          <a:bodyPr wrap="square">
            <a:spAutoFit/>
          </a:bodyPr>
          <a:lstStyle/>
          <a:p>
            <a:pPr algn="just">
              <a:lnSpc>
                <a:spcPct val="115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Joel and Harry</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的心理变化是故事的另一个情节线索</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rPr>
              <a:t>从远足开始到旅行结束</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他们的心理变化如下：</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8" name="Rectangle 7"/>
          <p:cNvSpPr>
            <a:spLocks noChangeArrowheads="1"/>
          </p:cNvSpPr>
          <p:nvPr/>
        </p:nvSpPr>
        <p:spPr bwMode="auto">
          <a:xfrm>
            <a:off x="4384573" y="1872383"/>
            <a:ext cx="4511851" cy="400110"/>
          </a:xfrm>
          <a:prstGeom prst="rect">
            <a:avLst/>
          </a:prstGeom>
          <a:gradFill rotWithShape="1">
            <a:gsLst>
              <a:gs pos="0">
                <a:schemeClr val="accent4">
                  <a:lumMod val="60000"/>
                  <a:lumOff val="40000"/>
                </a:schemeClr>
              </a:gs>
              <a:gs pos="100000">
                <a:srgbClr val="9E9E9E"/>
              </a:gs>
            </a:gsLst>
            <a:lin ang="5400000" scaled="1"/>
          </a:gradFill>
          <a:ln>
            <a:noFill/>
          </a:ln>
        </p:spPr>
        <p:txBody>
          <a:bodyPr wrap="square" anchor="ctr">
            <a:spAutoFit/>
          </a:bodyP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lvl="0" fontAlgn="base">
              <a:spcBef>
                <a:spcPct val="0"/>
              </a:spcBef>
              <a:spcAft>
                <a:spcPct val="0"/>
              </a:spcAft>
              <a:buNone/>
              <a:defRPr/>
            </a:pPr>
            <a:r>
              <a:rPr kumimoji="0" lang="en-US" altLang="zh-CN" sz="2000" b="1" i="0" u="none" strike="noStrike" kern="0" cap="none" spc="0" normalizeH="0" baseline="0" noProof="0" dirty="0">
                <a:ln>
                  <a:noFill/>
                </a:ln>
                <a:solidFill>
                  <a:srgbClr val="000000"/>
                </a:solidFill>
                <a:effectLst/>
                <a:uLnTx/>
                <a:uFillTx/>
              </a:rPr>
              <a:t> </a:t>
            </a:r>
            <a:r>
              <a:rPr lang="en-US" altLang="zh-CN" sz="2000" b="1" kern="0" dirty="0"/>
              <a:t>discouraged</a:t>
            </a:r>
            <a:r>
              <a:rPr lang="zh-CN" altLang="en-US" sz="2000" b="1" kern="0" dirty="0"/>
              <a:t>（两人沿途指责争吵）</a:t>
            </a:r>
            <a:endParaRPr kumimoji="0" lang="zh-CN" altLang="en-US" sz="2000" b="1" i="0" u="none" strike="noStrike" kern="0" cap="none" spc="0" normalizeH="0" baseline="0" noProof="0" dirty="0">
              <a:ln>
                <a:noFill/>
              </a:ln>
              <a:solidFill>
                <a:srgbClr val="000000"/>
              </a:solidFill>
              <a:effectLst/>
              <a:uLnTx/>
              <a:uFillTx/>
            </a:endParaRPr>
          </a:p>
        </p:txBody>
      </p:sp>
      <p:grpSp>
        <p:nvGrpSpPr>
          <p:cNvPr id="3" name="组合 2"/>
          <p:cNvGrpSpPr/>
          <p:nvPr/>
        </p:nvGrpSpPr>
        <p:grpSpPr>
          <a:xfrm>
            <a:off x="448863" y="1923213"/>
            <a:ext cx="3822651" cy="3669820"/>
            <a:chOff x="448863" y="1923213"/>
            <a:chExt cx="3822651" cy="3669820"/>
          </a:xfrm>
        </p:grpSpPr>
        <p:grpSp>
          <p:nvGrpSpPr>
            <p:cNvPr id="2" name="组合 1"/>
            <p:cNvGrpSpPr/>
            <p:nvPr/>
          </p:nvGrpSpPr>
          <p:grpSpPr>
            <a:xfrm>
              <a:off x="448863" y="3057562"/>
              <a:ext cx="2471094" cy="863600"/>
              <a:chOff x="757436" y="3162919"/>
              <a:chExt cx="2471094" cy="863600"/>
            </a:xfrm>
          </p:grpSpPr>
          <p:sp>
            <p:nvSpPr>
              <p:cNvPr id="18" name="Rectangle 24"/>
              <p:cNvSpPr>
                <a:spLocks noChangeArrowheads="1"/>
              </p:cNvSpPr>
              <p:nvPr/>
            </p:nvSpPr>
            <p:spPr bwMode="auto">
              <a:xfrm>
                <a:off x="757436" y="3162919"/>
                <a:ext cx="2471094" cy="863600"/>
              </a:xfrm>
              <a:prstGeom prst="rect">
                <a:avLst/>
              </a:prstGeom>
              <a:gradFill rotWithShape="1">
                <a:gsLst>
                  <a:gs pos="0">
                    <a:srgbClr val="FFC000"/>
                  </a:gs>
                  <a:gs pos="100000">
                    <a:srgbClr val="808080">
                      <a:alpha val="35001"/>
                    </a:srgbClr>
                  </a:gs>
                  <a:gs pos="100000">
                    <a:srgbClr val="BABABA">
                      <a:alpha val="35001"/>
                    </a:srgbClr>
                  </a:gs>
                </a:gsLst>
                <a:lin ang="5400000" scaled="1"/>
              </a:gradFill>
              <a:ln>
                <a:noFill/>
              </a:ln>
            </p:spPr>
            <p:txBody>
              <a:bodyPr wrap="none" anchor="ctr"/>
              <a:lstStyle>
                <a:lvl1pPr eaLnBrk="0" hangingPunct="0">
                  <a:defRPr sz="3400" b="1">
                    <a:solidFill>
                      <a:srgbClr val="000000"/>
                    </a:solidFill>
                    <a:latin typeface="Times New Roman" panose="02020603050405020304" pitchFamily="18" charset="0"/>
                    <a:ea typeface="宋体" panose="02010600030101010101" pitchFamily="2" charset="-122"/>
                  </a:defRPr>
                </a:lvl1pPr>
                <a:lvl2pPr eaLnBrk="0" hangingPunct="0">
                  <a:defRPr sz="3400" b="1">
                    <a:solidFill>
                      <a:srgbClr val="000000"/>
                    </a:solidFill>
                    <a:latin typeface="Times New Roman" panose="02020603050405020304" pitchFamily="18" charset="0"/>
                    <a:ea typeface="宋体" panose="02010600030101010101" pitchFamily="2" charset="-122"/>
                  </a:defRPr>
                </a:lvl2pPr>
                <a:lvl3pPr eaLnBrk="0" hangingPunct="0">
                  <a:defRPr sz="3400" b="1">
                    <a:solidFill>
                      <a:srgbClr val="000000"/>
                    </a:solidFill>
                    <a:latin typeface="Times New Roman" panose="02020603050405020304" pitchFamily="18" charset="0"/>
                    <a:ea typeface="宋体" panose="02010600030101010101" pitchFamily="2" charset="-122"/>
                  </a:defRPr>
                </a:lvl3pPr>
                <a:lvl4pPr eaLnBrk="0" hangingPunct="0">
                  <a:defRPr sz="3400" b="1">
                    <a:solidFill>
                      <a:srgbClr val="000000"/>
                    </a:solidFill>
                    <a:latin typeface="Times New Roman" panose="02020603050405020304" pitchFamily="18" charset="0"/>
                    <a:ea typeface="宋体" panose="02010600030101010101" pitchFamily="2" charset="-122"/>
                  </a:defRPr>
                </a:lvl4pPr>
                <a:lvl5pPr eaLnBrk="0" hangingPunct="0">
                  <a:defRPr sz="3400" b="1">
                    <a:solidFill>
                      <a:srgbClr val="000000"/>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buSzPct val="100000"/>
                  <a:defRPr sz="3400" b="1">
                    <a:solidFill>
                      <a:srgbClr val="000000"/>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buSzPct val="100000"/>
                  <a:defRPr sz="3400" b="1">
                    <a:solidFill>
                      <a:srgbClr val="000000"/>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buSzPct val="100000"/>
                  <a:defRPr sz="3400" b="1">
                    <a:solidFill>
                      <a:srgbClr val="000000"/>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buSzPct val="100000"/>
                  <a:defRPr sz="3400" b="1">
                    <a:solidFill>
                      <a:srgbClr val="000000"/>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a:endParaRPr>
              </a:p>
            </p:txBody>
          </p:sp>
          <p:sp>
            <p:nvSpPr>
              <p:cNvPr id="9" name="Rectangle 10"/>
              <p:cNvSpPr>
                <a:spLocks noChangeArrowheads="1"/>
              </p:cNvSpPr>
              <p:nvPr/>
            </p:nvSpPr>
            <p:spPr bwMode="auto">
              <a:xfrm>
                <a:off x="1055761" y="3310518"/>
                <a:ext cx="189107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lvl="0" fontAlgn="base">
                  <a:spcBef>
                    <a:spcPct val="0"/>
                  </a:spcBef>
                  <a:spcAft>
                    <a:spcPct val="0"/>
                  </a:spcAft>
                  <a:buNone/>
                  <a:defRPr/>
                </a:pPr>
                <a:r>
                  <a:rPr lang="zh-CN" altLang="zh-CN" b="1" kern="100" dirty="0">
                    <a:solidFill>
                      <a:srgbClr val="C00000"/>
                    </a:solidFill>
                    <a:latin typeface="Times New Roman" panose="02020603050405020304" pitchFamily="18" charset="0"/>
                    <a:cs typeface="Times New Roman" panose="02020603050405020304" pitchFamily="18" charset="0"/>
                  </a:rPr>
                  <a:t>心理变化</a:t>
                </a:r>
                <a:endParaRPr kumimoji="0" lang="zh-CN" altLang="en-US" sz="3200" b="1" i="0" u="none" strike="noStrike" kern="0" cap="none" spc="0" normalizeH="0" baseline="0" noProof="0" dirty="0">
                  <a:ln>
                    <a:noFill/>
                  </a:ln>
                  <a:solidFill>
                    <a:srgbClr val="C00000"/>
                  </a:solidFill>
                  <a:effectLst/>
                  <a:uLnTx/>
                  <a:uFillTx/>
                </a:endParaRPr>
              </a:p>
            </p:txBody>
          </p:sp>
        </p:grpSp>
        <p:sp>
          <p:nvSpPr>
            <p:cNvPr id="11" name="AutoShape 17"/>
            <p:cNvSpPr>
              <a:spLocks noChangeArrowheads="1"/>
            </p:cNvSpPr>
            <p:nvPr/>
          </p:nvSpPr>
          <p:spPr bwMode="gray">
            <a:xfrm rot="21420000">
              <a:off x="3249350" y="1923213"/>
              <a:ext cx="938212" cy="298450"/>
            </a:xfrm>
            <a:prstGeom prst="rightArrow">
              <a:avLst>
                <a:gd name="adj1" fmla="val 35167"/>
                <a:gd name="adj2" fmla="val 127302"/>
              </a:avLst>
            </a:prstGeom>
            <a:gradFill rotWithShape="1">
              <a:gsLst>
                <a:gs pos="0">
                  <a:schemeClr val="accent4">
                    <a:lumMod val="60000"/>
                    <a:lumOff val="4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Rectangle 18"/>
            <p:cNvSpPr>
              <a:spLocks noChangeArrowheads="1"/>
            </p:cNvSpPr>
            <p:nvPr/>
          </p:nvSpPr>
          <p:spPr bwMode="auto">
            <a:xfrm>
              <a:off x="3188442" y="2027557"/>
              <a:ext cx="134121" cy="3495043"/>
            </a:xfrm>
            <a:prstGeom prst="rect">
              <a:avLst/>
            </a:prstGeom>
            <a:solidFill>
              <a:schemeClr val="accent4">
                <a:lumMod val="60000"/>
                <a:lumOff val="40000"/>
                <a:alpha val="53000"/>
              </a:schemeClr>
            </a:soli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endParaRPr>
            </a:p>
          </p:txBody>
        </p:sp>
        <p:sp>
          <p:nvSpPr>
            <p:cNvPr id="13" name="AutoShape 19"/>
            <p:cNvSpPr>
              <a:spLocks noChangeArrowheads="1"/>
            </p:cNvSpPr>
            <p:nvPr/>
          </p:nvSpPr>
          <p:spPr bwMode="gray">
            <a:xfrm rot="21420000">
              <a:off x="3235696" y="2619684"/>
              <a:ext cx="938212" cy="298450"/>
            </a:xfrm>
            <a:prstGeom prst="rightArrow">
              <a:avLst>
                <a:gd name="adj1" fmla="val 35167"/>
                <a:gd name="adj2" fmla="val 127302"/>
              </a:avLst>
            </a:prstGeom>
            <a:gradFill rotWithShape="1">
              <a:gsLst>
                <a:gs pos="0">
                  <a:schemeClr val="accent4">
                    <a:lumMod val="40000"/>
                    <a:lumOff val="6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AutoShape 20"/>
            <p:cNvSpPr>
              <a:spLocks noChangeArrowheads="1"/>
            </p:cNvSpPr>
            <p:nvPr/>
          </p:nvSpPr>
          <p:spPr bwMode="gray">
            <a:xfrm rot="21420000">
              <a:off x="3329729" y="3270993"/>
              <a:ext cx="938212" cy="298450"/>
            </a:xfrm>
            <a:prstGeom prst="rightArrow">
              <a:avLst>
                <a:gd name="adj1" fmla="val 35167"/>
                <a:gd name="adj2" fmla="val 127302"/>
              </a:avLst>
            </a:prstGeom>
            <a:gradFill rotWithShape="1">
              <a:gsLst>
                <a:gs pos="0">
                  <a:schemeClr val="accent4">
                    <a:lumMod val="60000"/>
                    <a:lumOff val="4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AutoShape 21"/>
            <p:cNvSpPr>
              <a:spLocks noChangeArrowheads="1"/>
            </p:cNvSpPr>
            <p:nvPr/>
          </p:nvSpPr>
          <p:spPr bwMode="gray">
            <a:xfrm rot="21420000">
              <a:off x="3312218" y="3945509"/>
              <a:ext cx="938212" cy="298450"/>
            </a:xfrm>
            <a:prstGeom prst="rightArrow">
              <a:avLst>
                <a:gd name="adj1" fmla="val 35167"/>
                <a:gd name="adj2" fmla="val 127302"/>
              </a:avLst>
            </a:prstGeom>
            <a:gradFill rotWithShape="1">
              <a:gsLst>
                <a:gs pos="0">
                  <a:schemeClr val="accent4">
                    <a:lumMod val="60000"/>
                    <a:lumOff val="4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AutoShape 22"/>
            <p:cNvSpPr>
              <a:spLocks noChangeArrowheads="1"/>
            </p:cNvSpPr>
            <p:nvPr/>
          </p:nvSpPr>
          <p:spPr bwMode="gray">
            <a:xfrm rot="21420000">
              <a:off x="3329730" y="4645407"/>
              <a:ext cx="938212" cy="298450"/>
            </a:xfrm>
            <a:prstGeom prst="rightArrow">
              <a:avLst>
                <a:gd name="adj1" fmla="val 35167"/>
                <a:gd name="adj2" fmla="val 127302"/>
              </a:avLst>
            </a:prstGeom>
            <a:gradFill rotWithShape="1">
              <a:gsLst>
                <a:gs pos="0">
                  <a:schemeClr val="accent4">
                    <a:lumMod val="60000"/>
                    <a:lumOff val="4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AutoShape 23"/>
            <p:cNvSpPr>
              <a:spLocks noChangeArrowheads="1"/>
            </p:cNvSpPr>
            <p:nvPr/>
          </p:nvSpPr>
          <p:spPr bwMode="gray">
            <a:xfrm rot="21420000">
              <a:off x="3333302" y="5294583"/>
              <a:ext cx="938212" cy="298450"/>
            </a:xfrm>
            <a:prstGeom prst="rightArrow">
              <a:avLst>
                <a:gd name="adj1" fmla="val 35167"/>
                <a:gd name="adj2" fmla="val 127302"/>
              </a:avLst>
            </a:prstGeom>
            <a:gradFill rotWithShape="1">
              <a:gsLst>
                <a:gs pos="0">
                  <a:schemeClr val="accent4">
                    <a:lumMod val="60000"/>
                    <a:lumOff val="40000"/>
                  </a:schemeClr>
                </a:gs>
                <a:gs pos="100000">
                  <a:srgbClr val="000000"/>
                </a:gs>
              </a:gsLst>
              <a:lin ang="0" scaled="1"/>
            </a:gradFill>
            <a:ln>
              <a:noFill/>
            </a:ln>
          </p:spPr>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9" name="Rectangle 25"/>
          <p:cNvSpPr>
            <a:spLocks noChangeArrowheads="1"/>
          </p:cNvSpPr>
          <p:nvPr/>
        </p:nvSpPr>
        <p:spPr bwMode="auto">
          <a:xfrm>
            <a:off x="4384573" y="2526549"/>
            <a:ext cx="4511851" cy="398442"/>
          </a:xfrm>
          <a:prstGeom prst="rect">
            <a:avLst/>
          </a:prstGeom>
          <a:gradFill>
            <a:gsLst>
              <a:gs pos="1000">
                <a:schemeClr val="accent4">
                  <a:lumMod val="60000"/>
                  <a:lumOff val="40000"/>
                </a:schemeClr>
              </a:gs>
              <a:gs pos="100000">
                <a:srgbClr val="9E9E9E"/>
              </a:gs>
            </a:gsLst>
            <a:lin ang="5400000" scaled="1"/>
          </a:gradFill>
          <a:ln>
            <a:noFill/>
          </a:ln>
        </p:spPr>
        <p:txBody>
          <a:bodyPr wrap="square" anchor="ctr">
            <a:spAutoFit/>
          </a:bodyPr>
          <a:lstStyle/>
          <a:p>
            <a:pPr fontAlgn="base">
              <a:spcBef>
                <a:spcPct val="0"/>
              </a:spcBef>
              <a:spcAft>
                <a:spcPct val="0"/>
              </a:spcAft>
              <a:buSzPct val="100000"/>
            </a:pPr>
            <a:r>
              <a:rPr lang="en-US" altLang="zh-CN"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 disappointed</a:t>
            </a:r>
            <a:r>
              <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（错过了沿途的美景）</a:t>
            </a:r>
            <a:endPar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0" name="Rectangle 26"/>
          <p:cNvSpPr>
            <a:spLocks noChangeArrowheads="1"/>
          </p:cNvSpPr>
          <p:nvPr/>
        </p:nvSpPr>
        <p:spPr bwMode="auto">
          <a:xfrm>
            <a:off x="4384573" y="3220163"/>
            <a:ext cx="4167287" cy="400110"/>
          </a:xfrm>
          <a:prstGeom prst="rect">
            <a:avLst/>
          </a:prstGeom>
          <a:gradFill>
            <a:gsLst>
              <a:gs pos="1000">
                <a:schemeClr val="accent4">
                  <a:lumMod val="60000"/>
                  <a:lumOff val="40000"/>
                </a:schemeClr>
              </a:gs>
              <a:gs pos="100000">
                <a:srgbClr val="9E9E9E"/>
              </a:gs>
            </a:gsLst>
            <a:lin ang="5400000" scaled="1"/>
          </a:gradFill>
          <a:ln>
            <a:noFill/>
          </a:ln>
        </p:spPr>
        <p:txBody>
          <a:bodyPr wrap="square" anchor="ctr">
            <a:spAutoFit/>
          </a:bodyPr>
          <a:lstStyle/>
          <a:p>
            <a:pPr fontAlgn="base">
              <a:spcBef>
                <a:spcPct val="0"/>
              </a:spcBef>
              <a:spcAft>
                <a:spcPct val="0"/>
              </a:spcAft>
              <a:buSzPct val="100000"/>
            </a:pPr>
            <a:r>
              <a:rPr lang="en-US" altLang="zh-CN"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 frustrated</a:t>
            </a:r>
            <a:r>
              <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（父亲意外落水）</a:t>
            </a:r>
            <a:endPar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1" name="Rectangle 27"/>
          <p:cNvSpPr>
            <a:spLocks noChangeArrowheads="1"/>
          </p:cNvSpPr>
          <p:nvPr/>
        </p:nvSpPr>
        <p:spPr bwMode="auto">
          <a:xfrm>
            <a:off x="4389208" y="3922208"/>
            <a:ext cx="4579224" cy="400110"/>
          </a:xfrm>
          <a:prstGeom prst="rect">
            <a:avLst/>
          </a:prstGeom>
          <a:gradFill>
            <a:gsLst>
              <a:gs pos="1000">
                <a:schemeClr val="accent4">
                  <a:lumMod val="60000"/>
                  <a:lumOff val="40000"/>
                </a:schemeClr>
              </a:gs>
              <a:gs pos="100000">
                <a:srgbClr val="9E9E9E"/>
              </a:gs>
            </a:gsLst>
            <a:lin ang="5400000" scaled="1"/>
          </a:gradFill>
          <a:ln>
            <a:noFill/>
          </a:ln>
        </p:spPr>
        <p:txBody>
          <a:bodyPr wrap="square" anchor="ctr">
            <a:spAutoFit/>
          </a:bodyPr>
          <a:lstStyle/>
          <a:p>
            <a:pPr fontAlgn="base">
              <a:spcBef>
                <a:spcPct val="0"/>
              </a:spcBef>
              <a:spcAft>
                <a:spcPct val="0"/>
              </a:spcAft>
              <a:buSzPct val="100000"/>
            </a:pPr>
            <a:r>
              <a:rPr lang="en-US" altLang="zh-CN"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 hopeless/scared</a:t>
            </a:r>
            <a:r>
              <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rPr>
              <a:t>（害怕回不了家）</a:t>
            </a:r>
            <a:endParaRPr lang="zh-CN" altLang="en-US" sz="2000" b="1" kern="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2" name="Rectangle 28"/>
          <p:cNvSpPr>
            <a:spLocks noChangeArrowheads="1"/>
          </p:cNvSpPr>
          <p:nvPr/>
        </p:nvSpPr>
        <p:spPr bwMode="auto">
          <a:xfrm>
            <a:off x="4461218" y="4621060"/>
            <a:ext cx="4090642" cy="400110"/>
          </a:xfrm>
          <a:prstGeom prst="rect">
            <a:avLst/>
          </a:prstGeom>
          <a:gradFill>
            <a:gsLst>
              <a:gs pos="1000">
                <a:schemeClr val="accent4">
                  <a:lumMod val="60000"/>
                  <a:lumOff val="40000"/>
                </a:schemeClr>
              </a:gs>
              <a:gs pos="100000">
                <a:srgbClr val="9E9E9E"/>
              </a:gs>
            </a:gsLst>
            <a:lin ang="5400000" scaled="1"/>
          </a:gradFill>
          <a:ln>
            <a:noFill/>
          </a:ln>
        </p:spPr>
        <p:txBody>
          <a:bodyPr wrap="square" anchor="ctr">
            <a:spAutoFit/>
          </a:bodyP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lvl="0" fontAlgn="base">
              <a:spcBef>
                <a:spcPct val="0"/>
              </a:spcBef>
              <a:spcAft>
                <a:spcPct val="0"/>
              </a:spcAft>
              <a:buNone/>
              <a:defRPr/>
            </a:pPr>
            <a:r>
              <a:rPr kumimoji="0" lang="en-US" altLang="zh-CN" sz="2000" b="1" i="0" u="none" strike="noStrike" kern="0" cap="none" spc="0" normalizeH="0" baseline="0" noProof="0" dirty="0">
                <a:ln>
                  <a:noFill/>
                </a:ln>
                <a:solidFill>
                  <a:srgbClr val="000000"/>
                </a:solidFill>
                <a:effectLst/>
                <a:uLnTx/>
                <a:uFillTx/>
              </a:rPr>
              <a:t> </a:t>
            </a:r>
            <a:r>
              <a:rPr lang="en-US" altLang="zh-CN" sz="2000" b="1" kern="0" dirty="0"/>
              <a:t>excited</a:t>
            </a:r>
            <a:r>
              <a:rPr lang="zh-CN" altLang="en-US" sz="2000" b="1" kern="0" dirty="0"/>
              <a:t>（指南针、地图引领）</a:t>
            </a:r>
            <a:endParaRPr kumimoji="0" lang="zh-CN" altLang="en-US" sz="2000" b="1" i="0" u="none" strike="noStrike" kern="0" cap="none" spc="0" normalizeH="0" baseline="0" noProof="0" dirty="0">
              <a:ln>
                <a:noFill/>
              </a:ln>
              <a:solidFill>
                <a:srgbClr val="000000"/>
              </a:solidFill>
              <a:effectLst/>
              <a:uLnTx/>
              <a:uFillTx/>
            </a:endParaRPr>
          </a:p>
        </p:txBody>
      </p:sp>
      <p:sp>
        <p:nvSpPr>
          <p:cNvPr id="23" name="Rectangle 29"/>
          <p:cNvSpPr>
            <a:spLocks noChangeArrowheads="1"/>
          </p:cNvSpPr>
          <p:nvPr/>
        </p:nvSpPr>
        <p:spPr bwMode="auto">
          <a:xfrm>
            <a:off x="4461218" y="5259240"/>
            <a:ext cx="4723238" cy="400110"/>
          </a:xfrm>
          <a:prstGeom prst="rect">
            <a:avLst/>
          </a:prstGeom>
          <a:gradFill rotWithShape="1">
            <a:gsLst>
              <a:gs pos="0">
                <a:schemeClr val="accent4">
                  <a:lumMod val="60000"/>
                  <a:lumOff val="40000"/>
                </a:schemeClr>
              </a:gs>
              <a:gs pos="100000">
                <a:srgbClr val="9E9E9E"/>
              </a:gs>
            </a:gsLst>
            <a:lin ang="5400000" scaled="1"/>
          </a:gradFill>
          <a:ln>
            <a:noFill/>
          </a:ln>
        </p:spPr>
        <p:txBody>
          <a:bodyPr wrap="square" anchor="ctr">
            <a:spAutoFit/>
          </a:bodyP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lvl="0" fontAlgn="base">
              <a:spcBef>
                <a:spcPct val="0"/>
              </a:spcBef>
              <a:spcAft>
                <a:spcPct val="0"/>
              </a:spcAft>
              <a:buNone/>
              <a:defRPr/>
            </a:pPr>
            <a:r>
              <a:rPr kumimoji="0" lang="en-US" altLang="zh-CN" sz="2000" b="1" i="0" u="none" strike="noStrike" kern="0" cap="none" spc="0" normalizeH="0" baseline="0" noProof="0" dirty="0">
                <a:ln>
                  <a:noFill/>
                </a:ln>
                <a:solidFill>
                  <a:srgbClr val="000000"/>
                </a:solidFill>
                <a:effectLst/>
                <a:uLnTx/>
                <a:uFillTx/>
              </a:rPr>
              <a:t> </a:t>
            </a:r>
            <a:r>
              <a:rPr lang="en-US" altLang="zh-CN" sz="2000" b="1" kern="0" dirty="0"/>
              <a:t>delighted/proud</a:t>
            </a:r>
            <a:r>
              <a:rPr lang="zh-CN" altLang="en-US" sz="2000" b="1" kern="0" dirty="0"/>
              <a:t>（找到了回家的路）</a:t>
            </a:r>
            <a:endParaRPr lang="zh-CN" altLang="en-US" sz="2000" b="1" kern="0" dirty="0"/>
          </a:p>
        </p:txBody>
      </p:sp>
      <p:sp>
        <p:nvSpPr>
          <p:cNvPr id="24" name="矩形 23"/>
          <p:cNvSpPr/>
          <p:nvPr/>
        </p:nvSpPr>
        <p:spPr>
          <a:xfrm>
            <a:off x="448863" y="730255"/>
            <a:ext cx="5416868" cy="461665"/>
          </a:xfrm>
          <a:prstGeom prst="rect">
            <a:avLst/>
          </a:prstGeom>
        </p:spPr>
        <p:txBody>
          <a:bodyPr wrap="none">
            <a:spAutoFit/>
          </a:bodyPr>
          <a:lstStyle/>
          <a:p>
            <a:r>
              <a:rPr lang="zh-CN" altLang="en-US" sz="2400" b="1" dirty="0" smtClean="0">
                <a:solidFill>
                  <a:srgbClr val="0000FF"/>
                </a:solidFill>
              </a:rPr>
              <a:t>探索作者</a:t>
            </a:r>
            <a:r>
              <a:rPr lang="zh-CN" altLang="en-US" sz="2400" b="1" dirty="0">
                <a:solidFill>
                  <a:srgbClr val="0000FF"/>
                </a:solidFill>
              </a:rPr>
              <a:t>的意图、情感态度或价值取向</a:t>
            </a:r>
            <a:endParaRPr lang="zh-CN" altLang="en-US"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fill="hold"/>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fill="hold"/>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fill="hold"/>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fill="hold"/>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fill="hold"/>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fill="hold"/>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9" grpId="0" animBg="1"/>
      <p:bldP spid="20" grpId="0" animBg="1"/>
      <p:bldP spid="21" grpId="0" animBg="1"/>
      <p:bldP spid="22"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4959" y="409175"/>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a:solidFill>
                  <a:srgbClr val="FF0000"/>
                </a:solidFill>
              </a:rPr>
              <a:t>how</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2" name="矩形 1"/>
          <p:cNvSpPr/>
          <p:nvPr/>
        </p:nvSpPr>
        <p:spPr>
          <a:xfrm>
            <a:off x="329256" y="1592629"/>
            <a:ext cx="5551094" cy="3410036"/>
          </a:xfrm>
          <a:prstGeom prst="rect">
            <a:avLst/>
          </a:prstGeom>
        </p:spPr>
        <p:txBody>
          <a:bodyPr wrap="square">
            <a:spAutoFit/>
          </a:bodyPr>
          <a:lstStyle/>
          <a:p>
            <a:pPr algn="just">
              <a:lnSpc>
                <a:spcPct val="115000"/>
              </a:lnSpc>
              <a:spcAft>
                <a:spcPts val="0"/>
              </a:spcAft>
            </a:pPr>
            <a:r>
              <a:rPr lang="zh-CN" altLang="zh-CN" sz="21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情节分析</a:t>
            </a:r>
            <a:endParaRPr lang="zh-CN" altLang="zh-CN" sz="21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100" b="1" kern="100" dirty="0">
                <a:latin typeface="Times New Roman" panose="02020603050405020304" pitchFamily="18" charset="0"/>
                <a:ea typeface="宋体" panose="02010600030101010101" pitchFamily="2" charset="-122"/>
                <a:cs typeface="Times New Roman" panose="02020603050405020304" pitchFamily="18" charset="0"/>
              </a:rPr>
              <a:t>续写第一段具体情节构思：</a:t>
            </a:r>
            <a:endParaRPr lang="zh-CN" altLang="zh-CN" sz="21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100" b="1" kern="100" dirty="0">
                <a:latin typeface="Times New Roman" panose="02020603050405020304" pitchFamily="18" charset="0"/>
                <a:ea typeface="宋体" panose="02010600030101010101" pitchFamily="2" charset="-122"/>
                <a:cs typeface="Times New Roman" panose="02020603050405020304" pitchFamily="18" charset="0"/>
              </a:rPr>
              <a:t>展开细节时，可以尝试回答如下问题并考虑多种可能性：</a:t>
            </a:r>
            <a:endParaRPr lang="zh-CN" altLang="zh-CN" sz="21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spcAft>
                <a:spcPts val="0"/>
              </a:spcAft>
              <a:buFont typeface="+mj-lt"/>
              <a:buAutoNum type="alphaLcParenR"/>
            </a:pPr>
            <a:r>
              <a:rPr lang="en-US" altLang="zh-CN" sz="2100" b="1" kern="100" dirty="0">
                <a:latin typeface="Times New Roman" panose="02020603050405020304" pitchFamily="18" charset="0"/>
                <a:ea typeface="宋体" panose="02010600030101010101" pitchFamily="2" charset="-122"/>
                <a:cs typeface="Times New Roman" panose="02020603050405020304" pitchFamily="18" charset="0"/>
              </a:rPr>
              <a:t>How did Joel and Harry help their father?</a:t>
            </a:r>
            <a:endParaRPr lang="zh-CN" altLang="zh-CN" sz="21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spcAft>
                <a:spcPts val="0"/>
              </a:spcAft>
              <a:buFont typeface="+mj-lt"/>
              <a:buAutoNum type="alphaLcParenR"/>
            </a:pPr>
            <a:r>
              <a:rPr lang="en-US" altLang="zh-CN" sz="2100" b="1" kern="100" dirty="0">
                <a:latin typeface="Times New Roman" panose="02020603050405020304" pitchFamily="18" charset="0"/>
                <a:ea typeface="宋体" panose="02010600030101010101" pitchFamily="2" charset="-122"/>
                <a:cs typeface="Times New Roman" panose="02020603050405020304" pitchFamily="18" charset="0"/>
              </a:rPr>
              <a:t>What did the two brothers say to blame the other?</a:t>
            </a:r>
            <a:endParaRPr lang="zh-CN" altLang="zh-CN" sz="21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spcAft>
                <a:spcPts val="0"/>
              </a:spcAft>
              <a:buFont typeface="+mj-lt"/>
              <a:buAutoNum type="alphaLcParenR"/>
            </a:pPr>
            <a:r>
              <a:rPr lang="en-US" altLang="zh-CN" sz="2100" b="1" kern="100" dirty="0">
                <a:latin typeface="Times New Roman" panose="02020603050405020304" pitchFamily="18" charset="0"/>
                <a:ea typeface="宋体" panose="02010600030101010101" pitchFamily="2" charset="-122"/>
                <a:cs typeface="Times New Roman" panose="02020603050405020304" pitchFamily="18" charset="0"/>
              </a:rPr>
              <a:t>How did they feel when facing the great challenge</a:t>
            </a:r>
            <a:r>
              <a:rPr lang="zh-CN" altLang="zh-CN" sz="21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1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68706" y="1122988"/>
            <a:ext cx="5057795" cy="400110"/>
          </a:xfrm>
          <a:prstGeom prst="rect">
            <a:avLst/>
          </a:prstGeom>
        </p:spPr>
        <p:txBody>
          <a:bodyPr wrap="none">
            <a:spAutoFit/>
          </a:bodyPr>
          <a:lstStyle/>
          <a:p>
            <a:r>
              <a:rPr lang="zh-CN" altLang="en-US" sz="2000" b="1" dirty="0">
                <a:solidFill>
                  <a:srgbClr val="3333FF"/>
                </a:solidFill>
              </a:rPr>
              <a:t>探索语篇的文体特征、内容结构和语言特点</a:t>
            </a:r>
            <a:endParaRPr lang="zh-CN" altLang="en-US" sz="2000" b="1" dirty="0">
              <a:solidFill>
                <a:srgbClr val="3333FF"/>
              </a:solidFill>
            </a:endParaRPr>
          </a:p>
        </p:txBody>
      </p:sp>
      <p:sp>
        <p:nvSpPr>
          <p:cNvPr id="7" name="右箭头 9"/>
          <p:cNvSpPr/>
          <p:nvPr/>
        </p:nvSpPr>
        <p:spPr>
          <a:xfrm>
            <a:off x="5069706" y="1164319"/>
            <a:ext cx="4978846" cy="1215122"/>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chemeClr val="tx1"/>
                </a:solidFill>
              </a:rPr>
              <a:t> Joel </a:t>
            </a:r>
            <a:r>
              <a:rPr lang="en-US" altLang="zh-CN" b="1" dirty="0">
                <a:solidFill>
                  <a:schemeClr val="tx1"/>
                </a:solidFill>
              </a:rPr>
              <a:t>and Harry </a:t>
            </a:r>
            <a:r>
              <a:rPr lang="zh-CN" altLang="en-US" b="1" dirty="0">
                <a:solidFill>
                  <a:schemeClr val="tx1"/>
                </a:solidFill>
              </a:rPr>
              <a:t>帮父亲烘干衣服，处理</a:t>
            </a:r>
            <a:r>
              <a:rPr lang="zh-CN" altLang="en-US" b="1" dirty="0" smtClean="0">
                <a:solidFill>
                  <a:schemeClr val="tx1"/>
                </a:solidFill>
              </a:rPr>
              <a:t>伤口</a:t>
            </a:r>
            <a:endParaRPr lang="en-US" altLang="zh-CN" b="1" dirty="0">
              <a:solidFill>
                <a:srgbClr val="000099"/>
              </a:solidFill>
            </a:endParaRPr>
          </a:p>
        </p:txBody>
      </p:sp>
      <p:sp>
        <p:nvSpPr>
          <p:cNvPr id="8" name="右箭头 6"/>
          <p:cNvSpPr/>
          <p:nvPr/>
        </p:nvSpPr>
        <p:spPr>
          <a:xfrm>
            <a:off x="5880350" y="2310524"/>
            <a:ext cx="4024185" cy="957603"/>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因为父亲眼镜不见了，没有人领路</a:t>
            </a:r>
            <a:endParaRPr lang="en-US" altLang="zh-CN" b="1" dirty="0">
              <a:solidFill>
                <a:srgbClr val="000099"/>
              </a:solidFill>
            </a:endParaRPr>
          </a:p>
        </p:txBody>
      </p:sp>
      <p:sp>
        <p:nvSpPr>
          <p:cNvPr id="9" name="右箭头 8"/>
          <p:cNvSpPr/>
          <p:nvPr/>
        </p:nvSpPr>
        <p:spPr>
          <a:xfrm>
            <a:off x="6520160" y="3194339"/>
            <a:ext cx="3457403" cy="91954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兄弟俩意识到困难，感到害怕</a:t>
            </a:r>
            <a:endParaRPr lang="en-US" altLang="zh-CN" b="1" dirty="0">
              <a:solidFill>
                <a:srgbClr val="000099"/>
              </a:solidFill>
            </a:endParaRPr>
          </a:p>
        </p:txBody>
      </p:sp>
      <p:sp>
        <p:nvSpPr>
          <p:cNvPr id="10" name="右箭头 9"/>
          <p:cNvSpPr/>
          <p:nvPr/>
        </p:nvSpPr>
        <p:spPr>
          <a:xfrm>
            <a:off x="6808192" y="4052049"/>
            <a:ext cx="3351808" cy="91954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altLang="zh-CN" b="1" dirty="0" smtClean="0">
              <a:solidFill>
                <a:schemeClr val="tx1"/>
              </a:solidFill>
            </a:endParaRPr>
          </a:p>
          <a:p>
            <a:pPr>
              <a:lnSpc>
                <a:spcPct val="150000"/>
              </a:lnSpc>
              <a:defRPr/>
            </a:pPr>
            <a:r>
              <a:rPr lang="zh-CN" altLang="en-US" b="1" dirty="0" smtClean="0">
                <a:solidFill>
                  <a:schemeClr val="tx1"/>
                </a:solidFill>
              </a:rPr>
              <a:t>又</a:t>
            </a:r>
            <a:r>
              <a:rPr lang="zh-CN" altLang="en-US" b="1" dirty="0">
                <a:solidFill>
                  <a:schemeClr val="tx1"/>
                </a:solidFill>
              </a:rPr>
              <a:t>开始指责对方，争吵</a:t>
            </a:r>
            <a:r>
              <a:rPr lang="zh-CN" altLang="en-US" b="1" dirty="0" smtClean="0">
                <a:solidFill>
                  <a:schemeClr val="tx1"/>
                </a:solidFill>
              </a:rPr>
              <a:t>不休</a:t>
            </a:r>
            <a:endParaRPr lang="zh-CN" altLang="en-US" b="1" dirty="0" smtClean="0">
              <a:solidFill>
                <a:schemeClr val="tx1"/>
              </a:solidFill>
            </a:endParaRPr>
          </a:p>
          <a:p>
            <a:pPr>
              <a:lnSpc>
                <a:spcPct val="150000"/>
              </a:lnSpc>
              <a:defRPr/>
            </a:pPr>
            <a:endParaRPr lang="en-US" altLang="zh-CN" b="1" dirty="0">
              <a:solidFill>
                <a:schemeClr val="bg1"/>
              </a:solidFill>
            </a:endParaRPr>
          </a:p>
        </p:txBody>
      </p:sp>
      <p:sp>
        <p:nvSpPr>
          <p:cNvPr id="11" name="矩形 10"/>
          <p:cNvSpPr/>
          <p:nvPr/>
        </p:nvSpPr>
        <p:spPr>
          <a:xfrm>
            <a:off x="5296024" y="540262"/>
            <a:ext cx="4076117" cy="800219"/>
          </a:xfrm>
          <a:prstGeom prst="rect">
            <a:avLst/>
          </a:prstGeom>
        </p:spPr>
        <p:txBody>
          <a:bodyPr wrap="square">
            <a:spAutoFit/>
          </a:bodyPr>
          <a:lstStyle/>
          <a:p>
            <a:pPr lvl="0" indent="266700">
              <a:lnSpc>
                <a:spcPct val="115000"/>
              </a:lnSpc>
            </a:pPr>
            <a:r>
              <a:rPr lang="zh-CN" altLang="zh-CN" sz="20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根据以上问题，续写第一段的具体情节可以是：</a:t>
            </a:r>
            <a:endParaRPr lang="zh-CN" altLang="zh-CN" sz="20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63576" y="409228"/>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smtClean="0">
                <a:solidFill>
                  <a:srgbClr val="FF0000"/>
                </a:solidFill>
              </a:rPr>
              <a:t>how</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2" name="矩形 1"/>
          <p:cNvSpPr/>
          <p:nvPr/>
        </p:nvSpPr>
        <p:spPr>
          <a:xfrm>
            <a:off x="471488" y="1394840"/>
            <a:ext cx="9202364" cy="3970318"/>
          </a:xfrm>
          <a:prstGeom prst="rect">
            <a:avLst/>
          </a:prstGeom>
        </p:spPr>
        <p:txBody>
          <a:bodyPr wrap="square">
            <a:spAutoFit/>
          </a:bodyPr>
          <a:lstStyle/>
          <a:p>
            <a:pPr algn="just">
              <a:lnSpc>
                <a:spcPct val="150000"/>
              </a:lnSpc>
            </a:pPr>
            <a:r>
              <a:rPr lang="zh-CN" altLang="zh-CN"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情节分析</a:t>
            </a:r>
            <a:endParaRPr lang="zh-CN" altLang="zh-CN" sz="24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续</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写第二段具体情节构思：</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展开细节时，可以尝试回答如下问题并考虑多种可能性：</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 What did they think of after their father stopped their quarrel?</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 What did Joel and Harry do with the help of the compass and the map?</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c) What did they learn from the experience</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630164" y="902034"/>
            <a:ext cx="6032421" cy="461665"/>
          </a:xfrm>
          <a:prstGeom prst="rect">
            <a:avLst/>
          </a:prstGeom>
        </p:spPr>
        <p:txBody>
          <a:bodyPr wrap="none">
            <a:spAutoFit/>
          </a:bodyPr>
          <a:lstStyle/>
          <a:p>
            <a:r>
              <a:rPr lang="zh-CN" altLang="en-US" sz="2400" b="1" dirty="0">
                <a:solidFill>
                  <a:srgbClr val="3333FF"/>
                </a:solidFill>
              </a:rPr>
              <a:t>探索语篇的文体特征、内容结构和语言特点</a:t>
            </a:r>
            <a:endParaRPr lang="zh-CN" altLang="en-US" sz="2400" b="1" dirty="0">
              <a:solidFill>
                <a:srgbClr val="3333FF"/>
              </a:solidFill>
            </a:endParaRPr>
          </a:p>
        </p:txBody>
      </p:sp>
      <p:pic>
        <p:nvPicPr>
          <p:cNvPr id="45" name="图片 44"/>
          <p:cNvPicPr>
            <a:picLocks noChangeAspect="1"/>
          </p:cNvPicPr>
          <p:nvPr/>
        </p:nvPicPr>
        <p:blipFill>
          <a:blip r:embed="rId1"/>
          <a:stretch>
            <a:fillRect/>
          </a:stretch>
        </p:blipFill>
        <p:spPr>
          <a:xfrm>
            <a:off x="6685529" y="1363699"/>
            <a:ext cx="2098733" cy="1224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55555" y="143399"/>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a:solidFill>
                  <a:srgbClr val="FF0000"/>
                </a:solidFill>
              </a:rPr>
              <a:t>how</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5" name="矩形 4"/>
          <p:cNvSpPr/>
          <p:nvPr/>
        </p:nvSpPr>
        <p:spPr>
          <a:xfrm>
            <a:off x="202821" y="684298"/>
            <a:ext cx="5057795" cy="400110"/>
          </a:xfrm>
          <a:prstGeom prst="rect">
            <a:avLst/>
          </a:prstGeom>
        </p:spPr>
        <p:txBody>
          <a:bodyPr wrap="none">
            <a:spAutoFit/>
          </a:bodyPr>
          <a:lstStyle/>
          <a:p>
            <a:r>
              <a:rPr lang="zh-CN" altLang="en-US" sz="2000" b="1" dirty="0">
                <a:solidFill>
                  <a:srgbClr val="3333FF"/>
                </a:solidFill>
              </a:rPr>
              <a:t>探索语篇的文体特征、内容结构和语言特点</a:t>
            </a:r>
            <a:endParaRPr lang="zh-CN" altLang="en-US" sz="2000" b="1" dirty="0">
              <a:solidFill>
                <a:srgbClr val="3333FF"/>
              </a:solidFill>
            </a:endParaRPr>
          </a:p>
        </p:txBody>
      </p:sp>
      <p:sp>
        <p:nvSpPr>
          <p:cNvPr id="19" name="文本框 102"/>
          <p:cNvSpPr txBox="1"/>
          <p:nvPr/>
        </p:nvSpPr>
        <p:spPr>
          <a:xfrm>
            <a:off x="4695972" y="2872754"/>
            <a:ext cx="4584623" cy="941683"/>
          </a:xfrm>
          <a:prstGeom prst="rect">
            <a:avLst/>
          </a:prstGeom>
          <a:noFill/>
        </p:spPr>
        <p:txBody>
          <a:bodyPr wrap="square" lIns="90000" tIns="46800" rIns="90000" bIns="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zh-CN" altLang="zh-CN" sz="2000" b="1" kern="100" dirty="0">
                <a:solidFill>
                  <a:srgbClr val="C00000"/>
                </a:solidFill>
                <a:latin typeface="微软雅黑" panose="020B0503020204020204" charset="-122"/>
                <a:ea typeface="微软雅黑" panose="020B0503020204020204" charset="-122"/>
                <a:cs typeface="Times New Roman" panose="02020603050405020304" pitchFamily="18" charset="0"/>
              </a:rPr>
              <a:t>在指南针的帮助下</a:t>
            </a:r>
            <a:r>
              <a:rPr lang="en-US" altLang="zh-CN" sz="2000" b="1" kern="100" dirty="0">
                <a:solidFill>
                  <a:srgbClr val="C00000"/>
                </a:solidFill>
                <a:latin typeface="微软雅黑" panose="020B0503020204020204" charset="-122"/>
                <a:ea typeface="微软雅黑" panose="020B0503020204020204" charset="-122"/>
                <a:cs typeface="Times New Roman" panose="02020603050405020304" pitchFamily="18" charset="0"/>
              </a:rPr>
              <a:t>→</a:t>
            </a:r>
            <a:r>
              <a:rPr lang="zh-CN" altLang="zh-CN" sz="2000" b="1" kern="100" dirty="0">
                <a:solidFill>
                  <a:srgbClr val="C00000"/>
                </a:solidFill>
                <a:latin typeface="微软雅黑" panose="020B0503020204020204" charset="-122"/>
                <a:ea typeface="微软雅黑" panose="020B0503020204020204" charset="-122"/>
                <a:cs typeface="Times New Roman" panose="02020603050405020304" pitchFamily="18" charset="0"/>
              </a:rPr>
              <a:t>找到了回家的路（兴奋）</a:t>
            </a:r>
            <a:endParaRPr lang="en-US" altLang="zh-CN" sz="2000" b="1" spc="300" dirty="0">
              <a:solidFill>
                <a:srgbClr val="C00000"/>
              </a:solidFill>
              <a:latin typeface="微软雅黑" panose="020B0503020204020204" charset="-122"/>
              <a:ea typeface="微软雅黑" panose="020B0503020204020204" charset="-122"/>
            </a:endParaRPr>
          </a:p>
        </p:txBody>
      </p:sp>
      <p:sp>
        <p:nvSpPr>
          <p:cNvPr id="22" name="文本框 106"/>
          <p:cNvSpPr txBox="1"/>
          <p:nvPr/>
        </p:nvSpPr>
        <p:spPr>
          <a:xfrm>
            <a:off x="4842807" y="3973370"/>
            <a:ext cx="4518200" cy="500087"/>
          </a:xfrm>
          <a:prstGeom prst="rect">
            <a:avLst/>
          </a:prstGeom>
          <a:noFill/>
        </p:spPr>
        <p:txBody>
          <a:bodyPr wrap="square" lIns="90000" tIns="46800" rIns="90000" bIns="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zh-CN" altLang="en-US" sz="2000" b="1" spc="300" dirty="0">
                <a:solidFill>
                  <a:srgbClr val="9BBB59"/>
                </a:solidFill>
                <a:latin typeface="微软雅黑" panose="020B0503020204020204" charset="-122"/>
                <a:ea typeface="微软雅黑" panose="020B0503020204020204" charset="-122"/>
              </a:rPr>
              <a:t>爸爸问兄弟俩从中领悟到了什么</a:t>
            </a:r>
            <a:endParaRPr lang="en-US" altLang="zh-CN" sz="2000" b="1" spc="300" dirty="0">
              <a:solidFill>
                <a:srgbClr val="9BBB59"/>
              </a:solidFill>
              <a:latin typeface="微软雅黑" panose="020B0503020204020204" charset="-122"/>
              <a:ea typeface="微软雅黑" panose="020B0503020204020204" charset="-122"/>
            </a:endParaRPr>
          </a:p>
        </p:txBody>
      </p:sp>
      <p:sp>
        <p:nvSpPr>
          <p:cNvPr id="27" name="文本框 111"/>
          <p:cNvSpPr txBox="1"/>
          <p:nvPr/>
        </p:nvSpPr>
        <p:spPr>
          <a:xfrm>
            <a:off x="4677262" y="1801296"/>
            <a:ext cx="4770301" cy="1159282"/>
          </a:xfrm>
          <a:prstGeom prst="rect">
            <a:avLst/>
          </a:prstGeom>
          <a:noFill/>
        </p:spPr>
        <p:txBody>
          <a:bodyPr wrap="square" lIns="90000" tIns="46800" rIns="90000" bIns="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a:pPr>
            <a:r>
              <a:rPr lang="en-US" altLang="zh-CN" sz="2000" b="1" spc="300" dirty="0">
                <a:solidFill>
                  <a:srgbClr val="59C54F">
                    <a:lumMod val="75000"/>
                  </a:srgbClr>
                </a:solidFill>
                <a:latin typeface="微软雅黑" panose="020B0503020204020204" charset="-122"/>
                <a:ea typeface="微软雅黑" panose="020B0503020204020204" charset="-122"/>
              </a:rPr>
              <a:t>Harry</a:t>
            </a:r>
            <a:r>
              <a:rPr lang="zh-CN" altLang="en-US" sz="2000" b="1" spc="300" dirty="0">
                <a:solidFill>
                  <a:srgbClr val="59C54F">
                    <a:lumMod val="75000"/>
                  </a:srgbClr>
                </a:solidFill>
                <a:latin typeface="微软雅黑" panose="020B0503020204020204" charset="-122"/>
                <a:ea typeface="微软雅黑" panose="020B0503020204020204" charset="-122"/>
              </a:rPr>
              <a:t>和</a:t>
            </a:r>
            <a:r>
              <a:rPr lang="en-US" altLang="zh-CN" sz="2000" b="1" spc="300" dirty="0">
                <a:solidFill>
                  <a:srgbClr val="59C54F">
                    <a:lumMod val="75000"/>
                  </a:srgbClr>
                </a:solidFill>
                <a:latin typeface="微软雅黑" panose="020B0503020204020204" charset="-122"/>
                <a:ea typeface="微软雅黑" panose="020B0503020204020204" charset="-122"/>
              </a:rPr>
              <a:t>Joel</a:t>
            </a:r>
            <a:r>
              <a:rPr lang="zh-CN" altLang="en-US" sz="2000" b="1" spc="300" dirty="0">
                <a:solidFill>
                  <a:srgbClr val="59C54F">
                    <a:lumMod val="75000"/>
                  </a:srgbClr>
                </a:solidFill>
                <a:latin typeface="微软雅黑" panose="020B0503020204020204" charset="-122"/>
                <a:ea typeface="微软雅黑" panose="020B0503020204020204" charset="-122"/>
              </a:rPr>
              <a:t>一起研究地图找到了所处位置</a:t>
            </a:r>
            <a:endParaRPr kumimoji="0" lang="en-US" altLang="zh-CN" sz="2000" b="1" i="0" u="none" strike="noStrike" kern="1200" cap="none" spc="300" normalizeH="0" baseline="0" noProof="0" dirty="0">
              <a:ln>
                <a:noFill/>
              </a:ln>
              <a:solidFill>
                <a:srgbClr val="59C54F">
                  <a:lumMod val="75000"/>
                </a:srgbClr>
              </a:solidFill>
              <a:effectLst/>
              <a:uLnTx/>
              <a:uFillTx/>
              <a:latin typeface="微软雅黑" panose="020B0503020204020204" charset="-122"/>
              <a:ea typeface="微软雅黑" panose="020B0503020204020204" charset="-122"/>
            </a:endParaRPr>
          </a:p>
        </p:txBody>
      </p:sp>
      <p:sp>
        <p:nvSpPr>
          <p:cNvPr id="35" name="文本框 119"/>
          <p:cNvSpPr txBox="1"/>
          <p:nvPr/>
        </p:nvSpPr>
        <p:spPr>
          <a:xfrm>
            <a:off x="4688737" y="1453764"/>
            <a:ext cx="4826341" cy="742865"/>
          </a:xfrm>
          <a:prstGeom prst="rect">
            <a:avLst/>
          </a:prstGeom>
          <a:noFill/>
        </p:spPr>
        <p:txBody>
          <a:bodyPr wrap="square" lIns="90000" tIns="46800" rIns="90000" bIns="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en-US" altLang="zh-CN" sz="2000" b="1" spc="300" dirty="0">
                <a:solidFill>
                  <a:srgbClr val="FF0000"/>
                </a:solidFill>
                <a:latin typeface="微软雅黑" panose="020B0503020204020204" charset="-122"/>
                <a:ea typeface="微软雅黑" panose="020B0503020204020204" charset="-122"/>
              </a:rPr>
              <a:t>Joel </a:t>
            </a:r>
            <a:r>
              <a:rPr lang="zh-CN" altLang="en-US" sz="2000" b="1" spc="300" dirty="0">
                <a:solidFill>
                  <a:srgbClr val="FF0000"/>
                </a:solidFill>
                <a:latin typeface="微软雅黑" panose="020B0503020204020204" charset="-122"/>
                <a:ea typeface="微软雅黑" panose="020B0503020204020204" charset="-122"/>
              </a:rPr>
              <a:t>想到了背包里的指南针和地图（开心）</a:t>
            </a:r>
            <a:endParaRPr lang="en-US" altLang="zh-CN" sz="2000" b="1" spc="300" dirty="0">
              <a:solidFill>
                <a:srgbClr val="FF0000"/>
              </a:solidFill>
              <a:latin typeface="微软雅黑" panose="020B0503020204020204" charset="-122"/>
              <a:ea typeface="微软雅黑" panose="020B0503020204020204" charset="-122"/>
            </a:endParaRPr>
          </a:p>
        </p:txBody>
      </p:sp>
      <p:sp>
        <p:nvSpPr>
          <p:cNvPr id="41" name="文本框 125"/>
          <p:cNvSpPr txBox="1"/>
          <p:nvPr/>
        </p:nvSpPr>
        <p:spPr>
          <a:xfrm>
            <a:off x="4742334" y="4526780"/>
            <a:ext cx="4772744" cy="1078112"/>
          </a:xfrm>
          <a:prstGeom prst="rect">
            <a:avLst/>
          </a:prstGeom>
          <a:noFill/>
        </p:spPr>
        <p:txBody>
          <a:bodyPr wrap="square" lIns="90000" tIns="46800" rIns="90000" bIns="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en-US" altLang="zh-CN" sz="2000" b="1" spc="300" dirty="0">
                <a:latin typeface="微软雅黑" panose="020B0503020204020204" charset="-122"/>
                <a:ea typeface="微软雅黑" panose="020B0503020204020204" charset="-122"/>
              </a:rPr>
              <a:t>Joel</a:t>
            </a:r>
            <a:r>
              <a:rPr lang="zh-CN" altLang="en-US" sz="2000" b="1" spc="300" dirty="0">
                <a:latin typeface="微软雅黑" panose="020B0503020204020204" charset="-122"/>
                <a:ea typeface="微软雅黑" panose="020B0503020204020204" charset="-122"/>
              </a:rPr>
              <a:t>回答说，吃一堑，长一智，并总结人生哲理：只要一条心，就一定能克服困难（自豪）。</a:t>
            </a:r>
            <a:endParaRPr lang="zh-CN" altLang="en-US" sz="2000" b="1" spc="300" dirty="0">
              <a:latin typeface="微软雅黑" panose="020B0503020204020204" charset="-122"/>
              <a:ea typeface="微软雅黑" panose="020B0503020204020204" charset="-122"/>
            </a:endParaRPr>
          </a:p>
        </p:txBody>
      </p:sp>
      <p:grpSp>
        <p:nvGrpSpPr>
          <p:cNvPr id="15" name="组合 14"/>
          <p:cNvGrpSpPr/>
          <p:nvPr/>
        </p:nvGrpSpPr>
        <p:grpSpPr>
          <a:xfrm>
            <a:off x="-22742" y="1503833"/>
            <a:ext cx="4732188" cy="4018823"/>
            <a:chOff x="-22742" y="1503833"/>
            <a:chExt cx="4732188" cy="4018823"/>
          </a:xfrm>
        </p:grpSpPr>
        <p:cxnSp>
          <p:nvCxnSpPr>
            <p:cNvPr id="6" name="直接连接符 5"/>
            <p:cNvCxnSpPr/>
            <p:nvPr/>
          </p:nvCxnSpPr>
          <p:spPr>
            <a:xfrm>
              <a:off x="2277776" y="3038563"/>
              <a:ext cx="326060" cy="0"/>
            </a:xfrm>
            <a:prstGeom prst="line">
              <a:avLst/>
            </a:prstGeom>
            <a:noFill/>
            <a:ln w="38100" cap="flat" cmpd="sng" algn="ctr">
              <a:solidFill>
                <a:srgbClr val="0000FF"/>
              </a:solidFill>
              <a:prstDash val="solid"/>
              <a:miter lim="800000"/>
            </a:ln>
            <a:effectLst/>
          </p:spPr>
        </p:cxnSp>
        <p:sp>
          <p:nvSpPr>
            <p:cNvPr id="7" name="椭圆 6"/>
            <p:cNvSpPr/>
            <p:nvPr/>
          </p:nvSpPr>
          <p:spPr>
            <a:xfrm>
              <a:off x="50865" y="2291877"/>
              <a:ext cx="2226911" cy="1440469"/>
            </a:xfrm>
            <a:prstGeom prst="ellipse">
              <a:avLst/>
            </a:prstGeom>
            <a:solidFill>
              <a:sysClr val="window" lastClr="FFFFFF"/>
            </a:solidFill>
            <a:ln w="57150" cap="flat" cmpd="sng" algn="ctr">
              <a:solidFill>
                <a:srgbClr val="1F74AD"/>
              </a:solidFill>
              <a:prstDash val="solid"/>
              <a:miter lim="800000"/>
            </a:ln>
            <a:effectLst/>
          </p:spPr>
          <p:txBody>
            <a:bodyPr wrap="none" tIns="0" bIns="0" anchor="ctr">
              <a:norm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文本框 78"/>
            <p:cNvSpPr txBox="1"/>
            <p:nvPr/>
          </p:nvSpPr>
          <p:spPr>
            <a:xfrm>
              <a:off x="-22742" y="2523985"/>
              <a:ext cx="2291655" cy="851015"/>
            </a:xfrm>
            <a:prstGeom prst="rect">
              <a:avLst/>
            </a:prstGeom>
            <a:noFill/>
          </p:spPr>
          <p:txBody>
            <a:bodyPr wrap="square" rtlCol="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pPr>
              <a:r>
                <a:rPr lang="en-US" altLang="zh-CN" sz="2000" b="1" spc="300" dirty="0" smtClean="0">
                  <a:solidFill>
                    <a:srgbClr val="FF0000"/>
                  </a:solidFill>
                  <a:uFillTx/>
                  <a:latin typeface="微软雅黑" panose="020B0503020204020204" charset="-122"/>
                  <a:ea typeface="微软雅黑" panose="020B0503020204020204" charset="-122"/>
                </a:rPr>
                <a:t> plot development</a:t>
              </a:r>
              <a:endParaRPr lang="en-US" altLang="zh-CN" sz="2000" b="1" spc="300" dirty="0">
                <a:solidFill>
                  <a:srgbClr val="FF0000"/>
                </a:solidFill>
                <a:uFillTx/>
                <a:latin typeface="微软雅黑" panose="020B0503020204020204" charset="-122"/>
                <a:ea typeface="微软雅黑" panose="020B0503020204020204" charset="-122"/>
              </a:endParaRPr>
            </a:p>
          </p:txBody>
        </p:sp>
        <p:cxnSp>
          <p:nvCxnSpPr>
            <p:cNvPr id="9" name="直接连接符 8"/>
            <p:cNvCxnSpPr/>
            <p:nvPr/>
          </p:nvCxnSpPr>
          <p:spPr>
            <a:xfrm>
              <a:off x="2755993" y="4378451"/>
              <a:ext cx="728622" cy="0"/>
            </a:xfrm>
            <a:prstGeom prst="line">
              <a:avLst/>
            </a:prstGeom>
            <a:noFill/>
            <a:ln w="38100" cap="flat" cmpd="sng" algn="ctr">
              <a:solidFill>
                <a:srgbClr val="0000FF"/>
              </a:solidFill>
              <a:prstDash val="solid"/>
              <a:miter lim="800000"/>
            </a:ln>
            <a:effectLst/>
          </p:spPr>
        </p:cxnSp>
        <p:cxnSp>
          <p:nvCxnSpPr>
            <p:cNvPr id="10" name="直接连接符 9"/>
            <p:cNvCxnSpPr/>
            <p:nvPr/>
          </p:nvCxnSpPr>
          <p:spPr>
            <a:xfrm>
              <a:off x="2756024" y="3430331"/>
              <a:ext cx="728622" cy="0"/>
            </a:xfrm>
            <a:prstGeom prst="line">
              <a:avLst/>
            </a:prstGeom>
            <a:noFill/>
            <a:ln w="38100" cap="flat" cmpd="sng" algn="ctr">
              <a:solidFill>
                <a:srgbClr val="0000FF"/>
              </a:solidFill>
              <a:prstDash val="solid"/>
              <a:miter lim="800000"/>
            </a:ln>
            <a:effectLst/>
          </p:spPr>
        </p:cxnSp>
        <p:cxnSp>
          <p:nvCxnSpPr>
            <p:cNvPr id="11" name="直接连接符 10"/>
            <p:cNvCxnSpPr/>
            <p:nvPr/>
          </p:nvCxnSpPr>
          <p:spPr>
            <a:xfrm>
              <a:off x="2760710" y="2585365"/>
              <a:ext cx="728622" cy="0"/>
            </a:xfrm>
            <a:prstGeom prst="line">
              <a:avLst/>
            </a:prstGeom>
            <a:noFill/>
            <a:ln w="38100" cap="flat" cmpd="sng" algn="ctr">
              <a:solidFill>
                <a:srgbClr val="0000FF"/>
              </a:solidFill>
              <a:prstDash val="solid"/>
              <a:miter lim="800000"/>
            </a:ln>
            <a:effectLst/>
          </p:spPr>
        </p:cxnSp>
        <p:cxnSp>
          <p:nvCxnSpPr>
            <p:cNvPr id="12" name="直接连接符 11"/>
            <p:cNvCxnSpPr/>
            <p:nvPr/>
          </p:nvCxnSpPr>
          <p:spPr>
            <a:xfrm>
              <a:off x="2755993" y="1744879"/>
              <a:ext cx="702899" cy="13931"/>
            </a:xfrm>
            <a:prstGeom prst="line">
              <a:avLst/>
            </a:prstGeom>
            <a:noFill/>
            <a:ln w="38100" cap="flat" cmpd="sng" algn="ctr">
              <a:solidFill>
                <a:srgbClr val="0000FF"/>
              </a:solidFill>
              <a:prstDash val="solid"/>
              <a:miter lim="800000"/>
            </a:ln>
            <a:effectLst/>
          </p:spPr>
        </p:cxnSp>
        <p:sp>
          <p:nvSpPr>
            <p:cNvPr id="16" name="椭圆 15"/>
            <p:cNvSpPr/>
            <p:nvPr/>
          </p:nvSpPr>
          <p:spPr>
            <a:xfrm>
              <a:off x="3182716" y="3149302"/>
              <a:ext cx="515593" cy="515593"/>
            </a:xfrm>
            <a:prstGeom prst="ellipse">
              <a:avLst/>
            </a:prstGeom>
            <a:solidFill>
              <a:srgbClr val="69A35B"/>
            </a:solidFill>
            <a:ln w="38100" cap="flat" cmpd="sng" algn="ctr">
              <a:solidFill>
                <a:sysClr val="window" lastClr="FFFFFF"/>
              </a:solidFill>
              <a:prstDash val="solid"/>
              <a:miter lim="800000"/>
            </a:ln>
            <a:effectLst/>
          </p:spPr>
          <p:txBody>
            <a:bodyPr anchor="ct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1800"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1" name="椭圆 20"/>
            <p:cNvSpPr/>
            <p:nvPr/>
          </p:nvSpPr>
          <p:spPr>
            <a:xfrm>
              <a:off x="3198009" y="4130919"/>
              <a:ext cx="515593" cy="515593"/>
            </a:xfrm>
            <a:prstGeom prst="ellipse">
              <a:avLst/>
            </a:prstGeom>
            <a:solidFill>
              <a:srgbClr val="9BBB59"/>
            </a:solidFill>
            <a:ln w="38100" cap="flat" cmpd="sng" algn="ctr">
              <a:solidFill>
                <a:sysClr val="window" lastClr="FFFFFF"/>
              </a:solidFill>
              <a:prstDash val="solid"/>
              <a:miter lim="800000"/>
            </a:ln>
            <a:effectLst/>
          </p:spPr>
          <p:txBody>
            <a:bodyPr anchor="ct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1800"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3" name="椭圆 22"/>
            <p:cNvSpPr/>
            <p:nvPr/>
          </p:nvSpPr>
          <p:spPr>
            <a:xfrm>
              <a:off x="3172104" y="1503833"/>
              <a:ext cx="515593" cy="515593"/>
            </a:xfrm>
            <a:prstGeom prst="ellipse">
              <a:avLst/>
            </a:prstGeom>
            <a:solidFill>
              <a:srgbClr val="3498DB"/>
            </a:solidFill>
            <a:ln w="38100" cap="flat" cmpd="sng" algn="ctr">
              <a:solidFill>
                <a:sysClr val="window" lastClr="FFFFFF"/>
              </a:solidFill>
              <a:prstDash val="solid"/>
              <a:miter lim="800000"/>
            </a:ln>
            <a:effectLst/>
          </p:spPr>
          <p:txBody>
            <a:bodyPr anchor="ct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1800"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4" name="任意多边形 23"/>
            <p:cNvSpPr/>
            <p:nvPr/>
          </p:nvSpPr>
          <p:spPr bwMode="auto">
            <a:xfrm>
              <a:off x="3280255" y="1621330"/>
              <a:ext cx="302554" cy="29141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endParaRPr>
                <a:latin typeface="微软雅黑" panose="020B0503020204020204" charset="-122"/>
                <a:ea typeface="微软雅黑" panose="020B0503020204020204" charset="-122"/>
              </a:endParaRPr>
            </a:p>
          </p:txBody>
        </p:sp>
        <p:cxnSp>
          <p:nvCxnSpPr>
            <p:cNvPr id="25" name="直接连接符 24"/>
            <p:cNvCxnSpPr/>
            <p:nvPr/>
          </p:nvCxnSpPr>
          <p:spPr>
            <a:xfrm flipH="1">
              <a:off x="3790376" y="1758810"/>
              <a:ext cx="888448" cy="0"/>
            </a:xfrm>
            <a:prstGeom prst="line">
              <a:avLst/>
            </a:prstGeom>
            <a:noFill/>
            <a:ln w="38100" cap="flat" cmpd="sng" algn="ctr">
              <a:solidFill>
                <a:srgbClr val="0000FF"/>
              </a:solidFill>
              <a:prstDash val="solid"/>
              <a:miter lim="800000"/>
            </a:ln>
            <a:effectLst/>
          </p:spPr>
        </p:cxnSp>
        <p:sp>
          <p:nvSpPr>
            <p:cNvPr id="28" name="iphone-and-ipad-tools-couple_36130"/>
            <p:cNvSpPr>
              <a:spLocks noChangeAspect="1"/>
            </p:cNvSpPr>
            <p:nvPr/>
          </p:nvSpPr>
          <p:spPr bwMode="auto">
            <a:xfrm>
              <a:off x="3280255" y="4260390"/>
              <a:ext cx="304643" cy="256652"/>
            </a:xfrm>
            <a:custGeom>
              <a:avLst/>
              <a:gdLst>
                <a:gd name="connsiteX0" fmla="*/ 113469 w 605169"/>
                <a:gd name="connsiteY0" fmla="*/ 141705 h 509835"/>
                <a:gd name="connsiteX1" fmla="*/ 133468 w 605169"/>
                <a:gd name="connsiteY1" fmla="*/ 149989 h 509835"/>
                <a:gd name="connsiteX2" fmla="*/ 133468 w 605169"/>
                <a:gd name="connsiteY2" fmla="*/ 190065 h 509835"/>
                <a:gd name="connsiteX3" fmla="*/ 96874 w 605169"/>
                <a:gd name="connsiteY3" fmla="*/ 226600 h 509835"/>
                <a:gd name="connsiteX4" fmla="*/ 425510 w 605169"/>
                <a:gd name="connsiteY4" fmla="*/ 226600 h 509835"/>
                <a:gd name="connsiteX5" fmla="*/ 453877 w 605169"/>
                <a:gd name="connsiteY5" fmla="*/ 254922 h 509835"/>
                <a:gd name="connsiteX6" fmla="*/ 425510 w 605169"/>
                <a:gd name="connsiteY6" fmla="*/ 283244 h 509835"/>
                <a:gd name="connsiteX7" fmla="*/ 96874 w 605169"/>
                <a:gd name="connsiteY7" fmla="*/ 283244 h 509835"/>
                <a:gd name="connsiteX8" fmla="*/ 133468 w 605169"/>
                <a:gd name="connsiteY8" fmla="*/ 319921 h 509835"/>
                <a:gd name="connsiteX9" fmla="*/ 133468 w 605169"/>
                <a:gd name="connsiteY9" fmla="*/ 359997 h 509835"/>
                <a:gd name="connsiteX10" fmla="*/ 113469 w 605169"/>
                <a:gd name="connsiteY10" fmla="*/ 368210 h 509835"/>
                <a:gd name="connsiteX11" fmla="*/ 93470 w 605169"/>
                <a:gd name="connsiteY11" fmla="*/ 359997 h 509835"/>
                <a:gd name="connsiteX12" fmla="*/ 8368 w 605169"/>
                <a:gd name="connsiteY12" fmla="*/ 275031 h 509835"/>
                <a:gd name="connsiteX13" fmla="*/ 8227 w 605169"/>
                <a:gd name="connsiteY13" fmla="*/ 274889 h 509835"/>
                <a:gd name="connsiteX14" fmla="*/ 6383 w 605169"/>
                <a:gd name="connsiteY14" fmla="*/ 272907 h 509835"/>
                <a:gd name="connsiteX15" fmla="*/ 5673 w 605169"/>
                <a:gd name="connsiteY15" fmla="*/ 271915 h 509835"/>
                <a:gd name="connsiteX16" fmla="*/ 4822 w 605169"/>
                <a:gd name="connsiteY16" fmla="*/ 270641 h 509835"/>
                <a:gd name="connsiteX17" fmla="*/ 3971 w 605169"/>
                <a:gd name="connsiteY17" fmla="*/ 269508 h 509835"/>
                <a:gd name="connsiteX18" fmla="*/ 3404 w 605169"/>
                <a:gd name="connsiteY18" fmla="*/ 268375 h 509835"/>
                <a:gd name="connsiteX19" fmla="*/ 2695 w 605169"/>
                <a:gd name="connsiteY19" fmla="*/ 267101 h 509835"/>
                <a:gd name="connsiteX20" fmla="*/ 2128 w 605169"/>
                <a:gd name="connsiteY20" fmla="*/ 265826 h 509835"/>
                <a:gd name="connsiteX21" fmla="*/ 1702 w 605169"/>
                <a:gd name="connsiteY21" fmla="*/ 264552 h 509835"/>
                <a:gd name="connsiteX22" fmla="*/ 1277 w 605169"/>
                <a:gd name="connsiteY22" fmla="*/ 263135 h 509835"/>
                <a:gd name="connsiteX23" fmla="*/ 851 w 605169"/>
                <a:gd name="connsiteY23" fmla="*/ 261861 h 509835"/>
                <a:gd name="connsiteX24" fmla="*/ 567 w 605169"/>
                <a:gd name="connsiteY24" fmla="*/ 260445 h 509835"/>
                <a:gd name="connsiteX25" fmla="*/ 284 w 605169"/>
                <a:gd name="connsiteY25" fmla="*/ 259029 h 509835"/>
                <a:gd name="connsiteX26" fmla="*/ 142 w 605169"/>
                <a:gd name="connsiteY26" fmla="*/ 257754 h 509835"/>
                <a:gd name="connsiteX27" fmla="*/ 0 w 605169"/>
                <a:gd name="connsiteY27" fmla="*/ 255064 h 509835"/>
                <a:gd name="connsiteX28" fmla="*/ 0 w 605169"/>
                <a:gd name="connsiteY28" fmla="*/ 254922 h 509835"/>
                <a:gd name="connsiteX29" fmla="*/ 142 w 605169"/>
                <a:gd name="connsiteY29" fmla="*/ 252231 h 509835"/>
                <a:gd name="connsiteX30" fmla="*/ 284 w 605169"/>
                <a:gd name="connsiteY30" fmla="*/ 250957 h 509835"/>
                <a:gd name="connsiteX31" fmla="*/ 567 w 605169"/>
                <a:gd name="connsiteY31" fmla="*/ 249399 h 509835"/>
                <a:gd name="connsiteX32" fmla="*/ 851 w 605169"/>
                <a:gd name="connsiteY32" fmla="*/ 247983 h 509835"/>
                <a:gd name="connsiteX33" fmla="*/ 1277 w 605169"/>
                <a:gd name="connsiteY33" fmla="*/ 246709 h 509835"/>
                <a:gd name="connsiteX34" fmla="*/ 1702 w 605169"/>
                <a:gd name="connsiteY34" fmla="*/ 245434 h 509835"/>
                <a:gd name="connsiteX35" fmla="*/ 2128 w 605169"/>
                <a:gd name="connsiteY35" fmla="*/ 244160 h 509835"/>
                <a:gd name="connsiteX36" fmla="*/ 2695 w 605169"/>
                <a:gd name="connsiteY36" fmla="*/ 242885 h 509835"/>
                <a:gd name="connsiteX37" fmla="*/ 3404 w 605169"/>
                <a:gd name="connsiteY37" fmla="*/ 241611 h 509835"/>
                <a:gd name="connsiteX38" fmla="*/ 3971 w 605169"/>
                <a:gd name="connsiteY38" fmla="*/ 240478 h 509835"/>
                <a:gd name="connsiteX39" fmla="*/ 4822 w 605169"/>
                <a:gd name="connsiteY39" fmla="*/ 239203 h 509835"/>
                <a:gd name="connsiteX40" fmla="*/ 5673 w 605169"/>
                <a:gd name="connsiteY40" fmla="*/ 237929 h 509835"/>
                <a:gd name="connsiteX41" fmla="*/ 6383 w 605169"/>
                <a:gd name="connsiteY41" fmla="*/ 237079 h 509835"/>
                <a:gd name="connsiteX42" fmla="*/ 8368 w 605169"/>
                <a:gd name="connsiteY42" fmla="*/ 234955 h 509835"/>
                <a:gd name="connsiteX43" fmla="*/ 93470 w 605169"/>
                <a:gd name="connsiteY43" fmla="*/ 149989 h 509835"/>
                <a:gd name="connsiteX44" fmla="*/ 113469 w 605169"/>
                <a:gd name="connsiteY44" fmla="*/ 141705 h 509835"/>
                <a:gd name="connsiteX45" fmla="*/ 217411 w 605169"/>
                <a:gd name="connsiteY45" fmla="*/ 0 h 509835"/>
                <a:gd name="connsiteX46" fmla="*/ 576803 w 605169"/>
                <a:gd name="connsiteY46" fmla="*/ 0 h 509835"/>
                <a:gd name="connsiteX47" fmla="*/ 605169 w 605169"/>
                <a:gd name="connsiteY47" fmla="*/ 28324 h 509835"/>
                <a:gd name="connsiteX48" fmla="*/ 605169 w 605169"/>
                <a:gd name="connsiteY48" fmla="*/ 481511 h 509835"/>
                <a:gd name="connsiteX49" fmla="*/ 576803 w 605169"/>
                <a:gd name="connsiteY49" fmla="*/ 509835 h 509835"/>
                <a:gd name="connsiteX50" fmla="*/ 217411 w 605169"/>
                <a:gd name="connsiteY50" fmla="*/ 509835 h 509835"/>
                <a:gd name="connsiteX51" fmla="*/ 189045 w 605169"/>
                <a:gd name="connsiteY51" fmla="*/ 481511 h 509835"/>
                <a:gd name="connsiteX52" fmla="*/ 189045 w 605169"/>
                <a:gd name="connsiteY52" fmla="*/ 368214 h 509835"/>
                <a:gd name="connsiteX53" fmla="*/ 217411 w 605169"/>
                <a:gd name="connsiteY53" fmla="*/ 339890 h 509835"/>
                <a:gd name="connsiteX54" fmla="*/ 245776 w 605169"/>
                <a:gd name="connsiteY54" fmla="*/ 368214 h 509835"/>
                <a:gd name="connsiteX55" fmla="*/ 245776 w 605169"/>
                <a:gd name="connsiteY55" fmla="*/ 453187 h 509835"/>
                <a:gd name="connsiteX56" fmla="*/ 548438 w 605169"/>
                <a:gd name="connsiteY56" fmla="*/ 453187 h 509835"/>
                <a:gd name="connsiteX57" fmla="*/ 548438 w 605169"/>
                <a:gd name="connsiteY57" fmla="*/ 56649 h 509835"/>
                <a:gd name="connsiteX58" fmla="*/ 245776 w 605169"/>
                <a:gd name="connsiteY58" fmla="*/ 56649 h 509835"/>
                <a:gd name="connsiteX59" fmla="*/ 245776 w 605169"/>
                <a:gd name="connsiteY59" fmla="*/ 141621 h 509835"/>
                <a:gd name="connsiteX60" fmla="*/ 217411 w 605169"/>
                <a:gd name="connsiteY60" fmla="*/ 169945 h 509835"/>
                <a:gd name="connsiteX61" fmla="*/ 189045 w 605169"/>
                <a:gd name="connsiteY61" fmla="*/ 141621 h 509835"/>
                <a:gd name="connsiteX62" fmla="*/ 189045 w 605169"/>
                <a:gd name="connsiteY62" fmla="*/ 28324 h 509835"/>
                <a:gd name="connsiteX63" fmla="*/ 217411 w 605169"/>
                <a:gd name="connsiteY63" fmla="*/ 0 h 5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5169" h="509835">
                  <a:moveTo>
                    <a:pt x="113469" y="141705"/>
                  </a:moveTo>
                  <a:cubicBezTo>
                    <a:pt x="120703" y="141705"/>
                    <a:pt x="127937" y="144466"/>
                    <a:pt x="133468" y="149989"/>
                  </a:cubicBezTo>
                  <a:cubicBezTo>
                    <a:pt x="144673" y="161034"/>
                    <a:pt x="144673" y="179019"/>
                    <a:pt x="133468" y="190065"/>
                  </a:cubicBezTo>
                  <a:lnTo>
                    <a:pt x="96874" y="226600"/>
                  </a:lnTo>
                  <a:lnTo>
                    <a:pt x="425510" y="226600"/>
                  </a:lnTo>
                  <a:cubicBezTo>
                    <a:pt x="441112" y="226600"/>
                    <a:pt x="453877" y="239345"/>
                    <a:pt x="453877" y="254922"/>
                  </a:cubicBezTo>
                  <a:cubicBezTo>
                    <a:pt x="453877" y="270641"/>
                    <a:pt x="441112" y="283244"/>
                    <a:pt x="425510" y="283244"/>
                  </a:cubicBezTo>
                  <a:lnTo>
                    <a:pt x="96874" y="283244"/>
                  </a:lnTo>
                  <a:lnTo>
                    <a:pt x="133468" y="319921"/>
                  </a:lnTo>
                  <a:cubicBezTo>
                    <a:pt x="144673" y="330967"/>
                    <a:pt x="144673" y="348951"/>
                    <a:pt x="133468" y="359997"/>
                  </a:cubicBezTo>
                  <a:cubicBezTo>
                    <a:pt x="127937" y="365520"/>
                    <a:pt x="120703" y="368210"/>
                    <a:pt x="113469" y="368210"/>
                  </a:cubicBezTo>
                  <a:cubicBezTo>
                    <a:pt x="106236" y="368210"/>
                    <a:pt x="99002" y="365520"/>
                    <a:pt x="93470" y="359997"/>
                  </a:cubicBezTo>
                  <a:lnTo>
                    <a:pt x="8368" y="275031"/>
                  </a:lnTo>
                  <a:cubicBezTo>
                    <a:pt x="8227" y="275031"/>
                    <a:pt x="8227" y="274889"/>
                    <a:pt x="8227" y="274889"/>
                  </a:cubicBezTo>
                  <a:cubicBezTo>
                    <a:pt x="7659" y="274323"/>
                    <a:pt x="6950" y="273615"/>
                    <a:pt x="6383" y="272907"/>
                  </a:cubicBezTo>
                  <a:cubicBezTo>
                    <a:pt x="6099" y="272623"/>
                    <a:pt x="5957" y="272198"/>
                    <a:pt x="5673" y="271915"/>
                  </a:cubicBezTo>
                  <a:cubicBezTo>
                    <a:pt x="5390" y="271490"/>
                    <a:pt x="5106" y="271066"/>
                    <a:pt x="4822" y="270641"/>
                  </a:cubicBezTo>
                  <a:cubicBezTo>
                    <a:pt x="4539" y="270358"/>
                    <a:pt x="4255" y="269933"/>
                    <a:pt x="3971" y="269508"/>
                  </a:cubicBezTo>
                  <a:cubicBezTo>
                    <a:pt x="3830" y="269083"/>
                    <a:pt x="3546" y="268658"/>
                    <a:pt x="3404" y="268375"/>
                  </a:cubicBezTo>
                  <a:cubicBezTo>
                    <a:pt x="3120" y="267950"/>
                    <a:pt x="2979" y="267525"/>
                    <a:pt x="2695" y="267101"/>
                  </a:cubicBezTo>
                  <a:cubicBezTo>
                    <a:pt x="2553" y="266676"/>
                    <a:pt x="2269" y="266251"/>
                    <a:pt x="2128" y="265826"/>
                  </a:cubicBezTo>
                  <a:cubicBezTo>
                    <a:pt x="1986" y="265401"/>
                    <a:pt x="1844" y="264976"/>
                    <a:pt x="1702" y="264552"/>
                  </a:cubicBezTo>
                  <a:cubicBezTo>
                    <a:pt x="1560" y="264127"/>
                    <a:pt x="1418" y="263702"/>
                    <a:pt x="1277" y="263135"/>
                  </a:cubicBezTo>
                  <a:cubicBezTo>
                    <a:pt x="1135" y="262711"/>
                    <a:pt x="993" y="262286"/>
                    <a:pt x="851" y="261861"/>
                  </a:cubicBezTo>
                  <a:cubicBezTo>
                    <a:pt x="709" y="261436"/>
                    <a:pt x="709" y="261011"/>
                    <a:pt x="567" y="260445"/>
                  </a:cubicBezTo>
                  <a:cubicBezTo>
                    <a:pt x="426" y="260020"/>
                    <a:pt x="426" y="259454"/>
                    <a:pt x="284" y="259029"/>
                  </a:cubicBezTo>
                  <a:cubicBezTo>
                    <a:pt x="284" y="258604"/>
                    <a:pt x="142" y="258179"/>
                    <a:pt x="142" y="257754"/>
                  </a:cubicBezTo>
                  <a:cubicBezTo>
                    <a:pt x="0" y="256905"/>
                    <a:pt x="0" y="255913"/>
                    <a:pt x="0" y="255064"/>
                  </a:cubicBezTo>
                  <a:cubicBezTo>
                    <a:pt x="0" y="255064"/>
                    <a:pt x="0" y="254922"/>
                    <a:pt x="0" y="254922"/>
                  </a:cubicBezTo>
                  <a:cubicBezTo>
                    <a:pt x="0" y="254072"/>
                    <a:pt x="0" y="253081"/>
                    <a:pt x="142" y="252231"/>
                  </a:cubicBezTo>
                  <a:cubicBezTo>
                    <a:pt x="142" y="251807"/>
                    <a:pt x="284" y="251382"/>
                    <a:pt x="284" y="250957"/>
                  </a:cubicBezTo>
                  <a:cubicBezTo>
                    <a:pt x="426" y="250391"/>
                    <a:pt x="426" y="249966"/>
                    <a:pt x="567" y="249399"/>
                  </a:cubicBezTo>
                  <a:cubicBezTo>
                    <a:pt x="709" y="248974"/>
                    <a:pt x="709" y="248550"/>
                    <a:pt x="851" y="247983"/>
                  </a:cubicBezTo>
                  <a:cubicBezTo>
                    <a:pt x="993" y="247558"/>
                    <a:pt x="1135" y="247133"/>
                    <a:pt x="1277" y="246709"/>
                  </a:cubicBezTo>
                  <a:cubicBezTo>
                    <a:pt x="1418" y="246284"/>
                    <a:pt x="1560" y="245859"/>
                    <a:pt x="1702" y="245434"/>
                  </a:cubicBezTo>
                  <a:cubicBezTo>
                    <a:pt x="1844" y="245009"/>
                    <a:pt x="1986" y="244584"/>
                    <a:pt x="2128" y="244160"/>
                  </a:cubicBezTo>
                  <a:cubicBezTo>
                    <a:pt x="2269" y="243735"/>
                    <a:pt x="2553" y="243310"/>
                    <a:pt x="2695" y="242885"/>
                  </a:cubicBezTo>
                  <a:cubicBezTo>
                    <a:pt x="2979" y="242460"/>
                    <a:pt x="3120" y="242036"/>
                    <a:pt x="3404" y="241611"/>
                  </a:cubicBezTo>
                  <a:cubicBezTo>
                    <a:pt x="3546" y="241186"/>
                    <a:pt x="3830" y="240903"/>
                    <a:pt x="3971" y="240478"/>
                  </a:cubicBezTo>
                  <a:cubicBezTo>
                    <a:pt x="4255" y="240053"/>
                    <a:pt x="4539" y="239628"/>
                    <a:pt x="4822" y="239203"/>
                  </a:cubicBezTo>
                  <a:cubicBezTo>
                    <a:pt x="5106" y="238778"/>
                    <a:pt x="5390" y="238354"/>
                    <a:pt x="5673" y="237929"/>
                  </a:cubicBezTo>
                  <a:cubicBezTo>
                    <a:pt x="5957" y="237646"/>
                    <a:pt x="6099" y="237362"/>
                    <a:pt x="6383" y="237079"/>
                  </a:cubicBezTo>
                  <a:cubicBezTo>
                    <a:pt x="7092" y="236229"/>
                    <a:pt x="7659" y="235663"/>
                    <a:pt x="8368" y="234955"/>
                  </a:cubicBezTo>
                  <a:lnTo>
                    <a:pt x="93470" y="149989"/>
                  </a:lnTo>
                  <a:cubicBezTo>
                    <a:pt x="99002" y="144466"/>
                    <a:pt x="106236" y="141705"/>
                    <a:pt x="113469" y="141705"/>
                  </a:cubicBezTo>
                  <a:close/>
                  <a:moveTo>
                    <a:pt x="217411" y="0"/>
                  </a:moveTo>
                  <a:lnTo>
                    <a:pt x="576803" y="0"/>
                  </a:lnTo>
                  <a:cubicBezTo>
                    <a:pt x="592405" y="0"/>
                    <a:pt x="605169" y="12746"/>
                    <a:pt x="605169" y="28324"/>
                  </a:cubicBezTo>
                  <a:lnTo>
                    <a:pt x="605169" y="481511"/>
                  </a:lnTo>
                  <a:cubicBezTo>
                    <a:pt x="605169" y="497231"/>
                    <a:pt x="592405" y="509835"/>
                    <a:pt x="576803" y="509835"/>
                  </a:cubicBezTo>
                  <a:lnTo>
                    <a:pt x="217411" y="509835"/>
                  </a:lnTo>
                  <a:cubicBezTo>
                    <a:pt x="201810" y="509835"/>
                    <a:pt x="189045" y="497231"/>
                    <a:pt x="189045" y="481511"/>
                  </a:cubicBezTo>
                  <a:lnTo>
                    <a:pt x="189045" y="368214"/>
                  </a:lnTo>
                  <a:cubicBezTo>
                    <a:pt x="189045" y="352636"/>
                    <a:pt x="201810" y="339890"/>
                    <a:pt x="217411" y="339890"/>
                  </a:cubicBezTo>
                  <a:cubicBezTo>
                    <a:pt x="233154" y="339890"/>
                    <a:pt x="245776" y="352636"/>
                    <a:pt x="245776" y="368214"/>
                  </a:cubicBezTo>
                  <a:lnTo>
                    <a:pt x="245776" y="453187"/>
                  </a:lnTo>
                  <a:lnTo>
                    <a:pt x="548438" y="453187"/>
                  </a:lnTo>
                  <a:lnTo>
                    <a:pt x="548438" y="56649"/>
                  </a:lnTo>
                  <a:lnTo>
                    <a:pt x="245776" y="56649"/>
                  </a:lnTo>
                  <a:lnTo>
                    <a:pt x="245776" y="141621"/>
                  </a:lnTo>
                  <a:cubicBezTo>
                    <a:pt x="245776" y="157341"/>
                    <a:pt x="233154" y="169945"/>
                    <a:pt x="217411" y="169945"/>
                  </a:cubicBezTo>
                  <a:cubicBezTo>
                    <a:pt x="201810" y="169945"/>
                    <a:pt x="189045" y="157341"/>
                    <a:pt x="189045" y="141621"/>
                  </a:cubicBezTo>
                  <a:lnTo>
                    <a:pt x="189045" y="28324"/>
                  </a:lnTo>
                  <a:cubicBezTo>
                    <a:pt x="189045" y="12746"/>
                    <a:pt x="201810" y="0"/>
                    <a:pt x="217411" y="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cxnSp>
          <p:nvCxnSpPr>
            <p:cNvPr id="29" name="直接连接符 28"/>
            <p:cNvCxnSpPr/>
            <p:nvPr/>
          </p:nvCxnSpPr>
          <p:spPr>
            <a:xfrm>
              <a:off x="3818702" y="3430331"/>
              <a:ext cx="883668" cy="0"/>
            </a:xfrm>
            <a:prstGeom prst="line">
              <a:avLst/>
            </a:prstGeom>
            <a:noFill/>
            <a:ln w="38100" cap="flat" cmpd="sng" algn="ctr">
              <a:solidFill>
                <a:srgbClr val="0000FF"/>
              </a:solidFill>
              <a:prstDash val="solid"/>
              <a:miter lim="800000"/>
            </a:ln>
            <a:effectLst/>
          </p:spPr>
        </p:cxnSp>
        <p:sp>
          <p:nvSpPr>
            <p:cNvPr id="30" name="椭圆 29"/>
            <p:cNvSpPr/>
            <p:nvPr/>
          </p:nvSpPr>
          <p:spPr>
            <a:xfrm>
              <a:off x="3202726" y="2308815"/>
              <a:ext cx="515593" cy="515593"/>
            </a:xfrm>
            <a:prstGeom prst="ellipse">
              <a:avLst/>
            </a:prstGeom>
            <a:solidFill>
              <a:srgbClr val="1AA3AA"/>
            </a:solidFill>
            <a:ln w="38100" cap="flat" cmpd="sng" algn="ctr">
              <a:solidFill>
                <a:sysClr val="window" lastClr="FFFFFF"/>
              </a:solidFill>
              <a:prstDash val="solid"/>
              <a:miter lim="800000"/>
            </a:ln>
            <a:effectLst/>
          </p:spPr>
          <p:txBody>
            <a:bodyPr anchor="ct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1800"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1" name="任意多边形 30"/>
            <p:cNvSpPr/>
            <p:nvPr/>
          </p:nvSpPr>
          <p:spPr bwMode="auto">
            <a:xfrm>
              <a:off x="3309246" y="2420905"/>
              <a:ext cx="302554" cy="291414"/>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endParaRPr>
                <a:latin typeface="微软雅黑" panose="020B0503020204020204" charset="-122"/>
                <a:ea typeface="微软雅黑" panose="020B0503020204020204" charset="-122"/>
              </a:endParaRPr>
            </a:p>
          </p:txBody>
        </p:sp>
        <p:cxnSp>
          <p:nvCxnSpPr>
            <p:cNvPr id="32" name="直接连接符 31"/>
            <p:cNvCxnSpPr/>
            <p:nvPr/>
          </p:nvCxnSpPr>
          <p:spPr>
            <a:xfrm flipH="1">
              <a:off x="3820998" y="2585365"/>
              <a:ext cx="888448" cy="0"/>
            </a:xfrm>
            <a:prstGeom prst="line">
              <a:avLst/>
            </a:prstGeom>
            <a:noFill/>
            <a:ln w="38100" cap="flat" cmpd="sng" algn="ctr">
              <a:solidFill>
                <a:srgbClr val="0000FF"/>
              </a:solidFill>
              <a:prstDash val="solid"/>
              <a:miter lim="800000"/>
            </a:ln>
            <a:effectLst/>
          </p:spPr>
        </p:cxnSp>
        <p:sp>
          <p:nvSpPr>
            <p:cNvPr id="33" name="iphone-and-ipad-tools-couple_36130"/>
            <p:cNvSpPr>
              <a:spLocks noChangeAspect="1"/>
            </p:cNvSpPr>
            <p:nvPr/>
          </p:nvSpPr>
          <p:spPr bwMode="auto">
            <a:xfrm>
              <a:off x="3313633" y="3254777"/>
              <a:ext cx="253759" cy="304643"/>
            </a:xfrm>
            <a:custGeom>
              <a:avLst/>
              <a:gdLst>
                <a:gd name="connsiteX0" fmla="*/ 374494 w 491666"/>
                <a:gd name="connsiteY0" fmla="*/ 544612 h 590254"/>
                <a:gd name="connsiteX1" fmla="*/ 360593 w 491666"/>
                <a:gd name="connsiteY1" fmla="*/ 558503 h 590254"/>
                <a:gd name="connsiteX2" fmla="*/ 374494 w 491666"/>
                <a:gd name="connsiteY2" fmla="*/ 572394 h 590254"/>
                <a:gd name="connsiteX3" fmla="*/ 388396 w 491666"/>
                <a:gd name="connsiteY3" fmla="*/ 558503 h 590254"/>
                <a:gd name="connsiteX4" fmla="*/ 374494 w 491666"/>
                <a:gd name="connsiteY4" fmla="*/ 544612 h 590254"/>
                <a:gd name="connsiteX5" fmla="*/ 179843 w 491666"/>
                <a:gd name="connsiteY5" fmla="*/ 458270 h 590254"/>
                <a:gd name="connsiteX6" fmla="*/ 162951 w 491666"/>
                <a:gd name="connsiteY6" fmla="*/ 475133 h 590254"/>
                <a:gd name="connsiteX7" fmla="*/ 179843 w 491666"/>
                <a:gd name="connsiteY7" fmla="*/ 491996 h 590254"/>
                <a:gd name="connsiteX8" fmla="*/ 196734 w 491666"/>
                <a:gd name="connsiteY8" fmla="*/ 475133 h 590254"/>
                <a:gd name="connsiteX9" fmla="*/ 179843 w 491666"/>
                <a:gd name="connsiteY9" fmla="*/ 458270 h 590254"/>
                <a:gd name="connsiteX10" fmla="*/ 289098 w 491666"/>
                <a:gd name="connsiteY10" fmla="*/ 245952 h 590254"/>
                <a:gd name="connsiteX11" fmla="*/ 289098 w 491666"/>
                <a:gd name="connsiteY11" fmla="*/ 525759 h 590254"/>
                <a:gd name="connsiteX12" fmla="*/ 452940 w 491666"/>
                <a:gd name="connsiteY12" fmla="*/ 524767 h 590254"/>
                <a:gd name="connsiteX13" fmla="*/ 452940 w 491666"/>
                <a:gd name="connsiteY13" fmla="*/ 245952 h 590254"/>
                <a:gd name="connsiteX14" fmla="*/ 341726 w 491666"/>
                <a:gd name="connsiteY14" fmla="*/ 220154 h 590254"/>
                <a:gd name="connsiteX15" fmla="*/ 341726 w 491666"/>
                <a:gd name="connsiteY15" fmla="*/ 226107 h 590254"/>
                <a:gd name="connsiteX16" fmla="*/ 411235 w 491666"/>
                <a:gd name="connsiteY16" fmla="*/ 226107 h 590254"/>
                <a:gd name="connsiteX17" fmla="*/ 411235 w 491666"/>
                <a:gd name="connsiteY17" fmla="*/ 220154 h 590254"/>
                <a:gd name="connsiteX18" fmla="*/ 376480 w 491666"/>
                <a:gd name="connsiteY18" fmla="*/ 201302 h 590254"/>
                <a:gd name="connsiteX19" fmla="*/ 370523 w 491666"/>
                <a:gd name="connsiteY19" fmla="*/ 207255 h 590254"/>
                <a:gd name="connsiteX20" fmla="*/ 376480 w 491666"/>
                <a:gd name="connsiteY20" fmla="*/ 212216 h 590254"/>
                <a:gd name="connsiteX21" fmla="*/ 382438 w 491666"/>
                <a:gd name="connsiteY21" fmla="*/ 207255 h 590254"/>
                <a:gd name="connsiteX22" fmla="*/ 376480 w 491666"/>
                <a:gd name="connsiteY22" fmla="*/ 201302 h 590254"/>
                <a:gd name="connsiteX23" fmla="*/ 250372 w 491666"/>
                <a:gd name="connsiteY23" fmla="*/ 184434 h 590254"/>
                <a:gd name="connsiteX24" fmla="*/ 491666 w 491666"/>
                <a:gd name="connsiteY24" fmla="*/ 184434 h 590254"/>
                <a:gd name="connsiteX25" fmla="*/ 491666 w 491666"/>
                <a:gd name="connsiteY25" fmla="*/ 590254 h 590254"/>
                <a:gd name="connsiteX26" fmla="*/ 250372 w 491666"/>
                <a:gd name="connsiteY26" fmla="*/ 590254 h 590254"/>
                <a:gd name="connsiteX27" fmla="*/ 0 w 491666"/>
                <a:gd name="connsiteY27" fmla="*/ 0 h 590254"/>
                <a:gd name="connsiteX28" fmla="*/ 345775 w 491666"/>
                <a:gd name="connsiteY28" fmla="*/ 0 h 590254"/>
                <a:gd name="connsiteX29" fmla="*/ 345775 w 491666"/>
                <a:gd name="connsiteY29" fmla="*/ 157716 h 590254"/>
                <a:gd name="connsiteX30" fmla="*/ 296095 w 491666"/>
                <a:gd name="connsiteY30" fmla="*/ 157716 h 590254"/>
                <a:gd name="connsiteX31" fmla="*/ 296095 w 491666"/>
                <a:gd name="connsiteY31" fmla="*/ 49596 h 590254"/>
                <a:gd name="connsiteX32" fmla="*/ 49680 w 491666"/>
                <a:gd name="connsiteY32" fmla="*/ 49596 h 590254"/>
                <a:gd name="connsiteX33" fmla="*/ 49680 w 491666"/>
                <a:gd name="connsiteY33" fmla="*/ 431488 h 590254"/>
                <a:gd name="connsiteX34" fmla="*/ 225549 w 491666"/>
                <a:gd name="connsiteY34" fmla="*/ 431488 h 590254"/>
                <a:gd name="connsiteX35" fmla="*/ 225549 w 491666"/>
                <a:gd name="connsiteY35" fmla="*/ 517786 h 590254"/>
                <a:gd name="connsiteX36" fmla="*/ 0 w 491666"/>
                <a:gd name="connsiteY36" fmla="*/ 517786 h 5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1666" h="590254">
                  <a:moveTo>
                    <a:pt x="374494" y="544612"/>
                  </a:moveTo>
                  <a:cubicBezTo>
                    <a:pt x="366551" y="544612"/>
                    <a:pt x="360593" y="551557"/>
                    <a:pt x="360593" y="558503"/>
                  </a:cubicBezTo>
                  <a:cubicBezTo>
                    <a:pt x="360593" y="566441"/>
                    <a:pt x="366551" y="572394"/>
                    <a:pt x="374494" y="572394"/>
                  </a:cubicBezTo>
                  <a:cubicBezTo>
                    <a:pt x="381445" y="572394"/>
                    <a:pt x="388396" y="566441"/>
                    <a:pt x="388396" y="558503"/>
                  </a:cubicBezTo>
                  <a:cubicBezTo>
                    <a:pt x="388396" y="551557"/>
                    <a:pt x="381445" y="544612"/>
                    <a:pt x="374494" y="544612"/>
                  </a:cubicBezTo>
                  <a:close/>
                  <a:moveTo>
                    <a:pt x="179843" y="458270"/>
                  </a:moveTo>
                  <a:cubicBezTo>
                    <a:pt x="170900" y="458270"/>
                    <a:pt x="162951" y="466206"/>
                    <a:pt x="162951" y="475133"/>
                  </a:cubicBezTo>
                  <a:cubicBezTo>
                    <a:pt x="162951" y="484060"/>
                    <a:pt x="170900" y="491996"/>
                    <a:pt x="179843" y="491996"/>
                  </a:cubicBezTo>
                  <a:cubicBezTo>
                    <a:pt x="189779" y="491996"/>
                    <a:pt x="196734" y="484060"/>
                    <a:pt x="196734" y="475133"/>
                  </a:cubicBezTo>
                  <a:cubicBezTo>
                    <a:pt x="196734" y="466206"/>
                    <a:pt x="189779" y="458270"/>
                    <a:pt x="179843" y="458270"/>
                  </a:cubicBezTo>
                  <a:close/>
                  <a:moveTo>
                    <a:pt x="289098" y="245952"/>
                  </a:moveTo>
                  <a:lnTo>
                    <a:pt x="289098" y="525759"/>
                  </a:lnTo>
                  <a:cubicBezTo>
                    <a:pt x="319881" y="525759"/>
                    <a:pt x="390382" y="525759"/>
                    <a:pt x="452940" y="524767"/>
                  </a:cubicBezTo>
                  <a:lnTo>
                    <a:pt x="452940" y="245952"/>
                  </a:lnTo>
                  <a:close/>
                  <a:moveTo>
                    <a:pt x="341726" y="220154"/>
                  </a:moveTo>
                  <a:lnTo>
                    <a:pt x="341726" y="226107"/>
                  </a:lnTo>
                  <a:lnTo>
                    <a:pt x="411235" y="226107"/>
                  </a:lnTo>
                  <a:lnTo>
                    <a:pt x="411235" y="220154"/>
                  </a:lnTo>
                  <a:close/>
                  <a:moveTo>
                    <a:pt x="376480" y="201302"/>
                  </a:moveTo>
                  <a:cubicBezTo>
                    <a:pt x="373501" y="201302"/>
                    <a:pt x="370523" y="203286"/>
                    <a:pt x="370523" y="207255"/>
                  </a:cubicBezTo>
                  <a:cubicBezTo>
                    <a:pt x="370523" y="210232"/>
                    <a:pt x="373501" y="212216"/>
                    <a:pt x="376480" y="212216"/>
                  </a:cubicBezTo>
                  <a:cubicBezTo>
                    <a:pt x="379459" y="212216"/>
                    <a:pt x="382438" y="210232"/>
                    <a:pt x="382438" y="207255"/>
                  </a:cubicBezTo>
                  <a:cubicBezTo>
                    <a:pt x="382438" y="203286"/>
                    <a:pt x="379459" y="201302"/>
                    <a:pt x="376480" y="201302"/>
                  </a:cubicBezTo>
                  <a:close/>
                  <a:moveTo>
                    <a:pt x="250372" y="184434"/>
                  </a:moveTo>
                  <a:lnTo>
                    <a:pt x="491666" y="184434"/>
                  </a:lnTo>
                  <a:lnTo>
                    <a:pt x="491666" y="590254"/>
                  </a:lnTo>
                  <a:lnTo>
                    <a:pt x="250372" y="590254"/>
                  </a:lnTo>
                  <a:close/>
                  <a:moveTo>
                    <a:pt x="0" y="0"/>
                  </a:moveTo>
                  <a:lnTo>
                    <a:pt x="345775" y="0"/>
                  </a:lnTo>
                  <a:lnTo>
                    <a:pt x="345775" y="157716"/>
                  </a:lnTo>
                  <a:lnTo>
                    <a:pt x="296095" y="157716"/>
                  </a:lnTo>
                  <a:lnTo>
                    <a:pt x="296095" y="49596"/>
                  </a:lnTo>
                  <a:lnTo>
                    <a:pt x="49680" y="49596"/>
                  </a:lnTo>
                  <a:lnTo>
                    <a:pt x="49680" y="431488"/>
                  </a:lnTo>
                  <a:lnTo>
                    <a:pt x="225549" y="431488"/>
                  </a:lnTo>
                  <a:lnTo>
                    <a:pt x="225549" y="517786"/>
                  </a:lnTo>
                  <a:lnTo>
                    <a:pt x="0" y="517786"/>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36" name="直接连接符 35"/>
            <p:cNvCxnSpPr/>
            <p:nvPr/>
          </p:nvCxnSpPr>
          <p:spPr>
            <a:xfrm>
              <a:off x="3818671" y="4378451"/>
              <a:ext cx="883668" cy="0"/>
            </a:xfrm>
            <a:prstGeom prst="line">
              <a:avLst/>
            </a:prstGeom>
            <a:noFill/>
            <a:ln w="38100" cap="flat" cmpd="sng" algn="ctr">
              <a:solidFill>
                <a:srgbClr val="0000FF"/>
              </a:solidFill>
              <a:prstDash val="solid"/>
              <a:miter lim="800000"/>
            </a:ln>
            <a:effectLst/>
          </p:spPr>
        </p:cxnSp>
        <p:cxnSp>
          <p:nvCxnSpPr>
            <p:cNvPr id="37" name="直接连接符 36"/>
            <p:cNvCxnSpPr/>
            <p:nvPr/>
          </p:nvCxnSpPr>
          <p:spPr>
            <a:xfrm>
              <a:off x="2731719" y="1720113"/>
              <a:ext cx="0" cy="3585025"/>
            </a:xfrm>
            <a:prstGeom prst="line">
              <a:avLst/>
            </a:prstGeom>
            <a:noFill/>
            <a:ln w="38100" cap="flat" cmpd="sng" algn="ctr">
              <a:solidFill>
                <a:srgbClr val="0000FF"/>
              </a:solidFill>
              <a:prstDash val="solid"/>
              <a:miter lim="800000"/>
            </a:ln>
            <a:effectLst/>
          </p:spPr>
        </p:cxnSp>
        <p:cxnSp>
          <p:nvCxnSpPr>
            <p:cNvPr id="38" name="直接连接符 37"/>
            <p:cNvCxnSpPr/>
            <p:nvPr/>
          </p:nvCxnSpPr>
          <p:spPr>
            <a:xfrm>
              <a:off x="2747283" y="5254594"/>
              <a:ext cx="728622" cy="0"/>
            </a:xfrm>
            <a:prstGeom prst="line">
              <a:avLst/>
            </a:prstGeom>
            <a:noFill/>
            <a:ln w="38100" cap="flat" cmpd="sng" algn="ctr">
              <a:solidFill>
                <a:srgbClr val="0000FF"/>
              </a:solidFill>
              <a:prstDash val="solid"/>
              <a:miter lim="800000"/>
            </a:ln>
            <a:effectLst/>
          </p:spPr>
        </p:cxnSp>
        <p:sp>
          <p:nvSpPr>
            <p:cNvPr id="39" name="椭圆 38"/>
            <p:cNvSpPr/>
            <p:nvPr/>
          </p:nvSpPr>
          <p:spPr>
            <a:xfrm>
              <a:off x="3189299" y="5007063"/>
              <a:ext cx="515593" cy="515593"/>
            </a:xfrm>
            <a:prstGeom prst="ellipse">
              <a:avLst/>
            </a:prstGeom>
            <a:solidFill>
              <a:srgbClr val="FFC000"/>
            </a:solidFill>
            <a:ln w="38100" cap="flat" cmpd="sng" algn="ctr">
              <a:solidFill>
                <a:sysClr val="window" lastClr="FFFFFF"/>
              </a:solidFill>
              <a:prstDash val="solid"/>
              <a:miter lim="800000"/>
            </a:ln>
            <a:effectLst/>
          </p:spPr>
          <p:txBody>
            <a:bodyPr anchor="ct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1800"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2" name="PA-任意多边形 656-33679"/>
            <p:cNvSpPr>
              <a:spLocks noEditPoints="1"/>
            </p:cNvSpPr>
            <p:nvPr/>
          </p:nvSpPr>
          <p:spPr bwMode="auto">
            <a:xfrm>
              <a:off x="3313633" y="5112537"/>
              <a:ext cx="266926" cy="304643"/>
            </a:xfrm>
            <a:custGeom>
              <a:avLst/>
              <a:gdLst>
                <a:gd name="T0" fmla="*/ 217 w 252"/>
                <a:gd name="T1" fmla="*/ 204 h 288"/>
                <a:gd name="T2" fmla="*/ 217 w 252"/>
                <a:gd name="T3" fmla="*/ 196 h 288"/>
                <a:gd name="T4" fmla="*/ 217 w 252"/>
                <a:gd name="T5" fmla="*/ 126 h 288"/>
                <a:gd name="T6" fmla="*/ 156 w 252"/>
                <a:gd name="T7" fmla="*/ 40 h 288"/>
                <a:gd name="T8" fmla="*/ 158 w 252"/>
                <a:gd name="T9" fmla="*/ 32 h 288"/>
                <a:gd name="T10" fmla="*/ 126 w 252"/>
                <a:gd name="T11" fmla="*/ 0 h 288"/>
                <a:gd name="T12" fmla="*/ 94 w 252"/>
                <a:gd name="T13" fmla="*/ 32 h 288"/>
                <a:gd name="T14" fmla="*/ 96 w 252"/>
                <a:gd name="T15" fmla="*/ 40 h 288"/>
                <a:gd name="T16" fmla="*/ 35 w 252"/>
                <a:gd name="T17" fmla="*/ 126 h 288"/>
                <a:gd name="T18" fmla="*/ 35 w 252"/>
                <a:gd name="T19" fmla="*/ 196 h 288"/>
                <a:gd name="T20" fmla="*/ 35 w 252"/>
                <a:gd name="T21" fmla="*/ 204 h 288"/>
                <a:gd name="T22" fmla="*/ 0 w 252"/>
                <a:gd name="T23" fmla="*/ 238 h 288"/>
                <a:gd name="T24" fmla="*/ 14 w 252"/>
                <a:gd name="T25" fmla="*/ 252 h 288"/>
                <a:gd name="T26" fmla="*/ 95 w 252"/>
                <a:gd name="T27" fmla="*/ 252 h 288"/>
                <a:gd name="T28" fmla="*/ 94 w 252"/>
                <a:gd name="T29" fmla="*/ 256 h 288"/>
                <a:gd name="T30" fmla="*/ 126 w 252"/>
                <a:gd name="T31" fmla="*/ 288 h 288"/>
                <a:gd name="T32" fmla="*/ 158 w 252"/>
                <a:gd name="T33" fmla="*/ 256 h 288"/>
                <a:gd name="T34" fmla="*/ 157 w 252"/>
                <a:gd name="T35" fmla="*/ 252 h 288"/>
                <a:gd name="T36" fmla="*/ 238 w 252"/>
                <a:gd name="T37" fmla="*/ 252 h 288"/>
                <a:gd name="T38" fmla="*/ 252 w 252"/>
                <a:gd name="T39" fmla="*/ 238 h 288"/>
                <a:gd name="T40" fmla="*/ 217 w 252"/>
                <a:gd name="T41" fmla="*/ 204 h 288"/>
                <a:gd name="T42" fmla="*/ 108 w 252"/>
                <a:gd name="T43" fmla="*/ 32 h 288"/>
                <a:gd name="T44" fmla="*/ 126 w 252"/>
                <a:gd name="T45" fmla="*/ 14 h 288"/>
                <a:gd name="T46" fmla="*/ 144 w 252"/>
                <a:gd name="T47" fmla="*/ 32 h 288"/>
                <a:gd name="T48" fmla="*/ 143 w 252"/>
                <a:gd name="T49" fmla="*/ 37 h 288"/>
                <a:gd name="T50" fmla="*/ 126 w 252"/>
                <a:gd name="T51" fmla="*/ 35 h 288"/>
                <a:gd name="T52" fmla="*/ 109 w 252"/>
                <a:gd name="T53" fmla="*/ 37 h 288"/>
                <a:gd name="T54" fmla="*/ 108 w 252"/>
                <a:gd name="T55" fmla="*/ 3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rgbClr val="FFFFFF"/>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Impact" panose="020B0806030902050204"/>
                <a:ea typeface="微软雅黑" panose="020B0503020204020204" charset="-122"/>
              </a:endParaRPr>
            </a:p>
          </p:txBody>
        </p:sp>
        <p:cxnSp>
          <p:nvCxnSpPr>
            <p:cNvPr id="43" name="直接连接符 42"/>
            <p:cNvCxnSpPr/>
            <p:nvPr/>
          </p:nvCxnSpPr>
          <p:spPr>
            <a:xfrm>
              <a:off x="3809961" y="5254594"/>
              <a:ext cx="883668" cy="0"/>
            </a:xfrm>
            <a:prstGeom prst="line">
              <a:avLst/>
            </a:prstGeom>
            <a:noFill/>
            <a:ln w="38100" cap="flat" cmpd="sng" algn="ctr">
              <a:solidFill>
                <a:srgbClr val="0000FF"/>
              </a:solidFill>
              <a:prstDash val="solid"/>
              <a:miter lim="800000"/>
            </a:ln>
            <a:effectLst/>
          </p:spPr>
        </p:cxnSp>
      </p:grpSp>
      <p:sp>
        <p:nvSpPr>
          <p:cNvPr id="44" name="矩形 43"/>
          <p:cNvSpPr/>
          <p:nvPr/>
        </p:nvSpPr>
        <p:spPr>
          <a:xfrm>
            <a:off x="204409" y="1072302"/>
            <a:ext cx="5570756" cy="400110"/>
          </a:xfrm>
          <a:prstGeom prst="rect">
            <a:avLst/>
          </a:prstGeom>
        </p:spPr>
        <p:txBody>
          <a:bodyPr wrap="none">
            <a:spAutoFit/>
          </a:bodyPr>
          <a:lstStyle/>
          <a:p>
            <a:r>
              <a:rPr lang="zh-CN" altLang="zh-CN" sz="2000" b="1" kern="100" dirty="0">
                <a:latin typeface="Times New Roman" panose="02020603050405020304" pitchFamily="18" charset="0"/>
                <a:ea typeface="宋体" panose="02010600030101010101" pitchFamily="2" charset="-122"/>
                <a:cs typeface="Times New Roman" panose="02020603050405020304" pitchFamily="18" charset="0"/>
              </a:rPr>
              <a:t>根据以上问题，续写第二段的具体情节可以</a:t>
            </a:r>
            <a:r>
              <a:rPr lang="zh-CN"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zh-CN" altLang="en-US" sz="20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3250"/>
                                        <p:tgtEl>
                                          <p:spTgt spid="27"/>
                                        </p:tgtEl>
                                      </p:cBhvr>
                                    </p:animEffect>
                                  </p:childTnLst>
                                </p:cTn>
                              </p:par>
                            </p:childTnLst>
                          </p:cTn>
                        </p:par>
                        <p:par>
                          <p:cTn id="23" fill="hold">
                            <p:stCondLst>
                              <p:cond delay="4000"/>
                            </p:stCondLst>
                            <p:childTnLst>
                              <p:par>
                                <p:cTn id="24" presetID="6"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3000"/>
                                        <p:tgtEl>
                                          <p:spTgt spid="19"/>
                                        </p:tgtEl>
                                      </p:cBhvr>
                                    </p:animEffect>
                                  </p:childTnLst>
                                </p:cTn>
                              </p:par>
                            </p:childTnLst>
                          </p:cTn>
                        </p:par>
                        <p:par>
                          <p:cTn id="27" fill="hold">
                            <p:stCondLst>
                              <p:cond delay="70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2000"/>
                                        <p:tgtEl>
                                          <p:spTgt spid="22"/>
                                        </p:tgtEl>
                                      </p:cBhvr>
                                    </p:animEffect>
                                  </p:childTnLst>
                                </p:cTn>
                              </p:par>
                            </p:childTnLst>
                          </p:cTn>
                        </p:par>
                        <p:par>
                          <p:cTn id="31" fill="hold">
                            <p:stCondLst>
                              <p:cond delay="9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2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7" grpId="0"/>
      <p:bldP spid="35" grpId="0"/>
      <p:bldP spid="41"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1528" y="379611"/>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the clue:</a:t>
            </a:r>
            <a:endParaRPr lang="zh-CN" altLang="en-US" sz="2400" b="1" dirty="0">
              <a:solidFill>
                <a:srgbClr val="FF0000"/>
              </a:solidFill>
            </a:endParaRPr>
          </a:p>
        </p:txBody>
      </p:sp>
      <p:sp>
        <p:nvSpPr>
          <p:cNvPr id="3" name="内容占位符 2"/>
          <p:cNvSpPr>
            <a:spLocks noGrp="1"/>
          </p:cNvSpPr>
          <p:nvPr>
            <p:ph idx="1"/>
          </p:nvPr>
        </p:nvSpPr>
        <p:spPr>
          <a:xfrm>
            <a:off x="716118" y="1129308"/>
            <a:ext cx="3744416" cy="3888432"/>
          </a:xfrm>
          <a:ln w="38100">
            <a:solidFill>
              <a:srgbClr val="C00000"/>
            </a:solidFill>
            <a:prstDash val="sysDash"/>
          </a:ln>
          <a:effectLst/>
        </p:spPr>
        <p:txBody>
          <a:bodyPr>
            <a:noAutofit/>
          </a:bodyPr>
          <a:lstStyle/>
          <a:p>
            <a:pPr marL="0" indent="0">
              <a:lnSpc>
                <a:spcPct val="150000"/>
              </a:lnSpc>
              <a:buNone/>
            </a:pPr>
            <a:r>
              <a:rPr lang="en-US" altLang="zh-CN" sz="2000" b="1" dirty="0" smtClean="0">
                <a:latin typeface="Times New Roman" panose="02020603050405020304" pitchFamily="18" charset="0"/>
                <a:cs typeface="Times New Roman" panose="02020603050405020304" pitchFamily="18" charset="0"/>
              </a:rPr>
              <a:t>Paragraph 1</a:t>
            </a:r>
            <a:r>
              <a:rPr lang="zh-CN" altLang="en-US"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pPr marL="0" indent="0">
              <a:lnSpc>
                <a:spcPct val="150000"/>
              </a:lnSpc>
              <a:buNone/>
            </a:pPr>
            <a:r>
              <a:rPr lang="en-US" altLang="zh-CN" sz="2000" b="1" dirty="0" smtClean="0">
                <a:latin typeface="Times New Roman" panose="02020603050405020304" pitchFamily="18" charset="0"/>
                <a:cs typeface="Times New Roman" panose="02020603050405020304" pitchFamily="18" charset="0"/>
              </a:rPr>
              <a:t>      Mr</a:t>
            </a:r>
            <a:r>
              <a:rPr lang="en-US" altLang="zh-CN" sz="2000" b="1" dirty="0">
                <a:latin typeface="Times New Roman" panose="02020603050405020304" pitchFamily="18" charset="0"/>
                <a:cs typeface="Times New Roman" panose="02020603050405020304" pitchFamily="18" charset="0"/>
              </a:rPr>
              <a:t>. Taylor checked again: water, food, </a:t>
            </a:r>
            <a:r>
              <a:rPr lang="en-US" altLang="zh-CN" sz="2000" b="1" dirty="0">
                <a:solidFill>
                  <a:srgbClr val="3333FF"/>
                </a:solidFill>
                <a:latin typeface="Times New Roman" panose="02020603050405020304" pitchFamily="18" charset="0"/>
                <a:cs typeface="Times New Roman" panose="02020603050405020304" pitchFamily="18" charset="0"/>
              </a:rPr>
              <a:t>bandage</a:t>
            </a:r>
            <a:r>
              <a:rPr lang="en-US" altLang="zh-CN" sz="2000" b="1" dirty="0">
                <a:latin typeface="Times New Roman" panose="02020603050405020304" pitchFamily="18" charset="0"/>
                <a:cs typeface="Times New Roman" panose="02020603050405020304" pitchFamily="18" charset="0"/>
              </a:rPr>
              <a:t>, </a:t>
            </a:r>
            <a:r>
              <a:rPr lang="en-US" altLang="zh-CN" sz="2000" b="1" dirty="0">
                <a:solidFill>
                  <a:srgbClr val="3333FF"/>
                </a:solidFill>
                <a:latin typeface="Times New Roman" panose="02020603050405020304" pitchFamily="18" charset="0"/>
                <a:cs typeface="Times New Roman" panose="02020603050405020304" pitchFamily="18" charset="0"/>
              </a:rPr>
              <a:t>medicines</a:t>
            </a:r>
            <a:r>
              <a:rPr lang="en-US" altLang="zh-CN" sz="2000" b="1" dirty="0">
                <a:latin typeface="Times New Roman" panose="02020603050405020304" pitchFamily="18" charset="0"/>
                <a:cs typeface="Times New Roman" panose="02020603050405020304" pitchFamily="18" charset="0"/>
              </a:rPr>
              <a:t>, </a:t>
            </a:r>
            <a:r>
              <a:rPr lang="en-US" altLang="zh-CN" sz="2000" b="1" dirty="0">
                <a:solidFill>
                  <a:srgbClr val="3333FF"/>
                </a:solidFill>
                <a:latin typeface="Times New Roman" panose="02020603050405020304" pitchFamily="18" charset="0"/>
                <a:cs typeface="Times New Roman" panose="02020603050405020304" pitchFamily="18" charset="0"/>
              </a:rPr>
              <a:t>a compass</a:t>
            </a:r>
            <a:r>
              <a:rPr lang="en-US" altLang="zh-CN" sz="2000" b="1" dirty="0">
                <a:latin typeface="Times New Roman" panose="02020603050405020304" pitchFamily="18" charset="0"/>
                <a:cs typeface="Times New Roman" panose="02020603050405020304" pitchFamily="18" charset="0"/>
              </a:rPr>
              <a:t>, and </a:t>
            </a:r>
            <a:r>
              <a:rPr lang="en-US" altLang="zh-CN" sz="2000" b="1" dirty="0">
                <a:solidFill>
                  <a:srgbClr val="3333FF"/>
                </a:solidFill>
                <a:latin typeface="Times New Roman" panose="02020603050405020304" pitchFamily="18" charset="0"/>
                <a:cs typeface="Times New Roman" panose="02020603050405020304" pitchFamily="18" charset="0"/>
              </a:rPr>
              <a:t>a map </a:t>
            </a:r>
            <a:r>
              <a:rPr lang="en-US" altLang="zh-CN" sz="2000" b="1" u="sng" dirty="0">
                <a:solidFill>
                  <a:srgbClr val="3333FF"/>
                </a:solidFill>
                <a:latin typeface="Times New Roman" panose="02020603050405020304" pitchFamily="18" charset="0"/>
                <a:cs typeface="Times New Roman" panose="02020603050405020304" pitchFamily="18" charset="0"/>
              </a:rPr>
              <a:t>wrapped in plastic</a:t>
            </a:r>
            <a:r>
              <a:rPr lang="en-US" altLang="zh-CN" sz="2000" b="1" dirty="0">
                <a:latin typeface="Times New Roman" panose="02020603050405020304" pitchFamily="18" charset="0"/>
                <a:cs typeface="Times New Roman" panose="02020603050405020304" pitchFamily="18" charset="0"/>
              </a:rPr>
              <a:t>… Bingo! He put all that he </a:t>
            </a:r>
            <a:r>
              <a:rPr lang="en-US" altLang="zh-CN" sz="2000" b="1" dirty="0">
                <a:solidFill>
                  <a:srgbClr val="C00000"/>
                </a:solidFill>
                <a:latin typeface="Times New Roman" panose="02020603050405020304" pitchFamily="18" charset="0"/>
                <a:cs typeface="Times New Roman" panose="02020603050405020304" pitchFamily="18" charset="0"/>
              </a:rPr>
              <a:t>prepared for the coming hiking </a:t>
            </a:r>
            <a:r>
              <a:rPr lang="en-US" altLang="zh-CN" sz="2000" b="1" dirty="0">
                <a:latin typeface="Times New Roman" panose="02020603050405020304" pitchFamily="18" charset="0"/>
                <a:cs typeface="Times New Roman" panose="02020603050405020304" pitchFamily="18" charset="0"/>
              </a:rPr>
              <a:t>into his backpack.</a:t>
            </a:r>
            <a:br>
              <a:rPr lang="en-US" altLang="zh-CN" sz="2000" b="1" dirty="0">
                <a:latin typeface="Times New Roman" panose="02020603050405020304" pitchFamily="18" charset="0"/>
                <a:cs typeface="Times New Roman" panose="02020603050405020304" pitchFamily="18" charset="0"/>
              </a:rPr>
            </a:br>
            <a:endParaRPr lang="en-US" altLang="zh-CN" sz="20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5529358" y="841276"/>
            <a:ext cx="4032448" cy="2462213"/>
          </a:xfrm>
          <a:prstGeom prst="rect">
            <a:avLst/>
          </a:prstGeom>
          <a:noFill/>
          <a:ln w="28575">
            <a:solidFill>
              <a:srgbClr val="0000FF"/>
            </a:solidFill>
            <a:prstDash val="sysDash"/>
          </a:ln>
        </p:spPr>
        <p:txBody>
          <a:bodyPr wrap="square" rtlCol="0">
            <a:spAutoFit/>
          </a:bodyPr>
          <a:lstStyle/>
          <a:p>
            <a:r>
              <a:rPr lang="en-US" altLang="zh-CN" sz="2200" b="1" dirty="0" smtClean="0">
                <a:solidFill>
                  <a:srgbClr val="FF0000"/>
                </a:solidFill>
              </a:rPr>
              <a:t>Clue 1</a:t>
            </a:r>
            <a:r>
              <a:rPr lang="zh-CN" altLang="en-US" sz="2200" b="1" dirty="0" smtClean="0">
                <a:solidFill>
                  <a:srgbClr val="FF0000"/>
                </a:solidFill>
              </a:rPr>
              <a:t>：</a:t>
            </a:r>
            <a:endParaRPr lang="en-US" altLang="zh-CN" sz="2200" b="1" dirty="0" smtClean="0">
              <a:solidFill>
                <a:srgbClr val="FF0000"/>
              </a:solidFill>
            </a:endParaRPr>
          </a:p>
          <a:p>
            <a:r>
              <a:rPr lang="zh-CN" altLang="en-US" sz="2200" b="1" dirty="0" smtClean="0"/>
              <a:t>为后文父亲摔倒掉入河中轻微受伤并丢了眼镜，无法辨别方向，该如何回家作铺垫。</a:t>
            </a:r>
            <a:endParaRPr lang="en-US" altLang="zh-CN" sz="2200" b="1" dirty="0" smtClean="0"/>
          </a:p>
          <a:p>
            <a:r>
              <a:rPr lang="zh-CN" altLang="en-US" sz="2200" b="1" dirty="0" smtClean="0"/>
              <a:t>因为出发前父亲准备工作非常充分，背包里准备了野外徒步旅行时所需的一切工具和设备。</a:t>
            </a:r>
            <a:endParaRPr lang="zh-CN" altLang="en-US" sz="2200" b="1" dirty="0"/>
          </a:p>
        </p:txBody>
      </p:sp>
      <p:sp>
        <p:nvSpPr>
          <p:cNvPr id="6" name="椭圆形标注 5"/>
          <p:cNvSpPr/>
          <p:nvPr/>
        </p:nvSpPr>
        <p:spPr>
          <a:xfrm>
            <a:off x="4935984" y="3486148"/>
            <a:ext cx="4769485" cy="1970405"/>
          </a:xfrm>
          <a:prstGeom prst="wedgeEllipseCallout">
            <a:avLst>
              <a:gd name="adj1" fmla="val -65411"/>
              <a:gd name="adj2" fmla="val -74305"/>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200" b="1" dirty="0" smtClean="0">
                <a:ln w="0"/>
                <a:solidFill>
                  <a:schemeClr val="tx1"/>
                </a:solidFill>
                <a:effectLst>
                  <a:outerShdw blurRad="38100" dist="19050" dir="2700000" algn="tl" rotWithShape="0">
                    <a:schemeClr val="dk1">
                      <a:alpha val="40000"/>
                    </a:schemeClr>
                  </a:outerShdw>
                </a:effectLst>
              </a:rPr>
              <a:t>Resolution</a:t>
            </a:r>
            <a:r>
              <a:rPr lang="zh-CN" altLang="en-US" sz="2200" b="1" dirty="0" smtClean="0">
                <a:ln w="0"/>
                <a:solidFill>
                  <a:schemeClr val="tx1"/>
                </a:solidFill>
                <a:effectLst>
                  <a:outerShdw blurRad="38100" dist="19050" dir="2700000" algn="tl" rotWithShape="0">
                    <a:schemeClr val="dk1">
                      <a:alpha val="40000"/>
                    </a:schemeClr>
                  </a:outerShdw>
                </a:effectLst>
              </a:rPr>
              <a:t>：</a:t>
            </a:r>
            <a:endParaRPr lang="en-US" altLang="zh-CN" sz="2200" b="1" dirty="0" smtClean="0">
              <a:ln w="0"/>
              <a:solidFill>
                <a:schemeClr val="tx1"/>
              </a:solidFill>
              <a:effectLst>
                <a:outerShdw blurRad="38100" dist="19050" dir="2700000" algn="tl" rotWithShape="0">
                  <a:schemeClr val="dk1">
                    <a:alpha val="40000"/>
                  </a:schemeClr>
                </a:outerShdw>
              </a:effectLst>
            </a:endParaRPr>
          </a:p>
          <a:p>
            <a:pPr algn="ctr"/>
            <a:r>
              <a:rPr lang="zh-CN" altLang="en-US" sz="2200" b="1" dirty="0" smtClean="0">
                <a:ln w="0"/>
                <a:solidFill>
                  <a:schemeClr val="tx1"/>
                </a:solidFill>
                <a:effectLst>
                  <a:outerShdw blurRad="38100" dist="19050" dir="2700000" algn="tl" rotWithShape="0">
                    <a:schemeClr val="dk1">
                      <a:alpha val="40000"/>
                    </a:schemeClr>
                  </a:outerShdw>
                </a:effectLst>
              </a:rPr>
              <a:t>学生运用基本常识：用绷带、药物可以救治受伤的父亲；用指南针、地图可以帮助辨别方向。</a:t>
            </a:r>
            <a:endParaRPr lang="zh-CN" altLang="en-US" sz="2200" b="1" dirty="0">
              <a:ln w="0"/>
              <a:solidFill>
                <a:schemeClr val="tx1"/>
              </a:solidFill>
              <a:effectLst>
                <a:outerShdw blurRad="38100" dist="19050" dir="2700000" algn="tl" rotWithShape="0">
                  <a:schemeClr val="dk1">
                    <a:alpha val="40000"/>
                  </a:schemeClr>
                </a:outerShdw>
              </a:effectLst>
            </a:endParaRPr>
          </a:p>
        </p:txBody>
      </p:sp>
      <p:sp>
        <p:nvSpPr>
          <p:cNvPr id="8" name="左右箭头 7"/>
          <p:cNvSpPr/>
          <p:nvPr/>
        </p:nvSpPr>
        <p:spPr>
          <a:xfrm>
            <a:off x="4460534" y="1921396"/>
            <a:ext cx="1068824"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3576" y="226489"/>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the clue:</a:t>
            </a:r>
            <a:endParaRPr lang="zh-CN" altLang="en-US" sz="2400" b="1" dirty="0">
              <a:solidFill>
                <a:srgbClr val="FF0000"/>
              </a:solidFill>
            </a:endParaRPr>
          </a:p>
        </p:txBody>
      </p:sp>
      <p:sp>
        <p:nvSpPr>
          <p:cNvPr id="3" name="内容占位符 2"/>
          <p:cNvSpPr>
            <a:spLocks noGrp="1"/>
          </p:cNvSpPr>
          <p:nvPr>
            <p:ph idx="1"/>
          </p:nvPr>
        </p:nvSpPr>
        <p:spPr>
          <a:xfrm>
            <a:off x="471488" y="769268"/>
            <a:ext cx="4536504" cy="4329586"/>
          </a:xfrm>
          <a:ln w="28575">
            <a:solidFill>
              <a:srgbClr val="C00000"/>
            </a:solidFill>
            <a:prstDash val="sysDash"/>
          </a:ln>
        </p:spPr>
        <p:txBody>
          <a:bodyPr>
            <a:noAutofit/>
          </a:bodyPr>
          <a:lstStyle/>
          <a:p>
            <a:pPr marL="0" indent="0">
              <a:lnSpc>
                <a:spcPct val="150000"/>
              </a:lnSpc>
              <a:buNone/>
            </a:pPr>
            <a:r>
              <a:rPr lang="en-US" altLang="zh-CN" sz="1800" b="1" dirty="0" smtClean="0">
                <a:latin typeface="Times New Roman" panose="02020603050405020304" pitchFamily="18" charset="0"/>
                <a:cs typeface="Times New Roman" panose="02020603050405020304" pitchFamily="18" charset="0"/>
              </a:rPr>
              <a:t>Paragraph 2</a:t>
            </a:r>
            <a:r>
              <a:rPr lang="zh-CN" altLang="en-US" sz="1800" b="1" dirty="0" smtClean="0">
                <a:latin typeface="Times New Roman" panose="02020603050405020304" pitchFamily="18" charset="0"/>
                <a:cs typeface="Times New Roman" panose="02020603050405020304" pitchFamily="18" charset="0"/>
              </a:rPr>
              <a:t>：</a:t>
            </a:r>
            <a:endParaRPr lang="en-US" altLang="zh-CN" sz="1800" b="1" dirty="0" smtClean="0">
              <a:latin typeface="Times New Roman" panose="02020603050405020304" pitchFamily="18" charset="0"/>
              <a:cs typeface="Times New Roman" panose="02020603050405020304" pitchFamily="18" charset="0"/>
            </a:endParaRPr>
          </a:p>
          <a:p>
            <a:pPr marL="0" indent="0">
              <a:lnSpc>
                <a:spcPct val="150000"/>
              </a:lnSpc>
              <a:buNone/>
            </a:pPr>
            <a:r>
              <a:rPr lang="en-US" altLang="zh-CN" sz="1800" b="1" dirty="0" smtClean="0">
                <a:latin typeface="Times New Roman" panose="02020603050405020304" pitchFamily="18" charset="0"/>
                <a:cs typeface="Times New Roman" panose="02020603050405020304" pitchFamily="18" charset="0"/>
              </a:rPr>
              <a:t>      Mr</a:t>
            </a:r>
            <a:r>
              <a:rPr lang="en-US" altLang="zh-CN" sz="1800" b="1" dirty="0">
                <a:latin typeface="Times New Roman" panose="02020603050405020304" pitchFamily="18" charset="0"/>
                <a:cs typeface="Times New Roman" panose="02020603050405020304" pitchFamily="18" charset="0"/>
              </a:rPr>
              <a:t>. Taylor was fond of hiking, this time in particular, for it was the first time for him to hike with his two sons, </a:t>
            </a:r>
            <a:r>
              <a:rPr lang="en-US" altLang="zh-CN" sz="1800" b="1" u="sng" dirty="0">
                <a:latin typeface="Times New Roman" panose="02020603050405020304" pitchFamily="18" charset="0"/>
                <a:cs typeface="Times New Roman" panose="02020603050405020304" pitchFamily="18" charset="0"/>
              </a:rPr>
              <a:t>Harry</a:t>
            </a:r>
            <a:r>
              <a:rPr lang="en-US" altLang="zh-CN" sz="1800" b="1" dirty="0">
                <a:latin typeface="Times New Roman" panose="02020603050405020304" pitchFamily="18" charset="0"/>
                <a:cs typeface="Times New Roman" panose="02020603050405020304" pitchFamily="18" charset="0"/>
              </a:rPr>
              <a:t> and </a:t>
            </a:r>
            <a:r>
              <a:rPr lang="en-US" altLang="zh-CN" sz="1800" b="1" u="sng" dirty="0">
                <a:latin typeface="Times New Roman" panose="02020603050405020304" pitchFamily="18" charset="0"/>
                <a:cs typeface="Times New Roman" panose="02020603050405020304" pitchFamily="18" charset="0"/>
              </a:rPr>
              <a:t>Joel</a:t>
            </a:r>
            <a:r>
              <a:rPr lang="en-US" altLang="zh-CN" sz="1800" b="1" dirty="0">
                <a:latin typeface="Times New Roman" panose="02020603050405020304" pitchFamily="18" charset="0"/>
                <a:cs typeface="Times New Roman" panose="02020603050405020304" pitchFamily="18" charset="0"/>
              </a:rPr>
              <a:t>. </a:t>
            </a:r>
            <a:r>
              <a:rPr lang="en-US" altLang="zh-CN" sz="1800" b="1" dirty="0">
                <a:solidFill>
                  <a:srgbClr val="3333FF"/>
                </a:solidFill>
                <a:latin typeface="Times New Roman" panose="02020603050405020304" pitchFamily="18" charset="0"/>
                <a:cs typeface="Times New Roman" panose="02020603050405020304" pitchFamily="18" charset="0"/>
              </a:rPr>
              <a:t>Joel liked reading books about explorers </a:t>
            </a:r>
            <a:r>
              <a:rPr lang="en-US" altLang="zh-CN" sz="1800" b="1" dirty="0">
                <a:latin typeface="Times New Roman" panose="02020603050405020304" pitchFamily="18" charset="0"/>
                <a:cs typeface="Times New Roman" panose="02020603050405020304" pitchFamily="18" charset="0"/>
              </a:rPr>
              <a:t>and </a:t>
            </a:r>
            <a:r>
              <a:rPr lang="en-US" altLang="zh-CN" sz="1800" b="1" dirty="0">
                <a:solidFill>
                  <a:srgbClr val="3333FF"/>
                </a:solidFill>
                <a:latin typeface="Times New Roman" panose="02020603050405020304" pitchFamily="18" charset="0"/>
                <a:cs typeface="Times New Roman" panose="02020603050405020304" pitchFamily="18" charset="0"/>
              </a:rPr>
              <a:t>Harry joined the hiking club </a:t>
            </a:r>
            <a:r>
              <a:rPr lang="en-US" altLang="zh-CN" sz="1800" b="1" dirty="0">
                <a:latin typeface="Times New Roman" panose="02020603050405020304" pitchFamily="18" charset="0"/>
                <a:cs typeface="Times New Roman" panose="02020603050405020304" pitchFamily="18" charset="0"/>
              </a:rPr>
              <a:t>in his school this term. "It will be </a:t>
            </a:r>
            <a:r>
              <a:rPr lang="en-US" altLang="zh-CN" sz="1800" b="1" dirty="0">
                <a:solidFill>
                  <a:srgbClr val="FF0000"/>
                </a:solidFill>
                <a:latin typeface="Times New Roman" panose="02020603050405020304" pitchFamily="18" charset="0"/>
                <a:cs typeface="Times New Roman" panose="02020603050405020304" pitchFamily="18" charset="0"/>
              </a:rPr>
              <a:t>an </a:t>
            </a:r>
            <a:r>
              <a:rPr lang="en-US" altLang="zh-CN" sz="1800" b="1" u="sng" dirty="0">
                <a:solidFill>
                  <a:srgbClr val="FF0000"/>
                </a:solidFill>
                <a:latin typeface="Times New Roman" panose="02020603050405020304" pitchFamily="18" charset="0"/>
                <a:cs typeface="Times New Roman" panose="02020603050405020304" pitchFamily="18" charset="0"/>
              </a:rPr>
              <a:t>unforgettable</a:t>
            </a:r>
            <a:r>
              <a:rPr lang="en-US" altLang="zh-CN" sz="1800" b="1" dirty="0">
                <a:solidFill>
                  <a:srgbClr val="FF0000"/>
                </a:solidFill>
                <a:latin typeface="Times New Roman" panose="02020603050405020304" pitchFamily="18" charset="0"/>
                <a:cs typeface="Times New Roman" panose="02020603050405020304" pitchFamily="18" charset="0"/>
              </a:rPr>
              <a:t> experience</a:t>
            </a:r>
            <a:r>
              <a:rPr lang="en-US" altLang="zh-CN" sz="1800" b="1" dirty="0">
                <a:latin typeface="Times New Roman" panose="02020603050405020304" pitchFamily="18" charset="0"/>
                <a:cs typeface="Times New Roman" panose="02020603050405020304" pitchFamily="18" charset="0"/>
              </a:rPr>
              <a:t>, definitely.”  he whispered to himself, unconsciously a smile spreading over his face. </a:t>
            </a:r>
            <a:endParaRPr lang="en-US" altLang="zh-CN" sz="1800" b="1" dirty="0">
              <a:latin typeface="Times New Roman" panose="02020603050405020304" pitchFamily="18" charset="0"/>
              <a:cs typeface="Times New Roman" panose="02020603050405020304" pitchFamily="18" charset="0"/>
            </a:endParaRPr>
          </a:p>
        </p:txBody>
      </p:sp>
      <p:sp>
        <p:nvSpPr>
          <p:cNvPr id="4" name="左右箭头 3"/>
          <p:cNvSpPr/>
          <p:nvPr/>
        </p:nvSpPr>
        <p:spPr>
          <a:xfrm>
            <a:off x="5121652" y="1849388"/>
            <a:ext cx="1068824"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p:cNvSpPr txBox="1"/>
          <p:nvPr/>
        </p:nvSpPr>
        <p:spPr>
          <a:xfrm>
            <a:off x="6287162" y="787559"/>
            <a:ext cx="3545365" cy="2123658"/>
          </a:xfrm>
          <a:prstGeom prst="rect">
            <a:avLst/>
          </a:prstGeom>
          <a:noFill/>
          <a:ln w="28575">
            <a:solidFill>
              <a:srgbClr val="0000FF"/>
            </a:solidFill>
            <a:prstDash val="sysDash"/>
          </a:ln>
        </p:spPr>
        <p:txBody>
          <a:bodyPr wrap="square" rtlCol="0">
            <a:spAutoFit/>
          </a:bodyPr>
          <a:lstStyle/>
          <a:p>
            <a:r>
              <a:rPr lang="en-US" altLang="zh-CN" sz="2200" b="1" dirty="0" smtClean="0">
                <a:solidFill>
                  <a:srgbClr val="FF0000"/>
                </a:solidFill>
              </a:rPr>
              <a:t>Clue 2</a:t>
            </a:r>
            <a:r>
              <a:rPr lang="zh-CN" altLang="en-US" sz="2200" b="1" dirty="0" smtClean="0">
                <a:solidFill>
                  <a:srgbClr val="FF0000"/>
                </a:solidFill>
              </a:rPr>
              <a:t>：</a:t>
            </a:r>
            <a:endParaRPr lang="en-US" altLang="zh-CN" sz="2200" b="1" dirty="0" smtClean="0">
              <a:solidFill>
                <a:srgbClr val="FF0000"/>
              </a:solidFill>
            </a:endParaRPr>
          </a:p>
          <a:p>
            <a:r>
              <a:rPr lang="zh-CN" altLang="en-US" sz="2200" b="1" dirty="0" smtClean="0"/>
              <a:t>兄弟俩一个喜欢探险类书籍，一个在学校参加过徒步旅行俱乐部，两人都积累了一定的野外生存技能和脱险的方法。</a:t>
            </a:r>
            <a:endParaRPr lang="zh-CN" altLang="en-US" sz="2200" b="1" dirty="0"/>
          </a:p>
        </p:txBody>
      </p:sp>
      <p:sp>
        <p:nvSpPr>
          <p:cNvPr id="6" name="圆角矩形标注 5"/>
          <p:cNvSpPr/>
          <p:nvPr/>
        </p:nvSpPr>
        <p:spPr>
          <a:xfrm>
            <a:off x="5728072" y="3145532"/>
            <a:ext cx="4032448" cy="2088232"/>
          </a:xfrm>
          <a:prstGeom prst="wedgeRoundRectCallout">
            <a:avLst>
              <a:gd name="adj1" fmla="val -77320"/>
              <a:gd name="adj2" fmla="val -60824"/>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t>Resolution</a:t>
            </a:r>
            <a:r>
              <a:rPr lang="zh-CN" altLang="en-US" sz="2000" b="1" dirty="0" smtClean="0"/>
              <a:t>：</a:t>
            </a:r>
            <a:endParaRPr lang="en-US" altLang="zh-CN" sz="2000" b="1" dirty="0" smtClean="0"/>
          </a:p>
          <a:p>
            <a:r>
              <a:rPr lang="zh-CN" altLang="en-US" sz="2000" b="1" dirty="0" smtClean="0"/>
              <a:t>虽然父亲眼镜不见了，但运用父亲在背包里准备的指南针和地图，运用</a:t>
            </a:r>
            <a:r>
              <a:rPr lang="en-US" altLang="zh-CN" sz="2000" b="1" dirty="0" smtClean="0"/>
              <a:t>Joe</a:t>
            </a:r>
            <a:r>
              <a:rPr lang="zh-CN" altLang="en-US" sz="2000" b="1" dirty="0" smtClean="0"/>
              <a:t>的书本知识和</a:t>
            </a:r>
            <a:r>
              <a:rPr lang="en-US" altLang="zh-CN" sz="2000" b="1" dirty="0" smtClean="0"/>
              <a:t>Harry</a:t>
            </a:r>
            <a:r>
              <a:rPr lang="zh-CN" altLang="en-US" sz="2000" b="1" dirty="0" smtClean="0"/>
              <a:t>的实际经验，在经验丰富的父亲的指导下，父子三人一定能摆脱困境。</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5584" y="265212"/>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the clue:</a:t>
            </a:r>
            <a:endParaRPr lang="zh-CN" altLang="en-US" sz="2400" b="1" dirty="0">
              <a:solidFill>
                <a:srgbClr val="FF0000"/>
              </a:solidFill>
            </a:endParaRPr>
          </a:p>
        </p:txBody>
      </p:sp>
      <p:sp>
        <p:nvSpPr>
          <p:cNvPr id="3" name="内容占位符 2"/>
          <p:cNvSpPr>
            <a:spLocks noGrp="1"/>
          </p:cNvSpPr>
          <p:nvPr>
            <p:ph idx="1"/>
          </p:nvPr>
        </p:nvSpPr>
        <p:spPr>
          <a:xfrm>
            <a:off x="543496" y="841276"/>
            <a:ext cx="4752528" cy="4392488"/>
          </a:xfrm>
          <a:ln w="38100">
            <a:solidFill>
              <a:srgbClr val="C00000"/>
            </a:solidFill>
            <a:prstDash val="sysDash"/>
          </a:ln>
          <a:effectLst/>
        </p:spPr>
        <p:txBody>
          <a:bodyPr>
            <a:noAutofit/>
          </a:bodyPr>
          <a:lstStyle/>
          <a:p>
            <a:pPr marL="0" indent="0">
              <a:lnSpc>
                <a:spcPct val="150000"/>
              </a:lnSpc>
              <a:buNone/>
            </a:pPr>
            <a:r>
              <a:rPr lang="en-US" altLang="zh-CN" sz="2000" b="1" dirty="0" smtClean="0">
                <a:latin typeface="Times New Roman" panose="02020603050405020304" pitchFamily="18" charset="0"/>
                <a:cs typeface="Times New Roman" panose="02020603050405020304" pitchFamily="18" charset="0"/>
              </a:rPr>
              <a:t>Paragraph 4</a:t>
            </a:r>
            <a:r>
              <a:rPr lang="zh-CN" altLang="en-US"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pPr marL="0" lvl="0" indent="0">
              <a:lnSpc>
                <a:spcPct val="150000"/>
              </a:lnSpc>
              <a:buNone/>
            </a:pPr>
            <a:r>
              <a:rPr lang="en-US" altLang="zh-CN" sz="2000" b="1" dirty="0" smtClean="0">
                <a:solidFill>
                  <a:prstClr val="black"/>
                </a:solidFill>
                <a:latin typeface="Times New Roman" panose="02020603050405020304" pitchFamily="18" charset="0"/>
                <a:cs typeface="Times New Roman" panose="02020603050405020304" pitchFamily="18" charset="0"/>
              </a:rPr>
              <a:t>    It  </a:t>
            </a:r>
            <a:r>
              <a:rPr lang="en-US" altLang="zh-CN" sz="2000" b="1" dirty="0">
                <a:solidFill>
                  <a:prstClr val="black"/>
                </a:solidFill>
                <a:latin typeface="Times New Roman" panose="02020603050405020304" pitchFamily="18" charset="0"/>
                <a:cs typeface="Times New Roman" panose="02020603050405020304" pitchFamily="18" charset="0"/>
              </a:rPr>
              <a:t>was true. Neither Joel nor Harry had taken notice of the bear their father had spied at the start of their trip. They hadn't looked up at the eagle he pointed out overhead. </a:t>
            </a:r>
            <a:r>
              <a:rPr lang="en-US" altLang="zh-CN" sz="2000" b="1" dirty="0">
                <a:solidFill>
                  <a:srgbClr val="FF0000"/>
                </a:solidFill>
                <a:latin typeface="Times New Roman" panose="02020603050405020304" pitchFamily="18" charset="0"/>
                <a:cs typeface="Times New Roman" panose="02020603050405020304" pitchFamily="18" charset="0"/>
              </a:rPr>
              <a:t>Worst of all</a:t>
            </a:r>
            <a:r>
              <a:rPr lang="en-US" altLang="zh-CN" sz="2000" b="1" dirty="0">
                <a:solidFill>
                  <a:prstClr val="black"/>
                </a:solidFill>
                <a:latin typeface="Times New Roman" panose="02020603050405020304" pitchFamily="18" charset="0"/>
                <a:cs typeface="Times New Roman" panose="02020603050405020304" pitchFamily="18" charset="0"/>
              </a:rPr>
              <a:t>, they </a:t>
            </a:r>
            <a:r>
              <a:rPr lang="en-US" altLang="zh-CN" sz="2000" b="1" dirty="0">
                <a:solidFill>
                  <a:srgbClr val="0000FF"/>
                </a:solidFill>
                <a:latin typeface="Times New Roman" panose="02020603050405020304" pitchFamily="18" charset="0"/>
                <a:cs typeface="Times New Roman" panose="02020603050405020304" pitchFamily="18" charset="0"/>
              </a:rPr>
              <a:t>hadn't paid any attention to the turns and twists along the way </a:t>
            </a:r>
            <a:r>
              <a:rPr lang="en-US" altLang="zh-CN" sz="2000" b="1" dirty="0">
                <a:solidFill>
                  <a:prstClr val="black"/>
                </a:solidFill>
                <a:latin typeface="Times New Roman" panose="02020603050405020304" pitchFamily="18" charset="0"/>
                <a:cs typeface="Times New Roman" panose="02020603050405020304" pitchFamily="18" charset="0"/>
              </a:rPr>
              <a:t>while they </a:t>
            </a:r>
            <a:r>
              <a:rPr lang="en-US" altLang="zh-CN" sz="2000" b="1" dirty="0">
                <a:solidFill>
                  <a:srgbClr val="C00000"/>
                </a:solidFill>
                <a:latin typeface="Times New Roman" panose="02020603050405020304" pitchFamily="18" charset="0"/>
                <a:cs typeface="Times New Roman" panose="02020603050405020304" pitchFamily="18" charset="0"/>
              </a:rPr>
              <a:t>continued their argument</a:t>
            </a:r>
            <a:r>
              <a:rPr lang="en-US" altLang="zh-CN" sz="2000" b="1" dirty="0">
                <a:solidFill>
                  <a:prstClr val="black"/>
                </a:solidFill>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p:txBody>
      </p:sp>
      <p:sp>
        <p:nvSpPr>
          <p:cNvPr id="4" name="左右箭头 3"/>
          <p:cNvSpPr/>
          <p:nvPr/>
        </p:nvSpPr>
        <p:spPr>
          <a:xfrm>
            <a:off x="5235312" y="1417340"/>
            <a:ext cx="1068824"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p:cNvSpPr txBox="1"/>
          <p:nvPr/>
        </p:nvSpPr>
        <p:spPr>
          <a:xfrm>
            <a:off x="6304136" y="841276"/>
            <a:ext cx="3436954" cy="1446550"/>
          </a:xfrm>
          <a:prstGeom prst="rect">
            <a:avLst/>
          </a:prstGeom>
          <a:noFill/>
          <a:ln w="28575">
            <a:solidFill>
              <a:srgbClr val="0000FF"/>
            </a:solidFill>
            <a:prstDash val="sysDash"/>
          </a:ln>
        </p:spPr>
        <p:txBody>
          <a:bodyPr wrap="square" rtlCol="0">
            <a:spAutoFit/>
          </a:bodyPr>
          <a:lstStyle/>
          <a:p>
            <a:r>
              <a:rPr lang="en-US" altLang="zh-CN" sz="2200" b="1" dirty="0" smtClean="0">
                <a:solidFill>
                  <a:srgbClr val="FF0000"/>
                </a:solidFill>
              </a:rPr>
              <a:t>Clue 3</a:t>
            </a:r>
            <a:r>
              <a:rPr lang="zh-CN" altLang="en-US" sz="2200" b="1" dirty="0" smtClean="0">
                <a:solidFill>
                  <a:srgbClr val="FF0000"/>
                </a:solidFill>
              </a:rPr>
              <a:t>：</a:t>
            </a:r>
            <a:endParaRPr lang="en-US" altLang="zh-CN" sz="2200" b="1" dirty="0" smtClean="0">
              <a:solidFill>
                <a:srgbClr val="FF0000"/>
              </a:solidFill>
            </a:endParaRPr>
          </a:p>
          <a:p>
            <a:r>
              <a:rPr lang="zh-CN" altLang="en-US" sz="2200" b="1" dirty="0" smtClean="0"/>
              <a:t>最糟糕的是，兄弟俩一路争吵都未注意途中转了几个弯，拐了几道折。</a:t>
            </a:r>
            <a:endParaRPr lang="zh-CN" altLang="en-US" sz="2200" b="1" dirty="0"/>
          </a:p>
        </p:txBody>
      </p:sp>
      <p:sp>
        <p:nvSpPr>
          <p:cNvPr id="6" name="圆角矩形标注 5"/>
          <p:cNvSpPr/>
          <p:nvPr/>
        </p:nvSpPr>
        <p:spPr>
          <a:xfrm>
            <a:off x="6088112" y="2641476"/>
            <a:ext cx="3816423" cy="2376264"/>
          </a:xfrm>
          <a:prstGeom prst="wedgeRoundRectCallout">
            <a:avLst>
              <a:gd name="adj1" fmla="val -88074"/>
              <a:gd name="adj2" fmla="val -1382"/>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smtClean="0"/>
              <a:t>Resolution</a:t>
            </a:r>
            <a:r>
              <a:rPr lang="zh-CN" altLang="en-US" b="1" dirty="0" smtClean="0"/>
              <a:t>：</a:t>
            </a:r>
            <a:endParaRPr lang="en-US" altLang="zh-CN" b="1" dirty="0" smtClean="0"/>
          </a:p>
          <a:p>
            <a:r>
              <a:rPr lang="zh-CN" altLang="en-US" b="1" dirty="0" smtClean="0"/>
              <a:t>虽然</a:t>
            </a:r>
            <a:r>
              <a:rPr lang="zh-CN" altLang="en-US" b="1" dirty="0">
                <a:solidFill>
                  <a:prstClr val="black"/>
                </a:solidFill>
              </a:rPr>
              <a:t>两人都积累了一定的野外生存技能和脱险的</a:t>
            </a:r>
            <a:r>
              <a:rPr lang="zh-CN" altLang="en-US" b="1" dirty="0" smtClean="0">
                <a:solidFill>
                  <a:prstClr val="black"/>
                </a:solidFill>
              </a:rPr>
              <a:t>方法。但途中未注意</a:t>
            </a:r>
            <a:r>
              <a:rPr lang="zh-CN" altLang="en-US" b="1" dirty="0" smtClean="0">
                <a:solidFill>
                  <a:srgbClr val="FF0000"/>
                </a:solidFill>
              </a:rPr>
              <a:t>周围环境的变化</a:t>
            </a:r>
            <a:r>
              <a:rPr lang="zh-CN" altLang="en-US" b="1" dirty="0" smtClean="0">
                <a:solidFill>
                  <a:prstClr val="black"/>
                </a:solidFill>
              </a:rPr>
              <a:t>。现在</a:t>
            </a:r>
            <a:r>
              <a:rPr lang="zh-CN" altLang="en-US" b="1" dirty="0" smtClean="0"/>
              <a:t>父亲眼镜也不见了，必须依靠三人共同的力量，运用</a:t>
            </a:r>
            <a:r>
              <a:rPr lang="zh-CN" altLang="en-US" b="1" dirty="0" smtClean="0">
                <a:solidFill>
                  <a:srgbClr val="FF0000"/>
                </a:solidFill>
              </a:rPr>
              <a:t>指南针和地图</a:t>
            </a:r>
            <a:r>
              <a:rPr lang="zh-CN" altLang="en-US" b="1" dirty="0" smtClean="0"/>
              <a:t>，在</a:t>
            </a:r>
            <a:r>
              <a:rPr lang="zh-CN" altLang="en-US" b="1" dirty="0" smtClean="0">
                <a:solidFill>
                  <a:srgbClr val="FF0000"/>
                </a:solidFill>
              </a:rPr>
              <a:t>书本知识和实践经验</a:t>
            </a:r>
            <a:r>
              <a:rPr lang="zh-CN" altLang="en-US" b="1" dirty="0" smtClean="0"/>
              <a:t>的帮助下，父子三人一定能摆脱困境。</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5584" y="265212"/>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the clue:</a:t>
            </a:r>
            <a:endParaRPr lang="zh-CN" altLang="en-US" sz="2400" b="1" dirty="0">
              <a:solidFill>
                <a:srgbClr val="FF0000"/>
              </a:solidFill>
            </a:endParaRPr>
          </a:p>
        </p:txBody>
      </p:sp>
      <p:sp>
        <p:nvSpPr>
          <p:cNvPr id="3" name="内容占位符 2"/>
          <p:cNvSpPr>
            <a:spLocks noGrp="1"/>
          </p:cNvSpPr>
          <p:nvPr>
            <p:ph idx="1"/>
          </p:nvPr>
        </p:nvSpPr>
        <p:spPr>
          <a:xfrm>
            <a:off x="543496" y="841276"/>
            <a:ext cx="4752528" cy="4392488"/>
          </a:xfrm>
          <a:ln w="38100">
            <a:solidFill>
              <a:srgbClr val="C00000"/>
            </a:solidFill>
            <a:prstDash val="sysDash"/>
          </a:ln>
          <a:effectLst/>
        </p:spPr>
        <p:txBody>
          <a:bodyPr>
            <a:noAutofit/>
          </a:bodyPr>
          <a:lstStyle/>
          <a:p>
            <a:pPr marL="0" indent="0">
              <a:lnSpc>
                <a:spcPct val="150000"/>
              </a:lnSpc>
              <a:buNone/>
            </a:pPr>
            <a:r>
              <a:rPr lang="en-US" altLang="zh-CN" sz="2000" b="1" dirty="0" smtClean="0">
                <a:latin typeface="Times New Roman" panose="02020603050405020304" pitchFamily="18" charset="0"/>
                <a:cs typeface="Times New Roman" panose="02020603050405020304" pitchFamily="18" charset="0"/>
              </a:rPr>
              <a:t>Paragraph 8-9</a:t>
            </a:r>
            <a:r>
              <a:rPr lang="zh-CN" altLang="en-US"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pPr marL="0" lvl="0" indent="0">
              <a:lnSpc>
                <a:spcPct val="150000"/>
              </a:lnSpc>
              <a:buNone/>
            </a:pPr>
            <a:r>
              <a:rPr lang="en-US" altLang="zh-CN" sz="2000" b="1" dirty="0">
                <a:solidFill>
                  <a:prstClr val="black"/>
                </a:solidFill>
                <a:latin typeface="Times New Roman" panose="02020603050405020304" pitchFamily="18" charset="0"/>
                <a:cs typeface="Times New Roman" panose="02020603050405020304" pitchFamily="18" charset="0"/>
              </a:rPr>
              <a:t>   </a:t>
            </a:r>
            <a:r>
              <a:rPr lang="en-US" altLang="zh-CN" sz="2000" b="1" dirty="0" smtClean="0">
                <a:solidFill>
                  <a:prstClr val="black"/>
                </a:solidFill>
                <a:latin typeface="Times New Roman" panose="02020603050405020304" pitchFamily="18" charset="0"/>
                <a:cs typeface="Times New Roman" panose="02020603050405020304" pitchFamily="18" charset="0"/>
              </a:rPr>
              <a:t> Harry </a:t>
            </a:r>
            <a:r>
              <a:rPr lang="en-US" altLang="zh-CN" sz="2000" b="1" dirty="0">
                <a:solidFill>
                  <a:prstClr val="black"/>
                </a:solidFill>
                <a:latin typeface="Times New Roman" panose="02020603050405020304" pitchFamily="18" charset="0"/>
                <a:cs typeface="Times New Roman" panose="02020603050405020304" pitchFamily="18" charset="0"/>
              </a:rPr>
              <a:t>and Joel raced to their father's assistance. They helped him up </a:t>
            </a:r>
            <a:r>
              <a:rPr lang="en-US" altLang="zh-CN" sz="2000" b="1" dirty="0">
                <a:solidFill>
                  <a:srgbClr val="3333FF"/>
                </a:solidFill>
                <a:latin typeface="Times New Roman" panose="02020603050405020304" pitchFamily="18" charset="0"/>
                <a:cs typeface="Times New Roman" panose="02020603050405020304" pitchFamily="18" charset="0"/>
              </a:rPr>
              <a:t>out of the water</a:t>
            </a:r>
            <a:r>
              <a:rPr lang="en-US" altLang="zh-CN" sz="2000" b="1" dirty="0">
                <a:solidFill>
                  <a:prstClr val="black"/>
                </a:solidFill>
                <a:latin typeface="Times New Roman" panose="02020603050405020304" pitchFamily="18" charset="0"/>
                <a:cs typeface="Times New Roman" panose="02020603050405020304" pitchFamily="18" charset="0"/>
              </a:rPr>
              <a:t>, and then </a:t>
            </a:r>
            <a:r>
              <a:rPr lang="en-US" altLang="zh-CN" sz="2000" b="1" dirty="0">
                <a:solidFill>
                  <a:srgbClr val="3333FF"/>
                </a:solidFill>
                <a:latin typeface="Times New Roman" panose="02020603050405020304" pitchFamily="18" charset="0"/>
                <a:cs typeface="Times New Roman" panose="02020603050405020304" pitchFamily="18" charset="0"/>
              </a:rPr>
              <a:t>dragged his wet backpack </a:t>
            </a:r>
            <a:r>
              <a:rPr lang="en-US" altLang="zh-CN" sz="2000" b="1" dirty="0">
                <a:solidFill>
                  <a:prstClr val="black"/>
                </a:solidFill>
                <a:latin typeface="Times New Roman" panose="02020603050405020304" pitchFamily="18" charset="0"/>
                <a:cs typeface="Times New Roman" panose="02020603050405020304" pitchFamily="18" charset="0"/>
              </a:rPr>
              <a:t>up onto land. </a:t>
            </a:r>
            <a:br>
              <a:rPr lang="en-US" altLang="zh-CN" sz="2000" b="1" dirty="0">
                <a:solidFill>
                  <a:prstClr val="black"/>
                </a:solidFill>
                <a:latin typeface="Times New Roman" panose="02020603050405020304" pitchFamily="18" charset="0"/>
                <a:cs typeface="Times New Roman" panose="02020603050405020304" pitchFamily="18" charset="0"/>
              </a:rPr>
            </a:br>
            <a:br>
              <a:rPr lang="en-US" altLang="zh-CN" sz="2000" b="1" dirty="0">
                <a:solidFill>
                  <a:prstClr val="black"/>
                </a:solidFill>
                <a:latin typeface="Times New Roman" panose="02020603050405020304" pitchFamily="18" charset="0"/>
                <a:cs typeface="Times New Roman" panose="02020603050405020304" pitchFamily="18" charset="0"/>
              </a:rPr>
            </a:br>
            <a:r>
              <a:rPr lang="en-US" altLang="zh-CN" sz="2000" b="1" dirty="0" smtClean="0">
                <a:solidFill>
                  <a:prstClr val="black"/>
                </a:solidFill>
                <a:latin typeface="Times New Roman" panose="02020603050405020304" pitchFamily="18" charset="0"/>
                <a:cs typeface="Times New Roman" panose="02020603050405020304" pitchFamily="18" charset="0"/>
              </a:rPr>
              <a:t>    Fortunately</a:t>
            </a:r>
            <a:r>
              <a:rPr lang="en-US" altLang="zh-CN" sz="2000" b="1" dirty="0">
                <a:solidFill>
                  <a:prstClr val="black"/>
                </a:solidFill>
                <a:latin typeface="Times New Roman" panose="02020603050405020304" pitchFamily="18" charset="0"/>
                <a:cs typeface="Times New Roman" panose="02020603050405020304" pitchFamily="18" charset="0"/>
              </a:rPr>
              <a:t>, their </a:t>
            </a:r>
            <a:r>
              <a:rPr lang="en-US" altLang="zh-CN" sz="2000" b="1" dirty="0">
                <a:solidFill>
                  <a:srgbClr val="3333FF"/>
                </a:solidFill>
                <a:latin typeface="Times New Roman" panose="02020603050405020304" pitchFamily="18" charset="0"/>
                <a:cs typeface="Times New Roman" panose="02020603050405020304" pitchFamily="18" charset="0"/>
              </a:rPr>
              <a:t>wet-through father </a:t>
            </a:r>
            <a:r>
              <a:rPr lang="en-US" altLang="zh-CN" sz="2000" b="1" dirty="0">
                <a:solidFill>
                  <a:prstClr val="black"/>
                </a:solidFill>
                <a:latin typeface="Times New Roman" panose="02020603050405020304" pitchFamily="18" charset="0"/>
                <a:cs typeface="Times New Roman" panose="02020603050405020304" pitchFamily="18" charset="0"/>
              </a:rPr>
              <a:t>found himself just </a:t>
            </a:r>
            <a:r>
              <a:rPr lang="en-US" altLang="zh-CN" sz="2000" b="1" dirty="0">
                <a:solidFill>
                  <a:srgbClr val="C00000"/>
                </a:solidFill>
                <a:latin typeface="Times New Roman" panose="02020603050405020304" pitchFamily="18" charset="0"/>
                <a:cs typeface="Times New Roman" panose="02020603050405020304" pitchFamily="18" charset="0"/>
              </a:rPr>
              <a:t>slightly injured</a:t>
            </a:r>
            <a:r>
              <a:rPr lang="en-US" altLang="zh-CN" sz="2000" b="1" dirty="0">
                <a:solidFill>
                  <a:prstClr val="black"/>
                </a:solidFill>
                <a:latin typeface="Times New Roman" panose="02020603050405020304" pitchFamily="18" charset="0"/>
                <a:cs typeface="Times New Roman" panose="02020603050405020304" pitchFamily="18" charset="0"/>
              </a:rPr>
              <a:t>. </a:t>
            </a:r>
            <a:endParaRPr lang="en-US" altLang="zh-CN" sz="2000" b="1" dirty="0">
              <a:solidFill>
                <a:prstClr val="black"/>
              </a:solidFill>
              <a:latin typeface="Times New Roman" panose="02020603050405020304" pitchFamily="18" charset="0"/>
              <a:cs typeface="Times New Roman" panose="02020603050405020304" pitchFamily="18" charset="0"/>
            </a:endParaRPr>
          </a:p>
        </p:txBody>
      </p:sp>
      <p:sp>
        <p:nvSpPr>
          <p:cNvPr id="4" name="左右箭头 3"/>
          <p:cNvSpPr/>
          <p:nvPr/>
        </p:nvSpPr>
        <p:spPr>
          <a:xfrm>
            <a:off x="5235312" y="1417340"/>
            <a:ext cx="1068824"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文本框 4"/>
          <p:cNvSpPr txBox="1"/>
          <p:nvPr/>
        </p:nvSpPr>
        <p:spPr>
          <a:xfrm>
            <a:off x="6304136" y="1057300"/>
            <a:ext cx="3436954" cy="1107996"/>
          </a:xfrm>
          <a:prstGeom prst="rect">
            <a:avLst/>
          </a:prstGeom>
          <a:noFill/>
          <a:ln w="28575">
            <a:solidFill>
              <a:srgbClr val="0000FF"/>
            </a:solidFill>
            <a:prstDash val="sysDash"/>
          </a:ln>
        </p:spPr>
        <p:txBody>
          <a:bodyPr wrap="square" rtlCol="0">
            <a:spAutoFit/>
          </a:bodyPr>
          <a:lstStyle/>
          <a:p>
            <a:r>
              <a:rPr lang="en-US" altLang="zh-CN" sz="2200" b="1" dirty="0" smtClean="0">
                <a:solidFill>
                  <a:srgbClr val="FF0000"/>
                </a:solidFill>
              </a:rPr>
              <a:t>Clue 4</a:t>
            </a:r>
            <a:r>
              <a:rPr lang="zh-CN" altLang="en-US" sz="2200" b="1" dirty="0" smtClean="0">
                <a:solidFill>
                  <a:srgbClr val="FF0000"/>
                </a:solidFill>
              </a:rPr>
              <a:t>：</a:t>
            </a:r>
            <a:endParaRPr lang="en-US" altLang="zh-CN" sz="2200" b="1" dirty="0" smtClean="0">
              <a:solidFill>
                <a:srgbClr val="FF0000"/>
              </a:solidFill>
            </a:endParaRPr>
          </a:p>
          <a:p>
            <a:r>
              <a:rPr lang="zh-CN" altLang="en-US" sz="2200" b="1" dirty="0" smtClean="0"/>
              <a:t>兄弟俩把父亲救出来，把湿透的背包捞上岸。</a:t>
            </a:r>
            <a:endParaRPr lang="zh-CN" altLang="en-US" sz="2200" b="1" dirty="0"/>
          </a:p>
        </p:txBody>
      </p:sp>
      <p:sp>
        <p:nvSpPr>
          <p:cNvPr id="6" name="圆角矩形标注 5"/>
          <p:cNvSpPr/>
          <p:nvPr/>
        </p:nvSpPr>
        <p:spPr>
          <a:xfrm>
            <a:off x="6088112" y="2641476"/>
            <a:ext cx="3816423" cy="2376264"/>
          </a:xfrm>
          <a:prstGeom prst="wedgeRoundRectCallout">
            <a:avLst>
              <a:gd name="adj1" fmla="val -84818"/>
              <a:gd name="adj2" fmla="val 10574"/>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t>Resolution</a:t>
            </a:r>
            <a:r>
              <a:rPr lang="zh-CN" altLang="en-US" sz="2000" b="1" dirty="0" smtClean="0"/>
              <a:t>：幸好父亲把地图用塑料袋包好了，背包虽然湿透了，但指南针和地图都能用上。父亲受伤也不重，带着的绷带和药物都能帮上忙。为后文的续写起到了伏笔的作用。</a:t>
            </a:r>
            <a:endParaRPr lang="en-US" altLang="zh-CN"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8802" y="330318"/>
            <a:ext cx="4042792" cy="512817"/>
          </a:xfrm>
          <a:solidFill>
            <a:srgbClr val="92D050"/>
          </a:solidFill>
        </p:spPr>
        <p:txBody>
          <a:bodyPr>
            <a:normAutofit fontScale="90000"/>
          </a:bodyPr>
          <a:lstStyle/>
          <a:p>
            <a:pPr algn="l"/>
            <a:r>
              <a:rPr lang="en-US" altLang="zh-CN" b="1" dirty="0"/>
              <a:t>Predict the plot -1</a:t>
            </a:r>
            <a:endParaRPr lang="zh-CN" altLang="en-US" b="1" dirty="0"/>
          </a:p>
        </p:txBody>
      </p:sp>
      <p:sp>
        <p:nvSpPr>
          <p:cNvPr id="3" name="内容占位符 2"/>
          <p:cNvSpPr>
            <a:spLocks noGrp="1"/>
          </p:cNvSpPr>
          <p:nvPr>
            <p:ph idx="1"/>
          </p:nvPr>
        </p:nvSpPr>
        <p:spPr>
          <a:xfrm>
            <a:off x="893192" y="1057300"/>
            <a:ext cx="8229600" cy="3771636"/>
          </a:xfrm>
        </p:spPr>
        <p:txBody>
          <a:bodyPr>
            <a:normAutofit/>
          </a:bodyPr>
          <a:lstStyle/>
          <a:p>
            <a:pPr marL="0" indent="0">
              <a:buNone/>
            </a:pPr>
            <a:r>
              <a:rPr lang="en-US" altLang="zh-CN" b="1" dirty="0"/>
              <a:t>Paragraph 1:</a:t>
            </a:r>
            <a:br>
              <a:rPr lang="en-US" altLang="zh-CN" b="1" dirty="0"/>
            </a:br>
            <a:r>
              <a:rPr lang="en-US" altLang="zh-CN" b="1" i="1" dirty="0"/>
              <a:t>But his glasses came off when he fell in the water.</a:t>
            </a:r>
            <a:br>
              <a:rPr lang="en-US" altLang="zh-CN" b="1" dirty="0"/>
            </a:br>
            <a:endParaRPr lang="en-US" altLang="zh-CN" b="1" dirty="0"/>
          </a:p>
          <a:p>
            <a:pPr marL="0" indent="0">
              <a:buNone/>
            </a:pPr>
            <a:endParaRPr lang="en-US" altLang="zh-CN" b="1" dirty="0"/>
          </a:p>
          <a:p>
            <a:pPr marL="0" indent="0">
              <a:buNone/>
            </a:pPr>
            <a:br>
              <a:rPr lang="en-US" altLang="zh-CN" b="1" dirty="0"/>
            </a:br>
            <a:endParaRPr lang="en-US" altLang="zh-CN" b="1" dirty="0"/>
          </a:p>
          <a:p>
            <a:pPr marL="0" indent="0">
              <a:buNone/>
            </a:pPr>
            <a:endParaRPr lang="en-US" altLang="zh-CN" b="1" dirty="0"/>
          </a:p>
          <a:p>
            <a:pPr marL="0" indent="0">
              <a:buNone/>
            </a:pPr>
            <a:r>
              <a:rPr lang="en-US" altLang="zh-CN" b="1" dirty="0"/>
              <a:t>Paragraph 2:</a:t>
            </a:r>
            <a:br>
              <a:rPr lang="en-US" altLang="zh-CN" b="1" dirty="0"/>
            </a:br>
            <a:r>
              <a:rPr lang="en-US" altLang="zh-CN" b="1" i="1" dirty="0"/>
              <a:t>“Just calm down. “Mr. Taylor shouted, "Without my glasses, we need to work together to find our way.”</a:t>
            </a:r>
            <a:endParaRPr lang="zh-CN" altLang="zh-CN" b="1" i="1" dirty="0"/>
          </a:p>
        </p:txBody>
      </p:sp>
      <p:sp>
        <p:nvSpPr>
          <p:cNvPr id="4" name="矩形 3"/>
          <p:cNvSpPr/>
          <p:nvPr/>
        </p:nvSpPr>
        <p:spPr>
          <a:xfrm>
            <a:off x="965200" y="1378102"/>
            <a:ext cx="2940975" cy="415187"/>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02006" y="4057637"/>
            <a:ext cx="1961770" cy="36004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a:off x="2664272" y="1802277"/>
            <a:ext cx="331852" cy="441355"/>
          </a:xfrm>
          <a:prstGeom prst="straightConnector1">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771588" y="3367401"/>
            <a:ext cx="573276" cy="636521"/>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4408" y="2305784"/>
            <a:ext cx="4680520" cy="523220"/>
          </a:xfrm>
          <a:prstGeom prst="rect">
            <a:avLst/>
          </a:prstGeom>
          <a:noFill/>
        </p:spPr>
        <p:txBody>
          <a:bodyPr wrap="square" rtlCol="0">
            <a:spAutoFit/>
          </a:bodyPr>
          <a:lstStyle/>
          <a:p>
            <a:r>
              <a:rPr lang="en-US" altLang="zh-CN" sz="2800" b="1" dirty="0"/>
              <a:t>Mr. Taylor: </a:t>
            </a:r>
            <a:r>
              <a:rPr lang="en-US" altLang="zh-CN" sz="2800" b="1" dirty="0">
                <a:solidFill>
                  <a:srgbClr val="FF0000"/>
                </a:solidFill>
              </a:rPr>
              <a:t>couldn't see clearly</a:t>
            </a:r>
            <a:endParaRPr lang="zh-CN" altLang="en-US" sz="2800" b="1" dirty="0">
              <a:solidFill>
                <a:srgbClr val="FF0000"/>
              </a:solidFill>
            </a:endParaRPr>
          </a:p>
        </p:txBody>
      </p:sp>
      <p:sp>
        <p:nvSpPr>
          <p:cNvPr id="16" name="TextBox 15"/>
          <p:cNvSpPr txBox="1"/>
          <p:nvPr/>
        </p:nvSpPr>
        <p:spPr>
          <a:xfrm>
            <a:off x="5847296" y="2249315"/>
            <a:ext cx="3669163" cy="523220"/>
          </a:xfrm>
          <a:prstGeom prst="rect">
            <a:avLst/>
          </a:prstGeom>
          <a:noFill/>
        </p:spPr>
        <p:txBody>
          <a:bodyPr wrap="square" rtlCol="0">
            <a:spAutoFit/>
          </a:bodyPr>
          <a:lstStyle/>
          <a:p>
            <a:r>
              <a:rPr lang="en-US" altLang="zh-CN" sz="2800" b="1" dirty="0">
                <a:solidFill>
                  <a:srgbClr val="FF0000"/>
                </a:solidFill>
              </a:rPr>
              <a:t>no one guided the way</a:t>
            </a:r>
            <a:endParaRPr lang="zh-CN" altLang="en-US" sz="2800" b="1" dirty="0">
              <a:solidFill>
                <a:srgbClr val="FF0000"/>
              </a:solidFill>
            </a:endParaRPr>
          </a:p>
        </p:txBody>
      </p:sp>
      <p:sp>
        <p:nvSpPr>
          <p:cNvPr id="17" name="TextBox 16"/>
          <p:cNvSpPr txBox="1"/>
          <p:nvPr/>
        </p:nvSpPr>
        <p:spPr>
          <a:xfrm>
            <a:off x="759520" y="2734113"/>
            <a:ext cx="5580620" cy="523220"/>
          </a:xfrm>
          <a:prstGeom prst="rect">
            <a:avLst/>
          </a:prstGeom>
          <a:noFill/>
        </p:spPr>
        <p:txBody>
          <a:bodyPr wrap="square" rtlCol="0">
            <a:spAutoFit/>
          </a:bodyPr>
          <a:lstStyle/>
          <a:p>
            <a:r>
              <a:rPr lang="en-US" altLang="zh-CN" sz="2800" b="1" dirty="0"/>
              <a:t>Joel &amp; Harry : </a:t>
            </a:r>
            <a:r>
              <a:rPr lang="en-US" altLang="zh-CN" sz="2800" b="1" dirty="0">
                <a:solidFill>
                  <a:srgbClr val="FF0000"/>
                </a:solidFill>
              </a:rPr>
              <a:t>couldn't calm down</a:t>
            </a:r>
            <a:endParaRPr lang="zh-CN" altLang="en-US" sz="2800" b="1" dirty="0">
              <a:solidFill>
                <a:srgbClr val="FF0000"/>
              </a:solidFill>
            </a:endParaRPr>
          </a:p>
        </p:txBody>
      </p:sp>
      <p:sp>
        <p:nvSpPr>
          <p:cNvPr id="18" name="右箭头 17"/>
          <p:cNvSpPr/>
          <p:nvPr/>
        </p:nvSpPr>
        <p:spPr>
          <a:xfrm flipV="1">
            <a:off x="5449375" y="2499239"/>
            <a:ext cx="397921" cy="140884"/>
          </a:xfrm>
          <a:prstGeom prst="rightArrow">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flipV="1">
            <a:off x="5929554" y="2944054"/>
            <a:ext cx="397921" cy="140884"/>
          </a:xfrm>
          <a:prstGeom prst="rightArrow">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369812" y="2591038"/>
            <a:ext cx="2723307" cy="954107"/>
          </a:xfrm>
          <a:prstGeom prst="rect">
            <a:avLst/>
          </a:prstGeom>
          <a:noFill/>
        </p:spPr>
        <p:txBody>
          <a:bodyPr wrap="square" rtlCol="0">
            <a:spAutoFit/>
          </a:bodyPr>
          <a:lstStyle/>
          <a:p>
            <a:r>
              <a:rPr lang="en-US" altLang="zh-CN" sz="2800" b="1" dirty="0">
                <a:solidFill>
                  <a:srgbClr val="FF0000"/>
                </a:solidFill>
              </a:rPr>
              <a:t>panicked? Argued again? </a:t>
            </a:r>
            <a:r>
              <a:rPr lang="en-US" altLang="zh-CN" sz="2800" dirty="0" smtClean="0">
                <a:solidFill>
                  <a:srgbClr val="FF0000"/>
                </a:solidFill>
              </a:rPr>
              <a:t> </a:t>
            </a:r>
            <a:endParaRPr lang="zh-CN" altLang="en-US" sz="2800" dirty="0">
              <a:solidFill>
                <a:srgbClr val="FF0000"/>
              </a:solidFill>
            </a:endParaRPr>
          </a:p>
        </p:txBody>
      </p:sp>
      <p:sp>
        <p:nvSpPr>
          <p:cNvPr id="13" name="矩形 12"/>
          <p:cNvSpPr/>
          <p:nvPr/>
        </p:nvSpPr>
        <p:spPr>
          <a:xfrm>
            <a:off x="6569146" y="1819896"/>
            <a:ext cx="2006183" cy="412546"/>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6097203" y="3670529"/>
            <a:ext cx="2883120" cy="412546"/>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further 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25" name="矩形 24"/>
          <p:cNvSpPr/>
          <p:nvPr/>
        </p:nvSpPr>
        <p:spPr>
          <a:xfrm>
            <a:off x="750459" y="2259515"/>
            <a:ext cx="8712968" cy="1193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animBg="1"/>
      <p:bldP spid="19" grpId="0" animBg="1"/>
      <p:bldP spid="20" grpId="0"/>
      <p:bldP spid="13"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0160000" cy="5715000"/>
          </a:xfrm>
          <a:prstGeom prst="rect">
            <a:avLst/>
          </a:prstGeom>
          <a:scene3d>
            <a:camera prst="orthographicFront"/>
            <a:lightRig rig="twoPt" dir="t"/>
          </a:scene3d>
        </p:spPr>
      </p:pic>
      <p:sp>
        <p:nvSpPr>
          <p:cNvPr id="6" name="矩形 5"/>
          <p:cNvSpPr/>
          <p:nvPr/>
        </p:nvSpPr>
        <p:spPr>
          <a:xfrm>
            <a:off x="1551305" y="1197197"/>
            <a:ext cx="7999730" cy="2125980"/>
          </a:xfrm>
          <a:prstGeom prst="rect">
            <a:avLst/>
          </a:prstGeom>
          <a:solidFill>
            <a:schemeClr val="bg1">
              <a:alpha val="43000"/>
            </a:schemeClr>
          </a:solidFill>
          <a:ln w="28575">
            <a:noFill/>
            <a:prstDash val="sysDash"/>
          </a:ln>
        </p:spPr>
        <p:txBody>
          <a:bodyPr wrap="square">
            <a:noAutofit/>
          </a:bodyPr>
          <a:lstStyle/>
          <a:p>
            <a:pPr algn="ctr">
              <a:lnSpc>
                <a:spcPct val="150000"/>
              </a:lnSpc>
            </a:pPr>
            <a:r>
              <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rPr>
              <a:t>基于语篇</a:t>
            </a:r>
            <a:r>
              <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sym typeface="+mn-ea"/>
              </a:rPr>
              <a:t>“</a:t>
            </a:r>
            <a:r>
              <a:rPr lang="en-US" altLang="zh-CN" sz="3200" b="1" dirty="0" smtClean="0">
                <a:ln>
                  <a:noFill/>
                </a:ln>
                <a:solidFill>
                  <a:srgbClr val="0000FF"/>
                </a:solidFill>
                <a:latin typeface="微软雅黑" panose="020B0503020204020204" charset="-122"/>
                <a:ea typeface="微软雅黑" panose="020B0503020204020204" charset="-122"/>
                <a:cs typeface="微软雅黑" panose="020B0503020204020204" charset="-122"/>
                <a:sym typeface="+mn-ea"/>
              </a:rPr>
              <a:t>what, how</a:t>
            </a:r>
            <a:r>
              <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sym typeface="+mn-ea"/>
              </a:rPr>
              <a:t>，</a:t>
            </a:r>
            <a:r>
              <a:rPr lang="en-US" altLang="zh-CN" sz="3200" b="1" dirty="0" smtClean="0">
                <a:ln>
                  <a:noFill/>
                </a:ln>
                <a:solidFill>
                  <a:srgbClr val="0000FF"/>
                </a:solidFill>
                <a:latin typeface="微软雅黑" panose="020B0503020204020204" charset="-122"/>
                <a:ea typeface="微软雅黑" panose="020B0503020204020204" charset="-122"/>
                <a:cs typeface="微软雅黑" panose="020B0503020204020204" charset="-122"/>
                <a:sym typeface="+mn-ea"/>
              </a:rPr>
              <a:t>why</a:t>
            </a:r>
            <a:r>
              <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sym typeface="+mn-ea"/>
              </a:rPr>
              <a:t>”分析的</a:t>
            </a:r>
            <a:endParaRPr lang="en-US" altLang="zh-CN" sz="3200" b="1" dirty="0" smtClean="0">
              <a:ln>
                <a:noFill/>
              </a:ln>
              <a:solidFill>
                <a:srgbClr val="0000FF"/>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rPr>
              <a:t>读后续写合理解读和建构</a:t>
            </a:r>
            <a:endParaRPr lang="zh-CN" altLang="en-US" sz="3200" b="1" dirty="0" smtClean="0">
              <a:ln>
                <a:noFill/>
              </a:ln>
              <a:solidFill>
                <a:srgbClr val="0000FF"/>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altLang="zh-CN" sz="2400" b="1" dirty="0">
                <a:ln>
                  <a:noFill/>
                </a:ln>
                <a:solidFill>
                  <a:srgbClr val="0000FF"/>
                </a:solidFill>
                <a:latin typeface="微软雅黑" panose="020B0503020204020204" charset="-122"/>
                <a:ea typeface="微软雅黑" panose="020B0503020204020204" charset="-122"/>
                <a:cs typeface="微软雅黑" panose="020B0503020204020204" charset="-122"/>
              </a:rPr>
              <a:t>                  ——</a:t>
            </a:r>
            <a:r>
              <a:rPr lang="zh-CN" altLang="en-US" sz="2400" b="1" dirty="0">
                <a:ln>
                  <a:noFill/>
                </a:ln>
                <a:solidFill>
                  <a:srgbClr val="0000FF"/>
                </a:solidFill>
                <a:latin typeface="微软雅黑" panose="020B0503020204020204" charset="-122"/>
                <a:ea typeface="微软雅黑" panose="020B0503020204020204" charset="-122"/>
                <a:cs typeface="微软雅黑" panose="020B0503020204020204" charset="-122"/>
              </a:rPr>
              <a:t>以“野外困境</a:t>
            </a:r>
            <a:r>
              <a:rPr lang="zh-CN" altLang="en-US" sz="2400" b="1" dirty="0" smtClean="0">
                <a:ln>
                  <a:noFill/>
                </a:ln>
                <a:solidFill>
                  <a:srgbClr val="0000FF"/>
                </a:solidFill>
                <a:latin typeface="微软雅黑" panose="020B0503020204020204" charset="-122"/>
                <a:ea typeface="微软雅黑" panose="020B0503020204020204" charset="-122"/>
                <a:cs typeface="微软雅黑" panose="020B0503020204020204" charset="-122"/>
              </a:rPr>
              <a:t>中哥俩合作</a:t>
            </a:r>
            <a:r>
              <a:rPr lang="zh-CN" altLang="en-US" sz="2400" b="1" dirty="0">
                <a:ln>
                  <a:noFill/>
                </a:ln>
                <a:solidFill>
                  <a:srgbClr val="0000FF"/>
                </a:solidFill>
                <a:latin typeface="微软雅黑" panose="020B0503020204020204" charset="-122"/>
                <a:ea typeface="微软雅黑" panose="020B0503020204020204" charset="-122"/>
                <a:cs typeface="微软雅黑" panose="020B0503020204020204" charset="-122"/>
              </a:rPr>
              <a:t>脱险</a:t>
            </a:r>
            <a:r>
              <a:rPr lang="zh-CN" altLang="en-US" sz="2400" b="1" dirty="0" smtClean="0">
                <a:ln>
                  <a:noFill/>
                </a:ln>
                <a:solidFill>
                  <a:srgbClr val="0000FF"/>
                </a:solidFill>
                <a:latin typeface="微软雅黑" panose="020B0503020204020204" charset="-122"/>
                <a:ea typeface="微软雅黑" panose="020B0503020204020204" charset="-122"/>
                <a:cs typeface="微软雅黑" panose="020B0503020204020204" charset="-122"/>
              </a:rPr>
              <a:t>”为例</a:t>
            </a:r>
            <a:endParaRPr lang="zh-CN" altLang="en-US" sz="2400" b="1" dirty="0" smtClean="0">
              <a:ln>
                <a:noFill/>
              </a:ln>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999880" y="4009628"/>
            <a:ext cx="3721396" cy="645160"/>
          </a:xfrm>
          <a:prstGeom prst="rect">
            <a:avLst/>
          </a:prstGeom>
          <a:noFill/>
        </p:spPr>
        <p:txBody>
          <a:bodyPr wrap="square" rtlCol="0">
            <a:spAutoFit/>
          </a:bodyPr>
          <a:lstStyle/>
          <a:p>
            <a:pPr algn="ctr"/>
            <a:r>
              <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a:t>
            </a:r>
            <a:r>
              <a:rPr lang="en-US" altLang="zh-CN"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 </a:t>
            </a:r>
            <a:r>
              <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许丽君</a:t>
            </a:r>
            <a:endPar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a:p>
            <a:pPr algn="ctr"/>
            <a:r>
              <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常山一中</a:t>
            </a:r>
            <a:r>
              <a:rPr lang="en-US" altLang="zh-CN"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 </a:t>
            </a:r>
            <a:r>
              <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吴俊峰</a:t>
            </a:r>
            <a:endParaRPr lang="zh-CN" altLang="en-US" sz="18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sp>
        <p:nvSpPr>
          <p:cNvPr id="2" name="文本框 1"/>
          <p:cNvSpPr txBox="1"/>
          <p:nvPr/>
        </p:nvSpPr>
        <p:spPr>
          <a:xfrm>
            <a:off x="471170" y="337185"/>
            <a:ext cx="5080000" cy="521970"/>
          </a:xfrm>
          <a:prstGeom prst="rect">
            <a:avLst/>
          </a:prstGeom>
          <a:noFill/>
        </p:spPr>
        <p:txBody>
          <a:bodyPr wrap="square" rtlCol="0" anchor="t">
            <a:spAutoFit/>
          </a:bodyPr>
          <a:lstStyle/>
          <a:p>
            <a:r>
              <a:rPr lang="zh-CN" altLang="en-US" sz="2800" b="1" i="1" dirty="0">
                <a:solidFill>
                  <a:srgbClr val="0000FF"/>
                </a:solidFill>
                <a:sym typeface="+mn-ea"/>
              </a:rPr>
              <a:t>读</a:t>
            </a:r>
            <a:r>
              <a:rPr lang="zh-CN" altLang="en-US" sz="2800" b="1" i="1" dirty="0" smtClean="0">
                <a:solidFill>
                  <a:srgbClr val="0000FF"/>
                </a:solidFill>
                <a:sym typeface="+mn-ea"/>
              </a:rPr>
              <a:t>后续写备考指导</a:t>
            </a:r>
            <a:endParaRPr lang="zh-CN" altLang="en-US" sz="2800" b="1" i="1" dirty="0" smtClean="0">
              <a:solidFill>
                <a:srgbClr val="0000FF"/>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544" y="349387"/>
            <a:ext cx="4042792" cy="533393"/>
          </a:xfrm>
          <a:solidFill>
            <a:srgbClr val="92D050"/>
          </a:solidFill>
        </p:spPr>
        <p:txBody>
          <a:bodyPr>
            <a:normAutofit fontScale="90000"/>
          </a:bodyPr>
          <a:lstStyle/>
          <a:p>
            <a:pPr algn="l"/>
            <a:r>
              <a:rPr lang="en-US" altLang="zh-CN" b="1" dirty="0"/>
              <a:t>Predict the plot-2</a:t>
            </a:r>
            <a:endParaRPr lang="zh-CN" altLang="en-US" b="1" dirty="0"/>
          </a:p>
        </p:txBody>
      </p:sp>
      <p:sp>
        <p:nvSpPr>
          <p:cNvPr id="3" name="内容占位符 2"/>
          <p:cNvSpPr>
            <a:spLocks noGrp="1"/>
          </p:cNvSpPr>
          <p:nvPr>
            <p:ph idx="1"/>
          </p:nvPr>
        </p:nvSpPr>
        <p:spPr>
          <a:xfrm>
            <a:off x="903536" y="909648"/>
            <a:ext cx="8229600" cy="1320147"/>
          </a:xfrm>
        </p:spPr>
        <p:txBody>
          <a:bodyPr>
            <a:normAutofit/>
          </a:bodyPr>
          <a:lstStyle/>
          <a:p>
            <a:pPr marL="0" indent="0">
              <a:buNone/>
            </a:pPr>
            <a:r>
              <a:rPr lang="en-US" altLang="zh-CN" b="1" dirty="0"/>
              <a:t>Paragraph 2:</a:t>
            </a:r>
            <a:br>
              <a:rPr lang="en-US" altLang="zh-CN" b="1" dirty="0"/>
            </a:br>
            <a:r>
              <a:rPr lang="en-US" altLang="zh-CN" b="1" i="1" dirty="0"/>
              <a:t>“Just calm down. “Mr. Taylor shouted, "Without my glasses, we need to work together to find our way.”</a:t>
            </a:r>
            <a:endParaRPr lang="zh-CN" altLang="zh-CN" b="1" i="1" dirty="0"/>
          </a:p>
        </p:txBody>
      </p:sp>
      <p:sp>
        <p:nvSpPr>
          <p:cNvPr id="14" name="矩形 13"/>
          <p:cNvSpPr/>
          <p:nvPr/>
        </p:nvSpPr>
        <p:spPr>
          <a:xfrm>
            <a:off x="951549" y="1544823"/>
            <a:ext cx="4680520" cy="420047"/>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3981119" y="1991738"/>
            <a:ext cx="291847" cy="4430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512" y="2197541"/>
            <a:ext cx="8496944" cy="1384995"/>
          </a:xfrm>
          <a:prstGeom prst="rect">
            <a:avLst/>
          </a:prstGeom>
          <a:noFill/>
          <a:ln w="57150">
            <a:solidFill>
              <a:srgbClr val="00B050"/>
            </a:solidFill>
          </a:ln>
        </p:spPr>
        <p:txBody>
          <a:bodyPr wrap="square" rtlCol="0">
            <a:spAutoFit/>
          </a:bodyPr>
          <a:lstStyle/>
          <a:p>
            <a:pPr algn="just"/>
            <a:r>
              <a:rPr lang="en-US" altLang="zh-CN" sz="2800" dirty="0"/>
              <a:t>      </a:t>
            </a:r>
            <a:r>
              <a:rPr lang="en-US" altLang="zh-CN" sz="2800" dirty="0" smtClean="0"/>
              <a:t>Using </a:t>
            </a:r>
            <a:r>
              <a:rPr lang="en-US" altLang="zh-CN" sz="2800" dirty="0">
                <a:solidFill>
                  <a:srgbClr val="FF0000"/>
                </a:solidFill>
              </a:rPr>
              <a:t>the</a:t>
            </a:r>
            <a:r>
              <a:rPr lang="en-US" altLang="zh-CN" sz="2800" b="1" dirty="0"/>
              <a:t> </a:t>
            </a:r>
            <a:r>
              <a:rPr lang="en-US" altLang="zh-CN" sz="2800" b="1" dirty="0">
                <a:solidFill>
                  <a:srgbClr val="FF0000"/>
                </a:solidFill>
              </a:rPr>
              <a:t>compass </a:t>
            </a:r>
            <a:r>
              <a:rPr lang="en-US" altLang="zh-CN" sz="2800" dirty="0">
                <a:solidFill>
                  <a:srgbClr val="FF0000"/>
                </a:solidFill>
              </a:rPr>
              <a:t>and the </a:t>
            </a:r>
            <a:r>
              <a:rPr lang="en-US" altLang="zh-CN" sz="2800" b="1" dirty="0">
                <a:solidFill>
                  <a:srgbClr val="FF0000"/>
                </a:solidFill>
              </a:rPr>
              <a:t>map </a:t>
            </a:r>
            <a:r>
              <a:rPr lang="en-US" altLang="zh-CN" sz="2800" dirty="0"/>
              <a:t>guiding the way and </a:t>
            </a:r>
            <a:r>
              <a:rPr lang="en-US" altLang="zh-CN" sz="2800" dirty="0">
                <a:solidFill>
                  <a:srgbClr val="FF0000"/>
                </a:solidFill>
              </a:rPr>
              <a:t>working together</a:t>
            </a:r>
            <a:r>
              <a:rPr lang="en-US" altLang="zh-CN" sz="2800" dirty="0"/>
              <a:t>, Joel and Harry managed to find their way. </a:t>
            </a:r>
            <a:endParaRPr lang="zh-CN" altLang="en-US" sz="2800" dirty="0"/>
          </a:p>
        </p:txBody>
      </p:sp>
      <p:sp>
        <p:nvSpPr>
          <p:cNvPr id="23" name="矩形 22"/>
          <p:cNvSpPr/>
          <p:nvPr/>
        </p:nvSpPr>
        <p:spPr>
          <a:xfrm>
            <a:off x="1482369" y="3834840"/>
            <a:ext cx="2016224" cy="412546"/>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solution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24" name="右箭头 23"/>
          <p:cNvSpPr/>
          <p:nvPr/>
        </p:nvSpPr>
        <p:spPr>
          <a:xfrm flipV="1">
            <a:off x="3498593" y="3922272"/>
            <a:ext cx="583693" cy="136166"/>
          </a:xfrm>
          <a:prstGeom prst="rightArrow">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38975" y="3821010"/>
            <a:ext cx="1872208" cy="412546"/>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result?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83856" y="4297097"/>
            <a:ext cx="3248005" cy="892552"/>
          </a:xfrm>
          <a:prstGeom prst="rect">
            <a:avLst/>
          </a:prstGeom>
          <a:noFill/>
          <a:ln w="28575">
            <a:solidFill>
              <a:srgbClr val="3333FF"/>
            </a:solidFill>
          </a:ln>
        </p:spPr>
        <p:txBody>
          <a:bodyPr wrap="none" rtlCol="0">
            <a:spAutoFit/>
          </a:bodyPr>
          <a:lstStyle/>
          <a:p>
            <a:r>
              <a:rPr lang="en-US" altLang="zh-CN" sz="2600" dirty="0">
                <a:solidFill>
                  <a:srgbClr val="FF0000"/>
                </a:solidFill>
                <a:latin typeface="Times New Roman" panose="02020603050405020304" pitchFamily="18" charset="0"/>
                <a:cs typeface="Times New Roman" panose="02020603050405020304" pitchFamily="18" charset="0"/>
              </a:rPr>
              <a:t>learn to enjoy the hike,</a:t>
            </a:r>
            <a:endParaRPr lang="en-US" altLang="zh-CN" sz="2600" dirty="0">
              <a:solidFill>
                <a:srgbClr val="FF0000"/>
              </a:solidFill>
              <a:latin typeface="Times New Roman" panose="02020603050405020304" pitchFamily="18" charset="0"/>
              <a:cs typeface="Times New Roman" panose="02020603050405020304" pitchFamily="18" charset="0"/>
            </a:endParaRPr>
          </a:p>
          <a:p>
            <a:r>
              <a:rPr lang="en-US" altLang="zh-CN" sz="2600" dirty="0">
                <a:solidFill>
                  <a:srgbClr val="FF0000"/>
                </a:solidFill>
                <a:latin typeface="Times New Roman" panose="02020603050405020304" pitchFamily="18" charset="0"/>
                <a:cs typeface="Times New Roman" panose="02020603050405020304" pitchFamily="18" charset="0"/>
              </a:rPr>
              <a:t>learn to </a:t>
            </a:r>
            <a:r>
              <a:rPr lang="en-US" altLang="zh-CN" sz="2600" b="1" dirty="0">
                <a:solidFill>
                  <a:srgbClr val="FF0000"/>
                </a:solidFill>
                <a:latin typeface="Times New Roman" panose="02020603050405020304" pitchFamily="18" charset="0"/>
                <a:cs typeface="Times New Roman" panose="02020603050405020304" pitchFamily="18" charset="0"/>
              </a:rPr>
              <a:t>cooperate …</a:t>
            </a:r>
            <a:endParaRPr lang="en-US" altLang="zh-C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1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24" grpId="0" animBg="1"/>
      <p:bldP spid="2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7592" y="379570"/>
            <a:ext cx="4618856" cy="586651"/>
          </a:xfrm>
          <a:solidFill>
            <a:srgbClr val="92D050"/>
          </a:solidFill>
          <a:ln>
            <a:noFill/>
          </a:ln>
        </p:spPr>
        <p:txBody>
          <a:bodyPr>
            <a:normAutofit fontScale="90000"/>
          </a:bodyPr>
          <a:lstStyle/>
          <a:p>
            <a:pPr algn="l"/>
            <a:r>
              <a:rPr lang="en-US" altLang="zh-CN" b="1" dirty="0"/>
              <a:t>Plot – paragraph 1</a:t>
            </a:r>
            <a:endParaRPr lang="zh-CN" altLang="en-US" b="1" dirty="0"/>
          </a:p>
        </p:txBody>
      </p:sp>
      <p:sp>
        <p:nvSpPr>
          <p:cNvPr id="3" name="内容占位符 2"/>
          <p:cNvSpPr>
            <a:spLocks noGrp="1"/>
          </p:cNvSpPr>
          <p:nvPr>
            <p:ph idx="1"/>
          </p:nvPr>
        </p:nvSpPr>
        <p:spPr>
          <a:xfrm>
            <a:off x="687512" y="1057300"/>
            <a:ext cx="8640960" cy="1244086"/>
          </a:xfrm>
        </p:spPr>
        <p:txBody>
          <a:bodyPr>
            <a:normAutofit/>
          </a:bodyPr>
          <a:lstStyle/>
          <a:p>
            <a:pPr marL="0" indent="0">
              <a:buNone/>
            </a:pPr>
            <a:r>
              <a:rPr lang="en-US" altLang="zh-CN" sz="2800" b="1" dirty="0"/>
              <a:t>      </a:t>
            </a:r>
            <a:r>
              <a:rPr lang="en-US" altLang="zh-CN" sz="2800" b="1" dirty="0" smtClean="0"/>
              <a:t>Fortunately</a:t>
            </a:r>
            <a:r>
              <a:rPr lang="en-US" altLang="zh-CN" sz="2800" b="1" dirty="0"/>
              <a:t>, their </a:t>
            </a:r>
            <a:r>
              <a:rPr lang="en-US" altLang="zh-CN" sz="2800" b="1" dirty="0">
                <a:solidFill>
                  <a:srgbClr val="0000FF"/>
                </a:solidFill>
              </a:rPr>
              <a:t>wet-through</a:t>
            </a:r>
            <a:r>
              <a:rPr lang="en-US" altLang="zh-CN" sz="2800" b="1" dirty="0"/>
              <a:t> father found himself </a:t>
            </a:r>
            <a:r>
              <a:rPr lang="en-US" altLang="zh-CN" sz="2800" b="1" dirty="0">
                <a:solidFill>
                  <a:srgbClr val="0000FF"/>
                </a:solidFill>
              </a:rPr>
              <a:t>just slightly injured</a:t>
            </a:r>
            <a:r>
              <a:rPr lang="en-US" altLang="zh-CN" sz="2800" b="1" dirty="0"/>
              <a:t>.</a:t>
            </a:r>
            <a:r>
              <a:rPr lang="en-US" altLang="zh-CN" sz="2800" b="1" i="1" dirty="0"/>
              <a:t> But </a:t>
            </a:r>
            <a:r>
              <a:rPr lang="en-US" altLang="zh-CN" sz="2800" b="1" i="1" dirty="0">
                <a:solidFill>
                  <a:srgbClr val="0000FF"/>
                </a:solidFill>
              </a:rPr>
              <a:t>his glasses came off </a:t>
            </a:r>
            <a:r>
              <a:rPr lang="en-US" altLang="zh-CN" sz="2800" b="1" i="1" dirty="0"/>
              <a:t>when he fell in the water.</a:t>
            </a:r>
            <a:endParaRPr lang="zh-CN" altLang="en-US" sz="2800" b="1" dirty="0"/>
          </a:p>
        </p:txBody>
      </p:sp>
      <p:sp>
        <p:nvSpPr>
          <p:cNvPr id="4" name="TextBox 3"/>
          <p:cNvSpPr txBox="1"/>
          <p:nvPr/>
        </p:nvSpPr>
        <p:spPr>
          <a:xfrm>
            <a:off x="1695624" y="2379518"/>
            <a:ext cx="5904656" cy="2246769"/>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dried the clothes</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dealt with the injury</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realized no one guided the way</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panicked</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blamed/argued again</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6452277" y="3721596"/>
            <a:ext cx="2296005" cy="1126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544" y="409228"/>
            <a:ext cx="4618856" cy="545543"/>
          </a:xfrm>
          <a:solidFill>
            <a:srgbClr val="92D050"/>
          </a:solidFill>
          <a:ln>
            <a:noFill/>
          </a:ln>
        </p:spPr>
        <p:txBody>
          <a:bodyPr>
            <a:normAutofit fontScale="90000"/>
          </a:bodyPr>
          <a:lstStyle/>
          <a:p>
            <a:pPr algn="l"/>
            <a:r>
              <a:rPr lang="en-US" altLang="zh-CN" b="1" dirty="0"/>
              <a:t>Plot – paragraph 2</a:t>
            </a:r>
            <a:endParaRPr lang="zh-CN" altLang="en-US" b="1" dirty="0"/>
          </a:p>
        </p:txBody>
      </p:sp>
      <p:sp>
        <p:nvSpPr>
          <p:cNvPr id="3" name="内容占位符 2"/>
          <p:cNvSpPr>
            <a:spLocks noGrp="1"/>
          </p:cNvSpPr>
          <p:nvPr>
            <p:ph idx="1"/>
          </p:nvPr>
        </p:nvSpPr>
        <p:spPr>
          <a:xfrm>
            <a:off x="831528" y="1201316"/>
            <a:ext cx="8229600" cy="936105"/>
          </a:xfrm>
        </p:spPr>
        <p:txBody>
          <a:bodyPr>
            <a:normAutofit/>
          </a:bodyPr>
          <a:lstStyle/>
          <a:p>
            <a:pPr marL="0" indent="0">
              <a:buNone/>
            </a:pPr>
            <a:r>
              <a:rPr lang="en-US" altLang="zh-CN" sz="2800" b="1" dirty="0"/>
              <a:t> </a:t>
            </a:r>
            <a:r>
              <a:rPr lang="en-US" altLang="zh-CN" sz="2800" b="1" i="1" dirty="0"/>
              <a:t>“Just calm down. “Mr. Taylor shouted, "</a:t>
            </a:r>
            <a:r>
              <a:rPr lang="en-US" altLang="zh-CN" sz="2800" b="1" i="1" dirty="0">
                <a:solidFill>
                  <a:srgbClr val="3333FF"/>
                </a:solidFill>
              </a:rPr>
              <a:t>Without my glasses</a:t>
            </a:r>
            <a:r>
              <a:rPr lang="en-US" altLang="zh-CN" sz="2800" b="1" i="1" dirty="0"/>
              <a:t>, we need to </a:t>
            </a:r>
            <a:r>
              <a:rPr lang="en-US" altLang="zh-CN" sz="2800" b="1" i="1" dirty="0">
                <a:solidFill>
                  <a:srgbClr val="3333FF"/>
                </a:solidFill>
              </a:rPr>
              <a:t>work together </a:t>
            </a:r>
            <a:r>
              <a:rPr lang="en-US" altLang="zh-CN" sz="2800" b="1" i="1" dirty="0"/>
              <a:t>to find our way.”</a:t>
            </a:r>
            <a:endParaRPr lang="zh-CN" altLang="zh-CN" sz="2800" b="1" i="1" dirty="0"/>
          </a:p>
        </p:txBody>
      </p:sp>
      <p:sp>
        <p:nvSpPr>
          <p:cNvPr id="4" name="TextBox 3"/>
          <p:cNvSpPr txBox="1"/>
          <p:nvPr/>
        </p:nvSpPr>
        <p:spPr>
          <a:xfrm>
            <a:off x="831528" y="2224688"/>
            <a:ext cx="9184456" cy="2246769"/>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find way with the compass and map</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FF0000"/>
                </a:solidFill>
                <a:latin typeface="Times New Roman" panose="02020603050405020304" pitchFamily="18" charset="0"/>
                <a:cs typeface="Times New Roman" panose="02020603050405020304" pitchFamily="18" charset="0"/>
              </a:rPr>
              <a:t>Lesson learned</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FF0000"/>
                </a:solidFill>
                <a:latin typeface="Times New Roman" panose="02020603050405020304" pitchFamily="18" charset="0"/>
                <a:cs typeface="Times New Roman" panose="02020603050405020304" pitchFamily="18" charset="0"/>
              </a:rPr>
              <a:t>A fall into the pit, a gain in your wit. (</a:t>
            </a:r>
            <a:r>
              <a:rPr lang="zh-CN" altLang="en-US" sz="2800" b="1" dirty="0" smtClean="0">
                <a:solidFill>
                  <a:srgbClr val="FF0000"/>
                </a:solidFill>
                <a:latin typeface="Times New Roman" panose="02020603050405020304" pitchFamily="18" charset="0"/>
                <a:cs typeface="Times New Roman" panose="02020603050405020304" pitchFamily="18" charset="0"/>
              </a:rPr>
              <a:t>吃一堑，长一智）</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FF0000"/>
                </a:solidFill>
                <a:latin typeface="Times New Roman" panose="02020603050405020304" pitchFamily="18" charset="0"/>
                <a:cs typeface="Times New Roman" panose="02020603050405020304" pitchFamily="18" charset="0"/>
              </a:rPr>
              <a:t>learn </a:t>
            </a:r>
            <a:r>
              <a:rPr lang="en-US" altLang="zh-CN" sz="2800" b="1" dirty="0">
                <a:solidFill>
                  <a:srgbClr val="FF0000"/>
                </a:solidFill>
                <a:latin typeface="Times New Roman" panose="02020603050405020304" pitchFamily="18" charset="0"/>
                <a:cs typeface="Times New Roman" panose="02020603050405020304" pitchFamily="18" charset="0"/>
              </a:rPr>
              <a:t>to cooperate</a:t>
            </a: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a:solidFill>
                  <a:srgbClr val="FF0000"/>
                </a:solidFill>
                <a:latin typeface="Times New Roman" panose="02020603050405020304" pitchFamily="18" charset="0"/>
                <a:cs typeface="Times New Roman" panose="02020603050405020304" pitchFamily="18" charset="0"/>
              </a:rPr>
              <a:t>Enjoyed the </a:t>
            </a:r>
            <a:r>
              <a:rPr lang="en-US" altLang="zh-CN" sz="2800" b="1" dirty="0" smtClean="0">
                <a:solidFill>
                  <a:srgbClr val="FF0000"/>
                </a:solidFill>
                <a:latin typeface="Times New Roman" panose="02020603050405020304" pitchFamily="18" charset="0"/>
                <a:cs typeface="Times New Roman" panose="02020603050405020304" pitchFamily="18" charset="0"/>
              </a:rPr>
              <a:t>hike</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46328" y="3670034"/>
            <a:ext cx="2676080" cy="1777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3536" y="337220"/>
            <a:ext cx="5976664" cy="456050"/>
          </a:xfrm>
          <a:solidFill>
            <a:srgbClr val="92D050"/>
          </a:solidFill>
        </p:spPr>
        <p:txBody>
          <a:bodyPr>
            <a:normAutofit fontScale="90000"/>
          </a:bodyPr>
          <a:lstStyle/>
          <a:p>
            <a:pPr algn="l"/>
            <a:r>
              <a:rPr lang="en-US" altLang="zh-CN" sz="3200" b="1" dirty="0">
                <a:solidFill>
                  <a:srgbClr val="0000FF"/>
                </a:solidFill>
              </a:rPr>
              <a:t>Possible version 1 </a:t>
            </a:r>
            <a:r>
              <a:rPr lang="en-US" altLang="zh-CN" sz="3200" b="1" dirty="0"/>
              <a:t>for paragraph 1</a:t>
            </a:r>
            <a:endParaRPr lang="zh-CN" altLang="en-US" sz="3200" b="1" dirty="0"/>
          </a:p>
        </p:txBody>
      </p:sp>
      <p:sp>
        <p:nvSpPr>
          <p:cNvPr id="3" name="内容占位符 2"/>
          <p:cNvSpPr>
            <a:spLocks noGrp="1"/>
          </p:cNvSpPr>
          <p:nvPr>
            <p:ph idx="1"/>
          </p:nvPr>
        </p:nvSpPr>
        <p:spPr>
          <a:xfrm>
            <a:off x="543496" y="913284"/>
            <a:ext cx="9001000" cy="4392488"/>
          </a:xfrm>
        </p:spPr>
        <p:txBody>
          <a:bodyPr>
            <a:noAutofit/>
          </a:bodyPr>
          <a:lstStyle/>
          <a:p>
            <a:pPr marL="0" indent="0" algn="just">
              <a:lnSpc>
                <a:spcPts val="3400"/>
              </a:lnSpc>
              <a:buNone/>
            </a:pPr>
            <a:r>
              <a:rPr lang="en-US" altLang="zh-CN" b="1" dirty="0"/>
              <a:t>    </a:t>
            </a:r>
            <a:r>
              <a:rPr lang="en-US" altLang="zh-CN" sz="2400" b="1" i="1" dirty="0"/>
              <a:t>But his glasses came off when he fell in the water. </a:t>
            </a:r>
            <a:r>
              <a:rPr lang="en-US" altLang="zh-CN" sz="2400" b="1" i="1" dirty="0">
                <a:solidFill>
                  <a:srgbClr val="FF0000"/>
                </a:solidFill>
              </a:rPr>
              <a:t>Sighing deeply,</a:t>
            </a:r>
            <a:r>
              <a:rPr lang="en-US" altLang="zh-CN" sz="2400" b="1" i="1" dirty="0"/>
              <a:t> </a:t>
            </a:r>
            <a:r>
              <a:rPr lang="en-US" altLang="zh-CN" sz="2400" b="1" dirty="0" smtClean="0"/>
              <a:t>Mr. </a:t>
            </a:r>
            <a:r>
              <a:rPr lang="en-US" altLang="zh-CN" sz="2400" b="1" dirty="0"/>
              <a:t>Taylor quickly took off his wet clothes and squeezed the water out. </a:t>
            </a:r>
            <a:r>
              <a:rPr lang="en-US" altLang="zh-CN" sz="2400" b="1" dirty="0">
                <a:solidFill>
                  <a:srgbClr val="FF0000"/>
                </a:solidFill>
              </a:rPr>
              <a:t>While</a:t>
            </a:r>
            <a:r>
              <a:rPr lang="en-US" altLang="zh-CN" sz="2400" b="1" dirty="0"/>
              <a:t> Harry was spreading the clothes on a huge stone, Joel walked their half-naked father to an opening area. </a:t>
            </a:r>
            <a:r>
              <a:rPr lang="en-US" altLang="zh-CN" sz="2400" b="1" dirty="0">
                <a:solidFill>
                  <a:srgbClr val="FF0000"/>
                </a:solidFill>
              </a:rPr>
              <a:t>Seeing</a:t>
            </a:r>
            <a:r>
              <a:rPr lang="en-US" altLang="zh-CN" sz="2400" b="1" dirty="0"/>
              <a:t> his father wrapping the wound with the bandage, Joel felt that </a:t>
            </a:r>
            <a:r>
              <a:rPr lang="en-US" altLang="zh-CN" sz="2400" b="1" dirty="0">
                <a:solidFill>
                  <a:srgbClr val="3333FF"/>
                </a:solidFill>
              </a:rPr>
              <a:t>a thought entered his mind like an electric shock. </a:t>
            </a:r>
            <a:r>
              <a:rPr lang="en-US" altLang="zh-CN" sz="2400" b="1" dirty="0"/>
              <a:t>How could they continue hiking if Dad was unable to see clearly? “If only Harry stopped arguing earlier with me!” he </a:t>
            </a:r>
            <a:r>
              <a:rPr lang="en-US" altLang="zh-CN" sz="2400" b="1" dirty="0">
                <a:solidFill>
                  <a:srgbClr val="3333FF"/>
                </a:solidFill>
              </a:rPr>
              <a:t>murmured, </a:t>
            </a:r>
            <a:r>
              <a:rPr lang="en-US" altLang="zh-CN" sz="2400" b="1" dirty="0">
                <a:solidFill>
                  <a:srgbClr val="FF0000"/>
                </a:solidFill>
              </a:rPr>
              <a:t>with</a:t>
            </a:r>
            <a:r>
              <a:rPr lang="en-US" altLang="zh-CN" sz="2400" b="1" dirty="0">
                <a:solidFill>
                  <a:srgbClr val="3333FF"/>
                </a:solidFill>
              </a:rPr>
              <a:t> his heart sinking and his palms sweating</a:t>
            </a:r>
            <a:r>
              <a:rPr lang="en-US" altLang="zh-CN" sz="2400" b="1" dirty="0"/>
              <a:t>. “I </a:t>
            </a:r>
            <a:r>
              <a:rPr lang="en-US" altLang="zh-CN" sz="2400" b="1" dirty="0" smtClean="0"/>
              <a:t>hate </a:t>
            </a:r>
            <a:r>
              <a:rPr lang="en-US" altLang="zh-CN" sz="2400" b="1" dirty="0"/>
              <a:t>you!” Harry </a:t>
            </a:r>
            <a:r>
              <a:rPr lang="en-US" altLang="zh-CN" sz="2400" b="1" dirty="0">
                <a:solidFill>
                  <a:srgbClr val="3333FF"/>
                </a:solidFill>
              </a:rPr>
              <a:t>yelled, </a:t>
            </a:r>
            <a:r>
              <a:rPr lang="en-US" altLang="zh-CN" sz="2400" b="1" dirty="0">
                <a:solidFill>
                  <a:srgbClr val="FF0000"/>
                </a:solidFill>
              </a:rPr>
              <a:t>glaring at </a:t>
            </a:r>
            <a:r>
              <a:rPr lang="en-US" altLang="zh-CN" sz="2400" b="1" dirty="0">
                <a:solidFill>
                  <a:srgbClr val="3333FF"/>
                </a:solidFill>
              </a:rPr>
              <a:t>him with burning eyes</a:t>
            </a:r>
            <a:r>
              <a:rPr lang="en-US" altLang="zh-CN" sz="2400" b="1" dirty="0"/>
              <a:t>.</a:t>
            </a:r>
            <a:endParaRPr lang="zh-CN" altLang="zh-CN" sz="2400" b="1" dirty="0"/>
          </a:p>
          <a:p>
            <a:pPr marL="0" indent="0" algn="just">
              <a:lnSpc>
                <a:spcPts val="3400"/>
              </a:lnSpc>
              <a:buNone/>
            </a:pPr>
            <a:r>
              <a:rPr lang="en-US" altLang="zh-CN" sz="2400" b="1" i="1" dirty="0"/>
              <a:t> </a:t>
            </a:r>
            <a:endParaRPr lang="zh-CN" alt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3536" y="137430"/>
            <a:ext cx="5904656" cy="415814"/>
          </a:xfrm>
          <a:solidFill>
            <a:srgbClr val="92D050"/>
          </a:solidFill>
        </p:spPr>
        <p:txBody>
          <a:bodyPr>
            <a:normAutofit fontScale="90000"/>
          </a:bodyPr>
          <a:lstStyle/>
          <a:p>
            <a:pPr algn="l"/>
            <a:r>
              <a:rPr lang="en-US" altLang="zh-CN" sz="3200" b="1" dirty="0">
                <a:solidFill>
                  <a:srgbClr val="0000FF"/>
                </a:solidFill>
              </a:rPr>
              <a:t>Possible version 1 </a:t>
            </a:r>
            <a:r>
              <a:rPr lang="en-US" altLang="zh-CN" sz="3200" b="1" dirty="0"/>
              <a:t>for paragraph 2</a:t>
            </a:r>
            <a:endParaRPr lang="zh-CN" altLang="en-US" sz="3200" b="1" dirty="0"/>
          </a:p>
        </p:txBody>
      </p:sp>
      <p:sp>
        <p:nvSpPr>
          <p:cNvPr id="3" name="内容占位符 2"/>
          <p:cNvSpPr>
            <a:spLocks noGrp="1"/>
          </p:cNvSpPr>
          <p:nvPr>
            <p:ph idx="1"/>
          </p:nvPr>
        </p:nvSpPr>
        <p:spPr>
          <a:xfrm>
            <a:off x="327472" y="497470"/>
            <a:ext cx="9289032" cy="5089748"/>
          </a:xfrm>
        </p:spPr>
        <p:txBody>
          <a:bodyPr>
            <a:noAutofit/>
          </a:bodyPr>
          <a:lstStyle/>
          <a:p>
            <a:pPr marL="0" indent="0" algn="just">
              <a:lnSpc>
                <a:spcPts val="3600"/>
              </a:lnSpc>
              <a:buNone/>
            </a:pPr>
            <a:r>
              <a:rPr lang="en-US" altLang="zh-CN" sz="2000" b="1" i="1" dirty="0">
                <a:latin typeface="Arial Rounded MT Bold" panose="020F0704030504030204" pitchFamily="34" charset="0"/>
              </a:rPr>
              <a:t>         “Just calm down. “Mr. Taylor shouted, "Without my glasses, we need to work together to find our way.” </a:t>
            </a:r>
            <a:r>
              <a:rPr lang="en-US" altLang="zh-CN" sz="2000" b="1" dirty="0">
                <a:solidFill>
                  <a:srgbClr val="FF0000"/>
                </a:solidFill>
                <a:latin typeface="Arial Rounded MT Bold" panose="020F0704030504030204" pitchFamily="34" charset="0"/>
              </a:rPr>
              <a:t>After</a:t>
            </a:r>
            <a:r>
              <a:rPr lang="en-US" altLang="zh-CN" sz="2000" b="1" dirty="0">
                <a:latin typeface="Arial Rounded MT Bold" panose="020F0704030504030204" pitchFamily="34" charset="0"/>
              </a:rPr>
              <a:t> He mentioned the map and compass, the boys approached reluctantly and fumbled for them in his backpack. </a:t>
            </a:r>
            <a:r>
              <a:rPr lang="en-US" altLang="zh-CN" sz="2000" b="1" dirty="0">
                <a:solidFill>
                  <a:srgbClr val="FF0000"/>
                </a:solidFill>
                <a:latin typeface="Arial Rounded MT Bold" panose="020F0704030504030204" pitchFamily="34" charset="0"/>
              </a:rPr>
              <a:t>It was not long before </a:t>
            </a:r>
            <a:r>
              <a:rPr lang="en-US" altLang="zh-CN" sz="2000" b="1" dirty="0">
                <a:latin typeface="Arial Rounded MT Bold" panose="020F0704030504030204" pitchFamily="34" charset="0"/>
              </a:rPr>
              <a:t>they located where they were and found out the </a:t>
            </a:r>
            <a:r>
              <a:rPr lang="en-US" altLang="zh-CN" sz="2000" b="1" dirty="0" smtClean="0">
                <a:latin typeface="Arial Rounded MT Bold" panose="020F0704030504030204" pitchFamily="34" charset="0"/>
              </a:rPr>
              <a:t>way. Joel </a:t>
            </a:r>
            <a:r>
              <a:rPr lang="en-US" altLang="zh-CN" sz="2000" b="1" dirty="0">
                <a:latin typeface="Arial Rounded MT Bold" panose="020F0704030504030204" pitchFamily="34" charset="0"/>
              </a:rPr>
              <a:t>soon found himself an expert at using a compass, </a:t>
            </a:r>
            <a:r>
              <a:rPr lang="en-US" altLang="zh-CN" sz="2000" b="1" dirty="0">
                <a:solidFill>
                  <a:srgbClr val="FF0000"/>
                </a:solidFill>
                <a:latin typeface="Arial Rounded MT Bold" panose="020F0704030504030204" pitchFamily="34" charset="0"/>
              </a:rPr>
              <a:t>while</a:t>
            </a:r>
            <a:r>
              <a:rPr lang="en-US" altLang="zh-CN" sz="2000" b="1" dirty="0">
                <a:latin typeface="Arial Rounded MT Bold" panose="020F0704030504030204" pitchFamily="34" charset="0"/>
              </a:rPr>
              <a:t> Harry was an excellent map reader. </a:t>
            </a:r>
            <a:r>
              <a:rPr lang="en-US" altLang="zh-CN" sz="2000" b="1" dirty="0">
                <a:solidFill>
                  <a:srgbClr val="3333FF"/>
                </a:solidFill>
                <a:latin typeface="Arial Rounded MT Bold" panose="020F0704030504030204" pitchFamily="34" charset="0"/>
              </a:rPr>
              <a:t>Now and then</a:t>
            </a:r>
            <a:r>
              <a:rPr lang="en-US" altLang="zh-CN" sz="2000" b="1" dirty="0">
                <a:latin typeface="Arial Rounded MT Bold" panose="020F0704030504030204" pitchFamily="34" charset="0"/>
              </a:rPr>
              <a:t>, </a:t>
            </a:r>
            <a:r>
              <a:rPr lang="en-US" altLang="zh-CN" sz="2000" b="1" dirty="0">
                <a:solidFill>
                  <a:srgbClr val="FF0000"/>
                </a:solidFill>
                <a:latin typeface="Arial Rounded MT Bold" panose="020F0704030504030204" pitchFamily="34" charset="0"/>
              </a:rPr>
              <a:t>pretty birds singing merry songs </a:t>
            </a:r>
            <a:r>
              <a:rPr lang="en-US" altLang="zh-CN" sz="2000" b="1" dirty="0">
                <a:latin typeface="Arial Rounded MT Bold" panose="020F0704030504030204" pitchFamily="34" charset="0"/>
              </a:rPr>
              <a:t>and </a:t>
            </a:r>
            <a:r>
              <a:rPr lang="en-US" altLang="zh-CN" sz="2000" b="1" dirty="0">
                <a:solidFill>
                  <a:srgbClr val="FF0000"/>
                </a:solidFill>
                <a:latin typeface="Arial Rounded MT Bold" panose="020F0704030504030204" pitchFamily="34" charset="0"/>
              </a:rPr>
              <a:t>flowers blooming with smiles </a:t>
            </a:r>
            <a:r>
              <a:rPr lang="en-US" altLang="zh-CN" sz="2000" b="1" dirty="0">
                <a:latin typeface="Arial Rounded MT Bold" panose="020F0704030504030204" pitchFamily="34" charset="0"/>
              </a:rPr>
              <a:t>made the kids immersed in the charm of nature. </a:t>
            </a:r>
            <a:r>
              <a:rPr lang="en-US" altLang="zh-CN" sz="2000" b="1" dirty="0">
                <a:solidFill>
                  <a:srgbClr val="0000FF"/>
                </a:solidFill>
                <a:latin typeface="Arial Rounded MT Bold" panose="020F0704030504030204" pitchFamily="34" charset="0"/>
              </a:rPr>
              <a:t>Later that day</a:t>
            </a:r>
            <a:r>
              <a:rPr lang="en-US" altLang="zh-CN" sz="2000" b="1" dirty="0">
                <a:latin typeface="Arial Rounded MT Bold" panose="020F0704030504030204" pitchFamily="34" charset="0"/>
              </a:rPr>
              <a:t>, they managed to catch sight of some mountain goats and even a grizzly bear and an eagle</a:t>
            </a:r>
            <a:r>
              <a:rPr lang="en-US" altLang="zh-CN" sz="2000" b="1" dirty="0">
                <a:solidFill>
                  <a:srgbClr val="3333FF"/>
                </a:solidFill>
                <a:latin typeface="Arial Rounded MT Bold" panose="020F0704030504030204" pitchFamily="34" charset="0"/>
              </a:rPr>
              <a:t>. </a:t>
            </a:r>
            <a:r>
              <a:rPr lang="en-US" altLang="zh-CN" sz="2000" b="1" dirty="0">
                <a:latin typeface="Arial Rounded MT Bold" panose="020F0704030504030204" pitchFamily="34" charset="0"/>
              </a:rPr>
              <a:t>This unforgettable hiking </a:t>
            </a:r>
            <a:r>
              <a:rPr lang="en-US" altLang="zh-CN" sz="2000" b="1" dirty="0">
                <a:solidFill>
                  <a:srgbClr val="FF0000"/>
                </a:solidFill>
                <a:latin typeface="Arial Rounded MT Bold" panose="020F0704030504030204" pitchFamily="34" charset="0"/>
              </a:rPr>
              <a:t>will be rooted in </a:t>
            </a:r>
            <a:r>
              <a:rPr lang="en-US" altLang="zh-CN" sz="2000" b="1" dirty="0">
                <a:latin typeface="Arial Rounded MT Bold" panose="020F0704030504030204" pitchFamily="34" charset="0"/>
              </a:rPr>
              <a:t>the two brother’s minds, </a:t>
            </a:r>
            <a:r>
              <a:rPr lang="en-US" altLang="zh-CN" sz="2000" b="1" dirty="0">
                <a:solidFill>
                  <a:srgbClr val="FF0000"/>
                </a:solidFill>
                <a:latin typeface="Arial Rounded MT Bold" panose="020F0704030504030204" pitchFamily="34" charset="0"/>
              </a:rPr>
              <a:t>because</a:t>
            </a:r>
            <a:r>
              <a:rPr lang="en-US" altLang="zh-CN" sz="2000" b="1" dirty="0">
                <a:latin typeface="Arial Rounded MT Bold" panose="020F0704030504030204" pitchFamily="34" charset="0"/>
              </a:rPr>
              <a:t> they learn </a:t>
            </a:r>
            <a:r>
              <a:rPr lang="en-US" altLang="zh-CN" sz="2000" b="1" dirty="0" smtClean="0">
                <a:latin typeface="Arial Rounded MT Bold" panose="020F0704030504030204" pitchFamily="34" charset="0"/>
              </a:rPr>
              <a:t>that cooperation </a:t>
            </a:r>
            <a:r>
              <a:rPr lang="en-US" altLang="zh-CN" sz="2000" b="1" dirty="0">
                <a:latin typeface="Arial Rounded MT Bold" panose="020F0704030504030204" pitchFamily="34" charset="0"/>
              </a:rPr>
              <a:t>matters.  </a:t>
            </a:r>
            <a:endParaRPr lang="zh-CN" altLang="zh-CN" sz="2000" b="1"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3536" y="481236"/>
            <a:ext cx="6048672" cy="456050"/>
          </a:xfrm>
          <a:solidFill>
            <a:srgbClr val="92D050"/>
          </a:solidFill>
        </p:spPr>
        <p:txBody>
          <a:bodyPr>
            <a:normAutofit fontScale="90000"/>
          </a:bodyPr>
          <a:lstStyle/>
          <a:p>
            <a:pPr algn="l"/>
            <a:r>
              <a:rPr lang="en-US" altLang="zh-CN" sz="3200" b="1" dirty="0">
                <a:solidFill>
                  <a:srgbClr val="0000FF"/>
                </a:solidFill>
              </a:rPr>
              <a:t>Possible version 2 </a:t>
            </a:r>
            <a:r>
              <a:rPr lang="en-US" altLang="zh-CN" sz="3200" b="1" dirty="0"/>
              <a:t>for paragraph 1</a:t>
            </a:r>
            <a:endParaRPr lang="zh-CN" altLang="en-US" sz="3200" b="1" dirty="0"/>
          </a:p>
        </p:txBody>
      </p:sp>
      <p:sp>
        <p:nvSpPr>
          <p:cNvPr id="3" name="内容占位符 2"/>
          <p:cNvSpPr>
            <a:spLocks noGrp="1"/>
          </p:cNvSpPr>
          <p:nvPr>
            <p:ph idx="1"/>
          </p:nvPr>
        </p:nvSpPr>
        <p:spPr>
          <a:xfrm>
            <a:off x="543496" y="1201316"/>
            <a:ext cx="9145016" cy="3960440"/>
          </a:xfrm>
        </p:spPr>
        <p:txBody>
          <a:bodyPr>
            <a:noAutofit/>
          </a:bodyPr>
          <a:lstStyle/>
          <a:p>
            <a:pPr marL="0" indent="0" algn="just">
              <a:lnSpc>
                <a:spcPct val="150000"/>
              </a:lnSpc>
              <a:buNone/>
            </a:pPr>
            <a:r>
              <a:rPr lang="en-US" altLang="zh-CN" b="1" dirty="0"/>
              <a:t>    </a:t>
            </a:r>
            <a:r>
              <a:rPr lang="en-US" altLang="zh-CN" sz="2400" b="1" i="1" dirty="0"/>
              <a:t>But his glasses came off when he fell in the water. </a:t>
            </a:r>
            <a:r>
              <a:rPr lang="en-US" altLang="zh-CN" sz="2400" b="1" dirty="0" smtClean="0"/>
              <a:t>Mr. </a:t>
            </a:r>
            <a:r>
              <a:rPr lang="en-US" altLang="zh-CN" sz="2400" b="1" dirty="0"/>
              <a:t>Taylor </a:t>
            </a:r>
            <a:r>
              <a:rPr lang="en-US" altLang="zh-CN" sz="2400" b="1" dirty="0">
                <a:solidFill>
                  <a:srgbClr val="FF0000"/>
                </a:solidFill>
              </a:rPr>
              <a:t>was stunned for a moment, wondering what to do next. </a:t>
            </a:r>
            <a:r>
              <a:rPr lang="en-US" altLang="zh-CN" sz="2400" b="1" dirty="0"/>
              <a:t> At the same time, Harry </a:t>
            </a:r>
            <a:r>
              <a:rPr lang="en-US" altLang="zh-CN" sz="2400" b="1" dirty="0">
                <a:solidFill>
                  <a:srgbClr val="3333FF"/>
                </a:solidFill>
              </a:rPr>
              <a:t>burst out crying </a:t>
            </a:r>
            <a:r>
              <a:rPr lang="en-US" altLang="zh-CN" sz="2400" b="1" dirty="0">
                <a:solidFill>
                  <a:srgbClr val="FF0000"/>
                </a:solidFill>
              </a:rPr>
              <a:t>with bitter tears rolling down his blank cheek</a:t>
            </a:r>
            <a:r>
              <a:rPr lang="en-US" altLang="zh-CN" sz="2400" b="1" dirty="0"/>
              <a:t>. </a:t>
            </a:r>
            <a:r>
              <a:rPr lang="en-US" altLang="zh-CN" sz="2400" b="1" dirty="0">
                <a:solidFill>
                  <a:srgbClr val="FF0000"/>
                </a:solidFill>
              </a:rPr>
              <a:t>Immersed in horror</a:t>
            </a:r>
            <a:r>
              <a:rPr lang="en-US" altLang="zh-CN" sz="2400" b="1" dirty="0"/>
              <a:t>, Joel’s body </a:t>
            </a:r>
            <a:r>
              <a:rPr lang="en-US" altLang="zh-CN" sz="2400" b="1" dirty="0">
                <a:solidFill>
                  <a:srgbClr val="3333FF"/>
                </a:solidFill>
              </a:rPr>
              <a:t>was shivering</a:t>
            </a:r>
            <a:r>
              <a:rPr lang="en-US" altLang="zh-CN" sz="2400" b="1" dirty="0"/>
              <a:t> and </a:t>
            </a:r>
            <a:r>
              <a:rPr lang="en-US" altLang="zh-CN" sz="2400" b="1" dirty="0">
                <a:solidFill>
                  <a:srgbClr val="3333FF"/>
                </a:solidFill>
              </a:rPr>
              <a:t>his palms were sweating heavily</a:t>
            </a:r>
            <a:r>
              <a:rPr lang="en-US" altLang="zh-CN" sz="2400" b="1" dirty="0"/>
              <a:t>. They </a:t>
            </a:r>
            <a:r>
              <a:rPr lang="en-US" altLang="zh-CN" sz="2400" b="1" dirty="0">
                <a:solidFill>
                  <a:srgbClr val="3333FF"/>
                </a:solidFill>
              </a:rPr>
              <a:t>were all in a dilemma </a:t>
            </a:r>
            <a:r>
              <a:rPr lang="en-US" altLang="zh-CN" sz="2400" b="1" dirty="0"/>
              <a:t>and </a:t>
            </a:r>
            <a:r>
              <a:rPr lang="en-US" altLang="zh-CN" sz="2400" b="1" dirty="0">
                <a:solidFill>
                  <a:srgbClr val="3333FF"/>
                </a:solidFill>
              </a:rPr>
              <a:t>felt  a kind of sorrow mingled with regret</a:t>
            </a:r>
            <a:r>
              <a:rPr lang="en-US" altLang="zh-CN" sz="2400" b="1" dirty="0"/>
              <a:t>.</a:t>
            </a:r>
            <a:r>
              <a:rPr lang="en-US" altLang="zh-CN" sz="2400" b="1" dirty="0">
                <a:solidFill>
                  <a:srgbClr val="3333FF"/>
                </a:solidFill>
              </a:rPr>
              <a:t> </a:t>
            </a:r>
            <a:r>
              <a:rPr lang="en-US" altLang="zh-CN" sz="2400" b="1" dirty="0"/>
              <a:t>Afterwards, his two sons began arguing with each other again.</a:t>
            </a:r>
            <a:endParaRPr lang="zh-CN" altLang="zh-CN" sz="2400" b="1" dirty="0"/>
          </a:p>
          <a:p>
            <a:pPr marL="0" indent="0" algn="just">
              <a:lnSpc>
                <a:spcPts val="3400"/>
              </a:lnSpc>
              <a:buNone/>
            </a:pPr>
            <a:r>
              <a:rPr lang="en-US" altLang="zh-CN" sz="2400" b="1" dirty="0"/>
              <a:t>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528" y="409228"/>
            <a:ext cx="5760640" cy="432048"/>
          </a:xfrm>
          <a:solidFill>
            <a:srgbClr val="92D050"/>
          </a:solidFill>
        </p:spPr>
        <p:txBody>
          <a:bodyPr>
            <a:normAutofit fontScale="90000"/>
          </a:bodyPr>
          <a:lstStyle/>
          <a:p>
            <a:pPr algn="l"/>
            <a:r>
              <a:rPr lang="en-US" altLang="zh-CN" sz="3200" b="1" dirty="0">
                <a:solidFill>
                  <a:srgbClr val="0000FF"/>
                </a:solidFill>
              </a:rPr>
              <a:t>Possible version 2 </a:t>
            </a:r>
            <a:r>
              <a:rPr lang="en-US" altLang="zh-CN" sz="3200" b="1" dirty="0"/>
              <a:t>for paragraph 2</a:t>
            </a:r>
            <a:endParaRPr lang="zh-CN" altLang="en-US" sz="3200" b="1" dirty="0"/>
          </a:p>
        </p:txBody>
      </p:sp>
      <p:sp>
        <p:nvSpPr>
          <p:cNvPr id="3" name="内容占位符 2"/>
          <p:cNvSpPr>
            <a:spLocks noGrp="1"/>
          </p:cNvSpPr>
          <p:nvPr>
            <p:ph idx="1"/>
          </p:nvPr>
        </p:nvSpPr>
        <p:spPr>
          <a:xfrm>
            <a:off x="543496" y="985292"/>
            <a:ext cx="9001000" cy="4176464"/>
          </a:xfrm>
        </p:spPr>
        <p:txBody>
          <a:bodyPr>
            <a:noAutofit/>
          </a:bodyPr>
          <a:lstStyle/>
          <a:p>
            <a:pPr marL="0" indent="0" algn="just">
              <a:lnSpc>
                <a:spcPts val="3600"/>
              </a:lnSpc>
              <a:buNone/>
            </a:pPr>
            <a:r>
              <a:rPr lang="en-US" altLang="zh-CN" sz="2000" b="1" i="1" dirty="0">
                <a:latin typeface="Arial Rounded MT Bold" panose="020F0704030504030204" pitchFamily="34" charset="0"/>
              </a:rPr>
              <a:t>         “Just calm down. “Mr. Taylor shouted, "Without my glasses, we need to work together to find our way.” </a:t>
            </a:r>
            <a:r>
              <a:rPr lang="en-US" altLang="zh-CN" sz="2000" b="1" u="sng" dirty="0">
                <a:latin typeface="Arial Rounded MT Bold" panose="020F0704030504030204" pitchFamily="34" charset="0"/>
              </a:rPr>
              <a:t>Joel</a:t>
            </a:r>
            <a:r>
              <a:rPr lang="en-US" altLang="zh-CN" sz="2000" b="1" dirty="0">
                <a:latin typeface="Arial Rounded MT Bold" panose="020F0704030504030204" pitchFamily="34" charset="0"/>
              </a:rPr>
              <a:t> wiped </a:t>
            </a:r>
            <a:r>
              <a:rPr lang="en-US" altLang="zh-CN" sz="2000" b="1" u="sng" dirty="0">
                <a:latin typeface="Arial Rounded MT Bold" panose="020F0704030504030204" pitchFamily="34" charset="0"/>
              </a:rPr>
              <a:t>Harry</a:t>
            </a:r>
            <a:r>
              <a:rPr lang="en-US" altLang="zh-CN" sz="2000" b="1" dirty="0">
                <a:latin typeface="Arial Rounded MT Bold" panose="020F0704030504030204" pitchFamily="34" charset="0"/>
              </a:rPr>
              <a:t>’s tears away and it hit </a:t>
            </a:r>
            <a:r>
              <a:rPr lang="en-US" altLang="zh-CN" sz="2000" b="1" u="sng" dirty="0">
                <a:latin typeface="Arial Rounded MT Bold" panose="020F0704030504030204" pitchFamily="34" charset="0"/>
              </a:rPr>
              <a:t>Harry</a:t>
            </a:r>
            <a:r>
              <a:rPr lang="en-US" altLang="zh-CN" sz="2000" b="1" dirty="0">
                <a:latin typeface="Arial Rounded MT Bold" panose="020F0704030504030204" pitchFamily="34" charset="0"/>
              </a:rPr>
              <a:t> that they had brought a </a:t>
            </a:r>
            <a:r>
              <a:rPr lang="en-US" altLang="zh-CN" sz="2000" b="1" u="sng" dirty="0">
                <a:latin typeface="Arial Rounded MT Bold" panose="020F0704030504030204" pitchFamily="34" charset="0"/>
              </a:rPr>
              <a:t>map</a:t>
            </a:r>
            <a:r>
              <a:rPr lang="en-US" altLang="zh-CN" sz="2000" b="1" dirty="0">
                <a:latin typeface="Arial Rounded MT Bold" panose="020F0704030504030204" pitchFamily="34" charset="0"/>
              </a:rPr>
              <a:t> wrapped in plastic! </a:t>
            </a:r>
            <a:r>
              <a:rPr lang="en-US" altLang="zh-CN" sz="2000" b="1" dirty="0">
                <a:solidFill>
                  <a:srgbClr val="FF0000"/>
                </a:solidFill>
                <a:latin typeface="Arial Rounded MT Bold" panose="020F0704030504030204" pitchFamily="34" charset="0"/>
              </a:rPr>
              <a:t>Joel’s eyes twinkled with merriment</a:t>
            </a:r>
            <a:r>
              <a:rPr lang="en-US" altLang="zh-CN" sz="2000" b="1" dirty="0">
                <a:latin typeface="Arial Rounded MT Bold" panose="020F0704030504030204" pitchFamily="34" charset="0"/>
              </a:rPr>
              <a:t> and </a:t>
            </a:r>
            <a:r>
              <a:rPr lang="en-US" altLang="zh-CN" sz="2000" b="1" dirty="0">
                <a:solidFill>
                  <a:srgbClr val="3333FF"/>
                </a:solidFill>
                <a:latin typeface="Arial Rounded MT Bold" panose="020F0704030504030204" pitchFamily="34" charset="0"/>
              </a:rPr>
              <a:t>reached the map out </a:t>
            </a:r>
            <a:r>
              <a:rPr lang="en-US" altLang="zh-CN" sz="2000" b="1" dirty="0">
                <a:latin typeface="Arial Rounded MT Bold" panose="020F0704030504030204" pitchFamily="34" charset="0"/>
              </a:rPr>
              <a:t>instantly. “I love reading books about explorers, so I can </a:t>
            </a:r>
            <a:r>
              <a:rPr lang="en-US" altLang="zh-CN" sz="2000" b="1" dirty="0">
                <a:solidFill>
                  <a:srgbClr val="FF0000"/>
                </a:solidFill>
                <a:latin typeface="Arial Rounded MT Bold" panose="020F0704030504030204" pitchFamily="34" charset="0"/>
              </a:rPr>
              <a:t>definitely</a:t>
            </a:r>
            <a:r>
              <a:rPr lang="en-US" altLang="zh-CN" sz="2000" b="1" dirty="0">
                <a:latin typeface="Arial Rounded MT Bold" panose="020F0704030504030204" pitchFamily="34" charset="0"/>
              </a:rPr>
              <a:t> use this map to find our way! Joel </a:t>
            </a:r>
            <a:r>
              <a:rPr lang="en-US" altLang="zh-CN" sz="2000" b="1" dirty="0">
                <a:solidFill>
                  <a:srgbClr val="0000FF"/>
                </a:solidFill>
                <a:latin typeface="Arial Rounded MT Bold" panose="020F0704030504030204" pitchFamily="34" charset="0"/>
              </a:rPr>
              <a:t>screamed out</a:t>
            </a:r>
            <a:r>
              <a:rPr lang="en-US" altLang="zh-CN" sz="2000" b="1" dirty="0">
                <a:latin typeface="Arial Rounded MT Bold" panose="020F0704030504030204" pitchFamily="34" charset="0"/>
              </a:rPr>
              <a:t>, They tried their best to go back home and </a:t>
            </a:r>
            <a:r>
              <a:rPr lang="en-US" altLang="zh-CN" sz="2000" b="1" dirty="0">
                <a:solidFill>
                  <a:srgbClr val="0000FF"/>
                </a:solidFill>
                <a:latin typeface="Arial Rounded MT Bold" panose="020F0704030504030204" pitchFamily="34" charset="0"/>
              </a:rPr>
              <a:t>their anxiety disappeared </a:t>
            </a:r>
            <a:r>
              <a:rPr lang="en-US" altLang="zh-CN" sz="2000" b="1" dirty="0">
                <a:latin typeface="Arial Rounded MT Bold" panose="020F0704030504030204" pitchFamily="34" charset="0"/>
              </a:rPr>
              <a:t>and then </a:t>
            </a:r>
            <a:r>
              <a:rPr lang="en-US" altLang="zh-CN" sz="2000" b="1" dirty="0">
                <a:solidFill>
                  <a:srgbClr val="0000FF"/>
                </a:solidFill>
                <a:latin typeface="Arial Rounded MT Bold" panose="020F0704030504030204" pitchFamily="34" charset="0"/>
              </a:rPr>
              <a:t>their bravery started to grow</a:t>
            </a:r>
            <a:r>
              <a:rPr lang="en-US" altLang="zh-CN" sz="2000" b="1" dirty="0">
                <a:latin typeface="Arial Rounded MT Bold" panose="020F0704030504030204" pitchFamily="34" charset="0"/>
              </a:rPr>
              <a:t>. </a:t>
            </a:r>
            <a:r>
              <a:rPr lang="en-US" altLang="zh-CN" sz="2000" b="1" dirty="0">
                <a:solidFill>
                  <a:srgbClr val="FF0000"/>
                </a:solidFill>
                <a:latin typeface="Arial Rounded MT Bold" panose="020F0704030504030204" pitchFamily="34" charset="0"/>
              </a:rPr>
              <a:t>Eventually, </a:t>
            </a:r>
            <a:r>
              <a:rPr lang="en-US" altLang="zh-CN" sz="2000" b="1" dirty="0">
                <a:latin typeface="Arial Rounded MT Bold" panose="020F0704030504030204" pitchFamily="34" charset="0"/>
              </a:rPr>
              <a:t>they got home successfully. “What an </a:t>
            </a:r>
            <a:r>
              <a:rPr lang="en-US" altLang="zh-CN" sz="2000" b="1" u="sng" dirty="0">
                <a:latin typeface="Arial Rounded MT Bold" panose="020F0704030504030204" pitchFamily="34" charset="0"/>
              </a:rPr>
              <a:t>unforgettable</a:t>
            </a:r>
            <a:r>
              <a:rPr lang="en-US" altLang="zh-CN" sz="2000" b="1" dirty="0">
                <a:latin typeface="Arial Rounded MT Bold" panose="020F0704030504030204" pitchFamily="34" charset="0"/>
              </a:rPr>
              <a:t> </a:t>
            </a:r>
            <a:r>
              <a:rPr lang="en-US" altLang="zh-CN" sz="2000" b="1" dirty="0" smtClean="0">
                <a:latin typeface="Arial Rounded MT Bold" panose="020F0704030504030204" pitchFamily="34" charset="0"/>
              </a:rPr>
              <a:t>experience</a:t>
            </a:r>
            <a:r>
              <a:rPr lang="en-US" altLang="zh-CN" sz="2000" b="1" dirty="0">
                <a:latin typeface="Arial Rounded MT Bold" panose="020F0704030504030204" pitchFamily="34" charset="0"/>
              </a:rPr>
              <a:t>!” They said.  </a:t>
            </a:r>
            <a:endParaRPr lang="zh-CN" altLang="zh-CN" sz="2000" b="1"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0159999" cy="5715000"/>
          </a:xfrm>
          <a:prstGeom prst="rect">
            <a:avLst/>
          </a:prstGeom>
        </p:spPr>
      </p:pic>
      <p:sp>
        <p:nvSpPr>
          <p:cNvPr id="2" name="标题 1"/>
          <p:cNvSpPr>
            <a:spLocks noGrp="1"/>
          </p:cNvSpPr>
          <p:nvPr>
            <p:ph type="title"/>
          </p:nvPr>
        </p:nvSpPr>
        <p:spPr>
          <a:xfrm>
            <a:off x="2127672" y="697260"/>
            <a:ext cx="6320155" cy="936392"/>
          </a:xfrm>
          <a:solidFill>
            <a:schemeClr val="accent3">
              <a:lumMod val="20000"/>
              <a:lumOff val="80000"/>
              <a:alpha val="60000"/>
            </a:schemeClr>
          </a:solidFill>
        </p:spPr>
        <p:txBody>
          <a:bodyPr/>
          <a:lstStyle/>
          <a:p>
            <a:pPr algn="ctr"/>
            <a:r>
              <a:rPr lang="en-US" altLang="zh-CN" sz="3600" b="1" dirty="0" smtClean="0">
                <a:solidFill>
                  <a:srgbClr val="FF0000"/>
                </a:solidFill>
                <a:latin typeface="Algerian" panose="04020705040A02060702" pitchFamily="82" charset="0"/>
              </a:rPr>
              <a:t>Thanks for your attention</a:t>
            </a:r>
            <a:r>
              <a:rPr lang="zh-CN" altLang="en-US" sz="3600" b="1" dirty="0" smtClean="0">
                <a:solidFill>
                  <a:srgbClr val="FF0000"/>
                </a:solidFill>
                <a:latin typeface="Algerian" panose="04020705040A02060702" pitchFamily="82" charset="0"/>
              </a:rPr>
              <a:t>！</a:t>
            </a:r>
            <a:endParaRPr lang="zh-CN" altLang="en-US" sz="3600" b="1" dirty="0">
              <a:solidFill>
                <a:srgbClr val="FF0000"/>
              </a:solidFill>
              <a:latin typeface="Algerian" panose="04020705040A020607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3858" y="841276"/>
            <a:ext cx="9649072" cy="4320480"/>
          </a:xfrm>
        </p:spPr>
        <p:txBody>
          <a:bodyPr>
            <a:noAutofit/>
          </a:bodyPr>
          <a:lstStyle/>
          <a:p>
            <a:pPr marL="0" indent="0">
              <a:buNone/>
            </a:pPr>
            <a:r>
              <a:rPr lang="zh-CN" altLang="zh-CN" sz="1900" b="1" dirty="0">
                <a:latin typeface="Times New Roman" panose="02020603050405020304" pitchFamily="18" charset="0"/>
                <a:cs typeface="Times New Roman" panose="02020603050405020304" pitchFamily="18" charset="0"/>
              </a:rPr>
              <a:t>阅读下面短文，根据所给情节进行续写，使之构成一个完整的故事。</a:t>
            </a:r>
            <a:endParaRPr lang="zh-CN" altLang="zh-CN" sz="1900" b="1" dirty="0">
              <a:latin typeface="Times New Roman" panose="02020603050405020304" pitchFamily="18" charset="0"/>
              <a:cs typeface="Times New Roman" panose="02020603050405020304" pitchFamily="18" charset="0"/>
            </a:endParaRPr>
          </a:p>
          <a:p>
            <a:pPr marL="0" indent="0">
              <a:buNone/>
            </a:pPr>
            <a:r>
              <a:rPr lang="en-US" altLang="zh-CN" sz="1900" b="1" u="sng" dirty="0">
                <a:latin typeface="Times New Roman" panose="02020603050405020304" pitchFamily="18" charset="0"/>
                <a:cs typeface="Times New Roman" panose="02020603050405020304" pitchFamily="18" charset="0"/>
              </a:rPr>
              <a:t>Mr. Taylor</a:t>
            </a:r>
            <a:r>
              <a:rPr lang="en-US" altLang="zh-CN" sz="1900" b="1" dirty="0">
                <a:latin typeface="Times New Roman" panose="02020603050405020304" pitchFamily="18" charset="0"/>
                <a:cs typeface="Times New Roman" panose="02020603050405020304" pitchFamily="18" charset="0"/>
              </a:rPr>
              <a:t> checked again: water, food, bandage, medicines, a </a:t>
            </a:r>
            <a:r>
              <a:rPr lang="en-US" altLang="zh-CN" sz="1900" b="1" u="sng" dirty="0">
                <a:latin typeface="Times New Roman" panose="02020603050405020304" pitchFamily="18" charset="0"/>
                <a:cs typeface="Times New Roman" panose="02020603050405020304" pitchFamily="18" charset="0"/>
              </a:rPr>
              <a:t>compass</a:t>
            </a:r>
            <a:r>
              <a:rPr lang="en-US" altLang="zh-CN" sz="1900" b="1" dirty="0">
                <a:latin typeface="Times New Roman" panose="02020603050405020304" pitchFamily="18" charset="0"/>
                <a:cs typeface="Times New Roman" panose="02020603050405020304" pitchFamily="18" charset="0"/>
              </a:rPr>
              <a:t>, and a </a:t>
            </a:r>
            <a:r>
              <a:rPr lang="en-US" altLang="zh-CN" sz="1900" b="1" u="sng" dirty="0">
                <a:latin typeface="Times New Roman" panose="02020603050405020304" pitchFamily="18" charset="0"/>
                <a:cs typeface="Times New Roman" panose="02020603050405020304" pitchFamily="18" charset="0"/>
              </a:rPr>
              <a:t>map</a:t>
            </a:r>
            <a:r>
              <a:rPr lang="en-US" altLang="zh-CN" sz="1900" b="1" dirty="0">
                <a:latin typeface="Times New Roman" panose="02020603050405020304" pitchFamily="18" charset="0"/>
                <a:cs typeface="Times New Roman" panose="02020603050405020304" pitchFamily="18" charset="0"/>
              </a:rPr>
              <a:t> wrapped in plastic… Bingo! He put all that he prepared for the coming hiking into his backpack.</a:t>
            </a:r>
            <a:br>
              <a:rPr lang="en-US" altLang="zh-CN" sz="1900" b="1" dirty="0">
                <a:latin typeface="Times New Roman" panose="02020603050405020304" pitchFamily="18" charset="0"/>
                <a:cs typeface="Times New Roman" panose="02020603050405020304" pitchFamily="18" charset="0"/>
              </a:rPr>
            </a:br>
            <a:endParaRPr lang="en-US" altLang="zh-CN" sz="1900" b="1" dirty="0">
              <a:latin typeface="Times New Roman" panose="02020603050405020304" pitchFamily="18" charset="0"/>
              <a:cs typeface="Times New Roman" panose="02020603050405020304" pitchFamily="18" charset="0"/>
            </a:endParaRPr>
          </a:p>
          <a:p>
            <a:pPr marL="0" indent="0">
              <a:buNone/>
            </a:pPr>
            <a:r>
              <a:rPr lang="en-US" altLang="zh-CN" sz="1900" b="1" dirty="0">
                <a:latin typeface="Times New Roman" panose="02020603050405020304" pitchFamily="18" charset="0"/>
                <a:cs typeface="Times New Roman" panose="02020603050405020304" pitchFamily="18" charset="0"/>
              </a:rPr>
              <a:t>Mr. Taylor was fond of hiking, this time in particular, for it was the first time for him to hike with his two sons, </a:t>
            </a:r>
            <a:r>
              <a:rPr lang="en-US" altLang="zh-CN" sz="1900" b="1" u="sng" dirty="0">
                <a:latin typeface="Times New Roman" panose="02020603050405020304" pitchFamily="18" charset="0"/>
                <a:cs typeface="Times New Roman" panose="02020603050405020304" pitchFamily="18" charset="0"/>
              </a:rPr>
              <a:t>Harry</a:t>
            </a:r>
            <a:r>
              <a:rPr lang="en-US" altLang="zh-CN" sz="1900" b="1" dirty="0">
                <a:latin typeface="Times New Roman" panose="02020603050405020304" pitchFamily="18" charset="0"/>
                <a:cs typeface="Times New Roman" panose="02020603050405020304" pitchFamily="18" charset="0"/>
              </a:rPr>
              <a:t> and </a:t>
            </a:r>
            <a:r>
              <a:rPr lang="en-US" altLang="zh-CN" sz="1900" b="1" u="sng" dirty="0">
                <a:latin typeface="Times New Roman" panose="02020603050405020304" pitchFamily="18" charset="0"/>
                <a:cs typeface="Times New Roman" panose="02020603050405020304" pitchFamily="18" charset="0"/>
              </a:rPr>
              <a:t>Joel</a:t>
            </a:r>
            <a:r>
              <a:rPr lang="en-US" altLang="zh-CN" sz="1900" b="1" dirty="0">
                <a:latin typeface="Times New Roman" panose="02020603050405020304" pitchFamily="18" charset="0"/>
                <a:cs typeface="Times New Roman" panose="02020603050405020304" pitchFamily="18" charset="0"/>
              </a:rPr>
              <a:t>. Joel liked reading books about explorers and Harry joined the hiking club in his school this term. "It will be an </a:t>
            </a:r>
            <a:r>
              <a:rPr lang="en-US" altLang="zh-CN" sz="1900" b="1" u="sng" dirty="0">
                <a:latin typeface="Times New Roman" panose="02020603050405020304" pitchFamily="18" charset="0"/>
                <a:cs typeface="Times New Roman" panose="02020603050405020304" pitchFamily="18" charset="0"/>
              </a:rPr>
              <a:t>unforgettable</a:t>
            </a:r>
            <a:r>
              <a:rPr lang="en-US" altLang="zh-CN" sz="1900" b="1" dirty="0">
                <a:latin typeface="Times New Roman" panose="02020603050405020304" pitchFamily="18" charset="0"/>
                <a:cs typeface="Times New Roman" panose="02020603050405020304" pitchFamily="18" charset="0"/>
              </a:rPr>
              <a:t> experience, definitely.”  he whispered to himself, unconsciously a smile spreading over his face. </a:t>
            </a:r>
            <a:br>
              <a:rPr lang="en-US" altLang="zh-CN" sz="1900" b="1" dirty="0">
                <a:latin typeface="Times New Roman" panose="02020603050405020304" pitchFamily="18" charset="0"/>
                <a:cs typeface="Times New Roman" panose="02020603050405020304" pitchFamily="18" charset="0"/>
              </a:rPr>
            </a:br>
            <a:endParaRPr lang="en-US" altLang="zh-CN" sz="1900" b="1" dirty="0">
              <a:latin typeface="Times New Roman" panose="02020603050405020304" pitchFamily="18" charset="0"/>
              <a:cs typeface="Times New Roman" panose="02020603050405020304" pitchFamily="18" charset="0"/>
            </a:endParaRPr>
          </a:p>
          <a:p>
            <a:pPr marL="0" indent="0">
              <a:buNone/>
            </a:pPr>
            <a:r>
              <a:rPr lang="en-US" altLang="zh-CN" sz="1900" b="1" dirty="0">
                <a:latin typeface="Times New Roman" panose="02020603050405020304" pitchFamily="18" charset="0"/>
                <a:cs typeface="Times New Roman" panose="02020603050405020304" pitchFamily="18" charset="0"/>
              </a:rPr>
              <a:t>Harry and Joel, however, argued for the first three miles of their hiking trip. Harry accused Joel of wearing smelly old shoes. Joel </a:t>
            </a:r>
            <a:r>
              <a:rPr lang="en-US" altLang="zh-CN" sz="1900" b="1" u="sng" dirty="0">
                <a:latin typeface="Times New Roman" panose="02020603050405020304" pitchFamily="18" charset="0"/>
                <a:cs typeface="Times New Roman" panose="02020603050405020304" pitchFamily="18" charset="0"/>
              </a:rPr>
              <a:t>blamed</a:t>
            </a:r>
            <a:r>
              <a:rPr lang="en-US" altLang="zh-CN" sz="1900" b="1" dirty="0">
                <a:latin typeface="Times New Roman" panose="02020603050405020304" pitchFamily="18" charset="0"/>
                <a:cs typeface="Times New Roman" panose="02020603050405020304" pitchFamily="18" charset="0"/>
              </a:rPr>
              <a:t> Harry for using all of the bug spray(</a:t>
            </a:r>
            <a:r>
              <a:rPr lang="zh-CN" altLang="zh-CN" sz="1900" b="1" dirty="0">
                <a:latin typeface="Times New Roman" panose="02020603050405020304" pitchFamily="18" charset="0"/>
                <a:cs typeface="Times New Roman" panose="02020603050405020304" pitchFamily="18" charset="0"/>
              </a:rPr>
              <a:t>喷雾防虫剂</a:t>
            </a:r>
            <a:r>
              <a:rPr lang="en-US" altLang="zh-CN" sz="1900" b="1" dirty="0">
                <a:latin typeface="Times New Roman" panose="02020603050405020304" pitchFamily="18" charset="0"/>
                <a:cs typeface="Times New Roman" panose="02020603050405020304" pitchFamily="18" charset="0"/>
              </a:rPr>
              <a:t>). Harry told Joel he smelled terrible</a:t>
            </a:r>
            <a:r>
              <a:rPr lang="zh-CN" altLang="zh-CN" sz="1900" b="1" dirty="0">
                <a:latin typeface="Times New Roman" panose="02020603050405020304" pitchFamily="18" charset="0"/>
                <a:cs typeface="Times New Roman" panose="02020603050405020304" pitchFamily="18" charset="0"/>
              </a:rPr>
              <a:t>，</a:t>
            </a:r>
            <a:r>
              <a:rPr lang="en-US" altLang="zh-CN" sz="1900" b="1" dirty="0">
                <a:latin typeface="Times New Roman" panose="02020603050405020304" pitchFamily="18" charset="0"/>
                <a:cs typeface="Times New Roman" panose="02020603050405020304" pitchFamily="18" charset="0"/>
              </a:rPr>
              <a:t>Joel called Harry a coward(</a:t>
            </a:r>
            <a:r>
              <a:rPr lang="zh-CN" altLang="zh-CN" sz="1900" b="1" dirty="0">
                <a:latin typeface="Times New Roman" panose="02020603050405020304" pitchFamily="18" charset="0"/>
                <a:cs typeface="Times New Roman" panose="02020603050405020304" pitchFamily="18" charset="0"/>
              </a:rPr>
              <a:t>懦夫</a:t>
            </a:r>
            <a:r>
              <a:rPr lang="en-US" altLang="zh-CN" sz="1900" b="1" dirty="0">
                <a:latin typeface="Times New Roman" panose="02020603050405020304" pitchFamily="18" charset="0"/>
                <a:cs typeface="Times New Roman" panose="02020603050405020304" pitchFamily="18" charset="0"/>
              </a:rPr>
              <a:t>).</a:t>
            </a:r>
            <a:br>
              <a:rPr lang="en-US" altLang="zh-CN" sz="1900" b="1" dirty="0">
                <a:latin typeface="Times New Roman" panose="02020603050405020304" pitchFamily="18" charset="0"/>
                <a:cs typeface="Times New Roman" panose="02020603050405020304" pitchFamily="18" charset="0"/>
              </a:rPr>
            </a:br>
            <a:endParaRPr lang="en-US" altLang="zh-CN" sz="1900" b="1" dirty="0">
              <a:latin typeface="Times New Roman" panose="02020603050405020304" pitchFamily="18" charset="0"/>
              <a:cs typeface="Times New Roman" panose="02020603050405020304" pitchFamily="18" charset="0"/>
            </a:endParaRPr>
          </a:p>
          <a:p>
            <a:pPr marL="0" indent="0">
              <a:buNone/>
            </a:pPr>
            <a:r>
              <a:rPr lang="en-US" altLang="zh-CN" sz="1900" b="1" dirty="0">
                <a:latin typeface="Times New Roman" panose="02020603050405020304" pitchFamily="18" charset="0"/>
                <a:cs typeface="Times New Roman" panose="02020603050405020304" pitchFamily="18" charset="0"/>
              </a:rPr>
              <a:t>“ Will the two of you just quiet down and enjoy our hike together? ”their father said. “You‘re missing all of the beautiful scenery!”</a:t>
            </a:r>
            <a:endParaRPr lang="zh-CN" altLang="en-US" sz="1900" b="1" dirty="0">
              <a:latin typeface="Times New Roman" panose="02020603050405020304" pitchFamily="18" charset="0"/>
              <a:cs typeface="Times New Roman" panose="02020603050405020304" pitchFamily="18" charset="0"/>
            </a:endParaRPr>
          </a:p>
        </p:txBody>
      </p:sp>
      <p:sp>
        <p:nvSpPr>
          <p:cNvPr id="2" name="矩形 1"/>
          <p:cNvSpPr/>
          <p:nvPr/>
        </p:nvSpPr>
        <p:spPr>
          <a:xfrm>
            <a:off x="3135784" y="337220"/>
            <a:ext cx="4288353" cy="400110"/>
          </a:xfrm>
          <a:prstGeom prst="rect">
            <a:avLst/>
          </a:prstGeom>
          <a:ln w="28575">
            <a:solidFill>
              <a:srgbClr val="C00000"/>
            </a:solidFill>
            <a:prstDash val="sysDash"/>
          </a:ln>
        </p:spPr>
        <p:txBody>
          <a:bodyPr wrap="none">
            <a:spAutoFit/>
          </a:bodyPr>
          <a:lstStyle/>
          <a:p>
            <a:r>
              <a:rPr lang="zh-CN" altLang="en-US" sz="2000" b="1" dirty="0">
                <a:solidFill>
                  <a:srgbClr val="0000FF"/>
                </a:solidFill>
              </a:rPr>
              <a:t>野外父亲眼镜掉水中</a:t>
            </a:r>
            <a:r>
              <a:rPr lang="zh-CN" altLang="en-US" sz="2000" b="1" dirty="0" smtClean="0">
                <a:solidFill>
                  <a:srgbClr val="0000FF"/>
                </a:solidFill>
              </a:rPr>
              <a:t>，兄弟合作脱险</a:t>
            </a:r>
            <a:endParaRPr lang="zh-CN" altLang="en-US"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3496" y="625252"/>
            <a:ext cx="9217024" cy="4752528"/>
          </a:xfrm>
        </p:spPr>
        <p:txBody>
          <a:bodyPr>
            <a:normAutofit fontScale="92500" lnSpcReduction="20000"/>
          </a:bodyPr>
          <a:lstStyle/>
          <a:p>
            <a:pPr marL="0" indent="0">
              <a:buNone/>
            </a:pPr>
            <a:r>
              <a:rPr lang="en-US" altLang="zh-CN" b="1" dirty="0">
                <a:latin typeface="Times New Roman" panose="02020603050405020304" pitchFamily="18" charset="0"/>
                <a:cs typeface="Times New Roman" panose="02020603050405020304" pitchFamily="18" charset="0"/>
              </a:rPr>
              <a:t>It  was true. Neither Joel nor Harry had taken notice of the bear their father had spied at the start of their trip. They hadn't looked up at the eagle he pointed out overhead. Worst of all, they hadn't paid any attention to the turns and twists along the way while they continued their argument. </a:t>
            </a:r>
            <a:br>
              <a:rPr lang="en-US" altLang="zh-CN" b="1" dirty="0">
                <a:latin typeface="Times New Roman" panose="02020603050405020304" pitchFamily="18" charset="0"/>
                <a:cs typeface="Times New Roman" panose="02020603050405020304" pitchFamily="18" charset="0"/>
              </a:rPr>
            </a:br>
            <a:endParaRPr lang="en-US"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“Joel threw a stick at me!" Harry screamed. </a:t>
            </a:r>
            <a:br>
              <a:rPr lang="en-US" altLang="zh-CN" b="1" dirty="0">
                <a:latin typeface="Times New Roman" panose="02020603050405020304" pitchFamily="18" charset="0"/>
                <a:cs typeface="Times New Roman" panose="02020603050405020304" pitchFamily="18" charset="0"/>
              </a:rPr>
            </a:br>
            <a:endParaRPr lang="en-US"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“That’s not true! "Joel shouted back.</a:t>
            </a:r>
            <a:br>
              <a:rPr lang="en-US" altLang="zh-CN" b="1" dirty="0">
                <a:latin typeface="Times New Roman" panose="02020603050405020304" pitchFamily="18" charset="0"/>
                <a:cs typeface="Times New Roman" panose="02020603050405020304" pitchFamily="18" charset="0"/>
              </a:rPr>
            </a:br>
            <a:endParaRPr lang="en-US"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Mr. Taylor could no longer contain his anger. "And both of you need to </a:t>
            </a:r>
            <a:r>
              <a:rPr lang="en-US" altLang="zh-CN" b="1" u="sng" dirty="0">
                <a:latin typeface="Times New Roman" panose="02020603050405020304" pitchFamily="18" charset="0"/>
                <a:cs typeface="Times New Roman" panose="02020603050405020304" pitchFamily="18" charset="0"/>
              </a:rPr>
              <a:t>stop arguing</a:t>
            </a:r>
            <a:r>
              <a:rPr lang="en-US" altLang="zh-CN" b="1" dirty="0">
                <a:latin typeface="Times New Roman" panose="02020603050405020304" pitchFamily="18" charset="0"/>
                <a:cs typeface="Times New Roman" panose="02020603050405020304" pitchFamily="18" charset="0"/>
              </a:rPr>
              <a:t>!" he erupted. As he turned to face them, his left foot caught on a root. He slipped backward and down muddy bank, falling into the </a:t>
            </a:r>
            <a:r>
              <a:rPr lang="en-US" altLang="zh-CN" b="1" u="sng" dirty="0">
                <a:latin typeface="Times New Roman" panose="02020603050405020304" pitchFamily="18" charset="0"/>
                <a:cs typeface="Times New Roman" panose="02020603050405020304" pitchFamily="18" charset="0"/>
              </a:rPr>
              <a:t>river</a:t>
            </a:r>
            <a:r>
              <a:rPr lang="en-US" altLang="zh-CN" b="1" dirty="0">
                <a:latin typeface="Times New Roman" panose="02020603050405020304" pitchFamily="18" charset="0"/>
                <a:cs typeface="Times New Roman" panose="02020603050405020304" pitchFamily="18" charset="0"/>
              </a:rPr>
              <a:t> that ran alongside the path. </a:t>
            </a:r>
            <a:br>
              <a:rPr lang="en-US" altLang="zh-CN" b="1" dirty="0">
                <a:latin typeface="Times New Roman" panose="02020603050405020304" pitchFamily="18" charset="0"/>
                <a:cs typeface="Times New Roman" panose="02020603050405020304" pitchFamily="18" charset="0"/>
              </a:rPr>
            </a:br>
            <a:br>
              <a:rPr lang="en-US" altLang="zh-CN" b="1"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Harry and Joel raced to their father's assistance. They helped him up out of the water, and then dragged his wet </a:t>
            </a:r>
            <a:r>
              <a:rPr lang="en-US" altLang="zh-CN" b="1" u="sng" dirty="0">
                <a:latin typeface="Times New Roman" panose="02020603050405020304" pitchFamily="18" charset="0"/>
                <a:cs typeface="Times New Roman" panose="02020603050405020304" pitchFamily="18" charset="0"/>
              </a:rPr>
              <a:t>backpack</a:t>
            </a:r>
            <a:r>
              <a:rPr lang="en-US" altLang="zh-CN" b="1" dirty="0">
                <a:latin typeface="Times New Roman" panose="02020603050405020304" pitchFamily="18" charset="0"/>
                <a:cs typeface="Times New Roman" panose="02020603050405020304" pitchFamily="18" charset="0"/>
              </a:rPr>
              <a:t> up onto land. </a:t>
            </a:r>
            <a:br>
              <a:rPr lang="en-US" altLang="zh-CN" b="1" dirty="0">
                <a:latin typeface="Times New Roman" panose="02020603050405020304" pitchFamily="18" charset="0"/>
                <a:cs typeface="Times New Roman" panose="02020603050405020304" pitchFamily="18" charset="0"/>
              </a:rPr>
            </a:br>
            <a:br>
              <a:rPr lang="en-US" altLang="zh-CN" b="1"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Fortunately, their wet-through father found himself just slightly injured</a:t>
            </a:r>
            <a:r>
              <a:rPr lang="en-US" altLang="zh-CN" b="1" dirty="0" smtClean="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512" y="481236"/>
            <a:ext cx="9001000" cy="4487382"/>
          </a:xfrm>
          <a:prstGeom prst="rect">
            <a:avLst/>
          </a:prstGeom>
        </p:spPr>
        <p:txBody>
          <a:bodyPr wrap="square">
            <a:spAutoFit/>
          </a:bodyPr>
          <a:lstStyle/>
          <a:p>
            <a:pPr algn="just">
              <a:lnSpc>
                <a:spcPct val="115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续写词数应为</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150</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请按如下格式在答题卡的相应位置作答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endPar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dirty="0">
                <a:latin typeface="Times New Roman" panose="02020603050405020304" pitchFamily="18" charset="0"/>
                <a:ea typeface="宋体" panose="02010600030101010101" pitchFamily="2" charset="-122"/>
              </a:rPr>
              <a:t>But his glasses came off when he fell in the water</a:t>
            </a:r>
            <a:r>
              <a:rPr lang="en-US" altLang="zh-CN" sz="2400" b="1" i="1" dirty="0" smtClean="0">
                <a:latin typeface="Times New Roman" panose="02020603050405020304" pitchFamily="18" charset="0"/>
                <a:ea typeface="宋体" panose="02010600030101010101" pitchFamily="2" charset="-122"/>
              </a:rPr>
              <a:t>.</a:t>
            </a:r>
            <a:endParaRPr lang="en-US" altLang="zh-CN" sz="2400" b="1" i="1" dirty="0" smtClean="0">
              <a:latin typeface="Times New Roman" panose="02020603050405020304" pitchFamily="18" charset="0"/>
              <a:ea typeface="宋体" panose="02010600030101010101" pitchFamily="2" charset="-122"/>
            </a:endParaRPr>
          </a:p>
          <a:p>
            <a:endParaRPr lang="en-US" altLang="zh-CN" sz="2400" i="1" dirty="0">
              <a:latin typeface="Times New Roman" panose="02020603050405020304" pitchFamily="18" charset="0"/>
              <a:ea typeface="宋体" panose="02010600030101010101" pitchFamily="2" charset="-122"/>
            </a:endParaRPr>
          </a:p>
          <a:p>
            <a:endParaRPr lang="en-US" altLang="zh-CN" sz="2400" i="1" dirty="0" smtClean="0">
              <a:latin typeface="Times New Roman" panose="02020603050405020304" pitchFamily="18" charset="0"/>
              <a:ea typeface="宋体" panose="02010600030101010101" pitchFamily="2" charset="-122"/>
            </a:endParaRPr>
          </a:p>
          <a:p>
            <a:pPr algn="just">
              <a:lnSpc>
                <a:spcPct val="115000"/>
              </a:lnSpc>
              <a:spcAft>
                <a:spcPts val="0"/>
              </a:spcAft>
            </a:pP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Paragraph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dirty="0">
                <a:latin typeface="Times New Roman" panose="02020603050405020304" pitchFamily="18" charset="0"/>
                <a:ea typeface="宋体" panose="02010600030101010101" pitchFamily="2" charset="-122"/>
              </a:rPr>
              <a:t>“Just calm down.” Mr. Taylor shouted, “Without my glasses, we need to work together to find our way.”. </a:t>
            </a:r>
            <a:r>
              <a:rPr lang="en-US" altLang="zh-CN" sz="2400" b="1" i="1" dirty="0" smtClean="0">
                <a:latin typeface="Times New Roman" panose="02020603050405020304" pitchFamily="18" charset="0"/>
                <a:ea typeface="宋体" panose="02010600030101010101" pitchFamily="2" charset="-122"/>
              </a:rPr>
              <a:t> </a:t>
            </a:r>
            <a:endParaRPr lang="zh-CN" altLang="en-US" sz="2400" b="1" dirty="0"/>
          </a:p>
        </p:txBody>
      </p:sp>
      <p:pic>
        <p:nvPicPr>
          <p:cNvPr id="3" name="图片 2"/>
          <p:cNvPicPr>
            <a:picLocks noChangeAspect="1"/>
          </p:cNvPicPr>
          <p:nvPr/>
        </p:nvPicPr>
        <p:blipFill>
          <a:blip r:embed="rId1"/>
          <a:stretch>
            <a:fillRect/>
          </a:stretch>
        </p:blipFill>
        <p:spPr>
          <a:xfrm>
            <a:off x="6376144" y="697260"/>
            <a:ext cx="2808314" cy="1872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735" y="22225"/>
            <a:ext cx="9130665" cy="5537835"/>
            <a:chOff x="1482539" y="453785"/>
            <a:chExt cx="10311844" cy="6555498"/>
          </a:xfrm>
        </p:grpSpPr>
        <p:sp>
          <p:nvSpPr>
            <p:cNvPr id="3" name="稻壳儿原创设计师【幻雨工作室】_5"/>
            <p:cNvSpPr/>
            <p:nvPr/>
          </p:nvSpPr>
          <p:spPr>
            <a:xfrm rot="5400000">
              <a:off x="2838450" y="453786"/>
              <a:ext cx="3257550" cy="3257550"/>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4" name="稻壳儿原创设计师【幻雨工作室】_6"/>
            <p:cNvSpPr/>
            <p:nvPr/>
          </p:nvSpPr>
          <p:spPr>
            <a:xfrm>
              <a:off x="2838450" y="3748596"/>
              <a:ext cx="3257550" cy="3257550"/>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5" name="稻壳儿原创设计师【幻雨工作室】_7"/>
            <p:cNvSpPr/>
            <p:nvPr/>
          </p:nvSpPr>
          <p:spPr>
            <a:xfrm rot="16200000">
              <a:off x="6096000" y="3751733"/>
              <a:ext cx="3257550" cy="3257550"/>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6" name="稻壳儿原创设计师【幻雨工作室】_8"/>
            <p:cNvSpPr>
              <a:spLocks noEditPoints="1"/>
            </p:cNvSpPr>
            <p:nvPr/>
          </p:nvSpPr>
          <p:spPr bwMode="auto">
            <a:xfrm>
              <a:off x="5877184" y="3577947"/>
              <a:ext cx="437632" cy="356838"/>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5B9BD5">
                <a:lumMod val="5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prstClr val="black"/>
                </a:solidFill>
                <a:effectLst/>
                <a:uLnTx/>
                <a:uFillTx/>
                <a:latin typeface="等线" panose="02010600030101010101" charset="-122"/>
              </a:endParaRPr>
            </a:p>
          </p:txBody>
        </p:sp>
        <p:sp>
          <p:nvSpPr>
            <p:cNvPr id="7" name="稻壳儿原创设计师【幻雨工作室】_9"/>
            <p:cNvSpPr/>
            <p:nvPr/>
          </p:nvSpPr>
          <p:spPr>
            <a:xfrm rot="10800000">
              <a:off x="6096000" y="453785"/>
              <a:ext cx="3257550" cy="3257550"/>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原创设计师【幻雨工作室】_10"/>
            <p:cNvSpPr/>
            <p:nvPr/>
          </p:nvSpPr>
          <p:spPr>
            <a:xfrm>
              <a:off x="5018723" y="1395096"/>
              <a:ext cx="2148840" cy="1371600"/>
            </a:xfrm>
            <a:prstGeom prst="ellipse">
              <a:avLst/>
            </a:prstGeom>
            <a:solidFill>
              <a:srgbClr val="92D050"/>
            </a:solidFill>
            <a:ln w="12700" cap="flat" cmpd="sng" algn="ctr">
              <a:solidFill>
                <a:srgbClr val="92D050"/>
              </a:solid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语篇</a:t>
              </a:r>
              <a:endParaRPr kumimoji="0" lang="zh-CN" altLang="en-US" sz="24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p:txBody>
        </p:sp>
        <p:sp>
          <p:nvSpPr>
            <p:cNvPr id="9" name="稻壳儿原创设计师【幻雨工作室】_12"/>
            <p:cNvSpPr/>
            <p:nvPr/>
          </p:nvSpPr>
          <p:spPr>
            <a:xfrm>
              <a:off x="3453764" y="3058160"/>
              <a:ext cx="1636395" cy="1295401"/>
            </a:xfrm>
            <a:prstGeom prst="ellipse">
              <a:avLst/>
            </a:prstGeom>
            <a:solidFill>
              <a:srgbClr val="FFC000"/>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What</a:t>
              </a: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0" name="稻壳儿原创设计师【幻雨工作室】_14"/>
            <p:cNvSpPr/>
            <p:nvPr/>
          </p:nvSpPr>
          <p:spPr>
            <a:xfrm>
              <a:off x="5347786" y="4741545"/>
              <a:ext cx="1640389" cy="1196340"/>
            </a:xfrm>
            <a:prstGeom prst="ellipse">
              <a:avLst/>
            </a:prstGeom>
            <a:solidFill>
              <a:srgbClr val="00B0F0"/>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How</a:t>
              </a: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1" name="稻壳儿原创设计师【幻雨工作室】_16"/>
            <p:cNvSpPr/>
            <p:nvPr/>
          </p:nvSpPr>
          <p:spPr>
            <a:xfrm>
              <a:off x="7324081" y="2983789"/>
              <a:ext cx="1627440" cy="1379220"/>
            </a:xfrm>
            <a:prstGeom prst="ellipse">
              <a:avLst/>
            </a:prstGeom>
            <a:solidFill>
              <a:srgbClr val="ED7D31"/>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Why</a:t>
              </a: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5382380" y="3350802"/>
              <a:ext cx="1503855" cy="763718"/>
            </a:xfrm>
            <a:prstGeom prst="rect">
              <a:avLst/>
            </a:prstGeom>
            <a:solidFill>
              <a:schemeClr val="accent4">
                <a:lumMod val="40000"/>
                <a:lumOff val="60000"/>
              </a:schemeClr>
            </a:solidFill>
          </p:spPr>
          <p:txBody>
            <a:bodyPr wrap="square" rtlCol="0" anchor="t">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a:solidFill>
                    <a:srgbClr val="FF0000"/>
                  </a:solidFill>
                  <a:latin typeface="等线" panose="02010600030101010101" charset="-122"/>
                  <a:sym typeface="+mn-ea"/>
                </a:rPr>
                <a:t>读后续</a:t>
              </a:r>
              <a:r>
                <a:rPr lang="zh-CN" altLang="en-US" b="1" kern="0" noProof="0" dirty="0" smtClean="0">
                  <a:solidFill>
                    <a:srgbClr val="FF0000"/>
                  </a:solidFill>
                  <a:latin typeface="等线" panose="02010600030101010101" charset="-122"/>
                  <a:sym typeface="+mn-ea"/>
                </a:rPr>
                <a:t>写的</a:t>
              </a:r>
              <a:endParaRPr lang="zh-CN" altLang="en-US" b="1" kern="0" noProof="0" dirty="0" smtClean="0">
                <a:solidFill>
                  <a:srgbClr val="FF0000"/>
                </a:solidFill>
                <a:latin typeface="等线" panose="02010600030101010101" charset="-122"/>
                <a:sym typeface="+mn-ea"/>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solidFill>
                    <a:srgbClr val="FF0000"/>
                  </a:solidFill>
                  <a:latin typeface="等线" panose="02010600030101010101" charset="-122"/>
                  <a:sym typeface="+mn-ea"/>
                </a:rPr>
                <a:t>解读和建构</a:t>
              </a:r>
              <a:endParaRPr lang="zh-CN" altLang="en-US" b="1" kern="0" noProof="0" dirty="0" smtClean="0">
                <a:solidFill>
                  <a:srgbClr val="FF0000"/>
                </a:solidFill>
                <a:latin typeface="等线" panose="02010600030101010101" charset="-122"/>
                <a:sym typeface="+mn-ea"/>
              </a:endParaRPr>
            </a:p>
          </p:txBody>
        </p:sp>
        <p:sp>
          <p:nvSpPr>
            <p:cNvPr id="13" name="椭圆形标注 3"/>
            <p:cNvSpPr/>
            <p:nvPr/>
          </p:nvSpPr>
          <p:spPr>
            <a:xfrm>
              <a:off x="1482539" y="2689975"/>
              <a:ext cx="1976756" cy="1586865"/>
            </a:xfrm>
            <a:prstGeom prst="wedgeEllipseCallou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语篇的主题和内容</a:t>
              </a:r>
              <a:endParaRPr kumimoji="0" lang="zh-CN" altLang="en-US"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p:txBody>
        </p:sp>
        <p:sp>
          <p:nvSpPr>
            <p:cNvPr id="15" name="椭圆形标注 5"/>
            <p:cNvSpPr/>
            <p:nvPr/>
          </p:nvSpPr>
          <p:spPr>
            <a:xfrm>
              <a:off x="8205363" y="1680958"/>
              <a:ext cx="3589020" cy="1762761"/>
            </a:xfrm>
            <a:prstGeom prst="wedgeEllipseCallou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FFFF00"/>
                  </a:solidFill>
                  <a:effectLst/>
                  <a:uLnTx/>
                  <a:uFillTx/>
                  <a:latin typeface="等线" panose="02010600030101010101" charset="-122"/>
                  <a:ea typeface="等线" panose="02010600030101010101" charset="-122"/>
                  <a:cs typeface="+mn-cs"/>
                  <a:sym typeface="+mn-ea"/>
                </a:rPr>
                <a:t>作者的意图、情感态度或价值取向</a:t>
              </a:r>
              <a:endParaRPr kumimoji="0" lang="zh-CN" altLang="en-US" b="1" i="0" u="none" strike="noStrike" kern="0" cap="none" spc="0" normalizeH="0" baseline="0" noProof="0" dirty="0" smtClean="0">
                <a:ln>
                  <a:noFill/>
                </a:ln>
                <a:solidFill>
                  <a:srgbClr val="FFFF00"/>
                </a:solidFill>
                <a:effectLst/>
                <a:uLnTx/>
                <a:uFillTx/>
                <a:latin typeface="等线" panose="02010600030101010101" charset="-122"/>
                <a:ea typeface="等线" panose="02010600030101010101" charset="-122"/>
                <a:cs typeface="+mn-cs"/>
                <a:sym typeface="+mn-ea"/>
              </a:endParaRPr>
            </a:p>
          </p:txBody>
        </p:sp>
        <p:sp>
          <p:nvSpPr>
            <p:cNvPr id="16" name="圆角矩形 6"/>
            <p:cNvSpPr/>
            <p:nvPr/>
          </p:nvSpPr>
          <p:spPr>
            <a:xfrm>
              <a:off x="6988175" y="5167080"/>
              <a:ext cx="2963545" cy="95884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FFFF00"/>
                  </a:solidFill>
                  <a:effectLst/>
                  <a:uLnTx/>
                  <a:uFillTx/>
                  <a:latin typeface="等线" panose="02010600030101010101" charset="-122"/>
                  <a:ea typeface="等线" panose="02010600030101010101" charset="-122"/>
                  <a:cs typeface="+mn-cs"/>
                  <a:sym typeface="+mn-ea"/>
                </a:rPr>
                <a:t>语篇的文体特征、内容结构和语言特点</a:t>
              </a:r>
              <a:endParaRPr kumimoji="0" lang="zh-CN" altLang="en-US" b="1" i="0" u="none" strike="noStrike" kern="0" cap="none" spc="0" normalizeH="0" baseline="0" noProof="0" dirty="0" smtClean="0">
                <a:ln>
                  <a:noFill/>
                </a:ln>
                <a:solidFill>
                  <a:srgbClr val="FFFF00"/>
                </a:solidFill>
                <a:effectLst/>
                <a:uLnTx/>
                <a:uFillTx/>
                <a:latin typeface="等线" panose="02010600030101010101" charset="-122"/>
                <a:ea typeface="等线" panose="02010600030101010101" charset="-122"/>
                <a:cs typeface="+mn-cs"/>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9480" y="638960"/>
            <a:ext cx="9505056" cy="4733475"/>
          </a:xfrm>
          <a:prstGeom prst="rect">
            <a:avLst/>
          </a:prstGeom>
        </p:spPr>
        <p:txBody>
          <a:bodyPr wrap="square">
            <a:spAutoFit/>
          </a:bodyPr>
          <a:lstStyle/>
          <a:p>
            <a:pPr algn="just">
              <a:lnSpc>
                <a:spcPct val="115000"/>
              </a:lnSpc>
              <a:spcAft>
                <a:spcPts val="0"/>
              </a:spcAft>
            </a:pPr>
            <a:r>
              <a:rPr lang="zh-CN" altLang="en-US"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语</a:t>
            </a:r>
            <a:r>
              <a:rPr lang="zh-CN" altLang="en-US"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篇的</a:t>
            </a:r>
            <a:r>
              <a:rPr lang="zh-CN" altLang="zh-CN"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主题</a:t>
            </a:r>
            <a:r>
              <a:rPr lang="zh-CN" altLang="en-US"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和内容</a:t>
            </a:r>
            <a:r>
              <a:rPr lang="zh-CN" altLang="zh-CN"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分析</a:t>
            </a:r>
            <a:r>
              <a:rPr lang="zh-CN" altLang="en-US" sz="24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marL="666750" indent="-400050" algn="just">
              <a:lnSpc>
                <a:spcPct val="115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通过原文和续写段首语可知：</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zh-CN" altLang="zh-CN" sz="24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本文主要讲述了一个小故事：</a:t>
            </a:r>
            <a:r>
              <a:rPr lang="en-US" altLang="zh-CN" sz="24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Joel and Harry </a:t>
            </a:r>
            <a:r>
              <a:rPr lang="zh-CN" altLang="zh-CN" sz="24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父亲一起野外徒步旅行，途中因为一些琐事两人互相指责，一路争吵，错过了沿途的美景，也未曾看见父亲所指的头顶的鹰，更糟糕的是，未注意沿途的环境。当父亲因为阻止他们的争吵失足落水，丢失眼镜，无法给他们领路时，两人再次争吵。但在父亲的思想工作后，他们从背包中找到了指南针和地图，在两人的通力合作和父亲的指引下，最终找到了回家的路。</a:t>
            </a:r>
            <a:r>
              <a:rPr lang="zh-CN" altLang="zh-CN" sz="24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故事的主题是：吵吵闹闹解决不了问题，只有合作努力才能摆脱困境，走向光明。</a:t>
            </a:r>
            <a:endParaRPr lang="zh-CN" altLang="zh-CN" sz="24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续写中的人物塑造、情节发展和环境描写需紧扣故事主题。</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047552" y="193204"/>
            <a:ext cx="3312368" cy="461665"/>
          </a:xfrm>
          <a:prstGeom prst="rect">
            <a:avLst/>
          </a:prstGeom>
          <a:noFill/>
          <a:ln w="57150" cmpd="dbl">
            <a:solidFill>
              <a:schemeClr val="accent2"/>
            </a:solidFill>
          </a:ln>
        </p:spPr>
        <p:txBody>
          <a:bodyPr wrap="square" rtlCol="0">
            <a:spAutoFit/>
          </a:bodyPr>
          <a:lstStyle/>
          <a:p>
            <a:r>
              <a:rPr lang="en-US" altLang="zh-CN" sz="2400" b="1" dirty="0">
                <a:solidFill>
                  <a:srgbClr val="FF0000"/>
                </a:solidFill>
              </a:rPr>
              <a:t>Search for “what</a:t>
            </a:r>
            <a:r>
              <a:rPr lang="en-US" altLang="zh-CN" sz="2400" b="1" dirty="0" smtClean="0">
                <a:solidFill>
                  <a:srgbClr val="FF0000"/>
                </a:solidFill>
              </a:rPr>
              <a:t>”:</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7552" y="337220"/>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the clue:</a:t>
            </a:r>
            <a:endParaRPr lang="zh-CN" altLang="en-US" sz="2400" b="1" dirty="0">
              <a:solidFill>
                <a:srgbClr val="FF0000"/>
              </a:solidFill>
            </a:endParaRPr>
          </a:p>
        </p:txBody>
      </p:sp>
      <p:sp>
        <p:nvSpPr>
          <p:cNvPr id="3" name="矩形 2"/>
          <p:cNvSpPr/>
          <p:nvPr/>
        </p:nvSpPr>
        <p:spPr>
          <a:xfrm>
            <a:off x="759520" y="841276"/>
            <a:ext cx="8352928" cy="2215991"/>
          </a:xfrm>
          <a:prstGeom prst="rect">
            <a:avLst/>
          </a:prstGeom>
        </p:spPr>
        <p:txBody>
          <a:bodyPr wrap="square">
            <a:spAutoFit/>
          </a:bodyPr>
          <a:lstStyle/>
          <a:p>
            <a:pPr algn="just">
              <a:lnSpc>
                <a:spcPct val="115000"/>
              </a:lnSpc>
              <a:spcAft>
                <a:spcPts val="0"/>
              </a:spcAft>
            </a:pPr>
            <a:r>
              <a:rPr lang="zh-CN" altLang="zh-CN" sz="24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线索分析</a:t>
            </a:r>
            <a:endParaRPr lang="zh-CN" altLang="zh-CN" sz="24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人物线索</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Joe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and Harry</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爱学习，爱探险，但互不体谅，争吵</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不断</a:t>
            </a:r>
            <a:endParaRPr lang="en-US" altLang="zh-CN" sz="24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4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爸爸</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Mr. Taylor</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为外出徒步旅行做好充分准备，仔细，教育孩子合作才能赢。</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5152007" y="2905528"/>
            <a:ext cx="3103155" cy="2069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5555" y="143399"/>
            <a:ext cx="2952328" cy="461665"/>
          </a:xfrm>
          <a:prstGeom prst="rect">
            <a:avLst/>
          </a:prstGeom>
          <a:noFill/>
          <a:ln w="57150" cmpd="dbl">
            <a:solidFill>
              <a:schemeClr val="accent2"/>
            </a:solidFill>
          </a:ln>
        </p:spPr>
        <p:txBody>
          <a:bodyPr wrap="square" rtlCol="0">
            <a:spAutoFit/>
          </a:bodyPr>
          <a:lstStyle/>
          <a:p>
            <a:r>
              <a:rPr lang="en-US" altLang="zh-CN" sz="2400" b="1" dirty="0" smtClean="0">
                <a:solidFill>
                  <a:srgbClr val="FF0000"/>
                </a:solidFill>
              </a:rPr>
              <a:t>Search for </a:t>
            </a:r>
            <a:r>
              <a:rPr lang="zh-CN" altLang="en-US" sz="2400" b="1" dirty="0" smtClean="0">
                <a:solidFill>
                  <a:srgbClr val="FF0000"/>
                </a:solidFill>
              </a:rPr>
              <a:t>“</a:t>
            </a:r>
            <a:r>
              <a:rPr lang="en-US" altLang="zh-CN" sz="2400" b="1" dirty="0" smtClean="0">
                <a:solidFill>
                  <a:srgbClr val="FF0000"/>
                </a:solidFill>
              </a:rPr>
              <a:t>how</a:t>
            </a:r>
            <a:r>
              <a:rPr lang="zh-CN" altLang="en-US" sz="2400" b="1" dirty="0" smtClean="0">
                <a:solidFill>
                  <a:srgbClr val="FF0000"/>
                </a:solidFill>
              </a:rPr>
              <a:t>”</a:t>
            </a:r>
            <a:r>
              <a:rPr lang="en-US" altLang="zh-CN" sz="2400" b="1" dirty="0" smtClean="0">
                <a:solidFill>
                  <a:srgbClr val="FF0000"/>
                </a:solidFill>
              </a:rPr>
              <a:t> :</a:t>
            </a:r>
            <a:endParaRPr lang="zh-CN" altLang="en-US" sz="2400" b="1" dirty="0">
              <a:solidFill>
                <a:srgbClr val="FF0000"/>
              </a:solidFill>
            </a:endParaRPr>
          </a:p>
        </p:txBody>
      </p:sp>
      <p:sp>
        <p:nvSpPr>
          <p:cNvPr id="3" name="矩形 2"/>
          <p:cNvSpPr/>
          <p:nvPr/>
        </p:nvSpPr>
        <p:spPr>
          <a:xfrm>
            <a:off x="384167" y="580793"/>
            <a:ext cx="9363450" cy="1260345"/>
          </a:xfrm>
          <a:prstGeom prst="rect">
            <a:avLst/>
          </a:prstGeom>
        </p:spPr>
        <p:txBody>
          <a:bodyPr wrap="square">
            <a:spAutoFit/>
          </a:bodyPr>
          <a:lstStyle/>
          <a:p>
            <a:pPr algn="just">
              <a:lnSpc>
                <a:spcPct val="115000"/>
              </a:lnSpc>
              <a:spcAft>
                <a:spcPts val="0"/>
              </a:spcAft>
            </a:pPr>
            <a:r>
              <a:rPr lang="zh-CN" altLang="en-US" sz="2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语篇的文体特征、内容</a:t>
            </a:r>
            <a:r>
              <a:rPr lang="zh-CN" altLang="en-US" sz="22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结构</a:t>
            </a:r>
            <a:r>
              <a:rPr lang="zh-CN" altLang="zh-CN" sz="2200" b="1"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分析</a:t>
            </a:r>
            <a:endParaRPr lang="zh-CN" altLang="zh-CN" sz="22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按照冲突（</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conflict</a:t>
            </a: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行动（</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action</a:t>
            </a: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解决（</a:t>
            </a:r>
            <a:r>
              <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rPr>
              <a:t>resolution</a:t>
            </a:r>
            <a:r>
              <a:rPr lang="zh-CN" altLang="zh-CN" sz="2200" b="1" kern="100" dirty="0">
                <a:latin typeface="Times New Roman" panose="02020603050405020304" pitchFamily="18" charset="0"/>
                <a:ea typeface="宋体" panose="02010600030101010101" pitchFamily="2" charset="-122"/>
                <a:cs typeface="Times New Roman" panose="02020603050405020304" pitchFamily="18" charset="0"/>
              </a:rPr>
              <a:t>）的结构模式分析</a:t>
            </a:r>
            <a:r>
              <a:rPr lang="zh-CN"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565029" y="3007500"/>
            <a:ext cx="2111648" cy="830997"/>
          </a:xfrm>
          <a:prstGeom prst="rect">
            <a:avLst/>
          </a:prstGeom>
          <a:solidFill>
            <a:srgbClr val="FFFFFF"/>
          </a:solidFill>
          <a:ln w="25400" cap="flat" cmpd="sng" algn="ctr">
            <a:solidFill>
              <a:srgbClr val="C00000"/>
            </a:solidFill>
            <a:prstDash val="solid"/>
          </a:ln>
          <a:effectLst/>
        </p:spPr>
        <p:txBody>
          <a:bodyPr wrap="square">
            <a:spAutoFit/>
          </a:bodyPr>
          <a:lstStyle>
            <a:defPPr>
              <a:defRPr lang="zh-CN"/>
            </a:defPPr>
            <a:lvl1pPr lvl="0" fontAlgn="base">
              <a:spcBef>
                <a:spcPct val="0"/>
              </a:spcBef>
              <a:spcAft>
                <a:spcPct val="0"/>
              </a:spcAft>
              <a:defRPr sz="2400" b="1" kern="100">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a:t>2.</a:t>
            </a:r>
            <a:r>
              <a:rPr lang="zh-CN" altLang="zh-CN" dirty="0"/>
              <a:t>行动（</a:t>
            </a:r>
            <a:r>
              <a:rPr lang="en-US" altLang="zh-CN" dirty="0"/>
              <a:t>action</a:t>
            </a:r>
            <a:r>
              <a:rPr lang="zh-CN" altLang="zh-CN" dirty="0"/>
              <a:t>）</a:t>
            </a:r>
            <a:r>
              <a:rPr lang="en-US" altLang="zh-CN" dirty="0"/>
              <a:t> </a:t>
            </a:r>
            <a:endParaRPr lang="zh-CN" altLang="en-US" dirty="0"/>
          </a:p>
        </p:txBody>
      </p:sp>
      <p:sp>
        <p:nvSpPr>
          <p:cNvPr id="6" name="文本框 5"/>
          <p:cNvSpPr txBox="1"/>
          <p:nvPr/>
        </p:nvSpPr>
        <p:spPr>
          <a:xfrm>
            <a:off x="1564176" y="4635184"/>
            <a:ext cx="2112501" cy="823074"/>
          </a:xfrm>
          <a:prstGeom prst="rect">
            <a:avLst/>
          </a:prstGeom>
          <a:solidFill>
            <a:srgbClr val="FFFFFF"/>
          </a:solidFill>
          <a:ln w="25400" cap="flat" cmpd="sng" algn="ctr">
            <a:solidFill>
              <a:srgbClr val="C00000"/>
            </a:solidFill>
            <a:prstDash val="solid"/>
          </a:ln>
          <a:effectLst/>
        </p:spPr>
        <p:txBody>
          <a:bodyPr wrap="square">
            <a:spAutoFit/>
          </a:bodyPr>
          <a:lstStyle>
            <a:defPPr>
              <a:defRPr lang="zh-CN"/>
            </a:defPPr>
            <a:lvl1pPr lvl="0" fontAlgn="base">
              <a:spcBef>
                <a:spcPct val="0"/>
              </a:spcBef>
              <a:spcAft>
                <a:spcPct val="0"/>
              </a:spcAft>
              <a:defRPr sz="2400" b="1" kern="100">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smtClean="0"/>
              <a:t>3</a:t>
            </a:r>
            <a:r>
              <a:rPr lang="en-US" altLang="zh-CN" dirty="0"/>
              <a:t>.</a:t>
            </a:r>
            <a:r>
              <a:rPr lang="zh-CN" altLang="en-US" dirty="0"/>
              <a:t>解决（</a:t>
            </a:r>
            <a:r>
              <a:rPr lang="en-US" altLang="zh-CN" dirty="0"/>
              <a:t>resolution</a:t>
            </a:r>
            <a:r>
              <a:rPr lang="zh-CN" altLang="en-US" dirty="0"/>
              <a:t>）</a:t>
            </a:r>
            <a:endParaRPr lang="zh-CN" altLang="en-US" dirty="0"/>
          </a:p>
        </p:txBody>
      </p:sp>
      <p:sp>
        <p:nvSpPr>
          <p:cNvPr id="7" name="Text Box 7"/>
          <p:cNvSpPr txBox="1"/>
          <p:nvPr/>
        </p:nvSpPr>
        <p:spPr>
          <a:xfrm>
            <a:off x="5065892" y="2849145"/>
            <a:ext cx="3679553" cy="1631216"/>
          </a:xfrm>
          <a:prstGeom prst="rect">
            <a:avLst/>
          </a:prstGeom>
          <a:solidFill>
            <a:srgbClr val="FFFFFF"/>
          </a:solidFill>
          <a:ln w="25400" cap="flat" cmpd="sng" algn="ctr">
            <a:solidFill>
              <a:srgbClr val="C00000"/>
            </a:solidFill>
            <a:prstDash val="solid"/>
          </a:ln>
          <a:effectLst/>
        </p:spPr>
        <p:txBody>
          <a:bodyPr wrap="square">
            <a:spAutoFit/>
          </a:bodyPr>
          <a:lstStyle/>
          <a:p>
            <a:pPr lvl="0">
              <a:spcBef>
                <a:spcPct val="0"/>
              </a:spcBef>
              <a:spcAft>
                <a:spcPct val="0"/>
              </a:spcAft>
              <a:defRPr/>
            </a:pPr>
            <a:r>
              <a:rPr lang="zh-CN" altLang="en-US" sz="2000" b="1" kern="0" noProof="1">
                <a:solidFill>
                  <a:srgbClr val="0000FF"/>
                </a:solidFill>
                <a:latin typeface="Times New Roman" panose="02020603050405020304" pitchFamily="18" charset="0"/>
                <a:ea typeface="宋体" panose="02010600030101010101" pitchFamily="2" charset="-122"/>
                <a:cs typeface="Arial" panose="020B0604020202020204"/>
              </a:rPr>
              <a:t>父亲的眼镜在落水时掉了，父亲全身湿透，先要干衣，处理伤口，还要找回去的路，因为父亲的眼镜不见了，不知回家的路，他俩再次争吵（第</a:t>
            </a:r>
            <a:r>
              <a:rPr lang="zh-CN" altLang="en-US" sz="2000" b="1" kern="0" noProof="1" smtClean="0">
                <a:solidFill>
                  <a:srgbClr val="0000FF"/>
                </a:solidFill>
                <a:latin typeface="Times New Roman" panose="02020603050405020304" pitchFamily="18" charset="0"/>
                <a:ea typeface="宋体" panose="02010600030101010101" pitchFamily="2" charset="-122"/>
                <a:cs typeface="Arial" panose="020B0604020202020204"/>
              </a:rPr>
              <a:t>一段</a:t>
            </a:r>
            <a:r>
              <a:rPr lang="zh-CN" altLang="en-US" sz="2000" b="1" kern="0" noProof="1">
                <a:solidFill>
                  <a:srgbClr val="0000FF"/>
                </a:solidFill>
                <a:latin typeface="Times New Roman" panose="02020603050405020304" pitchFamily="18" charset="0"/>
                <a:ea typeface="宋体" panose="02010600030101010101" pitchFamily="2" charset="-122"/>
                <a:cs typeface="Arial" panose="020B0604020202020204"/>
              </a:rPr>
              <a:t>）</a:t>
            </a:r>
            <a:endParaRPr kumimoji="0" lang="zh-CN" altLang="en-US" sz="2000" b="1" i="0" u="none" strike="noStrike" kern="0" cap="none" spc="0" normalizeH="0" baseline="0" noProof="1">
              <a:ln>
                <a:noFill/>
              </a:ln>
              <a:solidFill>
                <a:srgbClr val="0000FF"/>
              </a:solidFill>
              <a:effectLst/>
              <a:uLnTx/>
              <a:uFillTx/>
              <a:latin typeface="Times New Roman" panose="02020603050405020304" pitchFamily="18" charset="0"/>
              <a:ea typeface="宋体" panose="02010600030101010101" pitchFamily="2" charset="-122"/>
              <a:cs typeface="Arial" panose="020B0604020202020204"/>
            </a:endParaRPr>
          </a:p>
        </p:txBody>
      </p:sp>
      <p:sp>
        <p:nvSpPr>
          <p:cNvPr id="8" name="Text Box 13"/>
          <p:cNvSpPr txBox="1"/>
          <p:nvPr/>
        </p:nvSpPr>
        <p:spPr>
          <a:xfrm>
            <a:off x="5117209" y="4702346"/>
            <a:ext cx="3628235" cy="830997"/>
          </a:xfrm>
          <a:prstGeom prst="rect">
            <a:avLst/>
          </a:prstGeom>
          <a:solidFill>
            <a:srgbClr val="FFFFFF"/>
          </a:solidFill>
          <a:ln w="25400" cap="flat" cmpd="sng" algn="ctr">
            <a:solidFill>
              <a:srgbClr val="C00000"/>
            </a:solidFill>
            <a:prstDash val="solid"/>
          </a:ln>
          <a:effectLst/>
        </p:spPr>
        <p:txBody>
          <a:bodyPr wrap="square">
            <a:spAutoFit/>
          </a:bodyPr>
          <a:lstStyle/>
          <a:p>
            <a:pPr lvl="0">
              <a:spcBef>
                <a:spcPct val="0"/>
              </a:spcBef>
              <a:spcAft>
                <a:spcPct val="0"/>
              </a:spcAft>
              <a:defRPr/>
            </a:pPr>
            <a:r>
              <a:rPr lang="zh-CN" altLang="en-US" sz="2400" b="1" kern="0" noProof="1">
                <a:solidFill>
                  <a:srgbClr val="0000FF"/>
                </a:solidFill>
                <a:latin typeface="Times New Roman" panose="02020603050405020304" pitchFamily="18" charset="0"/>
                <a:ea typeface="宋体" panose="02010600030101010101" pitchFamily="2" charset="-122"/>
                <a:cs typeface="Arial" panose="020B0604020202020204"/>
              </a:rPr>
              <a:t>没有了眼镜，他们必须一起努力找到回家的路。</a:t>
            </a:r>
            <a:endParaRPr kumimoji="0" lang="en-US" altLang="zh-CN" sz="2400" b="1" i="0" u="none" strike="noStrike" kern="0" cap="none" spc="0" normalizeH="0" baseline="0" noProof="1">
              <a:ln>
                <a:noFill/>
              </a:ln>
              <a:solidFill>
                <a:srgbClr val="0000FF"/>
              </a:solidFill>
              <a:effectLst/>
              <a:uLnTx/>
              <a:uFillTx/>
              <a:latin typeface="Times New Roman" panose="02020603050405020304" pitchFamily="18" charset="0"/>
              <a:ea typeface="宋体" panose="02010600030101010101" pitchFamily="2" charset="-122"/>
              <a:cs typeface="Arial" panose="020B0604020202020204"/>
            </a:endParaRPr>
          </a:p>
        </p:txBody>
      </p:sp>
      <p:sp>
        <p:nvSpPr>
          <p:cNvPr id="9" name="文本框 8"/>
          <p:cNvSpPr txBox="1"/>
          <p:nvPr/>
        </p:nvSpPr>
        <p:spPr>
          <a:xfrm>
            <a:off x="1570047" y="1741467"/>
            <a:ext cx="2009197" cy="830997"/>
          </a:xfrm>
          <a:prstGeom prst="rect">
            <a:avLst/>
          </a:prstGeom>
          <a:solidFill>
            <a:srgbClr val="FFFFFF"/>
          </a:solidFill>
          <a:ln w="25400" cap="flat" cmpd="sng" algn="ctr">
            <a:solidFill>
              <a:srgbClr val="C00000"/>
            </a:solidFill>
            <a:prstDash val="solid"/>
          </a:ln>
          <a:effectLst/>
        </p:spPr>
        <p:txBody>
          <a:bodyPr wrap="square">
            <a:spAutoFit/>
          </a:bodyPr>
          <a:lstStyle/>
          <a:p>
            <a:pPr lvl="0" fontAlgn="base">
              <a:spcBef>
                <a:spcPct val="0"/>
              </a:spcBef>
              <a:spcAft>
                <a:spcPct val="0"/>
              </a:spcAft>
              <a:defRPr/>
            </a:pP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冲突</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conflict</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0" cap="none" spc="0" normalizeH="0" baseline="0" noProof="0" dirty="0" smtClean="0">
                <a:ln>
                  <a:noFill/>
                </a:ln>
                <a:solidFill>
                  <a:srgbClr val="000000"/>
                </a:solidFill>
                <a:effectLst/>
                <a:uLnTx/>
                <a:uFillTx/>
                <a:latin typeface="Calibri" panose="020F0502020204030204"/>
                <a:cs typeface="Arial" panose="020B0604020202020204"/>
              </a:rPr>
              <a:t>: </a:t>
            </a:r>
            <a:endParaRPr kumimoji="0" lang="en-US" altLang="zh-CN" sz="2400" b="1" i="0" u="none" strike="noStrike" kern="0" cap="none" spc="0" normalizeH="0" baseline="0" noProof="0" dirty="0">
              <a:ln>
                <a:noFill/>
              </a:ln>
              <a:solidFill>
                <a:srgbClr val="000000"/>
              </a:solidFill>
              <a:effectLst/>
              <a:uLnTx/>
              <a:uFillTx/>
              <a:latin typeface="Calibri" panose="020F0502020204030204"/>
              <a:cs typeface="Arial" panose="020B0604020202020204"/>
            </a:endParaRPr>
          </a:p>
        </p:txBody>
      </p:sp>
      <p:sp>
        <p:nvSpPr>
          <p:cNvPr id="10" name="文本框 9"/>
          <p:cNvSpPr txBox="1"/>
          <p:nvPr/>
        </p:nvSpPr>
        <p:spPr>
          <a:xfrm>
            <a:off x="5084667" y="1741467"/>
            <a:ext cx="3660778" cy="1015663"/>
          </a:xfrm>
          <a:prstGeom prst="rect">
            <a:avLst/>
          </a:prstGeom>
          <a:solidFill>
            <a:srgbClr val="FFFFFF"/>
          </a:solidFill>
          <a:ln w="25400" cap="flat" cmpd="sng" algn="ctr">
            <a:solidFill>
              <a:srgbClr val="C00000"/>
            </a:solidFill>
            <a:prstDash val="solid"/>
          </a:ln>
          <a:effectLst/>
        </p:spPr>
        <p:txBody>
          <a:bodyPr wrap="square">
            <a:spAutoFit/>
          </a:bodyPr>
          <a:lstStyle/>
          <a:p>
            <a:pPr lvl="0" fontAlgn="base">
              <a:spcBef>
                <a:spcPct val="0"/>
              </a:spcBef>
              <a:spcAft>
                <a:spcPct val="0"/>
              </a:spcAft>
              <a:defRPr/>
            </a:pPr>
            <a:r>
              <a:rPr lang="en-US" altLang="zh-CN" sz="2000" b="1" kern="0" dirty="0">
                <a:solidFill>
                  <a:srgbClr val="0000FF"/>
                </a:solidFill>
                <a:latin typeface="Times New Roman" panose="02020603050405020304" pitchFamily="18" charset="0"/>
                <a:ea typeface="宋体" panose="02010600030101010101" pitchFamily="2" charset="-122"/>
                <a:cs typeface="Arial" panose="020B0604020202020204"/>
              </a:rPr>
              <a:t>Joe and Harry</a:t>
            </a:r>
            <a:r>
              <a:rPr lang="zh-CN" altLang="en-US" sz="2000" b="1" kern="0" dirty="0">
                <a:solidFill>
                  <a:srgbClr val="0000FF"/>
                </a:solidFill>
                <a:latin typeface="Times New Roman" panose="02020603050405020304" pitchFamily="18" charset="0"/>
                <a:ea typeface="宋体" panose="02010600030101010101" pitchFamily="2" charset="-122"/>
                <a:cs typeface="Arial" panose="020B0604020202020204"/>
              </a:rPr>
              <a:t>两人互相指责，一路争吵，父亲因为要阻止兄弟俩争吵，掉进了河</a:t>
            </a:r>
            <a:r>
              <a:rPr lang="zh-CN" altLang="en-US" sz="2000" b="1" kern="0" dirty="0" smtClean="0">
                <a:solidFill>
                  <a:srgbClr val="0000FF"/>
                </a:solidFill>
                <a:latin typeface="Times New Roman" panose="02020603050405020304" pitchFamily="18" charset="0"/>
                <a:ea typeface="宋体" panose="02010600030101010101" pitchFamily="2" charset="-122"/>
                <a:cs typeface="Arial" panose="020B0604020202020204"/>
              </a:rPr>
              <a:t>中</a:t>
            </a:r>
            <a:endParaRPr kumimoji="0" lang="en-US" altLang="zh-CN" sz="20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Arial" panose="020B0604020202020204"/>
            </a:endParaRPr>
          </a:p>
        </p:txBody>
      </p:sp>
      <p:sp>
        <p:nvSpPr>
          <p:cNvPr id="11" name=" 159"/>
          <p:cNvSpPr/>
          <p:nvPr/>
        </p:nvSpPr>
        <p:spPr>
          <a:xfrm>
            <a:off x="3905780" y="1996861"/>
            <a:ext cx="925195" cy="284972"/>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12" name=" 29"/>
          <p:cNvSpPr/>
          <p:nvPr/>
        </p:nvSpPr>
        <p:spPr>
          <a:xfrm flipV="1">
            <a:off x="3914448" y="3369217"/>
            <a:ext cx="977265" cy="27184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14" name=" 33"/>
          <p:cNvSpPr/>
          <p:nvPr/>
        </p:nvSpPr>
        <p:spPr>
          <a:xfrm>
            <a:off x="3941293" y="4983841"/>
            <a:ext cx="993775" cy="268009"/>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15" name="左大括号 14"/>
          <p:cNvSpPr/>
          <p:nvPr/>
        </p:nvSpPr>
        <p:spPr>
          <a:xfrm>
            <a:off x="1027146" y="1841138"/>
            <a:ext cx="393868" cy="3747521"/>
          </a:xfrm>
          <a:prstGeom prst="leftBrace">
            <a:avLst/>
          </a:prstGeom>
          <a:noFill/>
          <a:ln w="38100"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en-US" altLang="en-US" sz="4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9498</Words>
  <Application>WPS 演示</Application>
  <PresentationFormat>自定义</PresentationFormat>
  <Paragraphs>283</Paragraphs>
  <Slides>27</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27</vt:i4>
      </vt:variant>
    </vt:vector>
  </HeadingPairs>
  <TitlesOfParts>
    <vt:vector size="49" baseType="lpstr">
      <vt:lpstr>Arial</vt:lpstr>
      <vt:lpstr>宋体</vt:lpstr>
      <vt:lpstr>Wingdings</vt:lpstr>
      <vt:lpstr>等线</vt:lpstr>
      <vt:lpstr>微软雅黑</vt:lpstr>
      <vt:lpstr>华文行楷</vt:lpstr>
      <vt:lpstr>Times New Roman</vt:lpstr>
      <vt:lpstr>Calibri</vt:lpstr>
      <vt:lpstr>方正公文黑体</vt:lpstr>
      <vt:lpstr>黑体</vt:lpstr>
      <vt:lpstr>Arial</vt:lpstr>
      <vt:lpstr>Calibri</vt:lpstr>
      <vt:lpstr>Arial Unicode MS</vt:lpstr>
      <vt:lpstr>等线 Light</vt:lpstr>
      <vt:lpstr>Calibri Light</vt:lpstr>
      <vt:lpstr>Impact</vt:lpstr>
      <vt:lpstr>Arial Rounded MT Bold</vt:lpstr>
      <vt:lpstr>Algerian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Predict the plot -1</vt:lpstr>
      <vt:lpstr>Predict the plot-2</vt:lpstr>
      <vt:lpstr>Plot – paragraph 1</vt:lpstr>
      <vt:lpstr>Plot – paragraph 2</vt:lpstr>
      <vt:lpstr>Possible version 1 for paragraph 1</vt:lpstr>
      <vt:lpstr>Possible version 1 for paragraph 2</vt:lpstr>
      <vt:lpstr>Possible version 2 for paragraph 1</vt:lpstr>
      <vt:lpstr>Possible version 2 for paragraph 2</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Hiking</dc:title>
  <dc:creator>Arrow</dc:creator>
  <cp:lastModifiedBy>24147</cp:lastModifiedBy>
  <cp:revision>139</cp:revision>
  <dcterms:created xsi:type="dcterms:W3CDTF">2020-06-19T13:56:00Z</dcterms:created>
  <dcterms:modified xsi:type="dcterms:W3CDTF">2022-12-19T11:58:42Z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6293C319E7C54BF4B52546949B374ED5</vt:lpwstr>
  </property>
</Properties>
</file>