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321" r:id="rId4"/>
    <p:sldId id="305" r:id="rId5"/>
    <p:sldId id="279" r:id="rId7"/>
    <p:sldId id="280" r:id="rId8"/>
    <p:sldId id="257" r:id="rId9"/>
    <p:sldId id="275" r:id="rId10"/>
    <p:sldId id="265" r:id="rId11"/>
    <p:sldId id="293" r:id="rId12"/>
    <p:sldId id="276" r:id="rId13"/>
    <p:sldId id="267" r:id="rId14"/>
    <p:sldId id="294" r:id="rId15"/>
    <p:sldId id="295" r:id="rId16"/>
    <p:sldId id="277" r:id="rId17"/>
    <p:sldId id="271" r:id="rId18"/>
    <p:sldId id="302" r:id="rId19"/>
    <p:sldId id="273" r:id="rId20"/>
    <p:sldId id="274"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initials="M" lastIdx="0" clrIdx="0"/>
  <p:cmAuthor id="75" name="作者" initials="A" lastIdx="0" clrIdx="24"/>
  <p:cmAuthor id="2" name="vfy" initials="v" lastIdx="0" clrIdx="1"/>
  <p:cmAuthor id="0" name="PC" initials="P"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778" autoAdjust="0"/>
    <p:restoredTop sz="94660"/>
  </p:normalViewPr>
  <p:slideViewPr>
    <p:cSldViewPr snapToGrid="0">
      <p:cViewPr varScale="1">
        <p:scale>
          <a:sx n="82" d="100"/>
          <a:sy n="82" d="100"/>
        </p:scale>
        <p:origin x="-78" y="-606"/>
      </p:cViewPr>
      <p:guideLst>
        <p:guide orient="horz" pos="2175"/>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smtClean="0"/>
              <a:t>1</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2" name="矩形 1"/>
          <p:cNvSpPr/>
          <p:nvPr userDrawn="1"/>
        </p:nvSpPr>
        <p:spPr>
          <a:xfrm>
            <a:off x="0" y="5588205"/>
            <a:ext cx="12192318" cy="1270113"/>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空白">
    <p:spTree>
      <p:nvGrpSpPr>
        <p:cNvPr id="1" name=""/>
        <p:cNvGrpSpPr/>
        <p:nvPr/>
      </p:nvGrpSpPr>
      <p:grpSpPr>
        <a:xfrm>
          <a:off x="0" y="0"/>
          <a:ext cx="0" cy="0"/>
          <a:chOff x="0" y="0"/>
          <a:chExt cx="0" cy="0"/>
        </a:xfrm>
      </p:grpSpPr>
      <p:sp>
        <p:nvSpPr>
          <p:cNvPr id="2" name="矩形 1"/>
          <p:cNvSpPr/>
          <p:nvPr userDrawn="1"/>
        </p:nvSpPr>
        <p:spPr>
          <a:xfrm>
            <a:off x="0" y="4868258"/>
            <a:ext cx="12192318" cy="1990059"/>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空白">
    <p:spTree>
      <p:nvGrpSpPr>
        <p:cNvPr id="1" name=""/>
        <p:cNvGrpSpPr/>
        <p:nvPr/>
      </p:nvGrpSpPr>
      <p:grpSpPr>
        <a:xfrm>
          <a:off x="0" y="0"/>
          <a:ext cx="0" cy="0"/>
          <a:chOff x="0" y="0"/>
          <a:chExt cx="0" cy="0"/>
        </a:xfrm>
      </p:grpSpPr>
      <p:sp>
        <p:nvSpPr>
          <p:cNvPr id="2" name="矩形 1"/>
          <p:cNvSpPr/>
          <p:nvPr userDrawn="1"/>
        </p:nvSpPr>
        <p:spPr>
          <a:xfrm>
            <a:off x="0" y="4149106"/>
            <a:ext cx="12192318" cy="2709212"/>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空白">
    <p:spTree>
      <p:nvGrpSpPr>
        <p:cNvPr id="1" name=""/>
        <p:cNvGrpSpPr/>
        <p:nvPr/>
      </p:nvGrpSpPr>
      <p:grpSpPr>
        <a:xfrm>
          <a:off x="0" y="0"/>
          <a:ext cx="0" cy="0"/>
          <a:chOff x="0" y="0"/>
          <a:chExt cx="0" cy="0"/>
        </a:xfrm>
      </p:grpSpPr>
      <p:sp>
        <p:nvSpPr>
          <p:cNvPr id="2" name="矩形 1"/>
          <p:cNvSpPr/>
          <p:nvPr userDrawn="1"/>
        </p:nvSpPr>
        <p:spPr>
          <a:xfrm>
            <a:off x="0" y="3428365"/>
            <a:ext cx="12192318" cy="3429953"/>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空白">
    <p:spTree>
      <p:nvGrpSpPr>
        <p:cNvPr id="1" name=""/>
        <p:cNvGrpSpPr/>
        <p:nvPr/>
      </p:nvGrpSpPr>
      <p:grpSpPr>
        <a:xfrm>
          <a:off x="0" y="0"/>
          <a:ext cx="0" cy="0"/>
          <a:chOff x="0" y="0"/>
          <a:chExt cx="0" cy="0"/>
        </a:xfrm>
      </p:grpSpPr>
      <p:sp>
        <p:nvSpPr>
          <p:cNvPr id="2" name="矩形 1"/>
          <p:cNvSpPr/>
          <p:nvPr userDrawn="1"/>
        </p:nvSpPr>
        <p:spPr>
          <a:xfrm>
            <a:off x="0" y="2708418"/>
            <a:ext cx="12192318" cy="4149900"/>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空白">
    <p:spTree>
      <p:nvGrpSpPr>
        <p:cNvPr id="1" name=""/>
        <p:cNvGrpSpPr/>
        <p:nvPr/>
      </p:nvGrpSpPr>
      <p:grpSpPr>
        <a:xfrm>
          <a:off x="0" y="0"/>
          <a:ext cx="0" cy="0"/>
          <a:chOff x="0" y="0"/>
          <a:chExt cx="0" cy="0"/>
        </a:xfrm>
      </p:grpSpPr>
      <p:sp>
        <p:nvSpPr>
          <p:cNvPr id="2" name="矩形 1"/>
          <p:cNvSpPr/>
          <p:nvPr userDrawn="1"/>
        </p:nvSpPr>
        <p:spPr>
          <a:xfrm>
            <a:off x="0" y="0"/>
            <a:ext cx="12192318" cy="685831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theme" Target="../theme/theme2.xml"/><Relationship Id="rId8" Type="http://schemas.openxmlformats.org/officeDocument/2006/relationships/image" Target="../media/image1.png"/><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pic>
        <p:nvPicPr>
          <p:cNvPr id="12" name="图片 11" descr="水印"/>
          <p:cNvPicPr>
            <a:picLocks noChangeAspect="1"/>
          </p:cNvPicPr>
          <p:nvPr userDrawn="1"/>
        </p:nvPicPr>
        <p:blipFill>
          <a:blip r:embed="rId17"/>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图片 11" descr="水印"/>
          <p:cNvPicPr>
            <a:picLocks noChangeAspect="1"/>
          </p:cNvPicPr>
          <p:nvPr userDrawn="1"/>
        </p:nvPicPr>
        <p:blipFill>
          <a:blip r:embed="rId8"/>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2pPr>
      <a:lvl3pPr marL="1523365" indent="-304800" algn="l" defTabSz="1218565"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2330" indent="-304800" algn="l" defTabSz="12185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1930" indent="-304800" algn="l" defTabSz="12185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1530" indent="-304800" algn="l" defTabSz="12185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0495" indent="-304800" algn="l" defTabSz="12185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0095" indent="-304800" algn="l" defTabSz="12185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79060" indent="-304800" algn="l" defTabSz="12185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7530" algn="l" defTabSz="1218565" rtl="0" eaLnBrk="1" latinLnBrk="0" hangingPunct="1">
        <a:defRPr sz="2400" kern="1200">
          <a:solidFill>
            <a:schemeClr val="tx1"/>
          </a:solidFill>
          <a:latin typeface="+mn-lt"/>
          <a:ea typeface="+mn-ea"/>
          <a:cs typeface="+mn-cs"/>
        </a:defRPr>
      </a:lvl4pPr>
      <a:lvl5pPr marL="2437130" algn="l" defTabSz="1218565" rtl="0" eaLnBrk="1" latinLnBrk="0" hangingPunct="1">
        <a:defRPr sz="2400" kern="1200">
          <a:solidFill>
            <a:schemeClr val="tx1"/>
          </a:solidFill>
          <a:latin typeface="+mn-lt"/>
          <a:ea typeface="+mn-ea"/>
          <a:cs typeface="+mn-cs"/>
        </a:defRPr>
      </a:lvl5pPr>
      <a:lvl6pPr marL="3046730" algn="l" defTabSz="1218565" rtl="0" eaLnBrk="1" latinLnBrk="0" hangingPunct="1">
        <a:defRPr sz="2400" kern="1200">
          <a:solidFill>
            <a:schemeClr val="tx1"/>
          </a:solidFill>
          <a:latin typeface="+mn-lt"/>
          <a:ea typeface="+mn-ea"/>
          <a:cs typeface="+mn-cs"/>
        </a:defRPr>
      </a:lvl6pPr>
      <a:lvl7pPr marL="3656330" algn="l" defTabSz="1218565" rtl="0" eaLnBrk="1" latinLnBrk="0" hangingPunct="1">
        <a:defRPr sz="2400" kern="1200">
          <a:solidFill>
            <a:schemeClr val="tx1"/>
          </a:solidFill>
          <a:latin typeface="+mn-lt"/>
          <a:ea typeface="+mn-ea"/>
          <a:cs typeface="+mn-cs"/>
        </a:defRPr>
      </a:lvl7pPr>
      <a:lvl8pPr marL="4265295" algn="l" defTabSz="1218565" rtl="0" eaLnBrk="1" latinLnBrk="0" hangingPunct="1">
        <a:defRPr sz="2400" kern="1200">
          <a:solidFill>
            <a:schemeClr val="tx1"/>
          </a:solidFill>
          <a:latin typeface="+mn-lt"/>
          <a:ea typeface="+mn-ea"/>
          <a:cs typeface="+mn-cs"/>
        </a:defRPr>
      </a:lvl8pPr>
      <a:lvl9pPr marL="4874895"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3.xml"/></Relationships>
</file>

<file path=ppt/slides/_rels/slide2.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image" Target="../media/image4.png"/><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tags" Target="../tags/tag62.xml"/><Relationship Id="rId11" Type="http://schemas.openxmlformats.org/officeDocument/2006/relationships/notesSlide" Target="../notesSlides/notesSlide1.xml"/><Relationship Id="rId10" Type="http://schemas.openxmlformats.org/officeDocument/2006/relationships/slideLayout" Target="../slideLayouts/slideLayout1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03910" y="652145"/>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图示呈现</a:t>
            </a:r>
            <a:endParaRPr lang="zh-CN" sz="2800" b="0">
              <a:latin typeface="Calibri" panose="020F0502020204030204" charset="0"/>
              <a:ea typeface="宋体" panose="02010600030101010101" pitchFamily="2" charset="-122"/>
            </a:endParaRPr>
          </a:p>
        </p:txBody>
      </p:sp>
      <p:sp>
        <p:nvSpPr>
          <p:cNvPr id="6" name="文本框 5"/>
          <p:cNvSpPr txBox="1"/>
          <p:nvPr/>
        </p:nvSpPr>
        <p:spPr>
          <a:xfrm>
            <a:off x="910590" y="4222750"/>
            <a:ext cx="10371455" cy="1383665"/>
          </a:xfrm>
          <a:prstGeom prst="rect">
            <a:avLst/>
          </a:prstGeom>
          <a:noFill/>
        </p:spPr>
        <p:txBody>
          <a:bodyPr wrap="square" rtlCol="0" anchor="t">
            <a:spAutoFit/>
          </a:bodyPr>
          <a:lstStyle/>
          <a:p>
            <a:pPr marL="457200" indent="-457200">
              <a:buFont typeface="Wingdings" panose="05000000000000000000" charset="0"/>
              <a:buChar char="Ø"/>
            </a:pPr>
            <a:r>
              <a:rPr lang="en-US" sz="2800" dirty="0" smtClean="0">
                <a:latin typeface="Calibri" panose="020F0502020204030204" charset="0"/>
                <a:ea typeface="宋体" panose="02010600030101010101" pitchFamily="2" charset="-122"/>
                <a:sym typeface="+mn-ea"/>
              </a:rPr>
              <a:t>   </a:t>
            </a:r>
            <a:r>
              <a:rPr sz="2800" dirty="0" smtClean="0">
                <a:latin typeface="Calibri" panose="020F0502020204030204" charset="0"/>
                <a:ea typeface="宋体" panose="02010600030101010101" pitchFamily="2" charset="-122"/>
                <a:sym typeface="+mn-ea"/>
              </a:rPr>
              <a:t>第二段用红色基调讲述</a:t>
            </a:r>
            <a:r>
              <a:rPr sz="2800" dirty="0">
                <a:solidFill>
                  <a:srgbClr val="FF0000"/>
                </a:solidFill>
                <a:latin typeface="Calibri" panose="020F0502020204030204" charset="0"/>
                <a:ea typeface="宋体" panose="02010600030101010101" pitchFamily="2" charset="-122"/>
                <a:sym typeface="+mn-ea"/>
              </a:rPr>
              <a:t>what</a:t>
            </a:r>
            <a:r>
              <a:rPr sz="2800" dirty="0">
                <a:latin typeface="Calibri" panose="020F0502020204030204" charset="0"/>
                <a:ea typeface="宋体" panose="02010600030101010101" pitchFamily="2" charset="-122"/>
                <a:sym typeface="+mn-ea"/>
              </a:rPr>
              <a:t>（</a:t>
            </a:r>
            <a:r>
              <a:rPr sz="2800" dirty="0">
                <a:solidFill>
                  <a:srgbClr val="FF0000"/>
                </a:solidFill>
                <a:latin typeface="Calibri" panose="020F0502020204030204" charset="0"/>
                <a:ea typeface="宋体" panose="02010600030101010101" pitchFamily="2" charset="-122"/>
                <a:sym typeface="+mn-ea"/>
              </a:rPr>
              <a:t>这项发现的意义所在</a:t>
            </a:r>
            <a:r>
              <a:rPr sz="2800" dirty="0">
                <a:latin typeface="Calibri" panose="020F0502020204030204" charset="0"/>
                <a:ea typeface="宋体" panose="02010600030101010101" pitchFamily="2" charset="-122"/>
                <a:sym typeface="+mn-ea"/>
              </a:rPr>
              <a:t>），第三四五</a:t>
            </a:r>
            <a:r>
              <a:rPr lang="zh-CN" sz="2800" dirty="0">
                <a:latin typeface="Calibri" panose="020F0502020204030204" charset="0"/>
                <a:ea typeface="宋体" panose="02010600030101010101" pitchFamily="2" charset="-122"/>
                <a:sym typeface="+mn-ea"/>
              </a:rPr>
              <a:t>三</a:t>
            </a:r>
            <a:r>
              <a:rPr sz="2800" dirty="0">
                <a:latin typeface="Calibri" panose="020F0502020204030204" charset="0"/>
                <a:ea typeface="宋体" panose="02010600030101010101" pitchFamily="2" charset="-122"/>
                <a:sym typeface="+mn-ea"/>
              </a:rPr>
              <a:t>段则是用蓝色基调讲述</a:t>
            </a:r>
            <a:r>
              <a:rPr sz="2800" dirty="0">
                <a:solidFill>
                  <a:schemeClr val="accent1">
                    <a:lumMod val="75000"/>
                  </a:schemeClr>
                </a:solidFill>
                <a:latin typeface="Calibri" panose="020F0502020204030204" charset="0"/>
                <a:ea typeface="宋体" panose="02010600030101010101" pitchFamily="2" charset="-122"/>
                <a:sym typeface="+mn-ea"/>
              </a:rPr>
              <a:t>how</a:t>
            </a:r>
            <a:r>
              <a:rPr sz="2800" dirty="0">
                <a:latin typeface="Calibri" panose="020F0502020204030204" charset="0"/>
                <a:ea typeface="宋体" panose="02010600030101010101" pitchFamily="2" charset="-122"/>
                <a:sym typeface="+mn-ea"/>
              </a:rPr>
              <a:t> (</a:t>
            </a:r>
            <a:r>
              <a:rPr sz="2800" dirty="0">
                <a:solidFill>
                  <a:schemeClr val="accent1">
                    <a:lumMod val="75000"/>
                  </a:schemeClr>
                </a:solidFill>
                <a:latin typeface="Calibri" panose="020F0502020204030204" charset="0"/>
                <a:ea typeface="宋体" panose="02010600030101010101" pitchFamily="2" charset="-122"/>
                <a:sym typeface="+mn-ea"/>
              </a:rPr>
              <a:t>这个实验进展过程和实验结果</a:t>
            </a:r>
            <a:r>
              <a:rPr sz="2800" dirty="0">
                <a:latin typeface="Calibri" panose="020F0502020204030204" charset="0"/>
                <a:ea typeface="宋体" panose="02010600030101010101" pitchFamily="2" charset="-122"/>
                <a:sym typeface="+mn-ea"/>
              </a:rPr>
              <a:t>)，最后一段则是黑色基调讲述what (这项发现的局限性)。</a:t>
            </a:r>
            <a:endParaRPr sz="2800" dirty="0">
              <a:latin typeface="Calibri" panose="020F0502020204030204" charset="0"/>
              <a:ea typeface="宋体" panose="02010600030101010101" pitchFamily="2" charset="-122"/>
              <a:sym typeface="+mn-ea"/>
            </a:endParaRPr>
          </a:p>
        </p:txBody>
      </p:sp>
      <p:sp>
        <p:nvSpPr>
          <p:cNvPr id="4" name="文本框 3"/>
          <p:cNvSpPr txBox="1"/>
          <p:nvPr/>
        </p:nvSpPr>
        <p:spPr>
          <a:xfrm>
            <a:off x="3733165" y="556260"/>
            <a:ext cx="944880" cy="1014730"/>
          </a:xfrm>
          <a:prstGeom prst="rect">
            <a:avLst/>
          </a:prstGeom>
          <a:noFill/>
        </p:spPr>
        <p:txBody>
          <a:bodyPr wrap="none" rtlCol="0" anchor="t">
            <a:spAutoFit/>
          </a:bodyPr>
          <a:lstStyle/>
          <a:p>
            <a:r>
              <a:rPr lang="zh-CN" sz="6000">
                <a:solidFill>
                  <a:srgbClr val="FF0000"/>
                </a:solidFill>
                <a:latin typeface="Calibri" panose="020F0502020204030204" charset="0"/>
                <a:ea typeface="宋体" panose="02010600030101010101" pitchFamily="2" charset="-122"/>
                <a:sym typeface="+mn-ea"/>
              </a:rPr>
              <a:t>⊙</a:t>
            </a:r>
            <a:endParaRPr lang="zh-CN" altLang="en-US" sz="6000">
              <a:solidFill>
                <a:srgbClr val="FF0000"/>
              </a:solidFill>
              <a:latin typeface="Calibri" panose="020F0502020204030204" charset="0"/>
              <a:ea typeface="宋体" panose="02010600030101010101" pitchFamily="2" charset="-122"/>
              <a:sym typeface="+mn-ea"/>
            </a:endParaRPr>
          </a:p>
        </p:txBody>
      </p:sp>
      <p:cxnSp>
        <p:nvCxnSpPr>
          <p:cNvPr id="5" name="直接连接符 4"/>
          <p:cNvCxnSpPr/>
          <p:nvPr/>
        </p:nvCxnSpPr>
        <p:spPr>
          <a:xfrm flipV="1">
            <a:off x="3308985" y="1168400"/>
            <a:ext cx="607695" cy="11182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4157980" y="1060450"/>
            <a:ext cx="1049655" cy="57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5207635" y="106616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6263005" y="107188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5415915" y="64643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2" name="文本框 11"/>
          <p:cNvSpPr txBox="1"/>
          <p:nvPr/>
        </p:nvSpPr>
        <p:spPr>
          <a:xfrm>
            <a:off x="6428740" y="64643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cxnSp>
        <p:nvCxnSpPr>
          <p:cNvPr id="13" name="直接箭头连接符 12"/>
          <p:cNvCxnSpPr/>
          <p:nvPr/>
        </p:nvCxnSpPr>
        <p:spPr>
          <a:xfrm>
            <a:off x="8366760" y="1083310"/>
            <a:ext cx="1205230" cy="381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2768600" y="2286635"/>
            <a:ext cx="540385" cy="10096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4319905" y="637540"/>
            <a:ext cx="538480" cy="521970"/>
          </a:xfrm>
          <a:prstGeom prst="rect">
            <a:avLst/>
          </a:prstGeom>
          <a:noFill/>
        </p:spPr>
        <p:txBody>
          <a:bodyPr wrap="none" rtlCol="0" anchor="t">
            <a:spAutoFit/>
          </a:bodyPr>
          <a:lstStyle/>
          <a:p>
            <a:r>
              <a:rPr lang="zh-CN" sz="2800">
                <a:solidFill>
                  <a:srgbClr val="FF0000"/>
                </a:solidFill>
                <a:latin typeface="Calibri" panose="020F0502020204030204" charset="0"/>
                <a:ea typeface="宋体" panose="02010600030101010101" pitchFamily="2" charset="-122"/>
                <a:sym typeface="+mn-ea"/>
              </a:rPr>
              <a:t>□</a:t>
            </a:r>
            <a:endParaRPr lang="zh-CN" altLang="en-US" sz="2800">
              <a:solidFill>
                <a:srgbClr val="FF0000"/>
              </a:solidFill>
              <a:latin typeface="Calibri" panose="020F0502020204030204" charset="0"/>
              <a:ea typeface="宋体" panose="02010600030101010101" pitchFamily="2" charset="-122"/>
              <a:sym typeface="+mn-ea"/>
            </a:endParaRPr>
          </a:p>
        </p:txBody>
      </p:sp>
      <p:cxnSp>
        <p:nvCxnSpPr>
          <p:cNvPr id="17" name="直接箭头连接符 16"/>
          <p:cNvCxnSpPr/>
          <p:nvPr/>
        </p:nvCxnSpPr>
        <p:spPr>
          <a:xfrm flipV="1">
            <a:off x="7317105" y="107759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7482840" y="65214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9" name="文本框 18"/>
          <p:cNvSpPr txBox="1"/>
          <p:nvPr/>
        </p:nvSpPr>
        <p:spPr>
          <a:xfrm>
            <a:off x="8690610" y="637540"/>
            <a:ext cx="538480" cy="521970"/>
          </a:xfrm>
          <a:prstGeom prst="rect">
            <a:avLst/>
          </a:prstGeom>
          <a:noFill/>
        </p:spPr>
        <p:txBody>
          <a:bodyPr wrap="none" rtlCol="0" anchor="t">
            <a:spAutoFit/>
          </a:bodyPr>
          <a:lstStyle/>
          <a:p>
            <a:r>
              <a:rPr lang="zh-CN" sz="2800">
                <a:solidFill>
                  <a:schemeClr val="tx1"/>
                </a:solidFill>
                <a:latin typeface="Calibri" panose="020F0502020204030204" charset="0"/>
                <a:ea typeface="宋体" panose="02010600030101010101" pitchFamily="2" charset="-122"/>
                <a:sym typeface="+mn-ea"/>
              </a:rPr>
              <a:t>□</a:t>
            </a:r>
            <a:endParaRPr lang="zh-CN" altLang="en-US" sz="2800">
              <a:solidFill>
                <a:schemeClr val="tx1"/>
              </a:solidFill>
              <a:latin typeface="Calibri" panose="020F0502020204030204" charset="0"/>
              <a:ea typeface="宋体" panose="02010600030101010101" pitchFamily="2" charset="-122"/>
              <a:sym typeface="+mn-ea"/>
            </a:endParaRPr>
          </a:p>
        </p:txBody>
      </p:sp>
      <p:sp>
        <p:nvSpPr>
          <p:cNvPr id="2" name="文本框 1"/>
          <p:cNvSpPr txBox="1"/>
          <p:nvPr/>
        </p:nvSpPr>
        <p:spPr>
          <a:xfrm>
            <a:off x="1794510" y="2524760"/>
            <a:ext cx="1246505" cy="829945"/>
          </a:xfrm>
          <a:prstGeom prst="rect">
            <a:avLst/>
          </a:prstGeom>
          <a:noFill/>
        </p:spPr>
        <p:txBody>
          <a:bodyPr wrap="square" rtlCol="0" anchor="t">
            <a:spAutoFit/>
          </a:bodyPr>
          <a:p>
            <a:r>
              <a:rPr lang="zh-CN" sz="4800">
                <a:solidFill>
                  <a:srgbClr val="00B050"/>
                </a:solidFill>
                <a:latin typeface="Calibri" panose="020F0502020204030204" charset="0"/>
                <a:ea typeface="宋体" panose="02010600030101010101" pitchFamily="2" charset="-122"/>
                <a:sym typeface="+mn-ea"/>
              </a:rPr>
              <a:t>△：</a:t>
            </a:r>
            <a:endParaRPr lang="zh-CN" altLang="en-US" sz="4800">
              <a:solidFill>
                <a:srgbClr val="00B050"/>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par>
                          <p:cTn id="13" fill="hold">
                            <p:stCondLst>
                              <p:cond delay="500"/>
                            </p:stCondLst>
                            <p:childTnLst>
                              <p:par>
                                <p:cTn id="14" presetID="22" presetClass="entr" presetSubtype="4"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down)">
                                      <p:cBhvr>
                                        <p:cTn id="28" dur="500"/>
                                        <p:tgtEl>
                                          <p:spTgt spid="16"/>
                                        </p:tgtEl>
                                      </p:cBhvr>
                                    </p:animEffect>
                                  </p:childTnLst>
                                </p:cTn>
                              </p:par>
                            </p:childTnLst>
                          </p:cTn>
                        </p:par>
                        <p:par>
                          <p:cTn id="29" fill="hold">
                            <p:stCondLst>
                              <p:cond delay="1000"/>
                            </p:stCondLst>
                            <p:childTnLst>
                              <p:par>
                                <p:cTn id="30" presetID="22" presetClass="entr" presetSubtype="8"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par>
                          <p:cTn id="36" fill="hold">
                            <p:stCondLst>
                              <p:cond delay="1500"/>
                            </p:stCondLst>
                            <p:childTnLst>
                              <p:par>
                                <p:cTn id="37" presetID="22" presetClass="entr" presetSubtype="8" fill="hold"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left)">
                                      <p:cBhvr>
                                        <p:cTn id="39" dur="500"/>
                                        <p:tgtEl>
                                          <p:spTgt spid="9"/>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down)">
                                      <p:cBhvr>
                                        <p:cTn id="42" dur="500"/>
                                        <p:tgtEl>
                                          <p:spTgt spid="12"/>
                                        </p:tgtEl>
                                      </p:cBhvr>
                                    </p:animEffect>
                                  </p:childTnLst>
                                </p:cTn>
                              </p:par>
                            </p:childTnLst>
                          </p:cTn>
                        </p:par>
                        <p:par>
                          <p:cTn id="43" fill="hold">
                            <p:stCondLst>
                              <p:cond delay="2000"/>
                            </p:stCondLst>
                            <p:childTnLst>
                              <p:par>
                                <p:cTn id="44" presetID="22" presetClass="entr" presetSubtype="8"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left)">
                                      <p:cBhvr>
                                        <p:cTn id="46" dur="500"/>
                                        <p:tgtEl>
                                          <p:spTgt spid="17"/>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down)">
                                      <p:cBhvr>
                                        <p:cTn id="49" dur="500"/>
                                        <p:tgtEl>
                                          <p:spTgt spid="18"/>
                                        </p:tgtEl>
                                      </p:cBhvr>
                                    </p:animEffect>
                                  </p:childTnLst>
                                </p:cTn>
                              </p:par>
                            </p:childTnLst>
                          </p:cTn>
                        </p:par>
                        <p:par>
                          <p:cTn id="50" fill="hold">
                            <p:stCondLst>
                              <p:cond delay="2500"/>
                            </p:stCondLst>
                            <p:childTnLst>
                              <p:par>
                                <p:cTn id="51" presetID="22" presetClass="entr" presetSubtype="8"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left)">
                                      <p:cBhvr>
                                        <p:cTn id="53" dur="500"/>
                                        <p:tgtEl>
                                          <p:spTgt spid="13"/>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wipe(down)">
                                      <p:cBhvr>
                                        <p:cTn id="56" dur="500"/>
                                        <p:tgtEl>
                                          <p:spTgt spid="19"/>
                                        </p:tgtEl>
                                      </p:cBhvr>
                                    </p:animEffect>
                                  </p:childTnLst>
                                </p:cTn>
                              </p:par>
                            </p:childTnLst>
                          </p:cTn>
                        </p:par>
                      </p:childTnLst>
                    </p:cTn>
                  </p:par>
                  <p:par>
                    <p:cTn id="57" fill="hold">
                      <p:stCondLst>
                        <p:cond delay="indefinite"/>
                      </p:stCondLst>
                      <p:childTnLst>
                        <p:par>
                          <p:cTn id="58" fill="hold">
                            <p:stCondLst>
                              <p:cond delay="0"/>
                            </p:stCondLst>
                            <p:childTnLst>
                              <p:par>
                                <p:cTn id="59" presetID="18" presetClass="entr" presetSubtype="12"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strips(downLeft)">
                                      <p:cBhvr>
                                        <p:cTn id="6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P spid="4" grpId="1"/>
      <p:bldP spid="11" grpId="0"/>
      <p:bldP spid="11" grpId="1"/>
      <p:bldP spid="12" grpId="0"/>
      <p:bldP spid="12" grpId="1"/>
      <p:bldP spid="16" grpId="0"/>
      <p:bldP spid="16" grpId="1"/>
      <p:bldP spid="18" grpId="0"/>
      <p:bldP spid="18" grpId="1"/>
      <p:bldP spid="19" grpId="0"/>
      <p:bldP spid="19" grpId="1"/>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23595" y="407035"/>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图示定位</a:t>
            </a:r>
            <a:endParaRPr lang="zh-CN" sz="2800" b="0">
              <a:latin typeface="Calibri" panose="020F0502020204030204" charset="0"/>
              <a:ea typeface="宋体" panose="02010600030101010101" pitchFamily="2" charset="-122"/>
            </a:endParaRPr>
          </a:p>
        </p:txBody>
      </p:sp>
      <p:sp>
        <p:nvSpPr>
          <p:cNvPr id="4" name="文本框 3"/>
          <p:cNvSpPr txBox="1"/>
          <p:nvPr/>
        </p:nvSpPr>
        <p:spPr>
          <a:xfrm>
            <a:off x="3752850" y="311150"/>
            <a:ext cx="944880" cy="1014730"/>
          </a:xfrm>
          <a:prstGeom prst="rect">
            <a:avLst/>
          </a:prstGeom>
          <a:noFill/>
        </p:spPr>
        <p:txBody>
          <a:bodyPr wrap="none" rtlCol="0" anchor="t">
            <a:spAutoFit/>
          </a:bodyPr>
          <a:lstStyle/>
          <a:p>
            <a:r>
              <a:rPr lang="zh-CN" sz="6000">
                <a:solidFill>
                  <a:srgbClr val="FF0000"/>
                </a:solidFill>
                <a:latin typeface="Calibri" panose="020F0502020204030204" charset="0"/>
                <a:ea typeface="宋体" panose="02010600030101010101" pitchFamily="2" charset="-122"/>
                <a:sym typeface="+mn-ea"/>
              </a:rPr>
              <a:t>⊙</a:t>
            </a:r>
            <a:endParaRPr lang="zh-CN" altLang="en-US" sz="6000">
              <a:solidFill>
                <a:srgbClr val="FF0000"/>
              </a:solidFill>
              <a:latin typeface="Calibri" panose="020F0502020204030204" charset="0"/>
              <a:ea typeface="宋体" panose="02010600030101010101" pitchFamily="2" charset="-122"/>
              <a:sym typeface="+mn-ea"/>
            </a:endParaRPr>
          </a:p>
        </p:txBody>
      </p:sp>
      <p:cxnSp>
        <p:nvCxnSpPr>
          <p:cNvPr id="5" name="直接连接符 4"/>
          <p:cNvCxnSpPr/>
          <p:nvPr/>
        </p:nvCxnSpPr>
        <p:spPr>
          <a:xfrm flipV="1">
            <a:off x="3432810" y="923290"/>
            <a:ext cx="503555" cy="9067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4177665" y="815340"/>
            <a:ext cx="1049655" cy="57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5227320" y="82105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6282690" y="82677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5435600" y="40132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2" name="文本框 11"/>
          <p:cNvSpPr txBox="1"/>
          <p:nvPr/>
        </p:nvSpPr>
        <p:spPr>
          <a:xfrm>
            <a:off x="6448425" y="40132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cxnSp>
        <p:nvCxnSpPr>
          <p:cNvPr id="13" name="直接箭头连接符 12"/>
          <p:cNvCxnSpPr/>
          <p:nvPr/>
        </p:nvCxnSpPr>
        <p:spPr>
          <a:xfrm>
            <a:off x="8386445" y="838200"/>
            <a:ext cx="1205230" cy="381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2892425" y="1830070"/>
            <a:ext cx="540385" cy="10096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4339590" y="392430"/>
            <a:ext cx="538480" cy="521970"/>
          </a:xfrm>
          <a:prstGeom prst="rect">
            <a:avLst/>
          </a:prstGeom>
          <a:noFill/>
        </p:spPr>
        <p:txBody>
          <a:bodyPr wrap="none" rtlCol="0" anchor="t">
            <a:spAutoFit/>
          </a:bodyPr>
          <a:lstStyle/>
          <a:p>
            <a:r>
              <a:rPr lang="zh-CN" sz="2800">
                <a:solidFill>
                  <a:srgbClr val="FF0000"/>
                </a:solidFill>
                <a:latin typeface="Calibri" panose="020F0502020204030204" charset="0"/>
                <a:ea typeface="宋体" panose="02010600030101010101" pitchFamily="2" charset="-122"/>
                <a:sym typeface="+mn-ea"/>
              </a:rPr>
              <a:t>□</a:t>
            </a:r>
            <a:endParaRPr lang="zh-CN" altLang="en-US" sz="2800">
              <a:solidFill>
                <a:srgbClr val="FF0000"/>
              </a:solidFill>
              <a:latin typeface="Calibri" panose="020F0502020204030204" charset="0"/>
              <a:ea typeface="宋体" panose="02010600030101010101" pitchFamily="2" charset="-122"/>
              <a:sym typeface="+mn-ea"/>
            </a:endParaRPr>
          </a:p>
        </p:txBody>
      </p:sp>
      <p:cxnSp>
        <p:nvCxnSpPr>
          <p:cNvPr id="17" name="直接箭头连接符 16"/>
          <p:cNvCxnSpPr/>
          <p:nvPr/>
        </p:nvCxnSpPr>
        <p:spPr>
          <a:xfrm flipV="1">
            <a:off x="7336790" y="83248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7502525" y="40703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9" name="文本框 18"/>
          <p:cNvSpPr txBox="1"/>
          <p:nvPr/>
        </p:nvSpPr>
        <p:spPr>
          <a:xfrm>
            <a:off x="8710295" y="392430"/>
            <a:ext cx="538480" cy="521970"/>
          </a:xfrm>
          <a:prstGeom prst="rect">
            <a:avLst/>
          </a:prstGeom>
          <a:noFill/>
        </p:spPr>
        <p:txBody>
          <a:bodyPr wrap="none" rtlCol="0" anchor="t">
            <a:spAutoFit/>
          </a:bodyPr>
          <a:lstStyle/>
          <a:p>
            <a:r>
              <a:rPr lang="zh-CN" sz="2800">
                <a:solidFill>
                  <a:schemeClr val="tx1"/>
                </a:solidFill>
                <a:latin typeface="Calibri" panose="020F0502020204030204" charset="0"/>
                <a:ea typeface="宋体" panose="02010600030101010101" pitchFamily="2" charset="-122"/>
                <a:sym typeface="+mn-ea"/>
              </a:rPr>
              <a:t>□</a:t>
            </a:r>
            <a:endParaRPr lang="zh-CN" altLang="en-US" sz="2800">
              <a:solidFill>
                <a:schemeClr val="tx1"/>
              </a:solidFill>
              <a:latin typeface="Calibri" panose="020F0502020204030204" charset="0"/>
              <a:ea typeface="宋体" panose="02010600030101010101" pitchFamily="2" charset="-122"/>
              <a:sym typeface="+mn-ea"/>
            </a:endParaRPr>
          </a:p>
        </p:txBody>
      </p:sp>
      <p:sp>
        <p:nvSpPr>
          <p:cNvPr id="2" name="文本框 1"/>
          <p:cNvSpPr txBox="1"/>
          <p:nvPr/>
        </p:nvSpPr>
        <p:spPr>
          <a:xfrm>
            <a:off x="1918335" y="2068195"/>
            <a:ext cx="1246505" cy="829945"/>
          </a:xfrm>
          <a:prstGeom prst="rect">
            <a:avLst/>
          </a:prstGeom>
          <a:noFill/>
        </p:spPr>
        <p:txBody>
          <a:bodyPr wrap="square" rtlCol="0" anchor="t">
            <a:spAutoFit/>
          </a:bodyPr>
          <a:p>
            <a:r>
              <a:rPr lang="zh-CN" sz="4800">
                <a:solidFill>
                  <a:srgbClr val="00B050"/>
                </a:solidFill>
                <a:latin typeface="Calibri" panose="020F0502020204030204" charset="0"/>
                <a:ea typeface="宋体" panose="02010600030101010101" pitchFamily="2" charset="-122"/>
                <a:sym typeface="+mn-ea"/>
              </a:rPr>
              <a:t>△：</a:t>
            </a:r>
            <a:endParaRPr lang="zh-CN" altLang="en-US" sz="4800">
              <a:solidFill>
                <a:srgbClr val="00B050"/>
              </a:solidFill>
              <a:latin typeface="Calibri" panose="020F0502020204030204" charset="0"/>
              <a:ea typeface="宋体" panose="02010600030101010101" pitchFamily="2" charset="-122"/>
              <a:sym typeface="+mn-ea"/>
            </a:endParaRPr>
          </a:p>
        </p:txBody>
      </p:sp>
      <p:sp>
        <p:nvSpPr>
          <p:cNvPr id="3" name="文本框 2"/>
          <p:cNvSpPr txBox="1"/>
          <p:nvPr/>
        </p:nvSpPr>
        <p:spPr>
          <a:xfrm>
            <a:off x="2873375" y="2221865"/>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27</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
        <p:nvSpPr>
          <p:cNvPr id="10" name="文本框 9"/>
          <p:cNvSpPr txBox="1"/>
          <p:nvPr/>
        </p:nvSpPr>
        <p:spPr>
          <a:xfrm>
            <a:off x="3543300" y="3073400"/>
            <a:ext cx="10457180" cy="3784600"/>
          </a:xfrm>
          <a:prstGeom prst="rect">
            <a:avLst/>
          </a:prstGeom>
          <a:noFill/>
          <a:ln w="9525">
            <a:noFill/>
          </a:ln>
        </p:spPr>
        <p:txBody>
          <a:bodyPr wrap="square">
            <a:spAutoFit/>
          </a:bodyPr>
          <a:p>
            <a:pPr indent="0"/>
            <a:r>
              <a:rPr lang="en-US" sz="2400" b="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27</a:t>
            </a:r>
            <a:r>
              <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a:t>
            </a:r>
            <a:r>
              <a:rPr lang="en-US" sz="2400" b="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What is on the </a:t>
            </a:r>
            <a:r>
              <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ever-growing list mentioned in the first paragraph?</a:t>
            </a:r>
            <a:endPar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400" b="0" dirty="0" smtClean="0">
                <a:solidFill>
                  <a:srgbClr val="FF0000"/>
                </a:solidFill>
                <a:latin typeface="Times New Roman" panose="02020603050405020304" charset="0"/>
                <a:ea typeface="宋体" panose="02010600030101010101" pitchFamily="2" charset="-122"/>
                <a:cs typeface="Times New Roman" panose="02020603050405020304" charset="0"/>
              </a:rPr>
              <a:t>    </a:t>
            </a:r>
            <a:r>
              <a:rPr lang="en-US" sz="2400" b="0" u="sng" dirty="0" smtClean="0">
                <a:solidFill>
                  <a:srgbClr val="FF0000"/>
                </a:solidFill>
                <a:latin typeface="Times New Roman" panose="02020603050405020304" charset="0"/>
                <a:ea typeface="宋体" panose="02010600030101010101" pitchFamily="2" charset="-122"/>
                <a:cs typeface="Times New Roman" panose="02020603050405020304" charset="0"/>
              </a:rPr>
              <a:t>A</a:t>
            </a:r>
            <a:r>
              <a:rPr lang="en-US" sz="2400" b="0" u="sng" dirty="0">
                <a:solidFill>
                  <a:srgbClr val="FF0000"/>
                </a:solidFill>
                <a:latin typeface="Times New Roman" panose="02020603050405020304" charset="0"/>
                <a:ea typeface="宋体" panose="02010600030101010101" pitchFamily="2" charset="-122"/>
                <a:cs typeface="Times New Roman" panose="02020603050405020304" charset="0"/>
              </a:rPr>
              <a:t>. Positive effects of doing exercises.</a:t>
            </a:r>
            <a:endParaRPr lang="en-US" sz="2400" b="0" u="sng" dirty="0">
              <a:solidFill>
                <a:srgbClr val="FF0000"/>
              </a:solidFill>
              <a:latin typeface="Times New Roman" panose="02020603050405020304" charset="0"/>
              <a:ea typeface="宋体" panose="02010600030101010101" pitchFamily="2" charset="-122"/>
              <a:cs typeface="Times New Roman" panose="02020603050405020304" charset="0"/>
            </a:endParaRPr>
          </a:p>
          <a:p>
            <a:pPr indent="0"/>
            <a:r>
              <a:rPr lang="en-US" sz="2400" b="0" dirty="0" smtClean="0">
                <a:solidFill>
                  <a:srgbClr val="FF0000"/>
                </a:solidFill>
                <a:latin typeface="Times New Roman" panose="02020603050405020304" charset="0"/>
                <a:ea typeface="宋体" panose="02010600030101010101" pitchFamily="2" charset="-122"/>
                <a:cs typeface="Times New Roman" panose="02020603050405020304" charset="0"/>
              </a:rPr>
              <a:t>    B</a:t>
            </a:r>
            <a:r>
              <a:rPr lang="en-US" sz="2400" b="0" dirty="0">
                <a:solidFill>
                  <a:srgbClr val="FF0000"/>
                </a:solidFill>
                <a:latin typeface="Times New Roman" panose="02020603050405020304" charset="0"/>
                <a:ea typeface="宋体" panose="02010600030101010101" pitchFamily="2" charset="-122"/>
                <a:cs typeface="Times New Roman" panose="02020603050405020304" charset="0"/>
              </a:rPr>
              <a:t>. Exercises suitable for the middle-aged.</a:t>
            </a:r>
            <a:endParaRPr lang="en-US" sz="2400" b="0" dirty="0">
              <a:solidFill>
                <a:srgbClr val="FF0000"/>
              </a:solidFill>
              <a:latin typeface="Times New Roman" panose="02020603050405020304" charset="0"/>
              <a:ea typeface="宋体" panose="02010600030101010101" pitchFamily="2" charset="-122"/>
              <a:cs typeface="Times New Roman" panose="02020603050405020304" charset="0"/>
            </a:endParaRPr>
          </a:p>
          <a:p>
            <a:pPr indent="0"/>
            <a:r>
              <a:rPr lang="en-US" sz="2400" b="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C</a:t>
            </a:r>
            <a:r>
              <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Experimental studies on diseases.</a:t>
            </a:r>
            <a:endPar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400" b="0" dirty="0" smtClean="0">
                <a:solidFill>
                  <a:srgbClr val="FF0000"/>
                </a:solidFill>
                <a:latin typeface="Times New Roman" panose="02020603050405020304" charset="0"/>
                <a:ea typeface="宋体" panose="02010600030101010101" pitchFamily="2" charset="-122"/>
                <a:cs typeface="Times New Roman" panose="02020603050405020304" charset="0"/>
              </a:rPr>
              <a:t>    D</a:t>
            </a:r>
            <a:r>
              <a:rPr lang="en-US" sz="2400" b="0" dirty="0">
                <a:solidFill>
                  <a:srgbClr val="FF0000"/>
                </a:solidFill>
                <a:latin typeface="Times New Roman" panose="02020603050405020304" charset="0"/>
                <a:ea typeface="宋体" panose="02010600030101010101" pitchFamily="2" charset="-122"/>
                <a:cs typeface="Times New Roman" panose="02020603050405020304" charset="0"/>
              </a:rPr>
              <a:t>. Advantages of sporty woman over man</a:t>
            </a:r>
            <a:endParaRPr lang="en-US" sz="2400" b="0" dirty="0">
              <a:solidFill>
                <a:srgbClr val="FF0000"/>
              </a:solidFill>
              <a:latin typeface="Times New Roman" panose="02020603050405020304" charset="0"/>
              <a:ea typeface="宋体" panose="02010600030101010101" pitchFamily="2" charset="-122"/>
              <a:cs typeface="Times New Roman" panose="02020603050405020304" charset="0"/>
            </a:endParaRPr>
          </a:p>
          <a:p>
            <a:pPr indent="0"/>
            <a:r>
              <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28. Why did the researchers ask the woman to do bicycle exercise?</a:t>
            </a:r>
            <a:endPar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400" b="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A</a:t>
            </a:r>
            <a:r>
              <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To predict their maximum heart rate.</a:t>
            </a:r>
            <a:endPar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400" b="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a:t>
            </a:r>
            <a:r>
              <a:rPr lang="en-US" sz="2400" b="0" u="sng"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B</a:t>
            </a:r>
            <a:r>
              <a:rPr lang="en-US" sz="2400" b="0" u="sng"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To assess their cardiovascular capacity</a:t>
            </a:r>
            <a:endParaRPr lang="en-US" sz="2400" b="0" u="sng"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400" b="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C</a:t>
            </a:r>
            <a:r>
              <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To change their habits of working out</a:t>
            </a:r>
            <a:endPar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400" b="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D</a:t>
            </a:r>
            <a:r>
              <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To detect their potential health problems</a:t>
            </a:r>
            <a:endParaRPr lang="en-US" sz="24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p:txBody>
      </p:sp>
      <p:sp>
        <p:nvSpPr>
          <p:cNvPr id="14" name="文本框 13"/>
          <p:cNvSpPr txBox="1"/>
          <p:nvPr/>
        </p:nvSpPr>
        <p:spPr>
          <a:xfrm>
            <a:off x="5440045" y="407035"/>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28</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11" grpId="1"/>
      <p:bldP spid="12" grpId="1"/>
      <p:bldP spid="16" grpId="1"/>
      <p:bldP spid="18" grpId="1"/>
      <p:bldP spid="19" grpId="1"/>
      <p:bldP spid="2" grpId="1"/>
      <p:bldP spid="3" grpId="0" bldLvl="0" animBg="1"/>
      <p:bldP spid="3" grpId="1"/>
      <p:bldP spid="14" grpId="0" bldLvl="0" animBg="1"/>
      <p:bldP spid="1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23595" y="407035"/>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图示定位</a:t>
            </a:r>
            <a:endParaRPr lang="zh-CN" sz="2800" b="0">
              <a:latin typeface="Calibri" panose="020F0502020204030204" charset="0"/>
              <a:ea typeface="宋体" panose="02010600030101010101" pitchFamily="2" charset="-122"/>
            </a:endParaRPr>
          </a:p>
        </p:txBody>
      </p:sp>
      <p:sp>
        <p:nvSpPr>
          <p:cNvPr id="4" name="文本框 3"/>
          <p:cNvSpPr txBox="1"/>
          <p:nvPr/>
        </p:nvSpPr>
        <p:spPr>
          <a:xfrm>
            <a:off x="3752850" y="311150"/>
            <a:ext cx="944880" cy="1014730"/>
          </a:xfrm>
          <a:prstGeom prst="rect">
            <a:avLst/>
          </a:prstGeom>
          <a:noFill/>
        </p:spPr>
        <p:txBody>
          <a:bodyPr wrap="none" rtlCol="0" anchor="t">
            <a:spAutoFit/>
          </a:bodyPr>
          <a:lstStyle/>
          <a:p>
            <a:r>
              <a:rPr lang="zh-CN" sz="6000">
                <a:solidFill>
                  <a:srgbClr val="FF0000"/>
                </a:solidFill>
                <a:latin typeface="Calibri" panose="020F0502020204030204" charset="0"/>
                <a:ea typeface="宋体" panose="02010600030101010101" pitchFamily="2" charset="-122"/>
                <a:sym typeface="+mn-ea"/>
              </a:rPr>
              <a:t>⊙</a:t>
            </a:r>
            <a:endParaRPr lang="zh-CN" altLang="en-US" sz="6000">
              <a:solidFill>
                <a:srgbClr val="FF0000"/>
              </a:solidFill>
              <a:latin typeface="Calibri" panose="020F0502020204030204" charset="0"/>
              <a:ea typeface="宋体" panose="02010600030101010101" pitchFamily="2" charset="-122"/>
              <a:sym typeface="+mn-ea"/>
            </a:endParaRPr>
          </a:p>
        </p:txBody>
      </p:sp>
      <p:cxnSp>
        <p:nvCxnSpPr>
          <p:cNvPr id="5" name="直接连接符 4"/>
          <p:cNvCxnSpPr/>
          <p:nvPr/>
        </p:nvCxnSpPr>
        <p:spPr>
          <a:xfrm flipV="1">
            <a:off x="3432810" y="923290"/>
            <a:ext cx="503555" cy="9067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4177665" y="815340"/>
            <a:ext cx="1049655" cy="57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5227320" y="82105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6282690" y="82677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5435600" y="40132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2" name="文本框 11"/>
          <p:cNvSpPr txBox="1"/>
          <p:nvPr/>
        </p:nvSpPr>
        <p:spPr>
          <a:xfrm>
            <a:off x="6448425" y="40132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cxnSp>
        <p:nvCxnSpPr>
          <p:cNvPr id="13" name="直接箭头连接符 12"/>
          <p:cNvCxnSpPr/>
          <p:nvPr/>
        </p:nvCxnSpPr>
        <p:spPr>
          <a:xfrm>
            <a:off x="8386445" y="838200"/>
            <a:ext cx="1205230" cy="381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2892425" y="1830070"/>
            <a:ext cx="540385" cy="10096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4339590" y="392430"/>
            <a:ext cx="538480" cy="521970"/>
          </a:xfrm>
          <a:prstGeom prst="rect">
            <a:avLst/>
          </a:prstGeom>
          <a:noFill/>
        </p:spPr>
        <p:txBody>
          <a:bodyPr wrap="none" rtlCol="0" anchor="t">
            <a:spAutoFit/>
          </a:bodyPr>
          <a:lstStyle/>
          <a:p>
            <a:r>
              <a:rPr lang="zh-CN" sz="2800">
                <a:solidFill>
                  <a:srgbClr val="FF0000"/>
                </a:solidFill>
                <a:latin typeface="Calibri" panose="020F0502020204030204" charset="0"/>
                <a:ea typeface="宋体" panose="02010600030101010101" pitchFamily="2" charset="-122"/>
                <a:sym typeface="+mn-ea"/>
              </a:rPr>
              <a:t>□</a:t>
            </a:r>
            <a:endParaRPr lang="zh-CN" altLang="en-US" sz="2800">
              <a:solidFill>
                <a:srgbClr val="FF0000"/>
              </a:solidFill>
              <a:latin typeface="Calibri" panose="020F0502020204030204" charset="0"/>
              <a:ea typeface="宋体" panose="02010600030101010101" pitchFamily="2" charset="-122"/>
              <a:sym typeface="+mn-ea"/>
            </a:endParaRPr>
          </a:p>
        </p:txBody>
      </p:sp>
      <p:cxnSp>
        <p:nvCxnSpPr>
          <p:cNvPr id="17" name="直接箭头连接符 16"/>
          <p:cNvCxnSpPr/>
          <p:nvPr/>
        </p:nvCxnSpPr>
        <p:spPr>
          <a:xfrm flipV="1">
            <a:off x="7336790" y="83248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7502525" y="40703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9" name="文本框 18"/>
          <p:cNvSpPr txBox="1"/>
          <p:nvPr/>
        </p:nvSpPr>
        <p:spPr>
          <a:xfrm>
            <a:off x="8710295" y="392430"/>
            <a:ext cx="538480" cy="521970"/>
          </a:xfrm>
          <a:prstGeom prst="rect">
            <a:avLst/>
          </a:prstGeom>
          <a:noFill/>
        </p:spPr>
        <p:txBody>
          <a:bodyPr wrap="none" rtlCol="0" anchor="t">
            <a:spAutoFit/>
          </a:bodyPr>
          <a:lstStyle/>
          <a:p>
            <a:r>
              <a:rPr lang="zh-CN" sz="2800">
                <a:solidFill>
                  <a:schemeClr val="tx1"/>
                </a:solidFill>
                <a:latin typeface="Calibri" panose="020F0502020204030204" charset="0"/>
                <a:ea typeface="宋体" panose="02010600030101010101" pitchFamily="2" charset="-122"/>
                <a:sym typeface="+mn-ea"/>
              </a:rPr>
              <a:t>□</a:t>
            </a:r>
            <a:endParaRPr lang="zh-CN" altLang="en-US" sz="2800">
              <a:solidFill>
                <a:schemeClr val="tx1"/>
              </a:solidFill>
              <a:latin typeface="Calibri" panose="020F0502020204030204" charset="0"/>
              <a:ea typeface="宋体" panose="02010600030101010101" pitchFamily="2" charset="-122"/>
              <a:sym typeface="+mn-ea"/>
            </a:endParaRPr>
          </a:p>
        </p:txBody>
      </p:sp>
      <p:sp>
        <p:nvSpPr>
          <p:cNvPr id="2" name="文本框 1"/>
          <p:cNvSpPr txBox="1"/>
          <p:nvPr/>
        </p:nvSpPr>
        <p:spPr>
          <a:xfrm>
            <a:off x="1918335" y="2068195"/>
            <a:ext cx="1246505" cy="829945"/>
          </a:xfrm>
          <a:prstGeom prst="rect">
            <a:avLst/>
          </a:prstGeom>
          <a:noFill/>
        </p:spPr>
        <p:txBody>
          <a:bodyPr wrap="square" rtlCol="0" anchor="t">
            <a:spAutoFit/>
          </a:bodyPr>
          <a:p>
            <a:r>
              <a:rPr lang="zh-CN" sz="4800">
                <a:solidFill>
                  <a:srgbClr val="00B050"/>
                </a:solidFill>
                <a:latin typeface="Calibri" panose="020F0502020204030204" charset="0"/>
                <a:ea typeface="宋体" panose="02010600030101010101" pitchFamily="2" charset="-122"/>
                <a:sym typeface="+mn-ea"/>
              </a:rPr>
              <a:t>△：</a:t>
            </a:r>
            <a:endParaRPr lang="zh-CN" altLang="en-US" sz="4800">
              <a:solidFill>
                <a:srgbClr val="00B050"/>
              </a:solidFill>
              <a:latin typeface="Calibri" panose="020F0502020204030204" charset="0"/>
              <a:ea typeface="宋体" panose="02010600030101010101" pitchFamily="2" charset="-122"/>
              <a:sym typeface="+mn-ea"/>
            </a:endParaRPr>
          </a:p>
        </p:txBody>
      </p:sp>
      <p:sp>
        <p:nvSpPr>
          <p:cNvPr id="3" name="文本框 2"/>
          <p:cNvSpPr txBox="1"/>
          <p:nvPr/>
        </p:nvSpPr>
        <p:spPr>
          <a:xfrm>
            <a:off x="2873375" y="2221865"/>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27</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
        <p:nvSpPr>
          <p:cNvPr id="14" name="文本框 13"/>
          <p:cNvSpPr txBox="1"/>
          <p:nvPr/>
        </p:nvSpPr>
        <p:spPr>
          <a:xfrm>
            <a:off x="5440045" y="407035"/>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28</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
        <p:nvSpPr>
          <p:cNvPr id="6" name="文本框 5"/>
          <p:cNvSpPr txBox="1"/>
          <p:nvPr/>
        </p:nvSpPr>
        <p:spPr>
          <a:xfrm>
            <a:off x="3653155" y="1830070"/>
            <a:ext cx="8416925" cy="4399915"/>
          </a:xfrm>
          <a:prstGeom prst="rect">
            <a:avLst/>
          </a:prstGeom>
          <a:noFill/>
          <a:ln w="9525">
            <a:noFill/>
          </a:ln>
        </p:spPr>
        <p:txBody>
          <a:bodyPr wrap="square">
            <a:spAutoFit/>
          </a:bodyPr>
          <a:p>
            <a:pPr indent="0"/>
            <a:r>
              <a:rPr lang="en-US" sz="28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29. What do we know about Dr </a:t>
            </a:r>
            <a:r>
              <a:rPr lang="en-US" sz="2800" b="0" dirty="0" err="1">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Horder's</a:t>
            </a:r>
            <a:r>
              <a:rPr lang="en-US" sz="28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study?</a:t>
            </a:r>
            <a:endParaRPr lang="en-US" sz="28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800" b="0" dirty="0" smtClean="0">
                <a:solidFill>
                  <a:srgbClr val="FF0000"/>
                </a:solidFill>
                <a:latin typeface="Times New Roman" panose="02020603050405020304" charset="0"/>
                <a:ea typeface="宋体" panose="02010600030101010101" pitchFamily="2" charset="-122"/>
                <a:cs typeface="Times New Roman" panose="02020603050405020304" charset="0"/>
              </a:rPr>
              <a:t>   A</a:t>
            </a:r>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 It aimed to find a cure for dementia.</a:t>
            </a:r>
            <a:endParaRPr lang="en-US" sz="2800" b="0" dirty="0">
              <a:solidFill>
                <a:srgbClr val="FF0000"/>
              </a:solidFill>
              <a:latin typeface="Times New Roman" panose="02020603050405020304" charset="0"/>
              <a:ea typeface="宋体" panose="02010600030101010101" pitchFamily="2" charset="-122"/>
              <a:cs typeface="Times New Roman" panose="02020603050405020304" charset="0"/>
            </a:endParaRPr>
          </a:p>
          <a:p>
            <a:pPr indent="0"/>
            <a:r>
              <a:rPr lang="en-US" sz="2800" b="0" dirty="0" smtClean="0">
                <a:latin typeface="Times New Roman" panose="02020603050405020304" charset="0"/>
                <a:ea typeface="宋体" panose="02010600030101010101" pitchFamily="2" charset="-122"/>
                <a:cs typeface="Times New Roman" panose="02020603050405020304" charset="0"/>
              </a:rPr>
              <a:t>   </a:t>
            </a:r>
            <a:r>
              <a:rPr lang="en-US" sz="2800" b="0" u="sng" dirty="0" smtClean="0">
                <a:latin typeface="Times New Roman" panose="02020603050405020304" charset="0"/>
                <a:ea typeface="宋体" panose="02010600030101010101" pitchFamily="2" charset="-122"/>
                <a:cs typeface="Times New Roman" panose="02020603050405020304" charset="0"/>
              </a:rPr>
              <a:t>B</a:t>
            </a:r>
            <a:r>
              <a:rPr lang="en-US" sz="2800" b="0" u="sng" dirty="0">
                <a:latin typeface="Times New Roman" panose="02020603050405020304" charset="0"/>
                <a:ea typeface="宋体" panose="02010600030101010101" pitchFamily="2" charset="-122"/>
                <a:cs typeface="Times New Roman" panose="02020603050405020304" charset="0"/>
              </a:rPr>
              <a:t>. Data collection was a lengthy process.</a:t>
            </a:r>
            <a:endParaRPr lang="en-US" sz="2800" b="0" u="sng" dirty="0">
              <a:latin typeface="Times New Roman" panose="02020603050405020304" charset="0"/>
              <a:ea typeface="宋体" panose="02010600030101010101" pitchFamily="2" charset="-122"/>
              <a:cs typeface="Times New Roman" panose="02020603050405020304" charset="0"/>
            </a:endParaRPr>
          </a:p>
          <a:p>
            <a:pPr indent="0"/>
            <a:r>
              <a:rPr lang="en-US" sz="2800" b="0" dirty="0" smtClean="0">
                <a:latin typeface="Times New Roman" panose="02020603050405020304" charset="0"/>
                <a:ea typeface="宋体" panose="02010600030101010101" pitchFamily="2" charset="-122"/>
                <a:cs typeface="Times New Roman" panose="02020603050405020304" charset="0"/>
              </a:rPr>
              <a:t>   C</a:t>
            </a:r>
            <a:r>
              <a:rPr lang="en-US" sz="2800" b="0" dirty="0">
                <a:latin typeface="Times New Roman" panose="02020603050405020304" charset="0"/>
                <a:ea typeface="宋体" panose="02010600030101010101" pitchFamily="2" charset="-122"/>
                <a:cs typeface="Times New Roman" panose="02020603050405020304" charset="0"/>
              </a:rPr>
              <a:t>. Some participants withdrew from it.</a:t>
            </a:r>
            <a:endParaRPr lang="en-US" sz="2800" b="0" dirty="0">
              <a:latin typeface="Times New Roman" panose="02020603050405020304" charset="0"/>
              <a:ea typeface="宋体" panose="02010600030101010101" pitchFamily="2" charset="-122"/>
              <a:cs typeface="Times New Roman" panose="02020603050405020304" charset="0"/>
            </a:endParaRPr>
          </a:p>
          <a:p>
            <a:pPr indent="0"/>
            <a:r>
              <a:rPr lang="en-US" sz="2800" b="0" dirty="0" smtClean="0">
                <a:latin typeface="Times New Roman" panose="02020603050405020304" charset="0"/>
                <a:ea typeface="宋体" panose="02010600030101010101" pitchFamily="2" charset="-122"/>
                <a:cs typeface="Times New Roman" panose="02020603050405020304" charset="0"/>
              </a:rPr>
              <a:t>   D</a:t>
            </a:r>
            <a:r>
              <a:rPr lang="en-US" sz="2800" b="0" dirty="0">
                <a:latin typeface="Times New Roman" panose="02020603050405020304" charset="0"/>
                <a:ea typeface="宋体" panose="02010600030101010101" pitchFamily="2" charset="-122"/>
                <a:cs typeface="Times New Roman" panose="02020603050405020304" charset="0"/>
              </a:rPr>
              <a:t>. The results were far from satisfactory.</a:t>
            </a:r>
            <a:endParaRPr lang="en-US" sz="2800" b="0" dirty="0">
              <a:latin typeface="Times New Roman" panose="02020603050405020304" charset="0"/>
              <a:ea typeface="宋体" panose="02010600030101010101" pitchFamily="2" charset="-122"/>
              <a:cs typeface="Times New Roman" panose="02020603050405020304" charset="0"/>
            </a:endParaRPr>
          </a:p>
          <a:p>
            <a:r>
              <a:rPr lang="en-US" sz="280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30. Which of the following is the best title for the text?</a:t>
            </a:r>
            <a:endParaRPr lang="en-US" sz="280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800" b="0" dirty="0" smtClean="0">
                <a:latin typeface="Times New Roman" panose="02020603050405020304" charset="0"/>
                <a:ea typeface="宋体" panose="02010600030101010101" pitchFamily="2" charset="-122"/>
                <a:cs typeface="Times New Roman" panose="02020603050405020304" charset="0"/>
              </a:rPr>
              <a:t>    </a:t>
            </a:r>
            <a:r>
              <a:rPr lang="en-US" sz="280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A</a:t>
            </a:r>
            <a:r>
              <a:rPr lang="en-US" sz="280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More Women Are Exercising to Prevent Dementia</a:t>
            </a:r>
            <a:endParaRPr lang="en-US" sz="280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a:p>
            <a:pPr indent="0"/>
            <a:r>
              <a:rPr lang="en-US" sz="2800" b="0" dirty="0" smtClean="0">
                <a:latin typeface="Times New Roman" panose="02020603050405020304" charset="0"/>
                <a:ea typeface="宋体" panose="02010600030101010101" pitchFamily="2" charset="-122"/>
                <a:cs typeface="Times New Roman" panose="02020603050405020304" charset="0"/>
              </a:rPr>
              <a:t>    B</a:t>
            </a:r>
            <a:r>
              <a:rPr lang="en-US" sz="2800" b="0" dirty="0">
                <a:latin typeface="Times New Roman" panose="02020603050405020304" charset="0"/>
                <a:ea typeface="宋体" panose="02010600030101010101" pitchFamily="2" charset="-122"/>
                <a:cs typeface="Times New Roman" panose="02020603050405020304" charset="0"/>
              </a:rPr>
              <a:t>. Middle-Aged Women Need to Do More Exercise</a:t>
            </a:r>
            <a:endParaRPr lang="en-US" sz="2800" b="0" dirty="0">
              <a:latin typeface="Times New Roman" panose="02020603050405020304" charset="0"/>
              <a:ea typeface="宋体" panose="02010600030101010101" pitchFamily="2" charset="-122"/>
              <a:cs typeface="Times New Roman" panose="02020603050405020304" charset="0"/>
            </a:endParaRPr>
          </a:p>
          <a:p>
            <a:pPr indent="0"/>
            <a:r>
              <a:rPr lang="en-US" sz="2800" b="0" dirty="0" smtClean="0">
                <a:latin typeface="Times New Roman" panose="02020603050405020304" charset="0"/>
                <a:ea typeface="宋体" panose="02010600030101010101" pitchFamily="2" charset="-122"/>
                <a:cs typeface="Times New Roman" panose="02020603050405020304" charset="0"/>
              </a:rPr>
              <a:t>    </a:t>
            </a:r>
            <a:r>
              <a:rPr lang="en-US" sz="2800" b="0" u="sng" dirty="0" smtClean="0">
                <a:solidFill>
                  <a:srgbClr val="FF0000"/>
                </a:solidFill>
                <a:latin typeface="Times New Roman" panose="02020603050405020304" charset="0"/>
                <a:ea typeface="宋体" panose="02010600030101010101" pitchFamily="2" charset="-122"/>
                <a:cs typeface="Times New Roman" panose="02020603050405020304" charset="0"/>
              </a:rPr>
              <a:t>C</a:t>
            </a:r>
            <a:r>
              <a:rPr lang="en-US" sz="2800" b="0" u="sng" dirty="0">
                <a:solidFill>
                  <a:srgbClr val="FF0000"/>
                </a:solidFill>
                <a:latin typeface="Times New Roman" panose="02020603050405020304" charset="0"/>
                <a:ea typeface="宋体" panose="02010600030101010101" pitchFamily="2" charset="-122"/>
                <a:cs typeface="Times New Roman" panose="02020603050405020304" charset="0"/>
              </a:rPr>
              <a:t>. Fit Women Are Less Likely to Develop Dementia</a:t>
            </a:r>
            <a:endParaRPr lang="en-US" sz="2800" b="0" u="sng" dirty="0">
              <a:solidFill>
                <a:srgbClr val="FF0000"/>
              </a:solidFill>
              <a:latin typeface="Times New Roman" panose="02020603050405020304" charset="0"/>
              <a:ea typeface="宋体" panose="02010600030101010101" pitchFamily="2" charset="-122"/>
              <a:cs typeface="Times New Roman" panose="02020603050405020304" charset="0"/>
            </a:endParaRPr>
          </a:p>
          <a:p>
            <a:pPr indent="0"/>
            <a:r>
              <a:rPr lang="en-US" sz="2800" b="0" dirty="0" smtClean="0">
                <a:latin typeface="Times New Roman" panose="02020603050405020304" charset="0"/>
                <a:ea typeface="宋体" panose="02010600030101010101" pitchFamily="2" charset="-122"/>
                <a:cs typeface="Times New Roman" panose="02020603050405020304" charset="0"/>
              </a:rPr>
              <a:t>    </a:t>
            </a:r>
            <a:r>
              <a:rPr lang="en-US" sz="2800" b="0" dirty="0" smtClean="0">
                <a:solidFill>
                  <a:srgbClr val="FF0000"/>
                </a:solidFill>
                <a:latin typeface="Times New Roman" panose="02020603050405020304" charset="0"/>
                <a:ea typeface="宋体" panose="02010600030101010101" pitchFamily="2" charset="-122"/>
                <a:cs typeface="Times New Roman" panose="02020603050405020304" charset="0"/>
              </a:rPr>
              <a:t>D</a:t>
            </a:r>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 Biking Improves Women's Cardiovascular Fitness</a:t>
            </a:r>
            <a:endParaRPr lang="en-US" sz="2800" b="0" dirty="0">
              <a:solidFill>
                <a:srgbClr val="FF0000"/>
              </a:solidFill>
              <a:latin typeface="Times New Roman" panose="02020603050405020304" charset="0"/>
              <a:ea typeface="宋体" panose="02010600030101010101" pitchFamily="2" charset="-122"/>
              <a:cs typeface="Times New Roman" panose="02020603050405020304" charset="0"/>
            </a:endParaRPr>
          </a:p>
        </p:txBody>
      </p:sp>
      <p:sp>
        <p:nvSpPr>
          <p:cNvPr id="20" name="文本框 19"/>
          <p:cNvSpPr txBox="1"/>
          <p:nvPr/>
        </p:nvSpPr>
        <p:spPr>
          <a:xfrm>
            <a:off x="7512050" y="407035"/>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29</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
        <p:nvSpPr>
          <p:cNvPr id="10" name="文本框 9"/>
          <p:cNvSpPr txBox="1"/>
          <p:nvPr/>
        </p:nvSpPr>
        <p:spPr>
          <a:xfrm>
            <a:off x="3752850" y="140335"/>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30</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down)">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11" grpId="1"/>
      <p:bldP spid="12" grpId="1"/>
      <p:bldP spid="16" grpId="1"/>
      <p:bldP spid="18" grpId="1"/>
      <p:bldP spid="19" grpId="1"/>
      <p:bldP spid="2" grpId="1"/>
      <p:bldP spid="3" grpId="0" bldLvl="0" animBg="1"/>
      <p:bldP spid="3" grpId="1"/>
      <p:bldP spid="14" grpId="0" bldLvl="0" animBg="1"/>
      <p:bldP spid="14" grpId="1"/>
      <p:bldP spid="20" grpId="0" bldLvl="0" animBg="1"/>
      <p:bldP spid="20" grpId="1"/>
      <p:bldP spid="10" grpId="0" bldLvl="0" animBg="1"/>
      <p:bldP spid="10"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159385"/>
            <a:ext cx="4424045" cy="706755"/>
          </a:xfrm>
          <a:prstGeom prst="rect">
            <a:avLst/>
          </a:prstGeom>
          <a:noFill/>
          <a:ln>
            <a:noFill/>
          </a:ln>
        </p:spPr>
        <p:txBody>
          <a:bodyPr wrap="square" rtlCol="0" anchor="t">
            <a:spAutoFit/>
          </a:bodyPr>
          <a:lstStyle/>
          <a:p>
            <a:pPr algn="ctr"/>
            <a:r>
              <a:rPr sz="4000" b="1">
                <a:ln w="22225">
                  <a:solidFill>
                    <a:schemeClr val="accent2"/>
                  </a:solidFill>
                  <a:prstDash val="solid"/>
                </a:ln>
                <a:solidFill>
                  <a:schemeClr val="accent2">
                    <a:lumMod val="40000"/>
                    <a:lumOff val="60000"/>
                  </a:schemeClr>
                </a:solidFill>
                <a:effectLst/>
              </a:rPr>
              <a:t>七选五任务型阅读</a:t>
            </a:r>
            <a:endParaRPr sz="4000" b="1">
              <a:ln w="22225">
                <a:solidFill>
                  <a:schemeClr val="accent2"/>
                </a:solidFill>
                <a:prstDash val="solid"/>
              </a:ln>
              <a:solidFill>
                <a:schemeClr val="accent2">
                  <a:lumMod val="40000"/>
                  <a:lumOff val="60000"/>
                </a:schemeClr>
              </a:solidFill>
              <a:effectLst/>
            </a:endParaRPr>
          </a:p>
        </p:txBody>
      </p:sp>
      <p:sp>
        <p:nvSpPr>
          <p:cNvPr id="100" name="文本框 99"/>
          <p:cNvSpPr txBox="1"/>
          <p:nvPr/>
        </p:nvSpPr>
        <p:spPr>
          <a:xfrm>
            <a:off x="4859020" y="92710"/>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结构分析</a:t>
            </a:r>
            <a:endParaRPr lang="zh-CN" altLang="en-US" sz="2800" b="0">
              <a:latin typeface="Calibri" panose="020F0502020204030204" charset="0"/>
              <a:ea typeface="宋体" panose="02010600030101010101" pitchFamily="2" charset="-122"/>
            </a:endParaRPr>
          </a:p>
        </p:txBody>
      </p:sp>
      <p:sp>
        <p:nvSpPr>
          <p:cNvPr id="2" name="文本框 1"/>
          <p:cNvSpPr txBox="1"/>
          <p:nvPr/>
        </p:nvSpPr>
        <p:spPr>
          <a:xfrm>
            <a:off x="1430020" y="1056005"/>
            <a:ext cx="9332595" cy="521970"/>
          </a:xfrm>
          <a:prstGeom prst="rect">
            <a:avLst/>
          </a:prstGeom>
          <a:noFill/>
        </p:spPr>
        <p:txBody>
          <a:bodyPr wrap="square" rtlCol="0" anchor="t">
            <a:spAutoFit/>
          </a:bodyPr>
          <a:lstStyle/>
          <a:p>
            <a:pPr marL="457200" indent="-457200">
              <a:buFont typeface="Wingdings" panose="05000000000000000000" charset="0"/>
              <a:buChar char="Ø"/>
            </a:pPr>
            <a:r>
              <a:rPr lang="zh-CN" sz="2800" b="1">
                <a:latin typeface="Calibri" panose="020F0502020204030204" charset="0"/>
                <a:ea typeface="宋体" panose="02010600030101010101" pitchFamily="2" charset="-122"/>
                <a:sym typeface="+mn-ea"/>
              </a:rPr>
              <a:t>先抑</a:t>
            </a:r>
            <a:r>
              <a:rPr lang="zh-CN" sz="2800">
                <a:latin typeface="Calibri" panose="020F0502020204030204" charset="0"/>
                <a:ea typeface="宋体" panose="02010600030101010101" pitchFamily="2" charset="-122"/>
                <a:sym typeface="+mn-ea"/>
              </a:rPr>
              <a:t>（自己跟常人一样一天也是只有二十四小时的遗憾）</a:t>
            </a:r>
            <a:endParaRPr lang="zh-CN" sz="2800">
              <a:latin typeface="Calibri" panose="020F0502020204030204" charset="0"/>
              <a:ea typeface="宋体" panose="02010600030101010101" pitchFamily="2" charset="-122"/>
              <a:sym typeface="+mn-ea"/>
            </a:endParaRPr>
          </a:p>
        </p:txBody>
      </p:sp>
      <p:sp>
        <p:nvSpPr>
          <p:cNvPr id="3" name="文本框 2"/>
          <p:cNvSpPr txBox="1"/>
          <p:nvPr/>
        </p:nvSpPr>
        <p:spPr>
          <a:xfrm>
            <a:off x="655320" y="3040380"/>
            <a:ext cx="10881360" cy="521970"/>
          </a:xfrm>
          <a:prstGeom prst="rect">
            <a:avLst/>
          </a:prstGeom>
          <a:noFill/>
        </p:spPr>
        <p:txBody>
          <a:bodyPr wrap="square" rtlCol="0" anchor="t">
            <a:spAutoFit/>
          </a:bodyPr>
          <a:lstStyle/>
          <a:p>
            <a:pPr marL="457200" indent="-457200">
              <a:buFont typeface="Wingdings" panose="05000000000000000000" charset="0"/>
              <a:buChar char="Ø"/>
            </a:pPr>
            <a:r>
              <a:rPr lang="zh-CN" sz="2800" b="1" dirty="0">
                <a:solidFill>
                  <a:srgbClr val="FF0000"/>
                </a:solidFill>
                <a:latin typeface="Calibri" panose="020F0502020204030204" charset="0"/>
                <a:ea typeface="宋体" panose="02010600030101010101" pitchFamily="2" charset="-122"/>
                <a:sym typeface="+mn-ea"/>
              </a:rPr>
              <a:t>后扬</a:t>
            </a:r>
            <a:r>
              <a:rPr lang="zh-CN" sz="2800" dirty="0">
                <a:latin typeface="Calibri" panose="020F0502020204030204" charset="0"/>
                <a:ea typeface="宋体" panose="02010600030101010101" pitchFamily="2" charset="-122"/>
                <a:sym typeface="+mn-ea"/>
              </a:rPr>
              <a:t>（</a:t>
            </a:r>
            <a:r>
              <a:rPr lang="zh-CN" sz="2800" dirty="0">
                <a:solidFill>
                  <a:srgbClr val="FF0000"/>
                </a:solidFill>
                <a:latin typeface="Calibri" panose="020F0502020204030204" charset="0"/>
                <a:ea typeface="宋体" panose="02010600030101010101" pitchFamily="2" charset="-122"/>
                <a:sym typeface="+mn-ea"/>
              </a:rPr>
              <a:t>自己能够在同样的时间做许多事情，而且感到放松和快乐</a:t>
            </a:r>
            <a:r>
              <a:rPr lang="zh-CN" sz="2800" dirty="0">
                <a:latin typeface="Calibri" panose="020F0502020204030204" charset="0"/>
                <a:ea typeface="宋体" panose="02010600030101010101" pitchFamily="2" charset="-122"/>
                <a:sym typeface="+mn-ea"/>
              </a:rPr>
              <a:t>）</a:t>
            </a:r>
            <a:endParaRPr lang="zh-CN" sz="2800" dirty="0">
              <a:latin typeface="Calibri" panose="020F0502020204030204" charset="0"/>
              <a:ea typeface="宋体" panose="02010600030101010101" pitchFamily="2" charset="-122"/>
              <a:sym typeface="+mn-ea"/>
            </a:endParaRPr>
          </a:p>
        </p:txBody>
      </p:sp>
      <p:sp>
        <p:nvSpPr>
          <p:cNvPr id="5" name="文本框 4"/>
          <p:cNvSpPr txBox="1"/>
          <p:nvPr/>
        </p:nvSpPr>
        <p:spPr>
          <a:xfrm>
            <a:off x="1002665" y="5553075"/>
            <a:ext cx="10186035" cy="521970"/>
          </a:xfrm>
          <a:prstGeom prst="rect">
            <a:avLst/>
          </a:prstGeom>
          <a:noFill/>
          <a:ln>
            <a:solidFill>
              <a:srgbClr val="FF0000"/>
            </a:solidFill>
          </a:ln>
        </p:spPr>
        <p:txBody>
          <a:bodyPr wrap="square" rtlCol="0" anchor="t">
            <a:spAutoFit/>
          </a:bodyPr>
          <a:lstStyle/>
          <a:p>
            <a:pPr marL="457200" indent="-457200">
              <a:buFont typeface="Wingdings" panose="05000000000000000000" charset="0"/>
              <a:buChar char="Ø"/>
            </a:pPr>
            <a:r>
              <a:rPr lang="zh-CN" sz="2800" b="1" u="sng" dirty="0">
                <a:solidFill>
                  <a:schemeClr val="accent1">
                    <a:lumMod val="75000"/>
                  </a:schemeClr>
                </a:solidFill>
                <a:latin typeface="Calibri" panose="020F0502020204030204" charset="0"/>
                <a:ea typeface="宋体" panose="02010600030101010101" pitchFamily="2" charset="-122"/>
                <a:sym typeface="+mn-ea"/>
              </a:rPr>
              <a:t>反衬法</a:t>
            </a:r>
            <a:r>
              <a:rPr lang="zh-CN" sz="2800" b="1" dirty="0">
                <a:solidFill>
                  <a:schemeClr val="accent1">
                    <a:lumMod val="75000"/>
                  </a:schemeClr>
                </a:solidFill>
                <a:latin typeface="Calibri" panose="020F0502020204030204" charset="0"/>
                <a:ea typeface="宋体" panose="02010600030101010101" pitchFamily="2" charset="-122"/>
                <a:sym typeface="+mn-ea"/>
              </a:rPr>
              <a:t>引出蓝色主题</a:t>
            </a:r>
            <a:r>
              <a:rPr lang="zh-CN" sz="2800" dirty="0">
                <a:latin typeface="Calibri" panose="020F0502020204030204" charset="0"/>
                <a:ea typeface="宋体" panose="02010600030101010101" pitchFamily="2" charset="-122"/>
                <a:sym typeface="+mn-ea"/>
              </a:rPr>
              <a:t>：</a:t>
            </a:r>
            <a:r>
              <a:rPr lang="zh-CN" sz="2800" dirty="0">
                <a:solidFill>
                  <a:schemeClr val="accent1">
                    <a:lumMod val="75000"/>
                  </a:schemeClr>
                </a:solidFill>
                <a:latin typeface="Calibri" panose="020F0502020204030204" charset="0"/>
                <a:ea typeface="宋体" panose="02010600030101010101" pitchFamily="2" charset="-122"/>
                <a:sym typeface="+mn-ea"/>
              </a:rPr>
              <a:t>自己如何能够做到这一点的方法建议。</a:t>
            </a:r>
            <a:endParaRPr lang="zh-CN" sz="2800" dirty="0">
              <a:solidFill>
                <a:schemeClr val="accent1">
                  <a:lumMod val="75000"/>
                </a:schemeClr>
              </a:solidFill>
              <a:latin typeface="Calibri" panose="020F0502020204030204" charset="0"/>
              <a:ea typeface="宋体" panose="02010600030101010101" pitchFamily="2" charset="-122"/>
              <a:sym typeface="+mn-ea"/>
            </a:endParaRPr>
          </a:p>
        </p:txBody>
      </p:sp>
      <p:sp>
        <p:nvSpPr>
          <p:cNvPr id="7" name="文本框 6"/>
          <p:cNvSpPr txBox="1"/>
          <p:nvPr/>
        </p:nvSpPr>
        <p:spPr>
          <a:xfrm>
            <a:off x="2397125" y="1612900"/>
            <a:ext cx="6543040" cy="521970"/>
          </a:xfrm>
          <a:prstGeom prst="rect">
            <a:avLst/>
          </a:prstGeom>
          <a:noFill/>
          <a:ln w="9525">
            <a:noFill/>
          </a:ln>
        </p:spPr>
        <p:txBody>
          <a:bodyPr wrap="square">
            <a:spAutoFit/>
          </a:bodyPr>
          <a:lstStyle/>
          <a:p>
            <a:pPr indent="0"/>
            <a:r>
              <a:rPr lang="en-US" sz="2800" b="0">
                <a:latin typeface="Times New Roman" panose="02020603050405020304" charset="0"/>
                <a:ea typeface="宋体" panose="02010600030101010101" pitchFamily="2" charset="-122"/>
                <a:cs typeface="Times New Roman" panose="02020603050405020304" charset="0"/>
              </a:rPr>
              <a:t>I have the same 24 hours in a day as you do</a:t>
            </a:r>
            <a:endParaRPr lang="en-US" altLang="en-US" sz="2800" b="0">
              <a:latin typeface="Times New Roman" panose="02020603050405020304" charset="0"/>
              <a:ea typeface="宋体" panose="02010600030101010101" pitchFamily="2" charset="-122"/>
              <a:cs typeface="Times New Roman" panose="02020603050405020304" charset="0"/>
            </a:endParaRPr>
          </a:p>
        </p:txBody>
      </p:sp>
      <p:sp>
        <p:nvSpPr>
          <p:cNvPr id="8" name="文本框 7"/>
          <p:cNvSpPr txBox="1"/>
          <p:nvPr/>
        </p:nvSpPr>
        <p:spPr>
          <a:xfrm>
            <a:off x="1899285" y="3663950"/>
            <a:ext cx="8394700" cy="953135"/>
          </a:xfrm>
          <a:prstGeom prst="rect">
            <a:avLst/>
          </a:prstGeom>
          <a:noFill/>
          <a:ln w="9525">
            <a:noFill/>
          </a:ln>
        </p:spPr>
        <p:txBody>
          <a:bodyPr wrap="square">
            <a:spAutoFit/>
          </a:bodyPr>
          <a:lstStyle/>
          <a:p>
            <a:pPr indent="0"/>
            <a:r>
              <a:rPr lang="en-US" sz="2800" b="0" dirty="0" smtClean="0">
                <a:latin typeface="Times New Roman" panose="02020603050405020304" charset="0"/>
                <a:ea typeface="宋体" panose="02010600030101010101" pitchFamily="2" charset="-122"/>
                <a:cs typeface="Times New Roman" panose="02020603050405020304" charset="0"/>
              </a:rPr>
              <a:t>  </a:t>
            </a:r>
            <a:r>
              <a:rPr lang="en-US" sz="2800" b="0" dirty="0" smtClean="0">
                <a:solidFill>
                  <a:srgbClr val="FF0000"/>
                </a:solidFill>
                <a:latin typeface="Times New Roman" panose="02020603050405020304" charset="0"/>
                <a:ea typeface="宋体" panose="02010600030101010101" pitchFamily="2" charset="-122"/>
                <a:cs typeface="Times New Roman" panose="02020603050405020304" charset="0"/>
              </a:rPr>
              <a:t>but </a:t>
            </a:r>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I have made specific choice that allows me to make the most of every day, and still feel happy and relaxed</a:t>
            </a:r>
            <a:endParaRPr lang="en-US" altLang="en-US" sz="2800" b="0" dirty="0">
              <a:solidFill>
                <a:srgbClr val="FF0000"/>
              </a:solidFill>
              <a:latin typeface="Times New Roman" panose="02020603050405020304" charset="0"/>
              <a:ea typeface="宋体" panose="02010600030101010101" pitchFamily="2" charset="-122"/>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Left)">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5" grpId="0" bldLvl="0" animBg="1"/>
      <p:bldP spid="5" grpId="1"/>
      <p:bldP spid="7" grpId="0"/>
      <p:bldP spid="7" grpId="1"/>
      <p:bldP spid="8" grpId="0"/>
      <p:bldP spid="8"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48640" y="341630"/>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图示呈现</a:t>
            </a:r>
            <a:endParaRPr lang="zh-CN" sz="2800" b="0">
              <a:latin typeface="Calibri" panose="020F0502020204030204" charset="0"/>
              <a:ea typeface="宋体" panose="02010600030101010101" pitchFamily="2" charset="-122"/>
            </a:endParaRPr>
          </a:p>
        </p:txBody>
      </p:sp>
      <p:sp>
        <p:nvSpPr>
          <p:cNvPr id="6" name="文本框 5"/>
          <p:cNvSpPr txBox="1"/>
          <p:nvPr/>
        </p:nvSpPr>
        <p:spPr>
          <a:xfrm>
            <a:off x="1430020" y="4380230"/>
            <a:ext cx="9332595" cy="1383665"/>
          </a:xfrm>
          <a:prstGeom prst="rect">
            <a:avLst/>
          </a:prstGeom>
          <a:noFill/>
        </p:spPr>
        <p:txBody>
          <a:bodyPr wrap="square" rtlCol="0" anchor="t">
            <a:spAutoFit/>
          </a:bodyPr>
          <a:lstStyle/>
          <a:p>
            <a:pPr marL="457200" indent="-457200">
              <a:buFont typeface="Wingdings" panose="05000000000000000000" charset="0"/>
              <a:buChar char="Ø"/>
            </a:pPr>
            <a:r>
              <a:rPr sz="2800" dirty="0">
                <a:latin typeface="Calibri" panose="020F0502020204030204" charset="0"/>
                <a:ea typeface="宋体" panose="02010600030101010101" pitchFamily="2" charset="-122"/>
                <a:sym typeface="+mn-ea"/>
              </a:rPr>
              <a:t>第二段、第三段、第四段和第五段用蓝色基调讲述</a:t>
            </a:r>
            <a:r>
              <a:rPr sz="2800" dirty="0">
                <a:solidFill>
                  <a:schemeClr val="accent1">
                    <a:lumMod val="75000"/>
                  </a:schemeClr>
                </a:solidFill>
                <a:latin typeface="Calibri" panose="020F0502020204030204" charset="0"/>
                <a:ea typeface="宋体" panose="02010600030101010101" pitchFamily="2" charset="-122"/>
                <a:sym typeface="+mn-ea"/>
              </a:rPr>
              <a:t>how</a:t>
            </a:r>
            <a:r>
              <a:rPr sz="2800" dirty="0">
                <a:latin typeface="Calibri" panose="020F0502020204030204" charset="0"/>
                <a:ea typeface="宋体" panose="02010600030101010101" pitchFamily="2" charset="-122"/>
                <a:sym typeface="+mn-ea"/>
              </a:rPr>
              <a:t>（</a:t>
            </a:r>
            <a:r>
              <a:rPr sz="2800" dirty="0">
                <a:solidFill>
                  <a:srgbClr val="0070C0"/>
                </a:solidFill>
                <a:latin typeface="Calibri" panose="020F0502020204030204" charset="0"/>
                <a:ea typeface="宋体" panose="02010600030101010101" pitchFamily="2" charset="-122"/>
                <a:sym typeface="+mn-ea"/>
              </a:rPr>
              <a:t>具体四项自己有效利用时间的方法建议</a:t>
            </a:r>
            <a:r>
              <a:rPr sz="2800" dirty="0">
                <a:latin typeface="Calibri" panose="020F0502020204030204" charset="0"/>
                <a:ea typeface="宋体" panose="02010600030101010101" pitchFamily="2" charset="-122"/>
                <a:sym typeface="+mn-ea"/>
              </a:rPr>
              <a:t>），这四段之间是并列关系。</a:t>
            </a:r>
            <a:endParaRPr sz="2800" dirty="0">
              <a:latin typeface="Calibri" panose="020F0502020204030204" charset="0"/>
              <a:ea typeface="宋体" panose="02010600030101010101" pitchFamily="2" charset="-122"/>
              <a:sym typeface="+mn-ea"/>
            </a:endParaRPr>
          </a:p>
        </p:txBody>
      </p:sp>
      <p:sp>
        <p:nvSpPr>
          <p:cNvPr id="4" name="文本框 3"/>
          <p:cNvSpPr txBox="1"/>
          <p:nvPr/>
        </p:nvSpPr>
        <p:spPr>
          <a:xfrm>
            <a:off x="4146550" y="1281430"/>
            <a:ext cx="944880" cy="1014730"/>
          </a:xfrm>
          <a:prstGeom prst="rect">
            <a:avLst/>
          </a:prstGeom>
          <a:noFill/>
        </p:spPr>
        <p:txBody>
          <a:bodyPr wrap="none" rtlCol="0" anchor="t">
            <a:spAutoFit/>
          </a:bodyPr>
          <a:lstStyle/>
          <a:p>
            <a:r>
              <a:rPr lang="zh-CN" sz="6000">
                <a:solidFill>
                  <a:srgbClr val="FF0000"/>
                </a:solidFill>
                <a:latin typeface="Calibri" panose="020F0502020204030204" charset="0"/>
                <a:ea typeface="宋体" panose="02010600030101010101" pitchFamily="2" charset="-122"/>
                <a:sym typeface="+mn-ea"/>
              </a:rPr>
              <a:t>⊙</a:t>
            </a:r>
            <a:endParaRPr lang="zh-CN" altLang="en-US" sz="6000">
              <a:solidFill>
                <a:srgbClr val="FF0000"/>
              </a:solidFill>
              <a:latin typeface="Calibri" panose="020F0502020204030204" charset="0"/>
              <a:ea typeface="宋体" panose="02010600030101010101" pitchFamily="2" charset="-122"/>
              <a:sym typeface="+mn-ea"/>
            </a:endParaRPr>
          </a:p>
        </p:txBody>
      </p:sp>
      <p:cxnSp>
        <p:nvCxnSpPr>
          <p:cNvPr id="5" name="直接连接符 4"/>
          <p:cNvCxnSpPr/>
          <p:nvPr/>
        </p:nvCxnSpPr>
        <p:spPr>
          <a:xfrm flipV="1">
            <a:off x="3722370" y="1893570"/>
            <a:ext cx="607695" cy="11182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5168265" y="66865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5168265" y="146431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5168265" y="226123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5376545" y="104457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2" name="文本框 11"/>
          <p:cNvSpPr txBox="1"/>
          <p:nvPr/>
        </p:nvSpPr>
        <p:spPr>
          <a:xfrm>
            <a:off x="5391150" y="183578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cxnSp>
        <p:nvCxnSpPr>
          <p:cNvPr id="15" name="直接箭头连接符 14"/>
          <p:cNvCxnSpPr/>
          <p:nvPr/>
        </p:nvCxnSpPr>
        <p:spPr>
          <a:xfrm>
            <a:off x="3061335" y="1750695"/>
            <a:ext cx="661035" cy="126111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5168265" y="305816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5400675" y="263271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2" name="文本框 1"/>
          <p:cNvSpPr txBox="1"/>
          <p:nvPr/>
        </p:nvSpPr>
        <p:spPr>
          <a:xfrm>
            <a:off x="5376545" y="25336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22" name="左大括号 21"/>
          <p:cNvSpPr/>
          <p:nvPr/>
        </p:nvSpPr>
        <p:spPr>
          <a:xfrm>
            <a:off x="4815205" y="341630"/>
            <a:ext cx="75565" cy="2893695"/>
          </a:xfrm>
          <a:prstGeom prst="lef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 name="文本框 2"/>
          <p:cNvSpPr txBox="1"/>
          <p:nvPr/>
        </p:nvSpPr>
        <p:spPr>
          <a:xfrm>
            <a:off x="1990725" y="1281430"/>
            <a:ext cx="1246505" cy="829945"/>
          </a:xfrm>
          <a:prstGeom prst="rect">
            <a:avLst/>
          </a:prstGeom>
          <a:noFill/>
        </p:spPr>
        <p:txBody>
          <a:bodyPr wrap="square" rtlCol="0" anchor="t">
            <a:spAutoFit/>
          </a:bodyPr>
          <a:p>
            <a:r>
              <a:rPr lang="zh-CN" sz="4800">
                <a:solidFill>
                  <a:srgbClr val="00B050"/>
                </a:solidFill>
                <a:latin typeface="Calibri" panose="020F0502020204030204" charset="0"/>
                <a:ea typeface="宋体" panose="02010600030101010101" pitchFamily="2" charset="-122"/>
                <a:sym typeface="+mn-ea"/>
              </a:rPr>
              <a:t>△：</a:t>
            </a:r>
            <a:endParaRPr lang="zh-CN" altLang="en-US" sz="4800">
              <a:solidFill>
                <a:srgbClr val="00B050"/>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500"/>
                                        <p:tgtEl>
                                          <p:spTgt spid="1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par>
                          <p:cTn id="21" fill="hold">
                            <p:stCondLst>
                              <p:cond delay="500"/>
                            </p:stCondLst>
                            <p:childTnLst>
                              <p:par>
                                <p:cTn id="22" presetID="22" presetClass="entr" presetSubtype="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up)">
                                      <p:cBhvr>
                                        <p:cTn id="24" dur="500"/>
                                        <p:tgtEl>
                                          <p:spTgt spid="22"/>
                                        </p:tgtEl>
                                      </p:cBhvr>
                                    </p:animEffect>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500"/>
                                        <p:tgtEl>
                                          <p:spTgt spid="7"/>
                                        </p:tgtEl>
                                      </p:cBhvr>
                                    </p:animEffect>
                                  </p:childTnLst>
                                </p:cTn>
                              </p:par>
                              <p:par>
                                <p:cTn id="29" presetID="22" presetClass="entr" presetSubtype="8"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500"/>
                                        <p:tgtEl>
                                          <p:spTgt spid="8"/>
                                        </p:tgtEl>
                                      </p:cBhvr>
                                    </p:animEffect>
                                  </p:childTnLst>
                                </p:cTn>
                              </p:par>
                              <p:par>
                                <p:cTn id="32" presetID="22" presetClass="entr" presetSubtype="8"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par>
                                <p:cTn id="41" presetID="22" presetClass="entr" presetSubtype="8"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left)">
                                      <p:cBhvr>
                                        <p:cTn id="43" dur="500"/>
                                        <p:tgtEl>
                                          <p:spTgt spid="17"/>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down)">
                                      <p:cBhvr>
                                        <p:cTn id="46" dur="500"/>
                                        <p:tgtEl>
                                          <p:spTgt spid="18"/>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ipe(down)">
                                      <p:cBhvr>
                                        <p:cTn id="49" dur="500"/>
                                        <p:tgtEl>
                                          <p:spTgt spid="2"/>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12"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strips(downLeft)">
                                      <p:cBhvr>
                                        <p:cTn id="5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P spid="4" grpId="1"/>
      <p:bldP spid="11" grpId="0"/>
      <p:bldP spid="11" grpId="1"/>
      <p:bldP spid="12" grpId="0"/>
      <p:bldP spid="12" grpId="1"/>
      <p:bldP spid="18" grpId="0"/>
      <p:bldP spid="18" grpId="1"/>
      <p:bldP spid="2" grpId="0"/>
      <p:bldP spid="2" grpId="1"/>
      <p:bldP spid="22" grpId="0" animBg="1"/>
      <p:bldP spid="22" grpId="1" animBg="1"/>
      <p:bldP spid="3" grpId="0"/>
      <p:bldP spid="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48640" y="341630"/>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图示定位</a:t>
            </a:r>
            <a:endParaRPr lang="en-US" altLang="zh-CN" sz="2800" b="0">
              <a:latin typeface="Calibri" panose="020F0502020204030204" charset="0"/>
              <a:ea typeface="宋体" panose="02010600030101010101" pitchFamily="2" charset="-122"/>
            </a:endParaRPr>
          </a:p>
        </p:txBody>
      </p:sp>
      <p:sp>
        <p:nvSpPr>
          <p:cNvPr id="4" name="文本框 3"/>
          <p:cNvSpPr txBox="1"/>
          <p:nvPr/>
        </p:nvSpPr>
        <p:spPr>
          <a:xfrm>
            <a:off x="4146550" y="1281430"/>
            <a:ext cx="944880" cy="1014730"/>
          </a:xfrm>
          <a:prstGeom prst="rect">
            <a:avLst/>
          </a:prstGeom>
          <a:noFill/>
        </p:spPr>
        <p:txBody>
          <a:bodyPr wrap="none" rtlCol="0" anchor="t">
            <a:spAutoFit/>
          </a:bodyPr>
          <a:lstStyle/>
          <a:p>
            <a:r>
              <a:rPr lang="zh-CN" sz="6000">
                <a:solidFill>
                  <a:srgbClr val="FF0000"/>
                </a:solidFill>
                <a:latin typeface="Calibri" panose="020F0502020204030204" charset="0"/>
                <a:ea typeface="宋体" panose="02010600030101010101" pitchFamily="2" charset="-122"/>
                <a:sym typeface="+mn-ea"/>
              </a:rPr>
              <a:t>⊙</a:t>
            </a:r>
            <a:endParaRPr lang="zh-CN" altLang="en-US" sz="6000">
              <a:solidFill>
                <a:srgbClr val="FF0000"/>
              </a:solidFill>
              <a:latin typeface="Calibri" panose="020F0502020204030204" charset="0"/>
              <a:ea typeface="宋体" panose="02010600030101010101" pitchFamily="2" charset="-122"/>
              <a:sym typeface="+mn-ea"/>
            </a:endParaRPr>
          </a:p>
        </p:txBody>
      </p:sp>
      <p:cxnSp>
        <p:nvCxnSpPr>
          <p:cNvPr id="5" name="直接连接符 4"/>
          <p:cNvCxnSpPr/>
          <p:nvPr/>
        </p:nvCxnSpPr>
        <p:spPr>
          <a:xfrm flipV="1">
            <a:off x="3722370" y="1893570"/>
            <a:ext cx="607695" cy="11182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5168265" y="66865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5168265" y="146431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5168265" y="226123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5376545" y="104457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2" name="文本框 11"/>
          <p:cNvSpPr txBox="1"/>
          <p:nvPr/>
        </p:nvSpPr>
        <p:spPr>
          <a:xfrm>
            <a:off x="5391150" y="183578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cxnSp>
        <p:nvCxnSpPr>
          <p:cNvPr id="15" name="直接箭头连接符 14"/>
          <p:cNvCxnSpPr/>
          <p:nvPr/>
        </p:nvCxnSpPr>
        <p:spPr>
          <a:xfrm>
            <a:off x="3061335" y="1750695"/>
            <a:ext cx="661035" cy="126111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5168265" y="305816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5400675" y="263271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2" name="文本框 1"/>
          <p:cNvSpPr txBox="1"/>
          <p:nvPr/>
        </p:nvSpPr>
        <p:spPr>
          <a:xfrm>
            <a:off x="5376545" y="25336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22" name="左大括号 21"/>
          <p:cNvSpPr/>
          <p:nvPr/>
        </p:nvSpPr>
        <p:spPr>
          <a:xfrm>
            <a:off x="4815205" y="341630"/>
            <a:ext cx="75565" cy="2893695"/>
          </a:xfrm>
          <a:prstGeom prst="lef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 name="文本框 2"/>
          <p:cNvSpPr txBox="1"/>
          <p:nvPr/>
        </p:nvSpPr>
        <p:spPr>
          <a:xfrm>
            <a:off x="1990725" y="1281430"/>
            <a:ext cx="1246505" cy="829945"/>
          </a:xfrm>
          <a:prstGeom prst="rect">
            <a:avLst/>
          </a:prstGeom>
          <a:noFill/>
        </p:spPr>
        <p:txBody>
          <a:bodyPr wrap="square" rtlCol="0" anchor="t">
            <a:spAutoFit/>
          </a:bodyPr>
          <a:p>
            <a:r>
              <a:rPr lang="zh-CN" sz="4800">
                <a:solidFill>
                  <a:srgbClr val="00B050"/>
                </a:solidFill>
                <a:latin typeface="Calibri" panose="020F0502020204030204" charset="0"/>
                <a:ea typeface="宋体" panose="02010600030101010101" pitchFamily="2" charset="-122"/>
                <a:sym typeface="+mn-ea"/>
              </a:rPr>
              <a:t>△：</a:t>
            </a:r>
            <a:endParaRPr lang="zh-CN" altLang="en-US" sz="4800">
              <a:solidFill>
                <a:srgbClr val="00B050"/>
              </a:solidFill>
              <a:latin typeface="Calibri" panose="020F0502020204030204" charset="0"/>
              <a:ea typeface="宋体" panose="02010600030101010101" pitchFamily="2" charset="-122"/>
              <a:sym typeface="+mn-ea"/>
            </a:endParaRPr>
          </a:p>
        </p:txBody>
      </p:sp>
      <p:sp>
        <p:nvSpPr>
          <p:cNvPr id="10" name="文本框 9"/>
          <p:cNvSpPr txBox="1"/>
          <p:nvPr/>
        </p:nvSpPr>
        <p:spPr>
          <a:xfrm>
            <a:off x="393065" y="3752850"/>
            <a:ext cx="11405870" cy="3107690"/>
          </a:xfrm>
          <a:prstGeom prst="rect">
            <a:avLst/>
          </a:prstGeom>
          <a:noFill/>
          <a:ln w="9525">
            <a:noFill/>
          </a:ln>
        </p:spPr>
        <p:txBody>
          <a:bodyPr wrap="square">
            <a:spAutoFit/>
          </a:bodyPr>
          <a:p>
            <a:pPr marL="228600" indent="0" fontAlgn="auto"/>
            <a:r>
              <a:rPr lang="en-US" sz="2800" b="0">
                <a:latin typeface="Times New Roman" panose="02020603050405020304" charset="0"/>
                <a:ea typeface="宋体" panose="02010600030101010101" pitchFamily="2" charset="-122"/>
                <a:cs typeface="Times New Roman" panose="02020603050405020304" charset="0"/>
              </a:rPr>
              <a:t>A. Speed up B. Be an active learnerC. Stop trying to balance time between them allD. Make choices about what is meaningful in your lifeE. The things you do well usually give you greater joyF. Perhaps these tips will help you make the most of your timeG. This is why making lists is important in any productivity handbook</a:t>
            </a:r>
            <a:endParaRPr lang="en-US" altLang="en-US" sz="2800" b="0">
              <a:latin typeface="Times New Roman" panose="02020603050405020304" charset="0"/>
              <a:ea typeface="宋体" panose="02010600030101010101" pitchFamily="2" charset="-122"/>
              <a:cs typeface="Times New Roman" panose="02020603050405020304" charset="0"/>
            </a:endParaRPr>
          </a:p>
        </p:txBody>
      </p:sp>
      <p:sp>
        <p:nvSpPr>
          <p:cNvPr id="13" name="文本框 12"/>
          <p:cNvSpPr txBox="1"/>
          <p:nvPr/>
        </p:nvSpPr>
        <p:spPr>
          <a:xfrm>
            <a:off x="4256405" y="982980"/>
            <a:ext cx="441960" cy="645160"/>
          </a:xfrm>
          <a:prstGeom prst="rect">
            <a:avLst/>
          </a:prstGeom>
          <a:solidFill>
            <a:schemeClr val="bg2"/>
          </a:solidFill>
          <a:ln>
            <a:solidFill>
              <a:schemeClr val="tx1"/>
            </a:solidFill>
          </a:ln>
        </p:spPr>
        <p:txBody>
          <a:bodyPr wrap="square" rtlCol="0" anchor="t">
            <a:spAutoFit/>
          </a:bodyPr>
          <a:p>
            <a:r>
              <a:rPr lang="en-US" altLang="zh-CN" sz="3600" b="1">
                <a:solidFill>
                  <a:schemeClr val="accent4">
                    <a:lumMod val="75000"/>
                  </a:schemeClr>
                </a:solidFill>
                <a:latin typeface="Calibri" panose="020F0502020204030204" charset="0"/>
                <a:ea typeface="宋体" panose="02010600030101010101" pitchFamily="2" charset="-122"/>
                <a:sym typeface="+mn-ea"/>
              </a:rPr>
              <a:t>F</a:t>
            </a:r>
            <a:endParaRPr lang="en-US" altLang="zh-CN" sz="3600" b="1">
              <a:solidFill>
                <a:schemeClr val="accent4">
                  <a:lumMod val="75000"/>
                </a:schemeClr>
              </a:solidFill>
              <a:latin typeface="Calibri" panose="020F0502020204030204" charset="0"/>
              <a:ea typeface="宋体" panose="02010600030101010101" pitchFamily="2" charset="-122"/>
              <a:sym typeface="+mn-ea"/>
            </a:endParaRPr>
          </a:p>
        </p:txBody>
      </p:sp>
      <p:sp>
        <p:nvSpPr>
          <p:cNvPr id="14" name="文本框 13"/>
          <p:cNvSpPr txBox="1"/>
          <p:nvPr/>
        </p:nvSpPr>
        <p:spPr>
          <a:xfrm>
            <a:off x="6217920" y="218440"/>
            <a:ext cx="501015" cy="645160"/>
          </a:xfrm>
          <a:prstGeom prst="rect">
            <a:avLst/>
          </a:prstGeom>
          <a:solidFill>
            <a:schemeClr val="bg2"/>
          </a:solidFill>
          <a:ln>
            <a:solidFill>
              <a:schemeClr val="tx1"/>
            </a:solidFill>
          </a:ln>
        </p:spPr>
        <p:txBody>
          <a:bodyPr wrap="square" rtlCol="0" anchor="t">
            <a:spAutoFit/>
          </a:bodyPr>
          <a:p>
            <a:r>
              <a:rPr lang="en-US" altLang="zh-CN" sz="3600" b="1">
                <a:solidFill>
                  <a:schemeClr val="accent4">
                    <a:lumMod val="75000"/>
                  </a:schemeClr>
                </a:solidFill>
                <a:latin typeface="Calibri" panose="020F0502020204030204" charset="0"/>
                <a:ea typeface="宋体" panose="02010600030101010101" pitchFamily="2" charset="-122"/>
                <a:sym typeface="+mn-ea"/>
              </a:rPr>
              <a:t>D</a:t>
            </a:r>
            <a:endParaRPr lang="en-US" altLang="zh-CN" sz="3600" b="1">
              <a:solidFill>
                <a:schemeClr val="accent4">
                  <a:lumMod val="75000"/>
                </a:schemeClr>
              </a:solidFill>
              <a:latin typeface="Calibri" panose="020F0502020204030204" charset="0"/>
              <a:ea typeface="宋体" panose="02010600030101010101" pitchFamily="2" charset="-122"/>
              <a:sym typeface="+mn-ea"/>
            </a:endParaRPr>
          </a:p>
        </p:txBody>
      </p:sp>
      <p:sp>
        <p:nvSpPr>
          <p:cNvPr id="16" name="文本框 15"/>
          <p:cNvSpPr txBox="1"/>
          <p:nvPr/>
        </p:nvSpPr>
        <p:spPr>
          <a:xfrm>
            <a:off x="6200140" y="1044575"/>
            <a:ext cx="501015" cy="645160"/>
          </a:xfrm>
          <a:prstGeom prst="rect">
            <a:avLst/>
          </a:prstGeom>
          <a:solidFill>
            <a:schemeClr val="bg2"/>
          </a:solidFill>
          <a:ln>
            <a:solidFill>
              <a:schemeClr val="tx1"/>
            </a:solidFill>
          </a:ln>
        </p:spPr>
        <p:txBody>
          <a:bodyPr wrap="square" rtlCol="0" anchor="t">
            <a:spAutoFit/>
          </a:bodyPr>
          <a:p>
            <a:r>
              <a:rPr lang="en-US" altLang="zh-CN" sz="3600" b="1">
                <a:solidFill>
                  <a:schemeClr val="accent4">
                    <a:lumMod val="75000"/>
                  </a:schemeClr>
                </a:solidFill>
                <a:latin typeface="Calibri" panose="020F0502020204030204" charset="0"/>
                <a:ea typeface="宋体" panose="02010600030101010101" pitchFamily="2" charset="-122"/>
                <a:sym typeface="+mn-ea"/>
              </a:rPr>
              <a:t>C</a:t>
            </a:r>
            <a:endParaRPr lang="en-US" altLang="zh-CN" sz="3600" b="1">
              <a:solidFill>
                <a:schemeClr val="accent4">
                  <a:lumMod val="75000"/>
                </a:schemeClr>
              </a:solidFill>
              <a:latin typeface="Calibri" panose="020F0502020204030204" charset="0"/>
              <a:ea typeface="宋体" panose="02010600030101010101" pitchFamily="2" charset="-122"/>
              <a:sym typeface="+mn-ea"/>
            </a:endParaRPr>
          </a:p>
        </p:txBody>
      </p:sp>
      <p:sp>
        <p:nvSpPr>
          <p:cNvPr id="19" name="文本框 18"/>
          <p:cNvSpPr txBox="1"/>
          <p:nvPr/>
        </p:nvSpPr>
        <p:spPr>
          <a:xfrm>
            <a:off x="6189980" y="1891030"/>
            <a:ext cx="501015" cy="645160"/>
          </a:xfrm>
          <a:prstGeom prst="rect">
            <a:avLst/>
          </a:prstGeom>
          <a:solidFill>
            <a:schemeClr val="bg2"/>
          </a:solidFill>
          <a:ln>
            <a:solidFill>
              <a:schemeClr val="tx1"/>
            </a:solidFill>
          </a:ln>
        </p:spPr>
        <p:txBody>
          <a:bodyPr wrap="square" rtlCol="0" anchor="t">
            <a:spAutoFit/>
          </a:bodyPr>
          <a:p>
            <a:r>
              <a:rPr lang="en-US" altLang="zh-CN" sz="3600" b="1">
                <a:solidFill>
                  <a:schemeClr val="accent4">
                    <a:lumMod val="75000"/>
                  </a:schemeClr>
                </a:solidFill>
                <a:latin typeface="Calibri" panose="020F0502020204030204" charset="0"/>
                <a:ea typeface="宋体" panose="02010600030101010101" pitchFamily="2" charset="-122"/>
                <a:sym typeface="+mn-ea"/>
              </a:rPr>
              <a:t>B</a:t>
            </a:r>
            <a:endParaRPr lang="en-US" altLang="zh-CN" sz="3600" b="1">
              <a:solidFill>
                <a:schemeClr val="accent4">
                  <a:lumMod val="75000"/>
                </a:schemeClr>
              </a:solidFill>
              <a:latin typeface="Calibri" panose="020F0502020204030204" charset="0"/>
              <a:ea typeface="宋体" panose="02010600030101010101" pitchFamily="2" charset="-122"/>
              <a:sym typeface="+mn-ea"/>
            </a:endParaRPr>
          </a:p>
        </p:txBody>
      </p:sp>
      <p:sp>
        <p:nvSpPr>
          <p:cNvPr id="20" name="文本框 19"/>
          <p:cNvSpPr txBox="1"/>
          <p:nvPr/>
        </p:nvSpPr>
        <p:spPr>
          <a:xfrm>
            <a:off x="6189980" y="2737485"/>
            <a:ext cx="501015" cy="645160"/>
          </a:xfrm>
          <a:prstGeom prst="rect">
            <a:avLst/>
          </a:prstGeom>
          <a:solidFill>
            <a:schemeClr val="bg2"/>
          </a:solidFill>
          <a:ln>
            <a:solidFill>
              <a:schemeClr val="tx1"/>
            </a:solidFill>
          </a:ln>
        </p:spPr>
        <p:txBody>
          <a:bodyPr wrap="square" rtlCol="0" anchor="t">
            <a:spAutoFit/>
          </a:bodyPr>
          <a:p>
            <a:r>
              <a:rPr lang="en-US" altLang="zh-CN" sz="3600" b="1">
                <a:solidFill>
                  <a:schemeClr val="accent4">
                    <a:lumMod val="75000"/>
                  </a:schemeClr>
                </a:solidFill>
                <a:latin typeface="Calibri" panose="020F0502020204030204" charset="0"/>
                <a:ea typeface="宋体" panose="02010600030101010101" pitchFamily="2" charset="-122"/>
                <a:sym typeface="+mn-ea"/>
              </a:rPr>
              <a:t>G</a:t>
            </a:r>
            <a:endParaRPr lang="en-US" altLang="zh-CN" sz="3600" b="1">
              <a:solidFill>
                <a:schemeClr val="accent4">
                  <a:lumMod val="75000"/>
                </a:schemeClr>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500"/>
                                        <p:tgtEl>
                                          <p:spTgt spid="1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par>
                          <p:cTn id="21" fill="hold">
                            <p:stCondLst>
                              <p:cond delay="500"/>
                            </p:stCondLst>
                            <p:childTnLst>
                              <p:par>
                                <p:cTn id="22" presetID="22" presetClass="entr" presetSubtype="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up)">
                                      <p:cBhvr>
                                        <p:cTn id="24" dur="500"/>
                                        <p:tgtEl>
                                          <p:spTgt spid="22"/>
                                        </p:tgtEl>
                                      </p:cBhvr>
                                    </p:animEffect>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500"/>
                                        <p:tgtEl>
                                          <p:spTgt spid="7"/>
                                        </p:tgtEl>
                                      </p:cBhvr>
                                    </p:animEffect>
                                  </p:childTnLst>
                                </p:cTn>
                              </p:par>
                              <p:par>
                                <p:cTn id="29" presetID="22" presetClass="entr" presetSubtype="8"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500"/>
                                        <p:tgtEl>
                                          <p:spTgt spid="8"/>
                                        </p:tgtEl>
                                      </p:cBhvr>
                                    </p:animEffect>
                                  </p:childTnLst>
                                </p:cTn>
                              </p:par>
                              <p:par>
                                <p:cTn id="32" presetID="22" presetClass="entr" presetSubtype="8"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par>
                                <p:cTn id="41" presetID="22" presetClass="entr" presetSubtype="8"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left)">
                                      <p:cBhvr>
                                        <p:cTn id="43" dur="500"/>
                                        <p:tgtEl>
                                          <p:spTgt spid="17"/>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down)">
                                      <p:cBhvr>
                                        <p:cTn id="46" dur="500"/>
                                        <p:tgtEl>
                                          <p:spTgt spid="18"/>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ipe(down)">
                                      <p:cBhvr>
                                        <p:cTn id="49" dur="500"/>
                                        <p:tgtEl>
                                          <p:spTgt spid="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down)">
                                      <p:cBhvr>
                                        <p:cTn id="54" dur="5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00"/>
                                        <p:tgtEl>
                                          <p:spTgt spid="1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wipe(down)">
                                      <p:cBhvr>
                                        <p:cTn id="64" dur="500"/>
                                        <p:tgtEl>
                                          <p:spTgt spid="16"/>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wipe(down)">
                                      <p:cBhvr>
                                        <p:cTn id="69" dur="500"/>
                                        <p:tgtEl>
                                          <p:spTgt spid="1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wipe(down)">
                                      <p:cBhvr>
                                        <p:cTn id="7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1" grpId="0"/>
      <p:bldP spid="11" grpId="1"/>
      <p:bldP spid="12" grpId="0"/>
      <p:bldP spid="12" grpId="1"/>
      <p:bldP spid="18" grpId="0"/>
      <p:bldP spid="18" grpId="1"/>
      <p:bldP spid="2" grpId="0"/>
      <p:bldP spid="2" grpId="1"/>
      <p:bldP spid="22" grpId="0" bldLvl="0" animBg="1"/>
      <p:bldP spid="22" grpId="1" animBg="1"/>
      <p:bldP spid="3" grpId="0"/>
      <p:bldP spid="3" grpId="1"/>
      <p:bldP spid="13" grpId="0" bldLvl="0" animBg="1"/>
      <p:bldP spid="13" grpId="1"/>
      <p:bldP spid="14" grpId="0" bldLvl="0" animBg="1"/>
      <p:bldP spid="14" grpId="1"/>
      <p:bldP spid="16" grpId="0" bldLvl="0" animBg="1"/>
      <p:bldP spid="16" grpId="1"/>
      <p:bldP spid="19" grpId="0" bldLvl="0" animBg="1"/>
      <p:bldP spid="19" grpId="1"/>
      <p:bldP spid="20" grpId="0" bldLvl="0" animBg="1"/>
      <p:bldP spid="20"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2446020" cy="706755"/>
          </a:xfrm>
          <a:prstGeom prst="rect">
            <a:avLst/>
          </a:prstGeom>
          <a:noFill/>
          <a:ln>
            <a:noFill/>
          </a:ln>
        </p:spPr>
        <p:txBody>
          <a:bodyPr wrap="square" rtlCol="0" anchor="t">
            <a:spAutoFit/>
          </a:bodyPr>
          <a:lstStyle/>
          <a:p>
            <a:pPr algn="ctr"/>
            <a:r>
              <a:rPr sz="4000" b="1">
                <a:ln w="22225">
                  <a:solidFill>
                    <a:schemeClr val="accent2"/>
                  </a:solidFill>
                  <a:prstDash val="solid"/>
                </a:ln>
                <a:solidFill>
                  <a:schemeClr val="accent2">
                    <a:lumMod val="40000"/>
                    <a:lumOff val="60000"/>
                  </a:schemeClr>
                </a:solidFill>
                <a:effectLst/>
              </a:rPr>
              <a:t>语法填空</a:t>
            </a:r>
            <a:endParaRPr sz="4000" b="1">
              <a:ln w="22225">
                <a:solidFill>
                  <a:schemeClr val="accent2"/>
                </a:solidFill>
                <a:prstDash val="solid"/>
              </a:ln>
              <a:solidFill>
                <a:schemeClr val="accent2">
                  <a:lumMod val="40000"/>
                  <a:lumOff val="60000"/>
                </a:schemeClr>
              </a:solidFill>
              <a:effectLst/>
            </a:endParaRPr>
          </a:p>
        </p:txBody>
      </p:sp>
      <p:sp>
        <p:nvSpPr>
          <p:cNvPr id="100" name="文本框 99"/>
          <p:cNvSpPr txBox="1"/>
          <p:nvPr/>
        </p:nvSpPr>
        <p:spPr>
          <a:xfrm>
            <a:off x="2505075" y="92710"/>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结构分析</a:t>
            </a:r>
            <a:endParaRPr lang="zh-CN" altLang="en-US" sz="2800" b="0">
              <a:latin typeface="Calibri" panose="020F0502020204030204" charset="0"/>
              <a:ea typeface="宋体" panose="02010600030101010101" pitchFamily="2" charset="-122"/>
            </a:endParaRPr>
          </a:p>
        </p:txBody>
      </p:sp>
      <p:sp>
        <p:nvSpPr>
          <p:cNvPr id="2" name="文本框 1"/>
          <p:cNvSpPr txBox="1"/>
          <p:nvPr/>
        </p:nvSpPr>
        <p:spPr>
          <a:xfrm>
            <a:off x="723900" y="706755"/>
            <a:ext cx="10944225" cy="953135"/>
          </a:xfrm>
          <a:prstGeom prst="rect">
            <a:avLst/>
          </a:prstGeom>
          <a:noFill/>
          <a:ln>
            <a:solidFill>
              <a:srgbClr val="FF0000"/>
            </a:solidFill>
          </a:ln>
        </p:spPr>
        <p:txBody>
          <a:bodyPr wrap="square" rtlCol="0" anchor="t">
            <a:spAutoFit/>
          </a:bodyPr>
          <a:lstStyle/>
          <a:p>
            <a:pPr marL="457200" indent="-457200">
              <a:buFont typeface="Wingdings" panose="05000000000000000000" charset="0"/>
              <a:buChar char="Ø"/>
            </a:pPr>
            <a:r>
              <a:rPr lang="en-US" altLang="zh-CN" sz="2800" dirty="0" smtClean="0">
                <a:latin typeface="Calibri" panose="020F0502020204030204" charset="0"/>
                <a:ea typeface="宋体" panose="02010600030101010101" pitchFamily="2" charset="-122"/>
                <a:sym typeface="+mn-ea"/>
              </a:rPr>
              <a:t>    </a:t>
            </a:r>
            <a:r>
              <a:rPr lang="zh-CN" sz="2800" dirty="0" smtClean="0">
                <a:latin typeface="Calibri" panose="020F0502020204030204" charset="0"/>
                <a:ea typeface="宋体" panose="02010600030101010101" pitchFamily="2" charset="-122"/>
                <a:sym typeface="+mn-ea"/>
              </a:rPr>
              <a:t>开门见山</a:t>
            </a:r>
            <a:r>
              <a:rPr lang="zh-CN" sz="2800" dirty="0">
                <a:latin typeface="Calibri" panose="020F0502020204030204" charset="0"/>
                <a:ea typeface="宋体" panose="02010600030101010101" pitchFamily="2" charset="-122"/>
                <a:sym typeface="+mn-ea"/>
              </a:rPr>
              <a:t>用</a:t>
            </a:r>
            <a:r>
              <a:rPr lang="zh-CN" sz="2800" b="1" u="sng" dirty="0">
                <a:latin typeface="Calibri" panose="020F0502020204030204" charset="0"/>
                <a:ea typeface="宋体" panose="02010600030101010101" pitchFamily="2" charset="-122"/>
                <a:sym typeface="+mn-ea"/>
              </a:rPr>
              <a:t>直白法</a:t>
            </a:r>
            <a:r>
              <a:rPr lang="zh-CN" sz="2800" dirty="0">
                <a:latin typeface="Calibri" panose="020F0502020204030204" charset="0"/>
                <a:ea typeface="宋体" panose="02010600030101010101" pitchFamily="2" charset="-122"/>
                <a:sym typeface="+mn-ea"/>
              </a:rPr>
              <a:t>点明语篇主题：</a:t>
            </a:r>
            <a:r>
              <a:rPr lang="zh-CN" sz="2800" dirty="0">
                <a:solidFill>
                  <a:srgbClr val="FF0000"/>
                </a:solidFill>
                <a:latin typeface="Calibri" panose="020F0502020204030204" charset="0"/>
                <a:ea typeface="宋体" panose="02010600030101010101" pitchFamily="2" charset="-122"/>
                <a:sym typeface="+mn-ea"/>
              </a:rPr>
              <a:t>为了</a:t>
            </a:r>
            <a:r>
              <a:rPr lang="zh-CN" sz="2800" b="1" dirty="0">
                <a:solidFill>
                  <a:schemeClr val="accent1">
                    <a:lumMod val="75000"/>
                  </a:schemeClr>
                </a:solidFill>
                <a:latin typeface="Calibri" panose="020F0502020204030204" charset="0"/>
                <a:ea typeface="宋体" panose="02010600030101010101" pitchFamily="2" charset="-122"/>
                <a:sym typeface="+mn-ea"/>
              </a:rPr>
              <a:t>应对气候变化危机，Kim</a:t>
            </a:r>
            <a:r>
              <a:rPr lang="en-US" altLang="zh-CN" sz="2800" b="1" dirty="0">
                <a:solidFill>
                  <a:schemeClr val="accent1">
                    <a:lumMod val="75000"/>
                  </a:schemeClr>
                </a:solidFill>
                <a:latin typeface="Calibri" panose="020F0502020204030204" charset="0"/>
                <a:ea typeface="宋体" panose="02010600030101010101" pitchFamily="2" charset="-122"/>
                <a:sym typeface="+mn-ea"/>
              </a:rPr>
              <a:t>,</a:t>
            </a:r>
            <a:r>
              <a:rPr lang="zh-CN" sz="2800" b="1" dirty="0">
                <a:solidFill>
                  <a:schemeClr val="accent1">
                    <a:lumMod val="75000"/>
                  </a:schemeClr>
                </a:solidFill>
                <a:latin typeface="Calibri" panose="020F0502020204030204" charset="0"/>
                <a:ea typeface="宋体" panose="02010600030101010101" pitchFamily="2" charset="-122"/>
                <a:sym typeface="+mn-ea"/>
              </a:rPr>
              <a:t> Cobb, 一位研究学院教授，建议少搭乘飞机去参加国际性会议。</a:t>
            </a:r>
            <a:endParaRPr lang="zh-CN" sz="2800" b="1" dirty="0">
              <a:solidFill>
                <a:schemeClr val="accent1">
                  <a:lumMod val="75000"/>
                </a:schemeClr>
              </a:solidFill>
              <a:latin typeface="Calibri" panose="020F0502020204030204" charset="0"/>
              <a:ea typeface="宋体" panose="02010600030101010101" pitchFamily="2" charset="-122"/>
              <a:sym typeface="+mn-ea"/>
            </a:endParaRPr>
          </a:p>
        </p:txBody>
      </p:sp>
      <p:sp>
        <p:nvSpPr>
          <p:cNvPr id="3" name="文本框 2"/>
          <p:cNvSpPr txBox="1"/>
          <p:nvPr/>
        </p:nvSpPr>
        <p:spPr>
          <a:xfrm>
            <a:off x="1429385" y="3368675"/>
            <a:ext cx="9332595" cy="521970"/>
          </a:xfrm>
          <a:prstGeom prst="rect">
            <a:avLst/>
          </a:prstGeom>
          <a:noFill/>
        </p:spPr>
        <p:txBody>
          <a:bodyPr wrap="square" rtlCol="0" anchor="t">
            <a:spAutoFit/>
          </a:bodyPr>
          <a:lstStyle/>
          <a:p>
            <a:pPr marL="457200" indent="-457200">
              <a:buFont typeface="Wingdings" panose="05000000000000000000" charset="0"/>
              <a:buChar char="Ø"/>
            </a:pPr>
            <a:r>
              <a:rPr lang="zh-CN" sz="2800" b="1">
                <a:solidFill>
                  <a:srgbClr val="FF0000"/>
                </a:solidFill>
                <a:latin typeface="Calibri" panose="020F0502020204030204" charset="0"/>
                <a:ea typeface="宋体" panose="02010600030101010101" pitchFamily="2" charset="-122"/>
                <a:sym typeface="+mn-ea"/>
              </a:rPr>
              <a:t>先扬</a:t>
            </a:r>
            <a:r>
              <a:rPr lang="zh-CN" sz="2800">
                <a:latin typeface="Calibri" panose="020F0502020204030204" charset="0"/>
                <a:ea typeface="宋体" panose="02010600030101010101" pitchFamily="2" charset="-122"/>
                <a:sym typeface="+mn-ea"/>
              </a:rPr>
              <a:t>（乘飞机这种交通方式被许多人认为非常重要）</a:t>
            </a:r>
            <a:endParaRPr lang="zh-CN" sz="2800">
              <a:latin typeface="Calibri" panose="020F0502020204030204" charset="0"/>
              <a:ea typeface="宋体" panose="02010600030101010101" pitchFamily="2" charset="-122"/>
              <a:sym typeface="+mn-ea"/>
            </a:endParaRPr>
          </a:p>
        </p:txBody>
      </p:sp>
      <p:sp>
        <p:nvSpPr>
          <p:cNvPr id="5" name="文本框 4"/>
          <p:cNvSpPr txBox="1"/>
          <p:nvPr/>
        </p:nvSpPr>
        <p:spPr>
          <a:xfrm>
            <a:off x="1429385" y="5516880"/>
            <a:ext cx="9332595" cy="521970"/>
          </a:xfrm>
          <a:prstGeom prst="rect">
            <a:avLst/>
          </a:prstGeom>
          <a:noFill/>
        </p:spPr>
        <p:txBody>
          <a:bodyPr wrap="square" rtlCol="0" anchor="t">
            <a:spAutoFit/>
          </a:bodyPr>
          <a:lstStyle/>
          <a:p>
            <a:pPr marL="457200" indent="-457200">
              <a:buFont typeface="Wingdings" panose="05000000000000000000" charset="0"/>
              <a:buChar char="Ø"/>
            </a:pPr>
            <a:r>
              <a:rPr lang="zh-CN" sz="2800" b="1" dirty="0">
                <a:latin typeface="Calibri" panose="020F0502020204030204" charset="0"/>
                <a:ea typeface="宋体" panose="02010600030101010101" pitchFamily="2" charset="-122"/>
                <a:sym typeface="+mn-ea"/>
              </a:rPr>
              <a:t>后抑</a:t>
            </a:r>
            <a:r>
              <a:rPr lang="zh-CN" sz="2800" dirty="0">
                <a:latin typeface="Calibri" panose="020F0502020204030204" charset="0"/>
                <a:ea typeface="宋体" panose="02010600030101010101" pitchFamily="2" charset="-122"/>
                <a:sym typeface="+mn-ea"/>
              </a:rPr>
              <a:t>（Cobb和其他人质疑这种理念）（why）</a:t>
            </a:r>
            <a:endParaRPr lang="zh-CN" sz="2800" dirty="0">
              <a:latin typeface="Calibri" panose="020F0502020204030204" charset="0"/>
              <a:ea typeface="宋体" panose="02010600030101010101" pitchFamily="2" charset="-122"/>
              <a:sym typeface="+mn-ea"/>
            </a:endParaRPr>
          </a:p>
        </p:txBody>
      </p:sp>
      <p:sp>
        <p:nvSpPr>
          <p:cNvPr id="7" name="文本框 6"/>
          <p:cNvSpPr txBox="1"/>
          <p:nvPr/>
        </p:nvSpPr>
        <p:spPr>
          <a:xfrm>
            <a:off x="724535" y="1822450"/>
            <a:ext cx="11085195" cy="1383665"/>
          </a:xfrm>
          <a:prstGeom prst="rect">
            <a:avLst/>
          </a:prstGeom>
          <a:noFill/>
          <a:ln w="9525">
            <a:noFill/>
          </a:ln>
        </p:spPr>
        <p:txBody>
          <a:bodyPr wrap="square">
            <a:spAutoFit/>
          </a:bodyPr>
          <a:lstStyle/>
          <a:p>
            <a:pPr indent="0"/>
            <a:r>
              <a:rPr lang="en-US" sz="2800" b="0" dirty="0" smtClean="0">
                <a:latin typeface="Times New Roman" panose="02020603050405020304" charset="0"/>
                <a:ea typeface="宋体" panose="02010600030101010101" pitchFamily="2" charset="-122"/>
                <a:cs typeface="Times New Roman" panose="02020603050405020304" charset="0"/>
              </a:rPr>
              <a:t>    </a:t>
            </a:r>
            <a:r>
              <a:rPr lang="en-US" sz="2800" b="0" dirty="0" smtClean="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Kim</a:t>
            </a:r>
            <a:r>
              <a:rPr lang="en-US" sz="28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rPr>
              <a:t>, Cobb, a professor at the Georgia Institute of Technology in Atlanta, is one of a small but growing minority of academics 56._____________are cutting back on their air travel because of climate change. </a:t>
            </a:r>
            <a:endParaRPr lang="en-US" altLang="en-US" sz="2800" b="0" dirty="0">
              <a:solidFill>
                <a:schemeClr val="accent1">
                  <a:lumMod val="75000"/>
                </a:schemeClr>
              </a:solidFill>
              <a:latin typeface="Times New Roman" panose="02020603050405020304" charset="0"/>
              <a:ea typeface="宋体" panose="02010600030101010101" pitchFamily="2" charset="-122"/>
              <a:cs typeface="Times New Roman" panose="02020603050405020304" charset="0"/>
            </a:endParaRPr>
          </a:p>
        </p:txBody>
      </p:sp>
      <p:sp>
        <p:nvSpPr>
          <p:cNvPr id="8" name="文本框 7"/>
          <p:cNvSpPr txBox="1"/>
          <p:nvPr/>
        </p:nvSpPr>
        <p:spPr>
          <a:xfrm>
            <a:off x="816498" y="3865945"/>
            <a:ext cx="10743565" cy="1384995"/>
          </a:xfrm>
          <a:prstGeom prst="rect">
            <a:avLst/>
          </a:prstGeom>
          <a:noFill/>
          <a:ln w="9525">
            <a:noFill/>
          </a:ln>
        </p:spPr>
        <p:txBody>
          <a:bodyPr wrap="square">
            <a:spAutoFit/>
          </a:bodyPr>
          <a:lstStyle/>
          <a:p>
            <a:pPr indent="0"/>
            <a:r>
              <a:rPr lang="en-US" sz="2800" b="0" dirty="0" smtClean="0">
                <a:latin typeface="Times New Roman" panose="02020603050405020304" charset="0"/>
                <a:ea typeface="宋体" panose="02010600030101010101" pitchFamily="2" charset="-122"/>
                <a:cs typeface="Times New Roman" panose="02020603050405020304" charset="0"/>
              </a:rPr>
              <a:t>  </a:t>
            </a:r>
            <a:r>
              <a:rPr lang="en-US" sz="2800" b="0" dirty="0" smtClean="0">
                <a:solidFill>
                  <a:srgbClr val="FF0000"/>
                </a:solidFill>
                <a:latin typeface="Times New Roman" panose="02020603050405020304" charset="0"/>
                <a:ea typeface="宋体" panose="02010600030101010101" pitchFamily="2" charset="-122"/>
                <a:cs typeface="Times New Roman" panose="02020603050405020304" charset="0"/>
              </a:rPr>
              <a:t>Travelling </a:t>
            </a:r>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to conferences, lectures, workshops, and the like-frequently by plane 57. ______________(view)as important for scientists to get together and exchange information. </a:t>
            </a:r>
            <a:endParaRPr lang="en-US" altLang="en-US" sz="2800" b="0" dirty="0">
              <a:solidFill>
                <a:srgbClr val="FF0000"/>
              </a:solidFill>
              <a:latin typeface="Times New Roman" panose="02020603050405020304" charset="0"/>
              <a:ea typeface="宋体" panose="02010600030101010101" pitchFamily="2" charset="-122"/>
              <a:cs typeface="Times New Roman" panose="02020603050405020304" charset="0"/>
            </a:endParaRPr>
          </a:p>
        </p:txBody>
      </p:sp>
      <p:sp>
        <p:nvSpPr>
          <p:cNvPr id="9" name="文本框 8"/>
          <p:cNvSpPr txBox="1"/>
          <p:nvPr/>
        </p:nvSpPr>
        <p:spPr>
          <a:xfrm>
            <a:off x="724535" y="6038850"/>
            <a:ext cx="10743565" cy="521970"/>
          </a:xfrm>
          <a:prstGeom prst="rect">
            <a:avLst/>
          </a:prstGeom>
          <a:noFill/>
          <a:ln w="9525">
            <a:noFill/>
          </a:ln>
        </p:spPr>
        <p:txBody>
          <a:bodyPr wrap="square">
            <a:spAutoFit/>
          </a:bodyPr>
          <a:lstStyle/>
          <a:p>
            <a:pPr indent="0"/>
            <a:r>
              <a:rPr lang="en-US" sz="2800" b="0" dirty="0" smtClean="0">
                <a:latin typeface="Times New Roman" panose="02020603050405020304" charset="0"/>
                <a:ea typeface="宋体" panose="02010600030101010101" pitchFamily="2" charset="-122"/>
                <a:cs typeface="Times New Roman" panose="02020603050405020304" charset="0"/>
              </a:rPr>
              <a:t>  But </a:t>
            </a:r>
            <a:r>
              <a:rPr lang="en-US" sz="2800" b="0" dirty="0">
                <a:latin typeface="Times New Roman" panose="02020603050405020304" charset="0"/>
                <a:ea typeface="宋体" panose="02010600030101010101" pitchFamily="2" charset="-122"/>
                <a:cs typeface="Times New Roman" panose="02020603050405020304" charset="0"/>
              </a:rPr>
              <a:t>Cobb and others 58. _____________(be)now questioning  that idea</a:t>
            </a:r>
            <a:endParaRPr lang="en-US" altLang="en-US" sz="2800" b="0" dirty="0">
              <a:latin typeface="Times New Roman" panose="02020603050405020304" charset="0"/>
              <a:ea typeface="宋体" panose="02010600030101010101" pitchFamily="2" charset="-122"/>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p:bldP spid="3" grpId="0"/>
      <p:bldP spid="3" grpId="1"/>
      <p:bldP spid="5" grpId="0"/>
      <p:bldP spid="5" grpId="1"/>
      <p:bldP spid="7" grpId="0"/>
      <p:bldP spid="7" grpId="1"/>
      <p:bldP spid="8" grpId="0"/>
      <p:bldP spid="8" grpId="1"/>
      <p:bldP spid="9" grpId="0"/>
      <p:bldP spid="9"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775460" y="833120"/>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图示呈现</a:t>
            </a:r>
            <a:endParaRPr lang="zh-CN" sz="2800" b="0">
              <a:latin typeface="Calibri" panose="020F0502020204030204" charset="0"/>
              <a:ea typeface="宋体" panose="02010600030101010101" pitchFamily="2" charset="-122"/>
            </a:endParaRPr>
          </a:p>
        </p:txBody>
      </p:sp>
      <p:sp>
        <p:nvSpPr>
          <p:cNvPr id="6" name="文本框 5"/>
          <p:cNvSpPr txBox="1"/>
          <p:nvPr/>
        </p:nvSpPr>
        <p:spPr>
          <a:xfrm>
            <a:off x="1430020" y="3501390"/>
            <a:ext cx="9332595" cy="1814830"/>
          </a:xfrm>
          <a:prstGeom prst="rect">
            <a:avLst/>
          </a:prstGeom>
          <a:noFill/>
        </p:spPr>
        <p:txBody>
          <a:bodyPr wrap="square" rtlCol="0" anchor="t">
            <a:spAutoFit/>
          </a:bodyPr>
          <a:lstStyle/>
          <a:p>
            <a:pPr marL="457200" indent="-457200">
              <a:buFont typeface="Wingdings" panose="05000000000000000000" charset="0"/>
              <a:buChar char="Ø"/>
            </a:pPr>
            <a:r>
              <a:rPr lang="en-US" sz="2800" dirty="0" smtClean="0">
                <a:latin typeface="Calibri" panose="020F0502020204030204" charset="0"/>
                <a:ea typeface="宋体" panose="02010600030101010101" pitchFamily="2" charset="-122"/>
                <a:sym typeface="+mn-ea"/>
              </a:rPr>
              <a:t>  </a:t>
            </a:r>
            <a:r>
              <a:rPr sz="2800" dirty="0" smtClean="0">
                <a:latin typeface="Calibri" panose="020F0502020204030204" charset="0"/>
                <a:ea typeface="宋体" panose="02010600030101010101" pitchFamily="2" charset="-122"/>
                <a:sym typeface="+mn-ea"/>
              </a:rPr>
              <a:t>从</a:t>
            </a:r>
            <a:r>
              <a:rPr sz="2800" dirty="0">
                <a:latin typeface="Calibri" panose="020F0502020204030204" charset="0"/>
                <a:ea typeface="宋体" panose="02010600030101010101" pitchFamily="2" charset="-122"/>
                <a:sym typeface="+mn-ea"/>
              </a:rPr>
              <a:t>On a website called…开始作者主要讲述的是蓝色的</a:t>
            </a:r>
            <a:r>
              <a:rPr sz="2800" dirty="0">
                <a:solidFill>
                  <a:schemeClr val="accent1">
                    <a:lumMod val="75000"/>
                  </a:schemeClr>
                </a:solidFill>
                <a:latin typeface="Calibri" panose="020F0502020204030204" charset="0"/>
                <a:ea typeface="宋体" panose="02010600030101010101" pitchFamily="2" charset="-122"/>
                <a:sym typeface="+mn-ea"/>
              </a:rPr>
              <a:t>how</a:t>
            </a:r>
            <a:r>
              <a:rPr sz="2800" dirty="0">
                <a:latin typeface="Calibri" panose="020F0502020204030204" charset="0"/>
                <a:ea typeface="宋体" panose="02010600030101010101" pitchFamily="2" charset="-122"/>
                <a:sym typeface="+mn-ea"/>
              </a:rPr>
              <a:t>, 也就是</a:t>
            </a:r>
            <a:r>
              <a:rPr sz="2800" dirty="0">
                <a:solidFill>
                  <a:srgbClr val="0070C0"/>
                </a:solidFill>
                <a:latin typeface="Calibri" panose="020F0502020204030204" charset="0"/>
                <a:ea typeface="宋体" panose="02010600030101010101" pitchFamily="2" charset="-122"/>
                <a:sym typeface="+mn-ea"/>
              </a:rPr>
              <a:t>具体的行动</a:t>
            </a:r>
            <a:r>
              <a:rPr sz="2800" dirty="0">
                <a:latin typeface="Calibri" panose="020F0502020204030204" charset="0"/>
                <a:ea typeface="宋体" panose="02010600030101010101" pitchFamily="2" charset="-122"/>
                <a:sym typeface="+mn-ea"/>
              </a:rPr>
              <a:t>。第二段前半段还是顺承前文，用蓝色基调讲述</a:t>
            </a:r>
            <a:r>
              <a:rPr sz="2800" dirty="0">
                <a:solidFill>
                  <a:schemeClr val="accent1">
                    <a:lumMod val="75000"/>
                  </a:schemeClr>
                </a:solidFill>
                <a:latin typeface="Calibri" panose="020F0502020204030204" charset="0"/>
                <a:ea typeface="宋体" panose="02010600030101010101" pitchFamily="2" charset="-122"/>
                <a:sym typeface="+mn-ea"/>
              </a:rPr>
              <a:t>how</a:t>
            </a:r>
            <a:r>
              <a:rPr sz="2800" dirty="0">
                <a:latin typeface="Calibri" panose="020F0502020204030204" charset="0"/>
                <a:ea typeface="宋体" panose="02010600030101010101" pitchFamily="2" charset="-122"/>
                <a:sym typeface="+mn-ea"/>
              </a:rPr>
              <a:t>的话题，而后半部分这是用红色基调讲述</a:t>
            </a:r>
            <a:r>
              <a:rPr sz="2800" dirty="0">
                <a:solidFill>
                  <a:srgbClr val="FF0000"/>
                </a:solidFill>
                <a:latin typeface="Calibri" panose="020F0502020204030204" charset="0"/>
                <a:ea typeface="宋体" panose="02010600030101010101" pitchFamily="2" charset="-122"/>
                <a:sym typeface="+mn-ea"/>
              </a:rPr>
              <a:t>what </a:t>
            </a:r>
            <a:r>
              <a:rPr sz="2800" dirty="0">
                <a:latin typeface="Calibri" panose="020F0502020204030204" charset="0"/>
                <a:ea typeface="宋体" panose="02010600030101010101" pitchFamily="2" charset="-122"/>
                <a:sym typeface="+mn-ea"/>
              </a:rPr>
              <a:t>(</a:t>
            </a:r>
            <a:r>
              <a:rPr sz="2800" dirty="0">
                <a:solidFill>
                  <a:srgbClr val="FF0000"/>
                </a:solidFill>
                <a:latin typeface="Calibri" panose="020F0502020204030204" charset="0"/>
                <a:ea typeface="宋体" panose="02010600030101010101" pitchFamily="2" charset="-122"/>
                <a:sym typeface="+mn-ea"/>
              </a:rPr>
              <a:t>她这样做的正面结果</a:t>
            </a:r>
            <a:r>
              <a:rPr sz="2800" dirty="0">
                <a:latin typeface="Calibri" panose="020F0502020204030204" charset="0"/>
                <a:ea typeface="宋体" panose="02010600030101010101" pitchFamily="2" charset="-122"/>
                <a:sym typeface="+mn-ea"/>
              </a:rPr>
              <a:t>)。</a:t>
            </a:r>
            <a:endParaRPr sz="2800" dirty="0">
              <a:latin typeface="Calibri" panose="020F0502020204030204" charset="0"/>
              <a:ea typeface="宋体" panose="02010600030101010101" pitchFamily="2" charset="-122"/>
              <a:sym typeface="+mn-ea"/>
            </a:endParaRPr>
          </a:p>
        </p:txBody>
      </p:sp>
      <p:sp>
        <p:nvSpPr>
          <p:cNvPr id="4" name="文本框 3"/>
          <p:cNvSpPr txBox="1"/>
          <p:nvPr/>
        </p:nvSpPr>
        <p:spPr>
          <a:xfrm>
            <a:off x="4324350" y="1536700"/>
            <a:ext cx="944880" cy="1014730"/>
          </a:xfrm>
          <a:prstGeom prst="rect">
            <a:avLst/>
          </a:prstGeom>
          <a:noFill/>
        </p:spPr>
        <p:txBody>
          <a:bodyPr wrap="none" rtlCol="0" anchor="t">
            <a:spAutoFit/>
          </a:bodyPr>
          <a:lstStyle/>
          <a:p>
            <a:r>
              <a:rPr lang="zh-CN" sz="6000">
                <a:solidFill>
                  <a:srgbClr val="FF0000"/>
                </a:solidFill>
                <a:latin typeface="Calibri" panose="020F0502020204030204" charset="0"/>
                <a:ea typeface="宋体" panose="02010600030101010101" pitchFamily="2" charset="-122"/>
                <a:sym typeface="+mn-ea"/>
              </a:rPr>
              <a:t>⊙</a:t>
            </a:r>
            <a:endParaRPr lang="zh-CN" altLang="en-US" sz="6000">
              <a:solidFill>
                <a:srgbClr val="FF0000"/>
              </a:solidFill>
              <a:latin typeface="Calibri" panose="020F0502020204030204" charset="0"/>
              <a:ea typeface="宋体" panose="02010600030101010101" pitchFamily="2" charset="-122"/>
              <a:sym typeface="+mn-ea"/>
            </a:endParaRPr>
          </a:p>
        </p:txBody>
      </p:sp>
      <p:cxnSp>
        <p:nvCxnSpPr>
          <p:cNvPr id="5" name="直接连接符 4"/>
          <p:cNvCxnSpPr/>
          <p:nvPr/>
        </p:nvCxnSpPr>
        <p:spPr>
          <a:xfrm>
            <a:off x="5423535" y="544830"/>
            <a:ext cx="470535" cy="10985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7994015" y="1626235"/>
            <a:ext cx="1049655" cy="57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5894705" y="1637665"/>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6944360" y="163195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6048375" y="123571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2" name="文本框 11"/>
          <p:cNvSpPr txBox="1"/>
          <p:nvPr/>
        </p:nvSpPr>
        <p:spPr>
          <a:xfrm>
            <a:off x="7110730" y="1235710"/>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cxnSp>
        <p:nvCxnSpPr>
          <p:cNvPr id="15" name="直接箭头连接符 14"/>
          <p:cNvCxnSpPr/>
          <p:nvPr/>
        </p:nvCxnSpPr>
        <p:spPr>
          <a:xfrm flipV="1">
            <a:off x="4728845" y="544830"/>
            <a:ext cx="694055" cy="143700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8214360" y="1174115"/>
            <a:ext cx="589280" cy="583565"/>
          </a:xfrm>
          <a:prstGeom prst="rect">
            <a:avLst/>
          </a:prstGeom>
          <a:noFill/>
        </p:spPr>
        <p:txBody>
          <a:bodyPr wrap="none" rtlCol="0" anchor="t">
            <a:spAutoFit/>
          </a:bodyPr>
          <a:lstStyle/>
          <a:p>
            <a:r>
              <a:rPr lang="zh-CN" sz="3200">
                <a:solidFill>
                  <a:srgbClr val="FF0000"/>
                </a:solidFill>
                <a:latin typeface="Calibri" panose="020F0502020204030204" charset="0"/>
                <a:ea typeface="宋体" panose="02010600030101010101" pitchFamily="2" charset="-122"/>
                <a:sym typeface="+mn-ea"/>
              </a:rPr>
              <a:t>◇</a:t>
            </a:r>
            <a:endParaRPr lang="zh-CN" altLang="en-US" sz="3200">
              <a:solidFill>
                <a:srgbClr val="FF0000"/>
              </a:solidFill>
              <a:latin typeface="Calibri" panose="020F0502020204030204" charset="0"/>
              <a:ea typeface="宋体" panose="02010600030101010101" pitchFamily="2" charset="-122"/>
              <a:sym typeface="+mn-ea"/>
            </a:endParaRPr>
          </a:p>
        </p:txBody>
      </p:sp>
      <p:sp>
        <p:nvSpPr>
          <p:cNvPr id="2" name="文本框 1"/>
          <p:cNvSpPr txBox="1"/>
          <p:nvPr/>
        </p:nvSpPr>
        <p:spPr>
          <a:xfrm>
            <a:off x="3394710" y="1536700"/>
            <a:ext cx="1246505" cy="829945"/>
          </a:xfrm>
          <a:prstGeom prst="rect">
            <a:avLst/>
          </a:prstGeom>
          <a:noFill/>
        </p:spPr>
        <p:txBody>
          <a:bodyPr wrap="square" rtlCol="0" anchor="t">
            <a:spAutoFit/>
          </a:bodyPr>
          <a:p>
            <a:r>
              <a:rPr lang="zh-CN" sz="4800">
                <a:solidFill>
                  <a:srgbClr val="00B050"/>
                </a:solidFill>
                <a:latin typeface="Calibri" panose="020F0502020204030204" charset="0"/>
                <a:ea typeface="宋体" panose="02010600030101010101" pitchFamily="2" charset="-122"/>
                <a:sym typeface="+mn-ea"/>
              </a:rPr>
              <a:t>△：</a:t>
            </a:r>
            <a:endParaRPr lang="zh-CN" altLang="en-US" sz="4800">
              <a:solidFill>
                <a:srgbClr val="00B050"/>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par>
                          <p:cTn id="13" fill="hold">
                            <p:stCondLst>
                              <p:cond delay="500"/>
                            </p:stCondLst>
                            <p:childTnLst>
                              <p:par>
                                <p:cTn id="14" presetID="22" presetClass="entr" presetSubtype="4" fill="hold"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down)">
                                      <p:cBhvr>
                                        <p:cTn id="16" dur="500"/>
                                        <p:tgtEl>
                                          <p:spTgt spid="15"/>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up)">
                                      <p:cBhvr>
                                        <p:cTn id="20" dur="500"/>
                                        <p:tgtEl>
                                          <p:spTgt spid="5"/>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par>
                          <p:cTn id="28" fill="hold">
                            <p:stCondLst>
                              <p:cond delay="2000"/>
                            </p:stCondLst>
                            <p:childTnLst>
                              <p:par>
                                <p:cTn id="29" presetID="22" presetClass="entr" presetSubtype="8"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childTnLst>
                          </p:cTn>
                        </p:par>
                        <p:par>
                          <p:cTn id="35" fill="hold">
                            <p:stCondLst>
                              <p:cond delay="2500"/>
                            </p:stCondLst>
                            <p:childTnLst>
                              <p:par>
                                <p:cTn id="36" presetID="22" presetClass="entr" presetSubtype="8"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left)">
                                      <p:cBhvr>
                                        <p:cTn id="38" dur="500"/>
                                        <p:tgtEl>
                                          <p:spTgt spid="7"/>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wipe(down)">
                                      <p:cBhvr>
                                        <p:cTn id="41" dur="5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strips(downLeft)">
                                      <p:cBhvr>
                                        <p:cTn id="4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P spid="4" grpId="1"/>
      <p:bldP spid="11" grpId="0"/>
      <p:bldP spid="11" grpId="1"/>
      <p:bldP spid="12" grpId="0"/>
      <p:bldP spid="12" grpId="1"/>
      <p:bldP spid="20" grpId="0"/>
      <p:bldP spid="20" grpId="1"/>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6000" b="-6000"/>
          </a:stretch>
        </a:blipFill>
        <a:effectLst/>
      </p:bgPr>
    </p:bg>
    <p:spTree>
      <p:nvGrpSpPr>
        <p:cNvPr id="1" name=""/>
        <p:cNvGrpSpPr/>
        <p:nvPr/>
      </p:nvGrpSpPr>
      <p:grpSpPr>
        <a:xfrm>
          <a:off x="0" y="0"/>
          <a:ext cx="0" cy="0"/>
          <a:chOff x="0" y="0"/>
          <a:chExt cx="0" cy="0"/>
        </a:xfrm>
      </p:grpSpPr>
      <p:sp>
        <p:nvSpPr>
          <p:cNvPr id="26" name="任意多边形: 形状 18"/>
          <p:cNvSpPr/>
          <p:nvPr>
            <p:custDataLst>
              <p:tags r:id="rId2"/>
            </p:custDataLst>
          </p:nvPr>
        </p:nvSpPr>
        <p:spPr>
          <a:xfrm>
            <a:off x="384956" y="3644293"/>
            <a:ext cx="11805281" cy="2401789"/>
          </a:xfrm>
          <a:custGeom>
            <a:avLst/>
            <a:gdLst>
              <a:gd name="connsiteX0" fmla="*/ 1402300 w 11787648"/>
              <a:gd name="connsiteY0" fmla="*/ 0 h 2443656"/>
              <a:gd name="connsiteX1" fmla="*/ 11787648 w 11787648"/>
              <a:gd name="connsiteY1" fmla="*/ 0 h 2443656"/>
              <a:gd name="connsiteX2" fmla="*/ 11787648 w 11787648"/>
              <a:gd name="connsiteY2" fmla="*/ 2443656 h 2443656"/>
              <a:gd name="connsiteX3" fmla="*/ 0 w 11787648"/>
              <a:gd name="connsiteY3" fmla="*/ 2443656 h 2443656"/>
            </a:gdLst>
            <a:ahLst/>
            <a:cxnLst>
              <a:cxn ang="0">
                <a:pos x="connsiteX0" y="connsiteY0"/>
              </a:cxn>
              <a:cxn ang="0">
                <a:pos x="connsiteX1" y="connsiteY1"/>
              </a:cxn>
              <a:cxn ang="0">
                <a:pos x="connsiteX2" y="connsiteY2"/>
              </a:cxn>
              <a:cxn ang="0">
                <a:pos x="connsiteX3" y="connsiteY3"/>
              </a:cxn>
            </a:cxnLst>
            <a:rect l="l" t="t" r="r" b="b"/>
            <a:pathLst>
              <a:path w="11787648" h="2443656">
                <a:moveTo>
                  <a:pt x="1402300" y="0"/>
                </a:moveTo>
                <a:lnTo>
                  <a:pt x="11787648" y="0"/>
                </a:lnTo>
                <a:lnTo>
                  <a:pt x="11787648" y="2443656"/>
                </a:lnTo>
                <a:lnTo>
                  <a:pt x="0" y="2443656"/>
                </a:lnTo>
                <a:close/>
              </a:path>
            </a:pathLst>
          </a:cu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1218565"/>
            <a:endParaRPr lang="zh-CN" altLang="en-US" sz="2400">
              <a:solidFill>
                <a:prstClr val="white"/>
              </a:solidFill>
            </a:endParaRPr>
          </a:p>
        </p:txBody>
      </p:sp>
      <p:cxnSp>
        <p:nvCxnSpPr>
          <p:cNvPr id="27" name="直接连接符 15"/>
          <p:cNvCxnSpPr/>
          <p:nvPr>
            <p:custDataLst>
              <p:tags r:id="rId3"/>
            </p:custDataLst>
          </p:nvPr>
        </p:nvCxnSpPr>
        <p:spPr>
          <a:xfrm flipH="1">
            <a:off x="2930011" y="892"/>
            <a:ext cx="317820" cy="55148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直接连接符 17"/>
          <p:cNvCxnSpPr/>
          <p:nvPr>
            <p:custDataLst>
              <p:tags r:id="rId4"/>
            </p:custDataLst>
          </p:nvPr>
        </p:nvCxnSpPr>
        <p:spPr>
          <a:xfrm flipH="1">
            <a:off x="50975" y="893"/>
            <a:ext cx="3949557" cy="6853359"/>
          </a:xfrm>
          <a:prstGeom prst="line">
            <a:avLst/>
          </a:prstGeom>
          <a:ln w="12700">
            <a:solidFill>
              <a:srgbClr val="7BC14A"/>
            </a:solidFill>
          </a:ln>
        </p:spPr>
        <p:style>
          <a:lnRef idx="1">
            <a:schemeClr val="accent1"/>
          </a:lnRef>
          <a:fillRef idx="0">
            <a:schemeClr val="accent1"/>
          </a:fillRef>
          <a:effectRef idx="0">
            <a:schemeClr val="accent1"/>
          </a:effectRef>
          <a:fontRef idx="minor">
            <a:schemeClr val="tx1"/>
          </a:fontRef>
        </p:style>
      </p:cxnSp>
      <p:sp>
        <p:nvSpPr>
          <p:cNvPr id="29" name="平行四边形 28"/>
          <p:cNvSpPr/>
          <p:nvPr>
            <p:custDataLst>
              <p:tags r:id="rId5"/>
            </p:custDataLst>
          </p:nvPr>
        </p:nvSpPr>
        <p:spPr>
          <a:xfrm>
            <a:off x="794741" y="4005797"/>
            <a:ext cx="995317" cy="1401714"/>
          </a:xfrm>
          <a:prstGeom prst="parallelogram">
            <a:avLst>
              <a:gd name="adj" fmla="val 81010"/>
            </a:avLst>
          </a:prstGeom>
          <a:solidFill>
            <a:srgbClr val="7BC14A">
              <a:alpha val="7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78" tIns="45688" rIns="91378" bIns="45688" numCol="1" spcCol="0" rtlCol="0" fromWordArt="0" anchor="ctr" anchorCtr="0" forceAA="0" compatLnSpc="1">
            <a:noAutofit/>
          </a:bodyPr>
          <a:lstStyle/>
          <a:p>
            <a:pPr algn="ctr" defTabSz="1218565"/>
            <a:endParaRPr lang="zh-CN" altLang="en-US" sz="2400">
              <a:solidFill>
                <a:prstClr val="white"/>
              </a:solidFill>
            </a:endParaRPr>
          </a:p>
        </p:txBody>
      </p:sp>
      <p:pic>
        <p:nvPicPr>
          <p:cNvPr id="32" name="图片 31"/>
          <p:cNvPicPr>
            <a:picLocks noChangeAspect="1"/>
          </p:cNvPicPr>
          <p:nvPr>
            <p:custDataLst>
              <p:tags r:id="rId6"/>
            </p:custDataLst>
          </p:nvPr>
        </p:nvPicPr>
        <p:blipFill rotWithShape="1">
          <a:blip r:embed="rId7">
            <a:extLst>
              <a:ext uri="{28A0092B-C50C-407E-A947-70E740481C1C}">
                <a14:useLocalDpi xmlns:a14="http://schemas.microsoft.com/office/drawing/2010/main" val="0"/>
              </a:ext>
            </a:extLst>
          </a:blip>
          <a:srcRect l="54389"/>
          <a:stretch>
            <a:fillRect/>
          </a:stretch>
        </p:blipFill>
        <p:spPr>
          <a:xfrm>
            <a:off x="-308906" y="893"/>
            <a:ext cx="4044111" cy="6849445"/>
          </a:xfrm>
          <a:prstGeom prst="rect">
            <a:avLst/>
          </a:prstGeom>
        </p:spPr>
      </p:pic>
      <p:sp>
        <p:nvSpPr>
          <p:cNvPr id="10" name="矩形 259"/>
          <p:cNvSpPr>
            <a:spLocks noChangeArrowheads="1"/>
          </p:cNvSpPr>
          <p:nvPr>
            <p:custDataLst>
              <p:tags r:id="rId8"/>
            </p:custDataLst>
          </p:nvPr>
        </p:nvSpPr>
        <p:spPr bwMode="auto">
          <a:xfrm>
            <a:off x="1790065" y="3747770"/>
            <a:ext cx="988568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charset="0"/>
              </a:defRPr>
            </a:lvl9pPr>
          </a:lstStyle>
          <a:p>
            <a:pPr algn="ctr" fontAlgn="auto">
              <a:lnSpc>
                <a:spcPts val="5040"/>
              </a:lnSpc>
              <a:spcBef>
                <a:spcPts val="0"/>
              </a:spcBef>
              <a:buNone/>
            </a:pPr>
            <a:r>
              <a:rPr b="1" smtClean="0">
                <a:latin typeface="Arial" panose="020B0604020202020204" pitchFamily="34" charset="0"/>
                <a:cs typeface="Times New Roman" panose="02020603050405020304" charset="0"/>
              </a:rPr>
              <a:t>2022年浙江首考</a:t>
            </a:r>
            <a:endParaRPr b="1" smtClean="0">
              <a:latin typeface="Arial" panose="020B0604020202020204" pitchFamily="34" charset="0"/>
              <a:cs typeface="Times New Roman" panose="02020603050405020304" charset="0"/>
            </a:endParaRPr>
          </a:p>
          <a:p>
            <a:pPr algn="ctr" fontAlgn="auto">
              <a:lnSpc>
                <a:spcPts val="5040"/>
              </a:lnSpc>
              <a:spcBef>
                <a:spcPts val="0"/>
              </a:spcBef>
              <a:buNone/>
            </a:pPr>
            <a:r>
              <a:rPr b="1" smtClean="0">
                <a:latin typeface="Arial" panose="020B0604020202020204" pitchFamily="34" charset="0"/>
                <a:cs typeface="Times New Roman" panose="02020603050405020304" charset="0"/>
              </a:rPr>
              <a:t>英语说明文篇章结构图示呈现及考题位置定位</a:t>
            </a:r>
            <a:endParaRPr b="1" smtClean="0">
              <a:latin typeface="Arial" panose="020B0604020202020204" pitchFamily="34" charset="0"/>
              <a:cs typeface="Times New Roman" panose="02020603050405020304" charset="0"/>
            </a:endParaRPr>
          </a:p>
        </p:txBody>
      </p:sp>
      <p:sp>
        <p:nvSpPr>
          <p:cNvPr id="4" name="文本框 3"/>
          <p:cNvSpPr txBox="1"/>
          <p:nvPr/>
        </p:nvSpPr>
        <p:spPr>
          <a:xfrm>
            <a:off x="6998970" y="5407660"/>
            <a:ext cx="3616960" cy="521970"/>
          </a:xfrm>
          <a:prstGeom prst="rect">
            <a:avLst/>
          </a:prstGeom>
          <a:noFill/>
          <a:ln w="9525">
            <a:noFill/>
          </a:ln>
        </p:spPr>
        <p:txBody>
          <a:bodyPr wrap="square">
            <a:spAutoFit/>
          </a:bodyPr>
          <a:p>
            <a:pPr indent="0"/>
            <a:r>
              <a:rPr lang="zh-CN" sz="2800" b="1">
                <a:latin typeface="Calibri" panose="020F0502020204030204" charset="0"/>
                <a:ea typeface="宋体" panose="02010600030101010101" pitchFamily="2" charset="-122"/>
              </a:rPr>
              <a:t>朱建焕</a:t>
            </a:r>
            <a:r>
              <a:rPr lang="zh-CN" sz="2800" b="1">
                <a:latin typeface="Calibri" panose="020F0502020204030204" charset="0"/>
                <a:ea typeface="宋体" panose="02010600030101010101" pitchFamily="2" charset="-122"/>
                <a:cs typeface="Times New Roman" panose="02020603050405020304" charset="0"/>
              </a:rPr>
              <a:t>    邵晓誉</a:t>
            </a:r>
            <a:endParaRPr lang="zh-CN" altLang="en-US" sz="2800" b="1"/>
          </a:p>
        </p:txBody>
      </p:sp>
    </p:spTree>
    <p:custDataLst>
      <p:tags r:id="rId9"/>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499870" y="2520315"/>
            <a:ext cx="2332355" cy="1076325"/>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3200" b="1">
                <a:effectLst>
                  <a:outerShdw blurRad="38100" dist="38100" dir="2700000" algn="tl">
                    <a:srgbClr val="000000">
                      <a:alpha val="43137"/>
                    </a:srgbClr>
                  </a:outerShdw>
                </a:effectLst>
                <a:latin typeface="Calibri" panose="020F0502020204030204" charset="0"/>
                <a:ea typeface="宋体" panose="02010600030101010101" pitchFamily="2" charset="-122"/>
              </a:rPr>
              <a:t>图示化呈现工具</a:t>
            </a:r>
            <a:r>
              <a:rPr lang="en-US" altLang="zh-CN" sz="3200" b="1">
                <a:effectLst>
                  <a:outerShdw blurRad="38100" dist="38100" dir="2700000" algn="tl">
                    <a:srgbClr val="000000">
                      <a:alpha val="43137"/>
                    </a:srgbClr>
                  </a:outerShdw>
                </a:effectLst>
                <a:latin typeface="Calibri" panose="020F0502020204030204" charset="0"/>
                <a:ea typeface="宋体" panose="02010600030101010101" pitchFamily="2" charset="-122"/>
              </a:rPr>
              <a:t>:</a:t>
            </a:r>
            <a:endParaRPr lang="en-US" altLang="zh-CN" sz="3200" b="1">
              <a:effectLst>
                <a:outerShdw blurRad="38100" dist="38100" dir="2700000" algn="tl">
                  <a:srgbClr val="000000">
                    <a:alpha val="43137"/>
                  </a:srgbClr>
                </a:outerShdw>
              </a:effectLst>
              <a:latin typeface="Calibri" panose="020F0502020204030204" charset="0"/>
              <a:ea typeface="宋体" panose="02010600030101010101" pitchFamily="2" charset="-122"/>
            </a:endParaRPr>
          </a:p>
        </p:txBody>
      </p:sp>
      <p:sp>
        <p:nvSpPr>
          <p:cNvPr id="2" name="文本框 1"/>
          <p:cNvSpPr txBox="1"/>
          <p:nvPr/>
        </p:nvSpPr>
        <p:spPr>
          <a:xfrm>
            <a:off x="5097145" y="655320"/>
            <a:ext cx="1203960" cy="706755"/>
          </a:xfrm>
          <a:prstGeom prst="rect">
            <a:avLst/>
          </a:prstGeom>
          <a:noFill/>
        </p:spPr>
        <p:txBody>
          <a:bodyPr wrap="none" rtlCol="0" anchor="t">
            <a:spAutoFit/>
          </a:bodyPr>
          <a:lstStyle/>
          <a:p>
            <a:r>
              <a:rPr lang="zh-CN" sz="40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rPr>
              <a:t>线条</a:t>
            </a:r>
            <a:endParaRPr lang="zh-CN" altLang="en-US" sz="40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endParaRPr>
          </a:p>
        </p:txBody>
      </p:sp>
      <p:sp>
        <p:nvSpPr>
          <p:cNvPr id="3" name="文本框 2"/>
          <p:cNvSpPr txBox="1"/>
          <p:nvPr/>
        </p:nvSpPr>
        <p:spPr>
          <a:xfrm>
            <a:off x="5097145" y="1939290"/>
            <a:ext cx="1203960" cy="706755"/>
          </a:xfrm>
          <a:prstGeom prst="rect">
            <a:avLst/>
          </a:prstGeom>
          <a:noFill/>
        </p:spPr>
        <p:txBody>
          <a:bodyPr wrap="none" rtlCol="0" anchor="t">
            <a:spAutoFit/>
          </a:bodyPr>
          <a:lstStyle/>
          <a:p>
            <a:r>
              <a:rPr lang="zh-CN" sz="40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rPr>
              <a:t>色彩</a:t>
            </a:r>
            <a:endParaRPr lang="zh-CN" altLang="en-US" sz="40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endParaRPr>
          </a:p>
        </p:txBody>
      </p:sp>
      <p:sp>
        <p:nvSpPr>
          <p:cNvPr id="4" name="文本框 3"/>
          <p:cNvSpPr txBox="1"/>
          <p:nvPr/>
        </p:nvSpPr>
        <p:spPr>
          <a:xfrm>
            <a:off x="5097145" y="3223260"/>
            <a:ext cx="1203960" cy="706755"/>
          </a:xfrm>
          <a:prstGeom prst="rect">
            <a:avLst/>
          </a:prstGeom>
          <a:noFill/>
        </p:spPr>
        <p:txBody>
          <a:bodyPr wrap="none" rtlCol="0" anchor="t">
            <a:spAutoFit/>
          </a:bodyPr>
          <a:lstStyle/>
          <a:p>
            <a:r>
              <a:rPr lang="zh-CN" sz="40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rPr>
              <a:t>虚实</a:t>
            </a:r>
            <a:endParaRPr lang="zh-CN" altLang="en-US" sz="40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endParaRPr>
          </a:p>
        </p:txBody>
      </p:sp>
      <p:sp>
        <p:nvSpPr>
          <p:cNvPr id="5" name="文本框 4"/>
          <p:cNvSpPr txBox="1"/>
          <p:nvPr/>
        </p:nvSpPr>
        <p:spPr>
          <a:xfrm>
            <a:off x="5097145" y="4507230"/>
            <a:ext cx="1203960" cy="706755"/>
          </a:xfrm>
          <a:prstGeom prst="rect">
            <a:avLst/>
          </a:prstGeom>
          <a:noFill/>
        </p:spPr>
        <p:txBody>
          <a:bodyPr wrap="none" rtlCol="0" anchor="t">
            <a:spAutoFit/>
          </a:bodyPr>
          <a:lstStyle/>
          <a:p>
            <a:r>
              <a:rPr lang="zh-CN" sz="40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rPr>
              <a:t>图形</a:t>
            </a:r>
            <a:endParaRPr lang="zh-CN" altLang="en-US" sz="40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endParaRPr>
          </a:p>
        </p:txBody>
      </p:sp>
      <p:sp>
        <p:nvSpPr>
          <p:cNvPr id="6" name="左大括号 5"/>
          <p:cNvSpPr/>
          <p:nvPr/>
        </p:nvSpPr>
        <p:spPr>
          <a:xfrm>
            <a:off x="4335145" y="1064895"/>
            <a:ext cx="333375" cy="3825240"/>
          </a:xfrm>
          <a:prstGeom prst="leftBrace">
            <a:avLst/>
          </a:prstGeom>
          <a:ln w="571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912495" y="627380"/>
            <a:ext cx="269430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图示化呈现工具</a:t>
            </a:r>
            <a:r>
              <a:rPr lang="en-US" altLang="zh-CN" sz="2800" b="0">
                <a:latin typeface="Calibri" panose="020F0502020204030204" charset="0"/>
                <a:ea typeface="宋体" panose="02010600030101010101" pitchFamily="2" charset="-122"/>
              </a:rPr>
              <a:t>:</a:t>
            </a:r>
            <a:endParaRPr lang="en-US" altLang="zh-CN" sz="2800" b="0">
              <a:latin typeface="Calibri" panose="020F0502020204030204" charset="0"/>
              <a:ea typeface="宋体" panose="02010600030101010101" pitchFamily="2" charset="-122"/>
            </a:endParaRPr>
          </a:p>
        </p:txBody>
      </p:sp>
      <p:sp>
        <p:nvSpPr>
          <p:cNvPr id="2" name="文本框 1"/>
          <p:cNvSpPr txBox="1"/>
          <p:nvPr/>
        </p:nvSpPr>
        <p:spPr>
          <a:xfrm>
            <a:off x="781050" y="1718945"/>
            <a:ext cx="10630535" cy="1568450"/>
          </a:xfrm>
          <a:prstGeom prst="rect">
            <a:avLst/>
          </a:prstGeom>
          <a:noFill/>
          <a:ln w="9525">
            <a:noFill/>
          </a:ln>
        </p:spPr>
        <p:txBody>
          <a:bodyPr wrap="square">
            <a:spAutoFit/>
          </a:bodyPr>
          <a:lstStyle/>
          <a:p>
            <a:pPr indent="0" fontAlgn="auto"/>
            <a:r>
              <a:rPr lang="en-US" sz="2400" b="0">
                <a:latin typeface="Calibri" panose="020F0502020204030204" charset="0"/>
                <a:ea typeface="宋体" panose="02010600030101010101" pitchFamily="2" charset="-122"/>
              </a:rPr>
              <a:t>1. </a:t>
            </a:r>
            <a:r>
              <a:rPr lang="zh-CN" sz="2400" b="1">
                <a:effectLst>
                  <a:outerShdw blurRad="38100" dist="38100" dir="2700000" algn="tl">
                    <a:srgbClr val="000000">
                      <a:alpha val="43137"/>
                    </a:srgbClr>
                  </a:outerShdw>
                </a:effectLst>
                <a:latin typeface="Calibri" panose="020F0502020204030204" charset="0"/>
                <a:ea typeface="宋体" panose="02010600030101010101" pitchFamily="2" charset="-122"/>
              </a:rPr>
              <a:t>线条</a:t>
            </a:r>
            <a:r>
              <a:rPr lang="zh-CN" sz="2400" b="0">
                <a:latin typeface="Calibri" panose="020F0502020204030204" charset="0"/>
                <a:ea typeface="宋体" panose="02010600030101010101" pitchFamily="2" charset="-122"/>
              </a:rPr>
              <a:t>：每一篇语篇都是由具体的词汇构成，但是在驾驭和复述语篇的时候，如果单纯记熟这些词汇，显然在效率和准确性上难免要大打折扣，但是通过不同的数学线条，无论在直观和整体性上面都会好上很多，所以结构图示的首要工具是线条。</a:t>
            </a:r>
            <a:endParaRPr lang="zh-CN" altLang="en-US" sz="2400" b="0">
              <a:latin typeface="Calibri" panose="020F0502020204030204" charset="0"/>
              <a:ea typeface="宋体" panose="02010600030101010101" pitchFamily="2" charset="-122"/>
            </a:endParaRPr>
          </a:p>
        </p:txBody>
      </p:sp>
      <p:sp>
        <p:nvSpPr>
          <p:cNvPr id="3" name="文本框 2"/>
          <p:cNvSpPr txBox="1"/>
          <p:nvPr/>
        </p:nvSpPr>
        <p:spPr>
          <a:xfrm>
            <a:off x="780415" y="3734435"/>
            <a:ext cx="10630535" cy="1568450"/>
          </a:xfrm>
          <a:prstGeom prst="rect">
            <a:avLst/>
          </a:prstGeom>
          <a:noFill/>
        </p:spPr>
        <p:txBody>
          <a:bodyPr wrap="square" rtlCol="0" anchor="t">
            <a:spAutoFit/>
          </a:bodyPr>
          <a:lstStyle/>
          <a:p>
            <a:pPr indent="0" fontAlgn="auto"/>
            <a:r>
              <a:rPr lang="zh-CN" sz="2400">
                <a:latin typeface="Calibri" panose="020F0502020204030204" charset="0"/>
                <a:ea typeface="宋体" panose="02010600030101010101" pitchFamily="2" charset="-122"/>
                <a:sym typeface="+mn-ea"/>
              </a:rPr>
              <a:t>2. </a:t>
            </a:r>
            <a:r>
              <a:rPr lang="zh-CN" sz="24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rPr>
              <a:t>虚实</a:t>
            </a:r>
            <a:r>
              <a:rPr lang="zh-CN" sz="2400">
                <a:latin typeface="Calibri" panose="020F0502020204030204" charset="0"/>
                <a:ea typeface="宋体" panose="02010600030101010101" pitchFamily="2" charset="-122"/>
                <a:sym typeface="+mn-ea"/>
              </a:rPr>
              <a:t>：不是每一条线条都是千篇一律，对应文字信息笼统性语言讲述要点和具体性呈现细节，我们将分别使用虚线和实线来对应呈现。</a:t>
            </a:r>
            <a:r>
              <a:rPr lang="zh-CN" sz="2400">
                <a:solidFill>
                  <a:srgbClr val="00B050"/>
                </a:solidFill>
                <a:latin typeface="Calibri" panose="020F0502020204030204" charset="0"/>
                <a:ea typeface="宋体" panose="02010600030101010101" pitchFamily="2" charset="-122"/>
                <a:sym typeface="+mn-ea"/>
              </a:rPr>
              <a:t>虚线用来呈现那些笼统性的文字信息，如中心思想和每一段的段落大意；实线用来呈现那些具体性的文字信息，如数据材料和事例证明。</a:t>
            </a:r>
            <a:endParaRPr lang="zh-CN" sz="2400">
              <a:solidFill>
                <a:srgbClr val="00B050"/>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779780" y="695960"/>
            <a:ext cx="269430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图示化呈现工具</a:t>
            </a:r>
            <a:r>
              <a:rPr lang="en-US" altLang="zh-CN" sz="2800" b="0">
                <a:latin typeface="Calibri" panose="020F0502020204030204" charset="0"/>
                <a:ea typeface="宋体" panose="02010600030101010101" pitchFamily="2" charset="-122"/>
              </a:rPr>
              <a:t>:</a:t>
            </a:r>
            <a:endParaRPr lang="en-US" altLang="zh-CN" sz="2800" b="0">
              <a:latin typeface="Calibri" panose="020F0502020204030204" charset="0"/>
              <a:ea typeface="宋体" panose="02010600030101010101" pitchFamily="2" charset="-122"/>
            </a:endParaRPr>
          </a:p>
        </p:txBody>
      </p:sp>
      <p:sp>
        <p:nvSpPr>
          <p:cNvPr id="4" name="文本框 3"/>
          <p:cNvSpPr txBox="1"/>
          <p:nvPr/>
        </p:nvSpPr>
        <p:spPr>
          <a:xfrm>
            <a:off x="780415" y="1869440"/>
            <a:ext cx="10631170" cy="1568450"/>
          </a:xfrm>
          <a:prstGeom prst="rect">
            <a:avLst/>
          </a:prstGeom>
          <a:noFill/>
        </p:spPr>
        <p:txBody>
          <a:bodyPr wrap="square" rtlCol="0" anchor="t">
            <a:spAutoFit/>
          </a:bodyPr>
          <a:lstStyle/>
          <a:p>
            <a:pPr indent="0" fontAlgn="auto"/>
            <a:r>
              <a:rPr lang="zh-CN" sz="2400">
                <a:latin typeface="Calibri" panose="020F0502020204030204" charset="0"/>
                <a:ea typeface="宋体" panose="02010600030101010101" pitchFamily="2" charset="-122"/>
                <a:sym typeface="+mn-ea"/>
              </a:rPr>
              <a:t>3. </a:t>
            </a:r>
            <a:r>
              <a:rPr lang="zh-CN" sz="24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rPr>
              <a:t>色彩</a:t>
            </a:r>
            <a:r>
              <a:rPr lang="zh-CN" sz="2400">
                <a:latin typeface="Calibri" panose="020F0502020204030204" charset="0"/>
                <a:ea typeface="宋体" panose="02010600030101010101" pitchFamily="2" charset="-122"/>
                <a:sym typeface="+mn-ea"/>
              </a:rPr>
              <a:t>：无论是笼统信息或具体信息，每一条线条根据意思都可以分类为褒义信息、中性信息和贬义信息三种，为了体现区别，分别使用红色、蓝色和黑色这三种不同的色彩来指代，</a:t>
            </a:r>
            <a:r>
              <a:rPr lang="zh-CN" sz="2400">
                <a:solidFill>
                  <a:srgbClr val="00B050"/>
                </a:solidFill>
                <a:latin typeface="Calibri" panose="020F0502020204030204" charset="0"/>
                <a:ea typeface="宋体" panose="02010600030101010101" pitchFamily="2" charset="-122"/>
                <a:sym typeface="+mn-ea"/>
              </a:rPr>
              <a:t>红色代表褒义信息，蓝色代表中性信息，黑色代表贬义信息。</a:t>
            </a:r>
            <a:endParaRPr lang="zh-CN" sz="2400">
              <a:solidFill>
                <a:srgbClr val="00B050"/>
              </a:solidFill>
              <a:latin typeface="Calibri" panose="020F0502020204030204" charset="0"/>
              <a:ea typeface="宋体" panose="02010600030101010101" pitchFamily="2" charset="-122"/>
              <a:sym typeface="+mn-ea"/>
            </a:endParaRPr>
          </a:p>
        </p:txBody>
      </p:sp>
      <p:sp>
        <p:nvSpPr>
          <p:cNvPr id="5" name="文本框 4"/>
          <p:cNvSpPr txBox="1"/>
          <p:nvPr/>
        </p:nvSpPr>
        <p:spPr>
          <a:xfrm>
            <a:off x="781050" y="3830955"/>
            <a:ext cx="10630535" cy="1568450"/>
          </a:xfrm>
          <a:prstGeom prst="rect">
            <a:avLst/>
          </a:prstGeom>
          <a:noFill/>
        </p:spPr>
        <p:txBody>
          <a:bodyPr wrap="square" rtlCol="0" anchor="t">
            <a:spAutoFit/>
          </a:bodyPr>
          <a:lstStyle/>
          <a:p>
            <a:pPr indent="0" fontAlgn="auto"/>
            <a:r>
              <a:rPr lang="zh-CN" sz="2400">
                <a:latin typeface="Calibri" panose="020F0502020204030204" charset="0"/>
                <a:ea typeface="宋体" panose="02010600030101010101" pitchFamily="2" charset="-122"/>
                <a:sym typeface="+mn-ea"/>
              </a:rPr>
              <a:t>4. </a:t>
            </a:r>
            <a:r>
              <a:rPr lang="zh-CN" sz="2400" b="1">
                <a:effectLst>
                  <a:outerShdw blurRad="38100" dist="38100" dir="2700000" algn="tl">
                    <a:srgbClr val="000000">
                      <a:alpha val="43137"/>
                    </a:srgbClr>
                  </a:outerShdw>
                </a:effectLst>
                <a:latin typeface="Calibri" panose="020F0502020204030204" charset="0"/>
                <a:ea typeface="宋体" panose="02010600030101010101" pitchFamily="2" charset="-122"/>
                <a:sym typeface="+mn-ea"/>
              </a:rPr>
              <a:t>图形</a:t>
            </a:r>
            <a:r>
              <a:rPr lang="zh-CN" sz="2400">
                <a:latin typeface="Calibri" panose="020F0502020204030204" charset="0"/>
                <a:ea typeface="宋体" panose="02010600030101010101" pitchFamily="2" charset="-122"/>
                <a:sym typeface="+mn-ea"/>
              </a:rPr>
              <a:t>：为了更加精确图示化呈现语篇的结构，使用不同的图形来指代说明文中的构成要素。如</a:t>
            </a:r>
            <a:r>
              <a:rPr lang="zh-CN" sz="2400">
                <a:solidFill>
                  <a:srgbClr val="00B050"/>
                </a:solidFill>
                <a:latin typeface="Calibri" panose="020F0502020204030204" charset="0"/>
                <a:ea typeface="宋体" panose="02010600030101010101" pitchFamily="2" charset="-122"/>
                <a:sym typeface="+mn-ea"/>
              </a:rPr>
              <a:t>引出部分(introduction)将用三角形△来指代，主题部分(topic)将用⊙来指代，阐述主题则分别用○、◇、□来表示how（主题存在情况）、why (主题发生原因)和what（主题产生后果）</a:t>
            </a:r>
            <a:r>
              <a:rPr lang="zh-CN" sz="2400">
                <a:latin typeface="Calibri" panose="020F0502020204030204" charset="0"/>
                <a:ea typeface="宋体" panose="02010600030101010101" pitchFamily="2" charset="-122"/>
                <a:sym typeface="+mn-ea"/>
              </a:rPr>
              <a:t>。</a:t>
            </a:r>
            <a:endParaRPr lang="zh-CN" sz="2400">
              <a:latin typeface="Calibri" panose="020F0502020204030204" charset="0"/>
              <a:ea typeface="宋体" panose="02010600030101010101" pitchFamily="2" charset="-122"/>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0"/>
            <a:ext cx="1998980" cy="706755"/>
          </a:xfrm>
          <a:prstGeom prst="rect">
            <a:avLst/>
          </a:prstGeom>
          <a:noFill/>
          <a:ln>
            <a:noFill/>
          </a:ln>
        </p:spPr>
        <p:txBody>
          <a:bodyPr wrap="none" rtlCol="0" anchor="t">
            <a:spAutoFit/>
          </a:bodyPr>
          <a:lstStyle/>
          <a:p>
            <a:pPr algn="ctr"/>
            <a:r>
              <a:rPr lang="zh-CN" altLang="en-US" sz="4000" b="1">
                <a:ln w="22225">
                  <a:solidFill>
                    <a:schemeClr val="accent2"/>
                  </a:solidFill>
                  <a:prstDash val="solid"/>
                </a:ln>
                <a:solidFill>
                  <a:schemeClr val="accent2">
                    <a:lumMod val="40000"/>
                    <a:lumOff val="60000"/>
                  </a:schemeClr>
                </a:solidFill>
                <a:effectLst/>
              </a:rPr>
              <a:t>阅读</a:t>
            </a:r>
            <a:r>
              <a:rPr lang="en-US" altLang="zh-CN" sz="4000" b="1">
                <a:ln w="22225">
                  <a:solidFill>
                    <a:schemeClr val="accent2"/>
                  </a:solidFill>
                  <a:prstDash val="solid"/>
                </a:ln>
                <a:solidFill>
                  <a:schemeClr val="accent2">
                    <a:lumMod val="40000"/>
                    <a:lumOff val="60000"/>
                  </a:schemeClr>
                </a:solidFill>
                <a:effectLst/>
              </a:rPr>
              <a:t>B</a:t>
            </a:r>
            <a:r>
              <a:rPr lang="zh-CN" altLang="en-US" sz="4000" b="1">
                <a:ln w="22225">
                  <a:solidFill>
                    <a:schemeClr val="accent2"/>
                  </a:solidFill>
                  <a:prstDash val="solid"/>
                </a:ln>
                <a:solidFill>
                  <a:schemeClr val="accent2">
                    <a:lumMod val="40000"/>
                    <a:lumOff val="60000"/>
                  </a:schemeClr>
                </a:solidFill>
                <a:effectLst/>
              </a:rPr>
              <a:t>篇</a:t>
            </a:r>
            <a:endParaRPr lang="zh-CN" altLang="en-US" sz="4000" b="1">
              <a:ln w="22225">
                <a:solidFill>
                  <a:schemeClr val="accent2"/>
                </a:solidFill>
                <a:prstDash val="solid"/>
              </a:ln>
              <a:solidFill>
                <a:schemeClr val="accent2">
                  <a:lumMod val="40000"/>
                  <a:lumOff val="60000"/>
                </a:schemeClr>
              </a:solidFill>
              <a:effectLst/>
            </a:endParaRPr>
          </a:p>
        </p:txBody>
      </p:sp>
      <p:sp>
        <p:nvSpPr>
          <p:cNvPr id="100" name="文本框 99"/>
          <p:cNvSpPr txBox="1"/>
          <p:nvPr/>
        </p:nvSpPr>
        <p:spPr>
          <a:xfrm>
            <a:off x="2485390" y="252095"/>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结构分析</a:t>
            </a:r>
            <a:endParaRPr lang="zh-CN" altLang="en-US" sz="2800" b="0">
              <a:latin typeface="Calibri" panose="020F0502020204030204" charset="0"/>
              <a:ea typeface="宋体" panose="02010600030101010101" pitchFamily="2" charset="-122"/>
            </a:endParaRPr>
          </a:p>
        </p:txBody>
      </p:sp>
      <p:sp>
        <p:nvSpPr>
          <p:cNvPr id="2" name="文本框 1"/>
          <p:cNvSpPr txBox="1"/>
          <p:nvPr/>
        </p:nvSpPr>
        <p:spPr>
          <a:xfrm>
            <a:off x="1621790" y="918210"/>
            <a:ext cx="8948420" cy="521970"/>
          </a:xfrm>
          <a:prstGeom prst="rect">
            <a:avLst/>
          </a:prstGeom>
          <a:noFill/>
        </p:spPr>
        <p:txBody>
          <a:bodyPr wrap="square" rtlCol="0" anchor="t">
            <a:spAutoFit/>
          </a:bodyPr>
          <a:lstStyle/>
          <a:p>
            <a:pPr marL="457200" indent="-457200">
              <a:buFont typeface="Wingdings" panose="05000000000000000000" charset="0"/>
              <a:buChar char="Ø"/>
            </a:pPr>
            <a:r>
              <a:rPr lang="zh-CN" sz="2800" b="1" dirty="0">
                <a:solidFill>
                  <a:srgbClr val="FF0000"/>
                </a:solidFill>
                <a:latin typeface="Calibri" panose="020F0502020204030204" charset="0"/>
                <a:ea typeface="宋体" panose="02010600030101010101" pitchFamily="2" charset="-122"/>
                <a:sym typeface="+mn-ea"/>
              </a:rPr>
              <a:t>先扬</a:t>
            </a:r>
            <a:r>
              <a:rPr lang="zh-CN" sz="2800" dirty="0">
                <a:latin typeface="Calibri" panose="020F0502020204030204" charset="0"/>
                <a:ea typeface="宋体" panose="02010600030101010101" pitchFamily="2" charset="-122"/>
                <a:sym typeface="+mn-ea"/>
              </a:rPr>
              <a:t>（</a:t>
            </a:r>
            <a:r>
              <a:rPr lang="zh-CN" sz="2800" dirty="0">
                <a:solidFill>
                  <a:srgbClr val="FF0000"/>
                </a:solidFill>
                <a:latin typeface="Calibri" panose="020F0502020204030204" charset="0"/>
                <a:ea typeface="宋体" panose="02010600030101010101" pitchFamily="2" charset="-122"/>
                <a:sym typeface="+mn-ea"/>
              </a:rPr>
              <a:t>蒸汽机和电力革命对美国科技发展的重要性</a:t>
            </a:r>
            <a:r>
              <a:rPr lang="zh-CN" sz="2800" dirty="0">
                <a:latin typeface="Calibri" panose="020F0502020204030204" charset="0"/>
                <a:ea typeface="宋体" panose="02010600030101010101" pitchFamily="2" charset="-122"/>
                <a:sym typeface="+mn-ea"/>
              </a:rPr>
              <a:t>）</a:t>
            </a:r>
            <a:endParaRPr lang="zh-CN" altLang="en-US" sz="2800" dirty="0">
              <a:latin typeface="Calibri" panose="020F0502020204030204" charset="0"/>
              <a:ea typeface="宋体" panose="02010600030101010101" pitchFamily="2" charset="-122"/>
              <a:sym typeface="+mn-ea"/>
            </a:endParaRPr>
          </a:p>
        </p:txBody>
      </p:sp>
      <p:sp>
        <p:nvSpPr>
          <p:cNvPr id="3" name="文本框 2"/>
          <p:cNvSpPr txBox="1"/>
          <p:nvPr/>
        </p:nvSpPr>
        <p:spPr>
          <a:xfrm>
            <a:off x="1621790" y="3935730"/>
            <a:ext cx="9332595" cy="521970"/>
          </a:xfrm>
          <a:prstGeom prst="rect">
            <a:avLst/>
          </a:prstGeom>
          <a:noFill/>
        </p:spPr>
        <p:txBody>
          <a:bodyPr wrap="square" rtlCol="0" anchor="t">
            <a:spAutoFit/>
          </a:bodyPr>
          <a:lstStyle/>
          <a:p>
            <a:pPr marL="457200" indent="-457200">
              <a:buFont typeface="Wingdings" panose="05000000000000000000" charset="0"/>
              <a:buChar char="Ø"/>
            </a:pPr>
            <a:r>
              <a:rPr lang="zh-CN" sz="2800" b="1">
                <a:latin typeface="Calibri" panose="020F0502020204030204" charset="0"/>
                <a:ea typeface="宋体" panose="02010600030101010101" pitchFamily="2" charset="-122"/>
                <a:sym typeface="+mn-ea"/>
              </a:rPr>
              <a:t>后抑</a:t>
            </a:r>
            <a:r>
              <a:rPr lang="zh-CN" sz="2800">
                <a:latin typeface="Calibri" panose="020F0502020204030204" charset="0"/>
                <a:ea typeface="宋体" panose="02010600030101010101" pitchFamily="2" charset="-122"/>
                <a:sym typeface="+mn-ea"/>
              </a:rPr>
              <a:t>（以前没有人曾经把这两者的历史讲清楚这个遗憾）</a:t>
            </a:r>
            <a:endParaRPr lang="zh-CN" altLang="en-US" sz="2800">
              <a:latin typeface="Calibri" panose="020F0502020204030204" charset="0"/>
              <a:ea typeface="宋体" panose="02010600030101010101" pitchFamily="2" charset="-122"/>
              <a:sym typeface="+mn-ea"/>
            </a:endParaRPr>
          </a:p>
        </p:txBody>
      </p:sp>
      <p:sp>
        <p:nvSpPr>
          <p:cNvPr id="7" name="文本框 6"/>
          <p:cNvSpPr txBox="1"/>
          <p:nvPr/>
        </p:nvSpPr>
        <p:spPr>
          <a:xfrm>
            <a:off x="594360" y="1440180"/>
            <a:ext cx="10934065" cy="2245360"/>
          </a:xfrm>
          <a:prstGeom prst="rect">
            <a:avLst/>
          </a:prstGeom>
          <a:noFill/>
          <a:ln w="9525">
            <a:noFill/>
          </a:ln>
        </p:spPr>
        <p:txBody>
          <a:bodyPr wrap="square">
            <a:spAutoFit/>
          </a:bodyPr>
          <a:lstStyle/>
          <a:p>
            <a:pPr indent="457200" fontAlgn="auto"/>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The United States rose to global power on the strength of its technology, and the lifeblood that technology has long been electricity. By providing long-distance communication and energy, electricity created the modern world. Yet properly understood, the age of electricity is merely the second stage in the age of steam, which began a century earlier.</a:t>
            </a:r>
            <a:endParaRPr lang="en-US" altLang="en-US" sz="2800" b="0" dirty="0">
              <a:solidFill>
                <a:srgbClr val="FF0000"/>
              </a:solidFill>
              <a:latin typeface="Times New Roman" panose="02020603050405020304" charset="0"/>
              <a:ea typeface="宋体" panose="02010600030101010101" pitchFamily="2" charset="-122"/>
              <a:cs typeface="Times New Roman" panose="02020603050405020304" charset="0"/>
            </a:endParaRPr>
          </a:p>
        </p:txBody>
      </p:sp>
      <p:sp>
        <p:nvSpPr>
          <p:cNvPr id="8" name="文本框 7"/>
          <p:cNvSpPr txBox="1"/>
          <p:nvPr/>
        </p:nvSpPr>
        <p:spPr>
          <a:xfrm>
            <a:off x="594360" y="4457700"/>
            <a:ext cx="10933430" cy="953135"/>
          </a:xfrm>
          <a:prstGeom prst="rect">
            <a:avLst/>
          </a:prstGeom>
          <a:noFill/>
          <a:ln w="9525">
            <a:noFill/>
          </a:ln>
        </p:spPr>
        <p:txBody>
          <a:bodyPr wrap="square">
            <a:spAutoFit/>
          </a:bodyPr>
          <a:lstStyle/>
          <a:p>
            <a:pPr indent="0"/>
            <a:r>
              <a:rPr lang="en-US" sz="2800" b="0" dirty="0">
                <a:latin typeface="Times New Roman" panose="02020603050405020304" charset="0"/>
                <a:ea typeface="宋体" panose="02010600030101010101" pitchFamily="2" charset="-122"/>
                <a:cs typeface="Times New Roman" panose="02020603050405020304" charset="0"/>
              </a:rPr>
              <a:t>"It is curious that no one has put together a history of both the steam and electric revolutions." </a:t>
            </a:r>
            <a:endParaRPr lang="en-US" altLang="en-US" sz="2800" b="0" dirty="0">
              <a:latin typeface="Times New Roman" panose="02020603050405020304" charset="0"/>
              <a:ea typeface="宋体" panose="02010600030101010101" pitchFamily="2" charset="-122"/>
              <a:cs typeface="Times New Roman" panose="02020603050405020304" charset="0"/>
            </a:endParaRPr>
          </a:p>
        </p:txBody>
      </p:sp>
      <p:sp>
        <p:nvSpPr>
          <p:cNvPr id="9" name="文本框 8"/>
          <p:cNvSpPr txBox="1"/>
          <p:nvPr/>
        </p:nvSpPr>
        <p:spPr>
          <a:xfrm>
            <a:off x="1430020" y="5558790"/>
            <a:ext cx="9332595" cy="953135"/>
          </a:xfrm>
          <a:prstGeom prst="rect">
            <a:avLst/>
          </a:prstGeom>
          <a:noFill/>
          <a:ln>
            <a:solidFill>
              <a:srgbClr val="FF0000"/>
            </a:solidFill>
          </a:ln>
        </p:spPr>
        <p:txBody>
          <a:bodyPr wrap="square" rtlCol="0" anchor="t">
            <a:spAutoFit/>
          </a:bodyPr>
          <a:lstStyle/>
          <a:p>
            <a:pPr marL="457200" indent="-457200">
              <a:buFont typeface="Wingdings" panose="05000000000000000000" charset="0"/>
              <a:buChar char="Ø"/>
            </a:pPr>
            <a:r>
              <a:rPr lang="zh-CN" sz="2800" b="1" u="sng">
                <a:latin typeface="Calibri" panose="020F0502020204030204" charset="0"/>
                <a:ea typeface="宋体" panose="02010600030101010101" pitchFamily="2" charset="-122"/>
                <a:sym typeface="+mn-ea"/>
              </a:rPr>
              <a:t>反衬法</a:t>
            </a:r>
            <a:r>
              <a:rPr lang="zh-CN" sz="2800">
                <a:latin typeface="Calibri" panose="020F0502020204030204" charset="0"/>
                <a:ea typeface="宋体" panose="02010600030101010101" pitchFamily="2" charset="-122"/>
                <a:sym typeface="+mn-ea"/>
              </a:rPr>
              <a:t>引出红色主题：</a:t>
            </a:r>
            <a:r>
              <a:rPr lang="zh-CN" sz="2800">
                <a:solidFill>
                  <a:srgbClr val="FF0000"/>
                </a:solidFill>
                <a:latin typeface="Calibri" panose="020F0502020204030204" charset="0"/>
                <a:ea typeface="宋体" panose="02010600030101010101" pitchFamily="2" charset="-122"/>
                <a:sym typeface="+mn-ea"/>
              </a:rPr>
              <a:t>一位科技历史学家生动的用书来把这两者阐述清楚</a:t>
            </a:r>
            <a:endParaRPr lang="zh-CN" altLang="en-US" sz="2800">
              <a:solidFill>
                <a:srgbClr val="FF0000"/>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7" grpId="0"/>
      <p:bldP spid="7" grpId="1"/>
      <p:bldP spid="8" grpId="0"/>
      <p:bldP spid="8" grpId="1"/>
      <p:bldP spid="9" grpId="0" bldLvl="0" animBg="1"/>
      <p:bldP spid="9"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412240" y="822960"/>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图示呈现</a:t>
            </a:r>
            <a:endParaRPr lang="zh-CN" sz="2800" b="0">
              <a:latin typeface="Calibri" panose="020F0502020204030204" charset="0"/>
              <a:ea typeface="宋体" panose="02010600030101010101" pitchFamily="2" charset="-122"/>
            </a:endParaRPr>
          </a:p>
        </p:txBody>
      </p:sp>
      <p:sp>
        <p:nvSpPr>
          <p:cNvPr id="6" name="文本框 5"/>
          <p:cNvSpPr txBox="1"/>
          <p:nvPr/>
        </p:nvSpPr>
        <p:spPr>
          <a:xfrm>
            <a:off x="1488440" y="3814445"/>
            <a:ext cx="9332595" cy="2245360"/>
          </a:xfrm>
          <a:prstGeom prst="rect">
            <a:avLst/>
          </a:prstGeom>
          <a:noFill/>
        </p:spPr>
        <p:txBody>
          <a:bodyPr wrap="square" rtlCol="0" anchor="t">
            <a:spAutoFit/>
          </a:bodyPr>
          <a:lstStyle/>
          <a:p>
            <a:pPr marL="457200" indent="-457200">
              <a:buFont typeface="Wingdings" panose="05000000000000000000" charset="0"/>
              <a:buChar char="Ø"/>
            </a:pPr>
            <a:r>
              <a:rPr lang="zh-CN" sz="2800" dirty="0">
                <a:latin typeface="Calibri" panose="020F0502020204030204" charset="0"/>
                <a:ea typeface="宋体" panose="02010600030101010101" pitchFamily="2" charset="-122"/>
                <a:sym typeface="+mn-ea"/>
              </a:rPr>
              <a:t>第三段用红色基调讲述</a:t>
            </a:r>
            <a:r>
              <a:rPr lang="en-US" sz="2800" dirty="0">
                <a:solidFill>
                  <a:srgbClr val="FF0000"/>
                </a:solidFill>
                <a:latin typeface="Calibri" panose="020F0502020204030204" charset="0"/>
                <a:ea typeface="宋体" panose="02010600030101010101" pitchFamily="2" charset="-122"/>
                <a:sym typeface="+mn-ea"/>
              </a:rPr>
              <a:t>how</a:t>
            </a:r>
            <a:r>
              <a:rPr lang="zh-CN" sz="2800" dirty="0">
                <a:latin typeface="Calibri" panose="020F0502020204030204" charset="0"/>
                <a:ea typeface="宋体" panose="02010600030101010101" pitchFamily="2" charset="-122"/>
                <a:sym typeface="+mn-ea"/>
              </a:rPr>
              <a:t>（</a:t>
            </a:r>
            <a:r>
              <a:rPr lang="zh-CN" sz="2800" dirty="0">
                <a:solidFill>
                  <a:srgbClr val="FF0000"/>
                </a:solidFill>
                <a:latin typeface="Calibri" panose="020F0502020204030204" charset="0"/>
                <a:ea typeface="宋体" panose="02010600030101010101" pitchFamily="2" charset="-122"/>
                <a:sym typeface="+mn-ea"/>
              </a:rPr>
              <a:t>美国人精妙使用蒸汽机</a:t>
            </a:r>
            <a:r>
              <a:rPr lang="zh-CN" sz="2800" dirty="0">
                <a:latin typeface="Calibri" panose="020F0502020204030204" charset="0"/>
                <a:ea typeface="宋体" panose="02010600030101010101" pitchFamily="2" charset="-122"/>
                <a:sym typeface="+mn-ea"/>
              </a:rPr>
              <a:t>），第四五两段则是用蓝色基调讲述</a:t>
            </a:r>
            <a:r>
              <a:rPr lang="en-US" sz="2800" dirty="0">
                <a:solidFill>
                  <a:srgbClr val="00B0F0"/>
                </a:solidFill>
                <a:latin typeface="Calibri" panose="020F0502020204030204" charset="0"/>
                <a:ea typeface="宋体" panose="02010600030101010101" pitchFamily="2" charset="-122"/>
                <a:sym typeface="+mn-ea"/>
              </a:rPr>
              <a:t>how</a:t>
            </a:r>
            <a:r>
              <a:rPr lang="en-US" sz="2800" dirty="0">
                <a:latin typeface="Calibri" panose="020F0502020204030204" charset="0"/>
                <a:ea typeface="宋体" panose="02010600030101010101" pitchFamily="2" charset="-122"/>
                <a:sym typeface="+mn-ea"/>
              </a:rPr>
              <a:t> (</a:t>
            </a:r>
            <a:r>
              <a:rPr lang="zh-CN" sz="2800" dirty="0">
                <a:solidFill>
                  <a:srgbClr val="0070C0"/>
                </a:solidFill>
                <a:latin typeface="Calibri" panose="020F0502020204030204" charset="0"/>
                <a:ea typeface="宋体" panose="02010600030101010101" pitchFamily="2" charset="-122"/>
                <a:sym typeface="+mn-ea"/>
              </a:rPr>
              <a:t>美国人如何使用技术手段把电灯引入千家万户和爱迪生如何使大规模使用电能成为现实</a:t>
            </a:r>
            <a:r>
              <a:rPr lang="en-US" sz="2800" dirty="0">
                <a:latin typeface="Calibri" panose="020F0502020204030204" charset="0"/>
                <a:ea typeface="宋体" panose="02010600030101010101" pitchFamily="2" charset="-122"/>
                <a:sym typeface="+mn-ea"/>
              </a:rPr>
              <a:t>)</a:t>
            </a:r>
            <a:r>
              <a:rPr lang="zh-CN" sz="2800" dirty="0">
                <a:latin typeface="Calibri" panose="020F0502020204030204" charset="0"/>
                <a:ea typeface="宋体" panose="02010600030101010101" pitchFamily="2" charset="-122"/>
                <a:sym typeface="+mn-ea"/>
              </a:rPr>
              <a:t>，最后一段则是红色基调讲述</a:t>
            </a:r>
            <a:r>
              <a:rPr lang="en-US" sz="2800" dirty="0">
                <a:solidFill>
                  <a:srgbClr val="FF0000"/>
                </a:solidFill>
                <a:latin typeface="Calibri" panose="020F0502020204030204" charset="0"/>
                <a:ea typeface="宋体" panose="02010600030101010101" pitchFamily="2" charset="-122"/>
                <a:sym typeface="+mn-ea"/>
              </a:rPr>
              <a:t>how</a:t>
            </a:r>
            <a:r>
              <a:rPr lang="en-US" sz="2800" dirty="0">
                <a:latin typeface="Calibri" panose="020F0502020204030204" charset="0"/>
                <a:ea typeface="宋体" panose="02010600030101010101" pitchFamily="2" charset="-122"/>
                <a:sym typeface="+mn-ea"/>
              </a:rPr>
              <a:t>(</a:t>
            </a:r>
            <a:r>
              <a:rPr lang="zh-CN" sz="2800" dirty="0">
                <a:solidFill>
                  <a:srgbClr val="FF0000"/>
                </a:solidFill>
                <a:latin typeface="Calibri" panose="020F0502020204030204" charset="0"/>
                <a:ea typeface="宋体" panose="02010600030101010101" pitchFamily="2" charset="-122"/>
                <a:sym typeface="+mn-ea"/>
              </a:rPr>
              <a:t>作者如何让这本书生动有趣</a:t>
            </a:r>
            <a:r>
              <a:rPr lang="en-US" sz="2800" dirty="0">
                <a:latin typeface="Calibri" panose="020F0502020204030204" charset="0"/>
                <a:ea typeface="宋体" panose="02010600030101010101" pitchFamily="2" charset="-122"/>
                <a:sym typeface="+mn-ea"/>
              </a:rPr>
              <a:t>)</a:t>
            </a:r>
            <a:r>
              <a:rPr lang="zh-CN" sz="2800" dirty="0">
                <a:latin typeface="Calibri" panose="020F0502020204030204" charset="0"/>
                <a:ea typeface="宋体" panose="02010600030101010101" pitchFamily="2" charset="-122"/>
                <a:sym typeface="+mn-ea"/>
              </a:rPr>
              <a:t>。</a:t>
            </a:r>
            <a:endParaRPr lang="zh-CN" altLang="en-US" sz="2800" dirty="0">
              <a:latin typeface="Calibri" panose="020F0502020204030204" charset="0"/>
              <a:ea typeface="宋体" panose="02010600030101010101" pitchFamily="2" charset="-122"/>
              <a:sym typeface="+mn-ea"/>
            </a:endParaRPr>
          </a:p>
        </p:txBody>
      </p:sp>
      <p:cxnSp>
        <p:nvCxnSpPr>
          <p:cNvPr id="2" name="直接连接符 1"/>
          <p:cNvCxnSpPr/>
          <p:nvPr/>
        </p:nvCxnSpPr>
        <p:spPr>
          <a:xfrm flipV="1">
            <a:off x="3668395" y="1769745"/>
            <a:ext cx="607695" cy="11182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flipH="1" flipV="1">
            <a:off x="4276090" y="1804035"/>
            <a:ext cx="471170" cy="10642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5129530" y="1151890"/>
            <a:ext cx="944880" cy="1014730"/>
          </a:xfrm>
          <a:prstGeom prst="rect">
            <a:avLst/>
          </a:prstGeom>
          <a:noFill/>
        </p:spPr>
        <p:txBody>
          <a:bodyPr wrap="none" rtlCol="0" anchor="t">
            <a:spAutoFit/>
          </a:bodyPr>
          <a:lstStyle/>
          <a:p>
            <a:r>
              <a:rPr lang="zh-CN" sz="6000">
                <a:solidFill>
                  <a:srgbClr val="FF0000"/>
                </a:solidFill>
                <a:latin typeface="Calibri" panose="020F0502020204030204" charset="0"/>
                <a:ea typeface="宋体" panose="02010600030101010101" pitchFamily="2" charset="-122"/>
                <a:sym typeface="+mn-ea"/>
              </a:rPr>
              <a:t>⊙</a:t>
            </a:r>
            <a:endParaRPr lang="zh-CN" altLang="en-US" sz="6000">
              <a:solidFill>
                <a:srgbClr val="FF0000"/>
              </a:solidFill>
              <a:latin typeface="Calibri" panose="020F0502020204030204" charset="0"/>
              <a:ea typeface="宋体" panose="02010600030101010101" pitchFamily="2" charset="-122"/>
              <a:sym typeface="+mn-ea"/>
            </a:endParaRPr>
          </a:p>
        </p:txBody>
      </p:sp>
      <p:cxnSp>
        <p:nvCxnSpPr>
          <p:cNvPr id="5" name="直接连接符 4"/>
          <p:cNvCxnSpPr/>
          <p:nvPr/>
        </p:nvCxnSpPr>
        <p:spPr>
          <a:xfrm flipV="1">
            <a:off x="4751705" y="1769745"/>
            <a:ext cx="607695" cy="11182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5561330" y="1656080"/>
            <a:ext cx="1049655" cy="57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6541770" y="165608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7531735" y="1656080"/>
            <a:ext cx="1049655" cy="571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5681345" y="1247775"/>
            <a:ext cx="538480" cy="521970"/>
          </a:xfrm>
          <a:prstGeom prst="rect">
            <a:avLst/>
          </a:prstGeom>
          <a:noFill/>
        </p:spPr>
        <p:txBody>
          <a:bodyPr wrap="none" rtlCol="0" anchor="t">
            <a:spAutoFit/>
          </a:bodyPr>
          <a:lstStyle/>
          <a:p>
            <a:r>
              <a:rPr lang="zh-CN" sz="2800">
                <a:solidFill>
                  <a:srgbClr val="FF0000"/>
                </a:solidFill>
                <a:latin typeface="Calibri" panose="020F0502020204030204" charset="0"/>
                <a:ea typeface="宋体" panose="02010600030101010101" pitchFamily="2" charset="-122"/>
                <a:sym typeface="+mn-ea"/>
              </a:rPr>
              <a:t>○</a:t>
            </a:r>
            <a:endParaRPr lang="zh-CN" altLang="en-US" sz="2800">
              <a:solidFill>
                <a:srgbClr val="FF0000"/>
              </a:solidFill>
              <a:latin typeface="Calibri" panose="020F0502020204030204" charset="0"/>
              <a:ea typeface="宋体" panose="02010600030101010101" pitchFamily="2" charset="-122"/>
              <a:sym typeface="+mn-ea"/>
            </a:endParaRPr>
          </a:p>
        </p:txBody>
      </p:sp>
      <p:sp>
        <p:nvSpPr>
          <p:cNvPr id="11" name="文本框 10"/>
          <p:cNvSpPr txBox="1"/>
          <p:nvPr/>
        </p:nvSpPr>
        <p:spPr>
          <a:xfrm>
            <a:off x="6690995" y="124777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2" name="文本框 11"/>
          <p:cNvSpPr txBox="1"/>
          <p:nvPr/>
        </p:nvSpPr>
        <p:spPr>
          <a:xfrm>
            <a:off x="7700645" y="124777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cxnSp>
        <p:nvCxnSpPr>
          <p:cNvPr id="13" name="直接箭头连接符 12"/>
          <p:cNvCxnSpPr/>
          <p:nvPr/>
        </p:nvCxnSpPr>
        <p:spPr>
          <a:xfrm flipV="1">
            <a:off x="8561070" y="906780"/>
            <a:ext cx="854710" cy="76073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8581390" y="906780"/>
            <a:ext cx="538480" cy="521970"/>
          </a:xfrm>
          <a:prstGeom prst="rect">
            <a:avLst/>
          </a:prstGeom>
          <a:noFill/>
        </p:spPr>
        <p:txBody>
          <a:bodyPr wrap="none" rtlCol="0" anchor="t">
            <a:spAutoFit/>
          </a:bodyPr>
          <a:lstStyle/>
          <a:p>
            <a:r>
              <a:rPr lang="zh-CN" sz="2800">
                <a:solidFill>
                  <a:srgbClr val="FF0000"/>
                </a:solidFill>
                <a:latin typeface="Calibri" panose="020F0502020204030204" charset="0"/>
                <a:ea typeface="宋体" panose="02010600030101010101" pitchFamily="2" charset="-122"/>
                <a:sym typeface="+mn-ea"/>
              </a:rPr>
              <a:t>○</a:t>
            </a:r>
            <a:endParaRPr lang="zh-CN" altLang="en-US" sz="2800">
              <a:solidFill>
                <a:srgbClr val="FF0000"/>
              </a:solidFill>
              <a:latin typeface="Calibri" panose="020F0502020204030204" charset="0"/>
              <a:ea typeface="宋体" panose="02010600030101010101" pitchFamily="2" charset="-122"/>
              <a:sym typeface="+mn-ea"/>
            </a:endParaRPr>
          </a:p>
        </p:txBody>
      </p:sp>
      <p:sp>
        <p:nvSpPr>
          <p:cNvPr id="15" name="文本框 14"/>
          <p:cNvSpPr txBox="1"/>
          <p:nvPr/>
        </p:nvSpPr>
        <p:spPr>
          <a:xfrm>
            <a:off x="2853055" y="1913890"/>
            <a:ext cx="1246505" cy="829945"/>
          </a:xfrm>
          <a:prstGeom prst="rect">
            <a:avLst/>
          </a:prstGeom>
          <a:noFill/>
        </p:spPr>
        <p:txBody>
          <a:bodyPr wrap="square" rtlCol="0" anchor="t">
            <a:spAutoFit/>
          </a:bodyPr>
          <a:p>
            <a:r>
              <a:rPr lang="zh-CN" sz="4800">
                <a:solidFill>
                  <a:srgbClr val="00B050"/>
                </a:solidFill>
                <a:latin typeface="Calibri" panose="020F0502020204030204" charset="0"/>
                <a:ea typeface="宋体" panose="02010600030101010101" pitchFamily="2" charset="-122"/>
                <a:sym typeface="+mn-ea"/>
              </a:rPr>
              <a:t>△：</a:t>
            </a:r>
            <a:endParaRPr lang="zh-CN" altLang="en-US" sz="4800">
              <a:solidFill>
                <a:srgbClr val="00B050"/>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up)">
                                      <p:cBhvr>
                                        <p:cTn id="16" dur="500"/>
                                        <p:tgtEl>
                                          <p:spTgt spid="3"/>
                                        </p:tgtEl>
                                      </p:cBhvr>
                                    </p:animEffect>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par>
                          <p:cTn id="33" fill="hold">
                            <p:stCondLst>
                              <p:cond delay="1000"/>
                            </p:stCondLst>
                            <p:childTnLst>
                              <p:par>
                                <p:cTn id="34" presetID="22" presetClass="entr" presetSubtype="4"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00"/>
                                        <p:tgtEl>
                                          <p:spTgt spid="11"/>
                                        </p:tgtEl>
                                      </p:cBhvr>
                                    </p:animEffect>
                                  </p:childTnLst>
                                </p:cTn>
                              </p:par>
                              <p:par>
                                <p:cTn id="37" presetID="22" presetClass="entr" presetSubtype="8" fill="hold"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left)">
                                      <p:cBhvr>
                                        <p:cTn id="39" dur="500"/>
                                        <p:tgtEl>
                                          <p:spTgt spid="8"/>
                                        </p:tgtEl>
                                      </p:cBhvr>
                                    </p:animEffect>
                                  </p:childTnLst>
                                </p:cTn>
                              </p:par>
                            </p:childTnLst>
                          </p:cTn>
                        </p:par>
                        <p:par>
                          <p:cTn id="40" fill="hold">
                            <p:stCondLst>
                              <p:cond delay="1500"/>
                            </p:stCondLst>
                            <p:childTnLst>
                              <p:par>
                                <p:cTn id="41" presetID="22" presetClass="entr" presetSubtype="8"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left)">
                                      <p:cBhvr>
                                        <p:cTn id="43" dur="500"/>
                                        <p:tgtEl>
                                          <p:spTgt spid="9"/>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down)">
                                      <p:cBhvr>
                                        <p:cTn id="46" dur="500"/>
                                        <p:tgtEl>
                                          <p:spTgt spid="12"/>
                                        </p:tgtEl>
                                      </p:cBhvr>
                                    </p:animEffect>
                                  </p:childTnLst>
                                </p:cTn>
                              </p:par>
                            </p:childTnLst>
                          </p:cTn>
                        </p:par>
                        <p:par>
                          <p:cTn id="47" fill="hold">
                            <p:stCondLst>
                              <p:cond delay="20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par>
                                <p:cTn id="51" presetID="22" presetClass="entr" presetSubtype="8"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left)">
                                      <p:cBhvr>
                                        <p:cTn id="53" dur="5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18" presetClass="entr" presetSubtype="12" fill="hold" grpId="0"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strips(downLeft)">
                                      <p:cBhvr>
                                        <p:cTn id="5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P spid="4" grpId="1"/>
      <p:bldP spid="10" grpId="0"/>
      <p:bldP spid="10" grpId="1"/>
      <p:bldP spid="11" grpId="0"/>
      <p:bldP spid="11" grpId="1"/>
      <p:bldP spid="12" grpId="0"/>
      <p:bldP spid="12" grpId="1"/>
      <p:bldP spid="14" grpId="0"/>
      <p:bldP spid="14" grpId="1"/>
      <p:bldP spid="15" grpId="0"/>
      <p:bldP spid="15"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56895" y="694690"/>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图示定位</a:t>
            </a:r>
            <a:endParaRPr lang="zh-CN" sz="2800" b="0">
              <a:latin typeface="Calibri" panose="020F0502020204030204" charset="0"/>
              <a:ea typeface="宋体" panose="02010600030101010101" pitchFamily="2" charset="-122"/>
            </a:endParaRPr>
          </a:p>
        </p:txBody>
      </p:sp>
      <p:cxnSp>
        <p:nvCxnSpPr>
          <p:cNvPr id="2" name="直接连接符 1"/>
          <p:cNvCxnSpPr/>
          <p:nvPr/>
        </p:nvCxnSpPr>
        <p:spPr>
          <a:xfrm flipV="1">
            <a:off x="3052445" y="1143635"/>
            <a:ext cx="669925" cy="121094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flipH="1" flipV="1">
            <a:off x="3722370" y="1143635"/>
            <a:ext cx="365125" cy="11823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4468495" y="699770"/>
            <a:ext cx="944880" cy="1014730"/>
          </a:xfrm>
          <a:prstGeom prst="rect">
            <a:avLst/>
          </a:prstGeom>
          <a:noFill/>
        </p:spPr>
        <p:txBody>
          <a:bodyPr wrap="none" rtlCol="0" anchor="t">
            <a:spAutoFit/>
          </a:bodyPr>
          <a:lstStyle/>
          <a:p>
            <a:r>
              <a:rPr lang="zh-CN" sz="6000">
                <a:solidFill>
                  <a:srgbClr val="FF0000"/>
                </a:solidFill>
                <a:latin typeface="Calibri" panose="020F0502020204030204" charset="0"/>
                <a:ea typeface="宋体" panose="02010600030101010101" pitchFamily="2" charset="-122"/>
                <a:sym typeface="+mn-ea"/>
              </a:rPr>
              <a:t>⊙</a:t>
            </a:r>
            <a:endParaRPr lang="zh-CN" altLang="en-US" sz="6000">
              <a:solidFill>
                <a:srgbClr val="FF0000"/>
              </a:solidFill>
              <a:latin typeface="Calibri" panose="020F0502020204030204" charset="0"/>
              <a:ea typeface="宋体" panose="02010600030101010101" pitchFamily="2" charset="-122"/>
              <a:sym typeface="+mn-ea"/>
            </a:endParaRPr>
          </a:p>
        </p:txBody>
      </p:sp>
      <p:cxnSp>
        <p:nvCxnSpPr>
          <p:cNvPr id="5" name="直接连接符 4"/>
          <p:cNvCxnSpPr/>
          <p:nvPr/>
        </p:nvCxnSpPr>
        <p:spPr>
          <a:xfrm flipV="1">
            <a:off x="4087495" y="1315085"/>
            <a:ext cx="567055" cy="10109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a:off x="4910455" y="1205865"/>
            <a:ext cx="1480820" cy="1079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6361430" y="1196975"/>
            <a:ext cx="1363345" cy="1968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7705090" y="1205230"/>
            <a:ext cx="1295400" cy="190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5304790" y="791845"/>
            <a:ext cx="538480" cy="521970"/>
          </a:xfrm>
          <a:prstGeom prst="rect">
            <a:avLst/>
          </a:prstGeom>
          <a:noFill/>
        </p:spPr>
        <p:txBody>
          <a:bodyPr wrap="none" rtlCol="0" anchor="t">
            <a:spAutoFit/>
          </a:bodyPr>
          <a:lstStyle/>
          <a:p>
            <a:r>
              <a:rPr lang="zh-CN" sz="2800">
                <a:solidFill>
                  <a:srgbClr val="FF0000"/>
                </a:solidFill>
                <a:latin typeface="Calibri" panose="020F0502020204030204" charset="0"/>
                <a:ea typeface="宋体" panose="02010600030101010101" pitchFamily="2" charset="-122"/>
                <a:sym typeface="+mn-ea"/>
              </a:rPr>
              <a:t>○</a:t>
            </a:r>
            <a:endParaRPr lang="zh-CN" altLang="en-US" sz="2800">
              <a:solidFill>
                <a:srgbClr val="FF0000"/>
              </a:solidFill>
              <a:latin typeface="Calibri" panose="020F0502020204030204" charset="0"/>
              <a:ea typeface="宋体" panose="02010600030101010101" pitchFamily="2" charset="-122"/>
              <a:sym typeface="+mn-ea"/>
            </a:endParaRPr>
          </a:p>
        </p:txBody>
      </p:sp>
      <p:sp>
        <p:nvSpPr>
          <p:cNvPr id="11" name="文本框 10"/>
          <p:cNvSpPr txBox="1"/>
          <p:nvPr/>
        </p:nvSpPr>
        <p:spPr>
          <a:xfrm>
            <a:off x="6746875" y="79184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sp>
        <p:nvSpPr>
          <p:cNvPr id="12" name="文本框 11"/>
          <p:cNvSpPr txBox="1"/>
          <p:nvPr/>
        </p:nvSpPr>
        <p:spPr>
          <a:xfrm>
            <a:off x="8083550" y="796925"/>
            <a:ext cx="538480" cy="521970"/>
          </a:xfrm>
          <a:prstGeom prst="rect">
            <a:avLst/>
          </a:prstGeom>
          <a:noFill/>
        </p:spPr>
        <p:txBody>
          <a:bodyPr wrap="none" rtlCol="0" anchor="t">
            <a:spAutoFit/>
          </a:bodyPr>
          <a:lstStyle/>
          <a:p>
            <a:r>
              <a:rPr lang="zh-CN" sz="2800">
                <a:solidFill>
                  <a:srgbClr val="0070C0"/>
                </a:solidFill>
                <a:latin typeface="Calibri" panose="020F0502020204030204" charset="0"/>
                <a:ea typeface="宋体" panose="02010600030101010101" pitchFamily="2" charset="-122"/>
                <a:sym typeface="+mn-ea"/>
              </a:rPr>
              <a:t>○</a:t>
            </a:r>
            <a:endParaRPr lang="zh-CN" altLang="en-US" sz="2800">
              <a:solidFill>
                <a:srgbClr val="0070C0"/>
              </a:solidFill>
              <a:latin typeface="Calibri" panose="020F0502020204030204" charset="0"/>
              <a:ea typeface="宋体" panose="02010600030101010101" pitchFamily="2" charset="-122"/>
              <a:sym typeface="+mn-ea"/>
            </a:endParaRPr>
          </a:p>
        </p:txBody>
      </p:sp>
      <p:cxnSp>
        <p:nvCxnSpPr>
          <p:cNvPr id="13" name="直接箭头连接符 12"/>
          <p:cNvCxnSpPr/>
          <p:nvPr/>
        </p:nvCxnSpPr>
        <p:spPr>
          <a:xfrm flipV="1">
            <a:off x="8980170" y="84455"/>
            <a:ext cx="1296035" cy="113220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9225915" y="274955"/>
            <a:ext cx="538480" cy="521970"/>
          </a:xfrm>
          <a:prstGeom prst="rect">
            <a:avLst/>
          </a:prstGeom>
          <a:noFill/>
        </p:spPr>
        <p:txBody>
          <a:bodyPr wrap="none" rtlCol="0" anchor="t">
            <a:spAutoFit/>
          </a:bodyPr>
          <a:lstStyle/>
          <a:p>
            <a:r>
              <a:rPr lang="zh-CN" sz="2800">
                <a:solidFill>
                  <a:srgbClr val="FF0000"/>
                </a:solidFill>
                <a:latin typeface="Calibri" panose="020F0502020204030204" charset="0"/>
                <a:ea typeface="宋体" panose="02010600030101010101" pitchFamily="2" charset="-122"/>
                <a:sym typeface="+mn-ea"/>
              </a:rPr>
              <a:t>○</a:t>
            </a:r>
            <a:endParaRPr lang="zh-CN" altLang="en-US" sz="2800">
              <a:solidFill>
                <a:srgbClr val="FF0000"/>
              </a:solidFill>
              <a:latin typeface="Calibri" panose="020F0502020204030204" charset="0"/>
              <a:ea typeface="宋体" panose="02010600030101010101" pitchFamily="2" charset="-122"/>
              <a:sym typeface="+mn-ea"/>
            </a:endParaRPr>
          </a:p>
        </p:txBody>
      </p:sp>
      <p:sp>
        <p:nvSpPr>
          <p:cNvPr id="15" name="文本框 14"/>
          <p:cNvSpPr txBox="1"/>
          <p:nvPr/>
        </p:nvSpPr>
        <p:spPr>
          <a:xfrm>
            <a:off x="2094865" y="1656715"/>
            <a:ext cx="1246505" cy="829945"/>
          </a:xfrm>
          <a:prstGeom prst="rect">
            <a:avLst/>
          </a:prstGeom>
          <a:noFill/>
        </p:spPr>
        <p:txBody>
          <a:bodyPr wrap="square" rtlCol="0" anchor="t">
            <a:spAutoFit/>
          </a:bodyPr>
          <a:p>
            <a:r>
              <a:rPr lang="zh-CN" sz="4800">
                <a:solidFill>
                  <a:srgbClr val="00B050"/>
                </a:solidFill>
                <a:latin typeface="Calibri" panose="020F0502020204030204" charset="0"/>
                <a:ea typeface="宋体" panose="02010600030101010101" pitchFamily="2" charset="-122"/>
                <a:sym typeface="+mn-ea"/>
              </a:rPr>
              <a:t>△：</a:t>
            </a:r>
            <a:endParaRPr lang="zh-CN" altLang="en-US" sz="4800">
              <a:solidFill>
                <a:srgbClr val="00B050"/>
              </a:solidFill>
              <a:latin typeface="Calibri" panose="020F0502020204030204" charset="0"/>
              <a:ea typeface="宋体" panose="02010600030101010101" pitchFamily="2" charset="-122"/>
              <a:sym typeface="+mn-ea"/>
            </a:endParaRPr>
          </a:p>
        </p:txBody>
      </p:sp>
      <p:sp>
        <p:nvSpPr>
          <p:cNvPr id="16" name="文本框 15"/>
          <p:cNvSpPr txBox="1"/>
          <p:nvPr/>
        </p:nvSpPr>
        <p:spPr>
          <a:xfrm>
            <a:off x="3052445" y="1503680"/>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24</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
        <p:nvSpPr>
          <p:cNvPr id="17" name="文本框 16"/>
          <p:cNvSpPr txBox="1"/>
          <p:nvPr/>
        </p:nvSpPr>
        <p:spPr>
          <a:xfrm>
            <a:off x="9124950" y="546100"/>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25</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
        <p:nvSpPr>
          <p:cNvPr id="18" name="文本框 17"/>
          <p:cNvSpPr txBox="1"/>
          <p:nvPr/>
        </p:nvSpPr>
        <p:spPr>
          <a:xfrm>
            <a:off x="4598035" y="1595755"/>
            <a:ext cx="8511540" cy="5262245"/>
          </a:xfrm>
          <a:prstGeom prst="rect">
            <a:avLst/>
          </a:prstGeom>
          <a:noFill/>
        </p:spPr>
        <p:txBody>
          <a:bodyPr wrap="square" rtlCol="0" anchor="t">
            <a:spAutoFit/>
          </a:bodyPr>
          <a:p>
            <a:pPr indent="0"/>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24. What is Klein's understanding of the age </a:t>
            </a:r>
            <a:r>
              <a:rPr lang="en-US" sz="2400" dirty="0" smtClean="0">
                <a:solidFill>
                  <a:srgbClr val="00B0F0"/>
                </a:solidFill>
                <a:latin typeface="Times New Roman" panose="02020603050405020304" charset="0"/>
                <a:ea typeface="宋体" panose="02010600030101010101" pitchFamily="2" charset="-122"/>
                <a:cs typeface="Times New Roman" panose="02020603050405020304" charset="0"/>
                <a:sym typeface="+mn-ea"/>
              </a:rPr>
              <a:t>of </a:t>
            </a:r>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electricity?</a:t>
            </a:r>
            <a:endParaRPr lang="en-US" sz="2400" b="0"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    A. It is closely linked to the steam age.</a:t>
            </a:r>
            <a:endParaRPr lang="en-US" sz="2400" b="0"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   </a:t>
            </a:r>
            <a:r>
              <a:rPr lang="en-US" sz="2400" u="sng" dirty="0">
                <a:solidFill>
                  <a:srgbClr val="00B0F0"/>
                </a:solidFill>
                <a:latin typeface="Times New Roman" panose="02020603050405020304" charset="0"/>
                <a:ea typeface="宋体" panose="02010600030101010101" pitchFamily="2" charset="-122"/>
                <a:cs typeface="Times New Roman" panose="02020603050405020304" charset="0"/>
                <a:sym typeface="+mn-ea"/>
              </a:rPr>
              <a:t> B. It began earlier than proper thought.</a:t>
            </a:r>
            <a:endParaRPr lang="en-US" sz="2400" b="0"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    C. It is a little-studied period of history.</a:t>
            </a:r>
            <a:endParaRPr lang="en-US" sz="2400" b="0"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a:latin typeface="Times New Roman" panose="02020603050405020304" charset="0"/>
                <a:ea typeface="宋体" panose="02010600030101010101" pitchFamily="2" charset="-122"/>
                <a:cs typeface="Times New Roman" panose="02020603050405020304" charset="0"/>
                <a:sym typeface="+mn-ea"/>
              </a:rPr>
              <a:t>    D. It will come to an end sooner or later.</a:t>
            </a:r>
            <a:endParaRPr lang="en-US" sz="2400" b="0" dirty="0">
              <a:latin typeface="Times New Roman" panose="02020603050405020304" charset="0"/>
              <a:ea typeface="宋体" panose="02010600030101010101" pitchFamily="2" charset="-122"/>
              <a:cs typeface="Times New Roman" panose="02020603050405020304" charset="0"/>
            </a:endParaRPr>
          </a:p>
          <a:p>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 25. What can be inferred about Ned?</a:t>
            </a:r>
            <a:endParaRPr lang="en-US" sz="2400" b="0"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    A. He was born in New York City.	</a:t>
            </a:r>
            <a:endParaRPr lang="en-US" sz="2400" b="0"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a:solidFill>
                  <a:srgbClr val="FF0000"/>
                </a:solidFill>
                <a:latin typeface="Times New Roman" panose="02020603050405020304" charset="0"/>
                <a:ea typeface="宋体" panose="02010600030101010101" pitchFamily="2" charset="-122"/>
                <a:cs typeface="Times New Roman" panose="02020603050405020304" charset="0"/>
                <a:sym typeface="+mn-ea"/>
              </a:rPr>
              <a:t>    B. He wrote many </a:t>
            </a:r>
            <a:r>
              <a:rPr lang="en-US" sz="2400" dirty="0" smtClean="0">
                <a:solidFill>
                  <a:srgbClr val="FF0000"/>
                </a:solidFill>
                <a:latin typeface="Times New Roman" panose="02020603050405020304" charset="0"/>
                <a:ea typeface="宋体" panose="02010600030101010101" pitchFamily="2" charset="-122"/>
                <a:cs typeface="Times New Roman" panose="02020603050405020304" charset="0"/>
                <a:sym typeface="+mn-ea"/>
              </a:rPr>
              <a:t>interesting </a:t>
            </a:r>
            <a:r>
              <a:rPr lang="en-US" sz="2400" dirty="0">
                <a:solidFill>
                  <a:srgbClr val="FF0000"/>
                </a:solidFill>
                <a:latin typeface="Times New Roman" panose="02020603050405020304" charset="0"/>
                <a:ea typeface="宋体" panose="02010600030101010101" pitchFamily="2" charset="-122"/>
                <a:cs typeface="Times New Roman" panose="02020603050405020304" charset="0"/>
                <a:sym typeface="+mn-ea"/>
              </a:rPr>
              <a:t>stories,</a:t>
            </a:r>
            <a:endParaRPr lang="en-US" sz="2400" b="0" dirty="0">
              <a:solidFill>
                <a:srgbClr val="FF0000"/>
              </a:solidFill>
              <a:latin typeface="Times New Roman" panose="02020603050405020304" charset="0"/>
              <a:ea typeface="宋体" panose="02010600030101010101" pitchFamily="2" charset="-122"/>
              <a:cs typeface="Times New Roman" panose="02020603050405020304" charset="0"/>
            </a:endParaRPr>
          </a:p>
          <a:p>
            <a:r>
              <a:rPr lang="en-US" sz="2400" dirty="0">
                <a:latin typeface="Times New Roman" panose="02020603050405020304" charset="0"/>
                <a:ea typeface="宋体" panose="02010600030101010101" pitchFamily="2" charset="-122"/>
                <a:cs typeface="Times New Roman" panose="02020603050405020304" charset="0"/>
                <a:sym typeface="+mn-ea"/>
              </a:rPr>
              <a:t>    </a:t>
            </a:r>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C. He created an electricity company.</a:t>
            </a:r>
            <a:endParaRPr lang="en-US" sz="2400"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smtClean="0">
                <a:solidFill>
                  <a:srgbClr val="00B0F0"/>
                </a:solidFill>
                <a:latin typeface="Times New Roman" panose="02020603050405020304" charset="0"/>
                <a:ea typeface="宋体" panose="02010600030101010101" pitchFamily="2" charset="-122"/>
                <a:cs typeface="Times New Roman" panose="02020603050405020304" charset="0"/>
                <a:sym typeface="+mn-ea"/>
              </a:rPr>
              <a:t>    </a:t>
            </a:r>
            <a:r>
              <a:rPr lang="en-US" sz="2400" u="sng" dirty="0" smtClean="0">
                <a:solidFill>
                  <a:srgbClr val="00B0F0"/>
                </a:solidFill>
                <a:latin typeface="Times New Roman" panose="02020603050405020304" charset="0"/>
                <a:ea typeface="宋体" panose="02010600030101010101" pitchFamily="2" charset="-122"/>
                <a:cs typeface="Times New Roman" panose="02020603050405020304" charset="0"/>
                <a:sym typeface="+mn-ea"/>
              </a:rPr>
              <a:t>D</a:t>
            </a:r>
            <a:r>
              <a:rPr lang="en-US" sz="2400" u="sng" dirty="0">
                <a:solidFill>
                  <a:srgbClr val="00B0F0"/>
                </a:solidFill>
                <a:latin typeface="Times New Roman" panose="02020603050405020304" charset="0"/>
                <a:ea typeface="宋体" panose="02010600030101010101" pitchFamily="2" charset="-122"/>
                <a:cs typeface="Times New Roman" panose="02020603050405020304" charset="0"/>
                <a:sym typeface="+mn-ea"/>
              </a:rPr>
              <a:t>. He lived mainly in the 19th century.</a:t>
            </a:r>
            <a:endParaRPr lang="en-US" sz="2400" u="sng" dirty="0">
              <a:solidFill>
                <a:srgbClr val="00B0F0"/>
              </a:solidFill>
              <a:latin typeface="Times New Roman" panose="02020603050405020304" charset="0"/>
              <a:ea typeface="宋体" panose="02010600030101010101" pitchFamily="2" charset="-122"/>
              <a:cs typeface="Times New Roman" panose="02020603050405020304" charset="0"/>
              <a:sym typeface="+mn-ea"/>
            </a:endParaRPr>
          </a:p>
          <a:p>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26. What is the text?</a:t>
            </a:r>
            <a:endParaRPr lang="en-US" sz="2400"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a:latin typeface="Times New Roman" panose="02020603050405020304" charset="0"/>
                <a:ea typeface="宋体" panose="02010600030101010101" pitchFamily="2" charset="-122"/>
                <a:cs typeface="Times New Roman" panose="02020603050405020304" charset="0"/>
                <a:sym typeface="+mn-ea"/>
              </a:rPr>
              <a:t>    </a:t>
            </a:r>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A. A biography.        </a:t>
            </a:r>
            <a:r>
              <a:rPr lang="en-US" sz="2400" u="sng" dirty="0">
                <a:solidFill>
                  <a:srgbClr val="00B0F0"/>
                </a:solidFill>
                <a:latin typeface="Times New Roman" panose="02020603050405020304" charset="0"/>
                <a:ea typeface="宋体" panose="02010600030101010101" pitchFamily="2" charset="-122"/>
                <a:cs typeface="Times New Roman" panose="02020603050405020304" charset="0"/>
                <a:sym typeface="+mn-ea"/>
              </a:rPr>
              <a:t> B. A book review.</a:t>
            </a:r>
            <a:endParaRPr lang="en-US" sz="2400" u="sng" dirty="0">
              <a:solidFill>
                <a:srgbClr val="00B0F0"/>
              </a:solidFill>
              <a:latin typeface="Times New Roman" panose="02020603050405020304" charset="0"/>
              <a:ea typeface="宋体" panose="02010600030101010101" pitchFamily="2" charset="-122"/>
              <a:cs typeface="Times New Roman" panose="02020603050405020304" charset="0"/>
            </a:endParaRPr>
          </a:p>
          <a:p>
            <a:r>
              <a:rPr lang="en-US" sz="2400" dirty="0">
                <a:solidFill>
                  <a:srgbClr val="00B0F0"/>
                </a:solidFill>
                <a:latin typeface="Times New Roman" panose="02020603050405020304" charset="0"/>
                <a:ea typeface="宋体" panose="02010600030101010101" pitchFamily="2" charset="-122"/>
                <a:cs typeface="Times New Roman" panose="02020603050405020304" charset="0"/>
                <a:sym typeface="+mn-ea"/>
              </a:rPr>
              <a:t>    C. A short story.        D. A science report.</a:t>
            </a:r>
            <a:endParaRPr lang="en-US" altLang="en-US" sz="2400" dirty="0">
              <a:solidFill>
                <a:srgbClr val="00B0F0"/>
              </a:solidFill>
              <a:latin typeface="Times New Roman" panose="02020603050405020304" charset="0"/>
              <a:ea typeface="宋体" panose="02010600030101010101" pitchFamily="2" charset="-122"/>
              <a:cs typeface="Times New Roman" panose="02020603050405020304" charset="0"/>
            </a:endParaRPr>
          </a:p>
          <a:p>
            <a:endParaRPr lang="en-US" altLang="en-US" sz="2400" u="sng" dirty="0">
              <a:solidFill>
                <a:srgbClr val="00B0F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6" name="文本框 5"/>
          <p:cNvSpPr txBox="1"/>
          <p:nvPr/>
        </p:nvSpPr>
        <p:spPr>
          <a:xfrm>
            <a:off x="4444365" y="546100"/>
            <a:ext cx="559435" cy="521970"/>
          </a:xfrm>
          <a:prstGeom prst="rect">
            <a:avLst/>
          </a:prstGeom>
          <a:solidFill>
            <a:schemeClr val="bg2"/>
          </a:solidFill>
          <a:ln>
            <a:solidFill>
              <a:schemeClr val="tx1"/>
            </a:solidFill>
          </a:ln>
        </p:spPr>
        <p:txBody>
          <a:bodyPr wrap="square" rtlCol="0" anchor="t">
            <a:spAutoFit/>
          </a:bodyPr>
          <a:p>
            <a:r>
              <a:rPr lang="en-US" altLang="zh-CN" sz="2800">
                <a:solidFill>
                  <a:schemeClr val="accent4">
                    <a:lumMod val="75000"/>
                  </a:schemeClr>
                </a:solidFill>
                <a:latin typeface="Calibri" panose="020F0502020204030204" charset="0"/>
                <a:ea typeface="宋体" panose="02010600030101010101" pitchFamily="2" charset="-122"/>
                <a:sym typeface="+mn-ea"/>
              </a:rPr>
              <a:t>30</a:t>
            </a:r>
            <a:endParaRPr lang="en-US" altLang="zh-CN" sz="2800">
              <a:solidFill>
                <a:schemeClr val="accent4">
                  <a:lumMod val="75000"/>
                </a:schemeClr>
              </a:solidFill>
              <a:latin typeface="Calibri" panose="020F05020202040302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10" grpId="1"/>
      <p:bldP spid="11" grpId="1"/>
      <p:bldP spid="12" grpId="1"/>
      <p:bldP spid="14" grpId="1"/>
      <p:bldP spid="15" grpId="1"/>
      <p:bldP spid="16" grpId="0" bldLvl="0" animBg="1"/>
      <p:bldP spid="16" grpId="1"/>
      <p:bldP spid="17" grpId="0" bldLvl="0" animBg="1"/>
      <p:bldP spid="17" grpId="1"/>
      <p:bldP spid="6" grpId="0" bldLvl="0" animBg="1"/>
      <p:bldP spid="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7464" y="0"/>
            <a:ext cx="2073910" cy="706755"/>
          </a:xfrm>
          <a:prstGeom prst="rect">
            <a:avLst/>
          </a:prstGeom>
          <a:noFill/>
          <a:ln>
            <a:noFill/>
          </a:ln>
        </p:spPr>
        <p:txBody>
          <a:bodyPr wrap="none" rtlCol="0" anchor="t">
            <a:spAutoFit/>
          </a:bodyPr>
          <a:lstStyle/>
          <a:p>
            <a:pPr algn="ctr"/>
            <a:r>
              <a:rPr lang="zh-CN" altLang="en-US" sz="4000" b="1">
                <a:ln w="22225">
                  <a:solidFill>
                    <a:schemeClr val="accent2"/>
                  </a:solidFill>
                  <a:prstDash val="solid"/>
                </a:ln>
                <a:solidFill>
                  <a:schemeClr val="accent2">
                    <a:lumMod val="40000"/>
                    <a:lumOff val="60000"/>
                  </a:schemeClr>
                </a:solidFill>
                <a:effectLst/>
              </a:rPr>
              <a:t>阅读</a:t>
            </a:r>
            <a:r>
              <a:rPr lang="en-US" altLang="zh-CN" sz="4000" b="1">
                <a:ln w="22225">
                  <a:solidFill>
                    <a:schemeClr val="accent2"/>
                  </a:solidFill>
                  <a:prstDash val="solid"/>
                </a:ln>
                <a:solidFill>
                  <a:schemeClr val="accent2">
                    <a:lumMod val="40000"/>
                    <a:lumOff val="60000"/>
                  </a:schemeClr>
                </a:solidFill>
                <a:effectLst/>
              </a:rPr>
              <a:t>C</a:t>
            </a:r>
            <a:r>
              <a:rPr lang="zh-CN" altLang="en-US" sz="4000" b="1">
                <a:ln w="22225">
                  <a:solidFill>
                    <a:schemeClr val="accent2"/>
                  </a:solidFill>
                  <a:prstDash val="solid"/>
                </a:ln>
                <a:solidFill>
                  <a:schemeClr val="accent2">
                    <a:lumMod val="40000"/>
                    <a:lumOff val="60000"/>
                  </a:schemeClr>
                </a:solidFill>
                <a:effectLst/>
              </a:rPr>
              <a:t>篇</a:t>
            </a:r>
            <a:endParaRPr lang="zh-CN" altLang="en-US" sz="4000" b="1">
              <a:ln w="22225">
                <a:solidFill>
                  <a:schemeClr val="accent2"/>
                </a:solidFill>
                <a:prstDash val="solid"/>
              </a:ln>
              <a:solidFill>
                <a:schemeClr val="accent2">
                  <a:lumMod val="40000"/>
                  <a:lumOff val="60000"/>
                </a:schemeClr>
              </a:solidFill>
              <a:effectLst/>
            </a:endParaRPr>
          </a:p>
        </p:txBody>
      </p:sp>
      <p:sp>
        <p:nvSpPr>
          <p:cNvPr id="100" name="文本框 99"/>
          <p:cNvSpPr txBox="1"/>
          <p:nvPr/>
        </p:nvSpPr>
        <p:spPr>
          <a:xfrm>
            <a:off x="2216785" y="92710"/>
            <a:ext cx="1619885" cy="521970"/>
          </a:xfrm>
          <a:prstGeom prst="rect">
            <a:avLst/>
          </a:prstGeom>
          <a:solidFill>
            <a:schemeClr val="accent2">
              <a:lumMod val="20000"/>
              <a:lumOff val="80000"/>
            </a:schemeClr>
          </a:solidFill>
          <a:ln w="9525">
            <a:solidFill>
              <a:schemeClr val="tx1"/>
            </a:solidFill>
          </a:ln>
        </p:spPr>
        <p:txBody>
          <a:bodyPr wrap="square">
            <a:spAutoFit/>
          </a:bodyPr>
          <a:lstStyle/>
          <a:p>
            <a:pPr indent="0"/>
            <a:r>
              <a:rPr lang="zh-CN" sz="2800" b="0">
                <a:latin typeface="Calibri" panose="020F0502020204030204" charset="0"/>
                <a:ea typeface="宋体" panose="02010600030101010101" pitchFamily="2" charset="-122"/>
              </a:rPr>
              <a:t>结构分析</a:t>
            </a:r>
            <a:endParaRPr lang="zh-CN" altLang="en-US" sz="2800" b="0">
              <a:latin typeface="Calibri" panose="020F0502020204030204" charset="0"/>
              <a:ea typeface="宋体" panose="02010600030101010101" pitchFamily="2" charset="-122"/>
            </a:endParaRPr>
          </a:p>
        </p:txBody>
      </p:sp>
      <p:sp>
        <p:nvSpPr>
          <p:cNvPr id="2" name="文本框 1"/>
          <p:cNvSpPr txBox="1"/>
          <p:nvPr/>
        </p:nvSpPr>
        <p:spPr>
          <a:xfrm>
            <a:off x="2797175" y="1046480"/>
            <a:ext cx="6584315" cy="521970"/>
          </a:xfrm>
          <a:prstGeom prst="rect">
            <a:avLst/>
          </a:prstGeom>
          <a:noFill/>
        </p:spPr>
        <p:txBody>
          <a:bodyPr wrap="square" rtlCol="0" anchor="t">
            <a:spAutoFit/>
          </a:bodyPr>
          <a:lstStyle/>
          <a:p>
            <a:pPr marL="457200" indent="-457200">
              <a:buFont typeface="Wingdings" panose="05000000000000000000" charset="0"/>
              <a:buChar char="Ø"/>
            </a:pPr>
            <a:r>
              <a:rPr lang="zh-CN" sz="2800" b="1" dirty="0">
                <a:solidFill>
                  <a:srgbClr val="FF0000"/>
                </a:solidFill>
                <a:latin typeface="Calibri" panose="020F0502020204030204" charset="0"/>
                <a:ea typeface="宋体" panose="02010600030101010101" pitchFamily="2" charset="-122"/>
                <a:sym typeface="+mn-ea"/>
              </a:rPr>
              <a:t>先扬</a:t>
            </a:r>
            <a:r>
              <a:rPr lang="zh-CN" sz="2800" dirty="0">
                <a:latin typeface="Calibri" panose="020F0502020204030204" charset="0"/>
                <a:ea typeface="宋体" panose="02010600030101010101" pitchFamily="2" charset="-122"/>
                <a:sym typeface="+mn-ea"/>
              </a:rPr>
              <a:t>（</a:t>
            </a:r>
            <a:r>
              <a:rPr lang="zh-CN" sz="2800" dirty="0">
                <a:solidFill>
                  <a:srgbClr val="FF0000"/>
                </a:solidFill>
                <a:latin typeface="Calibri" panose="020F0502020204030204" charset="0"/>
                <a:ea typeface="宋体" panose="02010600030101010101" pitchFamily="2" charset="-122"/>
                <a:sym typeface="+mn-ea"/>
              </a:rPr>
              <a:t>有规律锻炼对妇女的常见好处</a:t>
            </a:r>
            <a:r>
              <a:rPr lang="zh-CN" sz="2800" dirty="0">
                <a:latin typeface="Calibri" panose="020F0502020204030204" charset="0"/>
                <a:ea typeface="宋体" panose="02010600030101010101" pitchFamily="2" charset="-122"/>
                <a:sym typeface="+mn-ea"/>
              </a:rPr>
              <a:t>）</a:t>
            </a:r>
            <a:endParaRPr lang="zh-CN" altLang="en-US" sz="2800" dirty="0">
              <a:latin typeface="Calibri" panose="020F0502020204030204" charset="0"/>
              <a:ea typeface="宋体" panose="02010600030101010101" pitchFamily="2" charset="-122"/>
              <a:sym typeface="+mn-ea"/>
            </a:endParaRPr>
          </a:p>
        </p:txBody>
      </p:sp>
      <p:sp>
        <p:nvSpPr>
          <p:cNvPr id="3" name="文本框 2"/>
          <p:cNvSpPr txBox="1"/>
          <p:nvPr/>
        </p:nvSpPr>
        <p:spPr>
          <a:xfrm>
            <a:off x="2797175" y="2546350"/>
            <a:ext cx="6597015" cy="521970"/>
          </a:xfrm>
          <a:prstGeom prst="rect">
            <a:avLst/>
          </a:prstGeom>
          <a:noFill/>
        </p:spPr>
        <p:txBody>
          <a:bodyPr wrap="square" rtlCol="0" anchor="t">
            <a:spAutoFit/>
          </a:bodyPr>
          <a:lstStyle/>
          <a:p>
            <a:pPr marL="457200" indent="-457200">
              <a:buFont typeface="Wingdings" panose="05000000000000000000" charset="0"/>
              <a:buChar char="Ø"/>
            </a:pPr>
            <a:r>
              <a:rPr lang="zh-CN" sz="2800" b="1" dirty="0">
                <a:solidFill>
                  <a:srgbClr val="FF0000"/>
                </a:solidFill>
                <a:latin typeface="Calibri" panose="020F0502020204030204" charset="0"/>
                <a:ea typeface="宋体" panose="02010600030101010101" pitchFamily="2" charset="-122"/>
                <a:sym typeface="+mn-ea"/>
              </a:rPr>
              <a:t>后扬</a:t>
            </a:r>
            <a:r>
              <a:rPr lang="zh-CN" sz="2800" dirty="0">
                <a:latin typeface="Calibri" panose="020F0502020204030204" charset="0"/>
                <a:ea typeface="宋体" panose="02010600030101010101" pitchFamily="2" charset="-122"/>
                <a:sym typeface="+mn-ea"/>
              </a:rPr>
              <a:t>（</a:t>
            </a:r>
            <a:r>
              <a:rPr lang="zh-CN" sz="2800" dirty="0">
                <a:solidFill>
                  <a:srgbClr val="FF0000"/>
                </a:solidFill>
                <a:latin typeface="Calibri" panose="020F0502020204030204" charset="0"/>
                <a:ea typeface="宋体" panose="02010600030101010101" pitchFamily="2" charset="-122"/>
                <a:sym typeface="+mn-ea"/>
              </a:rPr>
              <a:t>有规律锻炼还有一项新的好处</a:t>
            </a:r>
            <a:r>
              <a:rPr lang="zh-CN" sz="2800" dirty="0">
                <a:latin typeface="Calibri" panose="020F0502020204030204" charset="0"/>
                <a:ea typeface="宋体" panose="02010600030101010101" pitchFamily="2" charset="-122"/>
                <a:sym typeface="+mn-ea"/>
              </a:rPr>
              <a:t>）</a:t>
            </a:r>
            <a:endParaRPr lang="zh-CN" sz="2800" dirty="0">
              <a:latin typeface="Calibri" panose="020F0502020204030204" charset="0"/>
              <a:ea typeface="宋体" panose="02010600030101010101" pitchFamily="2" charset="-122"/>
              <a:sym typeface="+mn-ea"/>
            </a:endParaRPr>
          </a:p>
        </p:txBody>
      </p:sp>
      <p:sp>
        <p:nvSpPr>
          <p:cNvPr id="5" name="文本框 4"/>
          <p:cNvSpPr txBox="1"/>
          <p:nvPr/>
        </p:nvSpPr>
        <p:spPr>
          <a:xfrm>
            <a:off x="1423035" y="5201920"/>
            <a:ext cx="9332595" cy="953135"/>
          </a:xfrm>
          <a:prstGeom prst="rect">
            <a:avLst/>
          </a:prstGeom>
          <a:noFill/>
          <a:ln>
            <a:solidFill>
              <a:srgbClr val="FF0000"/>
            </a:solidFill>
          </a:ln>
        </p:spPr>
        <p:txBody>
          <a:bodyPr wrap="square" rtlCol="0" anchor="t">
            <a:spAutoFit/>
          </a:bodyPr>
          <a:lstStyle/>
          <a:p>
            <a:pPr marL="457200" indent="-457200">
              <a:buFont typeface="Wingdings" panose="05000000000000000000" charset="0"/>
              <a:buChar char="Ø"/>
            </a:pPr>
            <a:r>
              <a:rPr lang="zh-CN" sz="2800" b="1" u="sng" dirty="0">
                <a:solidFill>
                  <a:schemeClr val="accent1">
                    <a:lumMod val="75000"/>
                  </a:schemeClr>
                </a:solidFill>
                <a:latin typeface="Calibri" panose="020F0502020204030204" charset="0"/>
                <a:ea typeface="宋体" panose="02010600030101010101" pitchFamily="2" charset="-122"/>
                <a:sym typeface="+mn-ea"/>
              </a:rPr>
              <a:t>反衬法</a:t>
            </a:r>
            <a:r>
              <a:rPr lang="zh-CN" sz="2800" b="1" dirty="0">
                <a:solidFill>
                  <a:srgbClr val="00B0F0"/>
                </a:solidFill>
                <a:latin typeface="Times New Roman" panose="02020603050405020304" charset="0"/>
                <a:ea typeface="宋体" panose="02010600030101010101" pitchFamily="2" charset="-122"/>
                <a:cs typeface="Times New Roman" panose="02020603050405020304" charset="0"/>
                <a:sym typeface="+mn-ea"/>
              </a:rPr>
              <a:t>引出红色主题</a:t>
            </a:r>
            <a:r>
              <a:rPr lang="zh-CN" sz="2800" dirty="0">
                <a:latin typeface="Calibri" panose="020F0502020204030204" charset="0"/>
                <a:ea typeface="宋体" panose="02010600030101010101" pitchFamily="2" charset="-122"/>
                <a:sym typeface="+mn-ea"/>
              </a:rPr>
              <a:t>：</a:t>
            </a:r>
            <a:r>
              <a:rPr lang="zh-CN" sz="2800" dirty="0">
                <a:solidFill>
                  <a:srgbClr val="FF0000"/>
                </a:solidFill>
                <a:latin typeface="Calibri" panose="020F0502020204030204" charset="0"/>
                <a:ea typeface="宋体" panose="02010600030101010101" pitchFamily="2" charset="-122"/>
                <a:sym typeface="+mn-ea"/>
              </a:rPr>
              <a:t>中年妇女如果经常有规律锻炼，那么她们年老以后患失智症的可能性会大大降低</a:t>
            </a:r>
            <a:endParaRPr lang="zh-CN" sz="2800" dirty="0">
              <a:solidFill>
                <a:srgbClr val="FF0000"/>
              </a:solidFill>
              <a:latin typeface="Calibri" panose="020F0502020204030204" charset="0"/>
              <a:ea typeface="宋体" panose="02010600030101010101" pitchFamily="2" charset="-122"/>
              <a:sym typeface="+mn-ea"/>
            </a:endParaRPr>
          </a:p>
        </p:txBody>
      </p:sp>
      <p:sp>
        <p:nvSpPr>
          <p:cNvPr id="7" name="文本框 6"/>
          <p:cNvSpPr txBox="1"/>
          <p:nvPr/>
        </p:nvSpPr>
        <p:spPr>
          <a:xfrm>
            <a:off x="1996440" y="1645285"/>
            <a:ext cx="8198485" cy="521970"/>
          </a:xfrm>
          <a:prstGeom prst="rect">
            <a:avLst/>
          </a:prstGeom>
          <a:noFill/>
          <a:ln w="9525">
            <a:noFill/>
          </a:ln>
        </p:spPr>
        <p:txBody>
          <a:bodyPr wrap="square">
            <a:spAutoFit/>
          </a:bodyPr>
          <a:lstStyle/>
          <a:p>
            <a:pPr indent="0"/>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The benefits of regular exercise are well documented</a:t>
            </a:r>
            <a:endParaRPr lang="en-US" altLang="en-US" sz="2800" b="0" dirty="0">
              <a:solidFill>
                <a:srgbClr val="FF0000"/>
              </a:solidFill>
              <a:latin typeface="Times New Roman" panose="02020603050405020304" charset="0"/>
              <a:ea typeface="宋体" panose="02010600030101010101" pitchFamily="2" charset="-122"/>
              <a:cs typeface="Times New Roman" panose="02020603050405020304" charset="0"/>
            </a:endParaRPr>
          </a:p>
        </p:txBody>
      </p:sp>
      <p:sp>
        <p:nvSpPr>
          <p:cNvPr id="8" name="文本框 7"/>
          <p:cNvSpPr txBox="1"/>
          <p:nvPr/>
        </p:nvSpPr>
        <p:spPr>
          <a:xfrm>
            <a:off x="455295" y="3197860"/>
            <a:ext cx="11282045" cy="1383665"/>
          </a:xfrm>
          <a:prstGeom prst="rect">
            <a:avLst/>
          </a:prstGeom>
          <a:noFill/>
          <a:ln w="9525">
            <a:noFill/>
          </a:ln>
        </p:spPr>
        <p:txBody>
          <a:bodyPr wrap="square">
            <a:spAutoFit/>
          </a:bodyPr>
          <a:lstStyle/>
          <a:p>
            <a:pPr indent="0"/>
            <a:r>
              <a:rPr lang="en-US" sz="2800" b="0" dirty="0" smtClean="0">
                <a:latin typeface="Times New Roman" panose="02020603050405020304" charset="0"/>
                <a:ea typeface="宋体" panose="02010600030101010101" pitchFamily="2" charset="-122"/>
                <a:cs typeface="Times New Roman" panose="02020603050405020304" charset="0"/>
              </a:rPr>
              <a:t>  </a:t>
            </a:r>
            <a:r>
              <a:rPr lang="en-US" sz="2800" b="0" dirty="0" smtClean="0">
                <a:solidFill>
                  <a:srgbClr val="FF0000"/>
                </a:solidFill>
                <a:latin typeface="Times New Roman" panose="02020603050405020304" charset="0"/>
                <a:ea typeface="宋体" panose="02010600030101010101" pitchFamily="2" charset="-122"/>
                <a:cs typeface="Times New Roman" panose="02020603050405020304" charset="0"/>
              </a:rPr>
              <a:t>New </a:t>
            </a:r>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researchers found that middle-aged women who were physically fit could be nearly 90 percent less likely to develop dementia</a:t>
            </a:r>
            <a:r>
              <a:rPr lang="zh-CN" sz="2800" b="0" dirty="0">
                <a:solidFill>
                  <a:srgbClr val="FF0000"/>
                </a:solidFill>
                <a:latin typeface="Times New Roman" panose="02020603050405020304" charset="0"/>
                <a:ea typeface="宋体" panose="02010600030101010101" pitchFamily="2" charset="-122"/>
                <a:cs typeface="Times New Roman" panose="02020603050405020304" charset="0"/>
              </a:rPr>
              <a:t>（失智症）</a:t>
            </a:r>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in later life</a:t>
            </a:r>
            <a:r>
              <a:rPr lang="zh-CN" sz="2800" b="0" dirty="0">
                <a:solidFill>
                  <a:srgbClr val="FF0000"/>
                </a:solidFill>
                <a:latin typeface="Times New Roman" panose="02020603050405020304" charset="0"/>
                <a:ea typeface="宋体" panose="02010600030101010101" pitchFamily="2" charset="-122"/>
                <a:cs typeface="Times New Roman" panose="02020603050405020304" charset="0"/>
              </a:rPr>
              <a:t>，</a:t>
            </a:r>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and as they did</a:t>
            </a:r>
            <a:r>
              <a:rPr lang="zh-CN" sz="2800" b="0" dirty="0">
                <a:solidFill>
                  <a:srgbClr val="FF0000"/>
                </a:solidFill>
                <a:latin typeface="Times New Roman" panose="02020603050405020304" charset="0"/>
                <a:ea typeface="宋体" panose="02010600030101010101" pitchFamily="2" charset="-122"/>
                <a:cs typeface="Times New Roman" panose="02020603050405020304" charset="0"/>
              </a:rPr>
              <a:t>，</a:t>
            </a:r>
            <a:r>
              <a:rPr lang="en-US" sz="2800" b="0" dirty="0">
                <a:solidFill>
                  <a:srgbClr val="FF0000"/>
                </a:solidFill>
                <a:latin typeface="Times New Roman" panose="02020603050405020304" charset="0"/>
                <a:ea typeface="宋体" panose="02010600030101010101" pitchFamily="2" charset="-122"/>
                <a:cs typeface="Times New Roman" panose="02020603050405020304" charset="0"/>
              </a:rPr>
              <a:t>it came on a decade later than less sporty women.</a:t>
            </a:r>
            <a:endParaRPr lang="en-US" altLang="en-US" sz="2800" b="0" dirty="0">
              <a:solidFill>
                <a:srgbClr val="FF0000"/>
              </a:solidFill>
              <a:latin typeface="Times New Roman" panose="02020603050405020304" charset="0"/>
              <a:ea typeface="宋体" panose="02010600030101010101" pitchFamily="2" charset="-122"/>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Left)">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5" grpId="0" bldLvl="0" animBg="1"/>
      <p:bldP spid="5" grpId="1"/>
      <p:bldP spid="7" grpId="0"/>
      <p:bldP spid="7" grpId="1"/>
      <p:bldP spid="8" grpId="0"/>
      <p:bldP spid="8" grpId="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FULL_TEXT_BEAUTIFY_COPY_ID" val="26"/>
</p:tagLst>
</file>

<file path=ppt/tags/tag63.xml><?xml version="1.0" encoding="utf-8"?>
<p:tagLst xmlns:p="http://schemas.openxmlformats.org/presentationml/2006/main">
  <p:tag name="KSO_WM_FULL_TEXT_BEAUTIFY_COPY_ID" val="27"/>
</p:tagLst>
</file>

<file path=ppt/tags/tag64.xml><?xml version="1.0" encoding="utf-8"?>
<p:tagLst xmlns:p="http://schemas.openxmlformats.org/presentationml/2006/main">
  <p:tag name="KSO_WM_FULL_TEXT_BEAUTIFY_COPY_ID" val="28"/>
</p:tagLst>
</file>

<file path=ppt/tags/tag65.xml><?xml version="1.0" encoding="utf-8"?>
<p:tagLst xmlns:p="http://schemas.openxmlformats.org/presentationml/2006/main">
  <p:tag name="KSO_WM_FULL_TEXT_BEAUTIFY_COPY_ID" val="29"/>
</p:tagLst>
</file>

<file path=ppt/tags/tag66.xml><?xml version="1.0" encoding="utf-8"?>
<p:tagLst xmlns:p="http://schemas.openxmlformats.org/presentationml/2006/main">
  <p:tag name="KSO_WM_FULL_TEXT_BEAUTIFY_COPY_ID" val="32"/>
</p:tagLst>
</file>

<file path=ppt/tags/tag67.xml><?xml version="1.0" encoding="utf-8"?>
<p:tagLst xmlns:p="http://schemas.openxmlformats.org/presentationml/2006/main">
  <p:tag name="KSO_WM_FULL_TEXT_BEAUTIFY_COPY_ID" val="10"/>
</p:tagLst>
</file>

<file path=ppt/tags/tag68.xml><?xml version="1.0" encoding="utf-8"?>
<p:tagLst xmlns:p="http://schemas.openxmlformats.org/presentationml/2006/main">
  <p:tag name="KSO_WM_FULL_TEXT_BEAUTIFY_COPY_ID" val="150995790"/>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BEAUTIFY_FLAG" val="#wm#"/>
  <p:tag name="KSO_WM_TEMPLATE_CATEGORY" val="custom"/>
  <p:tag name="KSO_WM_TEMPLATE_INDEX" val="20205081"/>
</p:tagLst>
</file>

<file path=ppt/tags/tag83.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8100">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smtClean="0">
            <a:latin typeface="Times New Roman" panose="02020603050405020304" charset="0"/>
            <a:cs typeface="Times New Roman" panose="0202060305040502030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4677</Words>
  <Application>WPS 演示</Application>
  <PresentationFormat>自定义</PresentationFormat>
  <Paragraphs>289</Paragraphs>
  <Slides>17</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17</vt:i4>
      </vt:variant>
    </vt:vector>
  </HeadingPairs>
  <TitlesOfParts>
    <vt:vector size="30" baseType="lpstr">
      <vt:lpstr>Arial</vt:lpstr>
      <vt:lpstr>宋体</vt:lpstr>
      <vt:lpstr>Wingdings</vt:lpstr>
      <vt:lpstr>Wingdings</vt:lpstr>
      <vt:lpstr>Times New Roman</vt:lpstr>
      <vt:lpstr>微软雅黑</vt:lpstr>
      <vt:lpstr>Calibri</vt:lpstr>
      <vt:lpstr>Arial Unicode MS</vt:lpstr>
      <vt:lpstr>HelveticaNeue</vt:lpstr>
      <vt:lpstr>Corbel</vt:lpstr>
      <vt:lpstr>华文新魏</vt:lpstr>
      <vt:lpstr>Office 主题​​</vt:lpstr>
      <vt:lpstr>3_Office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24147</cp:lastModifiedBy>
  <cp:revision>162</cp:revision>
  <dcterms:created xsi:type="dcterms:W3CDTF">2019-06-19T02:08:00Z</dcterms:created>
  <dcterms:modified xsi:type="dcterms:W3CDTF">2022-02-24T08:12:51Z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74498B9F74A0408287A459C876D2F8AD</vt:lpwstr>
  </property>
</Properties>
</file>