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310" r:id="rId2"/>
    <p:sldId id="263" r:id="rId3"/>
    <p:sldId id="264" r:id="rId4"/>
    <p:sldId id="261" r:id="rId5"/>
    <p:sldId id="265" r:id="rId6"/>
    <p:sldId id="266" r:id="rId7"/>
    <p:sldId id="267" r:id="rId8"/>
    <p:sldId id="268" r:id="rId9"/>
    <p:sldId id="269" r:id="rId10"/>
    <p:sldId id="270" r:id="rId11"/>
    <p:sldId id="272" r:id="rId12"/>
    <p:sldId id="271" r:id="rId13"/>
    <p:sldId id="273" r:id="rId14"/>
    <p:sldId id="274" r:id="rId15"/>
    <p:sldId id="276" r:id="rId16"/>
    <p:sldId id="278" r:id="rId17"/>
    <p:sldId id="275" r:id="rId18"/>
    <p:sldId id="277" r:id="rId19"/>
  </p:sldIdLst>
  <p:sldSz cx="9144000" cy="5143500" type="screen16x9"/>
  <p:notesSz cx="6858000" cy="9144000"/>
  <p:embeddedFontLst>
    <p:embeddedFont>
      <p:font typeface="华文新魏" panose="02010800040101010101" pitchFamily="2" charset="-122"/>
      <p:regular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Cambria Math" panose="02040503050406030204" pitchFamily="18" charset="0"/>
      <p:regular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573" y="57"/>
      </p:cViewPr>
      <p:guideLst>
        <p:guide orient="horz" pos="1620"/>
        <p:guide pos="29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FB3F6-E57B-4CCB-A5BC-DF17495526AC}" type="datetimeFigureOut">
              <a:rPr lang="zh-CN" altLang="en-US" smtClean="0"/>
              <a:t>2023/6/26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6D53D-E33E-4633-8510-55F31CCE006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726D53D-E33E-4633-8510-55F31CCE006C}"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3" name="任意多边形: 形状 2"/>
          <p:cNvSpPr/>
          <p:nvPr userDrawn="1"/>
        </p:nvSpPr>
        <p:spPr>
          <a:xfrm flipV="1">
            <a:off x="-1348117" y="-399460"/>
            <a:ext cx="4226127" cy="1280090"/>
          </a:xfrm>
          <a:custGeom>
            <a:avLst/>
            <a:gdLst>
              <a:gd name="connsiteX0" fmla="*/ 187754 w 4461150"/>
              <a:gd name="connsiteY0" fmla="*/ 332603 h 1612669"/>
              <a:gd name="connsiteX1" fmla="*/ 837994 w 4461150"/>
              <a:gd name="connsiteY1" fmla="*/ 1480683 h 1612669"/>
              <a:gd name="connsiteX2" fmla="*/ 4292394 w 4461150"/>
              <a:gd name="connsiteY2" fmla="*/ 1429883 h 1612669"/>
              <a:gd name="connsiteX3" fmla="*/ 3540554 w 4461150"/>
              <a:gd name="connsiteY3" fmla="*/ 68443 h 1612669"/>
              <a:gd name="connsiteX4" fmla="*/ 187754 w 4461150"/>
              <a:gd name="connsiteY4" fmla="*/ 332603 h 161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1150" h="1612669">
                <a:moveTo>
                  <a:pt x="187754" y="332603"/>
                </a:moveTo>
                <a:cubicBezTo>
                  <a:pt x="-262673" y="567976"/>
                  <a:pt x="153887" y="1297803"/>
                  <a:pt x="837994" y="1480683"/>
                </a:cubicBezTo>
                <a:cubicBezTo>
                  <a:pt x="1522101" y="1663563"/>
                  <a:pt x="3841967" y="1665256"/>
                  <a:pt x="4292394" y="1429883"/>
                </a:cubicBezTo>
                <a:cubicBezTo>
                  <a:pt x="4742821" y="1194510"/>
                  <a:pt x="4222967" y="249630"/>
                  <a:pt x="3540554" y="68443"/>
                </a:cubicBezTo>
                <a:cubicBezTo>
                  <a:pt x="2858141" y="-112744"/>
                  <a:pt x="638181" y="97230"/>
                  <a:pt x="187754" y="332603"/>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任意多边形: 形状 3"/>
          <p:cNvSpPr/>
          <p:nvPr userDrawn="1"/>
        </p:nvSpPr>
        <p:spPr>
          <a:xfrm>
            <a:off x="6887718" y="-959833"/>
            <a:ext cx="4512565" cy="1840463"/>
          </a:xfrm>
          <a:custGeom>
            <a:avLst/>
            <a:gdLst>
              <a:gd name="connsiteX0" fmla="*/ 3392216 w 3530604"/>
              <a:gd name="connsiteY0" fmla="*/ 305884 h 2983354"/>
              <a:gd name="connsiteX1" fmla="*/ 3382056 w 3530604"/>
              <a:gd name="connsiteY1" fmla="*/ 813884 h 2983354"/>
              <a:gd name="connsiteX2" fmla="*/ 2508296 w 3530604"/>
              <a:gd name="connsiteY2" fmla="*/ 2856044 h 2983354"/>
              <a:gd name="connsiteX3" fmla="*/ 344216 w 3530604"/>
              <a:gd name="connsiteY3" fmla="*/ 2490284 h 2983354"/>
              <a:gd name="connsiteX4" fmla="*/ 171496 w 3530604"/>
              <a:gd name="connsiteY4" fmla="*/ 224604 h 2983354"/>
              <a:gd name="connsiteX5" fmla="*/ 2010456 w 3530604"/>
              <a:gd name="connsiteY5" fmla="*/ 92524 h 2983354"/>
              <a:gd name="connsiteX6" fmla="*/ 3392216 w 3530604"/>
              <a:gd name="connsiteY6" fmla="*/ 305884 h 298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0604" h="2983354">
                <a:moveTo>
                  <a:pt x="3392216" y="305884"/>
                </a:moveTo>
                <a:cubicBezTo>
                  <a:pt x="3620816" y="426111"/>
                  <a:pt x="3529376" y="388857"/>
                  <a:pt x="3382056" y="813884"/>
                </a:cubicBezTo>
                <a:cubicBezTo>
                  <a:pt x="3234736" y="1238911"/>
                  <a:pt x="3014603" y="2576644"/>
                  <a:pt x="2508296" y="2856044"/>
                </a:cubicBezTo>
                <a:cubicBezTo>
                  <a:pt x="2001989" y="3135444"/>
                  <a:pt x="733683" y="2928857"/>
                  <a:pt x="344216" y="2490284"/>
                </a:cubicBezTo>
                <a:cubicBezTo>
                  <a:pt x="-45251" y="2051711"/>
                  <a:pt x="-106211" y="624231"/>
                  <a:pt x="171496" y="224604"/>
                </a:cubicBezTo>
                <a:cubicBezTo>
                  <a:pt x="449203" y="-175023"/>
                  <a:pt x="1473669" y="77284"/>
                  <a:pt x="2010456" y="92524"/>
                </a:cubicBezTo>
                <a:cubicBezTo>
                  <a:pt x="2547243" y="107764"/>
                  <a:pt x="3163616" y="185657"/>
                  <a:pt x="3392216" y="305884"/>
                </a:cubicBezTo>
                <a:close/>
              </a:path>
            </a:pathLst>
          </a:custGeom>
          <a:solidFill>
            <a:srgbClr val="C98C5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任意多边形: 形状 4"/>
          <p:cNvSpPr/>
          <p:nvPr userDrawn="1"/>
        </p:nvSpPr>
        <p:spPr>
          <a:xfrm>
            <a:off x="-974536" y="3055015"/>
            <a:ext cx="3478966" cy="2825028"/>
          </a:xfrm>
          <a:custGeom>
            <a:avLst/>
            <a:gdLst>
              <a:gd name="connsiteX0" fmla="*/ 882692 w 4638621"/>
              <a:gd name="connsiteY0" fmla="*/ 128257 h 3766704"/>
              <a:gd name="connsiteX1" fmla="*/ 1959138 w 4638621"/>
              <a:gd name="connsiteY1" fmla="*/ 1470920 h 3766704"/>
              <a:gd name="connsiteX2" fmla="*/ 3255503 w 4638621"/>
              <a:gd name="connsiteY2" fmla="*/ 1783437 h 3766704"/>
              <a:gd name="connsiteX3" fmla="*/ 4609740 w 4638621"/>
              <a:gd name="connsiteY3" fmla="*/ 3114525 h 3766704"/>
              <a:gd name="connsiteX4" fmla="*/ 1912839 w 4638621"/>
              <a:gd name="connsiteY4" fmla="*/ 3762708 h 3766704"/>
              <a:gd name="connsiteX5" fmla="*/ 130338 w 4638621"/>
              <a:gd name="connsiteY5" fmla="*/ 2836733 h 3766704"/>
              <a:gd name="connsiteX6" fmla="*/ 222935 w 4638621"/>
              <a:gd name="connsiteY6" fmla="*/ 359751 h 3766704"/>
              <a:gd name="connsiteX7" fmla="*/ 882692 w 4638621"/>
              <a:gd name="connsiteY7" fmla="*/ 128257 h 376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8621" h="3766704">
                <a:moveTo>
                  <a:pt x="882692" y="128257"/>
                </a:moveTo>
                <a:cubicBezTo>
                  <a:pt x="1172059" y="313452"/>
                  <a:pt x="1563670" y="1195057"/>
                  <a:pt x="1959138" y="1470920"/>
                </a:cubicBezTo>
                <a:cubicBezTo>
                  <a:pt x="2354607" y="1746783"/>
                  <a:pt x="2813736" y="1509503"/>
                  <a:pt x="3255503" y="1783437"/>
                </a:cubicBezTo>
                <a:cubicBezTo>
                  <a:pt x="3697270" y="2057371"/>
                  <a:pt x="4833517" y="2784647"/>
                  <a:pt x="4609740" y="3114525"/>
                </a:cubicBezTo>
                <a:cubicBezTo>
                  <a:pt x="4385963" y="3444403"/>
                  <a:pt x="2659406" y="3809007"/>
                  <a:pt x="1912839" y="3762708"/>
                </a:cubicBezTo>
                <a:cubicBezTo>
                  <a:pt x="1166272" y="3716409"/>
                  <a:pt x="411989" y="3403892"/>
                  <a:pt x="130338" y="2836733"/>
                </a:cubicBezTo>
                <a:cubicBezTo>
                  <a:pt x="-151313" y="2269574"/>
                  <a:pt x="91755" y="809234"/>
                  <a:pt x="222935" y="359751"/>
                </a:cubicBezTo>
                <a:cubicBezTo>
                  <a:pt x="354115" y="-89732"/>
                  <a:pt x="593325" y="-56938"/>
                  <a:pt x="882692" y="128257"/>
                </a:cubicBezTo>
                <a:close/>
              </a:path>
            </a:pathLst>
          </a:custGeom>
          <a:solidFill>
            <a:srgbClr val="9BAA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任意多边形: 形状 5"/>
          <p:cNvSpPr/>
          <p:nvPr userDrawn="1"/>
        </p:nvSpPr>
        <p:spPr>
          <a:xfrm>
            <a:off x="6838844" y="2387008"/>
            <a:ext cx="3399104" cy="3408584"/>
          </a:xfrm>
          <a:custGeom>
            <a:avLst/>
            <a:gdLst>
              <a:gd name="connsiteX0" fmla="*/ 3648418 w 4532139"/>
              <a:gd name="connsiteY0" fmla="*/ 361 h 4544779"/>
              <a:gd name="connsiteX1" fmla="*/ 2294180 w 4532139"/>
              <a:gd name="connsiteY1" fmla="*/ 1331450 h 4544779"/>
              <a:gd name="connsiteX2" fmla="*/ 2062686 w 4532139"/>
              <a:gd name="connsiteY2" fmla="*/ 2604665 h 4544779"/>
              <a:gd name="connsiteX3" fmla="*/ 708448 w 4532139"/>
              <a:gd name="connsiteY3" fmla="*/ 3275996 h 4544779"/>
              <a:gd name="connsiteX4" fmla="*/ 60266 w 4532139"/>
              <a:gd name="connsiteY4" fmla="*/ 4039926 h 4544779"/>
              <a:gd name="connsiteX5" fmla="*/ 2178433 w 4532139"/>
              <a:gd name="connsiteY5" fmla="*/ 4526062 h 4544779"/>
              <a:gd name="connsiteX6" fmla="*/ 4366048 w 4532139"/>
              <a:gd name="connsiteY6" fmla="*/ 3391743 h 4544779"/>
              <a:gd name="connsiteX7" fmla="*/ 4296600 w 4532139"/>
              <a:gd name="connsiteY7" fmla="*/ 1458771 h 4544779"/>
              <a:gd name="connsiteX8" fmla="*/ 3648418 w 4532139"/>
              <a:gd name="connsiteY8" fmla="*/ 361 h 45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2139" h="4544779">
                <a:moveTo>
                  <a:pt x="3648418" y="361"/>
                </a:moveTo>
                <a:cubicBezTo>
                  <a:pt x="3314681" y="-20859"/>
                  <a:pt x="2558469" y="897399"/>
                  <a:pt x="2294180" y="1331450"/>
                </a:cubicBezTo>
                <a:cubicBezTo>
                  <a:pt x="2029891" y="1765501"/>
                  <a:pt x="2326975" y="2280574"/>
                  <a:pt x="2062686" y="2604665"/>
                </a:cubicBezTo>
                <a:cubicBezTo>
                  <a:pt x="1798397" y="2928756"/>
                  <a:pt x="1042185" y="3036786"/>
                  <a:pt x="708448" y="3275996"/>
                </a:cubicBezTo>
                <a:cubicBezTo>
                  <a:pt x="374711" y="3515206"/>
                  <a:pt x="-184732" y="3831582"/>
                  <a:pt x="60266" y="4039926"/>
                </a:cubicBezTo>
                <a:cubicBezTo>
                  <a:pt x="305264" y="4248270"/>
                  <a:pt x="1460803" y="4634092"/>
                  <a:pt x="2178433" y="4526062"/>
                </a:cubicBezTo>
                <a:cubicBezTo>
                  <a:pt x="2896063" y="4418032"/>
                  <a:pt x="4013020" y="3902958"/>
                  <a:pt x="4366048" y="3391743"/>
                </a:cubicBezTo>
                <a:cubicBezTo>
                  <a:pt x="4719076" y="2880528"/>
                  <a:pt x="4418134" y="2024001"/>
                  <a:pt x="4296600" y="1458771"/>
                </a:cubicBezTo>
                <a:cubicBezTo>
                  <a:pt x="4175066" y="893541"/>
                  <a:pt x="3982155" y="21581"/>
                  <a:pt x="3648418" y="361"/>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椭圆 6"/>
          <p:cNvSpPr/>
          <p:nvPr userDrawn="1"/>
        </p:nvSpPr>
        <p:spPr>
          <a:xfrm>
            <a:off x="364504" y="1546401"/>
            <a:ext cx="648342" cy="648342"/>
          </a:xfrm>
          <a:prstGeom prst="ellipse">
            <a:avLst/>
          </a:prstGeom>
          <a:solidFill>
            <a:srgbClr val="9BAA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椭圆 7"/>
          <p:cNvSpPr/>
          <p:nvPr userDrawn="1"/>
        </p:nvSpPr>
        <p:spPr>
          <a:xfrm>
            <a:off x="5336829" y="4322931"/>
            <a:ext cx="432022" cy="432022"/>
          </a:xfrm>
          <a:prstGeom prst="ellipse">
            <a:avLst/>
          </a:pr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13" name="任意多边形: 形状 12"/>
          <p:cNvSpPr/>
          <p:nvPr userDrawn="1"/>
        </p:nvSpPr>
        <p:spPr>
          <a:xfrm>
            <a:off x="8659389" y="-279203"/>
            <a:ext cx="969223" cy="868944"/>
          </a:xfrm>
          <a:custGeom>
            <a:avLst/>
            <a:gdLst>
              <a:gd name="connsiteX0" fmla="*/ 308843 w 981245"/>
              <a:gd name="connsiteY0" fmla="*/ 630226 h 639399"/>
              <a:gd name="connsiteX1" fmla="*/ 979403 w 981245"/>
              <a:gd name="connsiteY1" fmla="*/ 477826 h 639399"/>
              <a:gd name="connsiteX2" fmla="*/ 491723 w 981245"/>
              <a:gd name="connsiteY2" fmla="*/ 5386 h 639399"/>
              <a:gd name="connsiteX3" fmla="*/ 4043 w 981245"/>
              <a:gd name="connsiteY3" fmla="*/ 249226 h 639399"/>
              <a:gd name="connsiteX4" fmla="*/ 308843 w 981245"/>
              <a:gd name="connsiteY4" fmla="*/ 630226 h 63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245" h="639399">
                <a:moveTo>
                  <a:pt x="308843" y="630226"/>
                </a:moveTo>
                <a:cubicBezTo>
                  <a:pt x="471403" y="668326"/>
                  <a:pt x="948923" y="581966"/>
                  <a:pt x="979403" y="477826"/>
                </a:cubicBezTo>
                <a:cubicBezTo>
                  <a:pt x="1009883" y="373686"/>
                  <a:pt x="654283" y="43486"/>
                  <a:pt x="491723" y="5386"/>
                </a:cubicBezTo>
                <a:cubicBezTo>
                  <a:pt x="329163" y="-32714"/>
                  <a:pt x="37063" y="140006"/>
                  <a:pt x="4043" y="249226"/>
                </a:cubicBezTo>
                <a:cubicBezTo>
                  <a:pt x="-28977" y="358446"/>
                  <a:pt x="146283" y="592126"/>
                  <a:pt x="308843" y="630226"/>
                </a:cubicBezTo>
                <a:close/>
              </a:path>
            </a:pathLst>
          </a:custGeom>
          <a:solidFill>
            <a:srgbClr val="9BAA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2023/6/26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2023/6/26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7" name="图片 6" descr="水印">
            <a:extLst>
              <a:ext uri="{FF2B5EF4-FFF2-40B4-BE49-F238E27FC236}">
                <a16:creationId xmlns:a16="http://schemas.microsoft.com/office/drawing/2014/main" id="{8670C7E2-1FFB-1861-DE2C-6B11DC460E4E}"/>
              </a:ext>
            </a:extLst>
          </p:cNvPr>
          <p:cNvPicPr>
            <a:picLocks noChangeAspect="1"/>
          </p:cNvPicPr>
          <p:nvPr userDrawn="1"/>
        </p:nvPicPr>
        <p:blipFill>
          <a:blip r:embed="rId15"/>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1" y="934879"/>
            <a:ext cx="490394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2"/>
            <a:ext cx="27027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0"/>
          <p:cNvSpPr txBox="1"/>
          <p:nvPr/>
        </p:nvSpPr>
        <p:spPr>
          <a:xfrm>
            <a:off x="273497" y="179262"/>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04</a:t>
            </a:r>
            <a:endParaRPr lang="zh-CN" altLang="en-US" sz="3600" b="1" dirty="0">
              <a:solidFill>
                <a:srgbClr val="F2BEC9"/>
              </a:solidFill>
              <a:ea typeface="思源黑体" panose="020B0500000000000000" pitchFamily="34" charset="-122"/>
            </a:endParaRPr>
          </a:p>
        </p:txBody>
      </p:sp>
      <p:sp>
        <p:nvSpPr>
          <p:cNvPr id="5" name="文本框 31"/>
          <p:cNvSpPr txBox="1"/>
          <p:nvPr/>
        </p:nvSpPr>
        <p:spPr>
          <a:xfrm>
            <a:off x="1132343" y="267494"/>
            <a:ext cx="2649520" cy="438582"/>
          </a:xfrm>
          <a:prstGeom prst="rect">
            <a:avLst/>
          </a:prstGeom>
          <a:noFill/>
        </p:spPr>
        <p:txBody>
          <a:bodyPr wrap="square" lIns="68580" tIns="34290" rIns="68580" bIns="34290" rtlCol="0">
            <a:spAutoFit/>
          </a:bodyPr>
          <a:lstStyle/>
          <a:p>
            <a:r>
              <a:rPr lang="en-US" altLang="zh-CN" sz="2400" b="1" dirty="0" err="1">
                <a:solidFill>
                  <a:srgbClr val="FF0000"/>
                </a:solidFill>
                <a:latin typeface="+mj-lt"/>
                <a:ea typeface="思源黑体" panose="020B0500000000000000" pitchFamily="34" charset="-122"/>
              </a:rPr>
              <a:t>P</a:t>
            </a:r>
            <a:r>
              <a:rPr lang="en-US" altLang="zh-CN" sz="2400" b="1" dirty="0" err="1">
                <a:solidFill>
                  <a:srgbClr val="597986"/>
                </a:solidFill>
                <a:latin typeface="+mj-lt"/>
                <a:ea typeface="思源黑体" panose="020B0500000000000000" pitchFamily="34" charset="-122"/>
              </a:rPr>
              <a:t>OV</a:t>
            </a:r>
            <a:r>
              <a:rPr lang="en-US" altLang="zh-CN" sz="2400" b="1" dirty="0">
                <a:solidFill>
                  <a:srgbClr val="597986"/>
                </a:solidFill>
                <a:latin typeface="+mj-lt"/>
                <a:ea typeface="思源黑体" panose="020B0500000000000000" pitchFamily="34" charset="-122"/>
              </a:rPr>
              <a:t> (point of view)</a:t>
            </a:r>
            <a:endParaRPr lang="zh-CN" altLang="en-US" sz="2400" b="1" dirty="0">
              <a:solidFill>
                <a:srgbClr val="597986"/>
              </a:solidFill>
              <a:latin typeface="+mj-lt"/>
              <a:ea typeface="思源黑体" panose="020B0500000000000000" pitchFamily="34" charset="-122"/>
            </a:endParaRPr>
          </a:p>
        </p:txBody>
      </p:sp>
      <p:sp>
        <p:nvSpPr>
          <p:cNvPr id="6" name="椭圆 16"/>
          <p:cNvSpPr/>
          <p:nvPr/>
        </p:nvSpPr>
        <p:spPr>
          <a:xfrm rot="20508979">
            <a:off x="259130" y="160303"/>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7" name="椭圆 16"/>
          <p:cNvSpPr/>
          <p:nvPr/>
        </p:nvSpPr>
        <p:spPr>
          <a:xfrm rot="20508979">
            <a:off x="238567" y="1990637"/>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8" name="文本框 30"/>
          <p:cNvSpPr txBox="1"/>
          <p:nvPr/>
        </p:nvSpPr>
        <p:spPr>
          <a:xfrm>
            <a:off x="304122" y="2025149"/>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05</a:t>
            </a:r>
            <a:endParaRPr lang="zh-CN" altLang="en-US" sz="3600" b="1" dirty="0">
              <a:solidFill>
                <a:srgbClr val="F2BEC9"/>
              </a:solidFill>
              <a:ea typeface="思源黑体" panose="020B0500000000000000" pitchFamily="34" charset="-122"/>
            </a:endParaRPr>
          </a:p>
        </p:txBody>
      </p:sp>
      <p:sp>
        <p:nvSpPr>
          <p:cNvPr id="9" name="文本框 31"/>
          <p:cNvSpPr txBox="1"/>
          <p:nvPr/>
        </p:nvSpPr>
        <p:spPr>
          <a:xfrm>
            <a:off x="1102267" y="2087336"/>
            <a:ext cx="2649520"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L</a:t>
            </a:r>
            <a:r>
              <a:rPr lang="en-US" altLang="zh-CN" sz="2400" b="1" dirty="0">
                <a:solidFill>
                  <a:srgbClr val="597986"/>
                </a:solidFill>
                <a:latin typeface="+mj-lt"/>
                <a:ea typeface="思源黑体" panose="020B0500000000000000" pitchFamily="34" charset="-122"/>
              </a:rPr>
              <a:t>anguage </a:t>
            </a:r>
            <a:endParaRPr lang="zh-CN" altLang="en-US" sz="2400" b="1" dirty="0">
              <a:solidFill>
                <a:srgbClr val="597986"/>
              </a:solidFill>
              <a:latin typeface="+mj-lt"/>
              <a:ea typeface="思源黑体" panose="020B0500000000000000" pitchFamily="34" charset="-122"/>
            </a:endParaRPr>
          </a:p>
        </p:txBody>
      </p:sp>
      <p:sp>
        <p:nvSpPr>
          <p:cNvPr id="10" name="矩形 9"/>
          <p:cNvSpPr/>
          <p:nvPr/>
        </p:nvSpPr>
        <p:spPr>
          <a:xfrm>
            <a:off x="1066286" y="910486"/>
            <a:ext cx="3793746" cy="923330"/>
          </a:xfrm>
          <a:prstGeom prst="rect">
            <a:avLst/>
          </a:prstGeom>
          <a:solidFill>
            <a:schemeClr val="bg1"/>
          </a:solidFill>
        </p:spPr>
        <p:txBody>
          <a:bodyPr wrap="square">
            <a:spAutoFit/>
          </a:bodyPr>
          <a:lstStyle/>
          <a:p>
            <a:pPr algn="just"/>
            <a:r>
              <a:rPr lang="en-US" altLang="zh-CN" dirty="0"/>
              <a:t>1</a:t>
            </a:r>
            <a:r>
              <a:rPr lang="en-US" altLang="zh-CN" baseline="30000" dirty="0"/>
              <a:t>st</a:t>
            </a:r>
            <a:r>
              <a:rPr lang="en-US" altLang="zh-CN" dirty="0"/>
              <a:t> person limited</a:t>
            </a:r>
          </a:p>
          <a:p>
            <a:pPr algn="just"/>
            <a:r>
              <a:rPr lang="en-US" altLang="zh-CN" dirty="0"/>
              <a:t>a middle school student </a:t>
            </a:r>
          </a:p>
          <a:p>
            <a:pPr algn="just"/>
            <a:r>
              <a:rPr lang="en-US" altLang="zh-CN" dirty="0"/>
              <a:t>→  a college student? an adult?</a:t>
            </a:r>
          </a:p>
        </p:txBody>
      </p:sp>
      <p:sp>
        <p:nvSpPr>
          <p:cNvPr id="11" name="TextBox 10"/>
          <p:cNvSpPr txBox="1"/>
          <p:nvPr/>
        </p:nvSpPr>
        <p:spPr>
          <a:xfrm rot="21399870">
            <a:off x="4218474" y="318967"/>
            <a:ext cx="4465210" cy="353943"/>
          </a:xfrm>
          <a:prstGeom prst="rect">
            <a:avLst/>
          </a:prstGeom>
          <a:noFill/>
        </p:spPr>
        <p:txBody>
          <a:bodyPr wrap="square" rtlCol="0">
            <a:spAutoFit/>
          </a:bodyPr>
          <a:lstStyle/>
          <a:p>
            <a:r>
              <a:rPr lang="en-US" altLang="zh-CN" sz="1700" b="1" i="1" dirty="0">
                <a:latin typeface="Times New Roman" panose="02020603050405020304" pitchFamily="18" charset="0"/>
                <a:cs typeface="Times New Roman" panose="02020603050405020304" pitchFamily="18" charset="0"/>
              </a:rPr>
              <a:t>How did this experience influence my choice? </a:t>
            </a:r>
            <a:endParaRPr lang="zh-CN" altLang="en-US" sz="1700" b="1" i="1" dirty="0">
              <a:latin typeface="Times New Roman" panose="02020603050405020304" pitchFamily="18" charset="0"/>
              <a:cs typeface="Times New Roman" panose="02020603050405020304" pitchFamily="18" charset="0"/>
            </a:endParaRPr>
          </a:p>
        </p:txBody>
      </p:sp>
      <p:sp>
        <p:nvSpPr>
          <p:cNvPr id="12" name="矩形 11"/>
          <p:cNvSpPr/>
          <p:nvPr/>
        </p:nvSpPr>
        <p:spPr>
          <a:xfrm>
            <a:off x="4716016" y="910486"/>
            <a:ext cx="3793746" cy="923330"/>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altLang="zh-CN" b="1" dirty="0">
                <a:solidFill>
                  <a:srgbClr val="0000FF"/>
                </a:solidFill>
              </a:rPr>
              <a:t>major in writing</a:t>
            </a:r>
          </a:p>
          <a:p>
            <a:pPr marL="285750" indent="-285750" algn="just">
              <a:buFont typeface="Arial" panose="020B0604020202020204" pitchFamily="34" charset="0"/>
              <a:buChar char="•"/>
            </a:pPr>
            <a:r>
              <a:rPr lang="en-US" altLang="zh-CN" b="1" dirty="0">
                <a:solidFill>
                  <a:srgbClr val="0000FF"/>
                </a:solidFill>
              </a:rPr>
              <a:t>become a bilingual writer</a:t>
            </a:r>
          </a:p>
          <a:p>
            <a:pPr marL="285750" indent="-285750" algn="just">
              <a:buFont typeface="Arial" panose="020B0604020202020204" pitchFamily="34" charset="0"/>
              <a:buChar char="•"/>
            </a:pPr>
            <a:r>
              <a:rPr lang="en-US" altLang="zh-CN" b="1" dirty="0">
                <a:solidFill>
                  <a:srgbClr val="0000FF"/>
                </a:solidFill>
              </a:rPr>
              <a:t>...</a:t>
            </a:r>
          </a:p>
        </p:txBody>
      </p:sp>
      <p:sp>
        <p:nvSpPr>
          <p:cNvPr id="13" name="矩形 12"/>
          <p:cNvSpPr/>
          <p:nvPr/>
        </p:nvSpPr>
        <p:spPr>
          <a:xfrm>
            <a:off x="1064778" y="2525918"/>
            <a:ext cx="7526335" cy="1169551"/>
          </a:xfrm>
          <a:prstGeom prst="rect">
            <a:avLst/>
          </a:prstGeom>
          <a:solidFill>
            <a:schemeClr val="bg1"/>
          </a:solidFill>
        </p:spPr>
        <p:txBody>
          <a:bodyPr wrap="square">
            <a:spAutoFit/>
          </a:bodyPr>
          <a:lstStyle/>
          <a:p>
            <a:pPr algn="just"/>
            <a:r>
              <a:rPr lang="en-US" altLang="zh-CN" sz="1400" i="1" dirty="0"/>
              <a:t>“When I was in middle school, my social studies teacher asked me to enter a writing contest, I said no without thinking. I did not love writing.” ❶ </a:t>
            </a:r>
          </a:p>
          <a:p>
            <a:pPr algn="just"/>
            <a:r>
              <a:rPr lang="en-US" altLang="zh-CN" sz="1400" i="1" dirty="0"/>
              <a:t>“What did the horse think, as sped through the night? Did he get tired? Have doubts? Did he want to quit? I sympathized immediately. I got tired. I had doubts. I wanted to quit. But, like Revere’s horse, I kept going.” ❹ </a:t>
            </a:r>
            <a:endParaRPr lang="zh-CN" altLang="en-US" sz="1400" i="1" dirty="0"/>
          </a:p>
        </p:txBody>
      </p:sp>
      <p:sp>
        <p:nvSpPr>
          <p:cNvPr id="14" name="矩形 13"/>
          <p:cNvSpPr/>
          <p:nvPr/>
        </p:nvSpPr>
        <p:spPr>
          <a:xfrm>
            <a:off x="1034199" y="3700485"/>
            <a:ext cx="3793746" cy="923330"/>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altLang="zh-CN" b="1" dirty="0">
                <a:solidFill>
                  <a:srgbClr val="0000FF"/>
                </a:solidFill>
              </a:rPr>
              <a:t>long and short sentences</a:t>
            </a:r>
          </a:p>
          <a:p>
            <a:pPr marL="285750" indent="-285750" algn="just">
              <a:buFont typeface="Arial" panose="020B0604020202020204" pitchFamily="34" charset="0"/>
              <a:buChar char="•"/>
            </a:pPr>
            <a:r>
              <a:rPr lang="en-US" altLang="zh-CN" b="1" dirty="0">
                <a:solidFill>
                  <a:srgbClr val="0000FF"/>
                </a:solidFill>
              </a:rPr>
              <a:t>colloquial expressions</a:t>
            </a:r>
          </a:p>
          <a:p>
            <a:pPr marL="285750" indent="-285750" algn="just">
              <a:buFont typeface="Arial" panose="020B0604020202020204" pitchFamily="34" charset="0"/>
              <a:buChar char="•"/>
            </a:pPr>
            <a:r>
              <a:rPr lang="en-US" altLang="zh-CN" b="1" dirty="0">
                <a:solidFill>
                  <a:srgbClr val="0000FF"/>
                </a:solidFill>
              </a:rPr>
              <a:t>being simple and natural   </a:t>
            </a:r>
          </a:p>
        </p:txBody>
      </p:sp>
      <p:sp>
        <p:nvSpPr>
          <p:cNvPr id="15" name="TextBox 14"/>
          <p:cNvSpPr txBox="1"/>
          <p:nvPr/>
        </p:nvSpPr>
        <p:spPr>
          <a:xfrm>
            <a:off x="3023828" y="1936663"/>
            <a:ext cx="464451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000" b="1" dirty="0"/>
              <a:t>Everything is told from “my” perspective. </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2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p:bldP spid="11" grpId="0"/>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115616" y="1480094"/>
            <a:ext cx="1889696" cy="369332"/>
          </a:xfrm>
          <a:prstGeom prst="rect">
            <a:avLst/>
          </a:prstGeom>
          <a:solidFill>
            <a:srgbClr val="92D050"/>
          </a:solidFill>
        </p:spPr>
        <p:txBody>
          <a:bodyPr wrap="square" rtlCol="0">
            <a:spAutoFit/>
          </a:bodyPr>
          <a:lstStyle/>
          <a:p>
            <a:endParaRPr lang="zh-CN" altLang="en-US" dirty="0"/>
          </a:p>
        </p:txBody>
      </p:sp>
      <p:sp>
        <p:nvSpPr>
          <p:cNvPr id="17" name="TextBox 16"/>
          <p:cNvSpPr txBox="1"/>
          <p:nvPr/>
        </p:nvSpPr>
        <p:spPr>
          <a:xfrm>
            <a:off x="3005312" y="1563168"/>
            <a:ext cx="4158976" cy="369332"/>
          </a:xfrm>
          <a:prstGeom prst="rect">
            <a:avLst/>
          </a:prstGeom>
          <a:solidFill>
            <a:srgbClr val="FFC000"/>
          </a:solidFill>
        </p:spPr>
        <p:txBody>
          <a:bodyPr wrap="square" rtlCol="0">
            <a:spAutoFit/>
          </a:bodyPr>
          <a:lstStyle/>
          <a:p>
            <a:endParaRPr lang="zh-CN" altLang="en-US" dirty="0"/>
          </a:p>
        </p:txBody>
      </p:sp>
      <p:sp>
        <p:nvSpPr>
          <p:cNvPr id="16" name="TextBox 15"/>
          <p:cNvSpPr txBox="1"/>
          <p:nvPr/>
        </p:nvSpPr>
        <p:spPr>
          <a:xfrm>
            <a:off x="1178365" y="2923474"/>
            <a:ext cx="3753675" cy="587648"/>
          </a:xfrm>
          <a:prstGeom prst="rect">
            <a:avLst/>
          </a:prstGeom>
          <a:solidFill>
            <a:srgbClr val="FF99FF"/>
          </a:solidFill>
        </p:spPr>
        <p:txBody>
          <a:bodyPr wrap="square" rtlCol="0">
            <a:spAutoFit/>
          </a:bodyPr>
          <a:lstStyle/>
          <a:p>
            <a:endParaRPr lang="zh-CN" altLang="en-US" dirty="0"/>
          </a:p>
        </p:txBody>
      </p:sp>
      <p:sp>
        <p:nvSpPr>
          <p:cNvPr id="10" name="TextBox 9"/>
          <p:cNvSpPr txBox="1"/>
          <p:nvPr/>
        </p:nvSpPr>
        <p:spPr>
          <a:xfrm>
            <a:off x="2033203" y="2554142"/>
            <a:ext cx="1746709" cy="369332"/>
          </a:xfrm>
          <a:prstGeom prst="rect">
            <a:avLst/>
          </a:prstGeom>
          <a:solidFill>
            <a:srgbClr val="FF99FF"/>
          </a:solidFill>
        </p:spPr>
        <p:txBody>
          <a:bodyPr wrap="square" rtlCol="0">
            <a:spAutoFit/>
          </a:bodyPr>
          <a:lstStyle/>
          <a:p>
            <a:endParaRPr lang="zh-CN" altLang="en-US" dirty="0"/>
          </a:p>
        </p:txBody>
      </p:sp>
      <p:sp>
        <p:nvSpPr>
          <p:cNvPr id="9" name="TextBox 8"/>
          <p:cNvSpPr txBox="1"/>
          <p:nvPr/>
        </p:nvSpPr>
        <p:spPr>
          <a:xfrm>
            <a:off x="1115616" y="1822829"/>
            <a:ext cx="3635374" cy="369332"/>
          </a:xfrm>
          <a:prstGeom prst="rect">
            <a:avLst/>
          </a:prstGeom>
          <a:solidFill>
            <a:srgbClr val="FFC000"/>
          </a:solidFill>
        </p:spPr>
        <p:txBody>
          <a:bodyPr wrap="square" rtlCol="0">
            <a:spAutoFit/>
          </a:bodyPr>
          <a:lstStyle/>
          <a:p>
            <a:endParaRPr lang="zh-CN" altLang="en-US" dirty="0"/>
          </a:p>
        </p:txBody>
      </p:sp>
      <p:sp>
        <p:nvSpPr>
          <p:cNvPr id="8" name="TextBox 7"/>
          <p:cNvSpPr txBox="1"/>
          <p:nvPr/>
        </p:nvSpPr>
        <p:spPr>
          <a:xfrm>
            <a:off x="4284998" y="2566526"/>
            <a:ext cx="2159210" cy="369332"/>
          </a:xfrm>
          <a:prstGeom prst="rect">
            <a:avLst/>
          </a:prstGeom>
          <a:solidFill>
            <a:srgbClr val="FFC000"/>
          </a:solidFill>
        </p:spPr>
        <p:txBody>
          <a:bodyPr wrap="square" rtlCol="0">
            <a:spAutoFit/>
          </a:bodyPr>
          <a:lstStyle/>
          <a:p>
            <a:endParaRPr lang="zh-CN" altLang="en-US" dirty="0"/>
          </a:p>
        </p:txBody>
      </p:sp>
      <p:sp>
        <p:nvSpPr>
          <p:cNvPr id="7" name="TextBox 6"/>
          <p:cNvSpPr txBox="1"/>
          <p:nvPr/>
        </p:nvSpPr>
        <p:spPr>
          <a:xfrm>
            <a:off x="1115616" y="1016760"/>
            <a:ext cx="3312368" cy="648000"/>
          </a:xfrm>
          <a:prstGeom prst="rect">
            <a:avLst/>
          </a:prstGeom>
          <a:solidFill>
            <a:srgbClr val="92D050"/>
          </a:solidFill>
        </p:spPr>
        <p:txBody>
          <a:bodyPr wrap="square" rtlCol="0">
            <a:spAutoFit/>
          </a:bodyPr>
          <a:lstStyle/>
          <a:p>
            <a:endParaRPr lang="zh-CN" altLang="en-US" dirty="0"/>
          </a:p>
        </p:txBody>
      </p:sp>
      <p:sp>
        <p:nvSpPr>
          <p:cNvPr id="4" name="TextBox 3"/>
          <p:cNvSpPr txBox="1"/>
          <p:nvPr/>
        </p:nvSpPr>
        <p:spPr>
          <a:xfrm>
            <a:off x="7092280" y="623248"/>
            <a:ext cx="936104" cy="369332"/>
          </a:xfrm>
          <a:prstGeom prst="rect">
            <a:avLst/>
          </a:prstGeom>
          <a:solidFill>
            <a:srgbClr val="92D050"/>
          </a:solidFill>
        </p:spPr>
        <p:txBody>
          <a:bodyPr wrap="square" rtlCol="0">
            <a:spAutoFit/>
          </a:bodyPr>
          <a:lstStyle/>
          <a:p>
            <a:endParaRPr lang="zh-CN" altLang="en-US" dirty="0"/>
          </a:p>
        </p:txBody>
      </p:sp>
      <p:sp>
        <p:nvSpPr>
          <p:cNvPr id="2" name="矩形 1"/>
          <p:cNvSpPr/>
          <p:nvPr/>
        </p:nvSpPr>
        <p:spPr>
          <a:xfrm>
            <a:off x="393476" y="601262"/>
            <a:ext cx="8715028" cy="2308324"/>
          </a:xfrm>
          <a:prstGeom prst="rect">
            <a:avLst/>
          </a:prstGeom>
        </p:spPr>
        <p:txBody>
          <a:bodyPr wrap="square">
            <a:spAutoFit/>
          </a:bodyPr>
          <a:lstStyle/>
          <a:p>
            <a:pPr algn="just"/>
            <a:r>
              <a:rPr lang="en-US" altLang="zh-CN" dirty="0"/>
              <a:t>Para. 1 A few weeks later, when I almost forgot the contest, there came the news.</a:t>
            </a:r>
            <a:endParaRPr lang="zh-CN" altLang="zh-CN" dirty="0"/>
          </a:p>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a:p>
            <a:pPr algn="just"/>
            <a:r>
              <a:rPr lang="en-US" altLang="zh-CN" dirty="0"/>
              <a:t>Para. 2 I went to my teacher’ office after the award presentation.</a:t>
            </a:r>
            <a:endParaRPr lang="zh-CN" altLang="zh-CN" dirty="0"/>
          </a:p>
        </p:txBody>
      </p:sp>
      <p:sp>
        <p:nvSpPr>
          <p:cNvPr id="3" name="文本框 30"/>
          <p:cNvSpPr txBox="1"/>
          <p:nvPr/>
        </p:nvSpPr>
        <p:spPr>
          <a:xfrm>
            <a:off x="107504" y="0"/>
            <a:ext cx="3888432" cy="623248"/>
          </a:xfrm>
          <a:prstGeom prst="rect">
            <a:avLst/>
          </a:prstGeom>
          <a:noFill/>
        </p:spPr>
        <p:txBody>
          <a:bodyPr wrap="square" lIns="68580" tIns="34290" rIns="68580" bIns="34290" rtlCol="0">
            <a:spAutoFit/>
          </a:bodyPr>
          <a:lstStyle/>
          <a:p>
            <a:r>
              <a:rPr lang="en-US" altLang="zh-CN" sz="3600" b="1" dirty="0">
                <a:solidFill>
                  <a:srgbClr val="F2BEC9"/>
                </a:solidFill>
                <a:effectLst>
                  <a:outerShdw blurRad="38100" dist="38100" dir="2700000" algn="tl">
                    <a:srgbClr val="000000">
                      <a:alpha val="43137"/>
                    </a:srgbClr>
                  </a:outerShdw>
                </a:effectLst>
                <a:ea typeface="思源黑体" panose="020B0500000000000000" pitchFamily="34" charset="-122"/>
              </a:rPr>
              <a:t>Plot development</a:t>
            </a:r>
            <a:endParaRPr lang="zh-CN" altLang="en-US" sz="3600" b="1" dirty="0">
              <a:solidFill>
                <a:srgbClr val="F2BEC9"/>
              </a:solidFill>
              <a:effectLst>
                <a:outerShdw blurRad="38100" dist="38100" dir="2700000" algn="tl">
                  <a:srgbClr val="000000">
                    <a:alpha val="43137"/>
                  </a:srgbClr>
                </a:outerShdw>
              </a:effectLst>
              <a:ea typeface="思源黑体" panose="020B0500000000000000" pitchFamily="34" charset="-122"/>
            </a:endParaRPr>
          </a:p>
        </p:txBody>
      </p:sp>
      <p:sp>
        <p:nvSpPr>
          <p:cNvPr id="13" name="TextBox 12"/>
          <p:cNvSpPr txBox="1"/>
          <p:nvPr/>
        </p:nvSpPr>
        <p:spPr>
          <a:xfrm>
            <a:off x="1115616" y="2162218"/>
            <a:ext cx="4824536" cy="369332"/>
          </a:xfrm>
          <a:prstGeom prst="rect">
            <a:avLst/>
          </a:prstGeom>
          <a:solidFill>
            <a:srgbClr val="FF99FF"/>
          </a:solidFill>
        </p:spPr>
        <p:txBody>
          <a:bodyPr wrap="square" rtlCol="0">
            <a:spAutoFit/>
          </a:bodyPr>
          <a:lstStyle/>
          <a:p>
            <a:endParaRPr lang="zh-CN" altLang="en-US" dirty="0"/>
          </a:p>
        </p:txBody>
      </p:sp>
      <p:sp>
        <p:nvSpPr>
          <p:cNvPr id="5" name="TextBox 4"/>
          <p:cNvSpPr txBox="1"/>
          <p:nvPr/>
        </p:nvSpPr>
        <p:spPr>
          <a:xfrm>
            <a:off x="1115616" y="1016760"/>
            <a:ext cx="8028384" cy="1477328"/>
          </a:xfrm>
          <a:prstGeom prst="rect">
            <a:avLst/>
          </a:prstGeom>
          <a:noFill/>
        </p:spPr>
        <p:txBody>
          <a:bodyPr wrap="square" rtlCol="0">
            <a:spAutoFit/>
          </a:bodyPr>
          <a:lstStyle/>
          <a:p>
            <a:pPr marL="342900" indent="-342900">
              <a:buAutoNum type="arabicPeriod"/>
            </a:pPr>
            <a:r>
              <a:rPr lang="en-US" altLang="zh-CN" dirty="0"/>
              <a:t>What’s the news?</a:t>
            </a:r>
          </a:p>
          <a:p>
            <a:pPr marL="342900" indent="-342900">
              <a:buAutoNum type="arabicPeriod"/>
            </a:pPr>
            <a:r>
              <a:rPr lang="en-US" altLang="zh-CN" dirty="0"/>
              <a:t>How did I react to the news?</a:t>
            </a:r>
          </a:p>
          <a:p>
            <a:r>
              <a:rPr lang="en-US" altLang="zh-CN" dirty="0"/>
              <a:t>The news also said I had an award presentation to take part in.</a:t>
            </a:r>
          </a:p>
          <a:p>
            <a:pPr marL="342900" indent="-342900">
              <a:buFont typeface="+mj-lt"/>
              <a:buAutoNum type="arabicPeriod" startAt="3"/>
            </a:pPr>
            <a:r>
              <a:rPr lang="en-US" altLang="zh-CN" dirty="0"/>
              <a:t>How was the award presentation?</a:t>
            </a:r>
          </a:p>
          <a:p>
            <a:r>
              <a:rPr lang="en-US" altLang="zh-CN" dirty="0"/>
              <a:t>I wanted to extend my thankfulness to my teacher. </a:t>
            </a:r>
          </a:p>
        </p:txBody>
      </p:sp>
      <p:sp>
        <p:nvSpPr>
          <p:cNvPr id="6" name="TextBox 5"/>
          <p:cNvSpPr txBox="1"/>
          <p:nvPr/>
        </p:nvSpPr>
        <p:spPr>
          <a:xfrm>
            <a:off x="4788024" y="991832"/>
            <a:ext cx="4534966" cy="1477328"/>
          </a:xfrm>
          <a:prstGeom prst="rect">
            <a:avLst/>
          </a:prstGeom>
          <a:noFill/>
        </p:spPr>
        <p:txBody>
          <a:bodyPr wrap="square" rtlCol="0">
            <a:spAutoFit/>
          </a:bodyPr>
          <a:lstStyle/>
          <a:p>
            <a:r>
              <a:rPr lang="en-US" altLang="zh-CN" b="1" i="1" dirty="0">
                <a:latin typeface="Times New Roman" panose="02020603050405020304" pitchFamily="18" charset="0"/>
                <a:cs typeface="Times New Roman" panose="02020603050405020304" pitchFamily="18" charset="0"/>
              </a:rPr>
              <a:t>result of the contest</a:t>
            </a:r>
          </a:p>
          <a:p>
            <a:r>
              <a:rPr lang="en-US" altLang="zh-CN" b="1" i="1" dirty="0">
                <a:latin typeface="Times New Roman" panose="02020603050405020304" pitchFamily="18" charset="0"/>
                <a:cs typeface="Times New Roman" panose="02020603050405020304" pitchFamily="18" charset="0"/>
              </a:rPr>
              <a:t>my feelings, action</a:t>
            </a:r>
          </a:p>
          <a:p>
            <a:endParaRPr lang="en-US" altLang="zh-CN" b="1" i="1" dirty="0">
              <a:latin typeface="Times New Roman" panose="02020603050405020304" pitchFamily="18" charset="0"/>
              <a:cs typeface="Times New Roman" panose="02020603050405020304" pitchFamily="18" charset="0"/>
            </a:endParaRPr>
          </a:p>
          <a:p>
            <a:r>
              <a:rPr lang="en-US" altLang="zh-CN" b="1" i="1" dirty="0">
                <a:latin typeface="Times New Roman" panose="02020603050405020304" pitchFamily="18" charset="0"/>
                <a:cs typeface="Times New Roman" panose="02020603050405020304" pitchFamily="18" charset="0"/>
              </a:rPr>
              <a:t>my feelings, action &amp; reasons for winning </a:t>
            </a:r>
            <a:endParaRPr lang="zh-CN" altLang="en-US" b="1" i="1" dirty="0">
              <a:latin typeface="Times New Roman" panose="02020603050405020304" pitchFamily="18" charset="0"/>
              <a:cs typeface="Times New Roman" panose="02020603050405020304" pitchFamily="18" charset="0"/>
            </a:endParaRPr>
          </a:p>
          <a:p>
            <a:r>
              <a:rPr lang="en-US" altLang="zh-CN" b="1" i="1" dirty="0">
                <a:latin typeface="Times New Roman" panose="02020603050405020304" pitchFamily="18" charset="0"/>
                <a:cs typeface="Times New Roman" panose="02020603050405020304" pitchFamily="18" charset="0"/>
              </a:rPr>
              <a:t>                           &amp; the audience’s reaction          </a:t>
            </a:r>
            <a:endParaRPr lang="zh-CN" altLang="en-US" b="1" i="1" dirty="0">
              <a:latin typeface="Times New Roman" panose="02020603050405020304" pitchFamily="18" charset="0"/>
              <a:cs typeface="Times New Roman" panose="02020603050405020304" pitchFamily="18" charset="0"/>
            </a:endParaRPr>
          </a:p>
        </p:txBody>
      </p:sp>
      <p:sp>
        <p:nvSpPr>
          <p:cNvPr id="11" name="左弧形箭头 10"/>
          <p:cNvSpPr/>
          <p:nvPr/>
        </p:nvSpPr>
        <p:spPr>
          <a:xfrm>
            <a:off x="755576" y="1491630"/>
            <a:ext cx="216024" cy="4320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左弧形箭头 11"/>
          <p:cNvSpPr/>
          <p:nvPr/>
        </p:nvSpPr>
        <p:spPr>
          <a:xfrm>
            <a:off x="755576" y="2130860"/>
            <a:ext cx="216024" cy="4320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TextBox 13"/>
          <p:cNvSpPr txBox="1"/>
          <p:nvPr/>
        </p:nvSpPr>
        <p:spPr>
          <a:xfrm>
            <a:off x="1089740" y="2936424"/>
            <a:ext cx="5688632" cy="1200329"/>
          </a:xfrm>
          <a:prstGeom prst="rect">
            <a:avLst/>
          </a:prstGeom>
          <a:noFill/>
        </p:spPr>
        <p:txBody>
          <a:bodyPr wrap="square" rtlCol="0">
            <a:spAutoFit/>
          </a:bodyPr>
          <a:lstStyle/>
          <a:p>
            <a:pPr marL="342900" indent="-342900">
              <a:buAutoNum type="arabicPeriod"/>
            </a:pPr>
            <a:r>
              <a:rPr lang="en-US" altLang="zh-CN" dirty="0"/>
              <a:t>Why did I go to my teacher’s office?</a:t>
            </a:r>
          </a:p>
          <a:p>
            <a:pPr marL="342900" indent="-342900">
              <a:buAutoNum type="arabicPeriod"/>
            </a:pPr>
            <a:r>
              <a:rPr lang="en-US" altLang="zh-CN" dirty="0"/>
              <a:t>How did the teacher react? </a:t>
            </a:r>
          </a:p>
          <a:p>
            <a:pPr marL="342900" indent="-342900">
              <a:buAutoNum type="arabicPeriod"/>
            </a:pPr>
            <a:endParaRPr lang="en-US" altLang="zh-CN" dirty="0"/>
          </a:p>
          <a:p>
            <a:pPr marL="342900" indent="-342900">
              <a:buAutoNum type="arabicPeriod"/>
            </a:pPr>
            <a:r>
              <a:rPr lang="en-US" altLang="zh-CN" dirty="0"/>
              <a:t>What did I gain from this experience?</a:t>
            </a:r>
          </a:p>
        </p:txBody>
      </p:sp>
      <p:sp>
        <p:nvSpPr>
          <p:cNvPr id="15" name="TextBox 14"/>
          <p:cNvSpPr txBox="1"/>
          <p:nvPr/>
        </p:nvSpPr>
        <p:spPr>
          <a:xfrm>
            <a:off x="5149602" y="2910958"/>
            <a:ext cx="4534966" cy="1200329"/>
          </a:xfrm>
          <a:prstGeom prst="rect">
            <a:avLst/>
          </a:prstGeom>
          <a:noFill/>
        </p:spPr>
        <p:txBody>
          <a:bodyPr wrap="square" rtlCol="0">
            <a:spAutoFit/>
          </a:bodyPr>
          <a:lstStyle/>
          <a:p>
            <a:r>
              <a:rPr lang="en-US" altLang="zh-CN" b="1" i="1" dirty="0">
                <a:latin typeface="Times New Roman" panose="02020603050405020304" pitchFamily="18" charset="0"/>
                <a:cs typeface="Times New Roman" panose="02020603050405020304" pitchFamily="18" charset="0"/>
              </a:rPr>
              <a:t>reason—my action</a:t>
            </a:r>
          </a:p>
          <a:p>
            <a:r>
              <a:rPr lang="en-US" altLang="zh-CN" b="1" i="1" dirty="0">
                <a:latin typeface="Times New Roman" panose="02020603050405020304" pitchFamily="18" charset="0"/>
                <a:cs typeface="Times New Roman" panose="02020603050405020304" pitchFamily="18" charset="0"/>
              </a:rPr>
              <a:t>the teacher’s reaction- gestures, facial expressions, words</a:t>
            </a:r>
          </a:p>
          <a:p>
            <a:r>
              <a:rPr lang="en-US" altLang="zh-CN" b="1" i="1" dirty="0">
                <a:latin typeface="Times New Roman" panose="02020603050405020304" pitchFamily="18" charset="0"/>
                <a:cs typeface="Times New Roman" panose="02020603050405020304" pitchFamily="18" charset="0"/>
              </a:rPr>
              <a:t>victory? lesson? reflection?</a:t>
            </a:r>
            <a:endParaRPr lang="zh-CN" altLang="en-US"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968768" y="111569"/>
            <a:ext cx="2196244" cy="400110"/>
          </a:xfrm>
          <a:prstGeom prst="rect">
            <a:avLst/>
          </a:prstGeom>
          <a:noFill/>
        </p:spPr>
        <p:txBody>
          <a:bodyPr wrap="square" rtlCol="0">
            <a:spAutoFit/>
          </a:bodyPr>
          <a:lstStyle/>
          <a:p>
            <a:r>
              <a:rPr lang="en-US" altLang="zh-CN" sz="2000" b="1" i="1" dirty="0">
                <a:solidFill>
                  <a:srgbClr val="0000FF"/>
                </a:solidFill>
                <a:latin typeface="Times New Roman" panose="02020603050405020304" pitchFamily="18" charset="0"/>
                <a:cs typeface="Times New Roman" panose="02020603050405020304" pitchFamily="18" charset="0"/>
              </a:rPr>
              <a:t>logical reasoning </a:t>
            </a:r>
            <a:endParaRPr lang="zh-CN" altLang="en-US" sz="2000" b="1" i="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0" grpId="0" animBg="1"/>
      <p:bldP spid="9" grpId="0" animBg="1"/>
      <p:bldP spid="8" grpId="0" animBg="1"/>
      <p:bldP spid="7" grpId="0" animBg="1"/>
      <p:bldP spid="4" grpId="0" animBg="1"/>
      <p:bldP spid="3" grpId="0"/>
      <p:bldP spid="13" grpId="0" animBg="1"/>
      <p:bldP spid="11" grpId="0" animBg="1"/>
      <p:bldP spid="12"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26260" y="407477"/>
            <a:ext cx="8162164" cy="746358"/>
          </a:xfrm>
          <a:prstGeom prst="rect">
            <a:avLst/>
          </a:prstGeom>
        </p:spPr>
        <p:txBody>
          <a:bodyPr wrap="square" lIns="68580" tIns="34290" rIns="68580" bIns="34290">
            <a:spAutoFit/>
          </a:bodyPr>
          <a:lstStyle/>
          <a:p>
            <a:pPr algn="dist"/>
            <a:r>
              <a:rPr lang="zh-CN" altLang="en-US" sz="4400" b="1" spc="450" dirty="0">
                <a:solidFill>
                  <a:srgbClr val="597986"/>
                </a:solidFill>
                <a:latin typeface="思源黑体" panose="020B0500000000000000" pitchFamily="34" charset="-122"/>
                <a:ea typeface="思源黑体" panose="020B0500000000000000" pitchFamily="34" charset="-122"/>
              </a:rPr>
              <a:t>读后续写</a:t>
            </a:r>
            <a:r>
              <a:rPr lang="en-US" altLang="zh-CN" sz="4400" b="1" spc="450" dirty="0">
                <a:solidFill>
                  <a:srgbClr val="597986"/>
                </a:solidFill>
                <a:latin typeface="思源黑体" panose="020B0500000000000000" pitchFamily="34" charset="-122"/>
                <a:ea typeface="思源黑体" panose="020B0500000000000000" pitchFamily="34" charset="-122"/>
              </a:rPr>
              <a:t>——</a:t>
            </a:r>
            <a:r>
              <a:rPr lang="en-US" altLang="zh-CN" sz="4400" b="1" spc="450" dirty="0">
                <a:solidFill>
                  <a:srgbClr val="597986"/>
                </a:solidFill>
                <a:latin typeface="Cambria" panose="02040503050406030204" pitchFamily="18" charset="0"/>
                <a:ea typeface="Cambria" panose="02040503050406030204" pitchFamily="18" charset="0"/>
              </a:rPr>
              <a:t>how to write?</a:t>
            </a:r>
            <a:endParaRPr lang="zh-CN" altLang="en-US" sz="4400" b="1" spc="450" dirty="0">
              <a:solidFill>
                <a:srgbClr val="597986"/>
              </a:solidFill>
              <a:latin typeface="Cambria" panose="02040503050406030204" pitchFamily="18" charset="0"/>
              <a:ea typeface="思源黑体" panose="020B0500000000000000" pitchFamily="34" charset="-122"/>
            </a:endParaRPr>
          </a:p>
        </p:txBody>
      </p:sp>
      <p:sp>
        <p:nvSpPr>
          <p:cNvPr id="19" name="文本框 18"/>
          <p:cNvSpPr txBox="1"/>
          <p:nvPr/>
        </p:nvSpPr>
        <p:spPr>
          <a:xfrm>
            <a:off x="2084710" y="1489835"/>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01</a:t>
            </a:r>
            <a:endParaRPr lang="zh-CN" altLang="en-US" sz="3600" b="1" dirty="0">
              <a:solidFill>
                <a:srgbClr val="F2BEC9"/>
              </a:solidFill>
              <a:ea typeface="思源黑体" panose="020B0500000000000000" pitchFamily="34" charset="-122"/>
            </a:endParaRPr>
          </a:p>
        </p:txBody>
      </p:sp>
      <p:sp>
        <p:nvSpPr>
          <p:cNvPr id="20" name="文本框 19"/>
          <p:cNvSpPr txBox="1"/>
          <p:nvPr/>
        </p:nvSpPr>
        <p:spPr>
          <a:xfrm>
            <a:off x="2898061" y="1568355"/>
            <a:ext cx="2649520"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C</a:t>
            </a:r>
            <a:r>
              <a:rPr lang="en-US" altLang="zh-CN" sz="2400" b="1" dirty="0">
                <a:solidFill>
                  <a:srgbClr val="597986"/>
                </a:solidFill>
                <a:latin typeface="+mj-lt"/>
                <a:ea typeface="思源黑体" panose="020B0500000000000000" pitchFamily="34" charset="-122"/>
              </a:rPr>
              <a:t>haracters </a:t>
            </a:r>
            <a:endParaRPr lang="zh-CN" altLang="en-US" sz="2400" b="1" dirty="0">
              <a:solidFill>
                <a:srgbClr val="597986"/>
              </a:solidFill>
              <a:latin typeface="+mj-lt"/>
              <a:ea typeface="思源黑体" panose="020B0500000000000000" pitchFamily="34" charset="-122"/>
            </a:endParaRPr>
          </a:p>
        </p:txBody>
      </p:sp>
      <p:sp>
        <p:nvSpPr>
          <p:cNvPr id="23" name="文本框 22"/>
          <p:cNvSpPr txBox="1"/>
          <p:nvPr/>
        </p:nvSpPr>
        <p:spPr>
          <a:xfrm>
            <a:off x="4880057" y="1483216"/>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02</a:t>
            </a:r>
            <a:endParaRPr lang="zh-CN" altLang="en-US" sz="3600" b="1" dirty="0">
              <a:solidFill>
                <a:srgbClr val="F2BEC9"/>
              </a:solidFill>
              <a:ea typeface="思源黑体" panose="020B0500000000000000" pitchFamily="34" charset="-122"/>
            </a:endParaRPr>
          </a:p>
        </p:txBody>
      </p:sp>
      <p:sp>
        <p:nvSpPr>
          <p:cNvPr id="24" name="文本框 23"/>
          <p:cNvSpPr txBox="1"/>
          <p:nvPr/>
        </p:nvSpPr>
        <p:spPr>
          <a:xfrm>
            <a:off x="5756286" y="1582168"/>
            <a:ext cx="2649520"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P</a:t>
            </a:r>
            <a:r>
              <a:rPr lang="en-US" altLang="zh-CN" sz="2400" b="1" dirty="0">
                <a:solidFill>
                  <a:srgbClr val="597986"/>
                </a:solidFill>
                <a:latin typeface="+mj-lt"/>
                <a:ea typeface="思源黑体" panose="020B0500000000000000" pitchFamily="34" charset="-122"/>
              </a:rPr>
              <a:t>lot</a:t>
            </a:r>
            <a:endParaRPr lang="zh-CN" altLang="en-US" sz="2400" b="1" dirty="0">
              <a:solidFill>
                <a:srgbClr val="597986"/>
              </a:solidFill>
              <a:latin typeface="+mj-lt"/>
              <a:ea typeface="思源黑体" panose="020B0500000000000000" pitchFamily="34" charset="-122"/>
            </a:endParaRPr>
          </a:p>
        </p:txBody>
      </p:sp>
      <p:sp>
        <p:nvSpPr>
          <p:cNvPr id="27" name="文本框 26"/>
          <p:cNvSpPr txBox="1"/>
          <p:nvPr/>
        </p:nvSpPr>
        <p:spPr>
          <a:xfrm>
            <a:off x="2116712" y="2369848"/>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03</a:t>
            </a:r>
            <a:endParaRPr lang="zh-CN" altLang="en-US" sz="3600" b="1" dirty="0">
              <a:solidFill>
                <a:srgbClr val="F2BEC9"/>
              </a:solidFill>
              <a:ea typeface="思源黑体" panose="020B0500000000000000" pitchFamily="34" charset="-122"/>
            </a:endParaRPr>
          </a:p>
        </p:txBody>
      </p:sp>
      <p:sp>
        <p:nvSpPr>
          <p:cNvPr id="28" name="文本框 27"/>
          <p:cNvSpPr txBox="1"/>
          <p:nvPr/>
        </p:nvSpPr>
        <p:spPr>
          <a:xfrm>
            <a:off x="2898061" y="2462181"/>
            <a:ext cx="1409281"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C</a:t>
            </a:r>
            <a:r>
              <a:rPr lang="en-US" altLang="zh-CN" sz="2400" b="1" dirty="0">
                <a:solidFill>
                  <a:srgbClr val="597986"/>
                </a:solidFill>
                <a:latin typeface="+mj-lt"/>
                <a:ea typeface="思源黑体" panose="020B0500000000000000" pitchFamily="34" charset="-122"/>
              </a:rPr>
              <a:t>lues</a:t>
            </a:r>
            <a:endParaRPr lang="zh-CN" altLang="en-US" sz="2400" b="1" dirty="0">
              <a:solidFill>
                <a:srgbClr val="597986"/>
              </a:solidFill>
              <a:latin typeface="+mj-lt"/>
              <a:ea typeface="思源黑体" panose="020B0500000000000000" pitchFamily="34" charset="-122"/>
            </a:endParaRPr>
          </a:p>
        </p:txBody>
      </p:sp>
      <p:sp>
        <p:nvSpPr>
          <p:cNvPr id="31" name="文本框 30"/>
          <p:cNvSpPr txBox="1"/>
          <p:nvPr/>
        </p:nvSpPr>
        <p:spPr>
          <a:xfrm>
            <a:off x="4880058" y="2373949"/>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04</a:t>
            </a:r>
            <a:endParaRPr lang="zh-CN" altLang="en-US" sz="3600" b="1" dirty="0">
              <a:solidFill>
                <a:srgbClr val="F2BEC9"/>
              </a:solidFill>
              <a:ea typeface="思源黑体" panose="020B0500000000000000" pitchFamily="34" charset="-122"/>
            </a:endParaRPr>
          </a:p>
        </p:txBody>
      </p:sp>
      <p:sp>
        <p:nvSpPr>
          <p:cNvPr id="32" name="文本框 31"/>
          <p:cNvSpPr txBox="1"/>
          <p:nvPr/>
        </p:nvSpPr>
        <p:spPr>
          <a:xfrm>
            <a:off x="5738904" y="2462181"/>
            <a:ext cx="2649520" cy="438582"/>
          </a:xfrm>
          <a:prstGeom prst="rect">
            <a:avLst/>
          </a:prstGeom>
          <a:noFill/>
        </p:spPr>
        <p:txBody>
          <a:bodyPr wrap="square" lIns="68580" tIns="34290" rIns="68580" bIns="34290" rtlCol="0">
            <a:spAutoFit/>
          </a:bodyPr>
          <a:lstStyle/>
          <a:p>
            <a:r>
              <a:rPr lang="en-US" altLang="zh-CN" sz="2400" b="1" dirty="0" err="1">
                <a:solidFill>
                  <a:srgbClr val="FF0000"/>
                </a:solidFill>
                <a:latin typeface="+mj-lt"/>
                <a:ea typeface="思源黑体" panose="020B0500000000000000" pitchFamily="34" charset="-122"/>
              </a:rPr>
              <a:t>P</a:t>
            </a:r>
            <a:r>
              <a:rPr lang="en-US" altLang="zh-CN" sz="2400" b="1" dirty="0" err="1">
                <a:solidFill>
                  <a:srgbClr val="597986"/>
                </a:solidFill>
                <a:latin typeface="+mj-lt"/>
                <a:ea typeface="思源黑体" panose="020B0500000000000000" pitchFamily="34" charset="-122"/>
              </a:rPr>
              <a:t>OV</a:t>
            </a:r>
            <a:r>
              <a:rPr lang="en-US" altLang="zh-CN" sz="2400" b="1" dirty="0">
                <a:solidFill>
                  <a:srgbClr val="597986"/>
                </a:solidFill>
                <a:latin typeface="+mj-lt"/>
                <a:ea typeface="思源黑体" panose="020B0500000000000000" pitchFamily="34" charset="-122"/>
              </a:rPr>
              <a:t> (point of view)</a:t>
            </a:r>
            <a:endParaRPr lang="zh-CN" altLang="en-US" sz="2400" b="1" dirty="0">
              <a:solidFill>
                <a:srgbClr val="597986"/>
              </a:solidFill>
              <a:latin typeface="+mj-lt"/>
              <a:ea typeface="思源黑体" panose="020B0500000000000000" pitchFamily="34" charset="-122"/>
            </a:endParaRPr>
          </a:p>
        </p:txBody>
      </p:sp>
      <p:sp>
        <p:nvSpPr>
          <p:cNvPr id="34" name="椭圆 16"/>
          <p:cNvSpPr/>
          <p:nvPr/>
        </p:nvSpPr>
        <p:spPr>
          <a:xfrm rot="20508979">
            <a:off x="4865691" y="2354990"/>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35" name="椭圆 16"/>
          <p:cNvSpPr/>
          <p:nvPr/>
        </p:nvSpPr>
        <p:spPr>
          <a:xfrm rot="20508979">
            <a:off x="4865690" y="1433981"/>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37" name="椭圆 16"/>
          <p:cNvSpPr/>
          <p:nvPr/>
        </p:nvSpPr>
        <p:spPr>
          <a:xfrm rot="20508979">
            <a:off x="2070342" y="1433980"/>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38" name="椭圆 16"/>
          <p:cNvSpPr/>
          <p:nvPr/>
        </p:nvSpPr>
        <p:spPr>
          <a:xfrm rot="20508979">
            <a:off x="2051155" y="2354990"/>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4" name="任意多边形: 形状 3"/>
          <p:cNvSpPr/>
          <p:nvPr/>
        </p:nvSpPr>
        <p:spPr>
          <a:xfrm>
            <a:off x="-525171" y="1867334"/>
            <a:ext cx="2871788" cy="3525279"/>
          </a:xfrm>
          <a:custGeom>
            <a:avLst/>
            <a:gdLst>
              <a:gd name="connsiteX0" fmla="*/ 550466 w 3829051"/>
              <a:gd name="connsiteY0" fmla="*/ 157487 h 4700372"/>
              <a:gd name="connsiteX1" fmla="*/ 1185466 w 3829051"/>
              <a:gd name="connsiteY1" fmla="*/ 995687 h 4700372"/>
              <a:gd name="connsiteX2" fmla="*/ 1363266 w 3829051"/>
              <a:gd name="connsiteY2" fmla="*/ 1986287 h 4700372"/>
              <a:gd name="connsiteX3" fmla="*/ 1579166 w 3829051"/>
              <a:gd name="connsiteY3" fmla="*/ 2481587 h 4700372"/>
              <a:gd name="connsiteX4" fmla="*/ 2480866 w 3829051"/>
              <a:gd name="connsiteY4" fmla="*/ 3053087 h 4700372"/>
              <a:gd name="connsiteX5" fmla="*/ 3103166 w 3829051"/>
              <a:gd name="connsiteY5" fmla="*/ 3383287 h 4700372"/>
              <a:gd name="connsiteX6" fmla="*/ 3687366 w 3829051"/>
              <a:gd name="connsiteY6" fmla="*/ 3942087 h 4700372"/>
              <a:gd name="connsiteX7" fmla="*/ 3827066 w 3829051"/>
              <a:gd name="connsiteY7" fmla="*/ 4424687 h 4700372"/>
              <a:gd name="connsiteX8" fmla="*/ 3623866 w 3829051"/>
              <a:gd name="connsiteY8" fmla="*/ 4450087 h 4700372"/>
              <a:gd name="connsiteX9" fmla="*/ 182166 w 3829051"/>
              <a:gd name="connsiteY9" fmla="*/ 4361187 h 4700372"/>
              <a:gd name="connsiteX10" fmla="*/ 550466 w 3829051"/>
              <a:gd name="connsiteY10" fmla="*/ 157487 h 470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9051" h="4700372">
                <a:moveTo>
                  <a:pt x="550466" y="157487"/>
                </a:moveTo>
                <a:cubicBezTo>
                  <a:pt x="717683" y="-403430"/>
                  <a:pt x="1049999" y="690887"/>
                  <a:pt x="1185466" y="995687"/>
                </a:cubicBezTo>
                <a:cubicBezTo>
                  <a:pt x="1320933" y="1300487"/>
                  <a:pt x="1297649" y="1738637"/>
                  <a:pt x="1363266" y="1986287"/>
                </a:cubicBezTo>
                <a:cubicBezTo>
                  <a:pt x="1428883" y="2233937"/>
                  <a:pt x="1392899" y="2303787"/>
                  <a:pt x="1579166" y="2481587"/>
                </a:cubicBezTo>
                <a:cubicBezTo>
                  <a:pt x="1765433" y="2659387"/>
                  <a:pt x="2226866" y="2902804"/>
                  <a:pt x="2480866" y="3053087"/>
                </a:cubicBezTo>
                <a:cubicBezTo>
                  <a:pt x="2734866" y="3203370"/>
                  <a:pt x="2902083" y="3235120"/>
                  <a:pt x="3103166" y="3383287"/>
                </a:cubicBezTo>
                <a:cubicBezTo>
                  <a:pt x="3304249" y="3531454"/>
                  <a:pt x="3566716" y="3768520"/>
                  <a:pt x="3687366" y="3942087"/>
                </a:cubicBezTo>
                <a:cubicBezTo>
                  <a:pt x="3808016" y="4115654"/>
                  <a:pt x="3837649" y="4340020"/>
                  <a:pt x="3827066" y="4424687"/>
                </a:cubicBezTo>
                <a:cubicBezTo>
                  <a:pt x="3816483" y="4509354"/>
                  <a:pt x="3623866" y="4450087"/>
                  <a:pt x="3623866" y="4450087"/>
                </a:cubicBezTo>
                <a:cubicBezTo>
                  <a:pt x="3016383" y="4439504"/>
                  <a:pt x="694399" y="5074504"/>
                  <a:pt x="182166" y="4361187"/>
                </a:cubicBezTo>
                <a:cubicBezTo>
                  <a:pt x="-330067" y="3647870"/>
                  <a:pt x="383249" y="718404"/>
                  <a:pt x="550466" y="15748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b="80459"/>
          <a:stretch>
            <a:fillRect/>
          </a:stretch>
        </p:blipFill>
        <p:spPr>
          <a:xfrm rot="3871859">
            <a:off x="-383355" y="3404208"/>
            <a:ext cx="2502488" cy="1964366"/>
          </a:xfrm>
          <a:prstGeom prst="rect">
            <a:avLst/>
          </a:pr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93813">
            <a:off x="8144961" y="3099037"/>
            <a:ext cx="1714959" cy="2574707"/>
          </a:xfrm>
          <a:prstGeom prst="rect">
            <a:avLst/>
          </a:prstGeom>
        </p:spPr>
      </p:pic>
      <p:sp>
        <p:nvSpPr>
          <p:cNvPr id="25" name="椭圆 16"/>
          <p:cNvSpPr/>
          <p:nvPr/>
        </p:nvSpPr>
        <p:spPr>
          <a:xfrm rot="20508979">
            <a:off x="2034361" y="3283837"/>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39" name="文本框 30"/>
          <p:cNvSpPr txBox="1"/>
          <p:nvPr/>
        </p:nvSpPr>
        <p:spPr>
          <a:xfrm>
            <a:off x="2099916" y="3318349"/>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05</a:t>
            </a:r>
            <a:endParaRPr lang="zh-CN" altLang="en-US" sz="3600" b="1" dirty="0">
              <a:solidFill>
                <a:srgbClr val="F2BEC9"/>
              </a:solidFill>
              <a:ea typeface="思源黑体" panose="020B0500000000000000" pitchFamily="34" charset="-122"/>
            </a:endParaRPr>
          </a:p>
        </p:txBody>
      </p:sp>
      <p:sp>
        <p:nvSpPr>
          <p:cNvPr id="40" name="文本框 31"/>
          <p:cNvSpPr txBox="1"/>
          <p:nvPr/>
        </p:nvSpPr>
        <p:spPr>
          <a:xfrm>
            <a:off x="2898061" y="3380536"/>
            <a:ext cx="2649520"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L</a:t>
            </a:r>
            <a:r>
              <a:rPr lang="en-US" altLang="zh-CN" sz="2400" b="1" dirty="0">
                <a:solidFill>
                  <a:srgbClr val="597986"/>
                </a:solidFill>
                <a:latin typeface="+mj-lt"/>
                <a:ea typeface="思源黑体" panose="020B0500000000000000" pitchFamily="34" charset="-122"/>
              </a:rPr>
              <a:t>anguage </a:t>
            </a:r>
            <a:endParaRPr lang="zh-CN" altLang="en-US" sz="2400" b="1" dirty="0">
              <a:solidFill>
                <a:srgbClr val="597986"/>
              </a:solidFill>
              <a:latin typeface="+mj-lt"/>
              <a:ea typeface="思源黑体" panose="020B0500000000000000" pitchFamily="34" charset="-122"/>
            </a:endParaRPr>
          </a:p>
        </p:txBody>
      </p:sp>
      <p:sp>
        <p:nvSpPr>
          <p:cNvPr id="2" name="TextBox 1"/>
          <p:cNvSpPr txBox="1"/>
          <p:nvPr/>
        </p:nvSpPr>
        <p:spPr>
          <a:xfrm>
            <a:off x="2799085" y="4227934"/>
            <a:ext cx="1907322" cy="461665"/>
          </a:xfrm>
          <a:prstGeom prst="rect">
            <a:avLst/>
          </a:prstGeom>
          <a:noFill/>
        </p:spPr>
        <p:txBody>
          <a:bodyPr wrap="square" rtlCol="0">
            <a:spAutoFit/>
          </a:bodyPr>
          <a:lstStyle/>
          <a:p>
            <a:r>
              <a:rPr lang="en-US" altLang="zh-CN" sz="2400" b="1" dirty="0"/>
              <a:t>Synergy </a:t>
            </a:r>
            <a:r>
              <a:rPr lang="zh-CN" altLang="en-US" sz="2400" b="1" dirty="0"/>
              <a:t>协同</a:t>
            </a:r>
          </a:p>
        </p:txBody>
      </p:sp>
      <p:sp>
        <p:nvSpPr>
          <p:cNvPr id="26" name="文本框 31"/>
          <p:cNvSpPr txBox="1"/>
          <p:nvPr/>
        </p:nvSpPr>
        <p:spPr>
          <a:xfrm>
            <a:off x="4806315" y="3639185"/>
            <a:ext cx="4138930" cy="1176020"/>
          </a:xfrm>
          <a:prstGeom prst="rect">
            <a:avLst/>
          </a:prstGeom>
          <a:noFill/>
        </p:spPr>
        <p:txBody>
          <a:bodyPr wrap="square" lIns="68580" tIns="34290" rIns="68580" bIns="34290" rtlCol="0">
            <a:spAutoFit/>
          </a:bodyPr>
          <a:lstStyle/>
          <a:p>
            <a:endParaRPr lang="en-US" altLang="zh-CN" sz="2400" b="1" dirty="0">
              <a:solidFill>
                <a:srgbClr val="FF0000"/>
              </a:solidFill>
              <a:latin typeface="+mj-lt"/>
              <a:ea typeface="思源黑体" panose="020B0500000000000000" pitchFamily="34" charset="-122"/>
            </a:endParaRPr>
          </a:p>
          <a:p>
            <a:r>
              <a:rPr lang="en-US" altLang="zh-CN" sz="2400" b="1" dirty="0">
                <a:solidFill>
                  <a:srgbClr val="FF0000"/>
                </a:solidFill>
                <a:latin typeface="+mj-lt"/>
                <a:ea typeface="思源黑体" panose="020B0500000000000000" pitchFamily="34" charset="-122"/>
              </a:rPr>
              <a:t>E</a:t>
            </a:r>
            <a:r>
              <a:rPr lang="en-US" altLang="zh-CN" sz="2400" b="1" dirty="0">
                <a:solidFill>
                  <a:srgbClr val="597986"/>
                </a:solidFill>
                <a:latin typeface="+mj-lt"/>
                <a:ea typeface="思源黑体" panose="020B0500000000000000" pitchFamily="34" charset="-122"/>
              </a:rPr>
              <a:t>choing</a:t>
            </a:r>
            <a:r>
              <a:rPr lang="en-US" altLang="zh-CN" sz="2400" b="1" dirty="0">
                <a:solidFill>
                  <a:srgbClr val="FF0000"/>
                </a:solidFill>
                <a:latin typeface="+mj-lt"/>
                <a:ea typeface="思源黑体" panose="020B0500000000000000" pitchFamily="34" charset="-122"/>
              </a:rPr>
              <a:t> </a:t>
            </a:r>
          </a:p>
          <a:p>
            <a:r>
              <a:rPr lang="en-US" altLang="zh-CN" sz="2400" b="1" dirty="0">
                <a:solidFill>
                  <a:srgbClr val="FF0000"/>
                </a:solidFill>
                <a:latin typeface="+mj-lt"/>
                <a:ea typeface="思源黑体" panose="020B0500000000000000" pitchFamily="34" charset="-122"/>
              </a:rPr>
              <a:t>C</a:t>
            </a:r>
            <a:r>
              <a:rPr lang="en-US" altLang="zh-CN" sz="2400" b="1" dirty="0">
                <a:solidFill>
                  <a:srgbClr val="597986"/>
                </a:solidFill>
                <a:latin typeface="+mj-lt"/>
                <a:ea typeface="思源黑体" panose="020B0500000000000000" pitchFamily="34" charset="-122"/>
              </a:rPr>
              <a:t>ohesion</a:t>
            </a:r>
            <a:r>
              <a:rPr lang="en-US" altLang="zh-CN" sz="2400" b="1" dirty="0">
                <a:solidFill>
                  <a:srgbClr val="FF0000"/>
                </a:solidFill>
                <a:latin typeface="+mj-lt"/>
                <a:ea typeface="思源黑体" panose="020B0500000000000000" pitchFamily="34" charset="-122"/>
              </a:rPr>
              <a:t> </a:t>
            </a:r>
            <a:r>
              <a:rPr lang="en-US" altLang="zh-CN" sz="2400" b="1" dirty="0">
                <a:solidFill>
                  <a:srgbClr val="597986"/>
                </a:solidFill>
                <a:latin typeface="+mj-lt"/>
                <a:ea typeface="思源黑体" panose="020B0500000000000000" pitchFamily="34" charset="-122"/>
              </a:rPr>
              <a:t>and</a:t>
            </a:r>
            <a:r>
              <a:rPr lang="en-US" altLang="zh-CN" sz="2400" b="1" dirty="0">
                <a:solidFill>
                  <a:srgbClr val="FF0000"/>
                </a:solidFill>
                <a:latin typeface="+mj-lt"/>
                <a:ea typeface="思源黑体" panose="020B0500000000000000" pitchFamily="34" charset="-122"/>
              </a:rPr>
              <a:t> c</a:t>
            </a:r>
            <a:r>
              <a:rPr lang="en-US" altLang="zh-CN" sz="2400" b="1" dirty="0">
                <a:solidFill>
                  <a:srgbClr val="597986"/>
                </a:solidFill>
                <a:latin typeface="+mj-lt"/>
                <a:ea typeface="思源黑体" panose="020B0500000000000000" pitchFamily="34" charset="-122"/>
              </a:rPr>
              <a:t>oherence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nvGraphicFramePr>
        <p:xfrm>
          <a:off x="251520" y="411510"/>
          <a:ext cx="8712968" cy="4206240"/>
        </p:xfrm>
        <a:graphic>
          <a:graphicData uri="http://schemas.openxmlformats.org/drawingml/2006/table">
            <a:tbl>
              <a:tblPr firstRow="1" bandRow="1">
                <a:tableStyleId>{5C22544A-7EE6-4342-B048-85BDC9FD1C3A}</a:tableStyleId>
              </a:tblPr>
              <a:tblGrid>
                <a:gridCol w="2076259">
                  <a:extLst>
                    <a:ext uri="{9D8B030D-6E8A-4147-A177-3AD203B41FA5}">
                      <a16:colId xmlns:a16="http://schemas.microsoft.com/office/drawing/2014/main" val="20000"/>
                    </a:ext>
                  </a:extLst>
                </a:gridCol>
                <a:gridCol w="1476249">
                  <a:extLst>
                    <a:ext uri="{9D8B030D-6E8A-4147-A177-3AD203B41FA5}">
                      <a16:colId xmlns:a16="http://schemas.microsoft.com/office/drawing/2014/main" val="20001"/>
                    </a:ext>
                  </a:extLst>
                </a:gridCol>
                <a:gridCol w="2496164">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tblGrid>
              <a:tr h="201974">
                <a:tc>
                  <a:txBody>
                    <a:bodyPr/>
                    <a:lstStyle/>
                    <a:p>
                      <a:endParaRPr lang="zh-CN" altLang="en-US" dirty="0"/>
                    </a:p>
                  </a:txBody>
                  <a:tcPr>
                    <a:solidFill>
                      <a:schemeClr val="bg1"/>
                    </a:solidFill>
                  </a:tcPr>
                </a:tc>
                <a:tc>
                  <a:txBody>
                    <a:bodyPr/>
                    <a:lstStyle/>
                    <a:p>
                      <a:endParaRPr lang="zh-CN" altLang="en-US" dirty="0"/>
                    </a:p>
                  </a:txBody>
                  <a:tcPr>
                    <a:solidFill>
                      <a:schemeClr val="bg1"/>
                    </a:solidFill>
                  </a:tcPr>
                </a:tc>
                <a:tc>
                  <a:txBody>
                    <a:bodyPr/>
                    <a:lstStyle/>
                    <a:p>
                      <a:endParaRPr lang="zh-CN" altLang="en-US" dirty="0"/>
                    </a:p>
                  </a:txBody>
                  <a:tcPr>
                    <a:solidFill>
                      <a:schemeClr val="bg1"/>
                    </a:solidFill>
                  </a:tcPr>
                </a:tc>
                <a:tc>
                  <a:txBody>
                    <a:bodyPr/>
                    <a:lstStyle/>
                    <a:p>
                      <a:endParaRPr lang="zh-CN" altLang="en-US" dirty="0"/>
                    </a:p>
                  </a:txBody>
                  <a:tcPr>
                    <a:solidFill>
                      <a:schemeClr val="bg1"/>
                    </a:solidFill>
                  </a:tcPr>
                </a:tc>
                <a:extLst>
                  <a:ext uri="{0D108BD9-81ED-4DB2-BD59-A6C34878D82A}">
                    <a16:rowId xmlns:a16="http://schemas.microsoft.com/office/drawing/2014/main" val="10000"/>
                  </a:ext>
                </a:extLst>
              </a:tr>
              <a:tr h="695122">
                <a:tc rowSpan="2">
                  <a:txBody>
                    <a:bodyPr/>
                    <a:lstStyle/>
                    <a:p>
                      <a:pPr algn="ctr"/>
                      <a:endParaRPr lang="en-US" altLang="zh-CN" b="1" dirty="0">
                        <a:solidFill>
                          <a:prstClr val="black"/>
                        </a:solidFill>
                      </a:endParaRPr>
                    </a:p>
                    <a:p>
                      <a:pPr algn="ctr"/>
                      <a:endParaRPr lang="en-US" altLang="zh-CN" b="1" dirty="0">
                        <a:solidFill>
                          <a:prstClr val="black"/>
                        </a:solidFill>
                      </a:endParaRPr>
                    </a:p>
                    <a:p>
                      <a:pPr algn="ctr"/>
                      <a:endParaRPr lang="en-US" altLang="zh-CN" b="1" dirty="0">
                        <a:solidFill>
                          <a:prstClr val="black"/>
                        </a:solidFill>
                      </a:endParaRPr>
                    </a:p>
                    <a:p>
                      <a:pPr algn="ctr"/>
                      <a:r>
                        <a:rPr lang="en-US" altLang="zh-CN" b="1" dirty="0">
                          <a:solidFill>
                            <a:prstClr val="black"/>
                          </a:solidFill>
                        </a:rPr>
                        <a:t>Main </a:t>
                      </a:r>
                    </a:p>
                    <a:p>
                      <a:pPr algn="ctr"/>
                      <a:r>
                        <a:rPr lang="en-US" altLang="zh-CN" b="1" dirty="0">
                          <a:solidFill>
                            <a:prstClr val="black"/>
                          </a:solidFill>
                        </a:rPr>
                        <a:t>characters</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dirty="0">
                          <a:solidFill>
                            <a:prstClr val="black"/>
                          </a:solidFill>
                        </a:rPr>
                        <a:t>I</a:t>
                      </a:r>
                    </a:p>
                  </a:txBody>
                  <a:tcPr anchor="ctr"/>
                </a:tc>
                <a:tc gridSpan="2">
                  <a:txBody>
                    <a:bodyPr/>
                    <a:lstStyle/>
                    <a:p>
                      <a:endParaRPr lang="en-US" altLang="zh-CN" dirty="0"/>
                    </a:p>
                    <a:p>
                      <a:endParaRPr lang="en-US" altLang="zh-CN" dirty="0"/>
                    </a:p>
                    <a:p>
                      <a:endParaRPr lang="en-US" altLang="zh-CN" dirty="0"/>
                    </a:p>
                    <a:p>
                      <a:endParaRPr lang="zh-CN" altLang="en-US" dirty="0"/>
                    </a:p>
                  </a:txBody>
                  <a:tcPr anchor="ctr"/>
                </a:tc>
                <a:tc hMerge="1">
                  <a:txBody>
                    <a:bodyPr/>
                    <a:lstStyle/>
                    <a:p>
                      <a:endParaRPr lang="zh-CN"/>
                    </a:p>
                  </a:txBody>
                  <a:tcPr anchor="ctr"/>
                </a:tc>
                <a:extLst>
                  <a:ext uri="{0D108BD9-81ED-4DB2-BD59-A6C34878D82A}">
                    <a16:rowId xmlns:a16="http://schemas.microsoft.com/office/drawing/2014/main" val="10001"/>
                  </a:ext>
                </a:extLst>
              </a:tr>
              <a:tr h="695122">
                <a:tc vMerge="1">
                  <a:txBody>
                    <a:bodyPr/>
                    <a:lstStyle/>
                    <a:p>
                      <a:endParaRPr lang="zh-C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dirty="0">
                          <a:solidFill>
                            <a:prstClr val="black"/>
                          </a:solidFill>
                        </a:rPr>
                        <a:t>my teacher</a:t>
                      </a:r>
                    </a:p>
                  </a:txBody>
                  <a:tcPr anchor="ctr"/>
                </a:tc>
                <a:tc gridSpan="2">
                  <a:txBody>
                    <a:bodyPr/>
                    <a:lstStyle/>
                    <a:p>
                      <a:pPr algn="ctr"/>
                      <a:endParaRPr lang="en-US" altLang="zh-CN" dirty="0"/>
                    </a:p>
                    <a:p>
                      <a:pPr algn="ctr"/>
                      <a:endParaRPr lang="en-US" altLang="zh-CN" dirty="0"/>
                    </a:p>
                    <a:p>
                      <a:pPr algn="ctr"/>
                      <a:endParaRPr lang="en-US" altLang="zh-CN" dirty="0"/>
                    </a:p>
                    <a:p>
                      <a:pPr algn="ctr"/>
                      <a:endParaRPr lang="zh-CN" altLang="en-US" dirty="0"/>
                    </a:p>
                  </a:txBody>
                  <a:tcPr anchor="ctr"/>
                </a:tc>
                <a:tc hMerge="1">
                  <a:txBody>
                    <a:bodyPr/>
                    <a:lstStyle/>
                    <a:p>
                      <a:endParaRPr lang="zh-CN"/>
                    </a:p>
                  </a:txBody>
                  <a:tcPr anchor="ctr"/>
                </a:tc>
                <a:extLst>
                  <a:ext uri="{0D108BD9-81ED-4DB2-BD59-A6C34878D82A}">
                    <a16:rowId xmlns:a16="http://schemas.microsoft.com/office/drawing/2014/main" val="10002"/>
                  </a:ext>
                </a:extLst>
              </a:tr>
              <a:tr h="1390244">
                <a:tc>
                  <a:txBody>
                    <a:bodyPr/>
                    <a:lstStyle/>
                    <a:p>
                      <a:pPr algn="ctr"/>
                      <a:endParaRPr lang="en-US" altLang="zh-CN" b="1" dirty="0">
                        <a:solidFill>
                          <a:prstClr val="black"/>
                        </a:solidFill>
                      </a:endParaRPr>
                    </a:p>
                    <a:p>
                      <a:pPr algn="ctr"/>
                      <a:endParaRPr lang="en-US" altLang="zh-CN" b="1" dirty="0">
                        <a:solidFill>
                          <a:prstClr val="black"/>
                        </a:solidFill>
                      </a:endParaRPr>
                    </a:p>
                    <a:p>
                      <a:pPr algn="ctr"/>
                      <a:r>
                        <a:rPr lang="en-US" altLang="zh-CN" b="1" dirty="0">
                          <a:solidFill>
                            <a:prstClr val="black"/>
                          </a:solidFill>
                        </a:rPr>
                        <a:t>Minor </a:t>
                      </a:r>
                    </a:p>
                    <a:p>
                      <a:pPr algn="ctr"/>
                      <a:r>
                        <a:rPr lang="en-US" altLang="zh-CN" b="1" dirty="0">
                          <a:solidFill>
                            <a:prstClr val="black"/>
                          </a:solidFill>
                        </a:rPr>
                        <a:t>characters</a:t>
                      </a:r>
                      <a:endParaRPr lang="zh-CN" altLang="en-US" dirty="0"/>
                    </a:p>
                  </a:txBody>
                  <a:tcPr/>
                </a:tc>
                <a:tc>
                  <a:txBody>
                    <a:bodyPr/>
                    <a:lstStyle/>
                    <a:p>
                      <a:pPr algn="ctr"/>
                      <a:r>
                        <a:rPr lang="en-US" altLang="zh-CN" b="1" dirty="0">
                          <a:solidFill>
                            <a:prstClr val="black"/>
                          </a:solidFill>
                        </a:rPr>
                        <a:t>Paul Revere’s horse</a:t>
                      </a:r>
                    </a:p>
                  </a:txBody>
                  <a:tcPr anchor="ctr"/>
                </a:tc>
                <a:tc gridSpan="2">
                  <a:txBody>
                    <a:bodyPr/>
                    <a:lstStyle/>
                    <a:p>
                      <a:pPr algn="ctr"/>
                      <a:endParaRPr lang="en-US" altLang="zh-CN" dirty="0"/>
                    </a:p>
                    <a:p>
                      <a:pPr algn="l"/>
                      <a:endParaRPr lang="en-US" altLang="zh-CN" dirty="0"/>
                    </a:p>
                    <a:p>
                      <a:pPr algn="ctr"/>
                      <a:endParaRPr lang="zh-CN" altLang="en-US" dirty="0"/>
                    </a:p>
                    <a:p>
                      <a:pPr algn="ctr"/>
                      <a:endParaRPr lang="en-US" altLang="zh-CN" dirty="0"/>
                    </a:p>
                    <a:p>
                      <a:pPr algn="ctr"/>
                      <a:endParaRPr lang="zh-CN" altLang="en-US" dirty="0"/>
                    </a:p>
                  </a:txBody>
                  <a:tcPr anchor="ctr"/>
                </a:tc>
                <a:tc hMerge="1">
                  <a:txBody>
                    <a:bodyPr/>
                    <a:lstStyle/>
                    <a:p>
                      <a:endParaRPr lang="zh-CN"/>
                    </a:p>
                  </a:txBody>
                  <a:tcPr anchor="ctr"/>
                </a:tc>
                <a:extLst>
                  <a:ext uri="{0D108BD9-81ED-4DB2-BD59-A6C34878D82A}">
                    <a16:rowId xmlns:a16="http://schemas.microsoft.com/office/drawing/2014/main" val="10003"/>
                  </a:ext>
                </a:extLst>
              </a:tr>
            </a:tbl>
          </a:graphicData>
        </a:graphic>
      </p:graphicFrame>
      <p:sp>
        <p:nvSpPr>
          <p:cNvPr id="17" name="矩形 16"/>
          <p:cNvSpPr/>
          <p:nvPr/>
        </p:nvSpPr>
        <p:spPr>
          <a:xfrm>
            <a:off x="3995936" y="1061323"/>
            <a:ext cx="4572000" cy="646331"/>
          </a:xfrm>
          <a:prstGeom prst="rect">
            <a:avLst/>
          </a:prstGeom>
        </p:spPr>
        <p:txBody>
          <a:bodyPr>
            <a:spAutoFit/>
          </a:bodyPr>
          <a:lstStyle/>
          <a:p>
            <a:pPr>
              <a:defRPr/>
            </a:pPr>
            <a:r>
              <a:rPr lang="en-US" altLang="zh-CN" b="1" i="1" dirty="0">
                <a:solidFill>
                  <a:srgbClr val="FF0000"/>
                </a:solidFill>
                <a:latin typeface="Times New Roman" panose="02020603050405020304" pitchFamily="18" charset="0"/>
                <a:cs typeface="Times New Roman" panose="02020603050405020304" pitchFamily="18" charset="0"/>
              </a:rPr>
              <a:t>What hasn’t changed? </a:t>
            </a:r>
          </a:p>
          <a:p>
            <a:r>
              <a:rPr lang="en-US" altLang="zh-CN" b="1" i="1" dirty="0">
                <a:solidFill>
                  <a:srgbClr val="FF0000"/>
                </a:solidFill>
                <a:latin typeface="Times New Roman" panose="02020603050405020304" pitchFamily="18" charset="0"/>
                <a:cs typeface="Times New Roman" panose="02020603050405020304" pitchFamily="18" charset="0"/>
              </a:rPr>
              <a:t>What has changed?</a:t>
            </a:r>
            <a:endParaRPr lang="zh-CN" altLang="en-US" b="1" i="1" dirty="0">
              <a:solidFill>
                <a:srgbClr val="FF0000"/>
              </a:solidFill>
              <a:latin typeface="Times New Roman" panose="02020603050405020304" pitchFamily="18" charset="0"/>
              <a:cs typeface="Times New Roman" panose="02020603050405020304" pitchFamily="18" charset="0"/>
            </a:endParaRPr>
          </a:p>
        </p:txBody>
      </p:sp>
      <p:sp>
        <p:nvSpPr>
          <p:cNvPr id="49" name="矩形 48"/>
          <p:cNvSpPr/>
          <p:nvPr/>
        </p:nvSpPr>
        <p:spPr>
          <a:xfrm>
            <a:off x="3995936" y="2283718"/>
            <a:ext cx="4968552" cy="646331"/>
          </a:xfrm>
          <a:prstGeom prst="rect">
            <a:avLst/>
          </a:prstGeom>
        </p:spPr>
        <p:txBody>
          <a:bodyPr wrap="square">
            <a:spAutoFit/>
          </a:bodyPr>
          <a:lstStyle/>
          <a:p>
            <a:pPr>
              <a:defRPr/>
            </a:pPr>
            <a:r>
              <a:rPr lang="en-US" altLang="zh-CN" b="1" i="1" dirty="0">
                <a:solidFill>
                  <a:srgbClr val="FF0000"/>
                </a:solidFill>
                <a:latin typeface="Times New Roman" panose="02020603050405020304" pitchFamily="18" charset="0"/>
                <a:cs typeface="Times New Roman" panose="02020603050405020304" pitchFamily="18" charset="0"/>
              </a:rPr>
              <a:t>witnessed my endeavor, my change, my growth</a:t>
            </a:r>
          </a:p>
          <a:p>
            <a:pPr>
              <a:defRPr/>
            </a:pPr>
            <a:r>
              <a:rPr lang="en-US" altLang="zh-CN" b="1" i="1" dirty="0">
                <a:solidFill>
                  <a:srgbClr val="FF0000"/>
                </a:solidFill>
                <a:latin typeface="Times New Roman" panose="02020603050405020304" pitchFamily="18" charset="0"/>
                <a:cs typeface="Times New Roman" panose="02020603050405020304" pitchFamily="18" charset="0"/>
              </a:rPr>
              <a:t>--words matter </a:t>
            </a:r>
            <a:endParaRPr lang="zh-CN" altLang="en-US" b="1" i="1" dirty="0">
              <a:solidFill>
                <a:srgbClr val="FF0000"/>
              </a:solidFill>
              <a:latin typeface="Times New Roman" panose="02020603050405020304" pitchFamily="18" charset="0"/>
              <a:cs typeface="Times New Roman" panose="02020603050405020304" pitchFamily="18" charset="0"/>
            </a:endParaRPr>
          </a:p>
        </p:txBody>
      </p:sp>
      <p:sp>
        <p:nvSpPr>
          <p:cNvPr id="27" name="矩形 26"/>
          <p:cNvSpPr/>
          <p:nvPr/>
        </p:nvSpPr>
        <p:spPr>
          <a:xfrm>
            <a:off x="3995936" y="3651870"/>
            <a:ext cx="3935693" cy="369332"/>
          </a:xfrm>
          <a:prstGeom prst="rect">
            <a:avLst/>
          </a:prstGeom>
        </p:spPr>
        <p:txBody>
          <a:bodyPr wrap="square">
            <a:spAutoFit/>
          </a:bodyPr>
          <a:lstStyle/>
          <a:p>
            <a:r>
              <a:rPr lang="en-US" altLang="zh-CN" b="1" i="1" dirty="0">
                <a:solidFill>
                  <a:srgbClr val="FF0000"/>
                </a:solidFill>
                <a:latin typeface="Times New Roman" panose="02020603050405020304" pitchFamily="18" charset="0"/>
                <a:cs typeface="Times New Roman" panose="02020603050405020304" pitchFamily="18" charset="0"/>
              </a:rPr>
              <a:t>symbolic meaning—embodiment of “I”</a:t>
            </a:r>
          </a:p>
        </p:txBody>
      </p:sp>
      <p:sp>
        <p:nvSpPr>
          <p:cNvPr id="37" name="TextBox 36"/>
          <p:cNvSpPr txBox="1"/>
          <p:nvPr/>
        </p:nvSpPr>
        <p:spPr>
          <a:xfrm>
            <a:off x="251520" y="195486"/>
            <a:ext cx="4752528" cy="400110"/>
          </a:xfrm>
          <a:prstGeom prst="rect">
            <a:avLst/>
          </a:prstGeom>
          <a:noFill/>
        </p:spPr>
        <p:txBody>
          <a:bodyPr wrap="square" rtlCol="0">
            <a:spAutoFit/>
          </a:bodyPr>
          <a:lstStyle/>
          <a:p>
            <a:r>
              <a:rPr lang="en-US" altLang="zh-CN" sz="2000" b="1" dirty="0"/>
              <a:t>Focus on the characters while writing</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ppt_x"/>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9"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080" y="941115"/>
            <a:ext cx="8551400" cy="4016484"/>
          </a:xfrm>
          <a:prstGeom prst="rect">
            <a:avLst/>
          </a:prstGeom>
          <a:solidFill>
            <a:schemeClr val="bg1">
              <a:lumMod val="95000"/>
            </a:schemeClr>
          </a:solidFill>
        </p:spPr>
        <p:txBody>
          <a:bodyPr wrap="square" rtlCol="0">
            <a:spAutoFit/>
          </a:bodyPr>
          <a:lstStyle/>
          <a:p>
            <a:pPr algn="just"/>
            <a:r>
              <a:rPr lang="en-US" altLang="zh-CN" sz="1700" b="1" dirty="0">
                <a:solidFill>
                  <a:srgbClr val="0000FF"/>
                </a:solidFill>
              </a:rPr>
              <a:t>Para. 1 </a:t>
            </a:r>
            <a:r>
              <a:rPr lang="zh-CN" altLang="en-US" sz="1700" b="1" dirty="0">
                <a:solidFill>
                  <a:srgbClr val="0000FF"/>
                </a:solidFill>
              </a:rPr>
              <a:t>衔接句</a:t>
            </a:r>
            <a:endParaRPr lang="en-US" altLang="zh-CN" sz="1700" b="1" dirty="0">
              <a:solidFill>
                <a:srgbClr val="0000FF"/>
              </a:solidFill>
            </a:endParaRPr>
          </a:p>
          <a:p>
            <a:pPr marL="285750" indent="-285750" algn="just">
              <a:buFont typeface="Arial" panose="020B0604020202020204" pitchFamily="34" charset="0"/>
              <a:buChar char="•"/>
            </a:pPr>
            <a:endParaRPr lang="en-US" altLang="zh-CN" sz="1700" b="1" dirty="0">
              <a:solidFill>
                <a:srgbClr val="00B050"/>
              </a:solidFill>
            </a:endParaRPr>
          </a:p>
          <a:p>
            <a:pPr marL="285750" indent="-285750" algn="just">
              <a:buFont typeface="Arial" panose="020B0604020202020204" pitchFamily="34" charset="0"/>
              <a:buChar char="•"/>
            </a:pPr>
            <a:r>
              <a:rPr lang="en-US" altLang="zh-CN" sz="1700" b="1" dirty="0">
                <a:solidFill>
                  <a:srgbClr val="00B050"/>
                </a:solidFill>
              </a:rPr>
              <a:t>Though</a:t>
            </a:r>
            <a:r>
              <a:rPr lang="en-US" altLang="zh-CN" sz="1700" dirty="0"/>
              <a:t> I said I wouldn’t care about whether I could win or not, I really didn’t want to finish up nowhere in </a:t>
            </a:r>
            <a:r>
              <a:rPr lang="en-US" altLang="zh-CN" sz="1700" b="1" dirty="0">
                <a:solidFill>
                  <a:schemeClr val="accent6">
                    <a:lumMod val="75000"/>
                  </a:schemeClr>
                </a:solidFill>
              </a:rPr>
              <a:t>the</a:t>
            </a:r>
            <a:r>
              <a:rPr lang="en-US" altLang="zh-CN" sz="1700" dirty="0"/>
              <a:t> </a:t>
            </a:r>
            <a:r>
              <a:rPr lang="en-US" altLang="zh-CN" sz="1700" b="1" dirty="0">
                <a:solidFill>
                  <a:schemeClr val="accent6">
                    <a:lumMod val="75000"/>
                  </a:schemeClr>
                </a:solidFill>
              </a:rPr>
              <a:t>match</a:t>
            </a:r>
            <a:r>
              <a:rPr lang="en-US" altLang="zh-CN" sz="1700" dirty="0"/>
              <a:t>. </a:t>
            </a:r>
            <a:r>
              <a:rPr lang="en-US" altLang="zh-CN" sz="1700" b="1" dirty="0">
                <a:solidFill>
                  <a:srgbClr val="00B050"/>
                </a:solidFill>
              </a:rPr>
              <a:t>So</a:t>
            </a:r>
            <a:r>
              <a:rPr lang="en-US" altLang="zh-CN" sz="1700" dirty="0"/>
              <a:t> I held my breath when our monitor was announcing </a:t>
            </a:r>
            <a:r>
              <a:rPr lang="en-US" altLang="zh-CN" sz="1700" b="1" dirty="0">
                <a:solidFill>
                  <a:schemeClr val="accent6">
                    <a:lumMod val="75000"/>
                  </a:schemeClr>
                </a:solidFill>
              </a:rPr>
              <a:t>the result</a:t>
            </a:r>
            <a:r>
              <a:rPr lang="en-US" altLang="zh-CN" sz="1700" dirty="0"/>
              <a:t>.  (</a:t>
            </a:r>
            <a:r>
              <a:rPr lang="zh-CN" altLang="en-US" sz="1700" dirty="0"/>
              <a:t>延续原文结尾对比赛结果不在意</a:t>
            </a:r>
            <a:r>
              <a:rPr lang="en-US" altLang="zh-CN" sz="1700" dirty="0"/>
              <a:t>)</a:t>
            </a:r>
          </a:p>
          <a:p>
            <a:pPr marL="285750" indent="-285750" algn="just">
              <a:buFont typeface="Arial" panose="020B0604020202020204" pitchFamily="34" charset="0"/>
              <a:buChar char="•"/>
            </a:pPr>
            <a:endParaRPr lang="en-US" altLang="zh-CN" sz="1700" dirty="0"/>
          </a:p>
          <a:p>
            <a:pPr marL="285750" indent="-285750" algn="just">
              <a:buFont typeface="Arial" panose="020B0604020202020204" pitchFamily="34" charset="0"/>
              <a:buChar char="•"/>
            </a:pPr>
            <a:r>
              <a:rPr lang="en-US" altLang="zh-CN" sz="1700" dirty="0"/>
              <a:t>It turned out I was the </a:t>
            </a:r>
            <a:r>
              <a:rPr lang="en-US" altLang="zh-CN" sz="1700" b="1" dirty="0">
                <a:solidFill>
                  <a:schemeClr val="accent6">
                    <a:lumMod val="75000"/>
                  </a:schemeClr>
                </a:solidFill>
              </a:rPr>
              <a:t>top</a:t>
            </a:r>
            <a:r>
              <a:rPr lang="en-US" altLang="zh-CN" sz="1700" dirty="0"/>
              <a:t> </a:t>
            </a:r>
            <a:r>
              <a:rPr lang="en-US" altLang="zh-CN" sz="1700" b="1" dirty="0">
                <a:solidFill>
                  <a:schemeClr val="accent6">
                    <a:lumMod val="75000"/>
                  </a:schemeClr>
                </a:solidFill>
              </a:rPr>
              <a:t>winner</a:t>
            </a:r>
            <a:r>
              <a:rPr lang="en-US" altLang="zh-CN" sz="1700" dirty="0"/>
              <a:t>! How could it be possible? I was dumbfounded to the spot when my classmates all came over to congratulate me. (</a:t>
            </a:r>
            <a:r>
              <a:rPr lang="zh-CN" altLang="en-US" sz="1700" dirty="0"/>
              <a:t>延续对自己能力的不自信</a:t>
            </a:r>
            <a:r>
              <a:rPr lang="en-US" altLang="zh-CN" sz="1700" dirty="0"/>
              <a:t>+</a:t>
            </a:r>
            <a:r>
              <a:rPr lang="zh-CN" altLang="en-US" sz="1700" dirty="0"/>
              <a:t>获得第一的惊讶；能力的体现</a:t>
            </a:r>
            <a:r>
              <a:rPr lang="en-US" altLang="zh-CN" sz="1700" dirty="0"/>
              <a:t>——</a:t>
            </a:r>
            <a:r>
              <a:rPr lang="zh-CN" altLang="en-US" sz="1700" dirty="0"/>
              <a:t>获奖</a:t>
            </a:r>
            <a:r>
              <a:rPr lang="en-US" altLang="zh-CN" sz="1700" dirty="0"/>
              <a:t>)</a:t>
            </a:r>
          </a:p>
          <a:p>
            <a:pPr marL="285750" indent="-285750" algn="just">
              <a:buFont typeface="Arial" panose="020B0604020202020204" pitchFamily="34" charset="0"/>
              <a:buChar char="•"/>
            </a:pPr>
            <a:endParaRPr lang="en-US" altLang="zh-CN" sz="1700" dirty="0"/>
          </a:p>
          <a:p>
            <a:pPr marL="285750" indent="-285750" algn="just">
              <a:buFont typeface="Arial" panose="020B0604020202020204" pitchFamily="34" charset="0"/>
              <a:buChar char="•"/>
            </a:pPr>
            <a:r>
              <a:rPr lang="en-US" altLang="zh-CN" sz="1700" b="1" dirty="0">
                <a:solidFill>
                  <a:srgbClr val="00B050"/>
                </a:solidFill>
              </a:rPr>
              <a:t>The moment </a:t>
            </a:r>
            <a:r>
              <a:rPr lang="en-US" altLang="zh-CN" sz="1700" dirty="0"/>
              <a:t>I knew I </a:t>
            </a:r>
            <a:r>
              <a:rPr lang="en-US" altLang="zh-CN" sz="1700" b="1" dirty="0">
                <a:solidFill>
                  <a:schemeClr val="accent6">
                    <a:lumMod val="75000"/>
                  </a:schemeClr>
                </a:solidFill>
              </a:rPr>
              <a:t>won the writing contest</a:t>
            </a:r>
            <a:r>
              <a:rPr lang="en-US" altLang="zh-CN" sz="1700" dirty="0"/>
              <a:t>, I was overwhelmed by a strong sense of astonishment mingled with exhilaration, yelling at the top of my lung excitedly. </a:t>
            </a:r>
            <a:r>
              <a:rPr lang="en-US" altLang="zh-CN" sz="1700" b="1" dirty="0">
                <a:solidFill>
                  <a:srgbClr val="00B050"/>
                </a:solidFill>
              </a:rPr>
              <a:t>Never</a:t>
            </a:r>
            <a:r>
              <a:rPr lang="en-US" altLang="zh-CN" sz="1700" dirty="0"/>
              <a:t> in my wildest dream </a:t>
            </a:r>
            <a:r>
              <a:rPr lang="en-US" altLang="zh-CN" sz="1700" b="1" dirty="0">
                <a:solidFill>
                  <a:srgbClr val="00B050"/>
                </a:solidFill>
              </a:rPr>
              <a:t>had</a:t>
            </a:r>
            <a:r>
              <a:rPr lang="en-US" altLang="zh-CN" sz="1700" dirty="0"/>
              <a:t> I </a:t>
            </a:r>
            <a:r>
              <a:rPr lang="en-US" altLang="zh-CN" sz="1700" b="1" dirty="0">
                <a:solidFill>
                  <a:srgbClr val="00B050"/>
                </a:solidFill>
              </a:rPr>
              <a:t>imagined</a:t>
            </a:r>
            <a:r>
              <a:rPr lang="en-US" altLang="zh-CN" sz="1700" dirty="0"/>
              <a:t> that my </a:t>
            </a:r>
            <a:r>
              <a:rPr lang="en-US" altLang="zh-CN" sz="1700" b="1" dirty="0">
                <a:solidFill>
                  <a:schemeClr val="accent6">
                    <a:lumMod val="75000"/>
                  </a:schemeClr>
                </a:solidFill>
              </a:rPr>
              <a:t>painstaking</a:t>
            </a:r>
            <a:r>
              <a:rPr lang="en-US" altLang="zh-CN" sz="1700" dirty="0"/>
              <a:t> </a:t>
            </a:r>
            <a:r>
              <a:rPr lang="en-US" altLang="zh-CN" sz="1700" b="1" dirty="0">
                <a:solidFill>
                  <a:schemeClr val="accent6">
                    <a:lumMod val="75000"/>
                  </a:schemeClr>
                </a:solidFill>
              </a:rPr>
              <a:t>effort</a:t>
            </a:r>
            <a:r>
              <a:rPr lang="en-US" altLang="zh-CN" sz="1700" dirty="0"/>
              <a:t> in </a:t>
            </a:r>
            <a:r>
              <a:rPr lang="en-US" altLang="zh-CN" sz="1700" b="1" dirty="0">
                <a:solidFill>
                  <a:schemeClr val="accent6">
                    <a:lumMod val="75000"/>
                  </a:schemeClr>
                </a:solidFill>
              </a:rPr>
              <a:t>polishing</a:t>
            </a:r>
            <a:r>
              <a:rPr lang="en-US" altLang="zh-CN" sz="1700" dirty="0"/>
              <a:t> </a:t>
            </a:r>
            <a:r>
              <a:rPr lang="en-US" altLang="zh-CN" sz="1700" b="1" dirty="0">
                <a:solidFill>
                  <a:schemeClr val="accent6">
                    <a:lumMod val="75000"/>
                  </a:schemeClr>
                </a:solidFill>
              </a:rPr>
              <a:t>my</a:t>
            </a:r>
            <a:r>
              <a:rPr lang="en-US" altLang="zh-CN" sz="1700" dirty="0"/>
              <a:t> </a:t>
            </a:r>
            <a:r>
              <a:rPr lang="en-US" altLang="zh-CN" sz="1700" b="1" dirty="0">
                <a:solidFill>
                  <a:schemeClr val="accent6">
                    <a:lumMod val="75000"/>
                  </a:schemeClr>
                </a:solidFill>
              </a:rPr>
              <a:t>essay</a:t>
            </a:r>
            <a:r>
              <a:rPr lang="en-US" altLang="zh-CN" sz="1700" dirty="0"/>
              <a:t> would one day </a:t>
            </a:r>
            <a:r>
              <a:rPr lang="en-US" altLang="zh-CN" sz="1700" b="1" dirty="0">
                <a:solidFill>
                  <a:schemeClr val="accent6">
                    <a:lumMod val="75000"/>
                  </a:schemeClr>
                </a:solidFill>
              </a:rPr>
              <a:t>yield to sweet fruit</a:t>
            </a:r>
            <a:r>
              <a:rPr lang="en-US" altLang="zh-CN" sz="1700" dirty="0"/>
              <a:t>. (</a:t>
            </a:r>
            <a:r>
              <a:rPr lang="zh-CN" altLang="en-US" sz="1700" dirty="0"/>
              <a:t>得知获奖后的难以置信、喜悦的心情和表现</a:t>
            </a:r>
            <a:r>
              <a:rPr lang="en-US" altLang="zh-CN" sz="1700" dirty="0"/>
              <a:t>)</a:t>
            </a:r>
          </a:p>
          <a:p>
            <a:pPr algn="just"/>
            <a:endParaRPr lang="en-US" altLang="zh-CN" sz="1700" b="1" dirty="0">
              <a:solidFill>
                <a:srgbClr val="0000FF"/>
              </a:solidFill>
            </a:endParaRPr>
          </a:p>
        </p:txBody>
      </p:sp>
      <p:sp>
        <p:nvSpPr>
          <p:cNvPr id="6" name="TextBox 5"/>
          <p:cNvSpPr txBox="1"/>
          <p:nvPr/>
        </p:nvSpPr>
        <p:spPr>
          <a:xfrm>
            <a:off x="3779912" y="158103"/>
            <a:ext cx="2736304" cy="369332"/>
          </a:xfrm>
          <a:prstGeom prst="rect">
            <a:avLst/>
          </a:prstGeom>
          <a:noFill/>
        </p:spPr>
        <p:txBody>
          <a:bodyPr wrap="square" rtlCol="0">
            <a:spAutoFit/>
          </a:bodyPr>
          <a:lstStyle/>
          <a:p>
            <a:r>
              <a:rPr lang="zh-CN" altLang="en-US" b="1" dirty="0">
                <a:solidFill>
                  <a:srgbClr val="00B050"/>
                </a:solidFill>
              </a:rPr>
              <a:t>语法</a:t>
            </a:r>
            <a:r>
              <a:rPr lang="zh-CN" altLang="en-US" b="1" dirty="0">
                <a:solidFill>
                  <a:schemeClr val="tx1">
                    <a:lumMod val="95000"/>
                    <a:lumOff val="5000"/>
                  </a:schemeClr>
                </a:solidFill>
              </a:rPr>
              <a:t>衔接、</a:t>
            </a:r>
            <a:r>
              <a:rPr lang="zh-CN" altLang="en-US" b="1" dirty="0">
                <a:solidFill>
                  <a:schemeClr val="accent6">
                    <a:lumMod val="75000"/>
                  </a:schemeClr>
                </a:solidFill>
              </a:rPr>
              <a:t>词汇</a:t>
            </a:r>
            <a:r>
              <a:rPr lang="zh-CN" altLang="en-US" b="1" dirty="0">
                <a:solidFill>
                  <a:schemeClr val="tx1">
                    <a:lumMod val="95000"/>
                    <a:lumOff val="5000"/>
                  </a:schemeClr>
                </a:solidFill>
              </a:rPr>
              <a:t>衔接</a:t>
            </a:r>
          </a:p>
        </p:txBody>
      </p:sp>
      <p:sp>
        <p:nvSpPr>
          <p:cNvPr id="11" name="文本框 31"/>
          <p:cNvSpPr txBox="1"/>
          <p:nvPr/>
        </p:nvSpPr>
        <p:spPr>
          <a:xfrm>
            <a:off x="179705" y="123190"/>
            <a:ext cx="4280535" cy="437515"/>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C</a:t>
            </a:r>
            <a:r>
              <a:rPr lang="en-US" altLang="zh-CN" sz="2400" b="1" dirty="0">
                <a:solidFill>
                  <a:srgbClr val="597986"/>
                </a:solidFill>
                <a:latin typeface="+mj-lt"/>
                <a:ea typeface="思源黑体" panose="020B0500000000000000" pitchFamily="34" charset="-122"/>
              </a:rPr>
              <a:t>ohesion</a:t>
            </a:r>
            <a:r>
              <a:rPr lang="en-US" altLang="zh-CN" sz="2400" b="1" dirty="0">
                <a:solidFill>
                  <a:srgbClr val="FF0000"/>
                </a:solidFill>
                <a:latin typeface="+mj-lt"/>
                <a:ea typeface="思源黑体" panose="020B0500000000000000" pitchFamily="34" charset="-122"/>
              </a:rPr>
              <a:t> </a:t>
            </a:r>
            <a:r>
              <a:rPr lang="en-US" altLang="zh-CN" sz="2400" b="1" dirty="0">
                <a:solidFill>
                  <a:srgbClr val="597986"/>
                </a:solidFill>
                <a:latin typeface="+mj-lt"/>
                <a:ea typeface="思源黑体" panose="020B0500000000000000" pitchFamily="34" charset="-122"/>
              </a:rPr>
              <a:t>and</a:t>
            </a:r>
            <a:r>
              <a:rPr lang="en-US" altLang="zh-CN" sz="2400" b="1" dirty="0">
                <a:solidFill>
                  <a:srgbClr val="FF0000"/>
                </a:solidFill>
                <a:latin typeface="+mj-lt"/>
                <a:ea typeface="思源黑体" panose="020B0500000000000000" pitchFamily="34" charset="-122"/>
              </a:rPr>
              <a:t> c</a:t>
            </a:r>
            <a:r>
              <a:rPr lang="en-US" altLang="zh-CN" sz="2400" b="1" dirty="0">
                <a:solidFill>
                  <a:srgbClr val="597986"/>
                </a:solidFill>
                <a:latin typeface="+mj-lt"/>
                <a:ea typeface="思源黑体" panose="020B0500000000000000" pitchFamily="34" charset="-122"/>
              </a:rPr>
              <a:t>oherence</a:t>
            </a:r>
            <a:endParaRPr lang="zh-CN" altLang="en-US" sz="2400" b="1" dirty="0">
              <a:solidFill>
                <a:srgbClr val="597986"/>
              </a:solidFill>
              <a:latin typeface="+mj-lt"/>
              <a:ea typeface="思源黑体" panose="020B0500000000000000" pitchFamily="34" charset="-122"/>
            </a:endParaRPr>
          </a:p>
        </p:txBody>
      </p:sp>
      <p:sp>
        <p:nvSpPr>
          <p:cNvPr id="13" name="矩形 12"/>
          <p:cNvSpPr/>
          <p:nvPr/>
        </p:nvSpPr>
        <p:spPr>
          <a:xfrm>
            <a:off x="168132" y="502439"/>
            <a:ext cx="1176348" cy="461665"/>
          </a:xfrm>
          <a:prstGeom prst="rect">
            <a:avLst/>
          </a:prstGeom>
        </p:spPr>
        <p:txBody>
          <a:bodyPr wrap="none">
            <a:spAutoFit/>
          </a:bodyPr>
          <a:lstStyle/>
          <a:p>
            <a:r>
              <a:rPr lang="en-US" altLang="zh-CN" sz="2400" b="1" dirty="0">
                <a:solidFill>
                  <a:srgbClr val="FF0000"/>
                </a:solidFill>
                <a:ea typeface="思源黑体" panose="020B0500000000000000" pitchFamily="34" charset="-122"/>
              </a:rPr>
              <a:t>E</a:t>
            </a:r>
            <a:r>
              <a:rPr lang="en-US" altLang="zh-CN" sz="2400" b="1" dirty="0">
                <a:solidFill>
                  <a:srgbClr val="597986"/>
                </a:solidFill>
                <a:ea typeface="思源黑体" panose="020B0500000000000000" pitchFamily="34" charset="-122"/>
              </a:rPr>
              <a:t>choing</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5878" y="555526"/>
            <a:ext cx="8551400" cy="3493264"/>
          </a:xfrm>
          <a:prstGeom prst="rect">
            <a:avLst/>
          </a:prstGeom>
          <a:solidFill>
            <a:schemeClr val="bg1">
              <a:lumMod val="95000"/>
            </a:schemeClr>
          </a:solidFill>
        </p:spPr>
        <p:txBody>
          <a:bodyPr wrap="square" rtlCol="0">
            <a:spAutoFit/>
          </a:bodyPr>
          <a:lstStyle/>
          <a:p>
            <a:pPr algn="just"/>
            <a:endParaRPr lang="en-US" altLang="zh-CN" sz="1700" b="1" dirty="0">
              <a:solidFill>
                <a:srgbClr val="0000FF"/>
              </a:solidFill>
            </a:endParaRPr>
          </a:p>
          <a:p>
            <a:pPr algn="just"/>
            <a:r>
              <a:rPr lang="en-US" altLang="zh-CN" sz="1700" b="1" dirty="0">
                <a:solidFill>
                  <a:srgbClr val="0000FF"/>
                </a:solidFill>
              </a:rPr>
              <a:t>Para. 1 </a:t>
            </a:r>
            <a:r>
              <a:rPr lang="zh-CN" altLang="en-US" sz="1700" b="1" dirty="0">
                <a:solidFill>
                  <a:srgbClr val="0000FF"/>
                </a:solidFill>
              </a:rPr>
              <a:t>领奖场景（紧张</a:t>
            </a:r>
            <a:r>
              <a:rPr lang="en-US" altLang="zh-CN" sz="1700" b="1" dirty="0">
                <a:solidFill>
                  <a:srgbClr val="0000FF"/>
                </a:solidFill>
              </a:rPr>
              <a:t>+</a:t>
            </a:r>
            <a:r>
              <a:rPr lang="zh-CN" altLang="en-US" sz="1700" b="1" dirty="0">
                <a:solidFill>
                  <a:srgbClr val="0000FF"/>
                </a:solidFill>
              </a:rPr>
              <a:t>兴奋</a:t>
            </a:r>
            <a:r>
              <a:rPr lang="en-US" altLang="zh-CN" sz="1700" b="1" dirty="0">
                <a:solidFill>
                  <a:srgbClr val="0000FF"/>
                </a:solidFill>
              </a:rPr>
              <a:t>+</a:t>
            </a:r>
            <a:r>
              <a:rPr lang="zh-CN" altLang="en-US" sz="1700" b="1" dirty="0">
                <a:solidFill>
                  <a:srgbClr val="0000FF"/>
                </a:solidFill>
              </a:rPr>
              <a:t>观众反应）</a:t>
            </a:r>
            <a:endParaRPr lang="en-US" altLang="zh-CN" sz="1700" b="1" dirty="0">
              <a:solidFill>
                <a:srgbClr val="0000FF"/>
              </a:solidFill>
            </a:endParaRPr>
          </a:p>
          <a:p>
            <a:pPr marL="285750" indent="-285750" algn="just">
              <a:buFont typeface="Arial" panose="020B0604020202020204" pitchFamily="34" charset="0"/>
              <a:buChar char="•"/>
            </a:pPr>
            <a:endParaRPr lang="en-US" altLang="zh-CN" sz="1700" dirty="0"/>
          </a:p>
          <a:p>
            <a:pPr marL="285750" indent="-285750" algn="just">
              <a:buFont typeface="Arial" panose="020B0604020202020204" pitchFamily="34" charset="0"/>
              <a:buChar char="•"/>
            </a:pPr>
            <a:r>
              <a:rPr lang="en-US" altLang="zh-CN" sz="1700" b="1" dirty="0">
                <a:solidFill>
                  <a:srgbClr val="00B050"/>
                </a:solidFill>
              </a:rPr>
              <a:t>Upon</a:t>
            </a:r>
            <a:r>
              <a:rPr lang="en-US" altLang="zh-CN" sz="1700" dirty="0"/>
              <a:t> stepping onto the </a:t>
            </a:r>
            <a:r>
              <a:rPr lang="en-US" altLang="zh-CN" sz="1700" b="1" dirty="0">
                <a:solidFill>
                  <a:schemeClr val="accent6">
                    <a:lumMod val="75000"/>
                  </a:schemeClr>
                </a:solidFill>
              </a:rPr>
              <a:t>stage</a:t>
            </a:r>
            <a:r>
              <a:rPr lang="en-US" altLang="zh-CN" sz="1700" dirty="0"/>
              <a:t>, I felt my throat tightened and hands sweaty. </a:t>
            </a:r>
            <a:r>
              <a:rPr lang="en-US" altLang="zh-CN" sz="1700" b="1" dirty="0">
                <a:solidFill>
                  <a:srgbClr val="00B050"/>
                </a:solidFill>
              </a:rPr>
              <a:t>Not</a:t>
            </a:r>
            <a:r>
              <a:rPr lang="en-US" altLang="zh-CN" sz="1700" dirty="0"/>
              <a:t> </a:t>
            </a:r>
            <a:r>
              <a:rPr lang="en-US" altLang="zh-CN" sz="1700" b="1" dirty="0">
                <a:solidFill>
                  <a:srgbClr val="00B050"/>
                </a:solidFill>
              </a:rPr>
              <a:t>until</a:t>
            </a:r>
            <a:r>
              <a:rPr lang="en-US" altLang="zh-CN" sz="1700" dirty="0"/>
              <a:t> the </a:t>
            </a:r>
            <a:r>
              <a:rPr lang="en-US" altLang="zh-CN" sz="1700" b="1" dirty="0">
                <a:solidFill>
                  <a:schemeClr val="accent6">
                    <a:lumMod val="75000"/>
                  </a:schemeClr>
                </a:solidFill>
              </a:rPr>
              <a:t>headmaster</a:t>
            </a:r>
            <a:r>
              <a:rPr lang="en-US" altLang="zh-CN" sz="1700" dirty="0"/>
              <a:t> handed over the </a:t>
            </a:r>
            <a:r>
              <a:rPr lang="en-US" altLang="zh-CN" sz="1700" b="1" dirty="0">
                <a:solidFill>
                  <a:schemeClr val="accent6">
                    <a:lumMod val="75000"/>
                  </a:schemeClr>
                </a:solidFill>
              </a:rPr>
              <a:t>trophy</a:t>
            </a:r>
            <a:r>
              <a:rPr lang="en-US" altLang="zh-CN" sz="1700" dirty="0"/>
              <a:t> to me </a:t>
            </a:r>
            <a:r>
              <a:rPr lang="en-US" altLang="zh-CN" sz="1700" b="1" dirty="0">
                <a:solidFill>
                  <a:srgbClr val="00B050"/>
                </a:solidFill>
              </a:rPr>
              <a:t>did</a:t>
            </a:r>
            <a:r>
              <a:rPr lang="en-US" altLang="zh-CN" sz="1700" dirty="0"/>
              <a:t> I </a:t>
            </a:r>
            <a:r>
              <a:rPr lang="en-US" altLang="zh-CN" sz="1700" b="1" dirty="0">
                <a:solidFill>
                  <a:srgbClr val="00B050"/>
                </a:solidFill>
              </a:rPr>
              <a:t>believe</a:t>
            </a:r>
            <a:r>
              <a:rPr lang="en-US" altLang="zh-CN" sz="1700" dirty="0"/>
              <a:t> I was not daydreaming. </a:t>
            </a:r>
          </a:p>
          <a:p>
            <a:pPr marL="285750" indent="-285750" algn="just">
              <a:buFont typeface="Arial" panose="020B0604020202020204" pitchFamily="34" charset="0"/>
              <a:buChar char="•"/>
            </a:pPr>
            <a:endParaRPr lang="en-US" altLang="zh-CN" sz="1700" b="1" dirty="0">
              <a:solidFill>
                <a:srgbClr val="0000FF"/>
              </a:solidFill>
            </a:endParaRPr>
          </a:p>
          <a:p>
            <a:pPr marL="285750" indent="-285750" algn="just">
              <a:buFont typeface="Arial" panose="020B0604020202020204" pitchFamily="34" charset="0"/>
              <a:buChar char="•"/>
            </a:pPr>
            <a:r>
              <a:rPr lang="en-US" altLang="zh-CN" sz="1700" b="1" dirty="0">
                <a:solidFill>
                  <a:srgbClr val="00B050"/>
                </a:solidFill>
              </a:rPr>
              <a:t>Shortly</a:t>
            </a:r>
            <a:r>
              <a:rPr lang="en-US" altLang="zh-CN" sz="1700" dirty="0"/>
              <a:t> </a:t>
            </a:r>
            <a:r>
              <a:rPr lang="en-US" altLang="zh-CN" sz="1700" b="1" dirty="0">
                <a:solidFill>
                  <a:srgbClr val="00B050"/>
                </a:solidFill>
              </a:rPr>
              <a:t>afterwards</a:t>
            </a:r>
            <a:r>
              <a:rPr lang="en-US" altLang="zh-CN" sz="1700" dirty="0"/>
              <a:t>, I found myself on the </a:t>
            </a:r>
            <a:r>
              <a:rPr lang="en-US" altLang="zh-CN" sz="1700" b="1" dirty="0">
                <a:solidFill>
                  <a:schemeClr val="accent6">
                    <a:lumMod val="75000"/>
                  </a:schemeClr>
                </a:solidFill>
              </a:rPr>
              <a:t>stage</a:t>
            </a:r>
            <a:r>
              <a:rPr lang="en-US" altLang="zh-CN" sz="1700" dirty="0"/>
              <a:t> in the school hall </a:t>
            </a:r>
            <a:r>
              <a:rPr lang="en-US" altLang="zh-CN" sz="1700" b="1" dirty="0">
                <a:solidFill>
                  <a:srgbClr val="00B050"/>
                </a:solidFill>
              </a:rPr>
              <a:t>where</a:t>
            </a:r>
            <a:r>
              <a:rPr lang="en-US" altLang="zh-CN" sz="1700" dirty="0"/>
              <a:t> the </a:t>
            </a:r>
            <a:r>
              <a:rPr lang="en-US" altLang="zh-CN" sz="1700" b="1" dirty="0">
                <a:solidFill>
                  <a:schemeClr val="accent6">
                    <a:lumMod val="75000"/>
                  </a:schemeClr>
                </a:solidFill>
              </a:rPr>
              <a:t>award</a:t>
            </a:r>
            <a:r>
              <a:rPr lang="en-US" altLang="zh-CN" sz="1700" dirty="0"/>
              <a:t> </a:t>
            </a:r>
            <a:r>
              <a:rPr lang="en-US" altLang="zh-CN" sz="1700" b="1" dirty="0">
                <a:solidFill>
                  <a:schemeClr val="accent6">
                    <a:lumMod val="75000"/>
                  </a:schemeClr>
                </a:solidFill>
              </a:rPr>
              <a:t>presentation</a:t>
            </a:r>
            <a:r>
              <a:rPr lang="en-US" altLang="zh-CN" sz="1700" dirty="0"/>
              <a:t> was held. </a:t>
            </a:r>
            <a:r>
              <a:rPr lang="en-US" altLang="zh-CN" sz="1700" b="1" dirty="0">
                <a:solidFill>
                  <a:srgbClr val="00B050"/>
                </a:solidFill>
              </a:rPr>
              <a:t>It being </a:t>
            </a:r>
            <a:r>
              <a:rPr lang="en-US" altLang="zh-CN" sz="1700" dirty="0"/>
              <a:t>the first time for me to win a </a:t>
            </a:r>
            <a:r>
              <a:rPr lang="en-US" altLang="zh-CN" sz="1700" b="1" dirty="0">
                <a:solidFill>
                  <a:schemeClr val="accent6">
                    <a:lumMod val="75000"/>
                  </a:schemeClr>
                </a:solidFill>
              </a:rPr>
              <a:t>prize</a:t>
            </a:r>
            <a:r>
              <a:rPr lang="en-US" altLang="zh-CN" sz="1700" dirty="0"/>
              <a:t>, I could feel my palms were sweating and my heart was pounding fiercely.</a:t>
            </a:r>
            <a:endParaRPr lang="en-US" altLang="zh-CN" sz="1700" b="1" dirty="0">
              <a:solidFill>
                <a:srgbClr val="0000FF"/>
              </a:solidFill>
            </a:endParaRPr>
          </a:p>
          <a:p>
            <a:pPr marL="285750" indent="-285750" algn="just">
              <a:buFont typeface="Arial" panose="020B0604020202020204" pitchFamily="34" charset="0"/>
              <a:buChar char="•"/>
            </a:pPr>
            <a:endParaRPr lang="en-US" altLang="zh-CN" sz="1700" dirty="0">
              <a:solidFill>
                <a:schemeClr val="tx1">
                  <a:lumMod val="95000"/>
                  <a:lumOff val="5000"/>
                </a:schemeClr>
              </a:solidFill>
            </a:endParaRPr>
          </a:p>
          <a:p>
            <a:pPr marL="285750" indent="-285750" algn="just">
              <a:buFont typeface="Arial" panose="020B0604020202020204" pitchFamily="34" charset="0"/>
              <a:buChar char="•"/>
            </a:pPr>
            <a:r>
              <a:rPr lang="en-US" altLang="zh-CN" sz="1700" b="1" dirty="0">
                <a:solidFill>
                  <a:srgbClr val="00B050"/>
                </a:solidFill>
              </a:rPr>
              <a:t>During the </a:t>
            </a:r>
            <a:r>
              <a:rPr lang="en-US" altLang="zh-CN" sz="1700" b="1" dirty="0">
                <a:solidFill>
                  <a:schemeClr val="accent6">
                    <a:lumMod val="75000"/>
                  </a:schemeClr>
                </a:solidFill>
              </a:rPr>
              <a:t>award</a:t>
            </a:r>
            <a:r>
              <a:rPr lang="en-US" altLang="zh-CN" sz="1700" b="1" dirty="0">
                <a:solidFill>
                  <a:srgbClr val="00B050"/>
                </a:solidFill>
              </a:rPr>
              <a:t> </a:t>
            </a:r>
            <a:r>
              <a:rPr lang="en-US" altLang="zh-CN" sz="1700" b="1" dirty="0">
                <a:solidFill>
                  <a:schemeClr val="accent6">
                    <a:lumMod val="75000"/>
                  </a:schemeClr>
                </a:solidFill>
              </a:rPr>
              <a:t>presentation</a:t>
            </a:r>
            <a:r>
              <a:rPr lang="en-US" altLang="zh-CN" sz="1700" dirty="0">
                <a:solidFill>
                  <a:schemeClr val="tx1">
                    <a:lumMod val="95000"/>
                    <a:lumOff val="5000"/>
                  </a:schemeClr>
                </a:solidFill>
              </a:rPr>
              <a:t>, a strong sense of ecstasy, excitement and pride gripped me </a:t>
            </a:r>
            <a:r>
              <a:rPr lang="en-US" altLang="zh-CN" sz="1700" b="1" dirty="0">
                <a:solidFill>
                  <a:srgbClr val="00B050"/>
                </a:solidFill>
              </a:rPr>
              <a:t>as</a:t>
            </a:r>
            <a:r>
              <a:rPr lang="en-US" altLang="zh-CN" sz="1700" dirty="0">
                <a:solidFill>
                  <a:schemeClr val="tx1">
                    <a:lumMod val="95000"/>
                    <a:lumOff val="5000"/>
                  </a:schemeClr>
                </a:solidFill>
              </a:rPr>
              <a:t> I stood in front of so many people for the first time of my life. </a:t>
            </a:r>
          </a:p>
          <a:p>
            <a:pPr algn="just"/>
            <a:endParaRPr lang="en-US" altLang="zh-CN" sz="17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5878" y="915566"/>
            <a:ext cx="8551400" cy="2708434"/>
          </a:xfrm>
          <a:prstGeom prst="rect">
            <a:avLst/>
          </a:prstGeom>
          <a:solidFill>
            <a:schemeClr val="bg1">
              <a:lumMod val="95000"/>
            </a:schemeClr>
          </a:solidFill>
        </p:spPr>
        <p:txBody>
          <a:bodyPr wrap="square" rtlCol="0">
            <a:spAutoFit/>
          </a:bodyPr>
          <a:lstStyle/>
          <a:p>
            <a:pPr algn="just"/>
            <a:endParaRPr lang="en-US" altLang="zh-CN" sz="1700" b="1" dirty="0">
              <a:solidFill>
                <a:srgbClr val="0000FF"/>
              </a:solidFill>
            </a:endParaRPr>
          </a:p>
          <a:p>
            <a:pPr algn="just"/>
            <a:r>
              <a:rPr lang="en-US" altLang="zh-CN" sz="1700" b="1" dirty="0">
                <a:solidFill>
                  <a:srgbClr val="0000FF"/>
                </a:solidFill>
              </a:rPr>
              <a:t>Para. 1 </a:t>
            </a:r>
            <a:r>
              <a:rPr lang="zh-CN" altLang="en-US" sz="1700" b="1" dirty="0">
                <a:solidFill>
                  <a:srgbClr val="0000FF"/>
                </a:solidFill>
              </a:rPr>
              <a:t>段尾衔接句</a:t>
            </a:r>
            <a:endParaRPr lang="en-US" altLang="zh-CN" sz="1700" b="1" dirty="0">
              <a:solidFill>
                <a:srgbClr val="0000FF"/>
              </a:solidFill>
            </a:endParaRPr>
          </a:p>
          <a:p>
            <a:pPr marL="285750" indent="-285750" algn="just">
              <a:buFont typeface="Arial" panose="020B0604020202020204" pitchFamily="34" charset="0"/>
              <a:buChar char="•"/>
            </a:pPr>
            <a:endParaRPr lang="en-US" altLang="zh-CN" sz="1700" dirty="0"/>
          </a:p>
          <a:p>
            <a:pPr marL="285750" indent="-285750" algn="just">
              <a:buFont typeface="Arial" panose="020B0604020202020204" pitchFamily="34" charset="0"/>
              <a:buChar char="•"/>
            </a:pPr>
            <a:r>
              <a:rPr lang="en-US" altLang="zh-CN" sz="1700" dirty="0"/>
              <a:t>Holding the </a:t>
            </a:r>
            <a:r>
              <a:rPr lang="en-US" altLang="zh-CN" sz="1700" b="1" dirty="0">
                <a:solidFill>
                  <a:schemeClr val="accent6">
                    <a:lumMod val="75000"/>
                  </a:schemeClr>
                </a:solidFill>
              </a:rPr>
              <a:t>award</a:t>
            </a:r>
            <a:r>
              <a:rPr lang="en-US" altLang="zh-CN" sz="1700" dirty="0"/>
              <a:t> tight to my chest, I accidentally met </a:t>
            </a:r>
            <a:r>
              <a:rPr lang="en-US" altLang="zh-CN" sz="1700" b="1" dirty="0">
                <a:solidFill>
                  <a:schemeClr val="accent6">
                    <a:lumMod val="75000"/>
                  </a:schemeClr>
                </a:solidFill>
              </a:rPr>
              <a:t>my</a:t>
            </a:r>
            <a:r>
              <a:rPr lang="en-US" altLang="zh-CN" sz="1700" dirty="0"/>
              <a:t> </a:t>
            </a:r>
            <a:r>
              <a:rPr lang="en-US" altLang="zh-CN" sz="1700" b="1" dirty="0">
                <a:solidFill>
                  <a:schemeClr val="accent6">
                    <a:lumMod val="75000"/>
                  </a:schemeClr>
                </a:solidFill>
              </a:rPr>
              <a:t>teacher’s</a:t>
            </a:r>
            <a:r>
              <a:rPr lang="en-US" altLang="zh-CN" sz="1700" dirty="0"/>
              <a:t> approving smile in the crowd, </a:t>
            </a:r>
            <a:r>
              <a:rPr lang="en-US" altLang="zh-CN" sz="1700" b="1" dirty="0">
                <a:solidFill>
                  <a:schemeClr val="accent6">
                    <a:lumMod val="75000"/>
                  </a:schemeClr>
                </a:solidFill>
              </a:rPr>
              <a:t>the</a:t>
            </a:r>
            <a:r>
              <a:rPr lang="en-US" altLang="zh-CN" sz="1700" dirty="0"/>
              <a:t> </a:t>
            </a:r>
            <a:r>
              <a:rPr lang="en-US" altLang="zh-CN" sz="1700" b="1" dirty="0">
                <a:solidFill>
                  <a:schemeClr val="accent6">
                    <a:lumMod val="75000"/>
                  </a:schemeClr>
                </a:solidFill>
              </a:rPr>
              <a:t>same</a:t>
            </a:r>
            <a:r>
              <a:rPr lang="en-US" altLang="zh-CN" sz="1700" dirty="0"/>
              <a:t> as always. (</a:t>
            </a:r>
            <a:r>
              <a:rPr lang="zh-CN" altLang="en-US" sz="1700" dirty="0"/>
              <a:t>见到</a:t>
            </a:r>
            <a:r>
              <a:rPr lang="en-US" altLang="zh-CN" sz="1700" dirty="0"/>
              <a:t>)</a:t>
            </a:r>
          </a:p>
          <a:p>
            <a:pPr marL="285750" indent="-285750" algn="just">
              <a:buFont typeface="Arial" panose="020B0604020202020204" pitchFamily="34" charset="0"/>
              <a:buChar char="•"/>
            </a:pPr>
            <a:endParaRPr lang="en-US" altLang="zh-CN" sz="1700" b="1" dirty="0">
              <a:solidFill>
                <a:srgbClr val="0000FF"/>
              </a:solidFill>
            </a:endParaRPr>
          </a:p>
          <a:p>
            <a:pPr marL="285750" indent="-285750" algn="just">
              <a:buFont typeface="Arial" panose="020B0604020202020204" pitchFamily="34" charset="0"/>
              <a:buChar char="•"/>
            </a:pPr>
            <a:r>
              <a:rPr lang="en-US" altLang="zh-CN" sz="1700" b="1" dirty="0">
                <a:solidFill>
                  <a:srgbClr val="00B050"/>
                </a:solidFill>
              </a:rPr>
              <a:t>When</a:t>
            </a:r>
            <a:r>
              <a:rPr lang="en-US" altLang="zh-CN" sz="1700" dirty="0"/>
              <a:t> </a:t>
            </a:r>
            <a:r>
              <a:rPr lang="en-US" altLang="zh-CN" sz="1700" b="1" dirty="0">
                <a:solidFill>
                  <a:schemeClr val="accent6">
                    <a:lumMod val="75000"/>
                  </a:schemeClr>
                </a:solidFill>
              </a:rPr>
              <a:t>the</a:t>
            </a:r>
            <a:r>
              <a:rPr lang="en-US" altLang="zh-CN" sz="1700" dirty="0"/>
              <a:t> </a:t>
            </a:r>
            <a:r>
              <a:rPr lang="en-US" altLang="zh-CN" sz="1700" b="1" dirty="0">
                <a:solidFill>
                  <a:schemeClr val="accent6">
                    <a:lumMod val="75000"/>
                  </a:schemeClr>
                </a:solidFill>
              </a:rPr>
              <a:t>host</a:t>
            </a:r>
            <a:r>
              <a:rPr lang="en-US" altLang="zh-CN" sz="1700" dirty="0"/>
              <a:t> asked me </a:t>
            </a:r>
            <a:r>
              <a:rPr lang="en-US" altLang="zh-CN" sz="1700" b="1" dirty="0">
                <a:solidFill>
                  <a:schemeClr val="accent6">
                    <a:lumMod val="75000"/>
                  </a:schemeClr>
                </a:solidFill>
              </a:rPr>
              <a:t>who I’d like to thank</a:t>
            </a:r>
            <a:r>
              <a:rPr lang="en-US" altLang="zh-CN" sz="1700" dirty="0"/>
              <a:t>, the one coming to my mind first was </a:t>
            </a:r>
            <a:r>
              <a:rPr lang="en-US" altLang="zh-CN" sz="1700" b="1" dirty="0">
                <a:solidFill>
                  <a:schemeClr val="accent6">
                    <a:lumMod val="75000"/>
                  </a:schemeClr>
                </a:solidFill>
              </a:rPr>
              <a:t>my</a:t>
            </a:r>
            <a:r>
              <a:rPr lang="en-US" altLang="zh-CN" sz="1700" dirty="0"/>
              <a:t> </a:t>
            </a:r>
            <a:r>
              <a:rPr lang="en-US" altLang="zh-CN" sz="1700" b="1" dirty="0">
                <a:solidFill>
                  <a:schemeClr val="accent6">
                    <a:lumMod val="75000"/>
                  </a:schemeClr>
                </a:solidFill>
              </a:rPr>
              <a:t>teacher</a:t>
            </a:r>
            <a:r>
              <a:rPr lang="en-US" altLang="zh-CN" sz="1700" dirty="0"/>
              <a:t>, </a:t>
            </a:r>
            <a:r>
              <a:rPr lang="en-US" altLang="zh-CN" sz="1700" b="1" dirty="0">
                <a:solidFill>
                  <a:srgbClr val="00B050"/>
                </a:solidFill>
              </a:rPr>
              <a:t>who</a:t>
            </a:r>
            <a:r>
              <a:rPr lang="en-US" altLang="zh-CN" sz="1700" dirty="0"/>
              <a:t> had successfully transformed </a:t>
            </a:r>
            <a:r>
              <a:rPr lang="en-US" altLang="zh-CN" sz="1700" b="1" dirty="0">
                <a:solidFill>
                  <a:schemeClr val="accent6">
                    <a:lumMod val="75000"/>
                  </a:schemeClr>
                </a:solidFill>
              </a:rPr>
              <a:t>the least person to win </a:t>
            </a:r>
            <a:r>
              <a:rPr lang="en-US" altLang="zh-CN" sz="1700" dirty="0"/>
              <a:t>into </a:t>
            </a:r>
            <a:r>
              <a:rPr lang="en-US" altLang="zh-CN" sz="1700" b="1" dirty="0">
                <a:solidFill>
                  <a:schemeClr val="accent6">
                    <a:lumMod val="75000"/>
                  </a:schemeClr>
                </a:solidFill>
              </a:rPr>
              <a:t>an acknowledged writer</a:t>
            </a:r>
            <a:r>
              <a:rPr lang="en-US" altLang="zh-CN" sz="1700" dirty="0"/>
              <a:t>. (</a:t>
            </a:r>
            <a:r>
              <a:rPr lang="zh-CN" altLang="en-US" sz="1700" dirty="0"/>
              <a:t>想到</a:t>
            </a:r>
            <a:r>
              <a:rPr lang="en-US" altLang="zh-CN" sz="1700" dirty="0"/>
              <a:t>) </a:t>
            </a:r>
          </a:p>
          <a:p>
            <a:pPr marL="285750" indent="-285750" algn="just">
              <a:buFont typeface="Arial" panose="020B0604020202020204" pitchFamily="34" charset="0"/>
              <a:buChar char="•"/>
            </a:pPr>
            <a:endParaRPr lang="en-US" altLang="zh-CN"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404" y="555526"/>
            <a:ext cx="8551400" cy="3493264"/>
          </a:xfrm>
          <a:prstGeom prst="rect">
            <a:avLst/>
          </a:prstGeom>
          <a:solidFill>
            <a:schemeClr val="bg1">
              <a:lumMod val="95000"/>
            </a:schemeClr>
          </a:solidFill>
        </p:spPr>
        <p:txBody>
          <a:bodyPr wrap="square" rtlCol="0">
            <a:spAutoFit/>
          </a:bodyPr>
          <a:lstStyle/>
          <a:p>
            <a:pPr algn="just"/>
            <a:endParaRPr lang="en-US" altLang="zh-CN" sz="1700" b="1" dirty="0">
              <a:solidFill>
                <a:srgbClr val="0000FF"/>
              </a:solidFill>
            </a:endParaRPr>
          </a:p>
          <a:p>
            <a:pPr algn="just"/>
            <a:r>
              <a:rPr lang="en-US" altLang="zh-CN" sz="1700" b="1" dirty="0">
                <a:solidFill>
                  <a:srgbClr val="0000FF"/>
                </a:solidFill>
              </a:rPr>
              <a:t>Para. 2</a:t>
            </a:r>
            <a:r>
              <a:rPr lang="zh-CN" altLang="en-US" sz="1700" b="1" dirty="0">
                <a:solidFill>
                  <a:srgbClr val="0000FF"/>
                </a:solidFill>
              </a:rPr>
              <a:t> 衔接句（老师祝贺、我感谢）</a:t>
            </a:r>
            <a:endParaRPr lang="en-US" altLang="zh-CN" sz="1700" b="1" dirty="0">
              <a:solidFill>
                <a:srgbClr val="0000FF"/>
              </a:solidFill>
            </a:endParaRPr>
          </a:p>
          <a:p>
            <a:pPr algn="just"/>
            <a:endParaRPr lang="en-US" altLang="zh-CN" sz="1700" b="1" dirty="0">
              <a:solidFill>
                <a:srgbClr val="0000FF"/>
              </a:solidFill>
            </a:endParaRPr>
          </a:p>
          <a:p>
            <a:pPr marL="285750" indent="-285750" algn="just">
              <a:buFont typeface="Arial" panose="020B0604020202020204" pitchFamily="34" charset="0"/>
              <a:buChar char="•"/>
            </a:pPr>
            <a:r>
              <a:rPr lang="en-US" altLang="zh-CN" sz="1700" b="1" dirty="0">
                <a:solidFill>
                  <a:srgbClr val="00B050"/>
                </a:solidFill>
              </a:rPr>
              <a:t>No sooner had I seen </a:t>
            </a:r>
            <a:r>
              <a:rPr lang="en-US" altLang="zh-CN" sz="1700" dirty="0">
                <a:solidFill>
                  <a:schemeClr val="tx1">
                    <a:lumMod val="95000"/>
                    <a:lumOff val="5000"/>
                  </a:schemeClr>
                </a:solidFill>
              </a:rPr>
              <a:t>him </a:t>
            </a:r>
            <a:r>
              <a:rPr lang="en-US" altLang="zh-CN" sz="1700" b="1" dirty="0">
                <a:solidFill>
                  <a:srgbClr val="00B050"/>
                </a:solidFill>
              </a:rPr>
              <a:t>than</a:t>
            </a:r>
            <a:r>
              <a:rPr lang="en-US" altLang="zh-CN" sz="1700" dirty="0">
                <a:solidFill>
                  <a:schemeClr val="tx1">
                    <a:lumMod val="95000"/>
                    <a:lumOff val="5000"/>
                  </a:schemeClr>
                </a:solidFill>
              </a:rPr>
              <a:t> I trotted and gave him a big embrace. “</a:t>
            </a:r>
            <a:r>
              <a:rPr lang="en-US" altLang="zh-CN" sz="1700" b="1" dirty="0">
                <a:solidFill>
                  <a:srgbClr val="00B050"/>
                </a:solidFill>
              </a:rPr>
              <a:t>Without</a:t>
            </a:r>
            <a:r>
              <a:rPr lang="en-US" altLang="zh-CN" sz="1700" dirty="0">
                <a:solidFill>
                  <a:schemeClr val="tx1">
                    <a:lumMod val="95000"/>
                    <a:lumOff val="5000"/>
                  </a:schemeClr>
                </a:solidFill>
              </a:rPr>
              <a:t> you, I </a:t>
            </a:r>
            <a:r>
              <a:rPr lang="en-US" altLang="zh-CN" sz="1700" b="1" dirty="0">
                <a:solidFill>
                  <a:srgbClr val="00B050"/>
                </a:solidFill>
              </a:rPr>
              <a:t>wouldn’t</a:t>
            </a:r>
            <a:r>
              <a:rPr lang="en-US" altLang="zh-CN" sz="1700" dirty="0">
                <a:solidFill>
                  <a:schemeClr val="tx1">
                    <a:lumMod val="95000"/>
                    <a:lumOff val="5000"/>
                  </a:schemeClr>
                </a:solidFill>
              </a:rPr>
              <a:t> </a:t>
            </a:r>
            <a:r>
              <a:rPr lang="en-US" altLang="zh-CN" sz="1700" b="1" dirty="0">
                <a:solidFill>
                  <a:srgbClr val="00B050"/>
                </a:solidFill>
              </a:rPr>
              <a:t>have</a:t>
            </a:r>
            <a:r>
              <a:rPr lang="en-US" altLang="zh-CN" sz="1700" dirty="0">
                <a:solidFill>
                  <a:schemeClr val="tx1">
                    <a:lumMod val="95000"/>
                    <a:lumOff val="5000"/>
                  </a:schemeClr>
                </a:solidFill>
              </a:rPr>
              <a:t> </a:t>
            </a:r>
            <a:r>
              <a:rPr lang="en-US" altLang="zh-CN" sz="1700" b="1" dirty="0">
                <a:solidFill>
                  <a:srgbClr val="00B050"/>
                </a:solidFill>
              </a:rPr>
              <a:t>accomplished</a:t>
            </a:r>
            <a:r>
              <a:rPr lang="en-US" altLang="zh-CN" sz="1700" dirty="0">
                <a:solidFill>
                  <a:schemeClr val="tx1">
                    <a:lumMod val="95000"/>
                    <a:lumOff val="5000"/>
                  </a:schemeClr>
                </a:solidFill>
              </a:rPr>
              <a:t> </a:t>
            </a:r>
            <a:r>
              <a:rPr lang="en-US" altLang="zh-CN" sz="1700" b="1" dirty="0">
                <a:solidFill>
                  <a:schemeClr val="accent6">
                    <a:lumMod val="75000"/>
                  </a:schemeClr>
                </a:solidFill>
              </a:rPr>
              <a:t>the mission impossible </a:t>
            </a:r>
            <a:r>
              <a:rPr lang="en-US" altLang="zh-CN" sz="1700" dirty="0">
                <a:solidFill>
                  <a:schemeClr val="tx1">
                    <a:lumMod val="95000"/>
                    <a:lumOff val="5000"/>
                  </a:schemeClr>
                </a:solidFill>
              </a:rPr>
              <a:t>and </a:t>
            </a:r>
            <a:r>
              <a:rPr lang="en-US" altLang="zh-CN" sz="1700" b="1" dirty="0">
                <a:solidFill>
                  <a:srgbClr val="00B050"/>
                </a:solidFill>
              </a:rPr>
              <a:t>reaped</a:t>
            </a:r>
            <a:r>
              <a:rPr lang="en-US" altLang="zh-CN" sz="1700" dirty="0">
                <a:solidFill>
                  <a:schemeClr val="tx1">
                    <a:lumMod val="95000"/>
                    <a:lumOff val="5000"/>
                  </a:schemeClr>
                </a:solidFill>
              </a:rPr>
              <a:t> so much!” I choked gratefully. </a:t>
            </a:r>
          </a:p>
          <a:p>
            <a:pPr marL="285750" indent="-285750" algn="just">
              <a:buFont typeface="Arial" panose="020B0604020202020204" pitchFamily="34" charset="0"/>
              <a:buChar char="•"/>
            </a:pPr>
            <a:endParaRPr lang="en-US" altLang="zh-CN" sz="1700" dirty="0">
              <a:solidFill>
                <a:schemeClr val="tx1">
                  <a:lumMod val="95000"/>
                  <a:lumOff val="5000"/>
                </a:schemeClr>
              </a:solidFill>
            </a:endParaRPr>
          </a:p>
          <a:p>
            <a:pPr marL="285750" indent="-285750" algn="just">
              <a:buFont typeface="Arial" panose="020B0604020202020204" pitchFamily="34" charset="0"/>
              <a:buChar char="•"/>
            </a:pPr>
            <a:r>
              <a:rPr lang="en-US" altLang="zh-CN" sz="1700" dirty="0">
                <a:solidFill>
                  <a:schemeClr val="tx1">
                    <a:lumMod val="95000"/>
                    <a:lumOff val="5000"/>
                  </a:schemeClr>
                </a:solidFill>
              </a:rPr>
              <a:t>Warmly </a:t>
            </a:r>
            <a:r>
              <a:rPr lang="en-US" altLang="zh-CN" sz="1700" b="1" dirty="0">
                <a:solidFill>
                  <a:srgbClr val="00B050"/>
                </a:solidFill>
              </a:rPr>
              <a:t>inviting</a:t>
            </a:r>
            <a:r>
              <a:rPr lang="en-US" altLang="zh-CN" sz="1700" dirty="0">
                <a:solidFill>
                  <a:schemeClr val="tx1">
                    <a:lumMod val="95000"/>
                    <a:lumOff val="5000"/>
                  </a:schemeClr>
                </a:solidFill>
              </a:rPr>
              <a:t> me to sit down, he gave me a </a:t>
            </a:r>
            <a:r>
              <a:rPr lang="en-US" altLang="zh-CN" sz="1700" b="1" dirty="0">
                <a:solidFill>
                  <a:schemeClr val="accent6">
                    <a:lumMod val="75000"/>
                  </a:schemeClr>
                </a:solidFill>
              </a:rPr>
              <a:t>thumbs-up</a:t>
            </a:r>
            <a:r>
              <a:rPr lang="en-US" altLang="zh-CN" sz="1700" dirty="0">
                <a:solidFill>
                  <a:schemeClr val="tx1">
                    <a:lumMod val="95000"/>
                    <a:lumOff val="5000"/>
                  </a:schemeClr>
                </a:solidFill>
              </a:rPr>
              <a:t> and said, “</a:t>
            </a:r>
            <a:r>
              <a:rPr lang="en-US" altLang="zh-CN" sz="1700" b="1" dirty="0">
                <a:solidFill>
                  <a:schemeClr val="accent6">
                    <a:lumMod val="75000"/>
                  </a:schemeClr>
                </a:solidFill>
              </a:rPr>
              <a:t>Congratulations</a:t>
            </a:r>
            <a:r>
              <a:rPr lang="en-US" altLang="zh-CN" sz="1700" dirty="0">
                <a:solidFill>
                  <a:schemeClr val="tx1">
                    <a:lumMod val="95000"/>
                    <a:lumOff val="5000"/>
                  </a:schemeClr>
                </a:solidFill>
              </a:rPr>
              <a:t> to you! I knew you can </a:t>
            </a:r>
            <a:r>
              <a:rPr lang="en-US" altLang="zh-CN" sz="1700" b="1" dirty="0">
                <a:solidFill>
                  <a:schemeClr val="accent6">
                    <a:lumMod val="75000"/>
                  </a:schemeClr>
                </a:solidFill>
              </a:rPr>
              <a:t>make</a:t>
            </a:r>
            <a:r>
              <a:rPr lang="en-US" altLang="zh-CN" sz="1700" dirty="0">
                <a:solidFill>
                  <a:schemeClr val="tx1">
                    <a:lumMod val="95000"/>
                    <a:lumOff val="5000"/>
                  </a:schemeClr>
                </a:solidFill>
              </a:rPr>
              <a:t> </a:t>
            </a:r>
            <a:r>
              <a:rPr lang="en-US" altLang="zh-CN" sz="1700" b="1" dirty="0">
                <a:solidFill>
                  <a:schemeClr val="accent6">
                    <a:lumMod val="75000"/>
                  </a:schemeClr>
                </a:solidFill>
              </a:rPr>
              <a:t>it</a:t>
            </a:r>
            <a:r>
              <a:rPr lang="en-US" altLang="zh-CN" sz="1700" dirty="0">
                <a:solidFill>
                  <a:schemeClr val="tx1">
                    <a:lumMod val="95000"/>
                    <a:lumOff val="5000"/>
                  </a:schemeClr>
                </a:solidFill>
              </a:rPr>
              <a:t>!” </a:t>
            </a:r>
            <a:endParaRPr lang="en-US" altLang="zh-CN" sz="1700" dirty="0"/>
          </a:p>
          <a:p>
            <a:pPr marL="285750" indent="-285750" algn="just">
              <a:buFont typeface="Arial" panose="020B0604020202020204" pitchFamily="34" charset="0"/>
              <a:buChar char="•"/>
            </a:pPr>
            <a:endParaRPr lang="en-US" altLang="zh-CN" sz="1700" dirty="0"/>
          </a:p>
          <a:p>
            <a:pPr marL="285750" indent="-285750" algn="just">
              <a:buFont typeface="Arial" panose="020B0604020202020204" pitchFamily="34" charset="0"/>
              <a:buChar char="•"/>
            </a:pPr>
            <a:r>
              <a:rPr lang="en-US" altLang="zh-CN" sz="1700" b="1" dirty="0">
                <a:solidFill>
                  <a:srgbClr val="00B050"/>
                </a:solidFill>
              </a:rPr>
              <a:t>On</a:t>
            </a:r>
            <a:r>
              <a:rPr lang="en-US" altLang="zh-CN" sz="1700" dirty="0"/>
              <a:t> </a:t>
            </a:r>
            <a:r>
              <a:rPr lang="en-US" altLang="zh-CN" sz="1700" b="1" dirty="0">
                <a:solidFill>
                  <a:srgbClr val="00B050"/>
                </a:solidFill>
              </a:rPr>
              <a:t>seeing</a:t>
            </a:r>
            <a:r>
              <a:rPr lang="en-US" altLang="zh-CN" sz="1700" dirty="0"/>
              <a:t> him, I could barely contain my </a:t>
            </a:r>
            <a:r>
              <a:rPr lang="en-US" altLang="zh-CN" sz="1700" b="1" dirty="0">
                <a:solidFill>
                  <a:schemeClr val="accent6">
                    <a:lumMod val="75000"/>
                  </a:schemeClr>
                </a:solidFill>
              </a:rPr>
              <a:t>gratitude</a:t>
            </a:r>
            <a:r>
              <a:rPr lang="en-US" altLang="zh-CN" sz="1700" dirty="0"/>
              <a:t>, </a:t>
            </a:r>
            <a:r>
              <a:rPr lang="en-US" altLang="zh-CN" sz="1700" b="1" dirty="0">
                <a:solidFill>
                  <a:srgbClr val="00B050"/>
                </a:solidFill>
              </a:rPr>
              <a:t>repeating</a:t>
            </a:r>
            <a:r>
              <a:rPr lang="en-US" altLang="zh-CN" sz="1700" dirty="0"/>
              <a:t> “thanks” and </a:t>
            </a:r>
            <a:r>
              <a:rPr lang="en-US" altLang="zh-CN" sz="1700" b="1" dirty="0">
                <a:solidFill>
                  <a:srgbClr val="00B050"/>
                </a:solidFill>
              </a:rPr>
              <a:t>showing</a:t>
            </a:r>
            <a:r>
              <a:rPr lang="en-US" altLang="zh-CN" sz="1700" dirty="0"/>
              <a:t> him the </a:t>
            </a:r>
            <a:r>
              <a:rPr lang="en-US" altLang="zh-CN" sz="1700" b="1" dirty="0">
                <a:solidFill>
                  <a:schemeClr val="accent6">
                    <a:lumMod val="75000"/>
                  </a:schemeClr>
                </a:solidFill>
              </a:rPr>
              <a:t>golden</a:t>
            </a:r>
            <a:r>
              <a:rPr lang="en-US" altLang="zh-CN" sz="1700" dirty="0"/>
              <a:t> </a:t>
            </a:r>
            <a:r>
              <a:rPr lang="en-US" altLang="zh-CN" sz="1700" b="1" dirty="0">
                <a:solidFill>
                  <a:schemeClr val="accent6">
                    <a:lumMod val="75000"/>
                  </a:schemeClr>
                </a:solidFill>
              </a:rPr>
              <a:t>trophy</a:t>
            </a:r>
            <a:r>
              <a:rPr lang="en-US" altLang="zh-CN" sz="1700" dirty="0"/>
              <a:t> with my hands slightly trembling. </a:t>
            </a:r>
          </a:p>
          <a:p>
            <a:pPr marL="285750" indent="-285750" algn="just">
              <a:buFont typeface="Arial" panose="020B0604020202020204" pitchFamily="34" charset="0"/>
              <a:buChar char="•"/>
            </a:pPr>
            <a:endParaRPr lang="en-US" altLang="zh-CN"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16632" y="2835176"/>
            <a:ext cx="4572000" cy="1754326"/>
          </a:xfrm>
          <a:prstGeom prst="rect">
            <a:avLst/>
          </a:prstGeom>
        </p:spPr>
        <p:txBody>
          <a:bodyPr>
            <a:spAutoFit/>
          </a:bodyPr>
          <a:lstStyle/>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p:txBody>
      </p:sp>
      <p:sp>
        <p:nvSpPr>
          <p:cNvPr id="6" name="TextBox 5"/>
          <p:cNvSpPr txBox="1"/>
          <p:nvPr/>
        </p:nvSpPr>
        <p:spPr>
          <a:xfrm>
            <a:off x="314582" y="843558"/>
            <a:ext cx="8551400" cy="3231654"/>
          </a:xfrm>
          <a:prstGeom prst="rect">
            <a:avLst/>
          </a:prstGeom>
          <a:solidFill>
            <a:schemeClr val="bg1">
              <a:lumMod val="95000"/>
            </a:schemeClr>
          </a:solidFill>
        </p:spPr>
        <p:txBody>
          <a:bodyPr wrap="square" rtlCol="0">
            <a:spAutoFit/>
          </a:bodyPr>
          <a:lstStyle/>
          <a:p>
            <a:endParaRPr lang="en-US" altLang="zh-CN" sz="1700" b="1" dirty="0">
              <a:solidFill>
                <a:srgbClr val="0000FF"/>
              </a:solidFill>
            </a:endParaRPr>
          </a:p>
          <a:p>
            <a:r>
              <a:rPr lang="en-US" altLang="zh-CN" sz="1700" b="1" dirty="0">
                <a:solidFill>
                  <a:srgbClr val="0000FF"/>
                </a:solidFill>
              </a:rPr>
              <a:t>Para. 2</a:t>
            </a:r>
            <a:r>
              <a:rPr lang="zh-CN" altLang="en-US" sz="1700" b="1" dirty="0">
                <a:solidFill>
                  <a:srgbClr val="0000FF"/>
                </a:solidFill>
              </a:rPr>
              <a:t> 结尾升华</a:t>
            </a:r>
            <a:endParaRPr lang="en-US" altLang="zh-CN" sz="1700" dirty="0"/>
          </a:p>
          <a:p>
            <a:pPr marL="285750" indent="-285750">
              <a:buFont typeface="Arial" panose="020B0604020202020204" pitchFamily="34" charset="0"/>
              <a:buChar char="•"/>
            </a:pPr>
            <a:endParaRPr lang="en-US" altLang="zh-CN" sz="1700" b="1" dirty="0">
              <a:solidFill>
                <a:schemeClr val="accent6">
                  <a:lumMod val="75000"/>
                </a:schemeClr>
              </a:solidFill>
            </a:endParaRPr>
          </a:p>
          <a:p>
            <a:pPr marL="285750" indent="-285750">
              <a:buFont typeface="Arial" panose="020B0604020202020204" pitchFamily="34" charset="0"/>
              <a:buChar char="•"/>
            </a:pPr>
            <a:r>
              <a:rPr lang="en-US" altLang="zh-CN" sz="1700" b="1" dirty="0">
                <a:solidFill>
                  <a:schemeClr val="accent6">
                    <a:lumMod val="75000"/>
                  </a:schemeClr>
                </a:solidFill>
              </a:rPr>
              <a:t>My love for writing </a:t>
            </a:r>
            <a:r>
              <a:rPr lang="en-US" altLang="zh-CN" sz="1700" dirty="0"/>
              <a:t>in English sprouted, grew and blossomed in my heart, </a:t>
            </a:r>
            <a:r>
              <a:rPr lang="en-US" altLang="zh-CN" sz="1700" b="1" dirty="0">
                <a:solidFill>
                  <a:srgbClr val="00B050"/>
                </a:solidFill>
              </a:rPr>
              <a:t>so did </a:t>
            </a:r>
            <a:r>
              <a:rPr lang="en-US" altLang="zh-CN" sz="1700" dirty="0"/>
              <a:t>my bravery in facing whatever would be in store for me in the future. </a:t>
            </a:r>
          </a:p>
          <a:p>
            <a:pPr marL="285750" indent="-285750">
              <a:buFont typeface="Arial" panose="020B0604020202020204" pitchFamily="34" charset="0"/>
              <a:buChar char="•"/>
            </a:pPr>
            <a:endParaRPr lang="en-US" altLang="zh-CN" sz="1700" dirty="0"/>
          </a:p>
          <a:p>
            <a:pPr marL="285750" indent="-285750">
              <a:buFont typeface="Arial" panose="020B0604020202020204" pitchFamily="34" charset="0"/>
              <a:buChar char="•"/>
            </a:pPr>
            <a:r>
              <a:rPr lang="en-US" altLang="zh-CN" sz="1700" b="1" dirty="0">
                <a:solidFill>
                  <a:srgbClr val="00B050"/>
                </a:solidFill>
              </a:rPr>
              <a:t>Ever since</a:t>
            </a:r>
            <a:r>
              <a:rPr lang="en-US" altLang="zh-CN" sz="1700" dirty="0"/>
              <a:t>, </a:t>
            </a:r>
            <a:r>
              <a:rPr lang="en-US" altLang="zh-CN" sz="1700" b="1" dirty="0">
                <a:solidFill>
                  <a:srgbClr val="00B050"/>
                </a:solidFill>
              </a:rPr>
              <a:t>never</a:t>
            </a:r>
            <a:r>
              <a:rPr lang="en-US" altLang="zh-CN" sz="1700" dirty="0"/>
              <a:t> </a:t>
            </a:r>
            <a:r>
              <a:rPr lang="en-US" altLang="zh-CN" sz="1700" b="1" dirty="0">
                <a:solidFill>
                  <a:srgbClr val="00B050"/>
                </a:solidFill>
              </a:rPr>
              <a:t>have</a:t>
            </a:r>
            <a:r>
              <a:rPr lang="en-US" altLang="zh-CN" sz="1700" dirty="0"/>
              <a:t> </a:t>
            </a:r>
            <a:r>
              <a:rPr lang="en-US" altLang="zh-CN" sz="1700" b="1" dirty="0">
                <a:solidFill>
                  <a:srgbClr val="00B050"/>
                </a:solidFill>
              </a:rPr>
              <a:t>I seen</a:t>
            </a:r>
            <a:r>
              <a:rPr lang="en-US" altLang="zh-CN" sz="1700" dirty="0"/>
              <a:t> writing as </a:t>
            </a:r>
            <a:r>
              <a:rPr lang="en-US" altLang="zh-CN" sz="1700" b="1" dirty="0">
                <a:solidFill>
                  <a:schemeClr val="accent6">
                    <a:lumMod val="75000"/>
                  </a:schemeClr>
                </a:solidFill>
              </a:rPr>
              <a:t>something</a:t>
            </a:r>
            <a:r>
              <a:rPr lang="en-US" altLang="zh-CN" sz="1700" dirty="0"/>
              <a:t> </a:t>
            </a:r>
            <a:r>
              <a:rPr lang="en-US" altLang="zh-CN" sz="1700" b="1" dirty="0">
                <a:solidFill>
                  <a:schemeClr val="accent6">
                    <a:lumMod val="75000"/>
                  </a:schemeClr>
                </a:solidFill>
              </a:rPr>
              <a:t>tough</a:t>
            </a:r>
            <a:r>
              <a:rPr lang="en-US" altLang="zh-CN" sz="1700" dirty="0"/>
              <a:t>; </a:t>
            </a:r>
            <a:r>
              <a:rPr lang="en-US" altLang="zh-CN" sz="1700" b="1" dirty="0">
                <a:solidFill>
                  <a:srgbClr val="00B050"/>
                </a:solidFill>
              </a:rPr>
              <a:t>instead</a:t>
            </a:r>
            <a:r>
              <a:rPr lang="en-US" altLang="zh-CN" sz="1700" dirty="0"/>
              <a:t>, I found the real </a:t>
            </a:r>
            <a:r>
              <a:rPr lang="en-US" altLang="zh-CN" sz="1700" b="1" dirty="0">
                <a:solidFill>
                  <a:schemeClr val="accent6">
                    <a:lumMod val="75000"/>
                  </a:schemeClr>
                </a:solidFill>
              </a:rPr>
              <a:t>delight</a:t>
            </a:r>
            <a:r>
              <a:rPr lang="en-US" altLang="zh-CN" sz="1700" dirty="0"/>
              <a:t> in the </a:t>
            </a:r>
            <a:r>
              <a:rPr lang="en-US" altLang="zh-CN" sz="1700" b="1" dirty="0">
                <a:solidFill>
                  <a:schemeClr val="accent6">
                    <a:lumMod val="75000"/>
                  </a:schemeClr>
                </a:solidFill>
              </a:rPr>
              <a:t>writing</a:t>
            </a:r>
            <a:r>
              <a:rPr lang="en-US" altLang="zh-CN" sz="1700" dirty="0"/>
              <a:t> </a:t>
            </a:r>
            <a:r>
              <a:rPr lang="en-US" altLang="zh-CN" sz="1700" b="1" dirty="0">
                <a:solidFill>
                  <a:schemeClr val="accent6">
                    <a:lumMod val="75000"/>
                  </a:schemeClr>
                </a:solidFill>
              </a:rPr>
              <a:t>process</a:t>
            </a:r>
            <a:r>
              <a:rPr lang="en-US" altLang="zh-CN" sz="1700" dirty="0"/>
              <a:t> and ended up a bilingual </a:t>
            </a:r>
            <a:r>
              <a:rPr lang="en-US" altLang="zh-CN" sz="1700" b="1" dirty="0">
                <a:solidFill>
                  <a:schemeClr val="accent6">
                    <a:lumMod val="75000"/>
                  </a:schemeClr>
                </a:solidFill>
              </a:rPr>
              <a:t>writer</a:t>
            </a:r>
            <a:r>
              <a:rPr lang="en-US" altLang="zh-CN" sz="1700" dirty="0"/>
              <a:t>. </a:t>
            </a:r>
          </a:p>
          <a:p>
            <a:pPr marL="285750" indent="-285750">
              <a:buFont typeface="Arial" panose="020B0604020202020204" pitchFamily="34" charset="0"/>
              <a:buChar char="•"/>
            </a:pPr>
            <a:endParaRPr lang="en-US" altLang="zh-CN" sz="1700" dirty="0"/>
          </a:p>
          <a:p>
            <a:pPr marL="285750" indent="-285750">
              <a:buFont typeface="Arial" panose="020B0604020202020204" pitchFamily="34" charset="0"/>
              <a:buChar char="•"/>
            </a:pPr>
            <a:r>
              <a:rPr lang="en-US" altLang="zh-CN" sz="1700" b="1" dirty="0">
                <a:solidFill>
                  <a:srgbClr val="00B050"/>
                </a:solidFill>
              </a:rPr>
              <a:t>Like</a:t>
            </a:r>
            <a:r>
              <a:rPr lang="en-US" altLang="zh-CN" sz="1700" dirty="0"/>
              <a:t> </a:t>
            </a:r>
            <a:r>
              <a:rPr lang="en-US" altLang="zh-CN" sz="1700" b="1" dirty="0">
                <a:solidFill>
                  <a:schemeClr val="accent6">
                    <a:lumMod val="75000"/>
                  </a:schemeClr>
                </a:solidFill>
              </a:rPr>
              <a:t>accomplishing</a:t>
            </a:r>
            <a:r>
              <a:rPr lang="en-US" altLang="zh-CN" sz="1700" dirty="0"/>
              <a:t> the </a:t>
            </a:r>
            <a:r>
              <a:rPr lang="en-US" altLang="zh-CN" sz="1700" b="1" dirty="0">
                <a:solidFill>
                  <a:schemeClr val="accent6">
                    <a:lumMod val="75000"/>
                  </a:schemeClr>
                </a:solidFill>
              </a:rPr>
              <a:t>impossible</a:t>
            </a:r>
            <a:r>
              <a:rPr lang="en-US" altLang="zh-CN" sz="1700" dirty="0"/>
              <a:t> </a:t>
            </a:r>
            <a:r>
              <a:rPr lang="en-US" altLang="zh-CN" sz="1700" b="1" dirty="0">
                <a:solidFill>
                  <a:schemeClr val="accent6">
                    <a:lumMod val="75000"/>
                  </a:schemeClr>
                </a:solidFill>
              </a:rPr>
              <a:t>writing</a:t>
            </a:r>
            <a:r>
              <a:rPr lang="en-US" altLang="zh-CN" sz="1700" dirty="0"/>
              <a:t> </a:t>
            </a:r>
            <a:r>
              <a:rPr lang="en-US" altLang="zh-CN" sz="1700" b="1" dirty="0">
                <a:solidFill>
                  <a:schemeClr val="accent6">
                    <a:lumMod val="75000"/>
                  </a:schemeClr>
                </a:solidFill>
              </a:rPr>
              <a:t>task</a:t>
            </a:r>
            <a:r>
              <a:rPr lang="en-US" altLang="zh-CN" sz="1700" dirty="0"/>
              <a:t>, when faced with other difficulties in the years to come, I am firmly convinced that </a:t>
            </a:r>
            <a:r>
              <a:rPr lang="en-US" altLang="zh-CN" sz="1700" b="1" dirty="0">
                <a:solidFill>
                  <a:schemeClr val="accent6">
                    <a:lumMod val="75000"/>
                  </a:schemeClr>
                </a:solidFill>
              </a:rPr>
              <a:t>this</a:t>
            </a:r>
            <a:r>
              <a:rPr lang="en-US" altLang="zh-CN" sz="1700" dirty="0"/>
              <a:t> </a:t>
            </a:r>
            <a:r>
              <a:rPr lang="en-US" altLang="zh-CN" sz="1700" b="1" dirty="0">
                <a:solidFill>
                  <a:schemeClr val="accent6">
                    <a:lumMod val="75000"/>
                  </a:schemeClr>
                </a:solidFill>
              </a:rPr>
              <a:t>experience</a:t>
            </a:r>
            <a:r>
              <a:rPr lang="en-US" altLang="zh-CN" sz="1700" dirty="0"/>
              <a:t> could see me through all of them.</a:t>
            </a:r>
          </a:p>
          <a:p>
            <a:pPr marL="285750" indent="-285750">
              <a:buFont typeface="Arial" panose="020B0604020202020204" pitchFamily="34" charset="0"/>
              <a:buChar char="•"/>
            </a:pPr>
            <a:endParaRPr lang="en-US" altLang="zh-CN"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向往的日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22374" y="-2379742"/>
            <a:ext cx="365522" cy="365522"/>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12" y="2663224"/>
            <a:ext cx="1714959" cy="2574707"/>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6909" y="1434334"/>
            <a:ext cx="1957091" cy="3749567"/>
          </a:xfrm>
          <a:prstGeom prst="rect">
            <a:avLst/>
          </a:prstGeom>
        </p:spPr>
      </p:pic>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b="80459"/>
          <a:stretch>
            <a:fillRect/>
          </a:stretch>
        </p:blipFill>
        <p:spPr>
          <a:xfrm>
            <a:off x="0" y="33620"/>
            <a:ext cx="2063228" cy="1619562"/>
          </a:xfrm>
          <a:prstGeom prst="rect">
            <a:avLst/>
          </a:prstGeom>
        </p:spPr>
      </p:pic>
      <p:sp>
        <p:nvSpPr>
          <p:cNvPr id="16" name="矩形 15"/>
          <p:cNvSpPr/>
          <p:nvPr/>
        </p:nvSpPr>
        <p:spPr>
          <a:xfrm>
            <a:off x="-1657350" y="-1230617"/>
            <a:ext cx="13201650" cy="123061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矩形 16"/>
          <p:cNvSpPr/>
          <p:nvPr/>
        </p:nvSpPr>
        <p:spPr>
          <a:xfrm>
            <a:off x="-971550" y="5142818"/>
            <a:ext cx="11572875" cy="123061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矩形 17"/>
          <p:cNvSpPr/>
          <p:nvPr/>
        </p:nvSpPr>
        <p:spPr>
          <a:xfrm rot="5400000">
            <a:off x="-4061298" y="1503442"/>
            <a:ext cx="6173148" cy="193564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rot="5400000">
            <a:off x="7046462" y="1629622"/>
            <a:ext cx="6173148" cy="193564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TextBox 14"/>
          <p:cNvSpPr txBox="1"/>
          <p:nvPr>
            <p:custDataLst>
              <p:tags r:id="rId3"/>
            </p:custDataLst>
          </p:nvPr>
        </p:nvSpPr>
        <p:spPr>
          <a:xfrm>
            <a:off x="3923928" y="1347614"/>
            <a:ext cx="4687663" cy="1569660"/>
          </a:xfrm>
          <a:prstGeom prst="rect">
            <a:avLst/>
          </a:prstGeom>
          <a:noFill/>
        </p:spPr>
        <p:txBody>
          <a:bodyPr wrap="square" rtlCol="0">
            <a:spAutoFit/>
          </a:bodyPr>
          <a:lstStyle/>
          <a:p>
            <a:pPr algn="ctr"/>
            <a:r>
              <a:rPr lang="en-US" altLang="zh-CN" sz="3200" b="1" dirty="0"/>
              <a:t>2023</a:t>
            </a:r>
            <a:r>
              <a:rPr lang="zh-CN" altLang="en-US" sz="3200" b="1" dirty="0"/>
              <a:t>年</a:t>
            </a:r>
            <a:r>
              <a:rPr lang="en-US" altLang="zh-CN" sz="3200" b="1" dirty="0"/>
              <a:t>6</a:t>
            </a:r>
            <a:r>
              <a:rPr lang="zh-CN" altLang="en-US" sz="3200" b="1" dirty="0"/>
              <a:t>月新课标</a:t>
            </a:r>
            <a:r>
              <a:rPr lang="en-US" altLang="zh-CN" sz="3200" b="1" dirty="0" err="1"/>
              <a:t>I&amp;II</a:t>
            </a:r>
            <a:r>
              <a:rPr lang="zh-CN" altLang="en-US" sz="3200" b="1" dirty="0"/>
              <a:t>卷 </a:t>
            </a:r>
            <a:endParaRPr lang="en-US" altLang="zh-CN" sz="3200" b="1" dirty="0"/>
          </a:p>
          <a:p>
            <a:pPr algn="ctr"/>
            <a:r>
              <a:rPr lang="zh-CN" altLang="en-US" sz="3200" b="1" dirty="0"/>
              <a:t>读后续写讲评</a:t>
            </a:r>
            <a:endParaRPr lang="en-US" altLang="zh-CN" sz="3200" b="1" dirty="0"/>
          </a:p>
          <a:p>
            <a:pPr algn="ctr"/>
            <a:r>
              <a:rPr lang="en-US" altLang="zh-CN" sz="3200" b="1" dirty="0"/>
              <a:t>——</a:t>
            </a:r>
            <a:r>
              <a:rPr lang="zh-CN" altLang="en-US" sz="3200" b="1" dirty="0"/>
              <a:t>个人成长类主题</a:t>
            </a:r>
          </a:p>
        </p:txBody>
      </p:sp>
      <p:pic>
        <p:nvPicPr>
          <p:cNvPr id="20" name="Picture 2" descr="D:\新教材课件全\5c752354be37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791" y="815263"/>
            <a:ext cx="3839531" cy="3369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26260" y="407477"/>
            <a:ext cx="8162164" cy="746358"/>
          </a:xfrm>
          <a:prstGeom prst="rect">
            <a:avLst/>
          </a:prstGeom>
        </p:spPr>
        <p:txBody>
          <a:bodyPr wrap="square" lIns="68580" tIns="34290" rIns="68580" bIns="34290">
            <a:spAutoFit/>
          </a:bodyPr>
          <a:lstStyle/>
          <a:p>
            <a:pPr algn="dist"/>
            <a:r>
              <a:rPr lang="zh-CN" altLang="en-US" sz="4400" b="1" spc="450" dirty="0">
                <a:solidFill>
                  <a:srgbClr val="597986"/>
                </a:solidFill>
                <a:latin typeface="思源黑体" panose="020B0500000000000000" pitchFamily="34" charset="-122"/>
                <a:ea typeface="思源黑体" panose="020B0500000000000000" pitchFamily="34" charset="-122"/>
              </a:rPr>
              <a:t>读后续写</a:t>
            </a:r>
            <a:r>
              <a:rPr lang="en-US" altLang="zh-CN" sz="4400" b="1" spc="450" dirty="0">
                <a:solidFill>
                  <a:srgbClr val="597986"/>
                </a:solidFill>
                <a:latin typeface="思源黑体" panose="020B0500000000000000" pitchFamily="34" charset="-122"/>
                <a:ea typeface="思源黑体" panose="020B0500000000000000" pitchFamily="34" charset="-122"/>
              </a:rPr>
              <a:t>——</a:t>
            </a:r>
            <a:r>
              <a:rPr lang="en-US" altLang="zh-CN" sz="4400" b="1" spc="450" dirty="0">
                <a:solidFill>
                  <a:srgbClr val="597986"/>
                </a:solidFill>
                <a:latin typeface="Cambria" panose="02040503050406030204" pitchFamily="18" charset="0"/>
                <a:ea typeface="Cambria" panose="02040503050406030204" pitchFamily="18" charset="0"/>
              </a:rPr>
              <a:t>what to read?</a:t>
            </a:r>
            <a:endParaRPr lang="zh-CN" altLang="en-US" sz="4400" b="1" spc="450" dirty="0">
              <a:solidFill>
                <a:srgbClr val="597986"/>
              </a:solidFill>
              <a:latin typeface="Cambria" panose="02040503050406030204" pitchFamily="18" charset="0"/>
              <a:ea typeface="思源黑体" panose="020B0500000000000000" pitchFamily="34" charset="-122"/>
            </a:endParaRPr>
          </a:p>
        </p:txBody>
      </p:sp>
      <p:sp>
        <p:nvSpPr>
          <p:cNvPr id="19" name="文本框 18"/>
          <p:cNvSpPr txBox="1"/>
          <p:nvPr/>
        </p:nvSpPr>
        <p:spPr>
          <a:xfrm>
            <a:off x="2084710" y="1489835"/>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01</a:t>
            </a:r>
            <a:endParaRPr lang="zh-CN" altLang="en-US" sz="3600" b="1" dirty="0">
              <a:solidFill>
                <a:srgbClr val="F2BEC9"/>
              </a:solidFill>
              <a:ea typeface="思源黑体" panose="020B0500000000000000" pitchFamily="34" charset="-122"/>
            </a:endParaRPr>
          </a:p>
        </p:txBody>
      </p:sp>
      <p:sp>
        <p:nvSpPr>
          <p:cNvPr id="20" name="文本框 19"/>
          <p:cNvSpPr txBox="1"/>
          <p:nvPr/>
        </p:nvSpPr>
        <p:spPr>
          <a:xfrm>
            <a:off x="2898061" y="1568355"/>
            <a:ext cx="2649520"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C</a:t>
            </a:r>
            <a:r>
              <a:rPr lang="en-US" altLang="zh-CN" sz="2400" b="1" dirty="0">
                <a:solidFill>
                  <a:srgbClr val="597986"/>
                </a:solidFill>
                <a:latin typeface="+mj-lt"/>
                <a:ea typeface="思源黑体" panose="020B0500000000000000" pitchFamily="34" charset="-122"/>
              </a:rPr>
              <a:t>haracters </a:t>
            </a:r>
            <a:endParaRPr lang="zh-CN" altLang="en-US" sz="2400" b="1" dirty="0">
              <a:solidFill>
                <a:srgbClr val="597986"/>
              </a:solidFill>
              <a:latin typeface="+mj-lt"/>
              <a:ea typeface="思源黑体" panose="020B0500000000000000" pitchFamily="34" charset="-122"/>
            </a:endParaRPr>
          </a:p>
        </p:txBody>
      </p:sp>
      <p:sp>
        <p:nvSpPr>
          <p:cNvPr id="23" name="文本框 22"/>
          <p:cNvSpPr txBox="1"/>
          <p:nvPr/>
        </p:nvSpPr>
        <p:spPr>
          <a:xfrm>
            <a:off x="4880057" y="1483216"/>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02</a:t>
            </a:r>
            <a:endParaRPr lang="zh-CN" altLang="en-US" sz="3600" b="1" dirty="0">
              <a:solidFill>
                <a:srgbClr val="F2BEC9"/>
              </a:solidFill>
              <a:ea typeface="思源黑体" panose="020B0500000000000000" pitchFamily="34" charset="-122"/>
            </a:endParaRPr>
          </a:p>
        </p:txBody>
      </p:sp>
      <p:sp>
        <p:nvSpPr>
          <p:cNvPr id="24" name="文本框 23"/>
          <p:cNvSpPr txBox="1"/>
          <p:nvPr/>
        </p:nvSpPr>
        <p:spPr>
          <a:xfrm>
            <a:off x="5756286" y="1582168"/>
            <a:ext cx="2649520"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P</a:t>
            </a:r>
            <a:r>
              <a:rPr lang="en-US" altLang="zh-CN" sz="2400" b="1" dirty="0">
                <a:solidFill>
                  <a:srgbClr val="597986"/>
                </a:solidFill>
                <a:latin typeface="+mj-lt"/>
                <a:ea typeface="思源黑体" panose="020B0500000000000000" pitchFamily="34" charset="-122"/>
              </a:rPr>
              <a:t>lot</a:t>
            </a:r>
            <a:endParaRPr lang="zh-CN" altLang="en-US" sz="2400" b="1" dirty="0">
              <a:solidFill>
                <a:srgbClr val="597986"/>
              </a:solidFill>
              <a:latin typeface="+mj-lt"/>
              <a:ea typeface="思源黑体" panose="020B0500000000000000" pitchFamily="34" charset="-122"/>
            </a:endParaRPr>
          </a:p>
        </p:txBody>
      </p:sp>
      <p:sp>
        <p:nvSpPr>
          <p:cNvPr id="27" name="文本框 26"/>
          <p:cNvSpPr txBox="1"/>
          <p:nvPr/>
        </p:nvSpPr>
        <p:spPr>
          <a:xfrm>
            <a:off x="2116712" y="2369848"/>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03</a:t>
            </a:r>
            <a:endParaRPr lang="zh-CN" altLang="en-US" sz="3600" b="1" dirty="0">
              <a:solidFill>
                <a:srgbClr val="F2BEC9"/>
              </a:solidFill>
              <a:ea typeface="思源黑体" panose="020B0500000000000000" pitchFamily="34" charset="-122"/>
            </a:endParaRPr>
          </a:p>
        </p:txBody>
      </p:sp>
      <p:sp>
        <p:nvSpPr>
          <p:cNvPr id="28" name="文本框 27"/>
          <p:cNvSpPr txBox="1"/>
          <p:nvPr/>
        </p:nvSpPr>
        <p:spPr>
          <a:xfrm>
            <a:off x="2898061" y="2462181"/>
            <a:ext cx="1409281"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C</a:t>
            </a:r>
            <a:r>
              <a:rPr lang="en-US" altLang="zh-CN" sz="2400" b="1" dirty="0">
                <a:solidFill>
                  <a:srgbClr val="597986"/>
                </a:solidFill>
                <a:latin typeface="+mj-lt"/>
                <a:ea typeface="思源黑体" panose="020B0500000000000000" pitchFamily="34" charset="-122"/>
              </a:rPr>
              <a:t>lues</a:t>
            </a:r>
            <a:endParaRPr lang="zh-CN" altLang="en-US" sz="2400" b="1" dirty="0">
              <a:solidFill>
                <a:srgbClr val="597986"/>
              </a:solidFill>
              <a:latin typeface="+mj-lt"/>
              <a:ea typeface="思源黑体" panose="020B0500000000000000" pitchFamily="34" charset="-122"/>
            </a:endParaRPr>
          </a:p>
        </p:txBody>
      </p:sp>
      <p:sp>
        <p:nvSpPr>
          <p:cNvPr id="31" name="文本框 30"/>
          <p:cNvSpPr txBox="1"/>
          <p:nvPr/>
        </p:nvSpPr>
        <p:spPr>
          <a:xfrm>
            <a:off x="4880058" y="2373949"/>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04</a:t>
            </a:r>
            <a:endParaRPr lang="zh-CN" altLang="en-US" sz="3600" b="1" dirty="0">
              <a:solidFill>
                <a:srgbClr val="F2BEC9"/>
              </a:solidFill>
              <a:ea typeface="思源黑体" panose="020B0500000000000000" pitchFamily="34" charset="-122"/>
            </a:endParaRPr>
          </a:p>
        </p:txBody>
      </p:sp>
      <p:sp>
        <p:nvSpPr>
          <p:cNvPr id="32" name="文本框 31"/>
          <p:cNvSpPr txBox="1"/>
          <p:nvPr/>
        </p:nvSpPr>
        <p:spPr>
          <a:xfrm>
            <a:off x="5738904" y="2462181"/>
            <a:ext cx="2649520" cy="438582"/>
          </a:xfrm>
          <a:prstGeom prst="rect">
            <a:avLst/>
          </a:prstGeom>
          <a:noFill/>
        </p:spPr>
        <p:txBody>
          <a:bodyPr wrap="square" lIns="68580" tIns="34290" rIns="68580" bIns="34290" rtlCol="0">
            <a:spAutoFit/>
          </a:bodyPr>
          <a:lstStyle/>
          <a:p>
            <a:r>
              <a:rPr lang="en-US" altLang="zh-CN" sz="2400" b="1" dirty="0" err="1">
                <a:solidFill>
                  <a:srgbClr val="FF0000"/>
                </a:solidFill>
                <a:latin typeface="+mj-lt"/>
                <a:ea typeface="思源黑体" panose="020B0500000000000000" pitchFamily="34" charset="-122"/>
              </a:rPr>
              <a:t>P</a:t>
            </a:r>
            <a:r>
              <a:rPr lang="en-US" altLang="zh-CN" sz="2400" b="1" dirty="0" err="1">
                <a:solidFill>
                  <a:srgbClr val="597986"/>
                </a:solidFill>
                <a:latin typeface="+mj-lt"/>
                <a:ea typeface="思源黑体" panose="020B0500000000000000" pitchFamily="34" charset="-122"/>
              </a:rPr>
              <a:t>OV</a:t>
            </a:r>
            <a:r>
              <a:rPr lang="en-US" altLang="zh-CN" sz="2400" b="1" dirty="0">
                <a:solidFill>
                  <a:srgbClr val="597986"/>
                </a:solidFill>
                <a:latin typeface="+mj-lt"/>
                <a:ea typeface="思源黑体" panose="020B0500000000000000" pitchFamily="34" charset="-122"/>
              </a:rPr>
              <a:t> (point of view)</a:t>
            </a:r>
            <a:endParaRPr lang="zh-CN" altLang="en-US" sz="2400" b="1" dirty="0">
              <a:solidFill>
                <a:srgbClr val="597986"/>
              </a:solidFill>
              <a:latin typeface="+mj-lt"/>
              <a:ea typeface="思源黑体" panose="020B0500000000000000" pitchFamily="34" charset="-122"/>
            </a:endParaRPr>
          </a:p>
        </p:txBody>
      </p:sp>
      <p:sp>
        <p:nvSpPr>
          <p:cNvPr id="34" name="椭圆 16"/>
          <p:cNvSpPr/>
          <p:nvPr/>
        </p:nvSpPr>
        <p:spPr>
          <a:xfrm rot="20508979">
            <a:off x="4865691" y="2354990"/>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35" name="椭圆 16"/>
          <p:cNvSpPr/>
          <p:nvPr/>
        </p:nvSpPr>
        <p:spPr>
          <a:xfrm rot="20508979">
            <a:off x="4865690" y="1433981"/>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37" name="椭圆 16"/>
          <p:cNvSpPr/>
          <p:nvPr/>
        </p:nvSpPr>
        <p:spPr>
          <a:xfrm rot="20508979">
            <a:off x="2070342" y="1433980"/>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38" name="椭圆 16"/>
          <p:cNvSpPr/>
          <p:nvPr/>
        </p:nvSpPr>
        <p:spPr>
          <a:xfrm rot="20508979">
            <a:off x="2051155" y="2354990"/>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4" name="任意多边形: 形状 3"/>
          <p:cNvSpPr/>
          <p:nvPr/>
        </p:nvSpPr>
        <p:spPr>
          <a:xfrm>
            <a:off x="-525171" y="1867334"/>
            <a:ext cx="2871788" cy="3525279"/>
          </a:xfrm>
          <a:custGeom>
            <a:avLst/>
            <a:gdLst>
              <a:gd name="connsiteX0" fmla="*/ 550466 w 3829051"/>
              <a:gd name="connsiteY0" fmla="*/ 157487 h 4700372"/>
              <a:gd name="connsiteX1" fmla="*/ 1185466 w 3829051"/>
              <a:gd name="connsiteY1" fmla="*/ 995687 h 4700372"/>
              <a:gd name="connsiteX2" fmla="*/ 1363266 w 3829051"/>
              <a:gd name="connsiteY2" fmla="*/ 1986287 h 4700372"/>
              <a:gd name="connsiteX3" fmla="*/ 1579166 w 3829051"/>
              <a:gd name="connsiteY3" fmla="*/ 2481587 h 4700372"/>
              <a:gd name="connsiteX4" fmla="*/ 2480866 w 3829051"/>
              <a:gd name="connsiteY4" fmla="*/ 3053087 h 4700372"/>
              <a:gd name="connsiteX5" fmla="*/ 3103166 w 3829051"/>
              <a:gd name="connsiteY5" fmla="*/ 3383287 h 4700372"/>
              <a:gd name="connsiteX6" fmla="*/ 3687366 w 3829051"/>
              <a:gd name="connsiteY6" fmla="*/ 3942087 h 4700372"/>
              <a:gd name="connsiteX7" fmla="*/ 3827066 w 3829051"/>
              <a:gd name="connsiteY7" fmla="*/ 4424687 h 4700372"/>
              <a:gd name="connsiteX8" fmla="*/ 3623866 w 3829051"/>
              <a:gd name="connsiteY8" fmla="*/ 4450087 h 4700372"/>
              <a:gd name="connsiteX9" fmla="*/ 182166 w 3829051"/>
              <a:gd name="connsiteY9" fmla="*/ 4361187 h 4700372"/>
              <a:gd name="connsiteX10" fmla="*/ 550466 w 3829051"/>
              <a:gd name="connsiteY10" fmla="*/ 157487 h 470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9051" h="4700372">
                <a:moveTo>
                  <a:pt x="550466" y="157487"/>
                </a:moveTo>
                <a:cubicBezTo>
                  <a:pt x="717683" y="-403430"/>
                  <a:pt x="1049999" y="690887"/>
                  <a:pt x="1185466" y="995687"/>
                </a:cubicBezTo>
                <a:cubicBezTo>
                  <a:pt x="1320933" y="1300487"/>
                  <a:pt x="1297649" y="1738637"/>
                  <a:pt x="1363266" y="1986287"/>
                </a:cubicBezTo>
                <a:cubicBezTo>
                  <a:pt x="1428883" y="2233937"/>
                  <a:pt x="1392899" y="2303787"/>
                  <a:pt x="1579166" y="2481587"/>
                </a:cubicBezTo>
                <a:cubicBezTo>
                  <a:pt x="1765433" y="2659387"/>
                  <a:pt x="2226866" y="2902804"/>
                  <a:pt x="2480866" y="3053087"/>
                </a:cubicBezTo>
                <a:cubicBezTo>
                  <a:pt x="2734866" y="3203370"/>
                  <a:pt x="2902083" y="3235120"/>
                  <a:pt x="3103166" y="3383287"/>
                </a:cubicBezTo>
                <a:cubicBezTo>
                  <a:pt x="3304249" y="3531454"/>
                  <a:pt x="3566716" y="3768520"/>
                  <a:pt x="3687366" y="3942087"/>
                </a:cubicBezTo>
                <a:cubicBezTo>
                  <a:pt x="3808016" y="4115654"/>
                  <a:pt x="3837649" y="4340020"/>
                  <a:pt x="3827066" y="4424687"/>
                </a:cubicBezTo>
                <a:cubicBezTo>
                  <a:pt x="3816483" y="4509354"/>
                  <a:pt x="3623866" y="4450087"/>
                  <a:pt x="3623866" y="4450087"/>
                </a:cubicBezTo>
                <a:cubicBezTo>
                  <a:pt x="3016383" y="4439504"/>
                  <a:pt x="694399" y="5074504"/>
                  <a:pt x="182166" y="4361187"/>
                </a:cubicBezTo>
                <a:cubicBezTo>
                  <a:pt x="-330067" y="3647870"/>
                  <a:pt x="383249" y="718404"/>
                  <a:pt x="550466" y="15748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b="80459"/>
          <a:stretch>
            <a:fillRect/>
          </a:stretch>
        </p:blipFill>
        <p:spPr>
          <a:xfrm rot="3871859">
            <a:off x="-383355" y="3404208"/>
            <a:ext cx="2502488" cy="1964366"/>
          </a:xfrm>
          <a:prstGeom prst="rect">
            <a:avLst/>
          </a:pr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93813">
            <a:off x="8144961" y="3099037"/>
            <a:ext cx="1714959" cy="2574707"/>
          </a:xfrm>
          <a:prstGeom prst="rect">
            <a:avLst/>
          </a:prstGeom>
        </p:spPr>
      </p:pic>
      <p:sp>
        <p:nvSpPr>
          <p:cNvPr id="25" name="椭圆 16"/>
          <p:cNvSpPr/>
          <p:nvPr/>
        </p:nvSpPr>
        <p:spPr>
          <a:xfrm rot="20508979">
            <a:off x="2034361" y="3283837"/>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39" name="文本框 30"/>
          <p:cNvSpPr txBox="1"/>
          <p:nvPr/>
        </p:nvSpPr>
        <p:spPr>
          <a:xfrm>
            <a:off x="2099916" y="3318349"/>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05</a:t>
            </a:r>
            <a:endParaRPr lang="zh-CN" altLang="en-US" sz="3600" b="1" dirty="0">
              <a:solidFill>
                <a:srgbClr val="F2BEC9"/>
              </a:solidFill>
              <a:ea typeface="思源黑体" panose="020B0500000000000000" pitchFamily="34" charset="-122"/>
            </a:endParaRPr>
          </a:p>
        </p:txBody>
      </p:sp>
      <p:sp>
        <p:nvSpPr>
          <p:cNvPr id="40" name="文本框 31"/>
          <p:cNvSpPr txBox="1"/>
          <p:nvPr/>
        </p:nvSpPr>
        <p:spPr>
          <a:xfrm>
            <a:off x="2898061" y="3380536"/>
            <a:ext cx="2649520"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L</a:t>
            </a:r>
            <a:r>
              <a:rPr lang="en-US" altLang="zh-CN" sz="2400" b="1" dirty="0">
                <a:solidFill>
                  <a:srgbClr val="597986"/>
                </a:solidFill>
                <a:latin typeface="+mj-lt"/>
                <a:ea typeface="思源黑体" panose="020B0500000000000000" pitchFamily="34" charset="-122"/>
              </a:rPr>
              <a:t>anguage </a:t>
            </a:r>
            <a:endParaRPr lang="zh-CN" altLang="en-US" sz="2400" b="1" dirty="0">
              <a:solidFill>
                <a:srgbClr val="597986"/>
              </a:solidFill>
              <a:latin typeface="+mj-lt"/>
              <a:ea typeface="思源黑体" panose="020B0500000000000000" pitchFamily="34" charset="-122"/>
            </a:endParaRPr>
          </a:p>
        </p:txBody>
      </p:sp>
      <p:sp>
        <p:nvSpPr>
          <p:cNvPr id="2" name="TextBox 1"/>
          <p:cNvSpPr txBox="1"/>
          <p:nvPr/>
        </p:nvSpPr>
        <p:spPr>
          <a:xfrm>
            <a:off x="7488877" y="1153835"/>
            <a:ext cx="1482109" cy="461665"/>
          </a:xfrm>
          <a:prstGeom prst="rect">
            <a:avLst/>
          </a:prstGeom>
          <a:noFill/>
        </p:spPr>
        <p:txBody>
          <a:bodyPr wrap="square" rtlCol="0">
            <a:spAutoFit/>
          </a:bodyPr>
          <a:lstStyle/>
          <a:p>
            <a:r>
              <a:rPr lang="en-US" altLang="zh-CN" sz="2400" b="1" dirty="0" err="1"/>
              <a:t>2C2P1L</a:t>
            </a:r>
            <a:endParaRPr lang="zh-CN" altLang="en-US" sz="2400" b="1"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22" presetClass="entr" presetSubtype="4"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3" grpId="0"/>
      <p:bldP spid="24" grpId="0"/>
      <p:bldP spid="27" grpId="0"/>
      <p:bldP spid="28" grpId="0"/>
      <p:bldP spid="31" grpId="0"/>
      <p:bldP spid="32" grpId="0"/>
      <p:bldP spid="34" grpId="0" animBg="1"/>
      <p:bldP spid="35" grpId="0" animBg="1"/>
      <p:bldP spid="37" grpId="0" animBg="1"/>
      <p:bldP spid="38" grpId="0" animBg="1"/>
      <p:bldP spid="25" grpId="0" animBg="1"/>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396152"/>
            <a:ext cx="8712968" cy="4778231"/>
          </a:xfrm>
          <a:prstGeom prst="rect">
            <a:avLst/>
          </a:prstGeom>
        </p:spPr>
        <p:txBody>
          <a:bodyPr wrap="square">
            <a:spAutoFit/>
          </a:bodyPr>
          <a:lstStyle/>
          <a:p>
            <a:pPr algn="just"/>
            <a:r>
              <a:rPr lang="en-US" altLang="zh-CN" sz="1450" dirty="0">
                <a:latin typeface="Calibri" panose="020F0502020204030204"/>
                <a:cs typeface="Calibri" panose="020F0502020204030204"/>
              </a:rPr>
              <a:t>❶ </a:t>
            </a:r>
            <a:r>
              <a:rPr lang="en-US" altLang="zh-CN" sz="1450" dirty="0"/>
              <a:t>When I was in middle school, my social studies teacher asked me to enter a writing contest, I said no without thinking. I did not love writing. My family came from Brazil, so English was only my second language. Writing was so difficult and painful for me that my teacher had allowed me to present my paper on the sinking of the </a:t>
            </a:r>
            <a:r>
              <a:rPr lang="en-US" altLang="zh-CN" sz="1450" i="1" dirty="0"/>
              <a:t>Titanic </a:t>
            </a:r>
            <a:r>
              <a:rPr lang="en-US" altLang="zh-CN" sz="1450" dirty="0"/>
              <a:t>by acting out a play, where I played all the parts. No one laughed harder than he did.</a:t>
            </a:r>
            <a:endParaRPr lang="zh-CN" altLang="zh-CN" sz="1450" dirty="0"/>
          </a:p>
          <a:p>
            <a:pPr algn="just"/>
            <a:r>
              <a:rPr lang="en-US" altLang="zh-CN" sz="1450" dirty="0">
                <a:latin typeface="Calibri" panose="020F0502020204030204"/>
                <a:cs typeface="Calibri" panose="020F0502020204030204"/>
              </a:rPr>
              <a:t>❷ </a:t>
            </a:r>
            <a:r>
              <a:rPr lang="en-US" altLang="zh-CN" sz="1450" dirty="0"/>
              <a:t>So, why did he suddenly force me to do something at which I was sure to fail? His reply: “Because I love your stories. If you’re willing to apply yourself, I think you have a good shot at this.” Encouraged by his words, I agreed to give it a try.</a:t>
            </a:r>
            <a:endParaRPr lang="zh-CN" altLang="zh-CN" sz="1450" dirty="0"/>
          </a:p>
          <a:p>
            <a:pPr algn="just"/>
            <a:r>
              <a:rPr lang="en-US" altLang="zh-CN" sz="1450" dirty="0">
                <a:latin typeface="Calibri" panose="020F0502020204030204"/>
                <a:cs typeface="Calibri" panose="020F0502020204030204"/>
              </a:rPr>
              <a:t>❸ </a:t>
            </a:r>
            <a:r>
              <a:rPr lang="en-US" altLang="zh-CN" sz="1450" dirty="0"/>
              <a:t>I chose Paul Revere’s horse as my subject. Paul Revere was a silversmith (</a:t>
            </a:r>
            <a:r>
              <a:rPr lang="zh-CN" altLang="zh-CN" sz="1450" dirty="0"/>
              <a:t>银匠</a:t>
            </a:r>
            <a:r>
              <a:rPr lang="en-US" altLang="zh-CN" sz="1450" dirty="0"/>
              <a:t>) in Boston who rode a horse at night on April 18, 1775 to Lexington to warn people that British soldiers were coming. My story would come straight from the horse’s mouth. Not a brilliant idea, but funny, and unlikely to be anyone else’s choice.</a:t>
            </a:r>
            <a:endParaRPr lang="zh-CN" altLang="zh-CN" sz="1450" dirty="0"/>
          </a:p>
          <a:p>
            <a:pPr algn="just"/>
            <a:r>
              <a:rPr lang="en-US" altLang="zh-CN" sz="1450" dirty="0">
                <a:latin typeface="Calibri" panose="020F0502020204030204"/>
                <a:cs typeface="Calibri" panose="020F0502020204030204"/>
              </a:rPr>
              <a:t>❹ </a:t>
            </a:r>
            <a:r>
              <a:rPr lang="en-US" altLang="zh-CN" sz="1450" dirty="0"/>
              <a:t>What did the horse think, as sped through the night? Did he get tired? Have doubts? Did he want to quit? I sympathized immediately. I got tired. I had doubts. I wanted to quit. But, like Revere’s horse, I kept going. I worked hard. I checked my spelling. I asked my older sister to correct my grammar. I checked out a half-dozen books on Paul Revere from the library. I even read a few of them.</a:t>
            </a:r>
            <a:endParaRPr lang="zh-CN" altLang="zh-CN" sz="1450" dirty="0"/>
          </a:p>
          <a:p>
            <a:pPr algn="just"/>
            <a:r>
              <a:rPr lang="en-US" altLang="zh-CN" sz="1450" dirty="0">
                <a:latin typeface="Calibri" panose="020F0502020204030204"/>
                <a:cs typeface="Calibri" panose="020F0502020204030204"/>
              </a:rPr>
              <a:t>❺ </a:t>
            </a:r>
            <a:r>
              <a:rPr lang="en-US" altLang="zh-CN" sz="1450" dirty="0"/>
              <a:t>When I handed in the essay to my teacher, he read it, laughed out loud and said, “Great. Now, write it again.” I wrote it again, and again and again. When I finally finished it, the thought of winning had given way to the enjoyment of writing. If I didn’t win, I wouldn’t care.</a:t>
            </a:r>
          </a:p>
          <a:p>
            <a:pPr algn="just"/>
            <a:endParaRPr lang="en-US" altLang="zh-CN" sz="1450" dirty="0"/>
          </a:p>
          <a:p>
            <a:pPr algn="just"/>
            <a:r>
              <a:rPr lang="en-US" altLang="zh-CN" sz="1450" dirty="0"/>
              <a:t>Para. 1 A few weeks later, when I almost forgot the contest, there came the news.</a:t>
            </a:r>
            <a:endParaRPr lang="zh-CN" altLang="zh-CN" sz="1450" dirty="0"/>
          </a:p>
          <a:p>
            <a:pPr algn="just"/>
            <a:endParaRPr lang="en-US" altLang="zh-CN" sz="1450" dirty="0"/>
          </a:p>
          <a:p>
            <a:pPr algn="just"/>
            <a:r>
              <a:rPr lang="en-US" altLang="zh-CN" sz="1450" dirty="0"/>
              <a:t>Para. 2 I went to my teacher’ office after the award presentation.</a:t>
            </a:r>
            <a:endParaRPr lang="zh-CN" altLang="zh-CN" sz="1450" dirty="0"/>
          </a:p>
        </p:txBody>
      </p:sp>
      <p:sp>
        <p:nvSpPr>
          <p:cNvPr id="5" name="TextBox 4"/>
          <p:cNvSpPr txBox="1"/>
          <p:nvPr/>
        </p:nvSpPr>
        <p:spPr>
          <a:xfrm>
            <a:off x="179512" y="66318"/>
            <a:ext cx="1368152" cy="369332"/>
          </a:xfrm>
          <a:prstGeom prst="rect">
            <a:avLst/>
          </a:prstGeom>
          <a:noFill/>
        </p:spPr>
        <p:txBody>
          <a:bodyPr wrap="square" rtlCol="0">
            <a:spAutoFit/>
          </a:bodyPr>
          <a:lstStyle/>
          <a:p>
            <a:r>
              <a:rPr lang="zh-CN" altLang="en-US" b="1" dirty="0">
                <a:solidFill>
                  <a:srgbClr val="FF0000"/>
                </a:solidFill>
                <a:effectLst>
                  <a:outerShdw blurRad="38100" dist="38100" dir="2700000" algn="tl">
                    <a:srgbClr val="000000">
                      <a:alpha val="43137"/>
                    </a:srgbClr>
                  </a:outerShdw>
                </a:effectLst>
              </a:rPr>
              <a:t>审题训练：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892" y="2424085"/>
            <a:ext cx="1689400" cy="1570962"/>
            <a:chOff x="2984350" y="2287901"/>
            <a:chExt cx="1406525" cy="1392238"/>
          </a:xfrm>
        </p:grpSpPr>
        <p:sp>
          <p:nvSpPr>
            <p:cNvPr id="5" name="矩形 65"/>
            <p:cNvSpPr>
              <a:spLocks noChangeArrowheads="1"/>
            </p:cNvSpPr>
            <p:nvPr/>
          </p:nvSpPr>
          <p:spPr bwMode="auto">
            <a:xfrm>
              <a:off x="2984350" y="2287901"/>
              <a:ext cx="1406525" cy="1392238"/>
            </a:xfrm>
            <a:custGeom>
              <a:avLst/>
              <a:gdLst>
                <a:gd name="T0" fmla="*/ 0 w 1406366"/>
                <a:gd name="T1" fmla="*/ 0 h 1392560"/>
                <a:gd name="T2" fmla="*/ 1406366 w 1406366"/>
                <a:gd name="T3" fmla="*/ 1392560 h 1392560"/>
              </a:gdLst>
              <a:ahLst/>
              <a:cxnLst/>
              <a:rect l="T0" t="T1" r="T2" b="T3"/>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rgbClr val="E7C2C4"/>
            </a:solidFill>
            <a:ln w="19050">
              <a:gradFill>
                <a:gsLst>
                  <a:gs pos="0">
                    <a:schemeClr val="bg1">
                      <a:lumMod val="65000"/>
                    </a:schemeClr>
                  </a:gs>
                  <a:gs pos="100000">
                    <a:schemeClr val="bg1"/>
                  </a:gs>
                </a:gsLst>
                <a:lin ang="13500000" scaled="0"/>
              </a:gradFill>
            </a:ln>
            <a:effectLst>
              <a:outerShdw blurRad="177800" dist="114300" dir="2700000" sx="1000" sy="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7" tIns="45744" rIns="91487" bIns="45744" rtlCol="0" anchor="ctr"/>
            <a:lstStyle/>
            <a:p>
              <a:pPr algn="ctr" defTabSz="1219200"/>
              <a:endParaRPr lang="zh-CN" altLang="zh-CN" sz="1400" dirty="0">
                <a:solidFill>
                  <a:srgbClr val="A1AFC3"/>
                </a:solidFill>
                <a:latin typeface="思源黑体" panose="020B0500000000000000" pitchFamily="34" charset="-122"/>
                <a:ea typeface="思源黑体" panose="020B0500000000000000" pitchFamily="34" charset="-122"/>
              </a:endParaRPr>
            </a:p>
          </p:txBody>
        </p:sp>
        <p:sp>
          <p:nvSpPr>
            <p:cNvPr id="6" name="矩形 17"/>
            <p:cNvSpPr>
              <a:spLocks noChangeArrowheads="1"/>
            </p:cNvSpPr>
            <p:nvPr/>
          </p:nvSpPr>
          <p:spPr bwMode="auto">
            <a:xfrm>
              <a:off x="3258594" y="2630613"/>
              <a:ext cx="941849" cy="95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rPr>
                <a:t>人物会有什么样的变化？</a:t>
              </a:r>
              <a:endParaRPr lang="en-US" altLang="zh-CN"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endParaRPr>
            </a:p>
            <a:p>
              <a:r>
                <a:rPr lang="en-US" altLang="zh-CN"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rPr>
                <a:t>change</a:t>
              </a:r>
              <a:endParaRPr lang="zh-CN" altLang="en-US"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endParaRPr>
            </a:p>
          </p:txBody>
        </p:sp>
      </p:grpSp>
      <p:grpSp>
        <p:nvGrpSpPr>
          <p:cNvPr id="7" name="组合 6"/>
          <p:cNvGrpSpPr/>
          <p:nvPr/>
        </p:nvGrpSpPr>
        <p:grpSpPr>
          <a:xfrm>
            <a:off x="1490432" y="2688131"/>
            <a:ext cx="1683680" cy="1563795"/>
            <a:chOff x="4256979" y="2535953"/>
            <a:chExt cx="1401763" cy="1385887"/>
          </a:xfrm>
          <a:solidFill>
            <a:srgbClr val="A1AFC3"/>
          </a:solidFill>
        </p:grpSpPr>
        <p:sp>
          <p:nvSpPr>
            <p:cNvPr id="8" name="椭圆 68"/>
            <p:cNvSpPr>
              <a:spLocks noChangeArrowheads="1"/>
            </p:cNvSpPr>
            <p:nvPr/>
          </p:nvSpPr>
          <p:spPr bwMode="auto">
            <a:xfrm>
              <a:off x="4256979" y="2535953"/>
              <a:ext cx="1401763" cy="1385887"/>
            </a:xfrm>
            <a:custGeom>
              <a:avLst/>
              <a:gdLst>
                <a:gd name="T0" fmla="*/ 0 w 1401767"/>
                <a:gd name="T1" fmla="*/ 0 h 1386644"/>
                <a:gd name="T2" fmla="*/ 1401767 w 1401767"/>
                <a:gd name="T3" fmla="*/ 1386644 h 1386644"/>
              </a:gdLst>
              <a:ahLst/>
              <a:cxnLst/>
              <a:rect l="T0" t="T1" r="T2" b="T3"/>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grpFill/>
            <a:ln w="19050">
              <a:gradFill>
                <a:gsLst>
                  <a:gs pos="0">
                    <a:schemeClr val="bg1">
                      <a:lumMod val="65000"/>
                    </a:schemeClr>
                  </a:gs>
                  <a:gs pos="100000">
                    <a:schemeClr val="bg1"/>
                  </a:gs>
                </a:gsLst>
                <a:lin ang="13500000" scaled="0"/>
              </a:gradFill>
            </a:ln>
            <a:effectLst>
              <a:outerShdw blurRad="177800" dist="114300" dir="2700000" sx="1000" sy="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7" tIns="45744" rIns="91487" bIns="45744" rtlCol="0" anchor="ctr"/>
            <a:lstStyle/>
            <a:p>
              <a:pPr algn="ctr" defTabSz="1219200"/>
              <a:endParaRPr lang="zh-CN" altLang="zh-CN" sz="1400" dirty="0">
                <a:solidFill>
                  <a:srgbClr val="2B4A6F"/>
                </a:solidFill>
                <a:latin typeface="思源黑体" panose="020B0500000000000000" pitchFamily="34" charset="-122"/>
                <a:ea typeface="思源黑体" panose="020B0500000000000000" pitchFamily="34" charset="-122"/>
              </a:endParaRPr>
            </a:p>
          </p:txBody>
        </p:sp>
        <p:sp>
          <p:nvSpPr>
            <p:cNvPr id="9" name="矩形 22"/>
            <p:cNvSpPr>
              <a:spLocks noChangeArrowheads="1"/>
            </p:cNvSpPr>
            <p:nvPr/>
          </p:nvSpPr>
          <p:spPr bwMode="auto">
            <a:xfrm>
              <a:off x="4644753" y="2820215"/>
              <a:ext cx="1008062" cy="7364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rPr>
                <a:t>人物的互动关系怎么样？</a:t>
              </a:r>
              <a:endParaRPr lang="en-US" altLang="zh-CN"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endParaRPr>
            </a:p>
            <a:p>
              <a:pPr algn="ctr"/>
              <a:r>
                <a:rPr lang="en-US" altLang="zh-CN"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rPr>
                <a:t>interaction</a:t>
              </a:r>
              <a:endParaRPr lang="en-US" altLang="zh-CN"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微软雅黑" panose="020B0503020204020204" pitchFamily="34" charset="-122"/>
              </a:endParaRPr>
            </a:p>
          </p:txBody>
        </p:sp>
      </p:grpSp>
      <p:grpSp>
        <p:nvGrpSpPr>
          <p:cNvPr id="18" name="组合 17"/>
          <p:cNvGrpSpPr/>
          <p:nvPr/>
        </p:nvGrpSpPr>
        <p:grpSpPr>
          <a:xfrm>
            <a:off x="339147" y="1008430"/>
            <a:ext cx="1712282" cy="1617534"/>
            <a:chOff x="3206750" y="995165"/>
            <a:chExt cx="1425575" cy="1433512"/>
          </a:xfrm>
          <a:solidFill>
            <a:srgbClr val="A1AFC3"/>
          </a:solidFill>
        </p:grpSpPr>
        <p:sp>
          <p:nvSpPr>
            <p:cNvPr id="19" name="椭圆 75"/>
            <p:cNvSpPr>
              <a:spLocks noChangeArrowheads="1"/>
            </p:cNvSpPr>
            <p:nvPr/>
          </p:nvSpPr>
          <p:spPr bwMode="auto">
            <a:xfrm>
              <a:off x="3206750" y="995165"/>
              <a:ext cx="1425575" cy="1433512"/>
            </a:xfrm>
            <a:custGeom>
              <a:avLst/>
              <a:gdLst>
                <a:gd name="T0" fmla="*/ 0 w 1425662"/>
                <a:gd name="T1" fmla="*/ 0 h 1433908"/>
                <a:gd name="T2" fmla="*/ 1425662 w 1425662"/>
                <a:gd name="T3" fmla="*/ 1433908 h 1433908"/>
              </a:gdLst>
              <a:ahLst/>
              <a:cxnLst/>
              <a:rect l="T0" t="T1" r="T2" b="T3"/>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grpFill/>
            <a:ln w="19050">
              <a:gradFill>
                <a:gsLst>
                  <a:gs pos="0">
                    <a:schemeClr val="bg1">
                      <a:lumMod val="65000"/>
                    </a:schemeClr>
                  </a:gs>
                  <a:gs pos="100000">
                    <a:schemeClr val="bg1"/>
                  </a:gs>
                </a:gsLst>
                <a:lin ang="13500000" scaled="0"/>
              </a:gradFill>
            </a:ln>
            <a:effectLst>
              <a:outerShdw blurRad="177800" dist="114300" dir="2700000" sx="1000" sy="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7" tIns="45744" rIns="91487" bIns="45744" rtlCol="0" anchor="ctr"/>
            <a:lstStyle/>
            <a:p>
              <a:pPr algn="ctr" defTabSz="1219200"/>
              <a:endParaRPr lang="zh-CN" altLang="zh-CN" sz="1400" dirty="0">
                <a:solidFill>
                  <a:srgbClr val="2B4A6F"/>
                </a:solidFill>
                <a:latin typeface="思源黑体" panose="020B0500000000000000" pitchFamily="34" charset="-122"/>
                <a:ea typeface="思源黑体" panose="020B0500000000000000" pitchFamily="34" charset="-122"/>
              </a:endParaRPr>
            </a:p>
          </p:txBody>
        </p:sp>
        <p:sp>
          <p:nvSpPr>
            <p:cNvPr id="20" name="矩形 16"/>
            <p:cNvSpPr>
              <a:spLocks noChangeArrowheads="1"/>
            </p:cNvSpPr>
            <p:nvPr/>
          </p:nvSpPr>
          <p:spPr bwMode="auto">
            <a:xfrm>
              <a:off x="3275514" y="1608797"/>
              <a:ext cx="1009650" cy="5182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微软雅黑" panose="020B0503020204020204" pitchFamily="34" charset="-122"/>
                </a:rPr>
                <a:t>有哪些人物？</a:t>
              </a:r>
              <a:endParaRPr lang="en-US" altLang="zh-CN"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微软雅黑" panose="020B0503020204020204" pitchFamily="34" charset="-122"/>
              </a:endParaRPr>
            </a:p>
            <a:p>
              <a:pPr algn="ctr"/>
              <a:r>
                <a:rPr lang="en-US" altLang="zh-CN"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微软雅黑" panose="020B0503020204020204" pitchFamily="34" charset="-122"/>
                </a:rPr>
                <a:t>quantity</a:t>
              </a:r>
            </a:p>
          </p:txBody>
        </p:sp>
      </p:grpSp>
      <p:grpSp>
        <p:nvGrpSpPr>
          <p:cNvPr id="21" name="组合 20"/>
          <p:cNvGrpSpPr/>
          <p:nvPr/>
        </p:nvGrpSpPr>
        <p:grpSpPr>
          <a:xfrm>
            <a:off x="1778464" y="1312196"/>
            <a:ext cx="1662705" cy="1588874"/>
            <a:chOff x="4290432" y="1495870"/>
            <a:chExt cx="1384300" cy="1408113"/>
          </a:xfrm>
          <a:solidFill>
            <a:srgbClr val="E7C2C4"/>
          </a:solidFill>
        </p:grpSpPr>
        <p:sp>
          <p:nvSpPr>
            <p:cNvPr id="22" name="椭圆 76"/>
            <p:cNvSpPr>
              <a:spLocks noChangeArrowheads="1"/>
            </p:cNvSpPr>
            <p:nvPr/>
          </p:nvSpPr>
          <p:spPr bwMode="auto">
            <a:xfrm>
              <a:off x="4290432" y="1495870"/>
              <a:ext cx="1384300" cy="1408113"/>
            </a:xfrm>
            <a:custGeom>
              <a:avLst/>
              <a:gdLst>
                <a:gd name="T0" fmla="*/ 0 w 1384756"/>
                <a:gd name="T1" fmla="*/ 0 h 1408472"/>
                <a:gd name="T2" fmla="*/ 1384756 w 1384756"/>
                <a:gd name="T3" fmla="*/ 1408472 h 1408472"/>
              </a:gdLst>
              <a:ahLst/>
              <a:cxnLst/>
              <a:rect l="T0" t="T1" r="T2" b="T3"/>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grpFill/>
            <a:ln w="19050">
              <a:gradFill>
                <a:gsLst>
                  <a:gs pos="0">
                    <a:schemeClr val="bg1">
                      <a:lumMod val="65000"/>
                    </a:schemeClr>
                  </a:gs>
                  <a:gs pos="100000">
                    <a:schemeClr val="bg1"/>
                  </a:gs>
                </a:gsLst>
                <a:lin ang="13500000" scaled="0"/>
              </a:gradFill>
            </a:ln>
            <a:effectLst>
              <a:outerShdw blurRad="177800" dist="114300" dir="2700000" sx="1000" sy="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87" tIns="45744" rIns="91487" bIns="45744" rtlCol="0" anchor="ctr"/>
            <a:lstStyle/>
            <a:p>
              <a:pPr algn="ctr" defTabSz="1219200"/>
              <a:endParaRPr lang="zh-CN" altLang="zh-CN" sz="1400" dirty="0">
                <a:solidFill>
                  <a:srgbClr val="A1AFC3"/>
                </a:solidFill>
                <a:latin typeface="思源黑体" panose="020B0500000000000000" pitchFamily="34" charset="-122"/>
                <a:ea typeface="思源黑体" panose="020B0500000000000000" pitchFamily="34" charset="-122"/>
              </a:endParaRPr>
            </a:p>
          </p:txBody>
        </p:sp>
        <p:sp>
          <p:nvSpPr>
            <p:cNvPr id="23" name="矩形 18"/>
            <p:cNvSpPr>
              <a:spLocks noChangeArrowheads="1"/>
            </p:cNvSpPr>
            <p:nvPr/>
          </p:nvSpPr>
          <p:spPr bwMode="auto">
            <a:xfrm>
              <a:off x="4590187" y="1772634"/>
              <a:ext cx="862204" cy="709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rPr>
                <a:t>人物的个性怎么样？</a:t>
              </a:r>
              <a:endParaRPr lang="en-US" altLang="zh-CN" sz="16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endParaRPr>
            </a:p>
            <a:p>
              <a:pPr algn="ctr"/>
              <a:r>
                <a:rPr lang="en-US" altLang="zh-CN" sz="14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rPr>
                <a:t>personality</a:t>
              </a:r>
              <a:endParaRPr lang="zh-CN" altLang="en-US" sz="1400" b="1" dirty="0">
                <a:solidFill>
                  <a:schemeClr val="bg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Arial" panose="020B0604020202020204" pitchFamily="34" charset="0"/>
              </a:endParaRPr>
            </a:p>
          </p:txBody>
        </p:sp>
      </p:grpSp>
      <p:sp>
        <p:nvSpPr>
          <p:cNvPr id="24" name="文本框 18"/>
          <p:cNvSpPr txBox="1"/>
          <p:nvPr/>
        </p:nvSpPr>
        <p:spPr>
          <a:xfrm>
            <a:off x="86241" y="112268"/>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01</a:t>
            </a:r>
            <a:endParaRPr lang="zh-CN" altLang="en-US" sz="3600" b="1" dirty="0">
              <a:solidFill>
                <a:srgbClr val="F2BEC9"/>
              </a:solidFill>
              <a:ea typeface="思源黑体" panose="020B0500000000000000" pitchFamily="34" charset="-122"/>
            </a:endParaRPr>
          </a:p>
        </p:txBody>
      </p:sp>
      <p:sp>
        <p:nvSpPr>
          <p:cNvPr id="25" name="文本框 19"/>
          <p:cNvSpPr txBox="1"/>
          <p:nvPr/>
        </p:nvSpPr>
        <p:spPr>
          <a:xfrm>
            <a:off x="899592" y="190788"/>
            <a:ext cx="2649520"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C</a:t>
            </a:r>
            <a:r>
              <a:rPr lang="en-US" altLang="zh-CN" sz="2400" b="1" dirty="0">
                <a:solidFill>
                  <a:srgbClr val="597986"/>
                </a:solidFill>
                <a:latin typeface="+mj-lt"/>
                <a:ea typeface="思源黑体" panose="020B0500000000000000" pitchFamily="34" charset="-122"/>
              </a:rPr>
              <a:t>haracters </a:t>
            </a:r>
            <a:endParaRPr lang="zh-CN" altLang="en-US" sz="2400" b="1" dirty="0">
              <a:solidFill>
                <a:srgbClr val="597986"/>
              </a:solidFill>
              <a:latin typeface="+mj-lt"/>
              <a:ea typeface="思源黑体" panose="020B0500000000000000" pitchFamily="34" charset="-122"/>
            </a:endParaRPr>
          </a:p>
        </p:txBody>
      </p:sp>
      <p:sp>
        <p:nvSpPr>
          <p:cNvPr id="26" name="椭圆 16"/>
          <p:cNvSpPr/>
          <p:nvPr/>
        </p:nvSpPr>
        <p:spPr>
          <a:xfrm rot="20508979">
            <a:off x="71873" y="56413"/>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2" name="矩形 1"/>
          <p:cNvSpPr/>
          <p:nvPr/>
        </p:nvSpPr>
        <p:spPr>
          <a:xfrm>
            <a:off x="3251601" y="1130082"/>
            <a:ext cx="1167820" cy="646331"/>
          </a:xfrm>
          <a:prstGeom prst="rect">
            <a:avLst/>
          </a:prstGeom>
        </p:spPr>
        <p:txBody>
          <a:bodyPr wrap="none">
            <a:spAutoFit/>
          </a:bodyPr>
          <a:lstStyle/>
          <a:p>
            <a:pPr algn="ctr"/>
            <a:r>
              <a:rPr lang="en-US" altLang="zh-CN" b="1" dirty="0">
                <a:solidFill>
                  <a:prstClr val="black"/>
                </a:solidFill>
              </a:rPr>
              <a:t>Main </a:t>
            </a:r>
          </a:p>
          <a:p>
            <a:pPr algn="ctr"/>
            <a:r>
              <a:rPr lang="en-US" altLang="zh-CN" b="1" dirty="0">
                <a:solidFill>
                  <a:prstClr val="black"/>
                </a:solidFill>
              </a:rPr>
              <a:t>characters</a:t>
            </a:r>
            <a:endParaRPr lang="zh-CN" altLang="en-US" dirty="0"/>
          </a:p>
        </p:txBody>
      </p:sp>
      <p:sp>
        <p:nvSpPr>
          <p:cNvPr id="3" name="矩形 2"/>
          <p:cNvSpPr/>
          <p:nvPr/>
        </p:nvSpPr>
        <p:spPr>
          <a:xfrm>
            <a:off x="3274719" y="4229943"/>
            <a:ext cx="1167820" cy="646331"/>
          </a:xfrm>
          <a:prstGeom prst="rect">
            <a:avLst/>
          </a:prstGeom>
        </p:spPr>
        <p:txBody>
          <a:bodyPr wrap="none">
            <a:spAutoFit/>
          </a:bodyPr>
          <a:lstStyle/>
          <a:p>
            <a:pPr algn="ctr"/>
            <a:r>
              <a:rPr lang="en-US" altLang="zh-CN" b="1" dirty="0">
                <a:solidFill>
                  <a:prstClr val="black"/>
                </a:solidFill>
              </a:rPr>
              <a:t>Minor </a:t>
            </a:r>
          </a:p>
          <a:p>
            <a:pPr algn="ctr"/>
            <a:r>
              <a:rPr lang="en-US" altLang="zh-CN" b="1" dirty="0">
                <a:solidFill>
                  <a:prstClr val="black"/>
                </a:solidFill>
              </a:rPr>
              <a:t>characters</a:t>
            </a:r>
            <a:endParaRPr lang="zh-CN" altLang="en-US" dirty="0"/>
          </a:p>
        </p:txBody>
      </p:sp>
      <p:sp>
        <p:nvSpPr>
          <p:cNvPr id="10" name="矩形 9"/>
          <p:cNvSpPr/>
          <p:nvPr/>
        </p:nvSpPr>
        <p:spPr>
          <a:xfrm>
            <a:off x="4635844" y="4368442"/>
            <a:ext cx="3735784" cy="369332"/>
          </a:xfrm>
          <a:prstGeom prst="rect">
            <a:avLst/>
          </a:prstGeom>
        </p:spPr>
        <p:txBody>
          <a:bodyPr wrap="square">
            <a:spAutoFit/>
          </a:bodyPr>
          <a:lstStyle/>
          <a:p>
            <a:pPr lvl="0"/>
            <a:r>
              <a:rPr lang="en-US" altLang="zh-CN" b="1" dirty="0">
                <a:solidFill>
                  <a:prstClr val="black"/>
                </a:solidFill>
              </a:rPr>
              <a:t>Paul Revere and his horse</a:t>
            </a:r>
          </a:p>
        </p:txBody>
      </p:sp>
      <p:sp>
        <p:nvSpPr>
          <p:cNvPr id="28" name="矩形 27"/>
          <p:cNvSpPr/>
          <p:nvPr/>
        </p:nvSpPr>
        <p:spPr>
          <a:xfrm>
            <a:off x="4439959" y="595108"/>
            <a:ext cx="379765" cy="369332"/>
          </a:xfrm>
          <a:prstGeom prst="rect">
            <a:avLst/>
          </a:prstGeom>
        </p:spPr>
        <p:txBody>
          <a:bodyPr wrap="square">
            <a:spAutoFit/>
          </a:bodyPr>
          <a:lstStyle/>
          <a:p>
            <a:pPr lvl="0"/>
            <a:r>
              <a:rPr lang="en-US" altLang="zh-CN" b="1" dirty="0">
                <a:solidFill>
                  <a:prstClr val="black"/>
                </a:solidFill>
              </a:rPr>
              <a:t>I</a:t>
            </a:r>
          </a:p>
        </p:txBody>
      </p:sp>
      <p:sp>
        <p:nvSpPr>
          <p:cNvPr id="29" name="矩形 28"/>
          <p:cNvSpPr/>
          <p:nvPr/>
        </p:nvSpPr>
        <p:spPr>
          <a:xfrm>
            <a:off x="4809455" y="277144"/>
            <a:ext cx="2304255" cy="369332"/>
          </a:xfrm>
          <a:prstGeom prst="rect">
            <a:avLst/>
          </a:prstGeom>
        </p:spPr>
        <p:txBody>
          <a:bodyPr wrap="square">
            <a:spAutoFit/>
          </a:bodyPr>
          <a:lstStyle/>
          <a:p>
            <a:pPr lvl="0"/>
            <a:r>
              <a:rPr lang="en-US" altLang="zh-CN" b="1" dirty="0">
                <a:solidFill>
                  <a:prstClr val="black"/>
                </a:solidFill>
              </a:rPr>
              <a:t>did not love writing</a:t>
            </a:r>
          </a:p>
        </p:txBody>
      </p:sp>
      <p:pic>
        <p:nvPicPr>
          <p:cNvPr id="1026" name="Picture 2" descr="C:\Users\cheng'ming'zhi\Downloads\5c9843ebbb64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08808"/>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809455" y="792675"/>
            <a:ext cx="2232248" cy="369332"/>
          </a:xfrm>
          <a:prstGeom prst="rect">
            <a:avLst/>
          </a:prstGeom>
        </p:spPr>
        <p:txBody>
          <a:bodyPr wrap="square">
            <a:spAutoFit/>
          </a:bodyPr>
          <a:lstStyle/>
          <a:p>
            <a:pPr lvl="0"/>
            <a:r>
              <a:rPr lang="en-US" altLang="zh-CN" b="1" dirty="0">
                <a:solidFill>
                  <a:prstClr val="black"/>
                </a:solidFill>
              </a:rPr>
              <a:t>began to love writing</a:t>
            </a:r>
          </a:p>
        </p:txBody>
      </p:sp>
      <p:pic>
        <p:nvPicPr>
          <p:cNvPr id="1027" name="Picture 3" descr="C:\Users\cheng'ming'zhi\Downloads\5c750a4c6542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8500" y="595108"/>
            <a:ext cx="648073" cy="716815"/>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7617460" y="793750"/>
            <a:ext cx="1067435" cy="368300"/>
          </a:xfrm>
          <a:prstGeom prst="rect">
            <a:avLst/>
          </a:prstGeom>
        </p:spPr>
        <p:txBody>
          <a:bodyPr wrap="square">
            <a:spAutoFit/>
          </a:bodyPr>
          <a:lstStyle/>
          <a:p>
            <a:pPr lvl="0"/>
            <a:r>
              <a:rPr lang="en-US" altLang="zh-CN" b="1" dirty="0">
                <a:solidFill>
                  <a:prstClr val="black"/>
                </a:solidFill>
              </a:rPr>
              <a:t>growth</a:t>
            </a:r>
          </a:p>
        </p:txBody>
      </p:sp>
      <p:sp>
        <p:nvSpPr>
          <p:cNvPr id="32" name="矩形 31"/>
          <p:cNvSpPr/>
          <p:nvPr/>
        </p:nvSpPr>
        <p:spPr>
          <a:xfrm>
            <a:off x="6805117" y="138644"/>
            <a:ext cx="2447403" cy="646331"/>
          </a:xfrm>
          <a:prstGeom prst="rect">
            <a:avLst/>
          </a:prstGeom>
        </p:spPr>
        <p:txBody>
          <a:bodyPr wrap="square">
            <a:spAutoFit/>
          </a:bodyPr>
          <a:lstStyle/>
          <a:p>
            <a:pPr lvl="0"/>
            <a:r>
              <a:rPr lang="en-US" altLang="zh-CN" b="1" dirty="0">
                <a:solidFill>
                  <a:prstClr val="black"/>
                </a:solidFill>
              </a:rPr>
              <a:t>English- Brazilian</a:t>
            </a:r>
          </a:p>
          <a:p>
            <a:pPr lvl="0"/>
            <a:r>
              <a:rPr lang="en-US" altLang="zh-CN" b="1" dirty="0">
                <a:solidFill>
                  <a:prstClr val="black"/>
                </a:solidFill>
              </a:rPr>
              <a:t>writing- </a:t>
            </a:r>
            <a:r>
              <a:rPr lang="en-US" altLang="zh-CN" sz="1200" i="1" dirty="0">
                <a:solidFill>
                  <a:prstClr val="black"/>
                </a:solidFill>
              </a:rPr>
              <a:t>so difficult and painful </a:t>
            </a:r>
          </a:p>
        </p:txBody>
      </p:sp>
      <p:pic>
        <p:nvPicPr>
          <p:cNvPr id="33" name="Picture 2" descr="C:\Users\cheng'ming'zhi\Downloads\5c9843ebbb64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618621"/>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4419421" y="2100944"/>
            <a:ext cx="1294438" cy="369332"/>
          </a:xfrm>
          <a:prstGeom prst="rect">
            <a:avLst/>
          </a:prstGeom>
        </p:spPr>
        <p:txBody>
          <a:bodyPr wrap="square">
            <a:spAutoFit/>
          </a:bodyPr>
          <a:lstStyle/>
          <a:p>
            <a:pPr lvl="0"/>
            <a:r>
              <a:rPr lang="en-US" altLang="zh-CN" b="1" dirty="0">
                <a:solidFill>
                  <a:prstClr val="black"/>
                </a:solidFill>
              </a:rPr>
              <a:t>my teacher</a:t>
            </a:r>
          </a:p>
        </p:txBody>
      </p:sp>
      <p:sp>
        <p:nvSpPr>
          <p:cNvPr id="11" name="矩形 10"/>
          <p:cNvSpPr/>
          <p:nvPr/>
        </p:nvSpPr>
        <p:spPr>
          <a:xfrm>
            <a:off x="5628084" y="1562335"/>
            <a:ext cx="3384376" cy="1815882"/>
          </a:xfrm>
          <a:prstGeom prst="rect">
            <a:avLst/>
          </a:prstGeom>
        </p:spPr>
        <p:txBody>
          <a:bodyPr wrap="square">
            <a:spAutoFit/>
          </a:bodyPr>
          <a:lstStyle/>
          <a:p>
            <a:pPr marL="285750" indent="-285750" algn="just">
              <a:buFont typeface="Arial" panose="020B0604020202020204" pitchFamily="34" charset="0"/>
              <a:buChar char="•"/>
            </a:pPr>
            <a:r>
              <a:rPr lang="en-US" altLang="zh-CN" sz="1400" i="1" dirty="0"/>
              <a:t>had allowed</a:t>
            </a:r>
          </a:p>
          <a:p>
            <a:pPr marL="285750" indent="-285750" algn="just">
              <a:buFont typeface="Arial" panose="020B0604020202020204" pitchFamily="34" charset="0"/>
              <a:buChar char="•"/>
            </a:pPr>
            <a:r>
              <a:rPr lang="en-US" altLang="zh-CN" sz="1400" i="1" dirty="0"/>
              <a:t>No one laughed harder than he did.</a:t>
            </a:r>
          </a:p>
          <a:p>
            <a:pPr marL="285750" indent="-285750" algn="just">
              <a:buFont typeface="Arial" panose="020B0604020202020204" pitchFamily="34" charset="0"/>
              <a:buChar char="•"/>
            </a:pPr>
            <a:r>
              <a:rPr lang="en-US" altLang="zh-CN" sz="1400" i="1" dirty="0"/>
              <a:t>“Because I love your stories. If you’re willing to apply yourself, I think you have a good shot at this.” Encouraged by his words…</a:t>
            </a:r>
          </a:p>
          <a:p>
            <a:pPr marL="285750" indent="-285750" algn="just">
              <a:buFont typeface="Arial" panose="020B0604020202020204" pitchFamily="34" charset="0"/>
              <a:buChar char="•"/>
            </a:pPr>
            <a:r>
              <a:rPr lang="en-US" altLang="zh-CN" sz="1400" i="1" dirty="0"/>
              <a:t>… he read it, laughed out loud and said, “Great. Now, write it again.”  </a:t>
            </a:r>
            <a:endParaRPr lang="zh-CN" altLang="en-US" sz="1400" i="1" dirty="0"/>
          </a:p>
        </p:txBody>
      </p:sp>
      <p:sp>
        <p:nvSpPr>
          <p:cNvPr id="35" name="矩形 34"/>
          <p:cNvSpPr/>
          <p:nvPr/>
        </p:nvSpPr>
        <p:spPr>
          <a:xfrm>
            <a:off x="5645497" y="1630051"/>
            <a:ext cx="3366963" cy="1815882"/>
          </a:xfrm>
          <a:prstGeom prst="rect">
            <a:avLst/>
          </a:prstGeom>
          <a:solidFill>
            <a:schemeClr val="bg1"/>
          </a:solidFill>
        </p:spPr>
        <p:txBody>
          <a:bodyPr wrap="square">
            <a:spAutoFit/>
          </a:bodyPr>
          <a:lstStyle/>
          <a:p>
            <a:pPr marL="285750" indent="-285750" algn="just">
              <a:buFont typeface="Wingdings" panose="05000000000000000000" pitchFamily="2" charset="2"/>
              <a:buChar char="l"/>
            </a:pPr>
            <a:endParaRPr lang="en-US" altLang="zh-CN" sz="1400" i="1" dirty="0"/>
          </a:p>
          <a:p>
            <a:pPr marL="285750" indent="-285750" algn="just">
              <a:buFont typeface="Wingdings" panose="05000000000000000000" pitchFamily="2" charset="2"/>
              <a:buChar char="l"/>
            </a:pPr>
            <a:r>
              <a:rPr lang="en-US" altLang="zh-CN" sz="1400" i="1" dirty="0">
                <a:solidFill>
                  <a:srgbClr val="FF0000"/>
                </a:solidFill>
              </a:rPr>
              <a:t>tolerant</a:t>
            </a:r>
            <a:r>
              <a:rPr lang="en-US" altLang="zh-CN" sz="1400" i="1" dirty="0"/>
              <a:t> and flexible</a:t>
            </a:r>
          </a:p>
          <a:p>
            <a:pPr marL="285750" indent="-285750" algn="just">
              <a:buFont typeface="Wingdings" panose="05000000000000000000" pitchFamily="2" charset="2"/>
              <a:buChar char="l"/>
            </a:pPr>
            <a:r>
              <a:rPr lang="en-US" altLang="zh-CN" sz="1400" i="1" dirty="0"/>
              <a:t>love to laugh </a:t>
            </a:r>
          </a:p>
          <a:p>
            <a:pPr marL="285750" indent="-285750" algn="just">
              <a:buFont typeface="Wingdings" panose="05000000000000000000" pitchFamily="2" charset="2"/>
              <a:buChar char="l"/>
            </a:pPr>
            <a:r>
              <a:rPr lang="en-US" altLang="zh-CN" sz="1400" i="1" dirty="0">
                <a:solidFill>
                  <a:srgbClr val="FF0000"/>
                </a:solidFill>
              </a:rPr>
              <a:t>be good at motivating, encouraging</a:t>
            </a:r>
          </a:p>
          <a:p>
            <a:pPr marL="285750" indent="-285750" algn="just">
              <a:buFont typeface="Wingdings" panose="05000000000000000000" pitchFamily="2" charset="2"/>
              <a:buChar char="l"/>
            </a:pPr>
            <a:r>
              <a:rPr lang="en-US" altLang="zh-CN" sz="1400" i="1" dirty="0">
                <a:solidFill>
                  <a:srgbClr val="FF0000"/>
                </a:solidFill>
              </a:rPr>
              <a:t>strict</a:t>
            </a:r>
          </a:p>
          <a:p>
            <a:pPr marL="285750" indent="-285750" algn="just">
              <a:buFont typeface="Wingdings" panose="05000000000000000000" pitchFamily="2" charset="2"/>
              <a:buChar char="l"/>
            </a:pPr>
            <a:endParaRPr lang="en-US" altLang="zh-CN" sz="1400" i="1" dirty="0"/>
          </a:p>
          <a:p>
            <a:pPr algn="just"/>
            <a:endParaRPr lang="en-US" altLang="zh-CN" sz="1400" i="1" dirty="0"/>
          </a:p>
          <a:p>
            <a:pPr marL="285750" indent="-285750" algn="just">
              <a:buFont typeface="Wingdings" panose="05000000000000000000" pitchFamily="2" charset="2"/>
              <a:buChar char="l"/>
            </a:pPr>
            <a:endParaRPr lang="en-US" altLang="zh-CN" sz="1400" i="1" dirty="0"/>
          </a:p>
        </p:txBody>
      </p:sp>
      <p:pic>
        <p:nvPicPr>
          <p:cNvPr id="1028" name="Picture 4" descr="C:\Users\cheng'ming'zhi\Downloads\5c751595ecc8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4643" y="1624488"/>
            <a:ext cx="630801" cy="90071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4519117" y="2810791"/>
            <a:ext cx="4572000" cy="2246769"/>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altLang="zh-CN" sz="1400" i="1" dirty="0"/>
              <a:t>My story would come straight from the horse’s mouth. Not a brilliant idea, but funny, and unlikely to be anyone else’s choice.</a:t>
            </a:r>
          </a:p>
          <a:p>
            <a:pPr marL="285750" indent="-285750" algn="just">
              <a:buFont typeface="Arial" panose="020B0604020202020204" pitchFamily="34" charset="0"/>
              <a:buChar char="•"/>
            </a:pPr>
            <a:r>
              <a:rPr lang="en-US" altLang="zh-CN" sz="1400" i="1" dirty="0"/>
              <a:t>What did the horse think, as sped through the night? Did he get tired? Have doubts? Did he want to quit?</a:t>
            </a:r>
          </a:p>
          <a:p>
            <a:pPr marL="285750" indent="-285750" algn="just">
              <a:buFont typeface="Arial" panose="020B0604020202020204" pitchFamily="34" charset="0"/>
              <a:buChar char="•"/>
            </a:pPr>
            <a:r>
              <a:rPr lang="en-US" altLang="zh-CN" sz="1400" i="1" dirty="0"/>
              <a:t>But, like Revere’s horse, I kept going. I worked hard. I checked my spelling. I asked my older sister to correct my grammar. I checked out a half-dozen books on Paul Revere from the library. I even read a few of them.</a:t>
            </a:r>
          </a:p>
          <a:p>
            <a:pPr marL="285750" indent="-285750" algn="just">
              <a:buFont typeface="Arial" panose="020B0604020202020204" pitchFamily="34" charset="0"/>
              <a:buChar char="•"/>
            </a:pPr>
            <a:r>
              <a:rPr lang="en-US" altLang="zh-CN" sz="1400" i="1" dirty="0"/>
              <a:t>I wrote it again, and again and again.</a:t>
            </a:r>
          </a:p>
        </p:txBody>
      </p:sp>
      <p:sp>
        <p:nvSpPr>
          <p:cNvPr id="36" name="矩形 35"/>
          <p:cNvSpPr/>
          <p:nvPr/>
        </p:nvSpPr>
        <p:spPr>
          <a:xfrm>
            <a:off x="4836879" y="1130082"/>
            <a:ext cx="2276831"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Wingdings" panose="05000000000000000000" pitchFamily="2" charset="2"/>
              <a:buChar char="l"/>
            </a:pPr>
            <a:r>
              <a:rPr lang="en-US" altLang="zh-CN" sz="1400" i="1" dirty="0"/>
              <a:t>innovative, humorous</a:t>
            </a:r>
          </a:p>
          <a:p>
            <a:pPr marL="285750" indent="-285750" algn="just">
              <a:buFont typeface="Wingdings" panose="05000000000000000000" pitchFamily="2" charset="2"/>
              <a:buChar char="l"/>
            </a:pPr>
            <a:r>
              <a:rPr lang="en-US" altLang="zh-CN" sz="1400" i="1" dirty="0"/>
              <a:t>inquisitive  </a:t>
            </a:r>
          </a:p>
          <a:p>
            <a:pPr marL="285750" indent="-285750" algn="just">
              <a:buFont typeface="Wingdings" panose="05000000000000000000" pitchFamily="2" charset="2"/>
              <a:buChar char="l"/>
            </a:pPr>
            <a:r>
              <a:rPr lang="en-US" altLang="zh-CN" sz="1400" i="1" dirty="0"/>
              <a:t>hard-working, persistent  </a:t>
            </a:r>
          </a:p>
        </p:txBody>
      </p:sp>
      <p:sp>
        <p:nvSpPr>
          <p:cNvPr id="14" name="左大括号 13"/>
          <p:cNvSpPr/>
          <p:nvPr/>
        </p:nvSpPr>
        <p:spPr>
          <a:xfrm>
            <a:off x="4396820" y="756880"/>
            <a:ext cx="45719" cy="152873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9" name="Picture 5" descr="C:\Users\cheng'ming'zhi\Downloads\5c7518e906c7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5196" y="1045514"/>
            <a:ext cx="697799" cy="828037"/>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a:off x="4442539" y="2870253"/>
            <a:ext cx="4572000" cy="1600438"/>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altLang="zh-CN" sz="1400" i="1" dirty="0"/>
              <a:t>Paul Revere was a silversmith (</a:t>
            </a:r>
            <a:r>
              <a:rPr lang="zh-CN" altLang="en-US" sz="1400" i="1" dirty="0"/>
              <a:t>银匠</a:t>
            </a:r>
            <a:r>
              <a:rPr lang="en-US" altLang="zh-CN" sz="1400" i="1" dirty="0"/>
              <a:t>) in Boston who rode a horse at night on April 18, 1775 to Lexington to warn people that British soldiers were coming. </a:t>
            </a:r>
          </a:p>
          <a:p>
            <a:pPr marL="285750" indent="-285750" algn="just">
              <a:buFont typeface="Arial" panose="020B0604020202020204" pitchFamily="34" charset="0"/>
              <a:buChar char="•"/>
            </a:pPr>
            <a:r>
              <a:rPr lang="en-US" altLang="zh-CN" sz="1400" i="1" dirty="0"/>
              <a:t>What did the horse think, as sped through the night? Did he get tired? Have doubts? Did he want to quit? I </a:t>
            </a:r>
            <a:r>
              <a:rPr lang="en-US" altLang="zh-CN" sz="1400" i="1" dirty="0">
                <a:solidFill>
                  <a:srgbClr val="FF0000"/>
                </a:solidFill>
              </a:rPr>
              <a:t>sympathized</a:t>
            </a:r>
            <a:r>
              <a:rPr lang="en-US" altLang="zh-CN" sz="1400" i="1" dirty="0"/>
              <a:t> immediately. I got tired. I had doubts. I wanted to quit. But, like Revere’s horse, I kept going.</a:t>
            </a:r>
          </a:p>
        </p:txBody>
      </p:sp>
      <p:pic>
        <p:nvPicPr>
          <p:cNvPr id="1030" name="Picture 6" descr="C:\Users\cheng'ming'zhi\Downloads\5c752247002b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0613" y="3246866"/>
            <a:ext cx="626328" cy="7481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7159" y="593557"/>
            <a:ext cx="3168352"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000" b="1" dirty="0"/>
              <a:t>Everyone exists for a reason. </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2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1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0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03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2" grpId="0"/>
      <p:bldP spid="3" grpId="0"/>
      <p:bldP spid="10" grpId="0"/>
      <p:bldP spid="28" grpId="0"/>
      <p:bldP spid="29" grpId="0"/>
      <p:bldP spid="30" grpId="0"/>
      <p:bldP spid="31" grpId="0"/>
      <p:bldP spid="32" grpId="0"/>
      <p:bldP spid="34" grpId="0"/>
      <p:bldP spid="11" grpId="0"/>
      <p:bldP spid="35" grpId="0" animBg="1"/>
      <p:bldP spid="13" grpId="0" animBg="1"/>
      <p:bldP spid="13" grpId="1" animBg="1"/>
      <p:bldP spid="36" grpId="0" animBg="1"/>
      <p:bldP spid="14" grpId="0" animBg="1"/>
      <p:bldP spid="38"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右中括号 15"/>
          <p:cNvSpPr/>
          <p:nvPr/>
        </p:nvSpPr>
        <p:spPr>
          <a:xfrm rot="16200000">
            <a:off x="5310806" y="1641655"/>
            <a:ext cx="204004" cy="1368152"/>
          </a:xfrm>
          <a:prstGeom prst="rightBracket">
            <a:avLst>
              <a:gd name="adj" fmla="val 33135"/>
            </a:avLst>
          </a:prstGeom>
          <a:solidFill>
            <a:schemeClr val="bg1"/>
          </a:solidFill>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圆角矩形 26"/>
          <p:cNvSpPr/>
          <p:nvPr/>
        </p:nvSpPr>
        <p:spPr>
          <a:xfrm>
            <a:off x="2843808" y="2325730"/>
            <a:ext cx="2368297" cy="1975201"/>
          </a:xfrm>
          <a:prstGeom prst="roundRect">
            <a:avLst/>
          </a:prstGeom>
          <a:solidFill>
            <a:srgbClr val="92D050">
              <a:alpha val="8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22"/>
          <p:cNvSpPr txBox="1"/>
          <p:nvPr/>
        </p:nvSpPr>
        <p:spPr>
          <a:xfrm>
            <a:off x="98191" y="96534"/>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02</a:t>
            </a:r>
            <a:endParaRPr lang="zh-CN" altLang="en-US" sz="3600" b="1" dirty="0">
              <a:solidFill>
                <a:srgbClr val="F2BEC9"/>
              </a:solidFill>
              <a:ea typeface="思源黑体" panose="020B0500000000000000" pitchFamily="34" charset="-122"/>
            </a:endParaRPr>
          </a:p>
        </p:txBody>
      </p:sp>
      <p:sp>
        <p:nvSpPr>
          <p:cNvPr id="5" name="文本框 23"/>
          <p:cNvSpPr txBox="1"/>
          <p:nvPr/>
        </p:nvSpPr>
        <p:spPr>
          <a:xfrm>
            <a:off x="974420" y="195486"/>
            <a:ext cx="2649520"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P</a:t>
            </a:r>
            <a:r>
              <a:rPr lang="en-US" altLang="zh-CN" sz="2400" b="1" dirty="0">
                <a:solidFill>
                  <a:srgbClr val="597986"/>
                </a:solidFill>
                <a:latin typeface="+mj-lt"/>
                <a:ea typeface="思源黑体" panose="020B0500000000000000" pitchFamily="34" charset="-122"/>
              </a:rPr>
              <a:t>lot</a:t>
            </a:r>
            <a:endParaRPr lang="zh-CN" altLang="en-US" sz="2400" b="1" dirty="0">
              <a:solidFill>
                <a:srgbClr val="597986"/>
              </a:solidFill>
              <a:latin typeface="+mj-lt"/>
              <a:ea typeface="思源黑体" panose="020B0500000000000000" pitchFamily="34" charset="-122"/>
            </a:endParaRPr>
          </a:p>
        </p:txBody>
      </p:sp>
      <p:sp>
        <p:nvSpPr>
          <p:cNvPr id="6" name="椭圆 16"/>
          <p:cNvSpPr/>
          <p:nvPr/>
        </p:nvSpPr>
        <p:spPr>
          <a:xfrm rot="20508979">
            <a:off x="83822" y="99439"/>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sp>
        <p:nvSpPr>
          <p:cNvPr id="7" name="TextBox 6"/>
          <p:cNvSpPr txBox="1"/>
          <p:nvPr/>
        </p:nvSpPr>
        <p:spPr>
          <a:xfrm>
            <a:off x="1979712" y="195486"/>
            <a:ext cx="367240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000" b="1" dirty="0"/>
              <a:t>Everything changes for the better. </a:t>
            </a:r>
            <a:endParaRPr lang="zh-CN" altLang="en-US" sz="2000" b="1" dirty="0"/>
          </a:p>
        </p:txBody>
      </p:sp>
      <p:pic>
        <p:nvPicPr>
          <p:cNvPr id="1027" name="Picture 3" descr="C:\Users\cheng'ming'zhi\Downloads\5c752d9d3956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3908" y="1317700"/>
            <a:ext cx="944235" cy="26307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279549" y="987574"/>
            <a:ext cx="4644360" cy="1008112"/>
            <a:chOff x="274985" y="2139702"/>
            <a:chExt cx="4644360" cy="1008112"/>
          </a:xfrm>
        </p:grpSpPr>
        <p:pic>
          <p:nvPicPr>
            <p:cNvPr id="1026" name="Picture 2" descr="C:\Users\cheng'ming'zhi\Downloads\5c7520f65b1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85" y="2139702"/>
              <a:ext cx="4608512" cy="1008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9563" y="2182093"/>
              <a:ext cx="4609782" cy="923330"/>
            </a:xfrm>
            <a:prstGeom prst="rect">
              <a:avLst/>
            </a:prstGeom>
            <a:noFill/>
          </p:spPr>
          <p:txBody>
            <a:bodyPr wrap="square" rtlCol="0">
              <a:spAutoFit/>
            </a:bodyPr>
            <a:lstStyle/>
            <a:p>
              <a:r>
                <a:rPr lang="en-US" altLang="zh-CN" dirty="0"/>
                <a:t>Para. </a:t>
              </a:r>
              <a:r>
                <a:rPr lang="en-US" altLang="zh-CN" dirty="0">
                  <a:latin typeface="Calibri" panose="020F0502020204030204"/>
                  <a:cs typeface="Calibri" panose="020F0502020204030204"/>
                </a:rPr>
                <a:t>❶ I didn’t love writing because English was only my second language and writing was so difficult and painful.  </a:t>
              </a:r>
              <a:r>
                <a:rPr lang="en-US" altLang="zh-CN" dirty="0"/>
                <a:t> </a:t>
              </a:r>
              <a:endParaRPr lang="zh-CN" altLang="en-US" dirty="0"/>
            </a:p>
          </p:txBody>
        </p:sp>
      </p:grpSp>
      <p:sp>
        <p:nvSpPr>
          <p:cNvPr id="12" name="TextBox 11"/>
          <p:cNvSpPr txBox="1"/>
          <p:nvPr/>
        </p:nvSpPr>
        <p:spPr>
          <a:xfrm>
            <a:off x="314127" y="1032545"/>
            <a:ext cx="4565802" cy="923330"/>
          </a:xfrm>
          <a:prstGeom prst="rect">
            <a:avLst/>
          </a:prstGeom>
          <a:solidFill>
            <a:schemeClr val="bg1"/>
          </a:solidFill>
        </p:spPr>
        <p:txBody>
          <a:bodyPr wrap="square" rtlCol="0">
            <a:spAutoFit/>
          </a:bodyPr>
          <a:lstStyle/>
          <a:p>
            <a:r>
              <a:rPr lang="en-US" altLang="zh-CN" dirty="0"/>
              <a:t>Para. </a:t>
            </a:r>
            <a:r>
              <a:rPr lang="en-US" altLang="zh-CN" dirty="0">
                <a:latin typeface="Calibri" panose="020F0502020204030204"/>
                <a:cs typeface="Calibri" panose="020F0502020204030204"/>
              </a:rPr>
              <a:t>❶ I </a:t>
            </a:r>
            <a:r>
              <a:rPr lang="en-US" altLang="zh-CN" b="1" i="1" dirty="0">
                <a:solidFill>
                  <a:srgbClr val="FF0000"/>
                </a:solidFill>
                <a:latin typeface="Calibri" panose="020F0502020204030204"/>
                <a:cs typeface="Calibri" panose="020F0502020204030204"/>
              </a:rPr>
              <a:t>didn’t</a:t>
            </a:r>
            <a:r>
              <a:rPr lang="en-US" altLang="zh-CN" b="1" dirty="0">
                <a:latin typeface="Calibri" panose="020F0502020204030204"/>
                <a:cs typeface="Calibri" panose="020F0502020204030204"/>
              </a:rPr>
              <a:t> </a:t>
            </a:r>
            <a:r>
              <a:rPr lang="en-US" altLang="zh-CN" dirty="0">
                <a:latin typeface="Calibri" panose="020F0502020204030204"/>
                <a:cs typeface="Calibri" panose="020F0502020204030204"/>
              </a:rPr>
              <a:t>love writing because English </a:t>
            </a:r>
            <a:r>
              <a:rPr lang="en-US" altLang="zh-CN" b="1" i="1" dirty="0">
                <a:solidFill>
                  <a:srgbClr val="FF0000"/>
                </a:solidFill>
                <a:latin typeface="Calibri" panose="020F0502020204030204"/>
                <a:cs typeface="Calibri" panose="020F0502020204030204"/>
              </a:rPr>
              <a:t>was</a:t>
            </a:r>
            <a:r>
              <a:rPr lang="en-US" altLang="zh-CN" b="1" dirty="0">
                <a:latin typeface="Calibri" panose="020F0502020204030204"/>
                <a:cs typeface="Calibri" panose="020F0502020204030204"/>
              </a:rPr>
              <a:t> </a:t>
            </a:r>
            <a:r>
              <a:rPr lang="en-US" altLang="zh-CN" dirty="0">
                <a:latin typeface="Calibri" panose="020F0502020204030204"/>
                <a:cs typeface="Calibri" panose="020F0502020204030204"/>
              </a:rPr>
              <a:t>only my second language and writing </a:t>
            </a:r>
            <a:r>
              <a:rPr lang="en-US" altLang="zh-CN" b="1" i="1" dirty="0">
                <a:solidFill>
                  <a:srgbClr val="FF0000"/>
                </a:solidFill>
                <a:latin typeface="Calibri" panose="020F0502020204030204"/>
                <a:cs typeface="Calibri" panose="020F0502020204030204"/>
              </a:rPr>
              <a:t>was</a:t>
            </a:r>
            <a:r>
              <a:rPr lang="en-US" altLang="zh-CN" i="1" dirty="0">
                <a:solidFill>
                  <a:srgbClr val="FF0000"/>
                </a:solidFill>
                <a:latin typeface="Calibri" panose="020F0502020204030204"/>
                <a:cs typeface="Calibri" panose="020F0502020204030204"/>
              </a:rPr>
              <a:t> </a:t>
            </a:r>
            <a:r>
              <a:rPr lang="en-US" altLang="zh-CN" dirty="0">
                <a:latin typeface="Calibri" panose="020F0502020204030204"/>
                <a:cs typeface="Calibri" panose="020F0502020204030204"/>
              </a:rPr>
              <a:t>so difficult and painful.  </a:t>
            </a:r>
            <a:r>
              <a:rPr lang="en-US" altLang="zh-CN" dirty="0"/>
              <a:t> </a:t>
            </a:r>
            <a:endParaRPr lang="zh-CN" altLang="en-US" dirty="0"/>
          </a:p>
        </p:txBody>
      </p:sp>
      <p:sp>
        <p:nvSpPr>
          <p:cNvPr id="11" name="TextBox 10"/>
          <p:cNvSpPr txBox="1"/>
          <p:nvPr/>
        </p:nvSpPr>
        <p:spPr>
          <a:xfrm>
            <a:off x="5868143" y="987574"/>
            <a:ext cx="3275857" cy="923330"/>
          </a:xfrm>
          <a:prstGeom prst="rect">
            <a:avLst/>
          </a:prstGeom>
          <a:noFill/>
        </p:spPr>
        <p:txBody>
          <a:bodyPr wrap="square" rtlCol="0">
            <a:spAutoFit/>
          </a:bodyPr>
          <a:lstStyle/>
          <a:p>
            <a:r>
              <a:rPr lang="en-US" altLang="zh-CN" dirty="0">
                <a:ea typeface="Cambria" panose="02040503050406030204" pitchFamily="18" charset="0"/>
              </a:rPr>
              <a:t>I </a:t>
            </a:r>
            <a:r>
              <a:rPr lang="en-US" altLang="zh-CN" b="1" i="1" dirty="0">
                <a:solidFill>
                  <a:srgbClr val="0000FF"/>
                </a:solidFill>
                <a:ea typeface="Cambria" panose="02040503050406030204" pitchFamily="18" charset="0"/>
              </a:rPr>
              <a:t>love</a:t>
            </a:r>
            <a:r>
              <a:rPr lang="en-US" altLang="zh-CN" dirty="0">
                <a:ea typeface="Cambria" panose="02040503050406030204" pitchFamily="18" charset="0"/>
              </a:rPr>
              <a:t> writing and </a:t>
            </a:r>
            <a:r>
              <a:rPr lang="en-US" altLang="zh-CN" b="1" i="1" dirty="0">
                <a:solidFill>
                  <a:srgbClr val="0000FF"/>
                </a:solidFill>
                <a:ea typeface="Cambria" panose="02040503050406030204" pitchFamily="18" charset="0"/>
              </a:rPr>
              <a:t>have been making</a:t>
            </a:r>
            <a:r>
              <a:rPr lang="en-US" altLang="zh-CN" dirty="0">
                <a:ea typeface="Cambria" panose="02040503050406030204" pitchFamily="18" charset="0"/>
              </a:rPr>
              <a:t> progress both in English and writing. </a:t>
            </a:r>
            <a:endParaRPr lang="zh-CN" altLang="en-US" dirty="0"/>
          </a:p>
        </p:txBody>
      </p:sp>
      <p:cxnSp>
        <p:nvCxnSpPr>
          <p:cNvPr id="14" name="直接连接符 13"/>
          <p:cNvCxnSpPr/>
          <p:nvPr/>
        </p:nvCxnSpPr>
        <p:spPr>
          <a:xfrm flipH="1">
            <a:off x="5412807" y="1496790"/>
            <a:ext cx="1" cy="70294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987824" y="2427733"/>
            <a:ext cx="2194386" cy="975724"/>
            <a:chOff x="274985" y="2139702"/>
            <a:chExt cx="2723632" cy="688722"/>
          </a:xfrm>
        </p:grpSpPr>
        <p:pic>
          <p:nvPicPr>
            <p:cNvPr id="20" name="Picture 2" descr="C:\Users\cheng'ming'zhi\Downloads\5c7520f65b1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85" y="2139702"/>
              <a:ext cx="2712899" cy="68872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76590" y="2139702"/>
              <a:ext cx="2722027" cy="651739"/>
            </a:xfrm>
            <a:prstGeom prst="rect">
              <a:avLst/>
            </a:prstGeom>
            <a:noFill/>
          </p:spPr>
          <p:txBody>
            <a:bodyPr wrap="square" rtlCol="0">
              <a:spAutoFit/>
            </a:bodyPr>
            <a:lstStyle/>
            <a:p>
              <a:r>
                <a:rPr lang="en-US" altLang="zh-CN" b="1" i="1" dirty="0">
                  <a:solidFill>
                    <a:srgbClr val="FF0000"/>
                  </a:solidFill>
                  <a:cs typeface="Calibri" panose="020F0502020204030204"/>
                </a:rPr>
                <a:t>externally</a:t>
              </a:r>
              <a:endParaRPr lang="zh-CN" altLang="en-US" dirty="0"/>
            </a:p>
            <a:p>
              <a:r>
                <a:rPr lang="en-US" altLang="zh-CN" dirty="0"/>
                <a:t>Para. </a:t>
              </a:r>
              <a:r>
                <a:rPr lang="en-US" altLang="zh-CN" dirty="0">
                  <a:latin typeface="Calibri" panose="020F0502020204030204"/>
                  <a:cs typeface="Calibri" panose="020F0502020204030204"/>
                </a:rPr>
                <a:t>❷ my teacher’s encouragement </a:t>
              </a:r>
            </a:p>
          </p:txBody>
        </p:sp>
      </p:grpSp>
      <p:grpSp>
        <p:nvGrpSpPr>
          <p:cNvPr id="22" name="组合 21"/>
          <p:cNvGrpSpPr/>
          <p:nvPr/>
        </p:nvGrpSpPr>
        <p:grpSpPr>
          <a:xfrm>
            <a:off x="5508105" y="2412248"/>
            <a:ext cx="1296143" cy="323705"/>
            <a:chOff x="274985" y="1919178"/>
            <a:chExt cx="2853672" cy="749549"/>
          </a:xfrm>
        </p:grpSpPr>
        <p:pic>
          <p:nvPicPr>
            <p:cNvPr id="23" name="Picture 2" descr="C:\Users\cheng'ming'zhi\Downloads\5c7520f65b1a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985" y="1980005"/>
              <a:ext cx="2712899" cy="68872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81985" y="1919178"/>
              <a:ext cx="2646672" cy="369332"/>
            </a:xfrm>
            <a:prstGeom prst="rect">
              <a:avLst/>
            </a:prstGeom>
            <a:noFill/>
          </p:spPr>
          <p:txBody>
            <a:bodyPr wrap="square" rtlCol="0">
              <a:spAutoFit/>
            </a:bodyPr>
            <a:lstStyle/>
            <a:p>
              <a:r>
                <a:rPr lang="en-US" altLang="zh-CN" b="1" i="1" dirty="0">
                  <a:solidFill>
                    <a:srgbClr val="FF0000"/>
                  </a:solidFill>
                </a:rPr>
                <a:t>internally</a:t>
              </a:r>
              <a:endParaRPr lang="zh-CN" altLang="en-US" dirty="0"/>
            </a:p>
          </p:txBody>
        </p:sp>
      </p:grpSp>
      <p:cxnSp>
        <p:nvCxnSpPr>
          <p:cNvPr id="25" name="直接连接符 24"/>
          <p:cNvCxnSpPr/>
          <p:nvPr/>
        </p:nvCxnSpPr>
        <p:spPr>
          <a:xfrm>
            <a:off x="6124208" y="2735953"/>
            <a:ext cx="0" cy="26784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右中括号 27"/>
          <p:cNvSpPr/>
          <p:nvPr/>
        </p:nvSpPr>
        <p:spPr>
          <a:xfrm rot="16200000">
            <a:off x="6719671" y="1971097"/>
            <a:ext cx="204004" cy="2269406"/>
          </a:xfrm>
          <a:prstGeom prst="rightBracket">
            <a:avLst>
              <a:gd name="adj" fmla="val 33135"/>
            </a:avLst>
          </a:prstGeom>
          <a:solidFill>
            <a:schemeClr val="bg1"/>
          </a:solidFill>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9" name="组合 28"/>
          <p:cNvGrpSpPr/>
          <p:nvPr/>
        </p:nvGrpSpPr>
        <p:grpSpPr>
          <a:xfrm>
            <a:off x="5211331" y="3235183"/>
            <a:ext cx="1313623" cy="649217"/>
            <a:chOff x="274985" y="2139702"/>
            <a:chExt cx="2723632" cy="691796"/>
          </a:xfrm>
        </p:grpSpPr>
        <p:pic>
          <p:nvPicPr>
            <p:cNvPr id="30" name="Picture 2" descr="C:\Users\cheng'ming'zhi\Downloads\5c7520f65b1a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985" y="2139702"/>
              <a:ext cx="2712899" cy="6887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1" name="TextBox 30"/>
                <p:cNvSpPr txBox="1"/>
                <p:nvPr/>
              </p:nvSpPr>
              <p:spPr>
                <a:xfrm>
                  <a:off x="276590" y="2139702"/>
                  <a:ext cx="2722027" cy="691796"/>
                </a:xfrm>
                <a:prstGeom prst="rect">
                  <a:avLst/>
                </a:prstGeom>
                <a:noFill/>
              </p:spPr>
              <p:txBody>
                <a:bodyPr wrap="square" rtlCol="0">
                  <a:spAutoFit/>
                </a:bodyPr>
                <a:lstStyle/>
                <a:p>
                  <a:r>
                    <a:rPr lang="en-US" altLang="zh-CN" dirty="0"/>
                    <a:t>Para. </a:t>
                  </a:r>
                  <a14:m>
                    <m:oMath xmlns:m="http://schemas.openxmlformats.org/officeDocument/2006/math">
                      <m:r>
                        <a:rPr lang="en-US" altLang="zh-CN" i="1" dirty="0" smtClean="0">
                          <a:latin typeface="Cambria Math" panose="02040503050406030204"/>
                          <a:cs typeface="Calibri" panose="020F0502020204030204"/>
                        </a:rPr>
                        <m:t>❸</m:t>
                      </m:r>
                    </m:oMath>
                  </a14:m>
                  <a:r>
                    <a:rPr lang="en-US" altLang="zh-CN" dirty="0">
                      <a:latin typeface="Calibri" panose="020F0502020204030204"/>
                      <a:cs typeface="Calibri" panose="020F0502020204030204"/>
                    </a:rPr>
                    <a:t> my innovation</a:t>
                  </a:r>
                  <a:endParaRPr lang="zh-CN" alt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276590" y="2139702"/>
                  <a:ext cx="2722027" cy="691796"/>
                </a:xfrm>
                <a:prstGeom prst="rect">
                  <a:avLst/>
                </a:prstGeom>
                <a:blipFill rotWithShape="1">
                  <a:blip r:embed="rId4"/>
                </a:blipFill>
              </p:spPr>
              <p:txBody>
                <a:bodyPr/>
                <a:lstStyle/>
                <a:p>
                  <a:r>
                    <a:rPr lang="zh-CN" altLang="en-US">
                      <a:noFill/>
                    </a:rPr>
                    <a:t> </a:t>
                  </a:r>
                </a:p>
              </p:txBody>
            </p:sp>
          </mc:Fallback>
        </mc:AlternateContent>
      </p:grpSp>
      <p:grpSp>
        <p:nvGrpSpPr>
          <p:cNvPr id="32" name="组合 31"/>
          <p:cNvGrpSpPr/>
          <p:nvPr/>
        </p:nvGrpSpPr>
        <p:grpSpPr>
          <a:xfrm>
            <a:off x="6588224" y="3232298"/>
            <a:ext cx="2532266" cy="649217"/>
            <a:chOff x="274985" y="2139702"/>
            <a:chExt cx="2712900" cy="691796"/>
          </a:xfrm>
        </p:grpSpPr>
        <p:pic>
          <p:nvPicPr>
            <p:cNvPr id="33" name="Picture 2" descr="C:\Users\cheng'ming'zhi\Downloads\5c7520f65b1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85" y="2139702"/>
              <a:ext cx="2712899" cy="6887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4" name="TextBox 33"/>
                <p:cNvSpPr txBox="1"/>
                <p:nvPr/>
              </p:nvSpPr>
              <p:spPr>
                <a:xfrm>
                  <a:off x="276592" y="2139702"/>
                  <a:ext cx="2711293" cy="691796"/>
                </a:xfrm>
                <a:prstGeom prst="rect">
                  <a:avLst/>
                </a:prstGeom>
                <a:noFill/>
              </p:spPr>
              <p:txBody>
                <a:bodyPr wrap="square" rtlCol="0">
                  <a:spAutoFit/>
                </a:bodyPr>
                <a:lstStyle/>
                <a:p>
                  <a:r>
                    <a:rPr lang="en-US" altLang="zh-CN" dirty="0"/>
                    <a:t>Para. </a:t>
                  </a:r>
                  <a14:m>
                    <m:oMath xmlns:m="http://schemas.openxmlformats.org/officeDocument/2006/math">
                      <m:r>
                        <a:rPr lang="en-US" altLang="zh-CN" i="1" dirty="0" smtClean="0">
                          <a:latin typeface="Cambria Math" panose="02040503050406030204"/>
                          <a:cs typeface="Calibri" panose="020F0502020204030204"/>
                        </a:rPr>
                        <m:t>❹</m:t>
                      </m:r>
                    </m:oMath>
                  </a14:m>
                  <a:r>
                    <a:rPr lang="en-US" altLang="zh-CN" dirty="0">
                      <a:latin typeface="Calibri" panose="020F0502020204030204"/>
                      <a:cs typeface="Calibri" panose="020F0502020204030204"/>
                    </a:rPr>
                    <a:t> ❺ my endeavor and persistence</a:t>
                  </a:r>
                  <a:endParaRPr lang="zh-CN" alt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276592" y="2139702"/>
                  <a:ext cx="2711293" cy="691796"/>
                </a:xfrm>
                <a:prstGeom prst="rect">
                  <a:avLst/>
                </a:prstGeom>
                <a:blipFill rotWithShape="1">
                  <a:blip r:embed="rId5"/>
                </a:blipFill>
              </p:spPr>
              <p:txBody>
                <a:bodyPr/>
                <a:lstStyle/>
                <a:p>
                  <a:r>
                    <a:rPr lang="zh-CN" altLang="en-US">
                      <a:noFill/>
                    </a:rPr>
                    <a:t> </a:t>
                  </a:r>
                </a:p>
              </p:txBody>
            </p:sp>
          </mc:Fallback>
        </mc:AlternateContent>
      </p:grpSp>
      <p:grpSp>
        <p:nvGrpSpPr>
          <p:cNvPr id="35" name="组合 34"/>
          <p:cNvGrpSpPr/>
          <p:nvPr/>
        </p:nvGrpSpPr>
        <p:grpSpPr>
          <a:xfrm>
            <a:off x="2987824" y="3654598"/>
            <a:ext cx="2185739" cy="646333"/>
            <a:chOff x="274985" y="2139701"/>
            <a:chExt cx="2712900" cy="688723"/>
          </a:xfrm>
        </p:grpSpPr>
        <p:pic>
          <p:nvPicPr>
            <p:cNvPr id="36" name="Picture 2" descr="C:\Users\cheng'ming'zhi\Downloads\5c7520f65b1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85" y="2139702"/>
              <a:ext cx="2712899" cy="68872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76592" y="2139701"/>
              <a:ext cx="2711293" cy="688721"/>
            </a:xfrm>
            <a:prstGeom prst="rect">
              <a:avLst/>
            </a:prstGeom>
            <a:noFill/>
          </p:spPr>
          <p:txBody>
            <a:bodyPr wrap="square" rtlCol="0">
              <a:spAutoFit/>
            </a:bodyPr>
            <a:lstStyle/>
            <a:p>
              <a:r>
                <a:rPr lang="en-US" altLang="zh-CN" dirty="0"/>
                <a:t>Para. </a:t>
              </a:r>
              <a:r>
                <a:rPr lang="en-US" altLang="zh-CN" dirty="0">
                  <a:latin typeface="Calibri" panose="020F0502020204030204"/>
                  <a:cs typeface="Calibri" panose="020F0502020204030204"/>
                </a:rPr>
                <a:t>❺ my teacher’s strictness</a:t>
              </a:r>
              <a:endParaRPr lang="zh-CN" altLang="en-US" dirty="0"/>
            </a:p>
          </p:txBody>
        </p:sp>
      </p:grpSp>
      <p:cxnSp>
        <p:nvCxnSpPr>
          <p:cNvPr id="38" name="直接连接符 37"/>
          <p:cNvCxnSpPr/>
          <p:nvPr/>
        </p:nvCxnSpPr>
        <p:spPr>
          <a:xfrm>
            <a:off x="4053892" y="3386753"/>
            <a:ext cx="0" cy="26784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4127" y="4467774"/>
            <a:ext cx="8640960" cy="369332"/>
          </a:xfrm>
          <a:prstGeom prst="rect">
            <a:avLst/>
          </a:prstGeom>
          <a:noFill/>
        </p:spPr>
        <p:txBody>
          <a:bodyPr wrap="square" rtlCol="0">
            <a:spAutoFit/>
          </a:bodyPr>
          <a:lstStyle/>
          <a:p>
            <a:r>
              <a:rPr lang="en-US" altLang="zh-CN" b="1" i="1" dirty="0">
                <a:latin typeface="Times New Roman" panose="02020603050405020304" pitchFamily="18" charset="0"/>
                <a:cs typeface="Times New Roman" panose="02020603050405020304" pitchFamily="18" charset="0"/>
              </a:rPr>
              <a:t>Thanks to my teacher’s encouragement and strictness, I won a prize in the writing contest.     </a:t>
            </a:r>
            <a:endParaRPr lang="zh-CN" altLang="en-US" b="1" i="1" dirty="0">
              <a:latin typeface="Times New Roman" panose="02020603050405020304" pitchFamily="18" charset="0"/>
              <a:cs typeface="Times New Roman" panose="02020603050405020304" pitchFamily="18" charset="0"/>
            </a:endParaRPr>
          </a:p>
        </p:txBody>
      </p:sp>
      <p:sp>
        <p:nvSpPr>
          <p:cNvPr id="39" name="TextBox 38"/>
          <p:cNvSpPr txBox="1"/>
          <p:nvPr/>
        </p:nvSpPr>
        <p:spPr>
          <a:xfrm rot="21171448">
            <a:off x="338494" y="2860650"/>
            <a:ext cx="2414785" cy="646331"/>
          </a:xfrm>
          <a:prstGeom prst="rect">
            <a:avLst/>
          </a:prstGeom>
          <a:noFill/>
        </p:spPr>
        <p:txBody>
          <a:bodyPr wrap="square" rtlCol="0">
            <a:spAutoFit/>
          </a:bodyPr>
          <a:lstStyle/>
          <a:p>
            <a:r>
              <a:rPr lang="en-US" altLang="zh-CN" b="1" i="1" dirty="0">
                <a:latin typeface="Times New Roman" panose="02020603050405020304" pitchFamily="18" charset="0"/>
                <a:cs typeface="Times New Roman" panose="02020603050405020304" pitchFamily="18" charset="0"/>
              </a:rPr>
              <a:t>What does the author want to highlight?</a:t>
            </a:r>
            <a:endParaRPr lang="zh-CN" altLang="en-US"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P spid="4" grpId="0"/>
      <p:bldP spid="5" grpId="0"/>
      <p:bldP spid="6" grpId="0" animBg="1"/>
      <p:bldP spid="7" grpId="0" animBg="1"/>
      <p:bldP spid="12" grpId="0" animBg="1"/>
      <p:bldP spid="11" grpId="0"/>
      <p:bldP spid="28" grpId="0" animBg="1"/>
      <p:bldP spid="26"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200550"/>
            <a:ext cx="367240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000" b="1" dirty="0"/>
              <a:t>Everything happens for a reason. </a:t>
            </a:r>
            <a:endParaRPr lang="zh-CN" altLang="en-US" sz="2000" b="1" dirty="0"/>
          </a:p>
        </p:txBody>
      </p:sp>
      <p:sp>
        <p:nvSpPr>
          <p:cNvPr id="5" name="文本框 26"/>
          <p:cNvSpPr txBox="1"/>
          <p:nvPr/>
        </p:nvSpPr>
        <p:spPr>
          <a:xfrm>
            <a:off x="98976" y="88981"/>
            <a:ext cx="714375" cy="623248"/>
          </a:xfrm>
          <a:prstGeom prst="rect">
            <a:avLst/>
          </a:prstGeom>
          <a:noFill/>
        </p:spPr>
        <p:txBody>
          <a:bodyPr wrap="square" lIns="68580" tIns="34290" rIns="68580" bIns="34290" rtlCol="0">
            <a:spAutoFit/>
          </a:bodyPr>
          <a:lstStyle/>
          <a:p>
            <a:r>
              <a:rPr lang="en-US" altLang="zh-CN" sz="3600" b="1" dirty="0">
                <a:solidFill>
                  <a:srgbClr val="F2BEC9"/>
                </a:solidFill>
                <a:ea typeface="思源黑体" panose="020B0500000000000000" pitchFamily="34" charset="-122"/>
              </a:rPr>
              <a:t>03</a:t>
            </a:r>
            <a:endParaRPr lang="zh-CN" altLang="en-US" sz="3600" b="1" dirty="0">
              <a:solidFill>
                <a:srgbClr val="F2BEC9"/>
              </a:solidFill>
              <a:ea typeface="思源黑体" panose="020B0500000000000000" pitchFamily="34" charset="-122"/>
            </a:endParaRPr>
          </a:p>
        </p:txBody>
      </p:sp>
      <p:sp>
        <p:nvSpPr>
          <p:cNvPr id="6" name="文本框 27"/>
          <p:cNvSpPr txBox="1"/>
          <p:nvPr/>
        </p:nvSpPr>
        <p:spPr>
          <a:xfrm>
            <a:off x="897626" y="181314"/>
            <a:ext cx="1409281" cy="438582"/>
          </a:xfrm>
          <a:prstGeom prst="rect">
            <a:avLst/>
          </a:prstGeom>
          <a:noFill/>
        </p:spPr>
        <p:txBody>
          <a:bodyPr wrap="square" lIns="68580" tIns="34290" rIns="68580" bIns="34290" rtlCol="0">
            <a:spAutoFit/>
          </a:bodyPr>
          <a:lstStyle/>
          <a:p>
            <a:r>
              <a:rPr lang="en-US" altLang="zh-CN" sz="2400" b="1" dirty="0">
                <a:solidFill>
                  <a:srgbClr val="FF0000"/>
                </a:solidFill>
                <a:latin typeface="+mj-lt"/>
                <a:ea typeface="思源黑体" panose="020B0500000000000000" pitchFamily="34" charset="-122"/>
              </a:rPr>
              <a:t>C</a:t>
            </a:r>
            <a:r>
              <a:rPr lang="en-US" altLang="zh-CN" sz="2400" b="1" dirty="0">
                <a:solidFill>
                  <a:srgbClr val="597986"/>
                </a:solidFill>
                <a:latin typeface="+mj-lt"/>
                <a:ea typeface="思源黑体" panose="020B0500000000000000" pitchFamily="34" charset="-122"/>
              </a:rPr>
              <a:t>lues</a:t>
            </a:r>
            <a:endParaRPr lang="zh-CN" altLang="en-US" sz="2400" b="1" dirty="0">
              <a:solidFill>
                <a:srgbClr val="597986"/>
              </a:solidFill>
              <a:latin typeface="+mj-lt"/>
              <a:ea typeface="思源黑体" panose="020B0500000000000000" pitchFamily="34" charset="-122"/>
            </a:endParaRPr>
          </a:p>
        </p:txBody>
      </p:sp>
      <p:sp>
        <p:nvSpPr>
          <p:cNvPr id="7" name="椭圆 16"/>
          <p:cNvSpPr/>
          <p:nvPr/>
        </p:nvSpPr>
        <p:spPr>
          <a:xfrm rot="20508979">
            <a:off x="84609" y="70022"/>
            <a:ext cx="743110" cy="661167"/>
          </a:xfrm>
          <a:custGeom>
            <a:avLst/>
            <a:gdLst>
              <a:gd name="connsiteX0" fmla="*/ 0 w 1028700"/>
              <a:gd name="connsiteY0" fmla="*/ 628650 h 1257300"/>
              <a:gd name="connsiteX1" fmla="*/ 514350 w 1028700"/>
              <a:gd name="connsiteY1" fmla="*/ 0 h 1257300"/>
              <a:gd name="connsiteX2" fmla="*/ 1028700 w 1028700"/>
              <a:gd name="connsiteY2" fmla="*/ 628650 h 1257300"/>
              <a:gd name="connsiteX3" fmla="*/ 514350 w 1028700"/>
              <a:gd name="connsiteY3" fmla="*/ 1257300 h 1257300"/>
              <a:gd name="connsiteX4" fmla="*/ 0 w 1028700"/>
              <a:gd name="connsiteY4" fmla="*/ 628650 h 1257300"/>
              <a:gd name="connsiteX0-1" fmla="*/ 0 w 1854200"/>
              <a:gd name="connsiteY0-2" fmla="*/ 730937 h 1258997"/>
              <a:gd name="connsiteX1-3" fmla="*/ 1339850 w 1854200"/>
              <a:gd name="connsiteY1-4" fmla="*/ 687 h 1258997"/>
              <a:gd name="connsiteX2-5" fmla="*/ 1854200 w 1854200"/>
              <a:gd name="connsiteY2-6" fmla="*/ 629337 h 1258997"/>
              <a:gd name="connsiteX3-7" fmla="*/ 1339850 w 1854200"/>
              <a:gd name="connsiteY3-8" fmla="*/ 1257987 h 1258997"/>
              <a:gd name="connsiteX4-9" fmla="*/ 0 w 1854200"/>
              <a:gd name="connsiteY4-10" fmla="*/ 730937 h 1258997"/>
              <a:gd name="connsiteX0-11" fmla="*/ 25624 w 1879824"/>
              <a:gd name="connsiteY0-12" fmla="*/ 629661 h 1157301"/>
              <a:gd name="connsiteX1-13" fmla="*/ 590774 w 1879824"/>
              <a:gd name="connsiteY1-14" fmla="*/ 1011 h 1157301"/>
              <a:gd name="connsiteX2-15" fmla="*/ 1879824 w 1879824"/>
              <a:gd name="connsiteY2-16" fmla="*/ 528061 h 1157301"/>
              <a:gd name="connsiteX3-17" fmla="*/ 1365474 w 1879824"/>
              <a:gd name="connsiteY3-18" fmla="*/ 1156711 h 1157301"/>
              <a:gd name="connsiteX4-19" fmla="*/ 25624 w 1879824"/>
              <a:gd name="connsiteY4-20" fmla="*/ 629661 h 1157301"/>
              <a:gd name="connsiteX0-21" fmla="*/ 25126 w 1815826"/>
              <a:gd name="connsiteY0-22" fmla="*/ 745516 h 1284675"/>
              <a:gd name="connsiteX1-23" fmla="*/ 590276 w 1815826"/>
              <a:gd name="connsiteY1-24" fmla="*/ 116866 h 1284675"/>
              <a:gd name="connsiteX2-25" fmla="*/ 1815826 w 1815826"/>
              <a:gd name="connsiteY2-26" fmla="*/ 212116 h 1284675"/>
              <a:gd name="connsiteX3-27" fmla="*/ 1364976 w 1815826"/>
              <a:gd name="connsiteY3-28" fmla="*/ 1272566 h 1284675"/>
              <a:gd name="connsiteX4-29" fmla="*/ 25126 w 1815826"/>
              <a:gd name="connsiteY4-30" fmla="*/ 745516 h 1284675"/>
              <a:gd name="connsiteX0-31" fmla="*/ 34404 w 1825641"/>
              <a:gd name="connsiteY0-32" fmla="*/ 745516 h 1850216"/>
              <a:gd name="connsiteX1-33" fmla="*/ 599554 w 1825641"/>
              <a:gd name="connsiteY1-34" fmla="*/ 116866 h 1850216"/>
              <a:gd name="connsiteX2-35" fmla="*/ 1825104 w 1825641"/>
              <a:gd name="connsiteY2-36" fmla="*/ 212116 h 1850216"/>
              <a:gd name="connsiteX3-37" fmla="*/ 1552054 w 1825641"/>
              <a:gd name="connsiteY3-38" fmla="*/ 1844066 h 1850216"/>
              <a:gd name="connsiteX4-39" fmla="*/ 34404 w 1825641"/>
              <a:gd name="connsiteY4-40" fmla="*/ 745516 h 1850216"/>
              <a:gd name="connsiteX0-41" fmla="*/ 34404 w 1825641"/>
              <a:gd name="connsiteY0-42" fmla="*/ 787296 h 1891996"/>
              <a:gd name="connsiteX1-43" fmla="*/ 599554 w 1825641"/>
              <a:gd name="connsiteY1-44" fmla="*/ 158646 h 1891996"/>
              <a:gd name="connsiteX2-45" fmla="*/ 1825104 w 1825641"/>
              <a:gd name="connsiteY2-46" fmla="*/ 253896 h 1891996"/>
              <a:gd name="connsiteX3-47" fmla="*/ 1552054 w 1825641"/>
              <a:gd name="connsiteY3-48" fmla="*/ 1885846 h 1891996"/>
              <a:gd name="connsiteX4-49" fmla="*/ 34404 w 1825641"/>
              <a:gd name="connsiteY4-50" fmla="*/ 787296 h 1891996"/>
              <a:gd name="connsiteX0-51" fmla="*/ 34404 w 1985095"/>
              <a:gd name="connsiteY0-52" fmla="*/ 787296 h 1891996"/>
              <a:gd name="connsiteX1-53" fmla="*/ 599554 w 1985095"/>
              <a:gd name="connsiteY1-54" fmla="*/ 158646 h 1891996"/>
              <a:gd name="connsiteX2-55" fmla="*/ 1825104 w 1985095"/>
              <a:gd name="connsiteY2-56" fmla="*/ 253896 h 1891996"/>
              <a:gd name="connsiteX3-57" fmla="*/ 1552054 w 1985095"/>
              <a:gd name="connsiteY3-58" fmla="*/ 1885846 h 1891996"/>
              <a:gd name="connsiteX4-59" fmla="*/ 34404 w 1985095"/>
              <a:gd name="connsiteY4-60" fmla="*/ 787296 h 1891996"/>
              <a:gd name="connsiteX0-61" fmla="*/ 34404 w 2039958"/>
              <a:gd name="connsiteY0-62" fmla="*/ 787296 h 1887088"/>
              <a:gd name="connsiteX1-63" fmla="*/ 599554 w 2039958"/>
              <a:gd name="connsiteY1-64" fmla="*/ 158646 h 1887088"/>
              <a:gd name="connsiteX2-65" fmla="*/ 1825104 w 2039958"/>
              <a:gd name="connsiteY2-66" fmla="*/ 253896 h 1887088"/>
              <a:gd name="connsiteX3-67" fmla="*/ 1552054 w 2039958"/>
              <a:gd name="connsiteY3-68" fmla="*/ 1885846 h 1887088"/>
              <a:gd name="connsiteX4-69" fmla="*/ 34404 w 2039958"/>
              <a:gd name="connsiteY4-70" fmla="*/ 787296 h 1887088"/>
              <a:gd name="connsiteX0-71" fmla="*/ 34404 w 1996057"/>
              <a:gd name="connsiteY0-72" fmla="*/ 787296 h 1887088"/>
              <a:gd name="connsiteX1-73" fmla="*/ 599554 w 1996057"/>
              <a:gd name="connsiteY1-74" fmla="*/ 158646 h 1887088"/>
              <a:gd name="connsiteX2-75" fmla="*/ 1825104 w 1996057"/>
              <a:gd name="connsiteY2-76" fmla="*/ 253896 h 1887088"/>
              <a:gd name="connsiteX3-77" fmla="*/ 1552054 w 1996057"/>
              <a:gd name="connsiteY3-78" fmla="*/ 1885846 h 1887088"/>
              <a:gd name="connsiteX4-79" fmla="*/ 34404 w 1996057"/>
              <a:gd name="connsiteY4-80" fmla="*/ 787296 h 1887088"/>
              <a:gd name="connsiteX0-81" fmla="*/ 9309 w 1970962"/>
              <a:gd name="connsiteY0-82" fmla="*/ 787296 h 1887163"/>
              <a:gd name="connsiteX1-83" fmla="*/ 574459 w 1970962"/>
              <a:gd name="connsiteY1-84" fmla="*/ 158646 h 1887163"/>
              <a:gd name="connsiteX2-85" fmla="*/ 1800009 w 1970962"/>
              <a:gd name="connsiteY2-86" fmla="*/ 253896 h 1887163"/>
              <a:gd name="connsiteX3-87" fmla="*/ 1526959 w 1970962"/>
              <a:gd name="connsiteY3-88" fmla="*/ 1885846 h 1887163"/>
              <a:gd name="connsiteX4-89" fmla="*/ 9309 w 1970962"/>
              <a:gd name="connsiteY4-90" fmla="*/ 787296 h 1887163"/>
              <a:gd name="connsiteX0-91" fmla="*/ 30512 w 1572074"/>
              <a:gd name="connsiteY0-92" fmla="*/ 1659446 h 2038081"/>
              <a:gd name="connsiteX1-93" fmla="*/ 242056 w 1572074"/>
              <a:gd name="connsiteY1-94" fmla="*/ 205717 h 2038081"/>
              <a:gd name="connsiteX2-95" fmla="*/ 1467606 w 1572074"/>
              <a:gd name="connsiteY2-96" fmla="*/ 300967 h 2038081"/>
              <a:gd name="connsiteX3-97" fmla="*/ 1194556 w 1572074"/>
              <a:gd name="connsiteY3-98" fmla="*/ 1932917 h 2038081"/>
              <a:gd name="connsiteX4-99" fmla="*/ 30512 w 1572074"/>
              <a:gd name="connsiteY4-100" fmla="*/ 1659446 h 2038081"/>
              <a:gd name="connsiteX0-101" fmla="*/ 103078 w 1644640"/>
              <a:gd name="connsiteY0-102" fmla="*/ 1565732 h 1926960"/>
              <a:gd name="connsiteX1-103" fmla="*/ 220327 w 1644640"/>
              <a:gd name="connsiteY1-104" fmla="*/ 371314 h 1926960"/>
              <a:gd name="connsiteX2-105" fmla="*/ 1540172 w 1644640"/>
              <a:gd name="connsiteY2-106" fmla="*/ 207253 h 1926960"/>
              <a:gd name="connsiteX3-107" fmla="*/ 1267122 w 1644640"/>
              <a:gd name="connsiteY3-108" fmla="*/ 1839203 h 1926960"/>
              <a:gd name="connsiteX4-109" fmla="*/ 103078 w 1644640"/>
              <a:gd name="connsiteY4-110" fmla="*/ 1565732 h 1926960"/>
              <a:gd name="connsiteX0-111" fmla="*/ 112441 w 1818790"/>
              <a:gd name="connsiteY0-112" fmla="*/ 1264625 h 1588822"/>
              <a:gd name="connsiteX1-113" fmla="*/ 229690 w 1818790"/>
              <a:gd name="connsiteY1-114" fmla="*/ 70207 h 1588822"/>
              <a:gd name="connsiteX2-115" fmla="*/ 1738124 w 1818790"/>
              <a:gd name="connsiteY2-116" fmla="*/ 424769 h 1588822"/>
              <a:gd name="connsiteX3-117" fmla="*/ 1276485 w 1818790"/>
              <a:gd name="connsiteY3-118" fmla="*/ 1538096 h 1588822"/>
              <a:gd name="connsiteX4-119" fmla="*/ 112441 w 1818790"/>
              <a:gd name="connsiteY4-120" fmla="*/ 1264625 h 1588822"/>
              <a:gd name="connsiteX0-121" fmla="*/ 94334 w 1778490"/>
              <a:gd name="connsiteY0-122" fmla="*/ 1264625 h 1442000"/>
              <a:gd name="connsiteX1-123" fmla="*/ 211583 w 1778490"/>
              <a:gd name="connsiteY1-124" fmla="*/ 70207 h 1442000"/>
              <a:gd name="connsiteX2-125" fmla="*/ 1720017 w 1778490"/>
              <a:gd name="connsiteY2-126" fmla="*/ 424769 h 1442000"/>
              <a:gd name="connsiteX3-127" fmla="*/ 999067 w 1778490"/>
              <a:gd name="connsiteY3-128" fmla="*/ 1349506 h 1442000"/>
              <a:gd name="connsiteX4-129" fmla="*/ 94334 w 1778490"/>
              <a:gd name="connsiteY4-130" fmla="*/ 1264625 h 1442000"/>
              <a:gd name="connsiteX0-131" fmla="*/ 91804 w 1731411"/>
              <a:gd name="connsiteY0-132" fmla="*/ 1299315 h 1483299"/>
              <a:gd name="connsiteX1-133" fmla="*/ 209053 w 1731411"/>
              <a:gd name="connsiteY1-134" fmla="*/ 104897 h 1483299"/>
              <a:gd name="connsiteX2-135" fmla="*/ 1670340 w 1731411"/>
              <a:gd name="connsiteY2-136" fmla="*/ 365164 h 1483299"/>
              <a:gd name="connsiteX3-137" fmla="*/ 996537 w 1731411"/>
              <a:gd name="connsiteY3-138" fmla="*/ 1384196 h 1483299"/>
              <a:gd name="connsiteX4-139" fmla="*/ 91804 w 1731411"/>
              <a:gd name="connsiteY4-140" fmla="*/ 1299315 h 1483299"/>
              <a:gd name="connsiteX0-141" fmla="*/ 103353 w 1742962"/>
              <a:gd name="connsiteY0-142" fmla="*/ 1365891 h 1554848"/>
              <a:gd name="connsiteX1-143" fmla="*/ 197028 w 1742962"/>
              <a:gd name="connsiteY1-144" fmla="*/ 77179 h 1554848"/>
              <a:gd name="connsiteX2-145" fmla="*/ 1681889 w 1742962"/>
              <a:gd name="connsiteY2-146" fmla="*/ 431740 h 1554848"/>
              <a:gd name="connsiteX3-147" fmla="*/ 1008086 w 1742962"/>
              <a:gd name="connsiteY3-148" fmla="*/ 1450772 h 1554848"/>
              <a:gd name="connsiteX4-149" fmla="*/ 103353 w 1742962"/>
              <a:gd name="connsiteY4-150" fmla="*/ 1365891 h 1554848"/>
              <a:gd name="connsiteX0-151" fmla="*/ 63105 w 1845703"/>
              <a:gd name="connsiteY0-152" fmla="*/ 1517796 h 1648438"/>
              <a:gd name="connsiteX1-153" fmla="*/ 298222 w 1845703"/>
              <a:gd name="connsiteY1-154" fmla="*/ 87642 h 1648438"/>
              <a:gd name="connsiteX2-155" fmla="*/ 1783083 w 1845703"/>
              <a:gd name="connsiteY2-156" fmla="*/ 442203 h 1648438"/>
              <a:gd name="connsiteX3-157" fmla="*/ 1109280 w 1845703"/>
              <a:gd name="connsiteY3-158" fmla="*/ 1461235 h 1648438"/>
              <a:gd name="connsiteX4-159" fmla="*/ 63105 w 1845703"/>
              <a:gd name="connsiteY4-160" fmla="*/ 1517796 h 1648438"/>
              <a:gd name="connsiteX0-161" fmla="*/ 66587 w 1852742"/>
              <a:gd name="connsiteY0-162" fmla="*/ 1517798 h 1648440"/>
              <a:gd name="connsiteX1-163" fmla="*/ 301704 w 1852742"/>
              <a:gd name="connsiteY1-164" fmla="*/ 87644 h 1648440"/>
              <a:gd name="connsiteX2-165" fmla="*/ 1786565 w 1852742"/>
              <a:gd name="connsiteY2-166" fmla="*/ 442205 h 1648440"/>
              <a:gd name="connsiteX3-167" fmla="*/ 1159910 w 1852742"/>
              <a:gd name="connsiteY3-168" fmla="*/ 1461237 h 1648440"/>
              <a:gd name="connsiteX4-169" fmla="*/ 66587 w 1852742"/>
              <a:gd name="connsiteY4-170" fmla="*/ 1517798 h 1648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742" h="1648440">
                <a:moveTo>
                  <a:pt x="66587" y="1517798"/>
                </a:moveTo>
                <a:cubicBezTo>
                  <a:pt x="-76447" y="1288866"/>
                  <a:pt x="15041" y="266909"/>
                  <a:pt x="301704" y="87644"/>
                </a:cubicBezTo>
                <a:cubicBezTo>
                  <a:pt x="588367" y="-91621"/>
                  <a:pt x="1735765" y="-6589"/>
                  <a:pt x="1786565" y="442205"/>
                </a:cubicBezTo>
                <a:cubicBezTo>
                  <a:pt x="2053265" y="1297399"/>
                  <a:pt x="1446573" y="1281972"/>
                  <a:pt x="1159910" y="1461237"/>
                </a:cubicBezTo>
                <a:cubicBezTo>
                  <a:pt x="873247" y="1640502"/>
                  <a:pt x="209621" y="1746730"/>
                  <a:pt x="66587" y="1517798"/>
                </a:cubicBezTo>
                <a:close/>
              </a:path>
            </a:pathLst>
          </a:custGeom>
          <a:noFill/>
          <a:ln w="19050">
            <a:solidFill>
              <a:srgbClr val="F2BEC9"/>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dirty="0">
              <a:solidFill>
                <a:srgbClr val="F2BEC9"/>
              </a:solidFill>
              <a:latin typeface="思源黑体" panose="020B0500000000000000"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94" y="1090719"/>
            <a:ext cx="8891042" cy="46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82512"/>
            <a:ext cx="2472561" cy="328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13351" y="712229"/>
            <a:ext cx="3098039" cy="369332"/>
          </a:xfrm>
          <a:prstGeom prst="rect">
            <a:avLst/>
          </a:prstGeom>
          <a:noFill/>
        </p:spPr>
        <p:txBody>
          <a:bodyPr wrap="square" rtlCol="0">
            <a:spAutoFit/>
          </a:bodyPr>
          <a:lstStyle/>
          <a:p>
            <a:r>
              <a:rPr lang="en-US" altLang="zh-CN" b="1" dirty="0">
                <a:solidFill>
                  <a:srgbClr val="FF0000"/>
                </a:solidFill>
              </a:rPr>
              <a:t>1. social studies teacher</a:t>
            </a:r>
            <a:endParaRPr lang="zh-CN" altLang="en-US" b="1" dirty="0">
              <a:solidFill>
                <a:srgbClr val="FF0000"/>
              </a:solidFill>
            </a:endParaRPr>
          </a:p>
        </p:txBody>
      </p:sp>
      <p:cxnSp>
        <p:nvCxnSpPr>
          <p:cNvPr id="10" name="直接连接符 9"/>
          <p:cNvCxnSpPr/>
          <p:nvPr/>
        </p:nvCxnSpPr>
        <p:spPr>
          <a:xfrm>
            <a:off x="4283968" y="1324141"/>
            <a:ext cx="230425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763688" y="2067694"/>
            <a:ext cx="129614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13351" y="2283718"/>
            <a:ext cx="1886441"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13351" y="2499742"/>
            <a:ext cx="1598409"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13351" y="2643758"/>
            <a:ext cx="2174473"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13351" y="2859782"/>
            <a:ext cx="94322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20468" y="3219822"/>
            <a:ext cx="216735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13351" y="3435846"/>
            <a:ext cx="241478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13351" y="3617952"/>
            <a:ext cx="210246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21399870">
            <a:off x="3302988" y="1713751"/>
            <a:ext cx="5832648" cy="353943"/>
          </a:xfrm>
          <a:prstGeom prst="rect">
            <a:avLst/>
          </a:prstGeom>
          <a:noFill/>
        </p:spPr>
        <p:txBody>
          <a:bodyPr wrap="square" rtlCol="0">
            <a:spAutoFit/>
          </a:bodyPr>
          <a:lstStyle/>
          <a:p>
            <a:r>
              <a:rPr lang="en-US" altLang="zh-CN" sz="1700" b="1" i="1" dirty="0">
                <a:latin typeface="Times New Roman" panose="02020603050405020304" pitchFamily="18" charset="0"/>
                <a:cs typeface="Times New Roman" panose="02020603050405020304" pitchFamily="18" charset="0"/>
              </a:rPr>
              <a:t>Why did the social studies teacher want me to enter the contest?</a:t>
            </a:r>
            <a:endParaRPr lang="zh-CN" altLang="en-US" sz="1700" b="1" i="1" dirty="0">
              <a:latin typeface="Times New Roman" panose="02020603050405020304" pitchFamily="18" charset="0"/>
              <a:cs typeface="Times New Roman" panose="02020603050405020304" pitchFamily="18" charset="0"/>
            </a:endParaRPr>
          </a:p>
        </p:txBody>
      </p:sp>
      <p:sp>
        <p:nvSpPr>
          <p:cNvPr id="29" name="矩形 28"/>
          <p:cNvSpPr/>
          <p:nvPr/>
        </p:nvSpPr>
        <p:spPr>
          <a:xfrm>
            <a:off x="3483008" y="2283718"/>
            <a:ext cx="5472608" cy="954107"/>
          </a:xfrm>
          <a:prstGeom prst="rect">
            <a:avLst/>
          </a:prstGeom>
          <a:solidFill>
            <a:schemeClr val="bg1"/>
          </a:solidFill>
        </p:spPr>
        <p:txBody>
          <a:bodyPr wrap="square">
            <a:spAutoFit/>
          </a:bodyPr>
          <a:lstStyle/>
          <a:p>
            <a:pPr algn="just"/>
            <a:r>
              <a:rPr lang="en-US" altLang="zh-CN" sz="1400" i="1" dirty="0"/>
              <a:t>“So, why did he suddenly force me to do something at which I was sure to fail? His reply: ‘Because </a:t>
            </a:r>
            <a:r>
              <a:rPr lang="en-US" altLang="zh-CN" sz="1400" i="1" dirty="0">
                <a:solidFill>
                  <a:srgbClr val="0000FF"/>
                </a:solidFill>
              </a:rPr>
              <a:t>I love your stories</a:t>
            </a:r>
            <a:r>
              <a:rPr lang="en-US" altLang="zh-CN" sz="1400" i="1" dirty="0"/>
              <a:t>. </a:t>
            </a:r>
            <a:r>
              <a:rPr lang="en-US" altLang="zh-CN" sz="1400" i="1" dirty="0">
                <a:solidFill>
                  <a:srgbClr val="0000FF"/>
                </a:solidFill>
              </a:rPr>
              <a:t>If you’re willing to apply yourself, I think you have a good shot at this</a:t>
            </a:r>
            <a:r>
              <a:rPr lang="en-US" altLang="zh-CN" sz="1400" i="1" dirty="0"/>
              <a:t>.’ </a:t>
            </a:r>
            <a:r>
              <a:rPr lang="en-US" altLang="zh-CN" sz="1400" i="1" dirty="0">
                <a:solidFill>
                  <a:srgbClr val="0000FF"/>
                </a:solidFill>
              </a:rPr>
              <a:t>Encouraged by </a:t>
            </a:r>
            <a:r>
              <a:rPr lang="en-US" altLang="zh-CN" sz="1400" i="1" dirty="0"/>
              <a:t>his words, I agreed to give it a try.” ❷</a:t>
            </a:r>
            <a:endParaRPr lang="zh-CN" altLang="zh-CN" sz="1400" i="1" dirty="0"/>
          </a:p>
        </p:txBody>
      </p:sp>
      <p:sp>
        <p:nvSpPr>
          <p:cNvPr id="33" name="TextBox 32"/>
          <p:cNvSpPr txBox="1"/>
          <p:nvPr/>
        </p:nvSpPr>
        <p:spPr>
          <a:xfrm rot="21399870">
            <a:off x="3305996" y="3056539"/>
            <a:ext cx="5832648" cy="353943"/>
          </a:xfrm>
          <a:prstGeom prst="rect">
            <a:avLst/>
          </a:prstGeom>
          <a:noFill/>
        </p:spPr>
        <p:txBody>
          <a:bodyPr wrap="square" rtlCol="0">
            <a:spAutoFit/>
          </a:bodyPr>
          <a:lstStyle/>
          <a:p>
            <a:r>
              <a:rPr lang="en-US" altLang="zh-CN" sz="1700" b="1" i="1" dirty="0">
                <a:latin typeface="Times New Roman" panose="02020603050405020304" pitchFamily="18" charset="0"/>
                <a:cs typeface="Times New Roman" panose="02020603050405020304" pitchFamily="18" charset="0"/>
              </a:rPr>
              <a:t>Any other reasons? (dig deeper)</a:t>
            </a:r>
            <a:endParaRPr lang="zh-CN" altLang="en-US" sz="1700" b="1" i="1" dirty="0">
              <a:latin typeface="Times New Roman" panose="02020603050405020304" pitchFamily="18" charset="0"/>
              <a:cs typeface="Times New Roman" panose="02020603050405020304" pitchFamily="18" charset="0"/>
            </a:endParaRPr>
          </a:p>
        </p:txBody>
      </p:sp>
      <p:sp>
        <p:nvSpPr>
          <p:cNvPr id="34" name="矩形 33"/>
          <p:cNvSpPr/>
          <p:nvPr/>
        </p:nvSpPr>
        <p:spPr>
          <a:xfrm>
            <a:off x="3474576" y="3579862"/>
            <a:ext cx="5472608" cy="1600438"/>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altLang="zh-CN" sz="1400" dirty="0"/>
              <a:t>guide me to </a:t>
            </a:r>
            <a:r>
              <a:rPr lang="en-US" altLang="zh-CN" sz="1400" b="1" i="1" dirty="0">
                <a:solidFill>
                  <a:srgbClr val="FF0000"/>
                </a:solidFill>
              </a:rPr>
              <a:t>make right decisions </a:t>
            </a:r>
            <a:r>
              <a:rPr lang="en-US" altLang="zh-CN" sz="1400" dirty="0"/>
              <a:t>by boldly facing, embracing and overcoming difficulties in life</a:t>
            </a:r>
          </a:p>
          <a:p>
            <a:pPr marL="285750" indent="-285750" algn="just">
              <a:buFont typeface="Arial" panose="020B0604020202020204" pitchFamily="34" charset="0"/>
              <a:buChar char="•"/>
            </a:pPr>
            <a:r>
              <a:rPr lang="en-US" altLang="zh-CN" sz="1400" dirty="0"/>
              <a:t>enable me to </a:t>
            </a:r>
            <a:r>
              <a:rPr lang="en-US" altLang="zh-CN" sz="1400" b="1" i="1" dirty="0">
                <a:solidFill>
                  <a:srgbClr val="FF0000"/>
                </a:solidFill>
              </a:rPr>
              <a:t>know more about English and English culture </a:t>
            </a:r>
            <a:r>
              <a:rPr lang="en-US" altLang="zh-CN" sz="1400" dirty="0"/>
              <a:t>by practicing writing and learning British history</a:t>
            </a:r>
          </a:p>
          <a:p>
            <a:pPr marL="285750" indent="-285750" algn="just">
              <a:buFont typeface="Arial" panose="020B0604020202020204" pitchFamily="34" charset="0"/>
              <a:buChar char="•"/>
            </a:pPr>
            <a:r>
              <a:rPr lang="en-US" altLang="zh-CN" sz="1400" dirty="0"/>
              <a:t>help me </a:t>
            </a:r>
            <a:r>
              <a:rPr lang="en-US" altLang="zh-CN" sz="1400" b="1" i="1" dirty="0">
                <a:solidFill>
                  <a:srgbClr val="FF0000"/>
                </a:solidFill>
              </a:rPr>
              <a:t>see my own strength </a:t>
            </a:r>
            <a:r>
              <a:rPr lang="en-US" altLang="zh-CN" sz="1400" dirty="0"/>
              <a:t>(humor &amp; creativity) and </a:t>
            </a:r>
            <a:r>
              <a:rPr lang="en-US" altLang="zh-CN" sz="1400" b="1" i="1" dirty="0">
                <a:solidFill>
                  <a:srgbClr val="FF0000"/>
                </a:solidFill>
              </a:rPr>
              <a:t>exploit my potential to the full</a:t>
            </a:r>
          </a:p>
          <a:p>
            <a:pPr marL="285750" indent="-285750" algn="just">
              <a:buFont typeface="Arial" panose="020B0604020202020204" pitchFamily="34" charset="0"/>
              <a:buChar char="•"/>
            </a:pPr>
            <a:r>
              <a:rPr lang="en-US" altLang="zh-CN" sz="1400" dirty="0"/>
              <a:t>…</a:t>
            </a:r>
          </a:p>
        </p:txBody>
      </p:sp>
      <p:cxnSp>
        <p:nvCxnSpPr>
          <p:cNvPr id="35" name="直接连接符 34"/>
          <p:cNvCxnSpPr/>
          <p:nvPr/>
        </p:nvCxnSpPr>
        <p:spPr>
          <a:xfrm>
            <a:off x="803974" y="4736304"/>
            <a:ext cx="232786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20468" y="4515966"/>
            <a:ext cx="224774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65751" y="3770352"/>
            <a:ext cx="210246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03974" y="4947384"/>
            <a:ext cx="2039834"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30" grpId="0"/>
      <p:bldP spid="29"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23478"/>
            <a:ext cx="3098039" cy="369332"/>
          </a:xfrm>
          <a:prstGeom prst="rect">
            <a:avLst/>
          </a:prstGeom>
          <a:noFill/>
        </p:spPr>
        <p:txBody>
          <a:bodyPr wrap="square" rtlCol="0">
            <a:spAutoFit/>
          </a:bodyPr>
          <a:lstStyle/>
          <a:p>
            <a:r>
              <a:rPr lang="en-US" altLang="zh-CN" b="1" dirty="0">
                <a:solidFill>
                  <a:srgbClr val="FF0000"/>
                </a:solidFill>
              </a:rPr>
              <a:t>2. laugh</a:t>
            </a:r>
            <a:endParaRPr lang="zh-CN" altLang="en-US" b="1" dirty="0">
              <a:solidFill>
                <a:srgbClr val="FF0000"/>
              </a:solidFill>
            </a:endParaRPr>
          </a:p>
        </p:txBody>
      </p:sp>
      <p:sp>
        <p:nvSpPr>
          <p:cNvPr id="5" name="矩形 4"/>
          <p:cNvSpPr/>
          <p:nvPr/>
        </p:nvSpPr>
        <p:spPr>
          <a:xfrm>
            <a:off x="348287" y="461595"/>
            <a:ext cx="8740363" cy="4462760"/>
          </a:xfrm>
          <a:prstGeom prst="rect">
            <a:avLst/>
          </a:prstGeom>
          <a:solidFill>
            <a:schemeClr val="bg1"/>
          </a:solidFill>
        </p:spPr>
        <p:txBody>
          <a:bodyPr wrap="square">
            <a:spAutoFit/>
          </a:bodyPr>
          <a:lstStyle/>
          <a:p>
            <a:pPr algn="just"/>
            <a:r>
              <a:rPr lang="en-US" altLang="zh-CN" sz="1400" i="1" dirty="0"/>
              <a:t>“No one laughed harder than he did.” ❶</a:t>
            </a:r>
          </a:p>
          <a:p>
            <a:pPr algn="just"/>
            <a:r>
              <a:rPr lang="en-US" altLang="zh-CN" sz="1400" i="1" dirty="0"/>
              <a:t>“When I handed in the essay to my teacher, he read it, laughed out loud and said…”❺</a:t>
            </a:r>
          </a:p>
          <a:p>
            <a:pPr algn="just"/>
            <a:endParaRPr lang="en-US" altLang="zh-CN" sz="1400" b="1" i="1" dirty="0">
              <a:solidFill>
                <a:srgbClr val="FF0000"/>
              </a:solidFill>
            </a:endParaRPr>
          </a:p>
          <a:p>
            <a:pPr algn="just"/>
            <a:endParaRPr lang="en-US" altLang="zh-CN" sz="1400" b="1" i="1" dirty="0">
              <a:solidFill>
                <a:srgbClr val="FF0000"/>
              </a:solidFill>
              <a:ea typeface="Cambria" panose="02040503050406030204" pitchFamily="18" charset="0"/>
            </a:endParaRPr>
          </a:p>
          <a:p>
            <a:pPr algn="just"/>
            <a:endParaRPr lang="en-US" altLang="zh-CN" sz="1400" i="1" dirty="0">
              <a:solidFill>
                <a:srgbClr val="FF0000"/>
              </a:solidFill>
              <a:ea typeface="Cambria" panose="02040503050406030204" pitchFamily="18" charset="0"/>
            </a:endParaRPr>
          </a:p>
          <a:p>
            <a:pPr algn="just"/>
            <a:endParaRPr lang="en-US" altLang="zh-CN" sz="1400" i="1" dirty="0">
              <a:solidFill>
                <a:srgbClr val="FF0000"/>
              </a:solidFill>
              <a:ea typeface="Cambria" panose="02040503050406030204" pitchFamily="18" charset="0"/>
            </a:endParaRPr>
          </a:p>
          <a:p>
            <a:pPr algn="just"/>
            <a:r>
              <a:rPr lang="en-US" altLang="zh-CN" sz="1600" i="1" dirty="0">
                <a:solidFill>
                  <a:srgbClr val="FF0000"/>
                </a:solidFill>
                <a:ea typeface="Cambria" panose="02040503050406030204" pitchFamily="18" charset="0"/>
                <a:cs typeface="Times New Roman" panose="02020603050405020304" pitchFamily="18" charset="0"/>
              </a:rPr>
              <a:t>→</a:t>
            </a:r>
            <a:r>
              <a:rPr lang="en-US" altLang="zh-CN" sz="1600" i="1" dirty="0">
                <a:ea typeface="Cambria" panose="02040503050406030204" pitchFamily="18" charset="0"/>
                <a:cs typeface="Times New Roman" panose="02020603050405020304" pitchFamily="18" charset="0"/>
              </a:rPr>
              <a:t> The teacher loves to laugh. </a:t>
            </a:r>
          </a:p>
          <a:p>
            <a:pPr algn="just"/>
            <a:r>
              <a:rPr lang="en-US" altLang="zh-CN" sz="1600" i="1" dirty="0">
                <a:solidFill>
                  <a:srgbClr val="FF0000"/>
                </a:solidFill>
                <a:ea typeface="Cambria" panose="02040503050406030204" pitchFamily="18" charset="0"/>
                <a:cs typeface="Times New Roman" panose="02020603050405020304" pitchFamily="18" charset="0"/>
              </a:rPr>
              <a:t>→</a:t>
            </a:r>
            <a:r>
              <a:rPr lang="en-US" altLang="zh-CN" sz="1600" i="1" dirty="0">
                <a:ea typeface="Cambria" panose="02040503050406030204" pitchFamily="18" charset="0"/>
                <a:cs typeface="Times New Roman" panose="02020603050405020304" pitchFamily="18" charset="0"/>
              </a:rPr>
              <a:t> My acting/ story is funny.  </a:t>
            </a:r>
          </a:p>
          <a:p>
            <a:pPr algn="just"/>
            <a:endParaRPr lang="en-US" altLang="zh-CN" sz="1400" i="1" dirty="0"/>
          </a:p>
          <a:p>
            <a:pPr algn="just"/>
            <a:endParaRPr lang="en-US" altLang="zh-CN" sz="1400" i="1" dirty="0"/>
          </a:p>
          <a:p>
            <a:pPr algn="just"/>
            <a:endParaRPr lang="en-US" altLang="zh-CN" sz="1400" i="1" dirty="0"/>
          </a:p>
          <a:p>
            <a:pPr algn="just"/>
            <a:r>
              <a:rPr lang="en-US" altLang="zh-CN" sz="1400" i="1" dirty="0"/>
              <a:t>                                 “Not a brilliant idea, but funny, and unlikely to be anyone else’s choice.” ❸</a:t>
            </a:r>
          </a:p>
          <a:p>
            <a:pPr algn="just"/>
            <a:endParaRPr lang="en-US" altLang="zh-CN" sz="1400" i="1" dirty="0"/>
          </a:p>
          <a:p>
            <a:pPr algn="just"/>
            <a:r>
              <a:rPr lang="en-US" altLang="zh-CN" sz="1400" i="1" dirty="0">
                <a:solidFill>
                  <a:srgbClr val="FF0000"/>
                </a:solidFill>
                <a:ea typeface="Cambria" panose="02040503050406030204" pitchFamily="18" charset="0"/>
                <a:cs typeface="Times New Roman" panose="02020603050405020304" pitchFamily="18" charset="0"/>
              </a:rPr>
              <a:t>                                 → funny, unique, novel </a:t>
            </a:r>
            <a:endParaRPr lang="en-US" altLang="zh-CN" sz="1400" i="1" dirty="0"/>
          </a:p>
          <a:p>
            <a:pPr algn="just"/>
            <a:endParaRPr lang="en-US" altLang="zh-CN" sz="1400" i="1" dirty="0"/>
          </a:p>
          <a:p>
            <a:pPr algn="just"/>
            <a:endParaRPr lang="en-US" altLang="zh-CN" sz="1400" i="1" dirty="0"/>
          </a:p>
          <a:p>
            <a:pPr algn="just"/>
            <a:endParaRPr lang="en-US" altLang="zh-CN" sz="1400" i="1" dirty="0"/>
          </a:p>
          <a:p>
            <a:pPr algn="just"/>
            <a:r>
              <a:rPr lang="en-US" altLang="zh-CN" sz="1400" i="1" dirty="0"/>
              <a:t>                                                                      win? fail?</a:t>
            </a:r>
          </a:p>
          <a:p>
            <a:pPr algn="just"/>
            <a:endParaRPr lang="en-US" altLang="zh-CN" sz="1400" i="1" dirty="0"/>
          </a:p>
          <a:p>
            <a:pPr algn="just"/>
            <a:endParaRPr lang="zh-CN" altLang="en-US" sz="1400" i="1" dirty="0"/>
          </a:p>
        </p:txBody>
      </p:sp>
      <p:sp>
        <p:nvSpPr>
          <p:cNvPr id="8" name="TextBox 7"/>
          <p:cNvSpPr txBox="1"/>
          <p:nvPr/>
        </p:nvSpPr>
        <p:spPr>
          <a:xfrm rot="21399870">
            <a:off x="381852" y="1073222"/>
            <a:ext cx="5832648" cy="353943"/>
          </a:xfrm>
          <a:prstGeom prst="rect">
            <a:avLst/>
          </a:prstGeom>
          <a:noFill/>
        </p:spPr>
        <p:txBody>
          <a:bodyPr wrap="square" rtlCol="0">
            <a:spAutoFit/>
          </a:bodyPr>
          <a:lstStyle/>
          <a:p>
            <a:r>
              <a:rPr lang="en-US" altLang="zh-CN" sz="1700" b="1" i="1" dirty="0">
                <a:latin typeface="Times New Roman" panose="02020603050405020304" pitchFamily="18" charset="0"/>
                <a:cs typeface="Times New Roman" panose="02020603050405020304" pitchFamily="18" charset="0"/>
              </a:rPr>
              <a:t>What can you learn from these two sentences?</a:t>
            </a:r>
            <a:endParaRPr lang="zh-CN" altLang="en-US" sz="1700" b="1" i="1" dirty="0">
              <a:latin typeface="Times New Roman" panose="02020603050405020304" pitchFamily="18" charset="0"/>
              <a:cs typeface="Times New Roman" panose="02020603050405020304" pitchFamily="18" charset="0"/>
            </a:endParaRPr>
          </a:p>
        </p:txBody>
      </p:sp>
      <p:sp>
        <p:nvSpPr>
          <p:cNvPr id="9" name="TextBox 8"/>
          <p:cNvSpPr txBox="1"/>
          <p:nvPr/>
        </p:nvSpPr>
        <p:spPr>
          <a:xfrm rot="21399870">
            <a:off x="1697036" y="2304574"/>
            <a:ext cx="5832648" cy="353943"/>
          </a:xfrm>
          <a:prstGeom prst="rect">
            <a:avLst/>
          </a:prstGeom>
          <a:noFill/>
        </p:spPr>
        <p:txBody>
          <a:bodyPr wrap="square" rtlCol="0">
            <a:spAutoFit/>
          </a:bodyPr>
          <a:lstStyle/>
          <a:p>
            <a:r>
              <a:rPr lang="en-US" altLang="zh-CN" sz="1700" b="1" i="1" dirty="0">
                <a:latin typeface="Times New Roman" panose="02020603050405020304" pitchFamily="18" charset="0"/>
                <a:cs typeface="Times New Roman" panose="02020603050405020304" pitchFamily="18" charset="0"/>
              </a:rPr>
              <a:t>What else can show the story is funny?</a:t>
            </a:r>
            <a:endParaRPr lang="zh-CN" altLang="en-US" sz="1700" b="1" i="1" dirty="0">
              <a:latin typeface="Times New Roman" panose="02020603050405020304" pitchFamily="18" charset="0"/>
              <a:cs typeface="Times New Roman" panose="02020603050405020304" pitchFamily="18" charset="0"/>
            </a:endParaRPr>
          </a:p>
        </p:txBody>
      </p:sp>
      <p:sp>
        <p:nvSpPr>
          <p:cNvPr id="10" name="TextBox 9"/>
          <p:cNvSpPr txBox="1"/>
          <p:nvPr/>
        </p:nvSpPr>
        <p:spPr>
          <a:xfrm rot="21399870">
            <a:off x="3065190" y="3585631"/>
            <a:ext cx="5832648" cy="353943"/>
          </a:xfrm>
          <a:prstGeom prst="rect">
            <a:avLst/>
          </a:prstGeom>
          <a:noFill/>
        </p:spPr>
        <p:txBody>
          <a:bodyPr wrap="square" rtlCol="0">
            <a:spAutoFit/>
          </a:bodyPr>
          <a:lstStyle/>
          <a:p>
            <a:r>
              <a:rPr lang="en-US" altLang="zh-CN" sz="1700" b="1" i="1" dirty="0">
                <a:latin typeface="Times New Roman" panose="02020603050405020304" pitchFamily="18" charset="0"/>
                <a:cs typeface="Times New Roman" panose="02020603050405020304" pitchFamily="18" charset="0"/>
              </a:rPr>
              <a:t>What might be the result of the contest? Why?</a:t>
            </a:r>
            <a:endParaRPr lang="zh-CN" altLang="en-US" sz="17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23478"/>
            <a:ext cx="3098039" cy="369332"/>
          </a:xfrm>
          <a:prstGeom prst="rect">
            <a:avLst/>
          </a:prstGeom>
          <a:noFill/>
        </p:spPr>
        <p:txBody>
          <a:bodyPr wrap="square" rtlCol="0">
            <a:spAutoFit/>
          </a:bodyPr>
          <a:lstStyle/>
          <a:p>
            <a:r>
              <a:rPr lang="en-US" altLang="zh-CN" b="1" dirty="0">
                <a:solidFill>
                  <a:srgbClr val="FF0000"/>
                </a:solidFill>
              </a:rPr>
              <a:t>2. result? </a:t>
            </a:r>
            <a:endParaRPr lang="zh-CN" altLang="en-US" b="1" dirty="0">
              <a:solidFill>
                <a:srgbClr val="FF0000"/>
              </a:solidFill>
            </a:endParaRPr>
          </a:p>
        </p:txBody>
      </p:sp>
      <p:pic>
        <p:nvPicPr>
          <p:cNvPr id="3074" name="Picture 2" descr="C:\Users\cheng'ming'zhi\Downloads\5c75ed92c67e9.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127"/>
          <a:stretch>
            <a:fillRect/>
          </a:stretch>
        </p:blipFill>
        <p:spPr bwMode="auto">
          <a:xfrm>
            <a:off x="3563888" y="1491630"/>
            <a:ext cx="1350958" cy="9709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heng'ming'zhi\Downloads\5c7550bd3cf2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987574"/>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840309" y="561501"/>
            <a:ext cx="3275856" cy="2462213"/>
          </a:xfrm>
          <a:prstGeom prst="rect">
            <a:avLst/>
          </a:prstGeom>
          <a:solidFill>
            <a:schemeClr val="bg1"/>
          </a:solidFill>
        </p:spPr>
        <p:txBody>
          <a:bodyPr wrap="square">
            <a:spAutoFit/>
          </a:bodyPr>
          <a:lstStyle/>
          <a:p>
            <a:pPr algn="just"/>
            <a:r>
              <a:rPr lang="en-US" altLang="zh-CN" sz="1400" i="1" dirty="0"/>
              <a:t>“I said </a:t>
            </a:r>
            <a:r>
              <a:rPr lang="en-US" altLang="zh-CN" sz="1400" i="1" dirty="0">
                <a:solidFill>
                  <a:srgbClr val="FF0000"/>
                </a:solidFill>
              </a:rPr>
              <a:t>no</a:t>
            </a:r>
            <a:r>
              <a:rPr lang="en-US" altLang="zh-CN" sz="1400" i="1" dirty="0"/>
              <a:t> without thinking. I did </a:t>
            </a:r>
            <a:r>
              <a:rPr lang="en-US" altLang="zh-CN" sz="1400" i="1" dirty="0">
                <a:solidFill>
                  <a:srgbClr val="FF0000"/>
                </a:solidFill>
              </a:rPr>
              <a:t>not</a:t>
            </a:r>
            <a:r>
              <a:rPr lang="en-US" altLang="zh-CN" sz="1400" i="1" dirty="0"/>
              <a:t> </a:t>
            </a:r>
            <a:r>
              <a:rPr lang="en-US" altLang="zh-CN" sz="1400" i="1" dirty="0">
                <a:solidFill>
                  <a:srgbClr val="FF0000"/>
                </a:solidFill>
              </a:rPr>
              <a:t>love</a:t>
            </a:r>
            <a:r>
              <a:rPr lang="en-US" altLang="zh-CN" sz="1400" i="1" dirty="0"/>
              <a:t> writing… Brazil, so English was </a:t>
            </a:r>
            <a:r>
              <a:rPr lang="en-US" altLang="zh-CN" sz="1400" i="1" dirty="0">
                <a:solidFill>
                  <a:srgbClr val="FF0000"/>
                </a:solidFill>
              </a:rPr>
              <a:t>only</a:t>
            </a:r>
            <a:r>
              <a:rPr lang="en-US" altLang="zh-CN" sz="1400" i="1" dirty="0"/>
              <a:t> my </a:t>
            </a:r>
            <a:r>
              <a:rPr lang="en-US" altLang="zh-CN" sz="1400" i="1" dirty="0">
                <a:solidFill>
                  <a:srgbClr val="FF0000"/>
                </a:solidFill>
              </a:rPr>
              <a:t>second</a:t>
            </a:r>
            <a:r>
              <a:rPr lang="en-US" altLang="zh-CN" sz="1400" i="1" dirty="0"/>
              <a:t> </a:t>
            </a:r>
            <a:r>
              <a:rPr lang="en-US" altLang="zh-CN" sz="1400" i="1" dirty="0">
                <a:solidFill>
                  <a:srgbClr val="FF0000"/>
                </a:solidFill>
              </a:rPr>
              <a:t>language</a:t>
            </a:r>
            <a:r>
              <a:rPr lang="en-US" altLang="zh-CN" sz="1400" i="1" dirty="0"/>
              <a:t>. Writing was </a:t>
            </a:r>
            <a:r>
              <a:rPr lang="en-US" altLang="zh-CN" sz="1400" i="1" dirty="0">
                <a:solidFill>
                  <a:srgbClr val="FF0000"/>
                </a:solidFill>
              </a:rPr>
              <a:t>so</a:t>
            </a:r>
            <a:r>
              <a:rPr lang="en-US" altLang="zh-CN" sz="1400" i="1" dirty="0"/>
              <a:t> </a:t>
            </a:r>
            <a:r>
              <a:rPr lang="en-US" altLang="zh-CN" sz="1400" i="1" dirty="0">
                <a:solidFill>
                  <a:srgbClr val="FF0000"/>
                </a:solidFill>
              </a:rPr>
              <a:t>difficult</a:t>
            </a:r>
            <a:r>
              <a:rPr lang="en-US" altLang="zh-CN" sz="1400" i="1" dirty="0"/>
              <a:t> </a:t>
            </a:r>
            <a:r>
              <a:rPr lang="en-US" altLang="zh-CN" sz="1400" i="1" dirty="0">
                <a:solidFill>
                  <a:srgbClr val="FF0000"/>
                </a:solidFill>
              </a:rPr>
              <a:t>and</a:t>
            </a:r>
            <a:r>
              <a:rPr lang="en-US" altLang="zh-CN" sz="1400" i="1" dirty="0"/>
              <a:t> </a:t>
            </a:r>
            <a:r>
              <a:rPr lang="en-US" altLang="zh-CN" sz="1400" i="1" dirty="0">
                <a:solidFill>
                  <a:srgbClr val="FF0000"/>
                </a:solidFill>
              </a:rPr>
              <a:t>painful</a:t>
            </a:r>
            <a:r>
              <a:rPr lang="en-US" altLang="zh-CN" sz="1400" i="1" dirty="0"/>
              <a:t> for me that… where I </a:t>
            </a:r>
            <a:r>
              <a:rPr lang="en-US" altLang="zh-CN" sz="1400" i="1" dirty="0">
                <a:solidFill>
                  <a:srgbClr val="FF0000"/>
                </a:solidFill>
              </a:rPr>
              <a:t>played</a:t>
            </a:r>
            <a:r>
              <a:rPr lang="en-US" altLang="zh-CN" sz="1400" i="1" dirty="0"/>
              <a:t> all the parts. No one </a:t>
            </a:r>
            <a:r>
              <a:rPr lang="en-US" altLang="zh-CN" sz="1400" i="1" dirty="0">
                <a:solidFill>
                  <a:srgbClr val="FF0000"/>
                </a:solidFill>
              </a:rPr>
              <a:t>laughed</a:t>
            </a:r>
            <a:r>
              <a:rPr lang="en-US" altLang="zh-CN" sz="1400" i="1" dirty="0"/>
              <a:t> </a:t>
            </a:r>
            <a:r>
              <a:rPr lang="en-US" altLang="zh-CN" sz="1400" i="1" dirty="0">
                <a:solidFill>
                  <a:srgbClr val="FF0000"/>
                </a:solidFill>
              </a:rPr>
              <a:t>harder</a:t>
            </a:r>
            <a:r>
              <a:rPr lang="en-US" altLang="zh-CN" sz="1400" i="1" dirty="0"/>
              <a:t> than he did.” </a:t>
            </a:r>
            <a:r>
              <a:rPr lang="en-US" altLang="zh-CN" sz="1400" i="1" dirty="0">
                <a:latin typeface="Calibri" panose="020F0502020204030204"/>
                <a:cs typeface="Calibri" panose="020F0502020204030204"/>
              </a:rPr>
              <a:t>❶</a:t>
            </a:r>
          </a:p>
          <a:p>
            <a:pPr algn="just"/>
            <a:r>
              <a:rPr lang="en-US" altLang="zh-CN" sz="1400" i="1" dirty="0"/>
              <a:t>“So, why… I </a:t>
            </a:r>
            <a:r>
              <a:rPr lang="en-US" altLang="zh-CN" sz="1400" i="1" dirty="0">
                <a:solidFill>
                  <a:srgbClr val="FF0000"/>
                </a:solidFill>
              </a:rPr>
              <a:t>was sure to fail</a:t>
            </a:r>
            <a:r>
              <a:rPr lang="en-US" altLang="zh-CN" sz="1400" i="1" dirty="0"/>
              <a:t>?” </a:t>
            </a:r>
            <a:r>
              <a:rPr lang="en-US" altLang="zh-CN" sz="1400" i="1" dirty="0">
                <a:latin typeface="Calibri" panose="020F0502020204030204"/>
                <a:cs typeface="Calibri" panose="020F0502020204030204"/>
              </a:rPr>
              <a:t>❷</a:t>
            </a:r>
          </a:p>
          <a:p>
            <a:pPr algn="just"/>
            <a:r>
              <a:rPr lang="en-US" altLang="zh-CN" sz="1400" i="1" dirty="0"/>
              <a:t>“When I finally finished it, the thought of winning had given way to the enjoyment of writing. </a:t>
            </a:r>
            <a:r>
              <a:rPr lang="en-US" altLang="zh-CN" sz="1400" i="1" dirty="0">
                <a:solidFill>
                  <a:srgbClr val="FF0000"/>
                </a:solidFill>
              </a:rPr>
              <a:t>If I didn’t win, I wouldn’t care</a:t>
            </a:r>
            <a:r>
              <a:rPr lang="en-US" altLang="zh-CN" sz="1400" i="1" dirty="0">
                <a:solidFill>
                  <a:schemeClr val="tx1">
                    <a:lumMod val="95000"/>
                    <a:lumOff val="5000"/>
                  </a:schemeClr>
                </a:solidFill>
              </a:rPr>
              <a:t>.</a:t>
            </a:r>
            <a:r>
              <a:rPr lang="en-US" altLang="zh-CN" sz="1400" i="1" dirty="0"/>
              <a:t>”</a:t>
            </a:r>
            <a:r>
              <a:rPr lang="en-US" altLang="zh-CN" sz="1400" i="1" dirty="0">
                <a:latin typeface="Calibri" panose="020F0502020204030204"/>
                <a:cs typeface="Calibri" panose="020F0502020204030204"/>
              </a:rPr>
              <a:t>❺</a:t>
            </a:r>
            <a:endParaRPr lang="zh-CN" altLang="en-US" sz="1400" i="1" dirty="0"/>
          </a:p>
        </p:txBody>
      </p:sp>
      <p:sp>
        <p:nvSpPr>
          <p:cNvPr id="7" name="矩形 6"/>
          <p:cNvSpPr/>
          <p:nvPr/>
        </p:nvSpPr>
        <p:spPr>
          <a:xfrm>
            <a:off x="179512" y="555526"/>
            <a:ext cx="3672408" cy="2462213"/>
          </a:xfrm>
          <a:prstGeom prst="rect">
            <a:avLst/>
          </a:prstGeom>
          <a:solidFill>
            <a:schemeClr val="bg1"/>
          </a:solidFill>
        </p:spPr>
        <p:txBody>
          <a:bodyPr wrap="square">
            <a:spAutoFit/>
          </a:bodyPr>
          <a:lstStyle/>
          <a:p>
            <a:pPr algn="just"/>
            <a:r>
              <a:rPr lang="en-US" altLang="zh-CN" sz="1400" i="1" dirty="0"/>
              <a:t>“His reply: ‘Because I </a:t>
            </a:r>
            <a:r>
              <a:rPr lang="en-US" altLang="zh-CN" sz="1400" i="1" dirty="0">
                <a:solidFill>
                  <a:srgbClr val="FF0000"/>
                </a:solidFill>
                <a:cs typeface="Calibri" panose="020F0502020204030204"/>
              </a:rPr>
              <a:t>love</a:t>
            </a:r>
            <a:r>
              <a:rPr lang="en-US" altLang="zh-CN" sz="1400" i="1" dirty="0"/>
              <a:t> your stories. If you’re willing to apply yourself, I think you </a:t>
            </a:r>
            <a:r>
              <a:rPr lang="en-US" altLang="zh-CN" sz="1400" i="1" dirty="0">
                <a:solidFill>
                  <a:srgbClr val="FF0000"/>
                </a:solidFill>
                <a:cs typeface="Calibri" panose="020F0502020204030204"/>
              </a:rPr>
              <a:t>have a good shot at this</a:t>
            </a:r>
            <a:r>
              <a:rPr lang="en-US" altLang="zh-CN" sz="1400" i="1" dirty="0"/>
              <a:t>.’” </a:t>
            </a:r>
            <a:r>
              <a:rPr lang="en-US" altLang="zh-CN" sz="1400" i="1" dirty="0">
                <a:cs typeface="Calibri" panose="020F0502020204030204"/>
              </a:rPr>
              <a:t>❷</a:t>
            </a:r>
          </a:p>
          <a:p>
            <a:pPr algn="just"/>
            <a:r>
              <a:rPr lang="en-US" altLang="zh-CN" sz="1400" i="1" dirty="0">
                <a:cs typeface="Calibri" panose="020F0502020204030204"/>
              </a:rPr>
              <a:t>“Not a brilliant idea, but </a:t>
            </a:r>
            <a:r>
              <a:rPr lang="en-US" altLang="zh-CN" sz="1400" i="1" dirty="0">
                <a:solidFill>
                  <a:srgbClr val="FF0000"/>
                </a:solidFill>
                <a:cs typeface="Calibri" panose="020F0502020204030204"/>
              </a:rPr>
              <a:t>funny</a:t>
            </a:r>
            <a:r>
              <a:rPr lang="en-US" altLang="zh-CN" sz="1400" i="1" dirty="0">
                <a:cs typeface="Calibri" panose="020F0502020204030204"/>
              </a:rPr>
              <a:t>, and </a:t>
            </a:r>
            <a:r>
              <a:rPr lang="en-US" altLang="zh-CN" sz="1400" i="1" dirty="0">
                <a:solidFill>
                  <a:srgbClr val="FF0000"/>
                </a:solidFill>
                <a:cs typeface="Calibri" panose="020F0502020204030204"/>
              </a:rPr>
              <a:t>unlikely</a:t>
            </a:r>
            <a:r>
              <a:rPr lang="en-US" altLang="zh-CN" sz="1400" i="1" dirty="0">
                <a:cs typeface="Calibri" panose="020F0502020204030204"/>
              </a:rPr>
              <a:t> </a:t>
            </a:r>
            <a:r>
              <a:rPr lang="en-US" altLang="zh-CN" sz="1400" i="1" dirty="0">
                <a:solidFill>
                  <a:srgbClr val="FF0000"/>
                </a:solidFill>
                <a:cs typeface="Calibri" panose="020F0502020204030204"/>
              </a:rPr>
              <a:t>to</a:t>
            </a:r>
            <a:r>
              <a:rPr lang="en-US" altLang="zh-CN" sz="1400" i="1" dirty="0">
                <a:cs typeface="Calibri" panose="020F0502020204030204"/>
              </a:rPr>
              <a:t> </a:t>
            </a:r>
            <a:r>
              <a:rPr lang="en-US" altLang="zh-CN" sz="1400" i="1" dirty="0">
                <a:solidFill>
                  <a:srgbClr val="FF0000"/>
                </a:solidFill>
                <a:cs typeface="Calibri" panose="020F0502020204030204"/>
              </a:rPr>
              <a:t>be</a:t>
            </a:r>
            <a:r>
              <a:rPr lang="en-US" altLang="zh-CN" sz="1400" i="1" dirty="0">
                <a:cs typeface="Calibri" panose="020F0502020204030204"/>
              </a:rPr>
              <a:t> </a:t>
            </a:r>
            <a:r>
              <a:rPr lang="en-US" altLang="zh-CN" sz="1400" i="1" dirty="0">
                <a:solidFill>
                  <a:srgbClr val="FF0000"/>
                </a:solidFill>
                <a:cs typeface="Calibri" panose="020F0502020204030204"/>
              </a:rPr>
              <a:t>anyone</a:t>
            </a:r>
            <a:r>
              <a:rPr lang="en-US" altLang="zh-CN" sz="1400" i="1" dirty="0">
                <a:cs typeface="Calibri" panose="020F0502020204030204"/>
              </a:rPr>
              <a:t> </a:t>
            </a:r>
            <a:r>
              <a:rPr lang="en-US" altLang="zh-CN" sz="1400" i="1" dirty="0">
                <a:solidFill>
                  <a:srgbClr val="FF0000"/>
                </a:solidFill>
                <a:cs typeface="Calibri" panose="020F0502020204030204"/>
              </a:rPr>
              <a:t>else’s</a:t>
            </a:r>
            <a:r>
              <a:rPr lang="en-US" altLang="zh-CN" sz="1400" i="1" dirty="0">
                <a:cs typeface="Calibri" panose="020F0502020204030204"/>
              </a:rPr>
              <a:t> </a:t>
            </a:r>
            <a:r>
              <a:rPr lang="en-US" altLang="zh-CN" sz="1400" i="1" dirty="0">
                <a:solidFill>
                  <a:srgbClr val="FF0000"/>
                </a:solidFill>
                <a:cs typeface="Calibri" panose="020F0502020204030204"/>
              </a:rPr>
              <a:t>choice</a:t>
            </a:r>
            <a:r>
              <a:rPr lang="en-US" altLang="zh-CN" sz="1400" i="1" dirty="0">
                <a:cs typeface="Calibri" panose="020F0502020204030204"/>
              </a:rPr>
              <a:t>.” </a:t>
            </a:r>
            <a:r>
              <a:rPr lang="en-US" altLang="zh-CN" sz="1400" i="1" dirty="0">
                <a:latin typeface="Calibri" panose="020F0502020204030204"/>
                <a:cs typeface="Calibri" panose="020F0502020204030204"/>
              </a:rPr>
              <a:t>❸</a:t>
            </a:r>
          </a:p>
          <a:p>
            <a:pPr algn="just"/>
            <a:r>
              <a:rPr lang="en-US" altLang="zh-CN" sz="1400" i="1" dirty="0">
                <a:cs typeface="Calibri" panose="020F0502020204030204"/>
              </a:rPr>
              <a:t>“… like Revere’s horse, I </a:t>
            </a:r>
            <a:r>
              <a:rPr lang="en-US" altLang="zh-CN" sz="1400" i="1" dirty="0">
                <a:solidFill>
                  <a:srgbClr val="FF0000"/>
                </a:solidFill>
                <a:cs typeface="Calibri" panose="020F0502020204030204"/>
              </a:rPr>
              <a:t>kept</a:t>
            </a:r>
            <a:r>
              <a:rPr lang="en-US" altLang="zh-CN" sz="1400" i="1" dirty="0">
                <a:cs typeface="Calibri" panose="020F0502020204030204"/>
              </a:rPr>
              <a:t> </a:t>
            </a:r>
            <a:r>
              <a:rPr lang="en-US" altLang="zh-CN" sz="1400" i="1" dirty="0">
                <a:solidFill>
                  <a:srgbClr val="FF0000"/>
                </a:solidFill>
                <a:cs typeface="Calibri" panose="020F0502020204030204"/>
              </a:rPr>
              <a:t>going</a:t>
            </a:r>
            <a:r>
              <a:rPr lang="en-US" altLang="zh-CN" sz="1400" i="1" dirty="0">
                <a:cs typeface="Calibri" panose="020F0502020204030204"/>
              </a:rPr>
              <a:t>. I </a:t>
            </a:r>
            <a:r>
              <a:rPr lang="en-US" altLang="zh-CN" sz="1400" i="1" dirty="0">
                <a:solidFill>
                  <a:srgbClr val="FF0000"/>
                </a:solidFill>
                <a:cs typeface="Calibri" panose="020F0502020204030204"/>
              </a:rPr>
              <a:t>worked</a:t>
            </a:r>
            <a:r>
              <a:rPr lang="en-US" altLang="zh-CN" sz="1400" i="1" dirty="0">
                <a:cs typeface="Calibri" panose="020F0502020204030204"/>
              </a:rPr>
              <a:t> </a:t>
            </a:r>
            <a:r>
              <a:rPr lang="en-US" altLang="zh-CN" sz="1400" i="1" dirty="0">
                <a:solidFill>
                  <a:srgbClr val="FF0000"/>
                </a:solidFill>
                <a:cs typeface="Calibri" panose="020F0502020204030204"/>
              </a:rPr>
              <a:t>hard</a:t>
            </a:r>
            <a:r>
              <a:rPr lang="en-US" altLang="zh-CN" sz="1400" i="1" dirty="0">
                <a:cs typeface="Calibri" panose="020F0502020204030204"/>
              </a:rPr>
              <a:t>. I </a:t>
            </a:r>
            <a:r>
              <a:rPr lang="en-US" altLang="zh-CN" sz="1400" i="1" dirty="0">
                <a:solidFill>
                  <a:srgbClr val="FF0000"/>
                </a:solidFill>
                <a:cs typeface="Calibri" panose="020F0502020204030204"/>
              </a:rPr>
              <a:t>checked</a:t>
            </a:r>
            <a:r>
              <a:rPr lang="en-US" altLang="zh-CN" sz="1400" i="1" dirty="0">
                <a:cs typeface="Calibri" panose="020F0502020204030204"/>
              </a:rPr>
              <a:t> my spelling. I </a:t>
            </a:r>
            <a:r>
              <a:rPr lang="en-US" altLang="zh-CN" sz="1400" i="1" dirty="0">
                <a:solidFill>
                  <a:srgbClr val="FF0000"/>
                </a:solidFill>
                <a:cs typeface="Calibri" panose="020F0502020204030204"/>
              </a:rPr>
              <a:t>asked</a:t>
            </a:r>
            <a:r>
              <a:rPr lang="en-US" altLang="zh-CN" sz="1400" i="1" dirty="0">
                <a:cs typeface="Calibri" panose="020F0502020204030204"/>
              </a:rPr>
              <a:t> my older sister to correct my grammar. I </a:t>
            </a:r>
            <a:r>
              <a:rPr lang="en-US" altLang="zh-CN" sz="1400" i="1" dirty="0">
                <a:solidFill>
                  <a:srgbClr val="FF0000"/>
                </a:solidFill>
                <a:cs typeface="Calibri" panose="020F0502020204030204"/>
              </a:rPr>
              <a:t>checked</a:t>
            </a:r>
            <a:r>
              <a:rPr lang="en-US" altLang="zh-CN" sz="1400" i="1" dirty="0">
                <a:cs typeface="Calibri" panose="020F0502020204030204"/>
              </a:rPr>
              <a:t> out a half-dozen books on Paul Revere from the library. I </a:t>
            </a:r>
            <a:r>
              <a:rPr lang="en-US" altLang="zh-CN" sz="1400" i="1" dirty="0">
                <a:solidFill>
                  <a:srgbClr val="FF0000"/>
                </a:solidFill>
                <a:cs typeface="Calibri" panose="020F0502020204030204"/>
              </a:rPr>
              <a:t>even</a:t>
            </a:r>
            <a:r>
              <a:rPr lang="en-US" altLang="zh-CN" sz="1400" i="1" dirty="0">
                <a:cs typeface="Calibri" panose="020F0502020204030204"/>
              </a:rPr>
              <a:t> </a:t>
            </a:r>
            <a:r>
              <a:rPr lang="en-US" altLang="zh-CN" sz="1400" i="1" dirty="0">
                <a:solidFill>
                  <a:srgbClr val="FF0000"/>
                </a:solidFill>
                <a:cs typeface="Calibri" panose="020F0502020204030204"/>
              </a:rPr>
              <a:t>read</a:t>
            </a:r>
            <a:r>
              <a:rPr lang="en-US" altLang="zh-CN" sz="1400" i="1" dirty="0">
                <a:cs typeface="Calibri" panose="020F0502020204030204"/>
              </a:rPr>
              <a:t> a few of them.”</a:t>
            </a:r>
            <a:r>
              <a:rPr lang="en-US" altLang="zh-CN" sz="1400" i="1" dirty="0">
                <a:latin typeface="Calibri" panose="020F0502020204030204"/>
                <a:cs typeface="Calibri" panose="020F0502020204030204"/>
              </a:rPr>
              <a:t>❹</a:t>
            </a:r>
          </a:p>
          <a:p>
            <a:pPr algn="just"/>
            <a:r>
              <a:rPr lang="en-US" altLang="zh-CN" sz="1400" i="1" dirty="0">
                <a:cs typeface="Calibri" panose="020F0502020204030204"/>
              </a:rPr>
              <a:t>“I wrote it </a:t>
            </a:r>
            <a:r>
              <a:rPr lang="en-US" altLang="zh-CN" sz="1400" i="1" dirty="0">
                <a:solidFill>
                  <a:srgbClr val="FF0000"/>
                </a:solidFill>
                <a:cs typeface="Calibri" panose="020F0502020204030204"/>
              </a:rPr>
              <a:t>again, and again and again</a:t>
            </a:r>
            <a:r>
              <a:rPr lang="en-US" altLang="zh-CN" sz="1400" i="1" dirty="0">
                <a:cs typeface="Calibri" panose="020F0502020204030204"/>
              </a:rPr>
              <a:t>.”</a:t>
            </a:r>
            <a:r>
              <a:rPr lang="en-US" altLang="zh-CN" sz="1400" i="1" dirty="0">
                <a:latin typeface="Calibri" panose="020F0502020204030204"/>
                <a:cs typeface="Calibri" panose="020F0502020204030204"/>
              </a:rPr>
              <a:t>❺</a:t>
            </a:r>
            <a:endParaRPr lang="zh-CN" altLang="en-US" sz="1400" i="1" dirty="0"/>
          </a:p>
        </p:txBody>
      </p:sp>
      <p:sp>
        <p:nvSpPr>
          <p:cNvPr id="9" name="TextBox 8"/>
          <p:cNvSpPr txBox="1"/>
          <p:nvPr/>
        </p:nvSpPr>
        <p:spPr>
          <a:xfrm>
            <a:off x="152109" y="3003798"/>
            <a:ext cx="4563907" cy="2400657"/>
          </a:xfrm>
          <a:prstGeom prst="rect">
            <a:avLst/>
          </a:prstGeom>
          <a:noFill/>
        </p:spPr>
        <p:txBody>
          <a:bodyPr wrap="square" rtlCol="0">
            <a:spAutoFit/>
          </a:bodyPr>
          <a:lstStyle/>
          <a:p>
            <a:r>
              <a:rPr lang="en-US" altLang="zh-CN" sz="1500" b="1" dirty="0">
                <a:solidFill>
                  <a:srgbClr val="0000FF"/>
                </a:solidFill>
              </a:rPr>
              <a:t>I got a prize (1</a:t>
            </a:r>
            <a:r>
              <a:rPr lang="en-US" altLang="zh-CN" sz="1500" b="1" baseline="30000" dirty="0">
                <a:solidFill>
                  <a:srgbClr val="0000FF"/>
                </a:solidFill>
              </a:rPr>
              <a:t>st</a:t>
            </a:r>
            <a:r>
              <a:rPr lang="en-US" altLang="zh-CN" sz="1500" b="1" dirty="0">
                <a:solidFill>
                  <a:srgbClr val="0000FF"/>
                </a:solidFill>
              </a:rPr>
              <a:t>/ 2</a:t>
            </a:r>
            <a:r>
              <a:rPr lang="en-US" altLang="zh-CN" sz="1500" b="1" baseline="30000" dirty="0">
                <a:solidFill>
                  <a:srgbClr val="0000FF"/>
                </a:solidFill>
              </a:rPr>
              <a:t>nd</a:t>
            </a:r>
            <a:r>
              <a:rPr lang="en-US" altLang="zh-CN" sz="1500" b="1" dirty="0">
                <a:solidFill>
                  <a:srgbClr val="0000FF"/>
                </a:solidFill>
              </a:rPr>
              <a:t>/ Engagement Award…)</a:t>
            </a:r>
          </a:p>
          <a:p>
            <a:pPr marL="285750" indent="-285750">
              <a:buFont typeface="Wingdings" panose="05000000000000000000" pitchFamily="2" charset="2"/>
              <a:buChar char="Ø"/>
            </a:pPr>
            <a:r>
              <a:rPr lang="en-US" altLang="zh-CN" sz="1500" dirty="0"/>
              <a:t>My hard work paid off.</a:t>
            </a:r>
          </a:p>
          <a:p>
            <a:pPr marL="285750" indent="-285750">
              <a:buFont typeface="Wingdings" panose="05000000000000000000" pitchFamily="2" charset="2"/>
              <a:buChar char="Ø"/>
            </a:pPr>
            <a:r>
              <a:rPr lang="en-US" altLang="zh-CN" sz="1500" dirty="0"/>
              <a:t>My talent got recognized. </a:t>
            </a:r>
          </a:p>
          <a:p>
            <a:pPr marL="285750" indent="-285750">
              <a:buFont typeface="Arial" panose="020B0604020202020204" pitchFamily="34" charset="0"/>
              <a:buChar char="•"/>
            </a:pPr>
            <a:r>
              <a:rPr lang="en-US" altLang="zh-CN" sz="1500" dirty="0"/>
              <a:t>harvest the sweetness of victory</a:t>
            </a:r>
          </a:p>
          <a:p>
            <a:pPr marL="285750" indent="-285750">
              <a:buFont typeface="Arial" panose="020B0604020202020204" pitchFamily="34" charset="0"/>
              <a:buChar char="•"/>
            </a:pPr>
            <a:r>
              <a:rPr lang="en-US" altLang="zh-CN" sz="1500" dirty="0"/>
              <a:t>finally understand: No pain, no gain./ Nothing is impossible to a willing heart./ Nothing can stop a person from achieving his/her goals if he/she is ready or eager to go for it. </a:t>
            </a:r>
          </a:p>
          <a:p>
            <a:pPr marL="285750" indent="-285750">
              <a:buFont typeface="Arial" panose="020B0604020202020204" pitchFamily="34" charset="0"/>
              <a:buChar char="•"/>
            </a:pPr>
            <a:r>
              <a:rPr lang="en-US" altLang="zh-CN" sz="1500" dirty="0"/>
              <a:t>know how to better tackle difficulties in life </a:t>
            </a:r>
            <a:endParaRPr lang="zh-CN" altLang="en-US" sz="1500" dirty="0"/>
          </a:p>
          <a:p>
            <a:pPr marL="285750" indent="-285750">
              <a:buFont typeface="Arial" panose="020B0604020202020204" pitchFamily="34" charset="0"/>
              <a:buChar char="•"/>
            </a:pPr>
            <a:endParaRPr lang="zh-CN" altLang="en-US" sz="1500" dirty="0"/>
          </a:p>
        </p:txBody>
      </p:sp>
      <p:sp>
        <p:nvSpPr>
          <p:cNvPr id="13" name="TextBox 12"/>
          <p:cNvSpPr txBox="1"/>
          <p:nvPr/>
        </p:nvSpPr>
        <p:spPr>
          <a:xfrm rot="21399870">
            <a:off x="3355299" y="175625"/>
            <a:ext cx="3377845" cy="353943"/>
          </a:xfrm>
          <a:prstGeom prst="rect">
            <a:avLst/>
          </a:prstGeom>
          <a:noFill/>
        </p:spPr>
        <p:txBody>
          <a:bodyPr wrap="square" rtlCol="0">
            <a:spAutoFit/>
          </a:bodyPr>
          <a:lstStyle/>
          <a:p>
            <a:r>
              <a:rPr lang="en-US" altLang="zh-CN" sz="1700" b="1" i="1" dirty="0">
                <a:latin typeface="Times New Roman" panose="02020603050405020304" pitchFamily="18" charset="0"/>
                <a:cs typeface="Times New Roman" panose="02020603050405020304" pitchFamily="18" charset="0"/>
              </a:rPr>
              <a:t>What can I learn from the result?</a:t>
            </a:r>
            <a:endParaRPr lang="zh-CN" altLang="en-US" sz="1700" b="1"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860032" y="3003798"/>
            <a:ext cx="4320480" cy="1246495"/>
          </a:xfrm>
          <a:prstGeom prst="rect">
            <a:avLst/>
          </a:prstGeom>
          <a:noFill/>
        </p:spPr>
        <p:txBody>
          <a:bodyPr wrap="square" rtlCol="0">
            <a:spAutoFit/>
          </a:bodyPr>
          <a:lstStyle/>
          <a:p>
            <a:r>
              <a:rPr lang="en-US" altLang="zh-CN" sz="1500" b="1" dirty="0">
                <a:solidFill>
                  <a:srgbClr val="0000FF"/>
                </a:solidFill>
              </a:rPr>
              <a:t>I failed</a:t>
            </a:r>
          </a:p>
          <a:p>
            <a:pPr marL="285750" indent="-285750">
              <a:buFont typeface="Wingdings" panose="05000000000000000000" pitchFamily="2" charset="2"/>
              <a:buChar char="Ø"/>
            </a:pPr>
            <a:r>
              <a:rPr lang="en-US" altLang="zh-CN" sz="1500" dirty="0"/>
              <a:t>I enjoyed the process of writing. </a:t>
            </a:r>
          </a:p>
          <a:p>
            <a:pPr marL="285750" indent="-285750">
              <a:buFont typeface="Arial" panose="020B0604020202020204" pitchFamily="34" charset="0"/>
              <a:buChar char="•"/>
            </a:pPr>
            <a:r>
              <a:rPr lang="en-US" altLang="zh-CN" sz="1500" dirty="0"/>
              <a:t>have a better understanding of the British language and history</a:t>
            </a:r>
          </a:p>
          <a:p>
            <a:pPr marL="285750" indent="-285750">
              <a:buFont typeface="Arial" panose="020B0604020202020204" pitchFamily="34" charset="0"/>
              <a:buChar char="•"/>
            </a:pPr>
            <a:r>
              <a:rPr lang="en-US" altLang="zh-CN" sz="1500" dirty="0"/>
              <a:t>know how to better tackle difficulties in life </a:t>
            </a:r>
            <a:endParaRPr lang="zh-CN" alt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
                                            <p:txEl>
                                              <p:pRg st="2" end="2"/>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02bced8-f3a0-459b-a9ea-d9582fdbe91e"/>
  <p:tag name="COMMONDATA" val="eyJoZGlkIjoiNTY1OGQ2MjI0NmM4MWIwNmY5ZWJkOGI2NjQwYTM2NTM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471.9055118110236,&quot;width&quot;:7382.14645669291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2484</Words>
  <Application>Microsoft Office PowerPoint</Application>
  <PresentationFormat>全屏显示(16:9)</PresentationFormat>
  <Paragraphs>267</Paragraphs>
  <Slides>18</Slides>
  <Notes>1</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思源黑体</vt:lpstr>
      <vt:lpstr>Arial</vt:lpstr>
      <vt:lpstr>Times New Roman</vt:lpstr>
      <vt:lpstr>Cambria Math</vt:lpstr>
      <vt:lpstr>Cambria</vt:lpstr>
      <vt:lpstr>Wingdings</vt:lpstr>
      <vt:lpstr>Calibri</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陈敏之</dc:creator>
  <cp:lastModifiedBy>陈 顺坤</cp:lastModifiedBy>
  <cp:revision>146</cp:revision>
  <dcterms:created xsi:type="dcterms:W3CDTF">2023-06-09T09:59:00Z</dcterms:created>
  <dcterms:modified xsi:type="dcterms:W3CDTF">2023-06-26T09:18:55Z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BCD340D030D5403D981E7056846E2F2F_13</vt:lpwstr>
  </property>
  <property fmtid="{D5CDD505-2E9C-101B-9397-08002B2CF9AE}" pid="3" name="KSOProductBuildVer">
    <vt:lpwstr>2052-11.1.0.14309</vt:lpwstr>
  </property>
</Properties>
</file>