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6"/>
  </p:notesMasterIdLst>
  <p:sldIdLst>
    <p:sldId id="529" r:id="rId4"/>
    <p:sldId id="510" r:id="rId5"/>
    <p:sldId id="514" r:id="rId7"/>
    <p:sldId id="513" r:id="rId8"/>
    <p:sldId id="511" r:id="rId9"/>
    <p:sldId id="512" r:id="rId10"/>
    <p:sldId id="504" r:id="rId11"/>
    <p:sldId id="508" r:id="rId12"/>
    <p:sldId id="505" r:id="rId13"/>
    <p:sldId id="516" r:id="rId14"/>
    <p:sldId id="518" r:id="rId15"/>
    <p:sldId id="519" r:id="rId16"/>
    <p:sldId id="520" r:id="rId17"/>
    <p:sldId id="515" r:id="rId18"/>
    <p:sldId id="517" r:id="rId19"/>
    <p:sldId id="521" r:id="rId20"/>
    <p:sldId id="528" r:id="rId21"/>
  </p:sldIdLst>
  <p:sldSz cx="12192000" cy="6858000"/>
  <p:notesSz cx="6858000" cy="9144000"/>
  <p:embeddedFontLst>
    <p:embeddedFont>
      <p:font typeface="MV Boli" panose="02000500030200090000" pitchFamily="2" charset="0"/>
      <p:regular r:id="rId26"/>
    </p:embeddedFont>
    <p:embeddedFont>
      <p:font typeface="Calibri" panose="020F0502020204030204" pitchFamily="34" charset="0"/>
      <p:regular r:id="rId27"/>
      <p:bold r:id="rId28"/>
      <p:italic r:id="rId29"/>
      <p:boldItalic r:id="rId30"/>
    </p:embeddedFont>
    <p:embeddedFont>
      <p:font typeface="方正舒体" panose="02010601030101010101" pitchFamily="2" charset="-122"/>
      <p:regular r:id="rId31"/>
    </p:embeddedFont>
    <p:embeddedFont>
      <p:font typeface="楷体" panose="02010609060101010101" pitchFamily="49" charset="-122"/>
      <p:regular r:id="rId32"/>
    </p:embeddedFont>
    <p:embeddedFont>
      <p:font typeface="Segoe UI Black" panose="020B0A02040204020203" pitchFamily="34" charset="0"/>
      <p:bold r:id="rId33"/>
    </p:embeddedFont>
    <p:embeddedFont>
      <p:font typeface="等线 Light" panose="02010600030101010101" charset="-122"/>
      <p:regular r:id="rId34"/>
    </p:embeddedFont>
    <p:embeddedFont>
      <p:font typeface="等线" panose="02010600030101010101" charset="-122"/>
      <p:regular r:id="rId35"/>
    </p:embeddedFont>
    <p:embeddedFont>
      <p:font typeface="华文新魏" panose="02010800040101010101" pitchFamily="2" charset="-122"/>
      <p:regular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朱 群英" initials="朱"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A2828"/>
    <a:srgbClr val="CCFF99"/>
    <a:srgbClr val="FFFFCC"/>
    <a:srgbClr val="FFFFFF"/>
    <a:srgbClr val="008000"/>
    <a:srgbClr val="FF6600"/>
    <a:srgbClr val="F2F2F2"/>
    <a:srgbClr val="6D161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865" autoAdjust="0"/>
  </p:normalViewPr>
  <p:slideViewPr>
    <p:cSldViewPr snapToGrid="0">
      <p:cViewPr varScale="1">
        <p:scale>
          <a:sx n="100" d="100"/>
          <a:sy n="100" d="100"/>
        </p:scale>
        <p:origin x="75" y="-127"/>
      </p:cViewPr>
      <p:guideLst>
        <p:guide orient="horz" pos="2160"/>
        <p:guide pos="386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font" Target="fonts/font11.fntdata"/><Relationship Id="rId35" Type="http://schemas.openxmlformats.org/officeDocument/2006/relationships/font" Target="fonts/font10.fntdata"/><Relationship Id="rId34" Type="http://schemas.openxmlformats.org/officeDocument/2006/relationships/font" Target="fonts/font9.fntdata"/><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Master" Target="slideMasters/slideMaster2.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6894D-5415-4C46-8D5E-2EC07EEFE00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19ED9-D125-4B6C-B561-2AFF87AFEF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419ED9-D125-4B6C-B561-2AFF87AFEFF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419ED9-D125-4B6C-B561-2AFF87AFEFF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9419ED9-D125-4B6C-B561-2AFF87AFEFF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文章很好，但远超</a:t>
            </a:r>
            <a:r>
              <a:rPr lang="en-US" altLang="zh-CN" dirty="0"/>
              <a:t>80</a:t>
            </a:r>
            <a:r>
              <a:rPr lang="zh-CN" altLang="en-US" dirty="0"/>
              <a:t>字，还要精简。</a:t>
            </a:r>
            <a:endParaRPr lang="zh-CN" altLang="en-US" dirty="0"/>
          </a:p>
        </p:txBody>
      </p:sp>
      <p:sp>
        <p:nvSpPr>
          <p:cNvPr id="4" name="灯片编号占位符 3"/>
          <p:cNvSpPr>
            <a:spLocks noGrp="1"/>
          </p:cNvSpPr>
          <p:nvPr>
            <p:ph type="sldNum" sz="quarter" idx="5"/>
          </p:nvPr>
        </p:nvSpPr>
        <p:spPr/>
        <p:txBody>
          <a:bodyPr/>
          <a:lstStyle/>
          <a:p>
            <a:fld id="{99419ED9-D125-4B6C-B561-2AFF87AFEF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请提供一篇范文。</a:t>
            </a:r>
            <a:endParaRPr lang="zh-CN" altLang="en-US" dirty="0"/>
          </a:p>
        </p:txBody>
      </p:sp>
      <p:sp>
        <p:nvSpPr>
          <p:cNvPr id="4" name="灯片编号占位符 3"/>
          <p:cNvSpPr>
            <a:spLocks noGrp="1"/>
          </p:cNvSpPr>
          <p:nvPr>
            <p:ph type="sldNum" sz="quarter" idx="5"/>
          </p:nvPr>
        </p:nvSpPr>
        <p:spPr/>
        <p:txBody>
          <a:bodyPr/>
          <a:lstStyle/>
          <a:p>
            <a:fld id="{99419ED9-D125-4B6C-B561-2AFF87AFEFF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文章很好，但远超</a:t>
            </a:r>
            <a:r>
              <a:rPr lang="en-US" altLang="zh-CN" dirty="0"/>
              <a:t>80</a:t>
            </a:r>
            <a:r>
              <a:rPr lang="zh-CN" altLang="en-US" dirty="0"/>
              <a:t>字，还要精简。</a:t>
            </a:r>
            <a:endParaRPr lang="zh-CN" altLang="en-US" dirty="0"/>
          </a:p>
        </p:txBody>
      </p:sp>
      <p:sp>
        <p:nvSpPr>
          <p:cNvPr id="4" name="灯片编号占位符 3"/>
          <p:cNvSpPr>
            <a:spLocks noGrp="1"/>
          </p:cNvSpPr>
          <p:nvPr>
            <p:ph type="sldNum" sz="quarter" idx="5"/>
          </p:nvPr>
        </p:nvSpPr>
        <p:spPr/>
        <p:txBody>
          <a:bodyPr/>
          <a:lstStyle/>
          <a:p>
            <a:fld id="{99419ED9-D125-4B6C-B561-2AFF87AFEFF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03CD4D-53FC-4D1C-B1CE-BE42D52626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9256FF-8572-45FC-B668-C4C9E45D1FD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3CD4D-53FC-4D1C-B1CE-BE42D52626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256FF-8572-45FC-B668-C4C9E45D1FD2}"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3CD4D-53FC-4D1C-B1CE-BE42D52626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256FF-8572-45FC-B668-C4C9E45D1FD2}"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401838" y="-668840"/>
            <a:ext cx="2388487" cy="3139446"/>
          </a:xfrm>
          <a:prstGeom prst="rect">
            <a:avLst/>
          </a:prstGeom>
        </p:spPr>
      </p:pic>
      <p:sp>
        <p:nvSpPr>
          <p:cNvPr id="8" name="矩形 7"/>
          <p:cNvSpPr/>
          <p:nvPr/>
        </p:nvSpPr>
        <p:spPr>
          <a:xfrm>
            <a:off x="765930" y="1931825"/>
            <a:ext cx="1272618" cy="47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0000"/>
                </a:solidFill>
                <a:latin typeface="Calibri" panose="020F0502020204030204" pitchFamily="34" charset="0"/>
              </a:rPr>
              <a:t>Time </a:t>
            </a:r>
            <a:endParaRPr lang="zh-CN" altLang="en-US" sz="3600" b="1" dirty="0">
              <a:solidFill>
                <a:srgbClr val="FF0000"/>
              </a:solidFill>
              <a:latin typeface="Calibri" panose="020F0502020204030204" pitchFamily="34" charset="0"/>
            </a:endParaRPr>
          </a:p>
        </p:txBody>
      </p:sp>
      <p:sp>
        <p:nvSpPr>
          <p:cNvPr id="9" name="矩形 8"/>
          <p:cNvSpPr/>
          <p:nvPr/>
        </p:nvSpPr>
        <p:spPr>
          <a:xfrm>
            <a:off x="1727463" y="1955699"/>
            <a:ext cx="6856624" cy="47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i="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the 1</a:t>
            </a:r>
            <a:r>
              <a:rPr lang="en-US" altLang="zh-CN" sz="3200" b="1" i="1" baseline="300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st</a:t>
            </a:r>
            <a:r>
              <a:rPr lang="en-US" altLang="zh-CN" sz="3200" b="1" i="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day of the 1</a:t>
            </a:r>
            <a:r>
              <a:rPr lang="en-US" altLang="zh-CN" sz="3200" b="1" i="1" baseline="300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st</a:t>
            </a:r>
            <a:r>
              <a:rPr lang="en-US" altLang="zh-CN" sz="3200" b="1" i="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lunar month</a:t>
            </a:r>
            <a:endParaRPr lang="zh-CN" altLang="en-US" sz="3200" b="1" i="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0" name="矩形 9"/>
          <p:cNvSpPr/>
          <p:nvPr/>
        </p:nvSpPr>
        <p:spPr>
          <a:xfrm>
            <a:off x="330334" y="3117049"/>
            <a:ext cx="2017924" cy="47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0000"/>
                </a:solidFill>
                <a:latin typeface="Calibri" panose="020F0502020204030204" pitchFamily="34" charset="0"/>
              </a:rPr>
              <a:t>Origin/ Purpose </a:t>
            </a:r>
            <a:endParaRPr lang="zh-CN" altLang="en-US" sz="3600" b="1" dirty="0">
              <a:solidFill>
                <a:srgbClr val="FF0000"/>
              </a:solidFill>
              <a:latin typeface="Calibri" panose="020F0502020204030204" pitchFamily="34" charset="0"/>
            </a:endParaRPr>
          </a:p>
        </p:txBody>
      </p:sp>
      <p:sp>
        <p:nvSpPr>
          <p:cNvPr id="11" name="矩形 10"/>
          <p:cNvSpPr/>
          <p:nvPr/>
        </p:nvSpPr>
        <p:spPr>
          <a:xfrm>
            <a:off x="2348258" y="2640995"/>
            <a:ext cx="9020174" cy="47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i="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was </a:t>
            </a:r>
            <a:r>
              <a:rPr lang="en-US" altLang="zh-CN" sz="2800" b="1" i="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originally</a:t>
            </a:r>
            <a:r>
              <a:rPr lang="en-US" altLang="zh-CN" sz="2800" b="1" i="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celebrated to </a:t>
            </a:r>
            <a:r>
              <a:rPr lang="en-US" altLang="zh-CN" sz="2800" b="1" i="1" u="sng"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scare away a fierce beast “</a:t>
            </a:r>
            <a:r>
              <a:rPr lang="en-US" altLang="zh-CN" sz="2800" b="1" i="1" u="sng" dirty="0" err="1">
                <a:solidFill>
                  <a:schemeClr val="tx1"/>
                </a:solidFill>
                <a:latin typeface="Times New Roman" panose="02020603050405020304" pitchFamily="18" charset="0"/>
                <a:ea typeface="楷体" panose="02010609060101010101" pitchFamily="49" charset="-122"/>
                <a:cs typeface="Times New Roman" panose="02020603050405020304" pitchFamily="18" charset="0"/>
              </a:rPr>
              <a:t>Nian</a:t>
            </a:r>
            <a:r>
              <a:rPr lang="en-US" altLang="zh-CN" sz="2800" b="1" i="1" u="sng"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800" b="1" i="1" u="sng"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2" name="矩形 11"/>
          <p:cNvSpPr/>
          <p:nvPr/>
        </p:nvSpPr>
        <p:spPr>
          <a:xfrm>
            <a:off x="2348258" y="3791143"/>
            <a:ext cx="9020174" cy="47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i="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is now</a:t>
            </a:r>
            <a:r>
              <a:rPr lang="en-US" altLang="zh-CN" sz="2800" b="1" i="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regarded as a way for people to </a:t>
            </a:r>
            <a:r>
              <a:rPr lang="en-US" altLang="zh-CN" sz="2800" b="1" i="1" u="sng"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enjoy reunion with their families </a:t>
            </a:r>
            <a:r>
              <a:rPr lang="en-US" altLang="zh-CN" sz="2800" b="1" i="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however far they live or work  </a:t>
            </a:r>
            <a:endParaRPr lang="zh-CN" altLang="en-US" sz="2800" b="1" i="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3" name="矩形 12"/>
          <p:cNvSpPr/>
          <p:nvPr/>
        </p:nvSpPr>
        <p:spPr>
          <a:xfrm>
            <a:off x="219075" y="5258976"/>
            <a:ext cx="2667000" cy="47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0000"/>
                </a:solidFill>
                <a:latin typeface="Calibri" panose="020F0502020204030204" pitchFamily="34" charset="0"/>
              </a:rPr>
              <a:t>Celebrations</a:t>
            </a:r>
            <a:endParaRPr lang="zh-CN" altLang="en-US" sz="3600" b="1" dirty="0">
              <a:solidFill>
                <a:srgbClr val="FF0000"/>
              </a:solidFill>
              <a:latin typeface="Calibri" panose="020F0502020204030204" pitchFamily="34" charset="0"/>
            </a:endParaRP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5186" y="5038725"/>
            <a:ext cx="1905000" cy="1905000"/>
          </a:xfrm>
          <a:prstGeom prst="rect">
            <a:avLst/>
          </a:prstGeom>
        </p:spPr>
      </p:pic>
      <p:sp>
        <p:nvSpPr>
          <p:cNvPr id="16" name="矩形 15"/>
          <p:cNvSpPr/>
          <p:nvPr/>
        </p:nvSpPr>
        <p:spPr>
          <a:xfrm>
            <a:off x="3133725" y="4696321"/>
            <a:ext cx="7676726" cy="1800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b="1" dirty="0">
                <a:solidFill>
                  <a:srgbClr val="00B050"/>
                </a:solidFill>
                <a:latin typeface="MV Boli" panose="02000500030200090000" pitchFamily="2" charset="0"/>
                <a:cs typeface="MV Boli" panose="02000500030200090000" pitchFamily="2" charset="0"/>
              </a:rPr>
              <a:t>What to choose?</a:t>
            </a:r>
            <a:endParaRPr lang="en-US" altLang="zh-CN" sz="3600" b="1" dirty="0">
              <a:solidFill>
                <a:srgbClr val="00B050"/>
              </a:solidFill>
              <a:latin typeface="MV Boli" panose="02000500030200090000" pitchFamily="2" charset="0"/>
              <a:cs typeface="MV Boli" panose="02000500030200090000" pitchFamily="2" charset="0"/>
            </a:endParaRPr>
          </a:p>
          <a:p>
            <a:r>
              <a:rPr lang="en-US" altLang="zh-CN" sz="3600" b="1" dirty="0">
                <a:solidFill>
                  <a:srgbClr val="00B050"/>
                </a:solidFill>
                <a:latin typeface="MV Boli" panose="02000500030200090000" pitchFamily="2" charset="0"/>
                <a:cs typeface="MV Boli" panose="02000500030200090000" pitchFamily="2" charset="0"/>
              </a:rPr>
              <a:t>In what order?</a:t>
            </a:r>
            <a:endParaRPr lang="en-US" altLang="zh-CN" sz="3600" b="1" dirty="0">
              <a:solidFill>
                <a:srgbClr val="00B050"/>
              </a:solidFill>
              <a:latin typeface="MV Boli" panose="02000500030200090000" pitchFamily="2" charset="0"/>
              <a:cs typeface="MV Boli" panose="02000500030200090000" pitchFamily="2" charset="0"/>
            </a:endParaRPr>
          </a:p>
          <a:p>
            <a:r>
              <a:rPr lang="en-US" altLang="zh-CN" sz="3600" b="1" dirty="0">
                <a:solidFill>
                  <a:srgbClr val="00B050"/>
                </a:solidFill>
                <a:latin typeface="MV Boli" panose="02000500030200090000" pitchFamily="2" charset="0"/>
                <a:cs typeface="MV Boli" panose="02000500030200090000" pitchFamily="2" charset="0"/>
              </a:rPr>
              <a:t>Detailed or not?</a:t>
            </a:r>
            <a:endParaRPr lang="zh-CN" altLang="en-US" sz="3600" b="1" dirty="0">
              <a:solidFill>
                <a:srgbClr val="00B050"/>
              </a:solidFill>
              <a:latin typeface="MV Boli" panose="02000500030200090000" pitchFamily="2" charset="0"/>
              <a:cs typeface="MV Boli" panose="02000500030200090000" pitchFamily="2" charset="0"/>
            </a:endParaRPr>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8479" y="-773872"/>
            <a:ext cx="6132922" cy="3064606"/>
          </a:xfrm>
          <a:prstGeom prst="rect">
            <a:avLst/>
          </a:prstGeom>
        </p:spPr>
      </p:pic>
      <p:sp>
        <p:nvSpPr>
          <p:cNvPr id="19" name="矩形 18"/>
          <p:cNvSpPr/>
          <p:nvPr/>
        </p:nvSpPr>
        <p:spPr>
          <a:xfrm>
            <a:off x="2348258" y="3117049"/>
            <a:ext cx="9020174" cy="435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i="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celebrates the coming of spring and new life </a:t>
            </a:r>
            <a:endParaRPr lang="zh-CN" altLang="en-US" sz="2800" b="1" i="1"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8" name="矩形 17"/>
          <p:cNvSpPr/>
          <p:nvPr/>
        </p:nvSpPr>
        <p:spPr>
          <a:xfrm>
            <a:off x="2348258" y="1290802"/>
            <a:ext cx="9446930" cy="641023"/>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Segoe UI Black" panose="020B0A02040204020203" pitchFamily="34" charset="0"/>
                <a:ea typeface="Segoe UI Black" panose="020B0A02040204020203" pitchFamily="34" charset="0"/>
              </a:rPr>
              <a:t>Put two or three points into </a:t>
            </a:r>
            <a:r>
              <a:rPr lang="en-US" altLang="zh-CN" sz="3200" b="1" dirty="0">
                <a:solidFill>
                  <a:srgbClr val="EA2828"/>
                </a:solidFill>
                <a:latin typeface="Segoe UI Black" panose="020B0A02040204020203" pitchFamily="34" charset="0"/>
                <a:ea typeface="Segoe UI Black" panose="020B0A02040204020203" pitchFamily="34" charset="0"/>
              </a:rPr>
              <a:t>one</a:t>
            </a:r>
            <a:r>
              <a:rPr lang="en-US" altLang="zh-CN" sz="3200" b="1" dirty="0">
                <a:solidFill>
                  <a:schemeClr val="tx1"/>
                </a:solidFill>
                <a:latin typeface="Segoe UI Black" panose="020B0A02040204020203" pitchFamily="34" charset="0"/>
                <a:ea typeface="Segoe UI Black" panose="020B0A02040204020203" pitchFamily="34" charset="0"/>
              </a:rPr>
              <a:t> sentence</a:t>
            </a:r>
            <a:endParaRPr lang="zh-CN" altLang="en-US" sz="3200" b="1" dirty="0">
              <a:solidFill>
                <a:schemeClr val="tx1"/>
              </a:solidFill>
              <a:latin typeface="Segoe UI Black" panose="020B0A02040204020203" pitchFamily="34" charset="0"/>
            </a:endParaRPr>
          </a:p>
        </p:txBody>
      </p:sp>
      <p:sp>
        <p:nvSpPr>
          <p:cNvPr id="20" name="矩形 19"/>
          <p:cNvSpPr/>
          <p:nvPr/>
        </p:nvSpPr>
        <p:spPr>
          <a:xfrm>
            <a:off x="2348258" y="2049969"/>
            <a:ext cx="9446930" cy="25337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tx1"/>
                </a:solidFill>
                <a:latin typeface="Calibri" panose="020F0502020204030204" pitchFamily="34" charset="0"/>
                <a:ea typeface="Segoe UI Black" panose="020B0A02040204020203" pitchFamily="34" charset="0"/>
                <a:cs typeface="Calibri" panose="020F0502020204030204" pitchFamily="34" charset="0"/>
              </a:rPr>
              <a:t>The Spring Festival, </a:t>
            </a:r>
            <a:r>
              <a:rPr lang="en-US" altLang="zh-CN" sz="2800" b="1" dirty="0">
                <a:solidFill>
                  <a:srgbClr val="0000FF"/>
                </a:solidFill>
                <a:latin typeface="Calibri" panose="020F0502020204030204" pitchFamily="34" charset="0"/>
                <a:ea typeface="Segoe UI Black" panose="020B0A02040204020203" pitchFamily="34" charset="0"/>
                <a:cs typeface="Calibri" panose="020F0502020204030204" pitchFamily="34" charset="0"/>
              </a:rPr>
              <a:t>which falls on </a:t>
            </a:r>
            <a:r>
              <a:rPr lang="en-US" altLang="zh-CN" sz="2800" b="1" dirty="0">
                <a:solidFill>
                  <a:schemeClr val="tx1"/>
                </a:solidFill>
                <a:latin typeface="Calibri" panose="020F0502020204030204" pitchFamily="34" charset="0"/>
                <a:ea typeface="Segoe UI Black" panose="020B0A02040204020203" pitchFamily="34" charset="0"/>
                <a:cs typeface="Calibri" panose="020F0502020204030204" pitchFamily="34" charset="0"/>
              </a:rPr>
              <a:t>the 1st day of the 1st lunar month, </a:t>
            </a:r>
            <a:r>
              <a:rPr lang="en-US" altLang="zh-CN" sz="2800" b="1" dirty="0">
                <a:solidFill>
                  <a:srgbClr val="0000FF"/>
                </a:solidFill>
                <a:latin typeface="Calibri" panose="020F0502020204030204" pitchFamily="34" charset="0"/>
                <a:ea typeface="Segoe UI Black" panose="020B0A02040204020203" pitchFamily="34" charset="0"/>
                <a:cs typeface="Calibri" panose="020F0502020204030204" pitchFamily="34" charset="0"/>
              </a:rPr>
              <a:t>was originally celebrated to </a:t>
            </a:r>
            <a:r>
              <a:rPr lang="en-US" altLang="zh-CN" sz="2800" b="1" dirty="0">
                <a:solidFill>
                  <a:schemeClr val="tx1"/>
                </a:solidFill>
                <a:latin typeface="Calibri" panose="020F0502020204030204" pitchFamily="34" charset="0"/>
                <a:ea typeface="Segoe UI Black" panose="020B0A02040204020203" pitchFamily="34" charset="0"/>
                <a:cs typeface="Calibri" panose="020F0502020204030204" pitchFamily="34" charset="0"/>
              </a:rPr>
              <a:t>scare away a fierce beast “</a:t>
            </a:r>
            <a:r>
              <a:rPr lang="en-US" altLang="zh-CN" sz="2800" b="1" dirty="0" err="1">
                <a:solidFill>
                  <a:schemeClr val="tx1"/>
                </a:solidFill>
                <a:latin typeface="Calibri" panose="020F0502020204030204" pitchFamily="34" charset="0"/>
                <a:ea typeface="Segoe UI Black" panose="020B0A02040204020203" pitchFamily="34" charset="0"/>
                <a:cs typeface="Calibri" panose="020F0502020204030204" pitchFamily="34" charset="0"/>
              </a:rPr>
              <a:t>Nian</a:t>
            </a:r>
            <a:r>
              <a:rPr lang="en-US" altLang="zh-CN" sz="2800" b="1" dirty="0">
                <a:solidFill>
                  <a:schemeClr val="tx1"/>
                </a:solidFill>
                <a:latin typeface="Calibri" panose="020F0502020204030204" pitchFamily="34" charset="0"/>
                <a:ea typeface="Segoe UI Black" panose="020B0A02040204020203" pitchFamily="34" charset="0"/>
                <a:cs typeface="Calibri" panose="020F0502020204030204" pitchFamily="34" charset="0"/>
              </a:rPr>
              <a:t>” </a:t>
            </a:r>
            <a:r>
              <a:rPr lang="en-US" altLang="zh-CN" sz="2800" b="1" dirty="0">
                <a:solidFill>
                  <a:srgbClr val="0000FF"/>
                </a:solidFill>
                <a:latin typeface="Calibri" panose="020F0502020204030204" pitchFamily="34" charset="0"/>
                <a:ea typeface="Segoe UI Black" panose="020B0A02040204020203" pitchFamily="34" charset="0"/>
                <a:cs typeface="Calibri" panose="020F0502020204030204" pitchFamily="34" charset="0"/>
              </a:rPr>
              <a:t>and now to </a:t>
            </a:r>
            <a:r>
              <a:rPr lang="en-US" altLang="zh-CN" sz="2800" b="1" dirty="0">
                <a:solidFill>
                  <a:schemeClr val="tx1"/>
                </a:solidFill>
                <a:latin typeface="Calibri" panose="020F0502020204030204" pitchFamily="34" charset="0"/>
                <a:ea typeface="Segoe UI Black" panose="020B0A02040204020203" pitchFamily="34" charset="0"/>
                <a:cs typeface="Calibri" panose="020F0502020204030204" pitchFamily="34" charset="0"/>
              </a:rPr>
              <a:t>welcome the coming of spring and new life</a:t>
            </a:r>
            <a:endParaRPr lang="en-US" altLang="zh-CN" sz="2800" b="1" dirty="0">
              <a:solidFill>
                <a:schemeClr val="tx1"/>
              </a:solidFill>
              <a:latin typeface="Calibri" panose="020F0502020204030204" pitchFamily="34" charset="0"/>
              <a:ea typeface="Segoe UI Black" panose="020B0A02040204020203" pitchFamily="34" charset="0"/>
              <a:cs typeface="Calibri" panose="020F0502020204030204" pitchFamily="34" charset="0"/>
            </a:endParaRPr>
          </a:p>
          <a:p>
            <a:r>
              <a:rPr lang="en-US" altLang="zh-CN" sz="2800" b="1" dirty="0">
                <a:solidFill>
                  <a:schemeClr val="tx1"/>
                </a:solidFill>
                <a:latin typeface="Calibri" panose="020F0502020204030204" pitchFamily="34" charset="0"/>
                <a:ea typeface="Segoe UI Black" panose="020B0A02040204020203" pitchFamily="34" charset="0"/>
                <a:cs typeface="Calibri" panose="020F0502020204030204" pitchFamily="34" charset="0"/>
              </a:rPr>
              <a:t>          </a:t>
            </a:r>
            <a:r>
              <a:rPr lang="en-US" altLang="zh-CN" sz="2800" b="1" dirty="0">
                <a:solidFill>
                  <a:srgbClr val="0000FF"/>
                </a:solidFill>
                <a:latin typeface="Calibri" panose="020F0502020204030204" pitchFamily="34" charset="0"/>
                <a:ea typeface="Segoe UI Black" panose="020B0A02040204020203" pitchFamily="34" charset="0"/>
                <a:cs typeface="Calibri" panose="020F0502020204030204" pitchFamily="34" charset="0"/>
              </a:rPr>
              <a:t>/ and now regarded as a way</a:t>
            </a:r>
            <a:r>
              <a:rPr lang="en-US" altLang="zh-CN" sz="2800" b="1" dirty="0">
                <a:solidFill>
                  <a:schemeClr val="tx1"/>
                </a:solidFill>
                <a:latin typeface="Calibri" panose="020F0502020204030204" pitchFamily="34" charset="0"/>
                <a:ea typeface="Segoe UI Black" panose="020B0A02040204020203" pitchFamily="34" charset="0"/>
                <a:cs typeface="Calibri" panose="020F0502020204030204" pitchFamily="34" charset="0"/>
              </a:rPr>
              <a:t> for people to enjoy reunion </a:t>
            </a:r>
            <a:endParaRPr lang="en-US" altLang="zh-CN" sz="2800" b="1" dirty="0">
              <a:solidFill>
                <a:schemeClr val="tx1"/>
              </a:solidFill>
              <a:latin typeface="Calibri" panose="020F0502020204030204" pitchFamily="34" charset="0"/>
              <a:ea typeface="Segoe UI Black" panose="020B0A02040204020203" pitchFamily="34" charset="0"/>
              <a:cs typeface="Calibri" panose="020F0502020204030204" pitchFamily="34" charset="0"/>
            </a:endParaRPr>
          </a:p>
          <a:p>
            <a:r>
              <a:rPr lang="en-US" altLang="zh-CN" sz="2800" b="1" dirty="0">
                <a:solidFill>
                  <a:schemeClr val="tx1"/>
                </a:solidFill>
                <a:latin typeface="Calibri" panose="020F0502020204030204" pitchFamily="34" charset="0"/>
                <a:ea typeface="Segoe UI Black" panose="020B0A02040204020203" pitchFamily="34" charset="0"/>
                <a:cs typeface="Calibri" panose="020F0502020204030204" pitchFamily="34" charset="0"/>
              </a:rPr>
              <a:t>             with their families however far they live or work. </a:t>
            </a:r>
            <a:endParaRPr lang="en-US" altLang="zh-CN" sz="2800" b="1" dirty="0">
              <a:solidFill>
                <a:schemeClr val="tx1"/>
              </a:solidFill>
              <a:latin typeface="Calibri" panose="020F0502020204030204" pitchFamily="34" charset="0"/>
              <a:ea typeface="Segoe UI Black" panose="020B0A02040204020203"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type.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100"/>
                                  </p:iterate>
                                  <p:childTnLst>
                                    <p:set>
                                      <p:cBhvr>
                                        <p:cTn id="10"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type.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100"/>
                                  </p:iterate>
                                  <p:childTnLst>
                                    <p:set>
                                      <p:cBhvr>
                                        <p:cTn id="14"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type.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9" grpId="0"/>
      <p:bldP spid="18"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4" name="Picture 2" descr="https://www.travelchinaguide.com/images/photogallery/2018/new-year-schedul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78521" y="1408399"/>
            <a:ext cx="7078413" cy="379505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6118434" y="3610841"/>
            <a:ext cx="3238500" cy="1592612"/>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541001" y="1520220"/>
            <a:ext cx="3735849" cy="87055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0000FF"/>
                </a:solidFill>
                <a:latin typeface="Times New Roman" panose="02020603050405020304" pitchFamily="18" charset="0"/>
                <a:cs typeface="Times New Roman" panose="02020603050405020304" pitchFamily="18" charset="0"/>
              </a:rPr>
              <a:t>1. A few days before Chinese New Year </a:t>
            </a:r>
            <a:endParaRPr lang="zh-CN" altLang="en-US" sz="2800" b="1" dirty="0">
              <a:solidFill>
                <a:srgbClr val="0000FF"/>
              </a:solidFill>
              <a:latin typeface="Times New Roman" panose="02020603050405020304" pitchFamily="18" charset="0"/>
              <a:cs typeface="Times New Roman" panose="02020603050405020304" pitchFamily="18" charset="0"/>
            </a:endParaRPr>
          </a:p>
        </p:txBody>
      </p:sp>
      <p:sp>
        <p:nvSpPr>
          <p:cNvPr id="15" name="矩形 14"/>
          <p:cNvSpPr/>
          <p:nvPr/>
        </p:nvSpPr>
        <p:spPr>
          <a:xfrm>
            <a:off x="4989052" y="1237040"/>
            <a:ext cx="5000626" cy="107362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0000FF"/>
                </a:solidFill>
                <a:latin typeface="Times New Roman" panose="02020603050405020304" pitchFamily="18" charset="0"/>
                <a:cs typeface="Times New Roman" panose="02020603050405020304" pitchFamily="18" charset="0"/>
              </a:rPr>
              <a:t>2. On New Year’s </a:t>
            </a:r>
            <a:r>
              <a:rPr lang="en-US" altLang="zh-CN" sz="2800" b="1" dirty="0">
                <a:solidFill>
                  <a:srgbClr val="FF0000"/>
                </a:solidFill>
                <a:latin typeface="Times New Roman" panose="02020603050405020304" pitchFamily="18" charset="0"/>
                <a:cs typeface="Times New Roman" panose="02020603050405020304" pitchFamily="18" charset="0"/>
              </a:rPr>
              <a:t>Eve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矩形 18"/>
          <p:cNvSpPr/>
          <p:nvPr/>
        </p:nvSpPr>
        <p:spPr>
          <a:xfrm>
            <a:off x="479591" y="3509660"/>
            <a:ext cx="4037264" cy="5885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0000FF"/>
                </a:solidFill>
                <a:latin typeface="Times New Roman" panose="02020603050405020304" pitchFamily="18" charset="0"/>
                <a:cs typeface="Times New Roman" panose="02020603050405020304" pitchFamily="18" charset="0"/>
              </a:rPr>
              <a:t>3 .On New Year’s Day</a:t>
            </a:r>
            <a:endParaRPr lang="zh-CN" altLang="en-US" sz="2800" b="1" dirty="0">
              <a:solidFill>
                <a:srgbClr val="0000FF"/>
              </a:solidFill>
              <a:latin typeface="Times New Roman" panose="02020603050405020304" pitchFamily="18" charset="0"/>
              <a:cs typeface="Times New Roman" panose="02020603050405020304" pitchFamily="18" charset="0"/>
            </a:endParaRPr>
          </a:p>
        </p:txBody>
      </p:sp>
      <p:sp>
        <p:nvSpPr>
          <p:cNvPr id="20" name="矩形 19"/>
          <p:cNvSpPr/>
          <p:nvPr/>
        </p:nvSpPr>
        <p:spPr>
          <a:xfrm>
            <a:off x="6118434" y="4887623"/>
            <a:ext cx="5348998" cy="58850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rgbClr val="0000FF"/>
                </a:solidFill>
                <a:latin typeface="Times New Roman" panose="02020603050405020304" pitchFamily="18" charset="0"/>
                <a:cs typeface="Times New Roman" panose="02020603050405020304" pitchFamily="18" charset="0"/>
              </a:rPr>
              <a:t>4. During the Spring Festival</a:t>
            </a:r>
            <a:endParaRPr lang="zh-CN" altLang="en-US" sz="2800" b="1" dirty="0">
              <a:solidFill>
                <a:srgbClr val="0000FF"/>
              </a:solidFill>
              <a:latin typeface="Times New Roman" panose="02020603050405020304" pitchFamily="18" charset="0"/>
              <a:cs typeface="Times New Roman" panose="02020603050405020304" pitchFamily="18" charset="0"/>
            </a:endParaRPr>
          </a:p>
        </p:txBody>
      </p:sp>
      <p:sp>
        <p:nvSpPr>
          <p:cNvPr id="5" name="矩形 4"/>
          <p:cNvSpPr/>
          <p:nvPr/>
        </p:nvSpPr>
        <p:spPr>
          <a:xfrm>
            <a:off x="6247065" y="3610842"/>
            <a:ext cx="3109870" cy="1592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rgbClr val="00B050"/>
                </a:solidFill>
                <a:latin typeface="MV Boli" panose="02000500030200090000" pitchFamily="2" charset="0"/>
                <a:cs typeface="MV Boli" panose="02000500030200090000" pitchFamily="2" charset="0"/>
              </a:rPr>
              <a:t>What to choose?</a:t>
            </a:r>
            <a:endParaRPr lang="en-US" altLang="zh-CN" sz="2800" b="1" dirty="0">
              <a:solidFill>
                <a:srgbClr val="00B050"/>
              </a:solidFill>
              <a:latin typeface="MV Boli" panose="02000500030200090000" pitchFamily="2" charset="0"/>
              <a:cs typeface="MV Boli" panose="02000500030200090000" pitchFamily="2" charset="0"/>
            </a:endParaRPr>
          </a:p>
          <a:p>
            <a:r>
              <a:rPr lang="en-US" altLang="zh-CN" sz="2800" b="1" dirty="0">
                <a:solidFill>
                  <a:srgbClr val="00B050"/>
                </a:solidFill>
                <a:latin typeface="MV Boli" panose="02000500030200090000" pitchFamily="2" charset="0"/>
                <a:cs typeface="MV Boli" panose="02000500030200090000" pitchFamily="2" charset="0"/>
              </a:rPr>
              <a:t>In what order?</a:t>
            </a:r>
            <a:endParaRPr lang="en-US" altLang="zh-CN" sz="2800" b="1" dirty="0">
              <a:solidFill>
                <a:srgbClr val="00B050"/>
              </a:solidFill>
              <a:latin typeface="MV Boli" panose="02000500030200090000" pitchFamily="2" charset="0"/>
              <a:cs typeface="MV Boli" panose="02000500030200090000" pitchFamily="2" charset="0"/>
            </a:endParaRPr>
          </a:p>
          <a:p>
            <a:r>
              <a:rPr lang="en-US" altLang="zh-CN" sz="2800" b="1" dirty="0">
                <a:solidFill>
                  <a:srgbClr val="00B050"/>
                </a:solidFill>
                <a:latin typeface="MV Boli" panose="02000500030200090000" pitchFamily="2" charset="0"/>
                <a:cs typeface="MV Boli" panose="02000500030200090000" pitchFamily="2" charset="0"/>
              </a:rPr>
              <a:t>Detailed or not?</a:t>
            </a:r>
            <a:endParaRPr lang="zh-CN" altLang="en-US" sz="2800" b="1" dirty="0">
              <a:solidFill>
                <a:srgbClr val="00B050"/>
              </a:solidFill>
              <a:latin typeface="MV Boli" panose="02000500030200090000" pitchFamily="2" charset="0"/>
              <a:cs typeface="MV Boli" panose="02000500030200090000" pitchFamily="2" charset="0"/>
            </a:endParaRPr>
          </a:p>
        </p:txBody>
      </p:sp>
      <p:sp>
        <p:nvSpPr>
          <p:cNvPr id="10" name="矩形 9"/>
          <p:cNvSpPr/>
          <p:nvPr/>
        </p:nvSpPr>
        <p:spPr>
          <a:xfrm>
            <a:off x="259889" y="463637"/>
            <a:ext cx="5274802" cy="865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i="1" dirty="0">
                <a:solidFill>
                  <a:schemeClr val="tx1"/>
                </a:solidFill>
                <a:latin typeface="Times New Roman" panose="02020603050405020304" pitchFamily="18" charset="0"/>
                <a:cs typeface="Times New Roman" panose="02020603050405020304" pitchFamily="18" charset="0"/>
              </a:rPr>
              <a:t>, people… to </a:t>
            </a:r>
            <a:r>
              <a:rPr lang="en-US" altLang="zh-CN" sz="2800" b="1" i="1" u="sng" dirty="0">
                <a:solidFill>
                  <a:srgbClr val="FF6600"/>
                </a:solidFill>
                <a:latin typeface="Times New Roman" panose="02020603050405020304" pitchFamily="18" charset="0"/>
                <a:cs typeface="Times New Roman" panose="02020603050405020304" pitchFamily="18" charset="0"/>
              </a:rPr>
              <a:t>get fully prepared/ make full preparations for </a:t>
            </a:r>
            <a:r>
              <a:rPr lang="en-US" altLang="zh-CN" sz="2800" b="1" i="1" dirty="0">
                <a:solidFill>
                  <a:schemeClr val="tx1"/>
                </a:solidFill>
                <a:latin typeface="Times New Roman" panose="02020603050405020304" pitchFamily="18" charset="0"/>
                <a:cs typeface="Times New Roman" panose="02020603050405020304" pitchFamily="18" charset="0"/>
              </a:rPr>
              <a:t>the coming New Year</a:t>
            </a:r>
            <a:endParaRPr lang="zh-CN" altLang="en-US" sz="2800" b="1" i="1" dirty="0">
              <a:solidFill>
                <a:schemeClr val="tx1"/>
              </a:solidFill>
              <a:latin typeface="Times New Roman" panose="02020603050405020304" pitchFamily="18" charset="0"/>
              <a:cs typeface="Times New Roman" panose="02020603050405020304" pitchFamily="18" charset="0"/>
            </a:endParaRPr>
          </a:p>
        </p:txBody>
      </p:sp>
      <p:sp>
        <p:nvSpPr>
          <p:cNvPr id="21" name="矩形 20"/>
          <p:cNvSpPr/>
          <p:nvPr/>
        </p:nvSpPr>
        <p:spPr>
          <a:xfrm>
            <a:off x="5817727" y="273124"/>
            <a:ext cx="6211107" cy="865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i="1" dirty="0">
                <a:solidFill>
                  <a:schemeClr val="tx1"/>
                </a:solidFill>
                <a:latin typeface="Times New Roman" panose="02020603050405020304" pitchFamily="18" charset="0"/>
                <a:cs typeface="Times New Roman" panose="02020603050405020304" pitchFamily="18" charset="0"/>
              </a:rPr>
              <a:t>A variety of activities </a:t>
            </a:r>
            <a:r>
              <a:rPr lang="en-US" altLang="zh-CN" sz="2800" b="1" i="1" u="sng" dirty="0">
                <a:solidFill>
                  <a:srgbClr val="FF6600"/>
                </a:solidFill>
                <a:latin typeface="Times New Roman" panose="02020603050405020304" pitchFamily="18" charset="0"/>
                <a:cs typeface="Times New Roman" panose="02020603050405020304" pitchFamily="18" charset="0"/>
              </a:rPr>
              <a:t>involve/ include</a:t>
            </a:r>
            <a:r>
              <a:rPr lang="en-US" altLang="zh-CN" sz="2800" b="1" i="1" dirty="0">
                <a:solidFill>
                  <a:schemeClr val="tx1"/>
                </a:solidFill>
                <a:latin typeface="Times New Roman" panose="02020603050405020304" pitchFamily="18" charset="0"/>
                <a:cs typeface="Times New Roman" panose="02020603050405020304" pitchFamily="18" charset="0"/>
              </a:rPr>
              <a:t>…</a:t>
            </a:r>
            <a:endParaRPr lang="en-US" altLang="zh-CN" sz="2800" b="1" i="1" dirty="0">
              <a:solidFill>
                <a:schemeClr val="tx1"/>
              </a:solidFill>
              <a:latin typeface="Times New Roman" panose="02020603050405020304" pitchFamily="18" charset="0"/>
              <a:cs typeface="Times New Roman" panose="02020603050405020304" pitchFamily="18" charset="0"/>
            </a:endParaRPr>
          </a:p>
          <a:p>
            <a:r>
              <a:rPr lang="en-US" altLang="zh-CN" sz="2800" b="1" i="1" dirty="0">
                <a:solidFill>
                  <a:schemeClr val="tx1"/>
                </a:solidFill>
                <a:latin typeface="Times New Roman" panose="02020603050405020304" pitchFamily="18" charset="0"/>
                <a:cs typeface="Times New Roman" panose="02020603050405020304" pitchFamily="18" charset="0"/>
              </a:rPr>
              <a:t>It is the most important time in a year </a:t>
            </a:r>
            <a:r>
              <a:rPr lang="en-US" altLang="zh-CN" sz="2800" b="1" i="1" u="sng" dirty="0">
                <a:solidFill>
                  <a:srgbClr val="FF6600"/>
                </a:solidFill>
                <a:latin typeface="Times New Roman" panose="02020603050405020304" pitchFamily="18" charset="0"/>
                <a:cs typeface="Times New Roman" panose="02020603050405020304" pitchFamily="18" charset="0"/>
              </a:rPr>
              <a:t>when people</a:t>
            </a:r>
            <a:r>
              <a:rPr lang="en-US" altLang="zh-CN" sz="2800" b="1" i="1" dirty="0">
                <a:solidFill>
                  <a:schemeClr val="tx1"/>
                </a:solidFill>
                <a:latin typeface="Times New Roman" panose="02020603050405020304" pitchFamily="18" charset="0"/>
                <a:cs typeface="Times New Roman" panose="02020603050405020304" pitchFamily="18" charset="0"/>
              </a:rPr>
              <a:t>…</a:t>
            </a:r>
            <a:endParaRPr lang="zh-CN" altLang="en-US" sz="2800" b="1" i="1" dirty="0">
              <a:solidFill>
                <a:schemeClr val="tx1"/>
              </a:solidFill>
              <a:latin typeface="Times New Roman" panose="02020603050405020304" pitchFamily="18" charset="0"/>
              <a:cs typeface="Times New Roman" panose="02020603050405020304" pitchFamily="18" charset="0"/>
            </a:endParaRPr>
          </a:p>
        </p:txBody>
      </p:sp>
      <p:sp>
        <p:nvSpPr>
          <p:cNvPr id="22" name="矩形 21"/>
          <p:cNvSpPr/>
          <p:nvPr/>
        </p:nvSpPr>
        <p:spPr>
          <a:xfrm>
            <a:off x="168024" y="4848157"/>
            <a:ext cx="6257925" cy="1815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i="1" dirty="0">
                <a:solidFill>
                  <a:schemeClr val="tx1"/>
                </a:solidFill>
                <a:latin typeface="Times New Roman" panose="02020603050405020304" pitchFamily="18" charset="0"/>
                <a:cs typeface="Times New Roman" panose="02020603050405020304" pitchFamily="18" charset="0"/>
              </a:rPr>
              <a:t>, the children </a:t>
            </a:r>
            <a:r>
              <a:rPr lang="en-US" altLang="zh-CN" sz="2800" b="1" i="1" u="sng" dirty="0">
                <a:solidFill>
                  <a:srgbClr val="FF6600"/>
                </a:solidFill>
                <a:latin typeface="Times New Roman" panose="02020603050405020304" pitchFamily="18" charset="0"/>
                <a:cs typeface="Times New Roman" panose="02020603050405020304" pitchFamily="18" charset="0"/>
              </a:rPr>
              <a:t>are looking forward to </a:t>
            </a:r>
            <a:r>
              <a:rPr lang="en-US" altLang="zh-CN" sz="2800" b="1" i="1" dirty="0">
                <a:solidFill>
                  <a:srgbClr val="7030A0"/>
                </a:solidFill>
                <a:latin typeface="Times New Roman" panose="02020603050405020304" pitchFamily="18" charset="0"/>
                <a:cs typeface="Times New Roman" panose="02020603050405020304" pitchFamily="18" charset="0"/>
              </a:rPr>
              <a:t>receiving lucky money, eating delicious dumplings, and setting off fireworks</a:t>
            </a:r>
            <a:r>
              <a:rPr lang="en-US" altLang="zh-CN" sz="2800" b="1" i="1" dirty="0">
                <a:solidFill>
                  <a:schemeClr val="tx1"/>
                </a:solidFill>
                <a:latin typeface="Times New Roman" panose="02020603050405020304" pitchFamily="18" charset="0"/>
                <a:cs typeface="Times New Roman" panose="02020603050405020304" pitchFamily="18" charset="0"/>
              </a:rPr>
              <a:t>.</a:t>
            </a:r>
            <a:endParaRPr lang="en-US" altLang="zh-CN" sz="2800" b="1" i="1" dirty="0">
              <a:solidFill>
                <a:schemeClr val="tx1"/>
              </a:solidFill>
              <a:latin typeface="Times New Roman" panose="02020603050405020304" pitchFamily="18" charset="0"/>
              <a:cs typeface="Times New Roman" panose="02020603050405020304" pitchFamily="18" charset="0"/>
            </a:endParaRPr>
          </a:p>
        </p:txBody>
      </p:sp>
      <p:sp>
        <p:nvSpPr>
          <p:cNvPr id="23" name="矩形 22"/>
          <p:cNvSpPr/>
          <p:nvPr/>
        </p:nvSpPr>
        <p:spPr>
          <a:xfrm>
            <a:off x="6860715" y="4848157"/>
            <a:ext cx="6257925" cy="1815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i="1" dirty="0">
                <a:solidFill>
                  <a:schemeClr val="tx1"/>
                </a:solidFill>
                <a:latin typeface="Times New Roman" panose="02020603050405020304" pitchFamily="18" charset="0"/>
                <a:cs typeface="Times New Roman" panose="02020603050405020304" pitchFamily="18" charset="0"/>
              </a:rPr>
              <a:t>, people might…</a:t>
            </a:r>
            <a:endParaRPr lang="en-US" altLang="zh-CN" sz="2800" b="1" i="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5" grpId="0" animBg="1"/>
      <p:bldP spid="19" grpId="0" animBg="1"/>
      <p:bldP spid="20" grpId="0" animBg="1"/>
      <p:bldP spid="1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3059" y="1823810"/>
            <a:ext cx="11550977" cy="865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rgbClr val="0000FF"/>
                </a:solidFill>
                <a:latin typeface="Times New Roman" panose="02020603050405020304" pitchFamily="18" charset="0"/>
                <a:cs typeface="Times New Roman" panose="02020603050405020304" pitchFamily="18" charset="0"/>
              </a:rPr>
              <a:t>A few days before Chinese New Year</a:t>
            </a:r>
            <a:r>
              <a:rPr lang="en-US" altLang="zh-CN" sz="2800" b="1" i="1" dirty="0">
                <a:solidFill>
                  <a:schemeClr val="tx1"/>
                </a:solidFill>
                <a:latin typeface="Times New Roman" panose="02020603050405020304" pitchFamily="18" charset="0"/>
                <a:cs typeface="Times New Roman" panose="02020603050405020304" pitchFamily="18" charset="0"/>
              </a:rPr>
              <a:t>, people </a:t>
            </a:r>
            <a:r>
              <a:rPr lang="en-US" altLang="zh-CN" sz="2800" b="1" i="1" dirty="0">
                <a:solidFill>
                  <a:srgbClr val="008000"/>
                </a:solidFill>
                <a:latin typeface="Times New Roman" panose="02020603050405020304" pitchFamily="18" charset="0"/>
                <a:cs typeface="Times New Roman" panose="02020603050405020304" pitchFamily="18" charset="0"/>
              </a:rPr>
              <a:t>clean houses and go shopping </a:t>
            </a:r>
            <a:r>
              <a:rPr lang="en-US" altLang="zh-CN" sz="2800" b="1" i="1" dirty="0">
                <a:solidFill>
                  <a:schemeClr val="tx1"/>
                </a:solidFill>
                <a:latin typeface="Times New Roman" panose="02020603050405020304" pitchFamily="18" charset="0"/>
                <a:cs typeface="Times New Roman" panose="02020603050405020304" pitchFamily="18" charset="0"/>
              </a:rPr>
              <a:t>to </a:t>
            </a:r>
            <a:r>
              <a:rPr lang="en-US" altLang="zh-CN" sz="2800" b="1" i="1" u="sng" dirty="0">
                <a:solidFill>
                  <a:srgbClr val="FF6600"/>
                </a:solidFill>
                <a:latin typeface="Times New Roman" panose="02020603050405020304" pitchFamily="18" charset="0"/>
                <a:cs typeface="Times New Roman" panose="02020603050405020304" pitchFamily="18" charset="0"/>
              </a:rPr>
              <a:t>get fully prepared/ make full preparations for </a:t>
            </a:r>
            <a:r>
              <a:rPr lang="en-US" altLang="zh-CN" sz="2800" b="1" i="1" dirty="0">
                <a:solidFill>
                  <a:schemeClr val="tx1"/>
                </a:solidFill>
                <a:latin typeface="Times New Roman" panose="02020603050405020304" pitchFamily="18" charset="0"/>
                <a:cs typeface="Times New Roman" panose="02020603050405020304" pitchFamily="18" charset="0"/>
              </a:rPr>
              <a:t>the coming New Year.</a:t>
            </a:r>
            <a:endParaRPr lang="zh-CN" altLang="en-US" sz="2800" b="1" i="1" dirty="0">
              <a:solidFill>
                <a:schemeClr val="tx1"/>
              </a:solidFill>
              <a:latin typeface="Times New Roman" panose="02020603050405020304" pitchFamily="18" charset="0"/>
              <a:cs typeface="Times New Roman" panose="02020603050405020304" pitchFamily="18" charset="0"/>
            </a:endParaRPr>
          </a:p>
        </p:txBody>
      </p:sp>
      <p:sp>
        <p:nvSpPr>
          <p:cNvPr id="9" name="矩形 8"/>
          <p:cNvSpPr/>
          <p:nvPr/>
        </p:nvSpPr>
        <p:spPr>
          <a:xfrm>
            <a:off x="443059" y="2799758"/>
            <a:ext cx="11403715" cy="1708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rgbClr val="0000FF"/>
                </a:solidFill>
                <a:latin typeface="Times New Roman" panose="02020603050405020304" pitchFamily="18" charset="0"/>
                <a:cs typeface="Times New Roman" panose="02020603050405020304" pitchFamily="18" charset="0"/>
              </a:rPr>
              <a:t>On New Year’s Eve</a:t>
            </a:r>
            <a:r>
              <a:rPr lang="en-US" altLang="zh-CN" sz="2800" b="1" i="1" dirty="0">
                <a:solidFill>
                  <a:schemeClr val="tx1"/>
                </a:solidFill>
                <a:latin typeface="Times New Roman" panose="02020603050405020304" pitchFamily="18" charset="0"/>
                <a:cs typeface="Times New Roman" panose="02020603050405020304" pitchFamily="18" charset="0"/>
              </a:rPr>
              <a:t>, a variety of activities </a:t>
            </a:r>
            <a:r>
              <a:rPr lang="en-US" altLang="zh-CN" sz="2800" b="1" i="1" u="sng" dirty="0">
                <a:solidFill>
                  <a:srgbClr val="FF6600"/>
                </a:solidFill>
                <a:latin typeface="Times New Roman" panose="02020603050405020304" pitchFamily="18" charset="0"/>
                <a:cs typeface="Times New Roman" panose="02020603050405020304" pitchFamily="18" charset="0"/>
              </a:rPr>
              <a:t>involve/ include</a:t>
            </a:r>
            <a:r>
              <a:rPr lang="en-US" altLang="zh-CN" sz="2800" b="1" i="1" dirty="0">
                <a:solidFill>
                  <a:schemeClr val="tx1"/>
                </a:solidFill>
                <a:latin typeface="Times New Roman" panose="02020603050405020304" pitchFamily="18" charset="0"/>
                <a:cs typeface="Times New Roman" panose="02020603050405020304" pitchFamily="18" charset="0"/>
              </a:rPr>
              <a:t> </a:t>
            </a:r>
            <a:r>
              <a:rPr lang="en-US" altLang="zh-CN" sz="2800" b="1" i="1" dirty="0">
                <a:solidFill>
                  <a:srgbClr val="008000"/>
                </a:solidFill>
                <a:latin typeface="Times New Roman" panose="02020603050405020304" pitchFamily="18" charset="0"/>
                <a:cs typeface="Times New Roman" panose="02020603050405020304" pitchFamily="18" charset="0"/>
              </a:rPr>
              <a:t>pasting Spring couplets and setting off firecrackers and fireworks.</a:t>
            </a:r>
            <a:endParaRPr lang="en-US" altLang="zh-CN" sz="2800" b="1" i="1" dirty="0">
              <a:solidFill>
                <a:srgbClr val="008000"/>
              </a:solidFill>
              <a:latin typeface="Times New Roman" panose="02020603050405020304" pitchFamily="18" charset="0"/>
              <a:cs typeface="Times New Roman" panose="02020603050405020304" pitchFamily="18" charset="0"/>
            </a:endParaRPr>
          </a:p>
          <a:p>
            <a:r>
              <a:rPr lang="en-US" altLang="zh-CN" sz="2800" b="1" i="1" dirty="0">
                <a:solidFill>
                  <a:schemeClr val="tx1"/>
                </a:solidFill>
                <a:latin typeface="Times New Roman" panose="02020603050405020304" pitchFamily="18" charset="0"/>
                <a:cs typeface="Times New Roman" panose="02020603050405020304" pitchFamily="18" charset="0"/>
              </a:rPr>
              <a:t>It is the most important time in a year </a:t>
            </a:r>
            <a:r>
              <a:rPr lang="en-US" altLang="zh-CN" sz="2800" b="1" i="1" u="sng" dirty="0">
                <a:solidFill>
                  <a:srgbClr val="FF6600"/>
                </a:solidFill>
                <a:latin typeface="Times New Roman" panose="02020603050405020304" pitchFamily="18" charset="0"/>
                <a:cs typeface="Times New Roman" panose="02020603050405020304" pitchFamily="18" charset="0"/>
              </a:rPr>
              <a:t>when people</a:t>
            </a:r>
            <a:r>
              <a:rPr lang="en-US" altLang="zh-CN" sz="2800" b="1" i="1" dirty="0">
                <a:solidFill>
                  <a:srgbClr val="008000"/>
                </a:solidFill>
                <a:latin typeface="Times New Roman" panose="02020603050405020304" pitchFamily="18" charset="0"/>
                <a:cs typeface="Times New Roman" panose="02020603050405020304" pitchFamily="18" charset="0"/>
              </a:rPr>
              <a:t> enjoy family reunion dinner and watch New Year Gala on CCTV.</a:t>
            </a:r>
            <a:endParaRPr lang="zh-CN" altLang="en-US" sz="2800" b="1" i="1" dirty="0">
              <a:solidFill>
                <a:srgbClr val="008000"/>
              </a:solidFill>
              <a:latin typeface="Times New Roman" panose="02020603050405020304" pitchFamily="18" charset="0"/>
              <a:cs typeface="Times New Roman" panose="02020603050405020304" pitchFamily="18" charset="0"/>
            </a:endParaRPr>
          </a:p>
        </p:txBody>
      </p:sp>
      <p:sp>
        <p:nvSpPr>
          <p:cNvPr id="10" name="矩形 9"/>
          <p:cNvSpPr/>
          <p:nvPr/>
        </p:nvSpPr>
        <p:spPr>
          <a:xfrm>
            <a:off x="443056" y="4474247"/>
            <a:ext cx="11748941" cy="108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rgbClr val="0000FF"/>
                </a:solidFill>
                <a:latin typeface="Times New Roman" panose="02020603050405020304" pitchFamily="18" charset="0"/>
                <a:cs typeface="Times New Roman" panose="02020603050405020304" pitchFamily="18" charset="0"/>
              </a:rPr>
              <a:t>On New Year’s Day</a:t>
            </a:r>
            <a:r>
              <a:rPr lang="en-US" altLang="zh-CN" sz="2800" b="1" i="1" dirty="0">
                <a:solidFill>
                  <a:schemeClr val="tx1"/>
                </a:solidFill>
                <a:latin typeface="Times New Roman" panose="02020603050405020304" pitchFamily="18" charset="0"/>
                <a:cs typeface="Times New Roman" panose="02020603050405020304" pitchFamily="18" charset="0"/>
              </a:rPr>
              <a:t>, the children </a:t>
            </a:r>
            <a:r>
              <a:rPr lang="en-US" altLang="zh-CN" sz="2800" b="1" i="1" u="sng" dirty="0">
                <a:solidFill>
                  <a:srgbClr val="FF6600"/>
                </a:solidFill>
                <a:latin typeface="Times New Roman" panose="02020603050405020304" pitchFamily="18" charset="0"/>
                <a:cs typeface="Times New Roman" panose="02020603050405020304" pitchFamily="18" charset="0"/>
              </a:rPr>
              <a:t>are looking forward to </a:t>
            </a:r>
            <a:r>
              <a:rPr lang="en-US" altLang="zh-CN" sz="2800" b="1" i="1" dirty="0">
                <a:solidFill>
                  <a:srgbClr val="008000"/>
                </a:solidFill>
                <a:latin typeface="Times New Roman" panose="02020603050405020304" pitchFamily="18" charset="0"/>
                <a:cs typeface="Times New Roman" panose="02020603050405020304" pitchFamily="18" charset="0"/>
              </a:rPr>
              <a:t>receiving lucky money, eating delicious dumplings, and setting off fireworks.</a:t>
            </a:r>
            <a:endParaRPr lang="en-US" altLang="zh-CN" sz="2800" b="1" i="1" dirty="0">
              <a:solidFill>
                <a:srgbClr val="008000"/>
              </a:solidFill>
              <a:latin typeface="Times New Roman" panose="02020603050405020304" pitchFamily="18" charset="0"/>
              <a:cs typeface="Times New Roman" panose="02020603050405020304" pitchFamily="18" charset="0"/>
            </a:endParaRPr>
          </a:p>
        </p:txBody>
      </p:sp>
      <p:sp>
        <p:nvSpPr>
          <p:cNvPr id="11" name="矩形 10"/>
          <p:cNvSpPr/>
          <p:nvPr/>
        </p:nvSpPr>
        <p:spPr>
          <a:xfrm>
            <a:off x="443059" y="5479980"/>
            <a:ext cx="11281165" cy="586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rgbClr val="0000FF"/>
                </a:solidFill>
                <a:latin typeface="Times New Roman" panose="02020603050405020304" pitchFamily="18" charset="0"/>
                <a:cs typeface="Times New Roman" panose="02020603050405020304" pitchFamily="18" charset="0"/>
              </a:rPr>
              <a:t>During the Spring Festival</a:t>
            </a:r>
            <a:r>
              <a:rPr lang="en-US" altLang="zh-CN" sz="2800" b="1" i="1" dirty="0">
                <a:solidFill>
                  <a:schemeClr val="tx1"/>
                </a:solidFill>
                <a:latin typeface="Times New Roman" panose="02020603050405020304" pitchFamily="18" charset="0"/>
                <a:cs typeface="Times New Roman" panose="02020603050405020304" pitchFamily="18" charset="0"/>
              </a:rPr>
              <a:t>, people might </a:t>
            </a:r>
            <a:r>
              <a:rPr lang="en-US" altLang="zh-CN" sz="2800" b="1" i="1" dirty="0">
                <a:solidFill>
                  <a:srgbClr val="008000"/>
                </a:solidFill>
                <a:latin typeface="Times New Roman" panose="02020603050405020304" pitchFamily="18" charset="0"/>
                <a:cs typeface="Times New Roman" panose="02020603050405020304" pitchFamily="18" charset="0"/>
              </a:rPr>
              <a:t>visit relatives and friends</a:t>
            </a:r>
            <a:r>
              <a:rPr lang="en-US" altLang="zh-CN" sz="2800" b="1" i="1" dirty="0">
                <a:solidFill>
                  <a:schemeClr val="tx1"/>
                </a:solidFill>
                <a:latin typeface="Times New Roman" panose="02020603050405020304" pitchFamily="18" charset="0"/>
                <a:cs typeface="Times New Roman" panose="02020603050405020304" pitchFamily="18" charset="0"/>
              </a:rPr>
              <a:t>.</a:t>
            </a:r>
            <a:endParaRPr lang="en-US" altLang="zh-CN" sz="2800" b="1" i="1" dirty="0">
              <a:solidFill>
                <a:schemeClr val="tx1"/>
              </a:solidFill>
              <a:latin typeface="Times New Roman" panose="02020603050405020304" pitchFamily="18" charset="0"/>
              <a:cs typeface="Times New Roman" panose="02020603050405020304" pitchFamily="18" charset="0"/>
            </a:endParaRPr>
          </a:p>
        </p:txBody>
      </p:sp>
      <p:sp>
        <p:nvSpPr>
          <p:cNvPr id="12" name="矩形 11"/>
          <p:cNvSpPr/>
          <p:nvPr/>
        </p:nvSpPr>
        <p:spPr>
          <a:xfrm>
            <a:off x="207390" y="230601"/>
            <a:ext cx="11786645" cy="712086"/>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Segoe UI Black" panose="020B0A02040204020203" pitchFamily="34" charset="0"/>
                <a:ea typeface="Segoe UI Black" panose="020B0A02040204020203" pitchFamily="34" charset="0"/>
              </a:rPr>
              <a:t>Put all the points in the </a:t>
            </a:r>
            <a:r>
              <a:rPr lang="en-US" altLang="zh-CN" sz="3200" b="1" dirty="0">
                <a:solidFill>
                  <a:srgbClr val="FF0000"/>
                </a:solidFill>
                <a:latin typeface="Segoe UI Black" panose="020B0A02040204020203" pitchFamily="34" charset="0"/>
                <a:ea typeface="Segoe UI Black" panose="020B0A02040204020203" pitchFamily="34" charset="0"/>
              </a:rPr>
              <a:t>right order </a:t>
            </a:r>
            <a:r>
              <a:rPr lang="en-US" altLang="zh-CN" sz="2800" b="1" dirty="0">
                <a:solidFill>
                  <a:schemeClr val="tx1"/>
                </a:solidFill>
                <a:latin typeface="Segoe UI Black" panose="020B0A02040204020203" pitchFamily="34" charset="0"/>
                <a:ea typeface="Segoe UI Black" panose="020B0A02040204020203" pitchFamily="34" charset="0"/>
              </a:rPr>
              <a:t>(</a:t>
            </a:r>
            <a:r>
              <a:rPr lang="en-US" altLang="zh-CN" sz="2800" b="1" dirty="0">
                <a:solidFill>
                  <a:srgbClr val="FF0000"/>
                </a:solidFill>
                <a:latin typeface="Segoe UI Black" panose="020B0A02040204020203" pitchFamily="34" charset="0"/>
                <a:ea typeface="Segoe UI Black" panose="020B0A02040204020203" pitchFamily="34" charset="0"/>
              </a:rPr>
              <a:t>time, space, importance</a:t>
            </a:r>
            <a:r>
              <a:rPr lang="en-US" altLang="zh-CN" sz="2800" b="1" dirty="0">
                <a:solidFill>
                  <a:schemeClr val="tx1"/>
                </a:solidFill>
                <a:latin typeface="Segoe UI Black" panose="020B0A02040204020203" pitchFamily="34" charset="0"/>
                <a:ea typeface="Segoe UI Black" panose="020B0A02040204020203" pitchFamily="34" charset="0"/>
              </a:rPr>
              <a:t>)</a:t>
            </a:r>
            <a:endParaRPr lang="zh-CN" altLang="en-US" sz="3200" b="1" dirty="0">
              <a:solidFill>
                <a:schemeClr val="tx1"/>
              </a:solidFill>
              <a:latin typeface="Segoe UI Black" panose="020B0A02040204020203" pitchFamily="34" charset="0"/>
              <a:ea typeface="Segoe UI Black" panose="020B0A02040204020203" pitchFamily="34" charset="0"/>
            </a:endParaRPr>
          </a:p>
        </p:txBody>
      </p:sp>
      <p:sp>
        <p:nvSpPr>
          <p:cNvPr id="14" name="矩形 13"/>
          <p:cNvSpPr/>
          <p:nvPr/>
        </p:nvSpPr>
        <p:spPr>
          <a:xfrm>
            <a:off x="207391" y="1111724"/>
            <a:ext cx="11786643" cy="712086"/>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200" b="1" dirty="0">
                <a:solidFill>
                  <a:srgbClr val="FF0000"/>
                </a:solidFill>
                <a:latin typeface="Segoe UI Black" panose="020B0A02040204020203" pitchFamily="34" charset="0"/>
                <a:ea typeface="Segoe UI Black" panose="020B0A02040204020203" pitchFamily="34" charset="0"/>
              </a:rPr>
              <a:t>Delete less important </a:t>
            </a:r>
            <a:r>
              <a:rPr lang="en-US" altLang="zh-CN" sz="3200" b="1" dirty="0">
                <a:solidFill>
                  <a:schemeClr val="tx1"/>
                </a:solidFill>
                <a:latin typeface="Segoe UI Black" panose="020B0A02040204020203" pitchFamily="34" charset="0"/>
                <a:ea typeface="Segoe UI Black" panose="020B0A02040204020203" pitchFamily="34" charset="0"/>
              </a:rPr>
              <a:t>information</a:t>
            </a:r>
            <a:endParaRPr lang="zh-CN" altLang="en-US" sz="3200" b="1" dirty="0">
              <a:solidFill>
                <a:schemeClr val="tx1"/>
              </a:solidFill>
              <a:latin typeface="Segoe UI Black" panose="020B0A02040204020203" pitchFamily="34" charset="0"/>
              <a:ea typeface="Segoe UI Black" panose="020B0A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96279" y="933531"/>
            <a:ext cx="1272618" cy="47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0000"/>
                </a:solidFill>
                <a:latin typeface="Calibri" panose="020F0502020204030204" pitchFamily="34" charset="0"/>
              </a:rPr>
              <a:t>Time </a:t>
            </a:r>
            <a:endParaRPr lang="zh-CN" altLang="en-US" sz="3600" b="1" dirty="0">
              <a:solidFill>
                <a:srgbClr val="FF0000"/>
              </a:solidFill>
              <a:latin typeface="Calibri" panose="020F0502020204030204" pitchFamily="34" charset="0"/>
            </a:endParaRPr>
          </a:p>
        </p:txBody>
      </p:sp>
      <p:sp>
        <p:nvSpPr>
          <p:cNvPr id="9" name="矩形 8"/>
          <p:cNvSpPr/>
          <p:nvPr/>
        </p:nvSpPr>
        <p:spPr>
          <a:xfrm>
            <a:off x="323626" y="1846072"/>
            <a:ext cx="2017924" cy="47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0000"/>
                </a:solidFill>
                <a:latin typeface="Calibri" panose="020F0502020204030204" pitchFamily="34" charset="0"/>
              </a:rPr>
              <a:t>Origin/ Purpose </a:t>
            </a:r>
            <a:endParaRPr lang="zh-CN" altLang="en-US" sz="3600" b="1" dirty="0">
              <a:solidFill>
                <a:srgbClr val="FF0000"/>
              </a:solidFill>
              <a:latin typeface="Calibri" panose="020F0502020204030204" pitchFamily="34" charset="0"/>
            </a:endParaRPr>
          </a:p>
        </p:txBody>
      </p:sp>
      <p:sp>
        <p:nvSpPr>
          <p:cNvPr id="10" name="矩形 9"/>
          <p:cNvSpPr/>
          <p:nvPr/>
        </p:nvSpPr>
        <p:spPr>
          <a:xfrm>
            <a:off x="124807" y="4119811"/>
            <a:ext cx="2667000" cy="47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0000"/>
                </a:solidFill>
                <a:latin typeface="Calibri" panose="020F0502020204030204" pitchFamily="34" charset="0"/>
              </a:rPr>
              <a:t>Celebrations</a:t>
            </a:r>
            <a:endParaRPr lang="zh-CN" altLang="en-US" sz="3600" b="1" dirty="0">
              <a:solidFill>
                <a:srgbClr val="FF0000"/>
              </a:solidFill>
              <a:latin typeface="Calibri" panose="020F0502020204030204" pitchFamily="34" charset="0"/>
            </a:endParaRPr>
          </a:p>
        </p:txBody>
      </p:sp>
      <p:sp>
        <p:nvSpPr>
          <p:cNvPr id="13" name="矩形 12"/>
          <p:cNvSpPr/>
          <p:nvPr/>
        </p:nvSpPr>
        <p:spPr>
          <a:xfrm>
            <a:off x="2879594" y="4884837"/>
            <a:ext cx="9312405" cy="1089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000" b="1" i="1" dirty="0">
              <a:solidFill>
                <a:schemeClr val="tx1"/>
              </a:solidFill>
              <a:latin typeface="Times New Roman" panose="02020603050405020304" pitchFamily="18" charset="0"/>
              <a:cs typeface="Times New Roman" panose="02020603050405020304" pitchFamily="18" charset="0"/>
            </a:endParaRPr>
          </a:p>
        </p:txBody>
      </p:sp>
      <p:sp>
        <p:nvSpPr>
          <p:cNvPr id="17" name="矩形 16"/>
          <p:cNvSpPr/>
          <p:nvPr/>
        </p:nvSpPr>
        <p:spPr>
          <a:xfrm>
            <a:off x="2879596" y="906817"/>
            <a:ext cx="8573971" cy="2000548"/>
          </a:xfrm>
          <a:prstGeom prst="rect">
            <a:avLst/>
          </a:prstGeom>
        </p:spPr>
        <p:txBody>
          <a:bodyPr wrap="square">
            <a:spAutoFit/>
          </a:bodyPr>
          <a:lstStyle/>
          <a:p>
            <a:r>
              <a:rPr lang="en-US" altLang="zh-CN" sz="2400" b="1" dirty="0">
                <a:latin typeface="Calibri" panose="020F0502020204030204" pitchFamily="34" charset="0"/>
                <a:ea typeface="Segoe UI Black" panose="020B0A02040204020203" pitchFamily="34" charset="0"/>
                <a:cs typeface="Calibri" panose="020F0502020204030204" pitchFamily="34" charset="0"/>
              </a:rPr>
              <a:t>The Spring Festival, </a:t>
            </a:r>
            <a:r>
              <a:rPr lang="en-US" altLang="zh-CN" sz="2400" b="1" dirty="0">
                <a:solidFill>
                  <a:srgbClr val="0000FF"/>
                </a:solidFill>
                <a:latin typeface="Calibri" panose="020F0502020204030204" pitchFamily="34" charset="0"/>
                <a:ea typeface="Segoe UI Black" panose="020B0A02040204020203" pitchFamily="34" charset="0"/>
                <a:cs typeface="Calibri" panose="020F0502020204030204" pitchFamily="34" charset="0"/>
              </a:rPr>
              <a:t>which falls on </a:t>
            </a:r>
            <a:r>
              <a:rPr lang="en-US" altLang="zh-CN" sz="2400" b="1" dirty="0">
                <a:latin typeface="Calibri" panose="020F0502020204030204" pitchFamily="34" charset="0"/>
                <a:ea typeface="Segoe UI Black" panose="020B0A02040204020203" pitchFamily="34" charset="0"/>
                <a:cs typeface="Calibri" panose="020F0502020204030204" pitchFamily="34" charset="0"/>
              </a:rPr>
              <a:t>the 1st day of the 1st lunar month, </a:t>
            </a:r>
            <a:r>
              <a:rPr lang="en-US" altLang="zh-CN" sz="2400" b="1" dirty="0">
                <a:solidFill>
                  <a:srgbClr val="0000FF"/>
                </a:solidFill>
                <a:latin typeface="Calibri" panose="020F0502020204030204" pitchFamily="34" charset="0"/>
                <a:ea typeface="Segoe UI Black" panose="020B0A02040204020203" pitchFamily="34" charset="0"/>
                <a:cs typeface="Calibri" panose="020F0502020204030204" pitchFamily="34" charset="0"/>
              </a:rPr>
              <a:t>was originally celebrated to </a:t>
            </a:r>
            <a:r>
              <a:rPr lang="en-US" altLang="zh-CN" sz="2400" b="1" dirty="0">
                <a:latin typeface="Calibri" panose="020F0502020204030204" pitchFamily="34" charset="0"/>
                <a:ea typeface="Segoe UI Black" panose="020B0A02040204020203" pitchFamily="34" charset="0"/>
                <a:cs typeface="Calibri" panose="020F0502020204030204" pitchFamily="34" charset="0"/>
              </a:rPr>
              <a:t>scare away a fierce beast “</a:t>
            </a:r>
            <a:r>
              <a:rPr lang="en-US" altLang="zh-CN" sz="2400" b="1" dirty="0" err="1">
                <a:latin typeface="Calibri" panose="020F0502020204030204" pitchFamily="34" charset="0"/>
                <a:ea typeface="Segoe UI Black" panose="020B0A02040204020203" pitchFamily="34" charset="0"/>
                <a:cs typeface="Calibri" panose="020F0502020204030204" pitchFamily="34" charset="0"/>
              </a:rPr>
              <a:t>Nian</a:t>
            </a:r>
            <a:r>
              <a:rPr lang="en-US" altLang="zh-CN" sz="2400" b="1" dirty="0">
                <a:latin typeface="Calibri" panose="020F0502020204030204" pitchFamily="34" charset="0"/>
                <a:ea typeface="Segoe UI Black" panose="020B0A02040204020203" pitchFamily="34" charset="0"/>
                <a:cs typeface="Calibri" panose="020F0502020204030204" pitchFamily="34" charset="0"/>
              </a:rPr>
              <a:t>” </a:t>
            </a:r>
            <a:r>
              <a:rPr lang="en-US" altLang="zh-CN" sz="2400" b="1" dirty="0">
                <a:solidFill>
                  <a:srgbClr val="0000FF"/>
                </a:solidFill>
                <a:latin typeface="Calibri" panose="020F0502020204030204" pitchFamily="34" charset="0"/>
                <a:ea typeface="Segoe UI Black" panose="020B0A02040204020203" pitchFamily="34" charset="0"/>
                <a:cs typeface="Calibri" panose="020F0502020204030204" pitchFamily="34" charset="0"/>
              </a:rPr>
              <a:t>and now to </a:t>
            </a:r>
            <a:r>
              <a:rPr lang="en-US" altLang="zh-CN" sz="2400" b="1" dirty="0">
                <a:latin typeface="Calibri" panose="020F0502020204030204" pitchFamily="34" charset="0"/>
                <a:ea typeface="Segoe UI Black" panose="020B0A02040204020203" pitchFamily="34" charset="0"/>
                <a:cs typeface="Calibri" panose="020F0502020204030204" pitchFamily="34" charset="0"/>
              </a:rPr>
              <a:t>welcome the coming of spring and new life </a:t>
            </a:r>
            <a:r>
              <a:rPr lang="en-US" altLang="zh-CN" sz="2400" b="1" dirty="0">
                <a:solidFill>
                  <a:srgbClr val="0000FF"/>
                </a:solidFill>
                <a:latin typeface="Calibri" panose="020F0502020204030204" pitchFamily="34" charset="0"/>
                <a:ea typeface="Segoe UI Black" panose="020B0A02040204020203" pitchFamily="34" charset="0"/>
                <a:cs typeface="Calibri" panose="020F0502020204030204" pitchFamily="34" charset="0"/>
              </a:rPr>
              <a:t>/ and now regarded as a way</a:t>
            </a:r>
            <a:r>
              <a:rPr lang="en-US" altLang="zh-CN" sz="2400" b="1" dirty="0">
                <a:latin typeface="Calibri" panose="020F0502020204030204" pitchFamily="34" charset="0"/>
                <a:ea typeface="Segoe UI Black" panose="020B0A02040204020203" pitchFamily="34" charset="0"/>
                <a:cs typeface="Calibri" panose="020F0502020204030204" pitchFamily="34" charset="0"/>
              </a:rPr>
              <a:t> for people to enjoy reunion with their families however far they live or work. </a:t>
            </a:r>
            <a:endParaRPr lang="en-US" altLang="zh-CN" sz="2400" b="1" dirty="0">
              <a:latin typeface="Calibri" panose="020F0502020204030204" pitchFamily="34" charset="0"/>
              <a:ea typeface="Segoe UI Black" panose="020B0A02040204020203" pitchFamily="34" charset="0"/>
              <a:cs typeface="Calibri" panose="020F0502020204030204" pitchFamily="34" charset="0"/>
            </a:endParaRPr>
          </a:p>
        </p:txBody>
      </p:sp>
      <p:sp>
        <p:nvSpPr>
          <p:cNvPr id="18" name="矩形 17"/>
          <p:cNvSpPr/>
          <p:nvPr/>
        </p:nvSpPr>
        <p:spPr>
          <a:xfrm>
            <a:off x="2879595" y="3257037"/>
            <a:ext cx="8988752" cy="2677656"/>
          </a:xfrm>
          <a:prstGeom prst="rect">
            <a:avLst/>
          </a:prstGeom>
        </p:spPr>
        <p:txBody>
          <a:bodyPr wrap="square">
            <a:spAutoFit/>
          </a:bodyPr>
          <a:lstStyle/>
          <a:p>
            <a:r>
              <a:rPr lang="en-US" altLang="zh-CN" sz="2400" b="1" dirty="0">
                <a:solidFill>
                  <a:srgbClr val="0000FF"/>
                </a:solidFill>
                <a:latin typeface="Calibri" panose="020F0502020204030204" pitchFamily="34" charset="0"/>
                <a:ea typeface="Segoe UI Black" panose="020B0A02040204020203" pitchFamily="34" charset="0"/>
                <a:cs typeface="Calibri" panose="020F0502020204030204" pitchFamily="34" charset="0"/>
              </a:rPr>
              <a:t>On New Year’s Eve</a:t>
            </a:r>
            <a:r>
              <a:rPr lang="en-US" altLang="zh-CN" sz="2400" b="1" dirty="0">
                <a:latin typeface="Calibri" panose="020F0502020204030204" pitchFamily="34" charset="0"/>
                <a:ea typeface="Segoe UI Black" panose="020B0A02040204020203" pitchFamily="34" charset="0"/>
                <a:cs typeface="Calibri" panose="020F0502020204030204" pitchFamily="34" charset="0"/>
              </a:rPr>
              <a:t>, a variety of activities involve/ include pasting Spring couplets and setting off firecrackers and fireworks. It is the most important time in a year when people enjoy family reunion dinner and watch New Year Gala on CCTV. </a:t>
            </a:r>
            <a:r>
              <a:rPr lang="en-US" altLang="zh-CN" sz="2400" b="1" dirty="0">
                <a:solidFill>
                  <a:srgbClr val="0000FF"/>
                </a:solidFill>
                <a:latin typeface="Calibri" panose="020F0502020204030204" pitchFamily="34" charset="0"/>
                <a:ea typeface="Segoe UI Black" panose="020B0A02040204020203" pitchFamily="34" charset="0"/>
                <a:cs typeface="Calibri" panose="020F0502020204030204" pitchFamily="34" charset="0"/>
              </a:rPr>
              <a:t>On New Year’s Day</a:t>
            </a:r>
            <a:r>
              <a:rPr lang="en-US" altLang="zh-CN" sz="2400" b="1" dirty="0">
                <a:latin typeface="Calibri" panose="020F0502020204030204" pitchFamily="34" charset="0"/>
                <a:ea typeface="Segoe UI Black" panose="020B0A02040204020203" pitchFamily="34" charset="0"/>
                <a:cs typeface="Calibri" panose="020F0502020204030204" pitchFamily="34" charset="0"/>
              </a:rPr>
              <a:t>, the children are looking forward to receiving lucky money, eating delicious dumplings, and setting off fireworks.</a:t>
            </a:r>
            <a:endParaRPr lang="en-US" altLang="zh-CN" sz="2400" b="1" dirty="0">
              <a:latin typeface="Calibri" panose="020F0502020204030204" pitchFamily="34" charset="0"/>
              <a:ea typeface="Segoe UI Black" panose="020B0A02040204020203" pitchFamily="34" charset="0"/>
              <a:cs typeface="Calibri" panose="020F0502020204030204" pitchFamily="34" charset="0"/>
            </a:endParaRPr>
          </a:p>
          <a:p>
            <a:endParaRPr lang="zh-CN" altLang="en-US" sz="2400" b="1" dirty="0">
              <a:latin typeface="Calibri" panose="020F0502020204030204" pitchFamily="34" charset="0"/>
              <a:ea typeface="Segoe UI Black" panose="020B0A02040204020203"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5952" y="430190"/>
            <a:ext cx="10515600" cy="6007721"/>
          </a:xfrm>
        </p:spPr>
        <p:txBody>
          <a:bodyPr>
            <a:normAutofit/>
          </a:bodyPr>
          <a:lstStyle/>
          <a:p>
            <a:pPr marL="0" indent="0">
              <a:buNone/>
            </a:pPr>
            <a:r>
              <a:rPr lang="zh-CN" altLang="en-US" sz="3200" b="1" dirty="0"/>
              <a:t>        </a:t>
            </a:r>
            <a:r>
              <a:rPr lang="zh-CN" altLang="en-US" sz="3200" b="1" dirty="0">
                <a:latin typeface="楷体" panose="02010609060101010101" pitchFamily="49" charset="-122"/>
                <a:ea typeface="楷体" panose="02010609060101010101" pitchFamily="49" charset="-122"/>
              </a:rPr>
              <a:t>假定你是李华，你的美国朋友</a:t>
            </a:r>
            <a:r>
              <a:rPr lang="en-US" altLang="zh-CN" sz="3200" b="1" dirty="0">
                <a:latin typeface="Times New Roman" panose="02020603050405020304" pitchFamily="18" charset="0"/>
                <a:ea typeface="楷体" panose="02010609060101010101" pitchFamily="49" charset="-122"/>
                <a:cs typeface="Times New Roman" panose="02020603050405020304" pitchFamily="18" charset="0"/>
              </a:rPr>
              <a:t>Mike</a:t>
            </a:r>
            <a:r>
              <a:rPr lang="zh-CN" altLang="en-US" sz="3200" b="1" dirty="0">
                <a:latin typeface="楷体" panose="02010609060101010101" pitchFamily="49" charset="-122"/>
                <a:ea typeface="楷体" panose="02010609060101010101" pitchFamily="49" charset="-122"/>
              </a:rPr>
              <a:t>想了解中国的春节，请你给他写封</a:t>
            </a:r>
            <a:r>
              <a:rPr lang="en-US" altLang="zh-CN" sz="3200" b="1" dirty="0">
                <a:latin typeface="Times New Roman" panose="02020603050405020304" pitchFamily="18" charset="0"/>
                <a:ea typeface="楷体" panose="02010609060101010101" pitchFamily="49" charset="-122"/>
                <a:cs typeface="Times New Roman" panose="02020603050405020304" pitchFamily="18" charset="0"/>
              </a:rPr>
              <a:t>email</a:t>
            </a:r>
            <a:r>
              <a:rPr lang="zh-CN" altLang="en-US" sz="3200" b="1" dirty="0">
                <a:latin typeface="楷体" panose="02010609060101010101" pitchFamily="49" charset="-122"/>
                <a:ea typeface="楷体" panose="02010609060101010101" pitchFamily="49" charset="-122"/>
              </a:rPr>
              <a:t>介绍这个节日。要点如下：</a:t>
            </a:r>
            <a:endParaRPr lang="zh-CN" altLang="en-US" sz="3200" b="1" dirty="0">
              <a:latin typeface="楷体" panose="02010609060101010101" pitchFamily="49" charset="-122"/>
              <a:ea typeface="楷体" panose="02010609060101010101" pitchFamily="49" charset="-122"/>
            </a:endParaRPr>
          </a:p>
          <a:p>
            <a:pPr marL="0" indent="0">
              <a:buNone/>
            </a:pPr>
            <a:r>
              <a:rPr lang="zh-CN" altLang="en-US" sz="3200" b="1" dirty="0">
                <a:latin typeface="楷体" panose="02010609060101010101" pitchFamily="49" charset="-122"/>
                <a:ea typeface="楷体" panose="02010609060101010101" pitchFamily="49" charset="-122"/>
              </a:rPr>
              <a:t>  </a:t>
            </a:r>
            <a:r>
              <a:rPr lang="en-US" altLang="zh-CN" sz="3200" b="1" dirty="0">
                <a:latin typeface="楷体" panose="02010609060101010101" pitchFamily="49" charset="-122"/>
                <a:ea typeface="楷体" panose="02010609060101010101" pitchFamily="49" charset="-122"/>
              </a:rPr>
              <a:t>1)</a:t>
            </a:r>
            <a:r>
              <a:rPr lang="zh-CN" altLang="en-US" sz="3200" b="1" dirty="0">
                <a:latin typeface="楷体" panose="02010609060101010101" pitchFamily="49" charset="-122"/>
                <a:ea typeface="楷体" panose="02010609060101010101" pitchFamily="49" charset="-122"/>
              </a:rPr>
              <a:t>春节的时间、由来及寓意</a:t>
            </a:r>
            <a:r>
              <a:rPr lang="en-US" altLang="zh-CN" sz="3200" b="1" dirty="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a:p>
            <a:pPr marL="0" indent="0">
              <a:buNone/>
            </a:pPr>
            <a:r>
              <a:rPr lang="zh-CN" altLang="en-US" sz="3200" b="1" dirty="0">
                <a:latin typeface="楷体" panose="02010609060101010101" pitchFamily="49" charset="-122"/>
                <a:ea typeface="楷体" panose="02010609060101010101" pitchFamily="49" charset="-122"/>
              </a:rPr>
              <a:t>  </a:t>
            </a:r>
            <a:r>
              <a:rPr lang="en-US" altLang="zh-CN" sz="3200" b="1" dirty="0">
                <a:latin typeface="楷体" panose="02010609060101010101" pitchFamily="49" charset="-122"/>
                <a:ea typeface="楷体" panose="02010609060101010101" pitchFamily="49" charset="-122"/>
              </a:rPr>
              <a:t>2)</a:t>
            </a:r>
            <a:r>
              <a:rPr lang="zh-CN" altLang="en-US" sz="3200" b="1" dirty="0">
                <a:latin typeface="楷体" panose="02010609060101010101" pitchFamily="49" charset="-122"/>
                <a:ea typeface="楷体" panose="02010609060101010101" pitchFamily="49" charset="-122"/>
              </a:rPr>
              <a:t>春节的庆祝活动</a:t>
            </a:r>
            <a:r>
              <a:rPr lang="en-US" altLang="zh-CN" sz="3200" b="1" dirty="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a:p>
            <a:pPr marL="0" indent="0">
              <a:buNone/>
            </a:pPr>
            <a:r>
              <a:rPr lang="zh-CN" altLang="en-US" sz="3200" b="1" dirty="0">
                <a:latin typeface="楷体" panose="02010609060101010101" pitchFamily="49" charset="-122"/>
                <a:ea typeface="楷体" panose="02010609060101010101" pitchFamily="49" charset="-122"/>
              </a:rPr>
              <a:t>  </a:t>
            </a:r>
            <a:r>
              <a:rPr lang="en-US" altLang="zh-CN" sz="3200" b="1" dirty="0">
                <a:latin typeface="楷体" panose="02010609060101010101" pitchFamily="49" charset="-122"/>
                <a:ea typeface="楷体" panose="02010609060101010101" pitchFamily="49" charset="-122"/>
              </a:rPr>
              <a:t>3)</a:t>
            </a:r>
            <a:r>
              <a:rPr lang="zh-CN" altLang="en-US" sz="3200" b="1" dirty="0">
                <a:latin typeface="楷体" panose="02010609060101010101" pitchFamily="49" charset="-122"/>
                <a:ea typeface="楷体" panose="02010609060101010101" pitchFamily="49" charset="-122"/>
              </a:rPr>
              <a:t>邀请他到来中国欢度春节。</a:t>
            </a:r>
            <a:endParaRPr lang="zh-CN" altLang="en-US" sz="3200" b="1" dirty="0">
              <a:latin typeface="楷体" panose="02010609060101010101" pitchFamily="49" charset="-122"/>
              <a:ea typeface="楷体" panose="02010609060101010101" pitchFamily="49" charset="-122"/>
            </a:endParaRPr>
          </a:p>
          <a:p>
            <a:pPr marL="0" indent="0">
              <a:buNone/>
            </a:pPr>
            <a:r>
              <a:rPr lang="zh-CN" altLang="en-US" sz="3200" b="1" dirty="0">
                <a:latin typeface="楷体" panose="02010609060101010101" pitchFamily="49" charset="-122"/>
                <a:ea typeface="楷体" panose="02010609060101010101" pitchFamily="49" charset="-122"/>
              </a:rPr>
              <a:t>注意：</a:t>
            </a:r>
            <a:endParaRPr lang="zh-CN" altLang="en-US" sz="3200" b="1" dirty="0">
              <a:latin typeface="楷体" panose="02010609060101010101" pitchFamily="49" charset="-122"/>
              <a:ea typeface="楷体" panose="02010609060101010101" pitchFamily="49" charset="-122"/>
            </a:endParaRPr>
          </a:p>
          <a:p>
            <a:pPr marL="0" indent="0">
              <a:buNone/>
            </a:pPr>
            <a:r>
              <a:rPr lang="zh-CN" altLang="en-US" sz="3200" b="1" dirty="0">
                <a:latin typeface="楷体" panose="02010609060101010101" pitchFamily="49" charset="-122"/>
                <a:ea typeface="楷体" panose="02010609060101010101" pitchFamily="49" charset="-122"/>
              </a:rPr>
              <a:t>  </a:t>
            </a:r>
            <a:r>
              <a:rPr lang="en-US" altLang="zh-CN" sz="3200" b="1" dirty="0">
                <a:latin typeface="楷体" panose="02010609060101010101" pitchFamily="49" charset="-122"/>
                <a:ea typeface="楷体" panose="02010609060101010101" pitchFamily="49" charset="-122"/>
              </a:rPr>
              <a:t>1)</a:t>
            </a:r>
            <a:r>
              <a:rPr lang="zh-CN" altLang="en-US" sz="3200" b="1" dirty="0">
                <a:latin typeface="楷体" panose="02010609060101010101" pitchFamily="49" charset="-122"/>
                <a:ea typeface="楷体" panose="02010609060101010101" pitchFamily="49" charset="-122"/>
              </a:rPr>
              <a:t>词数</a:t>
            </a:r>
            <a:r>
              <a:rPr lang="en-US" altLang="zh-CN" sz="3200" b="1" dirty="0">
                <a:latin typeface="楷体" panose="02010609060101010101" pitchFamily="49" charset="-122"/>
                <a:ea typeface="楷体" panose="02010609060101010101" pitchFamily="49" charset="-122"/>
              </a:rPr>
              <a:t>80</a:t>
            </a:r>
            <a:r>
              <a:rPr lang="zh-CN" altLang="en-US" sz="3200" b="1" dirty="0">
                <a:latin typeface="楷体" panose="02010609060101010101" pitchFamily="49" charset="-122"/>
                <a:ea typeface="楷体" panose="02010609060101010101" pitchFamily="49" charset="-122"/>
              </a:rPr>
              <a:t>左右</a:t>
            </a:r>
            <a:r>
              <a:rPr lang="en-US" altLang="zh-CN" sz="3200" b="1" dirty="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a:p>
            <a:pPr marL="0" indent="0">
              <a:buNone/>
            </a:pPr>
            <a:r>
              <a:rPr lang="zh-CN" altLang="en-US" sz="3200" b="1" dirty="0">
                <a:latin typeface="楷体" panose="02010609060101010101" pitchFamily="49" charset="-122"/>
                <a:ea typeface="楷体" panose="02010609060101010101" pitchFamily="49" charset="-122"/>
              </a:rPr>
              <a:t>  </a:t>
            </a:r>
            <a:r>
              <a:rPr lang="en-US" altLang="zh-CN" sz="3200" b="1" dirty="0">
                <a:latin typeface="楷体" panose="02010609060101010101" pitchFamily="49" charset="-122"/>
                <a:ea typeface="楷体" panose="02010609060101010101" pitchFamily="49" charset="-122"/>
              </a:rPr>
              <a:t>2)</a:t>
            </a:r>
            <a:r>
              <a:rPr lang="zh-CN" altLang="en-US" sz="3200" b="1" dirty="0">
                <a:latin typeface="楷体" panose="02010609060101010101" pitchFamily="49" charset="-122"/>
                <a:ea typeface="楷体" panose="02010609060101010101" pitchFamily="49" charset="-122"/>
              </a:rPr>
              <a:t>可以适当增加细节，以使行文连贯</a:t>
            </a:r>
            <a:r>
              <a:rPr lang="en-US" altLang="zh-CN" sz="3200" b="1" dirty="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a:p>
            <a:pPr marL="0" indent="0">
              <a:buNone/>
            </a:pPr>
            <a:r>
              <a:rPr lang="zh-CN" altLang="en-US" sz="3200" b="1" dirty="0">
                <a:latin typeface="楷体" panose="02010609060101010101" pitchFamily="49" charset="-122"/>
                <a:ea typeface="楷体" panose="02010609060101010101" pitchFamily="49" charset="-122"/>
              </a:rPr>
              <a:t>  </a:t>
            </a:r>
            <a:r>
              <a:rPr lang="en-US" altLang="zh-CN" sz="3200" b="1" dirty="0">
                <a:latin typeface="楷体" panose="02010609060101010101" pitchFamily="49" charset="-122"/>
                <a:ea typeface="楷体" panose="02010609060101010101" pitchFamily="49" charset="-122"/>
              </a:rPr>
              <a:t>3)</a:t>
            </a:r>
            <a:r>
              <a:rPr lang="zh-CN" altLang="en-US" sz="3200" b="1" dirty="0">
                <a:latin typeface="楷体" panose="02010609060101010101" pitchFamily="49" charset="-122"/>
                <a:ea typeface="楷体" panose="02010609060101010101" pitchFamily="49" charset="-122"/>
              </a:rPr>
              <a:t>开头和结尾已为你写好。</a:t>
            </a:r>
            <a:endParaRPr lang="zh-CN" altLang="en-US" sz="3200" b="1" dirty="0">
              <a:latin typeface="楷体" panose="02010609060101010101" pitchFamily="49" charset="-122"/>
              <a:ea typeface="楷体" panose="02010609060101010101" pitchFamily="49" charset="-122"/>
            </a:endParaRPr>
          </a:p>
          <a:p>
            <a:pPr marL="0" indent="0">
              <a:buNone/>
            </a:pPr>
            <a:endParaRPr lang="zh-CN" altLang="en-US" sz="3200" b="1" dirty="0"/>
          </a:p>
          <a:p>
            <a:pPr marL="0" indent="0">
              <a:buNone/>
            </a:pPr>
            <a:endParaRPr lang="zh-CN" altLang="en-US" sz="3200" b="1" dirty="0"/>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63840" y="3261674"/>
            <a:ext cx="5056384" cy="48757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6595" y="320675"/>
            <a:ext cx="11197590" cy="6596380"/>
          </a:xfrm>
        </p:spPr>
        <p:txBody>
          <a:bodyPr>
            <a:normAutofit fontScale="92500" lnSpcReduction="10000"/>
          </a:bodyPr>
          <a:lstStyle/>
          <a:p>
            <a:pPr marL="0" indent="0">
              <a:buNone/>
            </a:pPr>
            <a:r>
              <a:rPr lang="en-US" altLang="zh-CN" b="1" i="1" dirty="0">
                <a:solidFill>
                  <a:srgbClr val="FF0000"/>
                </a:solidFill>
                <a:latin typeface="Times New Roman" panose="02020603050405020304" pitchFamily="18" charset="0"/>
                <a:cs typeface="Times New Roman" panose="02020603050405020304" pitchFamily="18" charset="0"/>
              </a:rPr>
              <a:t>Dear Mike,</a:t>
            </a:r>
            <a:endParaRPr lang="zh-CN" altLang="zh-CN" b="1" i="1" dirty="0">
              <a:solidFill>
                <a:srgbClr val="FF0000"/>
              </a:solidFill>
              <a:latin typeface="Times New Roman" panose="02020603050405020304" pitchFamily="18" charset="0"/>
              <a:cs typeface="Times New Roman" panose="02020603050405020304" pitchFamily="18" charset="0"/>
            </a:endParaRPr>
          </a:p>
          <a:p>
            <a:pPr marL="0" indent="0">
              <a:buNone/>
            </a:pPr>
            <a:r>
              <a:rPr lang="en-US" altLang="zh-CN" b="1" i="1" dirty="0">
                <a:solidFill>
                  <a:srgbClr val="FF0000"/>
                </a:solidFill>
                <a:latin typeface="Times New Roman" panose="02020603050405020304" pitchFamily="18" charset="0"/>
                <a:cs typeface="Times New Roman" panose="02020603050405020304" pitchFamily="18" charset="0"/>
              </a:rPr>
              <a:t>       In your last letter, you mentioned that you want to know something about the Spring Festival. I am writing to tell you about it. </a:t>
            </a:r>
            <a:endParaRPr lang="en-US" altLang="zh-CN" b="1" i="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altLang="zh-CN" b="1" i="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altLang="zh-CN" b="1" i="1" dirty="0">
              <a:latin typeface="Times New Roman" panose="02020603050405020304" pitchFamily="18" charset="0"/>
              <a:cs typeface="Times New Roman" panose="02020603050405020304" pitchFamily="18" charset="0"/>
            </a:endParaRPr>
          </a:p>
          <a:p>
            <a:pPr marL="0" indent="0">
              <a:buNone/>
            </a:pPr>
            <a:endParaRPr lang="en-US" altLang="zh-CN" b="1" i="1" dirty="0">
              <a:latin typeface="Times New Roman" panose="02020603050405020304" pitchFamily="18" charset="0"/>
              <a:cs typeface="Times New Roman" panose="02020603050405020304" pitchFamily="18" charset="0"/>
            </a:endParaRPr>
          </a:p>
          <a:p>
            <a:pPr marL="0" indent="0">
              <a:buNone/>
            </a:pPr>
            <a:endParaRPr lang="en-US" altLang="zh-CN" b="1" i="1" dirty="0">
              <a:latin typeface="Times New Roman" panose="02020603050405020304" pitchFamily="18" charset="0"/>
              <a:cs typeface="Times New Roman" panose="02020603050405020304" pitchFamily="18" charset="0"/>
            </a:endParaRPr>
          </a:p>
          <a:p>
            <a:pPr marL="0" indent="0">
              <a:buNone/>
            </a:pPr>
            <a:endParaRPr lang="en-US" altLang="zh-CN" b="1" i="1" dirty="0">
              <a:latin typeface="Times New Roman" panose="02020603050405020304" pitchFamily="18" charset="0"/>
              <a:cs typeface="Times New Roman" panose="02020603050405020304" pitchFamily="18" charset="0"/>
            </a:endParaRPr>
          </a:p>
          <a:p>
            <a:pPr marL="0" indent="0">
              <a:buNone/>
            </a:pPr>
            <a:endParaRPr lang="en-US" altLang="zh-CN" b="1" i="1" dirty="0">
              <a:latin typeface="Times New Roman" panose="02020603050405020304" pitchFamily="18" charset="0"/>
              <a:cs typeface="Times New Roman" panose="02020603050405020304" pitchFamily="18" charset="0"/>
            </a:endParaRPr>
          </a:p>
          <a:p>
            <a:pPr marL="0" indent="0">
              <a:buNone/>
            </a:pPr>
            <a:endParaRPr lang="en-US" altLang="zh-CN" b="1" i="1" dirty="0">
              <a:latin typeface="Times New Roman" panose="02020603050405020304" pitchFamily="18" charset="0"/>
              <a:cs typeface="Times New Roman" panose="02020603050405020304" pitchFamily="18" charset="0"/>
            </a:endParaRPr>
          </a:p>
          <a:p>
            <a:pPr marL="0" indent="0">
              <a:buNone/>
            </a:pPr>
            <a:endParaRPr lang="en-US" altLang="zh-CN" b="1" i="1" dirty="0">
              <a:latin typeface="Times New Roman" panose="02020603050405020304" pitchFamily="18" charset="0"/>
              <a:cs typeface="Times New Roman" panose="02020603050405020304" pitchFamily="18" charset="0"/>
            </a:endParaRPr>
          </a:p>
          <a:p>
            <a:pPr marL="0" indent="0">
              <a:buNone/>
            </a:pPr>
            <a:endParaRPr lang="en-US" altLang="zh-CN" b="1" i="1" dirty="0">
              <a:latin typeface="Times New Roman" panose="02020603050405020304" pitchFamily="18" charset="0"/>
              <a:cs typeface="Times New Roman" panose="02020603050405020304" pitchFamily="18" charset="0"/>
            </a:endParaRPr>
          </a:p>
          <a:p>
            <a:pPr marL="0" indent="0">
              <a:buNone/>
            </a:pPr>
            <a:r>
              <a:rPr lang="en-US" altLang="zh-CN" b="1" i="1" dirty="0">
                <a:solidFill>
                  <a:srgbClr val="FF0000"/>
                </a:solidFill>
                <a:latin typeface="Times New Roman" panose="02020603050405020304" pitchFamily="18" charset="0"/>
                <a:cs typeface="Times New Roman" panose="02020603050405020304" pitchFamily="18" charset="0"/>
              </a:rPr>
              <a:t>        I hope you will come here and experience this wonderful festival.</a:t>
            </a:r>
            <a:endParaRPr lang="zh-CN" altLang="zh-CN" b="1" i="1" dirty="0">
              <a:solidFill>
                <a:srgbClr val="FF0000"/>
              </a:solidFill>
              <a:latin typeface="Times New Roman" panose="02020603050405020304" pitchFamily="18" charset="0"/>
              <a:cs typeface="Times New Roman" panose="02020603050405020304" pitchFamily="18" charset="0"/>
            </a:endParaRPr>
          </a:p>
          <a:p>
            <a:pPr marL="0" indent="0" algn="r">
              <a:buNone/>
            </a:pPr>
            <a:r>
              <a:rPr lang="en-US" altLang="zh-CN" b="1" i="1" dirty="0">
                <a:solidFill>
                  <a:srgbClr val="FF0000"/>
                </a:solidFill>
                <a:latin typeface="Times New Roman" panose="02020603050405020304" pitchFamily="18" charset="0"/>
                <a:cs typeface="Times New Roman" panose="02020603050405020304" pitchFamily="18" charset="0"/>
              </a:rPr>
              <a:t>Yours,</a:t>
            </a:r>
            <a:endParaRPr lang="zh-CN" altLang="zh-CN" b="1" i="1" dirty="0">
              <a:solidFill>
                <a:srgbClr val="FF0000"/>
              </a:solidFill>
              <a:latin typeface="Times New Roman" panose="02020603050405020304" pitchFamily="18" charset="0"/>
              <a:cs typeface="Times New Roman" panose="02020603050405020304" pitchFamily="18" charset="0"/>
            </a:endParaRPr>
          </a:p>
          <a:p>
            <a:pPr marL="0" indent="0" algn="r">
              <a:buNone/>
            </a:pPr>
            <a:r>
              <a:rPr lang="en-US" altLang="zh-CN" b="1" i="1" dirty="0">
                <a:solidFill>
                  <a:srgbClr val="FF0000"/>
                </a:solidFill>
                <a:latin typeface="Times New Roman" panose="02020603050405020304" pitchFamily="18" charset="0"/>
                <a:cs typeface="Times New Roman" panose="02020603050405020304" pitchFamily="18" charset="0"/>
              </a:rPr>
              <a:t>Li Hua</a:t>
            </a:r>
            <a:endParaRPr lang="zh-CN" altLang="zh-CN" b="1" i="1" dirty="0">
              <a:solidFill>
                <a:srgbClr val="FF0000"/>
              </a:solidFill>
              <a:latin typeface="Times New Roman" panose="02020603050405020304" pitchFamily="18" charset="0"/>
              <a:cs typeface="Times New Roman" panose="02020603050405020304" pitchFamily="18" charset="0"/>
            </a:endParaRPr>
          </a:p>
          <a:p>
            <a:endParaRPr lang="zh-CN" altLang="en-US" b="1" i="1" dirty="0">
              <a:latin typeface="Times New Roman" panose="02020603050405020304" pitchFamily="18" charset="0"/>
              <a:cs typeface="Times New Roman" panose="02020603050405020304" pitchFamily="18" charset="0"/>
            </a:endParaRPr>
          </a:p>
        </p:txBody>
      </p:sp>
      <p:sp>
        <p:nvSpPr>
          <p:cNvPr id="4" name="矩形 3"/>
          <p:cNvSpPr/>
          <p:nvPr/>
        </p:nvSpPr>
        <p:spPr>
          <a:xfrm>
            <a:off x="686985" y="1481137"/>
            <a:ext cx="10916239" cy="4030980"/>
          </a:xfrm>
          <a:prstGeom prst="rect">
            <a:avLst/>
          </a:prstGeom>
        </p:spPr>
        <p:txBody>
          <a:bodyPr wrap="square">
            <a:spAutoFit/>
          </a:bodyPr>
          <a:lstStyle/>
          <a:p>
            <a:r>
              <a:rPr lang="en-US" altLang="zh-CN" sz="3200" b="1" dirty="0">
                <a:latin typeface="Times New Roman" panose="02020603050405020304" pitchFamily="18" charset="0"/>
                <a:ea typeface="Segoe UI Black" panose="020B0A02040204020203" pitchFamily="34" charset="0"/>
                <a:cs typeface="Times New Roman" panose="02020603050405020304" pitchFamily="18" charset="0"/>
              </a:rPr>
              <a:t>        The Spring Festival, </a:t>
            </a:r>
            <a:r>
              <a:rPr lang="en-US" altLang="zh-CN" sz="3200" b="1" dirty="0">
                <a:solidFill>
                  <a:srgbClr val="0000FF"/>
                </a:solidFill>
                <a:latin typeface="Times New Roman" panose="02020603050405020304" pitchFamily="18" charset="0"/>
                <a:ea typeface="Segoe UI Black" panose="020B0A02040204020203" pitchFamily="34" charset="0"/>
                <a:cs typeface="Times New Roman" panose="02020603050405020304" pitchFamily="18" charset="0"/>
              </a:rPr>
              <a:t>which falls on </a:t>
            </a:r>
            <a:r>
              <a:rPr lang="en-US" altLang="zh-CN" sz="3200" b="1" dirty="0">
                <a:latin typeface="Times New Roman" panose="02020603050405020304" pitchFamily="18" charset="0"/>
                <a:ea typeface="Segoe UI Black" panose="020B0A02040204020203" pitchFamily="34" charset="0"/>
                <a:cs typeface="Times New Roman" panose="02020603050405020304" pitchFamily="18" charset="0"/>
              </a:rPr>
              <a:t>the 1st day of the 1st lunar month, </a:t>
            </a:r>
            <a:r>
              <a:rPr lang="en-US" altLang="zh-CN" sz="3200" b="1" dirty="0">
                <a:solidFill>
                  <a:srgbClr val="0000FF"/>
                </a:solidFill>
                <a:latin typeface="Times New Roman" panose="02020603050405020304" pitchFamily="18" charset="0"/>
                <a:ea typeface="Segoe UI Black" panose="020B0A02040204020203" pitchFamily="34" charset="0"/>
                <a:cs typeface="Times New Roman" panose="02020603050405020304" pitchFamily="18" charset="0"/>
              </a:rPr>
              <a:t>was originally celebrated to </a:t>
            </a:r>
            <a:r>
              <a:rPr lang="en-US" altLang="zh-CN" sz="3200" b="1" dirty="0">
                <a:latin typeface="Times New Roman" panose="02020603050405020304" pitchFamily="18" charset="0"/>
                <a:ea typeface="Segoe UI Black" panose="020B0A02040204020203" pitchFamily="34" charset="0"/>
                <a:cs typeface="Times New Roman" panose="02020603050405020304" pitchFamily="18" charset="0"/>
              </a:rPr>
              <a:t>scare away a fierce beast “</a:t>
            </a:r>
            <a:r>
              <a:rPr lang="en-US" altLang="zh-CN" sz="3200" b="1" dirty="0" err="1">
                <a:latin typeface="Times New Roman" panose="02020603050405020304" pitchFamily="18" charset="0"/>
                <a:ea typeface="Segoe UI Black" panose="020B0A02040204020203" pitchFamily="34" charset="0"/>
                <a:cs typeface="Times New Roman" panose="02020603050405020304" pitchFamily="18" charset="0"/>
              </a:rPr>
              <a:t>Nian</a:t>
            </a:r>
            <a:r>
              <a:rPr lang="en-US" altLang="zh-CN" sz="32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altLang="zh-CN" sz="3200" b="1" dirty="0">
                <a:solidFill>
                  <a:srgbClr val="0000FF"/>
                </a:solidFill>
                <a:latin typeface="Times New Roman" panose="02020603050405020304" pitchFamily="18" charset="0"/>
                <a:ea typeface="Segoe UI Black" panose="020B0A02040204020203" pitchFamily="34" charset="0"/>
                <a:cs typeface="Times New Roman" panose="02020603050405020304" pitchFamily="18" charset="0"/>
              </a:rPr>
              <a:t>and now to </a:t>
            </a:r>
            <a:r>
              <a:rPr lang="en-US" altLang="zh-CN" sz="3200" b="1" dirty="0">
                <a:latin typeface="Times New Roman" panose="02020603050405020304" pitchFamily="18" charset="0"/>
                <a:ea typeface="Segoe UI Black" panose="020B0A02040204020203" pitchFamily="34" charset="0"/>
                <a:cs typeface="Times New Roman" panose="02020603050405020304" pitchFamily="18" charset="0"/>
              </a:rPr>
              <a:t>welcome the coming of spring and new life. It is the most important time in a year when people enjoy family reunion dinner and watch New Year Gala on CCTV. </a:t>
            </a:r>
            <a:r>
              <a:rPr lang="en-US" altLang="zh-CN" sz="3200" b="1" dirty="0">
                <a:solidFill>
                  <a:srgbClr val="0000FF"/>
                </a:solidFill>
                <a:latin typeface="Times New Roman" panose="02020603050405020304" pitchFamily="18" charset="0"/>
                <a:ea typeface="Segoe UI Black" panose="020B0A02040204020203" pitchFamily="34" charset="0"/>
                <a:cs typeface="Times New Roman" panose="02020603050405020304" pitchFamily="18" charset="0"/>
              </a:rPr>
              <a:t>On New Year’s Day</a:t>
            </a:r>
            <a:r>
              <a:rPr lang="en-US" altLang="zh-CN" sz="3200" b="1" dirty="0">
                <a:latin typeface="Times New Roman" panose="02020603050405020304" pitchFamily="18" charset="0"/>
                <a:ea typeface="Segoe UI Black" panose="020B0A02040204020203" pitchFamily="34" charset="0"/>
                <a:cs typeface="Times New Roman" panose="02020603050405020304" pitchFamily="18" charset="0"/>
              </a:rPr>
              <a:t>, the children are looking forward to receiving lucky money, eating delicious dumplings, and setting off fireworks.</a:t>
            </a:r>
            <a:endParaRPr lang="en-US" altLang="zh-CN" sz="3200" b="1" dirty="0">
              <a:latin typeface="Times New Roman" panose="02020603050405020304" pitchFamily="18" charset="0"/>
              <a:ea typeface="Segoe UI Black" panose="020B0A02040204020203"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eng'ming'zhi\Desktop\5e65097495b6b1583679860658.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5659" y="-472519"/>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内容占位符 2"/>
          <p:cNvSpPr txBox="1"/>
          <p:nvPr/>
        </p:nvSpPr>
        <p:spPr>
          <a:xfrm>
            <a:off x="669304" y="533884"/>
            <a:ext cx="11142482" cy="600772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3200" b="1" dirty="0"/>
              <a:t>                           </a:t>
            </a:r>
            <a:r>
              <a:rPr lang="zh-CN" altLang="en-US" sz="3200" b="1" dirty="0">
                <a:latin typeface="楷体" panose="02010609060101010101" pitchFamily="49" charset="-122"/>
                <a:ea typeface="楷体" panose="02010609060101010101" pitchFamily="49" charset="-122"/>
              </a:rPr>
              <a:t>假定你是李华，你的美国朋友</a:t>
            </a:r>
            <a:r>
              <a:rPr lang="en-US" altLang="zh-CN" sz="3200" b="1" dirty="0">
                <a:latin typeface="Times New Roman" panose="02020603050405020304" pitchFamily="18" charset="0"/>
                <a:ea typeface="楷体" panose="02010609060101010101" pitchFamily="49" charset="-122"/>
                <a:cs typeface="Times New Roman" panose="02020603050405020304" pitchFamily="18" charset="0"/>
              </a:rPr>
              <a:t>Linda</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对中国</a:t>
            </a:r>
            <a:endParaRPr lang="en-US" altLang="zh-CN" sz="3200" b="1" dirty="0">
              <a:latin typeface="Times New Roman" panose="02020603050405020304" pitchFamily="18" charset="0"/>
              <a:ea typeface="楷体" panose="02010609060101010101" pitchFamily="49" charset="-122"/>
              <a:cs typeface="Times New Roman" panose="02020603050405020304" pitchFamily="18" charset="0"/>
            </a:endParaRPr>
          </a:p>
          <a:p>
            <a:pPr marL="0" indent="0">
              <a:buNone/>
            </a:pPr>
            <a:r>
              <a:rPr lang="en-US" altLang="zh-CN" sz="3200" b="1" dirty="0">
                <a:latin typeface="Times New Roman" panose="02020603050405020304" pitchFamily="18" charset="0"/>
                <a:ea typeface="楷体" panose="02010609060101010101" pitchFamily="49" charset="-122"/>
                <a:cs typeface="Times New Roman" panose="02020603050405020304" pitchFamily="18" charset="0"/>
              </a:rPr>
              <a:t>                      </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文化和习俗很感兴趣，近日</a:t>
            </a:r>
            <a:r>
              <a:rPr lang="zh-CN" altLang="en-US" sz="3200" b="1" dirty="0">
                <a:latin typeface="楷体" panose="02010609060101010101" pitchFamily="49" charset="-122"/>
                <a:ea typeface="楷体" panose="02010609060101010101" pitchFamily="49" charset="-122"/>
              </a:rPr>
              <a:t>她给你写信询问清明</a:t>
            </a:r>
            <a:endParaRPr lang="en-US" altLang="zh-CN" sz="3200" b="1" dirty="0">
              <a:latin typeface="楷体" panose="02010609060101010101" pitchFamily="49" charset="-122"/>
              <a:ea typeface="楷体" panose="02010609060101010101" pitchFamily="49" charset="-122"/>
            </a:endParaRPr>
          </a:p>
          <a:p>
            <a:pPr marL="0" indent="0">
              <a:buNone/>
            </a:pPr>
            <a:r>
              <a:rPr lang="en-US" altLang="zh-CN" sz="3200" b="1" dirty="0">
                <a:latin typeface="楷体" panose="02010609060101010101" pitchFamily="49" charset="-122"/>
                <a:ea typeface="楷体" panose="02010609060101010101" pitchFamily="49" charset="-122"/>
              </a:rPr>
              <a:t>           </a:t>
            </a:r>
            <a:r>
              <a:rPr lang="zh-CN" altLang="en-US" sz="3200" b="1" dirty="0">
                <a:latin typeface="楷体" panose="02010609060101010101" pitchFamily="49" charset="-122"/>
                <a:ea typeface="楷体" panose="02010609060101010101" pitchFamily="49" charset="-122"/>
              </a:rPr>
              <a:t>节的信息，请你给她写封</a:t>
            </a:r>
            <a:r>
              <a:rPr lang="en-US" altLang="zh-CN" sz="3200" b="1" dirty="0">
                <a:latin typeface="Times New Roman" panose="02020603050405020304" pitchFamily="18" charset="0"/>
                <a:ea typeface="楷体" panose="02010609060101010101" pitchFamily="49" charset="-122"/>
                <a:cs typeface="Times New Roman" panose="02020603050405020304" pitchFamily="18" charset="0"/>
              </a:rPr>
              <a:t>email</a:t>
            </a:r>
            <a:r>
              <a:rPr lang="zh-CN" altLang="en-US" sz="3200" b="1" dirty="0">
                <a:latin typeface="楷体" panose="02010609060101010101" pitchFamily="49" charset="-122"/>
                <a:ea typeface="楷体" panose="02010609060101010101" pitchFamily="49" charset="-122"/>
              </a:rPr>
              <a:t>介绍这个节日。</a:t>
            </a:r>
            <a:endParaRPr lang="en-US" altLang="zh-CN" sz="3200" b="1" dirty="0">
              <a:latin typeface="楷体" panose="02010609060101010101" pitchFamily="49" charset="-122"/>
              <a:ea typeface="楷体" panose="02010609060101010101" pitchFamily="49" charset="-122"/>
            </a:endParaRPr>
          </a:p>
          <a:p>
            <a:pPr marL="0" indent="0">
              <a:buNone/>
            </a:pPr>
            <a:r>
              <a:rPr lang="en-US" altLang="zh-CN" sz="3200" b="1" dirty="0">
                <a:latin typeface="楷体" panose="02010609060101010101" pitchFamily="49" charset="-122"/>
                <a:ea typeface="楷体" panose="02010609060101010101" pitchFamily="49" charset="-122"/>
              </a:rPr>
              <a:t>           </a:t>
            </a:r>
            <a:endParaRPr lang="en-US" altLang="zh-CN" sz="3200" b="1" dirty="0">
              <a:latin typeface="楷体" panose="02010609060101010101" pitchFamily="49" charset="-122"/>
              <a:ea typeface="楷体" panose="02010609060101010101" pitchFamily="49" charset="-122"/>
            </a:endParaRPr>
          </a:p>
          <a:p>
            <a:pPr marL="0" indent="0">
              <a:buNone/>
            </a:pPr>
            <a:r>
              <a:rPr lang="zh-CN" altLang="en-US" sz="3200" b="1" dirty="0">
                <a:latin typeface="楷体" panose="02010609060101010101" pitchFamily="49" charset="-122"/>
                <a:ea typeface="楷体" panose="02010609060101010101" pitchFamily="49" charset="-122"/>
              </a:rPr>
              <a:t>要点如下：</a:t>
            </a:r>
            <a:endParaRPr lang="zh-CN" altLang="en-US" sz="3200" b="1"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lang="zh-CN" altLang="en-US" sz="3200" b="1" dirty="0">
                <a:latin typeface="楷体" panose="02010609060101010101" pitchFamily="49" charset="-122"/>
                <a:ea typeface="楷体" panose="02010609060101010101" pitchFamily="49" charset="-122"/>
              </a:rPr>
              <a:t>  </a:t>
            </a:r>
            <a:r>
              <a:rPr lang="en-US" altLang="zh-CN" sz="3200" b="1" dirty="0">
                <a:latin typeface="楷体" panose="02010609060101010101" pitchFamily="49" charset="-122"/>
                <a:ea typeface="楷体" panose="02010609060101010101" pitchFamily="49" charset="-122"/>
              </a:rPr>
              <a:t>1)</a:t>
            </a:r>
            <a:r>
              <a:rPr lang="zh-CN" altLang="en-US" sz="3200" b="1" dirty="0">
                <a:latin typeface="楷体" panose="02010609060101010101" pitchFamily="49" charset="-122"/>
                <a:ea typeface="楷体" panose="02010609060101010101" pitchFamily="49" charset="-122"/>
              </a:rPr>
              <a:t>清明节的时间及寓意</a:t>
            </a:r>
            <a:r>
              <a:rPr lang="en-US" altLang="zh-CN" sz="3200" b="1" dirty="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lang="zh-CN" altLang="en-US" sz="3200" b="1" dirty="0">
                <a:latin typeface="楷体" panose="02010609060101010101" pitchFamily="49" charset="-122"/>
                <a:ea typeface="楷体" panose="02010609060101010101" pitchFamily="49" charset="-122"/>
              </a:rPr>
              <a:t>  </a:t>
            </a:r>
            <a:r>
              <a:rPr lang="en-US" altLang="zh-CN" sz="3200" b="1" dirty="0">
                <a:latin typeface="楷体" panose="02010609060101010101" pitchFamily="49" charset="-122"/>
                <a:ea typeface="楷体" panose="02010609060101010101" pitchFamily="49" charset="-122"/>
              </a:rPr>
              <a:t>2)</a:t>
            </a:r>
            <a:r>
              <a:rPr lang="zh-CN" altLang="en-US" sz="3200" b="1" dirty="0">
                <a:latin typeface="楷体" panose="02010609060101010101" pitchFamily="49" charset="-122"/>
                <a:ea typeface="楷体" panose="02010609060101010101" pitchFamily="49" charset="-122"/>
              </a:rPr>
              <a:t>清明节的习俗</a:t>
            </a:r>
            <a:r>
              <a:rPr lang="en-US" altLang="zh-CN" sz="3200" b="1" dirty="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lang="zh-CN" altLang="en-US" sz="3200" b="1" dirty="0">
                <a:latin typeface="楷体" panose="02010609060101010101" pitchFamily="49" charset="-122"/>
                <a:ea typeface="楷体" panose="02010609060101010101" pitchFamily="49" charset="-122"/>
              </a:rPr>
              <a:t>  </a:t>
            </a:r>
            <a:endParaRPr lang="zh-CN" altLang="en-US" sz="3200" b="1"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lang="zh-CN" altLang="en-US" sz="3200" b="1" dirty="0">
                <a:latin typeface="楷体" panose="02010609060101010101" pitchFamily="49" charset="-122"/>
                <a:ea typeface="楷体" panose="02010609060101010101" pitchFamily="49" charset="-122"/>
              </a:rPr>
              <a:t>注意：</a:t>
            </a:r>
            <a:endParaRPr lang="zh-CN" altLang="en-US" sz="3200" b="1"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lang="zh-CN" altLang="en-US" sz="3200" b="1" dirty="0">
                <a:latin typeface="楷体" panose="02010609060101010101" pitchFamily="49" charset="-122"/>
                <a:ea typeface="楷体" panose="02010609060101010101" pitchFamily="49" charset="-122"/>
              </a:rPr>
              <a:t>  </a:t>
            </a:r>
            <a:r>
              <a:rPr lang="en-US" altLang="zh-CN" sz="3200" b="1" dirty="0">
                <a:latin typeface="楷体" panose="02010609060101010101" pitchFamily="49" charset="-122"/>
                <a:ea typeface="楷体" panose="02010609060101010101" pitchFamily="49" charset="-122"/>
              </a:rPr>
              <a:t>1)</a:t>
            </a:r>
            <a:r>
              <a:rPr lang="zh-CN" altLang="en-US" sz="3200" b="1" dirty="0">
                <a:latin typeface="楷体" panose="02010609060101010101" pitchFamily="49" charset="-122"/>
                <a:ea typeface="楷体" panose="02010609060101010101" pitchFamily="49" charset="-122"/>
              </a:rPr>
              <a:t>词数</a:t>
            </a:r>
            <a:r>
              <a:rPr lang="en-US" altLang="zh-CN" sz="3200" b="1" dirty="0">
                <a:latin typeface="楷体" panose="02010609060101010101" pitchFamily="49" charset="-122"/>
                <a:ea typeface="楷体" panose="02010609060101010101" pitchFamily="49" charset="-122"/>
              </a:rPr>
              <a:t>80</a:t>
            </a:r>
            <a:r>
              <a:rPr lang="zh-CN" altLang="en-US" sz="3200" b="1" dirty="0">
                <a:latin typeface="楷体" panose="02010609060101010101" pitchFamily="49" charset="-122"/>
                <a:ea typeface="楷体" panose="02010609060101010101" pitchFamily="49" charset="-122"/>
              </a:rPr>
              <a:t>左右</a:t>
            </a:r>
            <a:r>
              <a:rPr lang="en-US" altLang="zh-CN" sz="3200" b="1" dirty="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lang="zh-CN" altLang="en-US" sz="3200" b="1" dirty="0">
                <a:latin typeface="楷体" panose="02010609060101010101" pitchFamily="49" charset="-122"/>
                <a:ea typeface="楷体" panose="02010609060101010101" pitchFamily="49" charset="-122"/>
              </a:rPr>
              <a:t>  </a:t>
            </a:r>
            <a:r>
              <a:rPr lang="en-US" altLang="zh-CN" sz="3200" b="1" dirty="0">
                <a:latin typeface="楷体" panose="02010609060101010101" pitchFamily="49" charset="-122"/>
                <a:ea typeface="楷体" panose="02010609060101010101" pitchFamily="49" charset="-122"/>
              </a:rPr>
              <a:t>2)</a:t>
            </a:r>
            <a:r>
              <a:rPr lang="zh-CN" altLang="en-US" sz="3200" b="1" dirty="0">
                <a:latin typeface="楷体" panose="02010609060101010101" pitchFamily="49" charset="-122"/>
                <a:ea typeface="楷体" panose="02010609060101010101" pitchFamily="49" charset="-122"/>
              </a:rPr>
              <a:t>可以适当增加细节，以使行文连贯</a:t>
            </a:r>
            <a:r>
              <a:rPr lang="en-US" altLang="zh-CN" sz="3200" b="1" dirty="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a:p>
            <a:pPr marL="0" indent="0">
              <a:buFont typeface="Arial" panose="020B0604020202020204" pitchFamily="34" charset="0"/>
              <a:buNone/>
            </a:pPr>
            <a:r>
              <a:rPr lang="zh-CN" altLang="en-US" sz="3200" b="1" dirty="0">
                <a:latin typeface="楷体" panose="02010609060101010101" pitchFamily="49" charset="-122"/>
                <a:ea typeface="楷体" panose="02010609060101010101" pitchFamily="49" charset="-122"/>
              </a:rPr>
              <a:t>  </a:t>
            </a:r>
            <a:r>
              <a:rPr lang="en-US" altLang="zh-CN" sz="3200" b="1" dirty="0">
                <a:latin typeface="楷体" panose="02010609060101010101" pitchFamily="49" charset="-122"/>
                <a:ea typeface="楷体" panose="02010609060101010101" pitchFamily="49" charset="-122"/>
              </a:rPr>
              <a:t>3)</a:t>
            </a:r>
            <a:r>
              <a:rPr lang="zh-CN" altLang="en-US" sz="3200" b="1" dirty="0">
                <a:latin typeface="楷体" panose="02010609060101010101" pitchFamily="49" charset="-122"/>
                <a:ea typeface="楷体" panose="02010609060101010101" pitchFamily="49" charset="-122"/>
              </a:rPr>
              <a:t>开头和结尾已为你写好。</a:t>
            </a:r>
            <a:endParaRPr lang="zh-CN" altLang="en-US" sz="3200" b="1" dirty="0">
              <a:latin typeface="楷体" panose="02010609060101010101" pitchFamily="49" charset="-122"/>
              <a:ea typeface="楷体" panose="02010609060101010101" pitchFamily="49" charset="-122"/>
            </a:endParaRPr>
          </a:p>
          <a:p>
            <a:pPr marL="0" indent="0">
              <a:buFont typeface="Arial" panose="020B0604020202020204" pitchFamily="34" charset="0"/>
              <a:buNone/>
            </a:pPr>
            <a:endParaRPr lang="zh-CN" altLang="en-US" sz="3200" b="1" dirty="0"/>
          </a:p>
          <a:p>
            <a:pPr marL="0" indent="0">
              <a:buFont typeface="Arial" panose="020B0604020202020204" pitchFamily="34" charset="0"/>
              <a:buNone/>
            </a:pPr>
            <a:endParaRPr lang="zh-CN" altLang="en-US" sz="3200" b="1" dirty="0"/>
          </a:p>
        </p:txBody>
      </p:sp>
      <p:pic>
        <p:nvPicPr>
          <p:cNvPr id="1027" name="Picture 3" descr="C:\Users\cheng'ming'zhi\Desktop\5e4e8afa91f40158220569045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3746" y="3799002"/>
            <a:ext cx="2838254" cy="28382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6595" y="320675"/>
            <a:ext cx="11197590" cy="6596380"/>
          </a:xfrm>
        </p:spPr>
        <p:txBody>
          <a:bodyPr>
            <a:normAutofit fontScale="92500" lnSpcReduction="10000"/>
          </a:bodyPr>
          <a:lstStyle/>
          <a:p>
            <a:pPr marL="0" indent="0">
              <a:buNone/>
            </a:pPr>
            <a:r>
              <a:rPr lang="en-US" altLang="zh-CN" b="1" i="1" dirty="0">
                <a:solidFill>
                  <a:srgbClr val="FF0000"/>
                </a:solidFill>
                <a:latin typeface="Times New Roman" panose="02020603050405020304" pitchFamily="18" charset="0"/>
                <a:cs typeface="Times New Roman" panose="02020603050405020304" pitchFamily="18" charset="0"/>
              </a:rPr>
              <a:t>Dear Linda,</a:t>
            </a:r>
            <a:endParaRPr lang="zh-CN" altLang="zh-CN" b="1" i="1" dirty="0">
              <a:solidFill>
                <a:srgbClr val="FF0000"/>
              </a:solidFill>
              <a:latin typeface="Times New Roman" panose="02020603050405020304" pitchFamily="18" charset="0"/>
              <a:cs typeface="Times New Roman" panose="02020603050405020304" pitchFamily="18" charset="0"/>
            </a:endParaRPr>
          </a:p>
          <a:p>
            <a:pPr marL="0" indent="0">
              <a:buNone/>
            </a:pPr>
            <a:r>
              <a:rPr lang="en-US" altLang="zh-CN" b="1" i="1" dirty="0">
                <a:solidFill>
                  <a:srgbClr val="FF0000"/>
                </a:solidFill>
                <a:latin typeface="Times New Roman" panose="02020603050405020304" pitchFamily="18" charset="0"/>
                <a:cs typeface="Times New Roman" panose="02020603050405020304" pitchFamily="18" charset="0"/>
              </a:rPr>
              <a:t>       In your last letter, you mentioned that you want to know something about the Qingming Festival. I am writing to tell you about it. </a:t>
            </a:r>
            <a:endParaRPr lang="en-US" altLang="zh-CN" b="1" i="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altLang="zh-CN" b="1" i="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altLang="zh-CN" b="1" i="1" dirty="0">
              <a:latin typeface="Times New Roman" panose="02020603050405020304" pitchFamily="18" charset="0"/>
              <a:cs typeface="Times New Roman" panose="02020603050405020304" pitchFamily="18" charset="0"/>
            </a:endParaRPr>
          </a:p>
          <a:p>
            <a:pPr marL="0" indent="0">
              <a:buNone/>
            </a:pPr>
            <a:endParaRPr lang="en-US" altLang="zh-CN" b="1" i="1" dirty="0">
              <a:latin typeface="Times New Roman" panose="02020603050405020304" pitchFamily="18" charset="0"/>
              <a:cs typeface="Times New Roman" panose="02020603050405020304" pitchFamily="18" charset="0"/>
            </a:endParaRPr>
          </a:p>
          <a:p>
            <a:pPr marL="0" indent="0">
              <a:buNone/>
            </a:pPr>
            <a:endParaRPr lang="en-US" altLang="zh-CN" b="1" i="1" dirty="0">
              <a:latin typeface="Times New Roman" panose="02020603050405020304" pitchFamily="18" charset="0"/>
              <a:cs typeface="Times New Roman" panose="02020603050405020304" pitchFamily="18" charset="0"/>
            </a:endParaRPr>
          </a:p>
          <a:p>
            <a:pPr marL="0" indent="0">
              <a:buNone/>
            </a:pPr>
            <a:endParaRPr lang="en-US" altLang="zh-CN" b="1" i="1" dirty="0">
              <a:latin typeface="Times New Roman" panose="02020603050405020304" pitchFamily="18" charset="0"/>
              <a:cs typeface="Times New Roman" panose="02020603050405020304" pitchFamily="18" charset="0"/>
            </a:endParaRPr>
          </a:p>
          <a:p>
            <a:pPr marL="0" indent="0">
              <a:buNone/>
            </a:pPr>
            <a:endParaRPr lang="en-US" altLang="zh-CN" b="1" i="1" dirty="0">
              <a:latin typeface="Times New Roman" panose="02020603050405020304" pitchFamily="18" charset="0"/>
              <a:cs typeface="Times New Roman" panose="02020603050405020304" pitchFamily="18" charset="0"/>
            </a:endParaRPr>
          </a:p>
          <a:p>
            <a:pPr marL="0" indent="0">
              <a:buNone/>
            </a:pPr>
            <a:endParaRPr lang="en-US" altLang="zh-CN" b="1" i="1" dirty="0">
              <a:latin typeface="Times New Roman" panose="02020603050405020304" pitchFamily="18" charset="0"/>
              <a:cs typeface="Times New Roman" panose="02020603050405020304" pitchFamily="18" charset="0"/>
            </a:endParaRPr>
          </a:p>
          <a:p>
            <a:pPr marL="0" indent="0">
              <a:buNone/>
            </a:pPr>
            <a:endParaRPr lang="en-US" altLang="zh-CN" b="1" i="1" dirty="0">
              <a:latin typeface="Times New Roman" panose="02020603050405020304" pitchFamily="18" charset="0"/>
              <a:cs typeface="Times New Roman" panose="02020603050405020304" pitchFamily="18" charset="0"/>
            </a:endParaRPr>
          </a:p>
          <a:p>
            <a:pPr marL="0" indent="0">
              <a:buNone/>
            </a:pPr>
            <a:endParaRPr lang="en-US" altLang="zh-CN" b="1" i="1" dirty="0">
              <a:latin typeface="Times New Roman" panose="02020603050405020304" pitchFamily="18" charset="0"/>
              <a:cs typeface="Times New Roman" panose="02020603050405020304" pitchFamily="18" charset="0"/>
            </a:endParaRPr>
          </a:p>
          <a:p>
            <a:pPr marL="0" indent="0">
              <a:buNone/>
            </a:pPr>
            <a:r>
              <a:rPr lang="en-US" altLang="zh-CN" b="1" i="1" dirty="0">
                <a:solidFill>
                  <a:srgbClr val="FF0000"/>
                </a:solidFill>
                <a:latin typeface="Times New Roman" panose="02020603050405020304" pitchFamily="18" charset="0"/>
                <a:cs typeface="Times New Roman" panose="02020603050405020304" pitchFamily="18" charset="0"/>
              </a:rPr>
              <a:t>        I hope you will come here and experience this wonderful festival.</a:t>
            </a:r>
            <a:endParaRPr lang="zh-CN" altLang="zh-CN" b="1" i="1" dirty="0">
              <a:solidFill>
                <a:srgbClr val="FF0000"/>
              </a:solidFill>
              <a:latin typeface="Times New Roman" panose="02020603050405020304" pitchFamily="18" charset="0"/>
              <a:cs typeface="Times New Roman" panose="02020603050405020304" pitchFamily="18" charset="0"/>
            </a:endParaRPr>
          </a:p>
          <a:p>
            <a:pPr marL="0" indent="0" algn="r">
              <a:buNone/>
            </a:pPr>
            <a:r>
              <a:rPr lang="en-US" altLang="zh-CN" b="1" i="1" dirty="0">
                <a:solidFill>
                  <a:srgbClr val="FF0000"/>
                </a:solidFill>
                <a:latin typeface="Times New Roman" panose="02020603050405020304" pitchFamily="18" charset="0"/>
                <a:cs typeface="Times New Roman" panose="02020603050405020304" pitchFamily="18" charset="0"/>
              </a:rPr>
              <a:t>Yours,</a:t>
            </a:r>
            <a:endParaRPr lang="zh-CN" altLang="zh-CN" b="1" i="1" dirty="0">
              <a:solidFill>
                <a:srgbClr val="FF0000"/>
              </a:solidFill>
              <a:latin typeface="Times New Roman" panose="02020603050405020304" pitchFamily="18" charset="0"/>
              <a:cs typeface="Times New Roman" panose="02020603050405020304" pitchFamily="18" charset="0"/>
            </a:endParaRPr>
          </a:p>
          <a:p>
            <a:pPr marL="0" indent="0" algn="r">
              <a:buNone/>
            </a:pPr>
            <a:r>
              <a:rPr lang="en-US" altLang="zh-CN" b="1" i="1" dirty="0">
                <a:solidFill>
                  <a:srgbClr val="FF0000"/>
                </a:solidFill>
                <a:latin typeface="Times New Roman" panose="02020603050405020304" pitchFamily="18" charset="0"/>
                <a:cs typeface="Times New Roman" panose="02020603050405020304" pitchFamily="18" charset="0"/>
              </a:rPr>
              <a:t>Li Hua</a:t>
            </a:r>
            <a:endParaRPr lang="zh-CN" altLang="zh-CN" b="1" i="1" dirty="0">
              <a:solidFill>
                <a:srgbClr val="FF0000"/>
              </a:solidFill>
              <a:latin typeface="Times New Roman" panose="02020603050405020304" pitchFamily="18" charset="0"/>
              <a:cs typeface="Times New Roman" panose="02020603050405020304" pitchFamily="18" charset="0"/>
            </a:endParaRPr>
          </a:p>
          <a:p>
            <a:endParaRPr lang="zh-CN" altLang="en-US" b="1" i="1" dirty="0">
              <a:latin typeface="Times New Roman" panose="02020603050405020304" pitchFamily="18" charset="0"/>
              <a:cs typeface="Times New Roman" panose="02020603050405020304" pitchFamily="18" charset="0"/>
            </a:endParaRPr>
          </a:p>
        </p:txBody>
      </p:sp>
      <p:sp>
        <p:nvSpPr>
          <p:cNvPr id="4" name="矩形 3"/>
          <p:cNvSpPr/>
          <p:nvPr/>
        </p:nvSpPr>
        <p:spPr>
          <a:xfrm>
            <a:off x="686985" y="1481137"/>
            <a:ext cx="10916239" cy="3538220"/>
          </a:xfrm>
          <a:prstGeom prst="rect">
            <a:avLst/>
          </a:prstGeom>
        </p:spPr>
        <p:txBody>
          <a:bodyPr wrap="square">
            <a:spAutoFit/>
          </a:bodyPr>
          <a:lstStyle/>
          <a:p>
            <a:r>
              <a:rPr lang="en-US" altLang="zh-CN" sz="3200" b="1" dirty="0">
                <a:latin typeface="Times New Roman" panose="02020603050405020304" pitchFamily="18" charset="0"/>
                <a:ea typeface="Segoe UI Black" panose="020B0A02040204020203" pitchFamily="34" charset="0"/>
                <a:cs typeface="Times New Roman" panose="02020603050405020304" pitchFamily="18" charset="0"/>
              </a:rPr>
              <a:t>        The Qingming Festival, </a:t>
            </a:r>
            <a:r>
              <a:rPr lang="en-US" altLang="zh-CN" sz="3200" b="1" dirty="0">
                <a:solidFill>
                  <a:srgbClr val="0000FF"/>
                </a:solidFill>
                <a:latin typeface="Times New Roman" panose="02020603050405020304" pitchFamily="18" charset="0"/>
                <a:ea typeface="Segoe UI Black" panose="020B0A02040204020203" pitchFamily="34" charset="0"/>
                <a:cs typeface="Times New Roman" panose="02020603050405020304" pitchFamily="18" charset="0"/>
              </a:rPr>
              <a:t>which falls on </a:t>
            </a:r>
            <a:r>
              <a:rPr lang="en-US" altLang="zh-CN" sz="3200" b="1" dirty="0">
                <a:latin typeface="Times New Roman" panose="02020603050405020304" pitchFamily="18" charset="0"/>
                <a:ea typeface="Segoe UI Black" panose="020B0A02040204020203" pitchFamily="34" charset="0"/>
                <a:cs typeface="Times New Roman" panose="02020603050405020304" pitchFamily="18" charset="0"/>
              </a:rPr>
              <a:t>April 4-6 each year, </a:t>
            </a:r>
            <a:r>
              <a:rPr lang="en-US" altLang="zh-CN" sz="3200" b="1" dirty="0">
                <a:solidFill>
                  <a:srgbClr val="0000FF"/>
                </a:solidFill>
                <a:latin typeface="Times New Roman" panose="02020603050405020304" pitchFamily="18" charset="0"/>
                <a:ea typeface="Segoe UI Black" panose="020B0A02040204020203" pitchFamily="34" charset="0"/>
                <a:cs typeface="Times New Roman" panose="02020603050405020304" pitchFamily="18" charset="0"/>
              </a:rPr>
              <a:t>is celebrated to be in memory of</a:t>
            </a:r>
            <a:r>
              <a:rPr lang="en-US" altLang="zh-CN" sz="3200" b="1" dirty="0">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 those late ancestors</a:t>
            </a:r>
            <a:r>
              <a:rPr lang="en-US" altLang="zh-CN" sz="3200" b="1" dirty="0">
                <a:latin typeface="Times New Roman" panose="02020603050405020304" pitchFamily="18" charset="0"/>
                <a:ea typeface="Segoe UI Black" panose="020B0A02040204020203" pitchFamily="34" charset="0"/>
                <a:cs typeface="Times New Roman" panose="02020603050405020304" pitchFamily="18" charset="0"/>
              </a:rPr>
              <a:t> </a:t>
            </a:r>
            <a:r>
              <a:rPr lang="en-US" altLang="zh-CN" sz="3200" b="1" dirty="0">
                <a:solidFill>
                  <a:srgbClr val="0000FF"/>
                </a:solidFill>
                <a:latin typeface="Times New Roman" panose="02020603050405020304" pitchFamily="18" charset="0"/>
                <a:ea typeface="Segoe UI Black" panose="020B0A02040204020203" pitchFamily="34" charset="0"/>
                <a:cs typeface="Times New Roman" panose="02020603050405020304" pitchFamily="18" charset="0"/>
              </a:rPr>
              <a:t>and </a:t>
            </a:r>
            <a:r>
              <a:rPr lang="en-US" altLang="zh-CN" sz="3200" b="1" dirty="0">
                <a:solidFill>
                  <a:schemeClr val="tx1"/>
                </a:solidFill>
                <a:latin typeface="Times New Roman" panose="02020603050405020304" pitchFamily="18" charset="0"/>
                <a:ea typeface="Segoe UI Black" panose="020B0A02040204020203" pitchFamily="34" charset="0"/>
                <a:cs typeface="Times New Roman" panose="02020603050405020304" pitchFamily="18" charset="0"/>
              </a:rPr>
              <a:t> to experience the refreshing early spring</a:t>
            </a:r>
            <a:r>
              <a:rPr lang="en-US" altLang="zh-CN" sz="3200" b="1" dirty="0">
                <a:latin typeface="Times New Roman" panose="02020603050405020304" pitchFamily="18" charset="0"/>
                <a:ea typeface="Segoe UI Black" panose="020B0A02040204020203" pitchFamily="34" charset="0"/>
                <a:cs typeface="Times New Roman" panose="02020603050405020304" pitchFamily="18" charset="0"/>
              </a:rPr>
              <a:t>. It is considered one of the 24 solar terms, a perfect combination of nature and humanity. </a:t>
            </a:r>
            <a:r>
              <a:rPr lang="en-US" altLang="zh-CN" sz="3200" b="1" dirty="0">
                <a:solidFill>
                  <a:srgbClr val="0000FF"/>
                </a:solidFill>
                <a:latin typeface="Times New Roman" panose="02020603050405020304" pitchFamily="18" charset="0"/>
                <a:ea typeface="Segoe UI Black" panose="020B0A02040204020203" pitchFamily="34" charset="0"/>
                <a:cs typeface="Times New Roman" panose="02020603050405020304" pitchFamily="18" charset="0"/>
              </a:rPr>
              <a:t>On this day</a:t>
            </a:r>
            <a:r>
              <a:rPr lang="en-US" altLang="zh-CN" sz="3200" b="1" dirty="0">
                <a:latin typeface="Times New Roman" panose="02020603050405020304" pitchFamily="18" charset="0"/>
                <a:ea typeface="Segoe UI Black" panose="020B0A02040204020203" pitchFamily="34" charset="0"/>
                <a:cs typeface="Times New Roman" panose="02020603050405020304" pitchFamily="18" charset="0"/>
              </a:rPr>
              <a:t>, we Chinese often sweep the tombs of ancestors, go spring outing and eat traditional green rice balls called Qingtuan.</a:t>
            </a:r>
            <a:endParaRPr lang="en-US" altLang="zh-CN" sz="3200" b="1" dirty="0">
              <a:latin typeface="Times New Roman" panose="02020603050405020304" pitchFamily="18" charset="0"/>
              <a:ea typeface="Segoe UI Black" panose="020B0A02040204020203"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21173726">
            <a:off x="447584" y="888604"/>
            <a:ext cx="10543842" cy="3125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8000" b="1" dirty="0">
                <a:solidFill>
                  <a:schemeClr val="tx1"/>
                </a:solidFill>
                <a:latin typeface="MV Boli" panose="02000500030200090000" pitchFamily="2" charset="0"/>
                <a:cs typeface="MV Boli" panose="02000500030200090000" pitchFamily="2" charset="0"/>
              </a:rPr>
              <a:t>How to </a:t>
            </a:r>
            <a:r>
              <a:rPr lang="en-US" altLang="zh-CN" sz="8000" b="1" dirty="0">
                <a:solidFill>
                  <a:srgbClr val="00B0F0"/>
                </a:solidFill>
                <a:latin typeface="MV Boli" panose="02000500030200090000" pitchFamily="2" charset="0"/>
                <a:cs typeface="MV Boli" panose="02000500030200090000" pitchFamily="2" charset="0"/>
              </a:rPr>
              <a:t>introduce </a:t>
            </a:r>
            <a:endParaRPr lang="en-US" altLang="zh-CN" sz="8000" b="1" dirty="0">
              <a:solidFill>
                <a:srgbClr val="00B0F0"/>
              </a:solidFill>
              <a:latin typeface="MV Boli" panose="02000500030200090000" pitchFamily="2" charset="0"/>
              <a:cs typeface="MV Boli" panose="02000500030200090000" pitchFamily="2" charset="0"/>
            </a:endParaRPr>
          </a:p>
          <a:p>
            <a:r>
              <a:rPr lang="en-US" altLang="zh-CN" sz="8000" b="1" dirty="0">
                <a:solidFill>
                  <a:srgbClr val="FF0000"/>
                </a:solidFill>
                <a:latin typeface="MV Boli" panose="02000500030200090000" pitchFamily="2" charset="0"/>
                <a:cs typeface="MV Boli" panose="02000500030200090000" pitchFamily="2" charset="0"/>
              </a:rPr>
              <a:t>a festival </a:t>
            </a:r>
            <a:r>
              <a:rPr lang="en-US" altLang="zh-CN" sz="8000" b="1" dirty="0">
                <a:solidFill>
                  <a:schemeClr val="tx1"/>
                </a:solidFill>
                <a:latin typeface="MV Boli" panose="02000500030200090000" pitchFamily="2" charset="0"/>
                <a:cs typeface="MV Boli" panose="02000500030200090000" pitchFamily="2" charset="0"/>
              </a:rPr>
              <a:t>?</a:t>
            </a:r>
            <a:endParaRPr lang="zh-CN" altLang="en-US" sz="8000" b="1" dirty="0">
              <a:solidFill>
                <a:srgbClr val="FF0000"/>
              </a:solidFill>
              <a:latin typeface="MV Boli" panose="02000500030200090000" pitchFamily="2" charset="0"/>
              <a:cs typeface="MV Boli" panose="02000500030200090000" pitchFamily="2"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052359"/>
            <a:ext cx="12192000" cy="48150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21173726">
            <a:off x="633293" y="1712388"/>
            <a:ext cx="6368944" cy="3125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5400" b="1" dirty="0">
                <a:solidFill>
                  <a:schemeClr val="tx1"/>
                </a:solidFill>
                <a:latin typeface="MV Boli" panose="02000500030200090000" pitchFamily="2" charset="0"/>
                <a:cs typeface="MV Boli" panose="02000500030200090000" pitchFamily="2" charset="0"/>
              </a:rPr>
              <a:t>How to </a:t>
            </a:r>
            <a:r>
              <a:rPr lang="en-US" altLang="zh-CN" sz="5400" b="1" dirty="0">
                <a:solidFill>
                  <a:srgbClr val="00B0F0"/>
                </a:solidFill>
                <a:latin typeface="MV Boli" panose="02000500030200090000" pitchFamily="2" charset="0"/>
                <a:cs typeface="MV Boli" panose="02000500030200090000" pitchFamily="2" charset="0"/>
              </a:rPr>
              <a:t>introduce </a:t>
            </a:r>
            <a:endParaRPr lang="en-US" altLang="zh-CN" sz="5400" b="1" dirty="0">
              <a:solidFill>
                <a:srgbClr val="00B0F0"/>
              </a:solidFill>
              <a:latin typeface="MV Boli" panose="02000500030200090000" pitchFamily="2" charset="0"/>
              <a:cs typeface="MV Boli" panose="02000500030200090000" pitchFamily="2" charset="0"/>
            </a:endParaRPr>
          </a:p>
          <a:p>
            <a:r>
              <a:rPr lang="en-US" altLang="zh-CN" sz="5400" b="1" dirty="0">
                <a:solidFill>
                  <a:srgbClr val="FF0000"/>
                </a:solidFill>
                <a:latin typeface="MV Boli" panose="02000500030200090000" pitchFamily="2" charset="0"/>
                <a:cs typeface="MV Boli" panose="02000500030200090000" pitchFamily="2" charset="0"/>
              </a:rPr>
              <a:t>a festival </a:t>
            </a:r>
            <a:r>
              <a:rPr lang="en-US" altLang="zh-CN" sz="5400" b="1" dirty="0">
                <a:solidFill>
                  <a:schemeClr val="tx1"/>
                </a:solidFill>
                <a:latin typeface="MV Boli" panose="02000500030200090000" pitchFamily="2" charset="0"/>
                <a:cs typeface="MV Boli" panose="02000500030200090000" pitchFamily="2" charset="0"/>
              </a:rPr>
              <a:t>?</a:t>
            </a:r>
            <a:endParaRPr lang="zh-CN" altLang="en-US" sz="5400" b="1" dirty="0">
              <a:solidFill>
                <a:srgbClr val="FF0000"/>
              </a:solidFill>
              <a:latin typeface="MV Boli" panose="02000500030200090000" pitchFamily="2" charset="0"/>
              <a:cs typeface="MV Boli" panose="02000500030200090000" pitchFamily="2" charset="0"/>
            </a:endParaRPr>
          </a:p>
        </p:txBody>
      </p:sp>
      <p:sp>
        <p:nvSpPr>
          <p:cNvPr id="5" name="爆炸形 2 4"/>
          <p:cNvSpPr/>
          <p:nvPr/>
        </p:nvSpPr>
        <p:spPr>
          <a:xfrm>
            <a:off x="6985262" y="326575"/>
            <a:ext cx="4232635" cy="2007910"/>
          </a:xfrm>
          <a:prstGeom prst="irregularSeal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800" b="1" dirty="0"/>
              <a:t>Time </a:t>
            </a:r>
            <a:endParaRPr lang="zh-CN" altLang="en-US" sz="4800" b="1" dirty="0"/>
          </a:p>
        </p:txBody>
      </p:sp>
      <p:sp>
        <p:nvSpPr>
          <p:cNvPr id="6" name="爆炸形 2 5"/>
          <p:cNvSpPr/>
          <p:nvPr/>
        </p:nvSpPr>
        <p:spPr>
          <a:xfrm rot="1064559">
            <a:off x="1449067" y="468893"/>
            <a:ext cx="4551575" cy="2007910"/>
          </a:xfrm>
          <a:prstGeom prst="irregularSeal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800" b="1" dirty="0"/>
              <a:t>Origin</a:t>
            </a:r>
            <a:endParaRPr lang="zh-CN" altLang="en-US" sz="4800" b="1" dirty="0"/>
          </a:p>
        </p:txBody>
      </p:sp>
      <p:sp>
        <p:nvSpPr>
          <p:cNvPr id="7" name="矩形 6"/>
          <p:cNvSpPr/>
          <p:nvPr/>
        </p:nvSpPr>
        <p:spPr>
          <a:xfrm>
            <a:off x="4678837" y="4727245"/>
            <a:ext cx="6096000" cy="369332"/>
          </a:xfrm>
          <a:prstGeom prst="rect">
            <a:avLst/>
          </a:prstGeom>
        </p:spPr>
        <p:txBody>
          <a:bodyPr>
            <a:spAutoFit/>
          </a:bodyPr>
          <a:lstStyle/>
          <a:p>
            <a:pPr algn="ctr"/>
            <a:r>
              <a:rPr lang="en-US" altLang="zh-CN" b="1" dirty="0"/>
              <a:t> </a:t>
            </a:r>
            <a:endParaRPr lang="zh-CN" altLang="en-US" b="1" dirty="0"/>
          </a:p>
        </p:txBody>
      </p:sp>
      <p:sp>
        <p:nvSpPr>
          <p:cNvPr id="8" name="爆炸形 2 7"/>
          <p:cNvSpPr/>
          <p:nvPr/>
        </p:nvSpPr>
        <p:spPr>
          <a:xfrm rot="442405">
            <a:off x="444736" y="4576273"/>
            <a:ext cx="5910443" cy="2007910"/>
          </a:xfrm>
          <a:prstGeom prst="irregularSeal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tLang="zh-CN" sz="4800" b="1" dirty="0"/>
          </a:p>
          <a:p>
            <a:pPr algn="ctr"/>
            <a:r>
              <a:rPr lang="en-US" altLang="zh-CN" sz="4800" b="1" dirty="0"/>
              <a:t>Purpose</a:t>
            </a:r>
            <a:endParaRPr lang="en-US" altLang="zh-CN" sz="4800" b="1" dirty="0"/>
          </a:p>
          <a:p>
            <a:pPr algn="ctr"/>
            <a:r>
              <a:rPr lang="en-US" altLang="zh-CN" sz="4800" b="1" dirty="0"/>
              <a:t> </a:t>
            </a:r>
            <a:endParaRPr lang="zh-CN" altLang="en-US" sz="4800" b="1" dirty="0"/>
          </a:p>
        </p:txBody>
      </p:sp>
      <p:sp>
        <p:nvSpPr>
          <p:cNvPr id="9" name="爆炸形 2 8"/>
          <p:cNvSpPr/>
          <p:nvPr/>
        </p:nvSpPr>
        <p:spPr>
          <a:xfrm rot="21353530">
            <a:off x="5195419" y="3290183"/>
            <a:ext cx="8778801" cy="2007910"/>
          </a:xfrm>
          <a:prstGeom prst="irregularSeal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tLang="zh-CN" sz="4800" b="1" dirty="0"/>
          </a:p>
          <a:p>
            <a:pPr algn="ctr"/>
            <a:r>
              <a:rPr lang="en-US" altLang="zh-CN" sz="4800" b="1" dirty="0"/>
              <a:t>Celebrations</a:t>
            </a:r>
            <a:endParaRPr lang="en-US" altLang="zh-CN" sz="4800" b="1" dirty="0"/>
          </a:p>
          <a:p>
            <a:pPr algn="ctr"/>
            <a:r>
              <a:rPr lang="en-US" altLang="zh-CN" sz="4800" b="1" dirty="0"/>
              <a:t> </a:t>
            </a:r>
            <a:endParaRPr lang="zh-CN" altLang="en-US"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03809" y="414778"/>
            <a:ext cx="1725105" cy="1725105"/>
          </a:xfrm>
        </p:spPr>
      </p:pic>
      <p:sp>
        <p:nvSpPr>
          <p:cNvPr id="6" name="矩形 5"/>
          <p:cNvSpPr/>
          <p:nvPr/>
        </p:nvSpPr>
        <p:spPr>
          <a:xfrm>
            <a:off x="1696826" y="1039303"/>
            <a:ext cx="1272618" cy="47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solidFill>
                <a:latin typeface="Calibri" panose="020F0502020204030204" pitchFamily="34" charset="0"/>
              </a:rPr>
              <a:t>Time </a:t>
            </a:r>
            <a:endParaRPr lang="zh-CN" altLang="en-US" sz="3600" b="1" dirty="0">
              <a:solidFill>
                <a:schemeClr val="tx1"/>
              </a:solidFill>
              <a:latin typeface="Calibri" panose="020F0502020204030204" pitchFamily="34" charset="0"/>
            </a:endParaRPr>
          </a:p>
        </p:txBody>
      </p:sp>
      <p:sp>
        <p:nvSpPr>
          <p:cNvPr id="7" name="圆角矩形 6"/>
          <p:cNvSpPr/>
          <p:nvPr/>
        </p:nvSpPr>
        <p:spPr>
          <a:xfrm>
            <a:off x="0" y="0"/>
            <a:ext cx="5128182" cy="697583"/>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Learning from the book</a:t>
            </a:r>
            <a:endParaRPr lang="zh-CN" altLang="en-US" sz="3600" b="1" dirty="0">
              <a:latin typeface="Times New Roman" panose="02020603050405020304" pitchFamily="18" charset="0"/>
              <a:cs typeface="Times New Roman" panose="02020603050405020304" pitchFamily="18" charset="0"/>
            </a:endParaRPr>
          </a:p>
        </p:txBody>
      </p:sp>
      <p:sp>
        <p:nvSpPr>
          <p:cNvPr id="4" name="矩形 3"/>
          <p:cNvSpPr/>
          <p:nvPr/>
        </p:nvSpPr>
        <p:spPr>
          <a:xfrm>
            <a:off x="763571" y="1857077"/>
            <a:ext cx="11038787" cy="4524315"/>
          </a:xfrm>
          <a:prstGeom prst="rect">
            <a:avLst/>
          </a:prstGeom>
        </p:spPr>
        <p:txBody>
          <a:bodyPr wrap="square">
            <a:spAutoFit/>
          </a:bodyPr>
          <a:lstStyle/>
          <a:p>
            <a:r>
              <a:rPr lang="en-US" altLang="zh-CN" sz="2400" b="1" dirty="0"/>
              <a:t>Some festivals are held to </a:t>
            </a:r>
            <a:r>
              <a:rPr lang="en-US" altLang="zh-CN" sz="2400" b="1" dirty="0" err="1"/>
              <a:t>honour</a:t>
            </a:r>
            <a:r>
              <a:rPr lang="en-US" altLang="zh-CN" sz="2400" b="1" dirty="0"/>
              <a:t> the dead or to satisfy the ancestors, who might return either to help or to do harm. For the Japanese festival </a:t>
            </a:r>
            <a:r>
              <a:rPr lang="en-US" altLang="zh-CN" sz="2400" b="1" dirty="0" err="1"/>
              <a:t>Obon</a:t>
            </a:r>
            <a:r>
              <a:rPr lang="en-US" altLang="zh-CN" sz="2400" b="1" dirty="0"/>
              <a:t>, people should go to clean graves and light incense in memory of their ancestors. They also light lamps and play music because they think that this will lead the ancestors back to earth. In Mexico, </a:t>
            </a:r>
            <a:r>
              <a:rPr lang="en-US" altLang="zh-CN" sz="2400" b="1" dirty="0">
                <a:solidFill>
                  <a:srgbClr val="0000FF"/>
                </a:solidFill>
              </a:rPr>
              <a:t>people celebrate the Day of the Dead in early November.</a:t>
            </a:r>
            <a:r>
              <a:rPr lang="en-US" altLang="zh-CN" sz="2400" b="1" dirty="0"/>
              <a:t> On this important feast day, people eat food in the shape of skulls and cakes with "bones" on them. They offer food, flowers and gifts to the dead. The Western holiday Halloween also had its origin in old beliefs about the return of the spirits of dead people. It is now a children’s festival, when they can dress up and go to their </a:t>
            </a:r>
            <a:r>
              <a:rPr lang="en-US" altLang="zh-CN" sz="2400" b="1" dirty="0" err="1"/>
              <a:t>neighbours’</a:t>
            </a:r>
            <a:r>
              <a:rPr lang="en-US" altLang="zh-CN" sz="2400" b="1" dirty="0"/>
              <a:t> homes to ask for sweets. If the </a:t>
            </a:r>
            <a:r>
              <a:rPr lang="en-US" altLang="zh-CN" sz="2400" b="1" dirty="0" err="1"/>
              <a:t>neighbours</a:t>
            </a:r>
            <a:r>
              <a:rPr lang="en-US" altLang="zh-CN" sz="2400" b="1" dirty="0"/>
              <a:t> do not give any sweets, the children might play a trick on them.</a:t>
            </a:r>
            <a:endParaRPr lang="zh-CN" altLang="en-US" sz="2400" b="1" dirty="0"/>
          </a:p>
        </p:txBody>
      </p:sp>
      <p:sp>
        <p:nvSpPr>
          <p:cNvPr id="8" name="矩形 7"/>
          <p:cNvSpPr/>
          <p:nvPr/>
        </p:nvSpPr>
        <p:spPr>
          <a:xfrm>
            <a:off x="763571" y="1857077"/>
            <a:ext cx="11038787" cy="4524315"/>
          </a:xfrm>
          <a:prstGeom prst="rect">
            <a:avLst/>
          </a:prstGeom>
          <a:solidFill>
            <a:schemeClr val="bg1"/>
          </a:solidFill>
        </p:spPr>
        <p:txBody>
          <a:bodyPr wrap="square">
            <a:spAutoFit/>
          </a:bodyPr>
          <a:lstStyle/>
          <a:p>
            <a:endParaRPr lang="en-US" altLang="zh-CN" sz="2400" b="1" dirty="0"/>
          </a:p>
          <a:p>
            <a:endParaRPr lang="en-US" altLang="zh-CN" sz="2400" b="1" dirty="0"/>
          </a:p>
          <a:p>
            <a:endParaRPr lang="en-US" altLang="zh-CN" sz="2400" b="1" dirty="0"/>
          </a:p>
          <a:p>
            <a:r>
              <a:rPr lang="en-US" altLang="zh-CN" sz="2400" b="1" dirty="0"/>
              <a:t>Festivals can also be held to </a:t>
            </a:r>
            <a:r>
              <a:rPr lang="en-US" altLang="zh-CN" sz="2400" b="1" dirty="0" err="1"/>
              <a:t>honour</a:t>
            </a:r>
            <a:r>
              <a:rPr lang="en-US" altLang="zh-CN" sz="2400" b="1" dirty="0"/>
              <a:t> famous people. The Dragon Boat Festival in China </a:t>
            </a:r>
            <a:r>
              <a:rPr lang="en-US" altLang="zh-CN" sz="2400" b="1" dirty="0" err="1"/>
              <a:t>honours</a:t>
            </a:r>
            <a:r>
              <a:rPr lang="en-US" altLang="zh-CN" sz="2400" b="1" dirty="0"/>
              <a:t> the famous ancient poet, Qu Yuan. In the USA, Columbus Day is in memory of the arrival of Christopher Columbus in the New World. </a:t>
            </a:r>
            <a:r>
              <a:rPr lang="en-US" altLang="zh-CN" sz="2400" b="1" dirty="0">
                <a:solidFill>
                  <a:srgbClr val="0000FF"/>
                </a:solidFill>
              </a:rPr>
              <a:t>India has a national festival on October 2 </a:t>
            </a:r>
            <a:r>
              <a:rPr lang="en-US" altLang="zh-CN" sz="2400" b="1" dirty="0"/>
              <a:t>to </a:t>
            </a:r>
            <a:r>
              <a:rPr lang="en-US" altLang="zh-CN" sz="2400" b="1" dirty="0" err="1"/>
              <a:t>honour</a:t>
            </a:r>
            <a:r>
              <a:rPr lang="en-US" altLang="zh-CN" sz="2400" b="1" dirty="0"/>
              <a:t> Mohandas Gandhi, the leader who helped gain India’s independence from Britain.</a:t>
            </a:r>
            <a:endParaRPr lang="en-US" altLang="zh-CN" sz="2400" b="1" dirty="0"/>
          </a:p>
          <a:p>
            <a:endParaRPr lang="en-US" altLang="zh-CN" sz="2400" b="1" dirty="0"/>
          </a:p>
          <a:p>
            <a:endParaRPr lang="en-US" altLang="zh-CN" sz="2400" b="1" dirty="0"/>
          </a:p>
          <a:p>
            <a:endParaRPr lang="en-US" altLang="zh-CN" sz="2400" b="1" dirty="0"/>
          </a:p>
          <a:p>
            <a:endParaRPr lang="zh-CN" altLang="en-US" sz="2400" b="1" dirty="0"/>
          </a:p>
        </p:txBody>
      </p:sp>
      <p:sp>
        <p:nvSpPr>
          <p:cNvPr id="9" name="矩形 8"/>
          <p:cNvSpPr/>
          <p:nvPr/>
        </p:nvSpPr>
        <p:spPr>
          <a:xfrm>
            <a:off x="763571" y="1857076"/>
            <a:ext cx="11038787" cy="4524315"/>
          </a:xfrm>
          <a:prstGeom prst="rect">
            <a:avLst/>
          </a:prstGeom>
          <a:solidFill>
            <a:schemeClr val="bg1"/>
          </a:solidFill>
        </p:spPr>
        <p:txBody>
          <a:bodyPr wrap="square">
            <a:spAutoFit/>
          </a:bodyPr>
          <a:lstStyle/>
          <a:p>
            <a:r>
              <a:rPr lang="en-US" altLang="zh-CN" sz="2400" b="1" dirty="0"/>
              <a:t>The most energetic and important festivals are the ones that look forward to the end of winter and to the coming of spring. At the Spring Festival in China, people eat dumplings, fish and meat and may give children lucky money in red paper. There are dragon dances and carnivals, and families celebrate the Lunar New Year together. </a:t>
            </a:r>
            <a:r>
              <a:rPr lang="en-US" altLang="zh-CN" sz="2400" b="1" dirty="0">
                <a:solidFill>
                  <a:srgbClr val="0000FF"/>
                </a:solidFill>
              </a:rPr>
              <a:t>Some Western countries have very exciting carnivals, which take place forty days before Easter, usually in February. </a:t>
            </a:r>
            <a:r>
              <a:rPr lang="en-US" altLang="zh-CN" sz="2400" b="1" dirty="0"/>
              <a:t>These carnivals might include parades, dancing in the streets day and night, loud music and </a:t>
            </a:r>
            <a:r>
              <a:rPr lang="en-US" altLang="zh-CN" sz="2400" b="1" dirty="0" err="1"/>
              <a:t>colourful</a:t>
            </a:r>
            <a:r>
              <a:rPr lang="en-US" altLang="zh-CN" sz="2400" b="1" dirty="0"/>
              <a:t> clothing of all kinds. Easter is an important religious and social festival for Christians around the world. It celebrates the return of Jesus from the dead and the coming of spring and new life. Japan’s Cherry Blossom Festival happens a little later. The country, covered with cherry tree flowers, looks as though it is covered with pink snow.</a:t>
            </a:r>
            <a:endParaRPr lang="zh-CN" altLang="en-US" sz="2400" b="1" dirty="0"/>
          </a:p>
        </p:txBody>
      </p:sp>
      <p:sp>
        <p:nvSpPr>
          <p:cNvPr id="12" name="矩形 11"/>
          <p:cNvSpPr/>
          <p:nvPr/>
        </p:nvSpPr>
        <p:spPr>
          <a:xfrm>
            <a:off x="763571" y="1964798"/>
            <a:ext cx="11038787" cy="6001643"/>
          </a:xfrm>
          <a:prstGeom prst="rect">
            <a:avLst/>
          </a:prstGeom>
          <a:solidFill>
            <a:schemeClr val="bg1"/>
          </a:solidFill>
        </p:spPr>
        <p:txBody>
          <a:bodyPr wrap="square">
            <a:spAutoFit/>
          </a:bodyPr>
          <a:lstStyle/>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zh-CN" altLang="en-US" sz="2400" b="1" dirty="0"/>
          </a:p>
        </p:txBody>
      </p:sp>
      <p:sp>
        <p:nvSpPr>
          <p:cNvPr id="10" name="矩形 9"/>
          <p:cNvSpPr/>
          <p:nvPr/>
        </p:nvSpPr>
        <p:spPr>
          <a:xfrm>
            <a:off x="1038913" y="1795161"/>
            <a:ext cx="11038787" cy="4585871"/>
          </a:xfrm>
          <a:prstGeom prst="rect">
            <a:avLst/>
          </a:prstGeom>
          <a:noFill/>
        </p:spPr>
        <p:txBody>
          <a:bodyPr wrap="square">
            <a:spAutoFit/>
          </a:bodyPr>
          <a:lstStyle/>
          <a:p>
            <a:r>
              <a:rPr lang="en-US" altLang="zh-CN" sz="2400" b="1" i="1" dirty="0">
                <a:latin typeface="Times New Roman" panose="02020603050405020304" pitchFamily="18" charset="0"/>
                <a:cs typeface="Times New Roman" panose="02020603050405020304" pitchFamily="18" charset="0"/>
              </a:rPr>
              <a:t>People</a:t>
            </a:r>
            <a:r>
              <a:rPr lang="en-US" altLang="zh-CN" sz="2400" b="1" i="1" dirty="0">
                <a:solidFill>
                  <a:srgbClr val="FF6600"/>
                </a:solidFill>
                <a:latin typeface="Times New Roman" panose="02020603050405020304" pitchFamily="18" charset="0"/>
                <a:cs typeface="Times New Roman" panose="02020603050405020304" pitchFamily="18" charset="0"/>
              </a:rPr>
              <a:t> celebrate </a:t>
            </a:r>
            <a:r>
              <a:rPr lang="en-US" altLang="zh-CN" sz="2400" b="1" i="1" dirty="0">
                <a:latin typeface="Times New Roman" panose="02020603050405020304" pitchFamily="18" charset="0"/>
                <a:cs typeface="Times New Roman" panose="02020603050405020304" pitchFamily="18" charset="0"/>
              </a:rPr>
              <a:t>the Day of the Dead </a:t>
            </a:r>
            <a:r>
              <a:rPr lang="en-US" altLang="zh-CN" sz="2400" b="1" i="1" dirty="0">
                <a:solidFill>
                  <a:srgbClr val="FF6600"/>
                </a:solidFill>
                <a:latin typeface="Times New Roman" panose="02020603050405020304" pitchFamily="18" charset="0"/>
                <a:cs typeface="Times New Roman" panose="02020603050405020304" pitchFamily="18" charset="0"/>
              </a:rPr>
              <a:t>in early November</a:t>
            </a:r>
            <a:r>
              <a:rPr lang="en-US" altLang="zh-CN" sz="2400" b="1" i="1" dirty="0">
                <a:latin typeface="Times New Roman" panose="02020603050405020304" pitchFamily="18" charset="0"/>
                <a:cs typeface="Times New Roman" panose="02020603050405020304" pitchFamily="18" charset="0"/>
              </a:rPr>
              <a:t>.</a:t>
            </a:r>
            <a:endParaRPr lang="en-US" altLang="zh-CN" sz="2400" b="1" i="1" dirty="0">
              <a:latin typeface="Times New Roman" panose="02020603050405020304" pitchFamily="18" charset="0"/>
              <a:cs typeface="Times New Roman" panose="02020603050405020304" pitchFamily="18" charset="0"/>
            </a:endParaRPr>
          </a:p>
          <a:p>
            <a:r>
              <a:rPr lang="en-US" altLang="zh-CN" sz="2400" b="1" i="1" dirty="0">
                <a:latin typeface="Times New Roman" panose="02020603050405020304" pitchFamily="18" charset="0"/>
                <a:cs typeface="Times New Roman" panose="02020603050405020304" pitchFamily="18" charset="0"/>
              </a:rPr>
              <a:t>India has a national festival </a:t>
            </a:r>
            <a:r>
              <a:rPr lang="en-US" altLang="zh-CN" sz="2400" b="1" i="1" dirty="0">
                <a:solidFill>
                  <a:srgbClr val="FF6600"/>
                </a:solidFill>
                <a:latin typeface="Times New Roman" panose="02020603050405020304" pitchFamily="18" charset="0"/>
                <a:cs typeface="Times New Roman" panose="02020603050405020304" pitchFamily="18" charset="0"/>
              </a:rPr>
              <a:t>on October 2 …</a:t>
            </a:r>
            <a:endParaRPr lang="en-US" altLang="zh-CN" sz="2400" b="1" i="1" dirty="0">
              <a:solidFill>
                <a:srgbClr val="FF6600"/>
              </a:solidFill>
              <a:latin typeface="Times New Roman" panose="02020603050405020304" pitchFamily="18" charset="0"/>
              <a:cs typeface="Times New Roman" panose="02020603050405020304" pitchFamily="18" charset="0"/>
            </a:endParaRPr>
          </a:p>
          <a:p>
            <a:r>
              <a:rPr lang="en-US" altLang="zh-CN" sz="2400" b="1" i="1" dirty="0">
                <a:latin typeface="Times New Roman" panose="02020603050405020304" pitchFamily="18" charset="0"/>
                <a:cs typeface="Times New Roman" panose="02020603050405020304" pitchFamily="18" charset="0"/>
              </a:rPr>
              <a:t>Some Western countries have very exciting carnivals, </a:t>
            </a:r>
            <a:r>
              <a:rPr lang="en-US" altLang="zh-CN" sz="2400" b="1" i="1" dirty="0">
                <a:solidFill>
                  <a:srgbClr val="FF6600"/>
                </a:solidFill>
                <a:latin typeface="Times New Roman" panose="02020603050405020304" pitchFamily="18" charset="0"/>
                <a:cs typeface="Times New Roman" panose="02020603050405020304" pitchFamily="18" charset="0"/>
              </a:rPr>
              <a:t>which take place </a:t>
            </a:r>
            <a:r>
              <a:rPr lang="en-US" altLang="zh-CN" sz="2400" b="1" i="1" dirty="0">
                <a:latin typeface="Times New Roman" panose="02020603050405020304" pitchFamily="18" charset="0"/>
                <a:cs typeface="Times New Roman" panose="02020603050405020304" pitchFamily="18" charset="0"/>
              </a:rPr>
              <a:t>forty days before Easter, usually in February. </a:t>
            </a:r>
            <a:endParaRPr lang="en-US" altLang="zh-CN" sz="2400" b="1" i="1" dirty="0">
              <a:latin typeface="Times New Roman" panose="02020603050405020304" pitchFamily="18" charset="0"/>
              <a:cs typeface="Times New Roman" panose="02020603050405020304" pitchFamily="18" charset="0"/>
            </a:endParaRPr>
          </a:p>
          <a:p>
            <a:endParaRPr lang="en-US" altLang="zh-CN" sz="2800" b="1" i="1" dirty="0">
              <a:latin typeface="Calibri" panose="020F0502020204030204" pitchFamily="34" charset="0"/>
              <a:ea typeface="方正舒体" panose="02010601030101010101" pitchFamily="2" charset="-122"/>
              <a:cs typeface="Times New Roman" panose="02020603050405020304" pitchFamily="18" charset="0"/>
            </a:endParaRPr>
          </a:p>
          <a:p>
            <a:r>
              <a:rPr lang="en-US" altLang="zh-CN" sz="4000" b="1" dirty="0">
                <a:latin typeface="Calibri" panose="020F0502020204030204" pitchFamily="34" charset="0"/>
                <a:ea typeface="方正舒体" panose="02010601030101010101" pitchFamily="2" charset="-122"/>
              </a:rPr>
              <a:t>…</a:t>
            </a:r>
            <a:r>
              <a:rPr lang="en-US" altLang="zh-CN" sz="4000" b="1" dirty="0">
                <a:solidFill>
                  <a:srgbClr val="008000"/>
                </a:solidFill>
                <a:latin typeface="Calibri" panose="020F0502020204030204" pitchFamily="34" charset="0"/>
                <a:ea typeface="方正舒体" panose="02010601030101010101" pitchFamily="2" charset="-122"/>
              </a:rPr>
              <a:t>is celebrated on</a:t>
            </a:r>
            <a:r>
              <a:rPr lang="en-US" altLang="zh-CN" sz="4000" b="1" dirty="0">
                <a:latin typeface="Calibri" panose="020F0502020204030204" pitchFamily="34" charset="0"/>
                <a:ea typeface="方正舒体" panose="02010601030101010101" pitchFamily="2" charset="-122"/>
              </a:rPr>
              <a:t>…</a:t>
            </a:r>
            <a:endParaRPr lang="en-US" altLang="zh-CN" sz="4000" b="1" dirty="0">
              <a:latin typeface="Calibri" panose="020F0502020204030204" pitchFamily="34" charset="0"/>
              <a:ea typeface="方正舒体" panose="02010601030101010101" pitchFamily="2" charset="-122"/>
            </a:endParaRPr>
          </a:p>
          <a:p>
            <a:r>
              <a:rPr lang="en-US" altLang="zh-CN" sz="4000" b="1" dirty="0">
                <a:latin typeface="Calibri" panose="020F0502020204030204" pitchFamily="34" charset="0"/>
                <a:ea typeface="方正舒体" panose="02010601030101010101" pitchFamily="2" charset="-122"/>
              </a:rPr>
              <a:t>…</a:t>
            </a:r>
            <a:r>
              <a:rPr lang="en-US" altLang="zh-CN" sz="4000" b="1" dirty="0">
                <a:solidFill>
                  <a:srgbClr val="008000"/>
                </a:solidFill>
                <a:latin typeface="Calibri" panose="020F0502020204030204" pitchFamily="34" charset="0"/>
                <a:ea typeface="方正舒体" panose="02010601030101010101" pitchFamily="2" charset="-122"/>
              </a:rPr>
              <a:t>takes place on</a:t>
            </a:r>
            <a:r>
              <a:rPr lang="en-US" altLang="zh-CN" sz="4000" b="1" dirty="0">
                <a:latin typeface="Calibri" panose="020F0502020204030204" pitchFamily="34" charset="0"/>
                <a:ea typeface="方正舒体" panose="02010601030101010101" pitchFamily="2" charset="-122"/>
              </a:rPr>
              <a:t>…</a:t>
            </a:r>
            <a:endParaRPr lang="en-US" altLang="zh-CN" sz="4000" b="1" dirty="0">
              <a:latin typeface="Calibri" panose="020F0502020204030204" pitchFamily="34" charset="0"/>
              <a:ea typeface="方正舒体" panose="02010601030101010101" pitchFamily="2" charset="-122"/>
            </a:endParaRPr>
          </a:p>
          <a:p>
            <a:r>
              <a:rPr lang="en-US" altLang="zh-CN" sz="4000" b="1" dirty="0">
                <a:latin typeface="Calibri" panose="020F0502020204030204" pitchFamily="34" charset="0"/>
                <a:ea typeface="方正舒体" panose="02010601030101010101" pitchFamily="2" charset="-122"/>
              </a:rPr>
              <a:t>…</a:t>
            </a:r>
            <a:r>
              <a:rPr lang="en-US" altLang="zh-CN" sz="4000" b="1" dirty="0">
                <a:solidFill>
                  <a:srgbClr val="FF0000"/>
                </a:solidFill>
                <a:latin typeface="Calibri" panose="020F0502020204030204" pitchFamily="34" charset="0"/>
                <a:ea typeface="方正舒体" panose="02010601030101010101" pitchFamily="2" charset="-122"/>
              </a:rPr>
              <a:t>falls on</a:t>
            </a:r>
            <a:r>
              <a:rPr lang="en-US" altLang="zh-CN" sz="4000" b="1" dirty="0">
                <a:latin typeface="Calibri" panose="020F0502020204030204" pitchFamily="34" charset="0"/>
                <a:ea typeface="方正舒体" panose="02010601030101010101" pitchFamily="2" charset="-122"/>
              </a:rPr>
              <a:t>…</a:t>
            </a:r>
            <a:endParaRPr lang="en-US" altLang="zh-CN" sz="4000" b="1" dirty="0">
              <a:latin typeface="Calibri" panose="020F0502020204030204" pitchFamily="34" charset="0"/>
              <a:ea typeface="方正舒体" panose="02010601030101010101" pitchFamily="2" charset="-122"/>
            </a:endParaRPr>
          </a:p>
          <a:p>
            <a:endParaRPr lang="en-US" altLang="zh-CN" sz="2400" dirty="0"/>
          </a:p>
          <a:p>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45817" y="205378"/>
            <a:ext cx="1725105" cy="1725105"/>
          </a:xfrm>
        </p:spPr>
      </p:pic>
      <p:sp>
        <p:nvSpPr>
          <p:cNvPr id="6" name="矩形 5"/>
          <p:cNvSpPr/>
          <p:nvPr/>
        </p:nvSpPr>
        <p:spPr>
          <a:xfrm>
            <a:off x="1550819" y="837979"/>
            <a:ext cx="3431357" cy="47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solidFill>
                <a:latin typeface="Calibri" panose="020F0502020204030204" pitchFamily="34" charset="0"/>
              </a:rPr>
              <a:t>Origin/ Purpose</a:t>
            </a:r>
            <a:endParaRPr lang="zh-CN" altLang="en-US" sz="3600" b="1" dirty="0">
              <a:solidFill>
                <a:schemeClr val="tx1"/>
              </a:solidFill>
              <a:latin typeface="Calibri" panose="020F0502020204030204" pitchFamily="34" charset="0"/>
            </a:endParaRPr>
          </a:p>
        </p:txBody>
      </p:sp>
      <p:sp>
        <p:nvSpPr>
          <p:cNvPr id="7" name="圆角矩形 6"/>
          <p:cNvSpPr/>
          <p:nvPr/>
        </p:nvSpPr>
        <p:spPr>
          <a:xfrm>
            <a:off x="0" y="0"/>
            <a:ext cx="5128182" cy="697583"/>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Learning from the book</a:t>
            </a:r>
            <a:endParaRPr lang="zh-CN" altLang="en-US" sz="3600" b="1" dirty="0">
              <a:latin typeface="Times New Roman" panose="02020603050405020304" pitchFamily="18" charset="0"/>
              <a:cs typeface="Times New Roman" panose="02020603050405020304" pitchFamily="18" charset="0"/>
            </a:endParaRPr>
          </a:p>
        </p:txBody>
      </p:sp>
      <p:sp>
        <p:nvSpPr>
          <p:cNvPr id="8" name="矩形 7"/>
          <p:cNvSpPr/>
          <p:nvPr/>
        </p:nvSpPr>
        <p:spPr>
          <a:xfrm>
            <a:off x="717752" y="1857075"/>
            <a:ext cx="11038787" cy="4893647"/>
          </a:xfrm>
          <a:prstGeom prst="rect">
            <a:avLst/>
          </a:prstGeom>
          <a:solidFill>
            <a:schemeClr val="bg1"/>
          </a:solidFill>
        </p:spPr>
        <p:txBody>
          <a:bodyPr wrap="square">
            <a:spAutoFit/>
          </a:bodyPr>
          <a:lstStyle/>
          <a:p>
            <a:r>
              <a:rPr lang="en-US" altLang="zh-CN" sz="2600" b="1" dirty="0">
                <a:solidFill>
                  <a:srgbClr val="0000FF"/>
                </a:solidFill>
                <a:latin typeface="Calibri" panose="020F0502020204030204" pitchFamily="34" charset="0"/>
              </a:rPr>
              <a:t>Some festivals are held to </a:t>
            </a:r>
            <a:r>
              <a:rPr lang="en-US" altLang="zh-CN" sz="2600" b="1" dirty="0" err="1">
                <a:solidFill>
                  <a:srgbClr val="0000FF"/>
                </a:solidFill>
                <a:latin typeface="Calibri" panose="020F0502020204030204" pitchFamily="34" charset="0"/>
              </a:rPr>
              <a:t>honour</a:t>
            </a:r>
            <a:r>
              <a:rPr lang="en-US" altLang="zh-CN" sz="2600" b="1" dirty="0">
                <a:solidFill>
                  <a:srgbClr val="0000FF"/>
                </a:solidFill>
                <a:latin typeface="Calibri" panose="020F0502020204030204" pitchFamily="34" charset="0"/>
              </a:rPr>
              <a:t> the dead or to satisfy the ancestors</a:t>
            </a:r>
            <a:r>
              <a:rPr lang="en-US" altLang="zh-CN" sz="2600" dirty="0">
                <a:latin typeface="Calibri" panose="020F0502020204030204" pitchFamily="34" charset="0"/>
              </a:rPr>
              <a:t>, who might return either to help or to do harm. For the Japanese festival </a:t>
            </a:r>
            <a:r>
              <a:rPr lang="en-US" altLang="zh-CN" sz="2600" dirty="0" err="1">
                <a:latin typeface="Calibri" panose="020F0502020204030204" pitchFamily="34" charset="0"/>
              </a:rPr>
              <a:t>Obon</a:t>
            </a:r>
            <a:r>
              <a:rPr lang="en-US" altLang="zh-CN" sz="2600" dirty="0">
                <a:latin typeface="Calibri" panose="020F0502020204030204" pitchFamily="34" charset="0"/>
              </a:rPr>
              <a:t>, people should go to clean graves and light incense in memory of their ancestors. They also light lamps and play music because they think that this will lead the ancestors back to earth. In Mexico, people celebrate the Day of the Dead in early November. On this important feast day, people eat food in the shape of skulls and cakes with "bones" on them. They offer food, flowers and gifts to the dead. </a:t>
            </a:r>
            <a:r>
              <a:rPr lang="en-US" altLang="zh-CN" sz="2600" b="1" dirty="0">
                <a:solidFill>
                  <a:srgbClr val="0000FF"/>
                </a:solidFill>
                <a:latin typeface="Calibri" panose="020F0502020204030204" pitchFamily="34" charset="0"/>
              </a:rPr>
              <a:t>The Western holiday Halloween also had its origin in old beliefs about the return of the spirits of dead people. </a:t>
            </a:r>
            <a:r>
              <a:rPr lang="en-US" altLang="zh-CN" sz="2600" dirty="0">
                <a:latin typeface="Calibri" panose="020F0502020204030204" pitchFamily="34" charset="0"/>
              </a:rPr>
              <a:t>It is now a children’s festival, when they can dress up and go to their </a:t>
            </a:r>
            <a:r>
              <a:rPr lang="en-US" altLang="zh-CN" sz="2600" dirty="0" err="1">
                <a:latin typeface="Calibri" panose="020F0502020204030204" pitchFamily="34" charset="0"/>
              </a:rPr>
              <a:t>neighbours’</a:t>
            </a:r>
            <a:r>
              <a:rPr lang="en-US" altLang="zh-CN" sz="2600" dirty="0">
                <a:latin typeface="Calibri" panose="020F0502020204030204" pitchFamily="34" charset="0"/>
              </a:rPr>
              <a:t> homes to ask for sweets. If the </a:t>
            </a:r>
            <a:r>
              <a:rPr lang="en-US" altLang="zh-CN" sz="2600" dirty="0" err="1">
                <a:latin typeface="Calibri" panose="020F0502020204030204" pitchFamily="34" charset="0"/>
              </a:rPr>
              <a:t>neighbours</a:t>
            </a:r>
            <a:r>
              <a:rPr lang="en-US" altLang="zh-CN" sz="2600" dirty="0">
                <a:latin typeface="Calibri" panose="020F0502020204030204" pitchFamily="34" charset="0"/>
              </a:rPr>
              <a:t> do not give any sweets, the children might play a trick on them.</a:t>
            </a:r>
            <a:endParaRPr lang="zh-CN" altLang="zh-CN" sz="2600" dirty="0">
              <a:latin typeface="Calibri" panose="020F0502020204030204" pitchFamily="34" charset="0"/>
            </a:endParaRPr>
          </a:p>
          <a:p>
            <a:endParaRPr lang="zh-CN" altLang="en-US" sz="2600" b="1" dirty="0">
              <a:latin typeface="Calibri" panose="020F0502020204030204" pitchFamily="34" charset="0"/>
            </a:endParaRPr>
          </a:p>
        </p:txBody>
      </p:sp>
      <p:sp>
        <p:nvSpPr>
          <p:cNvPr id="10" name="矩形 9"/>
          <p:cNvSpPr/>
          <p:nvPr/>
        </p:nvSpPr>
        <p:spPr>
          <a:xfrm>
            <a:off x="763569" y="1857075"/>
            <a:ext cx="11038787" cy="4493538"/>
          </a:xfrm>
          <a:prstGeom prst="rect">
            <a:avLst/>
          </a:prstGeom>
          <a:solidFill>
            <a:schemeClr val="bg1"/>
          </a:solidFill>
        </p:spPr>
        <p:txBody>
          <a:bodyPr wrap="square">
            <a:spAutoFit/>
          </a:bodyPr>
          <a:lstStyle/>
          <a:p>
            <a:endParaRPr lang="en-US" altLang="zh-CN" sz="2600" dirty="0">
              <a:latin typeface="Calibri" panose="020F0502020204030204" pitchFamily="34" charset="0"/>
            </a:endParaRPr>
          </a:p>
          <a:p>
            <a:endParaRPr lang="en-US" altLang="zh-CN" sz="2600" dirty="0">
              <a:latin typeface="Calibri" panose="020F0502020204030204" pitchFamily="34" charset="0"/>
            </a:endParaRPr>
          </a:p>
          <a:p>
            <a:endParaRPr lang="en-US" altLang="zh-CN" sz="2600" dirty="0">
              <a:latin typeface="Calibri" panose="020F0502020204030204" pitchFamily="34" charset="0"/>
            </a:endParaRPr>
          </a:p>
          <a:p>
            <a:r>
              <a:rPr lang="en-US" altLang="zh-CN" sz="2600" b="1" dirty="0">
                <a:solidFill>
                  <a:srgbClr val="0000FF"/>
                </a:solidFill>
                <a:latin typeface="Calibri" panose="020F0502020204030204" pitchFamily="34" charset="0"/>
              </a:rPr>
              <a:t>Festivals can also be held to </a:t>
            </a:r>
            <a:r>
              <a:rPr lang="en-US" altLang="zh-CN" sz="2600" b="1" dirty="0" err="1">
                <a:solidFill>
                  <a:srgbClr val="0000FF"/>
                </a:solidFill>
                <a:latin typeface="Calibri" panose="020F0502020204030204" pitchFamily="34" charset="0"/>
              </a:rPr>
              <a:t>honour</a:t>
            </a:r>
            <a:r>
              <a:rPr lang="en-US" altLang="zh-CN" sz="2600" b="1" dirty="0">
                <a:solidFill>
                  <a:srgbClr val="0000FF"/>
                </a:solidFill>
                <a:latin typeface="Calibri" panose="020F0502020204030204" pitchFamily="34" charset="0"/>
              </a:rPr>
              <a:t> famous people.</a:t>
            </a:r>
            <a:r>
              <a:rPr lang="en-US" altLang="zh-CN" sz="2600" dirty="0">
                <a:latin typeface="Calibri" panose="020F0502020204030204" pitchFamily="34" charset="0"/>
              </a:rPr>
              <a:t> </a:t>
            </a:r>
            <a:r>
              <a:rPr lang="en-US" altLang="zh-CN" sz="2600" b="1" dirty="0">
                <a:solidFill>
                  <a:srgbClr val="0000FF"/>
                </a:solidFill>
                <a:latin typeface="Calibri" panose="020F0502020204030204" pitchFamily="34" charset="0"/>
              </a:rPr>
              <a:t>The Dragon Boat Festival in China </a:t>
            </a:r>
            <a:r>
              <a:rPr lang="en-US" altLang="zh-CN" sz="2600" b="1" dirty="0" err="1">
                <a:solidFill>
                  <a:srgbClr val="0000FF"/>
                </a:solidFill>
                <a:latin typeface="Calibri" panose="020F0502020204030204" pitchFamily="34" charset="0"/>
              </a:rPr>
              <a:t>honours</a:t>
            </a:r>
            <a:r>
              <a:rPr lang="en-US" altLang="zh-CN" sz="2600" b="1" dirty="0">
                <a:solidFill>
                  <a:srgbClr val="0000FF"/>
                </a:solidFill>
                <a:latin typeface="Calibri" panose="020F0502020204030204" pitchFamily="34" charset="0"/>
              </a:rPr>
              <a:t> the famous ancient poet, Qu Yuan. </a:t>
            </a:r>
            <a:r>
              <a:rPr lang="en-US" altLang="zh-CN" sz="2600" dirty="0">
                <a:latin typeface="Calibri" panose="020F0502020204030204" pitchFamily="34" charset="0"/>
              </a:rPr>
              <a:t>In the USA, Columbus Day </a:t>
            </a:r>
            <a:r>
              <a:rPr lang="en-US" altLang="zh-CN" sz="2600" b="1" dirty="0">
                <a:solidFill>
                  <a:srgbClr val="0000FF"/>
                </a:solidFill>
                <a:latin typeface="Calibri" panose="020F0502020204030204" pitchFamily="34" charset="0"/>
              </a:rPr>
              <a:t>is in memory of the arrival of Christopher Columbus in the New World. </a:t>
            </a:r>
            <a:r>
              <a:rPr lang="en-US" altLang="zh-CN" sz="2600" dirty="0">
                <a:latin typeface="Calibri" panose="020F0502020204030204" pitchFamily="34" charset="0"/>
              </a:rPr>
              <a:t>India has a national festival on October 2 </a:t>
            </a:r>
            <a:r>
              <a:rPr lang="en-US" altLang="zh-CN" sz="2600" b="1" dirty="0">
                <a:solidFill>
                  <a:srgbClr val="0000FF"/>
                </a:solidFill>
                <a:latin typeface="Calibri" panose="020F0502020204030204" pitchFamily="34" charset="0"/>
              </a:rPr>
              <a:t>to </a:t>
            </a:r>
            <a:r>
              <a:rPr lang="en-US" altLang="zh-CN" sz="2600" b="1" dirty="0" err="1">
                <a:solidFill>
                  <a:srgbClr val="0000FF"/>
                </a:solidFill>
                <a:latin typeface="Calibri" panose="020F0502020204030204" pitchFamily="34" charset="0"/>
              </a:rPr>
              <a:t>honour</a:t>
            </a:r>
            <a:r>
              <a:rPr lang="en-US" altLang="zh-CN" sz="2600" b="1" dirty="0">
                <a:solidFill>
                  <a:srgbClr val="0000FF"/>
                </a:solidFill>
                <a:latin typeface="Calibri" panose="020F0502020204030204" pitchFamily="34" charset="0"/>
              </a:rPr>
              <a:t> Mohandas Gandhi</a:t>
            </a:r>
            <a:r>
              <a:rPr lang="en-US" altLang="zh-CN" sz="2600" dirty="0">
                <a:latin typeface="Calibri" panose="020F0502020204030204" pitchFamily="34" charset="0"/>
              </a:rPr>
              <a:t>, the leader who helped gain India’s independence from Britain.</a:t>
            </a:r>
            <a:endParaRPr lang="en-US" altLang="zh-CN" sz="2600" dirty="0">
              <a:latin typeface="Calibri" panose="020F0502020204030204" pitchFamily="34" charset="0"/>
            </a:endParaRPr>
          </a:p>
          <a:p>
            <a:endParaRPr lang="en-US" altLang="zh-CN" sz="2600" dirty="0">
              <a:latin typeface="Calibri" panose="020F0502020204030204" pitchFamily="34" charset="0"/>
            </a:endParaRPr>
          </a:p>
          <a:p>
            <a:endParaRPr lang="en-US" altLang="zh-CN" sz="2600" dirty="0">
              <a:latin typeface="Calibri" panose="020F0502020204030204" pitchFamily="34" charset="0"/>
            </a:endParaRPr>
          </a:p>
          <a:p>
            <a:endParaRPr lang="zh-CN" altLang="en-US" sz="2600" dirty="0">
              <a:latin typeface="Calibri" panose="020F0502020204030204" pitchFamily="34" charset="0"/>
            </a:endParaRPr>
          </a:p>
        </p:txBody>
      </p:sp>
      <p:sp>
        <p:nvSpPr>
          <p:cNvPr id="11" name="矩形 10"/>
          <p:cNvSpPr/>
          <p:nvPr/>
        </p:nvSpPr>
        <p:spPr>
          <a:xfrm>
            <a:off x="677634" y="1857075"/>
            <a:ext cx="11038787" cy="4893647"/>
          </a:xfrm>
          <a:prstGeom prst="rect">
            <a:avLst/>
          </a:prstGeom>
          <a:solidFill>
            <a:schemeClr val="bg1"/>
          </a:solidFill>
        </p:spPr>
        <p:txBody>
          <a:bodyPr wrap="square">
            <a:spAutoFit/>
          </a:bodyPr>
          <a:lstStyle/>
          <a:p>
            <a:r>
              <a:rPr lang="en-US" altLang="zh-CN" sz="2600" dirty="0">
                <a:latin typeface="Calibri" panose="020F0502020204030204" pitchFamily="34" charset="0"/>
              </a:rPr>
              <a:t>The most energetic and important festivals are the ones </a:t>
            </a:r>
            <a:r>
              <a:rPr lang="en-US" altLang="zh-CN" sz="2600" b="1" dirty="0">
                <a:solidFill>
                  <a:srgbClr val="0000FF"/>
                </a:solidFill>
                <a:latin typeface="Calibri" panose="020F0502020204030204" pitchFamily="34" charset="0"/>
              </a:rPr>
              <a:t>that look forward to the end of winter and to the coming of spring. </a:t>
            </a:r>
            <a:r>
              <a:rPr lang="en-US" altLang="zh-CN" sz="2600" dirty="0">
                <a:latin typeface="Calibri" panose="020F0502020204030204" pitchFamily="34" charset="0"/>
              </a:rPr>
              <a:t>At the Spring Festival in China, people eat dumplings, fish and meat and may give children lucky money in red paper. There are dragon dances and carnivals, and families celebrate the Lunar New Year together. Some Western countries have very exciting carnivals, which take place forty days before Easter, usually in February. These carnivals might include parades, dancing in the streets day and night, loud music and </a:t>
            </a:r>
            <a:r>
              <a:rPr lang="en-US" altLang="zh-CN" sz="2600" dirty="0" err="1">
                <a:latin typeface="Calibri" panose="020F0502020204030204" pitchFamily="34" charset="0"/>
              </a:rPr>
              <a:t>colourful</a:t>
            </a:r>
            <a:r>
              <a:rPr lang="en-US" altLang="zh-CN" sz="2600" dirty="0">
                <a:latin typeface="Calibri" panose="020F0502020204030204" pitchFamily="34" charset="0"/>
              </a:rPr>
              <a:t> clothing of all kinds. Easter is an important religious and social festival for Christians around the world. </a:t>
            </a:r>
            <a:r>
              <a:rPr lang="en-US" altLang="zh-CN" sz="2600" b="1" dirty="0">
                <a:solidFill>
                  <a:srgbClr val="0000FF"/>
                </a:solidFill>
                <a:latin typeface="Calibri" panose="020F0502020204030204" pitchFamily="34" charset="0"/>
              </a:rPr>
              <a:t>It celebrates the return of Jesus from the dead and the coming of spring and new life. </a:t>
            </a:r>
            <a:r>
              <a:rPr lang="en-US" altLang="zh-CN" sz="2600" dirty="0">
                <a:latin typeface="Calibri" panose="020F0502020204030204" pitchFamily="34" charset="0"/>
              </a:rPr>
              <a:t>Japan’s Cherry Blossom Festival happens a little later. The country, covered with cherry tree flowers, looks as though it is covered with pink snow.</a:t>
            </a:r>
            <a:endParaRPr lang="zh-CN" altLang="en-US" sz="2600" dirty="0">
              <a:latin typeface="Calibri" panose="020F0502020204030204" pitchFamily="34" charset="0"/>
            </a:endParaRPr>
          </a:p>
        </p:txBody>
      </p:sp>
      <p:sp>
        <p:nvSpPr>
          <p:cNvPr id="13" name="矩形 12"/>
          <p:cNvSpPr/>
          <p:nvPr/>
        </p:nvSpPr>
        <p:spPr>
          <a:xfrm>
            <a:off x="637516" y="1963534"/>
            <a:ext cx="11038787" cy="4893647"/>
          </a:xfrm>
          <a:prstGeom prst="rect">
            <a:avLst/>
          </a:prstGeom>
          <a:solidFill>
            <a:schemeClr val="bg1"/>
          </a:solidFill>
        </p:spPr>
        <p:txBody>
          <a:bodyPr wrap="square">
            <a:spAutoFit/>
          </a:bodyPr>
          <a:lstStyle/>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endParaRPr lang="zh-CN" altLang="en-US" sz="2400" b="1" dirty="0"/>
          </a:p>
        </p:txBody>
      </p:sp>
      <p:sp>
        <p:nvSpPr>
          <p:cNvPr id="12" name="矩形 11"/>
          <p:cNvSpPr/>
          <p:nvPr/>
        </p:nvSpPr>
        <p:spPr>
          <a:xfrm>
            <a:off x="1383324" y="1364632"/>
            <a:ext cx="11628075" cy="5386090"/>
          </a:xfrm>
          <a:prstGeom prst="rect">
            <a:avLst/>
          </a:prstGeom>
          <a:noFill/>
        </p:spPr>
        <p:txBody>
          <a:bodyPr wrap="square">
            <a:spAutoFit/>
          </a:bodyPr>
          <a:lstStyle/>
          <a:p>
            <a:r>
              <a:rPr lang="en-US" altLang="zh-CN" i="1" dirty="0">
                <a:latin typeface="Times New Roman" panose="02020603050405020304" pitchFamily="18" charset="0"/>
                <a:cs typeface="Times New Roman" panose="02020603050405020304" pitchFamily="18" charset="0"/>
              </a:rPr>
              <a:t>Some festivals </a:t>
            </a:r>
            <a:r>
              <a:rPr lang="en-US" altLang="zh-CN" b="1" i="1" dirty="0">
                <a:solidFill>
                  <a:srgbClr val="FF6600"/>
                </a:solidFill>
                <a:latin typeface="Times New Roman" panose="02020603050405020304" pitchFamily="18" charset="0"/>
                <a:cs typeface="Times New Roman" panose="02020603050405020304" pitchFamily="18" charset="0"/>
              </a:rPr>
              <a:t>are held to </a:t>
            </a:r>
            <a:r>
              <a:rPr lang="en-US" altLang="zh-CN" b="1" i="1" dirty="0" err="1">
                <a:solidFill>
                  <a:srgbClr val="FF6600"/>
                </a:solidFill>
                <a:latin typeface="Times New Roman" panose="02020603050405020304" pitchFamily="18" charset="0"/>
                <a:cs typeface="Times New Roman" panose="02020603050405020304" pitchFamily="18" charset="0"/>
              </a:rPr>
              <a:t>honour</a:t>
            </a:r>
            <a:r>
              <a:rPr lang="en-US" altLang="zh-CN" b="1" i="1" dirty="0">
                <a:solidFill>
                  <a:srgbClr val="FF6600"/>
                </a:solidFill>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the dead or to satisfy the ancestors.</a:t>
            </a:r>
            <a:endParaRPr lang="en-US" altLang="zh-CN" i="1"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…also </a:t>
            </a:r>
            <a:r>
              <a:rPr lang="en-US" altLang="zh-CN" b="1" i="1" dirty="0">
                <a:solidFill>
                  <a:srgbClr val="FF6600"/>
                </a:solidFill>
                <a:latin typeface="Times New Roman" panose="02020603050405020304" pitchFamily="18" charset="0"/>
                <a:cs typeface="Times New Roman" panose="02020603050405020304" pitchFamily="18" charset="0"/>
              </a:rPr>
              <a:t>had its origin in </a:t>
            </a:r>
            <a:r>
              <a:rPr lang="en-US" altLang="zh-CN" i="1" dirty="0">
                <a:latin typeface="Times New Roman" panose="02020603050405020304" pitchFamily="18" charset="0"/>
                <a:cs typeface="Times New Roman" panose="02020603050405020304" pitchFamily="18" charset="0"/>
              </a:rPr>
              <a:t>old beliefs about the return of the spirits of dead people.</a:t>
            </a:r>
            <a:endParaRPr lang="en-US" altLang="zh-CN" i="1"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Festivals can also </a:t>
            </a:r>
            <a:r>
              <a:rPr lang="en-US" altLang="zh-CN" b="1" i="1" dirty="0">
                <a:solidFill>
                  <a:srgbClr val="FF6600"/>
                </a:solidFill>
                <a:latin typeface="Times New Roman" panose="02020603050405020304" pitchFamily="18" charset="0"/>
                <a:cs typeface="Times New Roman" panose="02020603050405020304" pitchFamily="18" charset="0"/>
              </a:rPr>
              <a:t>be held to </a:t>
            </a:r>
            <a:r>
              <a:rPr lang="en-US" altLang="zh-CN" b="1" i="1" dirty="0" err="1">
                <a:solidFill>
                  <a:srgbClr val="FF6600"/>
                </a:solidFill>
                <a:latin typeface="Times New Roman" panose="02020603050405020304" pitchFamily="18" charset="0"/>
                <a:cs typeface="Times New Roman" panose="02020603050405020304" pitchFamily="18" charset="0"/>
              </a:rPr>
              <a:t>honour</a:t>
            </a:r>
            <a:r>
              <a:rPr lang="en-US" altLang="zh-CN" b="1" i="1" dirty="0">
                <a:solidFill>
                  <a:srgbClr val="FF6600"/>
                </a:solidFill>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famous people. … </a:t>
            </a:r>
            <a:r>
              <a:rPr lang="en-US" altLang="zh-CN" b="1" i="1" dirty="0" err="1">
                <a:solidFill>
                  <a:srgbClr val="FF6600"/>
                </a:solidFill>
                <a:latin typeface="Times New Roman" panose="02020603050405020304" pitchFamily="18" charset="0"/>
                <a:cs typeface="Times New Roman" panose="02020603050405020304" pitchFamily="18" charset="0"/>
              </a:rPr>
              <a:t>honours</a:t>
            </a:r>
            <a:r>
              <a:rPr lang="en-US" altLang="zh-CN" i="1" dirty="0">
                <a:latin typeface="Times New Roman" panose="02020603050405020304" pitchFamily="18" charset="0"/>
                <a:cs typeface="Times New Roman" panose="02020603050405020304" pitchFamily="18" charset="0"/>
              </a:rPr>
              <a:t> the famous ancient poet, Qu Yuan.</a:t>
            </a:r>
            <a:endParaRPr lang="en-US" altLang="zh-CN" i="1"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Columbus Day </a:t>
            </a:r>
            <a:r>
              <a:rPr lang="en-US" altLang="zh-CN" b="1" i="1" dirty="0">
                <a:solidFill>
                  <a:srgbClr val="FF6600"/>
                </a:solidFill>
                <a:latin typeface="Times New Roman" panose="02020603050405020304" pitchFamily="18" charset="0"/>
                <a:cs typeface="Times New Roman" panose="02020603050405020304" pitchFamily="18" charset="0"/>
              </a:rPr>
              <a:t>is in memory of </a:t>
            </a:r>
            <a:r>
              <a:rPr lang="en-US" altLang="zh-CN" i="1" dirty="0">
                <a:latin typeface="Times New Roman" panose="02020603050405020304" pitchFamily="18" charset="0"/>
                <a:cs typeface="Times New Roman" panose="02020603050405020304" pitchFamily="18" charset="0"/>
              </a:rPr>
              <a:t>the arrival of Christopher Columbus in the New World.</a:t>
            </a:r>
            <a:endParaRPr lang="en-US" altLang="zh-CN" i="1"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India has a national festival on October 2 </a:t>
            </a:r>
            <a:r>
              <a:rPr lang="en-US" altLang="zh-CN" b="1" i="1" dirty="0">
                <a:solidFill>
                  <a:srgbClr val="FF6600"/>
                </a:solidFill>
                <a:latin typeface="Times New Roman" panose="02020603050405020304" pitchFamily="18" charset="0"/>
                <a:cs typeface="Times New Roman" panose="02020603050405020304" pitchFamily="18" charset="0"/>
              </a:rPr>
              <a:t>to </a:t>
            </a:r>
            <a:r>
              <a:rPr lang="en-US" altLang="zh-CN" b="1" i="1" dirty="0" err="1">
                <a:solidFill>
                  <a:srgbClr val="FF6600"/>
                </a:solidFill>
                <a:latin typeface="Times New Roman" panose="02020603050405020304" pitchFamily="18" charset="0"/>
                <a:cs typeface="Times New Roman" panose="02020603050405020304" pitchFamily="18" charset="0"/>
              </a:rPr>
              <a:t>honour</a:t>
            </a:r>
            <a:r>
              <a:rPr lang="en-US" altLang="zh-CN" b="1" i="1" dirty="0">
                <a:solidFill>
                  <a:srgbClr val="FF6600"/>
                </a:solidFill>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Mohandas Gandhi, …</a:t>
            </a:r>
            <a:endParaRPr lang="en-US" altLang="zh-CN" i="1"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 are the ones </a:t>
            </a:r>
            <a:r>
              <a:rPr lang="en-US" altLang="zh-CN" b="1" i="1" dirty="0">
                <a:solidFill>
                  <a:srgbClr val="FF6600"/>
                </a:solidFill>
                <a:latin typeface="Times New Roman" panose="02020603050405020304" pitchFamily="18" charset="0"/>
                <a:cs typeface="Times New Roman" panose="02020603050405020304" pitchFamily="18" charset="0"/>
              </a:rPr>
              <a:t>that look forward to </a:t>
            </a:r>
            <a:r>
              <a:rPr lang="en-US" altLang="zh-CN" i="1" dirty="0">
                <a:latin typeface="Times New Roman" panose="02020603050405020304" pitchFamily="18" charset="0"/>
                <a:cs typeface="Times New Roman" panose="02020603050405020304" pitchFamily="18" charset="0"/>
              </a:rPr>
              <a:t>the end of winter and to the coming of spring.</a:t>
            </a:r>
            <a:endParaRPr lang="en-US" altLang="zh-CN" i="1" dirty="0">
              <a:latin typeface="Times New Roman" panose="02020603050405020304" pitchFamily="18" charset="0"/>
              <a:cs typeface="Times New Roman" panose="02020603050405020304" pitchFamily="18" charset="0"/>
            </a:endParaRPr>
          </a:p>
          <a:p>
            <a:r>
              <a:rPr lang="en-US" altLang="zh-CN" b="1" i="1" dirty="0">
                <a:solidFill>
                  <a:srgbClr val="FF6600"/>
                </a:solidFill>
                <a:latin typeface="Times New Roman" panose="02020603050405020304" pitchFamily="18" charset="0"/>
                <a:cs typeface="Times New Roman" panose="02020603050405020304" pitchFamily="18" charset="0"/>
              </a:rPr>
              <a:t>It celebrates </a:t>
            </a:r>
            <a:r>
              <a:rPr lang="en-US" altLang="zh-CN" i="1" dirty="0">
                <a:latin typeface="Times New Roman" panose="02020603050405020304" pitchFamily="18" charset="0"/>
                <a:cs typeface="Times New Roman" panose="02020603050405020304" pitchFamily="18" charset="0"/>
              </a:rPr>
              <a:t>the return of Jesus from the dead and the coming of spring and new life.</a:t>
            </a:r>
            <a:endParaRPr lang="en-US" altLang="zh-CN" i="1"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Harvest and Thanksgiving festivals </a:t>
            </a:r>
            <a:r>
              <a:rPr lang="en-US" altLang="zh-CN" b="1" i="1" dirty="0">
                <a:solidFill>
                  <a:srgbClr val="008000"/>
                </a:solidFill>
                <a:latin typeface="Times New Roman" panose="02020603050405020304" pitchFamily="18" charset="0"/>
                <a:cs typeface="Times New Roman" panose="02020603050405020304" pitchFamily="18" charset="0"/>
              </a:rPr>
              <a:t>can be very happy events. </a:t>
            </a:r>
            <a:endParaRPr lang="en-US" altLang="zh-CN" b="1" i="1" dirty="0">
              <a:solidFill>
                <a:srgbClr val="008000"/>
              </a:solidFill>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Easter</a:t>
            </a:r>
            <a:r>
              <a:rPr lang="en-US" altLang="zh-CN" b="1" i="1" dirty="0">
                <a:solidFill>
                  <a:srgbClr val="008000"/>
                </a:solidFill>
                <a:latin typeface="Times New Roman" panose="02020603050405020304" pitchFamily="18" charset="0"/>
                <a:cs typeface="Times New Roman" panose="02020603050405020304" pitchFamily="18" charset="0"/>
              </a:rPr>
              <a:t> is an important religious and social festival for Christians </a:t>
            </a:r>
            <a:r>
              <a:rPr lang="en-US" altLang="zh-CN" i="1" dirty="0">
                <a:latin typeface="Times New Roman" panose="02020603050405020304" pitchFamily="18" charset="0"/>
                <a:cs typeface="Times New Roman" panose="02020603050405020304" pitchFamily="18" charset="0"/>
              </a:rPr>
              <a:t>around the world.</a:t>
            </a:r>
            <a:r>
              <a:rPr lang="en-US" altLang="zh-CN" b="1" i="1" dirty="0">
                <a:solidFill>
                  <a:srgbClr val="008000"/>
                </a:solidFill>
                <a:latin typeface="Times New Roman" panose="02020603050405020304" pitchFamily="18" charset="0"/>
                <a:cs typeface="Times New Roman" panose="02020603050405020304" pitchFamily="18" charset="0"/>
              </a:rPr>
              <a:t> </a:t>
            </a:r>
            <a:endParaRPr lang="en-US" altLang="zh-CN" b="1" i="1" dirty="0">
              <a:solidFill>
                <a:srgbClr val="008000"/>
              </a:solidFill>
              <a:latin typeface="Times New Roman" panose="02020603050405020304" pitchFamily="18" charset="0"/>
              <a:cs typeface="Times New Roman" panose="02020603050405020304" pitchFamily="18" charset="0"/>
            </a:endParaRPr>
          </a:p>
          <a:p>
            <a:r>
              <a:rPr lang="en-US" altLang="zh-CN" sz="2600" b="1" dirty="0">
                <a:latin typeface="Calibri" panose="020F0502020204030204" pitchFamily="34" charset="0"/>
              </a:rPr>
              <a:t>… </a:t>
            </a:r>
            <a:r>
              <a:rPr lang="en-US" altLang="zh-CN" sz="2600" b="1" dirty="0">
                <a:solidFill>
                  <a:srgbClr val="008000"/>
                </a:solidFill>
                <a:latin typeface="Calibri" panose="020F0502020204030204" pitchFamily="34" charset="0"/>
              </a:rPr>
              <a:t>is held to</a:t>
            </a:r>
            <a:r>
              <a:rPr lang="en-US" altLang="zh-CN" sz="2600" b="1" dirty="0">
                <a:latin typeface="Calibri" panose="020F0502020204030204" pitchFamily="34" charset="0"/>
              </a:rPr>
              <a:t>/</a:t>
            </a:r>
            <a:r>
              <a:rPr lang="en-US" altLang="zh-CN" sz="2600" b="1" dirty="0">
                <a:solidFill>
                  <a:srgbClr val="008000"/>
                </a:solidFill>
                <a:latin typeface="Calibri" panose="020F0502020204030204" pitchFamily="34" charset="0"/>
              </a:rPr>
              <a:t> is celebrated to </a:t>
            </a:r>
            <a:r>
              <a:rPr lang="en-US" altLang="zh-CN" sz="2600" b="1" dirty="0">
                <a:latin typeface="Calibri" panose="020F0502020204030204" pitchFamily="34" charset="0"/>
              </a:rPr>
              <a:t>/ </a:t>
            </a:r>
            <a:r>
              <a:rPr lang="en-US" altLang="zh-CN" sz="2600" b="1" dirty="0">
                <a:solidFill>
                  <a:srgbClr val="FF0000"/>
                </a:solidFill>
                <a:latin typeface="Calibri" panose="020F0502020204030204" pitchFamily="34" charset="0"/>
              </a:rPr>
              <a:t>is meant to </a:t>
            </a:r>
            <a:r>
              <a:rPr lang="en-US" altLang="zh-CN" sz="2600" b="1" dirty="0">
                <a:latin typeface="Calibri" panose="020F0502020204030204" pitchFamily="34" charset="0"/>
              </a:rPr>
              <a:t>/</a:t>
            </a:r>
            <a:r>
              <a:rPr lang="en-US" altLang="zh-CN" sz="2600" b="1" dirty="0">
                <a:solidFill>
                  <a:srgbClr val="008000"/>
                </a:solidFill>
                <a:latin typeface="Calibri" panose="020F0502020204030204" pitchFamily="34" charset="0"/>
              </a:rPr>
              <a:t> </a:t>
            </a:r>
            <a:r>
              <a:rPr lang="en-US" altLang="zh-CN" sz="2600" b="1" dirty="0">
                <a:solidFill>
                  <a:srgbClr val="FF0000"/>
                </a:solidFill>
                <a:latin typeface="Calibri" panose="020F0502020204030204" pitchFamily="34" charset="0"/>
              </a:rPr>
              <a:t>aims to </a:t>
            </a:r>
            <a:r>
              <a:rPr lang="en-US" altLang="zh-CN" sz="2600" b="1" dirty="0">
                <a:latin typeface="Calibri" panose="020F0502020204030204" pitchFamily="34" charset="0"/>
              </a:rPr>
              <a:t>…</a:t>
            </a:r>
            <a:endParaRPr lang="en-US" altLang="zh-CN" sz="2600" b="1" dirty="0">
              <a:latin typeface="Calibri" panose="020F0502020204030204" pitchFamily="34" charset="0"/>
            </a:endParaRPr>
          </a:p>
          <a:p>
            <a:r>
              <a:rPr lang="en-US" altLang="zh-CN" sz="2600" b="1" dirty="0">
                <a:latin typeface="Calibri" panose="020F0502020204030204" pitchFamily="34" charset="0"/>
              </a:rPr>
              <a:t>… </a:t>
            </a:r>
            <a:r>
              <a:rPr lang="en-US" altLang="zh-CN" sz="2600" b="1" dirty="0">
                <a:solidFill>
                  <a:srgbClr val="008000"/>
                </a:solidFill>
                <a:latin typeface="Calibri" panose="020F0502020204030204" pitchFamily="34" charset="0"/>
              </a:rPr>
              <a:t>celebrates</a:t>
            </a:r>
            <a:r>
              <a:rPr lang="en-US" altLang="zh-CN" sz="2600" b="1" dirty="0">
                <a:latin typeface="Calibri" panose="020F0502020204030204" pitchFamily="34" charset="0"/>
              </a:rPr>
              <a:t>/</a:t>
            </a:r>
            <a:r>
              <a:rPr lang="en-US" altLang="zh-CN" sz="2600" b="1" dirty="0">
                <a:solidFill>
                  <a:srgbClr val="008000"/>
                </a:solidFill>
                <a:latin typeface="Calibri" panose="020F0502020204030204" pitchFamily="34" charset="0"/>
              </a:rPr>
              <a:t> looks forward to</a:t>
            </a:r>
            <a:r>
              <a:rPr lang="en-US" altLang="zh-CN" sz="2600" b="1" dirty="0">
                <a:latin typeface="Calibri" panose="020F0502020204030204" pitchFamily="34" charset="0"/>
              </a:rPr>
              <a:t>… </a:t>
            </a:r>
            <a:endParaRPr lang="en-US" altLang="zh-CN" sz="2600" b="1" dirty="0">
              <a:latin typeface="Calibri" panose="020F0502020204030204" pitchFamily="34" charset="0"/>
            </a:endParaRPr>
          </a:p>
          <a:p>
            <a:r>
              <a:rPr lang="en-US" altLang="zh-CN" sz="2600" b="1" dirty="0">
                <a:latin typeface="Calibri" panose="020F0502020204030204" pitchFamily="34" charset="0"/>
              </a:rPr>
              <a:t>It is </a:t>
            </a:r>
            <a:r>
              <a:rPr lang="en-US" altLang="zh-CN" sz="2600" b="1" dirty="0">
                <a:solidFill>
                  <a:srgbClr val="008000"/>
                </a:solidFill>
                <a:latin typeface="Calibri" panose="020F0502020204030204" pitchFamily="34" charset="0"/>
              </a:rPr>
              <a:t>in memory</a:t>
            </a:r>
            <a:r>
              <a:rPr lang="en-US" altLang="zh-CN" sz="2600" b="1" dirty="0">
                <a:latin typeface="Calibri" panose="020F0502020204030204" pitchFamily="34" charset="0"/>
              </a:rPr>
              <a:t>/</a:t>
            </a:r>
            <a:r>
              <a:rPr lang="en-US" altLang="zh-CN" sz="2600" b="1" dirty="0">
                <a:solidFill>
                  <a:srgbClr val="008000"/>
                </a:solidFill>
                <a:latin typeface="Calibri" panose="020F0502020204030204" pitchFamily="34" charset="0"/>
              </a:rPr>
              <a:t> honor of</a:t>
            </a:r>
            <a:r>
              <a:rPr lang="en-US" altLang="zh-CN" sz="2600" b="1" dirty="0">
                <a:latin typeface="Calibri" panose="020F0502020204030204" pitchFamily="34" charset="0"/>
              </a:rPr>
              <a:t> …            It is </a:t>
            </a:r>
            <a:r>
              <a:rPr lang="en-US" altLang="zh-CN" sz="2600" b="1" dirty="0">
                <a:solidFill>
                  <a:srgbClr val="008000"/>
                </a:solidFill>
                <a:latin typeface="Calibri" panose="020F0502020204030204" pitchFamily="34" charset="0"/>
              </a:rPr>
              <a:t>to honor</a:t>
            </a:r>
            <a:r>
              <a:rPr lang="en-US" altLang="zh-CN" sz="2600" b="1" dirty="0">
                <a:latin typeface="Calibri" panose="020F0502020204030204" pitchFamily="34" charset="0"/>
              </a:rPr>
              <a:t> / </a:t>
            </a:r>
            <a:r>
              <a:rPr lang="en-US" altLang="zh-CN" sz="2600" b="1" dirty="0">
                <a:solidFill>
                  <a:srgbClr val="008000"/>
                </a:solidFill>
                <a:latin typeface="Calibri" panose="020F0502020204030204" pitchFamily="34" charset="0"/>
              </a:rPr>
              <a:t>to remember</a:t>
            </a:r>
            <a:r>
              <a:rPr lang="en-US" altLang="zh-CN" sz="2600" b="1" dirty="0">
                <a:latin typeface="Calibri" panose="020F0502020204030204" pitchFamily="34" charset="0"/>
              </a:rPr>
              <a:t>…</a:t>
            </a:r>
            <a:endParaRPr lang="en-US" altLang="zh-CN" sz="2600" b="1" dirty="0">
              <a:latin typeface="Calibri" panose="020F0502020204030204" pitchFamily="34" charset="0"/>
            </a:endParaRPr>
          </a:p>
          <a:p>
            <a:endParaRPr lang="en-US" altLang="zh-CN" sz="2600" b="1" dirty="0">
              <a:latin typeface="Calibri" panose="020F0502020204030204" pitchFamily="34" charset="0"/>
            </a:endParaRPr>
          </a:p>
          <a:p>
            <a:r>
              <a:rPr lang="en-US" altLang="zh-CN" sz="2600" b="1" dirty="0">
                <a:latin typeface="Calibri" panose="020F0502020204030204" pitchFamily="34" charset="0"/>
              </a:rPr>
              <a:t>… </a:t>
            </a:r>
            <a:r>
              <a:rPr lang="en-US" altLang="zh-CN" sz="2600" b="1" dirty="0">
                <a:solidFill>
                  <a:srgbClr val="008000"/>
                </a:solidFill>
                <a:latin typeface="Calibri" panose="020F0502020204030204" pitchFamily="34" charset="0"/>
              </a:rPr>
              <a:t>has its origin in</a:t>
            </a:r>
            <a:r>
              <a:rPr lang="en-US" altLang="zh-CN" sz="2600" b="1" dirty="0">
                <a:latin typeface="Calibri" panose="020F0502020204030204" pitchFamily="34" charset="0"/>
              </a:rPr>
              <a:t>…</a:t>
            </a:r>
            <a:endParaRPr lang="en-US" altLang="zh-CN" sz="2600" b="1" dirty="0">
              <a:latin typeface="Calibri" panose="020F0502020204030204" pitchFamily="34" charset="0"/>
            </a:endParaRPr>
          </a:p>
          <a:p>
            <a:r>
              <a:rPr lang="en-US" altLang="zh-CN" sz="2600" b="1" dirty="0">
                <a:latin typeface="Calibri" panose="020F0502020204030204" pitchFamily="34" charset="0"/>
              </a:rPr>
              <a:t>… </a:t>
            </a:r>
            <a:r>
              <a:rPr lang="en-US" altLang="zh-CN" sz="2600" b="1" dirty="0">
                <a:solidFill>
                  <a:srgbClr val="FF0000"/>
                </a:solidFill>
                <a:latin typeface="Calibri" panose="020F0502020204030204" pitchFamily="34" charset="0"/>
              </a:rPr>
              <a:t>originates from </a:t>
            </a:r>
            <a:r>
              <a:rPr lang="en-US" altLang="zh-CN" sz="2600" b="1" dirty="0">
                <a:latin typeface="Calibri" panose="020F0502020204030204" pitchFamily="34" charset="0"/>
              </a:rPr>
              <a:t>/ </a:t>
            </a:r>
            <a:r>
              <a:rPr lang="en-US" altLang="zh-CN" sz="2600" b="1" dirty="0">
                <a:solidFill>
                  <a:srgbClr val="FF0000"/>
                </a:solidFill>
                <a:latin typeface="Calibri" panose="020F0502020204030204" pitchFamily="34" charset="0"/>
              </a:rPr>
              <a:t>has a root in </a:t>
            </a:r>
            <a:r>
              <a:rPr lang="en-US" altLang="zh-CN" sz="2600" b="1" dirty="0">
                <a:latin typeface="Calibri" panose="020F0502020204030204" pitchFamily="34" charset="0"/>
              </a:rPr>
              <a:t>/ </a:t>
            </a:r>
            <a:r>
              <a:rPr lang="en-US" altLang="zh-CN" sz="2600" b="1" dirty="0">
                <a:solidFill>
                  <a:srgbClr val="FF0000"/>
                </a:solidFill>
                <a:latin typeface="Calibri" panose="020F0502020204030204" pitchFamily="34" charset="0"/>
              </a:rPr>
              <a:t>begins with </a:t>
            </a:r>
            <a:r>
              <a:rPr lang="en-US" altLang="zh-CN" sz="2600" b="1" dirty="0">
                <a:latin typeface="Calibri" panose="020F0502020204030204" pitchFamily="34" charset="0"/>
              </a:rPr>
              <a:t>/ </a:t>
            </a:r>
            <a:r>
              <a:rPr lang="en-US" altLang="zh-CN" sz="2600" b="1" dirty="0">
                <a:solidFill>
                  <a:srgbClr val="FF0000"/>
                </a:solidFill>
                <a:latin typeface="Calibri" panose="020F0502020204030204" pitchFamily="34" charset="0"/>
              </a:rPr>
              <a:t>starts with</a:t>
            </a:r>
            <a:r>
              <a:rPr lang="en-US" altLang="zh-CN" sz="2600" b="1" dirty="0">
                <a:latin typeface="Calibri" panose="020F0502020204030204" pitchFamily="34" charset="0"/>
              </a:rPr>
              <a:t>…</a:t>
            </a:r>
            <a:endParaRPr lang="en-US" altLang="zh-CN" sz="2600" b="1" dirty="0">
              <a:latin typeface="Calibri" panose="020F0502020204030204" pitchFamily="34" charset="0"/>
            </a:endParaRPr>
          </a:p>
          <a:p>
            <a:r>
              <a:rPr lang="en-US" altLang="zh-CN" sz="2600" b="1" dirty="0">
                <a:latin typeface="Calibri" panose="020F0502020204030204" pitchFamily="34" charset="0"/>
              </a:rPr>
              <a:t>… </a:t>
            </a:r>
            <a:r>
              <a:rPr lang="en-US" altLang="zh-CN" sz="2600" b="1" dirty="0">
                <a:solidFill>
                  <a:srgbClr val="FF0000"/>
                </a:solidFill>
                <a:latin typeface="Calibri" panose="020F0502020204030204" pitchFamily="34" charset="0"/>
              </a:rPr>
              <a:t>has/ enjoys </a:t>
            </a:r>
            <a:r>
              <a:rPr lang="en-US" altLang="zh-CN" sz="2600" b="1" dirty="0">
                <a:latin typeface="Calibri" panose="020F0502020204030204" pitchFamily="34" charset="0"/>
              </a:rPr>
              <a:t>a long/ splendid history, which </a:t>
            </a:r>
            <a:r>
              <a:rPr lang="en-US" altLang="zh-CN" sz="2600" b="1" dirty="0">
                <a:solidFill>
                  <a:srgbClr val="FF0000"/>
                </a:solidFill>
                <a:latin typeface="Calibri" panose="020F0502020204030204" pitchFamily="34" charset="0"/>
              </a:rPr>
              <a:t>was originally celebrated to</a:t>
            </a:r>
            <a:r>
              <a:rPr lang="en-US" altLang="zh-CN" sz="2600" b="1" dirty="0">
                <a:latin typeface="Calibri" panose="020F0502020204030204" pitchFamily="34" charset="0"/>
              </a:rPr>
              <a:t>…</a:t>
            </a:r>
            <a:endParaRPr lang="en-US" altLang="zh-CN" sz="2600" b="1"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xEl>
                                              <p:pRg st="3" end="3"/>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2">
                                            <p:txEl>
                                              <p:pRg st="5" end="5"/>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2">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2">
                                            <p:txEl>
                                              <p:pRg st="7" end="7"/>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xEl>
                                              <p:pRg st="9" end="9"/>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2">
                                            <p:txEl>
                                              <p:pRg st="10" end="10"/>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2">
                                            <p:txEl>
                                              <p:pRg st="11" end="11"/>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2">
                                            <p:txEl>
                                              <p:pRg st="14" end="14"/>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39975" y="245846"/>
            <a:ext cx="1725105" cy="1725105"/>
          </a:xfrm>
        </p:spPr>
      </p:pic>
      <p:sp>
        <p:nvSpPr>
          <p:cNvPr id="6" name="矩形 5"/>
          <p:cNvSpPr/>
          <p:nvPr/>
        </p:nvSpPr>
        <p:spPr>
          <a:xfrm>
            <a:off x="1822661" y="870372"/>
            <a:ext cx="2630077" cy="47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solidFill>
                <a:latin typeface="Calibri" panose="020F0502020204030204" pitchFamily="34" charset="0"/>
              </a:rPr>
              <a:t>Celebrations</a:t>
            </a:r>
            <a:endParaRPr lang="zh-CN" altLang="en-US" sz="3600" b="1" dirty="0">
              <a:solidFill>
                <a:schemeClr val="tx1"/>
              </a:solidFill>
              <a:latin typeface="Calibri" panose="020F0502020204030204" pitchFamily="34" charset="0"/>
            </a:endParaRPr>
          </a:p>
        </p:txBody>
      </p:sp>
      <p:sp>
        <p:nvSpPr>
          <p:cNvPr id="7" name="圆角矩形 6"/>
          <p:cNvSpPr/>
          <p:nvPr/>
        </p:nvSpPr>
        <p:spPr>
          <a:xfrm>
            <a:off x="0" y="0"/>
            <a:ext cx="5128182" cy="697583"/>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3600" b="1" dirty="0">
                <a:latin typeface="Times New Roman" panose="02020603050405020304" pitchFamily="18" charset="0"/>
                <a:cs typeface="Times New Roman" panose="02020603050405020304" pitchFamily="18" charset="0"/>
              </a:rPr>
              <a:t>Learning from the book</a:t>
            </a:r>
            <a:endParaRPr lang="zh-CN" altLang="en-US" sz="3600" b="1" dirty="0">
              <a:latin typeface="Times New Roman" panose="02020603050405020304" pitchFamily="18" charset="0"/>
              <a:cs typeface="Times New Roman" panose="02020603050405020304" pitchFamily="18" charset="0"/>
            </a:endParaRPr>
          </a:p>
        </p:txBody>
      </p:sp>
      <p:sp>
        <p:nvSpPr>
          <p:cNvPr id="3" name="矩形 2"/>
          <p:cNvSpPr/>
          <p:nvPr/>
        </p:nvSpPr>
        <p:spPr>
          <a:xfrm>
            <a:off x="838986" y="1786108"/>
            <a:ext cx="11123629" cy="4493538"/>
          </a:xfrm>
          <a:prstGeom prst="rect">
            <a:avLst/>
          </a:prstGeom>
          <a:solidFill>
            <a:schemeClr val="bg1"/>
          </a:solidFill>
        </p:spPr>
        <p:txBody>
          <a:bodyPr wrap="square">
            <a:spAutoFit/>
          </a:bodyPr>
          <a:lstStyle/>
          <a:p>
            <a:r>
              <a:rPr lang="en-US" altLang="zh-CN" sz="2600" dirty="0">
                <a:latin typeface="Calibri" panose="020F0502020204030204" pitchFamily="34" charset="0"/>
              </a:rPr>
              <a:t>Some festivals are held to </a:t>
            </a:r>
            <a:r>
              <a:rPr lang="en-US" altLang="zh-CN" sz="2600" dirty="0" err="1">
                <a:latin typeface="Calibri" panose="020F0502020204030204" pitchFamily="34" charset="0"/>
              </a:rPr>
              <a:t>honour</a:t>
            </a:r>
            <a:r>
              <a:rPr lang="en-US" altLang="zh-CN" sz="2600" dirty="0">
                <a:latin typeface="Calibri" panose="020F0502020204030204" pitchFamily="34" charset="0"/>
              </a:rPr>
              <a:t> the dead or to satisfy the ancestors, who might return either to help or to do harm. For the Japanese festival </a:t>
            </a:r>
            <a:r>
              <a:rPr lang="en-US" altLang="zh-CN" sz="2600" dirty="0" err="1">
                <a:latin typeface="Calibri" panose="020F0502020204030204" pitchFamily="34" charset="0"/>
              </a:rPr>
              <a:t>Obon</a:t>
            </a:r>
            <a:r>
              <a:rPr lang="en-US" altLang="zh-CN" sz="2600" dirty="0">
                <a:latin typeface="Calibri" panose="020F0502020204030204" pitchFamily="34" charset="0"/>
              </a:rPr>
              <a:t>, </a:t>
            </a:r>
            <a:r>
              <a:rPr lang="en-US" altLang="zh-CN" sz="2600" b="1" dirty="0">
                <a:solidFill>
                  <a:srgbClr val="0000FF"/>
                </a:solidFill>
                <a:latin typeface="Calibri" panose="020F0502020204030204" pitchFamily="34" charset="0"/>
              </a:rPr>
              <a:t>people should go to clean graves and light incense in memory of their ancestors. They also light lamps and play music because </a:t>
            </a:r>
            <a:r>
              <a:rPr lang="en-US" altLang="zh-CN" sz="2600" dirty="0">
                <a:latin typeface="Calibri" panose="020F0502020204030204" pitchFamily="34" charset="0"/>
              </a:rPr>
              <a:t>they think that this will lead the ancestors back to earth. In Mexico, people celebrate the Day of the Dead in early November. </a:t>
            </a:r>
            <a:r>
              <a:rPr lang="en-US" altLang="zh-CN" sz="2600" b="1" dirty="0">
                <a:solidFill>
                  <a:srgbClr val="0000FF"/>
                </a:solidFill>
                <a:latin typeface="Calibri" panose="020F0502020204030204" pitchFamily="34" charset="0"/>
              </a:rPr>
              <a:t>On this important feast day, people eat food in the shape of skulls and cakes with "bones" on them. They offer food, flowers and gifts to the dead. </a:t>
            </a:r>
            <a:r>
              <a:rPr lang="en-US" altLang="zh-CN" sz="2600" dirty="0">
                <a:latin typeface="Calibri" panose="020F0502020204030204" pitchFamily="34" charset="0"/>
              </a:rPr>
              <a:t>The Western holiday Halloween also had its origin in old beliefs about the return of the spirits of dead people. </a:t>
            </a:r>
            <a:r>
              <a:rPr lang="en-US" altLang="zh-CN" sz="2600" b="1" dirty="0">
                <a:solidFill>
                  <a:srgbClr val="0000FF"/>
                </a:solidFill>
                <a:latin typeface="Calibri" panose="020F0502020204030204" pitchFamily="34" charset="0"/>
              </a:rPr>
              <a:t>It is now a children’s festival, when they can dress up and go to their </a:t>
            </a:r>
            <a:r>
              <a:rPr lang="en-US" altLang="zh-CN" sz="2600" b="1" dirty="0" err="1">
                <a:solidFill>
                  <a:srgbClr val="0000FF"/>
                </a:solidFill>
                <a:latin typeface="Calibri" panose="020F0502020204030204" pitchFamily="34" charset="0"/>
              </a:rPr>
              <a:t>neighbours’</a:t>
            </a:r>
            <a:r>
              <a:rPr lang="en-US" altLang="zh-CN" sz="2600" b="1" dirty="0">
                <a:solidFill>
                  <a:srgbClr val="0000FF"/>
                </a:solidFill>
                <a:latin typeface="Calibri" panose="020F0502020204030204" pitchFamily="34" charset="0"/>
              </a:rPr>
              <a:t> homes to ask for sweets. If the </a:t>
            </a:r>
            <a:r>
              <a:rPr lang="en-US" altLang="zh-CN" sz="2600" b="1" dirty="0" err="1">
                <a:solidFill>
                  <a:srgbClr val="0000FF"/>
                </a:solidFill>
                <a:latin typeface="Calibri" panose="020F0502020204030204" pitchFamily="34" charset="0"/>
              </a:rPr>
              <a:t>neighbours</a:t>
            </a:r>
            <a:r>
              <a:rPr lang="en-US" altLang="zh-CN" sz="2600" b="1" dirty="0">
                <a:solidFill>
                  <a:srgbClr val="0000FF"/>
                </a:solidFill>
                <a:latin typeface="Calibri" panose="020F0502020204030204" pitchFamily="34" charset="0"/>
              </a:rPr>
              <a:t> do not give any sweets, the children might play a trick on them.</a:t>
            </a:r>
            <a:endParaRPr lang="zh-CN" altLang="en-US" sz="2600" b="1" dirty="0">
              <a:solidFill>
                <a:srgbClr val="0000FF"/>
              </a:solidFill>
              <a:latin typeface="Calibri" panose="020F0502020204030204" pitchFamily="34" charset="0"/>
            </a:endParaRPr>
          </a:p>
        </p:txBody>
      </p:sp>
      <p:sp>
        <p:nvSpPr>
          <p:cNvPr id="8" name="矩形 7"/>
          <p:cNvSpPr/>
          <p:nvPr/>
        </p:nvSpPr>
        <p:spPr>
          <a:xfrm>
            <a:off x="838986" y="1786108"/>
            <a:ext cx="11123629" cy="4493538"/>
          </a:xfrm>
          <a:prstGeom prst="rect">
            <a:avLst/>
          </a:prstGeom>
          <a:solidFill>
            <a:schemeClr val="bg1"/>
          </a:solidFill>
        </p:spPr>
        <p:txBody>
          <a:bodyPr wrap="square">
            <a:spAutoFit/>
          </a:bodyPr>
          <a:lstStyle/>
          <a:p>
            <a:endParaRPr lang="en-US" altLang="zh-CN" sz="2600" dirty="0">
              <a:latin typeface="Calibri" panose="020F0502020204030204" pitchFamily="34" charset="0"/>
            </a:endParaRPr>
          </a:p>
          <a:p>
            <a:endParaRPr lang="en-US" altLang="zh-CN" sz="2600" dirty="0">
              <a:latin typeface="Calibri" panose="020F0502020204030204" pitchFamily="34" charset="0"/>
            </a:endParaRPr>
          </a:p>
          <a:p>
            <a:r>
              <a:rPr lang="en-US" altLang="zh-CN" sz="2600" dirty="0">
                <a:latin typeface="Calibri" panose="020F0502020204030204" pitchFamily="34" charset="0"/>
              </a:rPr>
              <a:t>Harvest and Thanksgiving festivals can be very happy events. People are grateful because their food is gathered for the winter and the agricultural work is over</a:t>
            </a:r>
            <a:r>
              <a:rPr lang="en-US" altLang="zh-CN" sz="2600" b="1" dirty="0">
                <a:solidFill>
                  <a:srgbClr val="0000FF"/>
                </a:solidFill>
                <a:latin typeface="Calibri" panose="020F0502020204030204" pitchFamily="34" charset="0"/>
              </a:rPr>
              <a:t>. In European countries, people will usually decorate churches and town halls with flowers and fruit, and will get together to have meals. Some people might win awards for their farm produce, like the biggest watermelon or the most handsome rooster. China and Japan have mid-autumn festivals, when people admire the moon and in China, enjoy mooncakes. </a:t>
            </a:r>
            <a:endParaRPr lang="en-US" altLang="zh-CN" sz="2600" b="1" dirty="0">
              <a:solidFill>
                <a:srgbClr val="0000FF"/>
              </a:solidFill>
              <a:latin typeface="Calibri" panose="020F0502020204030204" pitchFamily="34" charset="0"/>
            </a:endParaRPr>
          </a:p>
          <a:p>
            <a:endParaRPr lang="en-US" altLang="zh-CN" sz="2600" b="1" dirty="0">
              <a:solidFill>
                <a:srgbClr val="0000FF"/>
              </a:solidFill>
              <a:latin typeface="Calibri" panose="020F0502020204030204" pitchFamily="34" charset="0"/>
            </a:endParaRPr>
          </a:p>
          <a:p>
            <a:endParaRPr lang="zh-CN" altLang="en-US" sz="2600" b="1" dirty="0">
              <a:solidFill>
                <a:srgbClr val="0000FF"/>
              </a:solidFill>
              <a:latin typeface="Calibri" panose="020F0502020204030204" pitchFamily="34" charset="0"/>
            </a:endParaRPr>
          </a:p>
        </p:txBody>
      </p:sp>
      <p:sp>
        <p:nvSpPr>
          <p:cNvPr id="10" name="矩形 9"/>
          <p:cNvSpPr/>
          <p:nvPr/>
        </p:nvSpPr>
        <p:spPr>
          <a:xfrm>
            <a:off x="838986" y="1786108"/>
            <a:ext cx="11123629" cy="4893647"/>
          </a:xfrm>
          <a:prstGeom prst="rect">
            <a:avLst/>
          </a:prstGeom>
          <a:solidFill>
            <a:schemeClr val="bg1"/>
          </a:solidFill>
        </p:spPr>
        <p:txBody>
          <a:bodyPr wrap="square">
            <a:spAutoFit/>
          </a:bodyPr>
          <a:lstStyle/>
          <a:p>
            <a:r>
              <a:rPr lang="en-US" altLang="zh-CN" sz="2600" dirty="0">
                <a:latin typeface="Calibri" panose="020F0502020204030204" pitchFamily="34" charset="0"/>
              </a:rPr>
              <a:t>The most energetic and important festivals are the ones that look forward to the end of winter and to the coming of spring. </a:t>
            </a:r>
            <a:r>
              <a:rPr lang="en-US" altLang="zh-CN" sz="2600" b="1" dirty="0">
                <a:solidFill>
                  <a:srgbClr val="0000FF"/>
                </a:solidFill>
                <a:latin typeface="Calibri" panose="020F0502020204030204" pitchFamily="34" charset="0"/>
              </a:rPr>
              <a:t>At the Spring Festival in China, people eat dumplings, fish and meat and may give children lucky money in red paper. There are dragon dances and carnivals, and families celebrate the Lunar New Year together. </a:t>
            </a:r>
            <a:r>
              <a:rPr lang="en-US" altLang="zh-CN" sz="2600" dirty="0">
                <a:latin typeface="Calibri" panose="020F0502020204030204" pitchFamily="34" charset="0"/>
              </a:rPr>
              <a:t>Some Western countries have very exciting carnivals, which take place forty days before Easter, usually in February. </a:t>
            </a:r>
            <a:r>
              <a:rPr lang="en-US" altLang="zh-CN" sz="2600" b="1" dirty="0">
                <a:solidFill>
                  <a:srgbClr val="0000FF"/>
                </a:solidFill>
                <a:latin typeface="Calibri" panose="020F0502020204030204" pitchFamily="34" charset="0"/>
              </a:rPr>
              <a:t>These carnivals might include parades, dancing in the streets day and night, loud music and </a:t>
            </a:r>
            <a:r>
              <a:rPr lang="en-US" altLang="zh-CN" sz="2600" b="1" dirty="0" err="1">
                <a:solidFill>
                  <a:srgbClr val="0000FF"/>
                </a:solidFill>
                <a:latin typeface="Calibri" panose="020F0502020204030204" pitchFamily="34" charset="0"/>
              </a:rPr>
              <a:t>colourful</a:t>
            </a:r>
            <a:r>
              <a:rPr lang="en-US" altLang="zh-CN" sz="2600" b="1" dirty="0">
                <a:solidFill>
                  <a:srgbClr val="0000FF"/>
                </a:solidFill>
                <a:latin typeface="Calibri" panose="020F0502020204030204" pitchFamily="34" charset="0"/>
              </a:rPr>
              <a:t> clothing of all kinds.</a:t>
            </a:r>
            <a:r>
              <a:rPr lang="en-US" altLang="zh-CN" sz="2600" dirty="0">
                <a:latin typeface="Calibri" panose="020F0502020204030204" pitchFamily="34" charset="0"/>
              </a:rPr>
              <a:t> Easter is an important religious and social festival for Christians around the world. It celebrates the return of Jesus from the dead and the coming of spring and new life. Japan’s Cherry Blossom Festival happens a little later. The country, covered with cherry tree flowers, looks as though it is covered with pink snow.</a:t>
            </a:r>
            <a:endParaRPr lang="zh-CN" altLang="en-US" sz="2600" b="1" dirty="0">
              <a:solidFill>
                <a:srgbClr val="0000FF"/>
              </a:solidFill>
              <a:latin typeface="Calibri" panose="020F0502020204030204" pitchFamily="34" charset="0"/>
            </a:endParaRPr>
          </a:p>
        </p:txBody>
      </p:sp>
      <p:sp>
        <p:nvSpPr>
          <p:cNvPr id="11" name="矩形 10"/>
          <p:cNvSpPr/>
          <p:nvPr/>
        </p:nvSpPr>
        <p:spPr>
          <a:xfrm>
            <a:off x="838986" y="1680936"/>
            <a:ext cx="11123629" cy="4893647"/>
          </a:xfrm>
          <a:prstGeom prst="rect">
            <a:avLst/>
          </a:prstGeom>
          <a:solidFill>
            <a:schemeClr val="bg1"/>
          </a:solidFill>
        </p:spPr>
        <p:txBody>
          <a:bodyPr wrap="square">
            <a:spAutoFit/>
          </a:bodyPr>
          <a:lstStyle/>
          <a:p>
            <a:endParaRPr lang="en-US" altLang="zh-CN" sz="2600" b="1" dirty="0">
              <a:solidFill>
                <a:srgbClr val="0000FF"/>
              </a:solidFill>
              <a:latin typeface="Calibri" panose="020F0502020204030204" pitchFamily="34" charset="0"/>
            </a:endParaRPr>
          </a:p>
          <a:p>
            <a:endParaRPr lang="en-US" altLang="zh-CN" sz="2600" b="1" dirty="0">
              <a:solidFill>
                <a:srgbClr val="0000FF"/>
              </a:solidFill>
              <a:latin typeface="Calibri" panose="020F0502020204030204" pitchFamily="34" charset="0"/>
            </a:endParaRPr>
          </a:p>
          <a:p>
            <a:endParaRPr lang="en-US" altLang="zh-CN" sz="2600" b="1" dirty="0">
              <a:solidFill>
                <a:srgbClr val="0000FF"/>
              </a:solidFill>
              <a:latin typeface="Calibri" panose="020F0502020204030204" pitchFamily="34" charset="0"/>
            </a:endParaRPr>
          </a:p>
          <a:p>
            <a:endParaRPr lang="en-US" altLang="zh-CN" sz="2600" b="1" dirty="0">
              <a:solidFill>
                <a:srgbClr val="0000FF"/>
              </a:solidFill>
              <a:latin typeface="Calibri" panose="020F0502020204030204" pitchFamily="34" charset="0"/>
            </a:endParaRPr>
          </a:p>
          <a:p>
            <a:endParaRPr lang="en-US" altLang="zh-CN" sz="2600" b="1" dirty="0">
              <a:solidFill>
                <a:srgbClr val="0000FF"/>
              </a:solidFill>
              <a:latin typeface="Calibri" panose="020F0502020204030204" pitchFamily="34" charset="0"/>
            </a:endParaRPr>
          </a:p>
          <a:p>
            <a:endParaRPr lang="en-US" altLang="zh-CN" sz="2600" b="1" dirty="0">
              <a:solidFill>
                <a:srgbClr val="0000FF"/>
              </a:solidFill>
              <a:latin typeface="Calibri" panose="020F0502020204030204" pitchFamily="34" charset="0"/>
            </a:endParaRPr>
          </a:p>
          <a:p>
            <a:endParaRPr lang="en-US" altLang="zh-CN" sz="2600" b="1" dirty="0">
              <a:solidFill>
                <a:srgbClr val="0000FF"/>
              </a:solidFill>
              <a:latin typeface="Calibri" panose="020F0502020204030204" pitchFamily="34" charset="0"/>
            </a:endParaRPr>
          </a:p>
          <a:p>
            <a:endParaRPr lang="en-US" altLang="zh-CN" sz="2600" b="1" dirty="0">
              <a:solidFill>
                <a:srgbClr val="0000FF"/>
              </a:solidFill>
              <a:latin typeface="Calibri" panose="020F0502020204030204" pitchFamily="34" charset="0"/>
            </a:endParaRPr>
          </a:p>
          <a:p>
            <a:endParaRPr lang="en-US" altLang="zh-CN" sz="2600" b="1" dirty="0">
              <a:solidFill>
                <a:srgbClr val="0000FF"/>
              </a:solidFill>
              <a:latin typeface="Calibri" panose="020F0502020204030204" pitchFamily="34" charset="0"/>
            </a:endParaRPr>
          </a:p>
          <a:p>
            <a:endParaRPr lang="en-US" altLang="zh-CN" sz="2600" b="1" dirty="0">
              <a:solidFill>
                <a:srgbClr val="0000FF"/>
              </a:solidFill>
              <a:latin typeface="Calibri" panose="020F0502020204030204" pitchFamily="34" charset="0"/>
            </a:endParaRPr>
          </a:p>
          <a:p>
            <a:endParaRPr lang="en-US" altLang="zh-CN" sz="2600" b="1" dirty="0">
              <a:solidFill>
                <a:srgbClr val="0000FF"/>
              </a:solidFill>
              <a:latin typeface="Calibri" panose="020F0502020204030204" pitchFamily="34" charset="0"/>
            </a:endParaRPr>
          </a:p>
          <a:p>
            <a:endParaRPr lang="en-US" altLang="zh-CN" sz="2600" b="1" dirty="0">
              <a:solidFill>
                <a:srgbClr val="0000FF"/>
              </a:solidFill>
              <a:latin typeface="Calibri" panose="020F0502020204030204" pitchFamily="34" charset="0"/>
            </a:endParaRPr>
          </a:p>
        </p:txBody>
      </p:sp>
      <p:sp>
        <p:nvSpPr>
          <p:cNvPr id="9" name="矩形 8"/>
          <p:cNvSpPr/>
          <p:nvPr/>
        </p:nvSpPr>
        <p:spPr>
          <a:xfrm>
            <a:off x="563925" y="1400352"/>
            <a:ext cx="11628075" cy="5478423"/>
          </a:xfrm>
          <a:prstGeom prst="rect">
            <a:avLst/>
          </a:prstGeom>
          <a:noFill/>
        </p:spPr>
        <p:txBody>
          <a:bodyPr wrap="square">
            <a:spAutoFit/>
          </a:bodyPr>
          <a:lstStyle/>
          <a:p>
            <a:r>
              <a:rPr lang="en-US" altLang="zh-CN" sz="2400" b="1" i="1" dirty="0">
                <a:solidFill>
                  <a:srgbClr val="FF6600"/>
                </a:solidFill>
                <a:latin typeface="Times New Roman" panose="02020603050405020304" pitchFamily="18" charset="0"/>
                <a:cs typeface="Times New Roman" panose="02020603050405020304" pitchFamily="18" charset="0"/>
              </a:rPr>
              <a:t>For…, people should go to …. They also … because …</a:t>
            </a:r>
            <a:endParaRPr lang="en-US" altLang="zh-CN" sz="2400" b="1" i="1" dirty="0">
              <a:solidFill>
                <a:srgbClr val="FF6600"/>
              </a:solidFill>
              <a:latin typeface="Times New Roman" panose="02020603050405020304" pitchFamily="18" charset="0"/>
              <a:cs typeface="Times New Roman" panose="02020603050405020304" pitchFamily="18" charset="0"/>
            </a:endParaRPr>
          </a:p>
          <a:p>
            <a:r>
              <a:rPr lang="en-US" altLang="zh-CN" sz="2400" i="1" dirty="0">
                <a:latin typeface="Times New Roman" panose="02020603050405020304" pitchFamily="18" charset="0"/>
                <a:cs typeface="Times New Roman" panose="02020603050405020304" pitchFamily="18" charset="0"/>
              </a:rPr>
              <a:t>On this important feast day, people …. They ...</a:t>
            </a:r>
            <a:endParaRPr lang="en-US" altLang="zh-CN" sz="2400" i="1" dirty="0">
              <a:latin typeface="Times New Roman" panose="02020603050405020304" pitchFamily="18" charset="0"/>
              <a:cs typeface="Times New Roman" panose="02020603050405020304" pitchFamily="18" charset="0"/>
            </a:endParaRPr>
          </a:p>
          <a:p>
            <a:r>
              <a:rPr lang="en-US" altLang="zh-CN" sz="2400" i="1" dirty="0">
                <a:latin typeface="Times New Roman" panose="02020603050405020304" pitchFamily="18" charset="0"/>
                <a:cs typeface="Times New Roman" panose="02020603050405020304" pitchFamily="18" charset="0"/>
              </a:rPr>
              <a:t>It is now a children’s festival, </a:t>
            </a:r>
            <a:r>
              <a:rPr lang="en-US" altLang="zh-CN" sz="2400" b="1" i="1" dirty="0">
                <a:solidFill>
                  <a:srgbClr val="0000FF"/>
                </a:solidFill>
                <a:latin typeface="Times New Roman" panose="02020603050405020304" pitchFamily="18" charset="0"/>
                <a:cs typeface="Times New Roman" panose="02020603050405020304" pitchFamily="18" charset="0"/>
              </a:rPr>
              <a:t>when </a:t>
            </a:r>
            <a:r>
              <a:rPr lang="en-US" altLang="zh-CN" sz="2400" b="1" i="1" dirty="0">
                <a:solidFill>
                  <a:srgbClr val="FF6600"/>
                </a:solidFill>
                <a:latin typeface="Times New Roman" panose="02020603050405020304" pitchFamily="18" charset="0"/>
                <a:cs typeface="Times New Roman" panose="02020603050405020304" pitchFamily="18" charset="0"/>
              </a:rPr>
              <a:t>they can ... </a:t>
            </a:r>
            <a:endParaRPr lang="en-US" altLang="zh-CN" sz="2400" b="1" i="1" dirty="0">
              <a:solidFill>
                <a:srgbClr val="FF6600"/>
              </a:solidFill>
              <a:latin typeface="Times New Roman" panose="02020603050405020304" pitchFamily="18" charset="0"/>
              <a:cs typeface="Times New Roman" panose="02020603050405020304" pitchFamily="18" charset="0"/>
            </a:endParaRPr>
          </a:p>
          <a:p>
            <a:r>
              <a:rPr lang="en-US" altLang="zh-CN" sz="2400" i="1" dirty="0">
                <a:latin typeface="Times New Roman" panose="02020603050405020304" pitchFamily="18" charset="0"/>
                <a:cs typeface="Times New Roman" panose="02020603050405020304" pitchFamily="18" charset="0"/>
              </a:rPr>
              <a:t>In European countries, </a:t>
            </a:r>
            <a:r>
              <a:rPr lang="en-US" altLang="zh-CN" sz="2400" b="1" i="1" dirty="0">
                <a:solidFill>
                  <a:srgbClr val="FF6600"/>
                </a:solidFill>
                <a:latin typeface="Times New Roman" panose="02020603050405020304" pitchFamily="18" charset="0"/>
                <a:cs typeface="Times New Roman" panose="02020603050405020304" pitchFamily="18" charset="0"/>
              </a:rPr>
              <a:t>people will usually …, and will …. Some people might …</a:t>
            </a:r>
            <a:endParaRPr lang="en-US" altLang="zh-CN" sz="2400" b="1" i="1" dirty="0">
              <a:solidFill>
                <a:srgbClr val="FF6600"/>
              </a:solidFill>
              <a:latin typeface="Times New Roman" panose="02020603050405020304" pitchFamily="18" charset="0"/>
              <a:cs typeface="Times New Roman" panose="02020603050405020304" pitchFamily="18" charset="0"/>
            </a:endParaRPr>
          </a:p>
          <a:p>
            <a:r>
              <a:rPr lang="en-US" altLang="zh-CN" sz="2400" i="1" dirty="0">
                <a:latin typeface="Times New Roman" panose="02020603050405020304" pitchFamily="18" charset="0"/>
                <a:cs typeface="Times New Roman" panose="02020603050405020304" pitchFamily="18" charset="0"/>
              </a:rPr>
              <a:t>China and Japan have mid-autumn festivals, </a:t>
            </a:r>
            <a:r>
              <a:rPr lang="en-US" altLang="zh-CN" sz="2400" b="1" i="1" dirty="0">
                <a:solidFill>
                  <a:srgbClr val="0000FF"/>
                </a:solidFill>
                <a:latin typeface="Times New Roman" panose="02020603050405020304" pitchFamily="18" charset="0"/>
                <a:cs typeface="Times New Roman" panose="02020603050405020304" pitchFamily="18" charset="0"/>
              </a:rPr>
              <a:t>when</a:t>
            </a:r>
            <a:r>
              <a:rPr lang="en-US" altLang="zh-CN" sz="2400" b="1" i="1" dirty="0">
                <a:solidFill>
                  <a:srgbClr val="FF6600"/>
                </a:solidFill>
                <a:latin typeface="Times New Roman" panose="02020603050405020304" pitchFamily="18" charset="0"/>
                <a:cs typeface="Times New Roman" panose="02020603050405020304" pitchFamily="18" charset="0"/>
              </a:rPr>
              <a:t> people ... </a:t>
            </a:r>
            <a:endParaRPr lang="en-US" altLang="zh-CN" sz="2400" b="1" i="1" dirty="0">
              <a:solidFill>
                <a:srgbClr val="FF6600"/>
              </a:solidFill>
              <a:latin typeface="Times New Roman" panose="02020603050405020304" pitchFamily="18" charset="0"/>
              <a:cs typeface="Times New Roman" panose="02020603050405020304" pitchFamily="18" charset="0"/>
            </a:endParaRPr>
          </a:p>
          <a:p>
            <a:r>
              <a:rPr lang="en-US" altLang="zh-CN" sz="2400" i="1" dirty="0">
                <a:latin typeface="Times New Roman" panose="02020603050405020304" pitchFamily="18" charset="0"/>
                <a:cs typeface="Times New Roman" panose="02020603050405020304" pitchFamily="18" charset="0"/>
              </a:rPr>
              <a:t>At the Spring Festival in China, people …, … and may …. </a:t>
            </a:r>
            <a:r>
              <a:rPr lang="en-US" altLang="zh-CN" sz="2400" b="1" i="1" dirty="0">
                <a:solidFill>
                  <a:srgbClr val="0000FF"/>
                </a:solidFill>
                <a:latin typeface="Times New Roman" panose="02020603050405020304" pitchFamily="18" charset="0"/>
                <a:cs typeface="Times New Roman" panose="02020603050405020304" pitchFamily="18" charset="0"/>
              </a:rPr>
              <a:t>There are </a:t>
            </a:r>
            <a:r>
              <a:rPr lang="en-US" altLang="zh-CN" sz="2400" b="1" i="1" dirty="0">
                <a:solidFill>
                  <a:srgbClr val="FF6600"/>
                </a:solidFill>
                <a:latin typeface="Times New Roman" panose="02020603050405020304" pitchFamily="18" charset="0"/>
                <a:cs typeface="Times New Roman" panose="02020603050405020304" pitchFamily="18" charset="0"/>
              </a:rPr>
              <a:t>…, … and …</a:t>
            </a:r>
            <a:endParaRPr lang="en-US" altLang="zh-CN" sz="2400" b="1" i="1" dirty="0">
              <a:solidFill>
                <a:srgbClr val="FF6600"/>
              </a:solidFill>
              <a:latin typeface="Times New Roman" panose="02020603050405020304" pitchFamily="18" charset="0"/>
              <a:cs typeface="Times New Roman" panose="02020603050405020304" pitchFamily="18" charset="0"/>
            </a:endParaRPr>
          </a:p>
          <a:p>
            <a:r>
              <a:rPr lang="en-US" altLang="zh-CN" sz="2400" i="1" dirty="0">
                <a:latin typeface="Times New Roman" panose="02020603050405020304" pitchFamily="18" charset="0"/>
                <a:cs typeface="Times New Roman" panose="02020603050405020304" pitchFamily="18" charset="0"/>
              </a:rPr>
              <a:t>These carnivals </a:t>
            </a:r>
            <a:r>
              <a:rPr lang="en-US" altLang="zh-CN" sz="2400" b="1" i="1" dirty="0">
                <a:solidFill>
                  <a:srgbClr val="FF6600"/>
                </a:solidFill>
                <a:latin typeface="Times New Roman" panose="02020603050405020304" pitchFamily="18" charset="0"/>
                <a:cs typeface="Times New Roman" panose="02020603050405020304" pitchFamily="18" charset="0"/>
              </a:rPr>
              <a:t>might </a:t>
            </a:r>
            <a:r>
              <a:rPr lang="en-US" altLang="zh-CN" sz="2400" b="1" i="1" dirty="0">
                <a:solidFill>
                  <a:srgbClr val="0000FF"/>
                </a:solidFill>
                <a:latin typeface="Times New Roman" panose="02020603050405020304" pitchFamily="18" charset="0"/>
                <a:cs typeface="Times New Roman" panose="02020603050405020304" pitchFamily="18" charset="0"/>
              </a:rPr>
              <a:t>include</a:t>
            </a:r>
            <a:r>
              <a:rPr lang="en-US" altLang="zh-CN" sz="2400" b="1" i="1" dirty="0">
                <a:solidFill>
                  <a:srgbClr val="FF6600"/>
                </a:solidFill>
                <a:latin typeface="Times New Roman" panose="02020603050405020304" pitchFamily="18" charset="0"/>
                <a:cs typeface="Times New Roman" panose="02020603050405020304" pitchFamily="18" charset="0"/>
              </a:rPr>
              <a:t> …, …, … and …of all kinds.</a:t>
            </a:r>
            <a:endParaRPr lang="zh-CN" altLang="en-US" sz="2400" b="1" i="1" dirty="0">
              <a:solidFill>
                <a:srgbClr val="FF6600"/>
              </a:solidFill>
              <a:latin typeface="Times New Roman" panose="02020603050405020304" pitchFamily="18" charset="0"/>
              <a:cs typeface="Times New Roman" panose="02020603050405020304" pitchFamily="18" charset="0"/>
            </a:endParaRPr>
          </a:p>
          <a:p>
            <a:r>
              <a:rPr lang="en-US" altLang="zh-CN" sz="2600" b="1" dirty="0">
                <a:latin typeface="Calibri" panose="020F0502020204030204" pitchFamily="34" charset="0"/>
              </a:rPr>
              <a:t>The celebrations / activities </a:t>
            </a:r>
            <a:r>
              <a:rPr lang="en-US" altLang="zh-CN" sz="2600" b="1" dirty="0">
                <a:solidFill>
                  <a:srgbClr val="008000"/>
                </a:solidFill>
                <a:latin typeface="Calibri" panose="020F0502020204030204" pitchFamily="34" charset="0"/>
              </a:rPr>
              <a:t>include</a:t>
            </a:r>
            <a:r>
              <a:rPr lang="en-US" altLang="zh-CN" sz="2600" b="1" dirty="0">
                <a:latin typeface="Calibri" panose="020F0502020204030204" pitchFamily="34" charset="0"/>
              </a:rPr>
              <a:t>…</a:t>
            </a:r>
            <a:r>
              <a:rPr lang="en-US" altLang="zh-CN" sz="2600" b="1" dirty="0">
                <a:solidFill>
                  <a:srgbClr val="008000"/>
                </a:solidFill>
                <a:latin typeface="Calibri" panose="020F0502020204030204" pitchFamily="34" charset="0"/>
              </a:rPr>
              <a:t> </a:t>
            </a:r>
            <a:endParaRPr lang="en-US" altLang="zh-CN" sz="2600" b="1" dirty="0">
              <a:solidFill>
                <a:srgbClr val="008000"/>
              </a:solidFill>
              <a:latin typeface="Calibri" panose="020F0502020204030204" pitchFamily="34" charset="0"/>
            </a:endParaRPr>
          </a:p>
          <a:p>
            <a:r>
              <a:rPr lang="en-US" altLang="zh-CN" sz="2600" b="1" dirty="0">
                <a:latin typeface="Calibri" panose="020F0502020204030204" pitchFamily="34" charset="0"/>
              </a:rPr>
              <a:t>                                                   </a:t>
            </a:r>
            <a:r>
              <a:rPr lang="en-US" altLang="zh-CN" sz="2600" b="1" dirty="0">
                <a:solidFill>
                  <a:srgbClr val="FF0000"/>
                </a:solidFill>
                <a:latin typeface="Calibri" panose="020F0502020204030204" pitchFamily="34" charset="0"/>
              </a:rPr>
              <a:t> involve</a:t>
            </a:r>
            <a:r>
              <a:rPr lang="en-US" altLang="zh-CN" sz="2600" b="1" dirty="0">
                <a:latin typeface="Calibri" panose="020F0502020204030204" pitchFamily="34" charset="0"/>
              </a:rPr>
              <a:t>…</a:t>
            </a:r>
            <a:endParaRPr lang="en-US" altLang="zh-CN" sz="2600" b="1" dirty="0">
              <a:latin typeface="Calibri" panose="020F0502020204030204" pitchFamily="34" charset="0"/>
            </a:endParaRPr>
          </a:p>
          <a:p>
            <a:r>
              <a:rPr lang="en-US" altLang="zh-CN" sz="2600" b="1" dirty="0">
                <a:latin typeface="Calibri" panose="020F0502020204030204" pitchFamily="34" charset="0"/>
              </a:rPr>
              <a:t>… hold a variety of activities, </a:t>
            </a:r>
            <a:r>
              <a:rPr lang="en-US" altLang="zh-CN" sz="2600" b="1" dirty="0">
                <a:solidFill>
                  <a:srgbClr val="FF0000"/>
                </a:solidFill>
                <a:latin typeface="Calibri" panose="020F0502020204030204" pitchFamily="34" charset="0"/>
              </a:rPr>
              <a:t>including </a:t>
            </a:r>
            <a:r>
              <a:rPr lang="en-US" altLang="zh-CN" sz="2600" b="1" dirty="0">
                <a:latin typeface="Calibri" panose="020F0502020204030204" pitchFamily="34" charset="0"/>
              </a:rPr>
              <a:t>….</a:t>
            </a:r>
            <a:endParaRPr lang="en-US" altLang="zh-CN" sz="2600" b="1" dirty="0">
              <a:latin typeface="Calibri" panose="020F0502020204030204" pitchFamily="34" charset="0"/>
            </a:endParaRPr>
          </a:p>
          <a:p>
            <a:r>
              <a:rPr lang="en-US" altLang="zh-CN" sz="2600" b="1" dirty="0">
                <a:solidFill>
                  <a:srgbClr val="008000"/>
                </a:solidFill>
                <a:latin typeface="Calibri" panose="020F0502020204030204" pitchFamily="34" charset="0"/>
              </a:rPr>
              <a:t>There are </a:t>
            </a:r>
            <a:r>
              <a:rPr lang="en-US" altLang="zh-CN" sz="2600" b="1" dirty="0">
                <a:latin typeface="Calibri" panose="020F0502020204030204" pitchFamily="34" charset="0"/>
              </a:rPr>
              <a:t>…</a:t>
            </a:r>
            <a:endParaRPr lang="en-US" altLang="zh-CN" sz="2600" b="1" dirty="0">
              <a:latin typeface="Calibri" panose="020F0502020204030204" pitchFamily="34" charset="0"/>
            </a:endParaRPr>
          </a:p>
          <a:p>
            <a:r>
              <a:rPr lang="en-US" altLang="zh-CN" sz="2600" b="1" dirty="0">
                <a:latin typeface="Calibri" panose="020F0502020204030204" pitchFamily="34" charset="0"/>
              </a:rPr>
              <a:t>It is a time for … / a time to do …/ a time </a:t>
            </a:r>
            <a:r>
              <a:rPr lang="en-US" altLang="zh-CN" sz="2600" b="1" dirty="0">
                <a:solidFill>
                  <a:srgbClr val="008000"/>
                </a:solidFill>
                <a:latin typeface="Calibri" panose="020F0502020204030204" pitchFamily="34" charset="0"/>
              </a:rPr>
              <a:t>when people </a:t>
            </a:r>
            <a:r>
              <a:rPr lang="en-US" altLang="zh-CN" sz="2600" b="1" dirty="0">
                <a:latin typeface="Calibri" panose="020F0502020204030204" pitchFamily="34" charset="0"/>
              </a:rPr>
              <a:t>…</a:t>
            </a:r>
            <a:endParaRPr lang="en-US" altLang="zh-CN" sz="2600" b="1" dirty="0">
              <a:latin typeface="Calibri" panose="020F0502020204030204" pitchFamily="34" charset="0"/>
            </a:endParaRPr>
          </a:p>
          <a:p>
            <a:r>
              <a:rPr lang="en-US" altLang="zh-CN" sz="2600" b="1" i="1" u="sng" dirty="0">
                <a:solidFill>
                  <a:srgbClr val="7030A0"/>
                </a:solidFill>
                <a:latin typeface="Calibri" panose="020F0502020204030204" pitchFamily="34" charset="0"/>
              </a:rPr>
              <a:t>It is a time of excitement and joy/ for family reunion and friends gathering together. </a:t>
            </a:r>
            <a:endParaRPr lang="en-US" altLang="zh-CN" sz="2600" b="1" i="1" u="sng" dirty="0">
              <a:solidFill>
                <a:srgbClr val="7030A0"/>
              </a:solidFill>
              <a:latin typeface="Calibri" panose="020F0502020204030204" pitchFamily="34" charset="0"/>
            </a:endParaRPr>
          </a:p>
          <a:p>
            <a:r>
              <a:rPr lang="en-US" altLang="zh-CN" sz="2600" b="1" i="1" u="sng" dirty="0">
                <a:solidFill>
                  <a:srgbClr val="7030A0"/>
                </a:solidFill>
                <a:latin typeface="Calibri" panose="020F0502020204030204" pitchFamily="34" charset="0"/>
              </a:rPr>
              <a:t>It is a festival when family and friends get together. </a:t>
            </a:r>
            <a:endParaRPr lang="en-US" altLang="zh-CN" sz="2600" b="1" i="1" u="sng" dirty="0">
              <a:solidFill>
                <a:srgbClr val="7030A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
                                            <p:txEl>
                                              <p:pRg st="10" end="10"/>
                                            </p:txEl>
                                          </p:spTgt>
                                        </p:tgtEl>
                                        <p:attrNameLst>
                                          <p:attrName>style.visibility</p:attrName>
                                        </p:attrNameLst>
                                      </p:cBhvr>
                                      <p:to>
                                        <p:strVal val="visible"/>
                                      </p:to>
                                    </p:set>
                                    <p:animEffect transition="in" filter="fade">
                                      <p:cBhvr>
                                        <p:cTn id="40" dur="500"/>
                                        <p:tgtEl>
                                          <p:spTgt spid="9">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9">
                                            <p:txEl>
                                              <p:pRg st="11" end="11"/>
                                            </p:txEl>
                                          </p:spTgt>
                                        </p:tgtEl>
                                        <p:attrNameLst>
                                          <p:attrName>style.visibility</p:attrName>
                                        </p:attrNameLst>
                                      </p:cBhvr>
                                      <p:to>
                                        <p:strVal val="visible"/>
                                      </p:to>
                                    </p:set>
                                    <p:animEffect transition="in" filter="fade">
                                      <p:cBhvr>
                                        <p:cTn id="43" dur="500"/>
                                        <p:tgtEl>
                                          <p:spTgt spid="9">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
                                            <p:txEl>
                                              <p:pRg st="8" end="8"/>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xEl>
                                              <p:pRg st="12" end="12"/>
                                            </p:txEl>
                                          </p:spTgt>
                                        </p:tgtEl>
                                        <p:attrNameLst>
                                          <p:attrName>style.visibility</p:attrName>
                                        </p:attrNameLst>
                                      </p:cBhvr>
                                      <p:to>
                                        <p:strVal val="visible"/>
                                      </p:to>
                                    </p:set>
                                    <p:animEffect transition="in" filter="fade">
                                      <p:cBhvr>
                                        <p:cTn id="54" dur="500"/>
                                        <p:tgtEl>
                                          <p:spTgt spid="9">
                                            <p:txEl>
                                              <p:pRg st="12" end="12"/>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9">
                                            <p:txEl>
                                              <p:pRg st="13" end="13"/>
                                            </p:txEl>
                                          </p:spTgt>
                                        </p:tgtEl>
                                        <p:attrNameLst>
                                          <p:attrName>style.visibility</p:attrName>
                                        </p:attrNameLst>
                                      </p:cBhvr>
                                      <p:to>
                                        <p:strVal val="visible"/>
                                      </p:to>
                                    </p:set>
                                    <p:animEffect transition="in" filter="fade">
                                      <p:cBhvr>
                                        <p:cTn id="57"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heng'ming'zhi\Desktop\5d806840089901568696384669.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208590" y="-454979"/>
            <a:ext cx="3693367" cy="3693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heng'ming'zhi\Desktop\5d1ea5e17b4f415622896337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804" y="3551329"/>
            <a:ext cx="360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rot="458307">
            <a:off x="2267339" y="1756987"/>
            <a:ext cx="7259216" cy="3125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b="1" dirty="0">
                <a:solidFill>
                  <a:srgbClr val="FF0000"/>
                </a:solidFill>
                <a:latin typeface="MV Boli" panose="02000500030200090000" pitchFamily="2" charset="0"/>
                <a:cs typeface="MV Boli" panose="02000500030200090000" pitchFamily="2" charset="0"/>
              </a:rPr>
              <a:t>Traditional Chinese Festivals</a:t>
            </a:r>
            <a:endParaRPr lang="zh-CN" altLang="en-US" sz="9600" b="1" dirty="0">
              <a:solidFill>
                <a:srgbClr val="FF0000"/>
              </a:solidFill>
              <a:latin typeface="MV Boli" panose="02000500030200090000" pitchFamily="2" charset="0"/>
              <a:cs typeface="MV Boli" panose="0200050003020009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6E7"/>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37977" y="-111652"/>
            <a:ext cx="7343363" cy="716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49007" y="510045"/>
            <a:ext cx="3079102" cy="954107"/>
          </a:xfrm>
          <a:prstGeom prst="rect">
            <a:avLst/>
          </a:prstGeom>
          <a:solidFill>
            <a:srgbClr val="92D050"/>
          </a:solidFill>
        </p:spPr>
        <p:txBody>
          <a:bodyPr wrap="square">
            <a:spAutoFit/>
          </a:bodyPr>
          <a:lstStyle/>
          <a:p>
            <a:r>
              <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1st day of </a:t>
            </a:r>
            <a:endPar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1st </a:t>
            </a:r>
            <a:r>
              <a:rPr lang="en-US" altLang="zh-CN" sz="28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lunar month</a:t>
            </a:r>
            <a:endParaRPr lang="zh-CN" altLang="en-US" sz="28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矩形 4"/>
          <p:cNvSpPr/>
          <p:nvPr/>
        </p:nvSpPr>
        <p:spPr>
          <a:xfrm>
            <a:off x="4867914" y="585458"/>
            <a:ext cx="3116424" cy="954107"/>
          </a:xfrm>
          <a:prstGeom prst="rect">
            <a:avLst/>
          </a:prstGeom>
          <a:solidFill>
            <a:srgbClr val="92D050"/>
          </a:solidFill>
        </p:spPr>
        <p:txBody>
          <a:bodyPr wrap="square">
            <a:spAutoFit/>
          </a:bodyPr>
          <a:lstStyle/>
          <a:p>
            <a:r>
              <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15th day of </a:t>
            </a:r>
            <a:endPar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1st lunar month</a:t>
            </a:r>
            <a:endParaRPr lang="zh-CN" alt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矩形 3"/>
          <p:cNvSpPr/>
          <p:nvPr/>
        </p:nvSpPr>
        <p:spPr>
          <a:xfrm>
            <a:off x="8821396" y="964155"/>
            <a:ext cx="3100016" cy="523220"/>
          </a:xfrm>
          <a:prstGeom prst="rect">
            <a:avLst/>
          </a:prstGeom>
          <a:solidFill>
            <a:srgbClr val="92D050"/>
          </a:solidFill>
        </p:spPr>
        <p:txBody>
          <a:bodyPr wrap="square">
            <a:spAutoFit/>
          </a:bodyPr>
          <a:lstStyle/>
          <a:p>
            <a:r>
              <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April 4-6 each year</a:t>
            </a:r>
            <a:endParaRPr lang="zh-CN" alt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矩形 5"/>
          <p:cNvSpPr/>
          <p:nvPr/>
        </p:nvSpPr>
        <p:spPr>
          <a:xfrm>
            <a:off x="649007" y="2992745"/>
            <a:ext cx="3191069" cy="954107"/>
          </a:xfrm>
          <a:prstGeom prst="rect">
            <a:avLst/>
          </a:prstGeom>
          <a:solidFill>
            <a:srgbClr val="92D050"/>
          </a:solidFill>
        </p:spPr>
        <p:txBody>
          <a:bodyPr wrap="square">
            <a:spAutoFit/>
          </a:bodyPr>
          <a:lstStyle/>
          <a:p>
            <a:r>
              <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5th day of </a:t>
            </a:r>
            <a:endPar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5th lunar month</a:t>
            </a:r>
            <a:endParaRPr lang="zh-CN" alt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矩形 7"/>
          <p:cNvSpPr/>
          <p:nvPr/>
        </p:nvSpPr>
        <p:spPr>
          <a:xfrm>
            <a:off x="4805684" y="2890234"/>
            <a:ext cx="3240883" cy="954107"/>
          </a:xfrm>
          <a:prstGeom prst="rect">
            <a:avLst/>
          </a:prstGeom>
          <a:solidFill>
            <a:srgbClr val="92D050"/>
          </a:solidFill>
        </p:spPr>
        <p:txBody>
          <a:bodyPr wrap="square">
            <a:spAutoFit/>
          </a:bodyPr>
          <a:lstStyle/>
          <a:p>
            <a:r>
              <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7th day of </a:t>
            </a:r>
            <a:endPar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7th lunar month</a:t>
            </a:r>
            <a:endParaRPr lang="zh-CN" alt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矩形 6"/>
          <p:cNvSpPr/>
          <p:nvPr/>
        </p:nvSpPr>
        <p:spPr>
          <a:xfrm>
            <a:off x="8721012" y="2890234"/>
            <a:ext cx="3200400" cy="954107"/>
          </a:xfrm>
          <a:prstGeom prst="rect">
            <a:avLst/>
          </a:prstGeom>
          <a:solidFill>
            <a:srgbClr val="92D050"/>
          </a:solidFill>
        </p:spPr>
        <p:txBody>
          <a:bodyPr wrap="square">
            <a:spAutoFit/>
          </a:bodyPr>
          <a:lstStyle/>
          <a:p>
            <a:r>
              <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15th day of </a:t>
            </a:r>
            <a:endPar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8th lunar month</a:t>
            </a:r>
            <a:endParaRPr lang="zh-CN" alt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矩形 8"/>
          <p:cNvSpPr/>
          <p:nvPr/>
        </p:nvSpPr>
        <p:spPr>
          <a:xfrm>
            <a:off x="7511219" y="5666350"/>
            <a:ext cx="3860352" cy="523220"/>
          </a:xfrm>
          <a:prstGeom prst="rect">
            <a:avLst/>
          </a:prstGeom>
          <a:solidFill>
            <a:srgbClr val="92D050"/>
          </a:solidFill>
        </p:spPr>
        <p:txBody>
          <a:bodyPr wrap="square">
            <a:spAutoFit/>
          </a:bodyPr>
          <a:lstStyle/>
          <a:p>
            <a:r>
              <a:rPr lang="en-US" altLang="zh-CN"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each December 21 or 22 </a:t>
            </a:r>
            <a:endParaRPr lang="zh-CN" altLang="en-US" sz="2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P spid="6" grpId="0" animBg="1"/>
      <p:bldP spid="8"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descr="https://www.travelchinaguide.com/images/photogallery/2018/new-year-schedule.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2587" y="207383"/>
            <a:ext cx="10336571" cy="554189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085759" y="4614085"/>
            <a:ext cx="10543842" cy="3125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b="1" dirty="0">
                <a:solidFill>
                  <a:srgbClr val="008000"/>
                </a:solidFill>
                <a:latin typeface="MV Boli" panose="02000500030200090000" pitchFamily="2" charset="0"/>
                <a:cs typeface="MV Boli" panose="02000500030200090000" pitchFamily="2" charset="0"/>
              </a:rPr>
              <a:t>How would you introduce the Spring Festival to foreigners?</a:t>
            </a:r>
            <a:endParaRPr lang="zh-CN" altLang="en-US" sz="3600" b="1" dirty="0">
              <a:solidFill>
                <a:srgbClr val="008000"/>
              </a:solidFill>
              <a:latin typeface="MV Boli" panose="02000500030200090000" pitchFamily="2" charset="0"/>
              <a:cs typeface="MV Boli" panose="02000500030200090000" pitchFamily="2" charset="0"/>
            </a:endParaRPr>
          </a:p>
        </p:txBody>
      </p:sp>
      <p:sp>
        <p:nvSpPr>
          <p:cNvPr id="6" name="爆炸形 2 5"/>
          <p:cNvSpPr/>
          <p:nvPr/>
        </p:nvSpPr>
        <p:spPr>
          <a:xfrm>
            <a:off x="-140872" y="365125"/>
            <a:ext cx="4232635" cy="2007910"/>
          </a:xfrm>
          <a:prstGeom prst="irregularSeal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800" b="1" dirty="0"/>
              <a:t>Time </a:t>
            </a:r>
            <a:endParaRPr lang="zh-CN" altLang="en-US" sz="4800" b="1" dirty="0"/>
          </a:p>
        </p:txBody>
      </p:sp>
      <p:sp>
        <p:nvSpPr>
          <p:cNvPr id="7" name="爆炸形 2 6"/>
          <p:cNvSpPr/>
          <p:nvPr/>
        </p:nvSpPr>
        <p:spPr>
          <a:xfrm rot="1064559">
            <a:off x="5268534" y="365126"/>
            <a:ext cx="4551575" cy="2007910"/>
          </a:xfrm>
          <a:prstGeom prst="irregularSeal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4800" b="1" dirty="0"/>
              <a:t>Origin</a:t>
            </a:r>
            <a:endParaRPr lang="zh-CN" altLang="en-US" sz="4800" b="1" dirty="0"/>
          </a:p>
        </p:txBody>
      </p:sp>
      <p:sp>
        <p:nvSpPr>
          <p:cNvPr id="8" name="爆炸形 2 7"/>
          <p:cNvSpPr/>
          <p:nvPr/>
        </p:nvSpPr>
        <p:spPr>
          <a:xfrm rot="442405">
            <a:off x="2283863" y="1925833"/>
            <a:ext cx="5910443" cy="2007910"/>
          </a:xfrm>
          <a:prstGeom prst="irregularSeal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tLang="zh-CN" sz="4800" b="1" dirty="0"/>
          </a:p>
          <a:p>
            <a:pPr algn="ctr"/>
            <a:r>
              <a:rPr lang="en-US" altLang="zh-CN" sz="4800" b="1" dirty="0"/>
              <a:t>Purpose</a:t>
            </a:r>
            <a:endParaRPr lang="en-US" altLang="zh-CN" sz="4800" b="1" dirty="0"/>
          </a:p>
          <a:p>
            <a:pPr algn="ctr"/>
            <a:r>
              <a:rPr lang="en-US" altLang="zh-CN" sz="4800" b="1" dirty="0"/>
              <a:t> </a:t>
            </a:r>
            <a:endParaRPr lang="zh-CN" altLang="en-US" sz="4800" b="1" dirty="0"/>
          </a:p>
        </p:txBody>
      </p:sp>
      <p:sp>
        <p:nvSpPr>
          <p:cNvPr id="9" name="爆炸形 2 8"/>
          <p:cNvSpPr/>
          <p:nvPr/>
        </p:nvSpPr>
        <p:spPr>
          <a:xfrm rot="21353530">
            <a:off x="3577818" y="3496989"/>
            <a:ext cx="8778801" cy="2007910"/>
          </a:xfrm>
          <a:prstGeom prst="irregularSeal2">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tLang="zh-CN" sz="4800" b="1" dirty="0"/>
          </a:p>
          <a:p>
            <a:pPr algn="ctr"/>
            <a:r>
              <a:rPr lang="en-US" altLang="zh-CN" sz="4800" b="1" dirty="0"/>
              <a:t>Celebrations</a:t>
            </a:r>
            <a:endParaRPr lang="en-US" altLang="zh-CN" sz="4800" b="1" dirty="0"/>
          </a:p>
          <a:p>
            <a:pPr algn="ctr"/>
            <a:r>
              <a:rPr lang="en-US" altLang="zh-CN" sz="4800" b="1" dirty="0"/>
              <a:t> </a:t>
            </a:r>
            <a:endParaRPr lang="zh-CN" altLang="en-US" sz="4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13316</Words>
  <Application>WPS 演示</Application>
  <PresentationFormat>宽屏</PresentationFormat>
  <Paragraphs>317</Paragraphs>
  <Slides>17</Slides>
  <Notes>5</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17</vt:i4>
      </vt:variant>
    </vt:vector>
  </HeadingPairs>
  <TitlesOfParts>
    <vt:vector size="35" baseType="lpstr">
      <vt:lpstr>Arial</vt:lpstr>
      <vt:lpstr>宋体</vt:lpstr>
      <vt:lpstr>Wingdings</vt:lpstr>
      <vt:lpstr>MV Boli</vt:lpstr>
      <vt:lpstr>Calibri</vt:lpstr>
      <vt:lpstr>Times New Roman</vt:lpstr>
      <vt:lpstr>方正舒体</vt:lpstr>
      <vt:lpstr>楷体</vt:lpstr>
      <vt:lpstr>Segoe UI Black</vt:lpstr>
      <vt:lpstr>微软雅黑</vt:lpstr>
      <vt:lpstr>Arial Unicode MS</vt:lpstr>
      <vt:lpstr>等线 Light</vt:lpstr>
      <vt:lpstr>等线</vt:lpstr>
      <vt:lpstr>HelveticaNeue</vt:lpstr>
      <vt:lpstr>Corbel</vt:lpstr>
      <vt:lpstr>华文新魏</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朱 群英</dc:creator>
  <cp:lastModifiedBy>24147</cp:lastModifiedBy>
  <cp:revision>119</cp:revision>
  <dcterms:created xsi:type="dcterms:W3CDTF">2020-03-18T12:51:00Z</dcterms:created>
  <dcterms:modified xsi:type="dcterms:W3CDTF">2022-03-29T08:25:31Z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B865A2CAC0B24C45B1D9CED501064C45</vt:lpwstr>
  </property>
  <property fmtid="{D5CDD505-2E9C-101B-9397-08002B2CF9AE}" pid="3" name="KSOProductBuildVer">
    <vt:lpwstr>2052-11.8.2.8411</vt:lpwstr>
  </property>
</Properties>
</file>