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585" r:id="rId3"/>
    <p:sldId id="258" r:id="rId4"/>
    <p:sldId id="544" r:id="rId6"/>
    <p:sldId id="404" r:id="rId7"/>
    <p:sldId id="373" r:id="rId8"/>
    <p:sldId id="375" r:id="rId9"/>
    <p:sldId id="387" r:id="rId10"/>
    <p:sldId id="545" r:id="rId11"/>
    <p:sldId id="548" r:id="rId12"/>
    <p:sldId id="546" r:id="rId13"/>
    <p:sldId id="547" r:id="rId14"/>
    <p:sldId id="568" r:id="rId15"/>
    <p:sldId id="569" r:id="rId16"/>
    <p:sldId id="394" r:id="rId17"/>
    <p:sldId id="516" r:id="rId18"/>
    <p:sldId id="401" r:id="rId19"/>
    <p:sldId id="520" r:id="rId20"/>
    <p:sldId id="549" r:id="rId21"/>
    <p:sldId id="521" r:id="rId22"/>
    <p:sldId id="536" r:id="rId23"/>
    <p:sldId id="550" r:id="rId24"/>
    <p:sldId id="537" r:id="rId25"/>
    <p:sldId id="402" r:id="rId26"/>
    <p:sldId id="446" r:id="rId27"/>
    <p:sldId id="455" r:id="rId28"/>
    <p:sldId id="522" r:id="rId29"/>
    <p:sldId id="386" r:id="rId30"/>
    <p:sldId id="315" r:id="rId31"/>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5FF"/>
    <a:srgbClr val="0000DE"/>
    <a:srgbClr val="000099"/>
    <a:srgbClr val="003366"/>
    <a:srgbClr val="666699"/>
    <a:srgbClr val="9999FF"/>
    <a:srgbClr val="00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244" y="64"/>
      </p:cViewPr>
      <p:guideLst>
        <p:guide orient="horz" pos="1593"/>
        <p:guide pos="37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7FAAF34-6BF9-4321-B0EB-8F9C5CAF9796}"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E623FC94-E320-4AE1-9DF0-23154A4CCE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9DD58AC-9E1C-4CE8-8036-63B720527239}" type="slidenum">
              <a:rPr lang="zh-CN" altLang="en-US"/>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7891"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1D1C6514-D917-48CC-81E3-7A4BC255D6BB}"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7891"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1D1C6514-D917-48CC-81E3-7A4BC255D6BB}"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7891"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1D1C6514-D917-48CC-81E3-7A4BC255D6BB}"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7891"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1D1C6514-D917-48CC-81E3-7A4BC255D6BB}"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7891"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1D1C6514-D917-48CC-81E3-7A4BC255D6BB}"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7891"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1D1C6514-D917-48CC-81E3-7A4BC255D6BB}"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bwMode="auto">
          <a:noFill/>
          <a:ln>
            <a:solidFill>
              <a:srgbClr val="000000"/>
            </a:solidFill>
            <a:miter lim="800000"/>
          </a:ln>
        </p:spPr>
      </p:sp>
      <p:sp>
        <p:nvSpPr>
          <p:cNvPr id="430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096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0FA96DD-E720-44AE-A091-226EB5AF1E9E}" type="slidenum">
              <a:rPr lang="zh-CN" altLang="en-US"/>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90E00E6-F912-4097-A2CD-B787DB6A162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F3108C4-BC19-475E-A139-7D2EE50F690F}"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B6E1991-BA1B-447B-92C6-6D88B5D1DF6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F1FF4F1-331E-4F68-9A95-7E1FC86A438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EC00BF2-10FA-4D6B-9A93-486646A36C4D}"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FE2BF42-3E5B-4EA4-B58D-36B6D3140E96}"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17E0BAD-8B12-4C67-BA99-E8CAEB21C49C}"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96813F4-1DDE-480D-8B35-818BC542841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6E561693-4E32-43DF-B44F-169C7F97238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07B87A3-DD00-48CA-BB7C-366B6DB7FF8A}"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EAE3EFFC-C104-40C5-BC61-543569E8760D}"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23B5DA8-BCC7-4A2B-A5A5-9050D76F9A2B}"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8057B19E-2EB9-4414-8556-967CD2FD41EC}"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9C27985-EFC2-4D5F-975F-80BA0F465B90}"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8F9299DD-217E-429A-BE95-B30B894A331C}"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D0FE3E2-78E9-498F-A76C-491F266E118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C73180D-9FCD-4DA4-8B9E-6CA17FA9FBD7}"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71AF40D-3F50-4C5C-910C-B55C03BB9FDE}"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D5F99D82-CCA6-4AE2-B449-B9B832B020F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F94A435-5D89-4263-922E-A7E8D2037CC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4D1BDFA5-202A-4E1F-AF49-6A3298D102A0}"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F0097BC-9BA7-48A0-89E4-E80B033A5A9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457200" y="1200150"/>
            <a:ext cx="8229600" cy="3394075"/>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E65037B-11BD-4C16-AFA5-A9CE30B9BDFB}"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6E738BA-0662-4F66-965D-8729ED42E5EE}" type="slidenum">
              <a:rPr lang="zh-CN" altLang="en-US"/>
            </a:fld>
            <a:endParaRPr lang="zh-CN" altLang="en-US"/>
          </a:p>
        </p:txBody>
      </p:sp>
      <p:pic>
        <p:nvPicPr>
          <p:cNvPr id="8" name="图片 7" descr="水印"/>
          <p:cNvPicPr>
            <a:picLocks noChangeAspect="1"/>
          </p:cNvPicPr>
          <p:nvPr userDrawn="1"/>
        </p:nvPicPr>
        <p:blipFill>
          <a:blip r:embed="rId14"/>
          <a:stretch>
            <a:fillRect/>
          </a:stretch>
        </p:blipFill>
        <p:spPr>
          <a:xfrm>
            <a:off x="5186363" y="47625"/>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0" y="44450"/>
            <a:ext cx="3584575" cy="583565"/>
          </a:xfrm>
          <a:prstGeom prst="rect">
            <a:avLst/>
          </a:prstGeom>
        </p:spPr>
        <p:txBody>
          <a:bodyPr wrap="square">
            <a:spAutoFit/>
          </a:bodyPr>
          <a:p>
            <a:pPr algn="l"/>
            <a:r>
              <a:rPr lang="en-US" altLang="zh-CN" sz="3200" b="1" dirty="0">
                <a:solidFill>
                  <a:srgbClr val="7030A0"/>
                </a:solidFill>
                <a:cs typeface="Arial" panose="020B0604020202020204" pitchFamily="34" charset="0"/>
              </a:rPr>
              <a:t>Para  2:  </a:t>
            </a:r>
            <a:r>
              <a:rPr lang="zh-CN" altLang="en-US" sz="3200" b="1" dirty="0">
                <a:solidFill>
                  <a:srgbClr val="7030A0"/>
                </a:solidFill>
                <a:cs typeface="Arial" panose="020B0604020202020204" pitchFamily="34" charset="0"/>
              </a:rPr>
              <a:t>感谢付出</a:t>
            </a:r>
            <a:endParaRPr lang="zh-CN" altLang="en-US" sz="3200" b="1" dirty="0">
              <a:solidFill>
                <a:srgbClr val="7030A0"/>
              </a:solidFill>
              <a:cs typeface="Arial" panose="020B0604020202020204" pitchFamily="34" charset="0"/>
            </a:endParaRPr>
          </a:p>
        </p:txBody>
      </p:sp>
      <p:sp>
        <p:nvSpPr>
          <p:cNvPr id="8" name="文本框 7"/>
          <p:cNvSpPr txBox="1"/>
          <p:nvPr/>
        </p:nvSpPr>
        <p:spPr>
          <a:xfrm>
            <a:off x="0" y="628015"/>
            <a:ext cx="9083675" cy="4225925"/>
          </a:xfrm>
          <a:prstGeom prst="rect">
            <a:avLst/>
          </a:prstGeom>
          <a:noFill/>
        </p:spPr>
        <p:txBody>
          <a:bodyPr wrap="square" rtlCol="0" anchor="t">
            <a:spAutoFit/>
          </a:bodyPr>
          <a:p>
            <a:pPr>
              <a:lnSpc>
                <a:spcPct val="120000"/>
              </a:lnSpc>
              <a:spcBef>
                <a:spcPts val="0"/>
              </a:spcBef>
              <a:spcAft>
                <a:spcPts val="0"/>
              </a:spcAft>
            </a:pPr>
            <a:r>
              <a:rPr lang="zh-CN" altLang="en-US" sz="2800" b="1">
                <a:latin typeface="华文隶书" panose="02010800040101010101" charset="-122"/>
                <a:ea typeface="华文隶书" panose="02010800040101010101" charset="-122"/>
                <a:sym typeface="+mn-ea"/>
              </a:rPr>
              <a:t> </a:t>
            </a:r>
            <a:r>
              <a:rPr lang="en-US" altLang="zh-CN" sz="2800" b="1" dirty="0">
                <a:latin typeface="微软雅黑" panose="020B0503020204020204" charset="-122"/>
                <a:ea typeface="微软雅黑" panose="020B0503020204020204" charset="-122"/>
                <a:cs typeface="华文隶书" panose="02010800040101010101" charset="-122"/>
                <a:sym typeface="+mn-ea"/>
              </a:rPr>
              <a:t>☯</a:t>
            </a:r>
            <a:r>
              <a:rPr lang="zh-CN" altLang="en-US" sz="2800" b="1">
                <a:latin typeface="华文隶书" panose="02010800040101010101" charset="-122"/>
                <a:ea typeface="华文隶书" panose="02010800040101010101" charset="-122"/>
                <a:sym typeface="+mn-ea"/>
              </a:rPr>
              <a:t>These years, we have </a:t>
            </a:r>
            <a:r>
              <a:rPr lang="en-US" altLang="zh-CN" sz="2800" b="1">
                <a:latin typeface="华文隶书" panose="02010800040101010101" charset="-122"/>
                <a:ea typeface="华文隶书" panose="02010800040101010101" charset="-122"/>
                <a:sym typeface="+mn-ea"/>
              </a:rPr>
              <a:t>_______ </a:t>
            </a:r>
            <a:r>
              <a:rPr lang="zh-CN" altLang="en-US" sz="2800" b="1">
                <a:latin typeface="华文隶书" panose="02010800040101010101" charset="-122"/>
                <a:ea typeface="华文隶书" panose="02010800040101010101" charset="-122"/>
                <a:sym typeface="+mn-ea"/>
              </a:rPr>
              <a:t>a lot </a:t>
            </a:r>
            <a:r>
              <a:rPr lang="en-US" altLang="zh-CN" sz="2800" b="1">
                <a:latin typeface="华文隶书" panose="02010800040101010101" charset="-122"/>
                <a:ea typeface="华文隶书" panose="02010800040101010101" charset="-122"/>
                <a:sym typeface="+mn-ea"/>
              </a:rPr>
              <a:t>____</a:t>
            </a:r>
            <a:r>
              <a:rPr lang="zh-CN" altLang="en-US" sz="2800" b="1">
                <a:latin typeface="华文隶书" panose="02010800040101010101" charset="-122"/>
                <a:ea typeface="华文隶书" panose="02010800040101010101" charset="-122"/>
                <a:sym typeface="+mn-ea"/>
              </a:rPr>
              <a:t> your </a:t>
            </a:r>
            <a:r>
              <a:rPr lang="en-US" altLang="zh-CN" sz="2800" b="1">
                <a:latin typeface="华文隶书" panose="02010800040101010101" charset="-122"/>
                <a:ea typeface="华文隶书" panose="02010800040101010101" charset="-122"/>
                <a:sym typeface="+mn-ea"/>
              </a:rPr>
              <a:t>_______</a:t>
            </a:r>
            <a:r>
              <a:rPr lang="zh-CN" altLang="en-US" sz="2800" b="1">
                <a:latin typeface="华文隶书" panose="02010800040101010101" charset="-122"/>
                <a:ea typeface="华文隶书" panose="02010800040101010101" charset="-122"/>
                <a:sym typeface="+mn-ea"/>
              </a:rPr>
              <a:t>.（因</a:t>
            </a:r>
            <a:endParaRPr lang="zh-CN" altLang="en-US" sz="2800" b="1">
              <a:latin typeface="华文隶书" panose="02010800040101010101" charset="-122"/>
              <a:ea typeface="华文隶书" panose="02010800040101010101" charset="-122"/>
              <a:sym typeface="+mn-ea"/>
            </a:endParaRPr>
          </a:p>
          <a:p>
            <a:pPr>
              <a:lnSpc>
                <a:spcPct val="120000"/>
              </a:lnSpc>
              <a:spcBef>
                <a:spcPts val="0"/>
              </a:spcBef>
              <a:spcAft>
                <a:spcPts val="0"/>
              </a:spcAft>
            </a:pPr>
            <a:r>
              <a:rPr lang="zh-CN" altLang="en-US" sz="2800" b="1">
                <a:latin typeface="华文隶书" panose="02010800040101010101" charset="-122"/>
                <a:ea typeface="华文隶书" panose="02010800040101010101" charset="-122"/>
                <a:sym typeface="+mn-ea"/>
              </a:rPr>
              <a:t> </a:t>
            </a:r>
            <a:r>
              <a:rPr lang="en-US" altLang="zh-CN" sz="2800" b="1">
                <a:latin typeface="华文隶书" panose="02010800040101010101" charset="-122"/>
                <a:ea typeface="华文隶书" panose="02010800040101010101" charset="-122"/>
                <a:sym typeface="+mn-ea"/>
              </a:rPr>
              <a:t>    </a:t>
            </a:r>
            <a:r>
              <a:rPr lang="zh-CN" altLang="en-US" sz="2800" b="1">
                <a:latin typeface="华文隶书" panose="02010800040101010101" charset="-122"/>
                <a:ea typeface="华文隶书" panose="02010800040101010101" charset="-122"/>
                <a:sym typeface="+mn-ea"/>
              </a:rPr>
              <a:t>为你的付出而获益很多</a:t>
            </a:r>
            <a:r>
              <a:rPr lang="en-US" altLang="zh-CN" sz="2800" b="1">
                <a:latin typeface="华文隶书" panose="02010800040101010101" charset="-122"/>
                <a:ea typeface="华文隶书" panose="02010800040101010101" charset="-122"/>
                <a:sym typeface="+mn-ea"/>
              </a:rPr>
              <a:t>) __________ (</a:t>
            </a:r>
            <a:r>
              <a:rPr lang="zh-CN" altLang="en-US" sz="2800" b="1">
                <a:latin typeface="华文隶书" panose="02010800040101010101" charset="-122"/>
                <a:ea typeface="华文隶书" panose="02010800040101010101" charset="-122"/>
                <a:sym typeface="+mn-ea"/>
              </a:rPr>
              <a:t>强调句式</a:t>
            </a:r>
            <a:r>
              <a:rPr lang="en-US" altLang="zh-CN" sz="2800" b="1">
                <a:latin typeface="华文隶书" panose="02010800040101010101" charset="-122"/>
                <a:ea typeface="华文隶书" panose="02010800040101010101" charset="-122"/>
                <a:sym typeface="+mn-ea"/>
              </a:rPr>
              <a:t>)</a:t>
            </a:r>
            <a:r>
              <a:rPr lang="zh-CN" altLang="en-US" sz="2800" b="1">
                <a:latin typeface="华文隶书" panose="02010800040101010101" charset="-122"/>
                <a:ea typeface="华文隶书" panose="02010800040101010101" charset="-122"/>
                <a:sym typeface="+mn-ea"/>
              </a:rPr>
              <a:t> have </a:t>
            </a:r>
            <a:endParaRPr lang="zh-CN" altLang="en-US" sz="2800" b="1">
              <a:latin typeface="华文隶书" panose="02010800040101010101" charset="-122"/>
              <a:ea typeface="华文隶书" panose="02010800040101010101" charset="-122"/>
              <a:sym typeface="+mn-ea"/>
            </a:endParaRPr>
          </a:p>
          <a:p>
            <a:pPr>
              <a:lnSpc>
                <a:spcPct val="120000"/>
              </a:lnSpc>
              <a:spcBef>
                <a:spcPts val="0"/>
              </a:spcBef>
              <a:spcAft>
                <a:spcPts val="0"/>
              </a:spcAft>
            </a:pPr>
            <a:r>
              <a:rPr lang="zh-CN" altLang="en-US" sz="2800" b="1">
                <a:latin typeface="华文隶书" panose="02010800040101010101" charset="-122"/>
                <a:ea typeface="华文隶书" panose="02010800040101010101" charset="-122"/>
                <a:sym typeface="+mn-ea"/>
              </a:rPr>
              <a:t> </a:t>
            </a:r>
            <a:r>
              <a:rPr lang="en-US" altLang="zh-CN" sz="2800" b="1">
                <a:latin typeface="华文隶书" panose="02010800040101010101" charset="-122"/>
                <a:ea typeface="华文隶书" panose="02010800040101010101" charset="-122"/>
                <a:sym typeface="+mn-ea"/>
              </a:rPr>
              <a:t>    </a:t>
            </a:r>
            <a:r>
              <a:rPr lang="zh-CN" altLang="en-US" sz="2800" b="1">
                <a:latin typeface="华文隶书" panose="02010800040101010101" charset="-122"/>
                <a:ea typeface="华文隶书" panose="02010800040101010101" charset="-122"/>
                <a:sym typeface="+mn-ea"/>
              </a:rPr>
              <a:t>made every effort to guide us in English learning, </a:t>
            </a:r>
            <a:r>
              <a:rPr lang="en-US" altLang="zh-CN" sz="2800" b="1">
                <a:latin typeface="华文隶书" panose="02010800040101010101" charset="-122"/>
                <a:ea typeface="华文隶书" panose="02010800040101010101" charset="-122"/>
                <a:sym typeface="+mn-ea"/>
              </a:rPr>
              <a:t>_________(</a:t>
            </a:r>
            <a:r>
              <a:rPr lang="zh-CN" altLang="en-US" sz="2800" b="1">
                <a:latin typeface="华文隶书" panose="02010800040101010101" charset="-122"/>
                <a:ea typeface="华文隶书" panose="02010800040101010101" charset="-122"/>
                <a:sym typeface="+mn-ea"/>
              </a:rPr>
              <a:t>发</a:t>
            </a:r>
            <a:endParaRPr lang="zh-CN" altLang="en-US" sz="2800" b="1">
              <a:latin typeface="华文隶书" panose="02010800040101010101" charset="-122"/>
              <a:ea typeface="华文隶书" panose="02010800040101010101" charset="-122"/>
              <a:sym typeface="+mn-ea"/>
            </a:endParaRPr>
          </a:p>
          <a:p>
            <a:pPr>
              <a:lnSpc>
                <a:spcPct val="120000"/>
              </a:lnSpc>
              <a:spcBef>
                <a:spcPts val="0"/>
              </a:spcBef>
              <a:spcAft>
                <a:spcPts val="0"/>
              </a:spcAft>
            </a:pPr>
            <a:r>
              <a:rPr lang="zh-CN" altLang="en-US" sz="2800" b="1">
                <a:latin typeface="华文隶书" panose="02010800040101010101" charset="-122"/>
                <a:ea typeface="华文隶书" panose="02010800040101010101" charset="-122"/>
                <a:sym typeface="+mn-ea"/>
              </a:rPr>
              <a:t> </a:t>
            </a:r>
            <a:r>
              <a:rPr lang="en-US" altLang="zh-CN" sz="2800" b="1">
                <a:latin typeface="华文隶书" panose="02010800040101010101" charset="-122"/>
                <a:ea typeface="华文隶书" panose="02010800040101010101" charset="-122"/>
                <a:sym typeface="+mn-ea"/>
              </a:rPr>
              <a:t>    </a:t>
            </a:r>
            <a:r>
              <a:rPr lang="zh-CN" altLang="en-US" sz="2800" b="1">
                <a:latin typeface="华文隶书" panose="02010800040101010101" charset="-122"/>
                <a:ea typeface="华文隶书" panose="02010800040101010101" charset="-122"/>
                <a:sym typeface="+mn-ea"/>
              </a:rPr>
              <a:t>展</a:t>
            </a:r>
            <a:r>
              <a:rPr lang="en-US" altLang="zh-CN" sz="2800" b="1">
                <a:latin typeface="华文隶书" panose="02010800040101010101" charset="-122"/>
                <a:ea typeface="华文隶书" panose="02010800040101010101" charset="-122"/>
                <a:sym typeface="+mn-ea"/>
              </a:rPr>
              <a:t>) our interest </a:t>
            </a:r>
            <a:r>
              <a:rPr lang="zh-CN" altLang="en-US" sz="2800" b="1">
                <a:latin typeface="华文隶书" panose="02010800040101010101" charset="-122"/>
                <a:ea typeface="华文隶书" panose="02010800040101010101" charset="-122"/>
                <a:sym typeface="+mn-ea"/>
              </a:rPr>
              <a:t>in the language and </a:t>
            </a:r>
            <a:r>
              <a:rPr lang="en-US" altLang="zh-CN" sz="2800" b="1">
                <a:latin typeface="华文隶书" panose="02010800040101010101" charset="-122"/>
                <a:ea typeface="华文隶书" panose="02010800040101010101" charset="-122"/>
                <a:sym typeface="+mn-ea"/>
              </a:rPr>
              <a:t>_________(</a:t>
            </a:r>
            <a:r>
              <a:rPr lang="zh-CN" altLang="en-US" sz="2800" b="1">
                <a:latin typeface="华文隶书" panose="02010800040101010101" charset="-122"/>
                <a:ea typeface="华文隶书" panose="02010800040101010101" charset="-122"/>
                <a:sym typeface="+mn-ea"/>
              </a:rPr>
              <a:t>提高）our oral </a:t>
            </a:r>
            <a:endParaRPr lang="zh-CN" altLang="en-US" sz="2800" b="1">
              <a:latin typeface="华文隶书" panose="02010800040101010101" charset="-122"/>
              <a:ea typeface="华文隶书" panose="02010800040101010101" charset="-122"/>
              <a:sym typeface="+mn-ea"/>
            </a:endParaRPr>
          </a:p>
          <a:p>
            <a:pPr>
              <a:lnSpc>
                <a:spcPct val="120000"/>
              </a:lnSpc>
              <a:spcBef>
                <a:spcPts val="0"/>
              </a:spcBef>
              <a:spcAft>
                <a:spcPts val="0"/>
              </a:spcAft>
            </a:pPr>
            <a:r>
              <a:rPr lang="zh-CN" altLang="en-US" sz="2800" b="1">
                <a:latin typeface="华文隶书" panose="02010800040101010101" charset="-122"/>
                <a:ea typeface="华文隶书" panose="02010800040101010101" charset="-122"/>
                <a:sym typeface="+mn-ea"/>
              </a:rPr>
              <a:t> </a:t>
            </a:r>
            <a:r>
              <a:rPr lang="en-US" altLang="zh-CN" sz="2800" b="1">
                <a:latin typeface="华文隶书" panose="02010800040101010101" charset="-122"/>
                <a:ea typeface="华文隶书" panose="02010800040101010101" charset="-122"/>
                <a:sym typeface="+mn-ea"/>
              </a:rPr>
              <a:t>    </a:t>
            </a:r>
            <a:r>
              <a:rPr lang="zh-CN" altLang="en-US" sz="2800" b="1">
                <a:latin typeface="华文隶书" panose="02010800040101010101" charset="-122"/>
                <a:ea typeface="华文隶书" panose="02010800040101010101" charset="-122"/>
                <a:sym typeface="+mn-ea"/>
              </a:rPr>
              <a:t>English. </a:t>
            </a:r>
            <a:endParaRPr lang="zh-CN" altLang="en-US" sz="2800" b="1">
              <a:latin typeface="华文隶书" panose="02010800040101010101" charset="-122"/>
              <a:ea typeface="华文隶书" panose="02010800040101010101" charset="-122"/>
              <a:sym typeface="+mn-ea"/>
            </a:endParaRPr>
          </a:p>
          <a:p>
            <a:pPr>
              <a:lnSpc>
                <a:spcPct val="120000"/>
              </a:lnSpc>
              <a:spcBef>
                <a:spcPts val="0"/>
              </a:spcBef>
              <a:spcAft>
                <a:spcPts val="0"/>
              </a:spcAft>
            </a:pPr>
            <a:r>
              <a:rPr lang="en-US" altLang="zh-CN" sz="2800" b="1" dirty="0">
                <a:latin typeface="微软雅黑" panose="020B0503020204020204" charset="-122"/>
                <a:ea typeface="微软雅黑" panose="020B0503020204020204" charset="-122"/>
                <a:cs typeface="华文隶书" panose="02010800040101010101" charset="-122"/>
                <a:sym typeface="+mn-ea"/>
              </a:rPr>
              <a:t>☯</a:t>
            </a:r>
            <a:r>
              <a:rPr lang="zh-CN" altLang="en-US" sz="2800" b="1">
                <a:latin typeface="华文隶书" panose="02010800040101010101" charset="-122"/>
                <a:ea typeface="华文隶书" panose="02010800040101010101" charset="-122"/>
                <a:sym typeface="+mn-ea"/>
              </a:rPr>
              <a:t>It is you who have helped to </a:t>
            </a:r>
            <a:r>
              <a:rPr lang="en-US" altLang="zh-CN" sz="2800" b="1">
                <a:latin typeface="华文隶书" panose="02010800040101010101" charset="-122"/>
                <a:ea typeface="华文隶书" panose="02010800040101010101" charset="-122"/>
                <a:sym typeface="+mn-ea"/>
              </a:rPr>
              <a:t>__________________(</a:t>
            </a:r>
            <a:r>
              <a:rPr lang="zh-CN" altLang="en-US" sz="2800" b="1">
                <a:latin typeface="华文隶书" panose="02010800040101010101" charset="-122"/>
                <a:ea typeface="华文隶书" panose="02010800040101010101" charset="-122"/>
                <a:sym typeface="+mn-ea"/>
              </a:rPr>
              <a:t>架起两种</a:t>
            </a:r>
            <a:endParaRPr lang="zh-CN" altLang="en-US" sz="2800" b="1">
              <a:latin typeface="华文隶书" panose="02010800040101010101" charset="-122"/>
              <a:ea typeface="华文隶书" panose="02010800040101010101" charset="-122"/>
              <a:sym typeface="+mn-ea"/>
            </a:endParaRPr>
          </a:p>
          <a:p>
            <a:pPr>
              <a:lnSpc>
                <a:spcPct val="120000"/>
              </a:lnSpc>
              <a:spcBef>
                <a:spcPts val="0"/>
              </a:spcBef>
              <a:spcAft>
                <a:spcPts val="0"/>
              </a:spcAft>
            </a:pPr>
            <a:r>
              <a:rPr lang="zh-CN" altLang="en-US" sz="2800" b="1">
                <a:latin typeface="华文隶书" panose="02010800040101010101" charset="-122"/>
                <a:ea typeface="华文隶书" panose="02010800040101010101" charset="-122"/>
                <a:sym typeface="+mn-ea"/>
              </a:rPr>
              <a:t> </a:t>
            </a:r>
            <a:r>
              <a:rPr lang="en-US" altLang="zh-CN" sz="2800" b="1">
                <a:latin typeface="华文隶书" panose="02010800040101010101" charset="-122"/>
                <a:ea typeface="华文隶书" panose="02010800040101010101" charset="-122"/>
                <a:sym typeface="+mn-ea"/>
              </a:rPr>
              <a:t>   </a:t>
            </a:r>
            <a:r>
              <a:rPr lang="zh-CN" altLang="en-US" sz="2800" b="1">
                <a:latin typeface="华文隶书" panose="02010800040101010101" charset="-122"/>
                <a:ea typeface="华文隶书" panose="02010800040101010101" charset="-122"/>
                <a:sym typeface="+mn-ea"/>
              </a:rPr>
              <a:t>文化的桥梁</a:t>
            </a:r>
            <a:r>
              <a:rPr lang="en-US" altLang="zh-CN" sz="2800" b="1">
                <a:latin typeface="华文隶书" panose="02010800040101010101" charset="-122"/>
                <a:ea typeface="华文隶书" panose="02010800040101010101" charset="-122"/>
                <a:sym typeface="+mn-ea"/>
              </a:rPr>
              <a:t>), ______ </a:t>
            </a:r>
            <a:r>
              <a:rPr lang="zh-CN" altLang="en-US" sz="2800" b="1">
                <a:latin typeface="华文隶书" panose="02010800040101010101" charset="-122"/>
                <a:ea typeface="华文隶书" panose="02010800040101010101" charset="-122"/>
                <a:sym typeface="+mn-ea"/>
              </a:rPr>
              <a:t>the way for our </a:t>
            </a:r>
            <a:r>
              <a:rPr lang="en-US" altLang="zh-CN" sz="2800" b="1">
                <a:latin typeface="华文隶书" panose="02010800040101010101" charset="-122"/>
                <a:ea typeface="华文隶书" panose="02010800040101010101" charset="-122"/>
                <a:sym typeface="+mn-ea"/>
              </a:rPr>
              <a:t>________ _________</a:t>
            </a:r>
            <a:endParaRPr lang="en-US" altLang="zh-CN" sz="2800" b="1">
              <a:latin typeface="华文隶书" panose="02010800040101010101" charset="-122"/>
              <a:ea typeface="华文隶书" panose="02010800040101010101" charset="-122"/>
              <a:sym typeface="+mn-ea"/>
            </a:endParaRPr>
          </a:p>
          <a:p>
            <a:pPr>
              <a:lnSpc>
                <a:spcPct val="120000"/>
              </a:lnSpc>
              <a:spcBef>
                <a:spcPts val="0"/>
              </a:spcBef>
              <a:spcAft>
                <a:spcPts val="0"/>
              </a:spcAft>
            </a:pPr>
            <a:r>
              <a:rPr lang="en-US" altLang="zh-CN" sz="2800" b="1">
                <a:latin typeface="华文隶书" panose="02010800040101010101" charset="-122"/>
                <a:ea typeface="华文隶书" panose="02010800040101010101" charset="-122"/>
                <a:sym typeface="+mn-ea"/>
              </a:rPr>
              <a:t>    </a:t>
            </a:r>
            <a:r>
              <a:rPr lang="zh-CN" altLang="en-US" sz="2800" b="1">
                <a:latin typeface="华文隶书" panose="02010800040101010101" charset="-122"/>
                <a:ea typeface="华文隶书" panose="02010800040101010101" charset="-122"/>
                <a:sym typeface="+mn-ea"/>
              </a:rPr>
              <a:t>and further development.</a:t>
            </a:r>
            <a:r>
              <a:rPr lang="en-US" altLang="zh-CN" sz="2800" b="1">
                <a:latin typeface="华文隶书" panose="02010800040101010101" charset="-122"/>
                <a:ea typeface="华文隶书" panose="02010800040101010101" charset="-122"/>
                <a:sym typeface="+mn-ea"/>
              </a:rPr>
              <a:t>(</a:t>
            </a:r>
            <a:r>
              <a:rPr lang="zh-CN" altLang="en-US" sz="2800" b="1">
                <a:latin typeface="华文隶书" panose="02010800040101010101" charset="-122"/>
                <a:ea typeface="华文隶书" panose="02010800040101010101" charset="-122"/>
                <a:sym typeface="+mn-ea"/>
              </a:rPr>
              <a:t>铺平了相互了解和</a:t>
            </a:r>
            <a:r>
              <a:rPr lang="en-US" altLang="zh-CN" sz="2800" b="1">
                <a:latin typeface="华文隶书" panose="02010800040101010101" charset="-122"/>
                <a:ea typeface="华文隶书" panose="02010800040101010101" charset="-122"/>
                <a:sym typeface="+mn-ea"/>
              </a:rPr>
              <a:t>......</a:t>
            </a:r>
            <a:r>
              <a:rPr lang="zh-CN" altLang="en-US" sz="2800" b="1">
                <a:latin typeface="华文隶书" panose="02010800040101010101" charset="-122"/>
                <a:ea typeface="华文隶书" panose="02010800040101010101" charset="-122"/>
                <a:sym typeface="+mn-ea"/>
              </a:rPr>
              <a:t>发展的道路</a:t>
            </a:r>
            <a:r>
              <a:rPr lang="en-US" altLang="zh-CN" sz="2800" b="1">
                <a:latin typeface="华文隶书" panose="02010800040101010101" charset="-122"/>
                <a:ea typeface="华文隶书" panose="02010800040101010101" charset="-122"/>
                <a:sym typeface="+mn-ea"/>
              </a:rPr>
              <a:t>)</a:t>
            </a:r>
            <a:endParaRPr lang="zh-CN" altLang="en-US" sz="2800" b="1">
              <a:latin typeface="华文隶书" panose="02010800040101010101" charset="-122"/>
              <a:ea typeface="华文隶书" panose="02010800040101010101" charset="-122"/>
              <a:sym typeface="+mn-ea"/>
            </a:endParaRPr>
          </a:p>
        </p:txBody>
      </p:sp>
      <p:sp>
        <p:nvSpPr>
          <p:cNvPr id="9" name="文本框 8"/>
          <p:cNvSpPr txBox="1"/>
          <p:nvPr/>
        </p:nvSpPr>
        <p:spPr>
          <a:xfrm>
            <a:off x="3203575" y="699770"/>
            <a:ext cx="2946400" cy="521970"/>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rPr>
              <a:t>benefited          from  </a:t>
            </a:r>
            <a:endPar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endParaRPr>
          </a:p>
        </p:txBody>
      </p:sp>
      <p:sp>
        <p:nvSpPr>
          <p:cNvPr id="10" name="文本框 9"/>
          <p:cNvSpPr txBox="1"/>
          <p:nvPr/>
        </p:nvSpPr>
        <p:spPr>
          <a:xfrm>
            <a:off x="6660515" y="628015"/>
            <a:ext cx="1300480" cy="521970"/>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rPr>
              <a:t>devotion</a:t>
            </a:r>
            <a:endPar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endParaRPr>
          </a:p>
        </p:txBody>
      </p:sp>
      <p:sp>
        <p:nvSpPr>
          <p:cNvPr id="11" name="文本框 10"/>
          <p:cNvSpPr txBox="1"/>
          <p:nvPr/>
        </p:nvSpPr>
        <p:spPr>
          <a:xfrm>
            <a:off x="4218305" y="1113790"/>
            <a:ext cx="1931670" cy="521970"/>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rPr>
              <a:t>It</a:t>
            </a:r>
            <a:r>
              <a:rPr lang="en-US" altLang="zh-CN" sz="2800" b="1" dirty="0">
                <a:solidFill>
                  <a:srgbClr val="FF0000"/>
                </a:solidFill>
                <a:ea typeface="华文隶书" panose="02010800040101010101" charset="-122"/>
                <a:cs typeface="Arial" panose="020B0604020202020204" pitchFamily="34" charset="0"/>
                <a:sym typeface="+mn-ea"/>
              </a:rPr>
              <a:t>’</a:t>
            </a:r>
            <a:r>
              <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rPr>
              <a:t>s you who </a:t>
            </a:r>
            <a:endPar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endParaRPr>
          </a:p>
        </p:txBody>
      </p:sp>
      <p:sp>
        <p:nvSpPr>
          <p:cNvPr id="12" name="文本框 11"/>
          <p:cNvSpPr txBox="1"/>
          <p:nvPr/>
        </p:nvSpPr>
        <p:spPr>
          <a:xfrm>
            <a:off x="6876415" y="1635760"/>
            <a:ext cx="1600835" cy="521970"/>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rPr>
              <a:t>developing </a:t>
            </a:r>
            <a:endPar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endParaRPr>
          </a:p>
        </p:txBody>
      </p:sp>
      <p:sp>
        <p:nvSpPr>
          <p:cNvPr id="13" name="文本框 12"/>
          <p:cNvSpPr txBox="1"/>
          <p:nvPr/>
        </p:nvSpPr>
        <p:spPr>
          <a:xfrm>
            <a:off x="5220335" y="2211705"/>
            <a:ext cx="1588135" cy="521970"/>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rPr>
              <a:t>improving</a:t>
            </a:r>
            <a:endPar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endParaRPr>
          </a:p>
        </p:txBody>
      </p:sp>
      <p:sp>
        <p:nvSpPr>
          <p:cNvPr id="15" name="文本框 14"/>
          <p:cNvSpPr txBox="1"/>
          <p:nvPr/>
        </p:nvSpPr>
        <p:spPr>
          <a:xfrm>
            <a:off x="4140200" y="3220085"/>
            <a:ext cx="3143250" cy="521970"/>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rPr>
              <a:t>bridge the two cultures  </a:t>
            </a:r>
            <a:endPar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endParaRPr>
          </a:p>
        </p:txBody>
      </p:sp>
      <p:sp>
        <p:nvSpPr>
          <p:cNvPr id="16" name="文本框 15"/>
          <p:cNvSpPr txBox="1"/>
          <p:nvPr/>
        </p:nvSpPr>
        <p:spPr>
          <a:xfrm>
            <a:off x="2484120" y="3669665"/>
            <a:ext cx="1300480" cy="521970"/>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rPr>
              <a:t>paving</a:t>
            </a:r>
            <a:endPar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endParaRPr>
          </a:p>
        </p:txBody>
      </p:sp>
      <p:sp>
        <p:nvSpPr>
          <p:cNvPr id="17" name="文本框 16"/>
          <p:cNvSpPr txBox="1"/>
          <p:nvPr/>
        </p:nvSpPr>
        <p:spPr>
          <a:xfrm>
            <a:off x="5724525" y="3723640"/>
            <a:ext cx="3154045" cy="521970"/>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rPr>
              <a:t>mutual understanding</a:t>
            </a:r>
            <a:endPar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blinds(horizontal)">
                                      <p:cBhvr>
                                        <p:cTn id="37" dur="500"/>
                                        <p:tgtEl>
                                          <p:spTgt spid="8">
                                            <p:txEl>
                                              <p:pRg st="5" end="5"/>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animEffect transition="in" filter="blinds(horizontal)">
                                      <p:cBhvr>
                                        <p:cTn id="40" dur="500"/>
                                        <p:tgtEl>
                                          <p:spTgt spid="8">
                                            <p:txEl>
                                              <p:pRg st="6" end="6"/>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Effect transition="in" filter="blinds(horizontal)">
                                      <p:cBhvr>
                                        <p:cTn id="43" dur="500"/>
                                        <p:tgtEl>
                                          <p:spTgt spid="8">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35560" y="44450"/>
            <a:ext cx="3584575" cy="583565"/>
          </a:xfrm>
          <a:prstGeom prst="rect">
            <a:avLst/>
          </a:prstGeom>
        </p:spPr>
        <p:txBody>
          <a:bodyPr wrap="square">
            <a:spAutoFit/>
          </a:bodyPr>
          <a:p>
            <a:pPr algn="l"/>
            <a:r>
              <a:rPr lang="en-US" altLang="zh-CN" sz="3200" b="1" dirty="0">
                <a:solidFill>
                  <a:srgbClr val="7030A0"/>
                </a:solidFill>
                <a:cs typeface="Arial" panose="020B0604020202020204" pitchFamily="34" charset="0"/>
              </a:rPr>
              <a:t>Para  2:  </a:t>
            </a:r>
            <a:r>
              <a:rPr lang="zh-CN" altLang="en-US" sz="3200" b="1" dirty="0">
                <a:solidFill>
                  <a:srgbClr val="7030A0"/>
                </a:solidFill>
                <a:cs typeface="Arial" panose="020B0604020202020204" pitchFamily="34" charset="0"/>
              </a:rPr>
              <a:t>感谢付出</a:t>
            </a:r>
            <a:endParaRPr lang="zh-CN" altLang="en-US" sz="3200" b="1" dirty="0">
              <a:solidFill>
                <a:srgbClr val="7030A0"/>
              </a:solidFill>
              <a:cs typeface="Arial" panose="020B0604020202020204" pitchFamily="34" charset="0"/>
            </a:endParaRPr>
          </a:p>
        </p:txBody>
      </p:sp>
      <p:sp>
        <p:nvSpPr>
          <p:cNvPr id="4" name="文本框 3"/>
          <p:cNvSpPr txBox="1"/>
          <p:nvPr/>
        </p:nvSpPr>
        <p:spPr>
          <a:xfrm>
            <a:off x="76835" y="628015"/>
            <a:ext cx="8990330" cy="4351655"/>
          </a:xfrm>
          <a:prstGeom prst="rect">
            <a:avLst/>
          </a:prstGeom>
          <a:noFill/>
        </p:spPr>
        <p:txBody>
          <a:bodyPr wrap="square" rtlCol="0" anchor="t">
            <a:spAutoFit/>
          </a:bodyPr>
          <a:p>
            <a:pPr>
              <a:lnSpc>
                <a:spcPct val="90000"/>
              </a:lnSpc>
              <a:spcBef>
                <a:spcPts val="0"/>
              </a:spcBef>
              <a:spcAft>
                <a:spcPts val="0"/>
              </a:spcAft>
            </a:pPr>
            <a:r>
              <a:rPr lang="en-US" altLang="zh-CN" sz="2800" b="1" dirty="0">
                <a:latin typeface="微软雅黑" panose="020B0503020204020204" charset="-122"/>
                <a:ea typeface="微软雅黑" panose="020B0503020204020204" charset="-122"/>
                <a:cs typeface="华文隶书" panose="02010800040101010101" charset="-122"/>
                <a:sym typeface="+mn-ea"/>
              </a:rPr>
              <a:t>☯</a:t>
            </a:r>
            <a:r>
              <a:rPr lang="zh-CN" altLang="en-US" sz="2800" b="1">
                <a:latin typeface="华文隶书" panose="02010800040101010101" charset="-122"/>
                <a:ea typeface="华文隶书" panose="02010800040101010101" charset="-122"/>
                <a:sym typeface="+mn-ea"/>
              </a:rPr>
              <a:t> </a:t>
            </a:r>
            <a:r>
              <a:rPr lang="en-US" altLang="zh-CN" sz="2800" b="1">
                <a:latin typeface="华文隶书" panose="02010800040101010101" charset="-122"/>
                <a:ea typeface="华文隶书" panose="02010800040101010101" charset="-122"/>
                <a:sym typeface="+mn-ea"/>
              </a:rPr>
              <a:t>_____________________ </a:t>
            </a:r>
            <a:r>
              <a:rPr lang="zh-CN" altLang="en-US" sz="2800" b="1">
                <a:latin typeface="华文隶书" panose="02010800040101010101" charset="-122"/>
                <a:ea typeface="华文隶书" panose="02010800040101010101" charset="-122"/>
                <a:sym typeface="+mn-ea"/>
              </a:rPr>
              <a:t>our improvement in spoken English </a:t>
            </a:r>
            <a:endParaRPr lang="zh-CN" altLang="en-US" sz="2800" b="1">
              <a:latin typeface="华文隶书" panose="02010800040101010101" charset="-122"/>
              <a:ea typeface="华文隶书" panose="02010800040101010101" charset="-122"/>
              <a:sym typeface="+mn-ea"/>
            </a:endParaRPr>
          </a:p>
          <a:p>
            <a:pPr>
              <a:lnSpc>
                <a:spcPct val="90000"/>
              </a:lnSpc>
              <a:spcBef>
                <a:spcPts val="0"/>
              </a:spcBef>
              <a:spcAft>
                <a:spcPts val="0"/>
              </a:spcAft>
            </a:pPr>
            <a:r>
              <a:rPr lang="zh-CN" altLang="en-US" sz="2800" b="1">
                <a:latin typeface="华文隶书" panose="02010800040101010101" charset="-122"/>
                <a:ea typeface="华文隶书" panose="02010800040101010101" charset="-122"/>
                <a:sym typeface="+mn-ea"/>
              </a:rPr>
              <a:t> </a:t>
            </a:r>
            <a:r>
              <a:rPr lang="en-US" altLang="zh-CN" sz="2800" b="1">
                <a:latin typeface="华文隶书" panose="02010800040101010101" charset="-122"/>
                <a:ea typeface="华文隶书" panose="02010800040101010101" charset="-122"/>
                <a:sym typeface="+mn-ea"/>
              </a:rPr>
              <a:t>   </a:t>
            </a:r>
            <a:r>
              <a:rPr lang="zh-CN" altLang="en-US" sz="2800" b="1">
                <a:latin typeface="华文隶书" panose="02010800040101010101" charset="-122"/>
                <a:ea typeface="华文隶书" panose="02010800040101010101" charset="-122"/>
                <a:sym typeface="+mn-ea"/>
              </a:rPr>
              <a:t>and better </a:t>
            </a:r>
            <a:r>
              <a:rPr lang="en-US" altLang="zh-CN" sz="2800" b="1">
                <a:latin typeface="华文隶书" panose="02010800040101010101" charset="-122"/>
                <a:ea typeface="华文隶书" panose="02010800040101010101" charset="-122"/>
                <a:sym typeface="+mn-ea"/>
              </a:rPr>
              <a:t>acdemic performances</a:t>
            </a:r>
            <a:r>
              <a:rPr lang="zh-CN" altLang="en-US" sz="2800" b="1">
                <a:latin typeface="华文隶书" panose="02010800040101010101" charset="-122"/>
                <a:ea typeface="华文隶书" panose="02010800040101010101" charset="-122"/>
                <a:sym typeface="+mn-ea"/>
              </a:rPr>
              <a:t> with your guidance. </a:t>
            </a:r>
            <a:r>
              <a:rPr lang="en-US" sz="2800" b="1">
                <a:latin typeface="华文隶书" panose="02010800040101010101" charset="-122"/>
                <a:ea typeface="华文隶书" panose="02010800040101010101" charset="-122"/>
                <a:sym typeface="+mn-ea"/>
              </a:rPr>
              <a:t>_________</a:t>
            </a:r>
            <a:endParaRPr lang="zh-CN" altLang="en-US" sz="2800" b="1">
              <a:latin typeface="华文隶书" panose="02010800040101010101" charset="-122"/>
              <a:ea typeface="华文隶书" panose="02010800040101010101" charset="-122"/>
              <a:sym typeface="+mn-ea"/>
            </a:endParaRPr>
          </a:p>
          <a:p>
            <a:pPr>
              <a:lnSpc>
                <a:spcPct val="90000"/>
              </a:lnSpc>
              <a:spcBef>
                <a:spcPts val="0"/>
              </a:spcBef>
              <a:spcAft>
                <a:spcPts val="0"/>
              </a:spcAft>
            </a:pPr>
            <a:r>
              <a:rPr lang="zh-CN" altLang="en-US" sz="2800" b="1">
                <a:latin typeface="华文隶书" panose="02010800040101010101" charset="-122"/>
                <a:ea typeface="华文隶书" panose="02010800040101010101" charset="-122"/>
                <a:sym typeface="+mn-ea"/>
              </a:rPr>
              <a:t> </a:t>
            </a:r>
            <a:r>
              <a:rPr lang="en-US" altLang="zh-CN" sz="2800" b="1">
                <a:latin typeface="华文隶书" panose="02010800040101010101" charset="-122"/>
                <a:ea typeface="华文隶书" panose="02010800040101010101" charset="-122"/>
                <a:sym typeface="+mn-ea"/>
              </a:rPr>
              <a:t>   ________ </a:t>
            </a:r>
            <a:r>
              <a:rPr lang="zh-CN" altLang="en-US" sz="2800" b="1">
                <a:latin typeface="华文隶书" panose="02010800040101010101" charset="-122"/>
                <a:ea typeface="华文隶书" panose="02010800040101010101" charset="-122"/>
                <a:sym typeface="+mn-ea"/>
              </a:rPr>
              <a:t>your effort to bridge the two cultures, paving the way </a:t>
            </a:r>
            <a:endParaRPr lang="zh-CN" altLang="en-US" sz="2800" b="1">
              <a:latin typeface="华文隶书" panose="02010800040101010101" charset="-122"/>
              <a:ea typeface="华文隶书" panose="02010800040101010101" charset="-122"/>
              <a:sym typeface="+mn-ea"/>
            </a:endParaRPr>
          </a:p>
          <a:p>
            <a:pPr>
              <a:lnSpc>
                <a:spcPct val="90000"/>
              </a:lnSpc>
              <a:spcBef>
                <a:spcPts val="0"/>
              </a:spcBef>
              <a:spcAft>
                <a:spcPts val="0"/>
              </a:spcAft>
            </a:pPr>
            <a:r>
              <a:rPr lang="zh-CN" altLang="en-US" sz="2800" b="1">
                <a:latin typeface="华文隶书" panose="02010800040101010101" charset="-122"/>
                <a:ea typeface="华文隶书" panose="02010800040101010101" charset="-122"/>
                <a:sym typeface="+mn-ea"/>
              </a:rPr>
              <a:t> </a:t>
            </a:r>
            <a:r>
              <a:rPr lang="en-US" altLang="zh-CN" sz="2800" b="1">
                <a:latin typeface="华文隶书" panose="02010800040101010101" charset="-122"/>
                <a:ea typeface="华文隶书" panose="02010800040101010101" charset="-122"/>
                <a:sym typeface="+mn-ea"/>
              </a:rPr>
              <a:t>   </a:t>
            </a:r>
            <a:r>
              <a:rPr lang="zh-CN" altLang="en-US" sz="2800" b="1">
                <a:latin typeface="华文隶书" panose="02010800040101010101" charset="-122"/>
                <a:ea typeface="华文隶书" panose="02010800040101010101" charset="-122"/>
                <a:sym typeface="+mn-ea"/>
              </a:rPr>
              <a:t>for further exploration. </a:t>
            </a:r>
            <a:r>
              <a:rPr lang="zh-CN" altLang="en-US" sz="2800" b="1">
                <a:solidFill>
                  <a:srgbClr val="0505FF"/>
                </a:solidFill>
                <a:latin typeface="华文隶书" panose="02010800040101010101" charset="-122"/>
                <a:ea typeface="华文隶书" panose="02010800040101010101" charset="-122"/>
                <a:sym typeface="+mn-ea"/>
              </a:rPr>
              <a:t>And most importantly</a:t>
            </a:r>
            <a:r>
              <a:rPr lang="zh-CN" altLang="en-US" sz="2800" b="1">
                <a:latin typeface="华文隶书" panose="02010800040101010101" charset="-122"/>
                <a:ea typeface="华文隶书" panose="02010800040101010101" charset="-122"/>
                <a:sym typeface="+mn-ea"/>
              </a:rPr>
              <a:t>, </a:t>
            </a:r>
            <a:r>
              <a:rPr lang="en-US" altLang="zh-CN" sz="2800" b="1">
                <a:latin typeface="华文隶书" panose="02010800040101010101" charset="-122"/>
                <a:ea typeface="华文隶书" panose="02010800040101010101" charset="-122"/>
                <a:sym typeface="+mn-ea"/>
              </a:rPr>
              <a:t>_____________</a:t>
            </a:r>
            <a:endParaRPr lang="zh-CN" altLang="en-US" sz="2800" b="1">
              <a:latin typeface="华文隶书" panose="02010800040101010101" charset="-122"/>
              <a:ea typeface="华文隶书" panose="02010800040101010101" charset="-122"/>
              <a:sym typeface="+mn-ea"/>
            </a:endParaRPr>
          </a:p>
          <a:p>
            <a:pPr>
              <a:lnSpc>
                <a:spcPct val="90000"/>
              </a:lnSpc>
              <a:spcBef>
                <a:spcPts val="0"/>
              </a:spcBef>
              <a:spcAft>
                <a:spcPts val="0"/>
              </a:spcAft>
            </a:pPr>
            <a:r>
              <a:rPr lang="zh-CN" altLang="en-US" sz="2800" b="1">
                <a:latin typeface="华文隶书" panose="02010800040101010101" charset="-122"/>
                <a:ea typeface="华文隶书" panose="02010800040101010101" charset="-122"/>
                <a:sym typeface="+mn-ea"/>
              </a:rPr>
              <a:t> </a:t>
            </a:r>
            <a:r>
              <a:rPr lang="en-US" altLang="zh-CN" sz="2800" b="1">
                <a:latin typeface="华文隶书" panose="02010800040101010101" charset="-122"/>
                <a:ea typeface="华文隶书" panose="02010800040101010101" charset="-122"/>
                <a:sym typeface="+mn-ea"/>
              </a:rPr>
              <a:t>  __________ </a:t>
            </a:r>
            <a:r>
              <a:rPr lang="zh-CN" altLang="en-US" sz="2800" b="1">
                <a:latin typeface="华文隶书" panose="02010800040101010101" charset="-122"/>
                <a:ea typeface="华文隶书" panose="02010800040101010101" charset="-122"/>
                <a:sym typeface="+mn-ea"/>
              </a:rPr>
              <a:t>our friendship and bond </a:t>
            </a:r>
            <a:r>
              <a:rPr lang="en-US" altLang="zh-CN" sz="2800" b="1">
                <a:latin typeface="华文隶书" panose="02010800040101010101" charset="-122"/>
                <a:ea typeface="华文隶书" panose="02010800040101010101" charset="-122"/>
                <a:sym typeface="+mn-ea"/>
              </a:rPr>
              <a:t>__________</a:t>
            </a:r>
            <a:r>
              <a:rPr lang="zh-CN" altLang="en-US" sz="2800" b="1">
                <a:latin typeface="华文隶书" panose="02010800040101010101" charset="-122"/>
                <a:ea typeface="华文隶书" panose="02010800040101010101" charset="-122"/>
                <a:sym typeface="+mn-ea"/>
              </a:rPr>
              <a:t>!</a:t>
            </a:r>
            <a:r>
              <a:rPr lang="en-US" altLang="zh-CN" sz="2800" b="1">
                <a:latin typeface="华文隶书" panose="02010800040101010101" charset="-122"/>
                <a:ea typeface="华文隶书" panose="02010800040101010101" charset="-122"/>
                <a:sym typeface="+mn-ea"/>
              </a:rPr>
              <a:t>  (</a:t>
            </a:r>
            <a:r>
              <a:rPr lang="zh-CN" altLang="en-US" sz="2800" b="1">
                <a:latin typeface="华文隶书" panose="02010800040101010101" charset="-122"/>
                <a:ea typeface="华文隶书" panose="02010800040101010101" charset="-122"/>
                <a:sym typeface="+mn-ea"/>
              </a:rPr>
              <a:t>见证了</a:t>
            </a:r>
            <a:r>
              <a:rPr lang="en-US" altLang="zh-CN" sz="2800" b="1">
                <a:latin typeface="华文隶书" panose="02010800040101010101" charset="-122"/>
                <a:ea typeface="华文隶书" panose="02010800040101010101" charset="-122"/>
                <a:sym typeface="+mn-ea"/>
              </a:rPr>
              <a:t>)</a:t>
            </a:r>
            <a:endParaRPr lang="zh-CN" altLang="en-US" sz="2800" b="1">
              <a:latin typeface="华文隶书" panose="02010800040101010101" charset="-122"/>
              <a:ea typeface="华文隶书" panose="02010800040101010101" charset="-122"/>
              <a:sym typeface="+mn-ea"/>
            </a:endParaRPr>
          </a:p>
          <a:p>
            <a:pPr>
              <a:lnSpc>
                <a:spcPct val="90000"/>
              </a:lnSpc>
              <a:spcBef>
                <a:spcPts val="0"/>
              </a:spcBef>
              <a:spcAft>
                <a:spcPts val="0"/>
              </a:spcAft>
            </a:pPr>
            <a:r>
              <a:rPr lang="zh-CN" altLang="en-US" sz="2800" b="1">
                <a:latin typeface="华文隶书" panose="02010800040101010101" charset="-122"/>
                <a:ea typeface="华文隶书" panose="02010800040101010101" charset="-122"/>
                <a:sym typeface="+mn-ea"/>
              </a:rPr>
              <a:t> </a:t>
            </a:r>
            <a:r>
              <a:rPr lang="en-US" altLang="zh-CN" sz="2800" b="1">
                <a:latin typeface="华文隶书" panose="02010800040101010101" charset="-122"/>
                <a:ea typeface="华文隶书" panose="02010800040101010101" charset="-122"/>
                <a:sym typeface="+mn-ea"/>
              </a:rPr>
              <a:t>  (</a:t>
            </a:r>
            <a:r>
              <a:rPr lang="zh-CN" altLang="en-US" sz="2800" b="1">
                <a:latin typeface="华文隶书" panose="02010800040101010101" charset="-122"/>
                <a:ea typeface="华文隶书" panose="02010800040101010101" charset="-122"/>
                <a:sym typeface="+mn-ea"/>
              </a:rPr>
              <a:t>过去的一年，我们的友谊和纽带更加紧密。</a:t>
            </a:r>
            <a:r>
              <a:rPr lang="en-US" altLang="zh-CN" sz="2800" b="1">
                <a:latin typeface="华文隶书" panose="02010800040101010101" charset="-122"/>
                <a:ea typeface="华文隶书" panose="02010800040101010101" charset="-122"/>
                <a:sym typeface="+mn-ea"/>
              </a:rPr>
              <a:t>)</a:t>
            </a:r>
            <a:endParaRPr lang="en-US" altLang="zh-CN" sz="2800" b="1">
              <a:latin typeface="华文隶书" panose="02010800040101010101" charset="-122"/>
              <a:ea typeface="华文隶书" panose="02010800040101010101" charset="-122"/>
              <a:sym typeface="+mn-ea"/>
            </a:endParaRPr>
          </a:p>
          <a:p>
            <a:pPr>
              <a:lnSpc>
                <a:spcPct val="90000"/>
              </a:lnSpc>
              <a:spcBef>
                <a:spcPts val="0"/>
              </a:spcBef>
              <a:spcAft>
                <a:spcPts val="0"/>
              </a:spcAft>
            </a:pPr>
            <a:r>
              <a:rPr lang="en-US" altLang="zh-CN" sz="2800" b="1" dirty="0">
                <a:latin typeface="微软雅黑" panose="020B0503020204020204" charset="-122"/>
                <a:ea typeface="微软雅黑" panose="020B0503020204020204" charset="-122"/>
                <a:cs typeface="华文隶书" panose="02010800040101010101" charset="-122"/>
                <a:sym typeface="+mn-ea"/>
              </a:rPr>
              <a:t>☯</a:t>
            </a:r>
            <a:r>
              <a:rPr lang="en-US" altLang="zh-CN" sz="2800" b="1" dirty="0">
                <a:solidFill>
                  <a:srgbClr val="0505FF"/>
                </a:solidFill>
                <a:latin typeface="华文隶书" panose="02010800040101010101" charset="-122"/>
                <a:ea typeface="华文隶书" panose="02010800040101010101" charset="-122"/>
                <a:cs typeface="华文隶书" panose="02010800040101010101" charset="-122"/>
                <a:sym typeface="+mn-ea"/>
              </a:rPr>
              <a:t>It is</a:t>
            </a:r>
            <a:r>
              <a:rPr lang="en-US" altLang="zh-CN" sz="2800" b="1" dirty="0">
                <a:latin typeface="华文隶书" panose="02010800040101010101" charset="-122"/>
                <a:ea typeface="华文隶书" panose="02010800040101010101" charset="-122"/>
                <a:cs typeface="华文隶书" panose="02010800040101010101" charset="-122"/>
                <a:sym typeface="+mn-ea"/>
              </a:rPr>
              <a:t> your devotion to the work </a:t>
            </a:r>
            <a:r>
              <a:rPr lang="en-US" altLang="zh-CN" sz="2800" b="1" dirty="0">
                <a:solidFill>
                  <a:srgbClr val="0505FF"/>
                </a:solidFill>
                <a:latin typeface="华文隶书" panose="02010800040101010101" charset="-122"/>
                <a:ea typeface="华文隶书" panose="02010800040101010101" charset="-122"/>
                <a:cs typeface="华文隶书" panose="02010800040101010101" charset="-122"/>
                <a:sym typeface="+mn-ea"/>
              </a:rPr>
              <a:t>that</a:t>
            </a:r>
            <a:r>
              <a:rPr lang="en-US" altLang="zh-CN" sz="2800" b="1" dirty="0">
                <a:latin typeface="华文隶书" panose="02010800040101010101" charset="-122"/>
                <a:ea typeface="华文隶书" panose="02010800040101010101" charset="-122"/>
                <a:cs typeface="华文隶书" panose="02010800040101010101" charset="-122"/>
                <a:sym typeface="+mn-ea"/>
              </a:rPr>
              <a:t> _____________(</a:t>
            </a:r>
            <a:r>
              <a:rPr lang="zh-CN" altLang="en-US" sz="2800" b="1" dirty="0">
                <a:latin typeface="华文隶书" panose="02010800040101010101" charset="-122"/>
                <a:ea typeface="华文隶书" panose="02010800040101010101" charset="-122"/>
                <a:cs typeface="华文隶书" panose="02010800040101010101" charset="-122"/>
                <a:sym typeface="+mn-ea"/>
              </a:rPr>
              <a:t>区别</a:t>
            </a:r>
            <a:r>
              <a:rPr lang="en-US" altLang="zh-CN" sz="2800" b="1" dirty="0">
                <a:latin typeface="华文隶书" panose="02010800040101010101" charset="-122"/>
                <a:ea typeface="华文隶书" panose="02010800040101010101" charset="-122"/>
                <a:cs typeface="华文隶书" panose="02010800040101010101" charset="-122"/>
                <a:sym typeface="+mn-ea"/>
              </a:rPr>
              <a:t>) you </a:t>
            </a:r>
            <a:endParaRPr lang="en-US" altLang="zh-CN" sz="2800" b="1" dirty="0">
              <a:latin typeface="华文隶书" panose="02010800040101010101" charset="-122"/>
              <a:ea typeface="华文隶书" panose="02010800040101010101" charset="-122"/>
              <a:cs typeface="华文隶书" panose="02010800040101010101" charset="-122"/>
              <a:sym typeface="+mn-ea"/>
            </a:endParaRPr>
          </a:p>
          <a:p>
            <a:pPr>
              <a:lnSpc>
                <a:spcPct val="90000"/>
              </a:lnSpc>
              <a:spcBef>
                <a:spcPts val="0"/>
              </a:spcBef>
              <a:spcAft>
                <a:spcPts val="0"/>
              </a:spcAft>
            </a:pPr>
            <a:r>
              <a:rPr lang="en-US" altLang="zh-CN" sz="2800" b="1" dirty="0">
                <a:latin typeface="华文隶书" panose="02010800040101010101" charset="-122"/>
                <a:ea typeface="华文隶书" panose="02010800040101010101" charset="-122"/>
                <a:cs typeface="华文隶书" panose="02010800040101010101" charset="-122"/>
                <a:sym typeface="+mn-ea"/>
              </a:rPr>
              <a:t>    from other teachers. ______________ (</a:t>
            </a:r>
            <a:r>
              <a:rPr lang="zh-CN" altLang="en-US" sz="2800" b="1" dirty="0">
                <a:latin typeface="华文隶书" panose="02010800040101010101" charset="-122"/>
                <a:ea typeface="华文隶书" panose="02010800040101010101" charset="-122"/>
                <a:cs typeface="华文隶书" panose="02010800040101010101" charset="-122"/>
                <a:sym typeface="+mn-ea"/>
              </a:rPr>
              <a:t>要不是</a:t>
            </a:r>
            <a:r>
              <a:rPr lang="en-US" altLang="zh-CN" sz="2800" b="1" dirty="0">
                <a:latin typeface="华文隶书" panose="02010800040101010101" charset="-122"/>
                <a:ea typeface="华文隶书" panose="02010800040101010101" charset="-122"/>
                <a:cs typeface="华文隶书" panose="02010800040101010101" charset="-122"/>
                <a:sym typeface="+mn-ea"/>
              </a:rPr>
              <a:t>) your patient </a:t>
            </a:r>
            <a:endParaRPr lang="en-US" altLang="zh-CN" sz="2800" b="1" dirty="0">
              <a:latin typeface="华文隶书" panose="02010800040101010101" charset="-122"/>
              <a:ea typeface="华文隶书" panose="02010800040101010101" charset="-122"/>
              <a:cs typeface="华文隶书" panose="02010800040101010101" charset="-122"/>
              <a:sym typeface="+mn-ea"/>
            </a:endParaRPr>
          </a:p>
          <a:p>
            <a:pPr>
              <a:lnSpc>
                <a:spcPct val="90000"/>
              </a:lnSpc>
              <a:spcBef>
                <a:spcPts val="0"/>
              </a:spcBef>
              <a:spcAft>
                <a:spcPts val="0"/>
              </a:spcAft>
            </a:pPr>
            <a:r>
              <a:rPr lang="en-US" altLang="zh-CN" sz="2800" b="1" dirty="0">
                <a:latin typeface="华文隶书" panose="02010800040101010101" charset="-122"/>
                <a:ea typeface="华文隶书" panose="02010800040101010101" charset="-122"/>
                <a:cs typeface="华文隶书" panose="02010800040101010101" charset="-122"/>
                <a:sym typeface="+mn-ea"/>
              </a:rPr>
              <a:t>    guidance and constant encouragement, we ________________</a:t>
            </a:r>
            <a:endParaRPr lang="en-US" altLang="zh-CN" sz="2800" b="1" dirty="0">
              <a:latin typeface="华文隶书" panose="02010800040101010101" charset="-122"/>
              <a:ea typeface="华文隶书" panose="02010800040101010101" charset="-122"/>
              <a:cs typeface="华文隶书" panose="02010800040101010101" charset="-122"/>
              <a:sym typeface="+mn-ea"/>
            </a:endParaRPr>
          </a:p>
          <a:p>
            <a:pPr>
              <a:lnSpc>
                <a:spcPct val="90000"/>
              </a:lnSpc>
              <a:spcBef>
                <a:spcPts val="0"/>
              </a:spcBef>
              <a:spcAft>
                <a:spcPts val="0"/>
              </a:spcAft>
            </a:pPr>
            <a:r>
              <a:rPr lang="en-US" altLang="zh-CN" sz="2800" b="1" dirty="0">
                <a:latin typeface="华文隶书" panose="02010800040101010101" charset="-122"/>
                <a:ea typeface="华文隶书" panose="02010800040101010101" charset="-122"/>
                <a:cs typeface="华文隶书" panose="02010800040101010101" charset="-122"/>
                <a:sym typeface="+mn-ea"/>
              </a:rPr>
              <a:t>    _______________(</a:t>
            </a:r>
            <a:r>
              <a:rPr lang="zh-CN" altLang="en-US" sz="2800" b="1" dirty="0">
                <a:latin typeface="华文隶书" panose="02010800040101010101" charset="-122"/>
                <a:ea typeface="华文隶书" panose="02010800040101010101" charset="-122"/>
                <a:cs typeface="华文隶书" panose="02010800040101010101" charset="-122"/>
                <a:sym typeface="+mn-ea"/>
              </a:rPr>
              <a:t>不可能取得那么大的进步</a:t>
            </a:r>
            <a:r>
              <a:rPr lang="en-US" altLang="zh-CN" sz="2800" b="1" dirty="0">
                <a:latin typeface="华文隶书" panose="02010800040101010101" charset="-122"/>
                <a:ea typeface="华文隶书" panose="02010800040101010101" charset="-122"/>
                <a:cs typeface="华文隶书" panose="02010800040101010101" charset="-122"/>
                <a:sym typeface="+mn-ea"/>
              </a:rPr>
              <a:t>), which </a:t>
            </a:r>
            <a:endParaRPr lang="en-US" altLang="zh-CN" sz="2800" b="1" dirty="0">
              <a:latin typeface="华文隶书" panose="02010800040101010101" charset="-122"/>
              <a:ea typeface="华文隶书" panose="02010800040101010101" charset="-122"/>
              <a:cs typeface="华文隶书" panose="02010800040101010101" charset="-122"/>
              <a:sym typeface="+mn-ea"/>
            </a:endParaRPr>
          </a:p>
          <a:p>
            <a:pPr>
              <a:lnSpc>
                <a:spcPct val="90000"/>
              </a:lnSpc>
              <a:spcBef>
                <a:spcPts val="0"/>
              </a:spcBef>
              <a:spcAft>
                <a:spcPts val="0"/>
              </a:spcAft>
            </a:pPr>
            <a:r>
              <a:rPr lang="en-US" altLang="zh-CN" sz="2800" b="1" dirty="0">
                <a:latin typeface="华文隶书" panose="02010800040101010101" charset="-122"/>
                <a:ea typeface="华文隶书" panose="02010800040101010101" charset="-122"/>
                <a:cs typeface="华文隶书" panose="02010800040101010101" charset="-122"/>
                <a:sym typeface="+mn-ea"/>
              </a:rPr>
              <a:t>   undoubtedly reveals your professional skills in teaching.   </a:t>
            </a:r>
            <a:endParaRPr lang="en-US" altLang="zh-CN" sz="2800" b="1" dirty="0">
              <a:latin typeface="华文隶书" panose="02010800040101010101" charset="-122"/>
              <a:ea typeface="华文隶书" panose="02010800040101010101" charset="-122"/>
              <a:cs typeface="华文隶书" panose="02010800040101010101" charset="-122"/>
              <a:sym typeface="+mn-ea"/>
            </a:endParaRPr>
          </a:p>
        </p:txBody>
      </p:sp>
      <p:sp>
        <p:nvSpPr>
          <p:cNvPr id="5" name="文本框 4"/>
          <p:cNvSpPr txBox="1"/>
          <p:nvPr/>
        </p:nvSpPr>
        <p:spPr>
          <a:xfrm>
            <a:off x="467360" y="555625"/>
            <a:ext cx="3702685" cy="521970"/>
          </a:xfrm>
          <a:prstGeom prst="rect">
            <a:avLst/>
          </a:prstGeom>
          <a:noFill/>
        </p:spPr>
        <p:txBody>
          <a:bodyPr wrap="none" rtlCol="0" anchor="t">
            <a:spAutoFit/>
          </a:bodyPr>
          <a:p>
            <a:r>
              <a:rPr lang="zh-CN" altLang="en-US" sz="2800" b="1">
                <a:solidFill>
                  <a:srgbClr val="FF0000"/>
                </a:solidFill>
                <a:latin typeface="华文隶书" panose="02010800040101010101" charset="-122"/>
                <a:ea typeface="华文隶书" panose="02010800040101010101" charset="-122"/>
                <a:sym typeface="+mn-ea"/>
              </a:rPr>
              <a:t>The past year</a:t>
            </a:r>
            <a:r>
              <a:rPr lang="en-US" altLang="zh-CN" sz="2800" b="1">
                <a:solidFill>
                  <a:srgbClr val="FF0000"/>
                </a:solidFill>
                <a:latin typeface="华文隶书" panose="02010800040101010101" charset="-122"/>
                <a:ea typeface="华文隶书" panose="02010800040101010101" charset="-122"/>
                <a:sym typeface="+mn-ea"/>
              </a:rPr>
              <a:t> </a:t>
            </a:r>
            <a:r>
              <a:rPr lang="zh-CN" altLang="en-US" sz="2800" b="1">
                <a:solidFill>
                  <a:srgbClr val="FF0000"/>
                </a:solidFill>
                <a:latin typeface="华文隶书" panose="02010800040101010101" charset="-122"/>
                <a:ea typeface="华文隶书" panose="02010800040101010101" charset="-122"/>
                <a:sym typeface="+mn-ea"/>
              </a:rPr>
              <a:t>ha</a:t>
            </a:r>
            <a:r>
              <a:rPr lang="en-US" altLang="zh-CN" sz="2800" b="1">
                <a:solidFill>
                  <a:srgbClr val="FF0000"/>
                </a:solidFill>
                <a:latin typeface="华文隶书" panose="02010800040101010101" charset="-122"/>
                <a:ea typeface="华文隶书" panose="02010800040101010101" charset="-122"/>
                <a:sym typeface="+mn-ea"/>
              </a:rPr>
              <a:t>s</a:t>
            </a:r>
            <a:r>
              <a:rPr lang="zh-CN" altLang="en-US" sz="2800" b="1">
                <a:solidFill>
                  <a:srgbClr val="FF0000"/>
                </a:solidFill>
                <a:latin typeface="华文隶书" panose="02010800040101010101" charset="-122"/>
                <a:ea typeface="华文隶书" panose="02010800040101010101" charset="-122"/>
                <a:sym typeface="+mn-ea"/>
              </a:rPr>
              <a:t> witnessed</a:t>
            </a:r>
            <a:endParaRPr lang="zh-CN" altLang="en-US" sz="2800" b="1">
              <a:solidFill>
                <a:srgbClr val="FF0000"/>
              </a:solidFill>
              <a:latin typeface="华文隶书" panose="02010800040101010101" charset="-122"/>
              <a:ea typeface="华文隶书" panose="02010800040101010101" charset="-122"/>
              <a:sym typeface="+mn-ea"/>
            </a:endParaRPr>
          </a:p>
        </p:txBody>
      </p:sp>
      <p:sp>
        <p:nvSpPr>
          <p:cNvPr id="6" name="文本框 5"/>
          <p:cNvSpPr txBox="1"/>
          <p:nvPr/>
        </p:nvSpPr>
        <p:spPr>
          <a:xfrm>
            <a:off x="6588125" y="843915"/>
            <a:ext cx="2379980" cy="521970"/>
          </a:xfrm>
          <a:prstGeom prst="rect">
            <a:avLst/>
          </a:prstGeom>
          <a:noFill/>
        </p:spPr>
        <p:txBody>
          <a:bodyPr wrap="none" rtlCol="0" anchor="t">
            <a:spAutoFit/>
          </a:bodyPr>
          <a:p>
            <a:r>
              <a:rPr lang="zh-CN" altLang="en-US" sz="2800" b="1">
                <a:solidFill>
                  <a:srgbClr val="FF0000"/>
                </a:solidFill>
                <a:latin typeface="华文隶书" panose="02010800040101010101" charset="-122"/>
                <a:ea typeface="华文隶书" panose="02010800040101010101" charset="-122"/>
                <a:sym typeface="+mn-ea"/>
              </a:rPr>
              <a:t>The past year ha</a:t>
            </a:r>
            <a:r>
              <a:rPr lang="en-US" sz="2800" b="1">
                <a:solidFill>
                  <a:srgbClr val="FF0000"/>
                </a:solidFill>
                <a:latin typeface="华文隶书" panose="02010800040101010101" charset="-122"/>
                <a:ea typeface="华文隶书" panose="02010800040101010101" charset="-122"/>
                <a:sym typeface="+mn-ea"/>
              </a:rPr>
              <a:t>s</a:t>
            </a:r>
            <a:endParaRPr lang="en-US" sz="2800" b="1">
              <a:solidFill>
                <a:srgbClr val="FF0000"/>
              </a:solidFill>
              <a:latin typeface="华文隶书" panose="02010800040101010101" charset="-122"/>
              <a:ea typeface="华文隶书" panose="02010800040101010101" charset="-122"/>
              <a:sym typeface="+mn-ea"/>
            </a:endParaRPr>
          </a:p>
        </p:txBody>
      </p:sp>
      <p:sp>
        <p:nvSpPr>
          <p:cNvPr id="8" name="文本框 7"/>
          <p:cNvSpPr txBox="1"/>
          <p:nvPr/>
        </p:nvSpPr>
        <p:spPr>
          <a:xfrm>
            <a:off x="539750" y="1329690"/>
            <a:ext cx="1417955" cy="521970"/>
          </a:xfrm>
          <a:prstGeom prst="rect">
            <a:avLst/>
          </a:prstGeom>
          <a:noFill/>
        </p:spPr>
        <p:txBody>
          <a:bodyPr wrap="none" rtlCol="0" anchor="t">
            <a:spAutoFit/>
          </a:bodyPr>
          <a:p>
            <a:r>
              <a:rPr lang="zh-CN" altLang="en-US" sz="2800" b="1">
                <a:solidFill>
                  <a:srgbClr val="FF0000"/>
                </a:solidFill>
                <a:latin typeface="华文隶书" panose="02010800040101010101" charset="-122"/>
                <a:ea typeface="华文隶书" panose="02010800040101010101" charset="-122"/>
                <a:sym typeface="+mn-ea"/>
              </a:rPr>
              <a:t>witnessed</a:t>
            </a:r>
            <a:endParaRPr lang="zh-CN" altLang="en-US" sz="2800" b="1">
              <a:solidFill>
                <a:srgbClr val="FF0000"/>
              </a:solidFill>
              <a:latin typeface="华文隶书" panose="02010800040101010101" charset="-122"/>
              <a:ea typeface="华文隶书" panose="02010800040101010101" charset="-122"/>
              <a:sym typeface="+mn-ea"/>
            </a:endParaRPr>
          </a:p>
        </p:txBody>
      </p:sp>
      <p:sp>
        <p:nvSpPr>
          <p:cNvPr id="9" name="文本框 8"/>
          <p:cNvSpPr txBox="1"/>
          <p:nvPr/>
        </p:nvSpPr>
        <p:spPr>
          <a:xfrm>
            <a:off x="6443980" y="1707515"/>
            <a:ext cx="2315845" cy="521970"/>
          </a:xfrm>
          <a:prstGeom prst="rect">
            <a:avLst/>
          </a:prstGeom>
          <a:noFill/>
        </p:spPr>
        <p:txBody>
          <a:bodyPr wrap="none" rtlCol="0" anchor="t">
            <a:spAutoFit/>
          </a:bodyPr>
          <a:p>
            <a:r>
              <a:rPr lang="en-US" altLang="zh-CN" sz="2800" b="1">
                <a:solidFill>
                  <a:srgbClr val="FF0000"/>
                </a:solidFill>
                <a:latin typeface="华文隶书" panose="02010800040101010101" charset="-122"/>
                <a:ea typeface="华文隶书" panose="02010800040101010101" charset="-122"/>
                <a:sym typeface="+mn-ea"/>
              </a:rPr>
              <a:t>t</a:t>
            </a:r>
            <a:r>
              <a:rPr lang="zh-CN" altLang="en-US" sz="2800" b="1">
                <a:solidFill>
                  <a:srgbClr val="FF0000"/>
                </a:solidFill>
                <a:latin typeface="华文隶书" panose="02010800040101010101" charset="-122"/>
                <a:ea typeface="华文隶书" panose="02010800040101010101" charset="-122"/>
                <a:sym typeface="+mn-ea"/>
              </a:rPr>
              <a:t>he past year ha</a:t>
            </a:r>
            <a:r>
              <a:rPr lang="en-US" altLang="zh-CN" sz="2800" b="1">
                <a:solidFill>
                  <a:srgbClr val="FF0000"/>
                </a:solidFill>
                <a:latin typeface="华文隶书" panose="02010800040101010101" charset="-122"/>
                <a:ea typeface="华文隶书" panose="02010800040101010101" charset="-122"/>
                <a:sym typeface="+mn-ea"/>
              </a:rPr>
              <a:t>s</a:t>
            </a:r>
            <a:endParaRPr lang="en-US" altLang="zh-CN" sz="2800" b="1">
              <a:solidFill>
                <a:srgbClr val="FF0000"/>
              </a:solidFill>
              <a:latin typeface="华文隶书" panose="02010800040101010101" charset="-122"/>
              <a:ea typeface="华文隶书" panose="02010800040101010101" charset="-122"/>
              <a:sym typeface="+mn-ea"/>
            </a:endParaRPr>
          </a:p>
        </p:txBody>
      </p:sp>
      <p:sp>
        <p:nvSpPr>
          <p:cNvPr id="10" name="文本框 9"/>
          <p:cNvSpPr txBox="1"/>
          <p:nvPr/>
        </p:nvSpPr>
        <p:spPr>
          <a:xfrm>
            <a:off x="612140" y="2139950"/>
            <a:ext cx="1417955" cy="521970"/>
          </a:xfrm>
          <a:prstGeom prst="rect">
            <a:avLst/>
          </a:prstGeom>
          <a:noFill/>
        </p:spPr>
        <p:txBody>
          <a:bodyPr wrap="none" rtlCol="0" anchor="t">
            <a:spAutoFit/>
          </a:bodyPr>
          <a:p>
            <a:r>
              <a:rPr lang="zh-CN" altLang="en-US" sz="2800" b="1">
                <a:solidFill>
                  <a:srgbClr val="FF0000"/>
                </a:solidFill>
                <a:latin typeface="华文隶书" panose="02010800040101010101" charset="-122"/>
                <a:ea typeface="华文隶书" panose="02010800040101010101" charset="-122"/>
                <a:sym typeface="+mn-ea"/>
              </a:rPr>
              <a:t>witnessed</a:t>
            </a:r>
            <a:endParaRPr lang="zh-CN" altLang="en-US" sz="2800" b="1">
              <a:solidFill>
                <a:srgbClr val="FF0000"/>
              </a:solidFill>
              <a:latin typeface="华文隶书" panose="02010800040101010101" charset="-122"/>
              <a:ea typeface="华文隶书" panose="02010800040101010101" charset="-122"/>
              <a:sym typeface="+mn-ea"/>
            </a:endParaRPr>
          </a:p>
        </p:txBody>
      </p:sp>
      <p:sp>
        <p:nvSpPr>
          <p:cNvPr id="11" name="文本框 10"/>
          <p:cNvSpPr txBox="1"/>
          <p:nvPr/>
        </p:nvSpPr>
        <p:spPr>
          <a:xfrm>
            <a:off x="5436235" y="2067560"/>
            <a:ext cx="1782445" cy="521970"/>
          </a:xfrm>
          <a:prstGeom prst="rect">
            <a:avLst/>
          </a:prstGeom>
          <a:noFill/>
        </p:spPr>
        <p:txBody>
          <a:bodyPr wrap="none" rtlCol="0" anchor="t">
            <a:spAutoFit/>
          </a:bodyPr>
          <a:p>
            <a:r>
              <a:rPr lang="zh-CN" altLang="en-US" sz="2800" b="1">
                <a:solidFill>
                  <a:srgbClr val="FF0000"/>
                </a:solidFill>
                <a:latin typeface="华文隶书" panose="02010800040101010101" charset="-122"/>
                <a:ea typeface="华文隶书" panose="02010800040101010101" charset="-122"/>
                <a:sym typeface="+mn-ea"/>
              </a:rPr>
              <a:t>strengthened</a:t>
            </a:r>
            <a:endParaRPr lang="zh-CN" altLang="en-US" sz="2800" b="1">
              <a:solidFill>
                <a:srgbClr val="FF0000"/>
              </a:solidFill>
              <a:latin typeface="华文隶书" panose="02010800040101010101" charset="-122"/>
              <a:ea typeface="华文隶书" panose="02010800040101010101" charset="-122"/>
              <a:sym typeface="+mn-ea"/>
            </a:endParaRPr>
          </a:p>
        </p:txBody>
      </p:sp>
      <p:sp>
        <p:nvSpPr>
          <p:cNvPr id="13" name="文本框 12"/>
          <p:cNvSpPr txBox="1"/>
          <p:nvPr/>
        </p:nvSpPr>
        <p:spPr>
          <a:xfrm>
            <a:off x="5364480" y="2860040"/>
            <a:ext cx="1804035" cy="521970"/>
          </a:xfrm>
          <a:prstGeom prst="rect">
            <a:avLst/>
          </a:prstGeom>
          <a:noFill/>
        </p:spPr>
        <p:txBody>
          <a:bodyPr wrap="none" rtlCol="0" anchor="t">
            <a:spAutoFit/>
          </a:bodyPr>
          <a:p>
            <a:r>
              <a:rPr lang="en-US" altLang="zh-CN" sz="2800" b="1">
                <a:solidFill>
                  <a:srgbClr val="FF0000"/>
                </a:solidFill>
                <a:latin typeface="华文隶书" panose="02010800040101010101" charset="-122"/>
                <a:ea typeface="华文隶书" panose="02010800040101010101" charset="-122"/>
                <a:sym typeface="+mn-ea"/>
              </a:rPr>
              <a:t>distinguishes</a:t>
            </a:r>
            <a:endParaRPr lang="en-US" altLang="zh-CN" sz="2800" b="1">
              <a:solidFill>
                <a:srgbClr val="FF0000"/>
              </a:solidFill>
              <a:latin typeface="华文隶书" panose="02010800040101010101" charset="-122"/>
              <a:ea typeface="华文隶书" panose="02010800040101010101" charset="-122"/>
              <a:sym typeface="+mn-ea"/>
            </a:endParaRPr>
          </a:p>
        </p:txBody>
      </p:sp>
      <p:sp>
        <p:nvSpPr>
          <p:cNvPr id="14" name="文本框 13"/>
          <p:cNvSpPr txBox="1"/>
          <p:nvPr/>
        </p:nvSpPr>
        <p:spPr>
          <a:xfrm>
            <a:off x="3132455" y="3220085"/>
            <a:ext cx="2516505" cy="521970"/>
          </a:xfrm>
          <a:prstGeom prst="rect">
            <a:avLst/>
          </a:prstGeom>
          <a:noFill/>
        </p:spPr>
        <p:txBody>
          <a:bodyPr wrap="none" rtlCol="0" anchor="t">
            <a:spAutoFit/>
          </a:bodyPr>
          <a:p>
            <a:r>
              <a:rPr lang="en-US" altLang="zh-CN" sz="2800" b="1">
                <a:solidFill>
                  <a:srgbClr val="FF0000"/>
                </a:solidFill>
                <a:latin typeface="华文隶书" panose="02010800040101010101" charset="-122"/>
                <a:ea typeface="华文隶书" panose="02010800040101010101" charset="-122"/>
                <a:sym typeface="+mn-ea"/>
              </a:rPr>
              <a:t>But for/ Without</a:t>
            </a:r>
            <a:r>
              <a:rPr lang="zh-CN" altLang="en-US" sz="2800" b="1">
                <a:solidFill>
                  <a:srgbClr val="FF0000"/>
                </a:solidFill>
                <a:latin typeface="华文隶书" panose="02010800040101010101" charset="-122"/>
                <a:ea typeface="华文隶书" panose="02010800040101010101" charset="-122"/>
                <a:sym typeface="+mn-ea"/>
              </a:rPr>
              <a:t> </a:t>
            </a:r>
            <a:endParaRPr lang="zh-CN" altLang="en-US" sz="2800" b="1">
              <a:solidFill>
                <a:srgbClr val="FF0000"/>
              </a:solidFill>
              <a:latin typeface="华文隶书" panose="02010800040101010101" charset="-122"/>
              <a:ea typeface="华文隶书" panose="02010800040101010101" charset="-122"/>
              <a:sym typeface="+mn-ea"/>
            </a:endParaRPr>
          </a:p>
        </p:txBody>
      </p:sp>
      <p:sp>
        <p:nvSpPr>
          <p:cNvPr id="15" name="文本框 14"/>
          <p:cNvSpPr txBox="1"/>
          <p:nvPr/>
        </p:nvSpPr>
        <p:spPr>
          <a:xfrm>
            <a:off x="5880100" y="3580130"/>
            <a:ext cx="2816225" cy="521970"/>
          </a:xfrm>
          <a:prstGeom prst="rect">
            <a:avLst/>
          </a:prstGeom>
          <a:noFill/>
        </p:spPr>
        <p:txBody>
          <a:bodyPr wrap="none" rtlCol="0" anchor="t">
            <a:spAutoFit/>
          </a:bodyPr>
          <a:p>
            <a:r>
              <a:rPr lang="en-US" altLang="zh-CN" sz="2800" b="1">
                <a:solidFill>
                  <a:srgbClr val="FF0000"/>
                </a:solidFill>
                <a:latin typeface="华文隶书" panose="02010800040101010101" charset="-122"/>
                <a:ea typeface="华文隶书" panose="02010800040101010101" charset="-122"/>
                <a:sym typeface="+mn-ea"/>
              </a:rPr>
              <a:t>couldn</a:t>
            </a:r>
            <a:r>
              <a:rPr lang="en-US" altLang="zh-CN" sz="2800" b="1">
                <a:solidFill>
                  <a:srgbClr val="FF0000"/>
                </a:solidFill>
                <a:ea typeface="华文隶书" panose="02010800040101010101" charset="-122"/>
                <a:cs typeface="Arial" panose="020B0604020202020204" pitchFamily="34" charset="0"/>
                <a:sym typeface="+mn-ea"/>
              </a:rPr>
              <a:t>’</a:t>
            </a:r>
            <a:r>
              <a:rPr lang="en-US" altLang="zh-CN" sz="2800" b="1">
                <a:solidFill>
                  <a:srgbClr val="FF0000"/>
                </a:solidFill>
                <a:latin typeface="华文隶书" panose="02010800040101010101" charset="-122"/>
                <a:ea typeface="华文隶书" panose="02010800040101010101" charset="-122"/>
                <a:sym typeface="+mn-ea"/>
              </a:rPr>
              <a:t>t have made </a:t>
            </a:r>
            <a:r>
              <a:rPr lang="zh-CN" altLang="en-US" sz="2800" b="1">
                <a:solidFill>
                  <a:srgbClr val="FF0000"/>
                </a:solidFill>
                <a:latin typeface="华文隶书" panose="02010800040101010101" charset="-122"/>
                <a:ea typeface="华文隶书" panose="02010800040101010101" charset="-122"/>
                <a:sym typeface="+mn-ea"/>
              </a:rPr>
              <a:t> </a:t>
            </a:r>
            <a:endParaRPr lang="zh-CN" altLang="en-US" sz="2800" b="1">
              <a:solidFill>
                <a:srgbClr val="FF0000"/>
              </a:solidFill>
              <a:latin typeface="华文隶书" panose="02010800040101010101" charset="-122"/>
              <a:ea typeface="华文隶书" panose="02010800040101010101" charset="-122"/>
              <a:sym typeface="+mn-ea"/>
            </a:endParaRPr>
          </a:p>
        </p:txBody>
      </p:sp>
      <p:sp>
        <p:nvSpPr>
          <p:cNvPr id="16" name="文本框 15"/>
          <p:cNvSpPr txBox="1"/>
          <p:nvPr/>
        </p:nvSpPr>
        <p:spPr>
          <a:xfrm>
            <a:off x="539750" y="4011930"/>
            <a:ext cx="2645410" cy="521970"/>
          </a:xfrm>
          <a:prstGeom prst="rect">
            <a:avLst/>
          </a:prstGeom>
          <a:noFill/>
        </p:spPr>
        <p:txBody>
          <a:bodyPr wrap="none" rtlCol="0" anchor="t">
            <a:spAutoFit/>
          </a:bodyPr>
          <a:p>
            <a:r>
              <a:rPr lang="en-US" altLang="zh-CN" sz="2800" b="1">
                <a:solidFill>
                  <a:srgbClr val="FF0000"/>
                </a:solidFill>
                <a:latin typeface="华文隶书" panose="02010800040101010101" charset="-122"/>
                <a:ea typeface="华文隶书" panose="02010800040101010101" charset="-122"/>
                <a:sym typeface="+mn-ea"/>
              </a:rPr>
              <a:t>such great progress</a:t>
            </a:r>
            <a:r>
              <a:rPr lang="zh-CN" altLang="en-US" sz="2800" b="1">
                <a:solidFill>
                  <a:srgbClr val="FF0000"/>
                </a:solidFill>
                <a:latin typeface="华文隶书" panose="02010800040101010101" charset="-122"/>
                <a:ea typeface="华文隶书" panose="02010800040101010101" charset="-122"/>
                <a:sym typeface="+mn-ea"/>
              </a:rPr>
              <a:t> </a:t>
            </a:r>
            <a:endParaRPr lang="zh-CN" altLang="en-US" sz="2800" b="1">
              <a:solidFill>
                <a:srgbClr val="FF0000"/>
              </a:solidFill>
              <a:latin typeface="华文隶书" panose="02010800040101010101" charset="-122"/>
              <a:ea typeface="华文隶书" panose="020108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linds(horizont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linds(horizontal)">
                                      <p:cBhvr>
                                        <p:cTn id="47" dur="500"/>
                                        <p:tgtEl>
                                          <p:spTgt spid="4">
                                            <p:txEl>
                                              <p:pRg st="8" end="8"/>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blinds(horizontal)">
                                      <p:cBhvr>
                                        <p:cTn id="50" dur="500"/>
                                        <p:tgtEl>
                                          <p:spTgt spid="4">
                                            <p:txEl>
                                              <p:pRg st="9" end="9"/>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Effect transition="in" filter="blinds(horizontal)">
                                      <p:cBhvr>
                                        <p:cTn id="53" dur="500"/>
                                        <p:tgtEl>
                                          <p:spTgt spid="4">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linds(horizont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linds(horizont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linds(horizontal)">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linds(horizontal)">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8" grpId="0"/>
      <p:bldP spid="10" grpId="0"/>
      <p:bldP spid="11"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0" y="51435"/>
            <a:ext cx="5888355" cy="583565"/>
          </a:xfrm>
          <a:prstGeom prst="rect">
            <a:avLst/>
          </a:prstGeom>
        </p:spPr>
        <p:txBody>
          <a:bodyPr wrap="square">
            <a:spAutoFit/>
          </a:bodyPr>
          <a:p>
            <a:pPr algn="l"/>
            <a:r>
              <a:rPr lang="en-US" altLang="zh-CN" sz="3200" b="1" dirty="0">
                <a:solidFill>
                  <a:srgbClr val="7030A0"/>
                </a:solidFill>
                <a:cs typeface="Arial" panose="020B0604020202020204" pitchFamily="34" charset="0"/>
              </a:rPr>
              <a:t>Para  2:  </a:t>
            </a:r>
            <a:r>
              <a:rPr lang="zh-CN" altLang="en-US" sz="3200" b="1" dirty="0">
                <a:solidFill>
                  <a:srgbClr val="7030A0"/>
                </a:solidFill>
                <a:cs typeface="Arial" panose="020B0604020202020204" pitchFamily="34" charset="0"/>
              </a:rPr>
              <a:t>感谢付出</a:t>
            </a:r>
            <a:r>
              <a:rPr lang="en-US" altLang="zh-CN" sz="3200" b="1" dirty="0">
                <a:solidFill>
                  <a:srgbClr val="7030A0"/>
                </a:solidFill>
                <a:cs typeface="Arial" panose="020B0604020202020204" pitchFamily="34" charset="0"/>
              </a:rPr>
              <a:t>---</a:t>
            </a:r>
            <a:r>
              <a:rPr lang="zh-CN" altLang="en-US" sz="3200" b="1" dirty="0">
                <a:solidFill>
                  <a:srgbClr val="7030A0"/>
                </a:solidFill>
                <a:cs typeface="Arial" panose="020B0604020202020204" pitchFamily="34" charset="0"/>
              </a:rPr>
              <a:t>其它层面</a:t>
            </a:r>
            <a:endParaRPr lang="zh-CN" altLang="en-US" sz="3200" b="1" dirty="0">
              <a:solidFill>
                <a:srgbClr val="7030A0"/>
              </a:solidFill>
              <a:cs typeface="Arial" panose="020B0604020202020204" pitchFamily="34" charset="0"/>
            </a:endParaRPr>
          </a:p>
        </p:txBody>
      </p:sp>
      <p:sp>
        <p:nvSpPr>
          <p:cNvPr id="2" name="文本框 1"/>
          <p:cNvSpPr txBox="1"/>
          <p:nvPr/>
        </p:nvSpPr>
        <p:spPr>
          <a:xfrm>
            <a:off x="115570" y="1186180"/>
            <a:ext cx="4168775" cy="521970"/>
          </a:xfrm>
          <a:prstGeom prst="rect">
            <a:avLst/>
          </a:prstGeom>
          <a:noFill/>
        </p:spPr>
        <p:txBody>
          <a:bodyPr wrap="none" rtlCol="0" anchor="t">
            <a:spAutoFit/>
          </a:bodyPr>
          <a:p>
            <a:r>
              <a:rPr lang="en-US" altLang="zh-CN" sz="2800" b="1" dirty="0">
                <a:latin typeface="华文隶书" panose="02010800040101010101" charset="-122"/>
                <a:ea typeface="华文隶书" panose="02010800040101010101" charset="-122"/>
                <a:cs typeface="华文隶书" panose="02010800040101010101" charset="-122"/>
                <a:sym typeface="+mn-ea"/>
              </a:rPr>
              <a:t>1.</a:t>
            </a:r>
            <a:r>
              <a:rPr lang="zh-CN" altLang="en-US" sz="2800" b="1" dirty="0">
                <a:latin typeface="华文隶书" panose="02010800040101010101" charset="-122"/>
                <a:ea typeface="华文隶书" panose="02010800040101010101" charset="-122"/>
                <a:cs typeface="华文隶书" panose="02010800040101010101" charset="-122"/>
                <a:sym typeface="+mn-ea"/>
              </a:rPr>
              <a:t>生动</a:t>
            </a:r>
            <a:r>
              <a:rPr lang="en-US" altLang="zh-CN" sz="2800" b="1" dirty="0">
                <a:latin typeface="华文隶书" panose="02010800040101010101" charset="-122"/>
                <a:ea typeface="华文隶书" panose="02010800040101010101" charset="-122"/>
                <a:cs typeface="华文隶书" panose="02010800040101010101" charset="-122"/>
                <a:sym typeface="+mn-ea"/>
              </a:rPr>
              <a:t>(</a:t>
            </a:r>
            <a:r>
              <a:rPr lang="zh-CN" altLang="en-US" sz="2800" b="1" dirty="0">
                <a:latin typeface="华文隶书" panose="02010800040101010101" charset="-122"/>
                <a:ea typeface="华文隶书" panose="02010800040101010101" charset="-122"/>
                <a:cs typeface="华文隶书" panose="02010800040101010101" charset="-122"/>
                <a:sym typeface="+mn-ea"/>
              </a:rPr>
              <a:t>有趣，幽默</a:t>
            </a:r>
            <a:r>
              <a:rPr lang="en-US" altLang="zh-CN" sz="2800" b="1" dirty="0">
                <a:latin typeface="华文隶书" panose="02010800040101010101" charset="-122"/>
                <a:ea typeface="华文隶书" panose="02010800040101010101" charset="-122"/>
                <a:cs typeface="华文隶书" panose="02010800040101010101" charset="-122"/>
                <a:sym typeface="+mn-ea"/>
              </a:rPr>
              <a:t>)</a:t>
            </a:r>
            <a:r>
              <a:rPr lang="zh-CN" altLang="en-US" sz="2800" b="1" dirty="0">
                <a:latin typeface="华文隶书" panose="02010800040101010101" charset="-122"/>
                <a:ea typeface="华文隶书" panose="02010800040101010101" charset="-122"/>
                <a:cs typeface="华文隶书" panose="02010800040101010101" charset="-122"/>
                <a:sym typeface="+mn-ea"/>
              </a:rPr>
              <a:t>的课堂</a:t>
            </a:r>
            <a:endParaRPr lang="zh-CN" altLang="en-US" sz="2800">
              <a:latin typeface="华文隶书" panose="02010800040101010101" charset="-122"/>
              <a:ea typeface="华文隶书" panose="02010800040101010101" charset="-122"/>
              <a:cs typeface="华文隶书" panose="02010800040101010101" charset="-122"/>
            </a:endParaRPr>
          </a:p>
        </p:txBody>
      </p:sp>
      <p:sp>
        <p:nvSpPr>
          <p:cNvPr id="9" name="文本框 8"/>
          <p:cNvSpPr txBox="1"/>
          <p:nvPr/>
        </p:nvSpPr>
        <p:spPr>
          <a:xfrm>
            <a:off x="4284345" y="1126490"/>
            <a:ext cx="4340860" cy="521970"/>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rPr>
              <a:t>vivid (lively, humorous) lessons  </a:t>
            </a:r>
            <a:endPar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endParaRPr>
          </a:p>
        </p:txBody>
      </p:sp>
      <p:sp>
        <p:nvSpPr>
          <p:cNvPr id="3" name="文本框 2"/>
          <p:cNvSpPr txBox="1"/>
          <p:nvPr/>
        </p:nvSpPr>
        <p:spPr>
          <a:xfrm>
            <a:off x="107950" y="1708150"/>
            <a:ext cx="6494145" cy="521970"/>
          </a:xfrm>
          <a:prstGeom prst="rect">
            <a:avLst/>
          </a:prstGeom>
          <a:noFill/>
        </p:spPr>
        <p:txBody>
          <a:bodyPr wrap="none" rtlCol="0" anchor="t">
            <a:spAutoFit/>
          </a:bodyPr>
          <a:p>
            <a:pPr algn="l"/>
            <a:r>
              <a:rPr lang="en-US" altLang="zh-CN" sz="2800" b="1" dirty="0">
                <a:latin typeface="华文隶书" panose="02010800040101010101" charset="-122"/>
                <a:ea typeface="华文隶书" panose="02010800040101010101" charset="-122"/>
                <a:cs typeface="华文隶书" panose="02010800040101010101" charset="-122"/>
                <a:sym typeface="+mn-ea"/>
              </a:rPr>
              <a:t>2.</a:t>
            </a:r>
            <a:r>
              <a:rPr lang="zh-CN" altLang="en-US" sz="2800" b="1" dirty="0">
                <a:latin typeface="华文隶书" panose="02010800040101010101" charset="-122"/>
                <a:ea typeface="华文隶书" panose="02010800040101010101" charset="-122"/>
                <a:cs typeface="华文隶书" panose="02010800040101010101" charset="-122"/>
                <a:sym typeface="+mn-ea"/>
              </a:rPr>
              <a:t>无私</a:t>
            </a:r>
            <a:r>
              <a:rPr lang="en-US" altLang="zh-CN" sz="2800" b="1" dirty="0">
                <a:latin typeface="华文隶书" panose="02010800040101010101" charset="-122"/>
                <a:ea typeface="华文隶书" panose="02010800040101010101" charset="-122"/>
                <a:cs typeface="华文隶书" panose="02010800040101010101" charset="-122"/>
                <a:sym typeface="+mn-ea"/>
              </a:rPr>
              <a:t>(</a:t>
            </a:r>
            <a:r>
              <a:rPr lang="zh-CN" altLang="en-US" sz="2800" b="1" dirty="0">
                <a:latin typeface="华文隶书" panose="02010800040101010101" charset="-122"/>
                <a:ea typeface="华文隶书" panose="02010800040101010101" charset="-122"/>
                <a:cs typeface="华文隶书" panose="02010800040101010101" charset="-122"/>
                <a:sym typeface="+mn-ea"/>
              </a:rPr>
              <a:t>真诚</a:t>
            </a:r>
            <a:r>
              <a:rPr lang="en-US" altLang="zh-CN" sz="2800" b="1" dirty="0">
                <a:latin typeface="华文隶书" panose="02010800040101010101" charset="-122"/>
                <a:ea typeface="华文隶书" panose="02010800040101010101" charset="-122"/>
                <a:cs typeface="华文隶书" panose="02010800040101010101" charset="-122"/>
                <a:sym typeface="+mn-ea"/>
              </a:rPr>
              <a:t>)</a:t>
            </a:r>
            <a:r>
              <a:rPr lang="zh-CN" altLang="en-US" sz="2800" b="1" dirty="0">
                <a:latin typeface="华文隶书" panose="02010800040101010101" charset="-122"/>
                <a:ea typeface="华文隶书" panose="02010800040101010101" charset="-122"/>
                <a:cs typeface="华文隶书" panose="02010800040101010101" charset="-122"/>
                <a:sym typeface="+mn-ea"/>
              </a:rPr>
              <a:t>的奉献；耐心</a:t>
            </a:r>
            <a:r>
              <a:rPr lang="en-US" altLang="zh-CN" sz="2800" b="1" dirty="0">
                <a:latin typeface="华文隶书" panose="02010800040101010101" charset="-122"/>
                <a:ea typeface="华文隶书" panose="02010800040101010101" charset="-122"/>
                <a:cs typeface="华文隶书" panose="02010800040101010101" charset="-122"/>
                <a:sym typeface="+mn-ea"/>
              </a:rPr>
              <a:t>(</a:t>
            </a:r>
            <a:r>
              <a:rPr lang="zh-CN" altLang="en-US" sz="2800" b="1" dirty="0">
                <a:latin typeface="华文隶书" panose="02010800040101010101" charset="-122"/>
                <a:ea typeface="华文隶书" panose="02010800040101010101" charset="-122"/>
                <a:cs typeface="华文隶书" panose="02010800040101010101" charset="-122"/>
                <a:sym typeface="+mn-ea"/>
              </a:rPr>
              <a:t>专业</a:t>
            </a:r>
            <a:r>
              <a:rPr lang="en-US" altLang="zh-CN" sz="2800" b="1" dirty="0">
                <a:latin typeface="华文隶书" panose="02010800040101010101" charset="-122"/>
                <a:ea typeface="华文隶书" panose="02010800040101010101" charset="-122"/>
                <a:cs typeface="华文隶书" panose="02010800040101010101" charset="-122"/>
                <a:sym typeface="+mn-ea"/>
              </a:rPr>
              <a:t>)</a:t>
            </a:r>
            <a:r>
              <a:rPr lang="zh-CN" altLang="en-US" sz="2800" b="1" dirty="0">
                <a:latin typeface="华文隶书" panose="02010800040101010101" charset="-122"/>
                <a:ea typeface="华文隶书" panose="02010800040101010101" charset="-122"/>
                <a:cs typeface="华文隶书" panose="02010800040101010101" charset="-122"/>
                <a:sym typeface="+mn-ea"/>
              </a:rPr>
              <a:t>的引导；</a:t>
            </a:r>
            <a:endParaRPr lang="zh-CN" altLang="en-US" sz="2800" b="1" dirty="0">
              <a:latin typeface="华文隶书" panose="02010800040101010101" charset="-122"/>
              <a:ea typeface="华文隶书" panose="02010800040101010101" charset="-122"/>
              <a:cs typeface="华文隶书" panose="02010800040101010101" charset="-122"/>
              <a:sym typeface="+mn-ea"/>
            </a:endParaRPr>
          </a:p>
        </p:txBody>
      </p:sp>
      <p:sp>
        <p:nvSpPr>
          <p:cNvPr id="4" name="文本框 3"/>
          <p:cNvSpPr txBox="1"/>
          <p:nvPr/>
        </p:nvSpPr>
        <p:spPr>
          <a:xfrm>
            <a:off x="395605" y="2139950"/>
            <a:ext cx="6059170" cy="521970"/>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Times New Roman" panose="02020603050405020304" pitchFamily="18" charset="0"/>
                <a:sym typeface="+mn-ea"/>
              </a:rPr>
              <a:t>selfless devotion and professional guidance</a:t>
            </a:r>
            <a:endParaRPr lang="en-US" altLang="zh-CN" sz="2800" b="1" dirty="0">
              <a:solidFill>
                <a:srgbClr val="FF0000"/>
              </a:solidFill>
              <a:latin typeface="华文隶书" panose="02010800040101010101" charset="-122"/>
              <a:ea typeface="华文隶书" panose="02010800040101010101" charset="-122"/>
              <a:cs typeface="Times New Roman" panose="02020603050405020304" pitchFamily="18" charset="0"/>
              <a:sym typeface="+mn-ea"/>
            </a:endParaRPr>
          </a:p>
        </p:txBody>
      </p:sp>
      <p:sp>
        <p:nvSpPr>
          <p:cNvPr id="8" name="文本框 7"/>
          <p:cNvSpPr txBox="1"/>
          <p:nvPr/>
        </p:nvSpPr>
        <p:spPr>
          <a:xfrm>
            <a:off x="179705" y="628015"/>
            <a:ext cx="3390265" cy="521970"/>
          </a:xfrm>
          <a:prstGeom prst="rect">
            <a:avLst/>
          </a:prstGeom>
          <a:solidFill>
            <a:schemeClr val="accent6">
              <a:lumMod val="40000"/>
              <a:lumOff val="60000"/>
            </a:schemeClr>
          </a:solidFill>
        </p:spPr>
        <p:txBody>
          <a:bodyPr wrap="none" rtlCol="0" anchor="t">
            <a:spAutoFit/>
          </a:bodyPr>
          <a:p>
            <a:pPr algn="l"/>
            <a:r>
              <a:rPr lang="en-US" altLang="zh-CN" sz="2800" b="1" dirty="0">
                <a:latin typeface="微软雅黑" panose="020B0503020204020204" charset="-122"/>
                <a:ea typeface="微软雅黑" panose="020B0503020204020204" charset="-122"/>
                <a:cs typeface="华文隶书" panose="02010800040101010101" charset="-122"/>
                <a:sym typeface="+mn-ea"/>
              </a:rPr>
              <a:t>☯</a:t>
            </a:r>
            <a:r>
              <a:rPr lang="zh-CN" altLang="en-US" sz="2800" b="1" dirty="0">
                <a:latin typeface="华文隶书" panose="02010800040101010101" charset="-122"/>
                <a:ea typeface="华文隶书" panose="02010800040101010101" charset="-122"/>
                <a:cs typeface="Times New Roman" panose="02020603050405020304" pitchFamily="18" charset="0"/>
                <a:sym typeface="+mn-ea"/>
              </a:rPr>
              <a:t>过去的几年见证你</a:t>
            </a:r>
            <a:endParaRPr lang="zh-CN" altLang="en-US" sz="2800" b="1" dirty="0">
              <a:latin typeface="华文隶书" panose="02010800040101010101" charset="-122"/>
              <a:ea typeface="华文隶书" panose="02010800040101010101" charset="-122"/>
              <a:cs typeface="Times New Roman" panose="02020603050405020304" pitchFamily="18" charset="0"/>
              <a:sym typeface="+mn-ea"/>
            </a:endParaRPr>
          </a:p>
        </p:txBody>
      </p:sp>
      <p:sp>
        <p:nvSpPr>
          <p:cNvPr id="10" name="文本框 9"/>
          <p:cNvSpPr txBox="1"/>
          <p:nvPr/>
        </p:nvSpPr>
        <p:spPr>
          <a:xfrm>
            <a:off x="179705" y="2661920"/>
            <a:ext cx="3757930" cy="521970"/>
          </a:xfrm>
          <a:prstGeom prst="rect">
            <a:avLst/>
          </a:prstGeom>
          <a:solidFill>
            <a:schemeClr val="accent6">
              <a:lumMod val="40000"/>
              <a:lumOff val="60000"/>
            </a:schemeClr>
          </a:solidFill>
        </p:spPr>
        <p:txBody>
          <a:bodyPr wrap="none" rtlCol="0" anchor="t">
            <a:spAutoFit/>
          </a:bodyPr>
          <a:p>
            <a:pPr algn="l"/>
            <a:r>
              <a:rPr lang="en-US" altLang="zh-CN" sz="2800" b="1" dirty="0">
                <a:latin typeface="微软雅黑" panose="020B0503020204020204" charset="-122"/>
                <a:ea typeface="微软雅黑" panose="020B0503020204020204" charset="-122"/>
                <a:cs typeface="华文隶书" panose="02010800040101010101" charset="-122"/>
                <a:sym typeface="+mn-ea"/>
              </a:rPr>
              <a:t>☯</a:t>
            </a:r>
            <a:r>
              <a:rPr lang="zh-CN" altLang="en-US" sz="2800" b="1" dirty="0">
                <a:latin typeface="宋体" panose="02010600030101010101" pitchFamily="2" charset="-122"/>
                <a:cs typeface="Times New Roman" panose="02020603050405020304" pitchFamily="18" charset="0"/>
                <a:sym typeface="+mn-ea"/>
              </a:rPr>
              <a:t>正是你让这成为可能</a:t>
            </a:r>
            <a:endParaRPr lang="zh-CN" altLang="en-US" sz="2800" b="1" dirty="0">
              <a:latin typeface="华文隶书" panose="02010800040101010101" charset="-122"/>
              <a:ea typeface="华文隶书" panose="02010800040101010101" charset="-122"/>
              <a:cs typeface="Times New Roman" panose="02020603050405020304" pitchFamily="18" charset="0"/>
              <a:sym typeface="+mn-ea"/>
            </a:endParaRPr>
          </a:p>
        </p:txBody>
      </p:sp>
      <p:sp>
        <p:nvSpPr>
          <p:cNvPr id="11" name="文本框 10"/>
          <p:cNvSpPr txBox="1"/>
          <p:nvPr/>
        </p:nvSpPr>
        <p:spPr>
          <a:xfrm>
            <a:off x="4140200" y="2643505"/>
            <a:ext cx="4754245" cy="521970"/>
          </a:xfrm>
          <a:prstGeom prst="rect">
            <a:avLst/>
          </a:prstGeom>
          <a:noFill/>
        </p:spPr>
        <p:txBody>
          <a:bodyPr wrap="square" rtlCol="0" anchor="t">
            <a:spAutoFit/>
          </a:bodyPr>
          <a:p>
            <a:r>
              <a:rPr lang="en-US" altLang="zh-CN" sz="2800" b="1" dirty="0">
                <a:solidFill>
                  <a:srgbClr val="00B050"/>
                </a:solidFill>
                <a:latin typeface="华文隶书" panose="02010800040101010101" charset="-122"/>
                <a:ea typeface="华文隶书" panose="02010800040101010101" charset="-122"/>
                <a:cs typeface="Arial" panose="020B0604020202020204" pitchFamily="34" charset="0"/>
                <a:sym typeface="+mn-ea"/>
              </a:rPr>
              <a:t>It</a:t>
            </a:r>
            <a:r>
              <a:rPr lang="en-US" altLang="zh-CN" sz="2800" b="1" dirty="0">
                <a:solidFill>
                  <a:srgbClr val="00B050"/>
                </a:solidFill>
                <a:ea typeface="华文隶书" panose="02010800040101010101" charset="-122"/>
                <a:cs typeface="Arial" panose="020B0604020202020204" pitchFamily="34" charset="0"/>
                <a:sym typeface="+mn-ea"/>
              </a:rPr>
              <a:t>’</a:t>
            </a:r>
            <a:r>
              <a:rPr lang="en-US" altLang="zh-CN" sz="2800" b="1" dirty="0">
                <a:solidFill>
                  <a:srgbClr val="00B050"/>
                </a:solidFill>
                <a:latin typeface="华文隶书" panose="02010800040101010101" charset="-122"/>
                <a:ea typeface="华文隶书" panose="02010800040101010101" charset="-122"/>
                <a:cs typeface="Arial" panose="020B0604020202020204" pitchFamily="34" charset="0"/>
                <a:sym typeface="+mn-ea"/>
              </a:rPr>
              <a:t>s you that make it possible...  </a:t>
            </a:r>
            <a:endParaRPr lang="en-US" altLang="zh-CN" sz="2800" b="1" dirty="0">
              <a:solidFill>
                <a:srgbClr val="00B050"/>
              </a:solidFill>
              <a:latin typeface="华文隶书" panose="02010800040101010101" charset="-122"/>
              <a:ea typeface="华文隶书" panose="02010800040101010101" charset="-122"/>
              <a:cs typeface="Arial" panose="020B0604020202020204" pitchFamily="34" charset="0"/>
              <a:sym typeface="+mn-ea"/>
            </a:endParaRPr>
          </a:p>
        </p:txBody>
      </p:sp>
      <p:sp>
        <p:nvSpPr>
          <p:cNvPr id="12" name="文本框 11"/>
          <p:cNvSpPr txBox="1"/>
          <p:nvPr/>
        </p:nvSpPr>
        <p:spPr>
          <a:xfrm>
            <a:off x="179705" y="3220085"/>
            <a:ext cx="5237480" cy="521970"/>
          </a:xfrm>
          <a:prstGeom prst="rect">
            <a:avLst/>
          </a:prstGeom>
          <a:noFill/>
        </p:spPr>
        <p:txBody>
          <a:bodyPr wrap="none" rtlCol="0" anchor="t">
            <a:spAutoFit/>
          </a:bodyPr>
          <a:p>
            <a:r>
              <a:rPr lang="en-US" altLang="zh-CN" sz="2800" b="1" dirty="0">
                <a:latin typeface="华文隶书" panose="02010800040101010101" charset="-122"/>
                <a:ea typeface="华文隶书" panose="02010800040101010101" charset="-122"/>
                <a:cs typeface="华文隶书" panose="02010800040101010101" charset="-122"/>
                <a:sym typeface="+mn-ea"/>
              </a:rPr>
              <a:t>1.</a:t>
            </a:r>
            <a:r>
              <a:rPr lang="zh-CN" altLang="en-US" sz="2800" b="1" dirty="0">
                <a:latin typeface="华文隶书" panose="02010800040101010101" charset="-122"/>
                <a:ea typeface="华文隶书" panose="02010800040101010101" charset="-122"/>
                <a:cs typeface="华文隶书" panose="02010800040101010101" charset="-122"/>
                <a:sym typeface="+mn-ea"/>
              </a:rPr>
              <a:t>英语</a:t>
            </a:r>
            <a:r>
              <a:rPr lang="en-US" altLang="zh-CN" sz="2800" b="1" dirty="0">
                <a:latin typeface="华文隶书" panose="02010800040101010101" charset="-122"/>
                <a:ea typeface="华文隶书" panose="02010800040101010101" charset="-122"/>
                <a:cs typeface="华文隶书" panose="02010800040101010101" charset="-122"/>
                <a:sym typeface="+mn-ea"/>
              </a:rPr>
              <a:t>(</a:t>
            </a:r>
            <a:r>
              <a:rPr lang="zh-CN" altLang="en-US" sz="2800" b="1" dirty="0">
                <a:latin typeface="华文隶书" panose="02010800040101010101" charset="-122"/>
                <a:ea typeface="华文隶书" panose="02010800040101010101" charset="-122"/>
                <a:cs typeface="华文隶书" panose="02010800040101010101" charset="-122"/>
                <a:sym typeface="+mn-ea"/>
              </a:rPr>
              <a:t>成绩，能力，水平</a:t>
            </a:r>
            <a:r>
              <a:rPr lang="en-US" altLang="zh-CN" sz="2800" b="1" dirty="0">
                <a:latin typeface="华文隶书" panose="02010800040101010101" charset="-122"/>
                <a:ea typeface="华文隶书" panose="02010800040101010101" charset="-122"/>
                <a:cs typeface="华文隶书" panose="02010800040101010101" charset="-122"/>
                <a:sym typeface="+mn-ea"/>
              </a:rPr>
              <a:t>)</a:t>
            </a:r>
            <a:r>
              <a:rPr lang="zh-CN" altLang="en-US" sz="2800" b="1" dirty="0">
                <a:latin typeface="华文隶书" panose="02010800040101010101" charset="-122"/>
                <a:ea typeface="华文隶书" panose="02010800040101010101" charset="-122"/>
                <a:cs typeface="华文隶书" panose="02010800040101010101" charset="-122"/>
                <a:sym typeface="+mn-ea"/>
              </a:rPr>
              <a:t>的提高</a:t>
            </a:r>
            <a:endParaRPr lang="zh-CN" altLang="en-US" sz="2800">
              <a:latin typeface="华文隶书" panose="02010800040101010101" charset="-122"/>
              <a:ea typeface="华文隶书" panose="02010800040101010101" charset="-122"/>
              <a:cs typeface="华文隶书" panose="02010800040101010101" charset="-122"/>
            </a:endParaRPr>
          </a:p>
        </p:txBody>
      </p:sp>
      <p:sp>
        <p:nvSpPr>
          <p:cNvPr id="13" name="文本框 12"/>
          <p:cNvSpPr txBox="1"/>
          <p:nvPr/>
        </p:nvSpPr>
        <p:spPr>
          <a:xfrm>
            <a:off x="467360" y="3615690"/>
            <a:ext cx="5221605" cy="521970"/>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Times New Roman" panose="02020603050405020304" pitchFamily="18" charset="0"/>
                <a:sym typeface="+mn-ea"/>
              </a:rPr>
              <a:t>improve our ability in English learning</a:t>
            </a:r>
            <a:r>
              <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rPr>
              <a:t> </a:t>
            </a:r>
            <a:endPar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endParaRPr>
          </a:p>
        </p:txBody>
      </p:sp>
      <p:sp>
        <p:nvSpPr>
          <p:cNvPr id="14" name="文本框 13"/>
          <p:cNvSpPr txBox="1"/>
          <p:nvPr/>
        </p:nvSpPr>
        <p:spPr>
          <a:xfrm>
            <a:off x="147320" y="4083685"/>
            <a:ext cx="5593715" cy="521970"/>
          </a:xfrm>
          <a:prstGeom prst="rect">
            <a:avLst/>
          </a:prstGeom>
          <a:noFill/>
        </p:spPr>
        <p:txBody>
          <a:bodyPr wrap="none" rtlCol="0" anchor="t">
            <a:spAutoFit/>
          </a:bodyPr>
          <a:p>
            <a:pPr algn="l"/>
            <a:r>
              <a:rPr lang="en-US" altLang="zh-CN" sz="2800" b="1" dirty="0">
                <a:latin typeface="华文隶书" panose="02010800040101010101" charset="-122"/>
                <a:ea typeface="华文隶书" panose="02010800040101010101" charset="-122"/>
                <a:cs typeface="华文隶书" panose="02010800040101010101" charset="-122"/>
                <a:sym typeface="+mn-ea"/>
              </a:rPr>
              <a:t>2.</a:t>
            </a:r>
            <a:r>
              <a:rPr lang="zh-CN" altLang="en-US" sz="2800" b="1" dirty="0">
                <a:latin typeface="华文隶书" panose="02010800040101010101" charset="-122"/>
                <a:ea typeface="华文隶书" panose="02010800040101010101" charset="-122"/>
                <a:cs typeface="华文隶书" panose="02010800040101010101" charset="-122"/>
                <a:sym typeface="+mn-ea"/>
              </a:rPr>
              <a:t>接触</a:t>
            </a:r>
            <a:r>
              <a:rPr lang="en-US" altLang="zh-CN" sz="2800" b="1" dirty="0">
                <a:latin typeface="华文隶书" panose="02010800040101010101" charset="-122"/>
                <a:ea typeface="华文隶书" panose="02010800040101010101" charset="-122"/>
                <a:cs typeface="华文隶书" panose="02010800040101010101" charset="-122"/>
                <a:sym typeface="+mn-ea"/>
              </a:rPr>
              <a:t>(</a:t>
            </a:r>
            <a:r>
              <a:rPr lang="zh-CN" altLang="en-US" sz="2800" b="1" dirty="0">
                <a:latin typeface="华文隶书" panose="02010800040101010101" charset="-122"/>
                <a:ea typeface="华文隶书" panose="02010800040101010101" charset="-122"/>
                <a:cs typeface="华文隶书" panose="02010800040101010101" charset="-122"/>
                <a:sym typeface="+mn-ea"/>
              </a:rPr>
              <a:t>探索，体验</a:t>
            </a:r>
            <a:r>
              <a:rPr lang="en-US" altLang="zh-CN" sz="2800" b="1" dirty="0">
                <a:latin typeface="华文隶书" panose="02010800040101010101" charset="-122"/>
                <a:ea typeface="华文隶书" panose="02010800040101010101" charset="-122"/>
                <a:cs typeface="华文隶书" panose="02010800040101010101" charset="-122"/>
                <a:sym typeface="+mn-ea"/>
              </a:rPr>
              <a:t>)</a:t>
            </a:r>
            <a:r>
              <a:rPr lang="zh-CN" altLang="en-US" sz="2800" b="1" dirty="0">
                <a:latin typeface="华文隶书" panose="02010800040101010101" charset="-122"/>
                <a:ea typeface="华文隶书" panose="02010800040101010101" charset="-122"/>
                <a:cs typeface="华文隶书" panose="02010800040101010101" charset="-122"/>
                <a:sym typeface="+mn-ea"/>
              </a:rPr>
              <a:t>外国文化的魅力</a:t>
            </a:r>
            <a:endParaRPr lang="zh-CN" altLang="en-US" sz="2800">
              <a:latin typeface="华文隶书" panose="02010800040101010101" charset="-122"/>
              <a:ea typeface="华文隶书" panose="02010800040101010101" charset="-122"/>
              <a:cs typeface="华文隶书" panose="02010800040101010101" charset="-122"/>
            </a:endParaRPr>
          </a:p>
        </p:txBody>
      </p:sp>
      <p:sp>
        <p:nvSpPr>
          <p:cNvPr id="15" name="文本框 14"/>
          <p:cNvSpPr txBox="1"/>
          <p:nvPr/>
        </p:nvSpPr>
        <p:spPr>
          <a:xfrm>
            <a:off x="395605" y="4516120"/>
            <a:ext cx="5101590" cy="521970"/>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Times New Roman" panose="02020603050405020304" pitchFamily="18" charset="0"/>
                <a:sym typeface="+mn-ea"/>
              </a:rPr>
              <a:t>explore the charm of foreign culture</a:t>
            </a:r>
            <a:endParaRPr lang="en-US" altLang="zh-CN" sz="2800" b="1" dirty="0">
              <a:solidFill>
                <a:srgbClr val="FF0000"/>
              </a:solidFill>
              <a:latin typeface="华文隶书" panose="02010800040101010101" charset="-122"/>
              <a:ea typeface="华文隶书" panose="02010800040101010101"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4" grpId="0"/>
      <p:bldP spid="11" grpId="0"/>
      <p:bldP spid="13" grpId="0"/>
      <p:bldP spid="15" grpId="0"/>
      <p:bldP spid="8" grpId="0" animBg="1"/>
      <p:bldP spid="10" grpId="0" animBg="1"/>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0" y="51435"/>
            <a:ext cx="5888355" cy="583565"/>
          </a:xfrm>
          <a:prstGeom prst="rect">
            <a:avLst/>
          </a:prstGeom>
        </p:spPr>
        <p:txBody>
          <a:bodyPr wrap="square">
            <a:spAutoFit/>
          </a:bodyPr>
          <a:p>
            <a:pPr algn="l"/>
            <a:r>
              <a:rPr lang="en-US" altLang="zh-CN" sz="3200" b="1" dirty="0">
                <a:solidFill>
                  <a:srgbClr val="7030A0"/>
                </a:solidFill>
                <a:cs typeface="Arial" panose="020B0604020202020204" pitchFamily="34" charset="0"/>
              </a:rPr>
              <a:t>Para  2:  </a:t>
            </a:r>
            <a:r>
              <a:rPr lang="zh-CN" altLang="en-US" sz="3200" b="1" dirty="0">
                <a:solidFill>
                  <a:srgbClr val="7030A0"/>
                </a:solidFill>
                <a:cs typeface="Arial" panose="020B0604020202020204" pitchFamily="34" charset="0"/>
              </a:rPr>
              <a:t>感谢付出</a:t>
            </a:r>
            <a:r>
              <a:rPr lang="en-US" altLang="zh-CN" sz="3200" b="1" dirty="0">
                <a:solidFill>
                  <a:srgbClr val="7030A0"/>
                </a:solidFill>
                <a:cs typeface="Arial" panose="020B0604020202020204" pitchFamily="34" charset="0"/>
              </a:rPr>
              <a:t>---</a:t>
            </a:r>
            <a:r>
              <a:rPr lang="zh-CN" altLang="en-US" sz="3200" b="1" dirty="0">
                <a:solidFill>
                  <a:srgbClr val="7030A0"/>
                </a:solidFill>
                <a:cs typeface="Arial" panose="020B0604020202020204" pitchFamily="34" charset="0"/>
              </a:rPr>
              <a:t>其它层面</a:t>
            </a:r>
            <a:endParaRPr lang="zh-CN" altLang="en-US" sz="3200" b="1" dirty="0">
              <a:solidFill>
                <a:srgbClr val="7030A0"/>
              </a:solidFill>
              <a:cs typeface="Arial" panose="020B0604020202020204" pitchFamily="34" charset="0"/>
            </a:endParaRPr>
          </a:p>
        </p:txBody>
      </p:sp>
      <p:sp>
        <p:nvSpPr>
          <p:cNvPr id="2" name="文本框 1"/>
          <p:cNvSpPr txBox="1"/>
          <p:nvPr/>
        </p:nvSpPr>
        <p:spPr>
          <a:xfrm>
            <a:off x="115570" y="699770"/>
            <a:ext cx="4525010" cy="521970"/>
          </a:xfrm>
          <a:prstGeom prst="rect">
            <a:avLst/>
          </a:prstGeom>
          <a:noFill/>
        </p:spPr>
        <p:txBody>
          <a:bodyPr wrap="none" rtlCol="0" anchor="t">
            <a:spAutoFit/>
          </a:bodyPr>
          <a:p>
            <a:pPr algn="l"/>
            <a:r>
              <a:rPr lang="en-US" altLang="zh-CN" sz="2800" b="1" dirty="0">
                <a:latin typeface="华文隶书" panose="02010800040101010101" charset="-122"/>
                <a:ea typeface="华文隶书" panose="02010800040101010101" charset="-122"/>
                <a:cs typeface="华文隶书" panose="02010800040101010101" charset="-122"/>
                <a:sym typeface="+mn-ea"/>
              </a:rPr>
              <a:t>3.</a:t>
            </a:r>
            <a:r>
              <a:rPr lang="zh-CN" altLang="en-US" sz="2800" b="1" dirty="0">
                <a:latin typeface="华文隶书" panose="02010800040101010101" charset="-122"/>
                <a:ea typeface="华文隶书" panose="02010800040101010101" charset="-122"/>
                <a:cs typeface="华文隶书" panose="02010800040101010101" charset="-122"/>
                <a:sym typeface="+mn-ea"/>
              </a:rPr>
              <a:t>视野的拓宽</a:t>
            </a:r>
            <a:r>
              <a:rPr lang="en-US" altLang="zh-CN" sz="2800" b="1" dirty="0">
                <a:latin typeface="华文隶书" panose="02010800040101010101" charset="-122"/>
                <a:ea typeface="华文隶书" panose="02010800040101010101" charset="-122"/>
                <a:cs typeface="华文隶书" panose="02010800040101010101" charset="-122"/>
                <a:sym typeface="+mn-ea"/>
              </a:rPr>
              <a:t>(</a:t>
            </a:r>
            <a:r>
              <a:rPr lang="zh-CN" altLang="en-US" sz="2800" b="1" dirty="0">
                <a:latin typeface="华文隶书" panose="02010800040101010101" charset="-122"/>
                <a:ea typeface="华文隶书" panose="02010800040101010101" charset="-122"/>
                <a:cs typeface="华文隶书" panose="02010800040101010101" charset="-122"/>
                <a:sym typeface="+mn-ea"/>
              </a:rPr>
              <a:t>培养国际视野</a:t>
            </a:r>
            <a:r>
              <a:rPr lang="en-US" altLang="zh-CN" sz="2800" b="1" dirty="0">
                <a:latin typeface="华文隶书" panose="02010800040101010101" charset="-122"/>
                <a:ea typeface="华文隶书" panose="02010800040101010101" charset="-122"/>
                <a:cs typeface="华文隶书" panose="02010800040101010101" charset="-122"/>
                <a:sym typeface="+mn-ea"/>
              </a:rPr>
              <a:t>)</a:t>
            </a:r>
            <a:endParaRPr lang="zh-CN" altLang="en-US" sz="2800">
              <a:latin typeface="华文隶书" panose="02010800040101010101" charset="-122"/>
              <a:ea typeface="华文隶书" panose="02010800040101010101" charset="-122"/>
              <a:cs typeface="华文隶书" panose="02010800040101010101" charset="-122"/>
            </a:endParaRPr>
          </a:p>
        </p:txBody>
      </p:sp>
      <p:sp>
        <p:nvSpPr>
          <p:cNvPr id="9" name="文本框 8"/>
          <p:cNvSpPr txBox="1"/>
          <p:nvPr/>
        </p:nvSpPr>
        <p:spPr>
          <a:xfrm>
            <a:off x="323850" y="1126490"/>
            <a:ext cx="7609840" cy="521970"/>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Times New Roman" panose="02020603050405020304" pitchFamily="18" charset="0"/>
                <a:sym typeface="+mn-ea"/>
              </a:rPr>
              <a:t>broaden our horizons/ cultivate our international vision</a:t>
            </a:r>
            <a:endParaRPr lang="en-US" altLang="zh-CN" sz="2800" b="1" dirty="0">
              <a:solidFill>
                <a:srgbClr val="FF0000"/>
              </a:solidFill>
              <a:latin typeface="华文隶书" panose="02010800040101010101" charset="-122"/>
              <a:ea typeface="华文隶书" panose="02010800040101010101" charset="-122"/>
              <a:cs typeface="Times New Roman" panose="02020603050405020304" pitchFamily="18" charset="0"/>
              <a:sym typeface="+mn-ea"/>
            </a:endParaRPr>
          </a:p>
        </p:txBody>
      </p:sp>
      <p:sp>
        <p:nvSpPr>
          <p:cNvPr id="10" name="文本框 9"/>
          <p:cNvSpPr txBox="1"/>
          <p:nvPr/>
        </p:nvSpPr>
        <p:spPr>
          <a:xfrm>
            <a:off x="115570" y="1648460"/>
            <a:ext cx="2677795" cy="521970"/>
          </a:xfrm>
          <a:prstGeom prst="rect">
            <a:avLst/>
          </a:prstGeom>
          <a:solidFill>
            <a:schemeClr val="accent6">
              <a:lumMod val="40000"/>
              <a:lumOff val="60000"/>
            </a:schemeClr>
          </a:solidFill>
        </p:spPr>
        <p:txBody>
          <a:bodyPr wrap="none" rtlCol="0" anchor="t">
            <a:spAutoFit/>
          </a:bodyPr>
          <a:p>
            <a:pPr algn="l"/>
            <a:r>
              <a:rPr lang="en-US" altLang="zh-CN" sz="2800" b="1" dirty="0">
                <a:latin typeface="华文隶书" panose="02010800040101010101" charset="-122"/>
                <a:ea typeface="华文隶书" panose="02010800040101010101" charset="-122"/>
                <a:cs typeface="华文隶书" panose="02010800040101010101" charset="-122"/>
                <a:sym typeface="+mn-ea"/>
              </a:rPr>
              <a:t>☯</a:t>
            </a:r>
            <a:r>
              <a:rPr lang="zh-CN" altLang="en-US" sz="2800" b="1" dirty="0">
                <a:latin typeface="华文隶书" panose="02010800040101010101" charset="-122"/>
                <a:ea typeface="华文隶书" panose="02010800040101010101" charset="-122"/>
                <a:cs typeface="Times New Roman" panose="02020603050405020304" pitchFamily="18" charset="0"/>
                <a:sym typeface="+mn-ea"/>
              </a:rPr>
              <a:t>没有你就没有</a:t>
            </a:r>
            <a:endParaRPr lang="zh-CN" altLang="en-US" sz="2800" b="1" dirty="0">
              <a:latin typeface="华文隶书" panose="02010800040101010101" charset="-122"/>
              <a:ea typeface="华文隶书" panose="02010800040101010101" charset="-122"/>
              <a:cs typeface="Times New Roman" panose="02020603050405020304" pitchFamily="18" charset="0"/>
              <a:sym typeface="+mn-ea"/>
            </a:endParaRPr>
          </a:p>
        </p:txBody>
      </p:sp>
      <p:sp>
        <p:nvSpPr>
          <p:cNvPr id="11" name="文本框 10"/>
          <p:cNvSpPr txBox="1"/>
          <p:nvPr/>
        </p:nvSpPr>
        <p:spPr>
          <a:xfrm>
            <a:off x="3060065" y="1580515"/>
            <a:ext cx="5097780" cy="694055"/>
          </a:xfrm>
          <a:prstGeom prst="rect">
            <a:avLst/>
          </a:prstGeom>
          <a:noFill/>
        </p:spPr>
        <p:txBody>
          <a:bodyPr wrap="square" rtlCol="0" anchor="t">
            <a:spAutoFit/>
          </a:bodyPr>
          <a:p>
            <a:pPr>
              <a:lnSpc>
                <a:spcPct val="70000"/>
              </a:lnSpc>
              <a:spcBef>
                <a:spcPts val="0"/>
              </a:spcBef>
              <a:spcAft>
                <a:spcPts val="0"/>
              </a:spcAft>
            </a:pPr>
            <a:r>
              <a:rPr lang="en-US" altLang="zh-CN" sz="2800" b="1" dirty="0">
                <a:solidFill>
                  <a:srgbClr val="00B050"/>
                </a:solidFill>
                <a:latin typeface="华文隶书" panose="02010800040101010101" charset="-122"/>
                <a:ea typeface="华文隶书" panose="02010800040101010101" charset="-122"/>
                <a:cs typeface="Arial" panose="020B0604020202020204" pitchFamily="34" charset="0"/>
                <a:sym typeface="+mn-ea"/>
              </a:rPr>
              <a:t>Without (But for ) your help, we couldn</a:t>
            </a:r>
            <a:r>
              <a:rPr lang="en-US" altLang="zh-CN" sz="2800" b="1" dirty="0">
                <a:solidFill>
                  <a:srgbClr val="00B050"/>
                </a:solidFill>
                <a:ea typeface="华文隶书" panose="02010800040101010101" charset="-122"/>
                <a:cs typeface="Arial" panose="020B0604020202020204" pitchFamily="34" charset="0"/>
                <a:sym typeface="+mn-ea"/>
              </a:rPr>
              <a:t>’</a:t>
            </a:r>
            <a:r>
              <a:rPr lang="en-US" altLang="zh-CN" sz="2800" b="1" dirty="0">
                <a:solidFill>
                  <a:srgbClr val="00B050"/>
                </a:solidFill>
                <a:latin typeface="华文隶书" panose="02010800040101010101" charset="-122"/>
                <a:ea typeface="华文隶书" panose="02010800040101010101" charset="-122"/>
                <a:cs typeface="Arial" panose="020B0604020202020204" pitchFamily="34" charset="0"/>
                <a:sym typeface="+mn-ea"/>
              </a:rPr>
              <a:t>t have  enjoyed...</a:t>
            </a:r>
            <a:endParaRPr lang="en-US" altLang="zh-CN" sz="2800" b="1" dirty="0">
              <a:solidFill>
                <a:srgbClr val="00B050"/>
              </a:solidFill>
              <a:latin typeface="华文隶书" panose="02010800040101010101" charset="-122"/>
              <a:ea typeface="华文隶书" panose="02010800040101010101" charset="-122"/>
              <a:cs typeface="Arial" panose="020B0604020202020204" pitchFamily="34" charset="0"/>
              <a:sym typeface="+mn-ea"/>
            </a:endParaRPr>
          </a:p>
        </p:txBody>
      </p:sp>
      <p:sp>
        <p:nvSpPr>
          <p:cNvPr id="12" name="文本框 11"/>
          <p:cNvSpPr txBox="1"/>
          <p:nvPr/>
        </p:nvSpPr>
        <p:spPr>
          <a:xfrm>
            <a:off x="115570" y="2314575"/>
            <a:ext cx="4289425" cy="521970"/>
          </a:xfrm>
          <a:prstGeom prst="rect">
            <a:avLst/>
          </a:prstGeom>
          <a:noFill/>
        </p:spPr>
        <p:txBody>
          <a:bodyPr wrap="none" rtlCol="0" anchor="t">
            <a:spAutoFit/>
          </a:bodyPr>
          <a:p>
            <a:pPr algn="l"/>
            <a:r>
              <a:rPr lang="zh-CN" altLang="en-US" sz="2800" b="1" dirty="0">
                <a:latin typeface="华文隶书" panose="02010800040101010101" charset="-122"/>
                <a:ea typeface="华文隶书" panose="02010800040101010101" charset="-122"/>
                <a:cs typeface="华文隶书" panose="02010800040101010101" charset="-122"/>
                <a:sym typeface="+mn-ea"/>
              </a:rPr>
              <a:t>多彩的活动</a:t>
            </a:r>
            <a:r>
              <a:rPr lang="en-US" altLang="zh-CN" sz="2800" b="1" dirty="0">
                <a:latin typeface="华文隶书" panose="02010800040101010101" charset="-122"/>
                <a:ea typeface="华文隶书" panose="02010800040101010101" charset="-122"/>
                <a:cs typeface="华文隶书" panose="02010800040101010101" charset="-122"/>
                <a:sym typeface="+mn-ea"/>
              </a:rPr>
              <a:t>(</a:t>
            </a:r>
            <a:r>
              <a:rPr lang="zh-CN" altLang="en-US" sz="2800" b="1" dirty="0">
                <a:latin typeface="华文隶书" panose="02010800040101010101" charset="-122"/>
                <a:ea typeface="华文隶书" panose="02010800040101010101" charset="-122"/>
                <a:cs typeface="华文隶书" panose="02010800040101010101" charset="-122"/>
                <a:sym typeface="+mn-ea"/>
              </a:rPr>
              <a:t>英语角，演讲</a:t>
            </a:r>
            <a:r>
              <a:rPr lang="en-US" altLang="zh-CN" sz="2800" b="1" dirty="0">
                <a:latin typeface="华文隶书" panose="02010800040101010101" charset="-122"/>
                <a:ea typeface="华文隶书" panose="02010800040101010101" charset="-122"/>
                <a:cs typeface="华文隶书" panose="02010800040101010101" charset="-122"/>
                <a:sym typeface="+mn-ea"/>
              </a:rPr>
              <a:t>)</a:t>
            </a:r>
            <a:endParaRPr lang="zh-CN" altLang="en-US" sz="2800">
              <a:latin typeface="华文隶书" panose="02010800040101010101" charset="-122"/>
              <a:ea typeface="华文隶书" panose="02010800040101010101" charset="-122"/>
              <a:cs typeface="华文隶书" panose="02010800040101010101" charset="-122"/>
            </a:endParaRPr>
          </a:p>
        </p:txBody>
      </p:sp>
      <p:sp>
        <p:nvSpPr>
          <p:cNvPr id="13" name="文本框 12"/>
          <p:cNvSpPr txBox="1"/>
          <p:nvPr/>
        </p:nvSpPr>
        <p:spPr>
          <a:xfrm>
            <a:off x="179705" y="2714625"/>
            <a:ext cx="8502650" cy="779780"/>
          </a:xfrm>
          <a:prstGeom prst="rect">
            <a:avLst/>
          </a:prstGeom>
          <a:noFill/>
        </p:spPr>
        <p:txBody>
          <a:bodyPr wrap="square" rtlCol="0" anchor="t">
            <a:spAutoFit/>
          </a:bodyPr>
          <a:p>
            <a:pPr>
              <a:lnSpc>
                <a:spcPct val="80000"/>
              </a:lnSpc>
              <a:spcBef>
                <a:spcPts val="0"/>
              </a:spcBef>
              <a:spcAft>
                <a:spcPts val="0"/>
              </a:spcAft>
            </a:pPr>
            <a:r>
              <a:rPr lang="en-US" altLang="zh-CN" sz="2800" b="1" dirty="0">
                <a:solidFill>
                  <a:srgbClr val="FF0000"/>
                </a:solidFill>
                <a:latin typeface="华文隶书" panose="02010800040101010101" charset="-122"/>
                <a:ea typeface="华文隶书" panose="02010800040101010101" charset="-122"/>
                <a:cs typeface="Times New Roman" panose="02020603050405020304" pitchFamily="18" charset="0"/>
                <a:sym typeface="+mn-ea"/>
              </a:rPr>
              <a:t>various(diverse) impressive after-class activities, like the English corner and speech contests</a:t>
            </a:r>
            <a:endParaRPr lang="en-US" altLang="zh-CN" sz="2800" b="1" dirty="0">
              <a:solidFill>
                <a:srgbClr val="FF0000"/>
              </a:solidFill>
              <a:latin typeface="华文隶书" panose="02010800040101010101" charset="-122"/>
              <a:ea typeface="华文隶书" panose="02010800040101010101" charset="-122"/>
              <a:cs typeface="Times New Roman" panose="02020603050405020304" pitchFamily="18" charset="0"/>
              <a:sym typeface="+mn-ea"/>
            </a:endParaRPr>
          </a:p>
        </p:txBody>
      </p:sp>
      <p:sp>
        <p:nvSpPr>
          <p:cNvPr id="14" name="文本框 13"/>
          <p:cNvSpPr txBox="1"/>
          <p:nvPr/>
        </p:nvSpPr>
        <p:spPr>
          <a:xfrm>
            <a:off x="57785" y="3502660"/>
            <a:ext cx="9029065" cy="460375"/>
          </a:xfrm>
          <a:prstGeom prst="rect">
            <a:avLst/>
          </a:prstGeom>
          <a:solidFill>
            <a:schemeClr val="accent6">
              <a:lumMod val="40000"/>
              <a:lumOff val="60000"/>
            </a:schemeClr>
          </a:solidFill>
        </p:spPr>
        <p:txBody>
          <a:bodyPr wrap="square" rtlCol="0" anchor="t">
            <a:spAutoFit/>
          </a:bodyPr>
          <a:p>
            <a:pPr algn="l"/>
            <a:r>
              <a:rPr lang="en-US" altLang="zh-CN" sz="2400" b="1" dirty="0">
                <a:latin typeface="华文隶书" panose="02010800040101010101" charset="-122"/>
                <a:ea typeface="华文隶书" panose="02010800040101010101" charset="-122"/>
                <a:cs typeface="华文隶书" panose="02010800040101010101" charset="-122"/>
                <a:sym typeface="+mn-ea"/>
              </a:rPr>
              <a:t>☯</a:t>
            </a:r>
            <a:r>
              <a:rPr lang="zh-CN" altLang="en-US" sz="2400" b="1" dirty="0">
                <a:latin typeface="华文隶书" panose="02010800040101010101" charset="-122"/>
                <a:ea typeface="华文隶书" panose="02010800040101010101" charset="-122"/>
                <a:cs typeface="华文隶书" panose="02010800040101010101" charset="-122"/>
                <a:sym typeface="+mn-ea"/>
              </a:rPr>
              <a:t>此外品格的培养</a:t>
            </a:r>
            <a:r>
              <a:rPr lang="en-US" altLang="zh-CN" sz="2400" b="1" dirty="0">
                <a:latin typeface="华文隶书" panose="02010800040101010101" charset="-122"/>
                <a:ea typeface="华文隶书" panose="02010800040101010101" charset="-122"/>
                <a:cs typeface="华文隶书" panose="02010800040101010101" charset="-122"/>
                <a:sym typeface="+mn-ea"/>
              </a:rPr>
              <a:t>(</a:t>
            </a:r>
            <a:r>
              <a:rPr lang="zh-CN" altLang="en-US" sz="2400" b="1" dirty="0">
                <a:latin typeface="华文隶书" panose="02010800040101010101" charset="-122"/>
                <a:ea typeface="华文隶书" panose="02010800040101010101" charset="-122"/>
                <a:cs typeface="华文隶书" panose="02010800040101010101" charset="-122"/>
                <a:sym typeface="+mn-ea"/>
              </a:rPr>
              <a:t>勇敢面对困难，坚持</a:t>
            </a:r>
            <a:r>
              <a:rPr lang="en-US" altLang="zh-CN" sz="2400" b="1" dirty="0">
                <a:latin typeface="华文隶书" panose="02010800040101010101" charset="-122"/>
                <a:ea typeface="华文隶书" panose="02010800040101010101" charset="-122"/>
                <a:cs typeface="华文隶书" panose="02010800040101010101" charset="-122"/>
                <a:sym typeface="+mn-ea"/>
              </a:rPr>
              <a:t>/</a:t>
            </a:r>
            <a:r>
              <a:rPr lang="zh-CN" altLang="en-US" sz="2400" b="1" dirty="0">
                <a:latin typeface="华文隶书" panose="02010800040101010101" charset="-122"/>
                <a:ea typeface="华文隶书" panose="02010800040101010101" charset="-122"/>
                <a:cs typeface="华文隶书" panose="02010800040101010101" charset="-122"/>
                <a:sym typeface="+mn-ea"/>
              </a:rPr>
              <a:t>绝不半途而废的重要性</a:t>
            </a:r>
            <a:r>
              <a:rPr lang="en-US" altLang="zh-CN" sz="2400" b="1" dirty="0">
                <a:latin typeface="华文隶书" panose="02010800040101010101" charset="-122"/>
                <a:ea typeface="华文隶书" panose="02010800040101010101" charset="-122"/>
                <a:cs typeface="华文隶书" panose="02010800040101010101" charset="-122"/>
                <a:sym typeface="+mn-ea"/>
              </a:rPr>
              <a:t>)</a:t>
            </a:r>
            <a:endParaRPr lang="zh-CN" altLang="en-US" sz="2400">
              <a:latin typeface="华文隶书" panose="02010800040101010101" charset="-122"/>
              <a:ea typeface="华文隶书" panose="02010800040101010101" charset="-122"/>
              <a:cs typeface="华文隶书" panose="02010800040101010101" charset="-122"/>
            </a:endParaRPr>
          </a:p>
        </p:txBody>
      </p:sp>
      <p:sp>
        <p:nvSpPr>
          <p:cNvPr id="15" name="文本框 14"/>
          <p:cNvSpPr txBox="1"/>
          <p:nvPr/>
        </p:nvSpPr>
        <p:spPr>
          <a:xfrm>
            <a:off x="234950" y="4011930"/>
            <a:ext cx="8673465" cy="953135"/>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Times New Roman" panose="02020603050405020304" pitchFamily="18" charset="0"/>
                <a:sym typeface="+mn-ea"/>
              </a:rPr>
              <a:t>Additionally, you tell us to brave the challenges and insist the significance of persistence/ never to quit halfway.</a:t>
            </a:r>
            <a:endParaRPr lang="en-US" altLang="zh-CN" sz="2800" b="1" dirty="0">
              <a:solidFill>
                <a:srgbClr val="FF0000"/>
              </a:solidFill>
              <a:latin typeface="华文隶书" panose="02010800040101010101" charset="-122"/>
              <a:ea typeface="华文隶书" panose="02010800040101010101"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1" grpId="0"/>
      <p:bldP spid="13" grpId="0"/>
      <p:bldP spid="15" grpId="0"/>
      <p:bldP spid="10" grpId="0" animBg="1"/>
      <p:bldP spid="12"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Administrator\Desktop\微立体创业计划\001.png"/>
          <p:cNvPicPr>
            <a:picLocks noChangeAspect="1" noChangeArrowheads="1"/>
          </p:cNvPicPr>
          <p:nvPr/>
        </p:nvPicPr>
        <p:blipFill>
          <a:blip r:embed="rId1"/>
          <a:srcRect/>
          <a:stretch>
            <a:fillRect/>
          </a:stretch>
        </p:blipFill>
        <p:spPr bwMode="auto">
          <a:xfrm>
            <a:off x="1138238" y="1323975"/>
            <a:ext cx="1966912" cy="1966913"/>
          </a:xfrm>
          <a:prstGeom prst="rect">
            <a:avLst/>
          </a:prstGeom>
          <a:noFill/>
          <a:ln w="9525">
            <a:noFill/>
            <a:miter lim="800000"/>
            <a:headEnd/>
            <a:tailEnd/>
          </a:ln>
        </p:spPr>
      </p:pic>
      <p:pic>
        <p:nvPicPr>
          <p:cNvPr id="118" name="Picture 3" descr="C:\Users\Administrator\Desktop\微立体创业计划\002.png"/>
          <p:cNvPicPr>
            <a:picLocks noChangeAspect="1" noChangeArrowheads="1"/>
          </p:cNvPicPr>
          <p:nvPr/>
        </p:nvPicPr>
        <p:blipFill>
          <a:blip r:embed="rId2"/>
          <a:srcRect/>
          <a:stretch>
            <a:fillRect/>
          </a:stretch>
        </p:blipFill>
        <p:spPr bwMode="auto">
          <a:xfrm>
            <a:off x="1419225" y="1131888"/>
            <a:ext cx="2230438" cy="2230437"/>
          </a:xfrm>
          <a:prstGeom prst="rect">
            <a:avLst/>
          </a:prstGeom>
          <a:noFill/>
          <a:effectLst>
            <a:outerShdw blurRad="292100" dist="177800" dir="2460000" sx="99000" sy="99000" algn="l" rotWithShape="0">
              <a:prstClr val="black">
                <a:alpha val="39000"/>
              </a:prstClr>
            </a:outerShdw>
          </a:effectLst>
        </p:spPr>
      </p:pic>
      <p:grpSp>
        <p:nvGrpSpPr>
          <p:cNvPr id="125" name="组合 124"/>
          <p:cNvGrpSpPr/>
          <p:nvPr/>
        </p:nvGrpSpPr>
        <p:grpSpPr>
          <a:xfrm>
            <a:off x="6327053" y="4110383"/>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28" name="组合 127"/>
          <p:cNvGrpSpPr/>
          <p:nvPr/>
        </p:nvGrpSpPr>
        <p:grpSpPr>
          <a:xfrm>
            <a:off x="4758018" y="4605222"/>
            <a:ext cx="630120"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1" name="组合 130"/>
          <p:cNvGrpSpPr/>
          <p:nvPr/>
        </p:nvGrpSpPr>
        <p:grpSpPr>
          <a:xfrm>
            <a:off x="5436688"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0" name="组合 139"/>
          <p:cNvGrpSpPr/>
          <p:nvPr/>
        </p:nvGrpSpPr>
        <p:grpSpPr>
          <a:xfrm>
            <a:off x="3962506" y="4528455"/>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49" name="组合 148"/>
          <p:cNvGrpSpPr/>
          <p:nvPr/>
        </p:nvGrpSpPr>
        <p:grpSpPr>
          <a:xfrm>
            <a:off x="4419626" y="4323809"/>
            <a:ext cx="223042"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55" name="组合 154"/>
          <p:cNvGrpSpPr/>
          <p:nvPr/>
        </p:nvGrpSpPr>
        <p:grpSpPr>
          <a:xfrm>
            <a:off x="1275195" y="4605224"/>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sp>
        <p:nvSpPr>
          <p:cNvPr id="26639" name="TextBox 1"/>
          <p:cNvSpPr txBox="1">
            <a:spLocks noChangeArrowheads="1"/>
          </p:cNvSpPr>
          <p:nvPr/>
        </p:nvSpPr>
        <p:spPr bwMode="auto">
          <a:xfrm>
            <a:off x="1943100" y="1663700"/>
            <a:ext cx="1154113" cy="1174750"/>
          </a:xfrm>
          <a:prstGeom prst="rect">
            <a:avLst/>
          </a:prstGeom>
          <a:noFill/>
          <a:ln w="9525">
            <a:noFill/>
            <a:miter lim="800000"/>
          </a:ln>
        </p:spPr>
        <p:txBody>
          <a:bodyPr lIns="67995" tIns="33997" rIns="67995" bIns="33997">
            <a:spAutoFit/>
          </a:bodyPr>
          <a:lstStyle/>
          <a:p>
            <a:pPr algn="ctr"/>
            <a:r>
              <a:rPr lang="en-US" sz="7200" b="1">
                <a:solidFill>
                  <a:srgbClr val="002060"/>
                </a:solidFill>
                <a:latin typeface="微软雅黑" panose="020B0503020204020204" charset="-122"/>
                <a:ea typeface="微软雅黑" panose="020B0503020204020204" charset="-122"/>
              </a:rPr>
              <a:t>3</a:t>
            </a:r>
            <a:endParaRPr lang="en-US" sz="7200" b="1">
              <a:solidFill>
                <a:srgbClr val="002060"/>
              </a:solidFill>
              <a:latin typeface="微软雅黑" panose="020B0503020204020204" charset="-122"/>
              <a:ea typeface="微软雅黑" panose="020B0503020204020204" charset="-122"/>
            </a:endParaRPr>
          </a:p>
        </p:txBody>
      </p:sp>
      <p:sp>
        <p:nvSpPr>
          <p:cNvPr id="26640" name="TextBox 62"/>
          <p:cNvSpPr txBox="1">
            <a:spLocks noChangeArrowheads="1"/>
          </p:cNvSpPr>
          <p:nvPr/>
        </p:nvSpPr>
        <p:spPr bwMode="auto">
          <a:xfrm>
            <a:off x="3689668" y="1954213"/>
            <a:ext cx="3230880" cy="706755"/>
          </a:xfrm>
          <a:prstGeom prst="rect">
            <a:avLst/>
          </a:prstGeom>
          <a:noFill/>
          <a:ln w="9525">
            <a:noFill/>
            <a:miter lim="800000"/>
          </a:ln>
        </p:spPr>
        <p:txBody>
          <a:bodyPr wrap="none">
            <a:spAutoFit/>
          </a:bodyPr>
          <a:lstStyle/>
          <a:p>
            <a:r>
              <a:rPr lang="zh-CN" altLang="en-US" sz="4000" b="1" dirty="0">
                <a:solidFill>
                  <a:srgbClr val="002060"/>
                </a:solidFill>
                <a:latin typeface="微软雅黑" panose="020B0503020204020204" charset="-122"/>
                <a:ea typeface="微软雅黑" panose="020B0503020204020204" charset="-122"/>
              </a:rPr>
              <a:t>祝贺信的结尾</a:t>
            </a:r>
            <a:endParaRPr lang="zh-CN" altLang="en-US" sz="4000" b="1" dirty="0">
              <a:solidFill>
                <a:srgbClr val="00206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9705" y="195580"/>
            <a:ext cx="8866505" cy="4831080"/>
          </a:xfrm>
          <a:prstGeom prst="rect">
            <a:avLst/>
          </a:prstGeom>
          <a:solidFill>
            <a:schemeClr val="bg1">
              <a:lumMod val="85000"/>
            </a:schemeClr>
          </a:solidFill>
          <a:ln w="38100">
            <a:solidFill>
              <a:schemeClr val="tx1"/>
            </a:solidFill>
            <a:prstDash val="sysDash"/>
          </a:ln>
        </p:spPr>
        <p:txBody>
          <a:bodyPr wrap="square" rtlCol="0" anchor="t">
            <a:spAutoFit/>
          </a:bodyPr>
          <a:lstStyle/>
          <a:p>
            <a:pPr>
              <a:lnSpc>
                <a:spcPct val="100000"/>
              </a:lnSpc>
              <a:spcBef>
                <a:spcPts val="0"/>
              </a:spcBef>
              <a:spcAft>
                <a:spcPts val="0"/>
              </a:spcAft>
            </a:pPr>
            <a:r>
              <a:rPr lang="zh-CN" altLang="en-US" sz="2800" b="1" dirty="0">
                <a:solidFill>
                  <a:schemeClr val="tx1"/>
                </a:solidFill>
                <a:latin typeface="华文隶书" panose="02010800040101010101" charset="-122"/>
                <a:ea typeface="华文隶书" panose="02010800040101010101" charset="-122"/>
                <a:cs typeface="华文隶书" panose="02010800040101010101" charset="-122"/>
                <a:sym typeface="+mn-ea"/>
              </a:rPr>
              <a:t>常用于祝贺信结尾的句子：</a:t>
            </a:r>
            <a:endParaRPr lang="zh-CN" altLang="en-US" sz="2800" b="1" dirty="0">
              <a:solidFill>
                <a:schemeClr val="tx1"/>
              </a:solidFill>
              <a:latin typeface="华文隶书" panose="02010800040101010101" charset="-122"/>
              <a:ea typeface="华文隶书" panose="02010800040101010101" charset="-122"/>
              <a:cs typeface="华文隶书" panose="02010800040101010101" charset="-122"/>
            </a:endParaRPr>
          </a:p>
          <a:p>
            <a:pPr>
              <a:lnSpc>
                <a:spcPct val="100000"/>
              </a:lnSpc>
              <a:spcBef>
                <a:spcPts val="0"/>
              </a:spcBef>
              <a:spcAft>
                <a:spcPts val="0"/>
              </a:spcAft>
            </a:pPr>
            <a:r>
              <a:rPr lang="en-US" altLang="zh-CN" sz="2800" b="1" dirty="0">
                <a:solidFill>
                  <a:schemeClr val="tx1"/>
                </a:solidFill>
                <a:latin typeface="微软雅黑" panose="020B0503020204020204" charset="-122"/>
                <a:ea typeface="微软雅黑" panose="020B0503020204020204" charset="-122"/>
                <a:cs typeface="华文隶书" panose="02010800040101010101" charset="-122"/>
                <a:sym typeface="+mn-ea"/>
              </a:rPr>
              <a:t>☯</a:t>
            </a:r>
            <a:r>
              <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rPr>
              <a:t>____________ again, and I wish you ______ _____./and   </a:t>
            </a:r>
            <a:endPar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endParaRPr>
          </a:p>
          <a:p>
            <a:pPr>
              <a:lnSpc>
                <a:spcPct val="100000"/>
              </a:lnSpc>
              <a:spcBef>
                <a:spcPts val="0"/>
              </a:spcBef>
              <a:spcAft>
                <a:spcPts val="0"/>
              </a:spcAft>
            </a:pPr>
            <a:r>
              <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rPr>
              <a:t>   I</a:t>
            </a:r>
            <a:r>
              <a:rPr lang="en-US" altLang="zh-CN" sz="2800" b="1" dirty="0">
                <a:solidFill>
                  <a:schemeClr val="tx1"/>
                </a:solidFill>
                <a:ea typeface="华文隶书" panose="02010800040101010101" charset="-122"/>
                <a:cs typeface="Arial" panose="020B0604020202020204" pitchFamily="34" charset="0"/>
                <a:sym typeface="+mn-ea"/>
              </a:rPr>
              <a:t>’</a:t>
            </a:r>
            <a:r>
              <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rPr>
              <a:t>m looking forward to your _______ ________.</a:t>
            </a:r>
            <a:endPar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endParaRPr>
          </a:p>
          <a:p>
            <a:pPr>
              <a:lnSpc>
                <a:spcPct val="100000"/>
              </a:lnSpc>
              <a:spcBef>
                <a:spcPts val="0"/>
              </a:spcBef>
              <a:spcAft>
                <a:spcPts val="0"/>
              </a:spcAft>
            </a:pPr>
            <a:r>
              <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rPr>
              <a:t>    </a:t>
            </a:r>
            <a:r>
              <a:rPr lang="zh-CN"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rPr>
              <a:t>再次表示祝贺，并祝</a:t>
            </a:r>
            <a:r>
              <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rPr>
              <a:t>/</a:t>
            </a:r>
            <a:r>
              <a:rPr lang="zh-CN" altLang="en-US" sz="2800" b="1" dirty="0">
                <a:solidFill>
                  <a:schemeClr val="tx1"/>
                </a:solidFill>
                <a:latin typeface="华文隶书" panose="02010800040101010101" charset="-122"/>
                <a:ea typeface="华文隶书" panose="02010800040101010101" charset="-122"/>
                <a:cs typeface="华文隶书" panose="02010800040101010101" charset="-122"/>
                <a:sym typeface="+mn-ea"/>
              </a:rPr>
              <a:t>期待</a:t>
            </a:r>
            <a:r>
              <a:rPr lang="zh-CN"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rPr>
              <a:t>你取得更大的成功</a:t>
            </a:r>
            <a:r>
              <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rPr>
              <a:t>/</a:t>
            </a:r>
            <a:r>
              <a:rPr lang="zh-CN" altLang="en-US" sz="2800" b="1" dirty="0">
                <a:solidFill>
                  <a:schemeClr val="tx1"/>
                </a:solidFill>
                <a:latin typeface="华文隶书" panose="02010800040101010101" charset="-122"/>
                <a:ea typeface="华文隶书" panose="02010800040101010101" charset="-122"/>
                <a:cs typeface="华文隶书" panose="02010800040101010101" charset="-122"/>
                <a:sym typeface="+mn-ea"/>
              </a:rPr>
              <a:t>成就</a:t>
            </a:r>
            <a:r>
              <a:rPr lang="zh-CN"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rPr>
              <a:t>。</a:t>
            </a:r>
            <a:endParaRPr lang="zh-CN"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endParaRPr>
          </a:p>
          <a:p>
            <a:pPr>
              <a:lnSpc>
                <a:spcPct val="100000"/>
              </a:lnSpc>
              <a:spcBef>
                <a:spcPts val="0"/>
              </a:spcBef>
              <a:spcAft>
                <a:spcPts val="0"/>
              </a:spcAft>
            </a:pPr>
            <a:r>
              <a:rPr lang="en-US" altLang="zh-CN" sz="2800" b="1" dirty="0">
                <a:latin typeface="微软雅黑" panose="020B0503020204020204" charset="-122"/>
                <a:ea typeface="微软雅黑" panose="020B0503020204020204" charset="-122"/>
                <a:cs typeface="华文隶书" panose="02010800040101010101" charset="-122"/>
                <a:sym typeface="+mn-ea"/>
              </a:rPr>
              <a:t>☯</a:t>
            </a:r>
            <a:r>
              <a:rPr lang="en-US" altLang="zh-CN" sz="2800" b="1" dirty="0">
                <a:latin typeface="华文隶书" panose="02010800040101010101" charset="-122"/>
                <a:ea typeface="华文隶书" panose="02010800040101010101" charset="-122"/>
                <a:cs typeface="华文隶书" panose="02010800040101010101" charset="-122"/>
                <a:sym typeface="+mn-ea"/>
              </a:rPr>
              <a:t>Please accept our sincere congratulations and ____ ____ for </a:t>
            </a:r>
            <a:endParaRPr lang="en-US" altLang="zh-CN" sz="2800" b="1" dirty="0">
              <a:latin typeface="华文隶书" panose="02010800040101010101" charset="-122"/>
              <a:ea typeface="华文隶书" panose="02010800040101010101" charset="-122"/>
              <a:cs typeface="华文隶书" panose="02010800040101010101" charset="-122"/>
              <a:sym typeface="+mn-ea"/>
            </a:endParaRPr>
          </a:p>
          <a:p>
            <a:pPr>
              <a:lnSpc>
                <a:spcPct val="100000"/>
              </a:lnSpc>
              <a:spcBef>
                <a:spcPts val="0"/>
              </a:spcBef>
              <a:spcAft>
                <a:spcPts val="0"/>
              </a:spcAft>
            </a:pPr>
            <a:r>
              <a:rPr lang="en-US" altLang="zh-CN" sz="2800" b="1" dirty="0">
                <a:latin typeface="华文隶书" panose="02010800040101010101" charset="-122"/>
                <a:ea typeface="华文隶书" panose="02010800040101010101" charset="-122"/>
                <a:cs typeface="华文隶书" panose="02010800040101010101" charset="-122"/>
                <a:sym typeface="+mn-ea"/>
              </a:rPr>
              <a:t>    all the _____ _____ in the world.</a:t>
            </a:r>
            <a:r>
              <a:rPr lang="zh-CN" altLang="en-US" sz="2800" b="1" dirty="0">
                <a:solidFill>
                  <a:schemeClr val="tx1"/>
                </a:solidFill>
                <a:latin typeface="华文隶书" panose="02010800040101010101" charset="-122"/>
                <a:ea typeface="华文隶书" panose="02010800040101010101" charset="-122"/>
                <a:cs typeface="华文隶书" panose="02010800040101010101" charset="-122"/>
                <a:sym typeface="+mn-ea"/>
              </a:rPr>
              <a:t>请接受我们最真诚的祝</a:t>
            </a:r>
            <a:r>
              <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rPr>
              <a:t> </a:t>
            </a:r>
            <a:endPar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endParaRPr>
          </a:p>
          <a:p>
            <a:pPr>
              <a:lnSpc>
                <a:spcPct val="100000"/>
              </a:lnSpc>
              <a:spcBef>
                <a:spcPts val="0"/>
              </a:spcBef>
              <a:spcAft>
                <a:spcPts val="0"/>
              </a:spcAft>
            </a:pPr>
            <a:r>
              <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rPr>
              <a:t>   </a:t>
            </a:r>
            <a:r>
              <a:rPr lang="zh-CN" altLang="en-US" sz="2800" b="1" dirty="0">
                <a:solidFill>
                  <a:schemeClr val="tx1"/>
                </a:solidFill>
                <a:latin typeface="华文隶书" panose="02010800040101010101" charset="-122"/>
                <a:ea typeface="华文隶书" panose="02010800040101010101" charset="-122"/>
                <a:cs typeface="华文隶书" panose="02010800040101010101" charset="-122"/>
                <a:sym typeface="+mn-ea"/>
              </a:rPr>
              <a:t>贺和最美好的祝愿，愿你在世界上拥有美好的未来。</a:t>
            </a:r>
            <a:endParaRPr lang="zh-CN" altLang="en-US" sz="2800" b="1" dirty="0">
              <a:solidFill>
                <a:schemeClr val="tx1"/>
              </a:solidFill>
              <a:latin typeface="华文隶书" panose="02010800040101010101" charset="-122"/>
              <a:ea typeface="华文隶书" panose="02010800040101010101" charset="-122"/>
              <a:cs typeface="华文隶书" panose="02010800040101010101" charset="-122"/>
              <a:sym typeface="+mn-ea"/>
            </a:endParaRPr>
          </a:p>
          <a:p>
            <a:pPr>
              <a:lnSpc>
                <a:spcPct val="100000"/>
              </a:lnSpc>
              <a:spcBef>
                <a:spcPts val="0"/>
              </a:spcBef>
              <a:spcAft>
                <a:spcPts val="0"/>
              </a:spcAft>
            </a:pPr>
            <a:r>
              <a:rPr lang="en-US" altLang="zh-CN" sz="2800" b="1" dirty="0">
                <a:latin typeface="微软雅黑" panose="020B0503020204020204" charset="-122"/>
                <a:ea typeface="微软雅黑" panose="020B0503020204020204" charset="-122"/>
                <a:cs typeface="华文隶书" panose="02010800040101010101" charset="-122"/>
                <a:sym typeface="+mn-ea"/>
              </a:rPr>
              <a:t>☯</a:t>
            </a:r>
            <a:r>
              <a:rPr lang="en-US" altLang="zh-CN" sz="2800" b="1" dirty="0">
                <a:latin typeface="华文隶书" panose="02010800040101010101" charset="-122"/>
                <a:ea typeface="华文隶书" panose="02010800040101010101" charset="-122"/>
                <a:cs typeface="华文隶书" panose="02010800040101010101" charset="-122"/>
                <a:sym typeface="+mn-ea"/>
              </a:rPr>
              <a:t>All my best wishes for a ___________ _______.</a:t>
            </a:r>
            <a:endParaRPr lang="en-US" altLang="zh-CN" sz="2800" b="1" dirty="0">
              <a:latin typeface="华文隶书" panose="02010800040101010101" charset="-122"/>
              <a:ea typeface="华文隶书" panose="02010800040101010101" charset="-122"/>
              <a:cs typeface="华文隶书" panose="02010800040101010101" charset="-122"/>
              <a:sym typeface="+mn-ea"/>
            </a:endParaRPr>
          </a:p>
          <a:p>
            <a:pPr>
              <a:lnSpc>
                <a:spcPct val="100000"/>
              </a:lnSpc>
              <a:spcBef>
                <a:spcPts val="0"/>
              </a:spcBef>
              <a:spcAft>
                <a:spcPts val="0"/>
              </a:spcAft>
            </a:pPr>
            <a:r>
              <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rPr>
              <a:t>    我衷心祝愿你有一个更美好/</a:t>
            </a:r>
            <a:r>
              <a:rPr lang="zh-CN" altLang="en-US" sz="2800" b="1" dirty="0">
                <a:solidFill>
                  <a:schemeClr val="tx1"/>
                </a:solidFill>
                <a:latin typeface="华文隶书" panose="02010800040101010101" charset="-122"/>
                <a:ea typeface="华文隶书" panose="02010800040101010101" charset="-122"/>
                <a:cs typeface="华文隶书" panose="02010800040101010101" charset="-122"/>
                <a:sym typeface="+mn-ea"/>
              </a:rPr>
              <a:t>更成功</a:t>
            </a:r>
            <a:r>
              <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rPr>
              <a:t>的未来</a:t>
            </a:r>
            <a:r>
              <a:rPr lang="zh-CN" altLang="en-US" sz="2800" b="1" dirty="0">
                <a:solidFill>
                  <a:schemeClr val="tx1"/>
                </a:solidFill>
                <a:latin typeface="华文隶书" panose="02010800040101010101" charset="-122"/>
                <a:ea typeface="华文隶书" panose="02010800040101010101" charset="-122"/>
                <a:cs typeface="华文隶书" panose="02010800040101010101" charset="-122"/>
                <a:sym typeface="+mn-ea"/>
              </a:rPr>
              <a:t>。</a:t>
            </a:r>
            <a:r>
              <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rPr>
              <a:t>                             </a:t>
            </a:r>
            <a:endPar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endParaRPr>
          </a:p>
          <a:p>
            <a:pPr>
              <a:lnSpc>
                <a:spcPct val="100000"/>
              </a:lnSpc>
              <a:spcBef>
                <a:spcPts val="0"/>
              </a:spcBef>
              <a:spcAft>
                <a:spcPts val="0"/>
              </a:spcAft>
            </a:pPr>
            <a:r>
              <a:rPr lang="en-US" altLang="zh-CN" sz="2800" b="1" dirty="0">
                <a:latin typeface="微软雅黑" panose="020B0503020204020204" charset="-122"/>
                <a:ea typeface="微软雅黑" panose="020B0503020204020204" charset="-122"/>
                <a:cs typeface="华文隶书" panose="02010800040101010101" charset="-122"/>
                <a:sym typeface="+mn-ea"/>
              </a:rPr>
              <a:t>☯</a:t>
            </a:r>
            <a:r>
              <a:rPr lang="zh-CN" altLang="en-US" sz="2800" b="1">
                <a:latin typeface="华文隶书" panose="02010800040101010101" charset="-122"/>
                <a:ea typeface="华文隶书" panose="02010800040101010101" charset="-122"/>
                <a:sym typeface="+mn-ea"/>
              </a:rPr>
              <a:t>Congratulations again and wish your stay here </a:t>
            </a:r>
            <a:r>
              <a:rPr lang="en-US" altLang="zh-CN" sz="2800" b="1">
                <a:latin typeface="华文隶书" panose="02010800040101010101" charset="-122"/>
                <a:ea typeface="华文隶书" panose="02010800040101010101" charset="-122"/>
                <a:sym typeface="+mn-ea"/>
              </a:rPr>
              <a:t>___________</a:t>
            </a:r>
            <a:r>
              <a:rPr lang="zh-CN" altLang="en-US" sz="2800" b="1">
                <a:latin typeface="华文隶书" panose="02010800040101010101" charset="-122"/>
                <a:ea typeface="华文隶书" panose="02010800040101010101" charset="-122"/>
                <a:sym typeface="+mn-ea"/>
              </a:rPr>
              <a:t> </a:t>
            </a:r>
            <a:endParaRPr lang="zh-CN" altLang="en-US" sz="2800" b="1">
              <a:latin typeface="华文隶书" panose="02010800040101010101" charset="-122"/>
              <a:ea typeface="华文隶书" panose="02010800040101010101" charset="-122"/>
              <a:sym typeface="+mn-ea"/>
            </a:endParaRPr>
          </a:p>
          <a:p>
            <a:pPr>
              <a:lnSpc>
                <a:spcPct val="100000"/>
              </a:lnSpc>
              <a:spcBef>
                <a:spcPts val="0"/>
              </a:spcBef>
              <a:spcAft>
                <a:spcPts val="0"/>
              </a:spcAft>
            </a:pPr>
            <a:r>
              <a:rPr lang="zh-CN" altLang="en-US" sz="2800" b="1">
                <a:latin typeface="华文隶书" panose="02010800040101010101" charset="-122"/>
                <a:ea typeface="华文隶书" panose="02010800040101010101" charset="-122"/>
                <a:sym typeface="+mn-ea"/>
              </a:rPr>
              <a:t> </a:t>
            </a:r>
            <a:r>
              <a:rPr lang="en-US" altLang="zh-CN" sz="2800" b="1">
                <a:latin typeface="华文隶书" panose="02010800040101010101" charset="-122"/>
                <a:ea typeface="华文隶书" panose="02010800040101010101" charset="-122"/>
                <a:sym typeface="+mn-ea"/>
              </a:rPr>
              <a:t>   _________</a:t>
            </a:r>
            <a:r>
              <a:rPr lang="zh-CN" altLang="en-US" sz="2800" b="1">
                <a:latin typeface="华文隶书" panose="02010800040101010101" charset="-122"/>
                <a:ea typeface="华文隶书" panose="02010800040101010101" charset="-122"/>
                <a:sym typeface="+mn-ea"/>
              </a:rPr>
              <a:t>.</a:t>
            </a:r>
            <a:r>
              <a:rPr lang="en-US" altLang="zh-CN" sz="2800" b="1">
                <a:latin typeface="华文隶书" panose="02010800040101010101" charset="-122"/>
                <a:ea typeface="华文隶书" panose="02010800040101010101" charset="-122"/>
                <a:sym typeface="+mn-ea"/>
              </a:rPr>
              <a:t> </a:t>
            </a:r>
            <a:r>
              <a:rPr lang="zh-CN" altLang="en-US" sz="2800" b="1">
                <a:latin typeface="华文隶书" panose="02010800040101010101" charset="-122"/>
                <a:ea typeface="华文隶书" panose="02010800040101010101" charset="-122"/>
                <a:sym typeface="+mn-ea"/>
              </a:rPr>
              <a:t>再次祝贺并希望你</a:t>
            </a:r>
            <a:r>
              <a:rPr lang="zh-CN" altLang="en-US" sz="2800" b="1" dirty="0">
                <a:solidFill>
                  <a:schemeClr val="tx1"/>
                </a:solidFill>
                <a:latin typeface="华文隶书" panose="02010800040101010101" charset="-122"/>
                <a:ea typeface="华文隶书" panose="02010800040101010101" charset="-122"/>
                <a:cs typeface="华文隶书" panose="02010800040101010101" charset="-122"/>
                <a:sym typeface="+mn-ea"/>
              </a:rPr>
              <a:t>在这里</a:t>
            </a:r>
            <a:r>
              <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rPr>
              <a:t>过得愉快，难忘</a:t>
            </a:r>
            <a:r>
              <a:rPr lang="zh-CN" altLang="en-US" sz="2800" b="1" dirty="0">
                <a:solidFill>
                  <a:schemeClr val="tx1"/>
                </a:solidFill>
                <a:latin typeface="华文隶书" panose="02010800040101010101" charset="-122"/>
                <a:ea typeface="华文隶书" panose="02010800040101010101" charset="-122"/>
                <a:cs typeface="华文隶书" panose="02010800040101010101" charset="-122"/>
                <a:sym typeface="+mn-ea"/>
              </a:rPr>
              <a:t>。</a:t>
            </a:r>
            <a:endParaRPr lang="zh-CN" altLang="en-US" sz="2800" b="1" dirty="0">
              <a:solidFill>
                <a:schemeClr val="tx1"/>
              </a:solidFill>
              <a:latin typeface="华文隶书" panose="02010800040101010101" charset="-122"/>
              <a:ea typeface="华文隶书" panose="02010800040101010101" charset="-122"/>
              <a:cs typeface="华文隶书" panose="02010800040101010101" charset="-122"/>
              <a:sym typeface="+mn-ea"/>
            </a:endParaRPr>
          </a:p>
        </p:txBody>
      </p:sp>
      <p:sp>
        <p:nvSpPr>
          <p:cNvPr id="3" name="文本框 2"/>
          <p:cNvSpPr txBox="1"/>
          <p:nvPr/>
        </p:nvSpPr>
        <p:spPr>
          <a:xfrm>
            <a:off x="5796280" y="555625"/>
            <a:ext cx="2192655" cy="521970"/>
          </a:xfrm>
          <a:prstGeom prst="rect">
            <a:avLst/>
          </a:prstGeom>
          <a:noFill/>
        </p:spPr>
        <p:txBody>
          <a:bodyPr wrap="square" rtlCol="0" anchor="t">
            <a:spAutoFit/>
          </a:bodyPr>
          <a:lstStyle/>
          <a:p>
            <a:r>
              <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rPr>
              <a:t>further success</a:t>
            </a:r>
            <a:endPar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endParaRPr>
          </a:p>
        </p:txBody>
      </p:sp>
      <p:sp>
        <p:nvSpPr>
          <p:cNvPr id="5" name="文本框 4"/>
          <p:cNvSpPr txBox="1"/>
          <p:nvPr/>
        </p:nvSpPr>
        <p:spPr>
          <a:xfrm>
            <a:off x="611505" y="627380"/>
            <a:ext cx="2946400" cy="521970"/>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rPr>
              <a:t>Congratulations </a:t>
            </a:r>
            <a:endPar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endParaRPr>
          </a:p>
        </p:txBody>
      </p:sp>
      <p:sp>
        <p:nvSpPr>
          <p:cNvPr id="9" name="文本框 8"/>
          <p:cNvSpPr txBox="1"/>
          <p:nvPr/>
        </p:nvSpPr>
        <p:spPr>
          <a:xfrm>
            <a:off x="6325235" y="1851660"/>
            <a:ext cx="1663700" cy="521970"/>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rPr>
              <a:t>best wishes</a:t>
            </a:r>
            <a:endPar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endParaRPr>
          </a:p>
        </p:txBody>
      </p:sp>
      <p:sp>
        <p:nvSpPr>
          <p:cNvPr id="10" name="文本框 9"/>
          <p:cNvSpPr txBox="1"/>
          <p:nvPr/>
        </p:nvSpPr>
        <p:spPr>
          <a:xfrm>
            <a:off x="1619885" y="2283460"/>
            <a:ext cx="1803400" cy="521970"/>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rPr>
              <a:t>good future</a:t>
            </a:r>
            <a:endPar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endParaRPr>
          </a:p>
        </p:txBody>
      </p:sp>
      <p:sp>
        <p:nvSpPr>
          <p:cNvPr id="11" name="文本框 10"/>
          <p:cNvSpPr txBox="1"/>
          <p:nvPr/>
        </p:nvSpPr>
        <p:spPr>
          <a:xfrm>
            <a:off x="4211955" y="987425"/>
            <a:ext cx="3037840" cy="521970"/>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rPr>
              <a:t>further achievements</a:t>
            </a:r>
            <a:endPar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endParaRPr>
          </a:p>
        </p:txBody>
      </p:sp>
      <p:sp>
        <p:nvSpPr>
          <p:cNvPr id="12" name="文本框 11"/>
          <p:cNvSpPr txBox="1"/>
          <p:nvPr/>
        </p:nvSpPr>
        <p:spPr>
          <a:xfrm>
            <a:off x="3780155" y="3147695"/>
            <a:ext cx="3308350" cy="521970"/>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rPr>
              <a:t>better/successful future</a:t>
            </a:r>
            <a:endPar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endParaRPr>
          </a:p>
        </p:txBody>
      </p:sp>
      <p:sp>
        <p:nvSpPr>
          <p:cNvPr id="13" name="文本框 12"/>
          <p:cNvSpPr txBox="1"/>
          <p:nvPr/>
        </p:nvSpPr>
        <p:spPr>
          <a:xfrm>
            <a:off x="6588125" y="4011930"/>
            <a:ext cx="2192655" cy="521970"/>
          </a:xfrm>
          <a:prstGeom prst="rect">
            <a:avLst/>
          </a:prstGeom>
          <a:noFill/>
        </p:spPr>
        <p:txBody>
          <a:bodyPr wrap="square" rtlCol="0" anchor="t">
            <a:spAutoFit/>
          </a:bodyPr>
          <a:p>
            <a:r>
              <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rPr>
              <a:t>enjoyable and</a:t>
            </a:r>
            <a:endPar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endParaRPr>
          </a:p>
        </p:txBody>
      </p:sp>
      <p:sp>
        <p:nvSpPr>
          <p:cNvPr id="14" name="文本框 13"/>
          <p:cNvSpPr txBox="1"/>
          <p:nvPr/>
        </p:nvSpPr>
        <p:spPr>
          <a:xfrm>
            <a:off x="443865" y="4371975"/>
            <a:ext cx="1775460" cy="521970"/>
          </a:xfrm>
          <a:prstGeom prst="rect">
            <a:avLst/>
          </a:prstGeom>
          <a:noFill/>
        </p:spPr>
        <p:txBody>
          <a:bodyPr wrap="square" rtlCol="0" anchor="t">
            <a:spAutoFit/>
          </a:bodyPr>
          <a:lstStyle/>
          <a:p>
            <a:r>
              <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rPr>
              <a:t>   memorable</a:t>
            </a:r>
            <a:endParaRPr lang="en-US" altLang="zh-CN" sz="2800" b="1" dirty="0">
              <a:solidFill>
                <a:srgbClr val="FF0000"/>
              </a:solidFill>
              <a:latin typeface="华文隶书" panose="02010800040101010101" charset="-122"/>
              <a:ea typeface="华文隶书" panose="02010800040101010101"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blinds(horizontal)">
                                      <p:cBhvr>
                                        <p:cTn id="33" dur="500"/>
                                        <p:tgtEl>
                                          <p:spTgt spid="2">
                                            <p:txEl>
                                              <p:pRg st="4" end="4"/>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blinds(horizontal)">
                                      <p:cBhvr>
                                        <p:cTn id="36" dur="500"/>
                                        <p:tgtEl>
                                          <p:spTgt spid="2">
                                            <p:txEl>
                                              <p:pRg st="5" end="5"/>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blinds(horizontal)">
                                      <p:cBhvr>
                                        <p:cTn id="39" dur="500"/>
                                        <p:tgtEl>
                                          <p:spTgt spid="2">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blinds(horizontal)">
                                      <p:cBhvr>
                                        <p:cTn id="54" dur="500"/>
                                        <p:tgtEl>
                                          <p:spTgt spid="2">
                                            <p:txEl>
                                              <p:pRg st="7" end="7"/>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Effect transition="in" filter="blinds(horizontal)">
                                      <p:cBhvr>
                                        <p:cTn id="57" dur="500"/>
                                        <p:tgtEl>
                                          <p:spTgt spid="2">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linds(horizont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
                                            <p:txEl>
                                              <p:pRg st="9" end="9"/>
                                            </p:txEl>
                                          </p:spTgt>
                                        </p:tgtEl>
                                        <p:attrNameLst>
                                          <p:attrName>style.visibility</p:attrName>
                                        </p:attrNameLst>
                                      </p:cBhvr>
                                      <p:to>
                                        <p:strVal val="visible"/>
                                      </p:to>
                                    </p:set>
                                    <p:animEffect transition="in" filter="blinds(horizontal)">
                                      <p:cBhvr>
                                        <p:cTn id="67" dur="500"/>
                                        <p:tgtEl>
                                          <p:spTgt spid="2">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linds(horizontal)">
                                      <p:cBhvr>
                                        <p:cTn id="72" dur="500"/>
                                        <p:tgtEl>
                                          <p:spTgt spid="13"/>
                                        </p:tgtEl>
                                      </p:cBhvr>
                                    </p:animEffect>
                                  </p:childTnLst>
                                </p:cTn>
                              </p:par>
                              <p:par>
                                <p:cTn id="73" presetID="3" presetClass="entr" presetSubtype="10" fill="hold" nodeType="withEffect">
                                  <p:stCondLst>
                                    <p:cond delay="0"/>
                                  </p:stCondLst>
                                  <p:childTnLst>
                                    <p:set>
                                      <p:cBhvr>
                                        <p:cTn id="74" dur="1" fill="hold">
                                          <p:stCondLst>
                                            <p:cond delay="0"/>
                                          </p:stCondLst>
                                        </p:cTn>
                                        <p:tgtEl>
                                          <p:spTgt spid="2">
                                            <p:txEl>
                                              <p:pRg st="10" end="10"/>
                                            </p:txEl>
                                          </p:spTgt>
                                        </p:tgtEl>
                                        <p:attrNameLst>
                                          <p:attrName>style.visibility</p:attrName>
                                        </p:attrNameLst>
                                      </p:cBhvr>
                                      <p:to>
                                        <p:strVal val="visible"/>
                                      </p:to>
                                    </p:set>
                                    <p:animEffect transition="in" filter="blinds(horizontal)">
                                      <p:cBhvr>
                                        <p:cTn id="75" dur="500"/>
                                        <p:tgtEl>
                                          <p:spTgt spid="2">
                                            <p:txEl>
                                              <p:pRg st="10" end="1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blinds(horizontal)">
                                      <p:cBhvr>
                                        <p:cTn id="8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Administrator\Desktop\微立体创业计划\001.png"/>
          <p:cNvPicPr>
            <a:picLocks noChangeAspect="1" noChangeArrowheads="1"/>
          </p:cNvPicPr>
          <p:nvPr/>
        </p:nvPicPr>
        <p:blipFill>
          <a:blip r:embed="rId1"/>
          <a:srcRect/>
          <a:stretch>
            <a:fillRect/>
          </a:stretch>
        </p:blipFill>
        <p:spPr bwMode="auto">
          <a:xfrm>
            <a:off x="1138238" y="1323975"/>
            <a:ext cx="1966912" cy="1966913"/>
          </a:xfrm>
          <a:prstGeom prst="rect">
            <a:avLst/>
          </a:prstGeom>
          <a:noFill/>
          <a:ln w="9525">
            <a:noFill/>
            <a:miter lim="800000"/>
            <a:headEnd/>
            <a:tailEnd/>
          </a:ln>
        </p:spPr>
      </p:pic>
      <p:pic>
        <p:nvPicPr>
          <p:cNvPr id="118" name="Picture 3" descr="C:\Users\Administrator\Desktop\微立体创业计划\002.png"/>
          <p:cNvPicPr>
            <a:picLocks noChangeAspect="1" noChangeArrowheads="1"/>
          </p:cNvPicPr>
          <p:nvPr/>
        </p:nvPicPr>
        <p:blipFill>
          <a:blip r:embed="rId2"/>
          <a:srcRect/>
          <a:stretch>
            <a:fillRect/>
          </a:stretch>
        </p:blipFill>
        <p:spPr bwMode="auto">
          <a:xfrm>
            <a:off x="1419225" y="1131888"/>
            <a:ext cx="2230438" cy="2230437"/>
          </a:xfrm>
          <a:prstGeom prst="rect">
            <a:avLst/>
          </a:prstGeom>
          <a:noFill/>
          <a:effectLst>
            <a:outerShdw blurRad="292100" dist="177800" dir="2460000" sx="99000" sy="99000" algn="l" rotWithShape="0">
              <a:prstClr val="black">
                <a:alpha val="39000"/>
              </a:prstClr>
            </a:outerShdw>
          </a:effectLst>
        </p:spPr>
      </p:pic>
      <p:grpSp>
        <p:nvGrpSpPr>
          <p:cNvPr id="125" name="组合 124"/>
          <p:cNvGrpSpPr/>
          <p:nvPr/>
        </p:nvGrpSpPr>
        <p:grpSpPr>
          <a:xfrm>
            <a:off x="6327053" y="4110383"/>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28" name="组合 127"/>
          <p:cNvGrpSpPr/>
          <p:nvPr/>
        </p:nvGrpSpPr>
        <p:grpSpPr>
          <a:xfrm>
            <a:off x="4758018" y="4605222"/>
            <a:ext cx="630120"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1" name="组合 130"/>
          <p:cNvGrpSpPr/>
          <p:nvPr/>
        </p:nvGrpSpPr>
        <p:grpSpPr>
          <a:xfrm>
            <a:off x="5436688"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0" name="组合 139"/>
          <p:cNvGrpSpPr/>
          <p:nvPr/>
        </p:nvGrpSpPr>
        <p:grpSpPr>
          <a:xfrm>
            <a:off x="3962506" y="4528455"/>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49" name="组合 148"/>
          <p:cNvGrpSpPr/>
          <p:nvPr/>
        </p:nvGrpSpPr>
        <p:grpSpPr>
          <a:xfrm>
            <a:off x="4419626" y="4323809"/>
            <a:ext cx="223042"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55" name="组合 154"/>
          <p:cNvGrpSpPr/>
          <p:nvPr/>
        </p:nvGrpSpPr>
        <p:grpSpPr>
          <a:xfrm>
            <a:off x="1275195" y="4605224"/>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sp>
        <p:nvSpPr>
          <p:cNvPr id="26639" name="TextBox 1"/>
          <p:cNvSpPr txBox="1">
            <a:spLocks noChangeArrowheads="1"/>
          </p:cNvSpPr>
          <p:nvPr/>
        </p:nvSpPr>
        <p:spPr bwMode="auto">
          <a:xfrm>
            <a:off x="1943100" y="1663700"/>
            <a:ext cx="1154113" cy="1174750"/>
          </a:xfrm>
          <a:prstGeom prst="rect">
            <a:avLst/>
          </a:prstGeom>
          <a:noFill/>
          <a:ln w="9525">
            <a:noFill/>
            <a:miter lim="800000"/>
          </a:ln>
        </p:spPr>
        <p:txBody>
          <a:bodyPr lIns="67995" tIns="33997" rIns="67995" bIns="33997">
            <a:spAutoFit/>
          </a:bodyPr>
          <a:lstStyle/>
          <a:p>
            <a:pPr algn="ctr"/>
            <a:r>
              <a:rPr lang="en-US" altLang="zh-CN" sz="7200" b="1">
                <a:solidFill>
                  <a:srgbClr val="002060"/>
                </a:solidFill>
                <a:latin typeface="微软雅黑" panose="020B0503020204020204" charset="-122"/>
                <a:ea typeface="微软雅黑" panose="020B0503020204020204" charset="-122"/>
              </a:rPr>
              <a:t>4</a:t>
            </a:r>
            <a:endParaRPr lang="zh-CN" altLang="en-US" sz="7200" b="1">
              <a:solidFill>
                <a:srgbClr val="002060"/>
              </a:solidFill>
              <a:latin typeface="微软雅黑" panose="020B0503020204020204" charset="-122"/>
              <a:ea typeface="微软雅黑" panose="020B0503020204020204" charset="-122"/>
            </a:endParaRPr>
          </a:p>
        </p:txBody>
      </p:sp>
      <p:sp>
        <p:nvSpPr>
          <p:cNvPr id="26640" name="TextBox 62"/>
          <p:cNvSpPr txBox="1">
            <a:spLocks noChangeArrowheads="1"/>
          </p:cNvSpPr>
          <p:nvPr/>
        </p:nvSpPr>
        <p:spPr bwMode="auto">
          <a:xfrm>
            <a:off x="3995738" y="1995488"/>
            <a:ext cx="2214880" cy="706755"/>
          </a:xfrm>
          <a:prstGeom prst="rect">
            <a:avLst/>
          </a:prstGeom>
          <a:noFill/>
          <a:ln w="9525">
            <a:noFill/>
            <a:miter lim="800000"/>
          </a:ln>
        </p:spPr>
        <p:txBody>
          <a:bodyPr wrap="none">
            <a:spAutoFit/>
          </a:bodyPr>
          <a:lstStyle/>
          <a:p>
            <a:r>
              <a:rPr lang="zh-CN" altLang="en-US" sz="4000" b="1" dirty="0">
                <a:solidFill>
                  <a:srgbClr val="002060"/>
                </a:solidFill>
                <a:latin typeface="微软雅黑" panose="020B0503020204020204" charset="-122"/>
                <a:ea typeface="微软雅黑" panose="020B0503020204020204" charset="-122"/>
              </a:rPr>
              <a:t>学生习作</a:t>
            </a:r>
            <a:endParaRPr lang="zh-CN" altLang="en-US" sz="4000" b="1" dirty="0">
              <a:solidFill>
                <a:srgbClr val="00206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刘亦语1"/>
          <p:cNvPicPr>
            <a:picLocks noChangeAspect="1"/>
          </p:cNvPicPr>
          <p:nvPr/>
        </p:nvPicPr>
        <p:blipFill>
          <a:blip r:embed="rId1"/>
          <a:stretch>
            <a:fillRect/>
          </a:stretch>
        </p:blipFill>
        <p:spPr>
          <a:xfrm>
            <a:off x="0" y="2715895"/>
            <a:ext cx="6055995" cy="2367280"/>
          </a:xfrm>
          <a:prstGeom prst="rect">
            <a:avLst/>
          </a:prstGeom>
        </p:spPr>
      </p:pic>
      <p:pic>
        <p:nvPicPr>
          <p:cNvPr id="4" name="图片 3" descr="刘亦语"/>
          <p:cNvPicPr>
            <a:picLocks noChangeAspect="1"/>
          </p:cNvPicPr>
          <p:nvPr/>
        </p:nvPicPr>
        <p:blipFill>
          <a:blip r:embed="rId2"/>
          <a:stretch>
            <a:fillRect/>
          </a:stretch>
        </p:blipFill>
        <p:spPr>
          <a:xfrm>
            <a:off x="0" y="267335"/>
            <a:ext cx="6094095" cy="2530475"/>
          </a:xfrm>
          <a:prstGeom prst="rect">
            <a:avLst/>
          </a:prstGeom>
        </p:spPr>
      </p:pic>
      <p:sp>
        <p:nvSpPr>
          <p:cNvPr id="15" name="文本框 14"/>
          <p:cNvSpPr txBox="1"/>
          <p:nvPr/>
        </p:nvSpPr>
        <p:spPr>
          <a:xfrm>
            <a:off x="6156325" y="555625"/>
            <a:ext cx="2900045" cy="4203065"/>
          </a:xfrm>
          <a:prstGeom prst="rect">
            <a:avLst/>
          </a:prstGeom>
          <a:solidFill>
            <a:schemeClr val="bg1"/>
          </a:solidFill>
        </p:spPr>
        <p:txBody>
          <a:bodyPr wrap="square" rtlCol="0">
            <a:spAutoFit/>
          </a:bodyPr>
          <a:lstStyle/>
          <a:p>
            <a:pPr eaLnBrk="1" latinLnBrk="0" hangingPunct="1">
              <a:lnSpc>
                <a:spcPct val="135000"/>
              </a:lnSpc>
            </a:pPr>
            <a:r>
              <a:rPr lang="zh-CN" altLang="en-US" dirty="0">
                <a:solidFill>
                  <a:schemeClr val="tx1"/>
                </a:solidFill>
                <a:latin typeface="微软雅黑" panose="020B0503020204020204" charset="-122"/>
                <a:ea typeface="微软雅黑" panose="020B0503020204020204" charset="-122"/>
              </a:rPr>
              <a:t>教师点评：</a:t>
            </a:r>
            <a:endParaRPr lang="zh-CN" altLang="en-US" dirty="0">
              <a:solidFill>
                <a:schemeClr val="tx1"/>
              </a:solidFill>
              <a:latin typeface="微软雅黑" panose="020B0503020204020204" charset="-122"/>
              <a:ea typeface="微软雅黑" panose="020B0503020204020204" charset="-122"/>
            </a:endParaRPr>
          </a:p>
          <a:p>
            <a:pPr eaLnBrk="1" latinLnBrk="0" hangingPunct="1">
              <a:lnSpc>
                <a:spcPct val="135000"/>
              </a:lnSpc>
            </a:pPr>
            <a:r>
              <a:rPr lang="zh-CN" altLang="en-US" dirty="0">
                <a:solidFill>
                  <a:schemeClr val="tx1"/>
                </a:solidFill>
                <a:latin typeface="微软雅黑" panose="020B0503020204020204" charset="-122"/>
                <a:ea typeface="微软雅黑" panose="020B0503020204020204" charset="-122"/>
              </a:rPr>
              <a:t>①书写清楚漂亮；</a:t>
            </a:r>
            <a:endParaRPr lang="zh-CN" altLang="en-US" dirty="0">
              <a:solidFill>
                <a:schemeClr val="tx1"/>
              </a:solidFill>
              <a:latin typeface="微软雅黑" panose="020B0503020204020204" charset="-122"/>
              <a:ea typeface="微软雅黑" panose="020B0503020204020204" charset="-122"/>
            </a:endParaRPr>
          </a:p>
          <a:p>
            <a:pPr eaLnBrk="1" latinLnBrk="0" hangingPunct="1">
              <a:lnSpc>
                <a:spcPct val="135000"/>
              </a:lnSpc>
            </a:pPr>
            <a:r>
              <a:rPr lang="zh-CN" altLang="en-US" dirty="0">
                <a:solidFill>
                  <a:schemeClr val="tx1"/>
                </a:solidFill>
                <a:latin typeface="微软雅黑" panose="020B0503020204020204" charset="-122"/>
                <a:ea typeface="微软雅黑" panose="020B0503020204020204" charset="-122"/>
              </a:rPr>
              <a:t>②全篇行文较为流畅；</a:t>
            </a:r>
            <a:endParaRPr lang="zh-CN" altLang="en-US" dirty="0">
              <a:solidFill>
                <a:schemeClr val="tx1"/>
              </a:solidFill>
              <a:latin typeface="微软雅黑" panose="020B0503020204020204" charset="-122"/>
              <a:ea typeface="微软雅黑" panose="020B0503020204020204" charset="-122"/>
            </a:endParaRPr>
          </a:p>
          <a:p>
            <a:pPr eaLnBrk="1" latinLnBrk="0" hangingPunct="1">
              <a:lnSpc>
                <a:spcPct val="135000"/>
              </a:lnSpc>
            </a:pPr>
            <a:r>
              <a:rPr lang="zh-CN" altLang="en-US" dirty="0">
                <a:solidFill>
                  <a:schemeClr val="tx1"/>
                </a:solidFill>
                <a:latin typeface="微软雅黑" panose="020B0503020204020204" charset="-122"/>
                <a:ea typeface="微软雅黑" panose="020B0503020204020204" charset="-122"/>
              </a:rPr>
              <a:t>③首段清楚地表达了写作目的</a:t>
            </a:r>
            <a:r>
              <a:rPr lang="en-US" altLang="zh-CN" dirty="0">
                <a:solidFill>
                  <a:schemeClr val="tx1"/>
                </a:solidFill>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sym typeface="+mn-ea"/>
              </a:rPr>
              <a:t>背景最好在首段呈现）</a:t>
            </a:r>
            <a:r>
              <a:rPr lang="zh-CN" altLang="en-US" dirty="0">
                <a:solidFill>
                  <a:schemeClr val="tx1"/>
                </a:solidFill>
                <a:latin typeface="微软雅黑" panose="020B0503020204020204" charset="-122"/>
                <a:ea typeface="微软雅黑" panose="020B0503020204020204" charset="-122"/>
              </a:rPr>
              <a:t>；</a:t>
            </a:r>
            <a:endParaRPr lang="zh-CN" altLang="en-US" dirty="0">
              <a:solidFill>
                <a:schemeClr val="tx1"/>
              </a:solidFill>
              <a:latin typeface="微软雅黑" panose="020B0503020204020204" charset="-122"/>
              <a:ea typeface="微软雅黑" panose="020B0503020204020204" charset="-122"/>
            </a:endParaRPr>
          </a:p>
          <a:p>
            <a:pPr eaLnBrk="1" latinLnBrk="0" hangingPunct="1">
              <a:lnSpc>
                <a:spcPct val="135000"/>
              </a:lnSpc>
            </a:pPr>
            <a:r>
              <a:rPr lang="zh-CN" altLang="en-US" dirty="0">
                <a:solidFill>
                  <a:schemeClr val="tx1"/>
                </a:solidFill>
                <a:latin typeface="微软雅黑" panose="020B0503020204020204" charset="-122"/>
                <a:ea typeface="微软雅黑" panose="020B0503020204020204" charset="-122"/>
              </a:rPr>
              <a:t>④</a:t>
            </a:r>
            <a:r>
              <a:rPr lang="en-US" altLang="zh-CN" dirty="0">
                <a:solidFill>
                  <a:schemeClr val="tx1"/>
                </a:solidFill>
                <a:latin typeface="微软雅黑" panose="020B0503020204020204" charset="-122"/>
                <a:ea typeface="微软雅黑" panose="020B0503020204020204" charset="-122"/>
              </a:rPr>
              <a:t>”teaching lessons that we ought to chew on lifelong”</a:t>
            </a:r>
            <a:r>
              <a:rPr lang="zh-CN" altLang="en-US" dirty="0">
                <a:solidFill>
                  <a:schemeClr val="tx1"/>
                </a:solidFill>
                <a:latin typeface="微软雅黑" panose="020B0503020204020204" charset="-122"/>
                <a:ea typeface="微软雅黑" panose="020B0503020204020204" charset="-122"/>
              </a:rPr>
              <a:t>这句与前半句内容上感觉逻辑上不太通顺。</a:t>
            </a:r>
            <a:endParaRPr lang="zh-CN" altLang="en-US" dirty="0">
              <a:solidFill>
                <a:schemeClr val="tx1"/>
              </a:solidFill>
              <a:latin typeface="微软雅黑" panose="020B0503020204020204" charset="-122"/>
              <a:ea typeface="微软雅黑" panose="020B0503020204020204" charset="-122"/>
            </a:endParaRPr>
          </a:p>
        </p:txBody>
      </p:sp>
      <p:sp>
        <p:nvSpPr>
          <p:cNvPr id="14" name="五角星 13"/>
          <p:cNvSpPr/>
          <p:nvPr/>
        </p:nvSpPr>
        <p:spPr>
          <a:xfrm>
            <a:off x="179705" y="627380"/>
            <a:ext cx="258445" cy="24320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角星 7"/>
          <p:cNvSpPr/>
          <p:nvPr/>
        </p:nvSpPr>
        <p:spPr>
          <a:xfrm>
            <a:off x="395605" y="1779905"/>
            <a:ext cx="258445" cy="24320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角星 8"/>
          <p:cNvSpPr/>
          <p:nvPr/>
        </p:nvSpPr>
        <p:spPr>
          <a:xfrm>
            <a:off x="4500245" y="2211705"/>
            <a:ext cx="258445" cy="24320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曲线连接符 11"/>
          <p:cNvCxnSpPr/>
          <p:nvPr/>
        </p:nvCxnSpPr>
        <p:spPr>
          <a:xfrm>
            <a:off x="3923665" y="3075940"/>
            <a:ext cx="2018665" cy="3175"/>
          </a:xfrm>
          <a:prstGeom prst="curvedConnector3">
            <a:avLst>
              <a:gd name="adj1" fmla="val 50016"/>
            </a:avLst>
          </a:prstGeom>
          <a:ln w="3492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曲线连接符 12"/>
          <p:cNvCxnSpPr/>
          <p:nvPr/>
        </p:nvCxnSpPr>
        <p:spPr>
          <a:xfrm>
            <a:off x="35560" y="3435985"/>
            <a:ext cx="2736215" cy="3175"/>
          </a:xfrm>
          <a:prstGeom prst="curvedConnector2">
            <a:avLst/>
          </a:prstGeom>
          <a:ln w="3492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4" grpId="0" bldLvl="0" animBg="1"/>
      <p:bldP spid="8" grpId="0" bldLvl="0" animBg="1"/>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5560" y="123190"/>
            <a:ext cx="5981065" cy="4946650"/>
          </a:xfrm>
          <a:prstGeom prst="rect">
            <a:avLst/>
          </a:prstGeom>
        </p:spPr>
      </p:pic>
      <p:sp>
        <p:nvSpPr>
          <p:cNvPr id="15" name="文本框 14"/>
          <p:cNvSpPr txBox="1"/>
          <p:nvPr/>
        </p:nvSpPr>
        <p:spPr>
          <a:xfrm>
            <a:off x="6156325" y="771525"/>
            <a:ext cx="2900045" cy="3081655"/>
          </a:xfrm>
          <a:prstGeom prst="rect">
            <a:avLst/>
          </a:prstGeom>
          <a:solidFill>
            <a:schemeClr val="bg1"/>
          </a:solidFill>
        </p:spPr>
        <p:txBody>
          <a:bodyPr wrap="square" rtlCol="0">
            <a:spAutoFit/>
          </a:bodyPr>
          <a:p>
            <a:pPr eaLnBrk="1" latinLnBrk="0" hangingPunct="1">
              <a:lnSpc>
                <a:spcPct val="135000"/>
              </a:lnSpc>
            </a:pPr>
            <a:r>
              <a:rPr lang="zh-CN" altLang="en-US" dirty="0">
                <a:solidFill>
                  <a:schemeClr val="tx1"/>
                </a:solidFill>
                <a:latin typeface="微软雅黑" panose="020B0503020204020204" charset="-122"/>
                <a:ea typeface="微软雅黑" panose="020B0503020204020204" charset="-122"/>
              </a:rPr>
              <a:t>教师点评：</a:t>
            </a:r>
            <a:endParaRPr lang="zh-CN" altLang="en-US" dirty="0">
              <a:solidFill>
                <a:schemeClr val="tx1"/>
              </a:solidFill>
              <a:latin typeface="微软雅黑" panose="020B0503020204020204" charset="-122"/>
              <a:ea typeface="微软雅黑" panose="020B0503020204020204" charset="-122"/>
            </a:endParaRPr>
          </a:p>
          <a:p>
            <a:pPr eaLnBrk="1" latinLnBrk="0" hangingPunct="1">
              <a:lnSpc>
                <a:spcPct val="135000"/>
              </a:lnSpc>
            </a:pPr>
            <a:r>
              <a:rPr lang="zh-CN" altLang="en-US" dirty="0">
                <a:solidFill>
                  <a:schemeClr val="tx1"/>
                </a:solidFill>
                <a:latin typeface="微软雅黑" panose="020B0503020204020204" charset="-122"/>
                <a:ea typeface="微软雅黑" panose="020B0503020204020204" charset="-122"/>
              </a:rPr>
              <a:t>①书写清楚但还需提升；</a:t>
            </a:r>
            <a:endParaRPr lang="zh-CN" altLang="en-US" dirty="0">
              <a:solidFill>
                <a:schemeClr val="tx1"/>
              </a:solidFill>
              <a:latin typeface="微软雅黑" panose="020B0503020204020204" charset="-122"/>
              <a:ea typeface="微软雅黑" panose="020B0503020204020204" charset="-122"/>
            </a:endParaRPr>
          </a:p>
          <a:p>
            <a:pPr eaLnBrk="1" latinLnBrk="0" hangingPunct="1">
              <a:lnSpc>
                <a:spcPct val="135000"/>
              </a:lnSpc>
            </a:pPr>
            <a:r>
              <a:rPr lang="zh-CN" altLang="en-US" dirty="0">
                <a:solidFill>
                  <a:schemeClr val="tx1"/>
                </a:solidFill>
                <a:latin typeface="微软雅黑" panose="020B0503020204020204" charset="-122"/>
                <a:ea typeface="微软雅黑" panose="020B0503020204020204" charset="-122"/>
              </a:rPr>
              <a:t>②全篇行文较为流畅；</a:t>
            </a:r>
            <a:endParaRPr lang="zh-CN" altLang="en-US" dirty="0">
              <a:solidFill>
                <a:schemeClr val="tx1"/>
              </a:solidFill>
              <a:latin typeface="微软雅黑" panose="020B0503020204020204" charset="-122"/>
              <a:ea typeface="微软雅黑" panose="020B0503020204020204" charset="-122"/>
            </a:endParaRPr>
          </a:p>
          <a:p>
            <a:pPr eaLnBrk="1" latinLnBrk="0" hangingPunct="1">
              <a:lnSpc>
                <a:spcPct val="135000"/>
              </a:lnSpc>
            </a:pPr>
            <a:r>
              <a:rPr lang="zh-CN" altLang="en-US" dirty="0">
                <a:solidFill>
                  <a:schemeClr val="tx1"/>
                </a:solidFill>
                <a:latin typeface="微软雅黑" panose="020B0503020204020204" charset="-122"/>
                <a:ea typeface="微软雅黑" panose="020B0503020204020204" charset="-122"/>
              </a:rPr>
              <a:t>③首段清楚地表达了写作</a:t>
            </a:r>
            <a:endParaRPr lang="zh-CN" altLang="en-US" dirty="0">
              <a:solidFill>
                <a:schemeClr val="tx1"/>
              </a:solidFill>
              <a:latin typeface="微软雅黑" panose="020B0503020204020204" charset="-122"/>
              <a:ea typeface="微软雅黑" panose="020B0503020204020204" charset="-122"/>
            </a:endParaRPr>
          </a:p>
          <a:p>
            <a:pPr eaLnBrk="1" latinLnBrk="0" hangingPunct="1">
              <a:lnSpc>
                <a:spcPct val="135000"/>
              </a:lnSpc>
            </a:pPr>
            <a:r>
              <a:rPr lang="zh-CN" altLang="en-US" dirty="0">
                <a:solidFill>
                  <a:schemeClr val="tx1"/>
                </a:solidFill>
                <a:latin typeface="微软雅黑" panose="020B0503020204020204" charset="-122"/>
                <a:ea typeface="微软雅黑" panose="020B0503020204020204" charset="-122"/>
              </a:rPr>
              <a:t> </a:t>
            </a:r>
            <a:r>
              <a:rPr lang="en-US" altLang="zh-CN" dirty="0">
                <a:solidFill>
                  <a:schemeClr val="tx1"/>
                </a:solidFill>
                <a:latin typeface="微软雅黑" panose="020B0503020204020204" charset="-122"/>
                <a:ea typeface="微软雅黑" panose="020B0503020204020204" charset="-122"/>
              </a:rPr>
              <a:t>   </a:t>
            </a:r>
            <a:r>
              <a:rPr lang="zh-CN" altLang="en-US" dirty="0">
                <a:solidFill>
                  <a:schemeClr val="tx1"/>
                </a:solidFill>
                <a:latin typeface="微软雅黑" panose="020B0503020204020204" charset="-122"/>
                <a:ea typeface="微软雅黑" panose="020B0503020204020204" charset="-122"/>
              </a:rPr>
              <a:t>的背景以及目的；</a:t>
            </a:r>
            <a:endParaRPr lang="zh-CN" altLang="en-US" dirty="0">
              <a:solidFill>
                <a:schemeClr val="tx1"/>
              </a:solidFill>
              <a:latin typeface="微软雅黑" panose="020B0503020204020204" charset="-122"/>
              <a:ea typeface="微软雅黑" panose="020B0503020204020204" charset="-122"/>
            </a:endParaRPr>
          </a:p>
          <a:p>
            <a:pPr eaLnBrk="1" latinLnBrk="0" hangingPunct="1">
              <a:lnSpc>
                <a:spcPct val="135000"/>
              </a:lnSpc>
            </a:pPr>
            <a:r>
              <a:rPr lang="zh-CN" altLang="en-US" dirty="0">
                <a:solidFill>
                  <a:schemeClr val="tx1"/>
                </a:solidFill>
                <a:latin typeface="微软雅黑" panose="020B0503020204020204" charset="-122"/>
                <a:ea typeface="微软雅黑" panose="020B0503020204020204" charset="-122"/>
              </a:rPr>
              <a:t>④句式结构较为丰富，使用了虚拟语气与强调句式；</a:t>
            </a:r>
            <a:endParaRPr lang="zh-CN" altLang="en-US" dirty="0">
              <a:solidFill>
                <a:schemeClr val="tx1"/>
              </a:solidFill>
              <a:latin typeface="微软雅黑" panose="020B0503020204020204" charset="-122"/>
              <a:ea typeface="微软雅黑" panose="020B0503020204020204" charset="-122"/>
            </a:endParaRPr>
          </a:p>
          <a:p>
            <a:pPr eaLnBrk="1" latinLnBrk="0" hangingPunct="1">
              <a:lnSpc>
                <a:spcPct val="135000"/>
              </a:lnSpc>
            </a:pPr>
            <a:r>
              <a:rPr lang="zh-CN" altLang="en-US" dirty="0">
                <a:solidFill>
                  <a:schemeClr val="tx1"/>
                </a:solidFill>
                <a:latin typeface="微软雅黑" panose="020B0503020204020204" charset="-122"/>
                <a:ea typeface="微软雅黑" panose="020B0503020204020204" charset="-122"/>
              </a:rPr>
              <a:t>⑤末段祝愿的表达较好。</a:t>
            </a:r>
            <a:endParaRPr lang="zh-CN" altLang="en-US" dirty="0">
              <a:solidFill>
                <a:schemeClr val="tx1"/>
              </a:solidFill>
              <a:latin typeface="微软雅黑" panose="020B0503020204020204" charset="-122"/>
              <a:ea typeface="微软雅黑" panose="020B0503020204020204" charset="-122"/>
            </a:endParaRPr>
          </a:p>
        </p:txBody>
      </p:sp>
      <p:sp>
        <p:nvSpPr>
          <p:cNvPr id="14" name="五角星 13"/>
          <p:cNvSpPr/>
          <p:nvPr/>
        </p:nvSpPr>
        <p:spPr>
          <a:xfrm>
            <a:off x="2844165" y="699770"/>
            <a:ext cx="258445" cy="24320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五角星 2"/>
          <p:cNvSpPr/>
          <p:nvPr/>
        </p:nvSpPr>
        <p:spPr>
          <a:xfrm>
            <a:off x="4356100" y="1635760"/>
            <a:ext cx="258445" cy="24320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五角星 3"/>
          <p:cNvSpPr/>
          <p:nvPr/>
        </p:nvSpPr>
        <p:spPr>
          <a:xfrm>
            <a:off x="1043940" y="2643505"/>
            <a:ext cx="258445" cy="24320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4" grpId="0" bldLvl="0" animBg="1"/>
      <p:bldP spid="3" grpId="0" bldLvl="0" animBg="1"/>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312ac469fce6875612820a6fce3be0"/>
          <p:cNvPicPr>
            <a:picLocks noChangeAspect="1"/>
          </p:cNvPicPr>
          <p:nvPr/>
        </p:nvPicPr>
        <p:blipFill>
          <a:blip r:embed="rId1"/>
          <a:stretch>
            <a:fillRect/>
          </a:stretch>
        </p:blipFill>
        <p:spPr>
          <a:xfrm rot="16200000">
            <a:off x="1171575" y="-444500"/>
            <a:ext cx="4138295" cy="6120765"/>
          </a:xfrm>
          <a:prstGeom prst="rect">
            <a:avLst/>
          </a:prstGeom>
        </p:spPr>
      </p:pic>
      <p:sp>
        <p:nvSpPr>
          <p:cNvPr id="14" name="五角星 13"/>
          <p:cNvSpPr/>
          <p:nvPr/>
        </p:nvSpPr>
        <p:spPr>
          <a:xfrm>
            <a:off x="467360" y="843915"/>
            <a:ext cx="258445" cy="24320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五角星 2"/>
          <p:cNvSpPr/>
          <p:nvPr/>
        </p:nvSpPr>
        <p:spPr>
          <a:xfrm>
            <a:off x="467360" y="1779905"/>
            <a:ext cx="258445" cy="24320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五角星 3"/>
          <p:cNvSpPr/>
          <p:nvPr/>
        </p:nvSpPr>
        <p:spPr>
          <a:xfrm>
            <a:off x="755650" y="2292350"/>
            <a:ext cx="258445" cy="24320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301105" y="627380"/>
            <a:ext cx="2813050" cy="3829685"/>
          </a:xfrm>
          <a:prstGeom prst="rect">
            <a:avLst/>
          </a:prstGeom>
          <a:solidFill>
            <a:schemeClr val="bg1"/>
          </a:solidFill>
        </p:spPr>
        <p:txBody>
          <a:bodyPr wrap="square" rtlCol="0">
            <a:spAutoFit/>
          </a:bodyPr>
          <a:lstStyle/>
          <a:p>
            <a:pPr eaLnBrk="1" latinLnBrk="0" hangingPunct="1">
              <a:lnSpc>
                <a:spcPct val="135000"/>
              </a:lnSpc>
            </a:pPr>
            <a:r>
              <a:rPr lang="zh-CN" altLang="en-US" dirty="0">
                <a:latin typeface="微软雅黑" panose="020B0503020204020204" charset="-122"/>
                <a:ea typeface="微软雅黑" panose="020B0503020204020204" charset="-122"/>
              </a:rPr>
              <a:t>教师点评：</a:t>
            </a:r>
            <a:endParaRPr lang="zh-CN" altLang="en-US" dirty="0">
              <a:latin typeface="微软雅黑" panose="020B0503020204020204" charset="-122"/>
              <a:ea typeface="微软雅黑" panose="020B0503020204020204" charset="-122"/>
            </a:endParaRPr>
          </a:p>
          <a:p>
            <a:pPr eaLnBrk="1" latinLnBrk="0" hangingPunct="1">
              <a:lnSpc>
                <a:spcPct val="135000"/>
              </a:lnSpc>
            </a:pPr>
            <a:r>
              <a:rPr lang="zh-CN" altLang="en-US" dirty="0">
                <a:latin typeface="微软雅黑" panose="020B0503020204020204" charset="-122"/>
                <a:ea typeface="微软雅黑" panose="020B0503020204020204" charset="-122"/>
              </a:rPr>
              <a:t>①书写清楚漂亮；</a:t>
            </a:r>
            <a:endParaRPr lang="zh-CN" altLang="en-US" dirty="0">
              <a:latin typeface="微软雅黑" panose="020B0503020204020204" charset="-122"/>
              <a:ea typeface="微软雅黑" panose="020B0503020204020204" charset="-122"/>
            </a:endParaRPr>
          </a:p>
          <a:p>
            <a:pPr eaLnBrk="1" latinLnBrk="0" hangingPunct="1">
              <a:lnSpc>
                <a:spcPct val="135000"/>
              </a:lnSpc>
            </a:pPr>
            <a:r>
              <a:rPr lang="zh-CN" altLang="en-US" dirty="0">
                <a:latin typeface="微软雅黑" panose="020B0503020204020204" charset="-122"/>
                <a:ea typeface="微软雅黑" panose="020B0503020204020204" charset="-122"/>
              </a:rPr>
              <a:t>②全篇行文较为流畅；</a:t>
            </a:r>
            <a:endParaRPr lang="zh-CN" altLang="en-US" dirty="0">
              <a:latin typeface="微软雅黑" panose="020B0503020204020204" charset="-122"/>
              <a:ea typeface="微软雅黑" panose="020B0503020204020204" charset="-122"/>
            </a:endParaRPr>
          </a:p>
          <a:p>
            <a:pPr eaLnBrk="1" latinLnBrk="0" hangingPunct="1">
              <a:lnSpc>
                <a:spcPct val="135000"/>
              </a:lnSpc>
            </a:pPr>
            <a:r>
              <a:rPr lang="zh-CN" altLang="en-US" dirty="0">
                <a:latin typeface="微软雅黑" panose="020B0503020204020204" charset="-122"/>
                <a:ea typeface="微软雅黑" panose="020B0503020204020204" charset="-122"/>
              </a:rPr>
              <a:t>③首段清楚地表达了写作背景与目的；</a:t>
            </a:r>
            <a:endParaRPr lang="zh-CN" altLang="en-US" dirty="0">
              <a:latin typeface="微软雅黑" panose="020B0503020204020204" charset="-122"/>
              <a:ea typeface="微软雅黑" panose="020B0503020204020204" charset="-122"/>
            </a:endParaRPr>
          </a:p>
          <a:p>
            <a:pPr eaLnBrk="1" latinLnBrk="0" hangingPunct="1">
              <a:lnSpc>
                <a:spcPct val="135000"/>
              </a:lnSpc>
            </a:pPr>
            <a:r>
              <a:rPr lang="zh-CN" altLang="en-US" dirty="0">
                <a:latin typeface="微软雅黑" panose="020B0503020204020204" charset="-122"/>
                <a:ea typeface="微软雅黑" panose="020B0503020204020204" charset="-122"/>
              </a:rPr>
              <a:t>④感谢付出从英语到活动再到传统文化，比较有层次感。</a:t>
            </a:r>
            <a:endParaRPr lang="zh-CN" altLang="en-US" dirty="0">
              <a:latin typeface="微软雅黑" panose="020B0503020204020204" charset="-122"/>
              <a:ea typeface="微软雅黑" panose="020B0503020204020204" charset="-122"/>
            </a:endParaRPr>
          </a:p>
          <a:p>
            <a:pPr eaLnBrk="1" latinLnBrk="0" hangingPunct="1">
              <a:lnSpc>
                <a:spcPct val="135000"/>
              </a:lnSpc>
            </a:pPr>
            <a:r>
              <a:rPr lang="zh-CN" altLang="en-US" dirty="0">
                <a:latin typeface="宋体" panose="02010600030101010101" pitchFamily="2" charset="-122"/>
              </a:rPr>
              <a:t>⑤</a:t>
            </a:r>
            <a:r>
              <a:rPr lang="en-US" altLang="zh-CN" sz="1800" dirty="0">
                <a:latin typeface="微软雅黑" panose="020B0503020204020204" charset="-122"/>
                <a:ea typeface="微软雅黑" panose="020B0503020204020204" charset="-122"/>
                <a:cs typeface="微软雅黑" panose="020B0503020204020204" charset="-122"/>
              </a:rPr>
              <a:t>“thus”</a:t>
            </a:r>
            <a:r>
              <a:rPr lang="zh-CN" altLang="en-US" sz="1800" dirty="0">
                <a:latin typeface="微软雅黑" panose="020B0503020204020204" charset="-122"/>
                <a:ea typeface="微软雅黑" panose="020B0503020204020204" charset="-122"/>
                <a:cs typeface="微软雅黑" panose="020B0503020204020204" charset="-122"/>
              </a:rPr>
              <a:t>是一个副词，不能引导句子。</a:t>
            </a:r>
            <a:endParaRPr lang="zh-CN" altLang="en-US" sz="1800" dirty="0">
              <a:latin typeface="微软雅黑" panose="020B0503020204020204" charset="-122"/>
              <a:ea typeface="微软雅黑" panose="020B0503020204020204" charset="-122"/>
              <a:cs typeface="微软雅黑" panose="020B0503020204020204" charset="-122"/>
            </a:endParaRPr>
          </a:p>
        </p:txBody>
      </p:sp>
      <p:cxnSp>
        <p:nvCxnSpPr>
          <p:cNvPr id="12" name="曲线连接符 11"/>
          <p:cNvCxnSpPr/>
          <p:nvPr/>
        </p:nvCxnSpPr>
        <p:spPr>
          <a:xfrm rot="5400000">
            <a:off x="971550" y="3291840"/>
            <a:ext cx="215900" cy="71755"/>
          </a:xfrm>
          <a:prstGeom prst="curvedConnector3">
            <a:avLst>
              <a:gd name="adj1" fmla="val 50147"/>
            </a:avLst>
          </a:prstGeom>
          <a:ln w="3492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曲线连接符 10"/>
          <p:cNvCxnSpPr/>
          <p:nvPr/>
        </p:nvCxnSpPr>
        <p:spPr>
          <a:xfrm rot="5400000" flipV="1">
            <a:off x="1097915" y="3201035"/>
            <a:ext cx="179705" cy="144145"/>
          </a:xfrm>
          <a:prstGeom prst="curvedConnector3">
            <a:avLst>
              <a:gd name="adj1" fmla="val 50177"/>
            </a:avLst>
          </a:prstGeom>
          <a:ln w="3492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014095" y="3291840"/>
            <a:ext cx="587375" cy="460375"/>
          </a:xfrm>
          <a:prstGeom prst="rect">
            <a:avLst/>
          </a:prstGeom>
          <a:noFill/>
        </p:spPr>
        <p:txBody>
          <a:bodyPr wrap="none" rtlCol="0">
            <a:spAutoFit/>
          </a:bodyPr>
          <a:p>
            <a:r>
              <a:rPr lang="en-US" altLang="zh-CN" sz="2400" b="1">
                <a:solidFill>
                  <a:srgbClr val="FF0000"/>
                </a:solidFill>
                <a:latin typeface="华文隶书" panose="02010800040101010101" charset="-122"/>
                <a:ea typeface="华文隶书" panose="02010800040101010101" charset="-122"/>
              </a:rPr>
              <a:t>and</a:t>
            </a:r>
            <a:endParaRPr lang="en-US" altLang="zh-CN" sz="2400" b="1">
              <a:solidFill>
                <a:srgbClr val="FF0000"/>
              </a:solidFill>
              <a:latin typeface="华文隶书" panose="02010800040101010101" charset="-122"/>
              <a:ea typeface="华文隶书"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3" grpId="0" bldLvl="0" animBg="1"/>
      <p:bldP spid="4" grpId="0" bldLvl="0" animBg="1"/>
      <p:bldP spid="15" grpId="0" bldLvl="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1524000" y="735013"/>
            <a:ext cx="1379538" cy="150177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74" idx="1"/>
          </p:cNvCxnSpPr>
          <p:nvPr/>
        </p:nvCxnSpPr>
        <p:spPr>
          <a:xfrm>
            <a:off x="757238" y="1225550"/>
            <a:ext cx="2146300" cy="1011238"/>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819150" y="1636713"/>
            <a:ext cx="2084388" cy="60007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384175" y="2236788"/>
            <a:ext cx="2519363" cy="31591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75" idx="3"/>
          </p:cNvCxnSpPr>
          <p:nvPr/>
        </p:nvCxnSpPr>
        <p:spPr>
          <a:xfrm flipV="1">
            <a:off x="1801813" y="2236788"/>
            <a:ext cx="1101725" cy="132715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58" idx="2"/>
          </p:cNvCxnSpPr>
          <p:nvPr/>
        </p:nvCxnSpPr>
        <p:spPr>
          <a:xfrm flipV="1">
            <a:off x="1352550" y="2236788"/>
            <a:ext cx="1550988" cy="579437"/>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57" idx="5"/>
          </p:cNvCxnSpPr>
          <p:nvPr/>
        </p:nvCxnSpPr>
        <p:spPr>
          <a:xfrm flipH="1" flipV="1">
            <a:off x="2903538" y="2236788"/>
            <a:ext cx="508000" cy="116205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flipV="1">
            <a:off x="2903538" y="2246313"/>
            <a:ext cx="923925" cy="161607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2562225" y="2246313"/>
            <a:ext cx="349250" cy="222885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76" idx="3"/>
          </p:cNvCxnSpPr>
          <p:nvPr/>
        </p:nvCxnSpPr>
        <p:spPr>
          <a:xfrm flipV="1">
            <a:off x="1473200" y="2246313"/>
            <a:ext cx="1430338" cy="240982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flipV="1">
            <a:off x="2928938" y="2266950"/>
            <a:ext cx="931862" cy="24765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2482850" y="585788"/>
            <a:ext cx="420688" cy="160972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2903538" y="565150"/>
            <a:ext cx="882650" cy="1671638"/>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rot="10498052">
            <a:off x="3522663" y="282575"/>
            <a:ext cx="565150" cy="56356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sp>
        <p:nvSpPr>
          <p:cNvPr id="57" name="椭圆 56"/>
          <p:cNvSpPr/>
          <p:nvPr/>
        </p:nvSpPr>
        <p:spPr>
          <a:xfrm rot="10498052">
            <a:off x="3386138" y="3357563"/>
            <a:ext cx="228600" cy="22860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sp>
        <p:nvSpPr>
          <p:cNvPr id="58" name="椭圆 57"/>
          <p:cNvSpPr/>
          <p:nvPr/>
        </p:nvSpPr>
        <p:spPr>
          <a:xfrm rot="10498052">
            <a:off x="1123950" y="2713038"/>
            <a:ext cx="228600" cy="22860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grpSp>
        <p:nvGrpSpPr>
          <p:cNvPr id="59" name="组合 58"/>
          <p:cNvGrpSpPr/>
          <p:nvPr/>
        </p:nvGrpSpPr>
        <p:grpSpPr>
          <a:xfrm>
            <a:off x="1114382" y="352194"/>
            <a:ext cx="818269" cy="818269"/>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a typeface="微软雅黑" panose="020B0503020204020204" charset="-122"/>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grpSp>
      <p:grpSp>
        <p:nvGrpSpPr>
          <p:cNvPr id="62" name="组合 61"/>
          <p:cNvGrpSpPr/>
          <p:nvPr/>
        </p:nvGrpSpPr>
        <p:grpSpPr>
          <a:xfrm>
            <a:off x="73840" y="2205819"/>
            <a:ext cx="621031" cy="621031"/>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a typeface="微软雅黑" panose="020B0503020204020204" charset="-122"/>
              </a:endParaRPr>
            </a:p>
          </p:txBody>
        </p:sp>
        <p:sp>
          <p:nvSpPr>
            <p:cNvPr id="64" name="椭圆 6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grpSp>
      <p:grpSp>
        <p:nvGrpSpPr>
          <p:cNvPr id="65" name="组合 64"/>
          <p:cNvGrpSpPr/>
          <p:nvPr/>
        </p:nvGrpSpPr>
        <p:grpSpPr>
          <a:xfrm>
            <a:off x="2327004" y="431119"/>
            <a:ext cx="310515" cy="31051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a typeface="微软雅黑" panose="020B0503020204020204" charset="-122"/>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grpSp>
      <p:grpSp>
        <p:nvGrpSpPr>
          <p:cNvPr id="68" name="组合 67"/>
          <p:cNvGrpSpPr/>
          <p:nvPr/>
        </p:nvGrpSpPr>
        <p:grpSpPr>
          <a:xfrm>
            <a:off x="626990" y="2559749"/>
            <a:ext cx="310515" cy="310515"/>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a typeface="微软雅黑" panose="020B0503020204020204" charset="-122"/>
              </a:endParaRPr>
            </a:p>
          </p:txBody>
        </p:sp>
        <p:sp>
          <p:nvSpPr>
            <p:cNvPr id="70" name="椭圆 6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grpSp>
      <p:grpSp>
        <p:nvGrpSpPr>
          <p:cNvPr id="71" name="组合 70"/>
          <p:cNvGrpSpPr/>
          <p:nvPr/>
        </p:nvGrpSpPr>
        <p:grpSpPr>
          <a:xfrm>
            <a:off x="2281622" y="4195280"/>
            <a:ext cx="561055" cy="561055"/>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a typeface="微软雅黑" panose="020B0503020204020204" charset="-122"/>
              </a:endParaRPr>
            </a:p>
          </p:txBody>
        </p:sp>
        <p:sp>
          <p:nvSpPr>
            <p:cNvPr id="73" name="椭圆 7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grpSp>
      <p:sp>
        <p:nvSpPr>
          <p:cNvPr id="74" name="椭圆 73"/>
          <p:cNvSpPr/>
          <p:nvPr/>
        </p:nvSpPr>
        <p:spPr>
          <a:xfrm rot="10498052">
            <a:off x="555625" y="1038225"/>
            <a:ext cx="228600" cy="22860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sp>
        <p:nvSpPr>
          <p:cNvPr id="75" name="椭圆 74"/>
          <p:cNvSpPr/>
          <p:nvPr/>
        </p:nvSpPr>
        <p:spPr>
          <a:xfrm rot="10498052">
            <a:off x="1708150" y="3549650"/>
            <a:ext cx="114300" cy="11430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sp>
        <p:nvSpPr>
          <p:cNvPr id="76" name="椭圆 75"/>
          <p:cNvSpPr/>
          <p:nvPr/>
        </p:nvSpPr>
        <p:spPr>
          <a:xfrm rot="10498052">
            <a:off x="1285875" y="4629150"/>
            <a:ext cx="228600" cy="22860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grpSp>
        <p:nvGrpSpPr>
          <p:cNvPr id="77" name="组合 76"/>
          <p:cNvGrpSpPr/>
          <p:nvPr/>
        </p:nvGrpSpPr>
        <p:grpSpPr>
          <a:xfrm>
            <a:off x="3671470" y="3707180"/>
            <a:ext cx="310515" cy="310515"/>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a typeface="微软雅黑" panose="020B0503020204020204" charset="-122"/>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grpSp>
      <p:grpSp>
        <p:nvGrpSpPr>
          <p:cNvPr id="80" name="组合 79"/>
          <p:cNvGrpSpPr/>
          <p:nvPr/>
        </p:nvGrpSpPr>
        <p:grpSpPr>
          <a:xfrm>
            <a:off x="642910" y="857238"/>
            <a:ext cx="4286280" cy="3000396"/>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a typeface="微软雅黑" panose="020B0503020204020204" charset="-122"/>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charset="-122"/>
              </a:endParaRPr>
            </a:p>
          </p:txBody>
        </p:sp>
      </p:grpSp>
      <p:sp>
        <p:nvSpPr>
          <p:cNvPr id="16411" name="TextBox 82"/>
          <p:cNvSpPr txBox="1">
            <a:spLocks noChangeArrowheads="1"/>
          </p:cNvSpPr>
          <p:nvPr/>
        </p:nvSpPr>
        <p:spPr bwMode="auto">
          <a:xfrm>
            <a:off x="4572000" y="1476375"/>
            <a:ext cx="4605655" cy="1076325"/>
          </a:xfrm>
          <a:prstGeom prst="rect">
            <a:avLst/>
          </a:prstGeom>
          <a:noFill/>
          <a:ln w="9525">
            <a:noFill/>
            <a:miter lim="800000"/>
          </a:ln>
        </p:spPr>
        <p:txBody>
          <a:bodyPr wrap="square">
            <a:spAutoFit/>
          </a:bodyPr>
          <a:lstStyle/>
          <a:p>
            <a:r>
              <a:rPr lang="en-US" altLang="zh-CN" sz="3200" b="1" dirty="0">
                <a:solidFill>
                  <a:srgbClr val="002060"/>
                </a:solidFill>
                <a:latin typeface="Times New Roman" panose="02020603050405020304" pitchFamily="18" charset="0"/>
                <a:ea typeface="微软雅黑" panose="020B0503020204020204" charset="-122"/>
              </a:rPr>
              <a:t>             Letter of Congratulations+Thanks</a:t>
            </a:r>
            <a:endParaRPr lang="en-US" altLang="zh-CN" sz="3200" b="1" dirty="0">
              <a:solidFill>
                <a:srgbClr val="002060"/>
              </a:solidFill>
              <a:latin typeface="Times New Roman" panose="02020603050405020304" pitchFamily="18" charset="0"/>
              <a:ea typeface="微软雅黑" panose="020B0503020204020204" charset="-122"/>
            </a:endParaRPr>
          </a:p>
        </p:txBody>
      </p:sp>
      <p:sp>
        <p:nvSpPr>
          <p:cNvPr id="85" name="椭圆 84"/>
          <p:cNvSpPr/>
          <p:nvPr/>
        </p:nvSpPr>
        <p:spPr>
          <a:xfrm rot="10498052">
            <a:off x="3722688" y="4579938"/>
            <a:ext cx="276225" cy="276225"/>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pic>
        <p:nvPicPr>
          <p:cNvPr id="3" name="图片 2" descr="timg (1)"/>
          <p:cNvPicPr>
            <a:picLocks noChangeAspect="1"/>
          </p:cNvPicPr>
          <p:nvPr/>
        </p:nvPicPr>
        <p:blipFill>
          <a:blip r:embed="rId1"/>
          <a:stretch>
            <a:fillRect/>
          </a:stretch>
        </p:blipFill>
        <p:spPr>
          <a:xfrm>
            <a:off x="1200785" y="1489075"/>
            <a:ext cx="3175635" cy="1857375"/>
          </a:xfrm>
          <a:prstGeom prst="rect">
            <a:avLst/>
          </a:prstGeom>
        </p:spPr>
      </p:pic>
      <p:sp>
        <p:nvSpPr>
          <p:cNvPr id="2" name="TextBox 82"/>
          <p:cNvSpPr txBox="1">
            <a:spLocks noChangeArrowheads="1"/>
          </p:cNvSpPr>
          <p:nvPr/>
        </p:nvSpPr>
        <p:spPr bwMode="auto">
          <a:xfrm>
            <a:off x="5214620" y="3134995"/>
            <a:ext cx="3851275" cy="460375"/>
          </a:xfrm>
          <a:prstGeom prst="rect">
            <a:avLst/>
          </a:prstGeom>
          <a:noFill/>
          <a:ln w="9525">
            <a:noFill/>
            <a:miter lim="800000"/>
          </a:ln>
        </p:spPr>
        <p:txBody>
          <a:bodyPr wrap="square">
            <a:spAutoFit/>
          </a:bodyPr>
          <a:lstStyle/>
          <a:p>
            <a:r>
              <a:rPr lang="en-US" altLang="zh-CN" sz="2400" b="1" dirty="0">
                <a:solidFill>
                  <a:srgbClr val="002060"/>
                </a:solidFill>
                <a:latin typeface="Times New Roman" panose="02020603050405020304" pitchFamily="18" charset="0"/>
                <a:ea typeface="微软雅黑" panose="020B0503020204020204" charset="-122"/>
              </a:rPr>
              <a:t>  </a:t>
            </a:r>
            <a:r>
              <a:rPr lang="zh-CN" altLang="en-US" sz="2400" b="1" dirty="0">
                <a:solidFill>
                  <a:srgbClr val="002060"/>
                </a:solidFill>
                <a:latin typeface="Times New Roman" panose="02020603050405020304" pitchFamily="18" charset="0"/>
                <a:ea typeface="微软雅黑" panose="020B0503020204020204" charset="-122"/>
              </a:rPr>
              <a:t>浙江省缙云中学 李晓慧</a:t>
            </a:r>
            <a:endParaRPr lang="zh-CN" altLang="en-US" sz="2400" b="1" dirty="0">
              <a:solidFill>
                <a:srgbClr val="002060"/>
              </a:solidFill>
              <a:latin typeface="Times New Roman" panose="02020603050405020304" pitchFamily="18" charset="0"/>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Administrator\Desktop\微立体创业计划\001.png"/>
          <p:cNvPicPr>
            <a:picLocks noChangeAspect="1" noChangeArrowheads="1"/>
          </p:cNvPicPr>
          <p:nvPr/>
        </p:nvPicPr>
        <p:blipFill>
          <a:blip r:embed="rId1"/>
          <a:srcRect/>
          <a:stretch>
            <a:fillRect/>
          </a:stretch>
        </p:blipFill>
        <p:spPr bwMode="auto">
          <a:xfrm>
            <a:off x="1138238" y="1323975"/>
            <a:ext cx="1966912" cy="1966913"/>
          </a:xfrm>
          <a:prstGeom prst="rect">
            <a:avLst/>
          </a:prstGeom>
          <a:noFill/>
          <a:ln w="9525">
            <a:noFill/>
            <a:miter lim="800000"/>
            <a:headEnd/>
            <a:tailEnd/>
          </a:ln>
        </p:spPr>
      </p:pic>
      <p:pic>
        <p:nvPicPr>
          <p:cNvPr id="118" name="Picture 3" descr="C:\Users\Administrator\Desktop\微立体创业计划\002.png"/>
          <p:cNvPicPr>
            <a:picLocks noChangeAspect="1" noChangeArrowheads="1"/>
          </p:cNvPicPr>
          <p:nvPr/>
        </p:nvPicPr>
        <p:blipFill>
          <a:blip r:embed="rId2"/>
          <a:srcRect/>
          <a:stretch>
            <a:fillRect/>
          </a:stretch>
        </p:blipFill>
        <p:spPr bwMode="auto">
          <a:xfrm>
            <a:off x="1419225" y="1131888"/>
            <a:ext cx="2230438" cy="2230437"/>
          </a:xfrm>
          <a:prstGeom prst="rect">
            <a:avLst/>
          </a:prstGeom>
          <a:noFill/>
          <a:effectLst>
            <a:outerShdw blurRad="292100" dist="177800" dir="2460000" sx="99000" sy="99000" algn="l" rotWithShape="0">
              <a:prstClr val="black">
                <a:alpha val="39000"/>
              </a:prstClr>
            </a:outerShdw>
          </a:effectLst>
        </p:spPr>
      </p:pic>
      <p:grpSp>
        <p:nvGrpSpPr>
          <p:cNvPr id="125" name="组合 124"/>
          <p:cNvGrpSpPr/>
          <p:nvPr/>
        </p:nvGrpSpPr>
        <p:grpSpPr>
          <a:xfrm>
            <a:off x="6327053" y="4110383"/>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28" name="组合 127"/>
          <p:cNvGrpSpPr/>
          <p:nvPr/>
        </p:nvGrpSpPr>
        <p:grpSpPr>
          <a:xfrm>
            <a:off x="4758018" y="4605222"/>
            <a:ext cx="630120"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1" name="组合 130"/>
          <p:cNvGrpSpPr/>
          <p:nvPr/>
        </p:nvGrpSpPr>
        <p:grpSpPr>
          <a:xfrm>
            <a:off x="5436688"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0" name="组合 139"/>
          <p:cNvGrpSpPr/>
          <p:nvPr/>
        </p:nvGrpSpPr>
        <p:grpSpPr>
          <a:xfrm>
            <a:off x="3962506" y="4528455"/>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49" name="组合 148"/>
          <p:cNvGrpSpPr/>
          <p:nvPr/>
        </p:nvGrpSpPr>
        <p:grpSpPr>
          <a:xfrm>
            <a:off x="4419626" y="4323809"/>
            <a:ext cx="223042"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55" name="组合 154"/>
          <p:cNvGrpSpPr/>
          <p:nvPr/>
        </p:nvGrpSpPr>
        <p:grpSpPr>
          <a:xfrm>
            <a:off x="1275195" y="4605224"/>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sp>
        <p:nvSpPr>
          <p:cNvPr id="26639" name="TextBox 1"/>
          <p:cNvSpPr txBox="1">
            <a:spLocks noChangeArrowheads="1"/>
          </p:cNvSpPr>
          <p:nvPr/>
        </p:nvSpPr>
        <p:spPr bwMode="auto">
          <a:xfrm>
            <a:off x="1943100" y="1663700"/>
            <a:ext cx="1154113" cy="1174750"/>
          </a:xfrm>
          <a:prstGeom prst="rect">
            <a:avLst/>
          </a:prstGeom>
          <a:noFill/>
          <a:ln w="9525">
            <a:noFill/>
            <a:miter lim="800000"/>
          </a:ln>
        </p:spPr>
        <p:txBody>
          <a:bodyPr lIns="67995" tIns="33997" rIns="67995" bIns="33997">
            <a:spAutoFit/>
          </a:bodyPr>
          <a:lstStyle/>
          <a:p>
            <a:pPr algn="ctr"/>
            <a:r>
              <a:rPr lang="en-US" altLang="zh-CN" sz="7200" b="1">
                <a:solidFill>
                  <a:srgbClr val="002060"/>
                </a:solidFill>
                <a:latin typeface="微软雅黑" panose="020B0503020204020204" charset="-122"/>
                <a:ea typeface="微软雅黑" panose="020B0503020204020204" charset="-122"/>
              </a:rPr>
              <a:t>5</a:t>
            </a:r>
            <a:endParaRPr lang="zh-CN" altLang="en-US" sz="7200" b="1">
              <a:solidFill>
                <a:srgbClr val="002060"/>
              </a:solidFill>
              <a:latin typeface="微软雅黑" panose="020B0503020204020204" charset="-122"/>
              <a:ea typeface="微软雅黑" panose="020B0503020204020204" charset="-122"/>
            </a:endParaRPr>
          </a:p>
        </p:txBody>
      </p:sp>
      <p:sp>
        <p:nvSpPr>
          <p:cNvPr id="26640" name="TextBox 62"/>
          <p:cNvSpPr txBox="1">
            <a:spLocks noChangeArrowheads="1"/>
          </p:cNvSpPr>
          <p:nvPr/>
        </p:nvSpPr>
        <p:spPr bwMode="auto">
          <a:xfrm>
            <a:off x="3995738" y="1995488"/>
            <a:ext cx="2214880" cy="706755"/>
          </a:xfrm>
          <a:prstGeom prst="rect">
            <a:avLst/>
          </a:prstGeom>
          <a:noFill/>
          <a:ln w="9525">
            <a:noFill/>
            <a:miter lim="800000"/>
          </a:ln>
        </p:spPr>
        <p:txBody>
          <a:bodyPr wrap="none">
            <a:spAutoFit/>
          </a:bodyPr>
          <a:lstStyle/>
          <a:p>
            <a:r>
              <a:rPr lang="zh-CN" altLang="en-US" sz="4000" b="1" dirty="0">
                <a:solidFill>
                  <a:srgbClr val="002060"/>
                </a:solidFill>
                <a:latin typeface="微软雅黑" panose="020B0503020204020204" charset="-122"/>
                <a:ea typeface="微软雅黑" panose="020B0503020204020204" charset="-122"/>
              </a:rPr>
              <a:t>参考范文</a:t>
            </a:r>
            <a:endParaRPr lang="zh-CN" altLang="en-US" sz="4000" b="1" dirty="0">
              <a:solidFill>
                <a:srgbClr val="00206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7950" y="51435"/>
            <a:ext cx="8922385" cy="5217160"/>
          </a:xfrm>
          <a:prstGeom prst="rect">
            <a:avLst/>
          </a:prstGeom>
          <a:noFill/>
          <a:ln w="28575" cmpd="sng">
            <a:solidFill>
              <a:srgbClr val="FF0000"/>
            </a:solidFill>
            <a:prstDash val="sysDot"/>
          </a:ln>
        </p:spPr>
        <p:txBody>
          <a:bodyPr wrap="square" rtlCol="0" anchor="t">
            <a:spAutoFit/>
          </a:bodyPr>
          <a:p>
            <a:pPr marL="0" marR="0" lvl="0" indent="266700" defTabSz="914400" rtl="0" eaLnBrk="1" fontAlgn="base" latinLnBrk="0" hangingPunct="1">
              <a:lnSpc>
                <a:spcPct val="85000"/>
              </a:lnSpc>
              <a:spcBef>
                <a:spcPts val="0"/>
              </a:spcBef>
              <a:spcAft>
                <a:spcPts val="0"/>
              </a:spcAft>
              <a:buClrTx/>
              <a:buSzTx/>
              <a:buFontTx/>
              <a:buNone/>
            </a:pP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Dear John,</a:t>
            </a:r>
            <a:endParaRPr kumimoji="0" lang="zh-CN"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defTabSz="914400" rtl="0" eaLnBrk="0" fontAlgn="base" latinLnBrk="0" hangingPunct="0">
              <a:lnSpc>
                <a:spcPct val="85000"/>
              </a:lnSpc>
              <a:spcBef>
                <a:spcPts val="0"/>
              </a:spcBef>
              <a:spcAft>
                <a:spcPts val="0"/>
              </a:spcAft>
              <a:buClrTx/>
              <a:buSzTx/>
              <a:buFontTx/>
              <a:buNone/>
            </a:pPr>
            <a:r>
              <a:rPr lang="en-US"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     </a:t>
            </a: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I am writing to </a:t>
            </a:r>
            <a:r>
              <a:rPr lang="zh-CN" altLang="zh-CN" sz="2800" dirty="0" smtClean="0">
                <a:ln>
                  <a:noFill/>
                </a:ln>
                <a:solidFill>
                  <a:srgbClr val="0000FF"/>
                </a:solidFill>
                <a:effectLst/>
                <a:latin typeface="Times New Roman" panose="02020603050405020304" pitchFamily="18" charset="0"/>
                <a:cs typeface="Times New Roman" panose="02020603050405020304" pitchFamily="18" charset="0"/>
                <a:sym typeface="+mn-ea"/>
              </a:rPr>
              <a:t>offer my sincere congratulations to </a:t>
            </a: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you </a:t>
            </a:r>
            <a:r>
              <a:rPr lang="en-US"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 </a:t>
            </a:r>
            <a:endParaRPr kumimoji="0" lang="en-US" altLang="zh-CN" sz="2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defTabSz="914400" rtl="0" eaLnBrk="0" fontAlgn="base" latinLnBrk="0" hangingPunct="0">
              <a:lnSpc>
                <a:spcPct val="85000"/>
              </a:lnSpc>
              <a:spcBef>
                <a:spcPts val="0"/>
              </a:spcBef>
              <a:spcAft>
                <a:spcPts val="0"/>
              </a:spcAft>
              <a:buClrTx/>
              <a:buSzTx/>
              <a:buFontTx/>
              <a:buNone/>
            </a:pPr>
            <a:r>
              <a:rPr lang="zh-CN" altLang="zh-CN" sz="2800" dirty="0" smtClean="0">
                <a:ln>
                  <a:noFill/>
                </a:ln>
                <a:solidFill>
                  <a:srgbClr val="0000FF"/>
                </a:solidFill>
                <a:effectLst/>
                <a:latin typeface="Times New Roman" panose="02020603050405020304" pitchFamily="18" charset="0"/>
                <a:cs typeface="Times New Roman" panose="02020603050405020304" pitchFamily="18" charset="0"/>
                <a:sym typeface="+mn-ea"/>
              </a:rPr>
              <a:t>on</a:t>
            </a: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 your winning the award. As your student, I just want </a:t>
            </a:r>
            <a:endPar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endParaRPr>
          </a:p>
          <a:p>
            <a:pPr marL="0" marR="0" lvl="0" indent="266700" defTabSz="914400" rtl="0" eaLnBrk="0" fontAlgn="base" latinLnBrk="0" hangingPunct="0">
              <a:lnSpc>
                <a:spcPct val="85000"/>
              </a:lnSpc>
              <a:spcBef>
                <a:spcPts val="0"/>
              </a:spcBef>
              <a:spcAft>
                <a:spcPts val="0"/>
              </a:spcAft>
              <a:buClrTx/>
              <a:buSzTx/>
              <a:buFontTx/>
              <a:buNone/>
            </a:pP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you to know how glad I am </a:t>
            </a:r>
            <a:r>
              <a:rPr lang="zh-CN" altLang="zh-CN" sz="2800" dirty="0" smtClean="0">
                <a:ln>
                  <a:noFill/>
                </a:ln>
                <a:solidFill>
                  <a:srgbClr val="0000FF"/>
                </a:solidFill>
                <a:effectLst/>
                <a:latin typeface="Times New Roman" panose="02020603050405020304" pitchFamily="18" charset="0"/>
                <a:cs typeface="Times New Roman" panose="02020603050405020304" pitchFamily="18" charset="0"/>
                <a:sym typeface="+mn-ea"/>
              </a:rPr>
              <a:t>at your achievement</a:t>
            </a: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a:t>
            </a:r>
            <a:endParaRPr kumimoji="0" lang="zh-CN"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defTabSz="914400" rtl="0" eaLnBrk="0" fontAlgn="base" latinLnBrk="0" hangingPunct="0">
              <a:lnSpc>
                <a:spcPct val="85000"/>
              </a:lnSpc>
              <a:spcBef>
                <a:spcPts val="0"/>
              </a:spcBef>
              <a:spcAft>
                <a:spcPts val="0"/>
              </a:spcAft>
              <a:buClrTx/>
              <a:buSzTx/>
              <a:buFontTx/>
              <a:buNone/>
            </a:pPr>
            <a:r>
              <a:rPr lang="en-US"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     </a:t>
            </a: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For these years, you</a:t>
            </a:r>
            <a:r>
              <a:rPr lang="en-US" altLang="zh-CN" sz="2800" dirty="0" smtClean="0">
                <a:solidFill>
                  <a:srgbClr val="000000"/>
                </a:solidFill>
                <a:latin typeface="Arial" panose="020B0604020202020204"/>
                <a:cs typeface="Times New Roman" panose="02020603050405020304" pitchFamily="18" charset="0"/>
                <a:sym typeface="+mn-ea"/>
              </a:rPr>
              <a:t>’</a:t>
            </a: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ve </a:t>
            </a:r>
            <a:r>
              <a:rPr lang="zh-CN" altLang="zh-CN" sz="2800" dirty="0" smtClean="0">
                <a:ln>
                  <a:noFill/>
                </a:ln>
                <a:solidFill>
                  <a:srgbClr val="0000FF"/>
                </a:solidFill>
                <a:effectLst/>
                <a:latin typeface="Times New Roman" panose="02020603050405020304" pitchFamily="18" charset="0"/>
                <a:cs typeface="Times New Roman" panose="02020603050405020304" pitchFamily="18" charset="0"/>
                <a:sym typeface="+mn-ea"/>
              </a:rPr>
              <a:t>shown great passion </a:t>
            </a: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in teaching </a:t>
            </a:r>
            <a:endParaRPr kumimoji="0" lang="en-US" altLang="zh-CN" sz="2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defTabSz="914400" rtl="0" eaLnBrk="0" fontAlgn="base" latinLnBrk="0" hangingPunct="0">
              <a:lnSpc>
                <a:spcPct val="85000"/>
              </a:lnSpc>
              <a:spcBef>
                <a:spcPts val="0"/>
              </a:spcBef>
              <a:spcAft>
                <a:spcPts val="0"/>
              </a:spcAft>
              <a:buClrTx/>
              <a:buSzTx/>
              <a:buFontTx/>
              <a:buNone/>
            </a:pP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and kept on improving our English ability. </a:t>
            </a:r>
            <a:r>
              <a:rPr lang="zh-CN" altLang="zh-CN" sz="2800" b="1" dirty="0" smtClean="0">
                <a:ln>
                  <a:noFill/>
                </a:ln>
                <a:solidFill>
                  <a:srgbClr val="0000FF"/>
                </a:solidFill>
                <a:effectLst/>
                <a:latin typeface="Times New Roman" panose="02020603050405020304" pitchFamily="18" charset="0"/>
                <a:cs typeface="Times New Roman" panose="02020603050405020304" pitchFamily="18" charset="0"/>
                <a:sym typeface="+mn-ea"/>
              </a:rPr>
              <a:t>It is </a:t>
            </a:r>
            <a:r>
              <a:rPr lang="zh-CN" altLang="zh-CN" sz="2800" u="sng" dirty="0" smtClean="0">
                <a:ln>
                  <a:noFill/>
                </a:ln>
                <a:solidFill>
                  <a:srgbClr val="000000"/>
                </a:solidFill>
                <a:effectLst/>
                <a:latin typeface="Times New Roman" panose="02020603050405020304" pitchFamily="18" charset="0"/>
                <a:cs typeface="Times New Roman" panose="02020603050405020304" pitchFamily="18" charset="0"/>
                <a:sym typeface="+mn-ea"/>
              </a:rPr>
              <a:t>your </a:t>
            </a:r>
            <a:endParaRPr kumimoji="0" lang="en-US" altLang="zh-CN" sz="2800" b="0" i="0" u="sng"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defTabSz="914400" rtl="0" eaLnBrk="0" fontAlgn="base" latinLnBrk="0" hangingPunct="0">
              <a:lnSpc>
                <a:spcPct val="85000"/>
              </a:lnSpc>
              <a:spcBef>
                <a:spcPts val="0"/>
              </a:spcBef>
              <a:spcAft>
                <a:spcPts val="0"/>
              </a:spcAft>
              <a:buClrTx/>
              <a:buSzTx/>
              <a:buFontTx/>
              <a:buNone/>
            </a:pPr>
            <a:r>
              <a:rPr lang="zh-CN" altLang="zh-CN" sz="2800" u="sng" dirty="0" smtClean="0">
                <a:ln>
                  <a:noFill/>
                </a:ln>
                <a:solidFill>
                  <a:srgbClr val="000000"/>
                </a:solidFill>
                <a:effectLst/>
                <a:latin typeface="Times New Roman" panose="02020603050405020304" pitchFamily="18" charset="0"/>
                <a:cs typeface="Times New Roman" panose="02020603050405020304" pitchFamily="18" charset="0"/>
                <a:sym typeface="+mn-ea"/>
              </a:rPr>
              <a:t>humorous and instructive teaching</a:t>
            </a: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 </a:t>
            </a:r>
            <a:r>
              <a:rPr lang="zh-CN" altLang="zh-CN" sz="2800" b="1" dirty="0" smtClean="0">
                <a:ln>
                  <a:noFill/>
                </a:ln>
                <a:solidFill>
                  <a:srgbClr val="0000FF"/>
                </a:solidFill>
                <a:effectLst/>
                <a:latin typeface="Times New Roman" panose="02020603050405020304" pitchFamily="18" charset="0"/>
                <a:cs typeface="Times New Roman" panose="02020603050405020304" pitchFamily="18" charset="0"/>
                <a:sym typeface="+mn-ea"/>
              </a:rPr>
              <a:t>that</a:t>
            </a: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 makes English </a:t>
            </a:r>
            <a:endParaRPr kumimoji="0" lang="en-US" altLang="zh-CN" sz="2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defTabSz="914400" rtl="0" eaLnBrk="0" fontAlgn="base" latinLnBrk="0" hangingPunct="0">
              <a:lnSpc>
                <a:spcPct val="85000"/>
              </a:lnSpc>
              <a:spcBef>
                <a:spcPts val="0"/>
              </a:spcBef>
              <a:spcAft>
                <a:spcPts val="0"/>
              </a:spcAft>
              <a:buClrTx/>
              <a:buSzTx/>
              <a:buFontTx/>
              <a:buNone/>
            </a:pP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learning </a:t>
            </a:r>
            <a:r>
              <a:rPr lang="zh-CN" altLang="zh-CN" sz="2800" dirty="0" smtClean="0">
                <a:ln>
                  <a:noFill/>
                </a:ln>
                <a:solidFill>
                  <a:srgbClr val="0000FF"/>
                </a:solidFill>
                <a:effectLst/>
                <a:latin typeface="Times New Roman" panose="02020603050405020304" pitchFamily="18" charset="0"/>
                <a:cs typeface="Times New Roman" panose="02020603050405020304" pitchFamily="18" charset="0"/>
                <a:sym typeface="+mn-ea"/>
              </a:rPr>
              <a:t>an entertaining and eye-opening experience </a:t>
            </a: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for </a:t>
            </a:r>
            <a:endParaRPr kumimoji="0" lang="en-US" altLang="zh-CN" sz="2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defTabSz="914400" rtl="0" eaLnBrk="0" fontAlgn="base" latinLnBrk="0" hangingPunct="0">
              <a:lnSpc>
                <a:spcPct val="85000"/>
              </a:lnSpc>
              <a:spcBef>
                <a:spcPts val="0"/>
              </a:spcBef>
              <a:spcAft>
                <a:spcPts val="0"/>
              </a:spcAft>
              <a:buClrTx/>
              <a:buSzTx/>
              <a:buFontTx/>
              <a:buNone/>
            </a:pP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us.</a:t>
            </a:r>
            <a:r>
              <a:rPr lang="zh-CN" altLang="zh-CN" sz="2800" dirty="0" smtClean="0">
                <a:ln>
                  <a:noFill/>
                </a:ln>
                <a:solidFill>
                  <a:srgbClr val="0000FF"/>
                </a:solidFill>
                <a:effectLst/>
                <a:latin typeface="Times New Roman" panose="02020603050405020304" pitchFamily="18" charset="0"/>
                <a:cs typeface="Times New Roman" panose="02020603050405020304" pitchFamily="18" charset="0"/>
                <a:sym typeface="+mn-ea"/>
              </a:rPr>
              <a:t>Without</a:t>
            </a: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 your selfless devotion, we </a:t>
            </a:r>
            <a:r>
              <a:rPr lang="zh-CN" altLang="zh-CN" sz="2800" dirty="0" smtClean="0">
                <a:ln>
                  <a:noFill/>
                </a:ln>
                <a:solidFill>
                  <a:srgbClr val="0000FF"/>
                </a:solidFill>
                <a:effectLst/>
                <a:latin typeface="Times New Roman" panose="02020603050405020304" pitchFamily="18" charset="0"/>
                <a:cs typeface="Times New Roman" panose="02020603050405020304" pitchFamily="18" charset="0"/>
                <a:sym typeface="+mn-ea"/>
              </a:rPr>
              <a:t>couldn</a:t>
            </a:r>
            <a:r>
              <a:rPr lang="en-US" altLang="zh-CN" sz="2800" dirty="0" smtClean="0">
                <a:solidFill>
                  <a:srgbClr val="0000FF"/>
                </a:solidFill>
                <a:latin typeface="Arial" panose="020B0604020202020204"/>
                <a:cs typeface="Times New Roman" panose="02020603050405020304" pitchFamily="18" charset="0"/>
                <a:sym typeface="+mn-ea"/>
              </a:rPr>
              <a:t>’</a:t>
            </a:r>
            <a:r>
              <a:rPr lang="zh-CN" altLang="zh-CN" sz="2800" dirty="0" smtClean="0">
                <a:ln>
                  <a:noFill/>
                </a:ln>
                <a:solidFill>
                  <a:srgbClr val="0000FF"/>
                </a:solidFill>
                <a:effectLst/>
                <a:latin typeface="Times New Roman" panose="02020603050405020304" pitchFamily="18" charset="0"/>
                <a:cs typeface="Times New Roman" panose="02020603050405020304" pitchFamily="18" charset="0"/>
                <a:sym typeface="+mn-ea"/>
              </a:rPr>
              <a:t>t have made </a:t>
            </a:r>
            <a:endParaRPr kumimoji="0" lang="en-US" altLang="zh-CN" sz="2800" b="0"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defTabSz="914400" rtl="0" eaLnBrk="0" fontAlgn="base" latinLnBrk="0" hangingPunct="0">
              <a:lnSpc>
                <a:spcPct val="85000"/>
              </a:lnSpc>
              <a:spcBef>
                <a:spcPts val="0"/>
              </a:spcBef>
              <a:spcAft>
                <a:spcPts val="0"/>
              </a:spcAft>
              <a:buClrTx/>
              <a:buSzTx/>
              <a:buFontTx/>
              <a:buNone/>
            </a:pPr>
            <a:r>
              <a:rPr lang="zh-CN" altLang="zh-CN" sz="2800" dirty="0" smtClean="0">
                <a:ln>
                  <a:noFill/>
                </a:ln>
                <a:solidFill>
                  <a:srgbClr val="0000FF"/>
                </a:solidFill>
                <a:effectLst/>
                <a:latin typeface="Times New Roman" panose="02020603050405020304" pitchFamily="18" charset="0"/>
                <a:cs typeface="Times New Roman" panose="02020603050405020304" pitchFamily="18" charset="0"/>
                <a:sym typeface="+mn-ea"/>
              </a:rPr>
              <a:t>such great progress</a:t>
            </a: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 Thank you for your company.</a:t>
            </a:r>
            <a:endParaRPr kumimoji="0" lang="zh-CN"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defTabSz="914400" rtl="0" eaLnBrk="0" fontAlgn="base" latinLnBrk="0" hangingPunct="0">
              <a:lnSpc>
                <a:spcPct val="85000"/>
              </a:lnSpc>
              <a:spcBef>
                <a:spcPts val="0"/>
              </a:spcBef>
              <a:spcAft>
                <a:spcPts val="0"/>
              </a:spcAft>
              <a:buClrTx/>
              <a:buSzTx/>
              <a:buFontTx/>
              <a:buNone/>
            </a:pPr>
            <a:r>
              <a:rPr lang="en-US"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     </a:t>
            </a: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I really hope that you can enjoy your stay here and </a:t>
            </a:r>
            <a:endPar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endParaRPr>
          </a:p>
          <a:p>
            <a:pPr marL="0" marR="0" lvl="0" indent="266700" defTabSz="914400" rtl="0" eaLnBrk="0" fontAlgn="base" latinLnBrk="0" hangingPunct="0">
              <a:lnSpc>
                <a:spcPct val="85000"/>
              </a:lnSpc>
              <a:spcBef>
                <a:spcPts val="0"/>
              </a:spcBef>
              <a:spcAft>
                <a:spcPts val="0"/>
              </a:spcAft>
              <a:buClrTx/>
              <a:buSzTx/>
              <a:buFontTx/>
              <a:buNone/>
            </a:pP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make more achievements. </a:t>
            </a:r>
            <a:endParaRPr kumimoji="0" lang="zh-CN"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defTabSz="914400" rtl="0" eaLnBrk="0" fontAlgn="base" latinLnBrk="0" hangingPunct="0">
              <a:lnSpc>
                <a:spcPct val="85000"/>
              </a:lnSpc>
              <a:spcBef>
                <a:spcPts val="0"/>
              </a:spcBef>
              <a:spcAft>
                <a:spcPts val="0"/>
              </a:spcAft>
              <a:buClrTx/>
              <a:buSzTx/>
              <a:buFontTx/>
              <a:buNone/>
            </a:pPr>
            <a:r>
              <a:rPr lang="en-US"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								</a:t>
            </a: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Yours, </a:t>
            </a:r>
            <a:endParaRPr kumimoji="0" lang="zh-CN"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defTabSz="914400" rtl="0" eaLnBrk="0" fontAlgn="base" latinLnBrk="0" hangingPunct="0">
              <a:lnSpc>
                <a:spcPct val="85000"/>
              </a:lnSpc>
              <a:spcBef>
                <a:spcPts val="0"/>
              </a:spcBef>
              <a:spcAft>
                <a:spcPts val="0"/>
              </a:spcAft>
              <a:buClrTx/>
              <a:buSzTx/>
              <a:buFontTx/>
              <a:buNone/>
            </a:pPr>
            <a:r>
              <a:rPr lang="en-US"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								</a:t>
            </a:r>
            <a:r>
              <a:rPr lang="zh-CN" altLang="zh-CN" sz="2800" dirty="0" smtClean="0">
                <a:ln>
                  <a:noFill/>
                </a:ln>
                <a:solidFill>
                  <a:srgbClr val="000000"/>
                </a:solidFill>
                <a:effectLst/>
                <a:latin typeface="Times New Roman" panose="02020603050405020304" pitchFamily="18" charset="0"/>
                <a:cs typeface="Times New Roman" panose="02020603050405020304" pitchFamily="18" charset="0"/>
                <a:sym typeface="+mn-ea"/>
              </a:rPr>
              <a:t>Li Hua</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1460" y="123190"/>
            <a:ext cx="8755380" cy="4892675"/>
          </a:xfrm>
          <a:prstGeom prst="rect">
            <a:avLst/>
          </a:prstGeom>
          <a:noFill/>
          <a:ln w="28575" cap="flat" cmpd="sng">
            <a:solidFill>
              <a:srgbClr val="FF0000"/>
            </a:solidFill>
            <a:prstDash val="sysDot"/>
            <a:round/>
            <a:headEnd type="none" w="med" len="med"/>
            <a:tailEnd type="none" w="med" len="med"/>
          </a:ln>
        </p:spPr>
        <p:txBody>
          <a:bodyPr wrap="square" anchor="t">
            <a:spAutoFit/>
          </a:bodyPr>
          <a:lstStyle/>
          <a:p>
            <a:pPr marL="0" marR="0" lvl="0" indent="0" algn="l" defTabSz="914400" rtl="0" latinLnBrk="0">
              <a:lnSpc>
                <a:spcPct val="100000"/>
              </a:lnSpc>
              <a:spcBef>
                <a:spcPts val="0"/>
              </a:spcBef>
              <a:spcAft>
                <a:spcPts val="0"/>
              </a:spcAft>
              <a:buClrTx/>
              <a:buSzTx/>
              <a:buFontTx/>
              <a:buNone/>
              <a:defRPr/>
            </a:pPr>
            <a:r>
              <a:rPr lang="zh-CN" altLang="en-US" sz="2400">
                <a:latin typeface="Times New Roman" panose="02020603050405020304" pitchFamily="18" charset="0"/>
                <a:cs typeface="Times New Roman" panose="02020603050405020304" pitchFamily="18" charset="0"/>
                <a:sym typeface="+mn-ea"/>
              </a:rPr>
              <a:t>Dear John,</a:t>
            </a:r>
            <a:endParaRPr lang="zh-CN" altLang="en-US" sz="2400">
              <a:latin typeface="Times New Roman" panose="02020603050405020304" pitchFamily="18" charset="0"/>
              <a:cs typeface="Times New Roman" panose="02020603050405020304" pitchFamily="18" charset="0"/>
            </a:endParaRPr>
          </a:p>
          <a:p>
            <a:pPr marL="0" marR="0" lvl="0" indent="0" algn="l" defTabSz="914400" rtl="0" latinLnBrk="0">
              <a:lnSpc>
                <a:spcPct val="100000"/>
              </a:lnSpc>
              <a:spcBef>
                <a:spcPts val="0"/>
              </a:spcBef>
              <a:spcAft>
                <a:spcPts val="0"/>
              </a:spcAft>
              <a:buClrTx/>
              <a:buSzTx/>
              <a:buFontTx/>
              <a:buNone/>
              <a:defRPr/>
            </a:pPr>
            <a:r>
              <a:rPr lang="zh-CN" altLang="en-US" sz="2400">
                <a:latin typeface="Times New Roman" panose="02020603050405020304" pitchFamily="18" charset="0"/>
                <a:cs typeface="Times New Roman" panose="02020603050405020304" pitchFamily="18" charset="0"/>
                <a:sym typeface="+mn-ea"/>
              </a:rPr>
              <a:t>   </a:t>
            </a: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I</a:t>
            </a:r>
            <a:r>
              <a:rPr lang="en-US" altLang="zh-CN" sz="2400">
                <a:latin typeface="Times New Roman" panose="02020603050405020304" pitchFamily="18" charset="0"/>
                <a:cs typeface="Times New Roman" panose="02020603050405020304" pitchFamily="18" charset="0"/>
                <a:sym typeface="+mn-ea"/>
              </a:rPr>
              <a:t>’</a:t>
            </a:r>
            <a:r>
              <a:rPr lang="zh-CN" altLang="en-US" sz="2400">
                <a:latin typeface="Times New Roman" panose="02020603050405020304" pitchFamily="18" charset="0"/>
                <a:cs typeface="Times New Roman" panose="02020603050405020304" pitchFamily="18" charset="0"/>
                <a:sym typeface="+mn-ea"/>
              </a:rPr>
              <a:t>m writing to express my sincere congratulations on your winning the award in recognition of your contribution to our school. We are lucky to have you with us.  </a:t>
            </a:r>
            <a:endParaRPr lang="zh-CN" altLang="en-US" sz="2400">
              <a:latin typeface="Times New Roman" panose="02020603050405020304" pitchFamily="18" charset="0"/>
              <a:cs typeface="Times New Roman" panose="02020603050405020304" pitchFamily="18" charset="0"/>
            </a:endParaRPr>
          </a:p>
          <a:p>
            <a:pPr marL="0" marR="0" lvl="0" indent="0" algn="l" defTabSz="914400" rtl="0" latinLnBrk="0">
              <a:lnSpc>
                <a:spcPct val="100000"/>
              </a:lnSpc>
              <a:spcBef>
                <a:spcPts val="0"/>
              </a:spcBef>
              <a:spcAft>
                <a:spcPts val="0"/>
              </a:spcAft>
              <a:buClrTx/>
              <a:buSzTx/>
              <a:buFontTx/>
              <a:buNone/>
              <a:defRPr/>
            </a:pPr>
            <a:r>
              <a:rPr lang="zh-CN" altLang="en-US" sz="2400">
                <a:latin typeface="Times New Roman" panose="02020603050405020304" pitchFamily="18" charset="0"/>
                <a:cs typeface="Times New Roman" panose="02020603050405020304" pitchFamily="18" charset="0"/>
                <a:sym typeface="+mn-ea"/>
              </a:rPr>
              <a:t> </a:t>
            </a: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These years, we have benefited a lot from your devotion. It is you who have made every effort to guide us in English learning, developing our interest in the language and improving our oral English. It is you who have helped to bridge the two cultures, paving the way for our mutual understanding and further development.</a:t>
            </a:r>
            <a:endParaRPr lang="zh-CN" altLang="en-US" sz="2400">
              <a:latin typeface="Times New Roman" panose="02020603050405020304" pitchFamily="18" charset="0"/>
              <a:cs typeface="Times New Roman" panose="02020603050405020304" pitchFamily="18" charset="0"/>
            </a:endParaRPr>
          </a:p>
          <a:p>
            <a:pPr marL="0" marR="0" lvl="0" indent="0" algn="l" defTabSz="914400" rtl="0" latinLnBrk="0">
              <a:lnSpc>
                <a:spcPct val="100000"/>
              </a:lnSpc>
              <a:spcBef>
                <a:spcPts val="0"/>
              </a:spcBef>
              <a:spcAft>
                <a:spcPts val="0"/>
              </a:spcAft>
              <a:buClrTx/>
              <a:buSzTx/>
              <a:buFontTx/>
              <a:buNone/>
              <a:defRPr/>
            </a:pPr>
            <a:r>
              <a:rPr lang="zh-CN" altLang="en-US" sz="2400">
                <a:latin typeface="Times New Roman" panose="02020603050405020304" pitchFamily="18" charset="0"/>
                <a:cs typeface="Times New Roman" panose="02020603050405020304" pitchFamily="18" charset="0"/>
                <a:sym typeface="+mn-ea"/>
              </a:rPr>
              <a:t> </a:t>
            </a: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Congratulations again and wish your stay here enjoyable and memorable.</a:t>
            </a:r>
            <a:endParaRPr lang="zh-CN" altLang="en-US" sz="2400">
              <a:latin typeface="Times New Roman" panose="02020603050405020304" pitchFamily="18" charset="0"/>
              <a:cs typeface="Times New Roman" panose="02020603050405020304" pitchFamily="18" charset="0"/>
            </a:endParaRPr>
          </a:p>
          <a:p>
            <a:pPr marL="0" marR="0" lvl="0" indent="0" algn="l" defTabSz="914400" rtl="0" latinLnBrk="0">
              <a:lnSpc>
                <a:spcPct val="100000"/>
              </a:lnSpc>
              <a:spcBef>
                <a:spcPts val="0"/>
              </a:spcBef>
              <a:spcAft>
                <a:spcPts val="0"/>
              </a:spcAft>
              <a:buClrTx/>
              <a:buSzTx/>
              <a:buFontTx/>
              <a:buNone/>
              <a:defRPr/>
            </a:pPr>
            <a:r>
              <a:rPr lang="zh-CN" altLang="en-US" sz="2400">
                <a:latin typeface="Times New Roman" panose="02020603050405020304" pitchFamily="18" charset="0"/>
                <a:cs typeface="Times New Roman" panose="02020603050405020304" pitchFamily="18" charset="0"/>
                <a:sym typeface="+mn-ea"/>
              </a:rPr>
              <a:t>                                                  </a:t>
            </a: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Yours,</a:t>
            </a:r>
            <a:endParaRPr lang="zh-CN" altLang="en-US" sz="2400">
              <a:latin typeface="Times New Roman" panose="02020603050405020304" pitchFamily="18" charset="0"/>
              <a:cs typeface="Times New Roman" panose="02020603050405020304" pitchFamily="18" charset="0"/>
            </a:endParaRPr>
          </a:p>
          <a:p>
            <a:pPr marL="0" marR="0" lvl="0" indent="0" algn="l" defTabSz="914400" rtl="0" latinLnBrk="0">
              <a:lnSpc>
                <a:spcPct val="100000"/>
              </a:lnSpc>
              <a:spcBef>
                <a:spcPts val="0"/>
              </a:spcBef>
              <a:spcAft>
                <a:spcPts val="0"/>
              </a:spcAft>
              <a:buClrTx/>
              <a:buSzTx/>
              <a:buFontTx/>
              <a:buNone/>
              <a:defRPr/>
            </a:pPr>
            <a:r>
              <a:rPr lang="zh-CN" altLang="en-US" sz="2400">
                <a:latin typeface="Times New Roman" panose="02020603050405020304" pitchFamily="18" charset="0"/>
                <a:cs typeface="Times New Roman" panose="02020603050405020304" pitchFamily="18" charset="0"/>
                <a:sym typeface="+mn-ea"/>
              </a:rPr>
              <a:t>                        </a:t>
            </a: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Li Hua</a:t>
            </a:r>
            <a:endParaRPr lang="zh-CN" altLang="en-US" sz="2400" kern="0" dirty="0">
              <a:ln>
                <a:noFill/>
              </a:ln>
              <a:effectLst/>
              <a:uLnTx/>
              <a:uFillTx/>
              <a:latin typeface="Times New Roman" panose="02020603050405020304" pitchFamily="18" charset="0"/>
              <a:ea typeface="+mn-ea"/>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Administrator\Desktop\微立体创业计划\001.png"/>
          <p:cNvPicPr>
            <a:picLocks noChangeAspect="1" noChangeArrowheads="1"/>
          </p:cNvPicPr>
          <p:nvPr/>
        </p:nvPicPr>
        <p:blipFill>
          <a:blip r:embed="rId1"/>
          <a:srcRect/>
          <a:stretch>
            <a:fillRect/>
          </a:stretch>
        </p:blipFill>
        <p:spPr bwMode="auto">
          <a:xfrm>
            <a:off x="1138238" y="1323975"/>
            <a:ext cx="1966912" cy="1966913"/>
          </a:xfrm>
          <a:prstGeom prst="rect">
            <a:avLst/>
          </a:prstGeom>
          <a:noFill/>
          <a:ln w="9525">
            <a:noFill/>
            <a:miter lim="800000"/>
            <a:headEnd/>
            <a:tailEnd/>
          </a:ln>
        </p:spPr>
      </p:pic>
      <p:pic>
        <p:nvPicPr>
          <p:cNvPr id="118" name="Picture 3" descr="C:\Users\Administrator\Desktop\微立体创业计划\002.png"/>
          <p:cNvPicPr>
            <a:picLocks noChangeAspect="1" noChangeArrowheads="1"/>
          </p:cNvPicPr>
          <p:nvPr/>
        </p:nvPicPr>
        <p:blipFill>
          <a:blip r:embed="rId2"/>
          <a:srcRect/>
          <a:stretch>
            <a:fillRect/>
          </a:stretch>
        </p:blipFill>
        <p:spPr bwMode="auto">
          <a:xfrm>
            <a:off x="1419225" y="1131888"/>
            <a:ext cx="2230438" cy="2230437"/>
          </a:xfrm>
          <a:prstGeom prst="rect">
            <a:avLst/>
          </a:prstGeom>
          <a:noFill/>
          <a:effectLst>
            <a:outerShdw blurRad="292100" dist="177800" dir="2460000" sx="99000" sy="99000" algn="l" rotWithShape="0">
              <a:prstClr val="black">
                <a:alpha val="39000"/>
              </a:prstClr>
            </a:outerShdw>
          </a:effectLst>
        </p:spPr>
      </p:pic>
      <p:grpSp>
        <p:nvGrpSpPr>
          <p:cNvPr id="125" name="组合 124"/>
          <p:cNvGrpSpPr/>
          <p:nvPr/>
        </p:nvGrpSpPr>
        <p:grpSpPr>
          <a:xfrm>
            <a:off x="6327053" y="4110383"/>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28" name="组合 127"/>
          <p:cNvGrpSpPr/>
          <p:nvPr/>
        </p:nvGrpSpPr>
        <p:grpSpPr>
          <a:xfrm>
            <a:off x="4758018" y="4605222"/>
            <a:ext cx="630120"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1" name="组合 130"/>
          <p:cNvGrpSpPr/>
          <p:nvPr/>
        </p:nvGrpSpPr>
        <p:grpSpPr>
          <a:xfrm>
            <a:off x="5436688"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0" name="组合 139"/>
          <p:cNvGrpSpPr/>
          <p:nvPr/>
        </p:nvGrpSpPr>
        <p:grpSpPr>
          <a:xfrm>
            <a:off x="3962506" y="4528455"/>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49" name="组合 148"/>
          <p:cNvGrpSpPr/>
          <p:nvPr/>
        </p:nvGrpSpPr>
        <p:grpSpPr>
          <a:xfrm>
            <a:off x="4419626" y="4323809"/>
            <a:ext cx="223042"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55" name="组合 154"/>
          <p:cNvGrpSpPr/>
          <p:nvPr/>
        </p:nvGrpSpPr>
        <p:grpSpPr>
          <a:xfrm>
            <a:off x="1275195" y="4605224"/>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sp>
        <p:nvSpPr>
          <p:cNvPr id="26639" name="TextBox 1"/>
          <p:cNvSpPr txBox="1">
            <a:spLocks noChangeArrowheads="1"/>
          </p:cNvSpPr>
          <p:nvPr/>
        </p:nvSpPr>
        <p:spPr bwMode="auto">
          <a:xfrm>
            <a:off x="1943100" y="1663700"/>
            <a:ext cx="1154113" cy="1174750"/>
          </a:xfrm>
          <a:prstGeom prst="rect">
            <a:avLst/>
          </a:prstGeom>
          <a:noFill/>
          <a:ln w="9525">
            <a:noFill/>
            <a:miter lim="800000"/>
          </a:ln>
        </p:spPr>
        <p:txBody>
          <a:bodyPr lIns="67995" tIns="33997" rIns="67995" bIns="33997">
            <a:spAutoFit/>
          </a:bodyPr>
          <a:lstStyle/>
          <a:p>
            <a:pPr algn="ctr"/>
            <a:r>
              <a:rPr lang="en-US" sz="7200" b="1">
                <a:solidFill>
                  <a:srgbClr val="002060"/>
                </a:solidFill>
                <a:latin typeface="微软雅黑" panose="020B0503020204020204" charset="-122"/>
                <a:ea typeface="微软雅黑" panose="020B0503020204020204" charset="-122"/>
              </a:rPr>
              <a:t>6</a:t>
            </a:r>
            <a:endParaRPr lang="en-US" sz="7200" b="1">
              <a:solidFill>
                <a:srgbClr val="002060"/>
              </a:solidFill>
              <a:latin typeface="微软雅黑" panose="020B0503020204020204" charset="-122"/>
              <a:ea typeface="微软雅黑" panose="020B0503020204020204" charset="-122"/>
            </a:endParaRPr>
          </a:p>
        </p:txBody>
      </p:sp>
      <p:sp>
        <p:nvSpPr>
          <p:cNvPr id="26640" name="TextBox 62"/>
          <p:cNvSpPr txBox="1">
            <a:spLocks noChangeArrowheads="1"/>
          </p:cNvSpPr>
          <p:nvPr/>
        </p:nvSpPr>
        <p:spPr bwMode="auto">
          <a:xfrm>
            <a:off x="3995738" y="1995488"/>
            <a:ext cx="2722880" cy="706755"/>
          </a:xfrm>
          <a:prstGeom prst="rect">
            <a:avLst/>
          </a:prstGeom>
          <a:noFill/>
          <a:ln w="9525">
            <a:noFill/>
            <a:miter lim="800000"/>
          </a:ln>
        </p:spPr>
        <p:txBody>
          <a:bodyPr wrap="none">
            <a:spAutoFit/>
          </a:bodyPr>
          <a:lstStyle/>
          <a:p>
            <a:r>
              <a:rPr lang="zh-CN" altLang="en-US" sz="4000" b="1" dirty="0">
                <a:solidFill>
                  <a:srgbClr val="002060"/>
                </a:solidFill>
                <a:latin typeface="微软雅黑" panose="020B0503020204020204" charset="-122"/>
                <a:ea typeface="微软雅黑" panose="020B0503020204020204" charset="-122"/>
              </a:rPr>
              <a:t>同类祝贺信</a:t>
            </a:r>
            <a:endParaRPr lang="zh-CN" altLang="en-US" sz="4000" b="1" dirty="0">
              <a:solidFill>
                <a:srgbClr val="00206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内容占位符 2"/>
          <p:cNvSpPr>
            <a:spLocks noGrp="1"/>
          </p:cNvSpPr>
          <p:nvPr>
            <p:ph idx="1"/>
          </p:nvPr>
        </p:nvSpPr>
        <p:spPr>
          <a:xfrm>
            <a:off x="170815" y="292100"/>
            <a:ext cx="8630285" cy="4559300"/>
          </a:xfrm>
          <a:ln w="31750" cmpd="sng">
            <a:solidFill>
              <a:srgbClr val="FF0000"/>
            </a:solidFill>
            <a:prstDash val="sysDot"/>
          </a:ln>
        </p:spPr>
        <p:txBody>
          <a:bodyPr vert="horz" wrap="square" lIns="68580" tIns="34290" rIns="68580" bIns="34290" anchor="t">
            <a:spAutoFit/>
          </a:bodyPr>
          <a:lstStyle/>
          <a:p>
            <a:pPr marL="0" indent="0">
              <a:lnSpc>
                <a:spcPct val="130000"/>
              </a:lnSpc>
              <a:spcBef>
                <a:spcPts val="20"/>
              </a:spcBef>
              <a:spcAft>
                <a:spcPts val="0"/>
              </a:spcAft>
              <a:buNone/>
            </a:pPr>
            <a:r>
              <a:rPr lang="en-US" altLang="zh-CN" sz="2800" dirty="0">
                <a:latin typeface="微软雅黑" panose="020B0503020204020204" charset="-122"/>
                <a:ea typeface="微软雅黑" panose="020B0503020204020204" charset="-122"/>
                <a:cs typeface="微软雅黑" panose="020B0503020204020204" charset="-122"/>
              </a:rPr>
              <a:t>     </a:t>
            </a:r>
            <a:r>
              <a:rPr sz="2800" dirty="0">
                <a:latin typeface="微软雅黑" panose="020B0503020204020204" charset="-122"/>
                <a:ea typeface="微软雅黑" panose="020B0503020204020204" charset="-122"/>
                <a:cs typeface="微软雅黑" panose="020B0503020204020204" charset="-122"/>
              </a:rPr>
              <a:t>假定你是李华，你的美籍好友Tom在他所在学校组织的汉字听写大赛中获得了一等奖。请你写一封英文邮件，内容包括：</a:t>
            </a:r>
            <a:endParaRPr sz="2800" dirty="0">
              <a:latin typeface="微软雅黑" panose="020B0503020204020204" charset="-122"/>
              <a:ea typeface="微软雅黑" panose="020B0503020204020204" charset="-122"/>
              <a:cs typeface="微软雅黑" panose="020B0503020204020204" charset="-122"/>
            </a:endParaRPr>
          </a:p>
          <a:p>
            <a:pPr marL="0" indent="0">
              <a:lnSpc>
                <a:spcPct val="130000"/>
              </a:lnSpc>
              <a:spcBef>
                <a:spcPts val="20"/>
              </a:spcBef>
              <a:spcAft>
                <a:spcPts val="0"/>
              </a:spcAft>
              <a:buNone/>
            </a:pPr>
            <a:r>
              <a:rPr lang="en-US" sz="2800" dirty="0">
                <a:latin typeface="微软雅黑" panose="020B0503020204020204" charset="-122"/>
                <a:ea typeface="微软雅黑" panose="020B0503020204020204" charset="-122"/>
                <a:cs typeface="微软雅黑" panose="020B0503020204020204" charset="-122"/>
              </a:rPr>
              <a:t>	</a:t>
            </a:r>
            <a:r>
              <a:rPr sz="2800" dirty="0">
                <a:latin typeface="微软雅黑" panose="020B0503020204020204" charset="-122"/>
                <a:ea typeface="微软雅黑" panose="020B0503020204020204" charset="-122"/>
                <a:cs typeface="微软雅黑" panose="020B0503020204020204" charset="-122"/>
              </a:rPr>
              <a:t>1. 向他表示祝贺； </a:t>
            </a:r>
            <a:endParaRPr sz="2800" dirty="0">
              <a:latin typeface="微软雅黑" panose="020B0503020204020204" charset="-122"/>
              <a:ea typeface="微软雅黑" panose="020B0503020204020204" charset="-122"/>
              <a:cs typeface="微软雅黑" panose="020B0503020204020204" charset="-122"/>
            </a:endParaRPr>
          </a:p>
          <a:p>
            <a:pPr marL="0" indent="0">
              <a:lnSpc>
                <a:spcPct val="130000"/>
              </a:lnSpc>
              <a:spcBef>
                <a:spcPts val="20"/>
              </a:spcBef>
              <a:spcAft>
                <a:spcPts val="0"/>
              </a:spcAft>
              <a:buNone/>
            </a:pPr>
            <a:r>
              <a:rPr lang="en-US" sz="2800" dirty="0">
                <a:latin typeface="微软雅黑" panose="020B0503020204020204" charset="-122"/>
                <a:ea typeface="微软雅黑" panose="020B0503020204020204" charset="-122"/>
                <a:cs typeface="微软雅黑" panose="020B0503020204020204" charset="-122"/>
              </a:rPr>
              <a:t>	</a:t>
            </a:r>
            <a:r>
              <a:rPr sz="2800" dirty="0">
                <a:latin typeface="微软雅黑" panose="020B0503020204020204" charset="-122"/>
                <a:ea typeface="微软雅黑" panose="020B0503020204020204" charset="-122"/>
                <a:cs typeface="微软雅黑" panose="020B0503020204020204" charset="-122"/>
              </a:rPr>
              <a:t>2. 你认为他获奖的原因；</a:t>
            </a:r>
            <a:endParaRPr sz="2800" dirty="0">
              <a:latin typeface="微软雅黑" panose="020B0503020204020204" charset="-122"/>
              <a:ea typeface="微软雅黑" panose="020B0503020204020204" charset="-122"/>
              <a:cs typeface="微软雅黑" panose="020B0503020204020204" charset="-122"/>
            </a:endParaRPr>
          </a:p>
          <a:p>
            <a:pPr marL="0" indent="0">
              <a:lnSpc>
                <a:spcPct val="130000"/>
              </a:lnSpc>
              <a:spcBef>
                <a:spcPts val="20"/>
              </a:spcBef>
              <a:spcAft>
                <a:spcPts val="0"/>
              </a:spcAft>
              <a:buNone/>
            </a:pPr>
            <a:r>
              <a:rPr lang="en-US" sz="2800" dirty="0">
                <a:latin typeface="微软雅黑" panose="020B0503020204020204" charset="-122"/>
                <a:ea typeface="微软雅黑" panose="020B0503020204020204" charset="-122"/>
                <a:cs typeface="微软雅黑" panose="020B0503020204020204" charset="-122"/>
              </a:rPr>
              <a:t>	</a:t>
            </a:r>
            <a:r>
              <a:rPr sz="2800" dirty="0">
                <a:latin typeface="微软雅黑" panose="020B0503020204020204" charset="-122"/>
                <a:ea typeface="微软雅黑" panose="020B0503020204020204" charset="-122"/>
                <a:cs typeface="微软雅黑" panose="020B0503020204020204" charset="-122"/>
              </a:rPr>
              <a:t>3. 请教参赛经验。</a:t>
            </a:r>
            <a:endParaRPr sz="2800" dirty="0">
              <a:latin typeface="微软雅黑" panose="020B0503020204020204" charset="-122"/>
              <a:ea typeface="微软雅黑" panose="020B0503020204020204" charset="-122"/>
              <a:cs typeface="微软雅黑" panose="020B0503020204020204" charset="-122"/>
            </a:endParaRPr>
          </a:p>
          <a:p>
            <a:pPr marL="0" indent="0">
              <a:lnSpc>
                <a:spcPct val="130000"/>
              </a:lnSpc>
              <a:spcBef>
                <a:spcPts val="20"/>
              </a:spcBef>
              <a:spcAft>
                <a:spcPts val="0"/>
              </a:spcAft>
              <a:buNone/>
            </a:pPr>
            <a:r>
              <a:rPr sz="2800" dirty="0">
                <a:latin typeface="微软雅黑" panose="020B0503020204020204" charset="-122"/>
                <a:ea typeface="微软雅黑" panose="020B0503020204020204" charset="-122"/>
                <a:cs typeface="微软雅黑" panose="020B0503020204020204" charset="-122"/>
                <a:sym typeface="+mn-ea"/>
              </a:rPr>
              <a:t>注意：1.词数80左右； </a:t>
            </a:r>
            <a:endParaRPr sz="2800" dirty="0">
              <a:latin typeface="微软雅黑" panose="020B0503020204020204" charset="-122"/>
              <a:ea typeface="微软雅黑" panose="020B0503020204020204" charset="-122"/>
              <a:cs typeface="微软雅黑" panose="020B0503020204020204" charset="-122"/>
            </a:endParaRPr>
          </a:p>
          <a:p>
            <a:pPr marL="0" indent="0">
              <a:lnSpc>
                <a:spcPct val="130000"/>
              </a:lnSpc>
              <a:spcBef>
                <a:spcPts val="20"/>
              </a:spcBef>
              <a:spcAft>
                <a:spcPts val="0"/>
              </a:spcAft>
              <a:buNone/>
            </a:pPr>
            <a:r>
              <a:rPr sz="2800" dirty="0">
                <a:latin typeface="微软雅黑" panose="020B0503020204020204" charset="-122"/>
                <a:ea typeface="微软雅黑" panose="020B0503020204020204" charset="-122"/>
                <a:cs typeface="微软雅黑" panose="020B0503020204020204" charset="-122"/>
                <a:sym typeface="+mn-ea"/>
              </a:rPr>
              <a:t>          2.可适当增加细节，已使行文连贯。</a:t>
            </a:r>
            <a:endParaRPr sz="28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1930" y="195580"/>
            <a:ext cx="8739505" cy="4911725"/>
          </a:xfrm>
          <a:prstGeom prst="rect">
            <a:avLst/>
          </a:prstGeom>
          <a:noFill/>
          <a:ln w="28575" cap="flat" cmpd="sng">
            <a:solidFill>
              <a:srgbClr val="FF0000"/>
            </a:solidFill>
            <a:prstDash val="sysDot"/>
            <a:round/>
            <a:headEnd type="none" w="med" len="med"/>
            <a:tailEnd type="none" w="med" len="med"/>
          </a:ln>
        </p:spPr>
        <p:txBody>
          <a:bodyPr wrap="square" anchor="t">
            <a:spAutoFit/>
          </a:bodyPr>
          <a:lstStyle/>
          <a:p>
            <a:pPr marL="0" marR="0" lvl="0" indent="0" algn="l" defTabSz="914400" rtl="0" latinLnBrk="0">
              <a:lnSpc>
                <a:spcPct val="80000"/>
              </a:lnSpc>
              <a:spcBef>
                <a:spcPts val="0"/>
              </a:spcBef>
              <a:spcAft>
                <a:spcPts val="0"/>
              </a:spcAft>
              <a:buClrTx/>
              <a:buSzTx/>
              <a:buFontTx/>
              <a:buNone/>
              <a:defRPr/>
            </a:pPr>
            <a:r>
              <a:rPr lang="zh-CN" altLang="en-US" sz="2800" b="1" kern="0">
                <a:ln>
                  <a:noFill/>
                </a:ln>
                <a:effectLst/>
                <a:uLnTx/>
                <a:uFillTx/>
                <a:latin typeface="华文隶书" panose="02010800040101010101" charset="-122"/>
                <a:ea typeface="华文隶书" panose="02010800040101010101" charset="-122"/>
                <a:cs typeface="华文隶书" panose="02010800040101010101" charset="-122"/>
                <a:sym typeface="+mn-ea"/>
              </a:rPr>
              <a:t>Dear Tom,</a:t>
            </a:r>
            <a:endParaRPr lang="zh-CN" altLang="en-US" sz="2800" b="1" kern="0">
              <a:ln>
                <a:noFill/>
              </a:ln>
              <a:effectLst/>
              <a:uLnTx/>
              <a:uFillTx/>
              <a:latin typeface="华文隶书" panose="02010800040101010101" charset="-122"/>
              <a:ea typeface="华文隶书" panose="02010800040101010101" charset="-122"/>
              <a:cs typeface="华文隶书" panose="02010800040101010101" charset="-122"/>
              <a:sym typeface="+mn-ea"/>
            </a:endParaRPr>
          </a:p>
          <a:p>
            <a:pPr marL="0" marR="0" lvl="0" indent="0" algn="l" defTabSz="914400" rtl="0" latinLnBrk="0">
              <a:lnSpc>
                <a:spcPct val="80000"/>
              </a:lnSpc>
              <a:spcBef>
                <a:spcPts val="0"/>
              </a:spcBef>
              <a:spcAft>
                <a:spcPts val="0"/>
              </a:spcAft>
              <a:buClrTx/>
              <a:buSzTx/>
              <a:buFontTx/>
              <a:buNone/>
              <a:defRPr/>
            </a:pPr>
            <a:r>
              <a:rPr lang="en-US" altLang="zh-CN" sz="2800" b="1" kern="0">
                <a:ln>
                  <a:noFill/>
                </a:ln>
                <a:effectLst/>
                <a:uLnTx/>
                <a:uFillTx/>
                <a:latin typeface="华文隶书" panose="02010800040101010101" charset="-122"/>
                <a:ea typeface="华文隶书" panose="02010800040101010101" charset="-122"/>
                <a:cs typeface="华文隶书" panose="02010800040101010101" charset="-122"/>
                <a:sym typeface="+mn-ea"/>
              </a:rPr>
              <a:t>      </a:t>
            </a:r>
            <a:r>
              <a:rPr lang="zh-CN" altLang="en-US" sz="2800" b="1" kern="0">
                <a:ln>
                  <a:noFill/>
                </a:ln>
                <a:effectLst/>
                <a:uLnTx/>
                <a:uFillTx/>
                <a:latin typeface="华文隶书" panose="02010800040101010101" charset="-122"/>
                <a:ea typeface="华文隶书" panose="02010800040101010101" charset="-122"/>
                <a:cs typeface="华文隶书" panose="02010800040101010101" charset="-122"/>
                <a:sym typeface="+mn-ea"/>
              </a:rPr>
              <a:t>Delighted to learn that you have won first prize in the Chinese Characters Dictation Competition held by your school. </a:t>
            </a:r>
            <a:r>
              <a:rPr lang="zh-CN" altLang="en-US" sz="2800" b="1" kern="0">
                <a:ln>
                  <a:noFill/>
                </a:ln>
                <a:effectLst/>
                <a:uLnTx/>
                <a:uFillTx/>
                <a:latin typeface="华文隶书" panose="02010800040101010101" charset="-122"/>
                <a:ea typeface="华文隶书" panose="02010800040101010101" charset="-122"/>
                <a:cs typeface="Arial" panose="020B0604020202020204" pitchFamily="34" charset="0"/>
                <a:sym typeface="+mn-ea"/>
              </a:rPr>
              <a:t>I</a:t>
            </a:r>
            <a:r>
              <a:rPr lang="en-US" altLang="zh-CN" sz="2800" b="1" kern="0">
                <a:ln>
                  <a:noFill/>
                </a:ln>
                <a:effectLst/>
                <a:uLnTx/>
                <a:uFillTx/>
                <a:latin typeface="华文隶书" panose="02010800040101010101" charset="-122"/>
                <a:ea typeface="华文隶书" panose="02010800040101010101" charset="-122"/>
                <a:cs typeface="Arial" panose="020B0604020202020204" pitchFamily="34" charset="0"/>
                <a:sym typeface="+mn-ea"/>
              </a:rPr>
              <a:t> a</a:t>
            </a:r>
            <a:r>
              <a:rPr lang="zh-CN" altLang="en-US" sz="2800" b="1" kern="0">
                <a:ln>
                  <a:noFill/>
                </a:ln>
                <a:effectLst/>
                <a:uLnTx/>
                <a:uFillTx/>
                <a:latin typeface="华文隶书" panose="02010800040101010101" charset="-122"/>
                <a:ea typeface="华文隶书" panose="02010800040101010101" charset="-122"/>
                <a:cs typeface="Arial" panose="020B0604020202020204" pitchFamily="34" charset="0"/>
                <a:sym typeface="+mn-ea"/>
              </a:rPr>
              <a:t>m</a:t>
            </a:r>
            <a:r>
              <a:rPr lang="zh-CN" altLang="en-US" sz="2800" b="1" kern="0">
                <a:ln>
                  <a:noFill/>
                </a:ln>
                <a:effectLst/>
                <a:uLnTx/>
                <a:uFillTx/>
                <a:ea typeface="华文隶书" panose="02010800040101010101" charset="-122"/>
                <a:cs typeface="Arial" panose="020B0604020202020204" pitchFamily="34" charset="0"/>
                <a:sym typeface="+mn-ea"/>
              </a:rPr>
              <a:t> </a:t>
            </a:r>
            <a:r>
              <a:rPr lang="zh-CN" altLang="en-US" sz="2800" b="1" kern="0">
                <a:ln>
                  <a:noFill/>
                </a:ln>
                <a:effectLst/>
                <a:uLnTx/>
                <a:uFillTx/>
                <a:latin typeface="华文隶书" panose="02010800040101010101" charset="-122"/>
                <a:ea typeface="华文隶书" panose="02010800040101010101" charset="-122"/>
                <a:cs typeface="华文隶书" panose="02010800040101010101" charset="-122"/>
                <a:sym typeface="+mn-ea"/>
              </a:rPr>
              <a:t>writing to offer my congratulations to you.(祝贺事由)</a:t>
            </a:r>
            <a:endParaRPr lang="zh-CN" altLang="en-US" sz="2800" b="1" kern="0">
              <a:ln>
                <a:noFill/>
              </a:ln>
              <a:effectLst/>
              <a:uLnTx/>
              <a:uFillTx/>
              <a:latin typeface="华文隶书" panose="02010800040101010101" charset="-122"/>
              <a:ea typeface="华文隶书" panose="02010800040101010101" charset="-122"/>
              <a:cs typeface="华文隶书" panose="02010800040101010101" charset="-122"/>
              <a:sym typeface="+mn-ea"/>
            </a:endParaRPr>
          </a:p>
          <a:p>
            <a:pPr marL="0" marR="0" lvl="0" indent="0" algn="l" defTabSz="914400" rtl="0" latinLnBrk="0">
              <a:lnSpc>
                <a:spcPct val="80000"/>
              </a:lnSpc>
              <a:spcBef>
                <a:spcPts val="0"/>
              </a:spcBef>
              <a:spcAft>
                <a:spcPts val="0"/>
              </a:spcAft>
              <a:buClrTx/>
              <a:buSzTx/>
              <a:buFontTx/>
              <a:buNone/>
              <a:defRPr/>
            </a:pPr>
            <a:r>
              <a:rPr lang="en-US" altLang="zh-CN" sz="2800" b="1" kern="0">
                <a:ln>
                  <a:noFill/>
                </a:ln>
                <a:effectLst/>
                <a:uLnTx/>
                <a:uFillTx/>
                <a:latin typeface="华文隶书" panose="02010800040101010101" charset="-122"/>
                <a:ea typeface="华文隶书" panose="02010800040101010101" charset="-122"/>
                <a:cs typeface="华文隶书" panose="02010800040101010101" charset="-122"/>
                <a:sym typeface="+mn-ea"/>
              </a:rPr>
              <a:t>      </a:t>
            </a:r>
            <a:r>
              <a:rPr lang="zh-CN" altLang="en-US" sz="2800" b="1" kern="0">
                <a:ln>
                  <a:noFill/>
                </a:ln>
                <a:effectLst/>
                <a:uLnTx/>
                <a:uFillTx/>
                <a:latin typeface="华文隶书" panose="02010800040101010101" charset="-122"/>
                <a:ea typeface="华文隶书" panose="02010800040101010101" charset="-122"/>
                <a:cs typeface="华文隶书" panose="02010800040101010101" charset="-122"/>
                <a:sym typeface="+mn-ea"/>
              </a:rPr>
              <a:t>It comes as no surprise to me that you have won first prize because you have been practicing Chinese characers since you were a child. As I know, you have been interested in Chinese traditional culture, particularly Chinese characters. Besides, you often take part in various competitions. I</a:t>
            </a:r>
            <a:r>
              <a:rPr lang="zh-CN" altLang="en-US" sz="2800" b="1" kern="0">
                <a:ln>
                  <a:noFill/>
                </a:ln>
                <a:effectLst/>
                <a:uLnTx/>
                <a:uFillTx/>
                <a:ea typeface="华文隶书" panose="02010800040101010101" charset="-122"/>
                <a:cs typeface="Arial" panose="020B0604020202020204" pitchFamily="34" charset="0"/>
                <a:sym typeface="+mn-ea"/>
              </a:rPr>
              <a:t>’</a:t>
            </a:r>
            <a:r>
              <a:rPr lang="zh-CN" altLang="en-US" sz="2800" b="1" kern="0">
                <a:ln>
                  <a:noFill/>
                </a:ln>
                <a:effectLst/>
                <a:uLnTx/>
                <a:uFillTx/>
                <a:latin typeface="华文隶书" panose="02010800040101010101" charset="-122"/>
                <a:ea typeface="华文隶书" panose="02010800040101010101" charset="-122"/>
                <a:cs typeface="华文隶书" panose="02010800040101010101" charset="-122"/>
                <a:sym typeface="+mn-ea"/>
              </a:rPr>
              <a:t>ll take part in an English competition next week. Would you like to give </a:t>
            </a:r>
            <a:r>
              <a:rPr lang="en-US" altLang="zh-CN" sz="2800" b="1" kern="0">
                <a:ln>
                  <a:noFill/>
                </a:ln>
                <a:effectLst/>
                <a:uLnTx/>
                <a:uFillTx/>
                <a:latin typeface="华文隶书" panose="02010800040101010101" charset="-122"/>
                <a:ea typeface="华文隶书" panose="02010800040101010101" charset="-122"/>
                <a:cs typeface="华文隶书" panose="02010800040101010101" charset="-122"/>
                <a:sym typeface="+mn-ea"/>
              </a:rPr>
              <a:t>me </a:t>
            </a:r>
            <a:r>
              <a:rPr lang="zh-CN" altLang="en-US" sz="2800" b="1" kern="0">
                <a:ln>
                  <a:noFill/>
                </a:ln>
                <a:effectLst/>
                <a:uLnTx/>
                <a:uFillTx/>
                <a:latin typeface="华文隶书" panose="02010800040101010101" charset="-122"/>
                <a:ea typeface="华文隶书" panose="02010800040101010101" charset="-122"/>
                <a:cs typeface="华文隶书" panose="02010800040101010101" charset="-122"/>
                <a:sym typeface="+mn-ea"/>
              </a:rPr>
              <a:t>some advice?（获奖原因，请教经验）</a:t>
            </a:r>
            <a:endParaRPr lang="zh-CN" altLang="en-US" sz="2800" b="1" kern="0">
              <a:ln>
                <a:noFill/>
              </a:ln>
              <a:effectLst/>
              <a:uLnTx/>
              <a:uFillTx/>
              <a:latin typeface="华文隶书" panose="02010800040101010101" charset="-122"/>
              <a:ea typeface="华文隶书" panose="02010800040101010101" charset="-122"/>
              <a:cs typeface="华文隶书" panose="02010800040101010101" charset="-122"/>
              <a:sym typeface="+mn-ea"/>
            </a:endParaRPr>
          </a:p>
          <a:p>
            <a:pPr marL="0" marR="0" lvl="0" indent="0" algn="l" defTabSz="914400" rtl="0" latinLnBrk="0">
              <a:lnSpc>
                <a:spcPct val="80000"/>
              </a:lnSpc>
              <a:spcBef>
                <a:spcPts val="0"/>
              </a:spcBef>
              <a:spcAft>
                <a:spcPts val="0"/>
              </a:spcAft>
              <a:buClrTx/>
              <a:buSzTx/>
              <a:buFontTx/>
              <a:buNone/>
              <a:defRPr/>
            </a:pPr>
            <a:r>
              <a:rPr lang="en-US" altLang="zh-CN" sz="2800" b="1" kern="0">
                <a:ln>
                  <a:noFill/>
                </a:ln>
                <a:effectLst/>
                <a:uLnTx/>
                <a:uFillTx/>
                <a:latin typeface="华文隶书" panose="02010800040101010101" charset="-122"/>
                <a:ea typeface="华文隶书" panose="02010800040101010101" charset="-122"/>
                <a:cs typeface="华文隶书" panose="02010800040101010101" charset="-122"/>
                <a:sym typeface="+mn-ea"/>
              </a:rPr>
              <a:t>     </a:t>
            </a:r>
            <a:r>
              <a:rPr lang="zh-CN" altLang="en-US" sz="2800" b="1" kern="0">
                <a:ln>
                  <a:noFill/>
                </a:ln>
                <a:effectLst/>
                <a:uLnTx/>
                <a:uFillTx/>
                <a:latin typeface="华文隶书" panose="02010800040101010101" charset="-122"/>
                <a:ea typeface="华文隶书" panose="02010800040101010101" charset="-122"/>
                <a:cs typeface="华文隶书" panose="02010800040101010101" charset="-122"/>
                <a:sym typeface="+mn-ea"/>
              </a:rPr>
              <a:t>Congratulations again on your success.(再次表示祝贺)</a:t>
            </a:r>
            <a:endParaRPr lang="zh-CN" altLang="en-US" sz="2800" b="1" kern="0">
              <a:ln>
                <a:noFill/>
              </a:ln>
              <a:effectLst/>
              <a:uLnTx/>
              <a:uFillTx/>
              <a:latin typeface="华文隶书" panose="02010800040101010101" charset="-122"/>
              <a:ea typeface="华文隶书" panose="02010800040101010101" charset="-122"/>
              <a:cs typeface="华文隶书" panose="02010800040101010101" charset="-122"/>
              <a:sym typeface="+mn-ea"/>
            </a:endParaRPr>
          </a:p>
          <a:p>
            <a:pPr marL="0" marR="0" lvl="0" indent="0" algn="l" defTabSz="914400" rtl="0" latinLnBrk="0">
              <a:lnSpc>
                <a:spcPct val="80000"/>
              </a:lnSpc>
              <a:spcBef>
                <a:spcPts val="0"/>
              </a:spcBef>
              <a:spcAft>
                <a:spcPts val="0"/>
              </a:spcAft>
              <a:buClrTx/>
              <a:buSzTx/>
              <a:buFontTx/>
              <a:buNone/>
              <a:defRPr/>
            </a:pPr>
            <a:r>
              <a:rPr lang="en-US" altLang="zh-CN" sz="2800" b="1" kern="0">
                <a:ln>
                  <a:noFill/>
                </a:ln>
                <a:effectLst/>
                <a:uLnTx/>
                <a:uFillTx/>
                <a:latin typeface="华文隶书" panose="02010800040101010101" charset="-122"/>
                <a:ea typeface="华文隶书" panose="02010800040101010101" charset="-122"/>
                <a:cs typeface="华文隶书" panose="02010800040101010101" charset="-122"/>
                <a:sym typeface="+mn-ea"/>
              </a:rPr>
              <a:t>								</a:t>
            </a:r>
            <a:r>
              <a:rPr lang="zh-CN" altLang="en-US" sz="2800" b="1" kern="0">
                <a:ln>
                  <a:noFill/>
                </a:ln>
                <a:effectLst/>
                <a:uLnTx/>
                <a:uFillTx/>
                <a:latin typeface="华文隶书" panose="02010800040101010101" charset="-122"/>
                <a:ea typeface="华文隶书" panose="02010800040101010101" charset="-122"/>
                <a:cs typeface="华文隶书" panose="02010800040101010101" charset="-122"/>
                <a:sym typeface="+mn-ea"/>
              </a:rPr>
              <a:t>Yours, </a:t>
            </a:r>
            <a:endParaRPr lang="zh-CN" altLang="en-US" sz="2800" b="1" kern="0">
              <a:ln>
                <a:noFill/>
              </a:ln>
              <a:effectLst/>
              <a:uLnTx/>
              <a:uFillTx/>
              <a:latin typeface="华文隶书" panose="02010800040101010101" charset="-122"/>
              <a:ea typeface="华文隶书" panose="02010800040101010101" charset="-122"/>
              <a:cs typeface="华文隶书" panose="02010800040101010101" charset="-122"/>
              <a:sym typeface="+mn-ea"/>
            </a:endParaRPr>
          </a:p>
          <a:p>
            <a:pPr marL="0" marR="0" lvl="0" indent="0" algn="l" defTabSz="914400" rtl="0" latinLnBrk="0">
              <a:lnSpc>
                <a:spcPct val="80000"/>
              </a:lnSpc>
              <a:spcBef>
                <a:spcPts val="0"/>
              </a:spcBef>
              <a:spcAft>
                <a:spcPts val="0"/>
              </a:spcAft>
              <a:buClrTx/>
              <a:buSzTx/>
              <a:buFontTx/>
              <a:buNone/>
              <a:defRPr/>
            </a:pPr>
            <a:r>
              <a:rPr lang="en-US" altLang="zh-CN" sz="2800" b="1" kern="0">
                <a:ln>
                  <a:noFill/>
                </a:ln>
                <a:effectLst/>
                <a:uLnTx/>
                <a:uFillTx/>
                <a:latin typeface="华文隶书" panose="02010800040101010101" charset="-122"/>
                <a:ea typeface="华文隶书" panose="02010800040101010101" charset="-122"/>
                <a:cs typeface="华文隶书" panose="02010800040101010101" charset="-122"/>
                <a:sym typeface="+mn-ea"/>
              </a:rPr>
              <a:t>								</a:t>
            </a:r>
            <a:r>
              <a:rPr lang="zh-CN" altLang="en-US" sz="2800" b="1" kern="0">
                <a:ln>
                  <a:noFill/>
                </a:ln>
                <a:effectLst/>
                <a:uLnTx/>
                <a:uFillTx/>
                <a:latin typeface="华文隶书" panose="02010800040101010101" charset="-122"/>
                <a:ea typeface="华文隶书" panose="02010800040101010101" charset="-122"/>
                <a:cs typeface="华文隶书" panose="02010800040101010101" charset="-122"/>
                <a:sym typeface="+mn-ea"/>
              </a:rPr>
              <a:t>Li Hua</a:t>
            </a:r>
            <a:endParaRPr lang="zh-CN" altLang="en-US" sz="2800" b="1" kern="0">
              <a:ln>
                <a:noFill/>
              </a:ln>
              <a:effectLst/>
              <a:uLnTx/>
              <a:uFillTx/>
              <a:latin typeface="华文隶书" panose="02010800040101010101" charset="-122"/>
              <a:ea typeface="华文隶书" panose="02010800040101010101" charset="-122"/>
              <a:cs typeface="华文隶书" panose="020108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内容占位符 2"/>
          <p:cNvSpPr>
            <a:spLocks noGrp="1"/>
          </p:cNvSpPr>
          <p:nvPr>
            <p:ph idx="1"/>
          </p:nvPr>
        </p:nvSpPr>
        <p:spPr>
          <a:xfrm>
            <a:off x="144145" y="60960"/>
            <a:ext cx="8855710" cy="5022215"/>
          </a:xfrm>
          <a:ln w="28575" cmpd="sng">
            <a:solidFill>
              <a:srgbClr val="FF0000"/>
            </a:solidFill>
            <a:prstDash val="sysDot"/>
          </a:ln>
        </p:spPr>
        <p:txBody>
          <a:bodyPr vert="horz" wrap="square" lIns="68580" tIns="34290" rIns="68580" bIns="34290" anchor="t">
            <a:spAutoFit/>
          </a:bodyPr>
          <a:lstStyle/>
          <a:p>
            <a:pPr marL="0" indent="0">
              <a:lnSpc>
                <a:spcPct val="150000"/>
              </a:lnSpc>
              <a:buNone/>
            </a:pPr>
            <a:r>
              <a:rPr lang="en-US" altLang="zh-CN" sz="2800" dirty="0">
                <a:latin typeface="微软雅黑" panose="020B0503020204020204" charset="-122"/>
                <a:ea typeface="微软雅黑" panose="020B0503020204020204" charset="-122"/>
                <a:cs typeface="微软雅黑" panose="020B0503020204020204" charset="-122"/>
              </a:rPr>
              <a:t>     </a:t>
            </a:r>
            <a:r>
              <a:rPr sz="2800" dirty="0">
                <a:latin typeface="微软雅黑" panose="020B0503020204020204" charset="-122"/>
                <a:ea typeface="微软雅黑" panose="020B0503020204020204" charset="-122"/>
                <a:cs typeface="微软雅黑" panose="020B0503020204020204" charset="-122"/>
              </a:rPr>
              <a:t>假如你是韩梅梅，你的朋友李磊被北大录取，请你写一封祝贺信，内容包括：</a:t>
            </a:r>
            <a:endParaRPr sz="2800" dirty="0">
              <a:latin typeface="微软雅黑" panose="020B0503020204020204" charset="-122"/>
              <a:ea typeface="微软雅黑" panose="020B0503020204020204" charset="-122"/>
              <a:cs typeface="微软雅黑" panose="020B0503020204020204" charset="-122"/>
            </a:endParaRPr>
          </a:p>
          <a:p>
            <a:pPr marL="0" indent="0">
              <a:lnSpc>
                <a:spcPct val="150000"/>
              </a:lnSpc>
              <a:buNone/>
            </a:pPr>
            <a:r>
              <a:rPr lang="en-US" sz="2800" dirty="0">
                <a:latin typeface="微软雅黑" panose="020B0503020204020204" charset="-122"/>
                <a:ea typeface="微软雅黑" panose="020B0503020204020204" charset="-122"/>
                <a:cs typeface="微软雅黑" panose="020B0503020204020204" charset="-122"/>
              </a:rPr>
              <a:t>	</a:t>
            </a:r>
            <a:r>
              <a:rPr sz="2800" dirty="0">
                <a:latin typeface="微软雅黑" panose="020B0503020204020204" charset="-122"/>
                <a:ea typeface="微软雅黑" panose="020B0503020204020204" charset="-122"/>
                <a:cs typeface="微软雅黑" panose="020B0503020204020204" charset="-122"/>
              </a:rPr>
              <a:t>1. 表示祝贺；</a:t>
            </a:r>
            <a:endParaRPr sz="2800" dirty="0">
              <a:latin typeface="微软雅黑" panose="020B0503020204020204" charset="-122"/>
              <a:ea typeface="微软雅黑" panose="020B0503020204020204" charset="-122"/>
              <a:cs typeface="微软雅黑" panose="020B0503020204020204" charset="-122"/>
            </a:endParaRPr>
          </a:p>
          <a:p>
            <a:pPr marL="0" indent="0">
              <a:lnSpc>
                <a:spcPct val="150000"/>
              </a:lnSpc>
              <a:buNone/>
            </a:pPr>
            <a:r>
              <a:rPr lang="en-US" sz="2800" dirty="0">
                <a:latin typeface="微软雅黑" panose="020B0503020204020204" charset="-122"/>
                <a:ea typeface="微软雅黑" panose="020B0503020204020204" charset="-122"/>
                <a:cs typeface="微软雅黑" panose="020B0503020204020204" charset="-122"/>
              </a:rPr>
              <a:t>	</a:t>
            </a:r>
            <a:r>
              <a:rPr sz="2800" dirty="0">
                <a:latin typeface="微软雅黑" panose="020B0503020204020204" charset="-122"/>
                <a:ea typeface="微软雅黑" panose="020B0503020204020204" charset="-122"/>
                <a:cs typeface="微软雅黑" panose="020B0503020204020204" charset="-122"/>
              </a:rPr>
              <a:t>2. 肯定他的努力和付出； </a:t>
            </a:r>
            <a:endParaRPr sz="2800" dirty="0">
              <a:latin typeface="微软雅黑" panose="020B0503020204020204" charset="-122"/>
              <a:ea typeface="微软雅黑" panose="020B0503020204020204" charset="-122"/>
              <a:cs typeface="微软雅黑" panose="020B0503020204020204" charset="-122"/>
            </a:endParaRPr>
          </a:p>
          <a:p>
            <a:pPr marL="0" indent="0">
              <a:lnSpc>
                <a:spcPct val="150000"/>
              </a:lnSpc>
              <a:buNone/>
            </a:pPr>
            <a:r>
              <a:rPr lang="en-US" sz="2800" dirty="0">
                <a:latin typeface="微软雅黑" panose="020B0503020204020204" charset="-122"/>
                <a:ea typeface="微软雅黑" panose="020B0503020204020204" charset="-122"/>
                <a:cs typeface="微软雅黑" panose="020B0503020204020204" charset="-122"/>
              </a:rPr>
              <a:t>	</a:t>
            </a:r>
            <a:r>
              <a:rPr sz="2800" dirty="0">
                <a:latin typeface="微软雅黑" panose="020B0503020204020204" charset="-122"/>
                <a:ea typeface="微软雅黑" panose="020B0503020204020204" charset="-122"/>
                <a:cs typeface="微软雅黑" panose="020B0503020204020204" charset="-122"/>
              </a:rPr>
              <a:t>3. 表达祝愿。</a:t>
            </a:r>
            <a:endParaRPr sz="2800" dirty="0">
              <a:latin typeface="微软雅黑" panose="020B0503020204020204" charset="-122"/>
              <a:ea typeface="微软雅黑" panose="020B0503020204020204" charset="-122"/>
              <a:cs typeface="微软雅黑" panose="020B0503020204020204" charset="-122"/>
            </a:endParaRPr>
          </a:p>
          <a:p>
            <a:pPr marL="0" indent="0">
              <a:lnSpc>
                <a:spcPct val="150000"/>
              </a:lnSpc>
              <a:buNone/>
            </a:pPr>
            <a:r>
              <a:rPr sz="2800" dirty="0">
                <a:latin typeface="微软雅黑" panose="020B0503020204020204" charset="-122"/>
                <a:ea typeface="微软雅黑" panose="020B0503020204020204" charset="-122"/>
                <a:cs typeface="微软雅黑" panose="020B0503020204020204" charset="-122"/>
              </a:rPr>
              <a:t>注意：1.词数80左右； </a:t>
            </a:r>
            <a:endParaRPr sz="2800" dirty="0">
              <a:latin typeface="微软雅黑" panose="020B0503020204020204" charset="-122"/>
              <a:ea typeface="微软雅黑" panose="020B0503020204020204" charset="-122"/>
              <a:cs typeface="微软雅黑" panose="020B0503020204020204" charset="-122"/>
            </a:endParaRPr>
          </a:p>
          <a:p>
            <a:pPr marL="0" indent="0">
              <a:lnSpc>
                <a:spcPct val="150000"/>
              </a:lnSpc>
              <a:buNone/>
            </a:pPr>
            <a:r>
              <a:rPr sz="2800" dirty="0">
                <a:latin typeface="微软雅黑" panose="020B0503020204020204" charset="-122"/>
                <a:ea typeface="微软雅黑" panose="020B0503020204020204" charset="-122"/>
                <a:cs typeface="微软雅黑" panose="020B0503020204020204" charset="-122"/>
              </a:rPr>
              <a:t>          2.可适当增加细节，已使行文连贯。</a:t>
            </a:r>
            <a:endParaRPr sz="28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9705" y="123825"/>
            <a:ext cx="8874760" cy="4908550"/>
          </a:xfrm>
          <a:prstGeom prst="rect">
            <a:avLst/>
          </a:prstGeom>
          <a:solidFill>
            <a:schemeClr val="bg1">
              <a:lumMod val="85000"/>
            </a:schemeClr>
          </a:solidFill>
          <a:ln w="38100">
            <a:solidFill>
              <a:srgbClr val="FF0000"/>
            </a:solidFill>
            <a:prstDash val="sysDash"/>
          </a:ln>
        </p:spPr>
        <p:txBody>
          <a:bodyPr wrap="square" rtlCol="0" anchor="t">
            <a:spAutoFit/>
          </a:bodyPr>
          <a:lstStyle/>
          <a:p>
            <a:pPr marL="0" indent="0">
              <a:lnSpc>
                <a:spcPct val="100000"/>
              </a:lnSpc>
              <a:spcBef>
                <a:spcPts val="25"/>
              </a:spcBef>
              <a:spcAft>
                <a:spcPts val="0"/>
              </a:spcAft>
              <a:buNone/>
            </a:pPr>
            <a:r>
              <a:rPr lang="zh-CN" altLang="en-US" sz="2400" dirty="0">
                <a:latin typeface="Times New Roman" panose="02020603050405020304" pitchFamily="18" charset="0"/>
                <a:cs typeface="Times New Roman" panose="02020603050405020304" pitchFamily="18" charset="0"/>
                <a:sym typeface="+mn-ea"/>
              </a:rPr>
              <a:t> Dear Li Lei,</a:t>
            </a:r>
            <a:endParaRPr lang="zh-CN" altLang="en-US" sz="2400" dirty="0">
              <a:latin typeface="Times New Roman" panose="02020603050405020304" pitchFamily="18" charset="0"/>
              <a:cs typeface="Times New Roman" panose="02020603050405020304" pitchFamily="18" charset="0"/>
              <a:sym typeface="+mn-ea"/>
            </a:endParaRPr>
          </a:p>
          <a:p>
            <a:pPr marL="0" indent="0">
              <a:lnSpc>
                <a:spcPct val="100000"/>
              </a:lnSpc>
              <a:spcBef>
                <a:spcPts val="25"/>
              </a:spcBef>
              <a:spcAft>
                <a:spcPts val="0"/>
              </a:spcAft>
              <a:buNone/>
            </a:pPr>
            <a:r>
              <a:rPr lang="zh-CN" altLang="en-US" sz="2400" dirty="0">
                <a:latin typeface="Times New Roman" panose="02020603050405020304" pitchFamily="18" charset="0"/>
                <a:cs typeface="Times New Roman" panose="02020603050405020304" pitchFamily="18" charset="0"/>
                <a:sym typeface="+mn-ea"/>
              </a:rPr>
              <a:t>   </a:t>
            </a:r>
            <a:r>
              <a:rPr lang="en-US" altLang="zh-CN" sz="2400" dirty="0">
                <a:latin typeface="Times New Roman" panose="02020603050405020304" pitchFamily="18" charset="0"/>
                <a:cs typeface="Times New Roman" panose="02020603050405020304" pitchFamily="18" charset="0"/>
                <a:sym typeface="+mn-ea"/>
              </a:rPr>
              <a:t>   </a:t>
            </a:r>
            <a:r>
              <a:rPr lang="zh-CN" altLang="en-US" sz="2400" dirty="0">
                <a:latin typeface="Times New Roman" panose="02020603050405020304" pitchFamily="18" charset="0"/>
                <a:cs typeface="Times New Roman" panose="02020603050405020304" pitchFamily="18" charset="0"/>
                <a:sym typeface="+mn-ea"/>
              </a:rPr>
              <a:t>I</a:t>
            </a:r>
            <a:r>
              <a:rPr lang="en-US" altLang="zh-CN" sz="2400" dirty="0">
                <a:latin typeface="Times New Roman" panose="02020603050405020304" pitchFamily="18" charset="0"/>
                <a:cs typeface="Times New Roman" panose="02020603050405020304" pitchFamily="18" charset="0"/>
                <a:sym typeface="+mn-ea"/>
              </a:rPr>
              <a:t>’</a:t>
            </a:r>
            <a:r>
              <a:rPr lang="zh-CN" altLang="en-US" sz="2400" dirty="0">
                <a:latin typeface="Times New Roman" panose="02020603050405020304" pitchFamily="18" charset="0"/>
                <a:cs typeface="Times New Roman" panose="02020603050405020304" pitchFamily="18" charset="0"/>
                <a:sym typeface="+mn-ea"/>
              </a:rPr>
              <a:t>m writing to convey my heartfelt congratulations on your receiving the offer from Peking University. I feel more than delighted for you as it</a:t>
            </a:r>
            <a:r>
              <a:rPr lang="en-US" altLang="zh-CN" sz="2400" dirty="0">
                <a:latin typeface="Times New Roman" panose="02020603050405020304" pitchFamily="18" charset="0"/>
                <a:cs typeface="Times New Roman" panose="02020603050405020304" pitchFamily="18" charset="0"/>
                <a:sym typeface="+mn-ea"/>
              </a:rPr>
              <a:t>’</a:t>
            </a:r>
            <a:r>
              <a:rPr lang="zh-CN" altLang="en-US" sz="2400" dirty="0">
                <a:latin typeface="Times New Roman" panose="02020603050405020304" pitchFamily="18" charset="0"/>
                <a:cs typeface="Times New Roman" panose="02020603050405020304" pitchFamily="18" charset="0"/>
                <a:sym typeface="+mn-ea"/>
              </a:rPr>
              <a:t>s a golden chance to learn from the great minds.</a:t>
            </a:r>
            <a:endParaRPr lang="zh-CN" altLang="en-US" sz="2400" dirty="0">
              <a:latin typeface="Times New Roman" panose="02020603050405020304" pitchFamily="18" charset="0"/>
              <a:cs typeface="Times New Roman" panose="02020603050405020304" pitchFamily="18" charset="0"/>
              <a:sym typeface="+mn-ea"/>
            </a:endParaRPr>
          </a:p>
          <a:p>
            <a:pPr marL="0" indent="0">
              <a:lnSpc>
                <a:spcPct val="100000"/>
              </a:lnSpc>
              <a:spcBef>
                <a:spcPts val="25"/>
              </a:spcBef>
              <a:spcAft>
                <a:spcPts val="0"/>
              </a:spcAft>
              <a:buNone/>
            </a:pPr>
            <a:r>
              <a:rPr lang="zh-CN" altLang="en-US" sz="2400" dirty="0">
                <a:latin typeface="Times New Roman" panose="02020603050405020304" pitchFamily="18" charset="0"/>
                <a:cs typeface="Times New Roman" panose="02020603050405020304" pitchFamily="18" charset="0"/>
                <a:sym typeface="+mn-ea"/>
              </a:rPr>
              <a:t>   </a:t>
            </a:r>
            <a:r>
              <a:rPr lang="en-US" altLang="zh-CN" sz="2400" dirty="0">
                <a:latin typeface="Times New Roman" panose="02020603050405020304" pitchFamily="18" charset="0"/>
                <a:cs typeface="Times New Roman" panose="02020603050405020304" pitchFamily="18" charset="0"/>
                <a:sym typeface="+mn-ea"/>
              </a:rPr>
              <a:t>   </a:t>
            </a:r>
            <a:r>
              <a:rPr lang="zh-CN" altLang="en-US" sz="2400" dirty="0">
                <a:latin typeface="Times New Roman" panose="02020603050405020304" pitchFamily="18" charset="0"/>
                <a:cs typeface="Times New Roman" panose="02020603050405020304" pitchFamily="18" charset="0"/>
                <a:sym typeface="+mn-ea"/>
              </a:rPr>
              <a:t>But indeed no one could have been more deserving of it than you, because I know you have been studying Chinese for year</a:t>
            </a:r>
            <a:r>
              <a:rPr lang="en-US" altLang="zh-CN" sz="2400" dirty="0">
                <a:latin typeface="Times New Roman" panose="02020603050405020304" pitchFamily="18" charset="0"/>
                <a:cs typeface="Times New Roman" panose="02020603050405020304" pitchFamily="18" charset="0"/>
                <a:sym typeface="+mn-ea"/>
              </a:rPr>
              <a:t>s</a:t>
            </a:r>
            <a:r>
              <a:rPr lang="zh-CN" altLang="en-US" sz="2400" dirty="0">
                <a:latin typeface="Times New Roman" panose="02020603050405020304" pitchFamily="18" charset="0"/>
                <a:cs typeface="Times New Roman" panose="02020603050405020304" pitchFamily="18" charset="0"/>
                <a:sym typeface="+mn-ea"/>
              </a:rPr>
              <a:t>. It is your diligence and persistence that stand you out in the crowd. It is a real encouragement to see your efforts paid off and I do hope you can understand China and its splendid culture better.</a:t>
            </a:r>
            <a:endParaRPr lang="zh-CN" altLang="en-US" sz="2400" dirty="0">
              <a:latin typeface="Times New Roman" panose="02020603050405020304" pitchFamily="18" charset="0"/>
              <a:cs typeface="Times New Roman" panose="02020603050405020304" pitchFamily="18" charset="0"/>
              <a:sym typeface="+mn-ea"/>
            </a:endParaRPr>
          </a:p>
          <a:p>
            <a:pPr marL="0" indent="0">
              <a:lnSpc>
                <a:spcPct val="100000"/>
              </a:lnSpc>
              <a:spcBef>
                <a:spcPts val="25"/>
              </a:spcBef>
              <a:spcAft>
                <a:spcPts val="0"/>
              </a:spcAft>
              <a:buNone/>
            </a:pPr>
            <a:r>
              <a:rPr lang="en-US" altLang="zh-CN" sz="2400" dirty="0">
                <a:latin typeface="Times New Roman" panose="02020603050405020304" pitchFamily="18" charset="0"/>
                <a:cs typeface="Times New Roman" panose="02020603050405020304" pitchFamily="18" charset="0"/>
                <a:sym typeface="+mn-ea"/>
              </a:rPr>
              <a:t>     </a:t>
            </a:r>
            <a:r>
              <a:rPr lang="zh-CN" altLang="en-US" sz="2400" dirty="0">
                <a:latin typeface="Times New Roman" panose="02020603050405020304" pitchFamily="18" charset="0"/>
                <a:cs typeface="Times New Roman" panose="02020603050405020304" pitchFamily="18" charset="0"/>
                <a:sym typeface="+mn-ea"/>
              </a:rPr>
              <a:t>Wish you still further success in Chinese study and make preparations for the coming challenge.</a:t>
            </a:r>
            <a:endParaRPr lang="zh-CN" altLang="en-US" sz="2400" dirty="0">
              <a:latin typeface="Times New Roman" panose="02020603050405020304" pitchFamily="18" charset="0"/>
              <a:cs typeface="Times New Roman" panose="02020603050405020304" pitchFamily="18" charset="0"/>
              <a:sym typeface="+mn-ea"/>
            </a:endParaRPr>
          </a:p>
          <a:p>
            <a:pPr marL="0" indent="0">
              <a:lnSpc>
                <a:spcPct val="100000"/>
              </a:lnSpc>
              <a:spcBef>
                <a:spcPts val="25"/>
              </a:spcBef>
              <a:spcAft>
                <a:spcPts val="0"/>
              </a:spcAft>
              <a:buNone/>
            </a:pPr>
            <a:r>
              <a:rPr lang="en-US" altLang="zh-CN" sz="2400" dirty="0">
                <a:latin typeface="Times New Roman" panose="02020603050405020304" pitchFamily="18" charset="0"/>
                <a:cs typeface="Times New Roman" panose="02020603050405020304" pitchFamily="18" charset="0"/>
                <a:sym typeface="+mn-ea"/>
              </a:rPr>
              <a:t>							</a:t>
            </a:r>
            <a:r>
              <a:rPr lang="zh-CN" altLang="en-US" sz="2400" dirty="0">
                <a:latin typeface="Times New Roman" panose="02020603050405020304" pitchFamily="18" charset="0"/>
                <a:cs typeface="Times New Roman" panose="02020603050405020304" pitchFamily="18" charset="0"/>
                <a:sym typeface="+mn-ea"/>
              </a:rPr>
              <a:t>Sincerely yours</a:t>
            </a:r>
            <a:endParaRPr lang="zh-CN" altLang="en-US" sz="2400" dirty="0">
              <a:latin typeface="Times New Roman" panose="02020603050405020304" pitchFamily="18" charset="0"/>
              <a:cs typeface="Times New Roman" panose="02020603050405020304" pitchFamily="18" charset="0"/>
              <a:sym typeface="+mn-ea"/>
            </a:endParaRPr>
          </a:p>
          <a:p>
            <a:pPr marL="0" indent="0">
              <a:lnSpc>
                <a:spcPct val="100000"/>
              </a:lnSpc>
              <a:spcBef>
                <a:spcPts val="25"/>
              </a:spcBef>
              <a:spcAft>
                <a:spcPts val="0"/>
              </a:spcAft>
              <a:buNone/>
            </a:pPr>
            <a:r>
              <a:rPr lang="en-US" altLang="zh-CN" sz="2400" dirty="0">
                <a:latin typeface="Times New Roman" panose="02020603050405020304" pitchFamily="18" charset="0"/>
                <a:cs typeface="Times New Roman" panose="02020603050405020304" pitchFamily="18" charset="0"/>
                <a:sym typeface="+mn-ea"/>
              </a:rPr>
              <a:t>							</a:t>
            </a:r>
            <a:r>
              <a:rPr lang="zh-CN" altLang="en-US" sz="2400" dirty="0">
                <a:latin typeface="Times New Roman" panose="02020603050405020304" pitchFamily="18" charset="0"/>
                <a:cs typeface="Times New Roman" panose="02020603050405020304" pitchFamily="18" charset="0"/>
                <a:sym typeface="+mn-ea"/>
              </a:rPr>
              <a:t>Han Meimei</a:t>
            </a:r>
            <a:endParaRPr lang="zh-CN" altLang="en-US" sz="2400" dirty="0">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506326" y="701322"/>
            <a:ext cx="1870428" cy="1870428"/>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40" name="椭圆 39"/>
          <p:cNvSpPr/>
          <p:nvPr/>
        </p:nvSpPr>
        <p:spPr>
          <a:xfrm flipV="1">
            <a:off x="4214810" y="1928808"/>
            <a:ext cx="714380" cy="214314"/>
          </a:xfrm>
          <a:prstGeom prst="ellipse">
            <a:avLst/>
          </a:prstGeom>
          <a:solidFill>
            <a:srgbClr val="002060"/>
          </a:solidFill>
          <a:ln>
            <a:noFill/>
          </a:ln>
          <a:effectLst>
            <a:outerShdw blurRad="317500" dist="190500" dir="8100000" algn="tr" rotWithShape="0">
              <a:prstClr val="black">
                <a:alpha val="50000"/>
              </a:prstClr>
            </a:outerShdw>
          </a:effectLst>
          <a:scene3d>
            <a:camera prst="orthographicFront">
              <a:rot lat="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椭圆 40"/>
          <p:cNvSpPr/>
          <p:nvPr/>
        </p:nvSpPr>
        <p:spPr>
          <a:xfrm>
            <a:off x="4071934" y="1285866"/>
            <a:ext cx="274638" cy="27463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2" name="组合 41"/>
          <p:cNvGrpSpPr/>
          <p:nvPr/>
        </p:nvGrpSpPr>
        <p:grpSpPr>
          <a:xfrm>
            <a:off x="4870435" y="2666867"/>
            <a:ext cx="301060" cy="301060"/>
            <a:chOff x="304800" y="673100"/>
            <a:chExt cx="4000500" cy="4000500"/>
          </a:xfrm>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64" name="椭圆 6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5" name="组合 64"/>
          <p:cNvGrpSpPr/>
          <p:nvPr/>
        </p:nvGrpSpPr>
        <p:grpSpPr>
          <a:xfrm>
            <a:off x="5339712" y="1315977"/>
            <a:ext cx="623903" cy="623903"/>
            <a:chOff x="304800" y="673100"/>
            <a:chExt cx="4000500" cy="4000500"/>
          </a:xfrm>
          <a:effectLst>
            <a:outerShdw blurRad="317500" dist="1905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68" name="椭圆 6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9" name="组合 68"/>
          <p:cNvGrpSpPr/>
          <p:nvPr/>
        </p:nvGrpSpPr>
        <p:grpSpPr>
          <a:xfrm>
            <a:off x="2680939" y="3364863"/>
            <a:ext cx="219777" cy="219777"/>
            <a:chOff x="304800" y="673100"/>
            <a:chExt cx="4000500" cy="4000500"/>
          </a:xfrm>
          <a:effectLst>
            <a:outerShdw blurRad="381000" dist="152400" dir="8100000" algn="tr" rotWithShape="0">
              <a:prstClr val="black">
                <a:alpha val="7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71" name="椭圆 7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2" name="组合 71"/>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74" name="椭圆 7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75" name="椭圆 74"/>
          <p:cNvSpPr/>
          <p:nvPr/>
        </p:nvSpPr>
        <p:spPr>
          <a:xfrm>
            <a:off x="4929190" y="1285866"/>
            <a:ext cx="274637" cy="276225"/>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6" name="椭圆 75"/>
          <p:cNvSpPr/>
          <p:nvPr/>
        </p:nvSpPr>
        <p:spPr>
          <a:xfrm>
            <a:off x="4500562" y="1643056"/>
            <a:ext cx="136525" cy="136525"/>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7" name="组合 76"/>
          <p:cNvGrpSpPr/>
          <p:nvPr/>
        </p:nvGrpSpPr>
        <p:grpSpPr>
          <a:xfrm>
            <a:off x="3568901" y="3123469"/>
            <a:ext cx="824609" cy="824609"/>
            <a:chOff x="304800" y="673100"/>
            <a:chExt cx="4000500" cy="4000500"/>
          </a:xfrm>
          <a:effectLst>
            <a:outerShdw blurRad="317500" dist="1905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81" name="TextBox 80"/>
          <p:cNvSpPr txBox="1">
            <a:spLocks noChangeArrowheads="1"/>
          </p:cNvSpPr>
          <p:nvPr/>
        </p:nvSpPr>
        <p:spPr bwMode="auto">
          <a:xfrm>
            <a:off x="1285852" y="642924"/>
            <a:ext cx="1630363" cy="492125"/>
          </a:xfrm>
          <a:prstGeom prst="rect">
            <a:avLst/>
          </a:prstGeom>
          <a:noFill/>
          <a:ln w="9525">
            <a:noFill/>
            <a:miter lim="800000"/>
          </a:ln>
        </p:spPr>
        <p:txBody>
          <a:bodyPr wrap="none">
            <a:spAutoFit/>
          </a:bodyPr>
          <a:lstStyle/>
          <a:p>
            <a:r>
              <a:rPr lang="en-US" altLang="zh-CN" sz="2600" b="1" dirty="0">
                <a:solidFill>
                  <a:srgbClr val="002060"/>
                </a:solidFill>
                <a:latin typeface="微软雅黑" panose="020B0503020204020204" charset="-122"/>
                <a:ea typeface="造字工房俊雅锐宋体验版常规体"/>
                <a:cs typeface="造字工房俊雅锐宋体验版常规体"/>
              </a:rPr>
              <a:t>THANKS</a:t>
            </a:r>
            <a:endParaRPr lang="zh-CN" altLang="en-US" sz="2600" b="1" dirty="0">
              <a:solidFill>
                <a:srgbClr val="002060"/>
              </a:solidFill>
              <a:latin typeface="微软雅黑" panose="020B0503020204020204" charset="-122"/>
              <a:ea typeface="造字工房俊雅锐宋体验版常规体"/>
              <a:cs typeface="造字工房俊雅锐宋体验版常规体"/>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33"/>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33"/>
                                        </p:tgtEl>
                                        <p:attrNameLst>
                                          <p:attrName>style.visibility</p:attrName>
                                        </p:attrNameLst>
                                      </p:cBhvr>
                                      <p:to>
                                        <p:strVal val="visible"/>
                                      </p:to>
                                    </p:set>
                                    <p:anim calcmode="lin" valueType="num">
                                      <p:cBhvr>
                                        <p:cTn id="9" dur="1000" fill="hold"/>
                                        <p:tgtEl>
                                          <p:spTgt spid="33"/>
                                        </p:tgtEl>
                                        <p:attrNameLst>
                                          <p:attrName>ppt_w</p:attrName>
                                        </p:attrNameLst>
                                      </p:cBhvr>
                                      <p:tavLst>
                                        <p:tav tm="0">
                                          <p:val>
                                            <p:fltVal val="0"/>
                                          </p:val>
                                        </p:tav>
                                        <p:tav tm="100000">
                                          <p:val>
                                            <p:strVal val="#ppt_w"/>
                                          </p:val>
                                        </p:tav>
                                      </p:tavLst>
                                    </p:anim>
                                    <p:anim calcmode="lin" valueType="num">
                                      <p:cBhvr>
                                        <p:cTn id="10" dur="1000" fill="hold"/>
                                        <p:tgtEl>
                                          <p:spTgt spid="33"/>
                                        </p:tgtEl>
                                        <p:attrNameLst>
                                          <p:attrName>ppt_h</p:attrName>
                                        </p:attrNameLst>
                                      </p:cBhvr>
                                      <p:tavLst>
                                        <p:tav tm="0">
                                          <p:val>
                                            <p:fltVal val="0"/>
                                          </p:val>
                                        </p:tav>
                                        <p:tav tm="100000">
                                          <p:val>
                                            <p:strVal val="#ppt_h"/>
                                          </p:val>
                                        </p:tav>
                                      </p:tavLst>
                                    </p:anim>
                                    <p:animEffect transition="in" filter="fade">
                                      <p:cBhvr>
                                        <p:cTn id="11" dur="1000"/>
                                        <p:tgtEl>
                                          <p:spTgt spid="33"/>
                                        </p:tgtEl>
                                      </p:cBhvr>
                                    </p:animEffect>
                                  </p:childTnLst>
                                </p:cTn>
                              </p:par>
                              <p:par>
                                <p:cTn id="12" presetID="64" presetClass="path" presetSubtype="0" fill="hold" nodeType="withEffect">
                                  <p:stCondLst>
                                    <p:cond delay="400"/>
                                  </p:stCondLst>
                                  <p:childTnLst>
                                    <p:animMotion origin="layout" path="M -4.72222E-6 -4.68026E-6 L 0.38872 0.84338 " pathEditMode="relative" rAng="0" ptsTypes="AA">
                                      <p:cBhvr>
                                        <p:cTn id="13" dur="1000" spd="-100000" fill="hold"/>
                                        <p:tgtEl>
                                          <p:spTgt spid="33"/>
                                        </p:tgtEl>
                                        <p:attrNameLst>
                                          <p:attrName>ppt_x</p:attrName>
                                          <p:attrName>ppt_y</p:attrName>
                                        </p:attrNameLst>
                                      </p:cBhvr>
                                      <p:rCtr x="19427" y="42169"/>
                                    </p:animMotion>
                                  </p:childTnLst>
                                </p:cTn>
                              </p:par>
                              <p:par>
                                <p:cTn id="14" presetID="1" presetClass="entr" presetSubtype="0" fill="hold" grpId="0" nodeType="withEffect">
                                  <p:stCondLst>
                                    <p:cond delay="300"/>
                                  </p:stCondLst>
                                  <p:childTnLst>
                                    <p:set>
                                      <p:cBhvr>
                                        <p:cTn id="15" dur="1" fill="hold">
                                          <p:stCondLst>
                                            <p:cond delay="0"/>
                                          </p:stCondLst>
                                        </p:cTn>
                                        <p:tgtEl>
                                          <p:spTgt spid="41"/>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41"/>
                                        </p:tgtEl>
                                        <p:attrNameLst>
                                          <p:attrName>style.visibility</p:attrName>
                                        </p:attrNameLst>
                                      </p:cBhvr>
                                      <p:to>
                                        <p:strVal val="visible"/>
                                      </p:to>
                                    </p:set>
                                    <p:anim calcmode="lin" valueType="num">
                                      <p:cBhvr>
                                        <p:cTn id="18" dur="1000" fill="hold"/>
                                        <p:tgtEl>
                                          <p:spTgt spid="41"/>
                                        </p:tgtEl>
                                        <p:attrNameLst>
                                          <p:attrName>ppt_w</p:attrName>
                                        </p:attrNameLst>
                                      </p:cBhvr>
                                      <p:tavLst>
                                        <p:tav tm="0">
                                          <p:val>
                                            <p:fltVal val="0"/>
                                          </p:val>
                                        </p:tav>
                                        <p:tav tm="100000">
                                          <p:val>
                                            <p:strVal val="#ppt_w"/>
                                          </p:val>
                                        </p:tav>
                                      </p:tavLst>
                                    </p:anim>
                                    <p:anim calcmode="lin" valueType="num">
                                      <p:cBhvr>
                                        <p:cTn id="19" dur="1000" fill="hold"/>
                                        <p:tgtEl>
                                          <p:spTgt spid="41"/>
                                        </p:tgtEl>
                                        <p:attrNameLst>
                                          <p:attrName>ppt_h</p:attrName>
                                        </p:attrNameLst>
                                      </p:cBhvr>
                                      <p:tavLst>
                                        <p:tav tm="0">
                                          <p:val>
                                            <p:fltVal val="0"/>
                                          </p:val>
                                        </p:tav>
                                        <p:tav tm="100000">
                                          <p:val>
                                            <p:strVal val="#ppt_h"/>
                                          </p:val>
                                        </p:tav>
                                      </p:tavLst>
                                    </p:anim>
                                    <p:animEffect transition="in" filter="fade">
                                      <p:cBhvr>
                                        <p:cTn id="20" dur="1000"/>
                                        <p:tgtEl>
                                          <p:spTgt spid="41"/>
                                        </p:tgtEl>
                                      </p:cBhvr>
                                    </p:animEffect>
                                  </p:childTnLst>
                                </p:cTn>
                              </p:par>
                              <p:par>
                                <p:cTn id="21" presetID="64" presetClass="path" presetSubtype="0" fill="hold" grpId="2" nodeType="withEffect">
                                  <p:stCondLst>
                                    <p:cond delay="300"/>
                                  </p:stCondLst>
                                  <p:childTnLst>
                                    <p:animMotion origin="layout" path="M 2.77778E-6 2.422E-6 L 0.39375 -0.33797 " pathEditMode="relative" rAng="0" ptsTypes="AA">
                                      <p:cBhvr>
                                        <p:cTn id="22" dur="1000" spd="-100000" fill="hold"/>
                                        <p:tgtEl>
                                          <p:spTgt spid="41"/>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42"/>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42"/>
                                        </p:tgtEl>
                                        <p:attrNameLst>
                                          <p:attrName>style.visibility</p:attrName>
                                        </p:attrNameLst>
                                      </p:cBhvr>
                                      <p:to>
                                        <p:strVal val="visible"/>
                                      </p:to>
                                    </p:set>
                                    <p:anim calcmode="lin" valueType="num">
                                      <p:cBhvr>
                                        <p:cTn id="27" dur="1000" fill="hold"/>
                                        <p:tgtEl>
                                          <p:spTgt spid="42"/>
                                        </p:tgtEl>
                                        <p:attrNameLst>
                                          <p:attrName>ppt_w</p:attrName>
                                        </p:attrNameLst>
                                      </p:cBhvr>
                                      <p:tavLst>
                                        <p:tav tm="0">
                                          <p:val>
                                            <p:fltVal val="0"/>
                                          </p:val>
                                        </p:tav>
                                        <p:tav tm="100000">
                                          <p:val>
                                            <p:strVal val="#ppt_w"/>
                                          </p:val>
                                        </p:tav>
                                      </p:tavLst>
                                    </p:anim>
                                    <p:anim calcmode="lin" valueType="num">
                                      <p:cBhvr>
                                        <p:cTn id="28" dur="1000" fill="hold"/>
                                        <p:tgtEl>
                                          <p:spTgt spid="42"/>
                                        </p:tgtEl>
                                        <p:attrNameLst>
                                          <p:attrName>ppt_h</p:attrName>
                                        </p:attrNameLst>
                                      </p:cBhvr>
                                      <p:tavLst>
                                        <p:tav tm="0">
                                          <p:val>
                                            <p:fltVal val="0"/>
                                          </p:val>
                                        </p:tav>
                                        <p:tav tm="100000">
                                          <p:val>
                                            <p:strVal val="#ppt_h"/>
                                          </p:val>
                                        </p:tav>
                                      </p:tavLst>
                                    </p:anim>
                                    <p:animEffect transition="in" filter="fade">
                                      <p:cBhvr>
                                        <p:cTn id="29" dur="1000"/>
                                        <p:tgtEl>
                                          <p:spTgt spid="42"/>
                                        </p:tgtEl>
                                      </p:cBhvr>
                                    </p:animEffect>
                                  </p:childTnLst>
                                </p:cTn>
                              </p:par>
                              <p:par>
                                <p:cTn id="30" presetID="64" presetClass="path" presetSubtype="0" fill="hold" nodeType="withEffect">
                                  <p:stCondLst>
                                    <p:cond delay="300"/>
                                  </p:stCondLst>
                                  <p:childTnLst>
                                    <p:animMotion origin="layout" path="M -5.55556E-7 -1.46123E-6 L 0.20451 0.58418 " pathEditMode="relative" rAng="0" ptsTypes="AA">
                                      <p:cBhvr>
                                        <p:cTn id="31" dur="1000" spd="-100000" fill="hold"/>
                                        <p:tgtEl>
                                          <p:spTgt spid="42"/>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p:cTn id="36" dur="1000" fill="hold"/>
                                        <p:tgtEl>
                                          <p:spTgt spid="65"/>
                                        </p:tgtEl>
                                        <p:attrNameLst>
                                          <p:attrName>ppt_w</p:attrName>
                                        </p:attrNameLst>
                                      </p:cBhvr>
                                      <p:tavLst>
                                        <p:tav tm="0">
                                          <p:val>
                                            <p:fltVal val="0"/>
                                          </p:val>
                                        </p:tav>
                                        <p:tav tm="100000">
                                          <p:val>
                                            <p:strVal val="#ppt_w"/>
                                          </p:val>
                                        </p:tav>
                                      </p:tavLst>
                                    </p:anim>
                                    <p:anim calcmode="lin" valueType="num">
                                      <p:cBhvr>
                                        <p:cTn id="37" dur="1000" fill="hold"/>
                                        <p:tgtEl>
                                          <p:spTgt spid="65"/>
                                        </p:tgtEl>
                                        <p:attrNameLst>
                                          <p:attrName>ppt_h</p:attrName>
                                        </p:attrNameLst>
                                      </p:cBhvr>
                                      <p:tavLst>
                                        <p:tav tm="0">
                                          <p:val>
                                            <p:fltVal val="0"/>
                                          </p:val>
                                        </p:tav>
                                        <p:tav tm="100000">
                                          <p:val>
                                            <p:strVal val="#ppt_h"/>
                                          </p:val>
                                        </p:tav>
                                      </p:tavLst>
                                    </p:anim>
                                    <p:animEffect transition="in" filter="fade">
                                      <p:cBhvr>
                                        <p:cTn id="38" dur="1000"/>
                                        <p:tgtEl>
                                          <p:spTgt spid="65"/>
                                        </p:tgtEl>
                                      </p:cBhvr>
                                    </p:animEffect>
                                  </p:childTnLst>
                                </p:cTn>
                              </p:par>
                              <p:par>
                                <p:cTn id="39" presetID="64" presetClass="path" presetSubtype="0" fill="hold" nodeType="withEffect">
                                  <p:stCondLst>
                                    <p:cond delay="0"/>
                                  </p:stCondLst>
                                  <p:childTnLst>
                                    <p:animMotion origin="layout" path="M -5.55556E-7 -3.28699E-6 L -0.52465 -0.50942 " pathEditMode="relative" rAng="0" ptsTypes="AA">
                                      <p:cBhvr>
                                        <p:cTn id="40" dur="1000" spd="-100000" fill="hold"/>
                                        <p:tgtEl>
                                          <p:spTgt spid="65"/>
                                        </p:tgtEl>
                                        <p:attrNameLst>
                                          <p:attrName>ppt_x</p:attrName>
                                          <p:attrName>ppt_y</p:attrName>
                                        </p:attrNameLst>
                                      </p:cBhvr>
                                      <p:rCtr x="-26233" y="-25487"/>
                                    </p:animMotion>
                                  </p:childTnLst>
                                </p:cTn>
                              </p:par>
                              <p:par>
                                <p:cTn id="41" presetID="1" presetClass="entr" presetSubtype="0" fill="hold" grpId="0" nodeType="withEffect">
                                  <p:stCondLst>
                                    <p:cond delay="200"/>
                                  </p:stCondLst>
                                  <p:childTnLst>
                                    <p:set>
                                      <p:cBhvr>
                                        <p:cTn id="42" dur="1" fill="hold">
                                          <p:stCondLst>
                                            <p:cond delay="0"/>
                                          </p:stCondLst>
                                        </p:cTn>
                                        <p:tgtEl>
                                          <p:spTgt spid="75"/>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75"/>
                                        </p:tgtEl>
                                        <p:attrNameLst>
                                          <p:attrName>style.visibility</p:attrName>
                                        </p:attrNameLst>
                                      </p:cBhvr>
                                      <p:to>
                                        <p:strVal val="visible"/>
                                      </p:to>
                                    </p:set>
                                    <p:anim calcmode="lin" valueType="num">
                                      <p:cBhvr>
                                        <p:cTn id="45" dur="1000" fill="hold"/>
                                        <p:tgtEl>
                                          <p:spTgt spid="75"/>
                                        </p:tgtEl>
                                        <p:attrNameLst>
                                          <p:attrName>ppt_w</p:attrName>
                                        </p:attrNameLst>
                                      </p:cBhvr>
                                      <p:tavLst>
                                        <p:tav tm="0">
                                          <p:val>
                                            <p:fltVal val="0"/>
                                          </p:val>
                                        </p:tav>
                                        <p:tav tm="100000">
                                          <p:val>
                                            <p:strVal val="#ppt_w"/>
                                          </p:val>
                                        </p:tav>
                                      </p:tavLst>
                                    </p:anim>
                                    <p:anim calcmode="lin" valueType="num">
                                      <p:cBhvr>
                                        <p:cTn id="46" dur="1000" fill="hold"/>
                                        <p:tgtEl>
                                          <p:spTgt spid="75"/>
                                        </p:tgtEl>
                                        <p:attrNameLst>
                                          <p:attrName>ppt_h</p:attrName>
                                        </p:attrNameLst>
                                      </p:cBhvr>
                                      <p:tavLst>
                                        <p:tav tm="0">
                                          <p:val>
                                            <p:fltVal val="0"/>
                                          </p:val>
                                        </p:tav>
                                        <p:tav tm="100000">
                                          <p:val>
                                            <p:strVal val="#ppt_h"/>
                                          </p:val>
                                        </p:tav>
                                      </p:tavLst>
                                    </p:anim>
                                    <p:animEffect transition="in" filter="fade">
                                      <p:cBhvr>
                                        <p:cTn id="47" dur="1000"/>
                                        <p:tgtEl>
                                          <p:spTgt spid="75"/>
                                        </p:tgtEl>
                                      </p:cBhvr>
                                    </p:animEffect>
                                  </p:childTnLst>
                                </p:cTn>
                              </p:par>
                              <p:par>
                                <p:cTn id="48" presetID="64" presetClass="path" presetSubtype="0" fill="hold" grpId="2" nodeType="withEffect">
                                  <p:stCondLst>
                                    <p:cond delay="200"/>
                                  </p:stCondLst>
                                  <p:childTnLst>
                                    <p:animMotion origin="layout" path="M -2.22222E-6 1.18319E-6 L 0.21702 -0.37071 " pathEditMode="relative" rAng="0" ptsTypes="AA">
                                      <p:cBhvr>
                                        <p:cTn id="49" dur="1000" spd="-100000" fill="hold"/>
                                        <p:tgtEl>
                                          <p:spTgt spid="75"/>
                                        </p:tgtEl>
                                        <p:attrNameLst>
                                          <p:attrName>ppt_x</p:attrName>
                                          <p:attrName>ppt_y</p:attrName>
                                        </p:attrNameLst>
                                      </p:cBhvr>
                                      <p:rCtr x="10851" y="-18536"/>
                                    </p:animMotion>
                                  </p:childTnLst>
                                </p:cTn>
                              </p:par>
                              <p:par>
                                <p:cTn id="50" presetID="1" presetClass="entr" presetSubtype="0" fill="hold" grpId="0" nodeType="withEffect">
                                  <p:stCondLst>
                                    <p:cond delay="400"/>
                                  </p:stCondLst>
                                  <p:childTnLst>
                                    <p:set>
                                      <p:cBhvr>
                                        <p:cTn id="51" dur="1" fill="hold">
                                          <p:stCondLst>
                                            <p:cond delay="0"/>
                                          </p:stCondLst>
                                        </p:cTn>
                                        <p:tgtEl>
                                          <p:spTgt spid="76"/>
                                        </p:tgtEl>
                                        <p:attrNameLst>
                                          <p:attrName>style.visibility</p:attrName>
                                        </p:attrNameLst>
                                      </p:cBhvr>
                                      <p:to>
                                        <p:strVal val="visible"/>
                                      </p:to>
                                    </p:set>
                                  </p:childTnLst>
                                </p:cTn>
                              </p:par>
                              <p:par>
                                <p:cTn id="52" presetID="53" presetClass="entr" presetSubtype="16" fill="hold" grpId="1" nodeType="withEffect">
                                  <p:stCondLst>
                                    <p:cond delay="400"/>
                                  </p:stCondLst>
                                  <p:childTnLst>
                                    <p:set>
                                      <p:cBhvr>
                                        <p:cTn id="53" dur="1" fill="hold">
                                          <p:stCondLst>
                                            <p:cond delay="0"/>
                                          </p:stCondLst>
                                        </p:cTn>
                                        <p:tgtEl>
                                          <p:spTgt spid="76"/>
                                        </p:tgtEl>
                                        <p:attrNameLst>
                                          <p:attrName>style.visibility</p:attrName>
                                        </p:attrNameLst>
                                      </p:cBhvr>
                                      <p:to>
                                        <p:strVal val="visible"/>
                                      </p:to>
                                    </p:set>
                                    <p:anim calcmode="lin" valueType="num">
                                      <p:cBhvr>
                                        <p:cTn id="54" dur="1000" fill="hold"/>
                                        <p:tgtEl>
                                          <p:spTgt spid="76"/>
                                        </p:tgtEl>
                                        <p:attrNameLst>
                                          <p:attrName>ppt_w</p:attrName>
                                        </p:attrNameLst>
                                      </p:cBhvr>
                                      <p:tavLst>
                                        <p:tav tm="0">
                                          <p:val>
                                            <p:fltVal val="0"/>
                                          </p:val>
                                        </p:tav>
                                        <p:tav tm="100000">
                                          <p:val>
                                            <p:strVal val="#ppt_w"/>
                                          </p:val>
                                        </p:tav>
                                      </p:tavLst>
                                    </p:anim>
                                    <p:anim calcmode="lin" valueType="num">
                                      <p:cBhvr>
                                        <p:cTn id="55" dur="1000" fill="hold"/>
                                        <p:tgtEl>
                                          <p:spTgt spid="76"/>
                                        </p:tgtEl>
                                        <p:attrNameLst>
                                          <p:attrName>ppt_h</p:attrName>
                                        </p:attrNameLst>
                                      </p:cBhvr>
                                      <p:tavLst>
                                        <p:tav tm="0">
                                          <p:val>
                                            <p:fltVal val="0"/>
                                          </p:val>
                                        </p:tav>
                                        <p:tav tm="100000">
                                          <p:val>
                                            <p:strVal val="#ppt_h"/>
                                          </p:val>
                                        </p:tav>
                                      </p:tavLst>
                                    </p:anim>
                                    <p:animEffect transition="in" filter="fade">
                                      <p:cBhvr>
                                        <p:cTn id="56" dur="1000"/>
                                        <p:tgtEl>
                                          <p:spTgt spid="76"/>
                                        </p:tgtEl>
                                      </p:cBhvr>
                                    </p:animEffect>
                                  </p:childTnLst>
                                </p:cTn>
                              </p:par>
                              <p:par>
                                <p:cTn id="57" presetID="64" presetClass="path" presetSubtype="0" fill="hold" grpId="2" nodeType="withEffect">
                                  <p:stCondLst>
                                    <p:cond delay="400"/>
                                  </p:stCondLst>
                                  <p:childTnLst>
                                    <p:animMotion origin="layout" path="M 5E-6 2.09762E-6 L -0.18855 -1.11369 " pathEditMode="relative" rAng="0" ptsTypes="AA">
                                      <p:cBhvr>
                                        <p:cTn id="58" dur="1000" spd="-100000" fill="hold"/>
                                        <p:tgtEl>
                                          <p:spTgt spid="76"/>
                                        </p:tgtEl>
                                        <p:attrNameLst>
                                          <p:attrName>ppt_x</p:attrName>
                                          <p:attrName>ppt_y</p:attrName>
                                        </p:attrNameLst>
                                      </p:cBhvr>
                                      <p:rCtr x="-9427" y="-55700"/>
                                    </p:animMotion>
                                  </p:childTnLst>
                                </p:cTn>
                              </p:par>
                              <p:par>
                                <p:cTn id="59" presetID="1" presetClass="entr" presetSubtype="0" fill="hold" grpId="0" nodeType="withEffect">
                                  <p:stCondLst>
                                    <p:cond delay="200"/>
                                  </p:stCondLst>
                                  <p:childTnLst>
                                    <p:set>
                                      <p:cBhvr>
                                        <p:cTn id="60" dur="1" fill="hold">
                                          <p:stCondLst>
                                            <p:cond delay="0"/>
                                          </p:stCondLst>
                                        </p:cTn>
                                        <p:tgtEl>
                                          <p:spTgt spid="40"/>
                                        </p:tgtEl>
                                        <p:attrNameLst>
                                          <p:attrName>style.visibility</p:attrName>
                                        </p:attrNameLst>
                                      </p:cBhvr>
                                      <p:to>
                                        <p:strVal val="visible"/>
                                      </p:to>
                                    </p:set>
                                  </p:childTnLst>
                                </p:cTn>
                              </p:par>
                              <p:par>
                                <p:cTn id="61" presetID="53" presetClass="entr" presetSubtype="16" fill="hold" grpId="1" nodeType="withEffect">
                                  <p:stCondLst>
                                    <p:cond delay="200"/>
                                  </p:stCondLst>
                                  <p:childTnLst>
                                    <p:set>
                                      <p:cBhvr>
                                        <p:cTn id="62" dur="1" fill="hold">
                                          <p:stCondLst>
                                            <p:cond delay="0"/>
                                          </p:stCondLst>
                                        </p:cTn>
                                        <p:tgtEl>
                                          <p:spTgt spid="40"/>
                                        </p:tgtEl>
                                        <p:attrNameLst>
                                          <p:attrName>style.visibility</p:attrName>
                                        </p:attrNameLst>
                                      </p:cBhvr>
                                      <p:to>
                                        <p:strVal val="visible"/>
                                      </p:to>
                                    </p:set>
                                    <p:anim calcmode="lin" valueType="num">
                                      <p:cBhvr>
                                        <p:cTn id="63" dur="1000" fill="hold"/>
                                        <p:tgtEl>
                                          <p:spTgt spid="40"/>
                                        </p:tgtEl>
                                        <p:attrNameLst>
                                          <p:attrName>ppt_w</p:attrName>
                                        </p:attrNameLst>
                                      </p:cBhvr>
                                      <p:tavLst>
                                        <p:tav tm="0">
                                          <p:val>
                                            <p:fltVal val="0"/>
                                          </p:val>
                                        </p:tav>
                                        <p:tav tm="100000">
                                          <p:val>
                                            <p:strVal val="#ppt_w"/>
                                          </p:val>
                                        </p:tav>
                                      </p:tavLst>
                                    </p:anim>
                                    <p:anim calcmode="lin" valueType="num">
                                      <p:cBhvr>
                                        <p:cTn id="64" dur="1000" fill="hold"/>
                                        <p:tgtEl>
                                          <p:spTgt spid="40"/>
                                        </p:tgtEl>
                                        <p:attrNameLst>
                                          <p:attrName>ppt_h</p:attrName>
                                        </p:attrNameLst>
                                      </p:cBhvr>
                                      <p:tavLst>
                                        <p:tav tm="0">
                                          <p:val>
                                            <p:fltVal val="0"/>
                                          </p:val>
                                        </p:tav>
                                        <p:tav tm="100000">
                                          <p:val>
                                            <p:strVal val="#ppt_h"/>
                                          </p:val>
                                        </p:tav>
                                      </p:tavLst>
                                    </p:anim>
                                    <p:animEffect transition="in" filter="fade">
                                      <p:cBhvr>
                                        <p:cTn id="65" dur="1000"/>
                                        <p:tgtEl>
                                          <p:spTgt spid="40"/>
                                        </p:tgtEl>
                                      </p:cBhvr>
                                    </p:animEffect>
                                  </p:childTnLst>
                                </p:cTn>
                              </p:par>
                              <p:par>
                                <p:cTn id="66" presetID="64" presetClass="path" presetSubtype="0" fill="hold" grpId="2" nodeType="withEffect">
                                  <p:stCondLst>
                                    <p:cond delay="200"/>
                                  </p:stCondLst>
                                  <p:childTnLst>
                                    <p:animMotion origin="layout" path="M -1.11111E-6 4.44444E-6 L 0.12309 0.575 " pathEditMode="relative" rAng="0" ptsTypes="AA">
                                      <p:cBhvr>
                                        <p:cTn id="67" dur="1000" spd="-100000" fill="hold"/>
                                        <p:tgtEl>
                                          <p:spTgt spid="40"/>
                                        </p:tgtEl>
                                        <p:attrNameLst>
                                          <p:attrName>ppt_x</p:attrName>
                                          <p:attrName>ppt_y</p:attrName>
                                        </p:attrNameLst>
                                      </p:cBhvr>
                                      <p:rCtr x="6146" y="28735"/>
                                    </p:animMotion>
                                  </p:childTnLst>
                                </p:cTn>
                              </p:par>
                              <p:par>
                                <p:cTn id="68" presetID="1" presetClass="entr" presetSubtype="0" fill="hold" nodeType="withEffect">
                                  <p:stCondLst>
                                    <p:cond delay="400"/>
                                  </p:stCondLst>
                                  <p:childTnLst>
                                    <p:set>
                                      <p:cBhvr>
                                        <p:cTn id="69" dur="1" fill="hold">
                                          <p:stCondLst>
                                            <p:cond delay="0"/>
                                          </p:stCondLst>
                                        </p:cTn>
                                        <p:tgtEl>
                                          <p:spTgt spid="69"/>
                                        </p:tgtEl>
                                        <p:attrNameLst>
                                          <p:attrName>style.visibility</p:attrName>
                                        </p:attrNameLst>
                                      </p:cBhvr>
                                      <p:to>
                                        <p:strVal val="visible"/>
                                      </p:to>
                                    </p:set>
                                  </p:childTnLst>
                                </p:cTn>
                              </p:par>
                              <p:par>
                                <p:cTn id="70" presetID="53" presetClass="entr" presetSubtype="16" fill="hold" nodeType="withEffect">
                                  <p:stCondLst>
                                    <p:cond delay="400"/>
                                  </p:stCondLst>
                                  <p:childTnLst>
                                    <p:set>
                                      <p:cBhvr>
                                        <p:cTn id="71" dur="1" fill="hold">
                                          <p:stCondLst>
                                            <p:cond delay="0"/>
                                          </p:stCondLst>
                                        </p:cTn>
                                        <p:tgtEl>
                                          <p:spTgt spid="69"/>
                                        </p:tgtEl>
                                        <p:attrNameLst>
                                          <p:attrName>style.visibility</p:attrName>
                                        </p:attrNameLst>
                                      </p:cBhvr>
                                      <p:to>
                                        <p:strVal val="visible"/>
                                      </p:to>
                                    </p:set>
                                    <p:anim calcmode="lin" valueType="num">
                                      <p:cBhvr>
                                        <p:cTn id="72" dur="1000" fill="hold"/>
                                        <p:tgtEl>
                                          <p:spTgt spid="69"/>
                                        </p:tgtEl>
                                        <p:attrNameLst>
                                          <p:attrName>ppt_w</p:attrName>
                                        </p:attrNameLst>
                                      </p:cBhvr>
                                      <p:tavLst>
                                        <p:tav tm="0">
                                          <p:val>
                                            <p:fltVal val="0"/>
                                          </p:val>
                                        </p:tav>
                                        <p:tav tm="100000">
                                          <p:val>
                                            <p:strVal val="#ppt_w"/>
                                          </p:val>
                                        </p:tav>
                                      </p:tavLst>
                                    </p:anim>
                                    <p:anim calcmode="lin" valueType="num">
                                      <p:cBhvr>
                                        <p:cTn id="73" dur="1000" fill="hold"/>
                                        <p:tgtEl>
                                          <p:spTgt spid="69"/>
                                        </p:tgtEl>
                                        <p:attrNameLst>
                                          <p:attrName>ppt_h</p:attrName>
                                        </p:attrNameLst>
                                      </p:cBhvr>
                                      <p:tavLst>
                                        <p:tav tm="0">
                                          <p:val>
                                            <p:fltVal val="0"/>
                                          </p:val>
                                        </p:tav>
                                        <p:tav tm="100000">
                                          <p:val>
                                            <p:strVal val="#ppt_h"/>
                                          </p:val>
                                        </p:tav>
                                      </p:tavLst>
                                    </p:anim>
                                    <p:animEffect transition="in" filter="fade">
                                      <p:cBhvr>
                                        <p:cTn id="74" dur="1000"/>
                                        <p:tgtEl>
                                          <p:spTgt spid="69"/>
                                        </p:tgtEl>
                                      </p:cBhvr>
                                    </p:animEffect>
                                  </p:childTnLst>
                                </p:cTn>
                              </p:par>
                              <p:par>
                                <p:cTn id="75" presetID="64" presetClass="path" presetSubtype="0" fill="hold" nodeType="withEffect">
                                  <p:stCondLst>
                                    <p:cond delay="400"/>
                                  </p:stCondLst>
                                  <p:childTnLst>
                                    <p:animMotion origin="layout" path="M 1.38889E-6 3.41057E-6 L -0.71736 -0.40563 " pathEditMode="relative" rAng="0" ptsTypes="AA">
                                      <p:cBhvr>
                                        <p:cTn id="76" dur="1000" spd="-100000" fill="hold"/>
                                        <p:tgtEl>
                                          <p:spTgt spid="69"/>
                                        </p:tgtEl>
                                        <p:attrNameLst>
                                          <p:attrName>ppt_x</p:attrName>
                                          <p:attrName>ppt_y</p:attrName>
                                        </p:attrNameLst>
                                      </p:cBhvr>
                                      <p:rCtr x="-35868" y="-20297"/>
                                    </p:animMotion>
                                  </p:childTnLst>
                                </p:cTn>
                              </p:par>
                              <p:par>
                                <p:cTn id="77" presetID="1" presetClass="entr" presetSubtype="0" fill="hold" nodeType="withEffect">
                                  <p:stCondLst>
                                    <p:cond delay="300"/>
                                  </p:stCondLst>
                                  <p:childTnLst>
                                    <p:set>
                                      <p:cBhvr>
                                        <p:cTn id="78" dur="1" fill="hold">
                                          <p:stCondLst>
                                            <p:cond delay="0"/>
                                          </p:stCondLst>
                                        </p:cTn>
                                        <p:tgtEl>
                                          <p:spTgt spid="72"/>
                                        </p:tgtEl>
                                        <p:attrNameLst>
                                          <p:attrName>style.visibility</p:attrName>
                                        </p:attrNameLst>
                                      </p:cBhvr>
                                      <p:to>
                                        <p:strVal val="visible"/>
                                      </p:to>
                                    </p:set>
                                  </p:childTnLst>
                                </p:cTn>
                              </p:par>
                              <p:par>
                                <p:cTn id="79" presetID="53" presetClass="entr" presetSubtype="16" fill="hold" nodeType="withEffect">
                                  <p:stCondLst>
                                    <p:cond delay="30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Effect transition="in" filter="fade">
                                      <p:cBhvr>
                                        <p:cTn id="83" dur="1000"/>
                                        <p:tgtEl>
                                          <p:spTgt spid="72"/>
                                        </p:tgtEl>
                                      </p:cBhvr>
                                    </p:animEffect>
                                  </p:childTnLst>
                                </p:cTn>
                              </p:par>
                              <p:par>
                                <p:cTn id="84" presetID="64" presetClass="path" presetSubtype="0" fill="hold" nodeType="withEffect">
                                  <p:stCondLst>
                                    <p:cond delay="300"/>
                                  </p:stCondLst>
                                  <p:childTnLst>
                                    <p:animMotion origin="layout" path="M -8.33333E-7 3.20988E-6 L 1.0349 -0.87346 " pathEditMode="relative" rAng="0" ptsTypes="AA">
                                      <p:cBhvr>
                                        <p:cTn id="85" dur="1000" spd="-100000" fill="hold"/>
                                        <p:tgtEl>
                                          <p:spTgt spid="72"/>
                                        </p:tgtEl>
                                        <p:attrNameLst>
                                          <p:attrName>ppt_x</p:attrName>
                                          <p:attrName>ppt_y</p:attrName>
                                        </p:attrNameLst>
                                      </p:cBhvr>
                                      <p:rCtr x="51736" y="-43673"/>
                                    </p:animMotion>
                                  </p:childTnLst>
                                </p:cTn>
                              </p:par>
                              <p:par>
                                <p:cTn id="86" presetID="1" presetClass="entr" presetSubtype="0" fill="hold" nodeType="withEffect">
                                  <p:stCondLst>
                                    <p:cond delay="200"/>
                                  </p:stCondLst>
                                  <p:childTnLst>
                                    <p:set>
                                      <p:cBhvr>
                                        <p:cTn id="87" dur="1" fill="hold">
                                          <p:stCondLst>
                                            <p:cond delay="0"/>
                                          </p:stCondLst>
                                        </p:cTn>
                                        <p:tgtEl>
                                          <p:spTgt spid="77"/>
                                        </p:tgtEl>
                                        <p:attrNameLst>
                                          <p:attrName>style.visibility</p:attrName>
                                        </p:attrNameLst>
                                      </p:cBhvr>
                                      <p:to>
                                        <p:strVal val="visible"/>
                                      </p:to>
                                    </p:set>
                                  </p:childTnLst>
                                </p:cTn>
                              </p:par>
                              <p:par>
                                <p:cTn id="88" presetID="53" presetClass="entr" presetSubtype="16" fill="hold" nodeType="withEffect">
                                  <p:stCondLst>
                                    <p:cond delay="200"/>
                                  </p:stCondLst>
                                  <p:childTnLst>
                                    <p:set>
                                      <p:cBhvr>
                                        <p:cTn id="89" dur="1" fill="hold">
                                          <p:stCondLst>
                                            <p:cond delay="0"/>
                                          </p:stCondLst>
                                        </p:cTn>
                                        <p:tgtEl>
                                          <p:spTgt spid="77"/>
                                        </p:tgtEl>
                                        <p:attrNameLst>
                                          <p:attrName>style.visibility</p:attrName>
                                        </p:attrNameLst>
                                      </p:cBhvr>
                                      <p:to>
                                        <p:strVal val="visible"/>
                                      </p:to>
                                    </p:set>
                                    <p:anim calcmode="lin" valueType="num">
                                      <p:cBhvr>
                                        <p:cTn id="90" dur="1000" fill="hold"/>
                                        <p:tgtEl>
                                          <p:spTgt spid="77"/>
                                        </p:tgtEl>
                                        <p:attrNameLst>
                                          <p:attrName>ppt_w</p:attrName>
                                        </p:attrNameLst>
                                      </p:cBhvr>
                                      <p:tavLst>
                                        <p:tav tm="0">
                                          <p:val>
                                            <p:fltVal val="0"/>
                                          </p:val>
                                        </p:tav>
                                        <p:tav tm="100000">
                                          <p:val>
                                            <p:strVal val="#ppt_w"/>
                                          </p:val>
                                        </p:tav>
                                      </p:tavLst>
                                    </p:anim>
                                    <p:anim calcmode="lin" valueType="num">
                                      <p:cBhvr>
                                        <p:cTn id="91" dur="1000" fill="hold"/>
                                        <p:tgtEl>
                                          <p:spTgt spid="77"/>
                                        </p:tgtEl>
                                        <p:attrNameLst>
                                          <p:attrName>ppt_h</p:attrName>
                                        </p:attrNameLst>
                                      </p:cBhvr>
                                      <p:tavLst>
                                        <p:tav tm="0">
                                          <p:val>
                                            <p:fltVal val="0"/>
                                          </p:val>
                                        </p:tav>
                                        <p:tav tm="100000">
                                          <p:val>
                                            <p:strVal val="#ppt_h"/>
                                          </p:val>
                                        </p:tav>
                                      </p:tavLst>
                                    </p:anim>
                                    <p:animEffect transition="in" filter="fade">
                                      <p:cBhvr>
                                        <p:cTn id="92" dur="1000"/>
                                        <p:tgtEl>
                                          <p:spTgt spid="77"/>
                                        </p:tgtEl>
                                      </p:cBhvr>
                                    </p:animEffect>
                                  </p:childTnLst>
                                </p:cTn>
                              </p:par>
                              <p:par>
                                <p:cTn id="93" presetID="64" presetClass="path" presetSubtype="0" fill="hold" nodeType="withEffect">
                                  <p:stCondLst>
                                    <p:cond delay="200"/>
                                  </p:stCondLst>
                                  <p:childTnLst>
                                    <p:animMotion origin="layout" path="M 3.05556E-6 3.44146E-6 L -0.64115 -0.94965 " pathEditMode="relative" rAng="0" ptsTypes="AA">
                                      <p:cBhvr>
                                        <p:cTn id="94" dur="1000" spd="-100000" fill="hold"/>
                                        <p:tgtEl>
                                          <p:spTgt spid="77"/>
                                        </p:tgtEl>
                                        <p:attrNameLst>
                                          <p:attrName>ppt_x</p:attrName>
                                          <p:attrName>ppt_y</p:attrName>
                                        </p:attrNameLst>
                                      </p:cBhvr>
                                      <p:rCtr x="-32066" y="-47482"/>
                                    </p:animMotion>
                                  </p:childTnLst>
                                </p:cTn>
                              </p:par>
                            </p:childTnLst>
                          </p:cTn>
                        </p:par>
                        <p:par>
                          <p:cTn id="95" fill="hold">
                            <p:stCondLst>
                              <p:cond delay="400"/>
                            </p:stCondLst>
                            <p:childTnLst>
                              <p:par>
                                <p:cTn id="96" presetID="10" presetClass="entr" presetSubtype="0" fill="hold" grpId="0" nodeType="afterEffect">
                                  <p:stCondLst>
                                    <p:cond delay="0"/>
                                  </p:stCondLst>
                                  <p:iterate type="lt">
                                    <p:tmPct val="0"/>
                                  </p:iterate>
                                  <p:childTnLst>
                                    <p:set>
                                      <p:cBhvr>
                                        <p:cTn id="97" dur="1" fill="hold">
                                          <p:stCondLst>
                                            <p:cond delay="0"/>
                                          </p:stCondLst>
                                        </p:cTn>
                                        <p:tgtEl>
                                          <p:spTgt spid="81"/>
                                        </p:tgtEl>
                                        <p:attrNameLst>
                                          <p:attrName>style.visibility</p:attrName>
                                        </p:attrNameLst>
                                      </p:cBhvr>
                                      <p:to>
                                        <p:strVal val="visible"/>
                                      </p:to>
                                    </p:set>
                                    <p:animEffect transition="in" filter="fade">
                                      <p:cBhvr>
                                        <p:cTn id="9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0" grpId="2" animBg="1"/>
      <p:bldP spid="41" grpId="0" animBg="1"/>
      <p:bldP spid="41" grpId="1" animBg="1"/>
      <p:bldP spid="41" grpId="2" animBg="1"/>
      <p:bldP spid="75" grpId="0" animBg="1"/>
      <p:bldP spid="75" grpId="1" animBg="1"/>
      <p:bldP spid="75" grpId="2" animBg="1"/>
      <p:bldP spid="76" grpId="0" animBg="1"/>
      <p:bldP spid="76" grpId="1" animBg="1"/>
      <p:bldP spid="76" grpId="2" animBg="1"/>
      <p:bldP spid="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4150" y="200660"/>
            <a:ext cx="8775700" cy="4742815"/>
          </a:xfrm>
          <a:prstGeom prst="rect">
            <a:avLst/>
          </a:prstGeom>
          <a:noFill/>
          <a:ln w="38100">
            <a:solidFill>
              <a:srgbClr val="FF0000"/>
            </a:solidFill>
            <a:prstDash val="sysDash"/>
          </a:ln>
        </p:spPr>
        <p:txBody>
          <a:bodyPr wrap="square" rtlCol="0" anchor="t">
            <a:spAutoFit/>
          </a:bodyPr>
          <a:lstStyle/>
          <a:p>
            <a:pPr>
              <a:lnSpc>
                <a:spcPct val="120000"/>
              </a:lnSpc>
            </a:pPr>
            <a:r>
              <a:rPr lang="en-US" altLang="zh-CN" sz="2800" dirty="0">
                <a:latin typeface="微软雅黑" panose="020B0503020204020204" charset="-122"/>
                <a:ea typeface="微软雅黑" panose="020B0503020204020204" charset="-122"/>
                <a:cs typeface="微软雅黑" panose="020B0503020204020204" charset="-122"/>
                <a:sym typeface="+mn-ea"/>
              </a:rPr>
              <a:t>   </a:t>
            </a:r>
            <a:r>
              <a:rPr lang="zh-CN" altLang="en-US" sz="2800" dirty="0">
                <a:latin typeface="微软雅黑" panose="020B0503020204020204" charset="-122"/>
                <a:ea typeface="微软雅黑" panose="020B0503020204020204" charset="-122"/>
                <a:cs typeface="微软雅黑" panose="020B0503020204020204" charset="-122"/>
                <a:sym typeface="+mn-ea"/>
              </a:rPr>
              <a:t>（</a:t>
            </a:r>
            <a:r>
              <a:rPr lang="en-US" altLang="zh-CN" sz="2800" dirty="0">
                <a:latin typeface="微软雅黑" panose="020B0503020204020204" charset="-122"/>
                <a:ea typeface="微软雅黑" panose="020B0503020204020204" charset="-122"/>
                <a:cs typeface="微软雅黑" panose="020B0503020204020204" charset="-122"/>
                <a:sym typeface="+mn-ea"/>
              </a:rPr>
              <a:t>2021</a:t>
            </a:r>
            <a:r>
              <a:rPr lang="zh-CN" altLang="zh-CN" sz="2800" dirty="0">
                <a:latin typeface="微软雅黑" panose="020B0503020204020204" charset="-122"/>
                <a:ea typeface="微软雅黑" panose="020B0503020204020204" charset="-122"/>
                <a:cs typeface="微软雅黑" panose="020B0503020204020204" charset="-122"/>
                <a:sym typeface="+mn-ea"/>
              </a:rPr>
              <a:t>年</a:t>
            </a:r>
            <a:r>
              <a:rPr lang="en-US" altLang="zh-CN" sz="2800" dirty="0">
                <a:latin typeface="微软雅黑" panose="020B0503020204020204" charset="-122"/>
                <a:ea typeface="微软雅黑" panose="020B0503020204020204" charset="-122"/>
                <a:cs typeface="微软雅黑" panose="020B0503020204020204" charset="-122"/>
                <a:sym typeface="+mn-ea"/>
              </a:rPr>
              <a:t>4</a:t>
            </a:r>
            <a:r>
              <a:rPr lang="zh-CN" altLang="en-US" sz="2800" dirty="0">
                <a:latin typeface="微软雅黑" panose="020B0503020204020204" charset="-122"/>
                <a:ea typeface="微软雅黑" panose="020B0503020204020204" charset="-122"/>
                <a:cs typeface="微软雅黑" panose="020B0503020204020204" charset="-122"/>
                <a:sym typeface="+mn-ea"/>
              </a:rPr>
              <a:t>月暨阳联考卷</a:t>
            </a:r>
            <a:r>
              <a:rPr lang="zh-CN" altLang="zh-CN" sz="2800" dirty="0">
                <a:latin typeface="微软雅黑" panose="020B0503020204020204" charset="-122"/>
                <a:ea typeface="微软雅黑" panose="020B0503020204020204" charset="-122"/>
                <a:cs typeface="微软雅黑" panose="020B0503020204020204" charset="-122"/>
                <a:sym typeface="+mn-ea"/>
              </a:rPr>
              <a:t>）</a:t>
            </a:r>
            <a:r>
              <a:rPr lang="zh-CN" altLang="en-US" sz="2800" dirty="0" smtClean="0">
                <a:sym typeface="+mn-ea"/>
              </a:rPr>
              <a:t>假定</a:t>
            </a:r>
            <a:r>
              <a:rPr lang="zh-CN" altLang="en-US" sz="2800" dirty="0">
                <a:sym typeface="+mn-ea"/>
              </a:rPr>
              <a:t>你是李华，你的新西兰外教</a:t>
            </a:r>
            <a:r>
              <a:rPr lang="en-US" altLang="zh-CN" sz="2800" dirty="0">
                <a:sym typeface="+mn-ea"/>
              </a:rPr>
              <a:t>Jon</a:t>
            </a:r>
            <a:r>
              <a:rPr lang="zh-CN" altLang="en-US" sz="2800" dirty="0">
                <a:sym typeface="+mn-ea"/>
              </a:rPr>
              <a:t>因为对学校所做的贡献而获得了嘉奖，请你用英语给他写一封祝贺信，内容包括：</a:t>
            </a:r>
            <a:endParaRPr lang="zh-CN" altLang="en-US" sz="2800" dirty="0"/>
          </a:p>
          <a:p>
            <a:pPr>
              <a:lnSpc>
                <a:spcPct val="120000"/>
              </a:lnSpc>
            </a:pPr>
            <a:r>
              <a:rPr lang="en-US" altLang="zh-CN" sz="2800" dirty="0">
                <a:sym typeface="+mn-ea"/>
              </a:rPr>
              <a:t> </a:t>
            </a:r>
            <a:r>
              <a:rPr lang="en-US" altLang="zh-CN" sz="2800" dirty="0" smtClean="0">
                <a:sym typeface="+mn-ea"/>
              </a:rPr>
              <a:t>   1</a:t>
            </a:r>
            <a:r>
              <a:rPr lang="en-US" altLang="zh-CN" sz="2800" dirty="0">
                <a:sym typeface="+mn-ea"/>
              </a:rPr>
              <a:t>.</a:t>
            </a:r>
            <a:r>
              <a:rPr lang="zh-CN" altLang="en-US" sz="2800" dirty="0">
                <a:sym typeface="+mn-ea"/>
              </a:rPr>
              <a:t>祝贺获奖</a:t>
            </a:r>
            <a:r>
              <a:rPr lang="zh-CN" altLang="en-US" sz="2800" dirty="0" smtClean="0">
                <a:sym typeface="+mn-ea"/>
              </a:rPr>
              <a:t>；</a:t>
            </a:r>
            <a:endParaRPr lang="zh-CN" altLang="en-US" sz="2800" dirty="0"/>
          </a:p>
          <a:p>
            <a:pPr>
              <a:lnSpc>
                <a:spcPct val="120000"/>
              </a:lnSpc>
            </a:pPr>
            <a:r>
              <a:rPr lang="en-US" altLang="zh-CN" sz="2800" dirty="0" smtClean="0">
                <a:sym typeface="+mn-ea"/>
              </a:rPr>
              <a:t>    2</a:t>
            </a:r>
            <a:r>
              <a:rPr lang="en-US" altLang="zh-CN" sz="2800" dirty="0">
                <a:sym typeface="+mn-ea"/>
              </a:rPr>
              <a:t>.</a:t>
            </a:r>
            <a:r>
              <a:rPr lang="zh-CN" altLang="en-US" sz="2800" dirty="0">
                <a:sym typeface="+mn-ea"/>
              </a:rPr>
              <a:t>感谢付出</a:t>
            </a:r>
            <a:r>
              <a:rPr lang="zh-CN" altLang="en-US" sz="2800" dirty="0" smtClean="0">
                <a:sym typeface="+mn-ea"/>
              </a:rPr>
              <a:t>；</a:t>
            </a:r>
            <a:endParaRPr lang="zh-CN" altLang="en-US" sz="2800" dirty="0"/>
          </a:p>
          <a:p>
            <a:pPr>
              <a:lnSpc>
                <a:spcPct val="120000"/>
              </a:lnSpc>
            </a:pPr>
            <a:r>
              <a:rPr lang="en-US" altLang="zh-CN" sz="2800" dirty="0" smtClean="0">
                <a:sym typeface="+mn-ea"/>
              </a:rPr>
              <a:t>    3</a:t>
            </a:r>
            <a:r>
              <a:rPr lang="en-US" altLang="zh-CN" sz="2800" dirty="0">
                <a:sym typeface="+mn-ea"/>
              </a:rPr>
              <a:t>.</a:t>
            </a:r>
            <a:r>
              <a:rPr lang="zh-CN" altLang="en-US" sz="2800" dirty="0">
                <a:sym typeface="+mn-ea"/>
              </a:rPr>
              <a:t>表达祝愿</a:t>
            </a:r>
            <a:r>
              <a:rPr lang="zh-CN" altLang="en-US" sz="2800" dirty="0" smtClean="0">
                <a:sym typeface="+mn-ea"/>
              </a:rPr>
              <a:t>。</a:t>
            </a:r>
            <a:endParaRPr lang="en-US" altLang="zh-CN" sz="2800" dirty="0" smtClean="0"/>
          </a:p>
          <a:p>
            <a:pPr>
              <a:lnSpc>
                <a:spcPct val="120000"/>
              </a:lnSpc>
            </a:pPr>
            <a:r>
              <a:rPr lang="en-US" altLang="zh-CN" sz="2800" dirty="0" smtClean="0">
                <a:sym typeface="+mn-ea"/>
              </a:rPr>
              <a:t>    </a:t>
            </a:r>
            <a:r>
              <a:rPr lang="zh-CN" altLang="en-US" sz="2800" dirty="0" smtClean="0">
                <a:sym typeface="+mn-ea"/>
              </a:rPr>
              <a:t>注意：</a:t>
            </a:r>
            <a:endParaRPr lang="zh-CN" altLang="en-US" sz="2800" dirty="0"/>
          </a:p>
          <a:p>
            <a:pPr>
              <a:lnSpc>
                <a:spcPct val="120000"/>
              </a:lnSpc>
            </a:pPr>
            <a:r>
              <a:rPr lang="en-US" altLang="zh-CN" sz="2800" dirty="0" smtClean="0">
                <a:sym typeface="+mn-ea"/>
              </a:rPr>
              <a:t>    1</a:t>
            </a:r>
            <a:r>
              <a:rPr lang="en-US" altLang="zh-CN" sz="2800" dirty="0">
                <a:sym typeface="+mn-ea"/>
              </a:rPr>
              <a:t>.</a:t>
            </a:r>
            <a:r>
              <a:rPr lang="zh-CN" altLang="en-US" sz="2800" dirty="0">
                <a:sym typeface="+mn-ea"/>
              </a:rPr>
              <a:t>词数</a:t>
            </a:r>
            <a:r>
              <a:rPr lang="en-US" altLang="zh-CN" sz="2800" dirty="0">
                <a:sym typeface="+mn-ea"/>
              </a:rPr>
              <a:t>80</a:t>
            </a:r>
            <a:r>
              <a:rPr lang="zh-CN" altLang="en-US" sz="2800" dirty="0">
                <a:sym typeface="+mn-ea"/>
              </a:rPr>
              <a:t>词左右；</a:t>
            </a:r>
            <a:endParaRPr lang="zh-CN" altLang="en-US" sz="2800" dirty="0"/>
          </a:p>
          <a:p>
            <a:pPr>
              <a:lnSpc>
                <a:spcPct val="120000"/>
              </a:lnSpc>
            </a:pPr>
            <a:r>
              <a:rPr lang="en-US" altLang="zh-CN" sz="2800" dirty="0" smtClean="0">
                <a:sym typeface="+mn-ea"/>
              </a:rPr>
              <a:t>    2</a:t>
            </a:r>
            <a:r>
              <a:rPr lang="en-US" altLang="zh-CN" sz="2800" dirty="0">
                <a:sym typeface="+mn-ea"/>
              </a:rPr>
              <a:t>.</a:t>
            </a:r>
            <a:r>
              <a:rPr lang="zh-CN" altLang="en-US" sz="2800" dirty="0">
                <a:sym typeface="+mn-ea"/>
              </a:rPr>
              <a:t>可以适当增加细节，以使行文连贯。注意：</a:t>
            </a:r>
            <a:endParaRPr lang="zh-CN" altLang="en-US" sz="2800" dirty="0">
              <a:latin typeface="微软雅黑" panose="020B0503020204020204" charset="-122"/>
              <a:ea typeface="微软雅黑" panose="020B0503020204020204" charset="-122"/>
              <a:cs typeface="微软雅黑" panose="020B0503020204020204" charset="-122"/>
            </a:endParaRPr>
          </a:p>
        </p:txBody>
      </p:sp>
      <p:sp>
        <p:nvSpPr>
          <p:cNvPr id="2" name="椭圆 1"/>
          <p:cNvSpPr/>
          <p:nvPr/>
        </p:nvSpPr>
        <p:spPr>
          <a:xfrm>
            <a:off x="920115" y="1779270"/>
            <a:ext cx="793750" cy="515620"/>
          </a:xfrm>
          <a:prstGeom prst="ellipse">
            <a:avLst/>
          </a:prstGeom>
          <a:noFill/>
          <a:ln w="38100">
            <a:solidFill>
              <a:srgbClr val="050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911860" y="2331085"/>
            <a:ext cx="802005" cy="516890"/>
          </a:xfrm>
          <a:prstGeom prst="ellipse">
            <a:avLst/>
          </a:prstGeom>
          <a:noFill/>
          <a:ln w="38100">
            <a:solidFill>
              <a:srgbClr val="050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TextBox 21"/>
          <p:cNvSpPr txBox="1"/>
          <p:nvPr/>
        </p:nvSpPr>
        <p:spPr>
          <a:xfrm>
            <a:off x="2555875" y="2139950"/>
            <a:ext cx="1223645" cy="534035"/>
          </a:xfrm>
          <a:prstGeom prst="rect">
            <a:avLst/>
          </a:prstGeom>
          <a:noFill/>
          <a:ln w="9525">
            <a:noFill/>
          </a:ln>
        </p:spPr>
        <p:txBody>
          <a:bodyPr wrap="square" anchor="t">
            <a:spAutoFit/>
          </a:bodyPr>
          <a:p>
            <a:pPr>
              <a:lnSpc>
                <a:spcPct val="90000"/>
              </a:lnSpc>
            </a:pPr>
            <a:r>
              <a:rPr lang="en-US" altLang="zh-CN" sz="3200" b="1" dirty="0">
                <a:solidFill>
                  <a:srgbClr val="0505FF"/>
                </a:solidFill>
                <a:latin typeface="华文隶书" panose="02010800040101010101" charset="-122"/>
                <a:ea typeface="华文隶书" panose="02010800040101010101" charset="-122"/>
                <a:cs typeface="华文隶书" panose="02010800040101010101" charset="-122"/>
              </a:rPr>
              <a:t>Type: </a:t>
            </a:r>
            <a:endParaRPr lang="en-US" altLang="zh-CN" sz="3200" b="1" dirty="0">
              <a:solidFill>
                <a:srgbClr val="0505FF"/>
              </a:solidFill>
              <a:latin typeface="华文隶书" panose="02010800040101010101" charset="-122"/>
              <a:ea typeface="华文隶书" panose="02010800040101010101" charset="-122"/>
              <a:cs typeface="华文隶书" panose="02010800040101010101" charset="-122"/>
            </a:endParaRPr>
          </a:p>
        </p:txBody>
      </p:sp>
      <p:sp>
        <p:nvSpPr>
          <p:cNvPr id="6" name="TextBox 21"/>
          <p:cNvSpPr txBox="1"/>
          <p:nvPr/>
        </p:nvSpPr>
        <p:spPr>
          <a:xfrm>
            <a:off x="3365500" y="2139950"/>
            <a:ext cx="5594350" cy="534035"/>
          </a:xfrm>
          <a:prstGeom prst="rect">
            <a:avLst/>
          </a:prstGeom>
          <a:noFill/>
          <a:ln w="9525">
            <a:noFill/>
          </a:ln>
        </p:spPr>
        <p:txBody>
          <a:bodyPr wrap="square" anchor="t">
            <a:spAutoFit/>
          </a:bodyPr>
          <a:p>
            <a:pPr>
              <a:lnSpc>
                <a:spcPct val="90000"/>
              </a:lnSpc>
            </a:pPr>
            <a:r>
              <a:rPr lang="en-US" sz="3200" b="1" dirty="0">
                <a:solidFill>
                  <a:srgbClr val="0505FF"/>
                </a:solidFill>
                <a:latin typeface="华文隶书" panose="02010800040101010101" charset="-122"/>
                <a:ea typeface="华文隶书" panose="02010800040101010101" charset="-122"/>
                <a:cs typeface="华文隶书" panose="02010800040101010101" charset="-122"/>
              </a:rPr>
              <a:t> Letter of Congratulations +  Thanks</a:t>
            </a:r>
            <a:endParaRPr lang="en-US" sz="3200" b="1" dirty="0">
              <a:solidFill>
                <a:srgbClr val="0505FF"/>
              </a:solidFill>
              <a:latin typeface="华文隶书" panose="02010800040101010101" charset="-122"/>
              <a:ea typeface="华文隶书" panose="02010800040101010101" charset="-122"/>
              <a:cs typeface="华文隶书" panose="02010800040101010101" charset="-122"/>
            </a:endParaRPr>
          </a:p>
        </p:txBody>
      </p:sp>
      <p:sp>
        <p:nvSpPr>
          <p:cNvPr id="7" name="TextBox 21"/>
          <p:cNvSpPr txBox="1"/>
          <p:nvPr/>
        </p:nvSpPr>
        <p:spPr>
          <a:xfrm>
            <a:off x="2555875" y="2715895"/>
            <a:ext cx="1223645" cy="534035"/>
          </a:xfrm>
          <a:prstGeom prst="rect">
            <a:avLst/>
          </a:prstGeom>
          <a:noFill/>
          <a:ln w="9525">
            <a:noFill/>
          </a:ln>
        </p:spPr>
        <p:txBody>
          <a:bodyPr wrap="square" anchor="t">
            <a:spAutoFit/>
          </a:bodyPr>
          <a:p>
            <a:pPr>
              <a:lnSpc>
                <a:spcPct val="90000"/>
              </a:lnSpc>
            </a:pPr>
            <a:r>
              <a:rPr lang="en-US" altLang="zh-CN" sz="3200" b="1" dirty="0">
                <a:solidFill>
                  <a:srgbClr val="0505FF"/>
                </a:solidFill>
                <a:latin typeface="华文隶书" panose="02010800040101010101" charset="-122"/>
                <a:ea typeface="华文隶书" panose="02010800040101010101" charset="-122"/>
                <a:cs typeface="华文隶书" panose="02010800040101010101" charset="-122"/>
              </a:rPr>
              <a:t>Tense: </a:t>
            </a:r>
            <a:endParaRPr lang="en-US" altLang="zh-CN" sz="3200" b="1" dirty="0">
              <a:solidFill>
                <a:srgbClr val="0505FF"/>
              </a:solidFill>
              <a:latin typeface="华文隶书" panose="02010800040101010101" charset="-122"/>
              <a:ea typeface="华文隶书" panose="02010800040101010101" charset="-122"/>
              <a:cs typeface="华文隶书" panose="02010800040101010101" charset="-122"/>
            </a:endParaRPr>
          </a:p>
        </p:txBody>
      </p:sp>
      <p:sp>
        <p:nvSpPr>
          <p:cNvPr id="8" name="TextBox 21"/>
          <p:cNvSpPr txBox="1"/>
          <p:nvPr/>
        </p:nvSpPr>
        <p:spPr>
          <a:xfrm>
            <a:off x="3707765" y="2715895"/>
            <a:ext cx="5194300" cy="534035"/>
          </a:xfrm>
          <a:prstGeom prst="rect">
            <a:avLst/>
          </a:prstGeom>
          <a:noFill/>
          <a:ln w="9525">
            <a:noFill/>
          </a:ln>
        </p:spPr>
        <p:txBody>
          <a:bodyPr wrap="square" anchor="t">
            <a:spAutoFit/>
          </a:bodyPr>
          <a:p>
            <a:pPr>
              <a:lnSpc>
                <a:spcPct val="90000"/>
              </a:lnSpc>
            </a:pPr>
            <a:r>
              <a:rPr lang="en-US" altLang="zh-CN" sz="3200" b="1" dirty="0">
                <a:solidFill>
                  <a:srgbClr val="0505FF"/>
                </a:solidFill>
                <a:latin typeface="华文隶书" panose="02010800040101010101" charset="-122"/>
                <a:ea typeface="华文隶书" panose="02010800040101010101" charset="-122"/>
                <a:cs typeface="华文隶书" panose="02010800040101010101" charset="-122"/>
                <a:sym typeface="+mn-ea"/>
              </a:rPr>
              <a:t>the present perfect+ the </a:t>
            </a:r>
            <a:r>
              <a:rPr lang="en-US" altLang="zh-CN" sz="3200" b="1" dirty="0">
                <a:solidFill>
                  <a:srgbClr val="0505FF"/>
                </a:solidFill>
                <a:latin typeface="华文隶书" panose="02010800040101010101" charset="-122"/>
                <a:ea typeface="华文隶书" panose="02010800040101010101" charset="-122"/>
                <a:cs typeface="华文隶书" panose="02010800040101010101" charset="-122"/>
              </a:rPr>
              <a:t>present </a:t>
            </a:r>
            <a:endParaRPr lang="en-US" altLang="zh-CN" sz="3200" b="1" dirty="0">
              <a:solidFill>
                <a:srgbClr val="0505FF"/>
              </a:solidFill>
              <a:latin typeface="华文隶书" panose="02010800040101010101" charset="-122"/>
              <a:ea typeface="华文隶书" panose="02010800040101010101" charset="-122"/>
              <a:cs typeface="华文隶书" panose="02010800040101010101" charset="-122"/>
            </a:endParaRPr>
          </a:p>
        </p:txBody>
      </p:sp>
      <p:sp>
        <p:nvSpPr>
          <p:cNvPr id="9" name="TextBox 21"/>
          <p:cNvSpPr txBox="1"/>
          <p:nvPr/>
        </p:nvSpPr>
        <p:spPr>
          <a:xfrm>
            <a:off x="2555875" y="3291840"/>
            <a:ext cx="1223645" cy="534035"/>
          </a:xfrm>
          <a:prstGeom prst="rect">
            <a:avLst/>
          </a:prstGeom>
          <a:noFill/>
          <a:ln w="9525">
            <a:noFill/>
          </a:ln>
        </p:spPr>
        <p:txBody>
          <a:bodyPr wrap="square" anchor="t">
            <a:spAutoFit/>
          </a:bodyPr>
          <a:p>
            <a:pPr>
              <a:lnSpc>
                <a:spcPct val="90000"/>
              </a:lnSpc>
            </a:pPr>
            <a:r>
              <a:rPr lang="en-US" altLang="zh-CN" sz="3200" b="1" dirty="0">
                <a:solidFill>
                  <a:srgbClr val="0505FF"/>
                </a:solidFill>
                <a:latin typeface="华文隶书" panose="02010800040101010101" charset="-122"/>
                <a:ea typeface="华文隶书" panose="02010800040101010101" charset="-122"/>
                <a:cs typeface="华文隶书" panose="02010800040101010101" charset="-122"/>
              </a:rPr>
              <a:t>Person: </a:t>
            </a:r>
            <a:endParaRPr lang="en-US" altLang="zh-CN" sz="3200" b="1" dirty="0">
              <a:solidFill>
                <a:srgbClr val="0505FF"/>
              </a:solidFill>
              <a:latin typeface="华文隶书" panose="02010800040101010101" charset="-122"/>
              <a:ea typeface="华文隶书" panose="02010800040101010101" charset="-122"/>
              <a:cs typeface="华文隶书" panose="02010800040101010101" charset="-122"/>
            </a:endParaRPr>
          </a:p>
        </p:txBody>
      </p:sp>
      <p:sp>
        <p:nvSpPr>
          <p:cNvPr id="10" name="TextBox 21"/>
          <p:cNvSpPr txBox="1"/>
          <p:nvPr/>
        </p:nvSpPr>
        <p:spPr>
          <a:xfrm>
            <a:off x="3779520" y="3291840"/>
            <a:ext cx="4623435" cy="534035"/>
          </a:xfrm>
          <a:prstGeom prst="rect">
            <a:avLst/>
          </a:prstGeom>
          <a:noFill/>
          <a:ln w="9525">
            <a:noFill/>
          </a:ln>
        </p:spPr>
        <p:txBody>
          <a:bodyPr wrap="square" anchor="t">
            <a:spAutoFit/>
          </a:bodyPr>
          <a:p>
            <a:pPr>
              <a:lnSpc>
                <a:spcPct val="90000"/>
              </a:lnSpc>
            </a:pPr>
            <a:r>
              <a:rPr lang="en-US" altLang="zh-CN" sz="3200" b="1" dirty="0">
                <a:solidFill>
                  <a:srgbClr val="0505FF"/>
                </a:solidFill>
                <a:latin typeface="华文隶书" panose="02010800040101010101" charset="-122"/>
                <a:ea typeface="华文隶书" panose="02010800040101010101" charset="-122"/>
                <a:cs typeface="华文隶书" panose="02010800040101010101" charset="-122"/>
              </a:rPr>
              <a:t>second person+ </a:t>
            </a:r>
            <a:r>
              <a:rPr lang="en-US" sz="3200" b="1" dirty="0">
                <a:solidFill>
                  <a:srgbClr val="0505FF"/>
                </a:solidFill>
                <a:latin typeface="华文隶书" panose="02010800040101010101" charset="-122"/>
                <a:ea typeface="华文隶书" panose="02010800040101010101" charset="-122"/>
                <a:cs typeface="华文隶书" panose="02010800040101010101" charset="-122"/>
              </a:rPr>
              <a:t>first person</a:t>
            </a:r>
            <a:endParaRPr lang="en-US" sz="3200" b="1" dirty="0">
              <a:solidFill>
                <a:srgbClr val="0505FF"/>
              </a:solidFill>
              <a:latin typeface="华文隶书" panose="02010800040101010101" charset="-122"/>
              <a:ea typeface="华文隶书" panose="02010800040101010101" charset="-122"/>
              <a:cs typeface="华文隶书"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2000"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2000" fill="hold">
                                          <p:stCondLst>
                                            <p:cond delay="0"/>
                                          </p:stCondLst>
                                        </p:cTn>
                                        <p:tgtEl>
                                          <p:spTgt spid="7"/>
                                        </p:tgtEl>
                                        <p:attrNameLst>
                                          <p:attrName>style.visibility</p:attrName>
                                        </p:attrNameLst>
                                      </p:cBhvr>
                                      <p:to>
                                        <p:strVal val="visible"/>
                                      </p:to>
                                    </p:set>
                                    <p:animEffect transition="in" filter="blinds(horizontal)">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2000" fill="hold">
                                          <p:stCondLst>
                                            <p:cond delay="0"/>
                                          </p:stCondLst>
                                        </p:cTn>
                                        <p:tgtEl>
                                          <p:spTgt spid="9"/>
                                        </p:tgtEl>
                                        <p:attrNameLst>
                                          <p:attrName>style.visibility</p:attrName>
                                        </p:attrNameLst>
                                      </p:cBhvr>
                                      <p:to>
                                        <p:strVal val="visible"/>
                                      </p:to>
                                    </p:set>
                                    <p:animEffect transition="in" filter="blinds(horizontal)">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2" nodeType="clickEffect">
                                  <p:stCondLst>
                                    <p:cond delay="0"/>
                                  </p:stCondLst>
                                  <p:childTnLst>
                                    <p:set>
                                      <p:cBhvr>
                                        <p:cTn id="31" dur="2000" fill="hold">
                                          <p:stCondLst>
                                            <p:cond delay="0"/>
                                          </p:stCondLst>
                                        </p:cTn>
                                        <p:tgtEl>
                                          <p:spTgt spid="6"/>
                                        </p:tgtEl>
                                        <p:attrNameLst>
                                          <p:attrName>style.visibility</p:attrName>
                                        </p:attrNameLst>
                                      </p:cBhvr>
                                      <p:to>
                                        <p:strVal val="visible"/>
                                      </p:to>
                                    </p:set>
                                    <p:animEffect transition="in" filter="blinds(horizontal)">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2" nodeType="clickEffect">
                                  <p:stCondLst>
                                    <p:cond delay="0"/>
                                  </p:stCondLst>
                                  <p:childTnLst>
                                    <p:set>
                                      <p:cBhvr>
                                        <p:cTn id="36" dur="2000" fill="hold">
                                          <p:stCondLst>
                                            <p:cond delay="0"/>
                                          </p:stCondLst>
                                        </p:cTn>
                                        <p:tgtEl>
                                          <p:spTgt spid="8"/>
                                        </p:tgtEl>
                                        <p:attrNameLst>
                                          <p:attrName>style.visibility</p:attrName>
                                        </p:attrNameLst>
                                      </p:cBhvr>
                                      <p:to>
                                        <p:strVal val="visible"/>
                                      </p:to>
                                    </p:set>
                                    <p:animEffect transition="in" filter="blinds(horizontal)">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2" nodeType="clickEffect">
                                  <p:stCondLst>
                                    <p:cond delay="0"/>
                                  </p:stCondLst>
                                  <p:childTnLst>
                                    <p:set>
                                      <p:cBhvr>
                                        <p:cTn id="41" dur="2000" fill="hold">
                                          <p:stCondLst>
                                            <p:cond delay="0"/>
                                          </p:stCondLst>
                                        </p:cTn>
                                        <p:tgtEl>
                                          <p:spTgt spid="10"/>
                                        </p:tgtEl>
                                        <p:attrNameLst>
                                          <p:attrName>style.visibility</p:attrName>
                                        </p:attrNameLst>
                                      </p:cBhvr>
                                      <p:to>
                                        <p:strVal val="visible"/>
                                      </p:to>
                                    </p:set>
                                    <p:animEffect transition="in" filter="blinds(horizontal)">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1"/>
      <p:bldP spid="5" grpId="2"/>
      <p:bldP spid="6" grpId="1"/>
      <p:bldP spid="6" grpId="2"/>
      <p:bldP spid="7" grpId="1"/>
      <p:bldP spid="7" grpId="2"/>
      <p:bldP spid="8" grpId="1"/>
      <p:bldP spid="8" grpId="2"/>
      <p:bldP spid="9" grpId="1"/>
      <p:bldP spid="9" grpId="2"/>
      <p:bldP spid="10" grpId="1"/>
      <p:bldP spid="10"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矩形 4"/>
          <p:cNvSpPr/>
          <p:nvPr/>
        </p:nvSpPr>
        <p:spPr>
          <a:xfrm>
            <a:off x="768191" y="810736"/>
            <a:ext cx="161925" cy="154781"/>
          </a:xfrm>
          <a:prstGeom prst="rect">
            <a:avLst/>
          </a:pr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6" name="TextBox 5"/>
          <p:cNvSpPr txBox="1"/>
          <p:nvPr/>
        </p:nvSpPr>
        <p:spPr>
          <a:xfrm>
            <a:off x="1136650" y="642620"/>
            <a:ext cx="3310255" cy="521970"/>
          </a:xfrm>
          <a:prstGeom prst="rect">
            <a:avLst/>
          </a:prstGeom>
          <a:noFill/>
          <a:ln w="9525">
            <a:noFill/>
          </a:ln>
        </p:spPr>
        <p:txBody>
          <a:bodyPr wrap="square" anchor="t">
            <a:spAutoFit/>
          </a:bodyPr>
          <a:lstStyle/>
          <a:p>
            <a:r>
              <a:rPr lang="zh-CN" altLang="en-US" sz="2800" b="1" dirty="0">
                <a:latin typeface="华文隶书" panose="02010800040101010101" charset="-122"/>
                <a:ea typeface="华文隶书" panose="02010800040101010101" charset="-122"/>
                <a:cs typeface="华文隶书" panose="02010800040101010101" charset="-122"/>
              </a:rPr>
              <a:t>作贡献</a:t>
            </a:r>
            <a:r>
              <a:rPr lang="en-US" altLang="zh-CN" sz="2800" b="1" dirty="0">
                <a:latin typeface="华文隶书" panose="02010800040101010101" charset="-122"/>
                <a:ea typeface="华文隶书" panose="02010800040101010101" charset="-122"/>
                <a:cs typeface="华文隶书" panose="02010800040101010101" charset="-122"/>
              </a:rPr>
              <a:t>/</a:t>
            </a:r>
            <a:r>
              <a:rPr lang="zh-CN" altLang="en-US" sz="2800" b="1" dirty="0">
                <a:latin typeface="华文隶书" panose="02010800040101010101" charset="-122"/>
                <a:ea typeface="华文隶书" panose="02010800040101010101" charset="-122"/>
                <a:cs typeface="华文隶书" panose="02010800040101010101" charset="-122"/>
              </a:rPr>
              <a:t>投入</a:t>
            </a:r>
            <a:r>
              <a:rPr lang="en-US" altLang="zh-CN" sz="2800" b="1" dirty="0">
                <a:latin typeface="华文隶书" panose="02010800040101010101" charset="-122"/>
                <a:ea typeface="华文隶书" panose="02010800040101010101" charset="-122"/>
                <a:cs typeface="华文隶书" panose="02010800040101010101" charset="-122"/>
              </a:rPr>
              <a:t>/</a:t>
            </a:r>
            <a:r>
              <a:rPr lang="zh-CN" altLang="en-US" sz="2800" b="1" dirty="0">
                <a:latin typeface="华文隶书" panose="02010800040101010101" charset="-122"/>
                <a:ea typeface="华文隶书" panose="02010800040101010101" charset="-122"/>
                <a:cs typeface="华文隶书" panose="02010800040101010101" charset="-122"/>
              </a:rPr>
              <a:t>奉献：</a:t>
            </a:r>
            <a:r>
              <a:rPr lang="en-US" altLang="zh-CN" sz="2800" b="1" dirty="0">
                <a:latin typeface="华文隶书" panose="02010800040101010101" charset="-122"/>
                <a:ea typeface="华文隶书" panose="02010800040101010101" charset="-122"/>
                <a:cs typeface="华文隶书" panose="02010800040101010101" charset="-122"/>
              </a:rPr>
              <a:t> </a:t>
            </a:r>
            <a:endParaRPr lang="zh-CN" altLang="en-US" sz="2800" b="1" dirty="0">
              <a:latin typeface="华文隶书" panose="02010800040101010101" charset="-122"/>
              <a:ea typeface="华文隶书" panose="02010800040101010101" charset="-122"/>
              <a:cs typeface="华文隶书" panose="02010800040101010101" charset="-122"/>
            </a:endParaRPr>
          </a:p>
        </p:txBody>
      </p:sp>
      <p:sp>
        <p:nvSpPr>
          <p:cNvPr id="9" name="矩形 8"/>
          <p:cNvSpPr/>
          <p:nvPr/>
        </p:nvSpPr>
        <p:spPr>
          <a:xfrm>
            <a:off x="755491" y="2860279"/>
            <a:ext cx="161925" cy="154781"/>
          </a:xfrm>
          <a:prstGeom prst="rect">
            <a:avLst/>
          </a:pr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12" name="TextBox 11"/>
          <p:cNvSpPr txBox="1"/>
          <p:nvPr/>
        </p:nvSpPr>
        <p:spPr>
          <a:xfrm>
            <a:off x="1073785" y="3935730"/>
            <a:ext cx="1703070" cy="478155"/>
          </a:xfrm>
          <a:prstGeom prst="rect">
            <a:avLst/>
          </a:prstGeom>
          <a:noFill/>
          <a:ln w="9525">
            <a:noFill/>
          </a:ln>
        </p:spPr>
        <p:txBody>
          <a:bodyPr wrap="square" anchor="t">
            <a:spAutoFit/>
          </a:bodyPr>
          <a:lstStyle/>
          <a:p>
            <a:pPr>
              <a:lnSpc>
                <a:spcPct val="90000"/>
              </a:lnSpc>
            </a:pPr>
            <a:r>
              <a:rPr lang="zh-CN" altLang="en-US" sz="2800" b="1" dirty="0">
                <a:latin typeface="华文隶书" panose="02010800040101010101" charset="-122"/>
                <a:ea typeface="华文隶书" panose="02010800040101010101" charset="-122"/>
              </a:rPr>
              <a:t>表示感谢：</a:t>
            </a:r>
            <a:endParaRPr lang="zh-CN" altLang="en-US" sz="2800" b="1" dirty="0">
              <a:latin typeface="华文隶书" panose="02010800040101010101" charset="-122"/>
              <a:ea typeface="华文隶书" panose="02010800040101010101" charset="-122"/>
            </a:endParaRPr>
          </a:p>
        </p:txBody>
      </p:sp>
      <p:sp>
        <p:nvSpPr>
          <p:cNvPr id="22" name="TextBox 21"/>
          <p:cNvSpPr txBox="1"/>
          <p:nvPr/>
        </p:nvSpPr>
        <p:spPr>
          <a:xfrm>
            <a:off x="1035685" y="2737485"/>
            <a:ext cx="1779905" cy="478155"/>
          </a:xfrm>
          <a:prstGeom prst="rect">
            <a:avLst/>
          </a:prstGeom>
          <a:noFill/>
          <a:ln w="9525">
            <a:noFill/>
          </a:ln>
        </p:spPr>
        <p:txBody>
          <a:bodyPr wrap="square" anchor="t">
            <a:spAutoFit/>
          </a:bodyPr>
          <a:lstStyle/>
          <a:p>
            <a:pPr>
              <a:lnSpc>
                <a:spcPct val="90000"/>
              </a:lnSpc>
            </a:pPr>
            <a:r>
              <a:rPr lang="zh-CN" altLang="en-US" sz="2800" b="1" dirty="0">
                <a:latin typeface="华文隶书" panose="02010800040101010101" charset="-122"/>
                <a:ea typeface="华文隶书" panose="02010800040101010101" charset="-122"/>
                <a:cs typeface="华文隶书" panose="02010800040101010101" charset="-122"/>
              </a:rPr>
              <a:t>表示祝贺</a:t>
            </a:r>
            <a:r>
              <a:rPr lang="en-US" altLang="zh-CN" sz="2800" b="1" dirty="0">
                <a:latin typeface="华文隶书" panose="02010800040101010101" charset="-122"/>
                <a:ea typeface="华文隶书" panose="02010800040101010101" charset="-122"/>
                <a:cs typeface="华文隶书" panose="02010800040101010101" charset="-122"/>
              </a:rPr>
              <a:t>: </a:t>
            </a:r>
            <a:endParaRPr lang="zh-CN" altLang="en-US" sz="2800" b="1" dirty="0">
              <a:latin typeface="华文隶书" panose="02010800040101010101" charset="-122"/>
              <a:ea typeface="华文隶书" panose="02010800040101010101" charset="-122"/>
              <a:cs typeface="华文隶书" panose="02010800040101010101" charset="-122"/>
            </a:endParaRPr>
          </a:p>
        </p:txBody>
      </p:sp>
      <p:grpSp>
        <p:nvGrpSpPr>
          <p:cNvPr id="2" name="组合 1"/>
          <p:cNvGrpSpPr/>
          <p:nvPr/>
        </p:nvGrpSpPr>
        <p:grpSpPr>
          <a:xfrm>
            <a:off x="1691824" y="116681"/>
            <a:ext cx="4067175" cy="514940"/>
            <a:chOff x="1010" y="386"/>
            <a:chExt cx="6439" cy="1081"/>
          </a:xfrm>
        </p:grpSpPr>
        <p:grpSp>
          <p:nvGrpSpPr>
            <p:cNvPr id="16385" name="Group 77"/>
            <p:cNvGrpSpPr/>
            <p:nvPr/>
          </p:nvGrpSpPr>
          <p:grpSpPr>
            <a:xfrm>
              <a:off x="1125" y="523"/>
              <a:ext cx="5780" cy="944"/>
              <a:chOff x="5279" y="3013"/>
              <a:chExt cx="4861" cy="709"/>
            </a:xfrm>
          </p:grpSpPr>
          <p:sp>
            <p:nvSpPr>
              <p:cNvPr id="31" name="圆角矩形 30"/>
              <p:cNvSpPr>
                <a:spLocks noChangeArrowheads="1"/>
              </p:cNvSpPr>
              <p:nvPr/>
            </p:nvSpPr>
            <p:spPr bwMode="auto">
              <a:xfrm>
                <a:off x="5279" y="3013"/>
                <a:ext cx="4861" cy="709"/>
              </a:xfrm>
              <a:prstGeom prst="roundRect">
                <a:avLst>
                  <a:gd name="adj" fmla="val 50000"/>
                </a:avLst>
              </a:prstGeom>
              <a:gradFill rotWithShape="1">
                <a:gsLst>
                  <a:gs pos="0">
                    <a:srgbClr val="FAFAFA"/>
                  </a:gs>
                  <a:gs pos="74001">
                    <a:srgbClr val="D7D7D7"/>
                  </a:gs>
                  <a:gs pos="83000">
                    <a:srgbClr val="D7D7D7"/>
                  </a:gs>
                  <a:gs pos="100000">
                    <a:srgbClr val="E4E4E4"/>
                  </a:gs>
                </a:gsLst>
                <a:lin ang="5400000" scaled="1"/>
              </a:gradFill>
              <a:ln w="12700" algn="ctr">
                <a:solidFill>
                  <a:schemeClr val="accent2">
                    <a:lumMod val="60000"/>
                    <a:lumOff val="40000"/>
                  </a:schemeClr>
                </a:solidFill>
                <a:miter lim="800000"/>
              </a:ln>
            </p:spPr>
            <p:txBody>
              <a:bodyPr lIns="51429" tIns="25713" rIns="51429" bIns="25713" anchor="ctr"/>
              <a:lstStyle/>
              <a:p>
                <a:pPr algn="ctr" fontAlgn="auto">
                  <a:spcBef>
                    <a:spcPts val="0"/>
                  </a:spcBef>
                  <a:spcAft>
                    <a:spcPts val="0"/>
                  </a:spcAft>
                  <a:defRPr/>
                </a:pPr>
                <a:endParaRPr lang="zh-CN" altLang="en-US" sz="1015" strike="noStrike" noProof="1">
                  <a:solidFill>
                    <a:schemeClr val="lt1"/>
                  </a:solidFill>
                  <a:latin typeface="+mn-lt"/>
                  <a:ea typeface="+mn-ea"/>
                </a:endParaRPr>
              </a:p>
            </p:txBody>
          </p:sp>
          <p:sp>
            <p:nvSpPr>
              <p:cNvPr id="32" name="任意多边形 31"/>
              <p:cNvSpPr/>
              <p:nvPr/>
            </p:nvSpPr>
            <p:spPr>
              <a:xfrm>
                <a:off x="5279" y="3028"/>
                <a:ext cx="4850" cy="476"/>
              </a:xfrm>
              <a:custGeom>
                <a:avLst/>
                <a:gdLst>
                  <a:gd name="connsiteX0" fmla="*/ 368300 w 6483350"/>
                  <a:gd name="connsiteY0" fmla="*/ 0 h 396875"/>
                  <a:gd name="connsiteX1" fmla="*/ 6115050 w 6483350"/>
                  <a:gd name="connsiteY1" fmla="*/ 0 h 396875"/>
                  <a:gd name="connsiteX2" fmla="*/ 6483350 w 6483350"/>
                  <a:gd name="connsiteY2" fmla="*/ 368300 h 396875"/>
                  <a:gd name="connsiteX3" fmla="*/ 6477581 w 6483350"/>
                  <a:gd name="connsiteY3" fmla="*/ 396875 h 396875"/>
                  <a:gd name="connsiteX4" fmla="*/ 5769 w 6483350"/>
                  <a:gd name="connsiteY4" fmla="*/ 396875 h 396875"/>
                  <a:gd name="connsiteX5" fmla="*/ 0 w 6483350"/>
                  <a:gd name="connsiteY5" fmla="*/ 368300 h 396875"/>
                  <a:gd name="connsiteX6" fmla="*/ 368300 w 6483350"/>
                  <a:gd name="connsiteY6" fmla="*/ 0 h 39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3350" h="396875">
                    <a:moveTo>
                      <a:pt x="368300" y="0"/>
                    </a:moveTo>
                    <a:lnTo>
                      <a:pt x="6115050" y="0"/>
                    </a:lnTo>
                    <a:cubicBezTo>
                      <a:pt x="6318456" y="0"/>
                      <a:pt x="6483350" y="164894"/>
                      <a:pt x="6483350" y="368300"/>
                    </a:cubicBezTo>
                    <a:lnTo>
                      <a:pt x="6477581" y="396875"/>
                    </a:lnTo>
                    <a:lnTo>
                      <a:pt x="5769" y="396875"/>
                    </a:lnTo>
                    <a:lnTo>
                      <a:pt x="0" y="368300"/>
                    </a:lnTo>
                    <a:cubicBezTo>
                      <a:pt x="0" y="164894"/>
                      <a:pt x="164894" y="0"/>
                      <a:pt x="368300" y="0"/>
                    </a:cubicBezTo>
                    <a:close/>
                  </a:path>
                </a:pathLst>
              </a:cu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15" strike="noStrike" noProof="1"/>
              </a:p>
            </p:txBody>
          </p:sp>
        </p:grpSp>
        <p:sp>
          <p:nvSpPr>
            <p:cNvPr id="16400" name="矩形 27"/>
            <p:cNvSpPr/>
            <p:nvPr/>
          </p:nvSpPr>
          <p:spPr>
            <a:xfrm>
              <a:off x="1010" y="386"/>
              <a:ext cx="6439" cy="1004"/>
            </a:xfrm>
            <a:prstGeom prst="rect">
              <a:avLst/>
            </a:prstGeom>
            <a:noFill/>
            <a:ln w="9525">
              <a:noFill/>
            </a:ln>
          </p:spPr>
          <p:txBody>
            <a:bodyPr wrap="square" anchor="t">
              <a:spAutoFit/>
            </a:bodyPr>
            <a:lstStyle/>
            <a:p>
              <a:pPr marL="228600" indent="-228600" algn="ctr" eaLnBrk="0" hangingPunct="0">
                <a:lnSpc>
                  <a:spcPct val="90000"/>
                </a:lnSpc>
                <a:spcBef>
                  <a:spcPts val="1000"/>
                </a:spcBef>
              </a:pPr>
              <a:r>
                <a:rPr lang="en-US" altLang="zh-CN" sz="2800" b="1" dirty="0">
                  <a:latin typeface="Times New Roman" panose="02020603050405020304" pitchFamily="18" charset="0"/>
                  <a:ea typeface="宋体" panose="02010600030101010101" pitchFamily="2" charset="-122"/>
                </a:rPr>
                <a:t>Vocabulary building</a:t>
              </a:r>
              <a:endParaRPr lang="en-US" altLang="zh-CN" sz="2800" b="1" dirty="0">
                <a:latin typeface="Times New Roman" panose="02020603050405020304" pitchFamily="18" charset="0"/>
                <a:ea typeface="宋体" panose="02010600030101010101" pitchFamily="2" charset="-122"/>
              </a:endParaRPr>
            </a:p>
          </p:txBody>
        </p:sp>
      </p:grpSp>
      <p:sp>
        <p:nvSpPr>
          <p:cNvPr id="3" name="矩形 2"/>
          <p:cNvSpPr/>
          <p:nvPr/>
        </p:nvSpPr>
        <p:spPr>
          <a:xfrm>
            <a:off x="755491" y="1419622"/>
            <a:ext cx="161925" cy="154781"/>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4" name="TextBox 21"/>
          <p:cNvSpPr txBox="1"/>
          <p:nvPr/>
        </p:nvSpPr>
        <p:spPr>
          <a:xfrm>
            <a:off x="1027430" y="1310640"/>
            <a:ext cx="2088515" cy="478155"/>
          </a:xfrm>
          <a:prstGeom prst="rect">
            <a:avLst/>
          </a:prstGeom>
          <a:noFill/>
          <a:ln w="9525">
            <a:noFill/>
          </a:ln>
        </p:spPr>
        <p:txBody>
          <a:bodyPr wrap="square" anchor="t">
            <a:spAutoFit/>
          </a:bodyPr>
          <a:p>
            <a:pPr>
              <a:lnSpc>
                <a:spcPct val="90000"/>
              </a:lnSpc>
            </a:pPr>
            <a:r>
              <a:rPr lang="zh-CN" altLang="en-US" sz="2800" b="1" dirty="0">
                <a:latin typeface="华文隶书" panose="02010800040101010101" charset="-122"/>
                <a:ea typeface="华文隶书" panose="02010800040101010101" charset="-122"/>
                <a:cs typeface="华文隶书" panose="02010800040101010101" charset="-122"/>
              </a:rPr>
              <a:t>获得了嘉奖</a:t>
            </a:r>
            <a:r>
              <a:rPr lang="en-US" altLang="zh-CN" sz="2800" b="1" dirty="0">
                <a:latin typeface="华文隶书" panose="02010800040101010101" charset="-122"/>
                <a:ea typeface="华文隶书" panose="02010800040101010101" charset="-122"/>
                <a:cs typeface="华文隶书" panose="02010800040101010101" charset="-122"/>
              </a:rPr>
              <a:t>: </a:t>
            </a:r>
            <a:endParaRPr lang="zh-CN" altLang="en-US" sz="2800" b="1" dirty="0">
              <a:latin typeface="华文隶书" panose="02010800040101010101" charset="-122"/>
              <a:ea typeface="华文隶书" panose="02010800040101010101" charset="-122"/>
              <a:cs typeface="华文隶书" panose="02010800040101010101" charset="-122"/>
            </a:endParaRPr>
          </a:p>
        </p:txBody>
      </p:sp>
      <p:sp>
        <p:nvSpPr>
          <p:cNvPr id="7" name="文本框 6"/>
          <p:cNvSpPr txBox="1"/>
          <p:nvPr/>
        </p:nvSpPr>
        <p:spPr>
          <a:xfrm>
            <a:off x="4140200" y="627380"/>
            <a:ext cx="4584700" cy="737235"/>
          </a:xfrm>
          <a:prstGeom prst="rect">
            <a:avLst/>
          </a:prstGeom>
          <a:noFill/>
        </p:spPr>
        <p:txBody>
          <a:bodyPr wrap="none" rtlCol="0" anchor="t">
            <a:spAutoFit/>
          </a:bodyPr>
          <a:p>
            <a:pPr>
              <a:lnSpc>
                <a:spcPct val="75000"/>
              </a:lnSpc>
              <a:spcBef>
                <a:spcPts val="0"/>
              </a:spcBef>
              <a:spcAft>
                <a:spcPts val="0"/>
              </a:spcAft>
            </a:pPr>
            <a:r>
              <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rPr>
              <a:t>make contributions to/commitment</a:t>
            </a:r>
            <a:endPar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endParaRPr>
          </a:p>
          <a:p>
            <a:pPr>
              <a:lnSpc>
                <a:spcPct val="75000"/>
              </a:lnSpc>
              <a:spcBef>
                <a:spcPts val="0"/>
              </a:spcBef>
              <a:spcAft>
                <a:spcPts val="0"/>
              </a:spcAft>
            </a:pPr>
            <a:r>
              <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rPr>
              <a:t>devotion</a:t>
            </a:r>
            <a:endParaRPr lang="en-US" altLang="zh-CN" sz="2800" b="1" dirty="0">
              <a:solidFill>
                <a:schemeClr val="tx1"/>
              </a:solidFill>
              <a:latin typeface="华文隶书" panose="02010800040101010101" charset="-122"/>
              <a:ea typeface="华文隶书" panose="02010800040101010101" charset="-122"/>
              <a:cs typeface="华文隶书" panose="02010800040101010101" charset="-122"/>
              <a:sym typeface="+mn-ea"/>
            </a:endParaRPr>
          </a:p>
        </p:txBody>
      </p:sp>
      <p:sp>
        <p:nvSpPr>
          <p:cNvPr id="8" name="文本框 7"/>
          <p:cNvSpPr txBox="1"/>
          <p:nvPr/>
        </p:nvSpPr>
        <p:spPr>
          <a:xfrm>
            <a:off x="3204210" y="1216025"/>
            <a:ext cx="2137410" cy="521970"/>
          </a:xfrm>
          <a:prstGeom prst="rect">
            <a:avLst/>
          </a:prstGeom>
          <a:noFill/>
        </p:spPr>
        <p:txBody>
          <a:bodyPr wrap="none" rtlCol="0" anchor="t">
            <a:spAutoFit/>
          </a:bodyPr>
          <a:p>
            <a:r>
              <a:rPr lang="en-US" altLang="zh-CN" sz="2800" b="1" dirty="0">
                <a:latin typeface="华文隶书" panose="02010800040101010101" charset="-122"/>
                <a:ea typeface="华文隶书" panose="02010800040101010101" charset="-122"/>
                <a:cs typeface="华文隶书" panose="02010800040101010101" charset="-122"/>
                <a:sym typeface="+mn-ea"/>
              </a:rPr>
              <a:t>win the award </a:t>
            </a:r>
            <a:endParaRPr lang="en-US" altLang="zh-CN" sz="2800" b="1" dirty="0">
              <a:latin typeface="华文隶书" panose="02010800040101010101" charset="-122"/>
              <a:ea typeface="华文隶书" panose="02010800040101010101" charset="-122"/>
              <a:cs typeface="华文隶书" panose="02010800040101010101" charset="-122"/>
              <a:sym typeface="+mn-ea"/>
            </a:endParaRPr>
          </a:p>
        </p:txBody>
      </p:sp>
      <p:sp>
        <p:nvSpPr>
          <p:cNvPr id="10" name="文本框 9"/>
          <p:cNvSpPr txBox="1"/>
          <p:nvPr/>
        </p:nvSpPr>
        <p:spPr>
          <a:xfrm>
            <a:off x="2987675" y="1748155"/>
            <a:ext cx="4132580" cy="521970"/>
          </a:xfrm>
          <a:prstGeom prst="rect">
            <a:avLst/>
          </a:prstGeom>
          <a:noFill/>
        </p:spPr>
        <p:txBody>
          <a:bodyPr wrap="none" rtlCol="0" anchor="t">
            <a:spAutoFit/>
          </a:bodyPr>
          <a:p>
            <a:r>
              <a:rPr lang="en-US" altLang="zh-CN" sz="2800" b="1" dirty="0">
                <a:latin typeface="华文隶书" panose="02010800040101010101" charset="-122"/>
                <a:ea typeface="华文隶书" panose="02010800040101010101" charset="-122"/>
                <a:cs typeface="华文隶书" panose="02010800040101010101" charset="-122"/>
                <a:sym typeface="+mn-ea"/>
              </a:rPr>
              <a:t>/ </a:t>
            </a:r>
            <a:r>
              <a:rPr lang="en-US" altLang="zh-CN" sz="2800" b="1" dirty="0">
                <a:solidFill>
                  <a:srgbClr val="FF0000"/>
                </a:solidFill>
                <a:latin typeface="华文隶书" panose="02010800040101010101" charset="-122"/>
                <a:ea typeface="华文隶书" panose="02010800040101010101" charset="-122"/>
                <a:cs typeface="华文隶书" panose="02010800040101010101" charset="-122"/>
                <a:sym typeface="+mn-ea"/>
              </a:rPr>
              <a:t>be recognized with </a:t>
            </a:r>
            <a:r>
              <a:rPr lang="en-US" altLang="zh-CN" sz="2800" b="1" dirty="0">
                <a:latin typeface="华文隶书" panose="02010800040101010101" charset="-122"/>
                <a:ea typeface="华文隶书" panose="02010800040101010101" charset="-122"/>
                <a:cs typeface="华文隶书" panose="02010800040101010101" charset="-122"/>
                <a:sym typeface="+mn-ea"/>
              </a:rPr>
              <a:t>the award</a:t>
            </a:r>
            <a:endParaRPr lang="en-US" altLang="zh-CN" sz="2800" b="1" dirty="0">
              <a:latin typeface="华文隶书" panose="02010800040101010101" charset="-122"/>
              <a:ea typeface="华文隶书" panose="02010800040101010101" charset="-122"/>
              <a:cs typeface="华文隶书" panose="02010800040101010101" charset="-122"/>
              <a:sym typeface="+mn-ea"/>
            </a:endParaRPr>
          </a:p>
        </p:txBody>
      </p:sp>
      <p:sp>
        <p:nvSpPr>
          <p:cNvPr id="11" name="文本框 10"/>
          <p:cNvSpPr txBox="1"/>
          <p:nvPr/>
        </p:nvSpPr>
        <p:spPr>
          <a:xfrm>
            <a:off x="5580380" y="2715895"/>
            <a:ext cx="2520950" cy="521970"/>
          </a:xfrm>
          <a:prstGeom prst="rect">
            <a:avLst/>
          </a:prstGeom>
          <a:noFill/>
        </p:spPr>
        <p:txBody>
          <a:bodyPr wrap="none" rtlCol="0" anchor="t">
            <a:spAutoFit/>
          </a:bodyPr>
          <a:p>
            <a:r>
              <a:rPr lang="en-US" altLang="zh-CN" sz="2800" b="1" dirty="0">
                <a:latin typeface="华文隶书" panose="02010800040101010101" charset="-122"/>
                <a:ea typeface="华文隶书" panose="02010800040101010101" charset="-122"/>
                <a:cs typeface="华文隶书" panose="02010800040101010101" charset="-122"/>
                <a:sym typeface="+mn-ea"/>
              </a:rPr>
              <a:t>/ Congratulations!</a:t>
            </a:r>
            <a:endParaRPr lang="en-US" altLang="zh-CN" sz="2800" b="1" dirty="0">
              <a:latin typeface="华文隶书" panose="02010800040101010101" charset="-122"/>
              <a:ea typeface="华文隶书" panose="02010800040101010101" charset="-122"/>
              <a:cs typeface="华文隶书" panose="02010800040101010101" charset="-122"/>
              <a:sym typeface="+mn-ea"/>
            </a:endParaRPr>
          </a:p>
        </p:txBody>
      </p:sp>
      <p:sp>
        <p:nvSpPr>
          <p:cNvPr id="14" name="文本框 13"/>
          <p:cNvSpPr txBox="1"/>
          <p:nvPr/>
        </p:nvSpPr>
        <p:spPr>
          <a:xfrm>
            <a:off x="2679700" y="2715895"/>
            <a:ext cx="2981325" cy="521970"/>
          </a:xfrm>
          <a:prstGeom prst="rect">
            <a:avLst/>
          </a:prstGeom>
          <a:noFill/>
        </p:spPr>
        <p:txBody>
          <a:bodyPr wrap="none" rtlCol="0" anchor="t">
            <a:spAutoFit/>
          </a:bodyPr>
          <a:p>
            <a:r>
              <a:rPr lang="en-US" altLang="zh-CN" sz="2800" b="1" dirty="0">
                <a:latin typeface="华文隶书" panose="02010800040101010101" charset="-122"/>
                <a:ea typeface="华文隶书" panose="02010800040101010101" charset="-122"/>
                <a:cs typeface="华文隶书" panose="02010800040101010101" charset="-122"/>
                <a:sym typeface="+mn-ea"/>
              </a:rPr>
              <a:t>congratulate sb </a:t>
            </a:r>
            <a:r>
              <a:rPr lang="en-US" altLang="zh-CN" sz="2800" b="1" dirty="0">
                <a:solidFill>
                  <a:srgbClr val="FF0000"/>
                </a:solidFill>
                <a:latin typeface="华文隶书" panose="02010800040101010101" charset="-122"/>
                <a:ea typeface="华文隶书" panose="02010800040101010101" charset="-122"/>
                <a:cs typeface="华文隶书" panose="02010800040101010101" charset="-122"/>
                <a:sym typeface="+mn-ea"/>
              </a:rPr>
              <a:t>on</a:t>
            </a:r>
            <a:r>
              <a:rPr lang="en-US" altLang="zh-CN" sz="2800" b="1" dirty="0">
                <a:latin typeface="华文隶书" panose="02010800040101010101" charset="-122"/>
                <a:ea typeface="华文隶书" panose="02010800040101010101" charset="-122"/>
                <a:cs typeface="华文隶书" panose="02010800040101010101" charset="-122"/>
                <a:sym typeface="+mn-ea"/>
              </a:rPr>
              <a:t> sth</a:t>
            </a:r>
            <a:endParaRPr lang="en-US" altLang="zh-CN" sz="2800" b="1" dirty="0">
              <a:latin typeface="华文隶书" panose="02010800040101010101" charset="-122"/>
              <a:ea typeface="华文隶书" panose="02010800040101010101" charset="-122"/>
              <a:cs typeface="华文隶书" panose="02010800040101010101" charset="-122"/>
              <a:sym typeface="+mn-ea"/>
            </a:endParaRPr>
          </a:p>
        </p:txBody>
      </p:sp>
      <p:sp>
        <p:nvSpPr>
          <p:cNvPr id="15" name="文本框 14"/>
          <p:cNvSpPr txBox="1"/>
          <p:nvPr/>
        </p:nvSpPr>
        <p:spPr>
          <a:xfrm>
            <a:off x="2916555" y="2260600"/>
            <a:ext cx="4591685" cy="521970"/>
          </a:xfrm>
          <a:prstGeom prst="rect">
            <a:avLst/>
          </a:prstGeom>
          <a:noFill/>
        </p:spPr>
        <p:txBody>
          <a:bodyPr wrap="none" rtlCol="0" anchor="t">
            <a:spAutoFit/>
          </a:bodyPr>
          <a:p>
            <a:r>
              <a:rPr lang="en-US" altLang="zh-CN" sz="2800" b="1" dirty="0">
                <a:latin typeface="华文隶书" panose="02010800040101010101" charset="-122"/>
                <a:ea typeface="华文隶书" panose="02010800040101010101" charset="-122"/>
                <a:cs typeface="华文隶书" panose="02010800040101010101" charset="-122"/>
                <a:sym typeface="+mn-ea"/>
              </a:rPr>
              <a:t>/ </a:t>
            </a:r>
            <a:r>
              <a:rPr lang="en-US" altLang="zh-CN" sz="2800" b="1" dirty="0">
                <a:solidFill>
                  <a:srgbClr val="FF0000"/>
                </a:solidFill>
                <a:latin typeface="华文隶书" panose="02010800040101010101" charset="-122"/>
                <a:ea typeface="华文隶书" panose="02010800040101010101" charset="-122"/>
                <a:cs typeface="华文隶书" panose="02010800040101010101" charset="-122"/>
                <a:sym typeface="+mn-ea"/>
              </a:rPr>
              <a:t>gain recognition for</a:t>
            </a:r>
            <a:r>
              <a:rPr lang="en-US" altLang="zh-CN" sz="2800" b="1" dirty="0">
                <a:latin typeface="华文隶书" panose="02010800040101010101" charset="-122"/>
                <a:ea typeface="华文隶书" panose="02010800040101010101" charset="-122"/>
                <a:cs typeface="华文隶书" panose="02010800040101010101" charset="-122"/>
                <a:sym typeface="+mn-ea"/>
              </a:rPr>
              <a:t> one’s work</a:t>
            </a:r>
            <a:endParaRPr lang="en-US" altLang="zh-CN" sz="2800" b="1" dirty="0">
              <a:latin typeface="华文隶书" panose="02010800040101010101" charset="-122"/>
              <a:ea typeface="华文隶书" panose="02010800040101010101" charset="-122"/>
              <a:cs typeface="华文隶书" panose="02010800040101010101" charset="-122"/>
              <a:sym typeface="+mn-ea"/>
            </a:endParaRPr>
          </a:p>
        </p:txBody>
      </p:sp>
      <p:sp>
        <p:nvSpPr>
          <p:cNvPr id="16" name="文本框 15"/>
          <p:cNvSpPr txBox="1"/>
          <p:nvPr/>
        </p:nvSpPr>
        <p:spPr>
          <a:xfrm>
            <a:off x="1088390" y="3254375"/>
            <a:ext cx="7750175" cy="521970"/>
          </a:xfrm>
          <a:prstGeom prst="rect">
            <a:avLst/>
          </a:prstGeom>
          <a:noFill/>
        </p:spPr>
        <p:txBody>
          <a:bodyPr wrap="square" rtlCol="0" anchor="t">
            <a:spAutoFit/>
          </a:bodyPr>
          <a:p>
            <a:pPr algn="l"/>
            <a:r>
              <a:rPr lang="en-US" altLang="zh-CN" sz="2800" b="1" dirty="0">
                <a:latin typeface="华文隶书" panose="02010800040101010101" charset="-122"/>
                <a:ea typeface="华文隶书" panose="02010800040101010101" charset="-122"/>
                <a:cs typeface="华文隶书" panose="02010800040101010101" charset="-122"/>
                <a:sym typeface="+mn-ea"/>
              </a:rPr>
              <a:t>/ </a:t>
            </a:r>
            <a:r>
              <a:rPr lang="zh-CN" altLang="en-US" sz="2800" b="1">
                <a:solidFill>
                  <a:srgbClr val="FF0000"/>
                </a:solidFill>
                <a:latin typeface="华文隶书" panose="02010800040101010101" charset="-122"/>
                <a:ea typeface="华文隶书" panose="02010800040101010101" charset="-122"/>
                <a:sym typeface="+mn-ea"/>
              </a:rPr>
              <a:t>express</a:t>
            </a:r>
            <a:r>
              <a:rPr lang="en-US" altLang="zh-CN" sz="2800" b="1">
                <a:solidFill>
                  <a:srgbClr val="FF0000"/>
                </a:solidFill>
                <a:latin typeface="华文隶书" panose="02010800040101010101" charset="-122"/>
                <a:ea typeface="华文隶书" panose="02010800040101010101" charset="-122"/>
                <a:sym typeface="+mn-ea"/>
              </a:rPr>
              <a:t> (</a:t>
            </a:r>
            <a:r>
              <a:rPr lang="zh-CN" altLang="en-US" sz="2800" b="1">
                <a:solidFill>
                  <a:srgbClr val="FF0000"/>
                </a:solidFill>
                <a:latin typeface="华文隶书" panose="02010800040101010101" charset="-122"/>
                <a:ea typeface="华文隶书" panose="02010800040101010101" charset="-122"/>
                <a:sym typeface="+mn-ea"/>
              </a:rPr>
              <a:t>convey/ extend/offer </a:t>
            </a:r>
            <a:r>
              <a:rPr lang="en-US" altLang="zh-CN" sz="2800" b="1">
                <a:solidFill>
                  <a:srgbClr val="FF0000"/>
                </a:solidFill>
                <a:latin typeface="华文隶书" panose="02010800040101010101" charset="-122"/>
                <a:ea typeface="华文隶书" panose="02010800040101010101" charset="-122"/>
                <a:sym typeface="+mn-ea"/>
              </a:rPr>
              <a:t>)</a:t>
            </a:r>
            <a:r>
              <a:rPr lang="zh-CN" altLang="en-US" sz="2800" b="1">
                <a:latin typeface="华文隶书" panose="02010800040101010101" charset="-122"/>
                <a:ea typeface="华文隶书" panose="02010800040101010101" charset="-122"/>
                <a:sym typeface="+mn-ea"/>
              </a:rPr>
              <a:t>sincere congratulations on...</a:t>
            </a:r>
            <a:endParaRPr lang="en-US" altLang="zh-CN" sz="2800" b="1" dirty="0">
              <a:latin typeface="华文隶书" panose="02010800040101010101" charset="-122"/>
              <a:ea typeface="华文隶书" panose="02010800040101010101" charset="-122"/>
              <a:cs typeface="华文隶书" panose="02010800040101010101" charset="-122"/>
              <a:sym typeface="+mn-ea"/>
            </a:endParaRPr>
          </a:p>
        </p:txBody>
      </p:sp>
      <p:sp>
        <p:nvSpPr>
          <p:cNvPr id="17" name="矩形 16"/>
          <p:cNvSpPr/>
          <p:nvPr/>
        </p:nvSpPr>
        <p:spPr>
          <a:xfrm>
            <a:off x="768191" y="4069477"/>
            <a:ext cx="161925" cy="154781"/>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p>
        </p:txBody>
      </p:sp>
      <p:sp>
        <p:nvSpPr>
          <p:cNvPr id="18" name="文本框 17"/>
          <p:cNvSpPr txBox="1"/>
          <p:nvPr/>
        </p:nvSpPr>
        <p:spPr>
          <a:xfrm>
            <a:off x="2719705" y="3940175"/>
            <a:ext cx="5956300" cy="478155"/>
          </a:xfrm>
          <a:prstGeom prst="rect">
            <a:avLst/>
          </a:prstGeom>
          <a:noFill/>
        </p:spPr>
        <p:txBody>
          <a:bodyPr wrap="square" rtlCol="0" anchor="t">
            <a:spAutoFit/>
          </a:bodyPr>
          <a:p>
            <a:pPr>
              <a:lnSpc>
                <a:spcPct val="90000"/>
              </a:lnSpc>
            </a:pPr>
            <a:r>
              <a:rPr lang="en-US" altLang="zh-CN" sz="2800" b="1" dirty="0">
                <a:latin typeface="华文隶书" panose="02010800040101010101" charset="-122"/>
                <a:ea typeface="华文隶书" panose="02010800040101010101" charset="-122"/>
                <a:sym typeface="+mn-ea"/>
              </a:rPr>
              <a:t>express/convey one's heartfelt gratitude </a:t>
            </a:r>
            <a:r>
              <a:rPr lang="en-US" altLang="zh-CN" sz="2800" b="1" dirty="0">
                <a:solidFill>
                  <a:srgbClr val="FF0000"/>
                </a:solidFill>
                <a:latin typeface="华文隶书" panose="02010800040101010101" charset="-122"/>
                <a:ea typeface="华文隶书" panose="02010800040101010101" charset="-122"/>
                <a:sym typeface="+mn-ea"/>
              </a:rPr>
              <a:t>for</a:t>
            </a:r>
            <a:r>
              <a:rPr lang="en-US" altLang="zh-CN" sz="2800" b="1" dirty="0">
                <a:latin typeface="华文隶书" panose="02010800040101010101" charset="-122"/>
                <a:ea typeface="华文隶书" panose="02010800040101010101" charset="-122"/>
                <a:sym typeface="+mn-ea"/>
              </a:rPr>
              <a:t>…</a:t>
            </a:r>
            <a:endParaRPr lang="en-US" altLang="zh-CN" sz="2800" b="1" dirty="0">
              <a:latin typeface="华文隶书" panose="02010800040101010101" charset="-122"/>
              <a:ea typeface="华文隶书" panose="02010800040101010101" charset="-122"/>
              <a:sym typeface="+mn-ea"/>
            </a:endParaRPr>
          </a:p>
        </p:txBody>
      </p:sp>
      <p:sp>
        <p:nvSpPr>
          <p:cNvPr id="19" name="文本框 18"/>
          <p:cNvSpPr txBox="1"/>
          <p:nvPr/>
        </p:nvSpPr>
        <p:spPr>
          <a:xfrm>
            <a:off x="2679700" y="4443730"/>
            <a:ext cx="6417310" cy="478155"/>
          </a:xfrm>
          <a:prstGeom prst="rect">
            <a:avLst/>
          </a:prstGeom>
          <a:noFill/>
        </p:spPr>
        <p:txBody>
          <a:bodyPr wrap="none" rtlCol="0" anchor="t">
            <a:spAutoFit/>
          </a:bodyPr>
          <a:p>
            <a:pPr>
              <a:lnSpc>
                <a:spcPct val="90000"/>
              </a:lnSpc>
            </a:pPr>
            <a:r>
              <a:rPr lang="en-US" altLang="zh-CN" sz="2800" b="1" dirty="0">
                <a:latin typeface="华文隶书" panose="02010800040101010101" charset="-122"/>
                <a:ea typeface="华文隶书" panose="02010800040101010101" charset="-122"/>
                <a:sym typeface="+mn-ea"/>
              </a:rPr>
              <a:t>express one's </a:t>
            </a:r>
            <a:r>
              <a:rPr lang="en-US" altLang="zh-CN" sz="2800" b="1" dirty="0">
                <a:solidFill>
                  <a:srgbClr val="FF0000"/>
                </a:solidFill>
                <a:latin typeface="华文隶书" panose="02010800040101010101" charset="-122"/>
                <a:ea typeface="华文隶书" panose="02010800040101010101" charset="-122"/>
                <a:sym typeface="+mn-ea"/>
              </a:rPr>
              <a:t>sincere/cordial/earnest</a:t>
            </a:r>
            <a:r>
              <a:rPr lang="en-US" altLang="zh-CN" sz="2800" b="1" dirty="0">
                <a:latin typeface="华文隶书" panose="02010800040101010101" charset="-122"/>
                <a:ea typeface="华文隶书" panose="02010800040101010101" charset="-122"/>
                <a:sym typeface="+mn-ea"/>
              </a:rPr>
              <a:t> thanks for…</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2000"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2000" fill="hold">
                                          <p:stCondLst>
                                            <p:cond delay="0"/>
                                          </p:stCondLst>
                                        </p:cTn>
                                        <p:tgtEl>
                                          <p:spTgt spid="4"/>
                                        </p:tgtEl>
                                        <p:attrNameLst>
                                          <p:attrName>style.visibility</p:attrName>
                                        </p:attrNameLst>
                                      </p:cBhvr>
                                      <p:to>
                                        <p:strVal val="visible"/>
                                      </p:to>
                                    </p:set>
                                    <p:animEffect transition="in" filter="blinds(horizontal)">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2" nodeType="clickEffect">
                                  <p:stCondLst>
                                    <p:cond delay="0"/>
                                  </p:stCondLst>
                                  <p:childTnLst>
                                    <p:set>
                                      <p:cBhvr>
                                        <p:cTn id="36" dur="2000" fill="hold">
                                          <p:stCondLst>
                                            <p:cond delay="0"/>
                                          </p:stCondLst>
                                        </p:cTn>
                                        <p:tgtEl>
                                          <p:spTgt spid="22"/>
                                        </p:tgtEl>
                                        <p:attrNameLst>
                                          <p:attrName>style.visibility</p:attrName>
                                        </p:attrNameLst>
                                      </p:cBhvr>
                                      <p:to>
                                        <p:strVal val="visible"/>
                                      </p:to>
                                    </p:set>
                                    <p:animEffect transition="in" filter="blinds(horizontal)">
                                      <p:cBhvr>
                                        <p:cTn id="37" dur="2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2" nodeType="clickEffect">
                                  <p:stCondLst>
                                    <p:cond delay="0"/>
                                  </p:stCondLst>
                                  <p:childTnLst>
                                    <p:set>
                                      <p:cBhvr>
                                        <p:cTn id="56" dur="2000" fill="hold">
                                          <p:stCondLst>
                                            <p:cond delay="0"/>
                                          </p:stCondLst>
                                        </p:cTn>
                                        <p:tgtEl>
                                          <p:spTgt spid="12"/>
                                        </p:tgtEl>
                                        <p:attrNameLst>
                                          <p:attrName>style.visibility</p:attrName>
                                        </p:attrNameLst>
                                      </p:cBhvr>
                                      <p:to>
                                        <p:strVal val="visible"/>
                                      </p:to>
                                    </p:set>
                                    <p:animEffect transition="in" filter="blinds(horizontal)">
                                      <p:cBhvr>
                                        <p:cTn id="57" dur="2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6" grpId="2"/>
      <p:bldP spid="12" grpId="1"/>
      <p:bldP spid="12" grpId="2"/>
      <p:bldP spid="22" grpId="1"/>
      <p:bldP spid="22" grpId="2"/>
      <p:bldP spid="4" grpId="1"/>
      <p:bldP spid="4" grpId="2"/>
      <p:bldP spid="7" grpId="0"/>
      <p:bldP spid="8" grpId="0"/>
      <p:bldP spid="10" grpId="0"/>
      <p:bldP spid="11" grpId="0"/>
      <p:bldP spid="14" grpId="0"/>
      <p:bldP spid="15" grpId="0"/>
      <p:bldP spid="16"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Administrator\Desktop\微立体创业计划\001.png"/>
          <p:cNvPicPr>
            <a:picLocks noChangeAspect="1" noChangeArrowheads="1"/>
          </p:cNvPicPr>
          <p:nvPr/>
        </p:nvPicPr>
        <p:blipFill>
          <a:blip r:embed="rId1"/>
          <a:srcRect/>
          <a:stretch>
            <a:fillRect/>
          </a:stretch>
        </p:blipFill>
        <p:spPr bwMode="auto">
          <a:xfrm>
            <a:off x="1138238" y="1323975"/>
            <a:ext cx="1966912" cy="1966913"/>
          </a:xfrm>
          <a:prstGeom prst="rect">
            <a:avLst/>
          </a:prstGeom>
          <a:noFill/>
          <a:ln w="9525">
            <a:noFill/>
            <a:miter lim="800000"/>
            <a:headEnd/>
            <a:tailEnd/>
          </a:ln>
        </p:spPr>
      </p:pic>
      <p:pic>
        <p:nvPicPr>
          <p:cNvPr id="118" name="Picture 3" descr="C:\Users\Administrator\Desktop\微立体创业计划\002.png"/>
          <p:cNvPicPr>
            <a:picLocks noChangeAspect="1" noChangeArrowheads="1"/>
          </p:cNvPicPr>
          <p:nvPr/>
        </p:nvPicPr>
        <p:blipFill>
          <a:blip r:embed="rId2"/>
          <a:srcRect/>
          <a:stretch>
            <a:fillRect/>
          </a:stretch>
        </p:blipFill>
        <p:spPr bwMode="auto">
          <a:xfrm>
            <a:off x="1419225" y="1131888"/>
            <a:ext cx="2230438" cy="2230437"/>
          </a:xfrm>
          <a:prstGeom prst="rect">
            <a:avLst/>
          </a:prstGeom>
          <a:noFill/>
          <a:effectLst>
            <a:outerShdw blurRad="292100" dist="177800" dir="2460000" sx="99000" sy="99000" algn="l" rotWithShape="0">
              <a:prstClr val="black">
                <a:alpha val="39000"/>
              </a:prstClr>
            </a:outerShdw>
          </a:effectLst>
        </p:spPr>
      </p:pic>
      <p:grpSp>
        <p:nvGrpSpPr>
          <p:cNvPr id="125" name="组合 124"/>
          <p:cNvGrpSpPr/>
          <p:nvPr/>
        </p:nvGrpSpPr>
        <p:grpSpPr>
          <a:xfrm>
            <a:off x="6327053" y="4110383"/>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28" name="组合 127"/>
          <p:cNvGrpSpPr/>
          <p:nvPr/>
        </p:nvGrpSpPr>
        <p:grpSpPr>
          <a:xfrm>
            <a:off x="4758018" y="4605222"/>
            <a:ext cx="630120"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1" name="组合 130"/>
          <p:cNvGrpSpPr/>
          <p:nvPr/>
        </p:nvGrpSpPr>
        <p:grpSpPr>
          <a:xfrm>
            <a:off x="5436688"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0" name="组合 139"/>
          <p:cNvGrpSpPr/>
          <p:nvPr/>
        </p:nvGrpSpPr>
        <p:grpSpPr>
          <a:xfrm>
            <a:off x="3962506" y="4528455"/>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49" name="组合 148"/>
          <p:cNvGrpSpPr/>
          <p:nvPr/>
        </p:nvGrpSpPr>
        <p:grpSpPr>
          <a:xfrm>
            <a:off x="4419626" y="4323809"/>
            <a:ext cx="223042"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55" name="组合 154"/>
          <p:cNvGrpSpPr/>
          <p:nvPr/>
        </p:nvGrpSpPr>
        <p:grpSpPr>
          <a:xfrm>
            <a:off x="1275195" y="4605224"/>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sp>
        <p:nvSpPr>
          <p:cNvPr id="26639" name="TextBox 1"/>
          <p:cNvSpPr txBox="1">
            <a:spLocks noChangeArrowheads="1"/>
          </p:cNvSpPr>
          <p:nvPr/>
        </p:nvSpPr>
        <p:spPr bwMode="auto">
          <a:xfrm>
            <a:off x="1943100" y="1663700"/>
            <a:ext cx="1154113" cy="1174750"/>
          </a:xfrm>
          <a:prstGeom prst="rect">
            <a:avLst/>
          </a:prstGeom>
          <a:noFill/>
          <a:ln w="9525">
            <a:noFill/>
            <a:miter lim="800000"/>
          </a:ln>
        </p:spPr>
        <p:txBody>
          <a:bodyPr lIns="67995" tIns="33997" rIns="67995" bIns="33997">
            <a:spAutoFit/>
          </a:bodyPr>
          <a:lstStyle/>
          <a:p>
            <a:pPr algn="ctr"/>
            <a:r>
              <a:rPr lang="en-US" altLang="zh-CN" sz="7200" b="1">
                <a:solidFill>
                  <a:srgbClr val="002060"/>
                </a:solidFill>
                <a:latin typeface="微软雅黑" panose="020B0503020204020204" charset="-122"/>
                <a:ea typeface="微软雅黑" panose="020B0503020204020204" charset="-122"/>
              </a:rPr>
              <a:t>1</a:t>
            </a:r>
            <a:endParaRPr lang="zh-CN" altLang="en-US" sz="7200" b="1">
              <a:solidFill>
                <a:srgbClr val="002060"/>
              </a:solidFill>
              <a:latin typeface="微软雅黑" panose="020B0503020204020204" charset="-122"/>
              <a:ea typeface="微软雅黑" panose="020B0503020204020204" charset="-122"/>
            </a:endParaRPr>
          </a:p>
        </p:txBody>
      </p:sp>
      <p:sp>
        <p:nvSpPr>
          <p:cNvPr id="26640" name="TextBox 62"/>
          <p:cNvSpPr txBox="1">
            <a:spLocks noChangeArrowheads="1"/>
          </p:cNvSpPr>
          <p:nvPr/>
        </p:nvSpPr>
        <p:spPr bwMode="auto">
          <a:xfrm>
            <a:off x="3995738" y="1995488"/>
            <a:ext cx="2214880" cy="706755"/>
          </a:xfrm>
          <a:prstGeom prst="rect">
            <a:avLst/>
          </a:prstGeom>
          <a:noFill/>
          <a:ln w="9525">
            <a:noFill/>
            <a:miter lim="800000"/>
          </a:ln>
        </p:spPr>
        <p:txBody>
          <a:bodyPr wrap="none">
            <a:spAutoFit/>
          </a:bodyPr>
          <a:lstStyle/>
          <a:p>
            <a:r>
              <a:rPr lang="zh-CN" altLang="en-US" sz="4000" b="1" dirty="0">
                <a:solidFill>
                  <a:srgbClr val="002060"/>
                </a:solidFill>
                <a:latin typeface="微软雅黑" panose="020B0503020204020204" charset="-122"/>
                <a:ea typeface="微软雅黑" panose="020B0503020204020204" charset="-122"/>
              </a:rPr>
              <a:t>写信目的</a:t>
            </a:r>
            <a:endParaRPr lang="zh-CN" altLang="en-US" sz="4000" b="1" dirty="0">
              <a:solidFill>
                <a:srgbClr val="00206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990" y="699770"/>
            <a:ext cx="9097010" cy="4338320"/>
          </a:xfrm>
          <a:prstGeom prst="rect">
            <a:avLst/>
          </a:prstGeom>
        </p:spPr>
        <p:txBody>
          <a:bodyPr wrap="square">
            <a:spAutoFit/>
          </a:bodyPr>
          <a:lstStyle/>
          <a:p>
            <a:pPr eaLnBrk="1" latinLnBrk="0" hangingPunct="1">
              <a:lnSpc>
                <a:spcPct val="100000"/>
              </a:lnSpc>
            </a:pPr>
            <a:r>
              <a:rPr lang="zh-CN" altLang="en-US" sz="2400" b="1" dirty="0">
                <a:latin typeface="华文隶书" panose="02010800040101010101" charset="-122"/>
                <a:ea typeface="华文隶书" panose="02010800040101010101" charset="-122"/>
                <a:cs typeface="华文隶书" panose="02010800040101010101" charset="-122"/>
              </a:rPr>
              <a:t>我写信来是因为你对学校所做的贡献而获得了嘉奖表示祝贺。</a:t>
            </a:r>
            <a:endParaRPr lang="en-US" altLang="zh-CN" sz="2800" b="1" dirty="0">
              <a:latin typeface="华文隶书" panose="02010800040101010101" charset="-122"/>
              <a:ea typeface="华文隶书" panose="02010800040101010101" charset="-122"/>
              <a:cs typeface="华文隶书" panose="02010800040101010101" charset="-122"/>
            </a:endParaRPr>
          </a:p>
          <a:p>
            <a:pPr eaLnBrk="1" latinLnBrk="0" hangingPunct="1">
              <a:lnSpc>
                <a:spcPct val="100000"/>
              </a:lnSpc>
            </a:pPr>
            <a:r>
              <a:rPr lang="en-US" altLang="zh-CN" sz="2800" b="1" dirty="0">
                <a:latin typeface="华文隶书" panose="02010800040101010101" charset="-122"/>
                <a:ea typeface="华文隶书" panose="02010800040101010101" charset="-122"/>
                <a:cs typeface="华文隶书" panose="02010800040101010101" charset="-122"/>
              </a:rPr>
              <a:t>① D</a:t>
            </a:r>
            <a:r>
              <a:rPr lang="en-US" altLang="zh-CN" sz="2800" b="1" dirty="0">
                <a:latin typeface="华文隶书" panose="02010800040101010101" charset="-122"/>
                <a:ea typeface="华文隶书" panose="02010800040101010101" charset="-122"/>
                <a:cs typeface="华文隶书" panose="02010800040101010101" charset="-122"/>
                <a:sym typeface="+mn-ea"/>
              </a:rPr>
              <a:t>elighted/Pleased/Elated/Excited to hear/know that you</a:t>
            </a:r>
            <a:r>
              <a:rPr lang="en-US" altLang="zh-CN" sz="2800" b="1" dirty="0">
                <a:ea typeface="华文隶书" panose="02010800040101010101" charset="-122"/>
                <a:cs typeface="Arial" panose="020B0604020202020204" pitchFamily="34" charset="0"/>
                <a:sym typeface="+mn-ea"/>
              </a:rPr>
              <a:t>’</a:t>
            </a:r>
            <a:r>
              <a:rPr lang="en-US" altLang="zh-CN" sz="2800" b="1" dirty="0">
                <a:latin typeface="华文隶书" panose="02010800040101010101" charset="-122"/>
                <a:ea typeface="华文隶书" panose="02010800040101010101" charset="-122"/>
                <a:cs typeface="华文隶书" panose="02010800040101010101" charset="-122"/>
                <a:sym typeface="+mn-ea"/>
              </a:rPr>
              <a:t>re </a:t>
            </a:r>
            <a:endParaRPr lang="en-US" altLang="zh-CN" sz="2800" b="1" dirty="0">
              <a:latin typeface="华文隶书" panose="02010800040101010101" charset="-122"/>
              <a:ea typeface="华文隶书" panose="02010800040101010101" charset="-122"/>
              <a:cs typeface="华文隶书" panose="02010800040101010101" charset="-122"/>
              <a:sym typeface="+mn-ea"/>
            </a:endParaRPr>
          </a:p>
          <a:p>
            <a:pPr eaLnBrk="1" latinLnBrk="0" hangingPunct="1">
              <a:lnSpc>
                <a:spcPct val="100000"/>
              </a:lnSpc>
            </a:pPr>
            <a:r>
              <a:rPr lang="en-US" altLang="zh-CN" sz="2800" b="1" dirty="0">
                <a:latin typeface="华文隶书" panose="02010800040101010101" charset="-122"/>
                <a:ea typeface="华文隶书" panose="02010800040101010101" charset="-122"/>
                <a:cs typeface="华文隶书" panose="02010800040101010101" charset="-122"/>
                <a:sym typeface="+mn-ea"/>
              </a:rPr>
              <a:t>     _______________________ your contribution to our school, </a:t>
            </a:r>
            <a:endParaRPr lang="en-US" altLang="zh-CN" sz="2800" b="1" dirty="0">
              <a:latin typeface="华文隶书" panose="02010800040101010101" charset="-122"/>
              <a:ea typeface="华文隶书" panose="02010800040101010101" charset="-122"/>
              <a:cs typeface="华文隶书" panose="02010800040101010101" charset="-122"/>
              <a:sym typeface="+mn-ea"/>
            </a:endParaRPr>
          </a:p>
          <a:p>
            <a:pPr eaLnBrk="1" latinLnBrk="0" hangingPunct="1">
              <a:lnSpc>
                <a:spcPct val="100000"/>
              </a:lnSpc>
            </a:pPr>
            <a:r>
              <a:rPr lang="en-US" altLang="zh-CN" sz="2800" b="1" dirty="0">
                <a:latin typeface="华文隶书" panose="02010800040101010101" charset="-122"/>
                <a:ea typeface="华文隶书" panose="02010800040101010101" charset="-122"/>
                <a:cs typeface="华文隶书" panose="02010800040101010101" charset="-122"/>
                <a:sym typeface="+mn-ea"/>
              </a:rPr>
              <a:t>    I</a:t>
            </a:r>
            <a:r>
              <a:rPr lang="en-US" altLang="zh-CN" sz="2800" b="1" dirty="0">
                <a:ea typeface="华文隶书" panose="02010800040101010101" charset="-122"/>
                <a:cs typeface="Arial" panose="020B0604020202020204" pitchFamily="34" charset="0"/>
                <a:sym typeface="+mn-ea"/>
              </a:rPr>
              <a:t>’</a:t>
            </a:r>
            <a:r>
              <a:rPr lang="en-US" altLang="zh-CN" sz="2800" b="1" dirty="0">
                <a:latin typeface="华文隶书" panose="02010800040101010101" charset="-122"/>
                <a:ea typeface="华文隶书" panose="02010800040101010101" charset="-122"/>
                <a:cs typeface="华文隶书" panose="02010800040101010101" charset="-122"/>
                <a:sym typeface="+mn-ea"/>
              </a:rPr>
              <a:t>m writing to _________________________.</a:t>
            </a:r>
            <a:endParaRPr lang="en-US" altLang="zh-CN" sz="2800" b="1" dirty="0">
              <a:latin typeface="华文隶书" panose="02010800040101010101" charset="-122"/>
              <a:ea typeface="华文隶书" panose="02010800040101010101" charset="-122"/>
              <a:cs typeface="华文隶书" panose="02010800040101010101" charset="-122"/>
            </a:endParaRPr>
          </a:p>
          <a:p>
            <a:pPr eaLnBrk="1" latinLnBrk="0" hangingPunct="1">
              <a:lnSpc>
                <a:spcPct val="100000"/>
              </a:lnSpc>
            </a:pPr>
            <a:r>
              <a:rPr lang="en-US" altLang="zh-CN" sz="2800" b="1" dirty="0">
                <a:latin typeface="华文隶书" panose="02010800040101010101" charset="-122"/>
                <a:ea typeface="华文隶书" panose="02010800040101010101" charset="-122"/>
                <a:cs typeface="华文隶书" panose="02010800040101010101" charset="-122"/>
                <a:sym typeface="+mn-ea"/>
              </a:rPr>
              <a:t>②</a:t>
            </a:r>
            <a:r>
              <a:rPr lang="zh-CN" altLang="en-US" sz="2800" b="1">
                <a:latin typeface="华文隶书" panose="02010800040101010101" charset="-122"/>
                <a:ea typeface="华文隶书" panose="02010800040101010101" charset="-122"/>
                <a:cs typeface="Times New Roman" panose="02020603050405020304" pitchFamily="18" charset="0"/>
                <a:sym typeface="+mn-ea"/>
              </a:rPr>
              <a:t>I</a:t>
            </a:r>
            <a:r>
              <a:rPr lang="en-US" altLang="zh-CN" sz="2800" b="1">
                <a:latin typeface="Times New Roman" panose="02020603050405020304" pitchFamily="18" charset="0"/>
                <a:ea typeface="华文隶书" panose="02010800040101010101" charset="-122"/>
                <a:cs typeface="Times New Roman" panose="02020603050405020304" pitchFamily="18" charset="0"/>
                <a:sym typeface="+mn-ea"/>
              </a:rPr>
              <a:t>’</a:t>
            </a:r>
            <a:r>
              <a:rPr lang="zh-CN" altLang="en-US" sz="2800" b="1">
                <a:latin typeface="华文隶书" panose="02010800040101010101" charset="-122"/>
                <a:ea typeface="华文隶书" panose="02010800040101010101" charset="-122"/>
                <a:cs typeface="Times New Roman" panose="02020603050405020304" pitchFamily="18" charset="0"/>
                <a:sym typeface="+mn-ea"/>
              </a:rPr>
              <a:t>m</a:t>
            </a:r>
            <a:r>
              <a:rPr lang="zh-CN" altLang="en-US" sz="2800" b="1">
                <a:latin typeface="Times New Roman" panose="02020603050405020304" pitchFamily="18" charset="0"/>
                <a:ea typeface="华文隶书" panose="02010800040101010101" charset="-122"/>
                <a:cs typeface="Times New Roman" panose="02020603050405020304" pitchFamily="18" charset="0"/>
                <a:sym typeface="+mn-ea"/>
              </a:rPr>
              <a:t> </a:t>
            </a:r>
            <a:r>
              <a:rPr lang="zh-CN" altLang="en-US" sz="2800" b="1">
                <a:latin typeface="华文隶书" panose="02010800040101010101" charset="-122"/>
                <a:ea typeface="华文隶书" panose="02010800040101010101" charset="-122"/>
                <a:cs typeface="华文隶书" panose="02010800040101010101" charset="-122"/>
                <a:sym typeface="+mn-ea"/>
              </a:rPr>
              <a:t>writing to </a:t>
            </a:r>
            <a:r>
              <a:rPr lang="en-US" altLang="zh-CN" sz="2800" b="1">
                <a:latin typeface="华文隶书" panose="02010800040101010101" charset="-122"/>
                <a:ea typeface="华文隶书" panose="02010800040101010101" charset="-122"/>
                <a:cs typeface="华文隶书" panose="02010800040101010101" charset="-122"/>
                <a:sym typeface="+mn-ea"/>
              </a:rPr>
              <a:t>__________________________</a:t>
            </a:r>
            <a:r>
              <a:rPr lang="zh-CN" altLang="en-US" sz="2800" b="1">
                <a:latin typeface="华文隶书" panose="02010800040101010101" charset="-122"/>
                <a:ea typeface="华文隶书" panose="02010800040101010101" charset="-122"/>
                <a:cs typeface="华文隶书" panose="02010800040101010101" charset="-122"/>
                <a:sym typeface="+mn-ea"/>
              </a:rPr>
              <a:t> your winning </a:t>
            </a:r>
            <a:r>
              <a:rPr lang="en-US" altLang="zh-CN" sz="2800" b="1">
                <a:latin typeface="华文隶书" panose="02010800040101010101" charset="-122"/>
                <a:ea typeface="华文隶书" panose="02010800040101010101" charset="-122"/>
                <a:cs typeface="华文隶书" panose="02010800040101010101" charset="-122"/>
                <a:sym typeface="+mn-ea"/>
              </a:rPr>
              <a:t>  </a:t>
            </a:r>
            <a:endParaRPr lang="en-US" altLang="zh-CN" sz="2800" b="1">
              <a:latin typeface="华文隶书" panose="02010800040101010101" charset="-122"/>
              <a:ea typeface="华文隶书" panose="02010800040101010101" charset="-122"/>
              <a:cs typeface="华文隶书" panose="02010800040101010101" charset="-122"/>
              <a:sym typeface="+mn-ea"/>
            </a:endParaRPr>
          </a:p>
          <a:p>
            <a:pPr eaLnBrk="1" latinLnBrk="0" hangingPunct="1">
              <a:lnSpc>
                <a:spcPct val="100000"/>
              </a:lnSpc>
            </a:pPr>
            <a:r>
              <a:rPr lang="en-US" altLang="zh-CN" sz="2800" b="1">
                <a:latin typeface="华文隶书" panose="02010800040101010101" charset="-122"/>
                <a:ea typeface="华文隶书" panose="02010800040101010101" charset="-122"/>
                <a:cs typeface="华文隶书" panose="02010800040101010101" charset="-122"/>
                <a:sym typeface="+mn-ea"/>
              </a:rPr>
              <a:t>     </a:t>
            </a:r>
            <a:r>
              <a:rPr lang="zh-CN" altLang="en-US" sz="2800" b="1">
                <a:latin typeface="华文隶书" panose="02010800040101010101" charset="-122"/>
                <a:ea typeface="华文隶书" panose="02010800040101010101" charset="-122"/>
                <a:cs typeface="华文隶书" panose="02010800040101010101" charset="-122"/>
                <a:sym typeface="+mn-ea"/>
              </a:rPr>
              <a:t>the award </a:t>
            </a:r>
            <a:r>
              <a:rPr lang="en-US" altLang="zh-CN" sz="2800" b="1">
                <a:latin typeface="华文隶书" panose="02010800040101010101" charset="-122"/>
                <a:ea typeface="华文隶书" panose="02010800040101010101" charset="-122"/>
                <a:cs typeface="华文隶书" panose="02010800040101010101" charset="-122"/>
                <a:sym typeface="+mn-ea"/>
              </a:rPr>
              <a:t>_____________ </a:t>
            </a:r>
            <a:r>
              <a:rPr lang="zh-CN" altLang="en-US" sz="2800" b="1">
                <a:latin typeface="华文隶书" panose="02010800040101010101" charset="-122"/>
                <a:ea typeface="华文隶书" panose="02010800040101010101" charset="-122"/>
                <a:cs typeface="华文隶书" panose="02010800040101010101" charset="-122"/>
                <a:sym typeface="+mn-ea"/>
              </a:rPr>
              <a:t>your contribution to our school.</a:t>
            </a:r>
            <a:endParaRPr lang="en-US" altLang="zh-CN" sz="2800" b="1" dirty="0">
              <a:latin typeface="华文隶书" panose="02010800040101010101" charset="-122"/>
              <a:ea typeface="华文隶书" panose="02010800040101010101" charset="-122"/>
              <a:cs typeface="华文隶书" panose="02010800040101010101" charset="-122"/>
            </a:endParaRPr>
          </a:p>
          <a:p>
            <a:pPr eaLnBrk="1" latinLnBrk="0" hangingPunct="1">
              <a:lnSpc>
                <a:spcPct val="100000"/>
              </a:lnSpc>
            </a:pPr>
            <a:r>
              <a:rPr lang="en-US" altLang="zh-CN" sz="2800" b="1" dirty="0">
                <a:latin typeface="华文隶书" panose="02010800040101010101" charset="-122"/>
                <a:ea typeface="华文隶书" panose="02010800040101010101" charset="-122"/>
                <a:cs typeface="华文隶书" panose="02010800040101010101" charset="-122"/>
                <a:sym typeface="+mn-ea"/>
              </a:rPr>
              <a:t>③ I</a:t>
            </a:r>
            <a:r>
              <a:rPr lang="en-US" altLang="zh-CN" sz="2800" b="1" dirty="0">
                <a:ea typeface="华文隶书" panose="02010800040101010101" charset="-122"/>
                <a:cs typeface="Arial" panose="020B0604020202020204" pitchFamily="34" charset="0"/>
                <a:sym typeface="+mn-ea"/>
              </a:rPr>
              <a:t>’</a:t>
            </a:r>
            <a:r>
              <a:rPr lang="en-US" altLang="zh-CN" sz="2800" b="1" dirty="0">
                <a:latin typeface="华文隶书" panose="02010800040101010101" charset="-122"/>
                <a:ea typeface="华文隶书" panose="02010800040101010101" charset="-122"/>
                <a:cs typeface="华文隶书" panose="02010800040101010101" charset="-122"/>
                <a:sym typeface="+mn-ea"/>
              </a:rPr>
              <a:t>d like to __________________ your achievements in the </a:t>
            </a:r>
            <a:endParaRPr lang="en-US" altLang="zh-CN" sz="2800" b="1" dirty="0">
              <a:latin typeface="华文隶书" panose="02010800040101010101" charset="-122"/>
              <a:ea typeface="华文隶书" panose="02010800040101010101" charset="-122"/>
              <a:cs typeface="华文隶书" panose="02010800040101010101" charset="-122"/>
              <a:sym typeface="+mn-ea"/>
            </a:endParaRPr>
          </a:p>
          <a:p>
            <a:pPr eaLnBrk="1" latinLnBrk="0" hangingPunct="1">
              <a:lnSpc>
                <a:spcPct val="100000"/>
              </a:lnSpc>
            </a:pPr>
            <a:r>
              <a:rPr lang="en-US" altLang="zh-CN" sz="2800" b="1" dirty="0">
                <a:latin typeface="华文隶书" panose="02010800040101010101" charset="-122"/>
                <a:ea typeface="华文隶书" panose="02010800040101010101" charset="-122"/>
                <a:cs typeface="华文隶书" panose="02010800040101010101" charset="-122"/>
                <a:sym typeface="+mn-ea"/>
              </a:rPr>
              <a:t>    work to our school.</a:t>
            </a:r>
            <a:endParaRPr lang="en-US" altLang="zh-CN" sz="2800" b="1" dirty="0">
              <a:latin typeface="华文隶书" panose="02010800040101010101" charset="-122"/>
              <a:ea typeface="华文隶书" panose="02010800040101010101" charset="-122"/>
              <a:cs typeface="华文隶书" panose="02010800040101010101" charset="-122"/>
              <a:sym typeface="+mn-ea"/>
            </a:endParaRPr>
          </a:p>
          <a:p>
            <a:pPr eaLnBrk="1" latinLnBrk="0" hangingPunct="1">
              <a:lnSpc>
                <a:spcPct val="100000"/>
              </a:lnSpc>
            </a:pPr>
            <a:r>
              <a:rPr lang="zh-CN" altLang="en-US" sz="2800" b="1" dirty="0">
                <a:latin typeface="华文隶书" panose="02010800040101010101" charset="-122"/>
                <a:ea typeface="华文隶书" panose="02010800040101010101" charset="-122"/>
                <a:cs typeface="华文隶书" panose="02010800040101010101" charset="-122"/>
              </a:rPr>
              <a:t>④</a:t>
            </a:r>
            <a:r>
              <a:rPr lang="en-US" altLang="zh-CN" sz="2800" b="1" dirty="0">
                <a:latin typeface="华文隶书" panose="02010800040101010101" charset="-122"/>
                <a:ea typeface="华文隶书" panose="02010800040101010101" charset="-122"/>
                <a:cs typeface="华文隶书" panose="02010800040101010101" charset="-122"/>
              </a:rPr>
              <a:t> _______ that you</a:t>
            </a:r>
            <a:r>
              <a:rPr lang="en-US" altLang="zh-CN" sz="2800" b="1" dirty="0">
                <a:ea typeface="华文隶书" panose="02010800040101010101" charset="-122"/>
                <a:cs typeface="Arial" panose="020B0604020202020204" pitchFamily="34" charset="0"/>
              </a:rPr>
              <a:t>’</a:t>
            </a:r>
            <a:r>
              <a:rPr lang="en-US" altLang="zh-CN" sz="2800" b="1" dirty="0">
                <a:latin typeface="华文隶书" panose="02010800040101010101" charset="-122"/>
                <a:ea typeface="华文隶书" panose="02010800040101010101" charset="-122"/>
                <a:cs typeface="华文隶书" panose="02010800040101010101" charset="-122"/>
              </a:rPr>
              <a:t>ve won the award for your contribution to our school, we</a:t>
            </a:r>
            <a:r>
              <a:rPr lang="en-US" altLang="zh-CN" sz="2800" b="1" dirty="0">
                <a:ea typeface="华文隶书" panose="02010800040101010101" charset="-122"/>
                <a:cs typeface="Arial" panose="020B0604020202020204" pitchFamily="34" charset="0"/>
              </a:rPr>
              <a:t>’</a:t>
            </a:r>
            <a:r>
              <a:rPr lang="en-US" altLang="zh-CN" sz="2800" b="1" dirty="0">
                <a:latin typeface="华文隶书" panose="02010800040101010101" charset="-122"/>
                <a:ea typeface="华文隶书" panose="02010800040101010101" charset="-122"/>
                <a:cs typeface="华文隶书" panose="02010800040101010101" charset="-122"/>
              </a:rPr>
              <a:t>re proud of your __________________. ___________!</a:t>
            </a:r>
            <a:endParaRPr lang="en-US" altLang="zh-CN" sz="2800" b="1" dirty="0">
              <a:latin typeface="华文隶书" panose="02010800040101010101" charset="-122"/>
              <a:ea typeface="华文隶书" panose="02010800040101010101" charset="-122"/>
              <a:cs typeface="华文隶书" panose="02010800040101010101" charset="-122"/>
            </a:endParaRPr>
          </a:p>
        </p:txBody>
      </p:sp>
      <p:sp>
        <p:nvSpPr>
          <p:cNvPr id="8" name="矩形 7"/>
          <p:cNvSpPr/>
          <p:nvPr/>
        </p:nvSpPr>
        <p:spPr>
          <a:xfrm>
            <a:off x="1979930" y="2715895"/>
            <a:ext cx="2464435" cy="521970"/>
          </a:xfrm>
          <a:prstGeom prst="rect">
            <a:avLst/>
          </a:prstGeom>
        </p:spPr>
        <p:txBody>
          <a:bodyPr wrap="square">
            <a:spAutoFit/>
          </a:bodyPr>
          <a:lstStyle/>
          <a:p>
            <a:pPr algn="l"/>
            <a:r>
              <a:rPr lang="en-US" altLang="zh-CN" sz="2800" b="1" dirty="0">
                <a:solidFill>
                  <a:srgbClr val="0505FF"/>
                </a:solidFill>
                <a:latin typeface="华文隶书" panose="02010800040101010101" charset="-122"/>
                <a:ea typeface="华文隶书" panose="02010800040101010101" charset="-122"/>
                <a:cs typeface="Arial" panose="020B0604020202020204" pitchFamily="34" charset="0"/>
              </a:rPr>
              <a:t>in recognition of</a:t>
            </a:r>
            <a:endParaRPr lang="en-US" altLang="zh-CN" sz="2800" b="1" dirty="0">
              <a:solidFill>
                <a:srgbClr val="0505FF"/>
              </a:solidFill>
              <a:latin typeface="华文隶书" panose="02010800040101010101" charset="-122"/>
              <a:ea typeface="华文隶书" panose="02010800040101010101" charset="-122"/>
              <a:cs typeface="Arial" panose="020B0604020202020204" pitchFamily="34" charset="0"/>
              <a:sym typeface="+mn-ea"/>
            </a:endParaRPr>
          </a:p>
        </p:txBody>
      </p:sp>
      <p:sp>
        <p:nvSpPr>
          <p:cNvPr id="7" name="矩形 6"/>
          <p:cNvSpPr/>
          <p:nvPr/>
        </p:nvSpPr>
        <p:spPr>
          <a:xfrm>
            <a:off x="743585" y="51435"/>
            <a:ext cx="6827520" cy="583565"/>
          </a:xfrm>
          <a:prstGeom prst="rect">
            <a:avLst/>
          </a:prstGeom>
        </p:spPr>
        <p:txBody>
          <a:bodyPr wrap="square">
            <a:spAutoFit/>
          </a:bodyPr>
          <a:lstStyle/>
          <a:p>
            <a:pPr algn="l"/>
            <a:r>
              <a:rPr lang="en-US" altLang="zh-CN" sz="3200" b="1" dirty="0">
                <a:solidFill>
                  <a:srgbClr val="7030A0"/>
                </a:solidFill>
                <a:cs typeface="Arial" panose="020B0604020202020204" pitchFamily="34" charset="0"/>
              </a:rPr>
              <a:t>Para  1:  background + purpose</a:t>
            </a:r>
            <a:endParaRPr lang="en-US" altLang="zh-CN" sz="3200" b="1" dirty="0">
              <a:solidFill>
                <a:srgbClr val="7030A0"/>
              </a:solidFill>
              <a:cs typeface="Arial" panose="020B0604020202020204" pitchFamily="34" charset="0"/>
            </a:endParaRPr>
          </a:p>
        </p:txBody>
      </p:sp>
      <p:sp>
        <p:nvSpPr>
          <p:cNvPr id="3" name="文本框 2"/>
          <p:cNvSpPr txBox="1"/>
          <p:nvPr/>
        </p:nvSpPr>
        <p:spPr>
          <a:xfrm>
            <a:off x="7112635" y="51435"/>
            <a:ext cx="1176655" cy="337185"/>
          </a:xfrm>
          <a:prstGeom prst="rect">
            <a:avLst/>
          </a:prstGeom>
          <a:solidFill>
            <a:srgbClr val="92D050"/>
          </a:solidFill>
        </p:spPr>
        <p:txBody>
          <a:bodyPr wrap="square" rtlCol="0">
            <a:spAutoFit/>
          </a:bodyPr>
          <a:lstStyle/>
          <a:p>
            <a:pPr>
              <a:lnSpc>
                <a:spcPct val="100000"/>
              </a:lnSpc>
            </a:pPr>
            <a:r>
              <a:rPr lang="en-US" altLang="zh-CN" sz="1600" b="1"/>
              <a:t>1.</a:t>
            </a:r>
            <a:r>
              <a:rPr lang="zh-CN" altLang="en-US" sz="1600" b="1"/>
              <a:t>表示祝贺</a:t>
            </a:r>
            <a:endParaRPr lang="zh-CN" altLang="en-US" sz="1600" b="1"/>
          </a:p>
        </p:txBody>
      </p:sp>
      <p:sp>
        <p:nvSpPr>
          <p:cNvPr id="9" name="文本框 8"/>
          <p:cNvSpPr txBox="1"/>
          <p:nvPr/>
        </p:nvSpPr>
        <p:spPr>
          <a:xfrm>
            <a:off x="7112635" y="411480"/>
            <a:ext cx="2032000" cy="337185"/>
          </a:xfrm>
          <a:prstGeom prst="rect">
            <a:avLst/>
          </a:prstGeom>
          <a:solidFill>
            <a:srgbClr val="92D050"/>
          </a:solidFill>
        </p:spPr>
        <p:txBody>
          <a:bodyPr wrap="square" rtlCol="0">
            <a:spAutoFit/>
          </a:bodyPr>
          <a:lstStyle/>
          <a:p>
            <a:pPr>
              <a:lnSpc>
                <a:spcPct val="100000"/>
              </a:lnSpc>
            </a:pPr>
            <a:r>
              <a:rPr lang="en-US" altLang="zh-CN" sz="1600" b="1"/>
              <a:t>2.</a:t>
            </a:r>
            <a:r>
              <a:rPr lang="zh-CN" altLang="en-US" sz="1600" b="1"/>
              <a:t>对学校所做的贡献</a:t>
            </a:r>
            <a:endParaRPr lang="zh-CN" altLang="en-US" sz="1600" b="1"/>
          </a:p>
        </p:txBody>
      </p:sp>
      <p:sp>
        <p:nvSpPr>
          <p:cNvPr id="10" name="文本框 9"/>
          <p:cNvSpPr txBox="1"/>
          <p:nvPr/>
        </p:nvSpPr>
        <p:spPr>
          <a:xfrm>
            <a:off x="2339975" y="2284095"/>
            <a:ext cx="4890135" cy="521970"/>
          </a:xfrm>
          <a:prstGeom prst="rect">
            <a:avLst/>
          </a:prstGeom>
          <a:noFill/>
        </p:spPr>
        <p:txBody>
          <a:bodyPr wrap="none" rtlCol="0" anchor="t">
            <a:spAutoFit/>
          </a:bodyPr>
          <a:p>
            <a:r>
              <a:rPr lang="zh-CN" altLang="en-US" sz="2800" b="1">
                <a:solidFill>
                  <a:srgbClr val="0505FF"/>
                </a:solidFill>
                <a:latin typeface="华文隶书" panose="02010800040101010101" charset="-122"/>
                <a:ea typeface="华文隶书" panose="02010800040101010101" charset="-122"/>
                <a:cs typeface="华文隶书" panose="02010800040101010101" charset="-122"/>
                <a:sym typeface="+mn-ea"/>
              </a:rPr>
              <a:t>express my sincere congratulations on</a:t>
            </a:r>
            <a:endParaRPr lang="zh-CN" altLang="en-US" sz="2800" b="1">
              <a:solidFill>
                <a:srgbClr val="0505FF"/>
              </a:solidFill>
              <a:latin typeface="华文隶书" panose="02010800040101010101" charset="-122"/>
              <a:ea typeface="华文隶书" panose="02010800040101010101" charset="-122"/>
              <a:cs typeface="华文隶书" panose="02010800040101010101" charset="-122"/>
              <a:sym typeface="+mn-ea"/>
            </a:endParaRPr>
          </a:p>
        </p:txBody>
      </p:sp>
      <p:sp>
        <p:nvSpPr>
          <p:cNvPr id="11" name="矩形 10"/>
          <p:cNvSpPr/>
          <p:nvPr/>
        </p:nvSpPr>
        <p:spPr>
          <a:xfrm>
            <a:off x="2051685" y="3148330"/>
            <a:ext cx="3015615" cy="521970"/>
          </a:xfrm>
          <a:prstGeom prst="rect">
            <a:avLst/>
          </a:prstGeom>
        </p:spPr>
        <p:txBody>
          <a:bodyPr wrap="square">
            <a:spAutoFit/>
          </a:bodyPr>
          <a:p>
            <a:pPr algn="l"/>
            <a:r>
              <a:rPr lang="en-US" altLang="zh-CN" sz="2800" b="1" dirty="0">
                <a:solidFill>
                  <a:srgbClr val="0505FF"/>
                </a:solidFill>
                <a:latin typeface="华文隶书" panose="02010800040101010101" charset="-122"/>
                <a:ea typeface="华文隶书" panose="02010800040101010101" charset="-122"/>
                <a:cs typeface="Arial" panose="020B0604020202020204" pitchFamily="34" charset="0"/>
              </a:rPr>
              <a:t>congratulate you on</a:t>
            </a:r>
            <a:endParaRPr lang="en-US" altLang="zh-CN" sz="2800" b="1" dirty="0">
              <a:solidFill>
                <a:srgbClr val="0505FF"/>
              </a:solidFill>
              <a:latin typeface="华文隶书" panose="02010800040101010101" charset="-122"/>
              <a:ea typeface="华文隶书" panose="02010800040101010101" charset="-122"/>
              <a:cs typeface="Arial" panose="020B0604020202020204" pitchFamily="34" charset="0"/>
              <a:sym typeface="+mn-ea"/>
            </a:endParaRPr>
          </a:p>
        </p:txBody>
      </p:sp>
      <p:sp>
        <p:nvSpPr>
          <p:cNvPr id="13" name="矩形 12"/>
          <p:cNvSpPr/>
          <p:nvPr/>
        </p:nvSpPr>
        <p:spPr>
          <a:xfrm>
            <a:off x="611505" y="1419860"/>
            <a:ext cx="4055745" cy="521970"/>
          </a:xfrm>
          <a:prstGeom prst="rect">
            <a:avLst/>
          </a:prstGeom>
        </p:spPr>
        <p:txBody>
          <a:bodyPr wrap="square">
            <a:spAutoFit/>
          </a:bodyPr>
          <a:lstStyle/>
          <a:p>
            <a:pPr algn="l"/>
            <a:r>
              <a:rPr lang="en-US" altLang="zh-CN" sz="2800" b="1" dirty="0">
                <a:solidFill>
                  <a:srgbClr val="0505FF"/>
                </a:solidFill>
                <a:latin typeface="华文隶书" panose="02010800040101010101" charset="-122"/>
                <a:ea typeface="华文隶书" panose="02010800040101010101" charset="-122"/>
                <a:cs typeface="Arial" panose="020B0604020202020204" pitchFamily="34" charset="0"/>
              </a:rPr>
              <a:t>recognized with the award for </a:t>
            </a:r>
            <a:endParaRPr lang="en-US" altLang="zh-CN" sz="2800" b="1" dirty="0">
              <a:solidFill>
                <a:srgbClr val="0505FF"/>
              </a:solidFill>
              <a:latin typeface="华文隶书" panose="02010800040101010101" charset="-122"/>
              <a:ea typeface="华文隶书" panose="02010800040101010101" charset="-122"/>
              <a:cs typeface="Arial" panose="020B0604020202020204" pitchFamily="34" charset="0"/>
              <a:sym typeface="+mn-ea"/>
            </a:endParaRPr>
          </a:p>
        </p:txBody>
      </p:sp>
      <p:sp>
        <p:nvSpPr>
          <p:cNvPr id="14" name="矩形 13"/>
          <p:cNvSpPr/>
          <p:nvPr/>
        </p:nvSpPr>
        <p:spPr>
          <a:xfrm>
            <a:off x="2412365" y="1924050"/>
            <a:ext cx="4700270" cy="521970"/>
          </a:xfrm>
          <a:prstGeom prst="rect">
            <a:avLst/>
          </a:prstGeom>
        </p:spPr>
        <p:txBody>
          <a:bodyPr wrap="square">
            <a:spAutoFit/>
          </a:bodyPr>
          <a:lstStyle/>
          <a:p>
            <a:pPr algn="l"/>
            <a:r>
              <a:rPr lang="en-US" altLang="zh-CN" sz="2800" b="1" dirty="0">
                <a:solidFill>
                  <a:srgbClr val="0505FF"/>
                </a:solidFill>
                <a:latin typeface="华文隶书" panose="02010800040101010101" charset="-122"/>
                <a:ea typeface="华文隶书" panose="02010800040101010101" charset="-122"/>
                <a:cs typeface="Arial" panose="020B0604020202020204" pitchFamily="34" charset="0"/>
                <a:sym typeface="+mn-ea"/>
              </a:rPr>
              <a:t>express/convey my congratulations</a:t>
            </a:r>
            <a:endParaRPr lang="en-US" altLang="zh-CN" sz="2800" b="1" dirty="0">
              <a:solidFill>
                <a:srgbClr val="0505FF"/>
              </a:solidFill>
              <a:latin typeface="华文隶书" panose="02010800040101010101" charset="-122"/>
              <a:ea typeface="华文隶书" panose="02010800040101010101" charset="-122"/>
              <a:cs typeface="Arial" panose="020B0604020202020204" pitchFamily="34" charset="0"/>
              <a:sym typeface="+mn-ea"/>
            </a:endParaRPr>
          </a:p>
        </p:txBody>
      </p:sp>
      <p:sp>
        <p:nvSpPr>
          <p:cNvPr id="15" name="矩形 14"/>
          <p:cNvSpPr/>
          <p:nvPr/>
        </p:nvSpPr>
        <p:spPr>
          <a:xfrm>
            <a:off x="467360" y="4011930"/>
            <a:ext cx="1511300" cy="521970"/>
          </a:xfrm>
          <a:prstGeom prst="rect">
            <a:avLst/>
          </a:prstGeom>
        </p:spPr>
        <p:txBody>
          <a:bodyPr wrap="square">
            <a:spAutoFit/>
          </a:bodyPr>
          <a:lstStyle/>
          <a:p>
            <a:pPr algn="l"/>
            <a:r>
              <a:rPr lang="en-US" altLang="zh-CN" sz="2800" b="1" dirty="0">
                <a:solidFill>
                  <a:srgbClr val="0505FF"/>
                </a:solidFill>
                <a:latin typeface="华文隶书" panose="02010800040101010101" charset="-122"/>
                <a:ea typeface="华文隶书" panose="02010800040101010101" charset="-122"/>
                <a:cs typeface="Arial" panose="020B0604020202020204" pitchFamily="34" charset="0"/>
              </a:rPr>
              <a:t>Knowing</a:t>
            </a:r>
            <a:endParaRPr lang="en-US" altLang="zh-CN" sz="2800" b="1" dirty="0">
              <a:solidFill>
                <a:srgbClr val="0505FF"/>
              </a:solidFill>
              <a:latin typeface="华文隶书" panose="02010800040101010101" charset="-122"/>
              <a:ea typeface="华文隶书" panose="02010800040101010101" charset="-122"/>
              <a:cs typeface="Arial" panose="020B0604020202020204" pitchFamily="34" charset="0"/>
              <a:sym typeface="+mn-ea"/>
            </a:endParaRPr>
          </a:p>
        </p:txBody>
      </p:sp>
      <p:sp>
        <p:nvSpPr>
          <p:cNvPr id="16" name="矩形 15"/>
          <p:cNvSpPr/>
          <p:nvPr/>
        </p:nvSpPr>
        <p:spPr>
          <a:xfrm>
            <a:off x="3636010" y="4443730"/>
            <a:ext cx="3307715" cy="521970"/>
          </a:xfrm>
          <a:prstGeom prst="rect">
            <a:avLst/>
          </a:prstGeom>
        </p:spPr>
        <p:txBody>
          <a:bodyPr wrap="square">
            <a:spAutoFit/>
          </a:bodyPr>
          <a:lstStyle/>
          <a:p>
            <a:pPr algn="l"/>
            <a:r>
              <a:rPr lang="en-US" altLang="zh-CN" sz="2800" b="1" dirty="0">
                <a:solidFill>
                  <a:srgbClr val="0505FF"/>
                </a:solidFill>
                <a:latin typeface="华文隶书" panose="02010800040101010101" charset="-122"/>
                <a:ea typeface="华文隶书" panose="02010800040101010101" charset="-122"/>
                <a:cs typeface="Arial" panose="020B0604020202020204" pitchFamily="34" charset="0"/>
              </a:rPr>
              <a:t>remarkable achievements</a:t>
            </a:r>
            <a:endParaRPr lang="en-US" altLang="zh-CN" sz="2800" b="1" dirty="0">
              <a:solidFill>
                <a:srgbClr val="0505FF"/>
              </a:solidFill>
              <a:latin typeface="华文隶书" panose="02010800040101010101" charset="-122"/>
              <a:ea typeface="华文隶书" panose="02010800040101010101" charset="-122"/>
              <a:cs typeface="Arial" panose="020B0604020202020204" pitchFamily="34" charset="0"/>
              <a:sym typeface="+mn-ea"/>
            </a:endParaRPr>
          </a:p>
        </p:txBody>
      </p:sp>
      <p:sp>
        <p:nvSpPr>
          <p:cNvPr id="17" name="矩形 16"/>
          <p:cNvSpPr/>
          <p:nvPr/>
        </p:nvSpPr>
        <p:spPr>
          <a:xfrm>
            <a:off x="6876415" y="4419600"/>
            <a:ext cx="2299335" cy="521970"/>
          </a:xfrm>
          <a:prstGeom prst="rect">
            <a:avLst/>
          </a:prstGeom>
        </p:spPr>
        <p:txBody>
          <a:bodyPr wrap="square">
            <a:spAutoFit/>
          </a:bodyPr>
          <a:lstStyle/>
          <a:p>
            <a:pPr algn="l"/>
            <a:r>
              <a:rPr lang="en-US" altLang="zh-CN" sz="2800" b="1" dirty="0">
                <a:solidFill>
                  <a:srgbClr val="0505FF"/>
                </a:solidFill>
                <a:latin typeface="华文隶书" panose="02010800040101010101" charset="-122"/>
                <a:ea typeface="华文隶书" panose="02010800040101010101" charset="-122"/>
                <a:cs typeface="Arial" panose="020B0604020202020204" pitchFamily="34" charset="0"/>
              </a:rPr>
              <a:t>Congratulations</a:t>
            </a:r>
            <a:endParaRPr lang="en-US" altLang="zh-CN" sz="2800" b="1" dirty="0">
              <a:solidFill>
                <a:srgbClr val="0505FF"/>
              </a:solidFill>
              <a:latin typeface="华文隶书" panose="02010800040101010101" charset="-122"/>
              <a:ea typeface="华文隶书" panose="02010800040101010101"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linds(horizont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blinds(horizontal)">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blinds(horizontal)">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blinds(horizontal)">
                                      <p:cBhvr>
                                        <p:cTn id="38" dur="500"/>
                                        <p:tgtEl>
                                          <p:spTgt spid="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blinds(horizontal)">
                                      <p:cBhvr>
                                        <p:cTn id="55" dur="500"/>
                                        <p:tgtEl>
                                          <p:spTgt spid="6">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6">
                                            <p:txEl>
                                              <p:pRg st="5" end="5"/>
                                            </p:txEl>
                                          </p:spTgt>
                                        </p:tgtEl>
                                        <p:attrNameLst>
                                          <p:attrName>style.visibility</p:attrName>
                                        </p:attrNameLst>
                                      </p:cBhvr>
                                      <p:to>
                                        <p:strVal val="visible"/>
                                      </p:to>
                                    </p:set>
                                    <p:animEffect transition="in" filter="blinds(horizontal)">
                                      <p:cBhvr>
                                        <p:cTn id="60" dur="500"/>
                                        <p:tgtEl>
                                          <p:spTgt spid="6">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blinds(horizontal)">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additive="base">
                                        <p:cTn id="70" dur="500" fill="hold"/>
                                        <p:tgtEl>
                                          <p:spTgt spid="8"/>
                                        </p:tgtEl>
                                        <p:attrNameLst>
                                          <p:attrName>ppt_x</p:attrName>
                                        </p:attrNameLst>
                                      </p:cBhvr>
                                      <p:tavLst>
                                        <p:tav tm="0">
                                          <p:val>
                                            <p:strVal val="#ppt_x"/>
                                          </p:val>
                                        </p:tav>
                                        <p:tav tm="100000">
                                          <p:val>
                                            <p:strVal val="#ppt_x"/>
                                          </p:val>
                                        </p:tav>
                                      </p:tavLst>
                                    </p:anim>
                                    <p:anim calcmode="lin" valueType="num">
                                      <p:cBhvr additive="base">
                                        <p:cTn id="7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6">
                                            <p:txEl>
                                              <p:pRg st="6" end="6"/>
                                            </p:txEl>
                                          </p:spTgt>
                                        </p:tgtEl>
                                        <p:attrNameLst>
                                          <p:attrName>style.visibility</p:attrName>
                                        </p:attrNameLst>
                                      </p:cBhvr>
                                      <p:to>
                                        <p:strVal val="visible"/>
                                      </p:to>
                                    </p:set>
                                    <p:animEffect transition="in" filter="blinds(horizontal)">
                                      <p:cBhvr>
                                        <p:cTn id="76" dur="500"/>
                                        <p:tgtEl>
                                          <p:spTgt spid="6">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6">
                                            <p:txEl>
                                              <p:pRg st="7" end="7"/>
                                            </p:txEl>
                                          </p:spTgt>
                                        </p:tgtEl>
                                        <p:attrNameLst>
                                          <p:attrName>style.visibility</p:attrName>
                                        </p:attrNameLst>
                                      </p:cBhvr>
                                      <p:to>
                                        <p:strVal val="visible"/>
                                      </p:to>
                                    </p:set>
                                    <p:animEffect transition="in" filter="blinds(horizontal)">
                                      <p:cBhvr>
                                        <p:cTn id="81" dur="500"/>
                                        <p:tgtEl>
                                          <p:spTgt spid="6">
                                            <p:txEl>
                                              <p:pRg st="7" end="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fill="hold"/>
                                        <p:tgtEl>
                                          <p:spTgt spid="11"/>
                                        </p:tgtEl>
                                        <p:attrNameLst>
                                          <p:attrName>ppt_x</p:attrName>
                                        </p:attrNameLst>
                                      </p:cBhvr>
                                      <p:tavLst>
                                        <p:tav tm="0">
                                          <p:val>
                                            <p:strVal val="#ppt_x"/>
                                          </p:val>
                                        </p:tav>
                                        <p:tav tm="100000">
                                          <p:val>
                                            <p:strVal val="#ppt_x"/>
                                          </p:val>
                                        </p:tav>
                                      </p:tavLst>
                                    </p:anim>
                                    <p:anim calcmode="lin" valueType="num">
                                      <p:cBhvr additive="base">
                                        <p:cTn id="8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6">
                                            <p:txEl>
                                              <p:pRg st="8" end="8"/>
                                            </p:txEl>
                                          </p:spTgt>
                                        </p:tgtEl>
                                        <p:attrNameLst>
                                          <p:attrName>style.visibility</p:attrName>
                                        </p:attrNameLst>
                                      </p:cBhvr>
                                      <p:to>
                                        <p:strVal val="visible"/>
                                      </p:to>
                                    </p:set>
                                    <p:animEffect transition="in" filter="blinds(horizontal)">
                                      <p:cBhvr>
                                        <p:cTn id="92" dur="500"/>
                                        <p:tgtEl>
                                          <p:spTgt spid="6">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fill="hold"/>
                                        <p:tgtEl>
                                          <p:spTgt spid="15"/>
                                        </p:tgtEl>
                                        <p:attrNameLst>
                                          <p:attrName>ppt_x</p:attrName>
                                        </p:attrNameLst>
                                      </p:cBhvr>
                                      <p:tavLst>
                                        <p:tav tm="0">
                                          <p:val>
                                            <p:strVal val="#ppt_x"/>
                                          </p:val>
                                        </p:tav>
                                        <p:tav tm="100000">
                                          <p:val>
                                            <p:strVal val="#ppt_x"/>
                                          </p:val>
                                        </p:tav>
                                      </p:tavLst>
                                    </p:anim>
                                    <p:anim calcmode="lin" valueType="num">
                                      <p:cBhvr additive="base">
                                        <p:cTn id="9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ppt_x"/>
                                          </p:val>
                                        </p:tav>
                                        <p:tav tm="100000">
                                          <p:val>
                                            <p:strVal val="#ppt_x"/>
                                          </p:val>
                                        </p:tav>
                                      </p:tavLst>
                                    </p:anim>
                                    <p:anim calcmode="lin" valueType="num">
                                      <p:cBhvr additive="base">
                                        <p:cTn id="10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3" grpId="0" bldLvl="0" animBg="1"/>
      <p:bldP spid="9" grpId="0" bldLvl="0" animBg="1"/>
      <p:bldP spid="10" grpId="0"/>
      <p:bldP spid="11"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Administrator\Desktop\微立体创业计划\001.png"/>
          <p:cNvPicPr>
            <a:picLocks noChangeAspect="1" noChangeArrowheads="1"/>
          </p:cNvPicPr>
          <p:nvPr/>
        </p:nvPicPr>
        <p:blipFill>
          <a:blip r:embed="rId1"/>
          <a:srcRect/>
          <a:stretch>
            <a:fillRect/>
          </a:stretch>
        </p:blipFill>
        <p:spPr bwMode="auto">
          <a:xfrm>
            <a:off x="1138238" y="1323975"/>
            <a:ext cx="1966912" cy="1966913"/>
          </a:xfrm>
          <a:prstGeom prst="rect">
            <a:avLst/>
          </a:prstGeom>
          <a:noFill/>
          <a:ln w="9525">
            <a:noFill/>
            <a:miter lim="800000"/>
            <a:headEnd/>
            <a:tailEnd/>
          </a:ln>
        </p:spPr>
      </p:pic>
      <p:pic>
        <p:nvPicPr>
          <p:cNvPr id="118" name="Picture 3" descr="C:\Users\Administrator\Desktop\微立体创业计划\002.png"/>
          <p:cNvPicPr>
            <a:picLocks noChangeAspect="1" noChangeArrowheads="1"/>
          </p:cNvPicPr>
          <p:nvPr/>
        </p:nvPicPr>
        <p:blipFill>
          <a:blip r:embed="rId2"/>
          <a:srcRect/>
          <a:stretch>
            <a:fillRect/>
          </a:stretch>
        </p:blipFill>
        <p:spPr bwMode="auto">
          <a:xfrm>
            <a:off x="1419225" y="1131888"/>
            <a:ext cx="2230438" cy="2230437"/>
          </a:xfrm>
          <a:prstGeom prst="rect">
            <a:avLst/>
          </a:prstGeom>
          <a:noFill/>
          <a:effectLst>
            <a:outerShdw blurRad="292100" dist="177800" dir="2460000" sx="99000" sy="99000" algn="l" rotWithShape="0">
              <a:prstClr val="black">
                <a:alpha val="39000"/>
              </a:prstClr>
            </a:outerShdw>
          </a:effectLst>
        </p:spPr>
      </p:pic>
      <p:grpSp>
        <p:nvGrpSpPr>
          <p:cNvPr id="125" name="组合 124"/>
          <p:cNvGrpSpPr/>
          <p:nvPr/>
        </p:nvGrpSpPr>
        <p:grpSpPr>
          <a:xfrm>
            <a:off x="6327053" y="4110383"/>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28" name="组合 127"/>
          <p:cNvGrpSpPr/>
          <p:nvPr/>
        </p:nvGrpSpPr>
        <p:grpSpPr>
          <a:xfrm>
            <a:off x="4758018" y="4605222"/>
            <a:ext cx="630120"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1" name="组合 130"/>
          <p:cNvGrpSpPr/>
          <p:nvPr/>
        </p:nvGrpSpPr>
        <p:grpSpPr>
          <a:xfrm>
            <a:off x="5436688"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0" name="组合 139"/>
          <p:cNvGrpSpPr/>
          <p:nvPr/>
        </p:nvGrpSpPr>
        <p:grpSpPr>
          <a:xfrm>
            <a:off x="3962506" y="4528455"/>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49" name="组合 148"/>
          <p:cNvGrpSpPr/>
          <p:nvPr/>
        </p:nvGrpSpPr>
        <p:grpSpPr>
          <a:xfrm>
            <a:off x="4419626" y="4323809"/>
            <a:ext cx="223042"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55" name="组合 154"/>
          <p:cNvGrpSpPr/>
          <p:nvPr/>
        </p:nvGrpSpPr>
        <p:grpSpPr>
          <a:xfrm>
            <a:off x="1275195" y="4605224"/>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sp>
        <p:nvSpPr>
          <p:cNvPr id="26639" name="TextBox 1"/>
          <p:cNvSpPr txBox="1">
            <a:spLocks noChangeArrowheads="1"/>
          </p:cNvSpPr>
          <p:nvPr/>
        </p:nvSpPr>
        <p:spPr bwMode="auto">
          <a:xfrm>
            <a:off x="1943100" y="1663700"/>
            <a:ext cx="1154113" cy="1174750"/>
          </a:xfrm>
          <a:prstGeom prst="rect">
            <a:avLst/>
          </a:prstGeom>
          <a:noFill/>
          <a:ln w="9525">
            <a:noFill/>
            <a:miter lim="800000"/>
          </a:ln>
        </p:spPr>
        <p:txBody>
          <a:bodyPr lIns="67995" tIns="33997" rIns="67995" bIns="33997">
            <a:spAutoFit/>
          </a:bodyPr>
          <a:lstStyle/>
          <a:p>
            <a:pPr algn="ctr"/>
            <a:r>
              <a:rPr lang="en-US" altLang="zh-CN" sz="7200" b="1">
                <a:solidFill>
                  <a:srgbClr val="002060"/>
                </a:solidFill>
                <a:latin typeface="微软雅黑" panose="020B0503020204020204" charset="-122"/>
                <a:ea typeface="微软雅黑" panose="020B0503020204020204" charset="-122"/>
              </a:rPr>
              <a:t>2</a:t>
            </a:r>
            <a:endParaRPr lang="zh-CN" altLang="en-US" sz="7200" b="1">
              <a:solidFill>
                <a:srgbClr val="002060"/>
              </a:solidFill>
              <a:latin typeface="微软雅黑" panose="020B0503020204020204" charset="-122"/>
              <a:ea typeface="微软雅黑" panose="020B0503020204020204" charset="-122"/>
            </a:endParaRPr>
          </a:p>
        </p:txBody>
      </p:sp>
      <p:sp>
        <p:nvSpPr>
          <p:cNvPr id="26640" name="TextBox 62"/>
          <p:cNvSpPr txBox="1">
            <a:spLocks noChangeArrowheads="1"/>
          </p:cNvSpPr>
          <p:nvPr/>
        </p:nvSpPr>
        <p:spPr bwMode="auto">
          <a:xfrm>
            <a:off x="3995738" y="1995488"/>
            <a:ext cx="2214880" cy="706755"/>
          </a:xfrm>
          <a:prstGeom prst="rect">
            <a:avLst/>
          </a:prstGeom>
          <a:noFill/>
          <a:ln w="9525">
            <a:noFill/>
            <a:miter lim="800000"/>
          </a:ln>
        </p:spPr>
        <p:txBody>
          <a:bodyPr wrap="none">
            <a:spAutoFit/>
          </a:bodyPr>
          <a:lstStyle/>
          <a:p>
            <a:r>
              <a:rPr lang="zh-CN" altLang="en-US" sz="4000" b="1" dirty="0">
                <a:solidFill>
                  <a:srgbClr val="002060"/>
                </a:solidFill>
                <a:latin typeface="微软雅黑" panose="020B0503020204020204" charset="-122"/>
                <a:ea typeface="微软雅黑" panose="020B0503020204020204" charset="-122"/>
              </a:rPr>
              <a:t>感谢付出</a:t>
            </a:r>
            <a:endParaRPr lang="zh-CN" altLang="en-US" sz="4000" b="1" dirty="0">
              <a:solidFill>
                <a:srgbClr val="00206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雷慧雅"/>
          <p:cNvPicPr>
            <a:picLocks noChangeAspect="1"/>
          </p:cNvPicPr>
          <p:nvPr/>
        </p:nvPicPr>
        <p:blipFill>
          <a:blip r:embed="rId1"/>
          <a:stretch>
            <a:fillRect/>
          </a:stretch>
        </p:blipFill>
        <p:spPr>
          <a:xfrm>
            <a:off x="106680" y="696595"/>
            <a:ext cx="6950710" cy="2245995"/>
          </a:xfrm>
          <a:prstGeom prst="rect">
            <a:avLst/>
          </a:prstGeom>
        </p:spPr>
      </p:pic>
      <p:pic>
        <p:nvPicPr>
          <p:cNvPr id="3" name="图片 2" descr="雷慧雅1"/>
          <p:cNvPicPr>
            <a:picLocks noChangeAspect="1"/>
          </p:cNvPicPr>
          <p:nvPr/>
        </p:nvPicPr>
        <p:blipFill>
          <a:blip r:embed="rId2"/>
          <a:stretch>
            <a:fillRect/>
          </a:stretch>
        </p:blipFill>
        <p:spPr>
          <a:xfrm>
            <a:off x="106680" y="2948305"/>
            <a:ext cx="6938645" cy="2131060"/>
          </a:xfrm>
          <a:prstGeom prst="rect">
            <a:avLst/>
          </a:prstGeom>
        </p:spPr>
      </p:pic>
      <p:sp>
        <p:nvSpPr>
          <p:cNvPr id="7" name="矩形 6"/>
          <p:cNvSpPr/>
          <p:nvPr/>
        </p:nvSpPr>
        <p:spPr>
          <a:xfrm>
            <a:off x="0" y="51435"/>
            <a:ext cx="3584575" cy="583565"/>
          </a:xfrm>
          <a:prstGeom prst="rect">
            <a:avLst/>
          </a:prstGeom>
        </p:spPr>
        <p:txBody>
          <a:bodyPr wrap="square">
            <a:spAutoFit/>
          </a:bodyPr>
          <a:p>
            <a:pPr algn="l"/>
            <a:r>
              <a:rPr lang="en-US" altLang="zh-CN" sz="3200" b="1" dirty="0">
                <a:solidFill>
                  <a:srgbClr val="7030A0"/>
                </a:solidFill>
                <a:cs typeface="Arial" panose="020B0604020202020204" pitchFamily="34" charset="0"/>
              </a:rPr>
              <a:t>Para  2:  </a:t>
            </a:r>
            <a:r>
              <a:rPr lang="zh-CN" altLang="en-US" sz="3200" b="1" dirty="0">
                <a:solidFill>
                  <a:srgbClr val="7030A0"/>
                </a:solidFill>
                <a:cs typeface="Arial" panose="020B0604020202020204" pitchFamily="34" charset="0"/>
              </a:rPr>
              <a:t>感谢付出</a:t>
            </a:r>
            <a:endParaRPr lang="zh-CN" altLang="en-US" sz="3200" b="1" dirty="0">
              <a:solidFill>
                <a:srgbClr val="7030A0"/>
              </a:solidFill>
              <a:cs typeface="Arial" panose="020B0604020202020204" pitchFamily="34" charset="0"/>
            </a:endParaRPr>
          </a:p>
        </p:txBody>
      </p:sp>
      <p:sp>
        <p:nvSpPr>
          <p:cNvPr id="4" name="文本框 3"/>
          <p:cNvSpPr txBox="1"/>
          <p:nvPr/>
        </p:nvSpPr>
        <p:spPr>
          <a:xfrm>
            <a:off x="3492500" y="65405"/>
            <a:ext cx="5753735" cy="521970"/>
          </a:xfrm>
          <a:prstGeom prst="rect">
            <a:avLst/>
          </a:prstGeom>
          <a:solidFill>
            <a:srgbClr val="92D050"/>
          </a:solidFill>
        </p:spPr>
        <p:txBody>
          <a:bodyPr wrap="square" rtlCol="0">
            <a:spAutoFit/>
          </a:bodyPr>
          <a:p>
            <a:pPr>
              <a:lnSpc>
                <a:spcPct val="100000"/>
              </a:lnSpc>
            </a:pPr>
            <a:r>
              <a:rPr lang="zh-CN" altLang="en-US" sz="2800" b="1"/>
              <a:t>全体学生层面的感谢还是个人层面</a:t>
            </a:r>
            <a:r>
              <a:rPr lang="en-US" altLang="zh-CN" sz="2800" b="1"/>
              <a:t>?</a:t>
            </a:r>
            <a:endParaRPr lang="en-US" altLang="zh-CN" sz="2800" b="1"/>
          </a:p>
        </p:txBody>
      </p:sp>
      <p:sp>
        <p:nvSpPr>
          <p:cNvPr id="5" name="矩形 4"/>
          <p:cNvSpPr/>
          <p:nvPr/>
        </p:nvSpPr>
        <p:spPr>
          <a:xfrm>
            <a:off x="109220" y="2499360"/>
            <a:ext cx="6901815" cy="1733550"/>
          </a:xfrm>
          <a:prstGeom prst="rect">
            <a:avLst/>
          </a:prstGeom>
          <a:noFill/>
          <a:ln w="38100">
            <a:solidFill>
              <a:srgbClr val="050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5796280" y="3004185"/>
            <a:ext cx="871855" cy="922020"/>
          </a:xfrm>
          <a:prstGeom prst="rect">
            <a:avLst/>
          </a:prstGeom>
          <a:noFill/>
        </p:spPr>
        <p:txBody>
          <a:bodyPr wrap="none" rtlCol="0">
            <a:spAutoFit/>
          </a:bodyPr>
          <a:p>
            <a:r>
              <a:rPr lang="zh-CN" altLang="en-US" sz="5400" b="1">
                <a:solidFill>
                  <a:srgbClr val="FF0000"/>
                </a:solidFill>
              </a:rPr>
              <a:t>？</a:t>
            </a:r>
            <a:endParaRPr lang="zh-CN" altLang="en-US" sz="5400" b="1">
              <a:solidFill>
                <a:srgbClr val="FF0000"/>
              </a:solidFill>
            </a:endParaRPr>
          </a:p>
        </p:txBody>
      </p:sp>
      <p:sp>
        <p:nvSpPr>
          <p:cNvPr id="8" name="文本框 7"/>
          <p:cNvSpPr txBox="1"/>
          <p:nvPr/>
        </p:nvSpPr>
        <p:spPr>
          <a:xfrm>
            <a:off x="7161530" y="1995805"/>
            <a:ext cx="1982470" cy="2245360"/>
          </a:xfrm>
          <a:prstGeom prst="rect">
            <a:avLst/>
          </a:prstGeom>
          <a:solidFill>
            <a:schemeClr val="accent6"/>
          </a:solidFill>
        </p:spPr>
        <p:txBody>
          <a:bodyPr wrap="square" rtlCol="0" anchor="t">
            <a:spAutoFit/>
          </a:bodyPr>
          <a:p>
            <a:r>
              <a:rPr lang="zh-CN" altLang="en-US" sz="2800" b="1">
                <a:latin typeface="华文隶书" panose="02010800040101010101" charset="-122"/>
                <a:ea typeface="华文隶书" panose="02010800040101010101" charset="-122"/>
                <a:cs typeface="华文隶书" panose="02010800040101010101" charset="-122"/>
                <a:sym typeface="+mn-ea"/>
              </a:rPr>
              <a:t>感谢John对学校的付出devotion/</a:t>
            </a:r>
            <a:endParaRPr lang="zh-CN" altLang="en-US" sz="2800" b="1">
              <a:latin typeface="华文隶书" panose="02010800040101010101" charset="-122"/>
              <a:ea typeface="华文隶书" panose="02010800040101010101" charset="-122"/>
              <a:cs typeface="华文隶书" panose="02010800040101010101" charset="-122"/>
              <a:sym typeface="+mn-ea"/>
            </a:endParaRPr>
          </a:p>
          <a:p>
            <a:r>
              <a:rPr lang="zh-CN" altLang="en-US" sz="2800" b="1">
                <a:latin typeface="华文隶书" panose="02010800040101010101" charset="-122"/>
                <a:ea typeface="华文隶书" panose="02010800040101010101" charset="-122"/>
                <a:cs typeface="华文隶书" panose="02010800040101010101" charset="-122"/>
                <a:sym typeface="+mn-ea"/>
              </a:rPr>
              <a:t>作出的贡献contributions;</a:t>
            </a:r>
            <a:endParaRPr lang="zh-CN" altLang="en-US" sz="2800" b="1">
              <a:latin typeface="华文隶书" panose="02010800040101010101" charset="-122"/>
              <a:ea typeface="华文隶书" panose="02010800040101010101" charset="-122"/>
              <a:cs typeface="华文隶书" panose="020108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6675" y="628015"/>
            <a:ext cx="9041130" cy="2136775"/>
          </a:xfrm>
          <a:prstGeom prst="rect">
            <a:avLst/>
          </a:prstGeom>
          <a:noFill/>
        </p:spPr>
        <p:txBody>
          <a:bodyPr wrap="square" rtlCol="0" anchor="t">
            <a:spAutoFit/>
          </a:bodyPr>
          <a:p>
            <a:pPr>
              <a:lnSpc>
                <a:spcPct val="95000"/>
              </a:lnSpc>
              <a:spcBef>
                <a:spcPts val="0"/>
              </a:spcBef>
              <a:spcAft>
                <a:spcPts val="0"/>
              </a:spcAft>
            </a:pPr>
            <a:r>
              <a:rPr lang="zh-CN" altLang="en-US" sz="2800">
                <a:latin typeface="微软雅黑" panose="020B0503020204020204" charset="-122"/>
                <a:ea typeface="微软雅黑" panose="020B0503020204020204" charset="-122"/>
                <a:cs typeface="华文隶书" panose="02010800040101010101" charset="-122"/>
                <a:sym typeface="+mn-ea"/>
              </a:rPr>
              <a:t>【</a:t>
            </a:r>
            <a:r>
              <a:rPr lang="zh-CN" altLang="en-US" sz="2800">
                <a:latin typeface="华文隶书" panose="02010800040101010101" charset="-122"/>
                <a:ea typeface="华文隶书" panose="02010800040101010101" charset="-122"/>
                <a:cs typeface="华文隶书" panose="02010800040101010101" charset="-122"/>
                <a:sym typeface="+mn-ea"/>
              </a:rPr>
              <a:t>写作思路</a:t>
            </a:r>
            <a:r>
              <a:rPr lang="zh-CN" altLang="en-US" sz="2800">
                <a:latin typeface="微软雅黑" panose="020B0503020204020204" charset="-122"/>
                <a:ea typeface="微软雅黑" panose="020B0503020204020204" charset="-122"/>
                <a:cs typeface="华文隶书" panose="02010800040101010101" charset="-122"/>
                <a:sym typeface="+mn-ea"/>
              </a:rPr>
              <a:t>】</a:t>
            </a:r>
            <a:endParaRPr lang="zh-CN" altLang="en-US" sz="2800">
              <a:latin typeface="微软雅黑" panose="020B0503020204020204" charset="-122"/>
              <a:ea typeface="微软雅黑" panose="020B0503020204020204" charset="-122"/>
              <a:cs typeface="华文隶书" panose="02010800040101010101" charset="-122"/>
              <a:sym typeface="+mn-ea"/>
            </a:endParaRPr>
          </a:p>
          <a:p>
            <a:pPr>
              <a:lnSpc>
                <a:spcPct val="95000"/>
              </a:lnSpc>
              <a:spcBef>
                <a:spcPts val="0"/>
              </a:spcBef>
              <a:spcAft>
                <a:spcPts val="0"/>
              </a:spcAft>
            </a:pPr>
            <a:r>
              <a:rPr lang="zh-CN" altLang="en-US" sz="2800">
                <a:latin typeface="华文隶书" panose="02010800040101010101" charset="-122"/>
                <a:ea typeface="华文隶书" panose="02010800040101010101" charset="-122"/>
                <a:cs typeface="华文隶书" panose="02010800040101010101" charset="-122"/>
                <a:sym typeface="+mn-ea"/>
              </a:rPr>
              <a:t>基于John是一名外教，对学校所作出的贡献可以联想到英语和英语文化这两个角度。一方面，John提升了我们对学习英语的兴趣和热情。另一方面，他帮助促进了文化交流，提升了对于跨文化的相互理解和交流。</a:t>
            </a:r>
            <a:endParaRPr lang="zh-CN" altLang="en-US" sz="2800">
              <a:latin typeface="华文隶书" panose="02010800040101010101" charset="-122"/>
              <a:ea typeface="华文隶书" panose="02010800040101010101" charset="-122"/>
              <a:cs typeface="华文隶书" panose="02010800040101010101" charset="-122"/>
              <a:sym typeface="+mn-ea"/>
            </a:endParaRPr>
          </a:p>
        </p:txBody>
      </p:sp>
      <p:sp>
        <p:nvSpPr>
          <p:cNvPr id="7" name="矩形 6"/>
          <p:cNvSpPr/>
          <p:nvPr/>
        </p:nvSpPr>
        <p:spPr>
          <a:xfrm>
            <a:off x="35560" y="44450"/>
            <a:ext cx="3584575" cy="583565"/>
          </a:xfrm>
          <a:prstGeom prst="rect">
            <a:avLst/>
          </a:prstGeom>
        </p:spPr>
        <p:txBody>
          <a:bodyPr wrap="square">
            <a:spAutoFit/>
          </a:bodyPr>
          <a:p>
            <a:pPr algn="l"/>
            <a:r>
              <a:rPr lang="en-US" altLang="zh-CN" sz="3200" b="1" dirty="0">
                <a:solidFill>
                  <a:srgbClr val="7030A0"/>
                </a:solidFill>
                <a:cs typeface="Arial" panose="020B0604020202020204" pitchFamily="34" charset="0"/>
              </a:rPr>
              <a:t>Para  2:  </a:t>
            </a:r>
            <a:r>
              <a:rPr lang="zh-CN" altLang="en-US" sz="3200" b="1" dirty="0">
                <a:solidFill>
                  <a:srgbClr val="7030A0"/>
                </a:solidFill>
                <a:cs typeface="Arial" panose="020B0604020202020204" pitchFamily="34" charset="0"/>
              </a:rPr>
              <a:t>感谢付出</a:t>
            </a:r>
            <a:endParaRPr lang="zh-CN" altLang="en-US" sz="3200" b="1" dirty="0">
              <a:solidFill>
                <a:srgbClr val="7030A0"/>
              </a:solidFill>
              <a:cs typeface="Arial" panose="020B0604020202020204" pitchFamily="34" charset="0"/>
            </a:endParaRPr>
          </a:p>
        </p:txBody>
      </p:sp>
      <p:sp>
        <p:nvSpPr>
          <p:cNvPr id="4" name="文本框 3"/>
          <p:cNvSpPr txBox="1"/>
          <p:nvPr/>
        </p:nvSpPr>
        <p:spPr>
          <a:xfrm>
            <a:off x="102870" y="2715895"/>
            <a:ext cx="9041130" cy="2414905"/>
          </a:xfrm>
          <a:prstGeom prst="rect">
            <a:avLst/>
          </a:prstGeom>
          <a:noFill/>
        </p:spPr>
        <p:txBody>
          <a:bodyPr wrap="square" rtlCol="0" anchor="t">
            <a:spAutoFit/>
          </a:bodyPr>
          <a:p>
            <a:pPr>
              <a:lnSpc>
                <a:spcPct val="90000"/>
              </a:lnSpc>
              <a:spcBef>
                <a:spcPts val="0"/>
              </a:spcBef>
              <a:spcAft>
                <a:spcPts val="0"/>
              </a:spcAft>
            </a:pPr>
            <a:r>
              <a:rPr lang="zh-CN" altLang="en-US" sz="2800" b="1">
                <a:latin typeface="华文隶书" panose="02010800040101010101" charset="-122"/>
                <a:ea typeface="华文隶书" panose="02010800040101010101" charset="-122"/>
                <a:cs typeface="华文隶书" panose="02010800040101010101" charset="-122"/>
                <a:sym typeface="+mn-ea"/>
              </a:rPr>
              <a:t>【句式结构】</a:t>
            </a:r>
            <a:endParaRPr lang="zh-CN" altLang="en-US" sz="2800" b="1">
              <a:latin typeface="华文隶书" panose="02010800040101010101" charset="-122"/>
              <a:ea typeface="华文隶书" panose="02010800040101010101" charset="-122"/>
              <a:cs typeface="华文隶书" panose="02010800040101010101" charset="-122"/>
              <a:sym typeface="+mn-ea"/>
            </a:endParaRPr>
          </a:p>
          <a:p>
            <a:pPr>
              <a:lnSpc>
                <a:spcPct val="90000"/>
              </a:lnSpc>
              <a:spcBef>
                <a:spcPts val="0"/>
              </a:spcBef>
              <a:spcAft>
                <a:spcPts val="0"/>
              </a:spcAft>
            </a:pPr>
            <a:r>
              <a:rPr lang="zh-CN" altLang="en-US" sz="2800" b="1">
                <a:latin typeface="华文隶书" panose="02010800040101010101" charset="-122"/>
                <a:ea typeface="华文隶书" panose="02010800040101010101" charset="-122"/>
                <a:cs typeface="华文隶书" panose="02010800040101010101" charset="-122"/>
                <a:sym typeface="+mn-ea"/>
              </a:rPr>
              <a:t>1.强调结构: It is you who have...</a:t>
            </a:r>
            <a:endParaRPr lang="zh-CN" altLang="en-US" sz="2800" b="1">
              <a:latin typeface="华文隶书" panose="02010800040101010101" charset="-122"/>
              <a:ea typeface="华文隶书" panose="02010800040101010101" charset="-122"/>
              <a:cs typeface="华文隶书" panose="02010800040101010101" charset="-122"/>
            </a:endParaRPr>
          </a:p>
          <a:p>
            <a:pPr>
              <a:lnSpc>
                <a:spcPct val="90000"/>
              </a:lnSpc>
              <a:spcBef>
                <a:spcPts val="0"/>
              </a:spcBef>
              <a:spcAft>
                <a:spcPts val="0"/>
              </a:spcAft>
            </a:pPr>
            <a:r>
              <a:rPr lang="zh-CN" altLang="en-US" sz="2800" b="1">
                <a:latin typeface="华文隶书" panose="02010800040101010101" charset="-122"/>
                <a:ea typeface="华文隶书" panose="02010800040101010101" charset="-122"/>
                <a:cs typeface="华文隶书" panose="02010800040101010101" charset="-122"/>
                <a:sym typeface="+mn-ea"/>
              </a:rPr>
              <a:t>2.虚拟语气：Without your..., We couldn’t have...</a:t>
            </a:r>
            <a:endParaRPr lang="zh-CN" altLang="en-US" sz="2800" b="1">
              <a:latin typeface="华文隶书" panose="02010800040101010101" charset="-122"/>
              <a:ea typeface="华文隶书" panose="02010800040101010101" charset="-122"/>
              <a:cs typeface="华文隶书" panose="02010800040101010101" charset="-122"/>
            </a:endParaRPr>
          </a:p>
          <a:p>
            <a:pPr>
              <a:lnSpc>
                <a:spcPct val="90000"/>
              </a:lnSpc>
              <a:spcBef>
                <a:spcPts val="0"/>
              </a:spcBef>
              <a:spcAft>
                <a:spcPts val="0"/>
              </a:spcAft>
            </a:pPr>
            <a:r>
              <a:rPr lang="zh-CN" altLang="en-US" sz="2800" b="1">
                <a:latin typeface="华文隶书" panose="02010800040101010101" charset="-122"/>
                <a:ea typeface="华文隶书" panose="02010800040101010101" charset="-122"/>
                <a:cs typeface="华文隶书" panose="02010800040101010101" charset="-122"/>
                <a:sym typeface="+mn-ea"/>
              </a:rPr>
              <a:t>            </a:t>
            </a:r>
            <a:r>
              <a:rPr lang="en-US" altLang="zh-CN" sz="2800" b="1">
                <a:latin typeface="华文隶书" panose="02010800040101010101" charset="-122"/>
                <a:ea typeface="华文隶书" panose="02010800040101010101" charset="-122"/>
                <a:cs typeface="华文隶书" panose="02010800040101010101" charset="-122"/>
                <a:sym typeface="+mn-ea"/>
              </a:rPr>
              <a:t>           </a:t>
            </a:r>
            <a:r>
              <a:rPr lang="zh-CN" altLang="en-US" sz="2800" b="1">
                <a:latin typeface="华文隶书" panose="02010800040101010101" charset="-122"/>
                <a:ea typeface="华文隶书" panose="02010800040101010101" charset="-122"/>
                <a:cs typeface="华文隶书" panose="02010800040101010101" charset="-122"/>
                <a:sym typeface="+mn-ea"/>
              </a:rPr>
              <a:t>But for your</a:t>
            </a:r>
            <a:r>
              <a:rPr lang="en-US" altLang="zh-CN" sz="2800" b="1">
                <a:latin typeface="华文隶书" panose="02010800040101010101" charset="-122"/>
                <a:ea typeface="华文隶书" panose="02010800040101010101" charset="-122"/>
                <a:cs typeface="华文隶书" panose="02010800040101010101" charset="-122"/>
                <a:sym typeface="+mn-ea"/>
              </a:rPr>
              <a:t>...</a:t>
            </a:r>
            <a:r>
              <a:rPr lang="zh-CN" altLang="en-US" sz="2800" b="1">
                <a:latin typeface="华文隶书" panose="02010800040101010101" charset="-122"/>
                <a:ea typeface="华文隶书" panose="02010800040101010101" charset="-122"/>
                <a:cs typeface="华文隶书" panose="02010800040101010101" charset="-122"/>
                <a:sym typeface="+mn-ea"/>
              </a:rPr>
              <a:t>, we wouldn’t have...</a:t>
            </a:r>
            <a:endParaRPr lang="zh-CN" altLang="en-US" sz="2800" b="1">
              <a:latin typeface="华文隶书" panose="02010800040101010101" charset="-122"/>
              <a:ea typeface="华文隶书" panose="02010800040101010101" charset="-122"/>
              <a:cs typeface="华文隶书" panose="02010800040101010101" charset="-122"/>
              <a:sym typeface="+mn-ea"/>
            </a:endParaRPr>
          </a:p>
          <a:p>
            <a:pPr>
              <a:lnSpc>
                <a:spcPct val="90000"/>
              </a:lnSpc>
              <a:spcBef>
                <a:spcPts val="0"/>
              </a:spcBef>
              <a:spcAft>
                <a:spcPts val="0"/>
              </a:spcAft>
            </a:pPr>
            <a:r>
              <a:rPr lang="zh-CN" altLang="en-US" sz="2800" b="1">
                <a:latin typeface="华文隶书" panose="02010800040101010101" charset="-122"/>
                <a:ea typeface="华文隶书" panose="02010800040101010101" charset="-122"/>
                <a:cs typeface="华文隶书" panose="02010800040101010101" charset="-122"/>
                <a:sym typeface="+mn-ea"/>
              </a:rPr>
              <a:t>3. 排比句式：The past year has witnessed...The past year has witnessed ... And most importantly, the past year has witnessed...</a:t>
            </a:r>
            <a:endParaRPr lang="zh-CN" altLang="en-US" sz="2800" b="1">
              <a:latin typeface="华文隶书" panose="02010800040101010101" charset="-122"/>
              <a:ea typeface="华文隶书" panose="02010800040101010101" charset="-122"/>
              <a:cs typeface="华文隶书" panose="020108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linds(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linds(horizont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SELECTED" val="True"/>
</p:tagLst>
</file>

<file path=ppt/tags/tag2.xml><?xml version="1.0" encoding="utf-8"?>
<p:tagLst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7780</Words>
  <Application>WPS 演示</Application>
  <PresentationFormat>全屏显示(16:9)</PresentationFormat>
  <Paragraphs>342</Paragraphs>
  <Slides>28</Slides>
  <Notes>8</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Arial</vt:lpstr>
      <vt:lpstr>宋体</vt:lpstr>
      <vt:lpstr>Wingdings</vt:lpstr>
      <vt:lpstr>Calibri</vt:lpstr>
      <vt:lpstr>微软雅黑</vt:lpstr>
      <vt:lpstr>Times New Roman</vt:lpstr>
      <vt:lpstr>华文隶书</vt:lpstr>
      <vt:lpstr>Calibri</vt:lpstr>
      <vt:lpstr>Arial Unicode MS</vt:lpstr>
      <vt:lpstr>Arial</vt:lpstr>
      <vt:lpstr>造字工房俊雅锐宋体验版常规体</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南山有谷堆</cp:lastModifiedBy>
  <cp:revision>370</cp:revision>
  <dcterms:created xsi:type="dcterms:W3CDTF">2016-03-09T04:37:00Z</dcterms:created>
  <dcterms:modified xsi:type="dcterms:W3CDTF">2021-04-28T06:35:37Z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02ECD411A346406EB22F8FD1F0944179</vt:lpwstr>
  </property>
</Properties>
</file>