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
  </p:notesMasterIdLst>
  <p:sldIdLst>
    <p:sldId id="519" r:id="rId3"/>
    <p:sldId id="270" r:id="rId4"/>
    <p:sldId id="416" r:id="rId5"/>
    <p:sldId id="417" r:id="rId6"/>
    <p:sldId id="488" r:id="rId8"/>
    <p:sldId id="441" r:id="rId9"/>
    <p:sldId id="468" r:id="rId10"/>
    <p:sldId id="503" r:id="rId11"/>
    <p:sldId id="504" r:id="rId12"/>
    <p:sldId id="505" r:id="rId13"/>
    <p:sldId id="506" r:id="rId14"/>
    <p:sldId id="507" r:id="rId15"/>
    <p:sldId id="508" r:id="rId16"/>
    <p:sldId id="509" r:id="rId17"/>
    <p:sldId id="510" r:id="rId18"/>
    <p:sldId id="495" r:id="rId19"/>
    <p:sldId id="496" r:id="rId20"/>
    <p:sldId id="497" r:id="rId21"/>
    <p:sldId id="399" r:id="rId22"/>
    <p:sldId id="454" r:id="rId23"/>
    <p:sldId id="277" r:id="rId24"/>
    <p:sldId id="439" r:id="rId25"/>
    <p:sldId id="500" r:id="rId26"/>
  </p:sldIdLst>
  <p:sldSz cx="12192000" cy="6858000"/>
  <p:notesSz cx="6858000" cy="9144000"/>
  <p:embeddedFontLst>
    <p:embeddedFont>
      <p:font typeface="Trebuchet MS" panose="020B0603020202020204"/>
      <p:regular r:id="rId31"/>
      <p:bold r:id="rId32"/>
      <p:italic r:id="rId33"/>
      <p:boldItalic r:id="rId34"/>
    </p:embeddedFont>
    <p:embeddedFont>
      <p:font typeface="微软雅黑" panose="020B0503020204020204" charset="-122"/>
      <p:regular r:id="rId35"/>
    </p:embeddedFont>
    <p:embeddedFont>
      <p:font typeface="华文中宋" panose="02010600040101010101" charset="-122"/>
      <p:regular r:id="rId36"/>
    </p:embeddedFont>
    <p:embeddedFont>
      <p:font typeface="Calibri" panose="020F0502020204030204" charset="0"/>
      <p:regular r:id="rId37"/>
      <p:bold r:id="rId38"/>
      <p:italic r:id="rId39"/>
      <p:boldItalic r:id="rId4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206"/>
        <p:guide pos="3896"/>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0" Type="http://schemas.openxmlformats.org/officeDocument/2006/relationships/font" Target="fonts/font10.fntdata"/><Relationship Id="rId4" Type="http://schemas.openxmlformats.org/officeDocument/2006/relationships/slide" Target="slides/slide2.xml"/><Relationship Id="rId39" Type="http://schemas.openxmlformats.org/officeDocument/2006/relationships/font" Target="fonts/font9.fntdata"/><Relationship Id="rId38" Type="http://schemas.openxmlformats.org/officeDocument/2006/relationships/font" Target="fonts/font8.fntdata"/><Relationship Id="rId37" Type="http://schemas.openxmlformats.org/officeDocument/2006/relationships/font" Target="fonts/font7.fntdata"/><Relationship Id="rId36" Type="http://schemas.openxmlformats.org/officeDocument/2006/relationships/font" Target="fonts/font6.fntdata"/><Relationship Id="rId35" Type="http://schemas.openxmlformats.org/officeDocument/2006/relationships/font" Target="fonts/font5.fntdata"/><Relationship Id="rId34" Type="http://schemas.openxmlformats.org/officeDocument/2006/relationships/font" Target="fonts/font4.fntdata"/><Relationship Id="rId33" Type="http://schemas.openxmlformats.org/officeDocument/2006/relationships/font" Target="fonts/font3.fntdata"/><Relationship Id="rId32" Type="http://schemas.openxmlformats.org/officeDocument/2006/relationships/font" Target="fonts/font2.fntdata"/><Relationship Id="rId31" Type="http://schemas.openxmlformats.org/officeDocument/2006/relationships/font" Target="fonts/font1.fntdata"/><Relationship Id="rId30" Type="http://schemas.openxmlformats.org/officeDocument/2006/relationships/commentAuthors" Target="commentAuthors.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 </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5124" name="图片 6" descr="logo横版 png"/>
          <p:cNvPicPr>
            <a:picLocks noChangeAspect="1"/>
          </p:cNvPicPr>
          <p:nvPr userDrawn="1"/>
        </p:nvPicPr>
        <p:blipFill>
          <a:blip r:embed="rId12"/>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9.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0" Type="http://schemas.openxmlformats.org/officeDocument/2006/relationships/notesSlide" Target="../notesSlides/notesSlide4.xml"/><Relationship Id="rId1" Type="http://schemas.openxmlformats.org/officeDocument/2006/relationships/tags" Target="../tags/tag12.xml"/></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26.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9.png"/><Relationship Id="rId1" Type="http://schemas.openxmlformats.org/officeDocument/2006/relationships/tags" Target="../tags/tag27.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tags" Target="../tags/tag29.xml"/><Relationship Id="rId1" Type="http://schemas.openxmlformats.org/officeDocument/2006/relationships/tags" Target="../tags/tag28.xml"/></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37.xml"/><Relationship Id="rId7" Type="http://schemas.openxmlformats.org/officeDocument/2006/relationships/tags" Target="../tags/tag36.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0" Type="http://schemas.openxmlformats.org/officeDocument/2006/relationships/notesSlide" Target="../notesSlides/notesSlide6.xml"/><Relationship Id="rId1" Type="http://schemas.openxmlformats.org/officeDocument/2006/relationships/tags" Target="../tags/tag30.xml"/></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44.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tags" Target="../tags/tag46.xml"/><Relationship Id="rId1" Type="http://schemas.openxmlformats.org/officeDocument/2006/relationships/tags" Target="../tags/tag45.xml"/></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2.xml"/><Relationship Id="rId1" Type="http://schemas.openxmlformats.org/officeDocument/2006/relationships/tags" Target="../tags/tag51.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2.xml"/><Relationship Id="rId5" Type="http://schemas.microsoft.com/office/2007/relationships/media" Target="../media/media2.mp3"/><Relationship Id="rId4" Type="http://schemas.openxmlformats.org/officeDocument/2006/relationships/audio" Target="../media/media2.mp3"/><Relationship Id="rId3" Type="http://schemas.openxmlformats.org/officeDocument/2006/relationships/image" Target="../media/image12.png"/><Relationship Id="rId2" Type="http://schemas.microsoft.com/office/2007/relationships/media" Target="../media/media1.mp3"/><Relationship Id="rId1" Type="http://schemas.openxmlformats.org/officeDocument/2006/relationships/audio" Target="../media/media1.mp3"/></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8.xml"/><Relationship Id="rId1" Type="http://schemas.openxmlformats.org/officeDocument/2006/relationships/tags" Target="../tags/tag5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8.jpeg"/><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760730"/>
            <a:ext cx="11904980" cy="471678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solidFill>
                  <a:srgbClr val="0000FF"/>
                </a:solidFill>
                <a:latin typeface="Times New Roman" panose="02020603050405020304" charset="0"/>
                <a:cs typeface="Times New Roman" panose="02020603050405020304" charset="0"/>
                <a:sym typeface="+mn-ea"/>
              </a:rPr>
              <a:t>mounting</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increasing, often in a manner that causes or expresses anxiety 上升的；增长的 </a:t>
            </a:r>
            <a:r>
              <a:rPr lang="en-US" sz="2800">
                <a:latin typeface="Times New Roman" panose="02020603050405020304" charset="0"/>
                <a:ea typeface="华文中宋" panose="02010600040101010101" charset="-122"/>
                <a:cs typeface="Times New Roman" panose="02020603050405020304" charset="0"/>
                <a:sym typeface="+mn-ea"/>
              </a:rPr>
              <a:t> </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There is mounting evidence of serious effects on people’s health.                                                           有越来越多的证据表明对人的健康有严重影响。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sz="2800">
                <a:solidFill>
                  <a:srgbClr val="0000FF"/>
                </a:solidFill>
                <a:latin typeface="Times New Roman" panose="02020603050405020304" charset="0"/>
                <a:cs typeface="Times New Roman" panose="02020603050405020304" charset="0"/>
                <a:sym typeface="+mn-ea"/>
              </a:rPr>
              <a:t>bind</a:t>
            </a:r>
            <a:r>
              <a:rPr lang="en-US" altLang="zh-CN" sz="2800">
                <a:latin typeface="Times New Roman" panose="02020603050405020304" charset="0"/>
                <a:cs typeface="Times New Roman" panose="02020603050405020304" charset="0"/>
              </a:rPr>
              <a:t>:</a:t>
            </a:r>
            <a:r>
              <a:rPr lang="en-US" altLang="zh-CN" sz="2800"/>
              <a:t> </a:t>
            </a:r>
            <a:r>
              <a:rPr sz="2800">
                <a:latin typeface="Times New Roman" panose="02020603050405020304" charset="0"/>
                <a:ea typeface="华文中宋" panose="02010600040101010101" charset="-122"/>
                <a:cs typeface="Times New Roman" panose="02020603050405020304" charset="0"/>
              </a:rPr>
              <a:t>to unite people, organizations, etc. so that they live or work together more happily or effectively（使）联合在一起，结合</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cs typeface="Times New Roman" panose="02020603050405020304" charset="0"/>
              </a:rPr>
              <a:t>She thought that having his child would bind him to her forever.</a:t>
            </a:r>
            <a:r>
              <a:rPr lang="en-US"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她以为生了他的孩子就会永远把他留住。</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custDataLst>
              <p:tags r:id="rId1"/>
            </p:custDataLst>
          </p:nvPr>
        </p:nvSpPr>
        <p:spPr>
          <a:xfrm>
            <a:off x="185420" y="2583180"/>
            <a:ext cx="195707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1048605" name="文本框 2"/>
          <p:cNvSpPr txBox="1"/>
          <p:nvPr>
            <p:custDataLst>
              <p:tags r:id="rId2"/>
            </p:custDataLst>
          </p:nvPr>
        </p:nvSpPr>
        <p:spPr>
          <a:xfrm>
            <a:off x="259715" y="3086100"/>
            <a:ext cx="927354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Regretfully, mounting costs have forced the museum to close.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custDataLst>
              <p:tags r:id="rId3"/>
            </p:custDataLst>
          </p:nvPr>
        </p:nvSpPr>
        <p:spPr>
          <a:xfrm>
            <a:off x="269240" y="6061075"/>
            <a:ext cx="11338560"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Organizations such as schools and clubs bind a community together.  </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custDataLst>
              <p:tags r:id="rId4"/>
            </p:custDataLst>
          </p:nvPr>
        </p:nvSpPr>
        <p:spPr>
          <a:xfrm>
            <a:off x="2395855" y="2566670"/>
            <a:ext cx="7722870" cy="521970"/>
          </a:xfrm>
          <a:prstGeom prst="rect">
            <a:avLst/>
          </a:prstGeom>
          <a:noFill/>
        </p:spPr>
        <p:txBody>
          <a:bodyPr wrap="square" rtlCol="0" anchor="t">
            <a:spAutoFit/>
          </a:bodyPr>
          <a:lstStyle/>
          <a:p>
            <a:r>
              <a:rPr lang="zh-CN" altLang="en-US" sz="2800">
                <a:ea typeface="华文中宋" panose="02010600040101010101" charset="-122"/>
              </a:rPr>
              <a:t>遗憾的是，费用不断增加，博物馆不得不关门。</a:t>
            </a:r>
            <a:endParaRPr lang="zh-CN" altLang="en-US" sz="2800">
              <a:ea typeface="华文中宋" panose="02010600040101010101" charset="-122"/>
            </a:endParaRPr>
          </a:p>
        </p:txBody>
      </p:sp>
      <p:cxnSp>
        <p:nvCxnSpPr>
          <p:cNvPr id="3145728" name="直接连接符 8"/>
          <p:cNvCxnSpPr/>
          <p:nvPr>
            <p:custDataLst>
              <p:tags r:id="rId5"/>
            </p:custDataLst>
          </p:nvPr>
        </p:nvCxnSpPr>
        <p:spPr>
          <a:xfrm>
            <a:off x="311150" y="3575050"/>
            <a:ext cx="8871585" cy="571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320675" y="6526530"/>
            <a:ext cx="9867900" cy="7747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95580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3" name="文本框 6"/>
          <p:cNvSpPr txBox="1"/>
          <p:nvPr>
            <p:custDataLst>
              <p:tags r:id="rId6"/>
            </p:custDataLst>
          </p:nvPr>
        </p:nvSpPr>
        <p:spPr>
          <a:xfrm>
            <a:off x="2528570" y="5539740"/>
            <a:ext cx="8313420" cy="521970"/>
          </a:xfrm>
          <a:prstGeom prst="rect">
            <a:avLst/>
          </a:prstGeom>
          <a:noFill/>
        </p:spPr>
        <p:txBody>
          <a:bodyPr wrap="square" rtlCol="0" anchor="t">
            <a:spAutoFit/>
          </a:bodyPr>
          <a:p>
            <a:r>
              <a:rPr lang="zh-CN" altLang="en-US" sz="2800">
                <a:ea typeface="华文中宋" panose="02010600040101010101" charset="-122"/>
              </a:rPr>
              <a:t>诸如学校、俱乐部等机构使社区成为一个整体。</a:t>
            </a:r>
            <a:endParaRPr lang="zh-CN" altLang="en-US" sz="2800">
              <a:ea typeface="华文中宋" panose="02010600040101010101" charset="-122"/>
            </a:endParaRPr>
          </a:p>
        </p:txBody>
      </p:sp>
      <p:sp>
        <p:nvSpPr>
          <p:cNvPr id="2" name="文本框 1"/>
          <p:cNvSpPr txBox="1"/>
          <p:nvPr>
            <p:custDataLst>
              <p:tags r:id="rId7"/>
            </p:custDataLst>
          </p:nvPr>
        </p:nvSpPr>
        <p:spPr>
          <a:xfrm>
            <a:off x="269875" y="5516880"/>
            <a:ext cx="2035175"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5" end="5"/>
                                            </p:txEl>
                                          </p:spTgt>
                                        </p:tgtEl>
                                        <p:attrNameLst>
                                          <p:attrName>style.visibility</p:attrName>
                                        </p:attrNameLst>
                                      </p:cBhvr>
                                      <p:to>
                                        <p:strVal val="visible"/>
                                      </p:to>
                                    </p:set>
                                    <p:animEffect transition="in" filter="wipe(down)">
                                      <p:cBhvr>
                                        <p:cTn id="28" dur="500"/>
                                        <p:tgtEl>
                                          <p:spTgt spid="104860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linds(horizontal)">
                                      <p:cBhvr>
                                        <p:cTn id="33" dur="500"/>
                                        <p:tgtEl>
                                          <p:spTgt spid="2"/>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7" grpId="0"/>
      <p:bldP spid="1048607" grpId="1"/>
      <p:bldP spid="1048608" grpId="0"/>
      <p:bldP spid="3" grpId="0"/>
      <p:bldP spid="2"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custDataLst>
              <p:tags r:id="rId1"/>
            </p:custDataLst>
          </p:nvPr>
        </p:nvSpPr>
        <p:spPr>
          <a:xfrm>
            <a:off x="236220" y="851535"/>
            <a:ext cx="11597640" cy="272732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custDataLst>
              <p:tags r:id="rId2"/>
            </p:custDataLst>
          </p:nvPr>
        </p:nvSpPr>
        <p:spPr>
          <a:xfrm>
            <a:off x="342900" y="923925"/>
            <a:ext cx="11398250" cy="1831975"/>
          </a:xfrm>
          <a:prstGeom prst="rect">
            <a:avLst/>
          </a:prstGeom>
          <a:noFill/>
        </p:spPr>
        <p:txBody>
          <a:bodyPr wrap="square">
            <a:noAutofit/>
          </a:bodyPr>
          <a:lstStyle/>
          <a:p>
            <a:pPr algn="l"/>
            <a:r>
              <a:rPr lang="en-US" altLang="zh-CN" sz="2600">
                <a:latin typeface="Times New Roman" panose="02020603050405020304" charset="0"/>
                <a:cs typeface="Times New Roman" panose="02020603050405020304" charset="0"/>
                <a:sym typeface="+mn-ea"/>
              </a:rPr>
              <a:t>The study is the first to “demonstrate a protective role of caffeine” on the function of blood vessels in people with weakened immune systems. It found the more cups of tea or coffee participants drank, the higher their levels of a type of cell that protects against heart attacks and strokes.  </a:t>
            </a:r>
            <a:endParaRPr lang="en-US" altLang="zh-CN" sz="2600">
              <a:latin typeface="Times New Roman" panose="02020603050405020304" charset="0"/>
              <a:cs typeface="Times New Roman" panose="02020603050405020304" charset="0"/>
              <a:sym typeface="+mn-ea"/>
            </a:endParaRPr>
          </a:p>
        </p:txBody>
      </p:sp>
      <p:sp>
        <p:nvSpPr>
          <p:cNvPr id="10" name="文本框 9"/>
          <p:cNvSpPr txBox="1"/>
          <p:nvPr>
            <p:custDataLst>
              <p:tags r:id="rId3"/>
            </p:custDataLst>
          </p:nvPr>
        </p:nvSpPr>
        <p:spPr>
          <a:xfrm>
            <a:off x="292735" y="2620010"/>
            <a:ext cx="11541760"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这项研究首次证明了咖啡因对免疫系统较弱的人血管功能的保护作用。研究发现，参与者喝的茶或咖啡越多，他们体内一种防止心脏病发作和中风的细胞的水平就越高。</a:t>
            </a:r>
            <a:endParaRPr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5" name="圆角矩形 4"/>
          <p:cNvSpPr/>
          <p:nvPr>
            <p:custDataLst>
              <p:tags r:id="rId4"/>
            </p:custDataLst>
          </p:nvPr>
        </p:nvSpPr>
        <p:spPr>
          <a:xfrm>
            <a:off x="245745" y="3987800"/>
            <a:ext cx="11588115" cy="234505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custDataLst>
              <p:tags r:id="rId5"/>
            </p:custDataLst>
          </p:nvPr>
        </p:nvSpPr>
        <p:spPr>
          <a:xfrm>
            <a:off x="342900" y="4041140"/>
            <a:ext cx="11291570" cy="129159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But there is mounting evidence showing that caffeine is good for overall health. This is due to its anti-inflammatory action, as it binds with receptors on immune cells to suppress the production of inflammatory chemicals.</a:t>
            </a:r>
            <a:endParaRPr sz="2600">
              <a:latin typeface="Times New Roman" panose="02020603050405020304" charset="0"/>
              <a:cs typeface="Times New Roman" panose="02020603050405020304" charset="0"/>
              <a:sym typeface="+mn-ea"/>
            </a:endParaRPr>
          </a:p>
        </p:txBody>
      </p:sp>
      <p:sp>
        <p:nvSpPr>
          <p:cNvPr id="14" name="文本框 13"/>
          <p:cNvSpPr txBox="1"/>
          <p:nvPr>
            <p:custDataLst>
              <p:tags r:id="rId6"/>
            </p:custDataLst>
          </p:nvPr>
        </p:nvSpPr>
        <p:spPr>
          <a:xfrm>
            <a:off x="292735" y="5332730"/>
            <a:ext cx="11448415"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但越来越多的证据表明，咖啡因对整体健康有益。这是由于它的抗炎作用，因为它与免疫细胞上的受体结合，抑制炎症化学物质的产生。</a:t>
            </a:r>
            <a:endParaRPr sz="2400">
              <a:latin typeface="Times New Roman" panose="02020603050405020304" charset="0"/>
              <a:ea typeface="华文中宋" panose="02010600040101010101" charset="-122"/>
              <a:cs typeface="Times New Roman" panose="02020603050405020304" charset="0"/>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322580" y="148590"/>
            <a:ext cx="11633200" cy="1014730"/>
          </a:xfrm>
          <a:prstGeom prst="rect">
            <a:avLst/>
          </a:prstGeom>
          <a:noFill/>
        </p:spPr>
        <p:txBody>
          <a:bodyPr wrap="square" rtlCol="0" anchor="t">
            <a:spAutoFit/>
          </a:bodyPr>
          <a:p>
            <a:pPr algn="ctr">
              <a:buClrTx/>
              <a:buSzTx/>
              <a:buFontTx/>
            </a:pPr>
            <a:r>
              <a:rPr lang="en-US" altLang="zh-CN" sz="3200" b="1">
                <a:sym typeface="+mn-ea"/>
              </a:rPr>
              <a:t>3. World’s oldest cheese found on Chinese mummies  </a:t>
            </a:r>
            <a:endParaRPr lang="en-US" altLang="zh-CN" sz="3200" b="1">
              <a:sym typeface="+mn-ea"/>
            </a:endParaRPr>
          </a:p>
          <a:p>
            <a:pPr algn="ctr">
              <a:buClrTx/>
              <a:buSzTx/>
              <a:buFontTx/>
            </a:pPr>
            <a:r>
              <a:rPr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中国木乃伊上发现世界上最古老的奶酪</a:t>
            </a:r>
            <a:endParaRPr sz="2800" b="1" kern="0">
              <a:solidFill>
                <a:srgbClr val="ED7D31"/>
              </a:solidFill>
              <a:latin typeface="微软雅黑" panose="020B0503020204020204" charset="-122"/>
              <a:ea typeface="微软雅黑" panose="020B0503020204020204" charset="-122"/>
              <a:cs typeface="Arial" panose="020B0604020202020204" pitchFamily="34" charset="0"/>
              <a:sym typeface="+mn-ea"/>
            </a:endParaRPr>
          </a:p>
        </p:txBody>
      </p:sp>
      <p:pic>
        <p:nvPicPr>
          <p:cNvPr id="2" name="图片 1"/>
          <p:cNvPicPr>
            <a:picLocks noChangeAspect="1"/>
          </p:cNvPicPr>
          <p:nvPr/>
        </p:nvPicPr>
        <p:blipFill>
          <a:blip r:embed="rId2"/>
          <a:srcRect r="9623"/>
          <a:stretch>
            <a:fillRect/>
          </a:stretch>
        </p:blipFill>
        <p:spPr>
          <a:xfrm>
            <a:off x="2899410" y="1486535"/>
            <a:ext cx="6393180" cy="471614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16"/>
          <p:cNvSpPr txBox="1"/>
          <p:nvPr>
            <p:custDataLst>
              <p:tags r:id="rId1"/>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4" name="文本框 13"/>
          <p:cNvSpPr txBox="1"/>
          <p:nvPr>
            <p:custDataLst>
              <p:tags r:id="rId2"/>
            </p:custDataLst>
          </p:nvPr>
        </p:nvSpPr>
        <p:spPr>
          <a:xfrm>
            <a:off x="2466340" y="0"/>
            <a:ext cx="7781925" cy="445135"/>
          </a:xfrm>
          <a:prstGeom prst="rect">
            <a:avLst/>
          </a:prstGeom>
          <a:noFill/>
        </p:spPr>
        <p:txBody>
          <a:bodyPr wrap="square" rtlCol="0" anchor="t">
            <a:spAutoFit/>
          </a:bodyPr>
          <a:p>
            <a:pPr algn="l">
              <a:buClrTx/>
              <a:buSzTx/>
              <a:buFontTx/>
            </a:pPr>
            <a:r>
              <a:rPr sz="2300" b="1" i="1">
                <a:solidFill>
                  <a:srgbClr val="ED7D31"/>
                </a:solidFill>
                <a:latin typeface="微软雅黑" panose="020B0503020204020204" charset="-122"/>
                <a:ea typeface="微软雅黑" panose="020B0503020204020204" charset="-122"/>
                <a:cs typeface="微软雅黑" panose="020B0503020204020204" charset="-122"/>
                <a:sym typeface="+mn-ea"/>
              </a:rPr>
              <a:t>New</a:t>
            </a:r>
            <a:r>
              <a:rPr lang="en-US" sz="2300" b="1" i="1">
                <a:solidFill>
                  <a:srgbClr val="ED7D31"/>
                </a:solidFill>
                <a:latin typeface="微软雅黑" panose="020B0503020204020204" charset="-122"/>
                <a:ea typeface="微软雅黑" panose="020B0503020204020204" charset="-122"/>
                <a:cs typeface="微软雅黑" panose="020B0503020204020204" charset="-122"/>
                <a:sym typeface="+mn-ea"/>
              </a:rPr>
              <a:t> </a:t>
            </a:r>
            <a:r>
              <a:rPr sz="2300" b="1" i="1">
                <a:solidFill>
                  <a:srgbClr val="ED7D31"/>
                </a:solidFill>
                <a:latin typeface="微软雅黑" panose="020B0503020204020204" charset="-122"/>
                <a:ea typeface="微软雅黑" panose="020B0503020204020204" charset="-122"/>
                <a:cs typeface="微软雅黑" panose="020B0503020204020204" charset="-122"/>
                <a:sym typeface="+mn-ea"/>
              </a:rPr>
              <a:t>Scientist</a:t>
            </a:r>
            <a:r>
              <a:rPr sz="2300" b="1">
                <a:solidFill>
                  <a:srgbClr val="ED7D31"/>
                </a:solidFill>
                <a:latin typeface="微软雅黑" panose="020B0503020204020204" charset="-122"/>
                <a:ea typeface="微软雅黑" panose="020B0503020204020204" charset="-122"/>
                <a:cs typeface="微软雅黑" panose="020B0503020204020204" charset="-122"/>
                <a:sym typeface="+mn-ea"/>
              </a:rPr>
              <a:t>  (October 5, 2024 </a:t>
            </a:r>
            <a:r>
              <a:rPr lang="en-US" sz="2300" b="1">
                <a:solidFill>
                  <a:srgbClr val="ED7D31"/>
                </a:solidFill>
                <a:latin typeface="微软雅黑" panose="020B0503020204020204" charset="-122"/>
                <a:ea typeface="微软雅黑" panose="020B0503020204020204" charset="-122"/>
                <a:cs typeface="微软雅黑" panose="020B0503020204020204" charset="-122"/>
                <a:sym typeface="+mn-ea"/>
              </a:rPr>
              <a:t>P13</a:t>
            </a:r>
            <a:r>
              <a:rPr sz="2300" b="1">
                <a:solidFill>
                  <a:srgbClr val="ED7D31"/>
                </a:solidFill>
                <a:latin typeface="微软雅黑" panose="020B0503020204020204" charset="-122"/>
                <a:ea typeface="微软雅黑" panose="020B0503020204020204" charset="-122"/>
                <a:cs typeface="微软雅黑" panose="020B0503020204020204" charset="-122"/>
                <a:sym typeface="+mn-ea"/>
              </a:rPr>
              <a:t>)</a:t>
            </a:r>
            <a:endParaRPr sz="23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182880" y="707390"/>
            <a:ext cx="11868785" cy="460375"/>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rPr>
              <a:t> </a:t>
            </a:r>
            <a:endParaRPr sz="2400">
              <a:latin typeface="Times New Roman" panose="02020603050405020304" charset="0"/>
              <a:cs typeface="Times New Roman" panose="02020603050405020304" charset="0"/>
            </a:endParaRPr>
          </a:p>
        </p:txBody>
      </p:sp>
      <p:sp>
        <p:nvSpPr>
          <p:cNvPr id="11" name="文本框 10"/>
          <p:cNvSpPr txBox="1"/>
          <p:nvPr/>
        </p:nvSpPr>
        <p:spPr>
          <a:xfrm>
            <a:off x="60325" y="638810"/>
            <a:ext cx="11791950" cy="6000750"/>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A </a:t>
            </a:r>
            <a:r>
              <a:rPr lang="en-US" altLang="zh-CN" sz="2400">
                <a:latin typeface="Times New Roman" panose="02020603050405020304" charset="0"/>
                <a:cs typeface="Times New Roman" panose="02020603050405020304" charset="0"/>
              </a:rPr>
              <a:t>___________ (mystery) </a:t>
            </a:r>
            <a:r>
              <a:rPr lang="zh-CN" altLang="en-US" sz="2400">
                <a:latin typeface="Times New Roman" panose="02020603050405020304" charset="0"/>
                <a:cs typeface="Times New Roman" panose="02020603050405020304" charset="0"/>
              </a:rPr>
              <a:t>white substance found on Bronze Age mummies in China is the world</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 oldest cheese.</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The food remnants were found about two decades ago, </a:t>
            </a:r>
            <a:r>
              <a:rPr lang="zh-CN" altLang="en-US" sz="2400">
                <a:solidFill>
                  <a:srgbClr val="0000FF"/>
                </a:solidFill>
                <a:latin typeface="Times New Roman" panose="02020603050405020304" charset="0"/>
                <a:cs typeface="Times New Roman" panose="02020603050405020304" charset="0"/>
              </a:rPr>
              <a:t>smear</a:t>
            </a:r>
            <a:r>
              <a:rPr lang="zh-CN" altLang="en-US" sz="2400">
                <a:latin typeface="Times New Roman" panose="02020603050405020304" charset="0"/>
                <a:cs typeface="Times New Roman" panose="02020603050405020304" charset="0"/>
              </a:rPr>
              <a:t>ed on the heads and necks of mummies found in the Xiaohe cemetery in Xinjiang province. These </a:t>
            </a:r>
            <a:r>
              <a:rPr lang="en-US" altLang="zh-CN" sz="2400">
                <a:latin typeface="Times New Roman" panose="02020603050405020304" charset="0"/>
                <a:cs typeface="Times New Roman" panose="02020603050405020304" charset="0"/>
              </a:rPr>
              <a:t>______ (body) </a:t>
            </a:r>
            <a:r>
              <a:rPr lang="zh-CN" altLang="en-US" sz="2400">
                <a:latin typeface="Times New Roman" panose="02020603050405020304" charset="0"/>
                <a:cs typeface="Times New Roman" panose="02020603050405020304" charset="0"/>
              </a:rPr>
              <a:t>date from around 3500 years ago. </a:t>
            </a:r>
            <a:r>
              <a:rPr lang="en-US" altLang="zh-CN" sz="2400">
                <a:latin typeface="Times New Roman" panose="02020603050405020304" charset="0"/>
                <a:cs typeface="Times New Roman" panose="02020603050405020304" charset="0"/>
              </a:rPr>
              <a:t> </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It had been suspected that the substance may have had a </a:t>
            </a:r>
            <a:r>
              <a:rPr lang="en-US" altLang="zh-CN" sz="2400">
                <a:solidFill>
                  <a:srgbClr val="0000FF"/>
                </a:solidFill>
                <a:latin typeface="Times New Roman" panose="02020603050405020304" charset="0"/>
                <a:cs typeface="Times New Roman" panose="02020603050405020304" charset="0"/>
              </a:rPr>
              <a:t>ferment</a:t>
            </a:r>
            <a:r>
              <a:rPr lang="en-US" altLang="zh-CN" sz="2400">
                <a:latin typeface="Times New Roman" panose="02020603050405020304" charset="0"/>
                <a:cs typeface="Times New Roman" panose="02020603050405020304" charset="0"/>
              </a:rPr>
              <a:t>ed dairy origin, </a:t>
            </a:r>
            <a:r>
              <a:rPr lang="en-US" altLang="zh-CN" sz="2400">
                <a:solidFill>
                  <a:schemeClr val="tx1"/>
                </a:solidFill>
                <a:latin typeface="Times New Roman" panose="02020603050405020304" charset="0"/>
                <a:cs typeface="Times New Roman" panose="02020603050405020304" charset="0"/>
              </a:rPr>
              <a:t>but </a:t>
            </a:r>
            <a:r>
              <a:rPr lang="en-US" altLang="zh-CN" sz="2400">
                <a:latin typeface="Times New Roman" panose="02020603050405020304" charset="0"/>
                <a:cs typeface="Times New Roman" panose="02020603050405020304" charset="0"/>
              </a:rPr>
              <a:t>only now have molecular tools been able __________ (confirm) this. </a:t>
            </a:r>
            <a:r>
              <a:rPr lang="en-US" altLang="zh-CN" sz="2400">
                <a:solidFill>
                  <a:schemeClr val="tx1"/>
                </a:solidFill>
                <a:latin typeface="Times New Roman" panose="02020603050405020304" charset="0"/>
                <a:cs typeface="Times New Roman" panose="02020603050405020304" charset="0"/>
              </a:rPr>
              <a:t>Based </a:t>
            </a:r>
            <a:r>
              <a:rPr lang="en-US" altLang="zh-CN" sz="2400">
                <a:latin typeface="Times New Roman" panose="02020603050405020304" charset="0"/>
                <a:cs typeface="Times New Roman" panose="02020603050405020304" charset="0"/>
              </a:rPr>
              <a:t>on the _________ (present) of yeast, lactic acid bacteria and proteins from ruminant milk, Qiaomei Fu at the Chinese Academy of Sciences in Beijing and her colleagues have identified the substance ____ a kind of kefir cheese. Kefir is a traditional drink made by fermenting milk </a:t>
            </a:r>
            <a:r>
              <a:rPr lang="en-US" altLang="zh-CN" sz="2400">
                <a:solidFill>
                  <a:schemeClr val="tx1"/>
                </a:solidFill>
                <a:latin typeface="Times New Roman" panose="02020603050405020304" charset="0"/>
                <a:cs typeface="Times New Roman" panose="02020603050405020304" charset="0"/>
              </a:rPr>
              <a:t>using </a:t>
            </a:r>
            <a:r>
              <a:rPr lang="en-US" altLang="zh-CN" sz="2400">
                <a:latin typeface="Times New Roman" panose="02020603050405020304" charset="0"/>
                <a:cs typeface="Times New Roman" panose="02020603050405020304" charset="0"/>
              </a:rPr>
              <a:t>kefir grains, _______ are pellets of microbial cultures, like a sourdough starter. </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________________________ there has been archaeological evidence from pottery of cheese-making from as long as 7000 years ago, no one has ever found such ancient cheese. The team _______ (spot) goat and cow DNA in the samples, but it appears that the milk from each of these animals was kept separate - unlike the mixed cheeses in many Middle Eastern cheese-making traditions. This may have been because goat’s milk is ______ (low) in lactose and so less likely to cause gut problems when __________ (consume).</a:t>
            </a:r>
            <a:endParaRPr lang="en-US" altLang="zh-CN" sz="2400">
              <a:latin typeface="Times New Roman" panose="02020603050405020304" charset="0"/>
              <a:cs typeface="Times New Roman" panose="02020603050405020304" charset="0"/>
            </a:endParaRPr>
          </a:p>
        </p:txBody>
      </p:sp>
      <p:sp>
        <p:nvSpPr>
          <p:cNvPr id="3" name="文本框 2"/>
          <p:cNvSpPr txBox="1"/>
          <p:nvPr/>
        </p:nvSpPr>
        <p:spPr>
          <a:xfrm>
            <a:off x="765810" y="638810"/>
            <a:ext cx="1623695"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mysterious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60325" y="1699895"/>
            <a:ext cx="1024890"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bodies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5" name="文本框 4"/>
          <p:cNvSpPr txBox="1"/>
          <p:nvPr/>
        </p:nvSpPr>
        <p:spPr>
          <a:xfrm>
            <a:off x="4665980" y="2437765"/>
            <a:ext cx="1739265"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to confirm</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9749790" y="2437765"/>
            <a:ext cx="1704975"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presence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182880" y="3913505"/>
            <a:ext cx="1024890"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which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569595" y="4281805"/>
            <a:ext cx="3730625"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While / Although / Though</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8679815" y="5768975"/>
            <a:ext cx="1025525"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lower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13" name="文本框 12"/>
          <p:cNvSpPr txBox="1"/>
          <p:nvPr/>
        </p:nvSpPr>
        <p:spPr>
          <a:xfrm>
            <a:off x="5735955" y="6110605"/>
            <a:ext cx="1451610"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consumed</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11233150" y="3198495"/>
            <a:ext cx="531495"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as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nvSpPr>
        <p:spPr>
          <a:xfrm>
            <a:off x="1328420" y="5004435"/>
            <a:ext cx="1372235" cy="491490"/>
          </a:xfrm>
          <a:prstGeom prst="rect">
            <a:avLst/>
          </a:prstGeom>
          <a:noFill/>
        </p:spPr>
        <p:txBody>
          <a:bodyPr wrap="square" rtlCol="0" anchor="t">
            <a:spAutoFit/>
          </a:bodyPr>
          <a:p>
            <a:r>
              <a:rPr sz="2600">
                <a:solidFill>
                  <a:srgbClr val="FF0000"/>
                </a:solidFill>
                <a:latin typeface="Times New Roman" panose="02020603050405020304" charset="0"/>
                <a:cs typeface="Times New Roman" panose="02020603050405020304" charset="0"/>
                <a:sym typeface="+mn-ea"/>
              </a:rPr>
              <a:t>spotted </a:t>
            </a:r>
            <a:endParaRPr lang="zh-CN" altLang="en-US" sz="26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12" grpId="0"/>
      <p:bldP spid="13" grpId="0"/>
      <p:bldP spid="11" grpId="1"/>
      <p:bldP spid="3" grpId="1"/>
      <p:bldP spid="4" grpId="1"/>
      <p:bldP spid="5" grpId="1"/>
      <p:bldP spid="6" grpId="1"/>
      <p:bldP spid="7" grpId="1"/>
      <p:bldP spid="8" grpId="1"/>
      <p:bldP spid="12" grpId="1"/>
      <p:bldP spid="13" grpId="1"/>
      <p:bldP spid="15" grpId="0"/>
      <p:bldP spid="15" grpId="1"/>
      <p:bldP spid="16" grpId="0"/>
      <p:bldP spid="1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760730"/>
            <a:ext cx="11904980" cy="432943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solidFill>
                  <a:srgbClr val="0000FF"/>
                </a:solidFill>
                <a:latin typeface="Times New Roman" panose="02020603050405020304" charset="0"/>
                <a:cs typeface="Times New Roman" panose="02020603050405020304" charset="0"/>
                <a:sym typeface="+mn-ea"/>
              </a:rPr>
              <a:t>smear</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to spread an oily or soft substance over a surface in a rough or careless way（用油性或稀软物质）涂抹</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children had smeared mud on the walls. 那几个孩子往墙上抹了泥巴。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sz="2800">
                <a:solidFill>
                  <a:srgbClr val="0000FF"/>
                </a:solidFill>
                <a:latin typeface="Times New Roman" panose="02020603050405020304" charset="0"/>
                <a:cs typeface="Times New Roman" panose="02020603050405020304" charset="0"/>
                <a:sym typeface="+mn-ea"/>
              </a:rPr>
              <a:t>ferment</a:t>
            </a:r>
            <a:r>
              <a:rPr lang="en-US" altLang="zh-CN" sz="2800">
                <a:latin typeface="Times New Roman" panose="02020603050405020304" charset="0"/>
                <a:cs typeface="Times New Roman" panose="02020603050405020304" charset="0"/>
              </a:rPr>
              <a:t>:</a:t>
            </a:r>
            <a:r>
              <a:rPr lang="en-US" altLang="zh-CN" sz="2800"/>
              <a:t> </a:t>
            </a:r>
            <a:r>
              <a:rPr sz="2800">
                <a:latin typeface="Times New Roman" panose="02020603050405020304" charset="0"/>
                <a:ea typeface="华文中宋" panose="02010600040101010101" charset="-122"/>
                <a:cs typeface="Times New Roman" panose="02020603050405020304" charset="0"/>
              </a:rPr>
              <a:t>to experience a chemical change because of the action of yeast or bacteria, often changing sugar to alcohol（使）发酵</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cs typeface="Times New Roman" panose="02020603050405020304" charset="0"/>
              </a:rPr>
              <a:t>Red wine is fermented at a higher temperature than white.</a:t>
            </a:r>
            <a:r>
              <a:rPr lang="en-US"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红葡萄酒发酵的温度比白葡萄酒高。</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custDataLst>
              <p:tags r:id="rId1"/>
            </p:custDataLst>
          </p:nvPr>
        </p:nvSpPr>
        <p:spPr>
          <a:xfrm>
            <a:off x="185420" y="2251710"/>
            <a:ext cx="195707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1048605" name="文本框 2"/>
          <p:cNvSpPr txBox="1"/>
          <p:nvPr>
            <p:custDataLst>
              <p:tags r:id="rId2"/>
            </p:custDataLst>
          </p:nvPr>
        </p:nvSpPr>
        <p:spPr>
          <a:xfrm>
            <a:off x="259715" y="2754630"/>
            <a:ext cx="518350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 His face was smeared with mud.</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custDataLst>
              <p:tags r:id="rId3"/>
            </p:custDataLst>
          </p:nvPr>
        </p:nvSpPr>
        <p:spPr>
          <a:xfrm>
            <a:off x="269240" y="5769610"/>
            <a:ext cx="8734425"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Fruit juices ferment if they are kept for too long.</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custDataLst>
              <p:tags r:id="rId4"/>
            </p:custDataLst>
          </p:nvPr>
        </p:nvSpPr>
        <p:spPr>
          <a:xfrm>
            <a:off x="2395855" y="2235200"/>
            <a:ext cx="7722870" cy="521970"/>
          </a:xfrm>
          <a:prstGeom prst="rect">
            <a:avLst/>
          </a:prstGeom>
          <a:noFill/>
        </p:spPr>
        <p:txBody>
          <a:bodyPr wrap="square" rtlCol="0" anchor="t">
            <a:spAutoFit/>
          </a:bodyPr>
          <a:lstStyle/>
          <a:p>
            <a:r>
              <a:rPr lang="zh-CN" altLang="en-US" sz="2800">
                <a:ea typeface="华文中宋" panose="02010600040101010101" charset="-122"/>
              </a:rPr>
              <a:t>他的脸上沾满了泥。</a:t>
            </a:r>
            <a:endParaRPr lang="zh-CN" altLang="en-US" sz="2800">
              <a:ea typeface="华文中宋" panose="02010600040101010101" charset="-122"/>
            </a:endParaRPr>
          </a:p>
        </p:txBody>
      </p:sp>
      <p:cxnSp>
        <p:nvCxnSpPr>
          <p:cNvPr id="3145728" name="直接连接符 8"/>
          <p:cNvCxnSpPr/>
          <p:nvPr>
            <p:custDataLst>
              <p:tags r:id="rId5"/>
            </p:custDataLst>
          </p:nvPr>
        </p:nvCxnSpPr>
        <p:spPr>
          <a:xfrm flipV="1">
            <a:off x="311150" y="3215005"/>
            <a:ext cx="4944110" cy="2857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320675" y="6235065"/>
            <a:ext cx="7984490" cy="3810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95580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3" name="文本框 6"/>
          <p:cNvSpPr txBox="1"/>
          <p:nvPr>
            <p:custDataLst>
              <p:tags r:id="rId6"/>
            </p:custDataLst>
          </p:nvPr>
        </p:nvSpPr>
        <p:spPr>
          <a:xfrm>
            <a:off x="2528570" y="5248275"/>
            <a:ext cx="6112510" cy="521970"/>
          </a:xfrm>
          <a:prstGeom prst="rect">
            <a:avLst/>
          </a:prstGeom>
          <a:noFill/>
        </p:spPr>
        <p:txBody>
          <a:bodyPr wrap="square" rtlCol="0" anchor="t">
            <a:spAutoFit/>
          </a:bodyPr>
          <a:p>
            <a:r>
              <a:rPr lang="zh-CN" altLang="en-US" sz="2800">
                <a:ea typeface="华文中宋" panose="02010600040101010101" charset="-122"/>
              </a:rPr>
              <a:t>果汁存放过久就会发酵。</a:t>
            </a:r>
            <a:endParaRPr lang="zh-CN" altLang="en-US" sz="2800">
              <a:ea typeface="华文中宋" panose="02010600040101010101" charset="-122"/>
            </a:endParaRPr>
          </a:p>
        </p:txBody>
      </p:sp>
      <p:sp>
        <p:nvSpPr>
          <p:cNvPr id="2" name="文本框 1"/>
          <p:cNvSpPr txBox="1"/>
          <p:nvPr>
            <p:custDataLst>
              <p:tags r:id="rId7"/>
            </p:custDataLst>
          </p:nvPr>
        </p:nvSpPr>
        <p:spPr>
          <a:xfrm>
            <a:off x="269875" y="5225415"/>
            <a:ext cx="2035175"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5" end="5"/>
                                            </p:txEl>
                                          </p:spTgt>
                                        </p:tgtEl>
                                        <p:attrNameLst>
                                          <p:attrName>style.visibility</p:attrName>
                                        </p:attrNameLst>
                                      </p:cBhvr>
                                      <p:to>
                                        <p:strVal val="visible"/>
                                      </p:to>
                                    </p:set>
                                    <p:animEffect transition="in" filter="wipe(down)">
                                      <p:cBhvr>
                                        <p:cTn id="28" dur="500"/>
                                        <p:tgtEl>
                                          <p:spTgt spid="104860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linds(horizontal)">
                                      <p:cBhvr>
                                        <p:cTn id="33" dur="500"/>
                                        <p:tgtEl>
                                          <p:spTgt spid="2"/>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7" grpId="0"/>
      <p:bldP spid="1048607" grpId="1"/>
      <p:bldP spid="1048608" grpId="0"/>
      <p:bldP spid="3" grpId="0"/>
      <p:bldP spid="2"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custDataLst>
              <p:tags r:id="rId1"/>
            </p:custDataLst>
          </p:nvPr>
        </p:nvSpPr>
        <p:spPr>
          <a:xfrm>
            <a:off x="236220" y="851535"/>
            <a:ext cx="11597640" cy="268414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custDataLst>
              <p:tags r:id="rId2"/>
            </p:custDataLst>
          </p:nvPr>
        </p:nvSpPr>
        <p:spPr>
          <a:xfrm>
            <a:off x="342900" y="923925"/>
            <a:ext cx="11490960" cy="1831975"/>
          </a:xfrm>
          <a:prstGeom prst="rect">
            <a:avLst/>
          </a:prstGeom>
          <a:noFill/>
        </p:spPr>
        <p:txBody>
          <a:bodyPr wrap="square">
            <a:noAutofit/>
          </a:bodyPr>
          <a:lstStyle/>
          <a:p>
            <a:pPr algn="l"/>
            <a:r>
              <a:rPr lang="en-US" altLang="zh-CN" sz="2600">
                <a:latin typeface="Times New Roman" panose="02020603050405020304" charset="0"/>
                <a:cs typeface="Times New Roman" panose="02020603050405020304" charset="0"/>
                <a:sym typeface="+mn-ea"/>
              </a:rPr>
              <a:t>A mysterious white substance found on Bronze Age mummies in China is the world’s oldest cheese. The food remnants were found about two decades ago, smeared on the heads and necks of mummies found in the Xiaohe cemetery in Xinjiang province.    </a:t>
            </a:r>
            <a:endParaRPr lang="en-US" altLang="zh-CN" sz="2600">
              <a:latin typeface="Times New Roman" panose="02020603050405020304" charset="0"/>
              <a:cs typeface="Times New Roman" panose="02020603050405020304" charset="0"/>
              <a:sym typeface="+mn-ea"/>
            </a:endParaRPr>
          </a:p>
        </p:txBody>
      </p:sp>
      <p:sp>
        <p:nvSpPr>
          <p:cNvPr id="10" name="文本框 9"/>
          <p:cNvSpPr txBox="1"/>
          <p:nvPr>
            <p:custDataLst>
              <p:tags r:id="rId3"/>
            </p:custDataLst>
          </p:nvPr>
        </p:nvSpPr>
        <p:spPr>
          <a:xfrm>
            <a:off x="397510" y="2197100"/>
            <a:ext cx="11236325" cy="1198880"/>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在中国青铜时代的木乃伊上发现的一种神秘的白色物质是世界上最古老的奶酪。这些食物残渣大约</a:t>
            </a:r>
            <a:r>
              <a:rPr sz="2400">
                <a:latin typeface="Times New Roman" panose="02020603050405020304" charset="0"/>
                <a:ea typeface="华文中宋" panose="02010600040101010101" charset="-122"/>
                <a:cs typeface="Times New Roman" panose="02020603050405020304" charset="0"/>
                <a:sym typeface="+mn-ea"/>
              </a:rPr>
              <a:t>是在</a:t>
            </a:r>
            <a:r>
              <a:rPr sz="2400">
                <a:latin typeface="Times New Roman" panose="02020603050405020304" charset="0"/>
                <a:ea typeface="华文中宋" panose="02010600040101010101" charset="-122"/>
                <a:cs typeface="Times New Roman" panose="02020603050405020304" charset="0"/>
              </a:rPr>
              <a:t>20年前被发现的，涂在新疆省小河墓地发现的木乃伊的头部和颈部上。</a:t>
            </a:r>
            <a:endParaRPr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5" name="圆角矩形 4"/>
          <p:cNvSpPr/>
          <p:nvPr>
            <p:custDataLst>
              <p:tags r:id="rId4"/>
            </p:custDataLst>
          </p:nvPr>
        </p:nvSpPr>
        <p:spPr>
          <a:xfrm>
            <a:off x="245745" y="3987800"/>
            <a:ext cx="11588115" cy="242379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custDataLst>
              <p:tags r:id="rId5"/>
            </p:custDataLst>
          </p:nvPr>
        </p:nvSpPr>
        <p:spPr>
          <a:xfrm>
            <a:off x="342900" y="4041140"/>
            <a:ext cx="11291570" cy="129159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The team spotted goat and cow DNA in the samples, but it appears that the milk from each of these animals was kept separate - unlike the mixed cheeses in many Middle Eastern cheese-making traditions. </a:t>
            </a:r>
            <a:endParaRPr sz="2600">
              <a:latin typeface="Times New Roman" panose="02020603050405020304" charset="0"/>
              <a:cs typeface="Times New Roman" panose="02020603050405020304" charset="0"/>
              <a:sym typeface="+mn-ea"/>
            </a:endParaRPr>
          </a:p>
        </p:txBody>
      </p:sp>
      <p:sp>
        <p:nvSpPr>
          <p:cNvPr id="14" name="文本框 13"/>
          <p:cNvSpPr txBox="1"/>
          <p:nvPr>
            <p:custDataLst>
              <p:tags r:id="rId6"/>
            </p:custDataLst>
          </p:nvPr>
        </p:nvSpPr>
        <p:spPr>
          <a:xfrm>
            <a:off x="292735" y="5332730"/>
            <a:ext cx="11448415"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研究小组在样品中发现了山羊和奶牛的DNA，但这两种动物的牛奶似乎是分开的，不像许多中东奶酪制作传统中的混合奶酪。</a:t>
            </a:r>
            <a:endParaRPr sz="2400">
              <a:latin typeface="Times New Roman" panose="02020603050405020304" charset="0"/>
              <a:ea typeface="华文中宋" panose="02010600040101010101" charset="-122"/>
              <a:cs typeface="Times New Roman" panose="02020603050405020304" charset="0"/>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195" y="90805"/>
            <a:ext cx="11864975" cy="1106805"/>
          </a:xfrm>
          <a:prstGeom prst="rect">
            <a:avLst/>
          </a:prstGeom>
          <a:noFill/>
        </p:spPr>
        <p:txBody>
          <a:bodyPr wrap="square" rtlCol="0" anchor="t">
            <a:spAutoFit/>
          </a:bodyPr>
          <a:p>
            <a:pPr algn="ctr"/>
            <a:r>
              <a:rPr lang="en-US" altLang="zh-CN" sz="3000" b="1">
                <a:latin typeface="Times New Roman" panose="02020603050405020304" charset="0"/>
                <a:cs typeface="Times New Roman" panose="02020603050405020304" charset="0"/>
              </a:rPr>
              <a:t>4. Box office success now measured by capturing the zeitgeist</a:t>
            </a:r>
            <a:r>
              <a:rPr lang="en-US" sz="3000" b="1">
                <a:latin typeface="Times New Roman" panose="02020603050405020304" charset="0"/>
                <a:cs typeface="Times New Roman" panose="02020603050405020304" charset="0"/>
              </a:rPr>
              <a:t> </a:t>
            </a:r>
            <a:r>
              <a:rPr lang="en-US" sz="3600" b="1"/>
              <a:t>             </a:t>
            </a:r>
            <a:r>
              <a:rPr sz="3000" b="1">
                <a:solidFill>
                  <a:srgbClr val="ED7D31"/>
                </a:solidFill>
                <a:latin typeface="微软雅黑" panose="020B0503020204020204" charset="-122"/>
                <a:ea typeface="微软雅黑" panose="020B0503020204020204" charset="-122"/>
                <a:cs typeface="微软雅黑" panose="020B0503020204020204" charset="-122"/>
              </a:rPr>
              <a:t>时代精神</a:t>
            </a:r>
            <a:r>
              <a:rPr lang="en-US" sz="3000" b="1">
                <a:solidFill>
                  <a:srgbClr val="ED7D31"/>
                </a:solidFill>
                <a:latin typeface="微软雅黑" panose="020B0503020204020204" charset="-122"/>
                <a:ea typeface="微软雅黑" panose="020B0503020204020204" charset="-122"/>
                <a:cs typeface="微软雅黑" panose="020B0503020204020204" charset="-122"/>
              </a:rPr>
              <a:t>——</a:t>
            </a:r>
            <a:r>
              <a:rPr sz="3000" b="1">
                <a:solidFill>
                  <a:srgbClr val="ED7D31"/>
                </a:solidFill>
                <a:latin typeface="微软雅黑" panose="020B0503020204020204" charset="-122"/>
                <a:ea typeface="微软雅黑" panose="020B0503020204020204" charset="-122"/>
                <a:cs typeface="微软雅黑" panose="020B0503020204020204" charset="-122"/>
              </a:rPr>
              <a:t>衡量票房成功与否的标准</a:t>
            </a:r>
            <a:endParaRPr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1"/>
          <a:stretch>
            <a:fillRect/>
          </a:stretch>
        </p:blipFill>
        <p:spPr>
          <a:xfrm>
            <a:off x="2458085" y="1510030"/>
            <a:ext cx="6825615" cy="48799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485140"/>
            <a:ext cx="12192000" cy="6054725"/>
          </a:xfrm>
          <a:prstGeom prst="rect">
            <a:avLst/>
          </a:prstGeom>
          <a:noFill/>
        </p:spPr>
        <p:txBody>
          <a:bodyPr wrap="square" rtlCol="0" anchor="t">
            <a:spAutoFit/>
          </a:bodyPr>
          <a:p>
            <a:pPr indent="0" algn="just" fontAlgn="auto">
              <a:lnSpc>
                <a:spcPts val="3100"/>
              </a:lnSpc>
            </a:pPr>
            <a:r>
              <a:rPr lang="en-US" sz="1900">
                <a:latin typeface="Times New Roman" panose="02020603050405020304" charset="0"/>
                <a:cs typeface="Times New Roman" panose="02020603050405020304" charset="0"/>
              </a:rPr>
              <a:t> </a:t>
            </a:r>
            <a:r>
              <a:rPr lang="en-US" sz="2400">
                <a:latin typeface="Times New Roman" panose="02020603050405020304" charset="0"/>
                <a:cs typeface="Times New Roman" panose="02020603050405020304" charset="0"/>
              </a:rPr>
              <a:t>      </a:t>
            </a:r>
            <a:r>
              <a:rPr sz="2300">
                <a:latin typeface="Times New Roman" panose="02020603050405020304" charset="0"/>
                <a:cs typeface="Times New Roman" panose="02020603050405020304" charset="0"/>
              </a:rPr>
              <a:t>The fall box-office season is </a:t>
            </a:r>
            <a:r>
              <a:rPr lang="en-US" sz="2300">
                <a:latin typeface="Times New Roman" panose="02020603050405020304" charset="0"/>
                <a:cs typeface="Times New Roman" panose="02020603050405020304" charset="0"/>
              </a:rPr>
              <a:t>____</a:t>
            </a:r>
            <a:r>
              <a:rPr sz="2300">
                <a:latin typeface="Times New Roman" panose="02020603050405020304" charset="0"/>
                <a:cs typeface="Times New Roman" panose="02020603050405020304" charset="0"/>
              </a:rPr>
              <a:t> odd stew, a real gumbo of opportunistically timed horror movies, Hollywood blockbusters and artsy festival darlings hoping to get mainstream attention and Oscar buzz as “Wicked” and“Gladiator II” prepare </a:t>
            </a:r>
            <a:r>
              <a:rPr lang="en-US" sz="2300">
                <a:latin typeface="Times New Roman" panose="02020603050405020304" charset="0"/>
                <a:cs typeface="Times New Roman" panose="02020603050405020304" charset="0"/>
              </a:rPr>
              <a:t>______ (</a:t>
            </a:r>
            <a:r>
              <a:rPr sz="2300">
                <a:latin typeface="Times New Roman" panose="02020603050405020304" charset="0"/>
                <a:cs typeface="Times New Roman" panose="02020603050405020304" charset="0"/>
              </a:rPr>
              <a:t>take</a:t>
            </a:r>
            <a:r>
              <a:rPr lang="en-US" sz="2300">
                <a:latin typeface="Times New Roman" panose="02020603050405020304" charset="0"/>
                <a:cs typeface="Times New Roman" panose="02020603050405020304" charset="0"/>
              </a:rPr>
              <a:t>)</a:t>
            </a:r>
            <a:r>
              <a:rPr sz="2300">
                <a:latin typeface="Times New Roman" panose="02020603050405020304" charset="0"/>
                <a:cs typeface="Times New Roman" panose="02020603050405020304" charset="0"/>
              </a:rPr>
              <a:t> over cinemas ahead of Thanksgiving.</a:t>
            </a:r>
            <a:endParaRPr sz="2300">
              <a:latin typeface="Times New Roman" panose="02020603050405020304" charset="0"/>
              <a:cs typeface="Times New Roman" panose="02020603050405020304" charset="0"/>
            </a:endParaRPr>
          </a:p>
          <a:p>
            <a:pPr indent="0" algn="just" fontAlgn="auto">
              <a:lnSpc>
                <a:spcPts val="3100"/>
              </a:lnSpc>
            </a:pPr>
            <a:r>
              <a:rPr lang="en-US" sz="2300">
                <a:latin typeface="Times New Roman" panose="02020603050405020304" charset="0"/>
                <a:cs typeface="Times New Roman" panose="02020603050405020304" charset="0"/>
              </a:rPr>
              <a:t>       </a:t>
            </a:r>
            <a:r>
              <a:rPr sz="2300">
                <a:latin typeface="Times New Roman" panose="02020603050405020304" charset="0"/>
                <a:cs typeface="Times New Roman" panose="02020603050405020304" charset="0"/>
              </a:rPr>
              <a:t>Overall domestic revenue numbers in 2024 </a:t>
            </a:r>
            <a:r>
              <a:rPr lang="en-US" sz="2300">
                <a:latin typeface="Times New Roman" panose="02020603050405020304" charset="0"/>
                <a:cs typeface="Times New Roman" panose="02020603050405020304" charset="0"/>
              </a:rPr>
              <a:t>_____</a:t>
            </a:r>
            <a:r>
              <a:rPr sz="2300">
                <a:latin typeface="Times New Roman" panose="02020603050405020304" charset="0"/>
                <a:cs typeface="Times New Roman" panose="02020603050405020304" charset="0"/>
              </a:rPr>
              <a:t> </a:t>
            </a:r>
            <a:r>
              <a:rPr lang="en-US" sz="2300">
                <a:latin typeface="Times New Roman" panose="02020603050405020304" charset="0"/>
                <a:cs typeface="Times New Roman" panose="02020603050405020304" charset="0"/>
                <a:sym typeface="+mn-ea"/>
              </a:rPr>
              <a:t>(b</a:t>
            </a:r>
            <a:r>
              <a:rPr sz="2300">
                <a:latin typeface="Times New Roman" panose="02020603050405020304" charset="0"/>
                <a:cs typeface="Times New Roman" panose="02020603050405020304" charset="0"/>
                <a:sym typeface="+mn-ea"/>
              </a:rPr>
              <a:t>e</a:t>
            </a:r>
            <a:r>
              <a:rPr lang="en-US" sz="2300">
                <a:latin typeface="Times New Roman" panose="02020603050405020304" charset="0"/>
                <a:cs typeface="Times New Roman" panose="02020603050405020304" charset="0"/>
                <a:sym typeface="+mn-ea"/>
              </a:rPr>
              <a:t>)</a:t>
            </a:r>
            <a:r>
              <a:rPr sz="2300">
                <a:latin typeface="Times New Roman" panose="02020603050405020304" charset="0"/>
                <a:cs typeface="Times New Roman" panose="02020603050405020304" charset="0"/>
              </a:rPr>
              <a:t>still down about 11% from last year and </a:t>
            </a:r>
            <a:r>
              <a:rPr lang="en-US" sz="2300">
                <a:latin typeface="Times New Roman" panose="02020603050405020304" charset="0"/>
                <a:cs typeface="Times New Roman" panose="02020603050405020304" charset="0"/>
              </a:rPr>
              <a:t>____________ (</a:t>
            </a:r>
            <a:r>
              <a:rPr sz="2300">
                <a:latin typeface="Times New Roman" panose="02020603050405020304" charset="0"/>
                <a:cs typeface="Times New Roman" panose="02020603050405020304" charset="0"/>
              </a:rPr>
              <a:t>significant</a:t>
            </a:r>
            <a:r>
              <a:rPr lang="en-US" sz="2300">
                <a:latin typeface="Times New Roman" panose="02020603050405020304" charset="0"/>
                <a:cs typeface="Times New Roman" panose="02020603050405020304" charset="0"/>
              </a:rPr>
              <a:t>)</a:t>
            </a:r>
            <a:r>
              <a:rPr sz="2300">
                <a:latin typeface="Times New Roman" panose="02020603050405020304" charset="0"/>
                <a:cs typeface="Times New Roman" panose="02020603050405020304" charset="0"/>
              </a:rPr>
              <a:t> worse compared with pre-pandemic levels.</a:t>
            </a:r>
            <a:endParaRPr sz="2300">
              <a:latin typeface="Times New Roman" panose="02020603050405020304" charset="0"/>
              <a:cs typeface="Times New Roman" panose="02020603050405020304" charset="0"/>
            </a:endParaRPr>
          </a:p>
          <a:p>
            <a:pPr indent="0" algn="just" fontAlgn="auto">
              <a:lnSpc>
                <a:spcPts val="3100"/>
              </a:lnSpc>
            </a:pPr>
            <a:r>
              <a:rPr lang="en-US" sz="2300">
                <a:latin typeface="Times New Roman" panose="02020603050405020304" charset="0"/>
                <a:cs typeface="Times New Roman" panose="02020603050405020304" charset="0"/>
              </a:rPr>
              <a:t>       </a:t>
            </a:r>
            <a:r>
              <a:rPr sz="2300">
                <a:latin typeface="Times New Roman" panose="02020603050405020304" charset="0"/>
                <a:cs typeface="Times New Roman" panose="02020603050405020304" charset="0"/>
              </a:rPr>
              <a:t>As the box office has slowly recovered, it’s become increasingly clear that </a:t>
            </a:r>
            <a:r>
              <a:rPr lang="en-US" sz="2300">
                <a:latin typeface="Times New Roman" panose="02020603050405020304" charset="0"/>
                <a:cs typeface="Times New Roman" panose="02020603050405020304" charset="0"/>
              </a:rPr>
              <a:t>_____ </a:t>
            </a:r>
            <a:r>
              <a:rPr sz="2300">
                <a:latin typeface="Times New Roman" panose="02020603050405020304" charset="0"/>
                <a:cs typeface="Times New Roman" panose="02020603050405020304" charset="0"/>
              </a:rPr>
              <a:t>determines a movie’s success or failure isn’t some microtrend in audience </a:t>
            </a:r>
            <a:r>
              <a:rPr lang="en-US" sz="2300">
                <a:latin typeface="Times New Roman" panose="02020603050405020304" charset="0"/>
                <a:cs typeface="Times New Roman" panose="02020603050405020304" charset="0"/>
              </a:rPr>
              <a:t>___________ (</a:t>
            </a:r>
            <a:r>
              <a:rPr sz="2300">
                <a:latin typeface="Times New Roman" panose="02020603050405020304" charset="0"/>
                <a:cs typeface="Times New Roman" panose="02020603050405020304" charset="0"/>
              </a:rPr>
              <a:t>preference</a:t>
            </a:r>
            <a:r>
              <a:rPr lang="en-US" sz="2300">
                <a:latin typeface="Times New Roman" panose="02020603050405020304" charset="0"/>
                <a:cs typeface="Times New Roman" panose="02020603050405020304" charset="0"/>
              </a:rPr>
              <a:t>)</a:t>
            </a:r>
            <a:r>
              <a:rPr sz="2300">
                <a:latin typeface="Times New Roman" panose="02020603050405020304" charset="0"/>
                <a:cs typeface="Times New Roman" panose="02020603050405020304" charset="0"/>
              </a:rPr>
              <a:t>, as fun as it is to try to identify those. It’s about whether the films in question tap into a current mood</a:t>
            </a:r>
            <a:r>
              <a:rPr lang="en-US" sz="2300">
                <a:latin typeface="Times New Roman" panose="02020603050405020304" charset="0"/>
                <a:cs typeface="Times New Roman" panose="02020603050405020304" charset="0"/>
              </a:rPr>
              <a:t> </a:t>
            </a:r>
            <a:r>
              <a:rPr sz="2300">
                <a:latin typeface="Times New Roman" panose="02020603050405020304" charset="0"/>
                <a:cs typeface="Times New Roman" panose="02020603050405020304" charset="0"/>
              </a:rPr>
              <a:t>in the culture. </a:t>
            </a:r>
            <a:endParaRPr sz="2300">
              <a:latin typeface="Times New Roman" panose="02020603050405020304" charset="0"/>
              <a:cs typeface="Times New Roman" panose="02020603050405020304" charset="0"/>
            </a:endParaRPr>
          </a:p>
          <a:p>
            <a:pPr indent="0" algn="just" fontAlgn="auto">
              <a:lnSpc>
                <a:spcPts val="3100"/>
              </a:lnSpc>
            </a:pPr>
            <a:r>
              <a:rPr lang="en-US" sz="2300">
                <a:latin typeface="Times New Roman" panose="02020603050405020304" charset="0"/>
                <a:cs typeface="Times New Roman" panose="02020603050405020304" charset="0"/>
              </a:rPr>
              <a:t>      </a:t>
            </a:r>
            <a:r>
              <a:rPr sz="2300">
                <a:latin typeface="Times New Roman" panose="02020603050405020304" charset="0"/>
                <a:cs typeface="Times New Roman" panose="02020603050405020304" charset="0"/>
              </a:rPr>
              <a:t>The latest film to fail to capture the moment came over the weekend, with Todd Phillips’ “Joker: Folie à Deux” </a:t>
            </a:r>
            <a:r>
              <a:rPr lang="en-US" sz="2300">
                <a:latin typeface="Times New Roman" panose="02020603050405020304" charset="0"/>
                <a:cs typeface="Times New Roman" panose="02020603050405020304" charset="0"/>
              </a:rPr>
              <a:t>_______ (</a:t>
            </a:r>
            <a:r>
              <a:rPr sz="2300">
                <a:latin typeface="Times New Roman" panose="02020603050405020304" charset="0"/>
                <a:cs typeface="Times New Roman" panose="02020603050405020304" charset="0"/>
              </a:rPr>
              <a:t>arriv</a:t>
            </a:r>
            <a:r>
              <a:rPr lang="en-US" sz="2300">
                <a:latin typeface="Times New Roman" panose="02020603050405020304" charset="0"/>
                <a:cs typeface="Times New Roman" panose="02020603050405020304" charset="0"/>
              </a:rPr>
              <a:t>e)</a:t>
            </a:r>
            <a:r>
              <a:rPr sz="2300">
                <a:latin typeface="Times New Roman" panose="02020603050405020304" charset="0"/>
                <a:cs typeface="Times New Roman" panose="02020603050405020304" charset="0"/>
              </a:rPr>
              <a:t> in theaters to disappointing ticket sales and </a:t>
            </a:r>
            <a:r>
              <a:rPr lang="en-US" altLang="zh-CN" sz="2300">
                <a:solidFill>
                  <a:srgbClr val="0000FF"/>
                </a:solidFill>
                <a:latin typeface="Times New Roman" panose="02020603050405020304" charset="0"/>
                <a:cs typeface="Times New Roman" panose="02020603050405020304" charset="0"/>
              </a:rPr>
              <a:t>crushing</a:t>
            </a:r>
            <a:r>
              <a:rPr sz="2300">
                <a:latin typeface="Times New Roman" panose="02020603050405020304" charset="0"/>
                <a:cs typeface="Times New Roman" panose="02020603050405020304" charset="0"/>
              </a:rPr>
              <a:t> audience reviews. The first “Joker” opened with $96 million domestically and </a:t>
            </a:r>
            <a:r>
              <a:rPr lang="en-US" sz="2300">
                <a:latin typeface="Times New Roman" panose="02020603050405020304" charset="0"/>
                <a:cs typeface="Times New Roman" panose="02020603050405020304" charset="0"/>
              </a:rPr>
              <a:t>_____ (</a:t>
            </a:r>
            <a:r>
              <a:rPr sz="2300">
                <a:latin typeface="Times New Roman" panose="02020603050405020304" charset="0"/>
                <a:cs typeface="Times New Roman" panose="02020603050405020304" charset="0"/>
              </a:rPr>
              <a:t>end</a:t>
            </a:r>
            <a:r>
              <a:rPr lang="en-US" sz="2300">
                <a:latin typeface="Times New Roman" panose="02020603050405020304" charset="0"/>
                <a:cs typeface="Times New Roman" panose="02020603050405020304" charset="0"/>
              </a:rPr>
              <a:t>)</a:t>
            </a:r>
            <a:r>
              <a:rPr sz="2300">
                <a:latin typeface="Times New Roman" panose="02020603050405020304" charset="0"/>
                <a:cs typeface="Times New Roman" panose="02020603050405020304" charset="0"/>
              </a:rPr>
              <a:t> up grossing $1 billion worldwide. It was also nominated for best picture at the Oscars </a:t>
            </a:r>
            <a:r>
              <a:rPr lang="en-US" sz="2300">
                <a:latin typeface="Times New Roman" panose="02020603050405020304" charset="0"/>
                <a:cs typeface="Times New Roman" panose="02020603050405020304" charset="0"/>
              </a:rPr>
              <a:t>_____ </a:t>
            </a:r>
            <a:r>
              <a:rPr sz="2300">
                <a:latin typeface="Times New Roman" panose="02020603050405020304" charset="0"/>
                <a:cs typeface="Times New Roman" panose="02020603050405020304" charset="0"/>
              </a:rPr>
              <a:t> won for actor and original score. </a:t>
            </a:r>
            <a:endParaRPr sz="2300">
              <a:latin typeface="Times New Roman" panose="02020603050405020304" charset="0"/>
              <a:cs typeface="Times New Roman" panose="02020603050405020304" charset="0"/>
            </a:endParaRPr>
          </a:p>
          <a:p>
            <a:pPr indent="0" algn="just" fontAlgn="auto">
              <a:lnSpc>
                <a:spcPts val="3100"/>
              </a:lnSpc>
            </a:pPr>
            <a:r>
              <a:rPr lang="en-US" sz="2300">
                <a:latin typeface="Times New Roman" panose="02020603050405020304" charset="0"/>
                <a:cs typeface="Times New Roman" panose="02020603050405020304" charset="0"/>
              </a:rPr>
              <a:t>       </a:t>
            </a:r>
            <a:r>
              <a:rPr sz="2300">
                <a:latin typeface="Times New Roman" panose="02020603050405020304" charset="0"/>
                <a:cs typeface="Times New Roman" panose="02020603050405020304" charset="0"/>
              </a:rPr>
              <a:t>But this is a </a:t>
            </a:r>
            <a:r>
              <a:rPr lang="en-US" altLang="zh-CN" sz="2300">
                <a:solidFill>
                  <a:srgbClr val="0000FF"/>
                </a:solidFill>
                <a:latin typeface="Times New Roman" panose="02020603050405020304" charset="0"/>
                <a:cs typeface="Times New Roman" panose="02020603050405020304" charset="0"/>
              </a:rPr>
              <a:t>grim</a:t>
            </a:r>
            <a:r>
              <a:rPr sz="2300">
                <a:latin typeface="Times New Roman" panose="02020603050405020304" charset="0"/>
                <a:cs typeface="Times New Roman" panose="02020603050405020304" charset="0"/>
              </a:rPr>
              <a:t> franchise, and it’s unclear whether today’s audiences are in the mood, given the grimness Americans are inundated with </a:t>
            </a:r>
            <a:r>
              <a:rPr lang="en-US" sz="2300">
                <a:latin typeface="Times New Roman" panose="02020603050405020304" charset="0"/>
                <a:cs typeface="Times New Roman" panose="02020603050405020304" charset="0"/>
              </a:rPr>
              <a:t>____ </a:t>
            </a:r>
            <a:r>
              <a:rPr sz="2300">
                <a:latin typeface="Times New Roman" panose="02020603050405020304" charset="0"/>
                <a:cs typeface="Times New Roman" panose="02020603050405020304" charset="0"/>
              </a:rPr>
              <a:t> an everyday basis. And mood, it seems, counts for a lot. </a:t>
            </a:r>
            <a:endParaRPr sz="2300">
              <a:latin typeface="Times New Roman" panose="02020603050405020304" charset="0"/>
              <a:cs typeface="Times New Roman" panose="02020603050405020304" charset="0"/>
            </a:endParaRPr>
          </a:p>
        </p:txBody>
      </p:sp>
      <p:sp>
        <p:nvSpPr>
          <p:cNvPr id="2" name="文本框 4"/>
          <p:cNvSpPr txBox="1"/>
          <p:nvPr>
            <p:custDataLst>
              <p:tags r:id="rId1"/>
            </p:custDataLst>
          </p:nvPr>
        </p:nvSpPr>
        <p:spPr>
          <a:xfrm>
            <a:off x="2457450" y="24765"/>
            <a:ext cx="9386570" cy="460375"/>
          </a:xfrm>
          <a:prstGeom prst="rect">
            <a:avLst/>
          </a:prstGeom>
          <a:noFill/>
        </p:spPr>
        <p:txBody>
          <a:bodyPr wrap="square" rtlCol="0">
            <a:spAutoFit/>
          </a:bodyPr>
          <a:p>
            <a:pPr algn="l">
              <a:buClrTx/>
              <a:buSzTx/>
              <a:buFontTx/>
            </a:pPr>
            <a:r>
              <a:rPr lang="en-US" sz="2400" b="1" i="1">
                <a:solidFill>
                  <a:srgbClr val="ED7D31"/>
                </a:solidFill>
                <a:latin typeface="微软雅黑" panose="020B0503020204020204" charset="-122"/>
                <a:ea typeface="微软雅黑" panose="020B0503020204020204" charset="-122"/>
                <a:cs typeface="微软雅黑" panose="020B0503020204020204" charset="-122"/>
              </a:rPr>
              <a:t>Los Angeles Times</a:t>
            </a:r>
            <a:r>
              <a:rPr sz="2400" b="1" i="1">
                <a:solidFill>
                  <a:srgbClr val="ED7D31"/>
                </a:solidFill>
                <a:latin typeface="微软雅黑" panose="020B0503020204020204" charset="-122"/>
                <a:ea typeface="微软雅黑" panose="020B0503020204020204" charset="-122"/>
                <a:cs typeface="微软雅黑" panose="020B0503020204020204" charset="-122"/>
              </a:rPr>
              <a:t> </a:t>
            </a:r>
            <a:r>
              <a:rPr sz="2400" b="1">
                <a:solidFill>
                  <a:srgbClr val="ED7D31"/>
                </a:solidFill>
                <a:latin typeface="微软雅黑" panose="020B0503020204020204" charset="-122"/>
                <a:ea typeface="微软雅黑" panose="020B0503020204020204" charset="-122"/>
                <a:cs typeface="微软雅黑" panose="020B0503020204020204" charset="-122"/>
              </a:rPr>
              <a:t>(</a:t>
            </a:r>
            <a:r>
              <a:rPr sz="2400" b="1">
                <a:solidFill>
                  <a:srgbClr val="ED7D31"/>
                </a:solidFill>
                <a:latin typeface="微软雅黑" panose="020B0503020204020204" charset="-122"/>
                <a:ea typeface="微软雅黑" panose="020B0503020204020204" charset="-122"/>
                <a:cs typeface="微软雅黑" panose="020B0503020204020204" charset="-122"/>
                <a:sym typeface="+mn-ea"/>
              </a:rPr>
              <a:t>October </a:t>
            </a:r>
            <a:r>
              <a:rPr lang="en-US" sz="2400" b="1">
                <a:solidFill>
                  <a:srgbClr val="ED7D31"/>
                </a:solidFill>
                <a:latin typeface="微软雅黑" panose="020B0503020204020204" charset="-122"/>
                <a:ea typeface="微软雅黑" panose="020B0503020204020204" charset="-122"/>
                <a:cs typeface="微软雅黑" panose="020B0503020204020204" charset="-122"/>
                <a:sym typeface="+mn-ea"/>
              </a:rPr>
              <a:t>7</a:t>
            </a:r>
            <a:r>
              <a:rPr sz="2400" b="1">
                <a:solidFill>
                  <a:srgbClr val="ED7D31"/>
                </a:solidFill>
                <a:latin typeface="微软雅黑" panose="020B0503020204020204" charset="-122"/>
                <a:ea typeface="微软雅黑" panose="020B0503020204020204" charset="-122"/>
                <a:cs typeface="微软雅黑" panose="020B0503020204020204" charset="-122"/>
                <a:sym typeface="+mn-ea"/>
              </a:rPr>
              <a:t>, 202</a:t>
            </a:r>
            <a:r>
              <a:rPr sz="2400" b="1">
                <a:solidFill>
                  <a:srgbClr val="ED7D31"/>
                </a:solidFill>
                <a:latin typeface="微软雅黑" panose="020B0503020204020204" charset="-122"/>
                <a:ea typeface="微软雅黑" panose="020B0503020204020204" charset="-122"/>
                <a:cs typeface="微软雅黑" panose="020B0503020204020204" charset="-122"/>
              </a:rPr>
              <a:t>4  </a:t>
            </a:r>
            <a:r>
              <a:rPr lang="en-US" sz="2400" b="1">
                <a:solidFill>
                  <a:srgbClr val="ED7D31"/>
                </a:solidFill>
                <a:latin typeface="微软雅黑" panose="020B0503020204020204" charset="-122"/>
                <a:ea typeface="微软雅黑" panose="020B0503020204020204" charset="-122"/>
                <a:cs typeface="微软雅黑" panose="020B0503020204020204" charset="-122"/>
              </a:rPr>
              <a:t>A9)</a:t>
            </a:r>
            <a:endParaRPr lang="en-US" sz="24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13" name="文本框 16"/>
          <p:cNvSpPr txBox="1"/>
          <p:nvPr>
            <p:custDataLst>
              <p:tags r:id="rId2"/>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5" name="文本框 14"/>
          <p:cNvSpPr txBox="1"/>
          <p:nvPr/>
        </p:nvSpPr>
        <p:spPr>
          <a:xfrm>
            <a:off x="4378325" y="549910"/>
            <a:ext cx="1343025"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an </a:t>
            </a:r>
            <a:endParaRPr sz="24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6080760" y="1339215"/>
            <a:ext cx="1028065"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400">
                <a:solidFill>
                  <a:srgbClr val="FF0000"/>
                </a:solidFill>
                <a:latin typeface="Times New Roman" panose="02020603050405020304" charset="0"/>
                <a:cs typeface="Times New Roman" panose="02020603050405020304" charset="0"/>
                <a:sym typeface="+mn-ea"/>
              </a:rPr>
              <a:t>to take</a:t>
            </a:r>
            <a:endParaRPr lang="en-US" sz="24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6080760" y="1765935"/>
            <a:ext cx="1303655"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are</a:t>
            </a:r>
            <a:endParaRPr sz="24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196850" y="2077085"/>
            <a:ext cx="167386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significantly </a:t>
            </a:r>
            <a:endParaRPr sz="24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9746615" y="2528570"/>
            <a:ext cx="1158875"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400">
                <a:solidFill>
                  <a:srgbClr val="FF0000"/>
                </a:solidFill>
                <a:latin typeface="Times New Roman" panose="02020603050405020304" charset="0"/>
                <a:cs typeface="Times New Roman" panose="02020603050405020304" charset="0"/>
                <a:sym typeface="+mn-ea"/>
              </a:rPr>
              <a:t>what</a:t>
            </a:r>
            <a:r>
              <a:rPr sz="2400">
                <a:solidFill>
                  <a:srgbClr val="FF0000"/>
                </a:solidFill>
                <a:latin typeface="Times New Roman" panose="02020603050405020304" charset="0"/>
                <a:cs typeface="Times New Roman" panose="02020603050405020304" charset="0"/>
                <a:sym typeface="+mn-ea"/>
              </a:rPr>
              <a:t> </a:t>
            </a:r>
            <a:endParaRPr sz="24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7384415" y="2897505"/>
            <a:ext cx="1532255"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preferences</a:t>
            </a:r>
            <a:endParaRPr sz="240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1779270" y="4077970"/>
            <a:ext cx="115062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arriving</a:t>
            </a:r>
            <a:endParaRPr sz="24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7732395" y="4505325"/>
            <a:ext cx="1426845"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ended</a:t>
            </a:r>
            <a:endParaRPr sz="24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8001635" y="4874260"/>
            <a:ext cx="573405"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400">
                <a:solidFill>
                  <a:srgbClr val="FF0000"/>
                </a:solidFill>
                <a:latin typeface="Times New Roman" panose="02020603050405020304" charset="0"/>
                <a:cs typeface="Times New Roman" panose="02020603050405020304" charset="0"/>
                <a:sym typeface="+mn-ea"/>
              </a:rPr>
              <a:t>and</a:t>
            </a:r>
            <a:r>
              <a:rPr sz="2400">
                <a:solidFill>
                  <a:srgbClr val="FF0000"/>
                </a:solidFill>
                <a:latin typeface="Times New Roman" panose="02020603050405020304" charset="0"/>
                <a:cs typeface="Times New Roman" panose="02020603050405020304" charset="0"/>
                <a:sym typeface="+mn-ea"/>
              </a:rPr>
              <a:t> </a:t>
            </a:r>
            <a:endParaRPr sz="2400">
              <a:solidFill>
                <a:srgbClr val="FF0000"/>
              </a:solidFill>
              <a:latin typeface="Times New Roman" panose="02020603050405020304" charset="0"/>
              <a:cs typeface="Times New Roman" panose="02020603050405020304" charset="0"/>
              <a:sym typeface="+mn-ea"/>
            </a:endParaRPr>
          </a:p>
        </p:txBody>
      </p:sp>
      <p:sp>
        <p:nvSpPr>
          <p:cNvPr id="14" name="文本框 13"/>
          <p:cNvSpPr txBox="1"/>
          <p:nvPr/>
        </p:nvSpPr>
        <p:spPr>
          <a:xfrm>
            <a:off x="4874260" y="6061075"/>
            <a:ext cx="1268095"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on </a:t>
            </a:r>
            <a:endParaRPr sz="24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down)">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5" grpId="0" bldLvl="0" animBg="1"/>
      <p:bldP spid="4" grpId="0" bldLvl="0" animBg="1"/>
      <p:bldP spid="6" grpId="0" bldLvl="0" animBg="1"/>
      <p:bldP spid="7" grpId="0" bldLvl="0" animBg="1"/>
      <p:bldP spid="8" grpId="0" bldLvl="0" animBg="1"/>
      <p:bldP spid="9" grpId="0" bldLvl="0" animBg="1"/>
      <p:bldP spid="10" grpId="0" bldLvl="0" animBg="1"/>
      <p:bldP spid="11" grpId="0" bldLvl="0" animBg="1"/>
      <p:bldP spid="12" grpId="0" bldLvl="0" animBg="1"/>
      <p:bldP spid="14"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521335"/>
            <a:ext cx="11944350" cy="510159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crushing</a:t>
            </a:r>
            <a:r>
              <a:rPr sz="2800">
                <a:latin typeface="Times New Roman" panose="02020603050405020304" charset="0"/>
                <a:cs typeface="Times New Roman" panose="02020603050405020304" charset="0"/>
                <a:sym typeface="+mn-ea"/>
              </a:rPr>
              <a:t> </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 used to emphasize how bad or severe sth is    </a:t>
            </a:r>
            <a:endParaRPr lang="en-US"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sz="2800">
                <a:latin typeface="Times New Roman" panose="02020603050405020304" charset="0"/>
                <a:ea typeface="华文中宋" panose="02010600040101010101" charset="-122"/>
                <a:cs typeface="Times New Roman" panose="02020603050405020304" charset="0"/>
                <a:sym typeface="+mn-ea"/>
              </a:rPr>
              <a:t>（强调糟糕或严重的程度）惨重的，毁坏性的</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 The shipyard has been dealt another crushing blow with the failure to win this contract.  </a:t>
            </a:r>
            <a:r>
              <a:rPr sz="2800">
                <a:latin typeface="Times New Roman" panose="02020603050405020304" charset="0"/>
                <a:ea typeface="华文中宋" panose="02010600040101010101" charset="-122"/>
                <a:cs typeface="Times New Roman" panose="02020603050405020304" charset="0"/>
              </a:rPr>
              <a:t>由于未能赢得这份合同，造船厂又遭到了一次惨重的打击</a:t>
            </a:r>
            <a:r>
              <a:rPr lang="zh-CN" sz="2800">
                <a:latin typeface="Times New Roman" panose="02020603050405020304" charset="0"/>
                <a:ea typeface="华文中宋" panose="02010600040101010101" charset="-122"/>
                <a:cs typeface="Times New Roman" panose="02020603050405020304" charset="0"/>
              </a:rPr>
              <a:t>。</a:t>
            </a:r>
            <a:r>
              <a:rPr lang="en-US" altLang="zh-CN" sz="2800">
                <a:latin typeface="Times New Roman" panose="02020603050405020304" charset="0"/>
                <a:ea typeface="华文中宋" panose="02010600040101010101" charset="-122"/>
                <a:cs typeface="Times New Roman" panose="02020603050405020304" charset="0"/>
              </a:rPr>
              <a:t>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a:t>
            </a:r>
            <a:r>
              <a:rPr lang="en-US" altLang="zh-CN" sz="3200">
                <a:solidFill>
                  <a:srgbClr val="0000FF"/>
                </a:solidFill>
                <a:latin typeface="Times New Roman" panose="02020603050405020304" charset="0"/>
                <a:cs typeface="Times New Roman" panose="02020603050405020304" charset="0"/>
                <a:sym typeface="+mn-ea"/>
              </a:rPr>
              <a:t>grim</a:t>
            </a:r>
            <a:r>
              <a:rPr lang="en-US" altLang="zh-CN" sz="2800"/>
              <a:t>: </a:t>
            </a:r>
            <a:r>
              <a:rPr lang="en-US" sz="2800">
                <a:latin typeface="Times New Roman" panose="02020603050405020304" charset="0"/>
                <a:ea typeface="华文中宋" panose="02010600040101010101" charset="-122"/>
                <a:cs typeface="Times New Roman" panose="02020603050405020304" charset="0"/>
              </a:rPr>
              <a:t>looking or sounding very serious    </a:t>
            </a:r>
            <a:r>
              <a:rPr lang="zh-CN" altLang="en-US" sz="2800">
                <a:latin typeface="Times New Roman" panose="02020603050405020304" charset="0"/>
                <a:ea typeface="华文中宋" panose="02010600040101010101" charset="-122"/>
                <a:cs typeface="Times New Roman" panose="02020603050405020304" charset="0"/>
              </a:rPr>
              <a:t>严肃的；坚定的；阴冷的</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The house looked grim and dreary in the rain.</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 这房子在雨中显得阴郁凄凉。</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76530" y="3126740"/>
            <a:ext cx="821055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He felt as if the most crushing load had fallen off him.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41935" y="6304280"/>
            <a:ext cx="744347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They painted a grim picture of growing crime.</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32355" y="2584450"/>
            <a:ext cx="9491980" cy="521970"/>
          </a:xfrm>
          <a:prstGeom prst="rect">
            <a:avLst/>
          </a:prstGeom>
          <a:noFill/>
        </p:spPr>
        <p:txBody>
          <a:bodyPr wrap="square" rtlCol="0" anchor="t">
            <a:spAutoFit/>
          </a:bodyPr>
          <a:lstStyle/>
          <a:p>
            <a:r>
              <a:rPr lang="zh-CN" sz="2800">
                <a:ea typeface="华文中宋" panose="02010600040101010101" charset="-122"/>
              </a:rPr>
              <a:t>他觉得沉重的负担从身上落了下来</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a:off x="211455" y="3599180"/>
            <a:ext cx="9098915" cy="2540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304165" y="6750685"/>
            <a:ext cx="7065645" cy="381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529840" y="5781040"/>
            <a:ext cx="8297545" cy="521970"/>
          </a:xfrm>
          <a:prstGeom prst="rect">
            <a:avLst/>
          </a:prstGeom>
          <a:noFill/>
        </p:spPr>
        <p:txBody>
          <a:bodyPr wrap="square" rtlCol="0" anchor="t">
            <a:spAutoFit/>
          </a:bodyPr>
          <a:p>
            <a:r>
              <a:rPr lang="zh-CN" altLang="en-US" sz="2800">
                <a:ea typeface="华文中宋" panose="02010600040101010101" charset="-122"/>
              </a:rPr>
              <a:t>他们描绘了一个犯罪增长的严酷局面。</a:t>
            </a:r>
            <a:endParaRPr lang="zh-CN" altLang="en-US" sz="2800">
              <a:ea typeface="华文中宋" panose="02010600040101010101" charset="-122"/>
            </a:endParaRPr>
          </a:p>
        </p:txBody>
      </p:sp>
      <p:sp>
        <p:nvSpPr>
          <p:cNvPr id="2" name="文本框 1"/>
          <p:cNvSpPr txBox="1"/>
          <p:nvPr>
            <p:custDataLst>
              <p:tags r:id="rId1"/>
            </p:custDataLst>
          </p:nvPr>
        </p:nvSpPr>
        <p:spPr>
          <a:xfrm>
            <a:off x="0" y="0"/>
            <a:ext cx="222123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 </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5" name="文本框 1"/>
          <p:cNvSpPr txBox="1"/>
          <p:nvPr>
            <p:custDataLst>
              <p:tags r:id="rId2"/>
            </p:custDataLst>
          </p:nvPr>
        </p:nvSpPr>
        <p:spPr>
          <a:xfrm>
            <a:off x="159385" y="2558415"/>
            <a:ext cx="19850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3"/>
            </p:custDataLst>
          </p:nvPr>
        </p:nvSpPr>
        <p:spPr>
          <a:xfrm>
            <a:off x="211455" y="5779770"/>
            <a:ext cx="20104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7" dur="500"/>
                                        <p:tgtEl>
                                          <p:spTgt spid="1048602">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3" end="3"/>
                                            </p:txEl>
                                          </p:spTgt>
                                        </p:tgtEl>
                                        <p:attrNameLst>
                                          <p:attrName>style.visibility</p:attrName>
                                        </p:attrNameLst>
                                      </p:cBhvr>
                                      <p:to>
                                        <p:strVal val="visible"/>
                                      </p:to>
                                    </p:set>
                                    <p:animEffect transition="in" filter="blinds(horizontal)">
                                      <p:cBhvr>
                                        <p:cTn id="10" dur="500"/>
                                        <p:tgtEl>
                                          <p:spTgt spid="104860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762635"/>
            <a:ext cx="11751310" cy="269240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94335" y="832485"/>
            <a:ext cx="11502390" cy="1568450"/>
          </a:xfrm>
          <a:prstGeom prst="rect">
            <a:avLst/>
          </a:prstGeom>
          <a:noFill/>
        </p:spPr>
        <p:txBody>
          <a:bodyPr wrap="square">
            <a:spAutoFit/>
          </a:bodyPr>
          <a:lstStyle/>
          <a:p>
            <a:pPr algn="l"/>
            <a:r>
              <a:rPr lang="en-US" altLang="zh-CN" sz="2400">
                <a:latin typeface="Times New Roman" panose="02020603050405020304" charset="0"/>
                <a:cs typeface="Times New Roman" panose="02020603050405020304" charset="0"/>
                <a:sym typeface="+mn-ea"/>
              </a:rPr>
              <a:t>The fall box-office season is an odd stew, a real gumbo of opportunistically timed horror movies, Hollywood blockbusters and artsy festival darlings hoping to get mainstream attention and Oscar buzz as “Wicked” and“Gladiator II” prepare to take over cinemas ahead of Thanksgiving.</a:t>
            </a:r>
            <a:endParaRPr lang="en-US" altLang="zh-CN" sz="2400">
              <a:latin typeface="Times New Roman" panose="02020603050405020304" charset="0"/>
              <a:cs typeface="Times New Roman" panose="02020603050405020304" charset="0"/>
              <a:sym typeface="+mn-ea"/>
            </a:endParaRPr>
          </a:p>
        </p:txBody>
      </p:sp>
      <p:sp>
        <p:nvSpPr>
          <p:cNvPr id="10" name="文本框 9"/>
          <p:cNvSpPr txBox="1"/>
          <p:nvPr/>
        </p:nvSpPr>
        <p:spPr>
          <a:xfrm>
            <a:off x="351790" y="2320925"/>
            <a:ext cx="11470640" cy="1153160"/>
          </a:xfrm>
          <a:prstGeom prst="rect">
            <a:avLst/>
          </a:prstGeom>
          <a:noFill/>
        </p:spPr>
        <p:txBody>
          <a:bodyPr wrap="square" rtlCol="0">
            <a:spAutoFit/>
          </a:bodyPr>
          <a:lstStyle/>
          <a:p>
            <a:pPr algn="l">
              <a:buClrTx/>
              <a:buSzTx/>
              <a:buFontTx/>
            </a:pPr>
            <a:r>
              <a:rPr sz="2300">
                <a:latin typeface="Times New Roman" panose="02020603050405020304" charset="0"/>
                <a:ea typeface="华文中宋" panose="02010600040101010101" charset="-122"/>
                <a:cs typeface="Times New Roman" panose="02020603050405020304" charset="0"/>
              </a:rPr>
              <a:t>秋季票房季是一锅奇怪的大杂烩，由机会主义的恐怖电影、好莱坞大片和文艺节宠儿组成，它们希望获得主流关注和奥斯卡奖的关注，因为《邪恶女巫》（Wicked）和《角斗士2》（Gladiator II）准备在感恩节前占领影院。</a:t>
            </a:r>
            <a:endParaRPr sz="23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69875" y="3982720"/>
            <a:ext cx="11751310" cy="240665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10210" y="4165600"/>
            <a:ext cx="11486515" cy="1198880"/>
          </a:xfrm>
          <a:prstGeom prst="rect">
            <a:avLst/>
          </a:prstGeom>
          <a:noFill/>
        </p:spPr>
        <p:txBody>
          <a:bodyPr wrap="square">
            <a:spAutoFit/>
          </a:bodyPr>
          <a:lstStyle/>
          <a:p>
            <a:pPr algn="l"/>
            <a:r>
              <a:rPr sz="2400">
                <a:latin typeface="Times New Roman" panose="02020603050405020304" charset="0"/>
                <a:cs typeface="Times New Roman" panose="02020603050405020304" charset="0"/>
                <a:sym typeface="+mn-ea"/>
              </a:rPr>
              <a:t>As the box office has slowly recovered, it’s become increasingly clear that what</a:t>
            </a: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sym typeface="+mn-ea"/>
              </a:rPr>
              <a:t>determines a movie’s success or failure isn’t some microtrend in audience preferences, as fun as it is to try to identify those. </a:t>
            </a:r>
            <a:endParaRPr sz="2400">
              <a:latin typeface="Times New Roman" panose="02020603050405020304" charset="0"/>
              <a:cs typeface="Times New Roman" panose="02020603050405020304" charset="0"/>
              <a:sym typeface="+mn-ea"/>
            </a:endParaRPr>
          </a:p>
        </p:txBody>
      </p:sp>
      <p:sp>
        <p:nvSpPr>
          <p:cNvPr id="14" name="文本框 13"/>
          <p:cNvSpPr txBox="1"/>
          <p:nvPr/>
        </p:nvSpPr>
        <p:spPr>
          <a:xfrm>
            <a:off x="352425" y="5364480"/>
            <a:ext cx="11411585" cy="798830"/>
          </a:xfrm>
          <a:prstGeom prst="rect">
            <a:avLst/>
          </a:prstGeom>
          <a:noFill/>
        </p:spPr>
        <p:txBody>
          <a:bodyPr wrap="square" rtlCol="0">
            <a:spAutoFit/>
          </a:bodyPr>
          <a:lstStyle/>
          <a:p>
            <a:pPr algn="l">
              <a:buClrTx/>
              <a:buSzTx/>
              <a:buFontTx/>
            </a:pPr>
            <a:r>
              <a:rPr sz="2300">
                <a:latin typeface="Times New Roman" panose="02020603050405020304" charset="0"/>
                <a:ea typeface="华文中宋" panose="02010600040101010101" charset="-122"/>
                <a:cs typeface="Times New Roman" panose="02020603050405020304" charset="0"/>
              </a:rPr>
              <a:t>随着票房的缓慢回升，越来越清楚的是决定一部电影成败的并不是观众偏好的一些微小趋势，尝试识别这些趋势也很有趣。</a:t>
            </a:r>
            <a:endParaRPr sz="23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 name="组合 4"/>
          <p:cNvGrpSpPr/>
          <p:nvPr/>
        </p:nvGrpSpPr>
        <p:grpSpPr>
          <a:xfrm>
            <a:off x="-19082" y="609"/>
            <a:ext cx="12214284" cy="6857409"/>
            <a:chOff x="-1" y="-1"/>
            <a:chExt cx="12214282" cy="6857407"/>
          </a:xfrm>
        </p:grpSpPr>
        <p:pic>
          <p:nvPicPr>
            <p:cNvPr id="256" name="图片 101" descr="图片 101"/>
            <p:cNvPicPr>
              <a:picLocks noChangeAspect="1"/>
            </p:cNvPicPr>
            <p:nvPr/>
          </p:nvPicPr>
          <p:blipFill>
            <a:blip r:embed="rId1"/>
            <a:stretch>
              <a:fillRect/>
            </a:stretch>
          </p:blipFill>
          <p:spPr>
            <a:xfrm>
              <a:off x="501650" y="1"/>
              <a:ext cx="11228128" cy="6857406"/>
            </a:xfrm>
            <a:prstGeom prst="rect">
              <a:avLst/>
            </a:prstGeom>
            <a:ln w="12700" cap="flat">
              <a:noFill/>
              <a:miter lim="400000"/>
              <a:headEnd/>
              <a:tailEnd/>
            </a:ln>
            <a:effectLst/>
          </p:spPr>
        </p:pic>
        <p:sp>
          <p:nvSpPr>
            <p:cNvPr id="257" name="矩形 2"/>
            <p:cNvSpPr/>
            <p:nvPr/>
          </p:nvSpPr>
          <p:spPr>
            <a:xfrm>
              <a:off x="-2" y="-2"/>
              <a:ext cx="514369"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sp>
          <p:nvSpPr>
            <p:cNvPr id="258" name="矩形 3"/>
            <p:cNvSpPr/>
            <p:nvPr/>
          </p:nvSpPr>
          <p:spPr>
            <a:xfrm>
              <a:off x="11699912" y="-2"/>
              <a:ext cx="514370"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grpSp>
      <p:sp>
        <p:nvSpPr>
          <p:cNvPr id="260" name="文本框 1"/>
          <p:cNvSpPr txBox="1"/>
          <p:nvPr/>
        </p:nvSpPr>
        <p:spPr>
          <a:xfrm>
            <a:off x="3141980" y="4930775"/>
            <a:ext cx="7052310" cy="1936750"/>
          </a:xfrm>
          <a:prstGeom prst="rect">
            <a:avLst/>
          </a:prstGeom>
          <a:ln w="12700">
            <a:miter lim="400000"/>
          </a:ln>
        </p:spPr>
        <p:txBody>
          <a:bodyPr wrap="square" lIns="45718" tIns="45718" rIns="45718" bIns="45718">
            <a:spAutoFit/>
          </a:bodyPr>
          <a:lstStyle/>
          <a:p>
            <a:pPr algn="ctr">
              <a:defRPr sz="8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The </a:t>
            </a:r>
            <a:r>
              <a:rPr lang="en-US"/>
              <a:t>World</a:t>
            </a:r>
            <a:endParaRPr sz="4000"/>
          </a:p>
          <a:p>
            <a:pPr algn="ctr">
              <a:defRPr sz="4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rPr lang="en-US"/>
              <a:t>October 1st</a:t>
            </a:r>
            <a:r>
              <a:t>-</a:t>
            </a:r>
            <a:r>
              <a:rPr lang="en-US"/>
              <a:t>15th</a:t>
            </a:r>
            <a:r>
              <a:t>, 202</a:t>
            </a:r>
            <a:r>
              <a:rPr lang="en-US"/>
              <a:t>4</a:t>
            </a:r>
            <a:endParaRPr lang="en-US"/>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284856" y="122555"/>
            <a:ext cx="5624195" cy="553085"/>
          </a:xfrm>
          <a:prstGeom prst="rect">
            <a:avLst/>
          </a:prstGeom>
          <a:noFill/>
        </p:spPr>
        <p:txBody>
          <a:bodyPr wrap="none" rtlCol="0" anchor="t">
            <a:spAutoFit/>
          </a:bodyPr>
          <a:p>
            <a:pPr algn="ct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5. </a:t>
            </a:r>
            <a:r>
              <a:rPr 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BBC News 10</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06</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/202</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4</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      </a:t>
            </a:r>
            <a:endPar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pic>
        <p:nvPicPr>
          <p:cNvPr id="100" name="图片 99"/>
          <p:cNvPicPr>
            <a:picLocks noChangeAspect="1"/>
          </p:cNvPicPr>
          <p:nvPr/>
        </p:nvPicPr>
        <p:blipFill>
          <a:blip r:embed="rId1"/>
          <a:stretch>
            <a:fillRect/>
          </a:stretch>
        </p:blipFill>
        <p:spPr>
          <a:xfrm>
            <a:off x="998220" y="739140"/>
            <a:ext cx="10198100" cy="6118860"/>
          </a:xfrm>
          <a:prstGeom prst="rect">
            <a:avLst/>
          </a:prstGeom>
          <a:noFill/>
          <a:ln w="9525">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文本框 15"/>
          <p:cNvSpPr txBox="1"/>
          <p:nvPr/>
        </p:nvSpPr>
        <p:spPr>
          <a:xfrm>
            <a:off x="12700" y="480695"/>
            <a:ext cx="12082145" cy="6229985"/>
          </a:xfrm>
          <a:prstGeom prst="rect">
            <a:avLst/>
          </a:prstGeom>
          <a:ln w="12700">
            <a:miter lim="400000"/>
          </a:ln>
        </p:spPr>
        <p:txBody>
          <a:bodyPr wrap="square" lIns="45718" tIns="45718" rIns="45718" bIns="45718">
            <a:spAutoFit/>
          </a:bodyPr>
          <a:lstStyle/>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100">
                <a:latin typeface="Times New Roman" panose="02020603050405020304" charset="0"/>
                <a:cs typeface="Times New Roman" panose="02020603050405020304" charset="0"/>
              </a:rPr>
              <a:t>     </a:t>
            </a:r>
            <a:r>
              <a:rPr sz="2100">
                <a:latin typeface="Times New Roman" panose="02020603050405020304" charset="0"/>
                <a:cs typeface="Times New Roman" panose="02020603050405020304" charset="0"/>
              </a:rPr>
              <a:t>This is Daniel Yao of Yatsgar with the BBC News, hello. The U.S. president Joe Biden has said an all out war in the Middle East must be </a:t>
            </a:r>
            <a:r>
              <a:rPr lang="en-US" sz="2100">
                <a:latin typeface="Times New Roman" panose="02020603050405020304" charset="0"/>
                <a:cs typeface="Times New Roman" panose="02020603050405020304" charset="0"/>
              </a:rPr>
              <a:t>_______ </a:t>
            </a:r>
            <a:r>
              <a:rPr sz="2100">
                <a:latin typeface="Times New Roman" panose="02020603050405020304" charset="0"/>
                <a:cs typeface="Times New Roman" panose="02020603050405020304" charset="0"/>
              </a:rPr>
              <a:t>. Speaking to reporters, he said he would be talking to the Israeli Prime Minister Benjamin Netanyahu.</a:t>
            </a:r>
            <a:endParaRPr sz="21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100">
                <a:latin typeface="Times New Roman" panose="02020603050405020304" charset="0"/>
                <a:cs typeface="Times New Roman" panose="02020603050405020304" charset="0"/>
              </a:rPr>
              <a:t>     </a:t>
            </a:r>
            <a:r>
              <a:rPr sz="2100">
                <a:latin typeface="Times New Roman" panose="02020603050405020304" charset="0"/>
                <a:cs typeface="Times New Roman" panose="02020603050405020304" charset="0"/>
              </a:rPr>
              <a:t>The BBC has found that the fast food chain McDonald</a:t>
            </a:r>
            <a:r>
              <a:rPr lang="en-US" sz="2100">
                <a:latin typeface="Times New Roman" panose="02020603050405020304" charset="0"/>
                <a:cs typeface="Times New Roman" panose="02020603050405020304" charset="0"/>
              </a:rPr>
              <a:t>’</a:t>
            </a:r>
            <a:r>
              <a:rPr sz="2100">
                <a:latin typeface="Times New Roman" panose="02020603050405020304" charset="0"/>
                <a:cs typeface="Times New Roman" panose="02020603050405020304" charset="0"/>
              </a:rPr>
              <a:t>s failed to stop the </a:t>
            </a:r>
            <a:r>
              <a:rPr lang="en-US" sz="2100">
                <a:latin typeface="Times New Roman" panose="02020603050405020304" charset="0"/>
                <a:cs typeface="Times New Roman" panose="02020603050405020304" charset="0"/>
              </a:rPr>
              <a:t>___________ </a:t>
            </a:r>
            <a:r>
              <a:rPr sz="2100">
                <a:latin typeface="Times New Roman" panose="02020603050405020304" charset="0"/>
                <a:cs typeface="Times New Roman" panose="02020603050405020304" charset="0"/>
              </a:rPr>
              <a:t>of 9 men who</a:t>
            </a:r>
            <a:r>
              <a:rPr lang="en-US" sz="2100">
                <a:latin typeface="Times New Roman" panose="02020603050405020304" charset="0"/>
                <a:cs typeface="Times New Roman" panose="02020603050405020304" charset="0"/>
              </a:rPr>
              <a:t>’</a:t>
            </a:r>
            <a:r>
              <a:rPr sz="2100">
                <a:latin typeface="Times New Roman" panose="02020603050405020304" charset="0"/>
                <a:cs typeface="Times New Roman" panose="02020603050405020304" charset="0"/>
              </a:rPr>
              <a:t>d been </a:t>
            </a:r>
            <a:r>
              <a:rPr lang="en-US" altLang="zh-CN" sz="2100">
                <a:solidFill>
                  <a:srgbClr val="0000FF"/>
                </a:solidFill>
                <a:latin typeface="Times New Roman" panose="02020603050405020304" charset="0"/>
                <a:ea typeface="+mn-ea"/>
                <a:cs typeface="Times New Roman" panose="02020603050405020304" charset="0"/>
              </a:rPr>
              <a:t>traffic</a:t>
            </a:r>
            <a:r>
              <a:rPr sz="2100">
                <a:latin typeface="Times New Roman" panose="02020603050405020304" charset="0"/>
                <a:cs typeface="Times New Roman" panose="02020603050405020304" charset="0"/>
              </a:rPr>
              <a:t>ked from the Czech Republic into the UK. The men all worked in the same branch of McDonald</a:t>
            </a:r>
            <a:r>
              <a:rPr lang="en-US" sz="2100">
                <a:latin typeface="Times New Roman" panose="02020603050405020304" charset="0"/>
                <a:cs typeface="Times New Roman" panose="02020603050405020304" charset="0"/>
              </a:rPr>
              <a:t>’</a:t>
            </a:r>
            <a:r>
              <a:rPr sz="2100">
                <a:latin typeface="Times New Roman" panose="02020603050405020304" charset="0"/>
                <a:cs typeface="Times New Roman" panose="02020603050405020304" charset="0"/>
              </a:rPr>
              <a:t>s and had their wages </a:t>
            </a:r>
            <a:r>
              <a:rPr lang="en-US" sz="2100">
                <a:latin typeface="Times New Roman" panose="02020603050405020304" charset="0"/>
                <a:cs typeface="Times New Roman" panose="02020603050405020304" charset="0"/>
              </a:rPr>
              <a:t>______ </a:t>
            </a:r>
            <a:r>
              <a:rPr sz="2100">
                <a:latin typeface="Times New Roman" panose="02020603050405020304" charset="0"/>
                <a:cs typeface="Times New Roman" panose="02020603050405020304" charset="0"/>
              </a:rPr>
              <a:t>by those who</a:t>
            </a:r>
            <a:r>
              <a:rPr lang="en-US" sz="2100">
                <a:latin typeface="Times New Roman" panose="02020603050405020304" charset="0"/>
                <a:cs typeface="Times New Roman" panose="02020603050405020304" charset="0"/>
              </a:rPr>
              <a:t>’</a:t>
            </a:r>
            <a:r>
              <a:rPr sz="2100">
                <a:latin typeface="Times New Roman" panose="02020603050405020304" charset="0"/>
                <a:cs typeface="Times New Roman" panose="02020603050405020304" charset="0"/>
              </a:rPr>
              <a:t>d brought them into Britain. The former British Prime Minister, Theresa May, introduced anti-slavery legislation in 2015. She said the situation was very </a:t>
            </a:r>
            <a:r>
              <a:rPr lang="en-US" sz="2100">
                <a:latin typeface="Times New Roman" panose="02020603050405020304" charset="0"/>
                <a:cs typeface="Times New Roman" panose="02020603050405020304" charset="0"/>
              </a:rPr>
              <a:t>________</a:t>
            </a:r>
            <a:r>
              <a:rPr sz="2100">
                <a:latin typeface="Times New Roman" panose="02020603050405020304" charset="0"/>
                <a:cs typeface="Times New Roman" panose="02020603050405020304" charset="0"/>
              </a:rPr>
              <a:t>.</a:t>
            </a:r>
            <a:endParaRPr sz="21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100">
                <a:latin typeface="Times New Roman" panose="02020603050405020304" charset="0"/>
                <a:cs typeface="Times New Roman" panose="02020603050405020304" charset="0"/>
              </a:rPr>
              <a:t>     </a:t>
            </a:r>
            <a:r>
              <a:rPr sz="2100">
                <a:latin typeface="Times New Roman" panose="02020603050405020304" charset="0"/>
                <a:cs typeface="Times New Roman" panose="02020603050405020304" charset="0"/>
              </a:rPr>
              <a:t>I think the case has raised some shocking questions about the </a:t>
            </a:r>
            <a:r>
              <a:rPr lang="en-US" sz="2100">
                <a:latin typeface="Times New Roman" panose="02020603050405020304" charset="0"/>
                <a:cs typeface="Times New Roman" panose="02020603050405020304" charset="0"/>
              </a:rPr>
              <a:t>________ </a:t>
            </a:r>
            <a:r>
              <a:rPr sz="2100">
                <a:latin typeface="Times New Roman" panose="02020603050405020304" charset="0"/>
                <a:cs typeface="Times New Roman" panose="02020603050405020304" charset="0"/>
              </a:rPr>
              <a:t>being taken by some big companies. They need to look at their supply chains, they need to look at their processes. When people are going into buy that burger at McDonald</a:t>
            </a:r>
            <a:r>
              <a:rPr lang="en-US" sz="2100">
                <a:latin typeface="Times New Roman" panose="02020603050405020304" charset="0"/>
                <a:cs typeface="Times New Roman" panose="02020603050405020304" charset="0"/>
              </a:rPr>
              <a:t>’</a:t>
            </a:r>
            <a:r>
              <a:rPr sz="2100">
                <a:latin typeface="Times New Roman" panose="02020603050405020304" charset="0"/>
                <a:cs typeface="Times New Roman" panose="02020603050405020304" charset="0"/>
              </a:rPr>
              <a:t>s, they want to have </a:t>
            </a:r>
            <a:r>
              <a:rPr lang="en-US" sz="2100">
                <a:latin typeface="Times New Roman" panose="02020603050405020304" charset="0"/>
                <a:cs typeface="Times New Roman" panose="02020603050405020304" charset="0"/>
              </a:rPr>
              <a:t>__________ </a:t>
            </a:r>
            <a:r>
              <a:rPr sz="2100">
                <a:latin typeface="Times New Roman" panose="02020603050405020304" charset="0"/>
                <a:cs typeface="Times New Roman" panose="02020603050405020304" charset="0"/>
              </a:rPr>
              <a:t>that the people working there are not being effectively in slavery through forced labor. </a:t>
            </a:r>
            <a:endParaRPr sz="21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100">
                <a:latin typeface="Times New Roman" panose="02020603050405020304" charset="0"/>
                <a:cs typeface="Times New Roman" panose="02020603050405020304" charset="0"/>
              </a:rPr>
              <a:t>     </a:t>
            </a:r>
            <a:r>
              <a:rPr sz="2100">
                <a:latin typeface="Times New Roman" panose="02020603050405020304" charset="0"/>
                <a:cs typeface="Times New Roman" panose="02020603050405020304" charset="0"/>
              </a:rPr>
              <a:t>The company and its </a:t>
            </a:r>
            <a:r>
              <a:rPr lang="en-US" altLang="zh-CN" sz="2100">
                <a:solidFill>
                  <a:srgbClr val="0000FF"/>
                </a:solidFill>
                <a:latin typeface="Times New Roman" panose="02020603050405020304" charset="0"/>
                <a:ea typeface="+mn-ea"/>
                <a:cs typeface="Times New Roman" panose="02020603050405020304" charset="0"/>
              </a:rPr>
              <a:t>franchise</a:t>
            </a:r>
            <a:r>
              <a:rPr sz="2100">
                <a:latin typeface="Times New Roman" panose="02020603050405020304" charset="0"/>
                <a:cs typeface="Times New Roman" panose="02020603050405020304" charset="0"/>
              </a:rPr>
              <a:t>s say they</a:t>
            </a:r>
            <a:r>
              <a:rPr lang="en-US" sz="2100">
                <a:latin typeface="Times New Roman" panose="02020603050405020304" charset="0"/>
                <a:cs typeface="Times New Roman" panose="02020603050405020304" charset="0"/>
              </a:rPr>
              <a:t>’</a:t>
            </a:r>
            <a:r>
              <a:rPr sz="2100">
                <a:latin typeface="Times New Roman" panose="02020603050405020304" charset="0"/>
                <a:cs typeface="Times New Roman" panose="02020603050405020304" charset="0"/>
              </a:rPr>
              <a:t>ve taken action to help detect potential risks in future and are committed to helping every employee spot </a:t>
            </a:r>
            <a:r>
              <a:rPr lang="en-US" sz="2100">
                <a:latin typeface="Times New Roman" panose="02020603050405020304" charset="0"/>
                <a:cs typeface="Times New Roman" panose="02020603050405020304" charset="0"/>
              </a:rPr>
              <a:t>____________</a:t>
            </a:r>
            <a:r>
              <a:rPr sz="2100">
                <a:latin typeface="Times New Roman" panose="02020603050405020304" charset="0"/>
                <a:cs typeface="Times New Roman" panose="02020603050405020304" charset="0"/>
              </a:rPr>
              <a:t>.</a:t>
            </a:r>
            <a:endParaRPr sz="21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100">
                <a:latin typeface="Times New Roman" panose="02020603050405020304" charset="0"/>
                <a:cs typeface="Times New Roman" panose="02020603050405020304" charset="0"/>
              </a:rPr>
              <a:t>     </a:t>
            </a:r>
            <a:r>
              <a:rPr sz="2100">
                <a:latin typeface="Times New Roman" panose="02020603050405020304" charset="0"/>
                <a:cs typeface="Times New Roman" panose="02020603050405020304" charset="0"/>
              </a:rPr>
              <a:t>The United Arab Emirates says the residents of its ambassador in Khartoum has been attacked by a Sudanese army aircraft. In a statement on social media, the country</a:t>
            </a:r>
            <a:r>
              <a:rPr lang="en-US" sz="2100">
                <a:latin typeface="Times New Roman" panose="02020603050405020304" charset="0"/>
                <a:cs typeface="Times New Roman" panose="02020603050405020304" charset="0"/>
              </a:rPr>
              <a:t>’</a:t>
            </a:r>
            <a:r>
              <a:rPr sz="2100">
                <a:latin typeface="Times New Roman" panose="02020603050405020304" charset="0"/>
                <a:cs typeface="Times New Roman" panose="02020603050405020304" charset="0"/>
              </a:rPr>
              <a:t>s Ministry of Foreign Affairs said it would file a </a:t>
            </a:r>
            <a:r>
              <a:rPr lang="en-US" sz="2100">
                <a:latin typeface="Times New Roman" panose="02020603050405020304" charset="0"/>
                <a:cs typeface="Times New Roman" panose="02020603050405020304" charset="0"/>
              </a:rPr>
              <a:t>_______ </a:t>
            </a:r>
            <a:r>
              <a:rPr sz="2100">
                <a:latin typeface="Times New Roman" panose="02020603050405020304" charset="0"/>
                <a:cs typeface="Times New Roman" panose="02020603050405020304" charset="0"/>
              </a:rPr>
              <a:t>with various bodies, including the United Nations. The UAE has </a:t>
            </a:r>
            <a:r>
              <a:rPr lang="en-US" sz="2100">
                <a:latin typeface="Times New Roman" panose="02020603050405020304" charset="0"/>
                <a:cs typeface="Times New Roman" panose="02020603050405020304" charset="0"/>
              </a:rPr>
              <a:t>_________ </a:t>
            </a:r>
            <a:r>
              <a:rPr sz="2100">
                <a:latin typeface="Times New Roman" panose="02020603050405020304" charset="0"/>
                <a:cs typeface="Times New Roman" panose="02020603050405020304" charset="0"/>
              </a:rPr>
              <a:t>been accused of supplying arms to the Rapid Support Forces which is fighting </a:t>
            </a:r>
            <a:r>
              <a:rPr lang="en-US" sz="2100">
                <a:latin typeface="Times New Roman" panose="02020603050405020304" charset="0"/>
                <a:cs typeface="Times New Roman" panose="02020603050405020304" charset="0"/>
              </a:rPr>
              <a:t>S</a:t>
            </a:r>
            <a:r>
              <a:rPr sz="2100">
                <a:latin typeface="Times New Roman" panose="02020603050405020304" charset="0"/>
                <a:cs typeface="Times New Roman" panose="02020603050405020304" charset="0"/>
              </a:rPr>
              <a:t>udan</a:t>
            </a:r>
            <a:r>
              <a:rPr lang="en-US" sz="2100">
                <a:latin typeface="Times New Roman" panose="02020603050405020304" charset="0"/>
                <a:cs typeface="Times New Roman" panose="02020603050405020304" charset="0"/>
              </a:rPr>
              <a:t>’</a:t>
            </a:r>
            <a:r>
              <a:rPr sz="2100">
                <a:latin typeface="Times New Roman" panose="02020603050405020304" charset="0"/>
                <a:cs typeface="Times New Roman" panose="02020603050405020304" charset="0"/>
              </a:rPr>
              <a:t>s army in a brutal civil war. Abu Dhabi has </a:t>
            </a:r>
            <a:r>
              <a:rPr lang="en-US" sz="2100">
                <a:latin typeface="Times New Roman" panose="02020603050405020304" charset="0"/>
                <a:cs typeface="Times New Roman" panose="02020603050405020304" charset="0"/>
              </a:rPr>
              <a:t>______ </a:t>
            </a:r>
            <a:r>
              <a:rPr sz="2100">
                <a:latin typeface="Times New Roman" panose="02020603050405020304" charset="0"/>
                <a:cs typeface="Times New Roman" panose="02020603050405020304" charset="0"/>
              </a:rPr>
              <a:t>supporting the paramilitary group.</a:t>
            </a:r>
            <a:endParaRPr sz="21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100">
                <a:latin typeface="Times New Roman" panose="02020603050405020304" charset="0"/>
                <a:cs typeface="Times New Roman" panose="02020603050405020304" charset="0"/>
              </a:rPr>
              <a:t>     </a:t>
            </a:r>
            <a:r>
              <a:rPr sz="2100">
                <a:latin typeface="Times New Roman" panose="02020603050405020304" charset="0"/>
                <a:cs typeface="Times New Roman" panose="02020603050405020304" charset="0"/>
              </a:rPr>
              <a:t>You</a:t>
            </a:r>
            <a:r>
              <a:rPr lang="en-US" sz="2100">
                <a:latin typeface="Times New Roman" panose="02020603050405020304" charset="0"/>
                <a:cs typeface="Times New Roman" panose="02020603050405020304" charset="0"/>
              </a:rPr>
              <a:t>’</a:t>
            </a:r>
            <a:r>
              <a:rPr sz="2100">
                <a:latin typeface="Times New Roman" panose="02020603050405020304" charset="0"/>
                <a:cs typeface="Times New Roman" panose="02020603050405020304" charset="0"/>
              </a:rPr>
              <a:t>re listening to the latest world news from the BBC.</a:t>
            </a:r>
            <a:endParaRPr sz="2100">
              <a:latin typeface="Times New Roman" panose="02020603050405020304" charset="0"/>
              <a:cs typeface="Times New Roman" panose="02020603050405020304" charset="0"/>
            </a:endParaRPr>
          </a:p>
        </p:txBody>
      </p:sp>
      <p:pic>
        <p:nvPicPr>
          <p:cNvPr id="304" name="AP News Minute 03.15.22" descr="AP News Minute 03.15.22"/>
          <p:cNvPicPr/>
          <p:nvPr>
            <a:audioFile r:link="rId1"/>
            <p:extLst>
              <p:ext uri="{DAA4B4D4-6D71-4841-9C94-3DE7FCFB9230}">
                <p14:media xmlns:p14="http://schemas.microsoft.com/office/powerpoint/2010/main" r:embed="rId2"/>
              </p:ext>
            </p:extLst>
          </p:nvPr>
        </p:nvPicPr>
        <p:blipFill>
          <a:blip r:embed="rId3"/>
          <a:stretch>
            <a:fillRect/>
          </a:stretch>
        </p:blipFill>
        <p:spPr>
          <a:xfrm>
            <a:off x="11562080" y="6238875"/>
            <a:ext cx="1" cy="1"/>
          </a:xfrm>
          <a:prstGeom prst="rect">
            <a:avLst/>
          </a:prstGeom>
          <a:ln w="12700">
            <a:miter lim="400000"/>
            <a:headEnd/>
            <a:tailEnd/>
          </a:ln>
        </p:spPr>
      </p:pic>
      <p:sp>
        <p:nvSpPr>
          <p:cNvPr id="2" name="文本框 16"/>
          <p:cNvSpPr txBox="1"/>
          <p:nvPr/>
        </p:nvSpPr>
        <p:spPr>
          <a:xfrm>
            <a:off x="0" y="0"/>
            <a:ext cx="1268730" cy="428625"/>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lang="en-US" sz="2200">
                <a:latin typeface="Times New Roman" panose="02020603050405020304" charset="0"/>
                <a:cs typeface="Times New Roman" panose="02020603050405020304" charset="0"/>
              </a:rPr>
              <a:t>Dictation </a:t>
            </a:r>
            <a:endParaRPr lang="en-US" sz="2200">
              <a:latin typeface="Times New Roman" panose="02020603050405020304" charset="0"/>
              <a:cs typeface="Times New Roman" panose="02020603050405020304" charset="0"/>
            </a:endParaRPr>
          </a:p>
        </p:txBody>
      </p:sp>
      <p:pic>
        <p:nvPicPr>
          <p:cNvPr id="3" name="BBC.10.06.2024">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1346815" y="6252845"/>
            <a:ext cx="479425" cy="419100"/>
          </a:xfrm>
          <a:prstGeom prst="rect">
            <a:avLst/>
          </a:prstGeom>
        </p:spPr>
      </p:pic>
      <p:sp>
        <p:nvSpPr>
          <p:cNvPr id="4" name="文本框 3"/>
          <p:cNvSpPr txBox="1"/>
          <p:nvPr/>
        </p:nvSpPr>
        <p:spPr>
          <a:xfrm>
            <a:off x="3491230" y="841375"/>
            <a:ext cx="1981200"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avoided</a:t>
            </a:r>
            <a:endParaRPr kumimoji="0" lang="zh-CN" altLang="en-US" sz="21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4" name="文本框 13"/>
          <p:cNvSpPr txBox="1"/>
          <p:nvPr/>
        </p:nvSpPr>
        <p:spPr>
          <a:xfrm>
            <a:off x="9602470" y="2446655"/>
            <a:ext cx="1614170" cy="434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no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worrying</a:t>
            </a:r>
            <a:endParaRPr sz="2100" b="1">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nvSpPr>
        <p:spPr>
          <a:xfrm>
            <a:off x="5038725" y="3406775"/>
            <a:ext cx="4003040"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confidence </a:t>
            </a:r>
            <a:endParaRPr lang="zh-CN" sz="210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nvSpPr>
        <p:spPr>
          <a:xfrm>
            <a:off x="4712335" y="4370705"/>
            <a:ext cx="3261995"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warning signs</a:t>
            </a:r>
            <a:endParaRPr sz="210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nvSpPr>
        <p:spPr>
          <a:xfrm>
            <a:off x="8065770" y="5327650"/>
            <a:ext cx="2346325"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previously </a:t>
            </a:r>
            <a:endParaRPr kumimoji="0" lang="en-US" sz="21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0" name="文本框 19"/>
          <p:cNvSpPr txBox="1"/>
          <p:nvPr/>
        </p:nvSpPr>
        <p:spPr>
          <a:xfrm>
            <a:off x="102870" y="5971540"/>
            <a:ext cx="819785"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denied </a:t>
            </a:r>
            <a:endParaRPr kumimoji="0" lang="en-US" sz="21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1" name="文本框 20"/>
          <p:cNvSpPr txBox="1"/>
          <p:nvPr/>
        </p:nvSpPr>
        <p:spPr>
          <a:xfrm>
            <a:off x="135890" y="5337810"/>
            <a:ext cx="854710"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protest </a:t>
            </a:r>
            <a:endParaRPr kumimoji="0" lang="en-US" sz="21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2" name="文本框 21"/>
          <p:cNvSpPr txBox="1"/>
          <p:nvPr/>
        </p:nvSpPr>
        <p:spPr>
          <a:xfrm>
            <a:off x="7034530" y="2770505"/>
            <a:ext cx="1122045"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approach </a:t>
            </a:r>
            <a:endParaRPr sz="2100">
              <a:solidFill>
                <a:srgbClr val="FF0000"/>
              </a:solidFill>
              <a:latin typeface="Times New Roman" panose="02020603050405020304" charset="0"/>
              <a:cs typeface="Times New Roman" panose="02020603050405020304" charset="0"/>
              <a:sym typeface="+mn-ea"/>
            </a:endParaRPr>
          </a:p>
        </p:txBody>
      </p:sp>
      <p:sp>
        <p:nvSpPr>
          <p:cNvPr id="23" name="文本框 22"/>
          <p:cNvSpPr txBox="1"/>
          <p:nvPr/>
        </p:nvSpPr>
        <p:spPr>
          <a:xfrm>
            <a:off x="2319020" y="2131060"/>
            <a:ext cx="2863850"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stolen </a:t>
            </a:r>
            <a:endParaRPr sz="21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8434705" y="1469390"/>
            <a:ext cx="2414905"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exploitation </a:t>
            </a:r>
            <a:endParaRPr sz="2100">
              <a:solidFill>
                <a:srgbClr val="FF0000"/>
              </a:solidFill>
              <a:latin typeface="Times New Roman" panose="02020603050405020304" charset="0"/>
              <a:cs typeface="Times New Roman" panose="02020603050405020304" charset="0"/>
              <a:sym typeface="+mn-ea"/>
            </a:endParaRPr>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0">
              <p:cMediaNode numSld="1" showWhenStopped="0">
                <p:cTn id="53" fill="hold" display="0">
                  <p:stCondLst>
                    <p:cond delay="indefinite"/>
                  </p:stCondLst>
                </p:cTn>
                <p:tgtEl>
                  <p:spTgt spid="304"/>
                </p:tgtEl>
              </p:cMediaNode>
            </p:audio>
            <p:audio>
              <p:cMediaNode>
                <p:cTn id="54" fill="hold" display="1">
                  <p:stCondLst>
                    <p:cond delay="indefinite"/>
                  </p:stCondLst>
                  <p:endCondLst>
                    <p:cond evt="onStopAudio">
                      <p:tgtEl>
                        <p:sldTgt/>
                      </p:tgtEl>
                    </p:cond>
                  </p:endCondLst>
                </p:cTn>
                <p:tgtEl>
                  <p:spTgt spid="3"/>
                </p:tgtEl>
              </p:cMediaNode>
            </p:audio>
          </p:childTnLst>
        </p:cTn>
      </p:par>
    </p:tnLst>
    <p:bldLst>
      <p:bldP spid="4" grpId="0" bldLvl="0" animBg="1"/>
      <p:bldP spid="14" grpId="0" bldLvl="0" animBg="1"/>
      <p:bldP spid="16" grpId="0" bldLvl="0" animBg="1"/>
      <p:bldP spid="17" grpId="0" bldLvl="0" animBg="1"/>
      <p:bldP spid="18" grpId="0" bldLvl="0" animBg="1"/>
      <p:bldP spid="20" grpId="0" bldLvl="0" animBg="1"/>
      <p:bldP spid="21" grpId="0" bldLvl="0" animBg="1"/>
      <p:bldP spid="22" grpId="0" bldLvl="0" animBg="1"/>
      <p:bldP spid="23" grpId="0" bldLvl="0" animBg="1"/>
      <p:bldP spid="15"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497332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traffic</a:t>
            </a:r>
            <a:r>
              <a:rPr lang="en-US" altLang="zh-CN" sz="2800">
                <a:latin typeface="Times New Roman" panose="02020603050405020304" charset="0"/>
                <a:ea typeface="华文中宋" panose="02010600040101010101" charset="-122"/>
                <a:cs typeface="Times New Roman" panose="02020603050405020304" charset="0"/>
                <a:sym typeface="+mn-ea"/>
              </a:rPr>
              <a:t>: (~ in sth) </a:t>
            </a:r>
            <a:r>
              <a:rPr lang="en-US" sz="2800">
                <a:latin typeface="Times New Roman" panose="02020603050405020304" charset="0"/>
                <a:ea typeface="华文中宋" panose="02010600040101010101" charset="-122"/>
                <a:cs typeface="Times New Roman" panose="02020603050405020304" charset="0"/>
                <a:sym typeface="+mn-ea"/>
              </a:rPr>
              <a:t>to buy and sell sth illegally  </a:t>
            </a:r>
            <a:r>
              <a:rPr lang="zh-CN" sz="2800">
                <a:latin typeface="Times New Roman" panose="02020603050405020304" charset="0"/>
                <a:ea typeface="华文中宋" panose="02010600040101010101" charset="-122"/>
                <a:cs typeface="Times New Roman" panose="02020603050405020304" charset="0"/>
                <a:sym typeface="+mn-ea"/>
              </a:rPr>
              <a:t>（非法）进行</a:t>
            </a:r>
            <a:r>
              <a:rPr lang="en-US" altLang="zh-CN" sz="2800">
                <a:latin typeface="Times New Roman" panose="02020603050405020304" charset="0"/>
                <a:ea typeface="华文中宋" panose="02010600040101010101" charset="-122"/>
                <a:cs typeface="Times New Roman" panose="02020603050405020304" charset="0"/>
                <a:sym typeface="+mn-ea"/>
              </a:rPr>
              <a:t>...</a:t>
            </a:r>
            <a:r>
              <a:rPr lang="zh-CN" altLang="en-US" sz="2800">
                <a:latin typeface="Times New Roman" panose="02020603050405020304" charset="0"/>
                <a:ea typeface="华文中宋" panose="02010600040101010101" charset="-122"/>
                <a:cs typeface="Times New Roman" panose="02020603050405020304" charset="0"/>
                <a:sym typeface="+mn-ea"/>
              </a:rPr>
              <a:t>交易，做</a:t>
            </a:r>
            <a:r>
              <a:rPr lang="en-US" altLang="zh-CN" sz="2800">
                <a:latin typeface="Times New Roman" panose="02020603050405020304" charset="0"/>
                <a:ea typeface="华文中宋" panose="02010600040101010101" charset="-122"/>
                <a:cs typeface="Times New Roman" panose="02020603050405020304" charset="0"/>
                <a:sym typeface="+mn-ea"/>
              </a:rPr>
              <a:t>...</a:t>
            </a:r>
            <a:r>
              <a:rPr lang="zh-CN" altLang="en-US" sz="2800">
                <a:latin typeface="Times New Roman" panose="02020603050405020304" charset="0"/>
                <a:ea typeface="华文中宋" panose="02010600040101010101" charset="-122"/>
                <a:cs typeface="Times New Roman" panose="02020603050405020304" charset="0"/>
                <a:sym typeface="+mn-ea"/>
              </a:rPr>
              <a:t>买卖</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Those who traffic in illegal drugs should be brought to justice.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非法贩卖毒品的人都应依法受到惩处</a:t>
            </a:r>
            <a:r>
              <a:rPr lang="zh-CN" sz="2800">
                <a:latin typeface="Times New Roman" panose="02020603050405020304" charset="0"/>
                <a:ea typeface="华文中宋" panose="02010600040101010101" charset="-122"/>
                <a:cs typeface="Times New Roman" panose="02020603050405020304" charset="0"/>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franchise</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an authority that is given by an organization to someone, allowing them to sell its goods or services or to take part in an activity which the organization controls    </a:t>
            </a:r>
            <a:r>
              <a:rPr lang="zh-CN" altLang="en-US" sz="2800">
                <a:latin typeface="Times New Roman" panose="02020603050405020304" charset="0"/>
                <a:ea typeface="华文中宋" panose="02010600040101010101" charset="-122"/>
                <a:cs typeface="Times New Roman" panose="02020603050405020304" charset="0"/>
                <a:sym typeface="+mn-ea"/>
              </a:rPr>
              <a:t>特许经营权;专卖权;经销权</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The company expanded rapidly during the 1980s by means of franchises.</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该公司在20世纪80年代通过特许经营迅速扩张。</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80340" y="2662555"/>
            <a:ext cx="706501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He was charged with trafficking in stolen goods.</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50190" y="6175375"/>
            <a:ext cx="814133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KFC is one of the most successful fast-food franchises.</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439670" y="2140585"/>
            <a:ext cx="9491980" cy="521970"/>
          </a:xfrm>
          <a:prstGeom prst="rect">
            <a:avLst/>
          </a:prstGeom>
          <a:noFill/>
        </p:spPr>
        <p:txBody>
          <a:bodyPr wrap="square" rtlCol="0" anchor="t">
            <a:spAutoFit/>
          </a:bodyPr>
          <a:lstStyle/>
          <a:p>
            <a:r>
              <a:rPr lang="zh-CN" sz="2800">
                <a:ea typeface="华文中宋" panose="02010600040101010101" charset="-122"/>
              </a:rPr>
              <a:t>他被指控贩卖赃物。</a:t>
            </a:r>
            <a:endParaRPr lang="zh-CN" altLang="en-US" sz="2800">
              <a:ea typeface="华文中宋" panose="02010600040101010101" charset="-122"/>
            </a:endParaRPr>
          </a:p>
        </p:txBody>
      </p:sp>
      <p:cxnSp>
        <p:nvCxnSpPr>
          <p:cNvPr id="3145728" name="直接连接符 8"/>
          <p:cNvCxnSpPr/>
          <p:nvPr/>
        </p:nvCxnSpPr>
        <p:spPr>
          <a:xfrm flipV="1">
            <a:off x="225425" y="3130550"/>
            <a:ext cx="7046595" cy="1079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320675" y="6649720"/>
            <a:ext cx="8070850" cy="635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486660" y="5572760"/>
            <a:ext cx="8297545" cy="521970"/>
          </a:xfrm>
          <a:prstGeom prst="rect">
            <a:avLst/>
          </a:prstGeom>
          <a:noFill/>
        </p:spPr>
        <p:txBody>
          <a:bodyPr wrap="square" rtlCol="0" anchor="t">
            <a:spAutoFit/>
          </a:bodyPr>
          <a:p>
            <a:r>
              <a:rPr lang="zh-CN" altLang="en-US" sz="2800">
                <a:ea typeface="华文中宋" panose="02010600040101010101" charset="-122"/>
              </a:rPr>
              <a:t>肯德基是最成功的快餐连锁店之一。</a:t>
            </a:r>
            <a:endParaRPr lang="zh-CN" altLang="en-US" sz="2800">
              <a:ea typeface="华文中宋" panose="02010600040101010101" charset="-122"/>
            </a:endParaRPr>
          </a:p>
        </p:txBody>
      </p:sp>
      <p:sp>
        <p:nvSpPr>
          <p:cNvPr id="5" name="文本框 1"/>
          <p:cNvSpPr txBox="1"/>
          <p:nvPr>
            <p:custDataLst>
              <p:tags r:id="rId1"/>
            </p:custDataLst>
          </p:nvPr>
        </p:nvSpPr>
        <p:spPr>
          <a:xfrm>
            <a:off x="126365" y="2112645"/>
            <a:ext cx="198501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2"/>
            </p:custDataLst>
          </p:nvPr>
        </p:nvSpPr>
        <p:spPr>
          <a:xfrm>
            <a:off x="139065" y="5572760"/>
            <a:ext cx="201041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6" name="文本框 5"/>
          <p:cNvSpPr txBox="1"/>
          <p:nvPr>
            <p:custDataLst>
              <p:tags r:id="rId3"/>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6" end="6"/>
                                            </p:txEl>
                                          </p:spTgt>
                                        </p:tgtEl>
                                        <p:attrNameLst>
                                          <p:attrName>style.visibility</p:attrName>
                                        </p:attrNameLst>
                                      </p:cBhvr>
                                      <p:to>
                                        <p:strVal val="visible"/>
                                      </p:to>
                                    </p:set>
                                    <p:animEffect transition="in" filter="wipe(down)">
                                      <p:cBhvr>
                                        <p:cTn id="31" dur="500"/>
                                        <p:tgtEl>
                                          <p:spTgt spid="1048602">
                                            <p:txEl>
                                              <p:pRg st="6" end="6"/>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7" end="7"/>
                                            </p:txEl>
                                          </p:spTgt>
                                        </p:tgtEl>
                                        <p:attrNameLst>
                                          <p:attrName>style.visibility</p:attrName>
                                        </p:attrNameLst>
                                      </p:cBhvr>
                                      <p:to>
                                        <p:strVal val="visible"/>
                                      </p:to>
                                    </p:set>
                                    <p:animEffect transition="in" filter="wipe(down)">
                                      <p:cBhvr>
                                        <p:cTn id="34" dur="500"/>
                                        <p:tgtEl>
                                          <p:spTgt spid="1048602">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762635"/>
            <a:ext cx="11751310" cy="269240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94335" y="832485"/>
            <a:ext cx="11502390" cy="1568450"/>
          </a:xfrm>
          <a:prstGeom prst="rect">
            <a:avLst/>
          </a:prstGeom>
          <a:noFill/>
        </p:spPr>
        <p:txBody>
          <a:bodyPr wrap="square">
            <a:spAutoFit/>
          </a:bodyPr>
          <a:lstStyle/>
          <a:p>
            <a:pPr algn="l"/>
            <a:r>
              <a:rPr lang="en-US" altLang="zh-CN" sz="2400">
                <a:latin typeface="Times New Roman" panose="02020603050405020304" charset="0"/>
                <a:cs typeface="Times New Roman" panose="02020603050405020304" charset="0"/>
                <a:sym typeface="+mn-ea"/>
              </a:rPr>
              <a:t>The BBC has found that the fast food chain McDonald’s failed to stop the exploitation of 9 men who’d been trafficked from the Czech Republic into the UK. The men all worked in the same branch of McDonald’s and had their wages stolen by those who’d brought them into Britain.</a:t>
            </a:r>
            <a:endParaRPr lang="en-US" altLang="zh-CN" sz="2400">
              <a:latin typeface="Times New Roman" panose="02020603050405020304" charset="0"/>
              <a:cs typeface="Times New Roman" panose="02020603050405020304" charset="0"/>
              <a:sym typeface="+mn-ea"/>
            </a:endParaRPr>
          </a:p>
        </p:txBody>
      </p:sp>
      <p:sp>
        <p:nvSpPr>
          <p:cNvPr id="10" name="文本框 9"/>
          <p:cNvSpPr txBox="1"/>
          <p:nvPr/>
        </p:nvSpPr>
        <p:spPr>
          <a:xfrm>
            <a:off x="408940" y="2378710"/>
            <a:ext cx="11470640" cy="798830"/>
          </a:xfrm>
          <a:prstGeom prst="rect">
            <a:avLst/>
          </a:prstGeom>
          <a:noFill/>
        </p:spPr>
        <p:txBody>
          <a:bodyPr wrap="square" rtlCol="0">
            <a:spAutoFit/>
          </a:bodyPr>
          <a:lstStyle/>
          <a:p>
            <a:pPr algn="l">
              <a:buClrTx/>
              <a:buSzTx/>
              <a:buFontTx/>
            </a:pPr>
            <a:r>
              <a:rPr sz="2300">
                <a:latin typeface="Times New Roman" panose="02020603050405020304" charset="0"/>
                <a:ea typeface="华文中宋" panose="02010600040101010101" charset="-122"/>
                <a:cs typeface="Times New Roman" panose="02020603050405020304" charset="0"/>
              </a:rPr>
              <a:t>BBC发现快餐连锁店麦当劳未能阻止对9名从捷克共和国被贩卖到英国的男子的剥削。这些人都在麦当劳的同一家分店工作，他们的工资被那些把他们带到英国的人偷走。</a:t>
            </a:r>
            <a:endParaRPr sz="23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45110" y="3695700"/>
            <a:ext cx="11751310" cy="294322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51790" y="3782695"/>
            <a:ext cx="11486515" cy="1568450"/>
          </a:xfrm>
          <a:prstGeom prst="rect">
            <a:avLst/>
          </a:prstGeom>
          <a:noFill/>
        </p:spPr>
        <p:txBody>
          <a:bodyPr wrap="square">
            <a:spAutoFit/>
          </a:bodyPr>
          <a:lstStyle/>
          <a:p>
            <a:pPr algn="l"/>
            <a:r>
              <a:rPr sz="2400">
                <a:latin typeface="Times New Roman" panose="02020603050405020304" charset="0"/>
                <a:cs typeface="Times New Roman" panose="02020603050405020304" charset="0"/>
                <a:sym typeface="+mn-ea"/>
              </a:rPr>
              <a:t>The case has raised some shocking questions about the approach being taken by some big companies. They need to look at their supply chains, they need to look at their processes. When people are going into buy that burger at McDonald</a:t>
            </a:r>
            <a:r>
              <a:rPr lang="en-US" sz="2400">
                <a:latin typeface="Times New Roman" panose="02020603050405020304" charset="0"/>
                <a:cs typeface="Times New Roman" panose="02020603050405020304" charset="0"/>
                <a:sym typeface="+mn-ea"/>
              </a:rPr>
              <a:t>’</a:t>
            </a:r>
            <a:r>
              <a:rPr sz="2400">
                <a:latin typeface="Times New Roman" panose="02020603050405020304" charset="0"/>
                <a:cs typeface="Times New Roman" panose="02020603050405020304" charset="0"/>
                <a:sym typeface="+mn-ea"/>
              </a:rPr>
              <a:t>s, they want to have confidence that the people working there are not being effectively in slavery through forced labor. </a:t>
            </a:r>
            <a:endParaRPr sz="2400">
              <a:latin typeface="Times New Roman" panose="02020603050405020304" charset="0"/>
              <a:cs typeface="Times New Roman" panose="02020603050405020304" charset="0"/>
              <a:sym typeface="+mn-ea"/>
            </a:endParaRPr>
          </a:p>
        </p:txBody>
      </p:sp>
      <p:sp>
        <p:nvSpPr>
          <p:cNvPr id="14" name="文本框 13"/>
          <p:cNvSpPr txBox="1"/>
          <p:nvPr/>
        </p:nvSpPr>
        <p:spPr>
          <a:xfrm>
            <a:off x="352425" y="5364480"/>
            <a:ext cx="11411585" cy="1153160"/>
          </a:xfrm>
          <a:prstGeom prst="rect">
            <a:avLst/>
          </a:prstGeom>
          <a:noFill/>
        </p:spPr>
        <p:txBody>
          <a:bodyPr wrap="square" rtlCol="0">
            <a:spAutoFit/>
          </a:bodyPr>
          <a:lstStyle/>
          <a:p>
            <a:pPr algn="l">
              <a:buClrTx/>
              <a:buSzTx/>
              <a:buFontTx/>
            </a:pPr>
            <a:r>
              <a:rPr sz="2300">
                <a:latin typeface="Times New Roman" panose="02020603050405020304" charset="0"/>
                <a:ea typeface="华文中宋" panose="02010600040101010101" charset="-122"/>
                <a:cs typeface="Times New Roman" panose="02020603050405020304" charset="0"/>
              </a:rPr>
              <a:t>这起案件对一些大公司采取的做法提出了一些令人震惊的</a:t>
            </a:r>
            <a:r>
              <a:rPr lang="zh-CN" sz="2300">
                <a:latin typeface="Times New Roman" panose="02020603050405020304" charset="0"/>
                <a:ea typeface="华文中宋" panose="02010600040101010101" charset="-122"/>
                <a:cs typeface="Times New Roman" panose="02020603050405020304" charset="0"/>
              </a:rPr>
              <a:t>疑问</a:t>
            </a:r>
            <a:r>
              <a:rPr sz="2300">
                <a:latin typeface="Times New Roman" panose="02020603050405020304" charset="0"/>
                <a:ea typeface="华文中宋" panose="02010600040101010101" charset="-122"/>
                <a:cs typeface="Times New Roman" panose="02020603050405020304" charset="0"/>
              </a:rPr>
              <a:t>。他们需要关注他们的供应链，需要关注他们的流程。当人们去麦当劳买汉堡的时候，他们想要确信在那里工作的人没有被强迫劳动而沦为</a:t>
            </a:r>
            <a:r>
              <a:rPr lang="zh-CN" sz="2300">
                <a:latin typeface="Times New Roman" panose="02020603050405020304" charset="0"/>
                <a:ea typeface="华文中宋" panose="02010600040101010101" charset="-122"/>
                <a:cs typeface="Times New Roman" panose="02020603050405020304" charset="0"/>
              </a:rPr>
              <a:t>实际意义上的</a:t>
            </a:r>
            <a:r>
              <a:rPr sz="2300">
                <a:latin typeface="Times New Roman" panose="02020603050405020304" charset="0"/>
                <a:ea typeface="华文中宋" panose="02010600040101010101" charset="-122"/>
                <a:cs typeface="Times New Roman" panose="02020603050405020304" charset="0"/>
              </a:rPr>
              <a:t>奴隶。</a:t>
            </a:r>
            <a:endParaRPr sz="23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195" y="107315"/>
            <a:ext cx="11864975" cy="553085"/>
          </a:xfrm>
          <a:prstGeom prst="rect">
            <a:avLst/>
          </a:prstGeom>
          <a:noFill/>
        </p:spPr>
        <p:txBody>
          <a:bodyPr wrap="square" rtlCol="0" anchor="t">
            <a:spAutoFit/>
          </a:bodyPr>
          <a:p>
            <a:pPr algn="ctr">
              <a:buClrTx/>
              <a:buSzTx/>
              <a:buFontTx/>
            </a:pPr>
            <a:r>
              <a:rPr lang="en-US" altLang="zh-CN" sz="3000" b="1">
                <a:latin typeface="Times New Roman" panose="02020603050405020304" charset="0"/>
                <a:cs typeface="Times New Roman" panose="02020603050405020304" charset="0"/>
              </a:rPr>
              <a:t>1. Climate Hero or Villain?  </a:t>
            </a:r>
            <a:r>
              <a:rPr sz="3000" b="1">
                <a:solidFill>
                  <a:srgbClr val="ED7D31"/>
                </a:solidFill>
                <a:latin typeface="微软雅黑" panose="020B0503020204020204" charset="-122"/>
                <a:ea typeface="微软雅黑" panose="020B0503020204020204" charset="-122"/>
                <a:cs typeface="微软雅黑" panose="020B0503020204020204" charset="-122"/>
              </a:rPr>
              <a:t>  AI是气变拯救者还是加害者？</a:t>
            </a:r>
            <a:endParaRPr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4" name="图片 3"/>
          <p:cNvPicPr>
            <a:picLocks noChangeAspect="1"/>
          </p:cNvPicPr>
          <p:nvPr/>
        </p:nvPicPr>
        <p:blipFill>
          <a:blip r:embed="rId1"/>
          <a:stretch>
            <a:fillRect/>
          </a:stretch>
        </p:blipFill>
        <p:spPr>
          <a:xfrm>
            <a:off x="6202045" y="795020"/>
            <a:ext cx="5029200" cy="6046470"/>
          </a:xfrm>
          <a:prstGeom prst="rect">
            <a:avLst/>
          </a:prstGeom>
        </p:spPr>
      </p:pic>
      <p:pic>
        <p:nvPicPr>
          <p:cNvPr id="3" name="图片 2"/>
          <p:cNvPicPr>
            <a:picLocks noChangeAspect="1"/>
          </p:cNvPicPr>
          <p:nvPr/>
        </p:nvPicPr>
        <p:blipFill>
          <a:blip r:embed="rId2"/>
          <a:stretch>
            <a:fillRect/>
          </a:stretch>
        </p:blipFill>
        <p:spPr>
          <a:xfrm>
            <a:off x="1221740" y="811530"/>
            <a:ext cx="5088890" cy="601599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8255" y="395605"/>
            <a:ext cx="12192000" cy="6452235"/>
          </a:xfrm>
          <a:prstGeom prst="rect">
            <a:avLst/>
          </a:prstGeom>
          <a:noFill/>
        </p:spPr>
        <p:txBody>
          <a:bodyPr wrap="square" rtlCol="0" anchor="t">
            <a:spAutoFit/>
          </a:bodyPr>
          <a:p>
            <a:pPr indent="0" fontAlgn="auto">
              <a:lnSpc>
                <a:spcPts val="3100"/>
              </a:lnSpc>
            </a:pP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With billions of dollars currently </a:t>
            </a:r>
            <a:r>
              <a:rPr lang="en-US">
                <a:latin typeface="Times New Roman" panose="02020603050405020304" charset="0"/>
                <a:cs typeface="Times New Roman" panose="02020603050405020304" charset="0"/>
              </a:rPr>
              <a:t>_______ (flow) </a:t>
            </a:r>
            <a:r>
              <a:rPr>
                <a:latin typeface="Times New Roman" panose="02020603050405020304" charset="0"/>
                <a:cs typeface="Times New Roman" panose="02020603050405020304" charset="0"/>
              </a:rPr>
              <a:t>into AI and the technical infrastructure it requires, </a:t>
            </a:r>
            <a:r>
              <a:rPr lang="en-US">
                <a:latin typeface="Times New Roman" panose="02020603050405020304" charset="0"/>
                <a:cs typeface="Times New Roman" panose="02020603050405020304" charset="0"/>
              </a:rPr>
              <a:t>_____ </a:t>
            </a:r>
            <a:r>
              <a:rPr>
                <a:latin typeface="Times New Roman" panose="02020603050405020304" charset="0"/>
                <a:cs typeface="Times New Roman" panose="02020603050405020304" charset="0"/>
              </a:rPr>
              <a:t>we decide to both power and then apply the technology could determine if AI proves to be a climate hero or a climate </a:t>
            </a:r>
            <a:r>
              <a:rPr lang="en-US" altLang="zh-CN">
                <a:solidFill>
                  <a:srgbClr val="0000FF"/>
                </a:solidFill>
                <a:latin typeface="Times New Roman" panose="02020603050405020304" charset="0"/>
                <a:cs typeface="Times New Roman" panose="02020603050405020304" charset="0"/>
              </a:rPr>
              <a:t>villian</a:t>
            </a:r>
            <a:r>
              <a:rPr>
                <a:latin typeface="Times New Roman" panose="02020603050405020304" charset="0"/>
                <a:cs typeface="Times New Roman" panose="02020603050405020304" charset="0"/>
              </a:rPr>
              <a:t>.</a:t>
            </a:r>
            <a:endParaRPr>
              <a:latin typeface="Times New Roman" panose="02020603050405020304" charset="0"/>
              <a:cs typeface="Times New Roman" panose="02020603050405020304" charset="0"/>
            </a:endParaRPr>
          </a:p>
          <a:p>
            <a:pPr indent="0" fontAlgn="auto">
              <a:lnSpc>
                <a:spcPts val="3100"/>
              </a:lnSpc>
            </a:pP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An Electric Power Research Institute report this year estimated that by the end of the decade, data centers could </a:t>
            </a:r>
            <a:r>
              <a:rPr lang="en-US" altLang="zh-CN" sz="1800">
                <a:solidFill>
                  <a:srgbClr val="0000FF"/>
                </a:solidFill>
                <a:latin typeface="Times New Roman" panose="02020603050405020304" charset="0"/>
                <a:cs typeface="Times New Roman" panose="02020603050405020304" charset="0"/>
              </a:rPr>
              <a:t>gobble </a:t>
            </a:r>
            <a:r>
              <a:rPr>
                <a:latin typeface="Times New Roman" panose="02020603050405020304" charset="0"/>
                <a:cs typeface="Times New Roman" panose="02020603050405020304" charset="0"/>
              </a:rPr>
              <a:t>up 9 percent of all U.S. electricity </a:t>
            </a:r>
            <a:r>
              <a:rPr lang="en-US">
                <a:latin typeface="Times New Roman" panose="02020603050405020304" charset="0"/>
                <a:cs typeface="Times New Roman" panose="02020603050405020304" charset="0"/>
              </a:rPr>
              <a:t>_________ (generate)</a:t>
            </a:r>
            <a:r>
              <a:rPr>
                <a:latin typeface="Times New Roman" panose="02020603050405020304" charset="0"/>
                <a:cs typeface="Times New Roman" panose="02020603050405020304" charset="0"/>
              </a:rPr>
              <a:t>, up sharply from about 4 percent today. “Based on everything we’re seeing, that’s probably an understated number,” Mawson Infrastructure Group CEO Rahul Mewawalla said. “The demand is much more than </a:t>
            </a:r>
            <a:r>
              <a:rPr lang="en-US">
                <a:latin typeface="Times New Roman" panose="02020603050405020304" charset="0"/>
                <a:cs typeface="Times New Roman" panose="02020603050405020304" charset="0"/>
              </a:rPr>
              <a:t>_____ </a:t>
            </a:r>
            <a:r>
              <a:rPr>
                <a:latin typeface="Times New Roman" panose="02020603050405020304" charset="0"/>
                <a:cs typeface="Times New Roman" panose="02020603050405020304" charset="0"/>
              </a:rPr>
              <a:t>most people are envisioning.”</a:t>
            </a:r>
            <a:endParaRPr>
              <a:latin typeface="Times New Roman" panose="02020603050405020304" charset="0"/>
              <a:cs typeface="Times New Roman" panose="02020603050405020304" charset="0"/>
            </a:endParaRPr>
          </a:p>
          <a:p>
            <a:pPr indent="0" fontAlgn="auto">
              <a:lnSpc>
                <a:spcPts val="3100"/>
              </a:lnSpc>
            </a:pP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The race is on </a:t>
            </a:r>
            <a:r>
              <a:rPr lang="en-US">
                <a:latin typeface="Times New Roman" panose="02020603050405020304" charset="0"/>
                <a:cs typeface="Times New Roman" panose="02020603050405020304" charset="0"/>
              </a:rPr>
              <a:t>________ (secure)</a:t>
            </a:r>
            <a:r>
              <a:rPr>
                <a:latin typeface="Times New Roman" panose="02020603050405020304" charset="0"/>
                <a:cs typeface="Times New Roman" panose="02020603050405020304" charset="0"/>
              </a:rPr>
              <a:t> all forms of power for the AI boom. In May, Amazon </a:t>
            </a:r>
            <a:r>
              <a:rPr lang="en-US">
                <a:latin typeface="Times New Roman" panose="02020603050405020304" charset="0"/>
                <a:cs typeface="Times New Roman" panose="02020603050405020304" charset="0"/>
              </a:rPr>
              <a:t>_____ (break) </a:t>
            </a:r>
            <a:r>
              <a:rPr>
                <a:latin typeface="Times New Roman" panose="02020603050405020304" charset="0"/>
                <a:cs typeface="Times New Roman" panose="02020603050405020304" charset="0"/>
              </a:rPr>
              <a:t>ground on its first industrial-scale solar facility, a 150-megawatt array in Southern California </a:t>
            </a:r>
            <a:r>
              <a:rPr lang="en-US">
                <a:latin typeface="Times New Roman" panose="02020603050405020304" charset="0"/>
                <a:cs typeface="Times New Roman" panose="02020603050405020304" charset="0"/>
              </a:rPr>
              <a:t>_____ </a:t>
            </a:r>
            <a:r>
              <a:rPr>
                <a:latin typeface="Times New Roman" panose="02020603050405020304" charset="0"/>
                <a:cs typeface="Times New Roman" panose="02020603050405020304" charset="0"/>
              </a:rPr>
              <a:t>massive batteries to store power for use after dark. In August, Microsoft launched a partnership to build 500 megawatts of community-scale solar power across the country over the next five years. Later that same month, Meta, parent company of Facebook, announced a deal to buy 150 megawatts of geothermal power to supply data centers.</a:t>
            </a: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That means the AI data center boom is also driving up fossil fuel consumption and greenhouse gas emissions, even at some tech companies with reputations for </a:t>
            </a:r>
            <a:r>
              <a:rPr lang="en-US">
                <a:latin typeface="Times New Roman" panose="02020603050405020304" charset="0"/>
                <a:cs typeface="Times New Roman" panose="02020603050405020304" charset="0"/>
              </a:rPr>
              <a:t>_________ (ambition) </a:t>
            </a:r>
            <a:r>
              <a:rPr>
                <a:latin typeface="Times New Roman" panose="02020603050405020304" charset="0"/>
                <a:cs typeface="Times New Roman" panose="02020603050405020304" charset="0"/>
              </a:rPr>
              <a:t>climate goals.</a:t>
            </a:r>
            <a:endParaRPr>
              <a:latin typeface="Times New Roman" panose="02020603050405020304" charset="0"/>
              <a:cs typeface="Times New Roman" panose="02020603050405020304" charset="0"/>
            </a:endParaRPr>
          </a:p>
          <a:p>
            <a:pPr indent="0" fontAlgn="auto">
              <a:lnSpc>
                <a:spcPts val="3100"/>
              </a:lnSpc>
            </a:pP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However, AI and machine learning are also being applied to some of the </a:t>
            </a:r>
            <a:r>
              <a:rPr lang="en-US">
                <a:latin typeface="Times New Roman" panose="02020603050405020304" charset="0"/>
                <a:cs typeface="Times New Roman" panose="02020603050405020304" charset="0"/>
              </a:rPr>
              <a:t>________ (tough) </a:t>
            </a:r>
            <a:r>
              <a:rPr>
                <a:latin typeface="Times New Roman" panose="02020603050405020304" charset="0"/>
                <a:cs typeface="Times New Roman" panose="02020603050405020304" charset="0"/>
              </a:rPr>
              <a:t>problems in clean tech and climate science. Researchers are always using these new tools in a wide range of climate-related applications, such as aligning intermittent renewable energy with the power grid’s needs, improving predictions of climate-driven fires and floods and aiding discoveries of materials </a:t>
            </a:r>
            <a:r>
              <a:rPr lang="en-US">
                <a:latin typeface="Times New Roman" panose="02020603050405020304" charset="0"/>
                <a:cs typeface="Times New Roman" panose="02020603050405020304" charset="0"/>
              </a:rPr>
              <a:t>_____ (use) </a:t>
            </a:r>
            <a:r>
              <a:rPr>
                <a:latin typeface="Times New Roman" panose="02020603050405020304" charset="0"/>
                <a:cs typeface="Times New Roman" panose="02020603050405020304" charset="0"/>
              </a:rPr>
              <a:t>in clean tech.</a:t>
            </a:r>
            <a:endParaRPr>
              <a:latin typeface="Times New Roman" panose="02020603050405020304" charset="0"/>
              <a:cs typeface="Times New Roman" panose="02020603050405020304" charset="0"/>
            </a:endParaRPr>
          </a:p>
        </p:txBody>
      </p:sp>
      <p:sp>
        <p:nvSpPr>
          <p:cNvPr id="2" name="文本框 4"/>
          <p:cNvSpPr txBox="1"/>
          <p:nvPr>
            <p:custDataLst>
              <p:tags r:id="rId1"/>
            </p:custDataLst>
          </p:nvPr>
        </p:nvSpPr>
        <p:spPr>
          <a:xfrm>
            <a:off x="2466340" y="0"/>
            <a:ext cx="9386570" cy="460375"/>
          </a:xfrm>
          <a:prstGeom prst="rect">
            <a:avLst/>
          </a:prstGeom>
          <a:noFill/>
        </p:spPr>
        <p:txBody>
          <a:bodyPr wrap="square" rtlCol="0">
            <a:spAutoFit/>
          </a:bodyPr>
          <a:p>
            <a:pPr algn="l">
              <a:buClrTx/>
              <a:buSzTx/>
              <a:buFontTx/>
            </a:pPr>
            <a:r>
              <a:rPr sz="2400" b="1" i="1">
                <a:solidFill>
                  <a:srgbClr val="ED7D31"/>
                </a:solidFill>
                <a:latin typeface="微软雅黑" panose="020B0503020204020204" charset="-122"/>
                <a:ea typeface="微软雅黑" panose="020B0503020204020204" charset="-122"/>
                <a:cs typeface="微软雅黑" panose="020B0503020204020204" charset="-122"/>
              </a:rPr>
              <a:t>Newsweek</a:t>
            </a:r>
            <a:r>
              <a:rPr lang="en-US" sz="2400" b="1" i="1">
                <a:solidFill>
                  <a:srgbClr val="ED7D31"/>
                </a:solidFill>
                <a:latin typeface="微软雅黑" panose="020B0503020204020204" charset="-122"/>
                <a:ea typeface="微软雅黑" panose="020B0503020204020204" charset="-122"/>
                <a:cs typeface="微软雅黑" panose="020B0503020204020204" charset="-122"/>
              </a:rPr>
              <a:t> </a:t>
            </a:r>
            <a:r>
              <a:rPr sz="2400" b="1">
                <a:solidFill>
                  <a:srgbClr val="ED7D31"/>
                </a:solidFill>
                <a:latin typeface="微软雅黑" panose="020B0503020204020204" charset="-122"/>
                <a:ea typeface="微软雅黑" panose="020B0503020204020204" charset="-122"/>
                <a:cs typeface="微软雅黑" panose="020B0503020204020204" charset="-122"/>
              </a:rPr>
              <a:t>(October 4, 2024  P20)</a:t>
            </a:r>
            <a:endParaRPr sz="24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13" name="文本框 16"/>
          <p:cNvSpPr txBox="1"/>
          <p:nvPr>
            <p:custDataLst>
              <p:tags r:id="rId2"/>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5" name="文本框 14"/>
          <p:cNvSpPr txBox="1"/>
          <p:nvPr/>
        </p:nvSpPr>
        <p:spPr>
          <a:xfrm>
            <a:off x="3528060" y="534670"/>
            <a:ext cx="769620"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flowing </a:t>
            </a:r>
            <a:endParaRPr>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9239250" y="534670"/>
            <a:ext cx="1101725"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457200" marR="0" lvl="1"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how </a:t>
            </a:r>
            <a:endParaRPr>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2821940" y="1704975"/>
            <a:ext cx="2597150"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generation</a:t>
            </a:r>
            <a:endParaRPr>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601980" y="2507615"/>
            <a:ext cx="647700"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what </a:t>
            </a:r>
            <a:endParaRPr>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1758315" y="2891790"/>
            <a:ext cx="2597150"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to secure</a:t>
            </a:r>
            <a:endParaRPr>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8431530" y="2900045"/>
            <a:ext cx="2597150"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broke </a:t>
            </a:r>
            <a:endParaRPr>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7004685" y="3292475"/>
            <a:ext cx="2597150"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with </a:t>
            </a:r>
            <a:endParaRPr>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7188835" y="4860925"/>
            <a:ext cx="2597150"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a:solidFill>
                  <a:srgbClr val="FF0000"/>
                </a:solidFill>
                <a:latin typeface="Times New Roman" panose="02020603050405020304" charset="0"/>
                <a:cs typeface="Times New Roman" panose="02020603050405020304" charset="0"/>
                <a:sym typeface="+mn-ea"/>
              </a:rPr>
              <a:t>ambitious</a:t>
            </a:r>
            <a:endParaRPr lang="en-US">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7087235" y="5257165"/>
            <a:ext cx="2597150"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toughest </a:t>
            </a:r>
            <a:endParaRPr>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1040765" y="6437630"/>
            <a:ext cx="681990"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used </a:t>
            </a:r>
            <a:endParaRPr>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5" grpId="0" bldLvl="0" animBg="1"/>
      <p:bldP spid="3" grpId="0" bldLvl="0" animBg="1"/>
      <p:bldP spid="4" grpId="0" bldLvl="0" animBg="1"/>
      <p:bldP spid="6" grpId="0" bldLvl="0" animBg="1"/>
      <p:bldP spid="7" grpId="0" bldLvl="0" animBg="1"/>
      <p:bldP spid="8" grpId="0" bldLvl="0" animBg="1"/>
      <p:bldP spid="9" grpId="0" bldLvl="0" animBg="1"/>
      <p:bldP spid="10" grpId="0" bldLvl="0" animBg="1"/>
      <p:bldP spid="11" grpId="0" bldLvl="0" animBg="1"/>
      <p:bldP spid="1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矩形 10"/>
          <p:cNvSpPr/>
          <p:nvPr/>
        </p:nvSpPr>
        <p:spPr>
          <a:xfrm>
            <a:off x="345440" y="1724025"/>
            <a:ext cx="11207750" cy="2861310"/>
          </a:xfrm>
          <a:prstGeom prst="rect">
            <a:avLst/>
          </a:prstGeom>
          <a:solidFill>
            <a:schemeClr val="accent2">
              <a:lumMod val="20000"/>
              <a:lumOff val="80000"/>
            </a:schemeClr>
          </a:solidFill>
          <a:ln w="34925" cmpd="sng">
            <a:noFill/>
            <a:prstDash val="sysDash"/>
          </a:ln>
        </p:spPr>
        <p:txBody>
          <a:bodyPr wrap="square">
            <a:spAutoFit/>
          </a:bodyPr>
          <a:p>
            <a:pPr lvl="0" algn="just">
              <a:lnSpc>
                <a:spcPct val="150000"/>
              </a:lnSpc>
              <a:buClrTx/>
              <a:buSzTx/>
              <a:buFontTx/>
            </a:pPr>
            <a:r>
              <a:rPr lang="en-US" sz="2400" smtClean="0">
                <a:latin typeface="Times New Roman" panose="02020603050405020304" charset="0"/>
                <a:ea typeface="华文中宋" panose="02010600040101010101" charset="-122"/>
                <a:cs typeface="Times New Roman" panose="02020603050405020304" charset="0"/>
                <a:sym typeface="+mn-ea"/>
              </a:rPr>
              <a:t>Which of the following statements is correct according to the text? </a:t>
            </a:r>
            <a:endParaRPr lang="en-US" sz="24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400" smtClean="0">
                <a:latin typeface="Times New Roman" panose="02020603050405020304" charset="0"/>
                <a:ea typeface="华文中宋" panose="02010600040101010101" charset="-122"/>
                <a:cs typeface="Times New Roman" panose="02020603050405020304" charset="0"/>
                <a:sym typeface="+mn-ea"/>
              </a:rPr>
              <a:t>A. Data centers’ electricity consumption will increase by 4% in ten years.   	</a:t>
            </a:r>
            <a:endParaRPr lang="en-US" sz="24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400" smtClean="0">
                <a:latin typeface="Times New Roman" panose="02020603050405020304" charset="0"/>
                <a:ea typeface="华文中宋" panose="02010600040101010101" charset="-122"/>
                <a:cs typeface="Times New Roman" panose="02020603050405020304" charset="0"/>
                <a:sym typeface="+mn-ea"/>
              </a:rPr>
              <a:t>B. Microsoft will buy </a:t>
            </a:r>
            <a:r>
              <a:rPr sz="2400">
                <a:latin typeface="Times New Roman" panose="02020603050405020304" charset="0"/>
                <a:cs typeface="Times New Roman" panose="02020603050405020304" charset="0"/>
                <a:sym typeface="+mn-ea"/>
              </a:rPr>
              <a:t>500 megawatts of geothermal power to supply </a:t>
            </a:r>
            <a:r>
              <a:rPr lang="en-US" sz="2400">
                <a:latin typeface="Times New Roman" panose="02020603050405020304" charset="0"/>
                <a:cs typeface="Times New Roman" panose="02020603050405020304" charset="0"/>
                <a:sym typeface="+mn-ea"/>
              </a:rPr>
              <a:t>its </a:t>
            </a:r>
            <a:r>
              <a:rPr sz="2400">
                <a:latin typeface="Times New Roman" panose="02020603050405020304" charset="0"/>
                <a:cs typeface="Times New Roman" panose="02020603050405020304" charset="0"/>
                <a:sym typeface="+mn-ea"/>
              </a:rPr>
              <a:t>data centers</a:t>
            </a:r>
            <a:r>
              <a:rPr lang="en-US" sz="2400" smtClean="0">
                <a:latin typeface="Times New Roman" panose="02020603050405020304" charset="0"/>
                <a:ea typeface="华文中宋" panose="02010600040101010101" charset="-122"/>
                <a:cs typeface="Times New Roman" panose="02020603050405020304" charset="0"/>
                <a:sym typeface="+mn-ea"/>
              </a:rPr>
              <a:t>.     	</a:t>
            </a:r>
            <a:endParaRPr lang="en-US" sz="24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400" smtClean="0">
                <a:latin typeface="Times New Roman" panose="02020603050405020304" charset="0"/>
                <a:ea typeface="华文中宋" panose="02010600040101010101" charset="-122"/>
                <a:cs typeface="Times New Roman" panose="02020603050405020304" charset="0"/>
                <a:sym typeface="+mn-ea"/>
              </a:rPr>
              <a:t>C. Climate-concious tech companies don’t have </a:t>
            </a:r>
            <a:r>
              <a:rPr lang="en-US" sz="2400">
                <a:latin typeface="Times New Roman" panose="02020603050405020304" charset="0"/>
                <a:cs typeface="Times New Roman" panose="02020603050405020304" charset="0"/>
                <a:sym typeface="+mn-ea"/>
              </a:rPr>
              <a:t>issues of carbon emissions</a:t>
            </a:r>
            <a:r>
              <a:rPr lang="en-US" sz="2400" smtClean="0">
                <a:latin typeface="Times New Roman" panose="02020603050405020304" charset="0"/>
                <a:ea typeface="华文中宋" panose="02010600040101010101" charset="-122"/>
                <a:cs typeface="Times New Roman" panose="02020603050405020304" charset="0"/>
                <a:sym typeface="+mn-ea"/>
              </a:rPr>
              <a:t>.</a:t>
            </a:r>
            <a:endParaRPr lang="en-US" sz="24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400" smtClean="0">
                <a:latin typeface="Times New Roman" panose="02020603050405020304" charset="0"/>
                <a:ea typeface="华文中宋" panose="02010600040101010101" charset="-122"/>
                <a:cs typeface="Times New Roman" panose="02020603050405020304" charset="0"/>
                <a:sym typeface="+mn-ea"/>
              </a:rPr>
              <a:t>D. AI and machine learning are being employed to deal with </a:t>
            </a:r>
            <a:r>
              <a:rPr sz="2400">
                <a:latin typeface="Times New Roman" panose="02020603050405020304" charset="0"/>
                <a:cs typeface="Times New Roman" panose="02020603050405020304" charset="0"/>
                <a:sym typeface="+mn-ea"/>
              </a:rPr>
              <a:t>climate-related</a:t>
            </a:r>
            <a:r>
              <a:rPr lang="en-US" sz="2400">
                <a:latin typeface="Times New Roman" panose="02020603050405020304" charset="0"/>
                <a:cs typeface="Times New Roman" panose="02020603050405020304" charset="0"/>
                <a:sym typeface="+mn-ea"/>
              </a:rPr>
              <a:t> problems. </a:t>
            </a:r>
            <a:endParaRPr lang="en-US" sz="2400" smtClean="0">
              <a:latin typeface="Times New Roman" panose="02020603050405020304" charset="0"/>
              <a:ea typeface="华文中宋" panose="02010600040101010101" charset="-122"/>
              <a:cs typeface="Times New Roman" panose="02020603050405020304" charset="0"/>
              <a:sym typeface="+mn-ea"/>
            </a:endParaRPr>
          </a:p>
        </p:txBody>
      </p:sp>
      <p:sp>
        <p:nvSpPr>
          <p:cNvPr id="2" name="文本框 16"/>
          <p:cNvSpPr txBox="1"/>
          <p:nvPr/>
        </p:nvSpPr>
        <p:spPr>
          <a:xfrm>
            <a:off x="0" y="0"/>
            <a:ext cx="3340100" cy="445135"/>
          </a:xfrm>
          <a:prstGeom prst="rect">
            <a:avLst/>
          </a:prstGeom>
          <a:solidFill>
            <a:schemeClr val="accent6"/>
          </a:solidFill>
        </p:spPr>
        <p:txBody>
          <a:bodyPr wrap="square" rtlCol="0">
            <a:spAutoFit/>
          </a:bodyPr>
          <a:p>
            <a:pPr lvl="0" algn="l">
              <a:buClrTx/>
              <a:buSzTx/>
              <a:buFontTx/>
            </a:pPr>
            <a:r>
              <a:rPr kumimoji="1" lang="en-US" altLang="zh-CN" sz="2300" b="1" dirty="0">
                <a:solidFill>
                  <a:schemeClr val="lt1"/>
                </a:solidFill>
                <a:latin typeface="Times New Roman" panose="02020603050405020304" charset="0"/>
                <a:cs typeface="Times New Roman" panose="02020603050405020304" charset="0"/>
                <a:sym typeface="+mn-ea"/>
              </a:rPr>
              <a:t>Reading Comprehension</a:t>
            </a:r>
            <a:endParaRPr kumimoji="1" lang="en-US" altLang="zh-CN" sz="2300" b="1" dirty="0">
              <a:solidFill>
                <a:schemeClr val="lt1"/>
              </a:solidFill>
              <a:latin typeface="Times New Roman" panose="02020603050405020304" charset="0"/>
              <a:cs typeface="Times New Roman" panose="02020603050405020304" charset="0"/>
              <a:sym typeface="+mn-ea"/>
            </a:endParaRPr>
          </a:p>
        </p:txBody>
      </p:sp>
      <p:pic>
        <p:nvPicPr>
          <p:cNvPr id="9" name="图片 8"/>
          <p:cNvPicPr>
            <a:picLocks noChangeAspect="1"/>
          </p:cNvPicPr>
          <p:nvPr/>
        </p:nvPicPr>
        <p:blipFill>
          <a:blip r:embed="rId1"/>
          <a:stretch>
            <a:fillRect/>
          </a:stretch>
        </p:blipFill>
        <p:spPr>
          <a:xfrm>
            <a:off x="345440" y="4076700"/>
            <a:ext cx="436880" cy="4178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510159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villian</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a person who is morally bad or responsible for causing trouble or harm    </a:t>
            </a:r>
            <a:r>
              <a:rPr lang="zh-CN" sz="2800">
                <a:latin typeface="Times New Roman" panose="02020603050405020304" charset="0"/>
                <a:ea typeface="华文中宋" panose="02010600040101010101" charset="-122"/>
                <a:cs typeface="Times New Roman" panose="02020603050405020304" charset="0"/>
                <a:sym typeface="+mn-ea"/>
              </a:rPr>
              <a:t>恶棍；坏蛋</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Industrialized nations are the real environmental villains.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zh-CN" sz="2800">
                <a:latin typeface="Times New Roman" panose="02020603050405020304" charset="0"/>
                <a:ea typeface="华文中宋" panose="02010600040101010101" charset="-122"/>
                <a:cs typeface="Times New Roman" panose="02020603050405020304" charset="0"/>
              </a:rPr>
              <a:t>工业化国家是破坏环境的真正元凶。</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gobble</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to make sth more beautiful by adding decorations to it</a:t>
            </a:r>
            <a:r>
              <a:rPr lang="en-US" sz="2800">
                <a:latin typeface="Times New Roman" panose="02020603050405020304" charset="0"/>
                <a:ea typeface="华文中宋" panose="02010600040101010101" charset="-122"/>
                <a:cs typeface="Times New Roman" panose="02020603050405020304" charset="0"/>
              </a:rPr>
              <a:t>     </a:t>
            </a:r>
            <a:endParaRPr lang="en-US"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sym typeface="+mn-ea"/>
              </a:rPr>
              <a:t>美化；装饰；布置</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Pete gobbled all the beef stew.</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皮特狼吞虎咽，把炖牛肉吃了个精光。</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47320" y="3040380"/>
            <a:ext cx="622363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He handed the villain over to a policeman.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25425" y="6263005"/>
            <a:ext cx="493141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Don’t gobble your food like that!</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32355" y="2518410"/>
            <a:ext cx="9491980" cy="521970"/>
          </a:xfrm>
          <a:prstGeom prst="rect">
            <a:avLst/>
          </a:prstGeom>
          <a:noFill/>
        </p:spPr>
        <p:txBody>
          <a:bodyPr wrap="square" rtlCol="0" anchor="t">
            <a:spAutoFit/>
          </a:bodyPr>
          <a:lstStyle/>
          <a:p>
            <a:r>
              <a:rPr lang="zh-CN" altLang="en-US" sz="2800">
                <a:ea typeface="华文中宋" panose="02010600040101010101" charset="-122"/>
              </a:rPr>
              <a:t>他把这个坏蛋交给了一个警察。</a:t>
            </a:r>
            <a:endParaRPr lang="zh-CN" altLang="en-US" sz="2800">
              <a:ea typeface="华文中宋" panose="02010600040101010101" charset="-122"/>
            </a:endParaRPr>
          </a:p>
        </p:txBody>
      </p:sp>
      <p:cxnSp>
        <p:nvCxnSpPr>
          <p:cNvPr id="3145728" name="直接连接符 8"/>
          <p:cNvCxnSpPr/>
          <p:nvPr/>
        </p:nvCxnSpPr>
        <p:spPr>
          <a:xfrm flipV="1">
            <a:off x="211455" y="3489325"/>
            <a:ext cx="6229350" cy="2730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690995"/>
            <a:ext cx="4930775" cy="952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529840" y="5690235"/>
            <a:ext cx="8297545" cy="521970"/>
          </a:xfrm>
          <a:prstGeom prst="rect">
            <a:avLst/>
          </a:prstGeom>
          <a:noFill/>
        </p:spPr>
        <p:txBody>
          <a:bodyPr wrap="square" rtlCol="0" anchor="t">
            <a:spAutoFit/>
          </a:bodyPr>
          <a:p>
            <a:r>
              <a:rPr lang="zh-CN" altLang="en-US" sz="2800">
                <a:ea typeface="华文中宋" panose="02010600040101010101" charset="-122"/>
              </a:rPr>
              <a:t>别这么狼吞虎咽地吃东西！</a:t>
            </a:r>
            <a:endParaRPr lang="zh-CN" altLang="en-US" sz="2800">
              <a:ea typeface="华文中宋" panose="02010600040101010101" charset="-122"/>
            </a:endParaRPr>
          </a:p>
        </p:txBody>
      </p:sp>
      <p:sp>
        <p:nvSpPr>
          <p:cNvPr id="2" name="文本框 1"/>
          <p:cNvSpPr txBox="1"/>
          <p:nvPr>
            <p:custDataLst>
              <p:tags r:id="rId1"/>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5" name="文本框 1"/>
          <p:cNvSpPr txBox="1"/>
          <p:nvPr>
            <p:custDataLst>
              <p:tags r:id="rId2"/>
            </p:custDataLst>
          </p:nvPr>
        </p:nvSpPr>
        <p:spPr>
          <a:xfrm>
            <a:off x="159385" y="2500630"/>
            <a:ext cx="19850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3"/>
            </p:custDataLst>
          </p:nvPr>
        </p:nvSpPr>
        <p:spPr>
          <a:xfrm>
            <a:off x="211455" y="5697220"/>
            <a:ext cx="20104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762635"/>
            <a:ext cx="11751310" cy="236982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61315" y="857250"/>
            <a:ext cx="11736705" cy="1245235"/>
          </a:xfrm>
          <a:prstGeom prst="rect">
            <a:avLst/>
          </a:prstGeom>
          <a:noFill/>
        </p:spPr>
        <p:txBody>
          <a:bodyPr wrap="square">
            <a:spAutoFit/>
          </a:bodyPr>
          <a:lstStyle/>
          <a:p>
            <a:pPr algn="l"/>
            <a:r>
              <a:rPr lang="en-US" altLang="zh-CN" sz="2500">
                <a:latin typeface="Times New Roman" panose="02020603050405020304" charset="0"/>
                <a:cs typeface="Times New Roman" panose="02020603050405020304" charset="0"/>
                <a:sym typeface="+mn-ea"/>
              </a:rPr>
              <a:t>With billions of dollars currently flowing into AI and the technical infrastructure it requires, how we decide to both power and then apply the technology could determine if AI proves to be a climate hero or a climate villian.</a:t>
            </a:r>
            <a:endParaRPr lang="en-US" altLang="zh-CN" sz="2500">
              <a:latin typeface="Times New Roman" panose="02020603050405020304" charset="0"/>
              <a:cs typeface="Times New Roman" panose="02020603050405020304" charset="0"/>
              <a:sym typeface="+mn-ea"/>
            </a:endParaRPr>
          </a:p>
        </p:txBody>
      </p:sp>
      <p:sp>
        <p:nvSpPr>
          <p:cNvPr id="10" name="文本框 9"/>
          <p:cNvSpPr txBox="1"/>
          <p:nvPr/>
        </p:nvSpPr>
        <p:spPr>
          <a:xfrm>
            <a:off x="334645" y="2106295"/>
            <a:ext cx="11470640" cy="798830"/>
          </a:xfrm>
          <a:prstGeom prst="rect">
            <a:avLst/>
          </a:prstGeom>
          <a:noFill/>
        </p:spPr>
        <p:txBody>
          <a:bodyPr wrap="square" rtlCol="0">
            <a:spAutoFit/>
          </a:bodyPr>
          <a:lstStyle/>
          <a:p>
            <a:pPr algn="l">
              <a:buClrTx/>
              <a:buSzTx/>
              <a:buFontTx/>
            </a:pPr>
            <a:r>
              <a:rPr sz="2300">
                <a:latin typeface="Times New Roman" panose="02020603050405020304" charset="0"/>
                <a:ea typeface="华文中宋" panose="02010600040101010101" charset="-122"/>
                <a:cs typeface="Times New Roman" panose="02020603050405020304" charset="0"/>
              </a:rPr>
              <a:t>目前，数十亿美元流入人工智能及其所需的技术基础设施，我们如何决定为这项技术提供动力，然后应用这项技术，可能会决定人工智能是气候英雄还是气候恶棍。</a:t>
            </a:r>
            <a:endParaRPr sz="23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20345" y="3343910"/>
            <a:ext cx="11751310" cy="326390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43535" y="3453765"/>
            <a:ext cx="11603355" cy="1861185"/>
          </a:xfrm>
          <a:prstGeom prst="rect">
            <a:avLst/>
          </a:prstGeom>
          <a:noFill/>
        </p:spPr>
        <p:txBody>
          <a:bodyPr wrap="square">
            <a:spAutoFit/>
          </a:bodyPr>
          <a:lstStyle/>
          <a:p>
            <a:pPr algn="l"/>
            <a:r>
              <a:rPr sz="2300">
                <a:latin typeface="Times New Roman" panose="02020603050405020304" charset="0"/>
                <a:cs typeface="Times New Roman" panose="02020603050405020304" charset="0"/>
                <a:sym typeface="+mn-ea"/>
              </a:rPr>
              <a:t>However, AI and machine learning are also being applied to some of the toughest problems in clean tech and climate science. Researchers are always using these new tools in a wide range of climate-related applications, such as aligning intermittent renewable energy with the power grid</a:t>
            </a:r>
            <a:r>
              <a:rPr lang="en-US" sz="2300">
                <a:latin typeface="Times New Roman" panose="02020603050405020304" charset="0"/>
                <a:cs typeface="Times New Roman" panose="02020603050405020304" charset="0"/>
                <a:sym typeface="+mn-ea"/>
              </a:rPr>
              <a:t>’</a:t>
            </a:r>
            <a:r>
              <a:rPr sz="2300">
                <a:latin typeface="Times New Roman" panose="02020603050405020304" charset="0"/>
                <a:cs typeface="Times New Roman" panose="02020603050405020304" charset="0"/>
                <a:sym typeface="+mn-ea"/>
              </a:rPr>
              <a:t>s needs, improving predictions of climate-driven fires and floods and aiding discoveries of materials used in clean tech.</a:t>
            </a:r>
            <a:endParaRPr sz="2300">
              <a:latin typeface="Times New Roman" panose="02020603050405020304" charset="0"/>
              <a:cs typeface="Times New Roman" panose="02020603050405020304" charset="0"/>
              <a:sym typeface="+mn-ea"/>
            </a:endParaRPr>
          </a:p>
        </p:txBody>
      </p:sp>
      <p:sp>
        <p:nvSpPr>
          <p:cNvPr id="14" name="文本框 13"/>
          <p:cNvSpPr txBox="1"/>
          <p:nvPr/>
        </p:nvSpPr>
        <p:spPr>
          <a:xfrm>
            <a:off x="385445" y="5331460"/>
            <a:ext cx="11424285" cy="1106805"/>
          </a:xfrm>
          <a:prstGeom prst="rect">
            <a:avLst/>
          </a:prstGeom>
          <a:noFill/>
        </p:spPr>
        <p:txBody>
          <a:bodyPr wrap="square" rtlCol="0">
            <a:spAutoFit/>
          </a:bodyPr>
          <a:lstStyle/>
          <a:p>
            <a:pPr algn="l">
              <a:buClrTx/>
              <a:buSzTx/>
              <a:buFontTx/>
            </a:pPr>
            <a:r>
              <a:rPr sz="2200">
                <a:latin typeface="Times New Roman" panose="02020603050405020304" charset="0"/>
                <a:ea typeface="华文中宋" panose="02010600040101010101" charset="-122"/>
                <a:cs typeface="Times New Roman" panose="02020603050405020304" charset="0"/>
              </a:rPr>
              <a:t>然而，人工智能和机器学习也被应用于清洁技术和气候科学中一些最棘手的问题。研究人员一直在广泛的气候相关应用中使用这些新工具，例如将间歇性可再生能源与电网需求相结合，改进对气候驱动的火灾和洪水的预测，以及帮助发现用于清洁技术的材料。</a:t>
            </a:r>
            <a:endParaRPr sz="22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322580" y="148590"/>
            <a:ext cx="11633200" cy="1014730"/>
          </a:xfrm>
          <a:prstGeom prst="rect">
            <a:avLst/>
          </a:prstGeom>
          <a:noFill/>
        </p:spPr>
        <p:txBody>
          <a:bodyPr wrap="square" rtlCol="0" anchor="t">
            <a:spAutoFit/>
          </a:bodyPr>
          <a:p>
            <a:pPr algn="ctr">
              <a:buClrTx/>
              <a:buSzTx/>
              <a:buFontTx/>
            </a:pPr>
            <a:r>
              <a:rPr lang="en-US" altLang="zh-CN" sz="3200" b="1">
                <a:sym typeface="+mn-ea"/>
              </a:rPr>
              <a:t>2. To keep your heart healthy, sit down and enjoy a cuppa  </a:t>
            </a:r>
            <a:endParaRPr lang="en-US" altLang="zh-CN" sz="3200" b="1">
              <a:sym typeface="+mn-ea"/>
            </a:endParaRPr>
          </a:p>
          <a:p>
            <a:pPr algn="ctr">
              <a:buClrTx/>
              <a:buSzTx/>
              <a:buFontTx/>
            </a:pPr>
            <a:r>
              <a:rPr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为了保持心脏健康，坐下来喝杯茶吧 </a:t>
            </a:r>
            <a:r>
              <a:rPr lang="zh-CN"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a:t>
            </a:r>
            <a:endParaRPr lang="zh-CN" sz="2800" b="1" kern="0">
              <a:solidFill>
                <a:srgbClr val="ED7D31"/>
              </a:solidFill>
              <a:latin typeface="微软雅黑" panose="020B0503020204020204" charset="-122"/>
              <a:ea typeface="微软雅黑" panose="020B0503020204020204" charset="-122"/>
              <a:cs typeface="Arial" panose="020B0604020202020204" pitchFamily="34" charset="0"/>
              <a:sym typeface="+mn-ea"/>
            </a:endParaRPr>
          </a:p>
        </p:txBody>
      </p:sp>
      <p:pic>
        <p:nvPicPr>
          <p:cNvPr id="100" name="图片 99"/>
          <p:cNvPicPr>
            <a:picLocks noChangeAspect="1"/>
          </p:cNvPicPr>
          <p:nvPr/>
        </p:nvPicPr>
        <p:blipFill>
          <a:blip r:embed="rId2"/>
          <a:stretch>
            <a:fillRect/>
          </a:stretch>
        </p:blipFill>
        <p:spPr>
          <a:xfrm>
            <a:off x="2249496" y="1435100"/>
            <a:ext cx="7693007" cy="5148000"/>
          </a:xfrm>
          <a:prstGeom prst="rect">
            <a:avLst/>
          </a:prstGeom>
          <a:noFill/>
          <a:ln w="9525">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35" y="735965"/>
            <a:ext cx="12192635" cy="6000750"/>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It</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 often said a cup of tea </a:t>
            </a:r>
            <a:r>
              <a:rPr lang="en-US" altLang="zh-CN" sz="2400">
                <a:latin typeface="Times New Roman" panose="02020603050405020304" charset="0"/>
                <a:cs typeface="Times New Roman" panose="02020603050405020304" charset="0"/>
              </a:rPr>
              <a:t>______ (solve) </a:t>
            </a:r>
            <a:r>
              <a:rPr lang="zh-CN" altLang="en-US" sz="2400">
                <a:latin typeface="Times New Roman" panose="02020603050405020304" charset="0"/>
                <a:cs typeface="Times New Roman" panose="02020603050405020304" charset="0"/>
              </a:rPr>
              <a:t>everything</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 Now research suggests it could protect </a:t>
            </a:r>
            <a:r>
              <a:rPr lang="zh-CN" altLang="en-US" sz="2400">
                <a:solidFill>
                  <a:schemeClr val="tx1"/>
                </a:solidFill>
                <a:latin typeface="Times New Roman" panose="02020603050405020304" charset="0"/>
                <a:cs typeface="Times New Roman" panose="02020603050405020304" charset="0"/>
              </a:rPr>
              <a:t>against </a:t>
            </a:r>
            <a:r>
              <a:rPr lang="zh-CN" altLang="en-US" sz="2400">
                <a:latin typeface="Times New Roman" panose="02020603050405020304" charset="0"/>
                <a:cs typeface="Times New Roman" panose="02020603050405020304" charset="0"/>
              </a:rPr>
              <a:t>heart attacks and strokes. Daily tea and coffee drinkers have better heart health, to the anti-inflammatory benefits of caffeine, a study has found. Experts suggested that drinking two to three cups a day could now </a:t>
            </a:r>
            <a:r>
              <a:rPr lang="en-US" altLang="zh-CN" sz="2400">
                <a:latin typeface="Times New Roman" panose="02020603050405020304" charset="0"/>
                <a:cs typeface="Times New Roman" panose="02020603050405020304" charset="0"/>
              </a:rPr>
              <a:t>_________ (add)</a:t>
            </a:r>
            <a:r>
              <a:rPr lang="zh-CN" altLang="en-US" sz="2400">
                <a:latin typeface="Times New Roman" panose="02020603050405020304" charset="0"/>
                <a:cs typeface="Times New Roman" panose="02020603050405020304" charset="0"/>
              </a:rPr>
              <a:t> to traditional recommendations, such as losing weight, </a:t>
            </a:r>
            <a:r>
              <a:rPr lang="en-US" altLang="zh-CN" sz="2400">
                <a:latin typeface="Times New Roman" panose="02020603050405020304" charset="0"/>
                <a:cs typeface="Times New Roman" panose="02020603050405020304" charset="0"/>
              </a:rPr>
              <a:t>_______ (help)</a:t>
            </a:r>
            <a:r>
              <a:rPr lang="zh-CN" altLang="en-US" sz="2400">
                <a:latin typeface="Times New Roman" panose="02020603050405020304" charset="0"/>
                <a:cs typeface="Times New Roman" panose="02020603050405020304" charset="0"/>
              </a:rPr>
              <a:t> prevent heart disease.</a:t>
            </a:r>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The study is the first to </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demonstrate a protective role of caffeine</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on the function of blood vessels in people with weakened immune systems. It found the more cups of tea or coffee participants drank, the </a:t>
            </a:r>
            <a:r>
              <a:rPr lang="en-US" altLang="zh-CN" sz="2400">
                <a:latin typeface="Times New Roman" panose="02020603050405020304" charset="0"/>
                <a:cs typeface="Times New Roman" panose="02020603050405020304" charset="0"/>
              </a:rPr>
              <a:t>_______ (high) </a:t>
            </a:r>
            <a:r>
              <a:rPr lang="zh-CN" altLang="en-US" sz="2400">
                <a:latin typeface="Times New Roman" panose="02020603050405020304" charset="0"/>
                <a:cs typeface="Times New Roman" panose="02020603050405020304" charset="0"/>
              </a:rPr>
              <a:t>their levels of a type of cell that protects against heart attacks and strokes.</a:t>
            </a:r>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The work builds on evidence </a:t>
            </a:r>
            <a:r>
              <a:rPr lang="en-US" altLang="zh-CN" sz="2400">
                <a:latin typeface="Times New Roman" panose="02020603050405020304" charset="0"/>
                <a:cs typeface="Times New Roman" panose="02020603050405020304" charset="0"/>
              </a:rPr>
              <a:t>__________ (suggest) </a:t>
            </a:r>
            <a:r>
              <a:rPr lang="zh-CN" altLang="en-US" sz="2400">
                <a:latin typeface="Times New Roman" panose="02020603050405020304" charset="0"/>
                <a:cs typeface="Times New Roman" panose="02020603050405020304" charset="0"/>
              </a:rPr>
              <a:t>caffeine can reduce the risk of heart disease in the general population.</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There has long been </a:t>
            </a:r>
            <a:r>
              <a:rPr lang="en-US" altLang="zh-CN" sz="2400">
                <a:latin typeface="Times New Roman" panose="02020603050405020304" charset="0"/>
                <a:cs typeface="Times New Roman" panose="02020603050405020304" charset="0"/>
              </a:rPr>
              <a:t>_________ (science) </a:t>
            </a:r>
            <a:r>
              <a:rPr lang="zh-CN" altLang="en-US" sz="2400">
                <a:latin typeface="Times New Roman" panose="02020603050405020304" charset="0"/>
                <a:cs typeface="Times New Roman" panose="02020603050405020304" charset="0"/>
              </a:rPr>
              <a:t>debate over the role of caffeine in heart health, amid concerns it could cause heart palpitations and increase blood </a:t>
            </a:r>
            <a:r>
              <a:rPr lang="en-US" altLang="zh-CN" sz="2400">
                <a:latin typeface="Times New Roman" panose="02020603050405020304" charset="0"/>
                <a:cs typeface="Times New Roman" panose="02020603050405020304" charset="0"/>
              </a:rPr>
              <a:t>_________ (press)</a:t>
            </a:r>
            <a:r>
              <a:rPr lang="zh-CN" altLang="en-US" sz="2400">
                <a:latin typeface="Times New Roman" panose="02020603050405020304" charset="0"/>
                <a:cs typeface="Times New Roman" panose="02020603050405020304" charset="0"/>
              </a:rPr>
              <a:t>.</a:t>
            </a:r>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_____ </a:t>
            </a:r>
            <a:r>
              <a:rPr lang="zh-CN" altLang="en-US" sz="2400">
                <a:latin typeface="Times New Roman" panose="02020603050405020304" charset="0"/>
                <a:cs typeface="Times New Roman" panose="02020603050405020304" charset="0"/>
              </a:rPr>
              <a:t>there is </a:t>
            </a:r>
            <a:r>
              <a:rPr lang="zh-CN" altLang="en-US" sz="2400">
                <a:solidFill>
                  <a:srgbClr val="0000FF"/>
                </a:solidFill>
                <a:latin typeface="Times New Roman" panose="02020603050405020304" charset="0"/>
                <a:cs typeface="Times New Roman" panose="02020603050405020304" charset="0"/>
              </a:rPr>
              <a:t>mounting </a:t>
            </a:r>
            <a:r>
              <a:rPr lang="zh-CN" altLang="en-US" sz="2400">
                <a:latin typeface="Times New Roman" panose="02020603050405020304" charset="0"/>
                <a:cs typeface="Times New Roman" panose="02020603050405020304" charset="0"/>
              </a:rPr>
              <a:t>evidence showing that caffeine is good for overall health.</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This is due </a:t>
            </a:r>
            <a:r>
              <a:rPr lang="en-US" altLang="zh-CN" sz="2400">
                <a:latin typeface="Times New Roman" panose="02020603050405020304" charset="0"/>
                <a:cs typeface="Times New Roman" panose="02020603050405020304" charset="0"/>
              </a:rPr>
              <a:t>___ </a:t>
            </a:r>
            <a:r>
              <a:rPr lang="zh-CN" altLang="en-US" sz="2400">
                <a:latin typeface="Times New Roman" panose="02020603050405020304" charset="0"/>
                <a:cs typeface="Times New Roman" panose="02020603050405020304" charset="0"/>
              </a:rPr>
              <a:t>its anti-inflammatory action, as it </a:t>
            </a:r>
            <a:r>
              <a:rPr lang="zh-CN" altLang="en-US" sz="2400">
                <a:solidFill>
                  <a:srgbClr val="0000FF"/>
                </a:solidFill>
                <a:latin typeface="Times New Roman" panose="02020603050405020304" charset="0"/>
                <a:cs typeface="Times New Roman" panose="02020603050405020304" charset="0"/>
              </a:rPr>
              <a:t>bind</a:t>
            </a:r>
            <a:r>
              <a:rPr lang="zh-CN" altLang="en-US" sz="2400">
                <a:latin typeface="Times New Roman" panose="02020603050405020304" charset="0"/>
                <a:cs typeface="Times New Roman" panose="02020603050405020304" charset="0"/>
              </a:rPr>
              <a:t>s with receptors on immune cells to suppress the production of inflammatory </a:t>
            </a:r>
            <a:r>
              <a:rPr lang="en-US" altLang="zh-CN" sz="2400">
                <a:latin typeface="Times New Roman" panose="02020603050405020304" charset="0"/>
                <a:cs typeface="Times New Roman" panose="02020603050405020304" charset="0"/>
              </a:rPr>
              <a:t>__________ (chemical)</a:t>
            </a:r>
            <a:r>
              <a:rPr lang="zh-CN" altLang="en-US" sz="2400">
                <a:latin typeface="Times New Roman" panose="02020603050405020304" charset="0"/>
                <a:cs typeface="Times New Roman" panose="02020603050405020304" charset="0"/>
              </a:rPr>
              <a:t>.</a:t>
            </a:r>
            <a:endParaRPr lang="zh-CN" altLang="en-US" sz="2400">
              <a:latin typeface="Times New Roman" panose="02020603050405020304" charset="0"/>
              <a:cs typeface="Times New Roman" panose="02020603050405020304" charset="0"/>
            </a:endParaRPr>
          </a:p>
        </p:txBody>
      </p:sp>
      <p:sp>
        <p:nvSpPr>
          <p:cNvPr id="10" name="文本框 16"/>
          <p:cNvSpPr txBox="1"/>
          <p:nvPr>
            <p:custDataLst>
              <p:tags r:id="rId1"/>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4" name="文本框 13"/>
          <p:cNvSpPr txBox="1"/>
          <p:nvPr>
            <p:custDataLst>
              <p:tags r:id="rId2"/>
            </p:custDataLst>
          </p:nvPr>
        </p:nvSpPr>
        <p:spPr>
          <a:xfrm>
            <a:off x="2466340" y="0"/>
            <a:ext cx="7781925" cy="445135"/>
          </a:xfrm>
          <a:prstGeom prst="rect">
            <a:avLst/>
          </a:prstGeom>
          <a:noFill/>
        </p:spPr>
        <p:txBody>
          <a:bodyPr wrap="square" rtlCol="0" anchor="t">
            <a:spAutoFit/>
          </a:bodyPr>
          <a:p>
            <a:pPr algn="l">
              <a:buClrTx/>
              <a:buSzTx/>
              <a:buFontTx/>
            </a:pPr>
            <a:r>
              <a:rPr sz="2300" b="1" i="1">
                <a:solidFill>
                  <a:srgbClr val="ED7D31"/>
                </a:solidFill>
                <a:latin typeface="微软雅黑" panose="020B0503020204020204" charset="-122"/>
                <a:ea typeface="微软雅黑" panose="020B0503020204020204" charset="-122"/>
                <a:cs typeface="微软雅黑" panose="020B0503020204020204" charset="-122"/>
                <a:sym typeface="+mn-ea"/>
              </a:rPr>
              <a:t>The Times</a:t>
            </a:r>
            <a:r>
              <a:rPr sz="2300" b="1">
                <a:solidFill>
                  <a:srgbClr val="ED7D31"/>
                </a:solidFill>
                <a:latin typeface="微软雅黑" panose="020B0503020204020204" charset="-122"/>
                <a:ea typeface="微软雅黑" panose="020B0503020204020204" charset="-122"/>
                <a:cs typeface="微软雅黑" panose="020B0503020204020204" charset="-122"/>
                <a:sym typeface="+mn-ea"/>
              </a:rPr>
              <a:t>（October 9, 2024 P1)</a:t>
            </a:r>
            <a:endParaRPr sz="23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3578225" y="708660"/>
            <a:ext cx="1024890"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solves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2817495" y="1815465"/>
            <a:ext cx="1346835"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be added</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5" name="文本框 4"/>
          <p:cNvSpPr txBox="1"/>
          <p:nvPr/>
        </p:nvSpPr>
        <p:spPr>
          <a:xfrm>
            <a:off x="120015" y="2172970"/>
            <a:ext cx="1186180"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to help</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2909570" y="3252470"/>
            <a:ext cx="990600"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higher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4050665" y="3970655"/>
            <a:ext cx="1554480"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suggesting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6771005" y="4385310"/>
            <a:ext cx="1555750"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scientific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443230" y="5469255"/>
            <a:ext cx="748030"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But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120015" y="5814695"/>
            <a:ext cx="530225"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to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3578225" y="6206490"/>
            <a:ext cx="1554480"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chemicals</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247015" y="5088890"/>
            <a:ext cx="1334770"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pressure</a:t>
            </a:r>
            <a:endParaRPr lang="zh-CN" altLang="en-US" sz="24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Effect transition="in" filter="wipe(down)">
                                      <p:cBhvr>
                                        <p:cTn id="37" dur="500"/>
                                        <p:tgtEl>
                                          <p:spTgt spid="1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P spid="9" grpId="0"/>
      <p:bldP spid="11" grpId="0"/>
      <p:bldP spid="12" grpId="0"/>
      <p:bldP spid="2" grpId="1"/>
      <p:bldP spid="3" grpId="1"/>
      <p:bldP spid="5" grpId="1"/>
      <p:bldP spid="6" grpId="1"/>
      <p:bldP spid="7" grpId="1"/>
      <p:bldP spid="8" grpId="1"/>
      <p:bldP spid="9" grpId="1"/>
      <p:bldP spid="11" grpId="1"/>
      <p:bldP spid="12" grpId="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DIAGRAM_VIRTUALLY_FRAME" val="{&quot;height&quot;:350.2,&quot;left&quot;:14.6,&quot;top&quot;:202.1,&quot;width&quot;:899.4}"/>
</p:tagLst>
</file>

<file path=ppt/tags/tag13.xml><?xml version="1.0" encoding="utf-8"?>
<p:tagLst xmlns:p="http://schemas.openxmlformats.org/presentationml/2006/main">
  <p:tag name="KSO_WM_DIAGRAM_VIRTUALLY_FRAME" val="{&quot;height&quot;:350.2,&quot;left&quot;:14.6,&quot;top&quot;:202.1,&quot;width&quot;:899.4}"/>
</p:tagLst>
</file>

<file path=ppt/tags/tag14.xml><?xml version="1.0" encoding="utf-8"?>
<p:tagLst xmlns:p="http://schemas.openxmlformats.org/presentationml/2006/main">
  <p:tag name="KSO_WM_DIAGRAM_VIRTUALLY_FRAME" val="{&quot;height&quot;:350.2,&quot;left&quot;:14.6,&quot;top&quot;:202.1,&quot;width&quot;:899.4}"/>
</p:tagLst>
</file>

<file path=ppt/tags/tag15.xml><?xml version="1.0" encoding="utf-8"?>
<p:tagLst xmlns:p="http://schemas.openxmlformats.org/presentationml/2006/main">
  <p:tag name="KSO_WM_DIAGRAM_VIRTUALLY_FRAME" val="{&quot;height&quot;:350.2,&quot;left&quot;:14.6,&quot;top&quot;:202.1,&quot;width&quot;:899.4}"/>
</p:tagLst>
</file>

<file path=ppt/tags/tag16.xml><?xml version="1.0" encoding="utf-8"?>
<p:tagLst xmlns:p="http://schemas.openxmlformats.org/presentationml/2006/main">
  <p:tag name="KSO_WM_DIAGRAM_VIRTUALLY_FRAME" val="{&quot;height&quot;:350.2,&quot;left&quot;:14.6,&quot;top&quot;:202.1,&quot;width&quot;:899.4}"/>
</p:tagLst>
</file>

<file path=ppt/tags/tag17.xml><?xml version="1.0" encoding="utf-8"?>
<p:tagLst xmlns:p="http://schemas.openxmlformats.org/presentationml/2006/main">
  <p:tag name="KSO_WM_DIAGRAM_VIRTUALLY_FRAME" val="{&quot;height&quot;:350.2,&quot;left&quot;:14.6,&quot;top&quot;:202.1,&quot;width&quot;:899.4}"/>
</p:tagLst>
</file>

<file path=ppt/tags/tag18.xml><?xml version="1.0" encoding="utf-8"?>
<p:tagLst xmlns:p="http://schemas.openxmlformats.org/presentationml/2006/main">
  <p:tag name="KSO_WM_BEAUTIFY_FLAG" val=""/>
  <p:tag name="KSO_WM_DIAGRAM_VIRTUALLY_FRAME" val="{&quot;height&quot;:350.2,&quot;left&quot;:14.6,&quot;top&quot;:202.1,&quot;width&quot;:899.4}"/>
</p:tagLst>
</file>

<file path=ppt/tags/tag19.xml><?xml version="1.0" encoding="utf-8"?>
<p:tagLst xmlns:p="http://schemas.openxmlformats.org/presentationml/2006/main">
  <p:tag name="KSO_WM_SPECIAL_SOURCE" val="bdnul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DIAGRAM_VIRTUALLY_FRAME" val="{&quot;height&quot;:437.8,&quot;left&quot;:18.6,&quot;top&quot;:67.05,&quot;width&quot;:925.8}"/>
</p:tagLst>
</file>

<file path=ppt/tags/tag21.xml><?xml version="1.0" encoding="utf-8"?>
<p:tagLst xmlns:p="http://schemas.openxmlformats.org/presentationml/2006/main">
  <p:tag name="KSO_WM_DIAGRAM_VIRTUALLY_FRAME" val="{&quot;height&quot;:437.8,&quot;left&quot;:18.6,&quot;top&quot;:67.05,&quot;width&quot;:925.8}"/>
</p:tagLst>
</file>

<file path=ppt/tags/tag22.xml><?xml version="1.0" encoding="utf-8"?>
<p:tagLst xmlns:p="http://schemas.openxmlformats.org/presentationml/2006/main">
  <p:tag name="KSO_WM_DIAGRAM_VIRTUALLY_FRAME" val="{&quot;height&quot;:437.8,&quot;left&quot;:18.6,&quot;top&quot;:67.05,&quot;width&quot;:925.8}"/>
</p:tagLst>
</file>

<file path=ppt/tags/tag23.xml><?xml version="1.0" encoding="utf-8"?>
<p:tagLst xmlns:p="http://schemas.openxmlformats.org/presentationml/2006/main">
  <p:tag name="KSO_WM_DIAGRAM_VIRTUALLY_FRAME" val="{&quot;height&quot;:437.8,&quot;left&quot;:18.6,&quot;top&quot;:67.05,&quot;width&quot;:925.8}"/>
</p:tagLst>
</file>

<file path=ppt/tags/tag24.xml><?xml version="1.0" encoding="utf-8"?>
<p:tagLst xmlns:p="http://schemas.openxmlformats.org/presentationml/2006/main">
  <p:tag name="KSO_WM_DIAGRAM_VIRTUALLY_FRAME" val="{&quot;height&quot;:437.8,&quot;left&quot;:18.6,&quot;top&quot;:67.05,&quot;width&quot;:925.8}"/>
</p:tagLst>
</file>

<file path=ppt/tags/tag25.xml><?xml version="1.0" encoding="utf-8"?>
<p:tagLst xmlns:p="http://schemas.openxmlformats.org/presentationml/2006/main">
  <p:tag name="KSO_WM_DIAGRAM_VIRTUALLY_FRAME" val="{&quot;height&quot;:437.8,&quot;left&quot;:18.6,&quot;top&quot;:67.05,&quot;width&quot;:925.8}"/>
</p:tagLst>
</file>

<file path=ppt/tags/tag26.xml><?xml version="1.0" encoding="utf-8"?>
<p:tagLst xmlns:p="http://schemas.openxmlformats.org/presentationml/2006/main">
  <p:tag name="KSO_WM_SPECIAL_SOURCE" val="bdnul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DIAGRAM_VIRTUALLY_FRAME" val="{&quot;height&quot;:293.3,&quot;left&quot;:14.6,&quot;top&quot;:202.1,&quot;width&quot;:782.15}"/>
</p:tagLst>
</file>

<file path=ppt/tags/tag31.xml><?xml version="1.0" encoding="utf-8"?>
<p:tagLst xmlns:p="http://schemas.openxmlformats.org/presentationml/2006/main">
  <p:tag name="KSO_WM_DIAGRAM_VIRTUALLY_FRAME" val="{&quot;height&quot;:293.3,&quot;left&quot;:14.6,&quot;top&quot;:202.1,&quot;width&quot;:782.15}"/>
</p:tagLst>
</file>

<file path=ppt/tags/tag32.xml><?xml version="1.0" encoding="utf-8"?>
<p:tagLst xmlns:p="http://schemas.openxmlformats.org/presentationml/2006/main">
  <p:tag name="KSO_WM_DIAGRAM_VIRTUALLY_FRAME" val="{&quot;height&quot;:293.3,&quot;left&quot;:14.6,&quot;top&quot;:202.1,&quot;width&quot;:782.15}"/>
</p:tagLst>
</file>

<file path=ppt/tags/tag33.xml><?xml version="1.0" encoding="utf-8"?>
<p:tagLst xmlns:p="http://schemas.openxmlformats.org/presentationml/2006/main">
  <p:tag name="KSO_WM_DIAGRAM_VIRTUALLY_FRAME" val="{&quot;height&quot;:293.3,&quot;left&quot;:14.6,&quot;top&quot;:202.1,&quot;width&quot;:782.15}"/>
</p:tagLst>
</file>

<file path=ppt/tags/tag34.xml><?xml version="1.0" encoding="utf-8"?>
<p:tagLst xmlns:p="http://schemas.openxmlformats.org/presentationml/2006/main">
  <p:tag name="KSO_WM_DIAGRAM_VIRTUALLY_FRAME" val="{&quot;height&quot;:293.3,&quot;left&quot;:14.6,&quot;top&quot;:202.1,&quot;width&quot;:782.15}"/>
</p:tagLst>
</file>

<file path=ppt/tags/tag35.xml><?xml version="1.0" encoding="utf-8"?>
<p:tagLst xmlns:p="http://schemas.openxmlformats.org/presentationml/2006/main">
  <p:tag name="KSO_WM_DIAGRAM_VIRTUALLY_FRAME" val="{&quot;height&quot;:293.3,&quot;left&quot;:14.6,&quot;top&quot;:202.1,&quot;width&quot;:782.15}"/>
</p:tagLst>
</file>

<file path=ppt/tags/tag36.xml><?xml version="1.0" encoding="utf-8"?>
<p:tagLst xmlns:p="http://schemas.openxmlformats.org/presentationml/2006/main">
  <p:tag name="KSO_WM_BEAUTIFY_FLAG" val=""/>
  <p:tag name="KSO_WM_DIAGRAM_VIRTUALLY_FRAME" val="{&quot;height&quot;:293.3,&quot;left&quot;:14.6,&quot;top&quot;:202.1,&quot;width&quot;:782.15}"/>
</p:tagLst>
</file>

<file path=ppt/tags/tag37.xml><?xml version="1.0" encoding="utf-8"?>
<p:tagLst xmlns:p="http://schemas.openxmlformats.org/presentationml/2006/main">
  <p:tag name="KSO_WM_SPECIAL_SOURCE" val="bdnull"/>
</p:tagLst>
</file>

<file path=ppt/tags/tag38.xml><?xml version="1.0" encoding="utf-8"?>
<p:tagLst xmlns:p="http://schemas.openxmlformats.org/presentationml/2006/main">
  <p:tag name="KSO_WM_DIAGRAM_VIRTUALLY_FRAME" val="{&quot;height&quot;:437.8,&quot;left&quot;:18.6,&quot;top&quot;:67.05,&quot;width&quot;:925.8}"/>
</p:tagLst>
</file>

<file path=ppt/tags/tag39.xml><?xml version="1.0" encoding="utf-8"?>
<p:tagLst xmlns:p="http://schemas.openxmlformats.org/presentationml/2006/main">
  <p:tag name="KSO_WM_DIAGRAM_VIRTUALLY_FRAME" val="{&quot;height&quot;:437.8,&quot;left&quot;:18.6,&quot;top&quot;:67.05,&quot;width&quot;:925.8}"/>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DIAGRAM_VIRTUALLY_FRAME" val="{&quot;height&quot;:437.8,&quot;left&quot;:18.6,&quot;top&quot;:67.05,&quot;width&quot;:925.8}"/>
</p:tagLst>
</file>

<file path=ppt/tags/tag41.xml><?xml version="1.0" encoding="utf-8"?>
<p:tagLst xmlns:p="http://schemas.openxmlformats.org/presentationml/2006/main">
  <p:tag name="KSO_WM_DIAGRAM_VIRTUALLY_FRAME" val="{&quot;height&quot;:437.8,&quot;left&quot;:18.6,&quot;top&quot;:67.05,&quot;width&quot;:925.8}"/>
</p:tagLst>
</file>

<file path=ppt/tags/tag42.xml><?xml version="1.0" encoding="utf-8"?>
<p:tagLst xmlns:p="http://schemas.openxmlformats.org/presentationml/2006/main">
  <p:tag name="KSO_WM_DIAGRAM_VIRTUALLY_FRAME" val="{&quot;height&quot;:437.8,&quot;left&quot;:18.6,&quot;top&quot;:67.05,&quot;width&quot;:925.8}"/>
</p:tagLst>
</file>

<file path=ppt/tags/tag43.xml><?xml version="1.0" encoding="utf-8"?>
<p:tagLst xmlns:p="http://schemas.openxmlformats.org/presentationml/2006/main">
  <p:tag name="KSO_WM_DIAGRAM_VIRTUALLY_FRAME" val="{&quot;height&quot;:437.8,&quot;left&quot;:18.6,&quot;top&quot;:67.05,&quot;width&quot;:925.8}"/>
</p:tagLst>
</file>

<file path=ppt/tags/tag44.xml><?xml version="1.0" encoding="utf-8"?>
<p:tagLst xmlns:p="http://schemas.openxmlformats.org/presentationml/2006/main">
  <p:tag name="KSO_WM_SPECIAL_SOURCE" val="bdnul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SPECIAL_SOURCE" val="bdnul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SPECIAL_SOURCE" val="bdnul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SPECIAL_SOURCE" val="bdnul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SPECIAL_SOURCE" val="bdnull"/>
</p:tagLst>
</file>

<file path=ppt/tags/tag6.xml><?xml version="1.0" encoding="utf-8"?>
<p:tagLst xmlns:p="http://schemas.openxmlformats.org/presentationml/2006/main">
  <p:tag name="KSO_WM_SPECIAL_SOURCE" val="bdnul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SPECIAL_SOURCE" val="bdnul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16152</Words>
  <Application>WPS 演示</Application>
  <PresentationFormat>宽屏</PresentationFormat>
  <Paragraphs>340</Paragraphs>
  <Slides>23</Slides>
  <Notes>4</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23</vt:i4>
      </vt:variant>
    </vt:vector>
  </HeadingPairs>
  <TitlesOfParts>
    <vt:vector size="38" baseType="lpstr">
      <vt:lpstr>Arial</vt:lpstr>
      <vt:lpstr>宋体</vt:lpstr>
      <vt:lpstr>Wingdings</vt:lpstr>
      <vt:lpstr>Trebuchet MS</vt:lpstr>
      <vt:lpstr>Times New Roman</vt:lpstr>
      <vt:lpstr>微软雅黑</vt:lpstr>
      <vt:lpstr>华文中宋</vt:lpstr>
      <vt:lpstr>Wingdings</vt:lpstr>
      <vt:lpstr>Arial Unicode MS</vt:lpstr>
      <vt:lpstr>Calibri</vt:lpstr>
      <vt:lpstr>Times New Roman</vt:lpstr>
      <vt:lpstr>HelveticaNeue</vt:lpstr>
      <vt:lpstr>华文新魏</vt:lpstr>
      <vt:lpstr>Segoe Print</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Administrator</cp:lastModifiedBy>
  <cp:revision>703</cp:revision>
  <dcterms:created xsi:type="dcterms:W3CDTF">2024-10-08T01:32:00Z</dcterms:created>
  <dcterms:modified xsi:type="dcterms:W3CDTF">2024-10-18T07:53:43Z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F25C71A59F4B4A47B2BA5290F7636EA5_12</vt:lpwstr>
  </property>
</Properties>
</file>