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418" r:id="rId3"/>
    <p:sldId id="257" r:id="rId4"/>
    <p:sldId id="259" r:id="rId5"/>
    <p:sldId id="281" r:id="rId6"/>
    <p:sldId id="295" r:id="rId7"/>
    <p:sldId id="283" r:id="rId8"/>
    <p:sldId id="366" r:id="rId9"/>
    <p:sldId id="296" r:id="rId10"/>
    <p:sldId id="368" r:id="rId11"/>
    <p:sldId id="284" r:id="rId12"/>
    <p:sldId id="367" r:id="rId13"/>
    <p:sldId id="280" r:id="rId14"/>
    <p:sldId id="297" r:id="rId15"/>
    <p:sldId id="282" r:id="rId16"/>
    <p:sldId id="322" r:id="rId18"/>
    <p:sldId id="401" r:id="rId19"/>
    <p:sldId id="285" r:id="rId20"/>
    <p:sldId id="286" r:id="rId21"/>
    <p:sldId id="345" r:id="rId22"/>
    <p:sldId id="400" r:id="rId23"/>
    <p:sldId id="287" r:id="rId24"/>
    <p:sldId id="288" r:id="rId25"/>
    <p:sldId id="323" r:id="rId26"/>
    <p:sldId id="289" r:id="rId27"/>
    <p:sldId id="369" r:id="rId28"/>
    <p:sldId id="290" r:id="rId29"/>
    <p:sldId id="344" r:id="rId30"/>
    <p:sldId id="292" r:id="rId31"/>
    <p:sldId id="291" r:id="rId32"/>
    <p:sldId id="293" r:id="rId33"/>
    <p:sldId id="294" r:id="rId34"/>
    <p:sldId id="399" r:id="rId35"/>
  </p:sldIdLst>
  <p:sldSz cx="9144000" cy="5143500" type="screen16x9"/>
  <p:notesSz cx="6858000" cy="9144000"/>
  <p:embeddedFontLst>
    <p:embeddedFont>
      <p:font typeface="Calibri" panose="020F0502020204030204"/>
      <p:regular r:id="rId39"/>
      <p:bold r:id="rId40"/>
      <p:italic r:id="rId41"/>
      <p:boldItalic r:id="rId42"/>
    </p:embeddedFont>
    <p:embeddedFont>
      <p:font typeface="等线" panose="02010600030101010101" charset="-122"/>
      <p:regular r:id="rId43"/>
    </p:embeddedFont>
    <p:embeddedFont>
      <p:font typeface="微软雅黑" panose="020B0503020204020204" charset="-122"/>
      <p:regular r:id="rId44"/>
    </p:embeddedFont>
    <p:embeddedFont>
      <p:font typeface="华文新魏" panose="02010800040101010101" charset="-122"/>
      <p:regular r:id="rId45"/>
    </p:embeddedFont>
    <p:embeddedFont>
      <p:font typeface="Haettenschweiler" panose="020B0706040902060204" pitchFamily="34" charset="0"/>
      <p:regular r:id="rId46"/>
    </p:embeddedFont>
    <p:embeddedFont>
      <p:font typeface="时尚中黑简体" panose="01010104010101010101" pitchFamily="2" charset="-122"/>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199A152E-D23D-48E6-B320-0E1FC3759871}">
          <p14:sldIdLst>
            <p14:sldId id="257"/>
            <p14:sldId id="418"/>
          </p14:sldIdLst>
        </p14:section>
        <p14:section name="目录页" id="{B10579E8-6567-4486-9449-BE5EEE1BB344}">
          <p14:sldIdLst>
            <p14:sldId id="259"/>
            <p14:sldId id="281"/>
            <p14:sldId id="295"/>
            <p14:sldId id="283"/>
            <p14:sldId id="366"/>
            <p14:sldId id="296"/>
            <p14:sldId id="368"/>
            <p14:sldId id="284"/>
            <p14:sldId id="367"/>
            <p14:sldId id="280"/>
            <p14:sldId id="297"/>
            <p14:sldId id="282"/>
            <p14:sldId id="322"/>
            <p14:sldId id="401"/>
            <p14:sldId id="285"/>
            <p14:sldId id="286"/>
            <p14:sldId id="345"/>
            <p14:sldId id="400"/>
            <p14:sldId id="287"/>
            <p14:sldId id="288"/>
            <p14:sldId id="323"/>
            <p14:sldId id="289"/>
            <p14:sldId id="369"/>
            <p14:sldId id="290"/>
            <p14:sldId id="344"/>
            <p14:sldId id="292"/>
            <p14:sldId id="291"/>
            <p14:sldId id="293"/>
            <p14:sldId id="294"/>
            <p14:sldId id="399"/>
          </p14:sldIdLst>
        </p14:section>
        <p14:section name="正文页" id="{6422516A-EAD5-4634-B50E-0542CF74242D}">
          <p14:sldIdLst/>
        </p14:section>
        <p14:section name="结束" id="{9DD8F320-D82A-4F48-B107-7F54CE83F82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6D2"/>
    <a:srgbClr val="FF141E"/>
    <a:srgbClr val="D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8" d="100"/>
          <a:sy n="138" d="100"/>
        </p:scale>
        <p:origin x="1566" y="126"/>
      </p:cViewPr>
      <p:guideLst>
        <p:guide orient="horz" pos="159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375"/>
            <a:ext cx="2025000" cy="2376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375"/>
            <a:ext cx="2970000" cy="2376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4762375"/>
            <a:ext cx="2025000" cy="2376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horzBrick">
          <a:fgClr>
            <a:srgbClr val="FAE6D2"/>
          </a:fgClr>
          <a:bgClr>
            <a:schemeClr val="bg1"/>
          </a:bgClr>
        </a:pattFill>
        <a:effectLst/>
      </p:bgPr>
    </p:bg>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gradFill flip="none" rotWithShape="1">
            <a:gsLst>
              <a:gs pos="100000">
                <a:srgbClr val="FF0000">
                  <a:alpha val="30000"/>
                </a:srgbClr>
              </a:gs>
              <a:gs pos="0">
                <a:srgbClr val="FFFF00">
                  <a:alpha val="14000"/>
                </a:srgbClr>
              </a:gs>
            </a:gsLst>
            <a:path path="circle">
              <a:fillToRect l="50000" t="50000" r="50000" b="50000"/>
            </a:path>
            <a:tileRect/>
          </a:gradFill>
          <a:ln w="25400" cap="flat" cmpd="sng" algn="ctr">
            <a:noFill/>
            <a:prstDash val="solid"/>
          </a:ln>
          <a:effectLst/>
        </p:spPr>
        <p:txBody>
          <a:bodyPr lIns="90942" tIns="45486" rIns="90942" bIns="45486" rtlCol="0" anchor="ctr"/>
          <a:lstStyle/>
          <a:p>
            <a:pPr marL="0" marR="0" lvl="0" indent="0" algn="ctr" defTabSz="90932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8" name="图片 7" descr="水印"/>
          <p:cNvPicPr>
            <a:picLocks noChangeAspect="1"/>
          </p:cNvPicPr>
          <p:nvPr userDrawn="1"/>
        </p:nvPicPr>
        <p:blipFill>
          <a:blip r:embed="rId4"/>
          <a:stretch>
            <a:fillRect/>
          </a:stretch>
        </p:blipFill>
        <p:spPr>
          <a:xfrm>
            <a:off x="5186363" y="47625"/>
            <a:ext cx="3880009" cy="12558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10.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tags" Target="../tags/tag8.xml"/><Relationship Id="rId2" Type="http://schemas.openxmlformats.org/officeDocument/2006/relationships/image" Target="../media/image20.png"/><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charset="-122"/>
              </a:rPr>
              <a:t>知识产权声明</a:t>
            </a:r>
            <a:endParaRPr lang="zh-CN" altLang="en-US" sz="3000" b="1">
              <a:latin typeface="华文新魏" panose="02010800040101010101" charset="-122"/>
            </a:endParaRPr>
          </a:p>
        </p:txBody>
      </p:sp>
      <p:pic>
        <p:nvPicPr>
          <p:cNvPr id="8" name="图片 7" descr="水印"/>
          <p:cNvPicPr>
            <a:picLocks noChangeAspect="1"/>
          </p:cNvPicPr>
          <p:nvPr userDrawn="1"/>
        </p:nvPicPr>
        <p:blipFill>
          <a:blip r:embed="rId2"/>
          <a:stretch>
            <a:fillRect/>
          </a:stretch>
        </p:blipFill>
        <p:spPr>
          <a:xfrm>
            <a:off x="5186363" y="47625"/>
            <a:ext cx="3880009" cy="1255871"/>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677545"/>
            <a:ext cx="4822825" cy="2306955"/>
          </a:xfrm>
          <a:prstGeom prst="rect">
            <a:avLst/>
          </a:prstGeom>
          <a:noFill/>
        </p:spPr>
        <p:txBody>
          <a:bodyPr wrap="square" rtlCol="0" anchor="t">
            <a:spAutoFit/>
          </a:bodyPr>
          <a:p>
            <a:r>
              <a:rPr lang="zh-CN" altLang="en-US" b="1"/>
              <a:t>一个个义无反顾的身影，一次次心手相连的接力，一幕幕感人至深的场景，生动展示了伟大抗疫精神。 </a:t>
            </a:r>
            <a:endParaRPr lang="zh-CN" altLang="en-US" b="1"/>
          </a:p>
          <a:p>
            <a:r>
              <a:rPr lang="zh-CN" altLang="en-US" b="1"/>
              <a:t> </a:t>
            </a:r>
            <a:r>
              <a:rPr lang="zh-CN" altLang="en-US" b="1" u="sng"/>
              <a:t>Many figure</a:t>
            </a:r>
            <a:r>
              <a:rPr lang="zh-CN" altLang="en-US" b="1"/>
              <a:t>s marched ahead without hesitation, </a:t>
            </a:r>
            <a:r>
              <a:rPr lang="zh-CN" altLang="en-US" b="1" u="sng"/>
              <a:t>many relays</a:t>
            </a:r>
            <a:r>
              <a:rPr lang="zh-CN" altLang="en-US" b="1"/>
              <a:t> were accomplished hand in hand, </a:t>
            </a:r>
            <a:r>
              <a:rPr lang="zh-CN" altLang="en-US" b="1" u="sng"/>
              <a:t>many scenes</a:t>
            </a:r>
            <a:r>
              <a:rPr lang="zh-CN" altLang="en-US" b="1"/>
              <a:t> showed touching moments, </a:t>
            </a:r>
            <a:r>
              <a:rPr lang="en-US" altLang="zh-CN" b="1"/>
              <a:t>and </a:t>
            </a:r>
            <a:r>
              <a:rPr lang="zh-CN" altLang="en-US" b="1" u="sng"/>
              <a:t>all these</a:t>
            </a:r>
            <a:r>
              <a:rPr lang="zh-CN" altLang="en-US" b="1"/>
              <a:t> vividly illustrate the great spirit of fighting against the pandemic.</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2. 抗疫精神</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041140" y="3679825"/>
            <a:ext cx="4794250" cy="97345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figure /ˈfɪɡər/ n. 数字；人物；（远处人的）轮廓；（隐约可见的）人影</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vividly /ˈvɪvɪdli/ adv. 生动地；强烈地</a:t>
            </a:r>
            <a:endParaRPr lang="zh-CN" altLang="en-US"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illustrate /ˈɪləstreɪt/ vt. 阐明，举例说明</a:t>
            </a:r>
            <a:endParaRPr sz="1600" i="1">
              <a:solidFill>
                <a:srgbClr val="002060"/>
              </a:solidFill>
            </a:endParaRPr>
          </a:p>
        </p:txBody>
      </p:sp>
      <p:pic>
        <p:nvPicPr>
          <p:cNvPr id="5" name="图片 4"/>
          <p:cNvPicPr>
            <a:picLocks noChangeAspect="1"/>
          </p:cNvPicPr>
          <p:nvPr>
            <p:custDataLst>
              <p:tags r:id="rId1"/>
            </p:custDataLst>
          </p:nvPr>
        </p:nvPicPr>
        <p:blipFill>
          <a:blip r:embed="rId2"/>
          <a:srcRect b="41024"/>
          <a:stretch>
            <a:fillRect/>
          </a:stretch>
        </p:blipFill>
        <p:spPr>
          <a:xfrm>
            <a:off x="5436870" y="390525"/>
            <a:ext cx="3328670" cy="3163570"/>
          </a:xfrm>
          <a:prstGeom prst="rect">
            <a:avLst/>
          </a:prstGeom>
        </p:spPr>
      </p:pic>
      <p:pic>
        <p:nvPicPr>
          <p:cNvPr id="9" name="图片 8"/>
          <p:cNvPicPr>
            <a:picLocks noChangeAspect="1"/>
          </p:cNvPicPr>
          <p:nvPr>
            <p:custDataLst>
              <p:tags r:id="rId3"/>
            </p:custDataLst>
          </p:nvPr>
        </p:nvPicPr>
        <p:blipFill>
          <a:blip r:embed="rId2"/>
          <a:srcRect t="65459"/>
          <a:stretch>
            <a:fillRect/>
          </a:stretch>
        </p:blipFill>
        <p:spPr>
          <a:xfrm>
            <a:off x="394970" y="2984500"/>
            <a:ext cx="3645535" cy="1764665"/>
          </a:xfrm>
          <a:prstGeom prst="rect">
            <a:avLst/>
          </a:prstGeom>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34745" y="1886585"/>
            <a:ext cx="736600" cy="1053465"/>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排比</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4" name="文本框 3"/>
          <p:cNvSpPr txBox="1"/>
          <p:nvPr/>
        </p:nvSpPr>
        <p:spPr>
          <a:xfrm>
            <a:off x="2069465" y="2212340"/>
            <a:ext cx="6635115" cy="2306955"/>
          </a:xfrm>
          <a:prstGeom prst="rect">
            <a:avLst/>
          </a:prstGeom>
          <a:noFill/>
        </p:spPr>
        <p:txBody>
          <a:bodyPr wrap="square" rtlCol="0" anchor="t">
            <a:spAutoFit/>
          </a:bodyPr>
          <a:p>
            <a:r>
              <a:rPr lang="en-US" sz="1600" i="1">
                <a:solidFill>
                  <a:srgbClr val="002060"/>
                </a:solidFill>
              </a:rPr>
              <a:t>       </a:t>
            </a:r>
            <a:r>
              <a:rPr sz="1600" i="1">
                <a:solidFill>
                  <a:srgbClr val="002060"/>
                </a:solidFill>
              </a:rPr>
              <a:t>这一段翻译亮点在于词性转换，把原文的名词</a:t>
            </a:r>
            <a:r>
              <a:rPr lang="en-US" sz="1600" i="1">
                <a:solidFill>
                  <a:srgbClr val="002060"/>
                </a:solidFill>
              </a:rPr>
              <a:t>“</a:t>
            </a:r>
            <a:r>
              <a:rPr sz="1600" i="1">
                <a:solidFill>
                  <a:srgbClr val="002060"/>
                </a:solidFill>
              </a:rPr>
              <a:t>一个个</a:t>
            </a:r>
            <a:r>
              <a:rPr lang="en-US" sz="1600" i="1">
                <a:solidFill>
                  <a:srgbClr val="002060"/>
                </a:solidFill>
              </a:rPr>
              <a:t>...</a:t>
            </a:r>
            <a:r>
              <a:rPr sz="1600" i="1">
                <a:solidFill>
                  <a:srgbClr val="002060"/>
                </a:solidFill>
              </a:rPr>
              <a:t>的身影，一次次</a:t>
            </a:r>
            <a:r>
              <a:rPr lang="en-US" sz="1600" i="1">
                <a:solidFill>
                  <a:srgbClr val="002060"/>
                </a:solidFill>
              </a:rPr>
              <a:t>...</a:t>
            </a:r>
            <a:r>
              <a:rPr sz="1600" i="1">
                <a:solidFill>
                  <a:srgbClr val="002060"/>
                </a:solidFill>
              </a:rPr>
              <a:t>的接力，一幕幕</a:t>
            </a:r>
            <a:r>
              <a:rPr lang="en-US" sz="1600" i="1">
                <a:solidFill>
                  <a:srgbClr val="002060"/>
                </a:solidFill>
              </a:rPr>
              <a:t>...</a:t>
            </a:r>
            <a:r>
              <a:rPr sz="1600" i="1">
                <a:solidFill>
                  <a:srgbClr val="002060"/>
                </a:solidFill>
              </a:rPr>
              <a:t>的场景</a:t>
            </a:r>
            <a:r>
              <a:rPr lang="en-US" sz="1600" i="1">
                <a:solidFill>
                  <a:srgbClr val="002060"/>
                </a:solidFill>
              </a:rPr>
              <a:t>”</a:t>
            </a:r>
            <a:r>
              <a:rPr lang="zh-CN" altLang="en-US" sz="1600" i="1">
                <a:solidFill>
                  <a:srgbClr val="002060"/>
                </a:solidFill>
              </a:rPr>
              <a:t>短语</a:t>
            </a:r>
            <a:r>
              <a:rPr sz="1600" i="1">
                <a:solidFill>
                  <a:srgbClr val="002060"/>
                </a:solidFill>
              </a:rPr>
              <a:t>并列转换成了一个一个英</a:t>
            </a:r>
            <a:r>
              <a:rPr lang="zh-CN" sz="1600" i="1">
                <a:solidFill>
                  <a:srgbClr val="002060"/>
                </a:solidFill>
              </a:rPr>
              <a:t>语</a:t>
            </a:r>
            <a:r>
              <a:rPr sz="1600" i="1">
                <a:solidFill>
                  <a:srgbClr val="002060"/>
                </a:solidFill>
              </a:rPr>
              <a:t>句子并列</a:t>
            </a:r>
            <a:r>
              <a:rPr lang="zh-CN" sz="1600" i="1">
                <a:solidFill>
                  <a:srgbClr val="002060"/>
                </a:solidFill>
              </a:rPr>
              <a:t>，用</a:t>
            </a:r>
            <a:r>
              <a:rPr lang="en-US" altLang="zh-CN" sz="1600" i="1">
                <a:solidFill>
                  <a:srgbClr val="002060"/>
                </a:solidFill>
              </a:rPr>
              <a:t>“ Many figures ..., many relays ..., many scenes...”</a:t>
            </a:r>
            <a:r>
              <a:rPr lang="zh-CN" altLang="en-US" sz="1600" i="1">
                <a:solidFill>
                  <a:srgbClr val="002060"/>
                </a:solidFill>
              </a:rPr>
              <a:t>短语</a:t>
            </a:r>
            <a:r>
              <a:rPr sz="1600" i="1">
                <a:solidFill>
                  <a:srgbClr val="002060"/>
                </a:solidFill>
              </a:rPr>
              <a:t>排比，</a:t>
            </a:r>
            <a:r>
              <a:rPr lang="zh-CN" sz="1600" i="1">
                <a:solidFill>
                  <a:srgbClr val="002060"/>
                </a:solidFill>
              </a:rPr>
              <a:t>然后用</a:t>
            </a:r>
            <a:r>
              <a:rPr lang="en-US" altLang="zh-CN" sz="1600" i="1">
                <a:solidFill>
                  <a:srgbClr val="002060"/>
                </a:solidFill>
              </a:rPr>
              <a:t>“all these ”</a:t>
            </a:r>
            <a:r>
              <a:rPr lang="zh-CN" altLang="en-US" sz="1600" i="1">
                <a:solidFill>
                  <a:srgbClr val="002060"/>
                </a:solidFill>
              </a:rPr>
              <a:t>承接，呈现聚合型</a:t>
            </a:r>
            <a:r>
              <a:rPr lang="en-US" altLang="zh-CN" sz="1600" i="1">
                <a:solidFill>
                  <a:srgbClr val="002060"/>
                </a:solidFill>
              </a:rPr>
              <a:t>语篇主位推进模式</a:t>
            </a:r>
            <a:r>
              <a:rPr lang="zh-CN" altLang="en-US" sz="1600" i="1">
                <a:solidFill>
                  <a:srgbClr val="002060"/>
                </a:solidFill>
              </a:rPr>
              <a:t>，</a:t>
            </a:r>
            <a:r>
              <a:rPr sz="1600" i="1">
                <a:solidFill>
                  <a:srgbClr val="002060"/>
                </a:solidFill>
              </a:rPr>
              <a:t>文脉结构更</a:t>
            </a:r>
            <a:r>
              <a:rPr lang="zh-CN" sz="1600" i="1">
                <a:solidFill>
                  <a:srgbClr val="002060"/>
                </a:solidFill>
              </a:rPr>
              <a:t>具有逻辑和条理</a:t>
            </a:r>
            <a:r>
              <a:rPr sz="1600" i="1">
                <a:solidFill>
                  <a:srgbClr val="002060"/>
                </a:solidFill>
              </a:rPr>
              <a:t>。</a:t>
            </a:r>
            <a:endParaRPr sz="1600" i="1">
              <a:solidFill>
                <a:srgbClr val="002060"/>
              </a:solidFill>
            </a:endParaRPr>
          </a:p>
          <a:p>
            <a:r>
              <a:rPr sz="1600" i="1">
                <a:solidFill>
                  <a:srgbClr val="002060"/>
                </a:solidFill>
              </a:rPr>
              <a:t>      </a:t>
            </a:r>
            <a:r>
              <a:rPr sz="1600" i="1"/>
              <a:t>结构修辞格的运用对于表达意义起着非常重要的作用。英语中的Parallelism和汉语中的排比都是把结构相似、语义相关的几个语言单位并列在一起而形成的。恰当地运用排比可以加强语言的气势，突出表达内容，还能使句式整齐，节奏分明，富有感染力。</a:t>
            </a:r>
            <a:endParaRPr sz="1600" i="1"/>
          </a:p>
        </p:txBody>
      </p:sp>
      <p:sp>
        <p:nvSpPr>
          <p:cNvPr id="9" name="圆角矩形 8"/>
          <p:cNvSpPr/>
          <p:nvPr/>
        </p:nvSpPr>
        <p:spPr>
          <a:xfrm>
            <a:off x="3540125" y="1596390"/>
            <a:ext cx="901700" cy="25717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2069465" y="459105"/>
            <a:ext cx="6635115" cy="1753235"/>
          </a:xfrm>
          <a:prstGeom prst="rect">
            <a:avLst/>
          </a:prstGeom>
          <a:noFill/>
        </p:spPr>
        <p:txBody>
          <a:bodyPr wrap="square" rtlCol="0" anchor="t">
            <a:spAutoFit/>
          </a:bodyPr>
          <a:p>
            <a:r>
              <a:rPr lang="zh-CN" altLang="en-US" b="1"/>
              <a:t>一个个义无反顾的身影，一次次心手相连的接力，一幕幕感人至深的场景，生动展示了伟大抗疫精神。 </a:t>
            </a:r>
            <a:endParaRPr lang="zh-CN" altLang="en-US" b="1"/>
          </a:p>
          <a:p>
            <a:r>
              <a:rPr lang="zh-CN" altLang="en-US" b="1"/>
              <a:t> </a:t>
            </a:r>
            <a:r>
              <a:rPr lang="zh-CN" altLang="en-US" b="1" u="sng"/>
              <a:t>Many figure</a:t>
            </a:r>
            <a:r>
              <a:rPr lang="zh-CN" altLang="en-US" b="1"/>
              <a:t>s marched ahead without hesitation, </a:t>
            </a:r>
            <a:r>
              <a:rPr lang="zh-CN" altLang="en-US" b="1" u="sng"/>
              <a:t>many relays</a:t>
            </a:r>
            <a:r>
              <a:rPr lang="zh-CN" altLang="en-US" b="1"/>
              <a:t> were accomplished hand in hand, </a:t>
            </a:r>
            <a:r>
              <a:rPr lang="zh-CN" altLang="en-US" b="1" u="sng"/>
              <a:t>many scenes</a:t>
            </a:r>
            <a:r>
              <a:rPr lang="zh-CN" altLang="en-US" b="1"/>
              <a:t> showed touching moments, </a:t>
            </a:r>
            <a:r>
              <a:rPr lang="en-US" altLang="zh-CN" b="1"/>
              <a:t>and </a:t>
            </a:r>
            <a:r>
              <a:rPr lang="zh-CN" altLang="en-US" b="1" u="sng"/>
              <a:t>all these</a:t>
            </a:r>
            <a:r>
              <a:rPr lang="zh-CN" altLang="en-US" b="1"/>
              <a:t> vividly illustrate the great spirit of fighting against the pandemic.</a:t>
            </a:r>
            <a:endParaRPr lang="zh-CN" altLang="en-US" b="1"/>
          </a:p>
        </p:txBody>
      </p:sp>
      <p:sp>
        <p:nvSpPr>
          <p:cNvPr id="3" name="文本框 2"/>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horizont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linds(horizontal)">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rcRect b="2841"/>
          <a:stretch>
            <a:fillRect/>
          </a:stretch>
        </p:blipFill>
        <p:spPr>
          <a:xfrm>
            <a:off x="308610" y="377190"/>
            <a:ext cx="2940050" cy="4417060"/>
          </a:xfrm>
          <a:prstGeom prst="rect">
            <a:avLst/>
          </a:prstGeom>
          <a:effectLst>
            <a:softEdge rad="203200"/>
          </a:effectLst>
        </p:spPr>
      </p:pic>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248660" y="677545"/>
            <a:ext cx="5478780" cy="2861310"/>
          </a:xfrm>
          <a:prstGeom prst="rect">
            <a:avLst/>
          </a:prstGeom>
          <a:noFill/>
        </p:spPr>
        <p:txBody>
          <a:bodyPr wrap="square" rtlCol="0" anchor="t">
            <a:spAutoFit/>
          </a:bodyPr>
          <a:p>
            <a:r>
              <a:rPr lang="zh-CN" altLang="en-US" b="1"/>
              <a:t>平凡铸就伟大，英雄来自人民。每个人都了不起！向所有不幸感染的病患者表示慰问！向所有平凡的英雄致敬！我为伟大的祖国和人民而骄傲，为自强不息的民族精神而自豪！</a:t>
            </a:r>
            <a:endParaRPr lang="zh-CN" altLang="en-US" b="1"/>
          </a:p>
          <a:p>
            <a:r>
              <a:rPr lang="zh-CN" altLang="en-US" b="1"/>
              <a:t>Greatness is forged in the ordinary. Heroes come from the people. Every person is remarkable! Our sympathy goes to all the unfortunate ones </a:t>
            </a:r>
            <a:r>
              <a:rPr lang="zh-CN" altLang="en-US" b="1" u="sng"/>
              <a:t>infected with the coronavirus</a:t>
            </a:r>
            <a:r>
              <a:rPr lang="zh-CN" altLang="en-US" b="1"/>
              <a:t>! We salute all the ordinary heroes! I am proud of our great motherland and people, as well as the unyielding national spirit.</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2. 抗疫精神</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248660" y="3538855"/>
            <a:ext cx="5521960" cy="119380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forge /fɔːdʒ/v. 锻造，铸造；缔造，艰苦做成</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remarkable /rɪˈmɑːkəbl/adj. 卓越的；非凡的</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salute /səˈluːt/ n. 致敬，欢迎；敬礼 v. 行礼致敬</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unyielding /ʌnˈjiːldɪŋ/ adj. 不屈的；坚强的</a:t>
            </a:r>
            <a:endParaRPr lang="zh-CN" altLang="en-US" sz="1600" i="1">
              <a:solidFill>
                <a:srgbClr val="002060"/>
              </a:solidFill>
            </a:endParaRPr>
          </a:p>
          <a:p>
            <a:pPr indent="0" fontAlgn="auto">
              <a:lnSpc>
                <a:spcPts val="1720"/>
              </a:lnSpc>
              <a:buFont typeface="Arial" panose="020B0604020202020204" pitchFamily="34" charset="0"/>
              <a:buNone/>
            </a:pPr>
            <a:r>
              <a:rPr lang="zh-CN" altLang="en-US" sz="1600" i="1">
                <a:solidFill>
                  <a:srgbClr val="002060"/>
                </a:solidFill>
              </a:rPr>
              <a:t>        yield /jiːld/  v. 屈服；放弃</a:t>
            </a:r>
            <a:endParaRPr lang="zh-CN" altLang="en-US" sz="1600" i="1">
              <a:solidFill>
                <a:srgbClr val="002060"/>
              </a:solidFill>
            </a:endParaRPr>
          </a:p>
        </p:txBody>
      </p:sp>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r="22590" b="9090"/>
          <a:stretch>
            <a:fillRect/>
          </a:stretch>
        </p:blipFill>
        <p:spPr>
          <a:xfrm>
            <a:off x="6574155" y="372745"/>
            <a:ext cx="2332355" cy="4421505"/>
          </a:xfrm>
          <a:prstGeom prst="rect">
            <a:avLst/>
          </a:prstGeom>
          <a:effectLst>
            <a:softEdge rad="165100"/>
          </a:effectLst>
        </p:spPr>
      </p:pic>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08610" y="713105"/>
            <a:ext cx="7586980" cy="2306955"/>
          </a:xfrm>
          <a:prstGeom prst="rect">
            <a:avLst/>
          </a:prstGeom>
          <a:noFill/>
        </p:spPr>
        <p:txBody>
          <a:bodyPr wrap="square" rtlCol="0" anchor="t">
            <a:spAutoFit/>
          </a:bodyPr>
          <a:p>
            <a:r>
              <a:rPr lang="en-US" altLang="zh-CN" b="1"/>
              <a:t>     </a:t>
            </a:r>
            <a:r>
              <a:rPr lang="zh-CN" altLang="en-US" b="1"/>
              <a:t>艰难方显勇毅，磨砺始得玉成。我们克服疫情影响，统筹疫情防控和经济社会发展取得重大成果。“十三五”圆满收官，“十四五”全面擘画。</a:t>
            </a:r>
            <a:endParaRPr lang="zh-CN" altLang="en-US" b="1"/>
          </a:p>
          <a:p>
            <a:r>
              <a:rPr lang="zh-CN" altLang="en-US" b="1"/>
              <a:t>    Only in hard times </a:t>
            </a:r>
            <a:r>
              <a:rPr lang="zh-CN" altLang="en-US" b="1" u="sng"/>
              <a:t>can courage and perseverance be manifested</a:t>
            </a:r>
            <a:r>
              <a:rPr lang="en-US" altLang="zh-CN" b="1" u="sng" baseline="-25000">
                <a:solidFill>
                  <a:srgbClr val="C00000"/>
                </a:solidFill>
              </a:rPr>
              <a:t>only+</a:t>
            </a:r>
            <a:r>
              <a:rPr lang="zh-CN" altLang="en-US" b="1" u="sng" baseline="-25000">
                <a:solidFill>
                  <a:srgbClr val="C00000"/>
                </a:solidFill>
              </a:rPr>
              <a:t>状语位句首，部分倒装</a:t>
            </a:r>
            <a:r>
              <a:rPr lang="zh-CN" altLang="en-US" b="1"/>
              <a:t>. Only after polishing </a:t>
            </a:r>
            <a:r>
              <a:rPr lang="zh-CN" altLang="en-US" b="1" u="sng"/>
              <a:t>can a piece of jade be finer</a:t>
            </a:r>
            <a:r>
              <a:rPr lang="zh-CN" altLang="en-US" b="1" u="sng" baseline="-25000">
                <a:solidFill>
                  <a:srgbClr val="C00000"/>
                </a:solidFill>
                <a:sym typeface="+mn-ea"/>
              </a:rPr>
              <a:t>部分倒装</a:t>
            </a:r>
            <a:r>
              <a:rPr lang="zh-CN" altLang="en-US" b="1"/>
              <a:t>. We overcame the impact of the pandemic, and made great achievements in coordinating prevention and control and in economic and social development. The 13th Five-Year Plan has been accomplished in full. The 14th Five-Year Plan is being comprehensively formulated.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08610" y="3159125"/>
            <a:ext cx="6527800"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perseverance /ˌpɜːsəˈvɪərəns/ n. 坚持不懈；不屈不挠； 耐性；毅力</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manifest/ˈmænɪfest/ v. 表明，清楚显示（尤指情感、态度或品质）</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jade /dʒeɪd/ n. 翡翠；[宝] 碧玉</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coordinate /kəʊˈɔːdɪneɪt/ v. 调节，配合；使动作协调</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in full 全部；全额；充足</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comprehensively /ˌkɒmprɪˈhensɪvli/ adv. 包括地；包括一切地；全面地</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formulate  /ˈfɔːmjuleɪt/ vt. 规划；制订；用公式表示；明确地表达</a:t>
            </a:r>
            <a:endParaRPr lang="zh-CN" altLang="en-US" sz="1600" i="1">
              <a:solidFill>
                <a:srgbClr val="002060"/>
              </a:solidFill>
            </a:endParaRPr>
          </a:p>
        </p:txBody>
      </p:sp>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9016"/>
          <a:stretch>
            <a:fillRect/>
          </a:stretch>
        </p:blipFill>
        <p:spPr>
          <a:xfrm>
            <a:off x="5856605" y="349250"/>
            <a:ext cx="3098165" cy="4444365"/>
          </a:xfrm>
          <a:prstGeom prst="rect">
            <a:avLst/>
          </a:prstGeom>
          <a:effectLst>
            <a:softEdge rad="165100"/>
          </a:effectLst>
        </p:spPr>
      </p:pic>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08610" y="713105"/>
            <a:ext cx="5862955" cy="2306955"/>
          </a:xfrm>
          <a:prstGeom prst="rect">
            <a:avLst/>
          </a:prstGeom>
          <a:noFill/>
        </p:spPr>
        <p:txBody>
          <a:bodyPr wrap="square" rtlCol="0" anchor="t">
            <a:spAutoFit/>
          </a:bodyPr>
          <a:p>
            <a:r>
              <a:rPr lang="zh-CN" altLang="en-US" b="1"/>
              <a:t>新发展格局加快构建，高质量发展深入实施。我国在世界主要经济体中率先实现正增长，预计2020年国内生产总值迈上百万亿元新台阶。</a:t>
            </a:r>
            <a:endParaRPr lang="zh-CN" altLang="en-US" b="1"/>
          </a:p>
          <a:p>
            <a:r>
              <a:rPr lang="zh-CN" altLang="en-US" b="1"/>
              <a:t>We are accelerating the pace to set up a new pattern for development, and are deeply implementing high-quality development. China is </a:t>
            </a:r>
            <a:r>
              <a:rPr lang="zh-CN" altLang="en-US" b="1" u="sng"/>
              <a:t>the first major economy worldwide to achieve positive growth</a:t>
            </a:r>
            <a:r>
              <a:rPr lang="zh-CN" altLang="en-US" b="1"/>
              <a:t>, and its GDP in 2020 is expected to step up to a new level of 100 trillion yuan.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08610" y="3094355"/>
            <a:ext cx="5862955"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accelerat</a:t>
            </a:r>
            <a:r>
              <a:rPr lang="en-US" altLang="zh-CN" sz="1600" i="1">
                <a:solidFill>
                  <a:srgbClr val="002060"/>
                </a:solidFill>
              </a:rPr>
              <a:t>e /əkˈseləreɪt/v. 加速；促进；增加</a:t>
            </a:r>
            <a:endParaRPr lang="en-US" altLang="zh-CN" sz="1600" i="1">
              <a:solidFill>
                <a:srgbClr val="002060"/>
              </a:solidFill>
            </a:endParaRPr>
          </a:p>
          <a:p>
            <a:pPr marL="285750" indent="-285750" fontAlgn="auto">
              <a:lnSpc>
                <a:spcPts val="1720"/>
              </a:lnSpc>
              <a:buFont typeface="Arial" panose="020B0604020202020204" pitchFamily="34" charset="0"/>
              <a:buChar char="•"/>
            </a:pPr>
            <a:r>
              <a:rPr lang="en-US" altLang="zh-CN" sz="1600" i="1">
                <a:solidFill>
                  <a:srgbClr val="002060"/>
                </a:solidFill>
              </a:rPr>
              <a:t> implement /'ɪmplɪmənt/ vt. 实施，执行；实现，使生效</a:t>
            </a:r>
            <a:endParaRPr lang="en-US" altLang="zh-CN" sz="1600" i="1">
              <a:solidFill>
                <a:srgbClr val="002060"/>
              </a:solidFill>
            </a:endParaRPr>
          </a:p>
          <a:p>
            <a:pPr marL="285750" indent="-285750" fontAlgn="auto">
              <a:lnSpc>
                <a:spcPts val="1720"/>
              </a:lnSpc>
              <a:buFont typeface="Arial" panose="020B0604020202020204" pitchFamily="34" charset="0"/>
              <a:buChar char="•"/>
            </a:pPr>
            <a:r>
              <a:rPr lang="en-US" altLang="zh-CN" sz="1600" i="1">
                <a:solidFill>
                  <a:srgbClr val="002060"/>
                </a:solidFill>
              </a:rPr>
              <a:t>step up to 走近</a:t>
            </a:r>
            <a:r>
              <a:rPr lang="zh-CN" altLang="zh-CN" sz="1600" i="1">
                <a:solidFill>
                  <a:srgbClr val="002060"/>
                </a:solidFill>
              </a:rPr>
              <a:t>；</a:t>
            </a:r>
            <a:r>
              <a:rPr lang="en-US" altLang="zh-CN" sz="1600" i="1">
                <a:solidFill>
                  <a:srgbClr val="002060"/>
                </a:solidFill>
              </a:rPr>
              <a:t>接近</a:t>
            </a:r>
            <a:endParaRPr lang="en-US" altLang="zh-CN" sz="1600" i="1">
              <a:solidFill>
                <a:srgbClr val="002060"/>
              </a:solidFill>
            </a:endParaRPr>
          </a:p>
          <a:p>
            <a:pPr marL="285750" indent="-285750" fontAlgn="auto">
              <a:lnSpc>
                <a:spcPts val="1720"/>
              </a:lnSpc>
              <a:buFont typeface="Arial" panose="020B0604020202020204" pitchFamily="34" charset="0"/>
              <a:buChar char="•"/>
            </a:pPr>
            <a:r>
              <a:rPr lang="en-US" altLang="zh-CN" sz="1600" i="1">
                <a:solidFill>
                  <a:srgbClr val="002060"/>
                </a:solidFill>
              </a:rPr>
              <a:t>trillion /ˈtrɪljən/ n. [数] 万亿  adj. 万亿的</a:t>
            </a:r>
            <a:endParaRPr lang="en-US" altLang="zh-CN" sz="1600" i="1">
              <a:solidFill>
                <a:srgbClr val="002060"/>
              </a:solidFill>
            </a:endParaRPr>
          </a:p>
          <a:p>
            <a:pPr marL="285750" indent="-285750" fontAlgn="auto">
              <a:lnSpc>
                <a:spcPts val="1720"/>
              </a:lnSpc>
              <a:buFont typeface="Arial" panose="020B0604020202020204" pitchFamily="34" charset="0"/>
              <a:buChar char="•"/>
            </a:pPr>
            <a:r>
              <a:rPr lang="en-US" altLang="zh-CN" sz="1600" i="1">
                <a:solidFill>
                  <a:srgbClr val="002060"/>
                </a:solidFill>
              </a:rPr>
              <a:t>“the first major economy worldwide to achieve positive growth” 被修饰的名词前有序数词、形容词最高级或next, last, only等限定词时候，只能用不定式</a:t>
            </a:r>
            <a:r>
              <a:rPr lang="zh-CN" altLang="en-US" sz="1600" i="1">
                <a:solidFill>
                  <a:srgbClr val="002060"/>
                </a:solidFill>
              </a:rPr>
              <a:t>做后置定语</a:t>
            </a:r>
            <a:r>
              <a:rPr lang="en-US" altLang="zh-CN" sz="1600" i="1">
                <a:solidFill>
                  <a:srgbClr val="002060"/>
                </a:solidFill>
              </a:rPr>
              <a:t>。</a:t>
            </a:r>
            <a:endParaRPr lang="en-US" altLang="zh-CN" sz="1600" i="1">
              <a:solidFill>
                <a:srgbClr val="002060"/>
              </a:solidFill>
            </a:endParaRPr>
          </a:p>
        </p:txBody>
      </p:sp>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155" y="699135"/>
            <a:ext cx="4822825" cy="2584450"/>
          </a:xfrm>
          <a:prstGeom prst="rect">
            <a:avLst/>
          </a:prstGeom>
          <a:noFill/>
        </p:spPr>
        <p:txBody>
          <a:bodyPr wrap="square" rtlCol="0" anchor="t">
            <a:spAutoFit/>
          </a:bodyPr>
          <a:p>
            <a:r>
              <a:rPr lang="zh-CN" altLang="en-US" b="1"/>
              <a:t>粮食生产喜获“十七连丰”。“天问一号”、“嫦娥五号”、“奋斗者”号等科学探测实现重大突破。</a:t>
            </a:r>
            <a:endParaRPr lang="zh-CN" altLang="en-US" b="1"/>
          </a:p>
          <a:p>
            <a:r>
              <a:rPr lang="zh-CN" altLang="en-US" b="1"/>
              <a:t>China has seen a good harvest in grain production for 17 years in a row. China has seen breakthroughs in scientific explorations like the Tianwen-1 (Mars mission), Chang'e-5 (lunar probe), and Fendouzhe (deep-sea manned submersible).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94970" y="3198495"/>
            <a:ext cx="5015865"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in a row连续     </a:t>
            </a:r>
            <a:endParaRPr sz="1600" i="1">
              <a:solidFill>
                <a:srgbClr val="002060"/>
              </a:solidFill>
            </a:endParaRPr>
          </a:p>
          <a:p>
            <a:pPr indent="0" fontAlgn="auto">
              <a:lnSpc>
                <a:spcPts val="1720"/>
              </a:lnSpc>
              <a:buFont typeface="Arial" panose="020B0604020202020204" pitchFamily="34" charset="0"/>
              <a:buNone/>
            </a:pPr>
            <a:r>
              <a:rPr sz="1600" i="1">
                <a:solidFill>
                  <a:srgbClr val="002060"/>
                </a:solidFill>
              </a:rPr>
              <a:t>       They have won five championships in a row. </a:t>
            </a:r>
            <a:endParaRPr sz="1600" i="1">
              <a:solidFill>
                <a:srgbClr val="002060"/>
              </a:solidFill>
            </a:endParaRPr>
          </a:p>
          <a:p>
            <a:pPr indent="0" fontAlgn="auto">
              <a:lnSpc>
                <a:spcPts val="1720"/>
              </a:lnSpc>
              <a:buFont typeface="Arial" panose="020B0604020202020204" pitchFamily="34" charset="0"/>
              <a:buNone/>
            </a:pPr>
            <a:r>
              <a:rPr sz="1600" i="1">
                <a:solidFill>
                  <a:srgbClr val="002060"/>
                </a:solidFill>
              </a:rPr>
              <a:t>       他们已经五次蝉联冠军。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probe /prəʊb/ n. 探针；调查 v. 调查；探测</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submersible /səbˈmɜːsəbl/ n.潜水器 adj. 能潜水的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proceed /prəˈsiːd/ vi. 开始；继续进行；发生；行进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vigor /ˈvɪɡər/ n. [生物] 活力，精力</a:t>
            </a:r>
            <a:endParaRPr sz="1600" i="1">
              <a:solidFill>
                <a:srgbClr val="002060"/>
              </a:solidFill>
            </a:endParaRPr>
          </a:p>
        </p:txBody>
      </p:sp>
      <p:pic>
        <p:nvPicPr>
          <p:cNvPr id="5" name="图片 4"/>
          <p:cNvPicPr>
            <a:picLocks noChangeAspect="1"/>
          </p:cNvPicPr>
          <p:nvPr/>
        </p:nvPicPr>
        <p:blipFill>
          <a:blip r:embed="rId1"/>
          <a:srcRect t="67670"/>
          <a:stretch>
            <a:fillRect/>
          </a:stretch>
        </p:blipFill>
        <p:spPr>
          <a:xfrm>
            <a:off x="5410835" y="407035"/>
            <a:ext cx="3292475" cy="4249420"/>
          </a:xfrm>
          <a:prstGeom prst="rect">
            <a:avLst/>
          </a:prstGeom>
          <a:effectLst>
            <a:softEdge rad="1016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15695" y="1347470"/>
            <a:ext cx="736600" cy="2212340"/>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排比</a:t>
            </a:r>
            <a:r>
              <a:rPr lang="zh-CN" altLang="en-US" sz="3600" kern="0" dirty="0">
                <a:solidFill>
                  <a:srgbClr val="C00000"/>
                </a:solidFill>
                <a:latin typeface="华文新魏" panose="02010800040101010101" charset="-122"/>
                <a:ea typeface="华文新魏" panose="02010800040101010101" charset="-122"/>
              </a:rPr>
              <a:t>|</a:t>
            </a:r>
            <a:r>
              <a:rPr lang="zh-CN" altLang="en-US" sz="3600" kern="0" dirty="0">
                <a:solidFill>
                  <a:prstClr val="black">
                    <a:lumMod val="85000"/>
                    <a:lumOff val="15000"/>
                  </a:prstClr>
                </a:solidFill>
                <a:latin typeface="华文新魏" panose="02010800040101010101" charset="-122"/>
                <a:ea typeface="华文新魏" panose="02010800040101010101" charset="-122"/>
              </a:rPr>
              <a:t>拟人</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4" name="文本框 3"/>
          <p:cNvSpPr txBox="1"/>
          <p:nvPr/>
        </p:nvSpPr>
        <p:spPr>
          <a:xfrm>
            <a:off x="2145030" y="2234565"/>
            <a:ext cx="6635115" cy="2553335"/>
          </a:xfrm>
          <a:prstGeom prst="rect">
            <a:avLst/>
          </a:prstGeom>
          <a:noFill/>
        </p:spPr>
        <p:txBody>
          <a:bodyPr wrap="square" rtlCol="0" anchor="t">
            <a:spAutoFit/>
          </a:bodyPr>
          <a:p>
            <a:r>
              <a:rPr lang="en-US" sz="1600" i="1">
                <a:solidFill>
                  <a:srgbClr val="002060"/>
                </a:solidFill>
              </a:rPr>
              <a:t>     ① “Parallelism(</a:t>
            </a:r>
            <a:r>
              <a:rPr lang="zh-CN" altLang="en-US" sz="1600" i="1">
                <a:solidFill>
                  <a:srgbClr val="002060"/>
                </a:solidFill>
              </a:rPr>
              <a:t>排比</a:t>
            </a:r>
            <a:r>
              <a:rPr lang="en-US" altLang="zh-CN" sz="1600" i="1">
                <a:solidFill>
                  <a:srgbClr val="002060"/>
                </a:solidFill>
              </a:rPr>
              <a:t>)”</a:t>
            </a:r>
            <a:r>
              <a:rPr lang="zh-CN" altLang="en-US" sz="1600" i="1">
                <a:solidFill>
                  <a:srgbClr val="002060"/>
                </a:solidFill>
              </a:rPr>
              <a:t>修辞格的运用：</a:t>
            </a:r>
            <a:r>
              <a:rPr lang="en-US" altLang="zh-CN" sz="1600" i="1">
                <a:solidFill>
                  <a:srgbClr val="002060"/>
                </a:solidFill>
              </a:rPr>
              <a:t>“</a:t>
            </a:r>
            <a:r>
              <a:rPr sz="1600" i="1">
                <a:solidFill>
                  <a:srgbClr val="002060"/>
                </a:solidFill>
              </a:rPr>
              <a:t>China has seen</a:t>
            </a:r>
            <a:r>
              <a:rPr lang="en-US" sz="1600" i="1">
                <a:solidFill>
                  <a:srgbClr val="002060"/>
                </a:solidFill>
              </a:rPr>
              <a:t>...”</a:t>
            </a:r>
            <a:r>
              <a:rPr lang="zh-CN" altLang="en-US" sz="1600" i="1">
                <a:solidFill>
                  <a:srgbClr val="002060"/>
                </a:solidFill>
              </a:rPr>
              <a:t>句子排比，气势磅礴，生动展示了中国改革开放伟大事业的系列成就。</a:t>
            </a:r>
            <a:endParaRPr lang="zh-CN" altLang="en-US" sz="1600" i="1">
              <a:solidFill>
                <a:srgbClr val="002060"/>
              </a:solidFill>
            </a:endParaRPr>
          </a:p>
          <a:p>
            <a:r>
              <a:rPr lang="zh-CN" altLang="en-US" sz="1600" i="1">
                <a:solidFill>
                  <a:srgbClr val="002060"/>
                </a:solidFill>
              </a:rPr>
              <a:t>     </a:t>
            </a:r>
            <a:r>
              <a:rPr lang="en-US" sz="1600" i="1">
                <a:solidFill>
                  <a:srgbClr val="002060"/>
                </a:solidFill>
                <a:sym typeface="+mn-ea"/>
              </a:rPr>
              <a:t>② </a:t>
            </a:r>
            <a:r>
              <a:rPr lang="en-US" altLang="zh-CN" sz="1600" i="1">
                <a:solidFill>
                  <a:srgbClr val="002060"/>
                </a:solidFill>
              </a:rPr>
              <a:t>“</a:t>
            </a:r>
            <a:r>
              <a:rPr lang="zh-CN" altLang="en-US" sz="1600" i="1">
                <a:solidFill>
                  <a:srgbClr val="002060"/>
                </a:solidFill>
              </a:rPr>
              <a:t>China </a:t>
            </a:r>
            <a:r>
              <a:rPr lang="zh-CN" altLang="en-US" sz="1600" i="1" u="sng">
                <a:solidFill>
                  <a:srgbClr val="002060"/>
                </a:solidFill>
              </a:rPr>
              <a:t>has seen</a:t>
            </a:r>
            <a:r>
              <a:rPr lang="en-US" altLang="zh-CN" sz="1600" i="1">
                <a:solidFill>
                  <a:srgbClr val="002060"/>
                </a:solidFill>
              </a:rPr>
              <a:t>...”</a:t>
            </a:r>
            <a:r>
              <a:rPr lang="zh-CN" altLang="en-US" sz="1600" i="1">
                <a:solidFill>
                  <a:srgbClr val="002060"/>
                </a:solidFill>
              </a:rPr>
              <a:t>采用了</a:t>
            </a:r>
            <a:r>
              <a:rPr lang="en-US" altLang="zh-CN" sz="1600" i="1">
                <a:solidFill>
                  <a:srgbClr val="002060"/>
                </a:solidFill>
              </a:rPr>
              <a:t>”</a:t>
            </a:r>
            <a:r>
              <a:rPr lang="zh-CN" altLang="en-US" sz="1600" i="1">
                <a:solidFill>
                  <a:srgbClr val="002060"/>
                </a:solidFill>
              </a:rPr>
              <a:t>比拟 </a:t>
            </a:r>
            <a:r>
              <a:rPr lang="en-US" altLang="zh-CN" sz="1600" i="1">
                <a:solidFill>
                  <a:srgbClr val="002060"/>
                </a:solidFill>
              </a:rPr>
              <a:t>(personification)”</a:t>
            </a:r>
            <a:r>
              <a:rPr lang="zh-CN" altLang="en-US" sz="1600" i="1">
                <a:solidFill>
                  <a:srgbClr val="002060"/>
                </a:solidFill>
              </a:rPr>
              <a:t>的修辞格，</a:t>
            </a:r>
            <a:r>
              <a:rPr lang="zh-CN" altLang="en-US" sz="1600" i="1">
                <a:solidFill>
                  <a:srgbClr val="002060"/>
                </a:solidFill>
                <a:sym typeface="+mn-ea"/>
              </a:rPr>
              <a:t>比拟的基础是本体事物和拟作事物之间的可拟性，本体事物和拟作事物之间的桥梁是联想，比拟的翅膀是想象。</a:t>
            </a:r>
            <a:endParaRPr lang="zh-CN" altLang="en-US" sz="1600" i="1">
              <a:solidFill>
                <a:srgbClr val="002060"/>
              </a:solidFill>
              <a:sym typeface="+mn-ea"/>
            </a:endParaRPr>
          </a:p>
          <a:p>
            <a:r>
              <a:rPr lang="zh-CN" altLang="en-US" sz="1600" i="1">
                <a:solidFill>
                  <a:srgbClr val="002060"/>
                </a:solidFill>
                <a:sym typeface="+mn-ea"/>
              </a:rPr>
              <a:t>     </a:t>
            </a:r>
            <a:r>
              <a:rPr lang="zh-CN" altLang="en-US" sz="1600" i="1">
                <a:solidFill>
                  <a:srgbClr val="002060"/>
                </a:solidFill>
              </a:rPr>
              <a:t>汉语是以人为中心的语言，一般认为只有人和动物才能活动；而英语经常将物体看作是能够活动的主体，事物可以“说话、写字、看到、拥有”，</a:t>
            </a:r>
            <a:r>
              <a:rPr lang="zh-CN" altLang="en-US" sz="1600" i="1">
                <a:solidFill>
                  <a:srgbClr val="002060"/>
                </a:solidFill>
                <a:sym typeface="+mn-ea"/>
              </a:rPr>
              <a:t>人与物是平等的。“事物有</a:t>
            </a:r>
            <a:r>
              <a:rPr lang="zh-CN" altLang="en-US" sz="1600" i="1">
                <a:solidFill>
                  <a:srgbClr val="002060"/>
                </a:solidFill>
              </a:rPr>
              <a:t>生命，可以活动”，这是所有英语思考模式中最基本的原理。后文中</a:t>
            </a:r>
            <a:r>
              <a:rPr lang="en-US" altLang="zh-CN" sz="1600" i="1">
                <a:solidFill>
                  <a:srgbClr val="002060"/>
                </a:solidFill>
              </a:rPr>
              <a:t>“</a:t>
            </a:r>
            <a:r>
              <a:rPr lang="zh-CN" altLang="en-US" sz="1600" i="1">
                <a:solidFill>
                  <a:srgbClr val="002060"/>
                </a:solidFill>
              </a:rPr>
              <a:t>2021 will </a:t>
            </a:r>
            <a:r>
              <a:rPr lang="zh-CN" altLang="en-US" sz="1600" i="1" u="sng">
                <a:solidFill>
                  <a:srgbClr val="002060"/>
                </a:solidFill>
              </a:rPr>
              <a:t>see</a:t>
            </a:r>
            <a:r>
              <a:rPr lang="zh-CN" altLang="en-US" sz="1600" i="1">
                <a:solidFill>
                  <a:srgbClr val="002060"/>
                </a:solidFill>
              </a:rPr>
              <a:t> the 100th birthday of the Communist Party of China</a:t>
            </a:r>
            <a:r>
              <a:rPr lang="en-US" altLang="zh-CN" sz="1600" i="1">
                <a:solidFill>
                  <a:srgbClr val="002060"/>
                </a:solidFill>
              </a:rPr>
              <a:t>” </a:t>
            </a:r>
            <a:r>
              <a:rPr lang="zh-CN" altLang="en-US" sz="1600" i="1">
                <a:solidFill>
                  <a:srgbClr val="002060"/>
                </a:solidFill>
              </a:rPr>
              <a:t>类似于此用法。</a:t>
            </a:r>
            <a:endParaRPr lang="zh-CN" altLang="en-US" sz="1600" i="1">
              <a:solidFill>
                <a:srgbClr val="002060"/>
              </a:solidFill>
            </a:endParaRPr>
          </a:p>
        </p:txBody>
      </p:sp>
      <p:sp>
        <p:nvSpPr>
          <p:cNvPr id="3" name="文本框 2"/>
          <p:cNvSpPr txBox="1"/>
          <p:nvPr/>
        </p:nvSpPr>
        <p:spPr>
          <a:xfrm>
            <a:off x="2036445" y="410210"/>
            <a:ext cx="6743700" cy="1753235"/>
          </a:xfrm>
          <a:prstGeom prst="rect">
            <a:avLst/>
          </a:prstGeom>
          <a:noFill/>
        </p:spPr>
        <p:txBody>
          <a:bodyPr wrap="square" rtlCol="0" anchor="t">
            <a:spAutoFit/>
          </a:bodyPr>
          <a:p>
            <a:r>
              <a:rPr lang="zh-CN" altLang="en-US" b="1">
                <a:sym typeface="+mn-ea"/>
              </a:rPr>
              <a:t>粮食生产喜获“十七连丰”。“天问一号”、“嫦娥五号”、“奋斗者”号等科学探测实现重大突破。</a:t>
            </a:r>
            <a:endParaRPr lang="zh-CN" altLang="en-US" b="1">
              <a:sym typeface="+mn-ea"/>
            </a:endParaRPr>
          </a:p>
          <a:p>
            <a:r>
              <a:rPr lang="zh-CN" altLang="en-US" b="1" u="sng">
                <a:sym typeface="+mn-ea"/>
              </a:rPr>
              <a:t>China has seen</a:t>
            </a:r>
            <a:r>
              <a:rPr lang="zh-CN" altLang="en-US" b="1">
                <a:sym typeface="+mn-ea"/>
              </a:rPr>
              <a:t> a good harvest in grain production for 17 years in a row. </a:t>
            </a:r>
            <a:r>
              <a:rPr lang="zh-CN" altLang="en-US" b="1" u="sng">
                <a:sym typeface="+mn-ea"/>
              </a:rPr>
              <a:t>China has seen</a:t>
            </a:r>
            <a:r>
              <a:rPr lang="zh-CN" altLang="en-US" b="1">
                <a:sym typeface="+mn-ea"/>
              </a:rPr>
              <a:t> breakthroughs in scientific explorations like the Tianwen-1 (Mars mission), Chang'e-5 (lunar probe), and Fendouzhe (deep-sea manned submersible). </a:t>
            </a:r>
            <a:endParaRPr lang="zh-CN" altLang="en-US" b="1">
              <a:sym typeface="+mn-ea"/>
            </a:endParaRPr>
          </a:p>
        </p:txBody>
      </p:sp>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155" y="699135"/>
            <a:ext cx="5641975" cy="2306955"/>
          </a:xfrm>
          <a:prstGeom prst="rect">
            <a:avLst/>
          </a:prstGeom>
          <a:noFill/>
        </p:spPr>
        <p:txBody>
          <a:bodyPr wrap="square" rtlCol="0" anchor="t">
            <a:spAutoFit/>
          </a:bodyPr>
          <a:p>
            <a:r>
              <a:rPr lang="zh-CN" altLang="en-US" b="1"/>
              <a:t>海南自由贸易港建设蓬勃展开。我们还抵御了严重洪涝灾害，广大军民不畏艰险，同心协力抗洪救灾，努力把损失降到了最低。 </a:t>
            </a:r>
            <a:endParaRPr lang="zh-CN" altLang="en-US" b="1"/>
          </a:p>
          <a:p>
            <a:r>
              <a:rPr lang="zh-CN" altLang="en-US" b="1"/>
              <a:t> Construction of the Hainan Free Trade Port is proceeding with vigor. We also defeated severe flooding. </a:t>
            </a:r>
            <a:r>
              <a:rPr lang="zh-CN" altLang="en-US" b="1" u="sng"/>
              <a:t>With the military and civilians heedless of danger and difficulty</a:t>
            </a:r>
            <a:r>
              <a:rPr lang="en-US" altLang="zh-CN" b="1" u="sng" baseline="-25000">
                <a:solidFill>
                  <a:srgbClr val="C00000"/>
                </a:solidFill>
              </a:rPr>
              <a:t>with</a:t>
            </a:r>
            <a:r>
              <a:rPr lang="zh-CN" altLang="en-US" b="1" u="sng" baseline="-25000">
                <a:solidFill>
                  <a:srgbClr val="C00000"/>
                </a:solidFill>
              </a:rPr>
              <a:t>复合结构</a:t>
            </a:r>
            <a:r>
              <a:rPr lang="zh-CN" altLang="en-US" b="1"/>
              <a:t>, and </a:t>
            </a:r>
            <a:r>
              <a:rPr lang="zh-CN" altLang="en-US" b="1" u="sng"/>
              <a:t>standing in unity</a:t>
            </a:r>
            <a:r>
              <a:rPr lang="en-US" altLang="zh-CN" b="1" u="sng" baseline="-25000">
                <a:solidFill>
                  <a:srgbClr val="C00000"/>
                </a:solidFill>
                <a:sym typeface="+mn-ea"/>
              </a:rPr>
              <a:t>with</a:t>
            </a:r>
            <a:r>
              <a:rPr lang="zh-CN" altLang="en-US" b="1" u="sng" baseline="-25000">
                <a:solidFill>
                  <a:srgbClr val="C00000"/>
                </a:solidFill>
                <a:sym typeface="+mn-ea"/>
              </a:rPr>
              <a:t>复合结构</a:t>
            </a:r>
            <a:r>
              <a:rPr lang="zh-CN" altLang="en-US" b="1"/>
              <a:t>, we managed to minimize the damage of the floods.</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94970" y="3159125"/>
            <a:ext cx="8267700"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proceed /prəˈsiːd/ vi. 开始；继续进行；发生；行进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vigor /ˈvɪɡər/ n. [生物] 活力，精力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heedless </a:t>
            </a:r>
            <a:r>
              <a:rPr lang="en-US" sz="1600" i="1">
                <a:solidFill>
                  <a:srgbClr val="002060"/>
                </a:solidFill>
              </a:rPr>
              <a:t>of...  </a:t>
            </a:r>
            <a:r>
              <a:rPr sz="1600" i="1">
                <a:solidFill>
                  <a:srgbClr val="002060"/>
                </a:solidFill>
              </a:rPr>
              <a:t>不顾......</a:t>
            </a:r>
            <a:r>
              <a:rPr lang="zh-CN" sz="1600" i="1">
                <a:solidFill>
                  <a:srgbClr val="002060"/>
                </a:solidFill>
              </a:rPr>
              <a:t>；</a:t>
            </a:r>
            <a:r>
              <a:rPr sz="1600" i="1">
                <a:solidFill>
                  <a:srgbClr val="002060"/>
                </a:solidFill>
              </a:rPr>
              <a:t>不理会......       heedless /ˈhiːdləs/ adj. 不注意的；不留心的</a:t>
            </a:r>
            <a:r>
              <a:rPr lang="zh-CN" sz="1600" i="1">
                <a:solidFill>
                  <a:srgbClr val="002060"/>
                </a:solidFill>
              </a:rPr>
              <a:t>；不顾</a:t>
            </a:r>
            <a:endParaRPr lang="zh-CN" sz="1600" i="1">
              <a:solidFill>
                <a:srgbClr val="002060"/>
              </a:solidFill>
            </a:endParaRPr>
          </a:p>
          <a:p>
            <a:pPr indent="0" fontAlgn="auto">
              <a:lnSpc>
                <a:spcPts val="1720"/>
              </a:lnSpc>
              <a:buFont typeface="Arial" panose="020B0604020202020204" pitchFamily="34" charset="0"/>
              <a:buNone/>
            </a:pPr>
            <a:r>
              <a:rPr sz="1600" i="1">
                <a:solidFill>
                  <a:srgbClr val="002060"/>
                </a:solidFill>
              </a:rPr>
              <a:t>        Heedless of time or any other consideration, they began to search the underwater cave. 他们</a:t>
            </a:r>
            <a:endParaRPr sz="1600" i="1">
              <a:solidFill>
                <a:srgbClr val="002060"/>
              </a:solidFill>
            </a:endParaRPr>
          </a:p>
          <a:p>
            <a:pPr indent="0" fontAlgn="auto">
              <a:lnSpc>
                <a:spcPts val="1720"/>
              </a:lnSpc>
              <a:buFont typeface="Arial" panose="020B0604020202020204" pitchFamily="34" charset="0"/>
              <a:buNone/>
            </a:pPr>
            <a:r>
              <a:rPr sz="1600" i="1">
                <a:solidFill>
                  <a:srgbClr val="002060"/>
                </a:solidFill>
              </a:rPr>
              <a:t>        根本没考 虑时间或任何其他因素就开始寻找水下洞穴了。</a:t>
            </a:r>
            <a:endParaRPr sz="1600" i="1">
              <a:solidFill>
                <a:srgbClr val="002060"/>
              </a:solidFill>
            </a:endParaRPr>
          </a:p>
          <a:p>
            <a:pPr marL="285750" indent="-285750" fontAlgn="auto">
              <a:lnSpc>
                <a:spcPts val="1720"/>
              </a:lnSpc>
              <a:buFont typeface="Arial" panose="020B0604020202020204" pitchFamily="34" charset="0"/>
              <a:buChar char="•"/>
            </a:pPr>
            <a:r>
              <a:rPr lang="en-US" sz="1600" i="1">
                <a:solidFill>
                  <a:srgbClr val="002060"/>
                </a:solidFill>
              </a:rPr>
              <a:t>“</a:t>
            </a:r>
            <a:r>
              <a:rPr sz="1600" i="1">
                <a:solidFill>
                  <a:srgbClr val="002060"/>
                </a:solidFill>
              </a:rPr>
              <a:t>and standing in unity</a:t>
            </a:r>
            <a:r>
              <a:rPr lang="en-US" sz="1600" i="1">
                <a:solidFill>
                  <a:srgbClr val="002060"/>
                </a:solidFill>
                <a:sym typeface="+mn-ea"/>
              </a:rPr>
              <a:t>” </a:t>
            </a:r>
            <a:r>
              <a:rPr lang="zh-CN" altLang="en-US" sz="1600" i="1">
                <a:solidFill>
                  <a:srgbClr val="002060"/>
                </a:solidFill>
                <a:sym typeface="+mn-ea"/>
              </a:rPr>
              <a:t>的完整形式是</a:t>
            </a:r>
            <a:r>
              <a:rPr lang="en-US" altLang="zh-CN" sz="1600" i="1">
                <a:solidFill>
                  <a:srgbClr val="002060"/>
                </a:solidFill>
                <a:sym typeface="+mn-ea"/>
              </a:rPr>
              <a:t>“and with the military and civilians standing in unity”</a:t>
            </a:r>
            <a:r>
              <a:rPr lang="zh-CN" altLang="en-US" sz="1600" i="1">
                <a:solidFill>
                  <a:srgbClr val="002060"/>
                </a:solidFill>
                <a:sym typeface="+mn-ea"/>
              </a:rPr>
              <a:t>，因与前文重复，采用了省略形式。</a:t>
            </a:r>
            <a:endParaRPr lang="zh-CN" altLang="en-US" sz="1600" i="1">
              <a:solidFill>
                <a:srgbClr val="002060"/>
              </a:solidFill>
              <a:sym typeface="+mn-ea"/>
            </a:endParaRPr>
          </a:p>
        </p:txBody>
      </p:sp>
      <p:pic>
        <p:nvPicPr>
          <p:cNvPr id="5" name="图片 4"/>
          <p:cNvPicPr>
            <a:picLocks noChangeAspect="1"/>
          </p:cNvPicPr>
          <p:nvPr/>
        </p:nvPicPr>
        <p:blipFill>
          <a:blip r:embed="rId1"/>
          <a:srcRect b="35900"/>
          <a:stretch>
            <a:fillRect/>
          </a:stretch>
        </p:blipFill>
        <p:spPr>
          <a:xfrm>
            <a:off x="6032500" y="394335"/>
            <a:ext cx="2701290" cy="3192780"/>
          </a:xfrm>
          <a:prstGeom prst="rect">
            <a:avLst/>
          </a:prstGeom>
          <a:effectLst>
            <a:softEdge rad="889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699135"/>
            <a:ext cx="8394700" cy="2306955"/>
          </a:xfrm>
          <a:prstGeom prst="rect">
            <a:avLst/>
          </a:prstGeom>
          <a:noFill/>
        </p:spPr>
        <p:txBody>
          <a:bodyPr wrap="square" rtlCol="0" anchor="t">
            <a:spAutoFit/>
          </a:bodyPr>
          <a:p>
            <a:r>
              <a:rPr lang="zh-CN" altLang="en-US" b="1"/>
              <a:t>我到13个省区市考察时欣喜看到，大家认真细致落实防疫措施，争分夺秒复工复产，全力以赴创新创造，神州大地自信自强、充满韧劲，一派只争朝夕、生机勃勃的景象。 </a:t>
            </a:r>
            <a:endParaRPr lang="zh-CN" altLang="en-US" b="1"/>
          </a:p>
          <a:p>
            <a:r>
              <a:rPr lang="zh-CN" altLang="en-US" b="1"/>
              <a:t> I inspected 13 provincial-level regions and was glad to see people carefully </a:t>
            </a:r>
            <a:r>
              <a:rPr lang="zh-CN" altLang="en-US" b="1" u="sng"/>
              <a:t>implementing</a:t>
            </a:r>
            <a:r>
              <a:rPr lang="zh-CN" altLang="en-US" b="1" u="sng" baseline="-25000">
                <a:solidFill>
                  <a:srgbClr val="C00000"/>
                </a:solidFill>
              </a:rPr>
              <a:t>宾补</a:t>
            </a:r>
            <a:r>
              <a:rPr lang="zh-CN" altLang="en-US" b="1"/>
              <a:t> coronavirus prevention and control measures, </a:t>
            </a:r>
            <a:r>
              <a:rPr lang="zh-CN" altLang="en-US" b="1" u="sng"/>
              <a:t>racing</a:t>
            </a:r>
            <a:r>
              <a:rPr lang="zh-CN" altLang="en-US" b="1" u="sng" baseline="-25000">
                <a:solidFill>
                  <a:srgbClr val="C00000"/>
                </a:solidFill>
                <a:sym typeface="+mn-ea"/>
              </a:rPr>
              <a:t>宾补</a:t>
            </a:r>
            <a:r>
              <a:rPr lang="zh-CN" altLang="en-US" b="1"/>
              <a:t> against time to resume work and production, and </a:t>
            </a:r>
            <a:r>
              <a:rPr lang="zh-CN" altLang="en-US" b="1" u="sng"/>
              <a:t>sparing</a:t>
            </a:r>
            <a:r>
              <a:rPr lang="zh-CN" altLang="en-US" b="1" u="sng" baseline="-25000">
                <a:solidFill>
                  <a:srgbClr val="C00000"/>
                </a:solidFill>
                <a:sym typeface="+mn-ea"/>
              </a:rPr>
              <a:t>宾补</a:t>
            </a:r>
            <a:r>
              <a:rPr lang="zh-CN" altLang="en-US" b="1"/>
              <a:t> no efforts to advance innovation. </a:t>
            </a:r>
            <a:r>
              <a:rPr lang="zh-CN" altLang="en-US" b="1" u="sng"/>
              <a:t>Everywhere were vibrant scenes of confident</a:t>
            </a:r>
            <a:r>
              <a:rPr lang="zh-CN" altLang="en-US" b="1" u="sng" baseline="-25000">
                <a:solidFill>
                  <a:srgbClr val="C00000"/>
                </a:solidFill>
              </a:rPr>
              <a:t>完全倒装</a:t>
            </a:r>
            <a:r>
              <a:rPr lang="zh-CN" altLang="en-US" b="1"/>
              <a:t>, </a:t>
            </a:r>
            <a:r>
              <a:rPr lang="zh-CN" altLang="en-US" b="1" u="sng"/>
              <a:t>resilient people making the most of every minute</a:t>
            </a:r>
            <a:r>
              <a:rPr lang="zh-CN" altLang="en-US" b="1" u="sng" baseline="-25000">
                <a:solidFill>
                  <a:srgbClr val="C00000"/>
                </a:solidFill>
              </a:rPr>
              <a:t>独立主格结构</a:t>
            </a:r>
            <a:r>
              <a:rPr lang="zh-CN" altLang="en-US" b="1"/>
              <a:t>.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51790" y="3159125"/>
            <a:ext cx="8261350"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see people </a:t>
            </a:r>
            <a:r>
              <a:rPr sz="1600" i="1" u="sng">
                <a:solidFill>
                  <a:srgbClr val="002060"/>
                </a:solidFill>
              </a:rPr>
              <a:t>implementing </a:t>
            </a:r>
            <a:r>
              <a:rPr lang="en-US" sz="1600" i="1" u="sng">
                <a:solidFill>
                  <a:srgbClr val="002060"/>
                </a:solidFill>
              </a:rPr>
              <a:t>...</a:t>
            </a:r>
            <a:r>
              <a:rPr sz="1600" i="1" u="sng">
                <a:solidFill>
                  <a:srgbClr val="002060"/>
                </a:solidFill>
              </a:rPr>
              <a:t>, racing</a:t>
            </a:r>
            <a:r>
              <a:rPr lang="en-US" sz="1600" i="1" u="sng">
                <a:solidFill>
                  <a:srgbClr val="002060"/>
                </a:solidFill>
              </a:rPr>
              <a:t>...</a:t>
            </a:r>
            <a:r>
              <a:rPr sz="1600" i="1" u="sng">
                <a:solidFill>
                  <a:srgbClr val="002060"/>
                </a:solidFill>
              </a:rPr>
              <a:t>, and sparing </a:t>
            </a:r>
            <a:r>
              <a:rPr lang="en-US" sz="1600" i="1" u="sng">
                <a:solidFill>
                  <a:srgbClr val="002060"/>
                </a:solidFill>
              </a:rPr>
              <a:t>..</a:t>
            </a:r>
            <a:r>
              <a:rPr lang="en-US" sz="1600" i="1">
                <a:solidFill>
                  <a:srgbClr val="002060"/>
                </a:solidFill>
              </a:rPr>
              <a:t>.</a:t>
            </a:r>
            <a:r>
              <a:rPr sz="1600" i="1">
                <a:solidFill>
                  <a:srgbClr val="002060"/>
                </a:solidFill>
              </a:rPr>
              <a:t>.</a:t>
            </a:r>
            <a:r>
              <a:rPr lang="zh-CN" sz="1600" i="1">
                <a:solidFill>
                  <a:srgbClr val="002060"/>
                </a:solidFill>
              </a:rPr>
              <a:t>现在分词做宾补</a:t>
            </a:r>
            <a:endParaRPr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resume  /rɪˈzjuːm/ vt. （中断后）重新开始，继续</a:t>
            </a:r>
            <a:endParaRPr lang="zh-CN" altLang="en-US"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spar</a:t>
            </a:r>
            <a:r>
              <a:rPr lang="en-US" altLang="zh-CN" sz="1600" i="1">
                <a:solidFill>
                  <a:srgbClr val="002060"/>
                </a:solidFill>
                <a:sym typeface="+mn-ea"/>
              </a:rPr>
              <a:t>e</a:t>
            </a:r>
            <a:r>
              <a:rPr lang="zh-CN" altLang="en-US" sz="1600" i="1">
                <a:solidFill>
                  <a:srgbClr val="002060"/>
                </a:solidFill>
                <a:sym typeface="+mn-ea"/>
              </a:rPr>
              <a:t> no efforts  不遗余力，竭尽全力</a:t>
            </a:r>
            <a:endParaRPr lang="zh-CN" altLang="en-US"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innovation /ˌɪnəˈveɪʃn/ n. 创新，革新；新方法</a:t>
            </a:r>
            <a:endParaRPr lang="zh-CN" altLang="en-US"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vibrant /ˈvaɪbrənt/ adj. 充满生机的，生气勃勃的；鲜艳的；醒目的；洪亮的；强劲的</a:t>
            </a:r>
            <a:endParaRPr lang="zh-CN" altLang="en-US"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resilient /rɪˈzɪliənt/ adj. 弹回的，有弹力的；能复原的；可迅速恢复的</a:t>
            </a:r>
            <a:endParaRPr lang="zh-CN" altLang="en-US"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mak</a:t>
            </a:r>
            <a:r>
              <a:rPr lang="en-US" altLang="zh-CN" sz="1600" i="1">
                <a:solidFill>
                  <a:srgbClr val="002060"/>
                </a:solidFill>
                <a:sym typeface="+mn-ea"/>
              </a:rPr>
              <a:t>e</a:t>
            </a:r>
            <a:r>
              <a:rPr lang="zh-CN" altLang="en-US" sz="1600" i="1">
                <a:solidFill>
                  <a:srgbClr val="002060"/>
                </a:solidFill>
                <a:sym typeface="+mn-ea"/>
              </a:rPr>
              <a:t> the most of  充分利用；极为重视；尽量利用</a:t>
            </a:r>
            <a:endParaRPr lang="zh-CN" altLang="en-US" sz="1600" i="1">
              <a:solidFill>
                <a:srgbClr val="002060"/>
              </a:solidFill>
              <a:sym typeface="+mn-ea"/>
            </a:endParaRPr>
          </a:p>
        </p:txBody>
      </p:sp>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610" y="349250"/>
            <a:ext cx="8526780" cy="4530090"/>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4772660" cy="2861310"/>
          </a:xfrm>
          <a:prstGeom prst="rect">
            <a:avLst/>
          </a:prstGeom>
          <a:noFill/>
        </p:spPr>
        <p:txBody>
          <a:bodyPr wrap="square" rtlCol="0" anchor="t">
            <a:spAutoFit/>
          </a:bodyPr>
          <a:p>
            <a:r>
              <a:rPr lang="zh-CN" altLang="en-US" b="1"/>
              <a:t>2020年，全面建成小康社会取得伟大历史性成就，决战脱贫攻坚取得决定性胜利。我们向深度贫困堡垒发起总攻，啃下了最难啃的“硬骨头”。</a:t>
            </a:r>
            <a:endParaRPr lang="zh-CN" altLang="en-US" b="1"/>
          </a:p>
          <a:p>
            <a:r>
              <a:rPr lang="zh-CN" altLang="en-US" b="1"/>
              <a:t>In 2020, China made the historic achievement of establishing a moderately prosperous society in all respects and achieved decisive success in eradicating extreme poverty. We launched the final assault on the fortress of entrenched rural poverty, and cracked this "hardest nut."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51790" y="3686175"/>
            <a:ext cx="4357370" cy="119380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moderately /ˈmɒdərətli/adv. 适度地；中等地</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prosperous /ˈprɒspərəs/ adj. 繁荣的；兴旺的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decisive /dɪˈsaɪsɪv/ adj. 决定性的；坚定的</a:t>
            </a:r>
            <a:endParaRPr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eradicat</a:t>
            </a:r>
            <a:r>
              <a:rPr lang="en-US" altLang="zh-CN" sz="1600" i="1">
                <a:solidFill>
                  <a:srgbClr val="002060"/>
                </a:solidFill>
                <a:sym typeface="+mn-ea"/>
              </a:rPr>
              <a:t>e /ɪˈrædɪkeɪt/ vt. 根除；消灭</a:t>
            </a:r>
            <a:endParaRPr lang="en-US" altLang="zh-CN" sz="1600" i="1">
              <a:solidFill>
                <a:srgbClr val="002060"/>
              </a:solidFill>
              <a:sym typeface="+mn-ea"/>
            </a:endParaRPr>
          </a:p>
          <a:p>
            <a:pPr marL="285750" indent="-285750" fontAlgn="auto">
              <a:lnSpc>
                <a:spcPts val="1720"/>
              </a:lnSpc>
              <a:buFont typeface="Arial" panose="020B0604020202020204" pitchFamily="34" charset="0"/>
              <a:buChar char="•"/>
            </a:pPr>
            <a:r>
              <a:rPr lang="zh-CN" altLang="en-US" sz="1600" i="1">
                <a:solidFill>
                  <a:srgbClr val="002060"/>
                </a:solidFill>
                <a:sym typeface="+mn-ea"/>
              </a:rPr>
              <a:t>assault /əˈsɔːlt/ n. 攻击；袭击  v. 攻击；袭击</a:t>
            </a:r>
            <a:endParaRPr lang="zh-CN" altLang="en-US" sz="1600" i="1">
              <a:solidFill>
                <a:srgbClr val="002060"/>
              </a:solidFill>
              <a:sym typeface="+mn-ea"/>
            </a:endParaRPr>
          </a:p>
        </p:txBody>
      </p:sp>
      <p:sp>
        <p:nvSpPr>
          <p:cNvPr id="5" name="文本框 4"/>
          <p:cNvSpPr txBox="1"/>
          <p:nvPr/>
        </p:nvSpPr>
        <p:spPr>
          <a:xfrm>
            <a:off x="4722495" y="3906520"/>
            <a:ext cx="4112895" cy="97345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fortress /ˈfɔːtrəs/ n. 堡垒；要塞</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entrenched /ɪn'trentʃt/ adj. 根深蒂固的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crack /kræk/ v. 使破裂</a:t>
            </a:r>
            <a:r>
              <a:rPr lang="zh-CN" sz="1600" i="1">
                <a:solidFill>
                  <a:srgbClr val="002060"/>
                </a:solidFill>
              </a:rPr>
              <a:t>；</a:t>
            </a:r>
            <a:r>
              <a:rPr sz="1600" i="1">
                <a:solidFill>
                  <a:srgbClr val="002060"/>
                </a:solidFill>
              </a:rPr>
              <a:t> 破解</a:t>
            </a:r>
            <a:endParaRPr sz="1600" i="1">
              <a:solidFill>
                <a:srgbClr val="002060"/>
              </a:solidFill>
            </a:endParaRPr>
          </a:p>
          <a:p>
            <a:pPr marL="285750" indent="-285750" fontAlgn="auto">
              <a:lnSpc>
                <a:spcPts val="1720"/>
              </a:lnSpc>
              <a:buFont typeface="Arial" panose="020B0604020202020204" pitchFamily="34" charset="0"/>
              <a:buChar char="•"/>
            </a:pPr>
            <a:r>
              <a:rPr lang="en-US" sz="1600" i="1">
                <a:solidFill>
                  <a:srgbClr val="002060"/>
                </a:solidFill>
              </a:rPr>
              <a:t>the </a:t>
            </a:r>
            <a:r>
              <a:rPr sz="1600" i="1">
                <a:solidFill>
                  <a:srgbClr val="002060"/>
                </a:solidFill>
              </a:rPr>
              <a:t>hardest nut to crack最难解决的问题</a:t>
            </a:r>
            <a:endParaRPr sz="1600" i="1">
              <a:solidFill>
                <a:srgbClr val="002060"/>
              </a:solidFill>
            </a:endParaRPr>
          </a:p>
        </p:txBody>
      </p:sp>
      <p:pic>
        <p:nvPicPr>
          <p:cNvPr id="9" name="图片 8"/>
          <p:cNvPicPr>
            <a:picLocks noChangeAspect="1"/>
          </p:cNvPicPr>
          <p:nvPr/>
        </p:nvPicPr>
        <p:blipFill>
          <a:blip r:embed="rId1"/>
          <a:srcRect b="38119"/>
          <a:stretch>
            <a:fillRect/>
          </a:stretch>
        </p:blipFill>
        <p:spPr>
          <a:xfrm>
            <a:off x="5258435" y="421640"/>
            <a:ext cx="3472815" cy="3472180"/>
          </a:xfrm>
          <a:prstGeom prst="rect">
            <a:avLst/>
          </a:prstGeom>
          <a:effectLst>
            <a:softEdge rad="88900"/>
          </a:effectLst>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图片 127" descr="2-3.png"/>
          <p:cNvPicPr preferRelativeResize="0"/>
          <p:nvPr/>
        </p:nvPicPr>
        <p:blipFill>
          <a:blip r:embed="rId1">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4933056" y="-4344510"/>
            <a:ext cx="9271107" cy="832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993812" y="2841848"/>
            <a:ext cx="5225984" cy="629863"/>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ndParaRPr>
          </a:p>
        </p:txBody>
      </p:sp>
      <p:sp>
        <p:nvSpPr>
          <p:cNvPr id="2" name="矩形 1"/>
          <p:cNvSpPr/>
          <p:nvPr/>
        </p:nvSpPr>
        <p:spPr>
          <a:xfrm>
            <a:off x="1813206" y="903649"/>
            <a:ext cx="5516880" cy="193802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zh-CN" altLang="en-US" sz="6000" b="1" dirty="0">
                <a:ln>
                  <a:prstDash val="solid"/>
                </a:ln>
                <a:solidFill>
                  <a:prstClr val="black"/>
                </a:solidFill>
                <a:effectLst>
                  <a:outerShdw blurRad="88000" dist="50800" dir="5040000" algn="tl">
                    <a:srgbClr val="8064A2">
                      <a:tint val="80000"/>
                      <a:satMod val="250000"/>
                      <a:alpha val="45000"/>
                    </a:srgbClr>
                  </a:outerShdw>
                </a:effectLst>
                <a:latin typeface="等线" panose="02010600030101010101" charset="-122"/>
                <a:ea typeface="等线" panose="02010600030101010101" charset="-122"/>
              </a:rPr>
              <a:t>平凡铸就伟大</a:t>
            </a:r>
            <a:endParaRPr lang="zh-CN" altLang="en-US" sz="6000" b="1" dirty="0">
              <a:ln>
                <a:prstDash val="solid"/>
              </a:ln>
              <a:solidFill>
                <a:prstClr val="black"/>
              </a:solidFill>
              <a:effectLst>
                <a:outerShdw blurRad="88000" dist="50800" dir="5040000" algn="tl">
                  <a:srgbClr val="8064A2">
                    <a:tint val="80000"/>
                    <a:satMod val="250000"/>
                    <a:alpha val="45000"/>
                  </a:srgbClr>
                </a:outerShdw>
              </a:effectLst>
              <a:latin typeface="等线" panose="02010600030101010101" charset="-122"/>
              <a:ea typeface="等线" panose="02010600030101010101" charset="-122"/>
            </a:endParaRPr>
          </a:p>
          <a:p>
            <a:pPr algn="ctr"/>
            <a:r>
              <a:rPr lang="zh-CN" altLang="en-US" sz="6000" b="1" dirty="0">
                <a:ln>
                  <a:prstDash val="solid"/>
                </a:ln>
                <a:solidFill>
                  <a:prstClr val="black"/>
                </a:solidFill>
                <a:effectLst>
                  <a:outerShdw blurRad="88000" dist="50800" dir="5040000" algn="tl">
                    <a:srgbClr val="8064A2">
                      <a:tint val="80000"/>
                      <a:satMod val="250000"/>
                      <a:alpha val="45000"/>
                    </a:srgbClr>
                  </a:outerShdw>
                </a:effectLst>
                <a:latin typeface="等线" panose="02010600030101010101" charset="-122"/>
                <a:ea typeface="等线" panose="02010600030101010101" charset="-122"/>
              </a:rPr>
              <a:t>每个人都了不起</a:t>
            </a:r>
            <a:endParaRPr lang="zh-CN" altLang="en-US" sz="6000" b="1" dirty="0">
              <a:ln>
                <a:prstDash val="solid"/>
              </a:ln>
              <a:solidFill>
                <a:prstClr val="black"/>
              </a:solidFill>
              <a:effectLst>
                <a:outerShdw blurRad="88000" dist="50800" dir="5040000" algn="tl">
                  <a:srgbClr val="8064A2">
                    <a:tint val="80000"/>
                    <a:satMod val="250000"/>
                    <a:alpha val="45000"/>
                  </a:srgbClr>
                </a:outerShdw>
              </a:effectLst>
              <a:latin typeface="等线" panose="02010600030101010101" charset="-122"/>
              <a:ea typeface="等线" panose="02010600030101010101" charset="-122"/>
            </a:endParaRPr>
          </a:p>
        </p:txBody>
      </p:sp>
      <p:sp>
        <p:nvSpPr>
          <p:cNvPr id="14" name="矩形 13"/>
          <p:cNvSpPr/>
          <p:nvPr/>
        </p:nvSpPr>
        <p:spPr>
          <a:xfrm>
            <a:off x="2448605" y="2957080"/>
            <a:ext cx="4246880" cy="39878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sz="2000" b="1" dirty="0" smtClean="0">
                <a:ln>
                  <a:prstDash val="solid"/>
                </a:ln>
                <a:solidFill>
                  <a:schemeClr val="bg1"/>
                </a:solidFill>
                <a:effectLst>
                  <a:outerShdw blurRad="88000" dist="50800" dir="5040000" algn="tl">
                    <a:srgbClr val="8064A2">
                      <a:tint val="80000"/>
                      <a:satMod val="250000"/>
                      <a:alpha val="45000"/>
                    </a:srgbClr>
                  </a:outerShdw>
                </a:effectLst>
                <a:latin typeface="微软雅黑" panose="020B0503020204020204" charset="-122"/>
                <a:ea typeface="微软雅黑" panose="020B0503020204020204" charset="-122"/>
              </a:rPr>
              <a:t>国家主席习近平二〇二一年新年贺词</a:t>
            </a:r>
            <a:endParaRPr sz="2000" b="1" dirty="0" smtClean="0">
              <a:ln>
                <a:prstDash val="solid"/>
              </a:ln>
              <a:solidFill>
                <a:schemeClr val="bg1"/>
              </a:solidFill>
              <a:effectLst>
                <a:outerShdw blurRad="88000" dist="50800" dir="5040000" algn="tl">
                  <a:srgbClr val="8064A2">
                    <a:tint val="80000"/>
                    <a:satMod val="250000"/>
                    <a:alpha val="45000"/>
                  </a:srgbClr>
                </a:outerShdw>
              </a:effectLst>
              <a:latin typeface="微软雅黑" panose="020B0503020204020204" charset="-122"/>
              <a:ea typeface="微软雅黑" panose="020B0503020204020204" charset="-122"/>
            </a:endParaRPr>
          </a:p>
        </p:txBody>
      </p:sp>
      <p:pic>
        <p:nvPicPr>
          <p:cNvPr id="73" name="图片 30">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082" t="8799" r="39717"/>
          <a:stretch>
            <a:fillRect/>
          </a:stretch>
        </p:blipFill>
        <p:spPr bwMode="auto">
          <a:xfrm>
            <a:off x="-26892" y="-65823"/>
            <a:ext cx="1032067" cy="10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6"/>
          <p:cNvSpPr txBox="1"/>
          <p:nvPr/>
        </p:nvSpPr>
        <p:spPr>
          <a:xfrm>
            <a:off x="5038725" y="4121150"/>
            <a:ext cx="3686175" cy="645160"/>
          </a:xfrm>
          <a:prstGeom prst="rect">
            <a:avLst/>
          </a:prstGeom>
          <a:noFill/>
        </p:spPr>
        <p:txBody>
          <a:bodyPr wrap="square" rtlCol="0">
            <a:spAutoFit/>
          </a:bodyPr>
          <a:lstStyle/>
          <a:p>
            <a:pPr>
              <a:defRPr/>
            </a:pPr>
            <a:r>
              <a:rPr lang="zh-CN" altLang="en-US" b="1" kern="0" dirty="0" smtClean="0">
                <a:solidFill>
                  <a:srgbClr val="FF0000"/>
                </a:solidFill>
                <a:latin typeface="华文新魏" panose="02010800040101010101" charset="-122"/>
                <a:ea typeface="华文新魏" panose="02010800040101010101" charset="-122"/>
                <a:cs typeface="华文新魏" panose="02010800040101010101" charset="-122"/>
              </a:rPr>
              <a:t>吴俊峰</a:t>
            </a:r>
            <a:r>
              <a:rPr lang="en-US" altLang="zh-CN" b="1" kern="0" dirty="0" smtClean="0">
                <a:solidFill>
                  <a:srgbClr val="FF0000"/>
                </a:solidFill>
                <a:latin typeface="华文新魏" panose="02010800040101010101" charset="-122"/>
                <a:ea typeface="华文新魏" panose="02010800040101010101" charset="-122"/>
                <a:cs typeface="华文新魏" panose="02010800040101010101" charset="-122"/>
              </a:rPr>
              <a:t>  </a:t>
            </a:r>
            <a:endParaRPr lang="en-US" altLang="zh-CN" b="1" kern="0" dirty="0" smtClean="0">
              <a:solidFill>
                <a:srgbClr val="FF0000"/>
              </a:solidFill>
              <a:latin typeface="华文新魏" panose="02010800040101010101" charset="-122"/>
              <a:ea typeface="华文新魏" panose="02010800040101010101" charset="-122"/>
              <a:cs typeface="华文新魏" panose="02010800040101010101" charset="-122"/>
            </a:endParaRPr>
          </a:p>
          <a:p>
            <a:pPr>
              <a:defRPr/>
            </a:pPr>
            <a:r>
              <a:rPr lang="zh-CN" altLang="en-US" b="1" kern="0" dirty="0" smtClean="0">
                <a:solidFill>
                  <a:srgbClr val="FF0000"/>
                </a:solidFill>
                <a:latin typeface="华文新魏" panose="02010800040101010101" charset="-122"/>
                <a:ea typeface="华文新魏" panose="02010800040101010101" charset="-122"/>
                <a:cs typeface="华文新魏" panose="02010800040101010101" charset="-122"/>
              </a:rPr>
              <a:t>浙江省常山一中</a:t>
            </a:r>
            <a:endParaRPr lang="zh-CN" altLang="en-US" b="1" kern="0" dirty="0" smtClean="0">
              <a:solidFill>
                <a:srgbClr val="FF0000"/>
              </a:solidFill>
              <a:latin typeface="华文新魏" panose="02010800040101010101" charset="-122"/>
              <a:ea typeface="华文新魏" panose="02010800040101010101" charset="-122"/>
              <a:cs typeface="华文新魏" panose="02010800040101010101" charset="-122"/>
            </a:endParaRPr>
          </a:p>
        </p:txBody>
      </p:sp>
      <p:pic>
        <p:nvPicPr>
          <p:cNvPr id="8" name="Picture 3" descr="C:\Users\jiuxi\Desktop\6.png">
            <a:hlinkClick r:id="rId2"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934" y="4310202"/>
            <a:ext cx="456215" cy="4562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270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300"/>
                                        <p:tgtEl>
                                          <p:spTgt spid="73"/>
                                        </p:tgtEl>
                                      </p:cBhvr>
                                    </p:animEffect>
                                  </p:childTnLst>
                                </p:cTn>
                              </p:par>
                              <p:par>
                                <p:cTn id="19" presetID="10" presetClass="entr" presetSubtype="0" fill="hold" nodeType="withEffect">
                                  <p:stCondLst>
                                    <p:cond delay="320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3500"/>
                                        <p:tgtEl>
                                          <p:spTgt spid="128"/>
                                        </p:tgtEl>
                                      </p:cBhvr>
                                    </p:animEffect>
                                  </p:childTnLst>
                                </p:cTn>
                              </p:par>
                              <p:par>
                                <p:cTn id="22" presetID="8" presetClass="emph" presetSubtype="0" repeatCount="indefinite" fill="hold" nodeType="withEffect">
                                  <p:stCondLst>
                                    <p:cond delay="3200"/>
                                  </p:stCondLst>
                                  <p:childTnLst>
                                    <p:animRot by="21600000">
                                      <p:cBhvr>
                                        <p:cTn id="23" dur="12500" fill="hold"/>
                                        <p:tgtEl>
                                          <p:spTgt spid="128"/>
                                        </p:tgtEl>
                                        <p:attrNameLst>
                                          <p:attrName>r</p:attrName>
                                        </p:attrNameLst>
                                      </p:cBhvr>
                                    </p:animRot>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8" presetClass="emph" presetSubtype="0" repeatCount="indefinite" fill="hold" nodeType="withEffect">
                                  <p:stCondLst>
                                    <p:cond delay="0"/>
                                  </p:stCondLst>
                                  <p:childTnLst>
                                    <p:animRot by="21600000">
                                      <p:cBhvr>
                                        <p:cTn id="33"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2" grpId="0"/>
      <p:bldP spid="1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34745" y="1886585"/>
            <a:ext cx="736600" cy="1053465"/>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隐喻</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4" name="文本框 3"/>
          <p:cNvSpPr txBox="1"/>
          <p:nvPr/>
        </p:nvSpPr>
        <p:spPr>
          <a:xfrm>
            <a:off x="2091055" y="2656205"/>
            <a:ext cx="6743700" cy="2061210"/>
          </a:xfrm>
          <a:prstGeom prst="rect">
            <a:avLst/>
          </a:prstGeom>
          <a:noFill/>
        </p:spPr>
        <p:txBody>
          <a:bodyPr wrap="square" rtlCol="0" anchor="t">
            <a:spAutoFit/>
          </a:bodyPr>
          <a:p>
            <a:r>
              <a:rPr lang="en-US" sz="1600" i="1">
                <a:solidFill>
                  <a:srgbClr val="002060"/>
                </a:solidFill>
              </a:rPr>
              <a:t>     “We launched the final assault on the fortress of entrenched rural poverty, and cracked this hardest nut. ”</a:t>
            </a:r>
            <a:r>
              <a:rPr lang="zh-CN" altLang="en-US" sz="1600" i="1">
                <a:solidFill>
                  <a:srgbClr val="002060"/>
                </a:solidFill>
              </a:rPr>
              <a:t>一句中出现两次隐喻，用</a:t>
            </a:r>
            <a:r>
              <a:rPr lang="en-US" sz="1600" i="1">
                <a:solidFill>
                  <a:srgbClr val="002060"/>
                </a:solidFill>
              </a:rPr>
              <a:t> “fortress”</a:t>
            </a:r>
            <a:r>
              <a:rPr lang="zh-CN" altLang="en-US" sz="1600" i="1">
                <a:solidFill>
                  <a:srgbClr val="002060"/>
                </a:solidFill>
              </a:rPr>
              <a:t>和 </a:t>
            </a:r>
            <a:r>
              <a:rPr lang="en-US" sz="1600" i="1">
                <a:solidFill>
                  <a:srgbClr val="002060"/>
                </a:solidFill>
              </a:rPr>
              <a:t>“this hardest nut” </a:t>
            </a:r>
            <a:r>
              <a:rPr lang="zh-CN" altLang="en-US" sz="1600" i="1">
                <a:solidFill>
                  <a:srgbClr val="002060"/>
                </a:solidFill>
              </a:rPr>
              <a:t>作为喻体，指代 </a:t>
            </a:r>
            <a:r>
              <a:rPr lang="en-US" altLang="zh-CN" sz="1600" i="1">
                <a:solidFill>
                  <a:srgbClr val="002060"/>
                </a:solidFill>
              </a:rPr>
              <a:t>“extreme poverty</a:t>
            </a:r>
            <a:r>
              <a:rPr lang="zh-CN" altLang="en-US" sz="1600" i="1">
                <a:solidFill>
                  <a:srgbClr val="002060"/>
                </a:solidFill>
              </a:rPr>
              <a:t>和 </a:t>
            </a:r>
            <a:r>
              <a:rPr sz="1600" i="1">
                <a:solidFill>
                  <a:srgbClr val="002060"/>
                </a:solidFill>
              </a:rPr>
              <a:t>entrenched rural poverty</a:t>
            </a:r>
            <a:r>
              <a:rPr lang="en-US" sz="1600" i="1">
                <a:solidFill>
                  <a:srgbClr val="002060"/>
                </a:solidFill>
              </a:rPr>
              <a:t>”</a:t>
            </a:r>
            <a:r>
              <a:rPr lang="zh-CN" altLang="en-US" sz="1600" i="1">
                <a:solidFill>
                  <a:srgbClr val="002060"/>
                </a:solidFill>
              </a:rPr>
              <a:t>。</a:t>
            </a:r>
            <a:r>
              <a:rPr lang="en-US" altLang="zh-CN" sz="1600" i="1">
                <a:solidFill>
                  <a:srgbClr val="002060"/>
                </a:solidFill>
              </a:rPr>
              <a:t>“</a:t>
            </a:r>
            <a:r>
              <a:rPr lang="zh-CN" altLang="en-US" sz="1600" i="1">
                <a:solidFill>
                  <a:srgbClr val="002060"/>
                </a:solidFill>
              </a:rPr>
              <a:t>堡垒</a:t>
            </a:r>
            <a:r>
              <a:rPr lang="en-US" altLang="zh-CN" sz="1600" i="1">
                <a:solidFill>
                  <a:srgbClr val="002060"/>
                </a:solidFill>
              </a:rPr>
              <a:t>” </a:t>
            </a:r>
            <a:r>
              <a:rPr lang="zh-CN" altLang="en-US" sz="1600" i="1">
                <a:solidFill>
                  <a:srgbClr val="002060"/>
                </a:solidFill>
              </a:rPr>
              <a:t>和“硬骨头”充分发挥了喻体的妙用，</a:t>
            </a:r>
            <a:r>
              <a:rPr lang="zh-CN" altLang="en-US" sz="1600" i="1">
                <a:solidFill>
                  <a:srgbClr val="002060"/>
                </a:solidFill>
                <a:sym typeface="+mn-ea"/>
              </a:rPr>
              <a:t>由于这些物象的特征，使读者和听众马上联想起描写对象，产生了一种动态的、鲜活的效果，同时体现了革命乐观主义和革命浪漫主义。</a:t>
            </a:r>
            <a:endParaRPr lang="zh-CN" altLang="en-US" sz="1600" i="1">
              <a:solidFill>
                <a:srgbClr val="002060"/>
              </a:solidFill>
              <a:sym typeface="+mn-ea"/>
            </a:endParaRPr>
          </a:p>
          <a:p>
            <a:r>
              <a:rPr lang="en-US" sz="1600" i="1">
                <a:solidFill>
                  <a:srgbClr val="002060"/>
                </a:solidFill>
                <a:sym typeface="+mn-ea"/>
              </a:rPr>
              <a:t>    </a:t>
            </a:r>
            <a:r>
              <a:rPr lang="zh-CN" altLang="en-US" sz="1600" i="1">
                <a:solidFill>
                  <a:srgbClr val="002060"/>
                </a:solidFill>
                <a:sym typeface="+mn-ea"/>
              </a:rPr>
              <a:t>三个动词</a:t>
            </a:r>
            <a:r>
              <a:rPr lang="en-US" sz="1600" i="1">
                <a:solidFill>
                  <a:srgbClr val="002060"/>
                </a:solidFill>
                <a:sym typeface="+mn-ea"/>
              </a:rPr>
              <a:t> “eradicate消灭”</a:t>
            </a:r>
            <a:r>
              <a:rPr lang="zh-CN" altLang="en-US" sz="1600" i="1">
                <a:solidFill>
                  <a:srgbClr val="002060"/>
                </a:solidFill>
                <a:sym typeface="+mn-ea"/>
              </a:rPr>
              <a:t>，</a:t>
            </a:r>
            <a:r>
              <a:rPr lang="en-US" altLang="zh-CN" sz="1600" i="1">
                <a:solidFill>
                  <a:srgbClr val="002060"/>
                </a:solidFill>
                <a:sym typeface="+mn-ea"/>
              </a:rPr>
              <a:t>“</a:t>
            </a:r>
            <a:r>
              <a:rPr lang="en-US" sz="1600" i="1">
                <a:solidFill>
                  <a:srgbClr val="002060"/>
                </a:solidFill>
                <a:sym typeface="+mn-ea"/>
              </a:rPr>
              <a:t>launch the final assault发起总攻”</a:t>
            </a:r>
            <a:r>
              <a:rPr lang="zh-CN" altLang="en-US" sz="1600" i="1">
                <a:solidFill>
                  <a:srgbClr val="002060"/>
                </a:solidFill>
                <a:sym typeface="+mn-ea"/>
              </a:rPr>
              <a:t>和 </a:t>
            </a:r>
            <a:r>
              <a:rPr lang="en-US" sz="1600" i="1">
                <a:solidFill>
                  <a:srgbClr val="002060"/>
                </a:solidFill>
                <a:sym typeface="+mn-ea"/>
              </a:rPr>
              <a:t>“crack破解”</a:t>
            </a:r>
            <a:r>
              <a:rPr lang="zh-CN" altLang="en-US" sz="1600" i="1">
                <a:solidFill>
                  <a:srgbClr val="002060"/>
                </a:solidFill>
                <a:sym typeface="+mn-ea"/>
              </a:rPr>
              <a:t>与喻体呼应，并形成语义连贯，表达了必胜的信念和决心。</a:t>
            </a:r>
            <a:endParaRPr lang="zh-CN" altLang="en-US" sz="1600" i="1">
              <a:solidFill>
                <a:srgbClr val="002060"/>
              </a:solidFill>
              <a:sym typeface="+mn-ea"/>
            </a:endParaRPr>
          </a:p>
        </p:txBody>
      </p:sp>
      <p:sp>
        <p:nvSpPr>
          <p:cNvPr id="3" name="文本框 2"/>
          <p:cNvSpPr txBox="1"/>
          <p:nvPr/>
        </p:nvSpPr>
        <p:spPr>
          <a:xfrm>
            <a:off x="2091690" y="349250"/>
            <a:ext cx="6743700" cy="2306955"/>
          </a:xfrm>
          <a:prstGeom prst="rect">
            <a:avLst/>
          </a:prstGeom>
          <a:noFill/>
        </p:spPr>
        <p:txBody>
          <a:bodyPr wrap="square" rtlCol="0" anchor="t">
            <a:spAutoFit/>
          </a:bodyPr>
          <a:p>
            <a:r>
              <a:rPr lang="zh-CN" altLang="en-US" b="1">
                <a:sym typeface="+mn-ea"/>
              </a:rPr>
              <a:t>2020年，全面建成小康社会取得伟大历史性成就，决战脱贫攻坚取得决定性胜利。我们向深度贫困堡垒发起总攻，啃下了最难啃的“硬骨头”。</a:t>
            </a:r>
            <a:endParaRPr lang="zh-CN" altLang="en-US" b="1">
              <a:sym typeface="+mn-ea"/>
            </a:endParaRPr>
          </a:p>
          <a:p>
            <a:r>
              <a:rPr lang="zh-CN" altLang="en-US" b="1">
                <a:sym typeface="+mn-ea"/>
              </a:rPr>
              <a:t>In 2020, China made the historic achievement of establishing a moderately prosperous society in all respects and achieved decisive success in eradicating extreme poverty. We launched the final assault on the fortress of entrenched rural poverty, and cracked this "hardest nut." </a:t>
            </a:r>
            <a:endParaRPr lang="zh-CN" altLang="en-US" b="1">
              <a:sym typeface="+mn-ea"/>
            </a:endParaRPr>
          </a:p>
        </p:txBody>
      </p:sp>
      <p:sp>
        <p:nvSpPr>
          <p:cNvPr id="9" name="圆角矩形 8"/>
          <p:cNvSpPr/>
          <p:nvPr/>
        </p:nvSpPr>
        <p:spPr>
          <a:xfrm>
            <a:off x="2092325" y="2342515"/>
            <a:ext cx="1534795" cy="19939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2485390" y="2040890"/>
            <a:ext cx="1141730" cy="20828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9" grpId="0" animBg="1"/>
      <p:bldP spid="9" grpId="1" animBg="1"/>
      <p:bldP spid="10" grpId="0" animBg="1"/>
      <p:bldP spid="10" grpId="1" animBg="1"/>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610" y="349250"/>
            <a:ext cx="8526780" cy="4445000"/>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442595" y="752475"/>
            <a:ext cx="4874260" cy="2030095"/>
          </a:xfrm>
          <a:prstGeom prst="rect">
            <a:avLst/>
          </a:prstGeom>
          <a:noFill/>
        </p:spPr>
        <p:txBody>
          <a:bodyPr wrap="square" rtlCol="0" anchor="t">
            <a:spAutoFit/>
          </a:bodyPr>
          <a:p>
            <a:r>
              <a:rPr lang="zh-CN" altLang="en-US" b="1"/>
              <a:t>历经8年，现行标准下近1亿农村贫困人口全部脱贫，832个贫困县全部摘帽。</a:t>
            </a:r>
            <a:endParaRPr lang="zh-CN" altLang="en-US" b="1"/>
          </a:p>
          <a:p>
            <a:r>
              <a:rPr lang="zh-CN" altLang="en-US" b="1"/>
              <a:t> Through 8 years, under the current standard, China has eradicated extreme poverty for the nearly 100 million rural people </a:t>
            </a:r>
            <a:r>
              <a:rPr lang="zh-CN" altLang="en-US" b="1" u="sng"/>
              <a:t>affected</a:t>
            </a:r>
            <a:r>
              <a:rPr lang="zh-CN" altLang="en-US" b="1" u="sng" baseline="-25000">
                <a:solidFill>
                  <a:srgbClr val="C00000"/>
                </a:solidFill>
              </a:rPr>
              <a:t>过去分词作后置定语</a:t>
            </a:r>
            <a:r>
              <a:rPr lang="zh-CN" altLang="en-US" b="1"/>
              <a:t>, and all the 832 impoverished counties have shaken off poverty.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42595" y="2714625"/>
            <a:ext cx="4243705" cy="53213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impoverish/ɪmˈpɒvərɪʃ/ vt. 使贫穷；使枯竭</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shake off 摆脱；抖落</a:t>
            </a:r>
            <a:endParaRPr sz="1600" i="1">
              <a:solidFill>
                <a:srgbClr val="002060"/>
              </a:solidFill>
            </a:endParaRPr>
          </a:p>
        </p:txBody>
      </p:sp>
      <p:pic>
        <p:nvPicPr>
          <p:cNvPr id="10" name="图片 9"/>
          <p:cNvPicPr>
            <a:picLocks noChangeAspect="1"/>
          </p:cNvPicPr>
          <p:nvPr/>
        </p:nvPicPr>
        <p:blipFill>
          <a:blip r:embed="rId1"/>
          <a:srcRect t="66214"/>
          <a:stretch>
            <a:fillRect/>
          </a:stretch>
        </p:blipFill>
        <p:spPr>
          <a:xfrm>
            <a:off x="5316855" y="509905"/>
            <a:ext cx="3415030" cy="4218940"/>
          </a:xfrm>
          <a:prstGeom prst="rect">
            <a:avLst/>
          </a:prstGeom>
        </p:spPr>
      </p:pic>
      <p:pic>
        <p:nvPicPr>
          <p:cNvPr id="11" name="图片 10"/>
          <p:cNvPicPr>
            <a:picLocks noChangeAspect="1"/>
          </p:cNvPicPr>
          <p:nvPr/>
        </p:nvPicPr>
        <p:blipFill>
          <a:blip r:embed="rId2"/>
          <a:stretch>
            <a:fillRect/>
          </a:stretch>
        </p:blipFill>
        <p:spPr>
          <a:xfrm>
            <a:off x="565785" y="3203575"/>
            <a:ext cx="4481830" cy="1665605"/>
          </a:xfrm>
          <a:prstGeom prst="rect">
            <a:avLst/>
          </a:prstGeom>
          <a:effectLst>
            <a:softEdge rad="1651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8441055" cy="2306955"/>
          </a:xfrm>
          <a:prstGeom prst="rect">
            <a:avLst/>
          </a:prstGeom>
          <a:noFill/>
        </p:spPr>
        <p:txBody>
          <a:bodyPr wrap="square" rtlCol="0" anchor="t">
            <a:spAutoFit/>
          </a:bodyPr>
          <a:p>
            <a:r>
              <a:rPr lang="zh-CN" altLang="en-US" b="1"/>
              <a:t>这些年，我去了全国14个集中连片特困地区，乡亲们愚公移山的干劲，广大扶贫干部倾情投入的奉献，时常浮现在脑海。我们还要咬定青山不放松，脚踏实地加油干，努力绘就乡村振兴的壮美画卷，朝着共同富裕的目标稳步前行。</a:t>
            </a:r>
            <a:endParaRPr lang="zh-CN" altLang="en-US" b="1"/>
          </a:p>
          <a:p>
            <a:r>
              <a:rPr lang="zh-CN" altLang="en-US" b="1"/>
              <a:t> These years, I have visited 14 contiguous areas of dire poverty. The unremitting efforts of the folks and the wholehearted contribution of the poverty-eradication cadres often come to my mind. We still need to stay tenacious like a bamboo deeply rooted in the rocks, keep our feet on the ground, and work hard to paint a magnificent picture of rural vitalization, and steadily march ahead towards the goal of common prosperity.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335020" y="3312160"/>
            <a:ext cx="5457825" cy="141478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contiguous /kənˈtɪɡjuəs/adj. 连续的；邻近的；接触的 </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dire /ˈdaɪər/adj. 可怕的；悲惨的；极端的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unremitting/ˌʌnrɪˈmɪtɪŋ/  adj. 不懈的；不间断的；坚忍的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cadre /ˈkɑːdər/ n. 干部；基础结构；骨骼</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tenacious /təˈneɪʃəs/ adj. 顽强的；坚韧的；黏着力强的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vitalization/vaɪtlaɪˈzeɪʃn/ n. 赋予生命</a:t>
            </a:r>
            <a:r>
              <a:rPr lang="zh-CN" sz="1600" i="1">
                <a:solidFill>
                  <a:srgbClr val="002060"/>
                </a:solidFill>
              </a:rPr>
              <a:t>；</a:t>
            </a:r>
            <a:r>
              <a:rPr sz="1600" i="1">
                <a:solidFill>
                  <a:srgbClr val="002060"/>
                </a:solidFill>
              </a:rPr>
              <a:t>鼓舞</a:t>
            </a:r>
            <a:r>
              <a:rPr lang="zh-CN" sz="1600" i="1">
                <a:solidFill>
                  <a:srgbClr val="002060"/>
                </a:solidFill>
              </a:rPr>
              <a:t>；</a:t>
            </a:r>
            <a:r>
              <a:rPr sz="1600" i="1">
                <a:solidFill>
                  <a:srgbClr val="002060"/>
                </a:solidFill>
              </a:rPr>
              <a:t>激发</a:t>
            </a:r>
            <a:r>
              <a:rPr lang="zh-CN" sz="1600" i="1">
                <a:solidFill>
                  <a:srgbClr val="002060"/>
                </a:solidFill>
              </a:rPr>
              <a:t>；振兴</a:t>
            </a:r>
            <a:endParaRPr lang="zh-CN" sz="1600" i="1">
              <a:solidFill>
                <a:srgbClr val="002060"/>
              </a:solidFill>
            </a:endParaRPr>
          </a:p>
        </p:txBody>
      </p:sp>
      <p:pic>
        <p:nvPicPr>
          <p:cNvPr id="5" name="图片 4"/>
          <p:cNvPicPr>
            <a:picLocks noChangeAspect="1"/>
          </p:cNvPicPr>
          <p:nvPr/>
        </p:nvPicPr>
        <p:blipFill>
          <a:blip r:embed="rId1"/>
          <a:srcRect r="9988" b="9436"/>
          <a:stretch>
            <a:fillRect/>
          </a:stretch>
        </p:blipFill>
        <p:spPr>
          <a:xfrm>
            <a:off x="394970" y="2983865"/>
            <a:ext cx="2982595" cy="1810385"/>
          </a:xfrm>
          <a:prstGeom prst="rect">
            <a:avLst/>
          </a:prstGeom>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8441055" cy="2584450"/>
          </a:xfrm>
          <a:prstGeom prst="rect">
            <a:avLst/>
          </a:prstGeom>
          <a:noFill/>
        </p:spPr>
        <p:txBody>
          <a:bodyPr wrap="square" rtlCol="0" anchor="t">
            <a:spAutoFit/>
          </a:bodyPr>
          <a:p>
            <a:r>
              <a:rPr lang="zh-CN" altLang="en-US" b="1"/>
              <a:t>今年，我们隆重庆祝深圳等经济特区建立40周年、上海浦东开发开放30周年。置身春潮涌动的南海之滨、绚丽多姿的黄浦江畔，令人百感交集，先行先试变成了示范引领，探索创新成为了创新引领。</a:t>
            </a:r>
            <a:endParaRPr lang="zh-CN" altLang="en-US" b="1"/>
          </a:p>
          <a:p>
            <a:r>
              <a:rPr lang="zh-CN" altLang="en-US" b="1"/>
              <a:t>This year, we celebrated the 40th anniversary of the Shenzhen Special Economic Zone, among others, and 30 years of the development and opening-up of Pudong in Shanghai.  As I stood on the southern coast as the spring tide surged and on the colorful bank of the Huangpu River, my mind was filled with a myriad of thoughts. Pilot trials have become models and leading forces, and explorations to innovate have become leading forces of innovation.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51790" y="3217545"/>
            <a:ext cx="4849495"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among others 其中；尤其；除了别的之外</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surge /sɜːdʒ/ n. 汹涌；波涛  v. 汹涌；蜂拥而来</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myriad /ˈmɪriəd/ adj. 无数的；种种的 </a:t>
            </a:r>
            <a:endParaRPr sz="1600" i="1">
              <a:solidFill>
                <a:srgbClr val="002060"/>
              </a:solidFill>
            </a:endParaRPr>
          </a:p>
          <a:p>
            <a:pPr indent="0" fontAlgn="auto">
              <a:lnSpc>
                <a:spcPts val="1720"/>
              </a:lnSpc>
              <a:buFont typeface="Arial" panose="020B0604020202020204" pitchFamily="34" charset="0"/>
              <a:buNone/>
            </a:pPr>
            <a:r>
              <a:rPr sz="1600" i="1">
                <a:solidFill>
                  <a:srgbClr val="002060"/>
                </a:solidFill>
              </a:rPr>
              <a:t>                    n. 无数，极大数量；无数的人或物</a:t>
            </a:r>
            <a:endParaRPr sz="1600" i="1">
              <a:solidFill>
                <a:srgbClr val="002060"/>
              </a:solidFill>
            </a:endParaRPr>
          </a:p>
          <a:p>
            <a:pPr marL="285750" indent="-285750" fontAlgn="auto">
              <a:lnSpc>
                <a:spcPts val="1720"/>
              </a:lnSpc>
              <a:buFont typeface="Arial" panose="020B0604020202020204" pitchFamily="34" charset="0"/>
              <a:buChar char="•"/>
            </a:pPr>
            <a:r>
              <a:rPr lang="en-US" sz="1600" i="1">
                <a:solidFill>
                  <a:srgbClr val="002060"/>
                </a:solidFill>
              </a:rPr>
              <a:t>p</a:t>
            </a:r>
            <a:r>
              <a:rPr sz="1600" i="1">
                <a:solidFill>
                  <a:srgbClr val="002060"/>
                </a:solidFill>
              </a:rPr>
              <a:t>ilot /ˈpaɪlət/ n. 飞行员 adj. 试点的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innovate/ˈɪnəveɪt/ v. 创新；改革</a:t>
            </a:r>
            <a:endParaRPr sz="1600" i="1">
              <a:solidFill>
                <a:srgbClr val="002060"/>
              </a:solidFill>
            </a:endParaRPr>
          </a:p>
          <a:p>
            <a:pPr indent="0" fontAlgn="auto">
              <a:lnSpc>
                <a:spcPts val="1720"/>
              </a:lnSpc>
              <a:buFont typeface="Arial" panose="020B0604020202020204" pitchFamily="34" charset="0"/>
              <a:buNone/>
            </a:pPr>
            <a:r>
              <a:rPr lang="en-US" sz="1600" i="1">
                <a:solidFill>
                  <a:srgbClr val="002060"/>
                </a:solidFill>
              </a:rPr>
              <a:t>        --innovation/ˌɪnəˈveɪʃn/ n.</a:t>
            </a:r>
            <a:endParaRPr lang="en-US" sz="1600" i="1">
              <a:solidFill>
                <a:srgbClr val="002060"/>
              </a:solidFill>
            </a:endParaRPr>
          </a:p>
        </p:txBody>
      </p:sp>
      <p:pic>
        <p:nvPicPr>
          <p:cNvPr id="5" name="图片 4"/>
          <p:cNvPicPr>
            <a:picLocks noChangeAspect="1"/>
          </p:cNvPicPr>
          <p:nvPr/>
        </p:nvPicPr>
        <p:blipFill>
          <a:blip r:embed="rId1"/>
          <a:stretch>
            <a:fillRect/>
          </a:stretch>
        </p:blipFill>
        <p:spPr>
          <a:xfrm>
            <a:off x="4776470" y="2995930"/>
            <a:ext cx="4017010" cy="1751330"/>
          </a:xfrm>
          <a:prstGeom prst="rect">
            <a:avLst/>
          </a:prstGeom>
          <a:effectLst>
            <a:softEdge rad="1270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94970" y="758190"/>
            <a:ext cx="4151630" cy="2306955"/>
          </a:xfrm>
          <a:prstGeom prst="rect">
            <a:avLst/>
          </a:prstGeom>
          <a:noFill/>
        </p:spPr>
        <p:txBody>
          <a:bodyPr wrap="square" rtlCol="0" anchor="t">
            <a:spAutoFit/>
          </a:bodyPr>
          <a:p>
            <a:r>
              <a:rPr lang="zh-CN" altLang="en-US" b="1"/>
              <a:t>改革开放创造了发展奇迹，今后还要以更大气魄深化改革、扩大开放，续写更多“春天的故事”。</a:t>
            </a:r>
            <a:endParaRPr lang="zh-CN" altLang="en-US" b="1"/>
          </a:p>
          <a:p>
            <a:r>
              <a:rPr lang="zh-CN" altLang="en-US" b="1"/>
              <a:t>The opening-up and reform has created miracles of development. In the future, we should further deepen reform and expand opening-up with greater courage, and create more "Stories of Spring."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3. 重大成果</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30835" y="3065145"/>
            <a:ext cx="4279900" cy="31178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miracle /ˈmɪrəkl/n. 奇迹，奇迹般的人或物 </a:t>
            </a:r>
            <a:endParaRPr sz="1600" i="1">
              <a:solidFill>
                <a:srgbClr val="002060"/>
              </a:solidFill>
            </a:endParaRPr>
          </a:p>
        </p:txBody>
      </p:sp>
      <p:pic>
        <p:nvPicPr>
          <p:cNvPr id="5" name="图片 4"/>
          <p:cNvPicPr>
            <a:picLocks noChangeAspect="1"/>
          </p:cNvPicPr>
          <p:nvPr/>
        </p:nvPicPr>
        <p:blipFill>
          <a:blip r:embed="rId1"/>
          <a:srcRect b="38100"/>
          <a:stretch>
            <a:fillRect/>
          </a:stretch>
        </p:blipFill>
        <p:spPr>
          <a:xfrm>
            <a:off x="4644390" y="396875"/>
            <a:ext cx="4064000" cy="4350385"/>
          </a:xfrm>
          <a:prstGeom prst="rect">
            <a:avLst/>
          </a:prstGeom>
          <a:effectLst>
            <a:softEdge rad="101600"/>
          </a:effectLst>
        </p:spPr>
      </p:pic>
      <p:pic>
        <p:nvPicPr>
          <p:cNvPr id="9" name="图片 8"/>
          <p:cNvPicPr>
            <a:picLocks noChangeAspect="1"/>
          </p:cNvPicPr>
          <p:nvPr/>
        </p:nvPicPr>
        <p:blipFill>
          <a:blip r:embed="rId1"/>
          <a:srcRect t="68165"/>
          <a:stretch>
            <a:fillRect/>
          </a:stretch>
        </p:blipFill>
        <p:spPr>
          <a:xfrm>
            <a:off x="394970" y="3426460"/>
            <a:ext cx="4151630" cy="1278255"/>
          </a:xfrm>
          <a:prstGeom prst="rect">
            <a:avLst/>
          </a:prstGeom>
          <a:effectLst>
            <a:softEdge rad="139700"/>
          </a:effectLst>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34745" y="1886585"/>
            <a:ext cx="736600" cy="1053465"/>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借代</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4" name="文本框 3"/>
          <p:cNvSpPr txBox="1"/>
          <p:nvPr/>
        </p:nvSpPr>
        <p:spPr>
          <a:xfrm>
            <a:off x="2091055" y="1994535"/>
            <a:ext cx="6635115" cy="2799715"/>
          </a:xfrm>
          <a:prstGeom prst="rect">
            <a:avLst/>
          </a:prstGeom>
          <a:noFill/>
        </p:spPr>
        <p:txBody>
          <a:bodyPr wrap="square" rtlCol="0" anchor="t">
            <a:spAutoFit/>
          </a:bodyPr>
          <a:p>
            <a:r>
              <a:rPr lang="en-US" sz="1600" i="1">
                <a:solidFill>
                  <a:srgbClr val="002060"/>
                </a:solidFill>
              </a:rPr>
              <a:t>    "Stories of Spring" </a:t>
            </a:r>
            <a:r>
              <a:rPr sz="1600" i="1">
                <a:solidFill>
                  <a:srgbClr val="002060"/>
                </a:solidFill>
              </a:rPr>
              <a:t>《春天的故事》歌曲从个人的情感视角审视中国的改革开放巨变</a:t>
            </a:r>
            <a:r>
              <a:rPr lang="zh-CN" sz="1600" i="1">
                <a:solidFill>
                  <a:srgbClr val="002060"/>
                </a:solidFill>
              </a:rPr>
              <a:t>。1979年春天，“中国改革开放的总设计师”</a:t>
            </a:r>
            <a:r>
              <a:rPr lang="zh-CN" sz="1600" i="1">
                <a:solidFill>
                  <a:srgbClr val="002060"/>
                </a:solidFill>
                <a:sym typeface="+mn-ea"/>
              </a:rPr>
              <a:t>邓小平</a:t>
            </a:r>
            <a:r>
              <a:rPr lang="zh-CN" sz="1600" i="1">
                <a:solidFill>
                  <a:srgbClr val="002060"/>
                </a:solidFill>
              </a:rPr>
              <a:t>在深圳勾勒了改革开放的蓝图；1992年春天再次南巡时，他充分肯定了深圳改革开放的成果，并作出了重要指示，由此掀起了全国改革的大潮，开拓了改革开放的新局面；这段史实在新中国的历史上具有里程碑意义。</a:t>
            </a:r>
            <a:endParaRPr lang="zh-CN" sz="1600" i="1">
              <a:solidFill>
                <a:srgbClr val="002060"/>
              </a:solidFill>
            </a:endParaRPr>
          </a:p>
          <a:p>
            <a:r>
              <a:rPr lang="zh-CN" sz="1600" i="1">
                <a:solidFill>
                  <a:srgbClr val="002060"/>
                </a:solidFill>
              </a:rPr>
              <a:t>      借代的修辞作用在于通过换一个反映个体特征的名称来突出本体特征和标志，引发读者的联想，给人造成具体生动的印象。通过具体事件"Stories of Spring" 代替</a:t>
            </a:r>
            <a:r>
              <a:rPr lang="en-US" altLang="zh-CN" sz="1600" i="1">
                <a:solidFill>
                  <a:srgbClr val="002060"/>
                </a:solidFill>
              </a:rPr>
              <a:t>“</a:t>
            </a:r>
            <a:r>
              <a:rPr lang="zh-CN" sz="1600" i="1">
                <a:solidFill>
                  <a:srgbClr val="002060"/>
                </a:solidFill>
              </a:rPr>
              <a:t>reform and opening-up</a:t>
            </a:r>
            <a:r>
              <a:rPr lang="en-US" altLang="zh-CN" sz="1600" i="1">
                <a:solidFill>
                  <a:srgbClr val="002060"/>
                </a:solidFill>
              </a:rPr>
              <a:t>”</a:t>
            </a:r>
            <a:r>
              <a:rPr lang="zh-CN" altLang="en-US" sz="1600" i="1">
                <a:solidFill>
                  <a:srgbClr val="002060"/>
                </a:solidFill>
              </a:rPr>
              <a:t>抽象概念，凸显</a:t>
            </a:r>
            <a:r>
              <a:rPr lang="en-US" altLang="zh-CN" sz="1600" i="1">
                <a:solidFill>
                  <a:srgbClr val="002060"/>
                </a:solidFill>
              </a:rPr>
              <a:t>“</a:t>
            </a:r>
            <a:r>
              <a:rPr lang="zh-CN" altLang="en-US" sz="1600" i="1">
                <a:solidFill>
                  <a:srgbClr val="002060"/>
                </a:solidFill>
              </a:rPr>
              <a:t>更大气魄深化改革、扩大开放</a:t>
            </a:r>
            <a:r>
              <a:rPr lang="en-US" altLang="zh-CN" sz="1600" i="1">
                <a:solidFill>
                  <a:srgbClr val="002060"/>
                </a:solidFill>
              </a:rPr>
              <a:t>”</a:t>
            </a:r>
            <a:r>
              <a:rPr lang="zh-CN" altLang="en-US" sz="1600" i="1">
                <a:solidFill>
                  <a:srgbClr val="002060"/>
                </a:solidFill>
              </a:rPr>
              <a:t>，通俗易懂，催人奋进。</a:t>
            </a:r>
            <a:endParaRPr lang="zh-CN" altLang="en-US" sz="1600" i="1">
              <a:solidFill>
                <a:srgbClr val="002060"/>
              </a:solidFill>
            </a:endParaRPr>
          </a:p>
          <a:p>
            <a:r>
              <a:rPr lang="zh-CN" altLang="en-US" sz="1600" i="1">
                <a:solidFill>
                  <a:srgbClr val="002060"/>
                </a:solidFill>
              </a:rPr>
              <a:t>     后文中的</a:t>
            </a:r>
            <a:r>
              <a:rPr lang="en-US" altLang="zh-CN" sz="1600" i="1">
                <a:solidFill>
                  <a:srgbClr val="002060"/>
                </a:solidFill>
              </a:rPr>
              <a:t>“</a:t>
            </a:r>
            <a:r>
              <a:rPr lang="zh-CN" altLang="en-US" sz="1600" i="1">
                <a:solidFill>
                  <a:srgbClr val="002060"/>
                </a:solidFill>
              </a:rPr>
              <a:t>the small red boat</a:t>
            </a:r>
            <a:r>
              <a:rPr lang="en-US" altLang="zh-CN" sz="1600" i="1">
                <a:solidFill>
                  <a:srgbClr val="002060"/>
                </a:solidFill>
              </a:rPr>
              <a:t>”</a:t>
            </a:r>
            <a:r>
              <a:rPr lang="zh-CN" altLang="en-US" sz="1600" i="1">
                <a:solidFill>
                  <a:srgbClr val="002060"/>
                </a:solidFill>
              </a:rPr>
              <a:t>嘉兴红船，也是借代的修辞格，突出事物的标志</a:t>
            </a:r>
            <a:r>
              <a:rPr lang="en-US" altLang="zh-CN" sz="1600" i="1">
                <a:solidFill>
                  <a:srgbClr val="002060"/>
                </a:solidFill>
              </a:rPr>
              <a:t>——</a:t>
            </a:r>
            <a:r>
              <a:rPr lang="zh-CN" altLang="en-US" sz="1600" i="1">
                <a:solidFill>
                  <a:srgbClr val="002060"/>
                </a:solidFill>
              </a:rPr>
              <a:t>中国共产党的诞生。</a:t>
            </a:r>
            <a:endParaRPr lang="en-US" altLang="zh-CN" sz="1600" i="1">
              <a:solidFill>
                <a:srgbClr val="002060"/>
              </a:solidFill>
            </a:endParaRPr>
          </a:p>
        </p:txBody>
      </p:sp>
      <p:sp>
        <p:nvSpPr>
          <p:cNvPr id="3" name="文本框 2"/>
          <p:cNvSpPr txBox="1"/>
          <p:nvPr/>
        </p:nvSpPr>
        <p:spPr>
          <a:xfrm>
            <a:off x="2036445" y="410210"/>
            <a:ext cx="6743700" cy="1476375"/>
          </a:xfrm>
          <a:prstGeom prst="rect">
            <a:avLst/>
          </a:prstGeom>
          <a:noFill/>
        </p:spPr>
        <p:txBody>
          <a:bodyPr wrap="square" rtlCol="0" anchor="t">
            <a:spAutoFit/>
          </a:bodyPr>
          <a:p>
            <a:r>
              <a:rPr lang="zh-CN" altLang="en-US" b="1">
                <a:sym typeface="+mn-ea"/>
              </a:rPr>
              <a:t>改革开放创造了发展奇迹，今后还要以更大气魄深化改革、扩大开放，续写更多“春天的故事”。</a:t>
            </a:r>
            <a:endParaRPr lang="zh-CN" altLang="en-US" b="1"/>
          </a:p>
          <a:p>
            <a:r>
              <a:rPr lang="zh-CN" altLang="en-US" b="1">
                <a:sym typeface="+mn-ea"/>
              </a:rPr>
              <a:t>The opening-up and reform has created miracles of development. In the future, we should further deepen reform and expand opening-up with greater courage, and create more "Stories of Spring." </a:t>
            </a:r>
            <a:endParaRPr lang="zh-CN" altLang="en-US"/>
          </a:p>
        </p:txBody>
      </p:sp>
      <p:sp>
        <p:nvSpPr>
          <p:cNvPr id="9" name="圆角矩形 8"/>
          <p:cNvSpPr/>
          <p:nvPr/>
        </p:nvSpPr>
        <p:spPr>
          <a:xfrm>
            <a:off x="5774690" y="1529715"/>
            <a:ext cx="1852930" cy="25781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9" grpId="0" animBg="1"/>
      <p:bldP spid="9" grpId="1" animBg="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08610" y="725170"/>
            <a:ext cx="5800090" cy="3415030"/>
          </a:xfrm>
          <a:prstGeom prst="rect">
            <a:avLst/>
          </a:prstGeom>
          <a:noFill/>
        </p:spPr>
        <p:txBody>
          <a:bodyPr wrap="square" rtlCol="0" anchor="t">
            <a:spAutoFit/>
          </a:bodyPr>
          <a:p>
            <a:r>
              <a:rPr lang="en-US" altLang="zh-CN" b="1"/>
              <a:t>    </a:t>
            </a:r>
            <a:r>
              <a:rPr lang="zh-CN" altLang="en-US" b="1"/>
              <a:t>大道不孤，天下一家。经历了一年来的风雨，我们比任何时候都更加深切体会到人类命运共同体的意义。我同国际上新老朋友进行了多次通话，出席了多场“云会议”，谈得最多的就是和衷共济、团结抗疫。</a:t>
            </a:r>
            <a:endParaRPr lang="zh-CN" altLang="en-US" b="1"/>
          </a:p>
          <a:p>
            <a:r>
              <a:rPr lang="zh-CN" altLang="en-US" b="1"/>
              <a:t>We are not alone on the Great Way and the whole world is one family. After a year of hardship, we can understand more than ever the significance of a community </a:t>
            </a:r>
            <a:r>
              <a:rPr lang="zh-CN" altLang="en-US" b="1" u="sng"/>
              <a:t>with a shared future for mankind</a:t>
            </a:r>
            <a:r>
              <a:rPr lang="zh-CN" altLang="en-US" b="1" u="sng" baseline="-25000">
                <a:solidFill>
                  <a:srgbClr val="C00000"/>
                </a:solidFill>
              </a:rPr>
              <a:t>介词短语作后置定语</a:t>
            </a:r>
            <a:r>
              <a:rPr lang="zh-CN" altLang="en-US" b="1"/>
              <a:t>. I had many phone calls with friends from the international community, both old and new, and attended many "cloud conferences." </a:t>
            </a:r>
            <a:r>
              <a:rPr lang="zh-CN" altLang="en-US" b="1" u="sng"/>
              <a:t>What we discussed most</a:t>
            </a:r>
            <a:r>
              <a:rPr lang="zh-CN" altLang="en-US" b="1" u="sng" baseline="-25000">
                <a:solidFill>
                  <a:srgbClr val="C00000"/>
                </a:solidFill>
              </a:rPr>
              <a:t>主语从句 </a:t>
            </a:r>
            <a:r>
              <a:rPr lang="zh-CN" altLang="en-US" b="1"/>
              <a:t>was staying united to combat the pandemic.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4.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全球命运</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48615" y="4185285"/>
            <a:ext cx="4917440" cy="53213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more than ever 更加，越发；尤其；超出任何时候</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combat /ˈkɒmbæt/n. 战斗；搏斗 v. 与……战斗  </a:t>
            </a:r>
            <a:endParaRPr sz="1600" i="1">
              <a:solidFill>
                <a:srgbClr val="002060"/>
              </a:solidFill>
            </a:endParaRPr>
          </a:p>
        </p:txBody>
      </p:sp>
      <p:pic>
        <p:nvPicPr>
          <p:cNvPr id="5" name="图片 4"/>
          <p:cNvPicPr>
            <a:picLocks noChangeAspect="1"/>
          </p:cNvPicPr>
          <p:nvPr/>
        </p:nvPicPr>
        <p:blipFill>
          <a:blip r:embed="rId1"/>
          <a:srcRect b="31094"/>
          <a:stretch>
            <a:fillRect/>
          </a:stretch>
        </p:blipFill>
        <p:spPr>
          <a:xfrm>
            <a:off x="6108065" y="424180"/>
            <a:ext cx="2676525" cy="4292600"/>
          </a:xfrm>
          <a:prstGeom prst="rect">
            <a:avLst/>
          </a:prstGeom>
          <a:effectLst>
            <a:softEdge rad="889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8385175" cy="1476375"/>
          </a:xfrm>
          <a:prstGeom prst="rect">
            <a:avLst/>
          </a:prstGeom>
          <a:noFill/>
        </p:spPr>
        <p:txBody>
          <a:bodyPr wrap="square" rtlCol="0" anchor="t">
            <a:spAutoFit/>
          </a:bodyPr>
          <a:p>
            <a:r>
              <a:rPr lang="zh-CN" altLang="en-US" b="1"/>
              <a:t>疫情防控任重道远。世界各国人民要携起手来，风雨同舟，早日驱散疫情的阴霾，努力建设更加美好的地球家园。</a:t>
            </a:r>
            <a:endParaRPr lang="zh-CN" altLang="en-US" b="1"/>
          </a:p>
          <a:p>
            <a:r>
              <a:rPr lang="zh-CN" altLang="en-US" b="1"/>
              <a:t> We still have a long way to go in pandemic prevention and control. People from all over the world should join hands and support each other to early dispel the gloom of the pandemic and strive for a better "Earth home."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4.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全球命运</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51790" y="2195195"/>
            <a:ext cx="4566920" cy="75311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dispel /dɪˈspel/  vt. 驱散，驱逐；消除（烦恼等）</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gloom /ɡluːm/ n. 昏暗；阴暗</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strive /straɪv/ vi. 努力；奋斗；抗争</a:t>
            </a:r>
            <a:endParaRPr sz="1600" i="1">
              <a:solidFill>
                <a:srgbClr val="002060"/>
              </a:solidFill>
            </a:endParaRPr>
          </a:p>
        </p:txBody>
      </p:sp>
      <p:pic>
        <p:nvPicPr>
          <p:cNvPr id="5" name="图片 4"/>
          <p:cNvPicPr>
            <a:picLocks noChangeAspect="1"/>
          </p:cNvPicPr>
          <p:nvPr>
            <p:custDataLst>
              <p:tags r:id="rId1"/>
            </p:custDataLst>
          </p:nvPr>
        </p:nvPicPr>
        <p:blipFill>
          <a:blip r:embed="rId2"/>
          <a:srcRect t="67590"/>
          <a:stretch>
            <a:fillRect/>
          </a:stretch>
        </p:blipFill>
        <p:spPr>
          <a:xfrm>
            <a:off x="4961890" y="2257425"/>
            <a:ext cx="3775075" cy="2423795"/>
          </a:xfrm>
          <a:prstGeom prst="rect">
            <a:avLst/>
          </a:prstGeom>
          <a:effectLst>
            <a:softEdge rad="88900"/>
          </a:effectLst>
        </p:spPr>
      </p:pic>
      <p:pic>
        <p:nvPicPr>
          <p:cNvPr id="12" name="图片 11"/>
          <p:cNvPicPr>
            <a:picLocks noChangeAspect="1"/>
          </p:cNvPicPr>
          <p:nvPr>
            <p:custDataLst>
              <p:tags r:id="rId3"/>
            </p:custDataLst>
          </p:nvPr>
        </p:nvPicPr>
        <p:blipFill>
          <a:blip r:embed="rId4"/>
          <a:stretch>
            <a:fillRect/>
          </a:stretch>
        </p:blipFill>
        <p:spPr>
          <a:xfrm>
            <a:off x="476250" y="3010535"/>
            <a:ext cx="4253865" cy="1670685"/>
          </a:xfrm>
          <a:prstGeom prst="rect">
            <a:avLst/>
          </a:prstGeom>
          <a:noFill/>
          <a:ln w="9525">
            <a:noFill/>
          </a:ln>
          <a:effectLst>
            <a:softEdge rad="127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t="9238"/>
          <a:stretch>
            <a:fillRect/>
          </a:stretch>
        </p:blipFill>
        <p:spPr>
          <a:xfrm>
            <a:off x="5742940" y="349250"/>
            <a:ext cx="3049905" cy="4445000"/>
          </a:xfrm>
          <a:prstGeom prst="rect">
            <a:avLst/>
          </a:prstGeom>
          <a:effectLst>
            <a:softEdge rad="63500"/>
          </a:effectLst>
        </p:spPr>
      </p:pic>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8441055" cy="2861310"/>
          </a:xfrm>
          <a:prstGeom prst="rect">
            <a:avLst/>
          </a:prstGeom>
          <a:noFill/>
        </p:spPr>
        <p:txBody>
          <a:bodyPr wrap="square" rtlCol="0" anchor="t">
            <a:spAutoFit/>
          </a:bodyPr>
          <a:p>
            <a:r>
              <a:rPr lang="en-US" altLang="zh-CN" b="1"/>
              <a:t>     </a:t>
            </a:r>
            <a:r>
              <a:rPr lang="zh-CN" altLang="en-US" b="1"/>
              <a:t>2021年是中国共产党百年华诞。百年征程波澜壮阔，百年初心历久弥坚。从上海石库门到嘉兴南湖，一艘小小红船承载着人民的重托、民族的希望，越过急流险滩，穿过惊涛骇浪，成为领航中国行稳致远的巍巍巨轮。</a:t>
            </a:r>
            <a:endParaRPr lang="zh-CN" altLang="en-US" b="1"/>
          </a:p>
          <a:p>
            <a:r>
              <a:rPr lang="zh-CN" altLang="en-US" b="1"/>
              <a:t>   2021 will see the 100th birthday of the Communist Party of China. Its 100-year journey surges forward with great momentum. Its original aspiration remains even firmer one hundred years later. From Shikumen in Shanghai to the South Lake in Jiaxing City, the small red boat (where the first CPC congress concluded) bore the great trust of the people and the hope of the nation. The boat has sailed through turbulent rivers and treacherous shoals, and has voyaged across violent tidal waves, </a:t>
            </a:r>
            <a:r>
              <a:rPr lang="zh-CN" altLang="en-US" b="1" u="sng"/>
              <a:t>becoming a great ship that navigates China's stable and long-term development</a:t>
            </a:r>
            <a:r>
              <a:rPr lang="zh-CN" altLang="en-US" b="1" u="sng" baseline="-25000">
                <a:solidFill>
                  <a:srgbClr val="C00000"/>
                </a:solidFill>
              </a:rPr>
              <a:t>现在分词结果状语</a:t>
            </a:r>
            <a:r>
              <a:rPr lang="zh-CN" altLang="en-US" b="1"/>
              <a:t>.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5.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百年初心</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266700" y="3639185"/>
            <a:ext cx="5628640" cy="119380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momentum /məˈmentəm/ n. 势头；推进力；动力；冲力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aspiration /ˌæspəˈreɪʃn/ n. 渴望；抱负</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turbulent /ˈtɜːbjələnt/ adj. 动荡的；湍流的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treacherous /ˈtretʃərəs/ adj. 叛逆的，背叛的；危险的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shoal /ʃəʊl/ n. 浅滩，沙洲</a:t>
            </a:r>
            <a:endParaRPr sz="1600" i="1">
              <a:solidFill>
                <a:srgbClr val="002060"/>
              </a:solidFill>
            </a:endParaRPr>
          </a:p>
        </p:txBody>
      </p:sp>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3832225" cy="3969385"/>
          </a:xfrm>
          <a:prstGeom prst="rect">
            <a:avLst/>
          </a:prstGeom>
          <a:noFill/>
        </p:spPr>
        <p:txBody>
          <a:bodyPr wrap="square" rtlCol="0" anchor="t">
            <a:spAutoFit/>
          </a:bodyPr>
          <a:p>
            <a:r>
              <a:rPr lang="zh-CN" altLang="en-US" b="1"/>
              <a:t>胸怀千秋伟业，恰是百年风华。我们秉持以人民为中心，永葆初心、牢记使命，乘风破浪、扬帆远航，一定能实现中华民族伟大复兴。</a:t>
            </a:r>
            <a:endParaRPr lang="zh-CN" altLang="en-US" b="1"/>
          </a:p>
          <a:p>
            <a:r>
              <a:rPr lang="zh-CN" altLang="en-US" b="1"/>
              <a:t>The CPC bears its eternal great cause in mind, and the centenary only ushers in the prime of life. We adhere to putting people at the center, stay true to our original aspiration, keep our mission well in mind, break the waves and sail out for our journey ahead, and we will certainly realize the great rejuvenation of the Chinese nation.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5.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百年初心</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077335" y="3159125"/>
            <a:ext cx="4758055" cy="163512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bear</a:t>
            </a:r>
            <a:r>
              <a:rPr lang="en-US" sz="1600" i="1">
                <a:solidFill>
                  <a:srgbClr val="002060"/>
                </a:solidFill>
              </a:rPr>
              <a:t>...</a:t>
            </a:r>
            <a:r>
              <a:rPr sz="1600" i="1">
                <a:solidFill>
                  <a:srgbClr val="002060"/>
                </a:solidFill>
              </a:rPr>
              <a:t> in mind   牢记在心</a:t>
            </a:r>
            <a:r>
              <a:rPr lang="en-US" sz="1600" i="1">
                <a:solidFill>
                  <a:srgbClr val="002060"/>
                </a:solidFill>
              </a:rPr>
              <a:t>‘</a:t>
            </a:r>
            <a:r>
              <a:rPr lang="zh-CN" altLang="en-US" sz="1600" i="1">
                <a:solidFill>
                  <a:srgbClr val="002060"/>
                </a:solidFill>
              </a:rPr>
              <a:t>；</a:t>
            </a:r>
            <a:r>
              <a:rPr sz="1600" i="1">
                <a:solidFill>
                  <a:srgbClr val="002060"/>
                </a:solidFill>
              </a:rPr>
              <a:t>铭记在心</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eternal /ɪˈtɜːnl/ adj. 永恒的；不朽的</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centenary /senˈtiːnəri/ n. 一百周年纪念（或庆典）</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usher /ˈʌʃər/ v. 引导，招待；迎接；开辟</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adhere /ədˈhɪər/ v. 坚持；依附</a:t>
            </a:r>
            <a:endParaRPr sz="1600" i="1">
              <a:solidFill>
                <a:srgbClr val="002060"/>
              </a:solidFill>
            </a:endParaRPr>
          </a:p>
          <a:p>
            <a:pPr indent="0" fontAlgn="auto">
              <a:lnSpc>
                <a:spcPts val="1720"/>
              </a:lnSpc>
              <a:buFont typeface="Arial" panose="020B0604020202020204" pitchFamily="34" charset="0"/>
              <a:buNone/>
            </a:pPr>
            <a:r>
              <a:rPr sz="1600" i="1">
                <a:solidFill>
                  <a:srgbClr val="002060"/>
                </a:solidFill>
              </a:rPr>
              <a:t>        adhere to坚持；粘附；拥护，追随</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rejuvenation /rɪˌdʒuːvəˈneɪʃn/ n. 回复青春</a:t>
            </a:r>
            <a:r>
              <a:rPr lang="zh-CN" sz="1600" i="1">
                <a:solidFill>
                  <a:srgbClr val="002060"/>
                </a:solidFill>
              </a:rPr>
              <a:t>；复兴</a:t>
            </a:r>
            <a:endParaRPr sz="1600" i="1">
              <a:solidFill>
                <a:srgbClr val="002060"/>
              </a:solidFill>
            </a:endParaRPr>
          </a:p>
        </p:txBody>
      </p:sp>
      <p:pic>
        <p:nvPicPr>
          <p:cNvPr id="5" name="图片 4"/>
          <p:cNvPicPr>
            <a:picLocks noChangeAspect="1"/>
          </p:cNvPicPr>
          <p:nvPr/>
        </p:nvPicPr>
        <p:blipFill>
          <a:blip r:embed="rId1"/>
          <a:stretch>
            <a:fillRect/>
          </a:stretch>
        </p:blipFill>
        <p:spPr>
          <a:xfrm>
            <a:off x="4184015" y="443865"/>
            <a:ext cx="4567555" cy="2642235"/>
          </a:xfrm>
          <a:prstGeom prst="rect">
            <a:avLst/>
          </a:prstGeom>
          <a:noFill/>
          <a:ln w="9525">
            <a:noFill/>
          </a:ln>
          <a:effectLst>
            <a:softEdge rad="177800"/>
          </a:effectLst>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horzBrick">
          <a:fgClr>
            <a:srgbClr val="FAE6D2"/>
          </a:fgClr>
          <a:bgClr>
            <a:schemeClr val="bg1"/>
          </a:bgClr>
        </a:pattFill>
        <a:effectLst/>
      </p:bgPr>
    </p:bg>
    <p:spTree>
      <p:nvGrpSpPr>
        <p:cNvPr id="1" name=""/>
        <p:cNvGrpSpPr/>
        <p:nvPr/>
      </p:nvGrpSpPr>
      <p:grpSpPr>
        <a:xfrm>
          <a:off x="0" y="0"/>
          <a:ext cx="0" cy="0"/>
          <a:chOff x="0" y="0"/>
          <a:chExt cx="0" cy="0"/>
        </a:xfrm>
      </p:grpSpPr>
      <p:sp>
        <p:nvSpPr>
          <p:cNvPr id="2" name="梯形 1"/>
          <p:cNvSpPr/>
          <p:nvPr/>
        </p:nvSpPr>
        <p:spPr>
          <a:xfrm rot="5400000" flipH="1">
            <a:off x="1229939" y="1692041"/>
            <a:ext cx="3740061" cy="1749235"/>
          </a:xfrm>
          <a:prstGeom prst="trapezoid">
            <a:avLst>
              <a:gd name="adj" fmla="val 27178"/>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TextBox 2"/>
          <p:cNvSpPr txBox="1"/>
          <p:nvPr/>
        </p:nvSpPr>
        <p:spPr>
          <a:xfrm>
            <a:off x="735252" y="1923678"/>
            <a:ext cx="2967479" cy="12003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7200" b="0" i="0" u="none" strike="noStrike" kern="0" cap="none" spc="0" normalizeH="0" baseline="0" noProof="0" dirty="0" smtClean="0">
                <a:ln>
                  <a:noFill/>
                </a:ln>
                <a:solidFill>
                  <a:srgbClr val="FF0000"/>
                </a:solidFill>
                <a:effectLst/>
                <a:uLnTx/>
                <a:uFillTx/>
                <a:latin typeface="Haettenschweiler" panose="020B0706040902060204" pitchFamily="34" charset="0"/>
              </a:rPr>
              <a:t>CONT</a:t>
            </a:r>
            <a:r>
              <a:rPr kumimoji="0" lang="en-US" altLang="zh-CN" sz="7200" b="0" i="0" u="none" strike="noStrike" kern="0" cap="none" spc="0" normalizeH="0" baseline="0" noProof="0" dirty="0" smtClean="0">
                <a:ln>
                  <a:noFill/>
                </a:ln>
                <a:pattFill prst="horzBrick">
                  <a:fgClr>
                    <a:srgbClr val="FAE6D2"/>
                  </a:fgClr>
                  <a:bgClr>
                    <a:schemeClr val="bg1"/>
                  </a:bgClr>
                </a:pattFill>
                <a:effectLst/>
                <a:uLnTx/>
                <a:uFillTx/>
                <a:latin typeface="Haettenschweiler" panose="020B0706040902060204" pitchFamily="34" charset="0"/>
              </a:rPr>
              <a:t>ENTS</a:t>
            </a:r>
            <a:endParaRPr kumimoji="0" lang="zh-CN" altLang="en-US" sz="7200" b="0" i="0" u="none" strike="noStrike" kern="0" cap="none" spc="0" normalizeH="0" baseline="0" noProof="0" dirty="0">
              <a:ln>
                <a:noFill/>
              </a:ln>
              <a:pattFill prst="horzBrick">
                <a:fgClr>
                  <a:srgbClr val="FAE6D2"/>
                </a:fgClr>
                <a:bgClr>
                  <a:schemeClr val="bg1"/>
                </a:bgClr>
              </a:pattFill>
              <a:effectLst/>
              <a:uLnTx/>
              <a:uFillTx/>
              <a:latin typeface="Haettenschweiler" panose="020B0706040902060204" pitchFamily="34" charset="0"/>
            </a:endParaRPr>
          </a:p>
        </p:txBody>
      </p:sp>
      <p:grpSp>
        <p:nvGrpSpPr>
          <p:cNvPr id="44" name="组合 43"/>
          <p:cNvGrpSpPr/>
          <p:nvPr/>
        </p:nvGrpSpPr>
        <p:grpSpPr>
          <a:xfrm>
            <a:off x="4357731" y="696424"/>
            <a:ext cx="3772124" cy="507481"/>
            <a:chOff x="2493885" y="1980910"/>
            <a:chExt cx="3772124" cy="507481"/>
          </a:xfrm>
        </p:grpSpPr>
        <p:sp>
          <p:nvSpPr>
            <p:cNvPr id="45"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zh-CN" sz="3200" b="0" i="0" u="none" strike="noStrike" kern="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rPr>
                <a:t>新年问候</a:t>
              </a:r>
              <a:endParaRPr kumimoji="0" lang="zh-CN" altLang="zh-CN" sz="3200" b="0" i="0" u="none" strike="noStrike" kern="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endParaRPr>
            </a:p>
          </p:txBody>
        </p:sp>
        <p:sp>
          <p:nvSpPr>
            <p:cNvPr id="46"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48" name="Rectangle 100"/>
            <p:cNvSpPr>
              <a:spLocks noChangeArrowheads="1"/>
            </p:cNvSpPr>
            <p:nvPr/>
          </p:nvSpPr>
          <p:spPr bwMode="auto">
            <a:xfrm>
              <a:off x="5565892" y="1980910"/>
              <a:ext cx="534275"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200" kern="0" dirty="0">
                  <a:solidFill>
                    <a:prstClr val="black">
                      <a:lumMod val="85000"/>
                      <a:lumOff val="15000"/>
                    </a:prstClr>
                  </a:solidFill>
                  <a:latin typeface="时尚中黑简体" panose="01010104010101010101" pitchFamily="2" charset="-122"/>
                  <a:ea typeface="时尚中黑简体" panose="01010104010101010101" pitchFamily="2" charset="-122"/>
                </a:rPr>
                <a:t>1</a:t>
              </a:r>
              <a:endParaRPr kumimoji="0" lang="zh-CN" altLang="zh-CN" sz="44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50" name="直接连接符 49"/>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51" name="组合 50"/>
            <p:cNvGrpSpPr/>
            <p:nvPr/>
          </p:nvGrpSpPr>
          <p:grpSpPr>
            <a:xfrm>
              <a:off x="2493885" y="2107336"/>
              <a:ext cx="509938" cy="332591"/>
              <a:chOff x="2260605" y="2074390"/>
              <a:chExt cx="849897" cy="665182"/>
            </a:xfrm>
          </p:grpSpPr>
          <p:sp>
            <p:nvSpPr>
              <p:cNvPr id="52" name="燕尾形 51"/>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53" name="燕尾形 52"/>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grpSp>
        <p:nvGrpSpPr>
          <p:cNvPr id="56" name="组合 55"/>
          <p:cNvGrpSpPr/>
          <p:nvPr/>
        </p:nvGrpSpPr>
        <p:grpSpPr>
          <a:xfrm>
            <a:off x="4357731" y="1345744"/>
            <a:ext cx="3772124" cy="507481"/>
            <a:chOff x="2493885" y="1980910"/>
            <a:chExt cx="3772124" cy="507481"/>
          </a:xfrm>
        </p:grpSpPr>
        <p:sp>
          <p:nvSpPr>
            <p:cNvPr id="57"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rPr>
                <a:t>抗疫精神</a:t>
              </a:r>
              <a:endPar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endParaRPr>
            </a:p>
          </p:txBody>
        </p:sp>
        <p:sp>
          <p:nvSpPr>
            <p:cNvPr id="58"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59" name="Rectangle 100"/>
            <p:cNvSpPr>
              <a:spLocks noChangeArrowheads="1"/>
            </p:cNvSpPr>
            <p:nvPr/>
          </p:nvSpPr>
          <p:spPr bwMode="auto">
            <a:xfrm>
              <a:off x="5565892" y="1980910"/>
              <a:ext cx="411153"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smtClean="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rPr>
                <a:t>2</a:t>
              </a:r>
              <a:endParaRPr kumimoji="0" lang="zh-CN" altLang="zh-CN" sz="32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60" name="直接连接符 59"/>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61" name="组合 60"/>
            <p:cNvGrpSpPr/>
            <p:nvPr/>
          </p:nvGrpSpPr>
          <p:grpSpPr>
            <a:xfrm>
              <a:off x="2493885" y="2107336"/>
              <a:ext cx="509938" cy="332591"/>
              <a:chOff x="2260605" y="2074390"/>
              <a:chExt cx="849897" cy="665182"/>
            </a:xfrm>
          </p:grpSpPr>
          <p:sp>
            <p:nvSpPr>
              <p:cNvPr id="62" name="燕尾形 61"/>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63" name="燕尾形 62"/>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grpSp>
        <p:nvGrpSpPr>
          <p:cNvPr id="64" name="组合 63"/>
          <p:cNvGrpSpPr/>
          <p:nvPr/>
        </p:nvGrpSpPr>
        <p:grpSpPr>
          <a:xfrm>
            <a:off x="4357731" y="1995064"/>
            <a:ext cx="3772124" cy="507481"/>
            <a:chOff x="2493885" y="1980910"/>
            <a:chExt cx="3772124" cy="507481"/>
          </a:xfrm>
        </p:grpSpPr>
        <p:sp>
          <p:nvSpPr>
            <p:cNvPr id="65"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zh-CN" sz="3200" b="0" i="0" u="none" strike="noStrike" kern="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rPr>
                <a:t>重大成果</a:t>
              </a:r>
              <a:endParaRPr kumimoji="0" lang="zh-CN" altLang="en-US" sz="3200" b="0" i="0" u="none" strike="noStrike" kern="0" cap="none" spc="0" normalizeH="0" baseline="0" noProof="0" dirty="0" smtClean="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66"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67" name="Rectangle 100"/>
            <p:cNvSpPr>
              <a:spLocks noChangeArrowheads="1"/>
            </p:cNvSpPr>
            <p:nvPr/>
          </p:nvSpPr>
          <p:spPr bwMode="auto">
            <a:xfrm>
              <a:off x="5565892" y="1980910"/>
              <a:ext cx="534275"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200" kern="0" noProof="0" dirty="0">
                  <a:solidFill>
                    <a:prstClr val="black">
                      <a:lumMod val="85000"/>
                      <a:lumOff val="15000"/>
                    </a:prstClr>
                  </a:solidFill>
                  <a:latin typeface="时尚中黑简体" panose="01010104010101010101" pitchFamily="2" charset="-122"/>
                  <a:ea typeface="时尚中黑简体" panose="01010104010101010101" pitchFamily="2" charset="-122"/>
                </a:rPr>
                <a:t>3</a:t>
              </a:r>
              <a:endParaRPr kumimoji="0" lang="zh-CN" altLang="zh-CN" sz="44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68" name="直接连接符 67"/>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69" name="组合 68"/>
            <p:cNvGrpSpPr/>
            <p:nvPr/>
          </p:nvGrpSpPr>
          <p:grpSpPr>
            <a:xfrm>
              <a:off x="2493885" y="2107336"/>
              <a:ext cx="509938" cy="332591"/>
              <a:chOff x="2260605" y="2074390"/>
              <a:chExt cx="849897" cy="665182"/>
            </a:xfrm>
          </p:grpSpPr>
          <p:sp>
            <p:nvSpPr>
              <p:cNvPr id="70" name="燕尾形 69"/>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71" name="燕尾形 70"/>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grpSp>
        <p:nvGrpSpPr>
          <p:cNvPr id="72" name="组合 71"/>
          <p:cNvGrpSpPr/>
          <p:nvPr/>
        </p:nvGrpSpPr>
        <p:grpSpPr>
          <a:xfrm>
            <a:off x="4357731" y="2644383"/>
            <a:ext cx="3772124" cy="507481"/>
            <a:chOff x="2493885" y="1980910"/>
            <a:chExt cx="3772124" cy="507481"/>
          </a:xfrm>
        </p:grpSpPr>
        <p:sp>
          <p:nvSpPr>
            <p:cNvPr id="73"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zh-CN" sz="3200" b="0" i="0" u="none" strike="noStrike" kern="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rPr>
                <a:t>全球命运</a:t>
              </a:r>
              <a:endParaRPr kumimoji="0" lang="zh-CN" altLang="zh-CN" sz="3200" b="0" i="0" u="none" strike="noStrike" kern="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endParaRPr>
            </a:p>
          </p:txBody>
        </p:sp>
        <p:sp>
          <p:nvSpPr>
            <p:cNvPr id="74"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75" name="Rectangle 100"/>
            <p:cNvSpPr>
              <a:spLocks noChangeArrowheads="1"/>
            </p:cNvSpPr>
            <p:nvPr/>
          </p:nvSpPr>
          <p:spPr bwMode="auto">
            <a:xfrm>
              <a:off x="5565892" y="1980910"/>
              <a:ext cx="534275"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3200" kern="0" dirty="0" smtClean="0">
                  <a:solidFill>
                    <a:prstClr val="black">
                      <a:lumMod val="85000"/>
                      <a:lumOff val="15000"/>
                    </a:prstClr>
                  </a:solidFill>
                  <a:latin typeface="时尚中黑简体" panose="01010104010101010101" pitchFamily="2" charset="-122"/>
                  <a:ea typeface="时尚中黑简体" panose="01010104010101010101" pitchFamily="2" charset="-122"/>
                </a:rPr>
                <a:t>4</a:t>
              </a:r>
              <a:endParaRPr kumimoji="0" lang="zh-CN" altLang="zh-CN" sz="44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76" name="直接连接符 75"/>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77" name="组合 76"/>
            <p:cNvGrpSpPr/>
            <p:nvPr/>
          </p:nvGrpSpPr>
          <p:grpSpPr>
            <a:xfrm>
              <a:off x="2493885" y="2107336"/>
              <a:ext cx="509938" cy="332591"/>
              <a:chOff x="2260605" y="2074390"/>
              <a:chExt cx="849897" cy="665182"/>
            </a:xfrm>
          </p:grpSpPr>
          <p:sp>
            <p:nvSpPr>
              <p:cNvPr id="78" name="燕尾形 77"/>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79" name="燕尾形 78"/>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grpSp>
        <p:nvGrpSpPr>
          <p:cNvPr id="4" name="组合 3"/>
          <p:cNvGrpSpPr/>
          <p:nvPr/>
        </p:nvGrpSpPr>
        <p:grpSpPr>
          <a:xfrm>
            <a:off x="4357731" y="3279954"/>
            <a:ext cx="3772124" cy="507481"/>
            <a:chOff x="2493885" y="1980910"/>
            <a:chExt cx="3772124" cy="507481"/>
          </a:xfrm>
        </p:grpSpPr>
        <p:sp>
          <p:nvSpPr>
            <p:cNvPr id="5"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rPr>
                <a:t>百年初心</a:t>
              </a:r>
              <a:endPar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endParaRPr>
            </a:p>
          </p:txBody>
        </p:sp>
        <p:sp>
          <p:nvSpPr>
            <p:cNvPr id="6"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7" name="Rectangle 100"/>
            <p:cNvSpPr>
              <a:spLocks noChangeArrowheads="1"/>
            </p:cNvSpPr>
            <p:nvPr/>
          </p:nvSpPr>
          <p:spPr bwMode="auto">
            <a:xfrm>
              <a:off x="5565892" y="1980910"/>
              <a:ext cx="411153"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rPr>
                <a:t>5</a:t>
              </a:r>
              <a:endParaRPr kumimoji="0" lang="en-US" altLang="zh-CN" sz="32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8" name="直接连接符 7"/>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9" name="组合 8"/>
            <p:cNvGrpSpPr/>
            <p:nvPr/>
          </p:nvGrpSpPr>
          <p:grpSpPr>
            <a:xfrm>
              <a:off x="2493885" y="2107336"/>
              <a:ext cx="509938" cy="332591"/>
              <a:chOff x="2260605" y="2074390"/>
              <a:chExt cx="849897" cy="665182"/>
            </a:xfrm>
          </p:grpSpPr>
          <p:sp>
            <p:nvSpPr>
              <p:cNvPr id="10" name="燕尾形 9"/>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11" name="燕尾形 10"/>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grpSp>
        <p:nvGrpSpPr>
          <p:cNvPr id="12" name="组合 11"/>
          <p:cNvGrpSpPr/>
          <p:nvPr/>
        </p:nvGrpSpPr>
        <p:grpSpPr>
          <a:xfrm>
            <a:off x="4357731" y="3929274"/>
            <a:ext cx="3772124" cy="507481"/>
            <a:chOff x="2493885" y="1980910"/>
            <a:chExt cx="3772124" cy="507481"/>
          </a:xfrm>
        </p:grpSpPr>
        <p:sp>
          <p:nvSpPr>
            <p:cNvPr id="13" name="Rectangle 6"/>
            <p:cNvSpPr>
              <a:spLocks noChangeArrowheads="1"/>
            </p:cNvSpPr>
            <p:nvPr/>
          </p:nvSpPr>
          <p:spPr bwMode="auto">
            <a:xfrm>
              <a:off x="3031937" y="1996266"/>
              <a:ext cx="2060118"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marL="0" marR="0" lvl="0" indent="0" defTabSz="914400" eaLnBrk="1" fontAlgn="auto" latinLnBrk="0" hangingPunct="1">
                <a:lnSpc>
                  <a:spcPct val="100000"/>
                </a:lnSpc>
                <a:spcBef>
                  <a:spcPts val="0"/>
                </a:spcBef>
                <a:spcAft>
                  <a:spcPts val="0"/>
                </a:spcAft>
                <a:buClrTx/>
                <a:buSzTx/>
                <a:buFontTx/>
                <a:buNone/>
                <a:defRPr/>
              </a:pPr>
              <a:r>
                <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rPr>
                <a:t>美好祝愿</a:t>
              </a:r>
              <a:endParaRPr kumimoji="0" lang="zh-CN" altLang="en-US" sz="3200" b="0" i="0" u="none" strike="noStrike" kern="0" cap="none" spc="0" normalizeH="0" baseline="0" noProof="0" dirty="0" smtClean="0">
                <a:ln>
                  <a:noFill/>
                </a:ln>
                <a:solidFill>
                  <a:prstClr val="black">
                    <a:lumMod val="85000"/>
                    <a:lumOff val="15000"/>
                  </a:prstClr>
                </a:solidFill>
                <a:effectLst/>
                <a:uLnTx/>
                <a:uFillTx/>
                <a:latin typeface="微软雅黑" panose="020B0503020204020204" charset="-122"/>
                <a:ea typeface="微软雅黑" panose="020B0503020204020204" charset="-122"/>
              </a:endParaRPr>
            </a:p>
          </p:txBody>
        </p:sp>
        <p:sp>
          <p:nvSpPr>
            <p:cNvPr id="14" name="Freeform 90"/>
            <p:cNvSpPr/>
            <p:nvPr/>
          </p:nvSpPr>
          <p:spPr bwMode="auto">
            <a:xfrm>
              <a:off x="2879155" y="2183111"/>
              <a:ext cx="3386854" cy="0"/>
            </a:xfrm>
            <a:custGeom>
              <a:avLst/>
              <a:gdLst>
                <a:gd name="T0" fmla="*/ 0 w 2133"/>
                <a:gd name="T1" fmla="*/ 2133 w 2133"/>
                <a:gd name="T2" fmla="*/ 0 w 2133"/>
              </a:gdLst>
              <a:ahLst/>
              <a:cxnLst>
                <a:cxn ang="0">
                  <a:pos x="T0" y="0"/>
                </a:cxn>
                <a:cxn ang="0">
                  <a:pos x="T1" y="0"/>
                </a:cxn>
                <a:cxn ang="0">
                  <a:pos x="T2" y="0"/>
                </a:cxn>
              </a:cxnLst>
              <a:rect l="0" t="0" r="r" b="b"/>
              <a:pathLst>
                <a:path w="2133">
                  <a:moveTo>
                    <a:pt x="0" y="0"/>
                  </a:moveTo>
                  <a:lnTo>
                    <a:pt x="2133" y="0"/>
                  </a:lnTo>
                  <a:lnTo>
                    <a:pt x="0" y="0"/>
                  </a:lnTo>
                  <a:close/>
                </a:path>
              </a:pathLst>
            </a:custGeom>
            <a:noFill/>
            <a:ln>
              <a:noFill/>
            </a:ln>
            <a:extLst>
              <a:ext uri="{91240B29-F687-4F45-9708-019B960494DF}">
                <a14:hiddenLine xmlns:a14="http://schemas.microsoft.com/office/drawing/2010/main" w="9525">
                  <a:solidFill>
                    <a:srgbClr val="000000"/>
                  </a:solidFill>
                  <a:round/>
                </a14:hiddenLine>
              </a:ext>
            </a:extLst>
          </p:spPr>
          <p:txBody>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sp>
          <p:nvSpPr>
            <p:cNvPr id="15" name="Rectangle 100"/>
            <p:cNvSpPr>
              <a:spLocks noChangeArrowheads="1"/>
            </p:cNvSpPr>
            <p:nvPr/>
          </p:nvSpPr>
          <p:spPr bwMode="auto">
            <a:xfrm>
              <a:off x="5565892" y="1980910"/>
              <a:ext cx="534275" cy="4921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rPr>
                <a:t>6</a:t>
              </a:r>
              <a:endParaRPr kumimoji="0" lang="en-US" altLang="zh-CN" sz="3200" b="0" i="0" u="none" strike="noStrike" kern="0" cap="none" spc="0" normalizeH="0" baseline="0" noProof="0" dirty="0">
                <a:ln>
                  <a:noFill/>
                </a:ln>
                <a:solidFill>
                  <a:prstClr val="black">
                    <a:lumMod val="85000"/>
                    <a:lumOff val="15000"/>
                  </a:prstClr>
                </a:solidFill>
                <a:effectLst/>
                <a:uLnTx/>
                <a:uFillTx/>
                <a:latin typeface="时尚中黑简体" panose="01010104010101010101" pitchFamily="2" charset="-122"/>
                <a:ea typeface="时尚中黑简体" panose="01010104010101010101" pitchFamily="2" charset="-122"/>
              </a:endParaRPr>
            </a:p>
          </p:txBody>
        </p:sp>
        <p:cxnSp>
          <p:nvCxnSpPr>
            <p:cNvPr id="16" name="直接连接符 15"/>
            <p:cNvCxnSpPr/>
            <p:nvPr/>
          </p:nvCxnSpPr>
          <p:spPr bwMode="auto">
            <a:xfrm>
              <a:off x="4778822" y="2242487"/>
              <a:ext cx="601265" cy="0"/>
            </a:xfrm>
            <a:prstGeom prst="line">
              <a:avLst/>
            </a:prstGeom>
            <a:noFill/>
            <a:ln w="12700" cap="flat" cmpd="sng" algn="ctr">
              <a:solidFill>
                <a:srgbClr val="FFC000"/>
              </a:solidFill>
              <a:prstDash val="dash"/>
            </a:ln>
            <a:effectLst/>
          </p:spPr>
        </p:cxnSp>
        <p:grpSp>
          <p:nvGrpSpPr>
            <p:cNvPr id="17" name="组合 16"/>
            <p:cNvGrpSpPr/>
            <p:nvPr/>
          </p:nvGrpSpPr>
          <p:grpSpPr>
            <a:xfrm>
              <a:off x="2493885" y="2107336"/>
              <a:ext cx="509938" cy="332591"/>
              <a:chOff x="2260605" y="2074390"/>
              <a:chExt cx="849897" cy="665182"/>
            </a:xfrm>
          </p:grpSpPr>
          <p:sp>
            <p:nvSpPr>
              <p:cNvPr id="18" name="燕尾形 17"/>
              <p:cNvSpPr/>
              <p:nvPr/>
            </p:nvSpPr>
            <p:spPr>
              <a:xfrm>
                <a:off x="2611617" y="2074390"/>
                <a:ext cx="498885" cy="665182"/>
              </a:xfrm>
              <a:prstGeom prst="chevron">
                <a:avLst/>
              </a:prstGeom>
              <a:solidFill>
                <a:srgbClr val="FFC000"/>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sp>
            <p:nvSpPr>
              <p:cNvPr id="19" name="燕尾形 18"/>
              <p:cNvSpPr/>
              <p:nvPr/>
            </p:nvSpPr>
            <p:spPr>
              <a:xfrm>
                <a:off x="2260605" y="2074390"/>
                <a:ext cx="498885" cy="665182"/>
              </a:xfrm>
              <a:prstGeom prst="chevron">
                <a:avLst/>
              </a:prstGeom>
              <a:solidFill>
                <a:srgbClr val="FF0000"/>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时尚中黑简体" panose="01010104010101010101" pitchFamily="2" charset="-122"/>
                  <a:ea typeface="时尚中黑简体" panose="0101010401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 presetClass="entr" presetSubtype="8" fill="hold" nodeType="withEffect">
                                  <p:stCondLst>
                                    <p:cond delay="60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300" fill="hold"/>
                                        <p:tgtEl>
                                          <p:spTgt spid="44"/>
                                        </p:tgtEl>
                                        <p:attrNameLst>
                                          <p:attrName>ppt_x</p:attrName>
                                        </p:attrNameLst>
                                      </p:cBhvr>
                                      <p:tavLst>
                                        <p:tav tm="0">
                                          <p:val>
                                            <p:strVal val="0-#ppt_w/2"/>
                                          </p:val>
                                        </p:tav>
                                        <p:tav tm="100000">
                                          <p:val>
                                            <p:strVal val="#ppt_x"/>
                                          </p:val>
                                        </p:tav>
                                      </p:tavLst>
                                    </p:anim>
                                    <p:anim calcmode="lin" valueType="num">
                                      <p:cBhvr additive="base">
                                        <p:cTn id="14" dur="300" fill="hold"/>
                                        <p:tgtEl>
                                          <p:spTgt spid="44"/>
                                        </p:tgtEl>
                                        <p:attrNameLst>
                                          <p:attrName>ppt_y</p:attrName>
                                        </p:attrNameLst>
                                      </p:cBhvr>
                                      <p:tavLst>
                                        <p:tav tm="0">
                                          <p:val>
                                            <p:strVal val="#ppt_y"/>
                                          </p:val>
                                        </p:tav>
                                        <p:tav tm="100000">
                                          <p:val>
                                            <p:strVal val="#ppt_y"/>
                                          </p:val>
                                        </p:tav>
                                      </p:tavLst>
                                    </p:anim>
                                  </p:childTnLst>
                                </p:cTn>
                              </p:par>
                              <p:par>
                                <p:cTn id="15" presetID="12" presetClass="entr" presetSubtype="1" fill="hold" nodeType="withEffect">
                                  <p:stCondLst>
                                    <p:cond delay="70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300"/>
                                        <p:tgtEl>
                                          <p:spTgt spid="56"/>
                                        </p:tgtEl>
                                        <p:attrNameLst>
                                          <p:attrName>ppt_y</p:attrName>
                                        </p:attrNameLst>
                                      </p:cBhvr>
                                      <p:tavLst>
                                        <p:tav tm="0">
                                          <p:val>
                                            <p:strVal val="#ppt_y-#ppt_h*1.125000"/>
                                          </p:val>
                                        </p:tav>
                                        <p:tav tm="100000">
                                          <p:val>
                                            <p:strVal val="#ppt_y"/>
                                          </p:val>
                                        </p:tav>
                                      </p:tavLst>
                                    </p:anim>
                                    <p:animEffect transition="in" filter="wipe(down)">
                                      <p:cBhvr>
                                        <p:cTn id="18" dur="300"/>
                                        <p:tgtEl>
                                          <p:spTgt spid="56"/>
                                        </p:tgtEl>
                                      </p:cBhvr>
                                    </p:animEffect>
                                  </p:childTnLst>
                                </p:cTn>
                              </p:par>
                              <p:par>
                                <p:cTn id="19" presetID="12" presetClass="entr" presetSubtype="1" fill="hold" nodeType="withEffect">
                                  <p:stCondLst>
                                    <p:cond delay="80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300"/>
                                        <p:tgtEl>
                                          <p:spTgt spid="64"/>
                                        </p:tgtEl>
                                        <p:attrNameLst>
                                          <p:attrName>ppt_y</p:attrName>
                                        </p:attrNameLst>
                                      </p:cBhvr>
                                      <p:tavLst>
                                        <p:tav tm="0">
                                          <p:val>
                                            <p:strVal val="#ppt_y-#ppt_h*1.125000"/>
                                          </p:val>
                                        </p:tav>
                                        <p:tav tm="100000">
                                          <p:val>
                                            <p:strVal val="#ppt_y"/>
                                          </p:val>
                                        </p:tav>
                                      </p:tavLst>
                                    </p:anim>
                                    <p:animEffect transition="in" filter="wipe(down)">
                                      <p:cBhvr>
                                        <p:cTn id="22" dur="300"/>
                                        <p:tgtEl>
                                          <p:spTgt spid="64"/>
                                        </p:tgtEl>
                                      </p:cBhvr>
                                    </p:animEffect>
                                  </p:childTnLst>
                                </p:cTn>
                              </p:par>
                              <p:par>
                                <p:cTn id="23" presetID="12" presetClass="entr" presetSubtype="1" fill="hold" nodeType="withEffect">
                                  <p:stCondLst>
                                    <p:cond delay="90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300"/>
                                        <p:tgtEl>
                                          <p:spTgt spid="72"/>
                                        </p:tgtEl>
                                        <p:attrNameLst>
                                          <p:attrName>ppt_y</p:attrName>
                                        </p:attrNameLst>
                                      </p:cBhvr>
                                      <p:tavLst>
                                        <p:tav tm="0">
                                          <p:val>
                                            <p:strVal val="#ppt_y-#ppt_h*1.125000"/>
                                          </p:val>
                                        </p:tav>
                                        <p:tav tm="100000">
                                          <p:val>
                                            <p:strVal val="#ppt_y"/>
                                          </p:val>
                                        </p:tav>
                                      </p:tavLst>
                                    </p:anim>
                                    <p:animEffect transition="in" filter="wipe(down)">
                                      <p:cBhvr>
                                        <p:cTn id="26" dur="300"/>
                                        <p:tgtEl>
                                          <p:spTgt spid="72"/>
                                        </p:tgtEl>
                                      </p:cBhvr>
                                    </p:animEffect>
                                  </p:childTnLst>
                                </p:cTn>
                              </p:par>
                              <p:par>
                                <p:cTn id="27" presetID="12" presetClass="entr" presetSubtype="1" fill="hold" nodeType="withEffect">
                                  <p:stCondLst>
                                    <p:cond delay="7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300"/>
                                        <p:tgtEl>
                                          <p:spTgt spid="4"/>
                                        </p:tgtEl>
                                        <p:attrNameLst>
                                          <p:attrName>ppt_y</p:attrName>
                                        </p:attrNameLst>
                                      </p:cBhvr>
                                      <p:tavLst>
                                        <p:tav tm="0">
                                          <p:val>
                                            <p:strVal val="#ppt_y-#ppt_h*1.125000"/>
                                          </p:val>
                                        </p:tav>
                                        <p:tav tm="100000">
                                          <p:val>
                                            <p:strVal val="#ppt_y"/>
                                          </p:val>
                                        </p:tav>
                                      </p:tavLst>
                                    </p:anim>
                                    <p:animEffect transition="in" filter="wipe(down)">
                                      <p:cBhvr>
                                        <p:cTn id="30" dur="300"/>
                                        <p:tgtEl>
                                          <p:spTgt spid="4"/>
                                        </p:tgtEl>
                                      </p:cBhvr>
                                    </p:animEffect>
                                  </p:childTnLst>
                                </p:cTn>
                              </p:par>
                              <p:par>
                                <p:cTn id="31" presetID="12" presetClass="entr" presetSubtype="1" fill="hold" nodeType="withEffect">
                                  <p:stCondLst>
                                    <p:cond delay="8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300"/>
                                        <p:tgtEl>
                                          <p:spTgt spid="12"/>
                                        </p:tgtEl>
                                        <p:attrNameLst>
                                          <p:attrName>ppt_y</p:attrName>
                                        </p:attrNameLst>
                                      </p:cBhvr>
                                      <p:tavLst>
                                        <p:tav tm="0">
                                          <p:val>
                                            <p:strVal val="#ppt_y-#ppt_h*1.125000"/>
                                          </p:val>
                                        </p:tav>
                                        <p:tav tm="100000">
                                          <p:val>
                                            <p:strVal val="#ppt_y"/>
                                          </p:val>
                                        </p:tav>
                                      </p:tavLst>
                                    </p:anim>
                                    <p:animEffect transition="in" filter="wipe(down)">
                                      <p:cBhvr>
                                        <p:cTn id="34"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5886450" cy="3138170"/>
          </a:xfrm>
          <a:prstGeom prst="rect">
            <a:avLst/>
          </a:prstGeom>
          <a:noFill/>
        </p:spPr>
        <p:txBody>
          <a:bodyPr wrap="square" rtlCol="0" anchor="t">
            <a:spAutoFit/>
          </a:bodyPr>
          <a:p>
            <a:r>
              <a:rPr lang="en-US" altLang="zh-CN" b="1"/>
              <a:t>    </a:t>
            </a:r>
            <a:r>
              <a:rPr lang="zh-CN" altLang="en-US" b="1"/>
              <a:t>站在“两个一百年”的历史交汇点，全面建设社会主义现代化国家新征程即将开启。征途漫漫，惟有奋斗。我们通过奋斗，披荆斩棘，走过了万水千山。我们还要继续奋斗，勇往直前，创造更加灿烂的辉煌！</a:t>
            </a:r>
            <a:endParaRPr lang="zh-CN" altLang="en-US" b="1"/>
          </a:p>
          <a:p>
            <a:r>
              <a:rPr lang="zh-CN" altLang="en-US" b="1"/>
              <a:t>    At the historic crossroad of the "Two Centenary Goals," the new journey of comprehensively building a modern socialist country is about to start. The road ahead is long; striving is the only way forward. We have strived, broken through brambles and thorns, and crossed ten thousand rivers and thousands of mountains. We will continue to strive, march ahead with courage, and create brighter glory!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5.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百年初心</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52755" y="3820795"/>
            <a:ext cx="5785485" cy="973455"/>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sz="1600" i="1">
                <a:solidFill>
                  <a:srgbClr val="002060"/>
                </a:solidFill>
              </a:rPr>
              <a:t>comprehensively /ˌkɒmprɪˈhensɪvli/adv. 包括地；全面地 </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bramble /ˈbræmbl/ n. 荆棘；野生黑莓刺丛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thorn /θɔːn/ n. 刺；[植] 荆棘</a:t>
            </a:r>
            <a:r>
              <a:rPr lang="zh-CN" sz="1600" i="1">
                <a:solidFill>
                  <a:srgbClr val="002060"/>
                </a:solidFill>
              </a:rPr>
              <a:t>；</a:t>
            </a:r>
            <a:r>
              <a:rPr sz="1600" i="1">
                <a:solidFill>
                  <a:srgbClr val="002060"/>
                </a:solidFill>
              </a:rPr>
              <a:t>带刺灌木丛; 带刺的树</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glory /ˈɡlɔːri/ n. 光荣，荣誉；赞颂</a:t>
            </a:r>
            <a:endParaRPr sz="1600" i="1">
              <a:solidFill>
                <a:srgbClr val="002060"/>
              </a:solidFill>
            </a:endParaRPr>
          </a:p>
        </p:txBody>
      </p:sp>
      <p:pic>
        <p:nvPicPr>
          <p:cNvPr id="5" name="图片 4"/>
          <p:cNvPicPr>
            <a:picLocks noChangeAspect="1"/>
          </p:cNvPicPr>
          <p:nvPr/>
        </p:nvPicPr>
        <p:blipFill>
          <a:blip r:embed="rId1"/>
          <a:stretch>
            <a:fillRect/>
          </a:stretch>
        </p:blipFill>
        <p:spPr>
          <a:xfrm>
            <a:off x="6158865" y="384175"/>
            <a:ext cx="2630170" cy="4330065"/>
          </a:xfrm>
          <a:prstGeom prst="rect">
            <a:avLst/>
          </a:prstGeom>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5560695" cy="2861310"/>
          </a:xfrm>
          <a:prstGeom prst="rect">
            <a:avLst/>
          </a:prstGeom>
          <a:noFill/>
        </p:spPr>
        <p:txBody>
          <a:bodyPr wrap="square" rtlCol="0" anchor="t">
            <a:spAutoFit/>
          </a:bodyPr>
          <a:p>
            <a:r>
              <a:rPr lang="en-US" altLang="zh-CN" b="1"/>
              <a:t>     </a:t>
            </a:r>
            <a:r>
              <a:rPr lang="zh-CN" altLang="en-US" b="1"/>
              <a:t>此时此刻，华灯初上，万家团圆。新年将至，惟愿山河锦绣、国泰民安！惟愿和顺致祥、幸福美满！</a:t>
            </a:r>
            <a:endParaRPr lang="zh-CN" altLang="en-US" b="1"/>
          </a:p>
          <a:p>
            <a:r>
              <a:rPr lang="zh-CN" altLang="en-US" b="1"/>
              <a:t>    At just this moment, the festive lanterns have been lit, and family members gather for reunion. The New Year is coming. I wish our land</a:t>
            </a:r>
            <a:r>
              <a:rPr lang="zh-CN" altLang="en-US" b="1" u="sng"/>
              <a:t> to be splendid</a:t>
            </a:r>
            <a:r>
              <a:rPr lang="zh-CN" altLang="en-US" b="1" u="sng" baseline="-25000">
                <a:solidFill>
                  <a:srgbClr val="C00000"/>
                </a:solidFill>
              </a:rPr>
              <a:t>宾补</a:t>
            </a:r>
            <a:r>
              <a:rPr lang="zh-CN" altLang="en-US" b="1" u="sng"/>
              <a:t>,</a:t>
            </a:r>
            <a:r>
              <a:rPr lang="zh-CN" altLang="en-US" b="1"/>
              <a:t> our country</a:t>
            </a:r>
            <a:r>
              <a:rPr lang="zh-CN" altLang="en-US" b="1" u="sng"/>
              <a:t> to be prosperous</a:t>
            </a:r>
            <a:r>
              <a:rPr lang="zh-CN" altLang="en-US" b="1" u="sng" baseline="-25000">
                <a:solidFill>
                  <a:srgbClr val="C00000"/>
                </a:solidFill>
                <a:sym typeface="+mn-ea"/>
              </a:rPr>
              <a:t>宾补</a:t>
            </a:r>
            <a:r>
              <a:rPr lang="zh-CN" altLang="en-US" b="1" u="sng"/>
              <a:t>,</a:t>
            </a:r>
            <a:r>
              <a:rPr lang="zh-CN" altLang="en-US" b="1"/>
              <a:t> and our people</a:t>
            </a:r>
            <a:r>
              <a:rPr lang="zh-CN" altLang="en-US" b="1" u="sng"/>
              <a:t> to live in peace</a:t>
            </a:r>
            <a:r>
              <a:rPr lang="zh-CN" altLang="en-US" b="1" u="sng" baseline="-25000">
                <a:solidFill>
                  <a:srgbClr val="C00000"/>
                </a:solidFill>
                <a:sym typeface="+mn-ea"/>
              </a:rPr>
              <a:t>宾补</a:t>
            </a:r>
            <a:r>
              <a:rPr lang="zh-CN" altLang="en-US" b="1"/>
              <a:t>. I wish you all </a:t>
            </a:r>
            <a:r>
              <a:rPr lang="zh-CN" altLang="en-US" b="1" u="sng"/>
              <a:t>a harmonious, smooth and auspicious year</a:t>
            </a:r>
            <a:r>
              <a:rPr lang="zh-CN" altLang="en-US" b="1" u="sng" baseline="-25000">
                <a:solidFill>
                  <a:srgbClr val="C00000"/>
                </a:solidFill>
                <a:sym typeface="+mn-ea"/>
              </a:rPr>
              <a:t>宾补</a:t>
            </a:r>
            <a:r>
              <a:rPr lang="zh-CN" altLang="en-US" b="1"/>
              <a:t>, </a:t>
            </a:r>
            <a:r>
              <a:rPr lang="zh-CN" altLang="en-US" b="1" u="sng"/>
              <a:t>full of happiness</a:t>
            </a:r>
            <a:r>
              <a:rPr lang="zh-CN" altLang="en-US" b="1" u="sng" baseline="-25000">
                <a:solidFill>
                  <a:srgbClr val="C00000"/>
                </a:solidFill>
                <a:sym typeface="+mn-ea"/>
              </a:rPr>
              <a:t>宾补</a:t>
            </a:r>
            <a:r>
              <a:rPr lang="zh-CN" altLang="en-US" b="1"/>
              <a:t>!</a:t>
            </a:r>
            <a:endParaRPr lang="zh-CN" altLang="en-US" b="1"/>
          </a:p>
          <a:p>
            <a:r>
              <a:rPr lang="zh-CN" altLang="en-US" b="1"/>
              <a:t>       谢谢大家！</a:t>
            </a:r>
            <a:endParaRPr lang="zh-CN" altLang="en-US" b="1"/>
          </a:p>
          <a:p>
            <a:r>
              <a:rPr lang="zh-CN" altLang="en-US" b="1"/>
              <a:t>       Thank you!</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6. </a:t>
            </a:r>
            <a:r>
              <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rPr>
              <a:t>美好祝愿</a:t>
            </a:r>
            <a:endParaRPr lang="zh-CN" altLang="en-US"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51790" y="3456305"/>
            <a:ext cx="5308600" cy="1337945"/>
          </a:xfrm>
          <a:prstGeom prst="rect">
            <a:avLst/>
          </a:prstGeom>
          <a:noFill/>
        </p:spPr>
        <p:txBody>
          <a:bodyPr wrap="square" rtlCol="0" anchor="t">
            <a:spAutoFit/>
          </a:bodyPr>
          <a:p>
            <a:pPr marL="285750" indent="0" fontAlgn="auto">
              <a:lnSpc>
                <a:spcPts val="1620"/>
              </a:lnSpc>
              <a:buFont typeface="Arial" panose="020B0604020202020204" pitchFamily="34" charset="0"/>
              <a:buChar char="•"/>
            </a:pPr>
            <a:r>
              <a:rPr sz="1600" i="1">
                <a:solidFill>
                  <a:srgbClr val="002060"/>
                </a:solidFill>
              </a:rPr>
              <a:t>lit /lɪt/ v. 点亮；点燃；（light 的过去式和过去分词）</a:t>
            </a:r>
            <a:endParaRPr sz="1600" i="1">
              <a:solidFill>
                <a:srgbClr val="002060"/>
              </a:solidFill>
            </a:endParaRPr>
          </a:p>
          <a:p>
            <a:pPr marL="285750" indent="0" fontAlgn="auto">
              <a:lnSpc>
                <a:spcPts val="1620"/>
              </a:lnSpc>
              <a:buFont typeface="Arial" panose="020B0604020202020204" pitchFamily="34" charset="0"/>
              <a:buChar char="•"/>
            </a:pPr>
            <a:r>
              <a:rPr sz="1600" i="1">
                <a:solidFill>
                  <a:srgbClr val="002060"/>
                </a:solidFill>
              </a:rPr>
              <a:t>prosperous /ˈprɒspərəs/ adj. 繁荣的；兴旺的</a:t>
            </a:r>
            <a:endParaRPr sz="1600" i="1">
              <a:solidFill>
                <a:srgbClr val="002060"/>
              </a:solidFill>
            </a:endParaRPr>
          </a:p>
          <a:p>
            <a:pPr marL="285750" indent="0" fontAlgn="auto">
              <a:lnSpc>
                <a:spcPts val="1620"/>
              </a:lnSpc>
              <a:buFont typeface="Arial" panose="020B0604020202020204" pitchFamily="34" charset="0"/>
              <a:buChar char="•"/>
            </a:pPr>
            <a:r>
              <a:rPr sz="1600" i="1">
                <a:solidFill>
                  <a:srgbClr val="002060"/>
                </a:solidFill>
              </a:rPr>
              <a:t>auspicious /ɔːˈspɪʃəs/ adj. 吉祥的，吉利的</a:t>
            </a:r>
            <a:endParaRPr sz="1600" i="1">
              <a:solidFill>
                <a:srgbClr val="002060"/>
              </a:solidFill>
            </a:endParaRPr>
          </a:p>
          <a:p>
            <a:pPr marL="285750" indent="0" fontAlgn="auto">
              <a:lnSpc>
                <a:spcPts val="1620"/>
              </a:lnSpc>
              <a:buFont typeface="Arial" panose="020B0604020202020204" pitchFamily="34" charset="0"/>
              <a:buChar char="•"/>
            </a:pPr>
            <a:r>
              <a:rPr lang="en-US" sz="1600" i="1">
                <a:solidFill>
                  <a:srgbClr val="002060"/>
                </a:solidFill>
              </a:rPr>
              <a:t>wish真诚祝福的表达方式</a:t>
            </a:r>
            <a:r>
              <a:rPr lang="zh-CN" altLang="en-US" sz="1600" i="1">
                <a:solidFill>
                  <a:srgbClr val="002060"/>
                </a:solidFill>
              </a:rPr>
              <a:t>：</a:t>
            </a:r>
            <a:r>
              <a:rPr lang="en-US" sz="1600" i="1">
                <a:solidFill>
                  <a:srgbClr val="002060"/>
                </a:solidFill>
              </a:rPr>
              <a:t>wish接</a:t>
            </a:r>
            <a:r>
              <a:rPr lang="zh-CN" altLang="en-US" sz="1600" i="1" u="sng">
                <a:solidFill>
                  <a:srgbClr val="002060"/>
                </a:solidFill>
              </a:rPr>
              <a:t>宾语</a:t>
            </a:r>
            <a:r>
              <a:rPr lang="en-US" sz="1600" i="1" u="sng">
                <a:solidFill>
                  <a:srgbClr val="002060"/>
                </a:solidFill>
              </a:rPr>
              <a:t>从句</a:t>
            </a:r>
            <a:r>
              <a:rPr lang="en-US" sz="1600" i="1" u="sng" baseline="-25000">
                <a:solidFill>
                  <a:srgbClr val="C00000"/>
                </a:solidFill>
              </a:rPr>
              <a:t>虚拟语气</a:t>
            </a:r>
            <a:r>
              <a:rPr lang="en-US" sz="1600" i="1" baseline="-25000">
                <a:solidFill>
                  <a:srgbClr val="C00000"/>
                </a:solidFill>
              </a:rPr>
              <a:t>  </a:t>
            </a:r>
            <a:endParaRPr lang="en-US" sz="1600" i="1" baseline="-25000">
              <a:solidFill>
                <a:srgbClr val="C00000"/>
              </a:solidFill>
            </a:endParaRPr>
          </a:p>
          <a:p>
            <a:pPr indent="0" fontAlgn="auto">
              <a:lnSpc>
                <a:spcPts val="1620"/>
              </a:lnSpc>
              <a:buFont typeface="Arial" panose="020B0604020202020204" pitchFamily="34" charset="0"/>
              <a:buNone/>
            </a:pPr>
            <a:r>
              <a:rPr lang="zh-CN" sz="1600" i="1">
                <a:solidFill>
                  <a:srgbClr val="002060"/>
                </a:solidFill>
              </a:rPr>
              <a:t>                                                           </a:t>
            </a:r>
            <a:r>
              <a:rPr lang="en-US" sz="1600" i="1">
                <a:solidFill>
                  <a:srgbClr val="002060"/>
                </a:solidFill>
              </a:rPr>
              <a:t>w</a:t>
            </a:r>
            <a:r>
              <a:rPr sz="1600" i="1">
                <a:solidFill>
                  <a:srgbClr val="002060"/>
                </a:solidFill>
              </a:rPr>
              <a:t>ish sb / sth </a:t>
            </a:r>
            <a:r>
              <a:rPr sz="1600" i="1" u="sng">
                <a:solidFill>
                  <a:srgbClr val="002060"/>
                </a:solidFill>
              </a:rPr>
              <a:t>to do</a:t>
            </a:r>
            <a:r>
              <a:rPr lang="zh-CN" sz="1600" i="1" u="sng" baseline="-25000">
                <a:solidFill>
                  <a:srgbClr val="C00000"/>
                </a:solidFill>
              </a:rPr>
              <a:t>宾补 </a:t>
            </a:r>
            <a:endParaRPr lang="zh-CN" sz="1600" i="1" u="sng" baseline="-25000">
              <a:solidFill>
                <a:srgbClr val="C00000"/>
              </a:solidFill>
            </a:endParaRPr>
          </a:p>
          <a:p>
            <a:pPr indent="0" fontAlgn="auto">
              <a:lnSpc>
                <a:spcPts val="1620"/>
              </a:lnSpc>
              <a:buFont typeface="Arial" panose="020B0604020202020204" pitchFamily="34" charset="0"/>
              <a:buNone/>
            </a:pPr>
            <a:r>
              <a:rPr lang="zh-CN" sz="1600" i="1" u="sng" baseline="-25000">
                <a:solidFill>
                  <a:srgbClr val="C00000"/>
                </a:solidFill>
              </a:rPr>
              <a:t>                                                                                          </a:t>
            </a:r>
            <a:r>
              <a:rPr sz="1600" i="1">
                <a:solidFill>
                  <a:srgbClr val="002060"/>
                </a:solidFill>
              </a:rPr>
              <a:t>wish + sb + </a:t>
            </a:r>
            <a:r>
              <a:rPr sz="1600" i="1" u="sng">
                <a:solidFill>
                  <a:srgbClr val="002060"/>
                </a:solidFill>
              </a:rPr>
              <a:t>名词</a:t>
            </a:r>
            <a:r>
              <a:rPr lang="zh-CN" sz="1600" i="1" u="sng" baseline="-25000">
                <a:solidFill>
                  <a:srgbClr val="C00000"/>
                </a:solidFill>
              </a:rPr>
              <a:t>宾补</a:t>
            </a:r>
            <a:endParaRPr lang="zh-CN" sz="1600" i="1" u="sng" baseline="-25000">
              <a:solidFill>
                <a:srgbClr val="C00000"/>
              </a:solidFill>
            </a:endParaRPr>
          </a:p>
        </p:txBody>
      </p:sp>
      <p:pic>
        <p:nvPicPr>
          <p:cNvPr id="9" name="图片 8"/>
          <p:cNvPicPr>
            <a:picLocks noChangeAspect="1"/>
          </p:cNvPicPr>
          <p:nvPr/>
        </p:nvPicPr>
        <p:blipFill>
          <a:blip r:embed="rId1"/>
          <a:srcRect b="10671"/>
          <a:stretch>
            <a:fillRect/>
          </a:stretch>
        </p:blipFill>
        <p:spPr>
          <a:xfrm>
            <a:off x="5519420" y="226060"/>
            <a:ext cx="3531235" cy="4568190"/>
          </a:xfrm>
          <a:prstGeom prst="rect">
            <a:avLst/>
          </a:prstGeom>
          <a:effectLst>
            <a:softEdge rad="355600"/>
          </a:effectLst>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descr="2-3.png"/>
          <p:cNvPicPr preferRelativeResize="0"/>
          <p:nvPr/>
        </p:nvPicPr>
        <p:blipFill>
          <a:blip r:embed="rId1">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0" y="-1932940"/>
            <a:ext cx="9034145" cy="70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接连接符 60"/>
          <p:cNvCxnSpPr/>
          <p:nvPr/>
        </p:nvCxnSpPr>
        <p:spPr>
          <a:xfrm>
            <a:off x="3056466" y="4140617"/>
            <a:ext cx="2952328" cy="0"/>
          </a:xfrm>
          <a:prstGeom prst="line">
            <a:avLst/>
          </a:prstGeom>
          <a:ln>
            <a:solidFill>
              <a:srgbClr val="FF0000">
                <a:alpha val="78000"/>
              </a:srgbClr>
            </a:solidFill>
            <a:prstDash val="dash"/>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285750" y="389890"/>
            <a:ext cx="8572500" cy="4483100"/>
          </a:xfrm>
          <a:prstGeom prst="rect">
            <a:avLst/>
          </a:prstGeom>
          <a:effectLst>
            <a:softEdge rad="635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par>
                                <p:cTn id="8" presetID="10" presetClass="entr" presetSubtype="0" fill="hold" nodeType="withEffect">
                                  <p:stCondLst>
                                    <p:cond delay="60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600"/>
                                        <p:tgtEl>
                                          <p:spTgt spid="63"/>
                                        </p:tgtEl>
                                      </p:cBhvr>
                                    </p:animEffect>
                                  </p:childTnLst>
                                </p:cTn>
                              </p:par>
                              <p:par>
                                <p:cTn id="11" presetID="8" presetClass="emph" presetSubtype="0" repeatCount="indefinite" fill="hold" nodeType="withEffect">
                                  <p:stCondLst>
                                    <p:cond delay="600"/>
                                  </p:stCondLst>
                                  <p:childTnLst>
                                    <p:animRot by="21600000">
                                      <p:cBhvr>
                                        <p:cTn id="12" dur="125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94970" y="778510"/>
            <a:ext cx="3943985" cy="2861310"/>
          </a:xfrm>
          <a:prstGeom prst="rect">
            <a:avLst/>
          </a:prstGeom>
          <a:noFill/>
        </p:spPr>
        <p:txBody>
          <a:bodyPr wrap="square" rtlCol="0" anchor="t">
            <a:spAutoFit/>
          </a:bodyPr>
          <a:p>
            <a:r>
              <a:rPr lang="zh-CN" altLang="en-US" b="1"/>
              <a:t>同志们、朋友们、女士们、先生们，大家好！</a:t>
            </a:r>
            <a:endParaRPr lang="zh-CN" altLang="en-US" b="1"/>
          </a:p>
          <a:p>
            <a:r>
              <a:rPr lang="zh-CN" altLang="en-US" b="1"/>
              <a:t>Comrades, friends, ladies and gentlemen, greetings to you all!</a:t>
            </a:r>
            <a:endParaRPr lang="zh-CN" altLang="en-US" b="1"/>
          </a:p>
          <a:p>
            <a:endParaRPr lang="zh-CN" altLang="en-US" b="1"/>
          </a:p>
          <a:p>
            <a:r>
              <a:rPr lang="zh-CN" altLang="en-US" b="1"/>
              <a:t>    2021年的脚步越来越近，我在北京向大家致以新年的美好祝福！</a:t>
            </a:r>
            <a:endParaRPr lang="zh-CN" altLang="en-US" b="1"/>
          </a:p>
          <a:p>
            <a:r>
              <a:rPr lang="zh-CN" altLang="en-US" b="1"/>
              <a:t>     The year 2021 is arriving. From China's capital Beijing, I extend my New Year wishes to you all!</a:t>
            </a:r>
            <a:endParaRPr lang="zh-CN" altLang="en-US" b="1"/>
          </a:p>
        </p:txBody>
      </p:sp>
      <p:sp>
        <p:nvSpPr>
          <p:cNvPr id="5" name="TextBox 4"/>
          <p:cNvSpPr txBox="1"/>
          <p:nvPr/>
        </p:nvSpPr>
        <p:spPr>
          <a:xfrm>
            <a:off x="471170" y="191135"/>
            <a:ext cx="180848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1.问候和祝愿</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51790" y="3821430"/>
            <a:ext cx="8440420" cy="829945"/>
          </a:xfrm>
          <a:prstGeom prst="rect">
            <a:avLst/>
          </a:prstGeom>
          <a:noFill/>
        </p:spPr>
        <p:txBody>
          <a:bodyPr wrap="square" rtlCol="0" anchor="t">
            <a:spAutoFit/>
          </a:bodyPr>
          <a:p>
            <a:pPr marL="285750" indent="-285750">
              <a:buFont typeface="Arial" panose="020B0604020202020204" pitchFamily="34" charset="0"/>
              <a:buChar char="•"/>
            </a:pPr>
            <a:r>
              <a:rPr lang="zh-CN" altLang="en-US" sz="1600" i="1">
                <a:solidFill>
                  <a:srgbClr val="002060"/>
                </a:solidFill>
              </a:rPr>
              <a:t>is arriving 进行时表将来时</a:t>
            </a:r>
            <a:endParaRPr lang="zh-CN" altLang="en-US" sz="1600" i="1">
              <a:solidFill>
                <a:srgbClr val="002060"/>
              </a:solidFill>
            </a:endParaRPr>
          </a:p>
          <a:p>
            <a:pPr marL="285750" indent="-285750">
              <a:buFont typeface="Arial" panose="020B0604020202020204" pitchFamily="34" charset="0"/>
              <a:buChar char="•"/>
            </a:pPr>
            <a:r>
              <a:rPr lang="zh-CN" altLang="en-US" sz="1600" i="1">
                <a:solidFill>
                  <a:srgbClr val="002060"/>
                </a:solidFill>
              </a:rPr>
              <a:t>extend  </a:t>
            </a:r>
            <a:r>
              <a:rPr lang="en-US" altLang="zh-CN" sz="1600" i="1">
                <a:solidFill>
                  <a:srgbClr val="002060"/>
                </a:solidFill>
              </a:rPr>
              <a:t>“提供；给予</a:t>
            </a:r>
            <a:r>
              <a:rPr lang="zh-CN" altLang="en-US" sz="1600" i="1">
                <a:solidFill>
                  <a:srgbClr val="002060"/>
                </a:solidFill>
              </a:rPr>
              <a:t>；发出；表达</a:t>
            </a:r>
            <a:r>
              <a:rPr lang="en-US" altLang="zh-CN" sz="1600" i="1">
                <a:solidFill>
                  <a:srgbClr val="002060"/>
                </a:solidFill>
              </a:rPr>
              <a:t>”</a:t>
            </a:r>
            <a:r>
              <a:rPr lang="zh-CN" altLang="en-US" sz="1600" i="1">
                <a:solidFill>
                  <a:srgbClr val="002060"/>
                </a:solidFill>
              </a:rPr>
              <a:t>（</a:t>
            </a:r>
            <a:r>
              <a:rPr lang="en-US" altLang="zh-CN" sz="1600" i="1">
                <a:solidFill>
                  <a:srgbClr val="002060"/>
                </a:solidFill>
              </a:rPr>
              <a:t>“</a:t>
            </a:r>
            <a:r>
              <a:rPr lang="zh-CN" altLang="en-US" sz="1600" i="1">
                <a:solidFill>
                  <a:srgbClr val="002060"/>
                </a:solidFill>
              </a:rPr>
              <a:t>表达</a:t>
            </a:r>
            <a:r>
              <a:rPr lang="en-US" altLang="zh-CN" sz="1600" i="1">
                <a:solidFill>
                  <a:srgbClr val="002060"/>
                </a:solidFill>
              </a:rPr>
              <a:t>...</a:t>
            </a:r>
            <a:r>
              <a:rPr lang="zh-CN" altLang="en-US" sz="1600" i="1">
                <a:solidFill>
                  <a:srgbClr val="002060"/>
                </a:solidFill>
              </a:rPr>
              <a:t>之情</a:t>
            </a:r>
            <a:r>
              <a:rPr lang="en-US" altLang="zh-CN" sz="1600" i="1">
                <a:solidFill>
                  <a:srgbClr val="002060"/>
                </a:solidFill>
              </a:rPr>
              <a:t>”</a:t>
            </a:r>
            <a:r>
              <a:rPr lang="zh-CN" altLang="en-US" sz="1600" i="1">
                <a:solidFill>
                  <a:srgbClr val="002060"/>
                </a:solidFill>
              </a:rPr>
              <a:t>还可用 </a:t>
            </a:r>
            <a:r>
              <a:rPr lang="en-US" altLang="zh-CN" sz="1600" i="1">
                <a:solidFill>
                  <a:srgbClr val="002060"/>
                </a:solidFill>
                <a:sym typeface="+mn-ea"/>
              </a:rPr>
              <a:t>express /convey/send</a:t>
            </a:r>
            <a:r>
              <a:rPr lang="zh-CN" altLang="en-US" sz="1600" i="1">
                <a:solidFill>
                  <a:srgbClr val="002060"/>
                </a:solidFill>
              </a:rPr>
              <a:t>）</a:t>
            </a:r>
            <a:r>
              <a:rPr lang="en-US" altLang="zh-CN" sz="1600" i="1">
                <a:solidFill>
                  <a:srgbClr val="002060"/>
                </a:solidFill>
              </a:rPr>
              <a:t>        </a:t>
            </a:r>
            <a:endParaRPr lang="en-US" altLang="zh-CN" sz="1600" i="1">
              <a:solidFill>
                <a:srgbClr val="002060"/>
              </a:solidFill>
            </a:endParaRPr>
          </a:p>
          <a:p>
            <a:pPr indent="0">
              <a:buFont typeface="Arial" panose="020B0604020202020204" pitchFamily="34" charset="0"/>
              <a:buNone/>
            </a:pPr>
            <a:r>
              <a:rPr lang="en-US" altLang="zh-CN" sz="1600" i="1">
                <a:solidFill>
                  <a:srgbClr val="002060"/>
                </a:solidFill>
              </a:rPr>
              <a:t>        to extend an invitation 发出邀请</a:t>
            </a:r>
            <a:endParaRPr lang="en-US" altLang="zh-CN" sz="1600" i="1">
              <a:solidFill>
                <a:srgbClr val="002060"/>
              </a:solidFill>
            </a:endParaRPr>
          </a:p>
        </p:txBody>
      </p:sp>
      <p:pic>
        <p:nvPicPr>
          <p:cNvPr id="8" name="图片 7"/>
          <p:cNvPicPr>
            <a:picLocks noChangeAspect="1"/>
          </p:cNvPicPr>
          <p:nvPr/>
        </p:nvPicPr>
        <p:blipFill>
          <a:blip r:embed="rId1"/>
          <a:stretch>
            <a:fillRect/>
          </a:stretch>
        </p:blipFill>
        <p:spPr>
          <a:xfrm>
            <a:off x="4415155" y="778510"/>
            <a:ext cx="4324985" cy="2899410"/>
          </a:xfrm>
          <a:prstGeom prst="rect">
            <a:avLst/>
          </a:prstGeom>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95605" y="1240155"/>
            <a:ext cx="5192395" cy="1476375"/>
          </a:xfrm>
          <a:prstGeom prst="rect">
            <a:avLst/>
          </a:prstGeom>
          <a:noFill/>
        </p:spPr>
        <p:txBody>
          <a:bodyPr wrap="square" rtlCol="0" anchor="t">
            <a:spAutoFit/>
          </a:bodyPr>
          <a:p>
            <a:r>
              <a:rPr lang="zh-CN" altLang="en-US" b="1"/>
              <a:t>     2020 was an extraordinary year. </a:t>
            </a:r>
            <a:r>
              <a:rPr lang="zh-CN" altLang="en-US" b="1" u="sng"/>
              <a:t>Facing</a:t>
            </a:r>
            <a:r>
              <a:rPr lang="zh-CN" altLang="en-US" b="1" u="sng" baseline="-25000">
                <a:solidFill>
                  <a:srgbClr val="C00000"/>
                </a:solidFill>
              </a:rPr>
              <a:t>现在分词作状语</a:t>
            </a:r>
            <a:r>
              <a:rPr lang="zh-CN" altLang="en-US" b="1"/>
              <a:t> the sudden coronavirus pandemic, we put people and their lives first to interpret the great love among humans. With solidarity and resilience, we wrote the epic of our fight against the pandemic.</a:t>
            </a:r>
            <a:endParaRPr lang="zh-CN" altLang="en-US" b="1"/>
          </a:p>
        </p:txBody>
      </p:sp>
      <p:sp>
        <p:nvSpPr>
          <p:cNvPr id="5"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2. 抗疫精神</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51790" y="2717800"/>
            <a:ext cx="4970780" cy="207645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extraordinary /ɪkˈstrɔːdnri/ adj. 非凡的；特别的</a:t>
            </a:r>
            <a:endParaRPr lang="zh-CN" altLang="en-US" sz="1600" i="1">
              <a:solidFill>
                <a:srgbClr val="002060"/>
              </a:solidFill>
            </a:endParaRPr>
          </a:p>
          <a:p>
            <a:pPr indent="0" fontAlgn="auto">
              <a:lnSpc>
                <a:spcPts val="1720"/>
              </a:lnSpc>
              <a:buFont typeface="Arial" panose="020B0604020202020204" pitchFamily="34" charset="0"/>
              <a:buNone/>
            </a:pPr>
            <a:r>
              <a:rPr lang="zh-CN" altLang="en-US" sz="1600" i="1">
                <a:solidFill>
                  <a:srgbClr val="002060"/>
                </a:solidFill>
              </a:rPr>
              <a:t>               </a:t>
            </a:r>
            <a:r>
              <a:rPr lang="en-US" altLang="zh-CN" sz="1600" i="1">
                <a:solidFill>
                  <a:srgbClr val="002060"/>
                </a:solidFill>
              </a:rPr>
              <a:t>= </a:t>
            </a:r>
            <a:r>
              <a:rPr lang="zh-CN" altLang="en-US" sz="1600" i="1">
                <a:solidFill>
                  <a:srgbClr val="002060"/>
                </a:solidFill>
              </a:rPr>
              <a:t>special </a:t>
            </a:r>
            <a:r>
              <a:rPr lang="en-US" altLang="zh-CN" sz="1600" i="1">
                <a:solidFill>
                  <a:srgbClr val="002060"/>
                </a:solidFill>
              </a:rPr>
              <a:t>/ </a:t>
            </a:r>
            <a:r>
              <a:rPr lang="zh-CN" altLang="en-US" sz="1600" i="1">
                <a:solidFill>
                  <a:srgbClr val="002060"/>
                </a:solidFill>
              </a:rPr>
              <a:t>eventful</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coronavirus /kəˈrəʊnəvaɪrəs/ n. 冠状病毒</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pandemic /pænˈdemɪk/ n. （全国或全球性）流行病</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put </a:t>
            </a:r>
            <a:r>
              <a:rPr lang="en-US" altLang="zh-CN" sz="1600" i="1">
                <a:solidFill>
                  <a:srgbClr val="002060"/>
                </a:solidFill>
              </a:rPr>
              <a:t>...</a:t>
            </a:r>
            <a:r>
              <a:rPr lang="zh-CN" altLang="en-US" sz="1600" i="1">
                <a:solidFill>
                  <a:srgbClr val="002060"/>
                </a:solidFill>
              </a:rPr>
              <a:t> first 把……放在第一位</a:t>
            </a:r>
            <a:endParaRPr lang="zh-CN" altLang="en-US"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 interpret  /ɪnˈtɜːprət/ v. 诠释；说明</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solidarity /ˌsɒlɪˈdærəti/ n. 团结，团结一致</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resilience /rɪˈzɪliəns/ n. 恢复力；弹力；顺应力</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epic /ˈepɪk/ n. 叙事诗；史诗</a:t>
            </a:r>
            <a:endParaRPr sz="1600" i="1">
              <a:solidFill>
                <a:srgbClr val="002060"/>
              </a:solidFill>
            </a:endParaRPr>
          </a:p>
        </p:txBody>
      </p:sp>
      <p:sp>
        <p:nvSpPr>
          <p:cNvPr id="8" name="文本框 7"/>
          <p:cNvSpPr txBox="1"/>
          <p:nvPr/>
        </p:nvSpPr>
        <p:spPr>
          <a:xfrm>
            <a:off x="351790" y="677545"/>
            <a:ext cx="8420100" cy="645160"/>
          </a:xfrm>
          <a:prstGeom prst="rect">
            <a:avLst/>
          </a:prstGeom>
          <a:noFill/>
        </p:spPr>
        <p:txBody>
          <a:bodyPr wrap="square" rtlCol="0" anchor="t">
            <a:spAutoFit/>
          </a:bodyPr>
          <a:p>
            <a:r>
              <a:rPr lang="en-US" altLang="zh-CN" b="1">
                <a:sym typeface="+mn-ea"/>
              </a:rPr>
              <a:t>     </a:t>
            </a:r>
            <a:r>
              <a:rPr lang="zh-CN" altLang="en-US" b="1">
                <a:sym typeface="+mn-ea"/>
              </a:rPr>
              <a:t>2020年是极不平凡的一年。面对突如其来的新冠肺炎疫情，我们以人民至上、生命至上诠释了人间大爱，用众志成城、坚忍不拔书写了抗疫史诗。 </a:t>
            </a:r>
            <a:endParaRPr lang="zh-CN" altLang="en-US"/>
          </a:p>
        </p:txBody>
      </p:sp>
      <p:pic>
        <p:nvPicPr>
          <p:cNvPr id="9" name="图片 8"/>
          <p:cNvPicPr>
            <a:picLocks noChangeAspect="1"/>
          </p:cNvPicPr>
          <p:nvPr/>
        </p:nvPicPr>
        <p:blipFill>
          <a:blip r:embed="rId1"/>
          <a:stretch>
            <a:fillRect/>
          </a:stretch>
        </p:blipFill>
        <p:spPr>
          <a:xfrm>
            <a:off x="5323205" y="1842135"/>
            <a:ext cx="3512185" cy="2494280"/>
          </a:xfrm>
          <a:prstGeom prst="rect">
            <a:avLst/>
          </a:prstGeom>
          <a:effectLst>
            <a:softEdge rad="203200"/>
          </a:effectLst>
        </p:spPr>
      </p:pic>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ppt_x</p:attrName>
                                        </p:attrNameLst>
                                      </p:cBhvr>
                                      <p:tavLst>
                                        <p:tav tm="0">
                                          <p:val>
                                            <p:strVal val="#ppt_x-.2"/>
                                          </p:val>
                                        </p:tav>
                                        <p:tav tm="100000">
                                          <p:val>
                                            <p:strVal val="#ppt_x"/>
                                          </p:val>
                                        </p:tav>
                                      </p:tavLst>
                                    </p:anim>
                                    <p:anim calcmode="lin" valueType="num">
                                      <p:cBhvr>
                                        <p:cTn id="19"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4" grpId="0"/>
      <p:bldP spid="4"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713105"/>
            <a:ext cx="8357235" cy="1753235"/>
          </a:xfrm>
          <a:prstGeom prst="rect">
            <a:avLst/>
          </a:prstGeom>
          <a:noFill/>
        </p:spPr>
        <p:txBody>
          <a:bodyPr wrap="square" rtlCol="0" anchor="t">
            <a:spAutoFit/>
          </a:bodyPr>
          <a:p>
            <a:r>
              <a:rPr lang="zh-CN" altLang="en-US" b="1"/>
              <a:t>在共克时艰的日子里，有逆行出征的豪迈，有顽强不屈的坚守，有患难与共的担当，有英勇无畏的牺牲，有守望相助的感动。</a:t>
            </a:r>
            <a:endParaRPr lang="zh-CN" altLang="en-US" b="1"/>
          </a:p>
          <a:p>
            <a:r>
              <a:rPr lang="zh-CN" altLang="en-US" b="1"/>
              <a:t>During the days </a:t>
            </a:r>
            <a:r>
              <a:rPr lang="zh-CN" altLang="en-US" b="1" u="sng"/>
              <a:t>when we addressed the hardships together</a:t>
            </a:r>
            <a:r>
              <a:rPr lang="zh-CN" altLang="en-US" b="1" u="sng" baseline="-25000">
                <a:solidFill>
                  <a:srgbClr val="C00000"/>
                </a:solidFill>
              </a:rPr>
              <a:t>定语从句</a:t>
            </a:r>
            <a:r>
              <a:rPr lang="zh-CN" altLang="en-US" b="1"/>
              <a:t>, we saw the heroic spirit of marching straight to the frontlines, holding posts with tenacity, taking responsibility to get through thick and thin, sacrifices with bravery, and touching moments of helping each other. </a:t>
            </a:r>
            <a:endParaRPr lang="zh-CN" altLang="en-US" b="1"/>
          </a:p>
        </p:txBody>
      </p:sp>
      <p:sp>
        <p:nvSpPr>
          <p:cNvPr id="5" name="TextBox 4"/>
          <p:cNvSpPr txBox="1"/>
          <p:nvPr/>
        </p:nvSpPr>
        <p:spPr>
          <a:xfrm>
            <a:off x="565785" y="226060"/>
            <a:ext cx="1531620" cy="398780"/>
          </a:xfrm>
          <a:prstGeom prst="rect">
            <a:avLst/>
          </a:prstGeom>
          <a:noFill/>
        </p:spPr>
        <p:txBody>
          <a:bodyPr wrap="square" rtlCol="0">
            <a:spAutoFit/>
          </a:bodyPr>
          <a:lstStyle/>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2. 抗疫精神</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27660" y="2702560"/>
            <a:ext cx="4667250" cy="185547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address /əˈdres/ v. 设法解决</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heroic /həˈrəʊɪk/ adj. 英雄的；英勇的</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march /mɑːtʃ/ vi. （坚定地向某地）前进；行军</a:t>
            </a:r>
            <a:endParaRPr lang="zh-CN" altLang="en-US"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frontline /ˈfrʌntˌlaɪn/ n. 前线；锋线</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hold posts坚守岗位；守住阵地</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 tenacity /təˈnæsəti/ n. 韧性；不屈不挠</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get through thick and thin不畏艰险；风雨同舟</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sacrifice/ˈsækrɪfaɪs/ n. 牺牲 v. 牺牲；奉献</a:t>
            </a:r>
            <a:endParaRPr sz="1600" i="1">
              <a:solidFill>
                <a:srgbClr val="002060"/>
              </a:solidFill>
            </a:endParaRPr>
          </a:p>
        </p:txBody>
      </p:sp>
      <p:pic>
        <p:nvPicPr>
          <p:cNvPr id="47" name="图片 46"/>
          <p:cNvPicPr>
            <a:picLocks noChangeAspect="1"/>
          </p:cNvPicPr>
          <p:nvPr/>
        </p:nvPicPr>
        <p:blipFill>
          <a:blip r:embed="rId1"/>
          <a:srcRect l="39083" t="17236"/>
          <a:stretch>
            <a:fillRect/>
          </a:stretch>
        </p:blipFill>
        <p:spPr>
          <a:xfrm>
            <a:off x="5198745" y="2230755"/>
            <a:ext cx="3510280" cy="2444750"/>
          </a:xfrm>
          <a:prstGeom prst="rect">
            <a:avLst/>
          </a:prstGeom>
          <a:effectLst>
            <a:softEdge rad="139700"/>
          </a:effectLst>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4" grpId="0"/>
      <p:bldP spid="4" grpId="1"/>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34745" y="1886585"/>
            <a:ext cx="736600" cy="1053465"/>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排比</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3" name="文本框 2"/>
          <p:cNvSpPr txBox="1"/>
          <p:nvPr/>
        </p:nvSpPr>
        <p:spPr>
          <a:xfrm>
            <a:off x="1984375" y="487680"/>
            <a:ext cx="6765925" cy="1753235"/>
          </a:xfrm>
          <a:prstGeom prst="rect">
            <a:avLst/>
          </a:prstGeom>
          <a:noFill/>
        </p:spPr>
        <p:txBody>
          <a:bodyPr wrap="square" rtlCol="0" anchor="t">
            <a:spAutoFit/>
          </a:bodyPr>
          <a:p>
            <a:r>
              <a:rPr lang="zh-CN" altLang="en-US" b="1"/>
              <a:t>在共克时艰的日子里，有逆行出征的豪迈，有顽强不屈的坚守，有患难与共的担当，有英勇无畏的牺牲，有守望相助的感动。</a:t>
            </a:r>
            <a:endParaRPr lang="zh-CN" altLang="en-US" b="1"/>
          </a:p>
          <a:p>
            <a:r>
              <a:rPr lang="zh-CN" altLang="en-US" b="1"/>
              <a:t>During the days when we addressed the hardships together, we saw the heroic spirit of </a:t>
            </a:r>
            <a:r>
              <a:rPr lang="zh-CN" altLang="en-US" b="1" u="sng"/>
              <a:t>marching straight to the frontlines</a:t>
            </a:r>
            <a:r>
              <a:rPr lang="zh-CN" altLang="en-US" b="1"/>
              <a:t>, </a:t>
            </a:r>
            <a:r>
              <a:rPr lang="zh-CN" altLang="en-US" b="1" u="sng"/>
              <a:t>holding posts with tenacity</a:t>
            </a:r>
            <a:r>
              <a:rPr lang="zh-CN" altLang="en-US" b="1"/>
              <a:t>, </a:t>
            </a:r>
            <a:r>
              <a:rPr lang="zh-CN" altLang="en-US" b="1" u="sng"/>
              <a:t>taking responsibility to get through thick and thin</a:t>
            </a:r>
            <a:r>
              <a:rPr lang="zh-CN" altLang="en-US" b="1"/>
              <a:t>, </a:t>
            </a:r>
            <a:r>
              <a:rPr lang="zh-CN" altLang="en-US" b="1" u="sng"/>
              <a:t>sacrifices with bravery</a:t>
            </a:r>
            <a:r>
              <a:rPr lang="zh-CN" altLang="en-US" b="1"/>
              <a:t>, and </a:t>
            </a:r>
            <a:r>
              <a:rPr lang="zh-CN" altLang="en-US" b="1" u="sng"/>
              <a:t>touching moments of helping each other</a:t>
            </a:r>
            <a:r>
              <a:rPr lang="zh-CN" altLang="en-US" b="1"/>
              <a:t>. </a:t>
            </a:r>
            <a:endParaRPr lang="zh-CN" altLang="en-US" b="1"/>
          </a:p>
        </p:txBody>
      </p:sp>
      <p:sp>
        <p:nvSpPr>
          <p:cNvPr id="4" name="文本框 3"/>
          <p:cNvSpPr txBox="1"/>
          <p:nvPr/>
        </p:nvSpPr>
        <p:spPr>
          <a:xfrm>
            <a:off x="1984375" y="2240915"/>
            <a:ext cx="6765925" cy="2553335"/>
          </a:xfrm>
          <a:prstGeom prst="rect">
            <a:avLst/>
          </a:prstGeom>
          <a:noFill/>
        </p:spPr>
        <p:txBody>
          <a:bodyPr wrap="square" rtlCol="0" anchor="t">
            <a:spAutoFit/>
          </a:bodyPr>
          <a:p>
            <a:r>
              <a:rPr lang="en-US" sz="1600" i="1">
                <a:solidFill>
                  <a:srgbClr val="002060"/>
                </a:solidFill>
              </a:rPr>
              <a:t>       </a:t>
            </a:r>
            <a:r>
              <a:rPr sz="1600" i="1">
                <a:solidFill>
                  <a:srgbClr val="002060"/>
                </a:solidFill>
              </a:rPr>
              <a:t>“有逆行出征的豪迈，有顽强不屈的坚守，有患难与共的担当，有英勇无畏的牺牲，有守望相助的感动”，这是典型汉语无主语句型，而且每一个分句的核心名词都比较抽象，直接转换成英文抽象名词不地道。</a:t>
            </a:r>
            <a:endParaRPr sz="1600" i="1">
              <a:solidFill>
                <a:srgbClr val="002060"/>
              </a:solidFill>
            </a:endParaRPr>
          </a:p>
          <a:p>
            <a:r>
              <a:rPr sz="1600" i="1">
                <a:solidFill>
                  <a:srgbClr val="002060"/>
                </a:solidFill>
              </a:rPr>
              <a:t>       英文翻译时，把汉语</a:t>
            </a:r>
            <a:r>
              <a:rPr lang="zh-CN" sz="1600" i="1">
                <a:solidFill>
                  <a:srgbClr val="002060"/>
                </a:solidFill>
              </a:rPr>
              <a:t>的</a:t>
            </a:r>
            <a:r>
              <a:rPr sz="1600" i="1">
                <a:solidFill>
                  <a:srgbClr val="002060"/>
                </a:solidFill>
              </a:rPr>
              <a:t>抽象名词 </a:t>
            </a:r>
            <a:r>
              <a:rPr lang="en-US" sz="1600" i="1">
                <a:solidFill>
                  <a:srgbClr val="002060"/>
                </a:solidFill>
              </a:rPr>
              <a:t>“</a:t>
            </a:r>
            <a:r>
              <a:rPr sz="1600" i="1">
                <a:solidFill>
                  <a:srgbClr val="002060"/>
                </a:solidFill>
              </a:rPr>
              <a:t>豪迈</a:t>
            </a:r>
            <a:r>
              <a:rPr lang="zh-CN" sz="1600" i="1">
                <a:solidFill>
                  <a:srgbClr val="002060"/>
                </a:solidFill>
              </a:rPr>
              <a:t>，</a:t>
            </a:r>
            <a:r>
              <a:rPr sz="1600" i="1">
                <a:solidFill>
                  <a:srgbClr val="002060"/>
                </a:solidFill>
              </a:rPr>
              <a:t>坚守，担当，牺牲，感动</a:t>
            </a:r>
            <a:r>
              <a:rPr lang="en-US" sz="1600" i="1">
                <a:solidFill>
                  <a:srgbClr val="002060"/>
                </a:solidFill>
              </a:rPr>
              <a:t>”</a:t>
            </a:r>
            <a:r>
              <a:rPr sz="1600" i="1">
                <a:solidFill>
                  <a:srgbClr val="002060"/>
                </a:solidFill>
              </a:rPr>
              <a:t>归纳为“spirit 精神”，再用并列</a:t>
            </a:r>
            <a:r>
              <a:rPr lang="zh-CN" sz="1600" i="1">
                <a:solidFill>
                  <a:srgbClr val="002060"/>
                </a:solidFill>
              </a:rPr>
              <a:t>介宾结构</a:t>
            </a:r>
            <a:r>
              <a:rPr sz="1600" i="1">
                <a:solidFill>
                  <a:srgbClr val="002060"/>
                </a:solidFill>
              </a:rPr>
              <a:t>解释这些精神，更符合英文表达习惯！</a:t>
            </a:r>
            <a:endParaRPr sz="1600" i="1">
              <a:solidFill>
                <a:srgbClr val="002060"/>
              </a:solidFill>
            </a:endParaRPr>
          </a:p>
          <a:p>
            <a:r>
              <a:rPr sz="1600" i="1">
                <a:solidFill>
                  <a:srgbClr val="002060"/>
                </a:solidFill>
              </a:rPr>
              <a:t>       </a:t>
            </a:r>
            <a:r>
              <a:rPr sz="1600" i="1">
                <a:solidFill>
                  <a:schemeClr val="tx1"/>
                </a:solidFill>
              </a:rPr>
              <a:t>英语中的Parallelism和汉语里的排比</a:t>
            </a:r>
            <a:r>
              <a:rPr sz="1600" b="1" i="1">
                <a:solidFill>
                  <a:srgbClr val="C00000"/>
                </a:solidFill>
              </a:rPr>
              <a:t>相同点表现在</a:t>
            </a:r>
            <a:r>
              <a:rPr sz="1600" i="1">
                <a:solidFill>
                  <a:schemeClr val="tx1"/>
                </a:solidFill>
              </a:rPr>
              <a:t>：它们都是把结构相同或相似，语义相关，语气一致的几个词、词组或句子排列成串，形成一个整体，也都是为了增强语言的表达能力，使文章在语言和思想上更具表现力。</a:t>
            </a:r>
            <a:r>
              <a:rPr sz="1600" b="1" i="1">
                <a:solidFill>
                  <a:srgbClr val="C00000"/>
                </a:solidFill>
              </a:rPr>
              <a:t>不同之处在于</a:t>
            </a:r>
            <a:r>
              <a:rPr sz="1600" i="1">
                <a:solidFill>
                  <a:schemeClr val="tx1"/>
                </a:solidFill>
              </a:rPr>
              <a:t>英语中的Parallelism要求两个或两个以上的词语或句子来构成，而汉语则需要三个或三个以上才能构成。</a:t>
            </a:r>
            <a:endParaRPr sz="1600" i="1">
              <a:solidFill>
                <a:schemeClr val="tx1"/>
              </a:solidFill>
            </a:endParaRPr>
          </a:p>
        </p:txBody>
      </p:sp>
      <p:sp>
        <p:nvSpPr>
          <p:cNvPr id="9" name="圆角矩形 8"/>
          <p:cNvSpPr/>
          <p:nvPr/>
        </p:nvSpPr>
        <p:spPr>
          <a:xfrm>
            <a:off x="2054860" y="1347470"/>
            <a:ext cx="1511300" cy="25717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horizontal)">
                                      <p:cBhvr>
                                        <p:cTn id="21" dur="500"/>
                                        <p:tgtEl>
                                          <p:spTgt spid="4">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linds(horizont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blinds(horizontal)">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 y="226060"/>
            <a:ext cx="1884045" cy="451485"/>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cxnSp>
        <p:nvCxnSpPr>
          <p:cNvPr id="6" name="直接连接符 5"/>
          <p:cNvCxnSpPr/>
          <p:nvPr/>
        </p:nvCxnSpPr>
        <p:spPr>
          <a:xfrm>
            <a:off x="107315" y="699135"/>
            <a:ext cx="2448560" cy="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3" name="文本框 2"/>
          <p:cNvSpPr txBox="1"/>
          <p:nvPr/>
        </p:nvSpPr>
        <p:spPr>
          <a:xfrm>
            <a:off x="351790" y="677545"/>
            <a:ext cx="8441055" cy="2306955"/>
          </a:xfrm>
          <a:prstGeom prst="rect">
            <a:avLst/>
          </a:prstGeom>
          <a:noFill/>
        </p:spPr>
        <p:txBody>
          <a:bodyPr wrap="square" rtlCol="0" anchor="t">
            <a:spAutoFit/>
          </a:bodyPr>
          <a:p>
            <a:r>
              <a:rPr lang="zh-CN" altLang="en-US" b="1"/>
              <a:t>从白衣天使到人民子弟兵，从科研人员到社区工作者，从志愿者到工程建设者，从古稀老人到“90后”、“00后”青年一代，无数人以生命赴使命、用挚爱护苍生，将涓滴之力汇聚成磅礴伟力，构筑起守护生命的铜墙铁壁。</a:t>
            </a:r>
            <a:endParaRPr lang="zh-CN" altLang="en-US" b="1"/>
          </a:p>
          <a:p>
            <a:r>
              <a:rPr lang="zh-CN" altLang="en-US" b="1"/>
              <a:t>From medical workers to the people's army, from scientific researchers to community workers, from volunteers to those </a:t>
            </a:r>
            <a:r>
              <a:rPr lang="zh-CN" altLang="en-US" b="1" u="sng"/>
              <a:t>who built the projects</a:t>
            </a:r>
            <a:r>
              <a:rPr lang="zh-CN" altLang="en-US" b="1" u="sng" baseline="-25000">
                <a:solidFill>
                  <a:srgbClr val="C00000"/>
                </a:solidFill>
                <a:sym typeface="+mn-ea"/>
              </a:rPr>
              <a:t>定语从句</a:t>
            </a:r>
            <a:r>
              <a:rPr lang="zh-CN" altLang="en-US" b="1"/>
              <a:t>, from seniors to youths born after the 1990s and 2000s, numerous people fulfilled their missions at the cost of their lives and protected humanity with sincere love. They pooled their drops of strength into tremendous power and built an iron wall to safeguard lives. </a:t>
            </a:r>
            <a:endParaRPr lang="zh-CN" altLang="en-US" b="1"/>
          </a:p>
        </p:txBody>
      </p:sp>
      <p:sp>
        <p:nvSpPr>
          <p:cNvPr id="4" name="TextBox 4"/>
          <p:cNvSpPr txBox="1"/>
          <p:nvPr/>
        </p:nvSpPr>
        <p:spPr>
          <a:xfrm>
            <a:off x="565785" y="226060"/>
            <a:ext cx="1531620" cy="398780"/>
          </a:xfrm>
          <a:prstGeom prst="rect">
            <a:avLst/>
          </a:prstGeom>
          <a:noFill/>
        </p:spPr>
        <p:txBody>
          <a:bodyPr wrap="square" rtlCol="0">
            <a:spAutoFit/>
          </a:bodyPr>
          <a:p>
            <a:pPr algn="l">
              <a:defRPr/>
            </a:pPr>
            <a:r>
              <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rPr>
              <a:t>2. 抗疫精神</a:t>
            </a:r>
            <a:endParaRPr lang="en-US" altLang="zh-CN" sz="2000" kern="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219575" y="3107055"/>
            <a:ext cx="4573270" cy="1414780"/>
          </a:xfrm>
          <a:prstGeom prst="rect">
            <a:avLst/>
          </a:prstGeom>
          <a:noFill/>
        </p:spPr>
        <p:txBody>
          <a:bodyPr wrap="square" rtlCol="0" anchor="t">
            <a:spAutoFit/>
          </a:bodyPr>
          <a:p>
            <a:pPr marL="285750" indent="-285750" fontAlgn="auto">
              <a:lnSpc>
                <a:spcPts val="1720"/>
              </a:lnSpc>
              <a:buFont typeface="Arial" panose="020B0604020202020204" pitchFamily="34" charset="0"/>
              <a:buChar char="•"/>
            </a:pPr>
            <a:r>
              <a:rPr lang="zh-CN" altLang="en-US" sz="1600" i="1">
                <a:solidFill>
                  <a:srgbClr val="002060"/>
                </a:solidFill>
              </a:rPr>
              <a:t>numerous /ˈnjuːmərəs/adj.  众多的；许多的</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fulfill /fʊlˈfɪl/ vt. 履行；实现；满足</a:t>
            </a:r>
            <a:endParaRPr lang="zh-CN" altLang="en-US" sz="1600" i="1">
              <a:solidFill>
                <a:srgbClr val="002060"/>
              </a:solidFill>
            </a:endParaRPr>
          </a:p>
          <a:p>
            <a:pPr marL="285750" indent="-285750" fontAlgn="auto">
              <a:lnSpc>
                <a:spcPts val="1720"/>
              </a:lnSpc>
              <a:buFont typeface="Arial" panose="020B0604020202020204" pitchFamily="34" charset="0"/>
              <a:buChar char="•"/>
            </a:pPr>
            <a:r>
              <a:rPr lang="zh-CN" altLang="en-US" sz="1600" i="1">
                <a:solidFill>
                  <a:srgbClr val="002060"/>
                </a:solidFill>
              </a:rPr>
              <a:t>mission/ˈmɪʃn/ n. 使命，任务</a:t>
            </a:r>
            <a:endParaRPr lang="zh-CN" altLang="en-US"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pool /puːl/ n. </a:t>
            </a:r>
            <a:r>
              <a:rPr sz="1600" i="1">
                <a:solidFill>
                  <a:srgbClr val="002060"/>
                </a:solidFill>
                <a:sym typeface="+mn-ea"/>
              </a:rPr>
              <a:t>水塘</a:t>
            </a:r>
            <a:r>
              <a:rPr sz="1600" i="1">
                <a:solidFill>
                  <a:srgbClr val="002060"/>
                </a:solidFill>
              </a:rPr>
              <a:t>；</a:t>
            </a:r>
            <a:r>
              <a:rPr sz="1600" i="1">
                <a:solidFill>
                  <a:srgbClr val="002060"/>
                </a:solidFill>
                <a:sym typeface="+mn-ea"/>
              </a:rPr>
              <a:t>联营</a:t>
            </a:r>
            <a:r>
              <a:rPr sz="1600" i="1">
                <a:solidFill>
                  <a:srgbClr val="002060"/>
                </a:solidFill>
              </a:rPr>
              <a:t>；vi. 联营</a:t>
            </a:r>
            <a:r>
              <a:rPr lang="zh-CN" sz="1600" i="1">
                <a:solidFill>
                  <a:srgbClr val="002060"/>
                </a:solidFill>
              </a:rPr>
              <a:t>；</a:t>
            </a:r>
            <a:r>
              <a:rPr sz="1600" i="1">
                <a:solidFill>
                  <a:srgbClr val="002060"/>
                </a:solidFill>
              </a:rPr>
              <a:t>集中(资金、知识或设备，供大家分享)</a:t>
            </a:r>
            <a:endParaRPr sz="1600" i="1">
              <a:solidFill>
                <a:srgbClr val="002060"/>
              </a:solidFill>
            </a:endParaRPr>
          </a:p>
          <a:p>
            <a:pPr marL="285750" indent="-285750" fontAlgn="auto">
              <a:lnSpc>
                <a:spcPts val="1720"/>
              </a:lnSpc>
              <a:buFont typeface="Arial" panose="020B0604020202020204" pitchFamily="34" charset="0"/>
              <a:buChar char="•"/>
            </a:pPr>
            <a:r>
              <a:rPr sz="1600" i="1">
                <a:solidFill>
                  <a:srgbClr val="002060"/>
                </a:solidFill>
              </a:rPr>
              <a:t>tremendous /trəˈmendəs/adj. 极大的；惊人的</a:t>
            </a:r>
            <a:endParaRPr sz="1600" i="1">
              <a:solidFill>
                <a:srgbClr val="002060"/>
              </a:solidFill>
            </a:endParaRPr>
          </a:p>
        </p:txBody>
      </p:sp>
      <p:pic>
        <p:nvPicPr>
          <p:cNvPr id="8" name="图片 7"/>
          <p:cNvPicPr>
            <a:picLocks noChangeAspect="1"/>
          </p:cNvPicPr>
          <p:nvPr/>
        </p:nvPicPr>
        <p:blipFill>
          <a:blip r:embed="rId1"/>
          <a:stretch>
            <a:fillRect/>
          </a:stretch>
        </p:blipFill>
        <p:spPr>
          <a:xfrm>
            <a:off x="565785" y="2962275"/>
            <a:ext cx="3425825" cy="1831975"/>
          </a:xfrm>
          <a:prstGeom prst="rect">
            <a:avLst/>
          </a:prstGeom>
        </p:spPr>
      </p:pic>
      <p:sp>
        <p:nvSpPr>
          <p:cNvPr id="9" name="文本框 8"/>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275" y="1347614"/>
            <a:ext cx="666328" cy="2132120"/>
          </a:xfrm>
          <a:prstGeom prst="rect">
            <a:avLst/>
          </a:prstGeom>
          <a:solidFill>
            <a:srgbClr val="FF0000"/>
          </a:solidFill>
          <a:ln w="25400" cap="flat" cmpd="sng" algn="ctr">
            <a:noFill/>
            <a:prstDash val="solid"/>
          </a:ln>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5" name="TextBox 4"/>
          <p:cNvSpPr txBox="1"/>
          <p:nvPr/>
        </p:nvSpPr>
        <p:spPr>
          <a:xfrm>
            <a:off x="468705" y="1596658"/>
            <a:ext cx="666328" cy="1753235"/>
          </a:xfrm>
          <a:prstGeom prst="rect">
            <a:avLst/>
          </a:prstGeom>
          <a:noFill/>
        </p:spPr>
        <p:txBody>
          <a:bodyPr wrap="square" rtlCol="0">
            <a:spAutoFit/>
          </a:bodyPr>
          <a:lstStyle/>
          <a:p>
            <a:pPr algn="ctr">
              <a:defRPr/>
            </a:pPr>
            <a:r>
              <a:rPr lang="zh-CN" altLang="en-US" sz="3600" kern="0" dirty="0">
                <a:pattFill prst="horzBrick">
                  <a:fgClr>
                    <a:srgbClr val="FAE6D2"/>
                  </a:fgClr>
                  <a:bgClr>
                    <a:schemeClr val="bg1"/>
                  </a:bgClr>
                </a:pattFill>
                <a:latin typeface="华文新魏" panose="02010800040101010101" charset="-122"/>
                <a:ea typeface="华文新魏" panose="02010800040101010101" charset="-122"/>
              </a:rPr>
              <a:t>修辞格</a:t>
            </a:r>
            <a:endParaRPr lang="zh-CN" altLang="en-US" sz="3600" kern="0" dirty="0">
              <a:pattFill prst="horzBrick">
                <a:fgClr>
                  <a:srgbClr val="FAE6D2"/>
                </a:fgClr>
                <a:bgClr>
                  <a:schemeClr val="bg1"/>
                </a:bgClr>
              </a:pattFill>
              <a:latin typeface="华文新魏" panose="02010800040101010101" charset="-122"/>
              <a:ea typeface="华文新魏" panose="02010800040101010101" charset="-122"/>
            </a:endParaRPr>
          </a:p>
        </p:txBody>
      </p:sp>
      <p:cxnSp>
        <p:nvCxnSpPr>
          <p:cNvPr id="6" name="直接连接符 5"/>
          <p:cNvCxnSpPr/>
          <p:nvPr/>
        </p:nvCxnSpPr>
        <p:spPr>
          <a:xfrm>
            <a:off x="1115695" y="1347470"/>
            <a:ext cx="0" cy="2160270"/>
          </a:xfrm>
          <a:prstGeom prst="line">
            <a:avLst/>
          </a:prstGeom>
          <a:noFill/>
          <a:ln w="9525" cap="flat" cmpd="sng" algn="ctr">
            <a:solidFill>
              <a:srgbClr val="FF0000"/>
            </a:solidFill>
            <a:prstDash val="solid"/>
          </a:ln>
          <a:effectLst/>
        </p:spPr>
      </p:cxnSp>
      <p:sp>
        <p:nvSpPr>
          <p:cNvPr id="7" name="矩形 6"/>
          <p:cNvSpPr/>
          <p:nvPr/>
        </p:nvSpPr>
        <p:spPr>
          <a:xfrm>
            <a:off x="308730" y="349229"/>
            <a:ext cx="8526540" cy="4445042"/>
          </a:xfrm>
          <a:prstGeom prst="rect">
            <a:avLst/>
          </a:prstGeom>
          <a:noFill/>
          <a:ln w="28575" cap="flat" cmpd="sng" algn="ctr">
            <a:solidFill>
              <a:srgbClr val="FF0000"/>
            </a:solidFill>
            <a:prstDash val="sysDash"/>
          </a:ln>
          <a:effectLst>
            <a:innerShdw blurRad="114300">
              <a:prstClr val="black"/>
            </a:innerShdw>
          </a:effectLst>
        </p:spPr>
        <p:txBody>
          <a:bodyPr rtlCol="0" anchor="ctr"/>
          <a:lstStyle/>
          <a:p>
            <a:pPr algn="ctr">
              <a:defRPr/>
            </a:pPr>
            <a:endParaRPr lang="zh-CN" altLang="en-US" kern="0">
              <a:solidFill>
                <a:sysClr val="window" lastClr="FFFFFF"/>
              </a:solidFill>
              <a:ea typeface="微软雅黑" panose="020B0503020204020204" charset="-122"/>
            </a:endParaRPr>
          </a:p>
        </p:txBody>
      </p:sp>
      <p:sp>
        <p:nvSpPr>
          <p:cNvPr id="8" name="TextBox 7"/>
          <p:cNvSpPr txBox="1"/>
          <p:nvPr/>
        </p:nvSpPr>
        <p:spPr>
          <a:xfrm>
            <a:off x="1115695" y="1262380"/>
            <a:ext cx="736600" cy="2329815"/>
          </a:xfrm>
          <a:prstGeom prst="rect">
            <a:avLst/>
          </a:prstGeom>
          <a:noFill/>
        </p:spPr>
        <p:txBody>
          <a:bodyPr vert="eaVert" wrap="square" rtlCol="0">
            <a:spAutoFit/>
          </a:bodyPr>
          <a:lstStyle/>
          <a:p>
            <a:pPr lvl="0">
              <a:defRPr/>
            </a:pPr>
            <a:r>
              <a:rPr lang="zh-CN" altLang="en-US" sz="3600" kern="0" dirty="0">
                <a:solidFill>
                  <a:prstClr val="black">
                    <a:lumMod val="85000"/>
                    <a:lumOff val="15000"/>
                  </a:prstClr>
                </a:solidFill>
                <a:latin typeface="华文新魏" panose="02010800040101010101" charset="-122"/>
                <a:ea typeface="华文新魏" panose="02010800040101010101" charset="-122"/>
              </a:rPr>
              <a:t>排比</a:t>
            </a:r>
            <a:r>
              <a:rPr lang="zh-CN" altLang="en-US" sz="3600" kern="0" dirty="0">
                <a:solidFill>
                  <a:srgbClr val="C00000"/>
                </a:solidFill>
                <a:latin typeface="华文新魏" panose="02010800040101010101" charset="-122"/>
                <a:ea typeface="华文新魏" panose="02010800040101010101" charset="-122"/>
              </a:rPr>
              <a:t>|</a:t>
            </a:r>
            <a:r>
              <a:rPr lang="zh-CN" altLang="en-US" sz="3600" kern="0" dirty="0">
                <a:solidFill>
                  <a:prstClr val="black">
                    <a:lumMod val="85000"/>
                    <a:lumOff val="15000"/>
                  </a:prstClr>
                </a:solidFill>
                <a:latin typeface="华文新魏" panose="02010800040101010101" charset="-122"/>
                <a:ea typeface="华文新魏" panose="02010800040101010101" charset="-122"/>
              </a:rPr>
              <a:t>比喻</a:t>
            </a:r>
            <a:endParaRPr lang="zh-CN" altLang="en-US" sz="3600" kern="0" dirty="0">
              <a:solidFill>
                <a:prstClr val="black">
                  <a:lumMod val="85000"/>
                  <a:lumOff val="15000"/>
                </a:prstClr>
              </a:solidFill>
              <a:latin typeface="华文新魏" panose="02010800040101010101" charset="-122"/>
              <a:ea typeface="华文新魏" panose="02010800040101010101" charset="-122"/>
            </a:endParaRPr>
          </a:p>
        </p:txBody>
      </p:sp>
      <p:sp>
        <p:nvSpPr>
          <p:cNvPr id="4" name="文本框 3"/>
          <p:cNvSpPr txBox="1"/>
          <p:nvPr/>
        </p:nvSpPr>
        <p:spPr>
          <a:xfrm>
            <a:off x="1870710" y="3117215"/>
            <a:ext cx="6866255" cy="1724660"/>
          </a:xfrm>
          <a:prstGeom prst="rect">
            <a:avLst/>
          </a:prstGeom>
          <a:noFill/>
        </p:spPr>
        <p:txBody>
          <a:bodyPr wrap="square" rtlCol="0" anchor="t">
            <a:spAutoFit/>
          </a:bodyPr>
          <a:p>
            <a:pPr fontAlgn="auto">
              <a:lnSpc>
                <a:spcPts val="1820"/>
              </a:lnSpc>
            </a:pPr>
            <a:r>
              <a:rPr lang="en-US" sz="1600" i="1">
                <a:solidFill>
                  <a:srgbClr val="002060"/>
                </a:solidFill>
              </a:rPr>
              <a:t>      ① </a:t>
            </a:r>
            <a:r>
              <a:rPr lang="zh-CN" altLang="en-US" sz="1600" i="1">
                <a:solidFill>
                  <a:srgbClr val="002060"/>
                </a:solidFill>
              </a:rPr>
              <a:t>四个</a:t>
            </a:r>
            <a:r>
              <a:rPr lang="en-US" altLang="zh-CN" sz="1600" i="1">
                <a:solidFill>
                  <a:srgbClr val="002060"/>
                </a:solidFill>
              </a:rPr>
              <a:t>“</a:t>
            </a:r>
            <a:r>
              <a:rPr sz="1600" i="1">
                <a:solidFill>
                  <a:srgbClr val="002060"/>
                </a:solidFill>
              </a:rPr>
              <a:t>from </a:t>
            </a:r>
            <a:r>
              <a:rPr lang="en-US" sz="1600" i="1">
                <a:solidFill>
                  <a:srgbClr val="002060"/>
                </a:solidFill>
              </a:rPr>
              <a:t>... </a:t>
            </a:r>
            <a:r>
              <a:rPr sz="1600" i="1">
                <a:solidFill>
                  <a:srgbClr val="002060"/>
                </a:solidFill>
              </a:rPr>
              <a:t>to</a:t>
            </a:r>
            <a:r>
              <a:rPr lang="en-US" sz="1600" i="1">
                <a:solidFill>
                  <a:srgbClr val="002060"/>
                </a:solidFill>
              </a:rPr>
              <a:t>... ”</a:t>
            </a:r>
            <a:r>
              <a:rPr sz="1600" i="1">
                <a:solidFill>
                  <a:srgbClr val="002060"/>
                </a:solidFill>
              </a:rPr>
              <a:t> </a:t>
            </a:r>
            <a:r>
              <a:rPr lang="zh-CN" sz="1600" i="1">
                <a:solidFill>
                  <a:srgbClr val="002060"/>
                </a:solidFill>
              </a:rPr>
              <a:t>构成短语排比，用 </a:t>
            </a:r>
            <a:r>
              <a:rPr lang="en-US" altLang="zh-CN" sz="1600" i="1">
                <a:solidFill>
                  <a:srgbClr val="002060"/>
                </a:solidFill>
              </a:rPr>
              <a:t>“n</a:t>
            </a:r>
            <a:r>
              <a:rPr lang="zh-CN" sz="1600" i="1">
                <a:solidFill>
                  <a:srgbClr val="002060"/>
                </a:solidFill>
              </a:rPr>
              <a:t>umerous people</a:t>
            </a:r>
            <a:r>
              <a:rPr lang="en-US" altLang="zh-CN" sz="1600" i="1">
                <a:solidFill>
                  <a:srgbClr val="002060"/>
                </a:solidFill>
              </a:rPr>
              <a:t>”</a:t>
            </a:r>
            <a:r>
              <a:rPr lang="zh-CN" altLang="en-US" sz="1600" i="1">
                <a:solidFill>
                  <a:srgbClr val="002060"/>
                </a:solidFill>
              </a:rPr>
              <a:t>语义</a:t>
            </a:r>
            <a:r>
              <a:rPr lang="en-US" altLang="zh-CN" sz="1600" i="1">
                <a:solidFill>
                  <a:srgbClr val="002060"/>
                </a:solidFill>
              </a:rPr>
              <a:t>承接，呈现聚合型语篇主位推进模式</a:t>
            </a:r>
            <a:r>
              <a:rPr lang="zh-CN" altLang="en-US" sz="1600" i="1">
                <a:solidFill>
                  <a:srgbClr val="002060"/>
                </a:solidFill>
              </a:rPr>
              <a:t>。</a:t>
            </a:r>
            <a:endParaRPr lang="zh-CN" altLang="en-US" sz="1600" i="1">
              <a:solidFill>
                <a:srgbClr val="002060"/>
              </a:solidFill>
            </a:endParaRPr>
          </a:p>
          <a:p>
            <a:pPr fontAlgn="auto">
              <a:lnSpc>
                <a:spcPts val="1820"/>
              </a:lnSpc>
            </a:pPr>
            <a:r>
              <a:rPr lang="zh-CN" altLang="en-US" sz="1600" i="1">
                <a:solidFill>
                  <a:srgbClr val="002060"/>
                </a:solidFill>
              </a:rPr>
              <a:t>      </a:t>
            </a:r>
            <a:r>
              <a:rPr lang="en-US" sz="1600" i="1">
                <a:solidFill>
                  <a:srgbClr val="002060"/>
                </a:solidFill>
                <a:sym typeface="+mn-ea"/>
              </a:rPr>
              <a:t>② </a:t>
            </a:r>
            <a:r>
              <a:rPr lang="en-US" altLang="zh-CN" sz="1600" i="1">
                <a:solidFill>
                  <a:srgbClr val="002060"/>
                </a:solidFill>
              </a:rPr>
              <a:t>“</a:t>
            </a:r>
            <a:r>
              <a:rPr lang="zh-CN" altLang="en-US" sz="1600" i="1">
                <a:solidFill>
                  <a:srgbClr val="002060"/>
                </a:solidFill>
              </a:rPr>
              <a:t> They pooled their drops of strength into tremendous power and built an iron wall to safeguard lives.</a:t>
            </a:r>
            <a:r>
              <a:rPr lang="en-US" altLang="zh-CN" sz="1600" i="1">
                <a:solidFill>
                  <a:srgbClr val="002060"/>
                </a:solidFill>
              </a:rPr>
              <a:t>”</a:t>
            </a:r>
            <a:r>
              <a:rPr lang="zh-CN" altLang="en-US" sz="1600" i="1">
                <a:solidFill>
                  <a:srgbClr val="002060"/>
                </a:solidFill>
              </a:rPr>
              <a:t>出现两次隐喻：①动词</a:t>
            </a:r>
            <a:r>
              <a:rPr lang="en-US" altLang="zh-CN" sz="1600" i="1">
                <a:solidFill>
                  <a:srgbClr val="002060"/>
                </a:solidFill>
              </a:rPr>
              <a:t>“</a:t>
            </a:r>
            <a:r>
              <a:rPr lang="zh-CN" altLang="en-US" sz="1600" i="1">
                <a:solidFill>
                  <a:srgbClr val="002060"/>
                </a:solidFill>
              </a:rPr>
              <a:t>pool</a:t>
            </a:r>
            <a:r>
              <a:rPr lang="en-US" altLang="zh-CN" sz="1600" i="1">
                <a:solidFill>
                  <a:srgbClr val="002060"/>
                </a:solidFill>
              </a:rPr>
              <a:t>”作为隐喻的喻体</a:t>
            </a:r>
            <a:r>
              <a:rPr lang="zh-CN" altLang="en-US" sz="1600" i="1">
                <a:solidFill>
                  <a:srgbClr val="002060"/>
                </a:solidFill>
              </a:rPr>
              <a:t>，非常形象地活化了 本体名词</a:t>
            </a:r>
            <a:r>
              <a:rPr lang="en-US" altLang="zh-CN" sz="1600" i="1">
                <a:solidFill>
                  <a:srgbClr val="002060"/>
                </a:solidFill>
              </a:rPr>
              <a:t>“drops of strength”</a:t>
            </a:r>
            <a:r>
              <a:rPr lang="zh-CN" altLang="en-US" sz="1600" i="1">
                <a:solidFill>
                  <a:srgbClr val="002060"/>
                </a:solidFill>
              </a:rPr>
              <a:t>的动作和状态；</a:t>
            </a:r>
            <a:r>
              <a:rPr lang="zh-CN" altLang="en-US" sz="1600" i="1">
                <a:solidFill>
                  <a:srgbClr val="002060"/>
                </a:solidFill>
                <a:sym typeface="+mn-ea"/>
              </a:rPr>
              <a:t>② </a:t>
            </a:r>
            <a:r>
              <a:rPr lang="en-US" altLang="zh-CN" sz="1600" i="1">
                <a:solidFill>
                  <a:srgbClr val="002060"/>
                </a:solidFill>
              </a:rPr>
              <a:t>“</a:t>
            </a:r>
            <a:r>
              <a:rPr lang="zh-CN" altLang="en-US" sz="1600" i="1">
                <a:solidFill>
                  <a:srgbClr val="002060"/>
                </a:solidFill>
              </a:rPr>
              <a:t>an iron wall</a:t>
            </a:r>
            <a:r>
              <a:rPr lang="en-US" altLang="zh-CN" sz="1600" i="1">
                <a:solidFill>
                  <a:srgbClr val="002060"/>
                </a:solidFill>
              </a:rPr>
              <a:t>”</a:t>
            </a:r>
            <a:r>
              <a:rPr lang="zh-CN" altLang="en-US" sz="1600" i="1">
                <a:solidFill>
                  <a:srgbClr val="002060"/>
                </a:solidFill>
              </a:rPr>
              <a:t>作为隐喻的喻体，描写了本体的特征，而本体是通过相关动词</a:t>
            </a:r>
            <a:r>
              <a:rPr lang="en-US" altLang="zh-CN" sz="1600" i="1">
                <a:solidFill>
                  <a:srgbClr val="002060"/>
                </a:solidFill>
              </a:rPr>
              <a:t>“safeguard” </a:t>
            </a:r>
            <a:r>
              <a:rPr lang="zh-CN" altLang="en-US" sz="1600" i="1">
                <a:solidFill>
                  <a:srgbClr val="002060"/>
                </a:solidFill>
              </a:rPr>
              <a:t>来体现的。</a:t>
            </a:r>
            <a:endParaRPr lang="zh-CN" altLang="en-US" sz="1600" i="1">
              <a:solidFill>
                <a:srgbClr val="002060"/>
              </a:solidFill>
              <a:sym typeface="+mn-ea"/>
            </a:endParaRPr>
          </a:p>
        </p:txBody>
      </p:sp>
      <p:sp>
        <p:nvSpPr>
          <p:cNvPr id="9" name="圆角矩形 8"/>
          <p:cNvSpPr/>
          <p:nvPr/>
        </p:nvSpPr>
        <p:spPr>
          <a:xfrm>
            <a:off x="1871345" y="2344420"/>
            <a:ext cx="805180" cy="25717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852295" y="349250"/>
            <a:ext cx="6963410" cy="2861310"/>
          </a:xfrm>
          <a:prstGeom prst="rect">
            <a:avLst/>
          </a:prstGeom>
          <a:noFill/>
        </p:spPr>
        <p:txBody>
          <a:bodyPr wrap="square" rtlCol="0" anchor="t">
            <a:spAutoFit/>
          </a:bodyPr>
          <a:p>
            <a:r>
              <a:rPr lang="zh-CN" altLang="en-US" b="1">
                <a:sym typeface="+mn-ea"/>
              </a:rPr>
              <a:t>从白衣天使到人民子弟兵，从科研人员到社区工作者，从志愿者到工程建设者，从古稀老人到“90后”、“00后”青年一代，无数人以生命赴使命、用挚爱护苍生，将涓滴之力汇聚成磅礴伟力，构筑起守护生命的铜墙铁壁。</a:t>
            </a:r>
            <a:endParaRPr lang="zh-CN" altLang="en-US" b="1"/>
          </a:p>
          <a:p>
            <a:r>
              <a:rPr lang="zh-CN" altLang="en-US" b="1" u="sng">
                <a:sym typeface="+mn-ea"/>
              </a:rPr>
              <a:t>From</a:t>
            </a:r>
            <a:r>
              <a:rPr lang="zh-CN" altLang="en-US" b="1">
                <a:sym typeface="+mn-ea"/>
              </a:rPr>
              <a:t> medical workers </a:t>
            </a:r>
            <a:r>
              <a:rPr lang="zh-CN" altLang="en-US" b="1" u="sng">
                <a:sym typeface="+mn-ea"/>
              </a:rPr>
              <a:t>to</a:t>
            </a:r>
            <a:r>
              <a:rPr lang="zh-CN" altLang="en-US" b="1">
                <a:sym typeface="+mn-ea"/>
              </a:rPr>
              <a:t> the people's army, </a:t>
            </a:r>
            <a:r>
              <a:rPr lang="zh-CN" altLang="en-US" b="1" u="sng">
                <a:sym typeface="+mn-ea"/>
              </a:rPr>
              <a:t>from</a:t>
            </a:r>
            <a:r>
              <a:rPr lang="zh-CN" altLang="en-US" b="1">
                <a:sym typeface="+mn-ea"/>
              </a:rPr>
              <a:t> scientific researchers </a:t>
            </a:r>
            <a:r>
              <a:rPr lang="zh-CN" altLang="en-US" b="1" u="sng">
                <a:sym typeface="+mn-ea"/>
              </a:rPr>
              <a:t>to</a:t>
            </a:r>
            <a:r>
              <a:rPr lang="zh-CN" altLang="en-US" b="1">
                <a:sym typeface="+mn-ea"/>
              </a:rPr>
              <a:t> community workers, </a:t>
            </a:r>
            <a:r>
              <a:rPr lang="zh-CN" altLang="en-US" b="1" u="sng">
                <a:sym typeface="+mn-ea"/>
              </a:rPr>
              <a:t>from</a:t>
            </a:r>
            <a:r>
              <a:rPr lang="zh-CN" altLang="en-US" b="1">
                <a:sym typeface="+mn-ea"/>
              </a:rPr>
              <a:t> volunteers </a:t>
            </a:r>
            <a:r>
              <a:rPr lang="zh-CN" altLang="en-US" b="1" u="sng">
                <a:sym typeface="+mn-ea"/>
              </a:rPr>
              <a:t>to</a:t>
            </a:r>
            <a:r>
              <a:rPr lang="zh-CN" altLang="en-US" b="1">
                <a:sym typeface="+mn-ea"/>
              </a:rPr>
              <a:t> those who built the projects, </a:t>
            </a:r>
            <a:r>
              <a:rPr lang="zh-CN" altLang="en-US" b="1" u="sng">
                <a:sym typeface="+mn-ea"/>
              </a:rPr>
              <a:t>from</a:t>
            </a:r>
            <a:r>
              <a:rPr lang="zh-CN" altLang="en-US" b="1">
                <a:sym typeface="+mn-ea"/>
              </a:rPr>
              <a:t> seniors </a:t>
            </a:r>
            <a:r>
              <a:rPr lang="zh-CN" altLang="en-US" b="1" u="sng">
                <a:sym typeface="+mn-ea"/>
              </a:rPr>
              <a:t>to</a:t>
            </a:r>
            <a:r>
              <a:rPr lang="zh-CN" altLang="en-US" b="1">
                <a:sym typeface="+mn-ea"/>
              </a:rPr>
              <a:t> youths born after the 1990s and 2000s, numerous people fulfilled their missions at the cost of their lives and protected humanity with sincere love. They </a:t>
            </a:r>
            <a:r>
              <a:rPr lang="zh-CN" altLang="en-US" b="1" u="sng">
                <a:sym typeface="+mn-ea"/>
              </a:rPr>
              <a:t>pooled</a:t>
            </a:r>
            <a:r>
              <a:rPr lang="zh-CN" altLang="en-US" b="1">
                <a:sym typeface="+mn-ea"/>
              </a:rPr>
              <a:t> their drops of strength into tremendous power and built </a:t>
            </a:r>
            <a:r>
              <a:rPr lang="zh-CN" altLang="en-US" b="1" u="sng">
                <a:sym typeface="+mn-ea"/>
              </a:rPr>
              <a:t>an iron wall</a:t>
            </a:r>
            <a:r>
              <a:rPr lang="zh-CN" altLang="en-US" b="1">
                <a:sym typeface="+mn-ea"/>
              </a:rPr>
              <a:t> to safeguard lives. </a:t>
            </a:r>
            <a:endParaRPr lang="zh-CN" altLang="en-US"/>
          </a:p>
        </p:txBody>
      </p:sp>
      <p:sp>
        <p:nvSpPr>
          <p:cNvPr id="11" name="圆角矩形 10"/>
          <p:cNvSpPr/>
          <p:nvPr/>
        </p:nvSpPr>
        <p:spPr>
          <a:xfrm>
            <a:off x="7195185" y="2087245"/>
            <a:ext cx="1040130" cy="25717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6355715" y="4794250"/>
            <a:ext cx="2233930" cy="306705"/>
          </a:xfrm>
          <a:prstGeom prst="rect">
            <a:avLst/>
          </a:prstGeom>
          <a:noFill/>
        </p:spPr>
        <p:txBody>
          <a:bodyPr wrap="none" rtlCol="0" anchor="t">
            <a:spAutoFit/>
          </a:bodyPr>
          <a:p>
            <a:pPr algn="l">
              <a:defRPr/>
            </a:pPr>
            <a:r>
              <a:rPr lang="en-US" altLang="zh-CN" sz="1400" kern="0" dirty="0" smtClean="0">
                <a:solidFill>
                  <a:srgbClr val="FF0000"/>
                </a:solidFill>
                <a:latin typeface="微软雅黑" panose="020B0503020204020204" charset="-122"/>
                <a:ea typeface="微软雅黑" panose="020B0503020204020204" charset="-122"/>
                <a:sym typeface="+mn-ea"/>
              </a:rPr>
              <a:t>http://www.sunedu.com</a:t>
            </a:r>
            <a:endParaRPr lang="en-US" altLang="zh-CN" sz="1400" kern="0" dirty="0" smtClean="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linds(horizont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linds(horizontal)">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8" grpId="0"/>
      <p:bldP spid="11" grpId="0" animBg="1"/>
      <p:bldP spid="11" grpId="1" animBg="1"/>
      <p:bldP spid="9" grpId="0" animBg="1"/>
      <p:bldP spid="9"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PLACING_PICTURE_USER_VIEWPORT" val="{&quot;height&quot;:14930,&quot;width&quot;:6400}"/>
</p:tagLst>
</file>

<file path=ppt/tags/tag5.xml><?xml version="1.0" encoding="utf-8"?>
<p:tagLst xmlns:p="http://schemas.openxmlformats.org/presentationml/2006/main">
  <p:tag name="KSO_WM_UNIT_PLACING_PICTURE_USER_VIEWPORT" val="{&quot;height&quot;:14930,&quot;width&quot;:6400}"/>
</p:tagLst>
</file>

<file path=ppt/tags/tag6.xml><?xml version="1.0" encoding="utf-8"?>
<p:tagLst xmlns:p="http://schemas.openxmlformats.org/presentationml/2006/main">
  <p:tag name="KSO_WM_UNIT_PLACING_PICTURE_USER_VIEWPORT" val="{&quot;height&quot;:6956,&quot;width&quot;:4630}"/>
</p:tagLst>
</file>

<file path=ppt/tags/tag7.xml><?xml version="1.0" encoding="utf-8"?>
<p:tagLst xmlns:p="http://schemas.openxmlformats.org/presentationml/2006/main">
  <p:tag name="KSO_WM_UNIT_PLACING_PICTURE_USER_VIEWPORT" val="{&quot;height&quot;:4394,&quot;width&quot;:6784}"/>
</p:tagLst>
</file>

<file path=ppt/tags/tag8.xml><?xml version="1.0" encoding="utf-8"?>
<p:tagLst xmlns:p="http://schemas.openxmlformats.org/presentationml/2006/main">
  <p:tag name="KSO_WM_UNIT_PLACING_PICTURE_USER_VIEWPORT" val="{&quot;height&quot;:3197.4992125984249,&quot;width&quot;:58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17746</Words>
  <Application>WPS 演示</Application>
  <PresentationFormat>全屏显示(16:9)</PresentationFormat>
  <Paragraphs>418</Paragraphs>
  <Slides>32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32</vt:i4>
      </vt:variant>
    </vt:vector>
  </HeadingPairs>
  <TitlesOfParts>
    <vt:vector size="46" baseType="lpstr">
      <vt:lpstr>Arial</vt:lpstr>
      <vt:lpstr>宋体</vt:lpstr>
      <vt:lpstr>Wingdings</vt:lpstr>
      <vt:lpstr>Calibri</vt:lpstr>
      <vt:lpstr>等线</vt:lpstr>
      <vt:lpstr>微软雅黑</vt:lpstr>
      <vt:lpstr>华文新魏</vt:lpstr>
      <vt:lpstr>Haettenschweiler</vt:lpstr>
      <vt:lpstr>时尚中黑简体</vt:lpstr>
      <vt:lpstr>Arial Unicode MS</vt:lpstr>
      <vt:lpstr>Times New Roman</vt:lpstr>
      <vt:lpstr>HelveticaNeue</vt:lpstr>
      <vt:lpstr>NumberOnly</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玖锡</dc:creator>
  <cp:lastModifiedBy>南山有谷堆</cp:lastModifiedBy>
  <cp:revision>52</cp:revision>
  <dcterms:created xsi:type="dcterms:W3CDTF">2013-04-23T15:24:00Z</dcterms:created>
  <dcterms:modified xsi:type="dcterms:W3CDTF">2021-01-05T09:00:46Z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