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911" r:id="rId3"/>
    <p:sldId id="699" r:id="rId4"/>
    <p:sldId id="887" r:id="rId5"/>
    <p:sldId id="886" r:id="rId6"/>
    <p:sldId id="888" r:id="rId7"/>
    <p:sldId id="889" r:id="rId8"/>
    <p:sldId id="899" r:id="rId9"/>
    <p:sldId id="890" r:id="rId10"/>
    <p:sldId id="891" r:id="rId11"/>
    <p:sldId id="892" r:id="rId12"/>
    <p:sldId id="900" r:id="rId13"/>
    <p:sldId id="893" r:id="rId14"/>
    <p:sldId id="446" r:id="rId15"/>
    <p:sldId id="439" r:id="rId16"/>
    <p:sldId id="440" r:id="rId17"/>
    <p:sldId id="443" r:id="rId18"/>
    <p:sldId id="444" r:id="rId19"/>
    <p:sldId id="4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99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0510" autoAdjust="0"/>
  </p:normalViewPr>
  <p:slideViewPr>
    <p:cSldViewPr snapToGrid="0">
      <p:cViewPr varScale="1">
        <p:scale>
          <a:sx n="64" d="100"/>
          <a:sy n="64" d="100"/>
        </p:scale>
        <p:origin x="58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733B3-6CD5-4268-B61E-C42BA8FC2536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73C1F-BB4D-44AD-BA97-29F6BF9E7DA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95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60217" y="318655"/>
            <a:ext cx="11513127" cy="630381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/>
            </a:lvl1pPr>
            <a:lvl2pPr>
              <a:spcBef>
                <a:spcPts val="0"/>
              </a:spcBef>
              <a:spcAft>
                <a:spcPts val="600"/>
              </a:spcAft>
              <a:defRPr sz="2800"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</p:nvPr>
        </p:nvSpPr>
        <p:spPr>
          <a:xfrm>
            <a:off x="0" y="670560"/>
            <a:ext cx="12192000" cy="6187439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</a:defRPr>
            </a:lvl1pPr>
            <a:lvl2pPr marL="809625" marR="0" indent="-357505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-357505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单击此处编辑母版文本样式</a:t>
            </a:r>
            <a:endParaRPr lang="en-GB" altLang="zh-CN" dirty="0"/>
          </a:p>
          <a:p>
            <a:pPr marL="0" marR="0" lvl="0" indent="-357505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95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-1" y="911224"/>
            <a:ext cx="6095999" cy="5946775"/>
          </a:xfrm>
          <a:ln w="127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0" y="911224"/>
            <a:ext cx="6096000" cy="5946774"/>
          </a:xfrm>
          <a:ln w="127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95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B85BB-7049-4B62-A81E-9AE8A2FC1A95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A5021-03AD-48DF-A71B-228458FBD6C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1" y="0"/>
            <a:ext cx="12191999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1600" dirty="0">
                <a:effectLst/>
              </a:rPr>
              <a:t>FIRST IMPRESSIONS Text type: Recounting in WeChat text</a:t>
            </a:r>
            <a:endParaRPr lang="en-GB" sz="1600" dirty="0">
              <a:effectLst/>
            </a:endParaRPr>
          </a:p>
          <a:p>
            <a:pPr algn="l"/>
            <a:r>
              <a:rPr lang="en-GB" sz="1600" dirty="0">
                <a:effectLst/>
              </a:rPr>
              <a:t>Han Jing's World</a:t>
            </a:r>
            <a:endParaRPr lang="en-GB" sz="1600" dirty="0">
              <a:effectLst/>
            </a:endParaRPr>
          </a:p>
          <a:p>
            <a:pPr algn="l"/>
            <a:r>
              <a:rPr lang="en-GB" sz="1600" dirty="0">
                <a:effectLst/>
              </a:rPr>
              <a:t>7:00 a.m. </a:t>
            </a:r>
            <a:endParaRPr lang="en-GB" sz="1600" dirty="0">
              <a:effectLst/>
            </a:endParaRPr>
          </a:p>
          <a:p>
            <a:pPr algn="l"/>
            <a:r>
              <a:rPr lang="en-GB" sz="1600" dirty="0">
                <a:effectLst/>
              </a:rPr>
              <a:t>So this is it -- senior high school at last! I'm not outgoing so I'm a little anxious right now. I want to make a good first impression. Will I make any friends? What if no one talks to me?</a:t>
            </a:r>
            <a:endParaRPr lang="en-GB" sz="1600" dirty="0">
              <a:effectLst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en-GB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1000"/>
        </a:spcBef>
        <a:buClr>
          <a:srgbClr val="FF0000"/>
        </a:buClr>
        <a:buFont typeface="Arial" panose="020B0604020202020204" pitchFamily="34" charset="0"/>
        <a:buNone/>
        <a:defRPr lang="en-GB" sz="2000" kern="1200" dirty="0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09625" indent="-357505" algn="l" defTabSz="914400" rtl="0" eaLnBrk="1" latinLnBrk="0" hangingPunct="1">
        <a:lnSpc>
          <a:spcPts val="3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8937" y="200494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6. Especially amazing is the Inca’s dry stone method of building.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791" y="866369"/>
            <a:ext cx="11609798" cy="954107"/>
          </a:xfrm>
          <a:custGeom>
            <a:avLst/>
            <a:gdLst>
              <a:gd name="connsiteX0" fmla="*/ 0 w 11609798"/>
              <a:gd name="connsiteY0" fmla="*/ 0 h 954107"/>
              <a:gd name="connsiteX1" fmla="*/ 232196 w 11609798"/>
              <a:gd name="connsiteY1" fmla="*/ 0 h 954107"/>
              <a:gd name="connsiteX2" fmla="*/ 1044882 w 11609798"/>
              <a:gd name="connsiteY2" fmla="*/ 0 h 954107"/>
              <a:gd name="connsiteX3" fmla="*/ 1741470 w 11609798"/>
              <a:gd name="connsiteY3" fmla="*/ 0 h 954107"/>
              <a:gd name="connsiteX4" fmla="*/ 1973666 w 11609798"/>
              <a:gd name="connsiteY4" fmla="*/ 0 h 954107"/>
              <a:gd name="connsiteX5" fmla="*/ 2205862 w 11609798"/>
              <a:gd name="connsiteY5" fmla="*/ 0 h 954107"/>
              <a:gd name="connsiteX6" fmla="*/ 3018547 w 11609798"/>
              <a:gd name="connsiteY6" fmla="*/ 0 h 954107"/>
              <a:gd name="connsiteX7" fmla="*/ 3482939 w 11609798"/>
              <a:gd name="connsiteY7" fmla="*/ 0 h 954107"/>
              <a:gd name="connsiteX8" fmla="*/ 4179527 w 11609798"/>
              <a:gd name="connsiteY8" fmla="*/ 0 h 954107"/>
              <a:gd name="connsiteX9" fmla="*/ 4876115 w 11609798"/>
              <a:gd name="connsiteY9" fmla="*/ 0 h 954107"/>
              <a:gd name="connsiteX10" fmla="*/ 5572703 w 11609798"/>
              <a:gd name="connsiteY10" fmla="*/ 0 h 954107"/>
              <a:gd name="connsiteX11" fmla="*/ 6385389 w 11609798"/>
              <a:gd name="connsiteY11" fmla="*/ 0 h 954107"/>
              <a:gd name="connsiteX12" fmla="*/ 6849781 w 11609798"/>
              <a:gd name="connsiteY12" fmla="*/ 0 h 954107"/>
              <a:gd name="connsiteX13" fmla="*/ 7430271 w 11609798"/>
              <a:gd name="connsiteY13" fmla="*/ 0 h 954107"/>
              <a:gd name="connsiteX14" fmla="*/ 8126859 w 11609798"/>
              <a:gd name="connsiteY14" fmla="*/ 0 h 954107"/>
              <a:gd name="connsiteX15" fmla="*/ 8823446 w 11609798"/>
              <a:gd name="connsiteY15" fmla="*/ 0 h 954107"/>
              <a:gd name="connsiteX16" fmla="*/ 9403936 w 11609798"/>
              <a:gd name="connsiteY16" fmla="*/ 0 h 954107"/>
              <a:gd name="connsiteX17" fmla="*/ 9868328 w 11609798"/>
              <a:gd name="connsiteY17" fmla="*/ 0 h 954107"/>
              <a:gd name="connsiteX18" fmla="*/ 10681014 w 11609798"/>
              <a:gd name="connsiteY18" fmla="*/ 0 h 954107"/>
              <a:gd name="connsiteX19" fmla="*/ 11609798 w 11609798"/>
              <a:gd name="connsiteY19" fmla="*/ 0 h 954107"/>
              <a:gd name="connsiteX20" fmla="*/ 11609798 w 11609798"/>
              <a:gd name="connsiteY20" fmla="*/ 486595 h 954107"/>
              <a:gd name="connsiteX21" fmla="*/ 11609798 w 11609798"/>
              <a:gd name="connsiteY21" fmla="*/ 954107 h 954107"/>
              <a:gd name="connsiteX22" fmla="*/ 11029308 w 11609798"/>
              <a:gd name="connsiteY22" fmla="*/ 954107 h 954107"/>
              <a:gd name="connsiteX23" fmla="*/ 10216622 w 11609798"/>
              <a:gd name="connsiteY23" fmla="*/ 954107 h 954107"/>
              <a:gd name="connsiteX24" fmla="*/ 9520034 w 11609798"/>
              <a:gd name="connsiteY24" fmla="*/ 954107 h 954107"/>
              <a:gd name="connsiteX25" fmla="*/ 9055642 w 11609798"/>
              <a:gd name="connsiteY25" fmla="*/ 954107 h 954107"/>
              <a:gd name="connsiteX26" fmla="*/ 8242957 w 11609798"/>
              <a:gd name="connsiteY26" fmla="*/ 954107 h 954107"/>
              <a:gd name="connsiteX27" fmla="*/ 7894663 w 11609798"/>
              <a:gd name="connsiteY27" fmla="*/ 954107 h 954107"/>
              <a:gd name="connsiteX28" fmla="*/ 7662467 w 11609798"/>
              <a:gd name="connsiteY28" fmla="*/ 954107 h 954107"/>
              <a:gd name="connsiteX29" fmla="*/ 7314173 w 11609798"/>
              <a:gd name="connsiteY29" fmla="*/ 954107 h 954107"/>
              <a:gd name="connsiteX30" fmla="*/ 6617585 w 11609798"/>
              <a:gd name="connsiteY30" fmla="*/ 954107 h 954107"/>
              <a:gd name="connsiteX31" fmla="*/ 5804899 w 11609798"/>
              <a:gd name="connsiteY31" fmla="*/ 954107 h 954107"/>
              <a:gd name="connsiteX32" fmla="*/ 5456605 w 11609798"/>
              <a:gd name="connsiteY32" fmla="*/ 954107 h 954107"/>
              <a:gd name="connsiteX33" fmla="*/ 4876115 w 11609798"/>
              <a:gd name="connsiteY33" fmla="*/ 954107 h 954107"/>
              <a:gd name="connsiteX34" fmla="*/ 4063429 w 11609798"/>
              <a:gd name="connsiteY34" fmla="*/ 954107 h 954107"/>
              <a:gd name="connsiteX35" fmla="*/ 3482939 w 11609798"/>
              <a:gd name="connsiteY35" fmla="*/ 954107 h 954107"/>
              <a:gd name="connsiteX36" fmla="*/ 2786352 w 11609798"/>
              <a:gd name="connsiteY36" fmla="*/ 954107 h 954107"/>
              <a:gd name="connsiteX37" fmla="*/ 2205862 w 11609798"/>
              <a:gd name="connsiteY37" fmla="*/ 954107 h 954107"/>
              <a:gd name="connsiteX38" fmla="*/ 1973666 w 11609798"/>
              <a:gd name="connsiteY38" fmla="*/ 954107 h 954107"/>
              <a:gd name="connsiteX39" fmla="*/ 1625372 w 11609798"/>
              <a:gd name="connsiteY39" fmla="*/ 954107 h 954107"/>
              <a:gd name="connsiteX40" fmla="*/ 1393176 w 11609798"/>
              <a:gd name="connsiteY40" fmla="*/ 954107 h 954107"/>
              <a:gd name="connsiteX41" fmla="*/ 1160980 w 11609798"/>
              <a:gd name="connsiteY41" fmla="*/ 954107 h 954107"/>
              <a:gd name="connsiteX42" fmla="*/ 812686 w 11609798"/>
              <a:gd name="connsiteY42" fmla="*/ 954107 h 954107"/>
              <a:gd name="connsiteX43" fmla="*/ 0 w 11609798"/>
              <a:gd name="connsiteY43" fmla="*/ 954107 h 954107"/>
              <a:gd name="connsiteX44" fmla="*/ 0 w 11609798"/>
              <a:gd name="connsiteY44" fmla="*/ 496136 h 954107"/>
              <a:gd name="connsiteX45" fmla="*/ 0 w 11609798"/>
              <a:gd name="connsiteY45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09798" h="954107" extrusionOk="0">
                <a:moveTo>
                  <a:pt x="0" y="0"/>
                </a:moveTo>
                <a:cubicBezTo>
                  <a:pt x="51575" y="-17555"/>
                  <a:pt x="176709" y="27358"/>
                  <a:pt x="232196" y="0"/>
                </a:cubicBezTo>
                <a:cubicBezTo>
                  <a:pt x="287683" y="-27358"/>
                  <a:pt x="741058" y="97171"/>
                  <a:pt x="1044882" y="0"/>
                </a:cubicBezTo>
                <a:cubicBezTo>
                  <a:pt x="1348706" y="-97171"/>
                  <a:pt x="1536106" y="40716"/>
                  <a:pt x="1741470" y="0"/>
                </a:cubicBezTo>
                <a:cubicBezTo>
                  <a:pt x="1946834" y="-40716"/>
                  <a:pt x="1893665" y="3351"/>
                  <a:pt x="1973666" y="0"/>
                </a:cubicBezTo>
                <a:cubicBezTo>
                  <a:pt x="2053667" y="-3351"/>
                  <a:pt x="2141392" y="7342"/>
                  <a:pt x="2205862" y="0"/>
                </a:cubicBezTo>
                <a:cubicBezTo>
                  <a:pt x="2270332" y="-7342"/>
                  <a:pt x="2646013" y="89752"/>
                  <a:pt x="3018547" y="0"/>
                </a:cubicBezTo>
                <a:cubicBezTo>
                  <a:pt x="3391081" y="-89752"/>
                  <a:pt x="3351372" y="1560"/>
                  <a:pt x="3482939" y="0"/>
                </a:cubicBezTo>
                <a:cubicBezTo>
                  <a:pt x="3614506" y="-1560"/>
                  <a:pt x="3853284" y="19841"/>
                  <a:pt x="4179527" y="0"/>
                </a:cubicBezTo>
                <a:cubicBezTo>
                  <a:pt x="4505770" y="-19841"/>
                  <a:pt x="4698389" y="8608"/>
                  <a:pt x="4876115" y="0"/>
                </a:cubicBezTo>
                <a:cubicBezTo>
                  <a:pt x="5053841" y="-8608"/>
                  <a:pt x="5423241" y="70977"/>
                  <a:pt x="5572703" y="0"/>
                </a:cubicBezTo>
                <a:cubicBezTo>
                  <a:pt x="5722165" y="-70977"/>
                  <a:pt x="6141290" y="86589"/>
                  <a:pt x="6385389" y="0"/>
                </a:cubicBezTo>
                <a:cubicBezTo>
                  <a:pt x="6629488" y="-86589"/>
                  <a:pt x="6750083" y="36746"/>
                  <a:pt x="6849781" y="0"/>
                </a:cubicBezTo>
                <a:cubicBezTo>
                  <a:pt x="6949479" y="-36746"/>
                  <a:pt x="7140172" y="3274"/>
                  <a:pt x="7430271" y="0"/>
                </a:cubicBezTo>
                <a:cubicBezTo>
                  <a:pt x="7720370" y="-3274"/>
                  <a:pt x="7940183" y="27474"/>
                  <a:pt x="8126859" y="0"/>
                </a:cubicBezTo>
                <a:cubicBezTo>
                  <a:pt x="8313535" y="-27474"/>
                  <a:pt x="8542293" y="72306"/>
                  <a:pt x="8823446" y="0"/>
                </a:cubicBezTo>
                <a:cubicBezTo>
                  <a:pt x="9104599" y="-72306"/>
                  <a:pt x="9269902" y="58831"/>
                  <a:pt x="9403936" y="0"/>
                </a:cubicBezTo>
                <a:cubicBezTo>
                  <a:pt x="9537970" y="-58831"/>
                  <a:pt x="9661192" y="52177"/>
                  <a:pt x="9868328" y="0"/>
                </a:cubicBezTo>
                <a:cubicBezTo>
                  <a:pt x="10075464" y="-52177"/>
                  <a:pt x="10517301" y="49352"/>
                  <a:pt x="10681014" y="0"/>
                </a:cubicBezTo>
                <a:cubicBezTo>
                  <a:pt x="10844727" y="-49352"/>
                  <a:pt x="11387606" y="4404"/>
                  <a:pt x="11609798" y="0"/>
                </a:cubicBezTo>
                <a:cubicBezTo>
                  <a:pt x="11634868" y="191308"/>
                  <a:pt x="11604821" y="280445"/>
                  <a:pt x="11609798" y="486595"/>
                </a:cubicBezTo>
                <a:cubicBezTo>
                  <a:pt x="11614775" y="692745"/>
                  <a:pt x="11575030" y="798567"/>
                  <a:pt x="11609798" y="954107"/>
                </a:cubicBezTo>
                <a:cubicBezTo>
                  <a:pt x="11454403" y="1000698"/>
                  <a:pt x="11295903" y="951130"/>
                  <a:pt x="11029308" y="954107"/>
                </a:cubicBezTo>
                <a:cubicBezTo>
                  <a:pt x="10762713" y="957084"/>
                  <a:pt x="10494738" y="863483"/>
                  <a:pt x="10216622" y="954107"/>
                </a:cubicBezTo>
                <a:cubicBezTo>
                  <a:pt x="9938506" y="1044731"/>
                  <a:pt x="9718098" y="928256"/>
                  <a:pt x="9520034" y="954107"/>
                </a:cubicBezTo>
                <a:cubicBezTo>
                  <a:pt x="9321970" y="979958"/>
                  <a:pt x="9154352" y="902524"/>
                  <a:pt x="9055642" y="954107"/>
                </a:cubicBezTo>
                <a:cubicBezTo>
                  <a:pt x="8956932" y="1005690"/>
                  <a:pt x="8461285" y="910737"/>
                  <a:pt x="8242957" y="954107"/>
                </a:cubicBezTo>
                <a:cubicBezTo>
                  <a:pt x="8024629" y="997477"/>
                  <a:pt x="8050212" y="927053"/>
                  <a:pt x="7894663" y="954107"/>
                </a:cubicBezTo>
                <a:cubicBezTo>
                  <a:pt x="7739114" y="981161"/>
                  <a:pt x="7740762" y="937949"/>
                  <a:pt x="7662467" y="954107"/>
                </a:cubicBezTo>
                <a:cubicBezTo>
                  <a:pt x="7584172" y="970265"/>
                  <a:pt x="7450510" y="949996"/>
                  <a:pt x="7314173" y="954107"/>
                </a:cubicBezTo>
                <a:cubicBezTo>
                  <a:pt x="7177836" y="958218"/>
                  <a:pt x="6929000" y="875450"/>
                  <a:pt x="6617585" y="954107"/>
                </a:cubicBezTo>
                <a:cubicBezTo>
                  <a:pt x="6306170" y="1032764"/>
                  <a:pt x="6206990" y="929061"/>
                  <a:pt x="5804899" y="954107"/>
                </a:cubicBezTo>
                <a:cubicBezTo>
                  <a:pt x="5402808" y="979153"/>
                  <a:pt x="5615041" y="925103"/>
                  <a:pt x="5456605" y="954107"/>
                </a:cubicBezTo>
                <a:cubicBezTo>
                  <a:pt x="5298169" y="983111"/>
                  <a:pt x="5142386" y="890291"/>
                  <a:pt x="4876115" y="954107"/>
                </a:cubicBezTo>
                <a:cubicBezTo>
                  <a:pt x="4609844" y="1017923"/>
                  <a:pt x="4297178" y="894491"/>
                  <a:pt x="4063429" y="954107"/>
                </a:cubicBezTo>
                <a:cubicBezTo>
                  <a:pt x="3829680" y="1013723"/>
                  <a:pt x="3676552" y="910277"/>
                  <a:pt x="3482939" y="954107"/>
                </a:cubicBezTo>
                <a:cubicBezTo>
                  <a:pt x="3289326" y="997937"/>
                  <a:pt x="3018591" y="899883"/>
                  <a:pt x="2786352" y="954107"/>
                </a:cubicBezTo>
                <a:cubicBezTo>
                  <a:pt x="2554113" y="1008331"/>
                  <a:pt x="2363086" y="928779"/>
                  <a:pt x="2205862" y="954107"/>
                </a:cubicBezTo>
                <a:cubicBezTo>
                  <a:pt x="2048638" y="979435"/>
                  <a:pt x="2020451" y="953163"/>
                  <a:pt x="1973666" y="954107"/>
                </a:cubicBezTo>
                <a:cubicBezTo>
                  <a:pt x="1926881" y="955051"/>
                  <a:pt x="1714454" y="925831"/>
                  <a:pt x="1625372" y="954107"/>
                </a:cubicBezTo>
                <a:cubicBezTo>
                  <a:pt x="1536290" y="982383"/>
                  <a:pt x="1472466" y="930463"/>
                  <a:pt x="1393176" y="954107"/>
                </a:cubicBezTo>
                <a:cubicBezTo>
                  <a:pt x="1313886" y="977751"/>
                  <a:pt x="1217101" y="935576"/>
                  <a:pt x="1160980" y="954107"/>
                </a:cubicBezTo>
                <a:cubicBezTo>
                  <a:pt x="1104859" y="972638"/>
                  <a:pt x="909086" y="945294"/>
                  <a:pt x="812686" y="954107"/>
                </a:cubicBezTo>
                <a:cubicBezTo>
                  <a:pt x="716286" y="962920"/>
                  <a:pt x="259194" y="870071"/>
                  <a:pt x="0" y="954107"/>
                </a:cubicBezTo>
                <a:cubicBezTo>
                  <a:pt x="-1501" y="825479"/>
                  <a:pt x="8912" y="704158"/>
                  <a:pt x="0" y="496136"/>
                </a:cubicBezTo>
                <a:cubicBezTo>
                  <a:pt x="-8912" y="288114"/>
                  <a:pt x="48048" y="11282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Especially amazing  </a:t>
            </a:r>
            <a:endParaRPr lang="en-US" altLang="zh-CN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是表语，放在句首为了突出强调，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be 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动词置于主语之前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804" y="2035919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The Inca’s dry stone method of building is specially amazing.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5968" y="2774582"/>
            <a:ext cx="11609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Higher up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was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an old castle where a king once lived.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再往高处去就是一座旧城堡，一位国王曾在此居住。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3804" y="3851656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Professor Smith and his assistants were present at the meeting.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502" y="4652098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Present at the meeting were Professor Smith and his assistants.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0308" y="420782"/>
            <a:ext cx="11609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7. Inca builders cut stones to exact size so that nothing was needed to hold walls together </a:t>
            </a:r>
            <a:r>
              <a:rPr lang="en-US" altLang="zh-CN" sz="2800" b="1" u="sng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other than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the perfect fit of the stones.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674739" y="1422971"/>
            <a:ext cx="4263777" cy="642136"/>
          </a:xfrm>
          <a:prstGeom prst="wedgeRoundRectCallout">
            <a:avLst>
              <a:gd name="adj1" fmla="val -69958"/>
              <a:gd name="adj2" fmla="val -63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Bell MT" panose="02020503060305020303" pitchFamily="18" charset="0"/>
              </a:rPr>
              <a:t>except prep. 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通常用于否定句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肯定后者</a:t>
            </a:r>
            <a:endParaRPr lang="zh-CN" altLang="en-US" sz="2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1101" y="2371160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I don’t know any French people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other than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you.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910" y="3200433"/>
            <a:ext cx="10289568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1)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除了德里克以外，她从不和任何人讨论此事。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i="0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She never discussed it with anyone 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other than </a:t>
            </a:r>
            <a:r>
              <a:rPr lang="en-US" altLang="zh-CN" sz="2800" b="1" i="0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Derek.</a:t>
            </a:r>
            <a:endParaRPr lang="en-US" altLang="zh-CN" sz="2800" b="1" i="0" dirty="0">
              <a:solidFill>
                <a:srgbClr val="002060"/>
              </a:solidFill>
              <a:effectLst/>
              <a:latin typeface="Bell MT" panose="02020503060305020303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2)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除了这件外衣，我身边什么也没有。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i="0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I don’t have a thing with me 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other than </a:t>
            </a:r>
            <a:r>
              <a:rPr lang="en-US" altLang="zh-CN" sz="2800" b="1" i="0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微软雅黑" panose="020B0503020204020204" pitchFamily="34" charset="-122"/>
              </a:rPr>
              <a:t>this coat. </a:t>
            </a:r>
            <a:endParaRPr lang="zh-CN" altLang="en-US" sz="2800" b="1" i="0" dirty="0">
              <a:solidFill>
                <a:srgbClr val="002060"/>
              </a:solidFill>
              <a:effectLst/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0582" y="127969"/>
            <a:ext cx="232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8.  admire v.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8539" y="127969"/>
            <a:ext cx="232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admiration n.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73898" y="127969"/>
            <a:ext cx="350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 admirable adj.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582" y="896818"/>
            <a:ext cx="10857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我们很钦佩他的幽默感。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Charlie Chaplin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小的时候就表现出了令人赞叹的表演天分。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 marL="514350" indent="-514350">
              <a:buAutoNum type="arabicParenR"/>
            </a:pP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她给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Bernard Shaw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写信表达对他的爱慕。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019" y="1613042"/>
            <a:ext cx="880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We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admire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him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for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his sense of </a:t>
            </a:r>
            <a:r>
              <a:rPr lang="en-US" altLang="zh-CN" sz="28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humour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018" y="2752311"/>
            <a:ext cx="1060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Charlie Chaplin showed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admirable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acting talent in his childhood.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299" y="4198365"/>
            <a:ext cx="1060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She wrote to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 Bernard Shaw expressing her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admiration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.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88023" y="3429000"/>
            <a:ext cx="1034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7030A0"/>
                </a:solidFill>
                <a:latin typeface="Ink Free" panose="03080402000500000000" pitchFamily="66" charset="0"/>
              </a:rPr>
              <a:t>Write to a friend about a travel plan </a:t>
            </a:r>
            <a:endParaRPr lang="zh-CN" altLang="en-US" sz="44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406" y="3307689"/>
            <a:ext cx="656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latin typeface="Bell MT" panose="02020503060305020303" pitchFamily="18" charset="0"/>
              </a:rPr>
              <a:t>Language study </a:t>
            </a:r>
            <a:endParaRPr lang="zh-CN" altLang="en-US" sz="5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3675" y="159249"/>
            <a:ext cx="6025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en-US" altLang="zh-CN" sz="54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altLang="zh-CN" sz="5400" dirty="0">
                <a:solidFill>
                  <a:srgbClr val="002060"/>
                </a:solidFill>
                <a:latin typeface="Bell MT" panose="02020503060305020303" pitchFamily="18" charset="0"/>
              </a:rPr>
              <a:t>Reading for writing </a:t>
            </a:r>
            <a:endParaRPr lang="zh-CN" altLang="en-US" sz="5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209" y="277402"/>
            <a:ext cx="214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Bell MT" panose="02020503060305020303" pitchFamily="18" charset="0"/>
              </a:rPr>
              <a:t>Para 1 </a:t>
            </a:r>
            <a:endParaRPr lang="zh-CN" altLang="en-US" sz="36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209" y="1027416"/>
            <a:ext cx="1199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1. I’ve heard that it is an _________ sight.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8033" y="1027415"/>
            <a:ext cx="159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amazing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209" y="1765438"/>
            <a:ext cx="1199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I was __________ at the sight.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219" y="1777430"/>
            <a:ext cx="159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amazed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5594280" y="123095"/>
            <a:ext cx="6390526" cy="927239"/>
          </a:xfrm>
          <a:prstGeom prst="borderCallout1">
            <a:avLst>
              <a:gd name="adj1" fmla="val 18750"/>
              <a:gd name="adj2" fmla="val -8333"/>
              <a:gd name="adj3" fmla="val 118166"/>
              <a:gd name="adj4" fmla="val 18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1) a thing that you see or can see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看见（或看得见）的事物；景象；情景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334" y="2595936"/>
            <a:ext cx="78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2)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the act of seeing somebody/something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看见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19" y="3352887"/>
            <a:ext cx="4753510" cy="206210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catch sight of …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看见</a:t>
            </a:r>
            <a:endParaRPr lang="en-US" altLang="zh-CN" sz="32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lose sight of …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看不见</a:t>
            </a:r>
            <a:endParaRPr lang="en-US" altLang="zh-CN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at the sight of ..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一看见</a:t>
            </a:r>
            <a:r>
              <a:rPr lang="en-US" altLang="zh-CN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endParaRPr lang="en-US" altLang="zh-CN" sz="32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at first sight… 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25429" y="3306721"/>
            <a:ext cx="7366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2800" b="1" dirty="0">
                <a:latin typeface="Bell MT" panose="02020503060305020303" pitchFamily="18" charset="0"/>
              </a:rPr>
              <a:t>Walking in the street, I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caught sight of </a:t>
            </a:r>
            <a:r>
              <a:rPr lang="en-US" altLang="zh-CN" sz="2800" b="1" dirty="0">
                <a:latin typeface="Bell MT" panose="02020503060305020303" pitchFamily="18" charset="0"/>
              </a:rPr>
              <a:t>my boss. 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latin typeface="Bell MT" panose="02020503060305020303" pitchFamily="18" charset="0"/>
              </a:rPr>
              <a:t>Soon we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lost sight of </a:t>
            </a:r>
            <a:r>
              <a:rPr lang="en-US" altLang="zh-CN" sz="2800" b="1" dirty="0">
                <a:latin typeface="Bell MT" panose="02020503060305020303" pitchFamily="18" charset="0"/>
              </a:rPr>
              <a:t>the boy in the crowd. 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At the sight of </a:t>
            </a:r>
            <a:r>
              <a:rPr lang="en-US" altLang="zh-CN" sz="2800" b="1" dirty="0">
                <a:latin typeface="Bell MT" panose="02020503060305020303" pitchFamily="18" charset="0"/>
              </a:rPr>
              <a:t>her mother, the little girl burst out crying. 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latin typeface="Bell MT" panose="02020503060305020303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At first sight</a:t>
            </a:r>
            <a:r>
              <a:rPr lang="en-US" altLang="zh-CN" sz="2800" b="1" dirty="0">
                <a:latin typeface="Bell MT" panose="02020503060305020303" pitchFamily="18" charset="0"/>
              </a:rPr>
              <a:t>, the boy fell in love with the girl. 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 animBg="1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0144" y="369869"/>
            <a:ext cx="11517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3) the area or distance within which somebody can see or something can be seen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视力范围；视野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174" y="2083941"/>
            <a:ext cx="6700462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(be) in/within sight </a:t>
            </a:r>
            <a:r>
              <a:rPr lang="zh-CN" altLang="en-US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在视野范围内</a:t>
            </a:r>
            <a:endParaRPr lang="en-US" altLang="zh-CN" sz="3200" b="1" dirty="0">
              <a:solidFill>
                <a:schemeClr val="bg1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come into sight </a:t>
            </a:r>
            <a:r>
              <a:rPr lang="zh-CN" altLang="en-US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进入视野</a:t>
            </a:r>
            <a:endParaRPr lang="en-US" altLang="zh-CN" sz="3200" b="1" dirty="0">
              <a:solidFill>
                <a:schemeClr val="bg1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be</a:t>
            </a:r>
            <a:r>
              <a:rPr lang="zh-CN" altLang="en-US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）</a:t>
            </a:r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out of sight   </a:t>
            </a:r>
            <a:r>
              <a:rPr lang="zh-CN" altLang="en-US" sz="3200" b="1" dirty="0">
                <a:solidFill>
                  <a:schemeClr val="bg1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在视野范围外</a:t>
            </a:r>
            <a:endParaRPr lang="zh-CN" altLang="en-US" sz="3200" b="1" dirty="0">
              <a:solidFill>
                <a:schemeClr val="bg1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144" y="3798013"/>
            <a:ext cx="9672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From path to path no man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in sight.</a:t>
            </a:r>
            <a:endParaRPr lang="en-US" altLang="zh-CN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A bicycle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came into sight 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on the main road.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He waved his arms until the ship was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out of sight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209" y="277402"/>
            <a:ext cx="214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Bell MT" panose="02020503060305020303" pitchFamily="18" charset="0"/>
              </a:rPr>
              <a:t>Para 2 </a:t>
            </a:r>
            <a:endParaRPr lang="zh-CN" altLang="en-US" sz="36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209" y="3229507"/>
            <a:ext cx="1199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Xi’an is known ______ the Terracotta Army.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07348" y="1098638"/>
            <a:ext cx="136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as</a:t>
            </a:r>
            <a:endParaRPr lang="zh-CN" altLang="en-US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883" y="2304689"/>
            <a:ext cx="903269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be known/famous as…</a:t>
            </a:r>
            <a:r>
              <a:rPr lang="zh-CN" altLang="zh-CN" sz="32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/>
              </a:rPr>
              <a:t>被称为；作为</a:t>
            </a:r>
            <a:r>
              <a:rPr lang="en-US" altLang="zh-CN" sz="32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/>
              </a:rPr>
              <a:t>……</a:t>
            </a:r>
            <a:r>
              <a:rPr lang="zh-CN" altLang="zh-CN" sz="32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/>
              </a:rPr>
              <a:t>而出名</a:t>
            </a:r>
            <a:endParaRPr lang="zh-CN" altLang="en-US" sz="32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188" y="1182467"/>
            <a:ext cx="11996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…I have heard that this museum is known _______ a “Chinese treasure house”!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73002" y="3149586"/>
            <a:ext cx="136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for</a:t>
            </a:r>
            <a:endParaRPr lang="zh-CN" altLang="en-US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2202" y="4154325"/>
            <a:ext cx="761657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be known/famous for…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因为</a:t>
            </a:r>
            <a:r>
              <a:rPr lang="en-US" altLang="zh-CN" sz="32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/>
              </a:rPr>
              <a:t>…</a:t>
            </a:r>
            <a:r>
              <a:rPr lang="zh-CN" altLang="zh-CN" sz="3200" b="1" kern="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/>
              </a:rPr>
              <a:t>而出名</a:t>
            </a:r>
            <a:endParaRPr lang="zh-CN" altLang="en-US" sz="32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2337" y="5079143"/>
            <a:ext cx="1200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The name Mark Twain is known ______ most Chinese people. 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61762" y="5078849"/>
            <a:ext cx="136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to</a:t>
            </a:r>
            <a:endParaRPr lang="zh-CN" altLang="en-US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8166" y="5747747"/>
            <a:ext cx="761657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be known to </a:t>
            </a:r>
            <a:r>
              <a:rPr lang="en-US" altLang="zh-CN" sz="3200" b="1" dirty="0" err="1">
                <a:solidFill>
                  <a:schemeClr val="bg1"/>
                </a:solidFill>
                <a:latin typeface="Bell MT" panose="02020503060305020303" pitchFamily="18" charset="0"/>
              </a:rPr>
              <a:t>sb</a:t>
            </a:r>
            <a:r>
              <a:rPr lang="en-US" altLang="zh-CN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… ..</a:t>
            </a:r>
            <a:r>
              <a:rPr lang="zh-CN" altLang="en-US" sz="32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为某人所知</a:t>
            </a:r>
            <a:endParaRPr lang="zh-CN" altLang="en-US" sz="32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318" y="3875731"/>
            <a:ext cx="11794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2. Each statue has a different face, _______ (lead) researchers to believe that each one  is a copy of a real soldier.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1896" y="3741233"/>
            <a:ext cx="168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leading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5106255" y="5227955"/>
            <a:ext cx="5486402" cy="1630045"/>
          </a:xfrm>
          <a:prstGeom prst="borderCallout1">
            <a:avLst>
              <a:gd name="adj1" fmla="val 18750"/>
              <a:gd name="adj2" fmla="val -8333"/>
              <a:gd name="adj3" fmla="val -51734"/>
              <a:gd name="adj4" fmla="val 30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Bell MT" panose="02020503060305020303" pitchFamily="18" charset="0"/>
                <a:ea typeface="华文行楷" panose="02010800040101010101" pitchFamily="2" charset="-122"/>
              </a:rPr>
              <a:t>--</a:t>
            </a:r>
            <a:r>
              <a:rPr lang="en-US" altLang="zh-CN" sz="3200" b="1" dirty="0" err="1">
                <a:latin typeface="Bell MT" panose="02020503060305020303" pitchFamily="18" charset="0"/>
                <a:ea typeface="华文行楷" panose="02010800040101010101" pitchFamily="2" charset="-122"/>
              </a:rPr>
              <a:t>ing</a:t>
            </a: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分词短语作结果状语</a:t>
            </a:r>
            <a:endParaRPr lang="en-US" altLang="zh-CN" sz="32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en-US" altLang="zh-CN" sz="3200" b="1" dirty="0">
                <a:latin typeface="Bell MT" panose="02020503060305020303" pitchFamily="18" charset="0"/>
                <a:ea typeface="华文行楷" panose="02010800040101010101" pitchFamily="2" charset="-122"/>
              </a:rPr>
              <a:t>=which led…</a:t>
            </a:r>
            <a:endParaRPr lang="zh-CN" altLang="en-US" sz="2000" dirty="0"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1711" y="145817"/>
            <a:ext cx="490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Terracotta Army</a:t>
            </a:r>
            <a:endParaRPr lang="zh-CN" altLang="en-US" sz="3600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317" y="926646"/>
            <a:ext cx="12003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1.</a:t>
            </a:r>
            <a:r>
              <a:rPr lang="en-US" altLang="zh-CN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The statues fill only one part of the emperor’s huge tomb,  ________ still has not been completely  unearthed.</a:t>
            </a:r>
            <a:r>
              <a:rPr lang="en-US" altLang="zh-CN" sz="3200" b="1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endParaRPr lang="zh-CN" altLang="en-US" sz="3200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7029" y="926646"/>
            <a:ext cx="163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which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6522376" y="1848992"/>
            <a:ext cx="5486402" cy="1630045"/>
          </a:xfrm>
          <a:prstGeom prst="borderCallout1">
            <a:avLst>
              <a:gd name="adj1" fmla="val 18750"/>
              <a:gd name="adj2" fmla="val -8333"/>
              <a:gd name="adj3" fmla="val -24631"/>
              <a:gd name="adj4" fmla="val 61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which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引导非限定性定语从句，修饰名词 </a:t>
            </a:r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tomb,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补充说明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2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0706" y="210433"/>
            <a:ext cx="662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MV Boli" panose="02000500030200090000" pitchFamily="2" charset="0"/>
                <a:cs typeface="MV Boli" panose="02000500030200090000" pitchFamily="2" charset="0"/>
              </a:rPr>
              <a:t>B1U2 Travelling Around </a:t>
            </a:r>
            <a:endParaRPr lang="zh-CN" altLang="en-US" sz="4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4920" y="1356938"/>
            <a:ext cx="4373365" cy="52906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98157" y="1425244"/>
            <a:ext cx="7520683" cy="209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Bell MT" panose="02020503060305020303" pitchFamily="18" charset="0"/>
              </a:rPr>
              <a:t>  Language study</a:t>
            </a:r>
            <a:endParaRPr lang="en-US" altLang="zh-CN" sz="5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Bell MT" panose="02020503060305020303" pitchFamily="18" charset="0"/>
              </a:rPr>
              <a:t>     Reading and thinking </a:t>
            </a:r>
            <a:endParaRPr lang="zh-CN" altLang="en-US" sz="36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40112" y="1140431"/>
            <a:ext cx="7520683" cy="209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Bell MT" panose="02020503060305020303" pitchFamily="18" charset="0"/>
              </a:rPr>
              <a:t>  Language study</a:t>
            </a:r>
            <a:endParaRPr lang="en-US" altLang="zh-CN" sz="5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Bell MT" panose="02020503060305020303" pitchFamily="18" charset="0"/>
              </a:rPr>
              <a:t>     Reading and thinking </a:t>
            </a:r>
            <a:endParaRPr lang="zh-CN" altLang="en-US" sz="36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9047" y="308225"/>
            <a:ext cx="1130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032" y="134067"/>
            <a:ext cx="10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1.  narrow land 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032" y="776893"/>
            <a:ext cx="11825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narrow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adj. 1)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measuring a short distance from one side to the other, especially in relation to length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狭窄的；窄小的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98" y="1896857"/>
            <a:ext cx="1110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）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He had a </a:t>
            </a:r>
            <a:r>
              <a:rPr lang="en-US" altLang="zh-CN" sz="28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narrow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escape when his car skidded(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打滑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) on the ice.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9047" y="2639055"/>
            <a:ext cx="1001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2) adj.  only just achieved or avoided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勉强的；刚刚好的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80144" y="3381253"/>
          <a:ext cx="7222732" cy="944880"/>
        </p:xfrm>
        <a:graphic>
          <a:graphicData uri="http://schemas.openxmlformats.org/drawingml/2006/table">
            <a:tbl>
              <a:tblPr/>
              <a:tblGrid>
                <a:gridCol w="7222732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  <a:ea typeface="华文行楷" panose="02010800040101010101" pitchFamily="2" charset="-122"/>
                        </a:rPr>
                        <a:t>a narrow escape 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华文行楷" panose="02010800040101010101" pitchFamily="2" charset="-122"/>
                      </a:endParaRPr>
                    </a:p>
                    <a:p>
                      <a:pPr fontAlgn="t"/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  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死里逃生</a:t>
                      </a:r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; 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九死一生</a:t>
                      </a:r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; 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侥幸逃脱</a:t>
                      </a:r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;  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虎口余生</a:t>
                      </a:r>
                      <a:endParaRPr lang="en-US" altLang="zh-CN" sz="2800" b="1" dirty="0">
                        <a:solidFill>
                          <a:srgbClr val="002060"/>
                        </a:solidFill>
                        <a:effectLst/>
                        <a:latin typeface="华文行楷" panose="02010800040101010101" pitchFamily="2" charset="-122"/>
                        <a:ea typeface="华文行楷" panose="0201080004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77402" y="5445314"/>
          <a:ext cx="11945420" cy="518160"/>
        </p:xfrm>
        <a:graphic>
          <a:graphicData uri="http://schemas.openxmlformats.org/drawingml/2006/table">
            <a:tbl>
              <a:tblPr/>
              <a:tblGrid>
                <a:gridCol w="1194542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 </a:t>
                      </a:r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effectLst/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在强烈的阳光下，她只得眯着眼睛。</a:t>
                      </a:r>
                      <a:endParaRPr lang="en-US" altLang="zh-CN" sz="2800" b="1" dirty="0">
                        <a:solidFill>
                          <a:srgbClr val="002060"/>
                        </a:solidFill>
                        <a:effectLst/>
                        <a:latin typeface="华文行楷" panose="02010800040101010101" pitchFamily="2" charset="-122"/>
                        <a:ea typeface="华文行楷" panose="02010800040101010101" pitchFamily="2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80144" y="4408670"/>
            <a:ext cx="1080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3) v.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to become or make something less wide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使窄小；变窄；缩小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144" y="6072835"/>
            <a:ext cx="9976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He had to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narrow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 his eyes in the strong light of the sun.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215" y="887706"/>
            <a:ext cx="226545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九死一生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险胜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心胸狭隘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缩小代沟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眯着眼睛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7943" y="887705"/>
            <a:ext cx="5009322" cy="371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a narrow escape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a narrow victory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narrow-minded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narrow the generation gap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narrow his eyes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8773" y="246580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2. Spain </a:t>
            </a:r>
            <a:r>
              <a:rPr lang="en-US" altLang="zh-CN" sz="28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took control of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Peru in the 16</a:t>
            </a:r>
            <a:r>
              <a:rPr lang="en-US" altLang="zh-CN" sz="2800" b="1" baseline="30000" dirty="0">
                <a:solidFill>
                  <a:srgbClr val="002060"/>
                </a:solidFill>
                <a:latin typeface="Bell MT" panose="02020503060305020303" pitchFamily="18" charset="0"/>
              </a:rPr>
              <a:t>th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century and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ruled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until 1821.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065213" y="246580"/>
            <a:ext cx="534257" cy="523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8203916" y="976043"/>
            <a:ext cx="3333964" cy="1114748"/>
          </a:xfrm>
          <a:prstGeom prst="wedgeEllipseCallout">
            <a:avLst>
              <a:gd name="adj1" fmla="val -26306"/>
              <a:gd name="adj2" fmla="val -78838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2060"/>
                </a:solidFill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take control of </a:t>
            </a:r>
            <a:endParaRPr lang="zh-CN" altLang="en-US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871" y="1936283"/>
            <a:ext cx="22654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控制，接管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失去控制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在控制下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无法控制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14628" y="1939777"/>
            <a:ext cx="5948217" cy="297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take control of=be in control of 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lose control of 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under control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beyond/out of control   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0072" y="206151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3. Spanish is the main official language of Peru _____ this reason.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3496" y="158599"/>
            <a:ext cx="83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for</a:t>
            </a:r>
            <a:endParaRPr lang="zh-CN" altLang="en-US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813496" y="715823"/>
            <a:ext cx="2681555" cy="20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2404" y="928645"/>
            <a:ext cx="11609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__________ for this reason _________ Spanish is the main official language of Peru.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0013" y="820923"/>
            <a:ext cx="168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It   is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26458" y="851700"/>
            <a:ext cx="116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that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85679" y="1513420"/>
            <a:ext cx="7870006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It is/was+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被强调的部分 </a:t>
            </a:r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that/who+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句子其他成分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强调句型</a:t>
            </a:r>
            <a:endParaRPr lang="zh-CN" altLang="en-US" sz="28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062" y="2606027"/>
            <a:ext cx="93460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Susan stayed in the hall for two hours because of the rain.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072" y="3236188"/>
            <a:ext cx="11822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It was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Susan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that/who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stayed in the hall for two hours because of the rain.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2)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It was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in the hall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that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Susan stayed for two hours because of the rain.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3)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It was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for two hours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that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Susan stayed in the hall because of the rain.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4)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It was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because of the rain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that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Susan stayed in the </a:t>
            </a:r>
            <a:r>
              <a:rPr lang="en-US" altLang="zh-CN" sz="28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hallfor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two hours.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 animBg="1"/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5141" y="224320"/>
            <a:ext cx="1160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4.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recognize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the text type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880" y="2365605"/>
            <a:ext cx="1146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这位影星去超市没有被认出来因为他戴着太阳镜。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The film star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was not recognized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because he was wearing glasses . 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457" y="994880"/>
            <a:ext cx="11464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1)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recognize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v. to know who somebody is or what something is when you see or hear them or it, because you have seen or heard them or it before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认识；认出；辨别出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916" y="3319712"/>
            <a:ext cx="1146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Most of us 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recognize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the importance of diet.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915" y="3828661"/>
            <a:ext cx="11864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2)  acknowledge  </a:t>
            </a:r>
            <a:r>
              <a:rPr lang="en-US" altLang="zh-CN" sz="2800" b="1" dirty="0">
                <a:latin typeface="Bell MT" panose="02020503060305020303" pitchFamily="18" charset="0"/>
              </a:rPr>
              <a:t>to admit or to be aware that something exists or is true         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latin typeface="Bell MT" panose="02020503060305020303" pitchFamily="18" charset="0"/>
                <a:ea typeface="华文行楷" panose="02010800040101010101" pitchFamily="2" charset="-122"/>
              </a:rPr>
              <a:t>   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承认；意识到 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2501" y="4782768"/>
            <a:ext cx="1091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The book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is now recognized as </a:t>
            </a:r>
            <a:r>
              <a:rPr lang="en-US" altLang="zh-CN" sz="2800" b="1" dirty="0">
                <a:latin typeface="Bell MT" panose="02020503060305020303" pitchFamily="18" charset="0"/>
              </a:rPr>
              <a:t>a classic.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latin typeface="Bell MT" panose="02020503060305020303" pitchFamily="18" charset="0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这本书现在是一部公认的经典著作。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914" y="5891654"/>
            <a:ext cx="1186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3)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be recognized as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..</a:t>
            </a:r>
            <a:r>
              <a:rPr lang="zh-CN" altLang="en-US" sz="32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赞赏；赏识；看重；公认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 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92602" y="4485254"/>
            <a:ext cx="439391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recognize v. –recognition n.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organize v. –organization n.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 build="p"/>
      <p:bldP spid="10" grpId="0"/>
      <p:bldP spid="11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937" y="200494"/>
            <a:ext cx="109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8937" y="200494"/>
            <a:ext cx="11609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5. A short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flight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from Cusco takes you from the Andes into the Amazon rainforest.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55" y="1024619"/>
            <a:ext cx="11630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flight  n.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a journey made by air, especially in a plane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  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（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尤指乘飞机的）空中航行，航程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10624" y="1024619"/>
            <a:ext cx="3878112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 domestic flight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国内航班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an international flight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国际航班</a:t>
            </a: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5896" y="2409614"/>
            <a:ext cx="6224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2) a plane making a particular journey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航班飞机；班机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37" y="3363721"/>
            <a:ext cx="195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预定航班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赶上飞机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误机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8798" y="3363721"/>
            <a:ext cx="2857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book a flight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catch a flight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miss a flight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86130" y="3198236"/>
            <a:ext cx="5720317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Fishing in snow</a:t>
            </a:r>
            <a:endParaRPr lang="en-US" altLang="zh-CN" sz="2800" b="1" dirty="0">
              <a:solidFill>
                <a:srgbClr val="FF000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From hill to hill no bird in flight;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From path to path no man in sight.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A lonely fisherman afloat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Is fishing snow in a lonely boat.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260419" y="3668233"/>
            <a:ext cx="1031358" cy="542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5896" y="5027708"/>
            <a:ext cx="525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3) the act of flying 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飞行；飞翔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896" y="5645255"/>
            <a:ext cx="982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She fell down 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 flight of stairs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and hurt her back.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2798773" y="6299829"/>
            <a:ext cx="2182043" cy="393860"/>
          </a:xfrm>
          <a:prstGeom prst="borderCallout1">
            <a:avLst>
              <a:gd name="adj1" fmla="val 18750"/>
              <a:gd name="adj2" fmla="val -8333"/>
              <a:gd name="adj3" fmla="val -81869"/>
              <a:gd name="adj4" fmla="val 8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4)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一段楼梯</a:t>
            </a:r>
            <a:endParaRPr lang="zh-CN" altLang="en-US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 build="p"/>
      <p:bldP spid="9" grpId="0"/>
      <p:bldP spid="10" grpId="0"/>
      <p:bldP spid="11" grpId="0" build="p"/>
      <p:bldP spid="13" grpId="0" animBg="1" build="p"/>
      <p:bldP spid="14" grpId="0" animBg="1"/>
      <p:bldP spid="15" grpId="0"/>
      <p:bldP spid="16" grpId="0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4955</Words>
  <Application>WPS 演示</Application>
  <PresentationFormat>宽屏</PresentationFormat>
  <Paragraphs>260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等线</vt:lpstr>
      <vt:lpstr>微软雅黑</vt:lpstr>
      <vt:lpstr>MV Boli</vt:lpstr>
      <vt:lpstr>Bell MT</vt:lpstr>
      <vt:lpstr>华文行楷</vt:lpstr>
      <vt:lpstr>Ink Free</vt:lpstr>
      <vt:lpstr>Times New Roman</vt:lpstr>
      <vt:lpstr>Arial Narrow</vt:lpstr>
      <vt:lpstr>华文仿宋</vt:lpstr>
      <vt:lpstr>PMingLiU-ExtB</vt:lpstr>
      <vt:lpstr>Arial Unicode MS</vt:lpstr>
      <vt:lpstr>Calibri</vt:lpstr>
      <vt:lpstr>HelveticaNeue</vt:lpstr>
      <vt:lpstr>华文新魏</vt:lpstr>
      <vt:lpstr>Segoe Print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2017高中必修一 第一单元教学课件</dc:title>
  <dc:creator>Victor Gao</dc:creator>
  <cp:lastModifiedBy>Administrator</cp:lastModifiedBy>
  <cp:revision>440</cp:revision>
  <dcterms:created xsi:type="dcterms:W3CDTF">2020-07-25T13:29:00Z</dcterms:created>
  <dcterms:modified xsi:type="dcterms:W3CDTF">2024-07-19T04:06:21Z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