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3"/>
  </p:handoutMasterIdLst>
  <p:sldIdLst>
    <p:sldId id="499" r:id="rId3"/>
    <p:sldId id="391" r:id="rId4"/>
    <p:sldId id="437" r:id="rId6"/>
    <p:sldId id="468" r:id="rId7"/>
    <p:sldId id="438" r:id="rId8"/>
    <p:sldId id="449" r:id="rId9"/>
    <p:sldId id="451" r:id="rId10"/>
    <p:sldId id="487" r:id="rId11"/>
    <p:sldId id="473" r:id="rId12"/>
    <p:sldId id="455" r:id="rId13"/>
    <p:sldId id="474" r:id="rId14"/>
    <p:sldId id="460" r:id="rId15"/>
    <p:sldId id="485" r:id="rId16"/>
    <p:sldId id="452" r:id="rId17"/>
    <p:sldId id="462" r:id="rId18"/>
    <p:sldId id="461" r:id="rId19"/>
    <p:sldId id="465" r:id="rId20"/>
    <p:sldId id="440" r:id="rId21"/>
    <p:sldId id="459"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FF3"/>
    <a:srgbClr val="A40052"/>
    <a:srgbClr val="FFFF00"/>
    <a:srgbClr val="008000"/>
    <a:srgbClr val="0066CC"/>
    <a:srgbClr val="CCFFFF"/>
    <a:srgbClr val="66FFFF"/>
    <a:srgbClr val="00FFFF"/>
    <a:srgbClr val="66C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4660"/>
  </p:normalViewPr>
  <p:slideViewPr>
    <p:cSldViewPr snapToGrid="0">
      <p:cViewPr varScale="1">
        <p:scale>
          <a:sx n="116" d="100"/>
          <a:sy n="116" d="100"/>
        </p:scale>
        <p:origin x="330" y="102"/>
      </p:cViewPr>
      <p:guideLst>
        <p:guide orient="horz" pos="2124"/>
        <p:guide pos="37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杭州亿启教育科技有限公司</a:t>
            </a: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8DB6B-1F6A-45C1-B002-D22550F60E1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3C272-B367-41A5-8460-5A329737240C}"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ln>
        </p:spPr>
      </p:sp>
      <p:sp>
        <p:nvSpPr>
          <p:cNvPr id="1638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17411" name="页眉占位符 4"/>
          <p:cNvSpPr>
            <a:spLocks noGrp="1"/>
          </p:cNvSpPr>
          <p:nvPr>
            <p:ph type="hdr" sz="quarter"/>
          </p:nvPr>
        </p:nvSpPr>
        <p:spPr bwMode="auto">
          <a:ln>
            <a:miter lim="800000"/>
          </a:ln>
        </p:spPr>
        <p:txBody>
          <a:bodyPr wrap="square" numCol="1" anchor="t" anchorCtr="0" compatLnSpc="1"/>
          <a:lstStyle/>
          <a:p>
            <a:pPr fontAlgn="base">
              <a:spcBef>
                <a:spcPct val="0"/>
              </a:spcBef>
              <a:spcAft>
                <a:spcPct val="0"/>
              </a:spcAft>
              <a:defRPr/>
            </a:pPr>
            <a:r>
              <a:rPr lang="zh-CN" altLang="en-US">
                <a:cs typeface="等线" panose="02010600030101010101" charset="-122"/>
              </a:rPr>
              <a:t>杭州亿启教育科技有限公司</a:t>
            </a:r>
            <a:endParaRPr lang="zh-CN" altLang="en-US">
              <a:cs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2.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image" Target="../media/image3.png"/><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image" Target="../media/image2.png"/><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image" Target="../media/image1.png"/><Relationship Id="rId2" Type="http://schemas.openxmlformats.org/officeDocument/2006/relationships/tags" Target="../tags/tag72.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4.png"/><Relationship Id="rId5" Type="http://schemas.openxmlformats.org/officeDocument/2006/relationships/tags" Target="../tags/tag83.xml"/><Relationship Id="rId4" Type="http://schemas.openxmlformats.org/officeDocument/2006/relationships/image" Target="../media/image3.png"/><Relationship Id="rId3" Type="http://schemas.openxmlformats.org/officeDocument/2006/relationships/tags" Target="../tags/tag82.xml"/><Relationship Id="rId2" Type="http://schemas.openxmlformats.org/officeDocument/2006/relationships/tags" Target="../tags/tag81.xml"/><Relationship Id="rId10" Type="http://schemas.openxmlformats.org/officeDocument/2006/relationships/tags" Target="../tags/tag8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image" Target="../media/image4.png"/><Relationship Id="rId6" Type="http://schemas.openxmlformats.org/officeDocument/2006/relationships/tags" Target="../tags/tag91.xml"/><Relationship Id="rId5" Type="http://schemas.openxmlformats.org/officeDocument/2006/relationships/image" Target="../media/image3.png"/><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2" Type="http://schemas.openxmlformats.org/officeDocument/2006/relationships/tags" Target="../tags/tag96.xml"/><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image" Target="../media/image5.png"/><Relationship Id="rId2" Type="http://schemas.openxmlformats.org/officeDocument/2006/relationships/tags" Target="../tags/tag97.xml"/><Relationship Id="rId10" Type="http://schemas.openxmlformats.org/officeDocument/2006/relationships/tags" Target="../tags/tag10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image" Target="../media/image5.png"/><Relationship Id="rId2" Type="http://schemas.openxmlformats.org/officeDocument/2006/relationships/tags" Target="../tags/tag105.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image" Target="../media/image5.png"/><Relationship Id="rId2" Type="http://schemas.openxmlformats.org/officeDocument/2006/relationships/tags" Target="../tags/tag113.xml"/><Relationship Id="rId10" Type="http://schemas.openxmlformats.org/officeDocument/2006/relationships/tags" Target="../tags/tag12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image" Target="../media/image5.png"/><Relationship Id="rId2" Type="http://schemas.openxmlformats.org/officeDocument/2006/relationships/tags" Target="../tags/tag12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1" Type="http://schemas.openxmlformats.org/officeDocument/2006/relationships/tags" Target="../tags/tag139.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4.png"/><Relationship Id="rId5" Type="http://schemas.openxmlformats.org/officeDocument/2006/relationships/tags" Target="../tags/tag12.xml"/><Relationship Id="rId4" Type="http://schemas.openxmlformats.org/officeDocument/2006/relationships/image" Target="../media/image3.png"/><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image" Target="../media/image1.png"/><Relationship Id="rId4" Type="http://schemas.openxmlformats.org/officeDocument/2006/relationships/tags" Target="../tags/tag19.xml"/><Relationship Id="rId3" Type="http://schemas.openxmlformats.org/officeDocument/2006/relationships/image" Target="../media/image2.png"/><Relationship Id="rId2" Type="http://schemas.openxmlformats.org/officeDocument/2006/relationships/tags" Target="../tags/tag18.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image" Target="../media/image4.png"/><Relationship Id="rId5" Type="http://schemas.openxmlformats.org/officeDocument/2006/relationships/tags" Target="../tags/tag28.xml"/><Relationship Id="rId4" Type="http://schemas.openxmlformats.org/officeDocument/2006/relationships/image" Target="../media/image3.png"/><Relationship Id="rId3" Type="http://schemas.openxmlformats.org/officeDocument/2006/relationships/tags" Target="../tags/tag27.xml"/><Relationship Id="rId2" Type="http://schemas.openxmlformats.org/officeDocument/2006/relationships/tags" Target="../tags/tag26.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image" Target="../media/image4.png"/><Relationship Id="rId5" Type="http://schemas.openxmlformats.org/officeDocument/2006/relationships/tags" Target="../tags/tag37.xml"/><Relationship Id="rId4" Type="http://schemas.openxmlformats.org/officeDocument/2006/relationships/image" Target="../media/image3.png"/><Relationship Id="rId3" Type="http://schemas.openxmlformats.org/officeDocument/2006/relationships/tags" Target="../tags/tag36.xml"/><Relationship Id="rId2" Type="http://schemas.openxmlformats.org/officeDocument/2006/relationships/tags" Target="../tags/tag35.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3.png"/><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cstate="screen"/>
          <a:stretch>
            <a:fillRect/>
          </a:stretch>
        </p:blipFill>
        <p:spPr>
          <a:xfrm>
            <a:off x="0" y="0"/>
            <a:ext cx="3598632" cy="3429000"/>
          </a:xfrm>
          <a:prstGeom prst="rect">
            <a:avLst/>
          </a:prstGeom>
        </p:spPr>
      </p:pic>
      <p:pic>
        <p:nvPicPr>
          <p:cNvPr id="8" name="图片 7"/>
          <p:cNvPicPr>
            <a:picLocks noChangeAspect="1"/>
          </p:cNvPicPr>
          <p:nvPr>
            <p:custDataLst>
              <p:tags r:id="rId4"/>
            </p:custDataLst>
          </p:nvPr>
        </p:nvPicPr>
        <p:blipFill>
          <a:blip r:embed="rId3" cstate="screen"/>
          <a:stretch>
            <a:fillRect/>
          </a:stretch>
        </p:blipFill>
        <p:spPr>
          <a:xfrm rot="10800000">
            <a:off x="8593368" y="3429000"/>
            <a:ext cx="3598632" cy="3429000"/>
          </a:xfrm>
          <a:prstGeom prst="rect">
            <a:avLst/>
          </a:prstGeom>
        </p:spPr>
      </p:pic>
      <p:pic>
        <p:nvPicPr>
          <p:cNvPr id="9" name="图片 8"/>
          <p:cNvPicPr>
            <a:picLocks noChangeAspect="1"/>
          </p:cNvPicPr>
          <p:nvPr>
            <p:custDataLst>
              <p:tags r:id="rId5"/>
            </p:custDataLst>
          </p:nvPr>
        </p:nvPicPr>
        <p:blipFill>
          <a:blip r:embed="rId6" cstate="screen"/>
          <a:stretch>
            <a:fillRect/>
          </a:stretch>
        </p:blipFill>
        <p:spPr>
          <a:xfrm>
            <a:off x="5151399" y="4555452"/>
            <a:ext cx="1880585" cy="1513077"/>
          </a:xfrm>
          <a:prstGeom prst="rect">
            <a:avLst/>
          </a:prstGeom>
        </p:spPr>
      </p:pic>
      <p:cxnSp>
        <p:nvCxnSpPr>
          <p:cNvPr id="10" name="直接连接符 9"/>
          <p:cNvCxnSpPr/>
          <p:nvPr>
            <p:custDataLst>
              <p:tags r:id="rId7"/>
            </p:custDataLst>
          </p:nvPr>
        </p:nvCxnSpPr>
        <p:spPr>
          <a:xfrm>
            <a:off x="5917520" y="3296589"/>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8"/>
            </p:custDataLst>
          </p:nvPr>
        </p:nvSpPr>
        <p:spPr>
          <a:xfrm>
            <a:off x="1810553" y="1600835"/>
            <a:ext cx="8570894" cy="1633855"/>
          </a:xfrm>
        </p:spPr>
        <p:txBody>
          <a:bodyPr lIns="90000" tIns="46800" rIns="90000" bIns="46800" anchor="b" anchorCtr="0">
            <a:normAutofit/>
          </a:bodyPr>
          <a:lstStyle>
            <a:lvl1pPr algn="ctr">
              <a:defRPr sz="6000" u="none" strike="noStrike" kern="1200" cap="none" spc="6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929563" y="3329674"/>
            <a:ext cx="6672600" cy="614797"/>
          </a:xfrm>
        </p:spPr>
        <p:txBody>
          <a:bodyPr lIns="90000" tIns="46800" rIns="90000" bIns="46800">
            <a:normAutofit/>
          </a:bodyPr>
          <a:lstStyle>
            <a:lvl1pPr marL="0" indent="0" algn="ctr" eaLnBrk="1" fontAlgn="auto" latinLnBrk="0" hangingPunct="1">
              <a:lnSpc>
                <a:spcPct val="100000"/>
              </a:lnSpc>
              <a:buNone/>
              <a:defRPr sz="18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a:xfrm>
            <a:off x="4116000" y="6349833"/>
            <a:ext cx="3960000" cy="316800"/>
          </a:xfrm>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screen"/>
          <a:stretch>
            <a:fillRect/>
          </a:stretch>
        </p:blipFill>
        <p:spPr>
          <a:xfrm>
            <a:off x="0" y="0"/>
            <a:ext cx="2939415" cy="280035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7"/>
            </p:custDataLst>
          </p:nvPr>
        </p:nvSpPr>
        <p:spPr>
          <a:xfrm>
            <a:off x="669930" y="952508"/>
            <a:ext cx="10852237" cy="5388907"/>
          </a:xfrm>
        </p:spPr>
        <p:txBody>
          <a:bodyPr/>
          <a:lstStyle>
            <a:lvl1pPr>
              <a:defRPr u="none" strike="noStrike" kern="1200" cap="none" spc="0" normalizeH="0" baseline="0">
                <a:solidFill>
                  <a:schemeClr val="tx1">
                    <a:lumMod val="85000"/>
                    <a:lumOff val="15000"/>
                  </a:schemeClr>
                </a:solidFill>
                <a:uFillTx/>
                <a:latin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screen"/>
          <a:stretch>
            <a:fillRect/>
          </a:stretch>
        </p:blipFill>
        <p:spPr>
          <a:xfrm>
            <a:off x="0" y="0"/>
            <a:ext cx="3598632" cy="3429000"/>
          </a:xfrm>
          <a:prstGeom prst="rect">
            <a:avLst/>
          </a:prstGeom>
        </p:spPr>
      </p:pic>
      <p:pic>
        <p:nvPicPr>
          <p:cNvPr id="7" name="图片 6"/>
          <p:cNvPicPr>
            <a:picLocks noChangeAspect="1"/>
          </p:cNvPicPr>
          <p:nvPr>
            <p:custDataLst>
              <p:tags r:id="rId4"/>
            </p:custDataLst>
          </p:nvPr>
        </p:nvPicPr>
        <p:blipFill>
          <a:blip r:embed="rId3" cstate="screen"/>
          <a:stretch>
            <a:fillRect/>
          </a:stretch>
        </p:blipFill>
        <p:spPr>
          <a:xfrm rot="10800000">
            <a:off x="8593368" y="3429000"/>
            <a:ext cx="3598632" cy="3429000"/>
          </a:xfrm>
          <a:prstGeom prst="rect">
            <a:avLst/>
          </a:prstGeom>
        </p:spPr>
      </p:pic>
      <p:pic>
        <p:nvPicPr>
          <p:cNvPr id="8" name="图片 7"/>
          <p:cNvPicPr>
            <a:picLocks noChangeAspect="1"/>
          </p:cNvPicPr>
          <p:nvPr>
            <p:custDataLst>
              <p:tags r:id="rId5"/>
            </p:custDataLst>
          </p:nvPr>
        </p:nvPicPr>
        <p:blipFill>
          <a:blip r:embed="rId6" cstate="screen"/>
          <a:stretch>
            <a:fillRect/>
          </a:stretch>
        </p:blipFill>
        <p:spPr>
          <a:xfrm>
            <a:off x="5151399" y="4555452"/>
            <a:ext cx="1880585" cy="1513077"/>
          </a:xfrm>
          <a:prstGeom prst="rect">
            <a:avLst/>
          </a:prstGeom>
        </p:spPr>
      </p:pic>
      <p:cxnSp>
        <p:nvCxnSpPr>
          <p:cNvPr id="9" name="直接连接符 8"/>
          <p:cNvCxnSpPr/>
          <p:nvPr>
            <p:custDataLst>
              <p:tags r:id="rId7"/>
            </p:custDataLst>
          </p:nvPr>
        </p:nvCxnSpPr>
        <p:spPr>
          <a:xfrm>
            <a:off x="5917520" y="3611901"/>
            <a:ext cx="34834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8"/>
            </p:custDataLst>
          </p:nvPr>
        </p:nvSpPr>
        <p:spPr>
          <a:xfrm>
            <a:off x="2440373" y="2222401"/>
            <a:ext cx="7486644" cy="1313240"/>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accent1"/>
                </a:solidFill>
                <a:uFillTx/>
                <a:latin typeface="Arial" panose="020B0604020202020204" pitchFamily="34" charset="0"/>
                <a:ea typeface="汉仪旗黑-85S" panose="0002060004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a:p>
        </p:txBody>
      </p:sp>
      <p:sp>
        <p:nvSpPr>
          <p:cNvPr id="13" name="文本占位符 12"/>
          <p:cNvSpPr>
            <a:spLocks noGrp="1"/>
          </p:cNvSpPr>
          <p:nvPr>
            <p:ph type="body" sz="quarter" idx="13" hasCustomPrompt="1"/>
            <p:custDataLst>
              <p:tags r:id="rId12"/>
            </p:custDataLst>
          </p:nvPr>
        </p:nvSpPr>
        <p:spPr>
          <a:xfrm>
            <a:off x="2440373" y="3675442"/>
            <a:ext cx="7486644" cy="665592"/>
          </a:xfrm>
        </p:spPr>
        <p:txBody>
          <a:bodyPr lIns="90000" tIns="46800" rIns="90000" bIns="46800" anchor="ctr">
            <a:normAutofit/>
          </a:bodyPr>
          <a:lstStyle>
            <a:lvl1pPr marL="0" indent="0" algn="ctr">
              <a:buNone/>
              <a:defRPr sz="2400" baseline="0">
                <a:solidFill>
                  <a:schemeClr val="accent1"/>
                </a:solidFill>
                <a:latin typeface="Arial" panose="020B0604020202020204" pitchFamily="34" charset="0"/>
              </a:defRPr>
            </a:lvl1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1999" cy="6857999"/>
            <a:chOff x="1" y="0"/>
            <a:chExt cx="12191999" cy="6857999"/>
          </a:xfrm>
        </p:grpSpPr>
        <p:pic>
          <p:nvPicPr>
            <p:cNvPr id="6" name="图片 5"/>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7" name="图片 6"/>
            <p:cNvPicPr>
              <a:picLocks noChangeAspect="1"/>
            </p:cNvPicPr>
            <p:nvPr userDrawn="1">
              <p:custDataLst>
                <p:tags r:id="rId5"/>
              </p:custDataLst>
            </p:nvPr>
          </p:nvPicPr>
          <p:blipFill>
            <a:blip r:embed="rId6" cstate="print"/>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 y="0"/>
            <a:ext cx="12191999" cy="6857999"/>
            <a:chOff x="1" y="0"/>
            <a:chExt cx="12191999" cy="6857999"/>
          </a:xfrm>
        </p:grpSpPr>
        <p:sp>
          <p:nvSpPr>
            <p:cNvPr id="8" name="矩形 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4"/>
              </p:custDataLst>
            </p:nvPr>
          </p:nvPicPr>
          <p:blipFill>
            <a:blip r:embed="rId5" cstate="screen"/>
            <a:stretch>
              <a:fillRect/>
            </a:stretch>
          </p:blipFill>
          <p:spPr>
            <a:xfrm>
              <a:off x="1" y="0"/>
              <a:ext cx="1867398" cy="1779373"/>
            </a:xfrm>
            <a:prstGeom prst="rect">
              <a:avLst/>
            </a:prstGeom>
          </p:spPr>
        </p:pic>
        <p:pic>
          <p:nvPicPr>
            <p:cNvPr id="10" name="图片 9"/>
            <p:cNvPicPr>
              <a:picLocks noChangeAspect="1"/>
            </p:cNvPicPr>
            <p:nvPr userDrawn="1">
              <p:custDataLst>
                <p:tags r:id="rId6"/>
              </p:custDataLst>
            </p:nvPr>
          </p:nvPicPr>
          <p:blipFill>
            <a:blip r:embed="rId7" cstate="print"/>
            <a:stretch>
              <a:fillRect/>
            </a:stretch>
          </p:blipFill>
          <p:spPr>
            <a:xfrm rot="10800000">
              <a:off x="10416745" y="5166425"/>
              <a:ext cx="1775255" cy="1691574"/>
            </a:xfrm>
            <a:prstGeom prst="rect">
              <a:avLst/>
            </a:prstGeom>
          </p:spPr>
        </p:pic>
      </p:grpSp>
      <p:sp>
        <p:nvSpPr>
          <p:cNvPr id="2" name="标题 1"/>
          <p:cNvSpPr>
            <a:spLocks noGrp="1"/>
          </p:cNvSpPr>
          <p:nvPr>
            <p:ph type="title" hasCustomPrompt="1"/>
            <p:custDataLst>
              <p:tags r:id="rId8"/>
            </p:custDataLst>
          </p:nvPr>
        </p:nvSpPr>
        <p:spPr>
          <a:xfrm>
            <a:off x="1281600" y="1249200"/>
            <a:ext cx="9626400" cy="723600"/>
          </a:xfrm>
        </p:spPr>
        <p:txBody>
          <a:bodyPr lIns="90000" tIns="46800" rIns="90000" bIns="46800" anchor="ctr">
            <a:normAutofit/>
          </a:bodyPr>
          <a:lstStyle>
            <a:lvl1pP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cstate="print"/>
          <a:stretch>
            <a:fillRect/>
          </a:stretch>
        </p:blipFill>
        <p:spPr>
          <a:xfrm rot="10800000">
            <a:off x="10667365" y="5405120"/>
            <a:ext cx="1524635" cy="1452880"/>
          </a:xfrm>
          <a:prstGeom prst="rect">
            <a:avLst/>
          </a:prstGeom>
        </p:spPr>
      </p:pic>
      <p:sp>
        <p:nvSpPr>
          <p:cNvPr id="8" name="矩形 7"/>
          <p:cNvSpPr/>
          <p:nvPr>
            <p:custDataLst>
              <p:tags r:id="rId4"/>
            </p:custDataLst>
          </p:nvPr>
        </p:nvSpPr>
        <p:spPr>
          <a:xfrm>
            <a:off x="0" y="0"/>
            <a:ext cx="482346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5"/>
            </p:custDataLst>
          </p:nvPr>
        </p:nvSpPr>
        <p:spPr>
          <a:xfrm>
            <a:off x="583200" y="770400"/>
            <a:ext cx="3960000" cy="882000"/>
          </a:xfrm>
        </p:spPr>
        <p:txBody>
          <a:bodyPr lIns="90000" tIns="46800" rIns="90000" bIns="46800" anchor="ctr">
            <a:normAutofit/>
          </a:bodyPr>
          <a:lstStyle>
            <a:lvl1pP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3999"/>
            <a:ext cx="3956400" cy="4093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7"/>
            <a:ext cx="6480000" cy="5087937"/>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cstate="print"/>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lIns="90000" tIns="46800" rIns="90000" bIns="46800" anchor="ctr">
            <a:normAutofit/>
          </a:bodyPr>
          <a:lstStyle>
            <a:lvl1pPr algn="ctr">
              <a:defRPr sz="3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cstate="print"/>
          <a:stretch>
            <a:fillRect/>
          </a:stretch>
        </p:blipFill>
        <p:spPr>
          <a:xfrm>
            <a:off x="0" y="-9525"/>
            <a:ext cx="1524635" cy="145288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lIns="90000" tIns="46800" rIns="90000" bIns="46800" anchor="ctr">
            <a:normAutofit/>
          </a:bodyPr>
          <a:lstStyle>
            <a:lvl1pPr algn="ctr">
              <a:defRPr sz="32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a:blip r:embed="rId3" cstate="print"/>
          <a:stretch>
            <a:fillRect/>
          </a:stretch>
        </p:blipFill>
        <p:spPr>
          <a:xfrm rot="10800000">
            <a:off x="10667365" y="5405120"/>
            <a:ext cx="1524635" cy="1452880"/>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p:custDataLst>
              <p:tags r:id="rId5"/>
            </p:custDataLst>
          </p:nvPr>
        </p:nvSpPr>
        <p:spPr>
          <a:xfrm>
            <a:off x="579600" y="237600"/>
            <a:ext cx="11037600" cy="441964"/>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lIns="90000" tIns="46800" rIns="90000" bIns="46800">
            <a:normAutofit/>
          </a:bodyPr>
          <a:lstStyle>
            <a:lvl1pP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tx1">
                  <a:lumMod val="75000"/>
                  <a:lumOff val="25000"/>
                </a:schemeClr>
              </a:solidFill>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lIns="90000" tIns="46800" rIns="90000" bIns="46800" anchor="b">
            <a:normAutofit/>
          </a:bodyPr>
          <a:lstStyle>
            <a:lvl1pPr algn="ctr">
              <a:defRPr sz="60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lIns="90000" tIns="46800" rIns="90000" bIns="46800">
            <a:normAutofit/>
          </a:bodyPr>
          <a:lstStyle>
            <a:lvl1pPr algn="ctr">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grpSp>
        <p:nvGrpSpPr>
          <p:cNvPr id="6" name="组合 5"/>
          <p:cNvGrpSpPr/>
          <p:nvPr>
            <p:custDataLst>
              <p:tags r:id="rId8"/>
            </p:custDataLst>
          </p:nvPr>
        </p:nvGrpSpPr>
        <p:grpSpPr>
          <a:xfrm>
            <a:off x="1" y="0"/>
            <a:ext cx="12191998" cy="6857999"/>
            <a:chOff x="1" y="0"/>
            <a:chExt cx="12191998" cy="6857999"/>
          </a:xfrm>
        </p:grpSpPr>
        <p:pic>
          <p:nvPicPr>
            <p:cNvPr id="8" name="图片 7"/>
            <p:cNvPicPr>
              <a:picLocks noChangeAspect="1"/>
            </p:cNvPicPr>
            <p:nvPr userDrawn="1">
              <p:custDataLst>
                <p:tags r:id="rId9"/>
              </p:custDataLst>
            </p:nvPr>
          </p:nvPicPr>
          <p:blipFill>
            <a:blip r:embed="rId10" cstate="screen"/>
            <a:stretch>
              <a:fillRect/>
            </a:stretch>
          </p:blipFill>
          <p:spPr>
            <a:xfrm>
              <a:off x="1" y="0"/>
              <a:ext cx="3143372" cy="2995200"/>
            </a:xfrm>
            <a:prstGeom prst="rect">
              <a:avLst/>
            </a:prstGeom>
          </p:spPr>
        </p:pic>
        <p:pic>
          <p:nvPicPr>
            <p:cNvPr id="11" name="图片 10"/>
            <p:cNvPicPr>
              <a:picLocks noChangeAspect="1"/>
            </p:cNvPicPr>
            <p:nvPr userDrawn="1">
              <p:custDataLst>
                <p:tags r:id="rId11"/>
              </p:custDataLst>
            </p:nvPr>
          </p:nvPicPr>
          <p:blipFill>
            <a:blip r:embed="rId10" cstate="screen"/>
            <a:stretch>
              <a:fillRect/>
            </a:stretch>
          </p:blipFill>
          <p:spPr>
            <a:xfrm rot="10800000">
              <a:off x="9048627" y="3862799"/>
              <a:ext cx="3143372" cy="2995200"/>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1999" cy="6857999"/>
            <a:chOff x="1" y="0"/>
            <a:chExt cx="12191999" cy="6857999"/>
          </a:xfrm>
        </p:grpSpPr>
        <p:pic>
          <p:nvPicPr>
            <p:cNvPr id="10" name="图片 9"/>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1" name="图片 10"/>
            <p:cNvPicPr>
              <a:picLocks noChangeAspect="1"/>
            </p:cNvPicPr>
            <p:nvPr userDrawn="1">
              <p:custDataLst>
                <p:tags r:id="rId5"/>
              </p:custDataLst>
            </p:nvPr>
          </p:nvPicPr>
          <p:blipFill>
            <a:blip r:embed="rId6" cstate="print"/>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10"/>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9" name="图片 8"/>
          <p:cNvPicPr>
            <a:picLocks noChangeAspect="1"/>
          </p:cNvPicPr>
          <p:nvPr>
            <p:custDataLst>
              <p:tags r:id="rId2"/>
            </p:custDataLst>
          </p:nvPr>
        </p:nvPicPr>
        <p:blipFill>
          <a:blip r:embed="rId3" cstate="screen"/>
          <a:stretch>
            <a:fillRect/>
          </a:stretch>
        </p:blipFill>
        <p:spPr>
          <a:xfrm>
            <a:off x="5155706" y="4555452"/>
            <a:ext cx="1880585" cy="1513077"/>
          </a:xfrm>
          <a:prstGeom prst="rect">
            <a:avLst/>
          </a:prstGeom>
        </p:spPr>
      </p:pic>
      <p:pic>
        <p:nvPicPr>
          <p:cNvPr id="7" name="图片 6"/>
          <p:cNvPicPr>
            <a:picLocks noChangeAspect="1"/>
          </p:cNvPicPr>
          <p:nvPr>
            <p:custDataLst>
              <p:tags r:id="rId4"/>
            </p:custDataLst>
          </p:nvPr>
        </p:nvPicPr>
        <p:blipFill>
          <a:blip r:embed="rId5" cstate="screen"/>
          <a:stretch>
            <a:fillRect/>
          </a:stretch>
        </p:blipFill>
        <p:spPr>
          <a:xfrm>
            <a:off x="0" y="0"/>
            <a:ext cx="3598632" cy="3429000"/>
          </a:xfrm>
          <a:prstGeom prst="rect">
            <a:avLst/>
          </a:prstGeom>
        </p:spPr>
      </p:pic>
      <p:pic>
        <p:nvPicPr>
          <p:cNvPr id="8" name="图片 7"/>
          <p:cNvPicPr>
            <a:picLocks noChangeAspect="1"/>
          </p:cNvPicPr>
          <p:nvPr>
            <p:custDataLst>
              <p:tags r:id="rId6"/>
            </p:custDataLst>
          </p:nvPr>
        </p:nvPicPr>
        <p:blipFill>
          <a:blip r:embed="rId5" cstate="screen"/>
          <a:stretch>
            <a:fillRect/>
          </a:stretch>
        </p:blipFill>
        <p:spPr>
          <a:xfrm rot="10800000">
            <a:off x="8593368" y="3429000"/>
            <a:ext cx="3598632" cy="3429000"/>
          </a:xfrm>
          <a:prstGeom prst="rect">
            <a:avLst/>
          </a:prstGeom>
        </p:spPr>
      </p:pic>
      <p:sp>
        <p:nvSpPr>
          <p:cNvPr id="4" name="日期占位符 3"/>
          <p:cNvSpPr>
            <a:spLocks noGrp="1"/>
          </p:cNvSpPr>
          <p:nvPr>
            <p:ph type="dt" sz="half" idx="10"/>
            <p:custDataLst>
              <p:tags r:id="rId7"/>
            </p:custDataLst>
          </p:nvPr>
        </p:nvSpPr>
        <p:spPr/>
        <p:txBody>
          <a:bodyPr/>
          <a:lstStyle>
            <a:lvl1pPr>
              <a:defRPr baseline="0">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baseline="0">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baseline="0">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0"/>
            </p:custDataLst>
          </p:nvPr>
        </p:nvSpPr>
        <p:spPr>
          <a:xfrm>
            <a:off x="2939598" y="2172132"/>
            <a:ext cx="6508750" cy="1152524"/>
          </a:xfrm>
          <a:noFill/>
        </p:spPr>
        <p:txBody>
          <a:bodyPr lIns="90000" tIns="46800" rIns="90000" bIns="46800" anchor="b" anchorCtr="0">
            <a:normAutofit/>
          </a:bodyPr>
          <a:lstStyle>
            <a:lvl1pPr algn="ctr">
              <a:defRPr sz="4800" u="none" strike="noStrike" kern="1200" cap="none" spc="300" normalizeH="0" baseline="0">
                <a:solidFill>
                  <a:schemeClr val="accent1"/>
                </a:solidFill>
                <a:uFillTx/>
                <a:latin typeface="Arial" panose="020B0604020202020204" pitchFamily="34" charset="0"/>
                <a:ea typeface="汉仪旗黑-85S" panose="00020600040101010101"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11"/>
            </p:custDataLst>
          </p:nvPr>
        </p:nvSpPr>
        <p:spPr>
          <a:xfrm>
            <a:off x="2939598" y="3441935"/>
            <a:ext cx="6508750" cy="695957"/>
          </a:xfrm>
        </p:spPr>
        <p:txBody>
          <a:bodyPr lIns="90000" tIns="46800" rIns="90000" bIns="46800" anchor="t">
            <a:normAutofit/>
          </a:bodyPr>
          <a:lstStyle>
            <a:lvl1pPr marL="0" indent="0" algn="ctr" eaLnBrk="1" fontAlgn="auto" latinLnBrk="0" hangingPunct="1">
              <a:buNone/>
              <a:defRPr kumimoji="0" lang="zh-CN" altLang="en-US" sz="2000" b="0" i="0" u="none" strike="noStrike" kern="1200" cap="none" spc="150" normalizeH="0" baseline="0" noProof="1">
                <a:solidFill>
                  <a:schemeClr val="accent1"/>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1" y="0"/>
            <a:ext cx="12191999" cy="6857999"/>
            <a:chOff x="1" y="0"/>
            <a:chExt cx="12191999" cy="6857999"/>
          </a:xfrm>
        </p:grpSpPr>
        <p:pic>
          <p:nvPicPr>
            <p:cNvPr id="11" name="图片 10"/>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2" name="图片 11"/>
            <p:cNvPicPr>
              <a:picLocks noChangeAspect="1"/>
            </p:cNvPicPr>
            <p:nvPr userDrawn="1">
              <p:custDataLst>
                <p:tags r:id="rId5"/>
              </p:custDataLst>
            </p:nvPr>
          </p:nvPicPr>
          <p:blipFill>
            <a:blip r:embed="rId6" cstate="print"/>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a:noAutofit/>
          </a:bodyPr>
          <a:lstStyle>
            <a:lvl1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sz="160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0"/>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1"/>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a:off x="1" y="0"/>
            <a:ext cx="12191999" cy="6857999"/>
            <a:chOff x="1" y="0"/>
            <a:chExt cx="12191999" cy="6857999"/>
          </a:xfrm>
        </p:grpSpPr>
        <p:pic>
          <p:nvPicPr>
            <p:cNvPr id="12" name="图片 11"/>
            <p:cNvPicPr>
              <a:picLocks noChangeAspect="1"/>
            </p:cNvPicPr>
            <p:nvPr userDrawn="1">
              <p:custDataLst>
                <p:tags r:id="rId3"/>
              </p:custDataLst>
            </p:nvPr>
          </p:nvPicPr>
          <p:blipFill>
            <a:blip r:embed="rId4" cstate="screen"/>
            <a:stretch>
              <a:fillRect/>
            </a:stretch>
          </p:blipFill>
          <p:spPr>
            <a:xfrm>
              <a:off x="1" y="0"/>
              <a:ext cx="1867398" cy="1779373"/>
            </a:xfrm>
            <a:prstGeom prst="rect">
              <a:avLst/>
            </a:prstGeom>
          </p:spPr>
        </p:pic>
        <p:pic>
          <p:nvPicPr>
            <p:cNvPr id="13" name="图片 12"/>
            <p:cNvPicPr>
              <a:picLocks noChangeAspect="1"/>
            </p:cNvPicPr>
            <p:nvPr userDrawn="1">
              <p:custDataLst>
                <p:tags r:id="rId5"/>
              </p:custDataLst>
            </p:nvPr>
          </p:nvPicPr>
          <p:blipFill>
            <a:blip r:embed="rId6" cstate="print"/>
            <a:stretch>
              <a:fillRect/>
            </a:stretch>
          </p:blipFill>
          <p:spPr>
            <a:xfrm rot="10800000">
              <a:off x="10416745" y="5166425"/>
              <a:ext cx="1775255" cy="1691574"/>
            </a:xfrm>
            <a:prstGeom prst="rect">
              <a:avLst/>
            </a:prstGeom>
          </p:spPr>
        </p:pic>
      </p:grpSp>
      <p:sp>
        <p:nvSpPr>
          <p:cNvPr id="2" name="标题 1"/>
          <p:cNvSpPr>
            <a:spLocks noGrp="1"/>
          </p:cNvSpPr>
          <p:nvPr>
            <p:ph type="title"/>
            <p:custDataLst>
              <p:tags r:id="rId7"/>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9"/>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tx1">
                    <a:lumMod val="75000"/>
                    <a:lumOff val="25000"/>
                  </a:schemeClr>
                </a:solidFill>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 y="0"/>
            <a:ext cx="12192000" cy="6858000"/>
            <a:chOff x="1" y="0"/>
            <a:chExt cx="12192000" cy="6858000"/>
          </a:xfrm>
        </p:grpSpPr>
        <p:pic>
          <p:nvPicPr>
            <p:cNvPr id="6" name="图片 5"/>
            <p:cNvPicPr>
              <a:picLocks noChangeAspect="1"/>
            </p:cNvPicPr>
            <p:nvPr>
              <p:custDataLst>
                <p:tags r:id="rId3"/>
              </p:custDataLst>
            </p:nvPr>
          </p:nvPicPr>
          <p:blipFill>
            <a:blip r:embed="rId4" cstate="screen"/>
            <a:stretch>
              <a:fillRect/>
            </a:stretch>
          </p:blipFill>
          <p:spPr>
            <a:xfrm>
              <a:off x="1" y="0"/>
              <a:ext cx="2420164" cy="2306083"/>
            </a:xfrm>
            <a:prstGeom prst="rect">
              <a:avLst/>
            </a:prstGeom>
          </p:spPr>
        </p:pic>
        <p:pic>
          <p:nvPicPr>
            <p:cNvPr id="7" name="图片 6"/>
            <p:cNvPicPr>
              <a:picLocks noChangeAspect="1"/>
            </p:cNvPicPr>
            <p:nvPr>
              <p:custDataLst>
                <p:tags r:id="rId5"/>
              </p:custDataLst>
            </p:nvPr>
          </p:nvPicPr>
          <p:blipFill>
            <a:blip r:embed="rId4" cstate="screen"/>
            <a:stretch>
              <a:fillRect/>
            </a:stretch>
          </p:blipFill>
          <p:spPr>
            <a:xfrm rot="10800000">
              <a:off x="9771837" y="4551917"/>
              <a:ext cx="2420164" cy="2306083"/>
            </a:xfrm>
            <a:prstGeom prst="rect">
              <a:avLst/>
            </a:prstGeom>
          </p:spPr>
        </p:pic>
      </p:grpSp>
      <p:sp>
        <p:nvSpPr>
          <p:cNvPr id="2" name="标题 1"/>
          <p:cNvSpPr>
            <a:spLocks noGrp="1"/>
          </p:cNvSpPr>
          <p:nvPr>
            <p:ph type="title"/>
            <p:custDataLst>
              <p:tags r:id="rId6"/>
            </p:custDataLst>
          </p:nvPr>
        </p:nvSpPr>
        <p:spPr/>
        <p:txBody>
          <a:bodyPr vert="horz" lIns="101600" tIns="38100" rIns="76200" bIns="38100" rtlCol="0" anchor="t" anchorCtr="0">
            <a:noAutofit/>
          </a:bodyPr>
          <a:lstStyle>
            <a:lvl1pPr marL="0" marR="0" lvl="0" algn="ctr"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dirty="0"/>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5"/>
            </p:custDataLst>
          </p:nvPr>
        </p:nvSpPr>
        <p:spPr/>
        <p:txBody>
          <a:bodyPr/>
          <a:lstStyle>
            <a:lvl1pPr>
              <a:defRPr>
                <a:solidFill>
                  <a:schemeClr val="tx1">
                    <a:lumMod val="75000"/>
                    <a:lumOff val="25000"/>
                  </a:schemeClr>
                </a:solidFill>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defRPr>
                <a:solidFill>
                  <a:schemeClr val="tx1">
                    <a:lumMod val="75000"/>
                    <a:lumOff val="25000"/>
                  </a:schemeClr>
                </a:solidFill>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solidFill>
                  <a:schemeClr val="tx1">
                    <a:lumMod val="75000"/>
                    <a:lumOff val="25000"/>
                  </a:schemeClr>
                </a:solidFill>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1pPr>
            <a:lvl2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2pPr>
            <a:lvl3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3pPr>
            <a:lvl4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4pPr>
            <a:lvl5pPr indent="0" eaLnBrk="1" fontAlgn="auto" latinLnBrk="0" hangingPunct="1">
              <a:defRPr u="none" strike="noStrike" kern="1200" cap="none" spc="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lvl1pPr>
              <a:defRPr>
                <a:solidFill>
                  <a:schemeClr val="tx1">
                    <a:lumMod val="75000"/>
                    <a:lumOff val="2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lvl1pPr>
              <a:defRPr>
                <a:solidFill>
                  <a:schemeClr val="tx1">
                    <a:lumMod val="75000"/>
                    <a:lumOff val="25000"/>
                  </a:schemeClr>
                </a:solidFill>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solidFill>
                  <a:schemeClr val="tx1">
                    <a:lumMod val="75000"/>
                    <a:lumOff val="2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slideLayout" Target="../slideLayouts/slideLayout2.xml"/><Relationship Id="rId19" Type="http://schemas.openxmlformats.org/officeDocument/2006/relationships/tags" Target="../tags/tag140.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75000"/>
              <a:lumOff val="2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156.xml"/><Relationship Id="rId4" Type="http://schemas.openxmlformats.org/officeDocument/2006/relationships/image" Target="../media/image19.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ags" Target="../tags/tag159.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ags" Target="../tags/tag161.xml"/><Relationship Id="rId1" Type="http://schemas.openxmlformats.org/officeDocument/2006/relationships/image" Target="../media/image24.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147.xml"/><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tags" Target="../tags/tag150.xml"/><Relationship Id="rId2" Type="http://schemas.openxmlformats.org/officeDocument/2006/relationships/image" Target="../media/image11.pn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151.xml"/><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image" Target="../media/image16.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1999334" y="291822"/>
            <a:ext cx="636158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Further-thinking</a:t>
            </a:r>
            <a:endParaRPr lang="en-US" altLang="zh-CN" sz="3600" b="1" dirty="0" smtClean="0">
              <a:solidFill>
                <a:srgbClr val="FF0000"/>
              </a:solidFill>
              <a:latin typeface="Calibri" panose="020F0502020204030204" pitchFamily="34" charset="0"/>
              <a:cs typeface="Calibri" panose="020F0502020204030204" pitchFamily="34" charset="0"/>
            </a:endParaRPr>
          </a:p>
        </p:txBody>
      </p:sp>
      <p:sp>
        <p:nvSpPr>
          <p:cNvPr id="23" name="圆角矩形 22"/>
          <p:cNvSpPr/>
          <p:nvPr/>
        </p:nvSpPr>
        <p:spPr>
          <a:xfrm>
            <a:off x="1308100" y="1284605"/>
            <a:ext cx="8613140" cy="1097280"/>
          </a:xfrm>
          <a:prstGeom prst="roundRect">
            <a:avLst>
              <a:gd name="adj" fmla="val 37484"/>
            </a:avLst>
          </a:prstGeom>
          <a:solidFill>
            <a:schemeClr val="tx1">
              <a:lumMod val="65000"/>
              <a:lumOff val="35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4" name="椭圆 23"/>
          <p:cNvSpPr/>
          <p:nvPr/>
        </p:nvSpPr>
        <p:spPr>
          <a:xfrm>
            <a:off x="1335618" y="1195063"/>
            <a:ext cx="1448772" cy="1308736"/>
          </a:xfrm>
          <a:prstGeom prst="ellipse">
            <a:avLst/>
          </a:prstGeom>
          <a:solidFill>
            <a:srgbClr val="E0E0E0"/>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5" name="椭圆 24"/>
          <p:cNvSpPr/>
          <p:nvPr/>
        </p:nvSpPr>
        <p:spPr>
          <a:xfrm>
            <a:off x="1477434" y="1297933"/>
            <a:ext cx="1138131" cy="1083946"/>
          </a:xfrm>
          <a:prstGeom prst="ellipse">
            <a:avLst/>
          </a:prstGeom>
          <a:solidFill>
            <a:srgbClr val="FEA4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6" name="TextBox 7"/>
          <p:cNvSpPr txBox="1">
            <a:spLocks noChangeArrowheads="1"/>
          </p:cNvSpPr>
          <p:nvPr/>
        </p:nvSpPr>
        <p:spPr bwMode="auto">
          <a:xfrm flipH="1">
            <a:off x="1524069" y="1577270"/>
            <a:ext cx="989900"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smtClean="0">
                <a:solidFill>
                  <a:schemeClr val="bg1"/>
                </a:solidFill>
                <a:latin typeface="Arial Rounded MT Bold" panose="020F0704030504030204" pitchFamily="34" charset="0"/>
                <a:ea typeface="微软雅黑" panose="020B0503020204020204" charset="-122"/>
                <a:cs typeface="Times New Roman" panose="02020603050405020304" pitchFamily="18" charset="0"/>
              </a:rPr>
              <a:t>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7" name="TextBox 26"/>
          <p:cNvSpPr txBox="1"/>
          <p:nvPr/>
        </p:nvSpPr>
        <p:spPr>
          <a:xfrm>
            <a:off x="2887345" y="1563370"/>
            <a:ext cx="6762115" cy="547370"/>
          </a:xfrm>
          <a:prstGeom prst="rect">
            <a:avLst/>
          </a:prstGeom>
          <a:noFill/>
        </p:spPr>
        <p:txBody>
          <a:bodyPr wrap="square" lIns="117226" tIns="58613" rIns="117226" bIns="58613">
            <a:spAutoFit/>
          </a:bodyPr>
          <a:lstStyle/>
          <a:p>
            <a:pPr algn="ctr"/>
            <a:r>
              <a:rPr lang="en-US" altLang="zh-CN" sz="2800" b="1" dirty="0" smtClean="0">
                <a:solidFill>
                  <a:schemeClr val="bg1"/>
                </a:solidFill>
                <a:latin typeface="Times New Roman" panose="02020603050405020304" pitchFamily="18" charset="0"/>
                <a:cs typeface="Times New Roman" panose="02020603050405020304" pitchFamily="18" charset="0"/>
                <a:sym typeface="+mn-ea"/>
              </a:rPr>
              <a:t>Do you like Emperor </a:t>
            </a:r>
            <a:r>
              <a:rPr lang="en-US" altLang="zh-CN" sz="2800" b="1" dirty="0" err="1" smtClean="0">
                <a:solidFill>
                  <a:schemeClr val="bg1"/>
                </a:solidFill>
                <a:latin typeface="Times New Roman" panose="02020603050405020304" pitchFamily="18" charset="0"/>
                <a:cs typeface="Times New Roman" panose="02020603050405020304" pitchFamily="18" charset="0"/>
                <a:sym typeface="+mn-ea"/>
              </a:rPr>
              <a:t>Qinshihuang</a:t>
            </a:r>
            <a:r>
              <a:rPr lang="en-US" altLang="zh-CN" sz="2800" b="1" dirty="0" smtClean="0">
                <a:solidFill>
                  <a:schemeClr val="bg1"/>
                </a:solidFill>
                <a:latin typeface="Times New Roman" panose="02020603050405020304" pitchFamily="18" charset="0"/>
                <a:cs typeface="Times New Roman" panose="02020603050405020304" pitchFamily="18" charset="0"/>
                <a:sym typeface="+mn-ea"/>
              </a:rPr>
              <a:t>? Why?</a:t>
            </a:r>
            <a:endParaRPr lang="en-US" altLang="zh-CN" sz="2800" b="1" kern="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4" name="圆角矩形 13"/>
          <p:cNvSpPr/>
          <p:nvPr/>
        </p:nvSpPr>
        <p:spPr>
          <a:xfrm>
            <a:off x="3223685" y="2768366"/>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founded the unified country</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圆角矩形 14"/>
          <p:cNvSpPr/>
          <p:nvPr/>
        </p:nvSpPr>
        <p:spPr>
          <a:xfrm>
            <a:off x="3223686" y="3892880"/>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established the unified system</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3223686" y="4999790"/>
            <a:ext cx="4167016" cy="7944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lumMod val="95000"/>
                    <a:lumOff val="5000"/>
                  </a:schemeClr>
                </a:solidFill>
                <a:latin typeface="Times New Roman" panose="02020603050405020304" pitchFamily="18" charset="0"/>
                <a:cs typeface="Times New Roman" panose="02020603050405020304" pitchFamily="18" charset="0"/>
              </a:rPr>
              <a:t>imposed severe punishment</a:t>
            </a:r>
            <a:endParaRPr lang="zh-CN" alt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7" name="Picture 4" descr="D:\RJDir\个人桌面\u=1360232047,3537070719&amp;fm=26&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242659" y="2768366"/>
            <a:ext cx="2778766" cy="408963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箭头连接符 2"/>
          <p:cNvCxnSpPr/>
          <p:nvPr/>
        </p:nvCxnSpPr>
        <p:spPr>
          <a:xfrm flipH="1" flipV="1">
            <a:off x="7484988" y="3165602"/>
            <a:ext cx="1650623" cy="475220"/>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7484989" y="4290113"/>
            <a:ext cx="1650622" cy="0"/>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7493377" y="4999790"/>
            <a:ext cx="1675788" cy="397233"/>
          </a:xfrm>
          <a:prstGeom prst="straightConnector1">
            <a:avLst/>
          </a:prstGeom>
          <a:ln w="76200">
            <a:tailEnd type="arrow"/>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圆角矩形 44"/>
          <p:cNvSpPr/>
          <p:nvPr/>
        </p:nvSpPr>
        <p:spPr>
          <a:xfrm>
            <a:off x="1524000" y="6078855"/>
            <a:ext cx="7377430" cy="54546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latin typeface="Times New Roman" panose="02020603050405020304" pitchFamily="18" charset="0"/>
                <a:cs typeface="Times New Roman" panose="02020603050405020304" pitchFamily="18" charset="0"/>
                <a:sym typeface="+mn-ea"/>
              </a:rPr>
              <a:t>Try to make comments </a:t>
            </a:r>
            <a:r>
              <a:rPr lang="en-US" altLang="zh-CN" sz="2400" b="1" dirty="0">
                <a:solidFill>
                  <a:schemeClr val="tx1"/>
                </a:solidFill>
                <a:latin typeface="Times New Roman" panose="02020603050405020304" pitchFamily="18" charset="0"/>
                <a:cs typeface="Times New Roman" panose="02020603050405020304" pitchFamily="18" charset="0"/>
                <a:sym typeface="+mn-ea"/>
              </a:rPr>
              <a:t>from different perspectives</a:t>
            </a:r>
            <a:r>
              <a:rPr lang="en-US" altLang="zh-CN" sz="2400" b="1" dirty="0" smtClean="0">
                <a:solidFill>
                  <a:schemeClr val="tx1"/>
                </a:solidFill>
                <a:latin typeface="Times New Roman" panose="02020603050405020304" pitchFamily="18" charset="0"/>
                <a:cs typeface="Times New Roman" panose="02020603050405020304" pitchFamily="18" charset="0"/>
                <a:sym typeface="+mn-ea"/>
              </a:rPr>
              <a:t>.</a:t>
            </a:r>
            <a:endParaRPr lang="en-US" altLang="zh-CN" sz="2400" b="1" dirty="0" smtClean="0">
              <a:solidFill>
                <a:schemeClr val="tx1"/>
              </a:solidFill>
              <a:latin typeface="Times New Roman" panose="02020603050405020304" pitchFamily="18" charset="0"/>
              <a:cs typeface="Times New Roman" panose="02020603050405020304" pitchFamily="18" charset="0"/>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4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46150"/>
            <a:ext cx="4820839"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5" name="圆角矩形 4"/>
          <p:cNvSpPr/>
          <p:nvPr/>
        </p:nvSpPr>
        <p:spPr>
          <a:xfrm>
            <a:off x="5712460" y="195580"/>
            <a:ext cx="3036570" cy="59563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Importance </a:t>
            </a:r>
            <a:endParaRPr lang="zh-CN" altLang="en-US" sz="3200" b="1" dirty="0"/>
          </a:p>
        </p:txBody>
      </p:sp>
      <p:sp>
        <p:nvSpPr>
          <p:cNvPr id="19" name="文本框 18"/>
          <p:cNvSpPr txBox="1"/>
          <p:nvPr/>
        </p:nvSpPr>
        <p:spPr>
          <a:xfrm>
            <a:off x="945515" y="1013460"/>
            <a:ext cx="11061065" cy="953135"/>
          </a:xfrm>
          <a:prstGeom prst="rect">
            <a:avLst/>
          </a:prstGeom>
          <a:noFill/>
        </p:spPr>
        <p:txBody>
          <a:bodyPr wrap="square" rtlCol="0">
            <a:spAutoFit/>
          </a:bodyPr>
          <a:lstStyle/>
          <a:p>
            <a:r>
              <a:rPr lang="en-US" altLang="zh-CN" sz="2800" b="1"/>
              <a:t>How does written Chinese connect Chinese people today with those of the past?</a:t>
            </a:r>
            <a:endParaRPr lang="en-US" altLang="zh-CN" sz="2800" b="1"/>
          </a:p>
        </p:txBody>
      </p:sp>
      <p:sp>
        <p:nvSpPr>
          <p:cNvPr id="20" name="文本框 19"/>
          <p:cNvSpPr txBox="1"/>
          <p:nvPr/>
        </p:nvSpPr>
        <p:spPr>
          <a:xfrm>
            <a:off x="1070610" y="1966595"/>
            <a:ext cx="10810875" cy="3322955"/>
          </a:xfrm>
          <a:prstGeom prst="rect">
            <a:avLst/>
          </a:prstGeom>
          <a:noFill/>
          <a:ln w="12700" cmpd="sng">
            <a:solidFill>
              <a:schemeClr val="accent1">
                <a:shade val="50000"/>
              </a:schemeClr>
            </a:solidFill>
            <a:prstDash val="dash"/>
          </a:ln>
        </p:spPr>
        <p:txBody>
          <a:bodyPr wrap="square" rtlCol="0">
            <a:spAutoFit/>
          </a:bodyPr>
          <a:lstStyle/>
          <a:p>
            <a:pPr fontAlgn="auto">
              <a:lnSpc>
                <a:spcPct val="125000"/>
              </a:lnSpc>
            </a:pPr>
            <a:r>
              <a:rPr lang="zh-CN" altLang="en-US" sz="2800" dirty="0">
                <a:latin typeface="Times New Roman" panose="02020603050405020304" pitchFamily="18" charset="0"/>
                <a:cs typeface="Times New Roman" panose="02020603050405020304" pitchFamily="18" charset="0"/>
              </a:rPr>
              <a:t>⑤</a:t>
            </a:r>
            <a:r>
              <a:rPr lang="en-US" altLang="zh-CN" sz="2800" dirty="0" smtClean="0">
                <a:solidFill>
                  <a:schemeClr val="tx1"/>
                </a:solidFill>
                <a:latin typeface="Times New Roman" panose="02020603050405020304" pitchFamily="18" charset="0"/>
                <a:cs typeface="Times New Roman" panose="02020603050405020304" pitchFamily="18" charset="0"/>
              </a:rPr>
              <a:t>Written </a:t>
            </a:r>
            <a:r>
              <a:rPr lang="en-US" altLang="zh-CN" sz="2800" dirty="0">
                <a:solidFill>
                  <a:schemeClr val="tx1"/>
                </a:solidFill>
                <a:latin typeface="Times New Roman" panose="02020603050405020304" pitchFamily="18" charset="0"/>
                <a:cs typeface="Times New Roman" panose="02020603050405020304" pitchFamily="18" charset="0"/>
              </a:rPr>
              <a:t>Chinese has also become an important means by which China's present is connected with it's past. People in modern times can read the classic works which were written by Chinese in ancient times. The high regard for the Chinese writing system can be seen in the development of Chinese characters as an art form, known as Chinese calligraphy, which has become an important part of Chinese culture.  </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a:off x="6111240" y="3064647"/>
            <a:ext cx="5275580" cy="10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070610" y="3580765"/>
            <a:ext cx="8977630" cy="565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3253946" y="5659120"/>
            <a:ext cx="5985304" cy="583565"/>
          </a:xfrm>
          <a:prstGeom prst="rect">
            <a:avLst/>
          </a:prstGeom>
          <a:solidFill>
            <a:srgbClr val="00B0F0"/>
          </a:solidFill>
          <a:ln>
            <a:noFill/>
          </a:ln>
        </p:spPr>
        <p:txBody>
          <a:bodyPr wrap="square" rtlCol="0">
            <a:spAutoFit/>
          </a:bodyPr>
          <a:lstStyle/>
          <a:p>
            <a:pPr algn="ctr"/>
            <a:r>
              <a:rPr lang="en-US" altLang="zh-CN" sz="3200" b="1" dirty="0">
                <a:solidFill>
                  <a:schemeClr val="bg1"/>
                </a:solidFill>
              </a:rPr>
              <a:t>Connect</a:t>
            </a:r>
            <a:r>
              <a:rPr lang="en-US" altLang="zh-CN" sz="3200" b="1" dirty="0">
                <a:solidFill>
                  <a:srgbClr val="FFFF00"/>
                </a:solidFill>
              </a:rPr>
              <a:t> language </a:t>
            </a:r>
            <a:r>
              <a:rPr lang="en-US" altLang="zh-CN" sz="3200" b="1" dirty="0">
                <a:solidFill>
                  <a:schemeClr val="bg1"/>
                </a:solidFill>
              </a:rPr>
              <a:t>and </a:t>
            </a:r>
            <a:r>
              <a:rPr lang="en-US" altLang="zh-CN" sz="3200" b="1" dirty="0">
                <a:solidFill>
                  <a:srgbClr val="FFFF00"/>
                </a:solidFill>
              </a:rPr>
              <a:t>art </a:t>
            </a:r>
            <a:endParaRPr lang="en-US" altLang="zh-CN" sz="3200" b="1" dirty="0">
              <a:solidFill>
                <a:srgbClr val="FFFF00"/>
              </a:solidFill>
            </a:endParaRPr>
          </a:p>
        </p:txBody>
      </p:sp>
      <p:sp>
        <p:nvSpPr>
          <p:cNvPr id="2" name="椭圆 1"/>
          <p:cNvSpPr/>
          <p:nvPr/>
        </p:nvSpPr>
        <p:spPr>
          <a:xfrm>
            <a:off x="7388225" y="4131945"/>
            <a:ext cx="3176270" cy="652145"/>
          </a:xfrm>
          <a:prstGeom prst="ellipse">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advClick="0" advTm="3211">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7"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2" grpId="0" animBg="1"/>
      <p:bldP spid="2" grpId="1" animBg="1"/>
      <p:bldP spid="2" grpId="2" animBg="1"/>
      <p:bldP spid="2" grpId="3" animBg="1"/>
      <p:bldP spid="2" grpId="4" animBg="1"/>
      <p:bldP spid="2" grpId="5" animBg="1"/>
      <p:bldP spid="2" grpId="6" animBg="1"/>
      <p:bldP spid="2" grpId="7"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54442"/>
            <a:ext cx="636158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dirty="0" smtClean="0">
                <a:solidFill>
                  <a:srgbClr val="FF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Further-thinking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23" name="圆角矩形 22"/>
          <p:cNvSpPr/>
          <p:nvPr/>
        </p:nvSpPr>
        <p:spPr>
          <a:xfrm>
            <a:off x="1140461" y="1114425"/>
            <a:ext cx="9725248" cy="1097280"/>
          </a:xfrm>
          <a:prstGeom prst="roundRect">
            <a:avLst>
              <a:gd name="adj" fmla="val 37484"/>
            </a:avLst>
          </a:prstGeom>
          <a:solidFill>
            <a:schemeClr val="tx1">
              <a:lumMod val="65000"/>
              <a:lumOff val="35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4" name="椭圆 23"/>
          <p:cNvSpPr/>
          <p:nvPr/>
        </p:nvSpPr>
        <p:spPr>
          <a:xfrm>
            <a:off x="1159501" y="1003870"/>
            <a:ext cx="1475490" cy="1308736"/>
          </a:xfrm>
          <a:prstGeom prst="ellipse">
            <a:avLst/>
          </a:prstGeom>
          <a:solidFill>
            <a:srgbClr val="E0E0E0"/>
          </a:solidFill>
          <a:ln w="5715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5" name="椭圆 24"/>
          <p:cNvSpPr/>
          <p:nvPr/>
        </p:nvSpPr>
        <p:spPr>
          <a:xfrm>
            <a:off x="1309706" y="1114420"/>
            <a:ext cx="1151357" cy="1099186"/>
          </a:xfrm>
          <a:prstGeom prst="ellipse">
            <a:avLst/>
          </a:prstGeom>
          <a:solidFill>
            <a:srgbClr val="FEA4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6" name="TextBox 7"/>
          <p:cNvSpPr txBox="1">
            <a:spLocks noChangeArrowheads="1"/>
          </p:cNvSpPr>
          <p:nvPr/>
        </p:nvSpPr>
        <p:spPr bwMode="auto">
          <a:xfrm flipH="1">
            <a:off x="1197749" y="1378871"/>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smtClean="0">
                <a:solidFill>
                  <a:schemeClr val="bg1"/>
                </a:solidFill>
                <a:latin typeface="Arial Rounded MT Bold" panose="020F0704030504030204" pitchFamily="34" charset="0"/>
                <a:ea typeface="微软雅黑" panose="020B0503020204020204" charset="-122"/>
                <a:cs typeface="Times New Roman" panose="02020603050405020304" pitchFamily="18" charset="0"/>
              </a:rPr>
              <a:t>  2</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7" name="TextBox 26"/>
          <p:cNvSpPr txBox="1"/>
          <p:nvPr/>
        </p:nvSpPr>
        <p:spPr>
          <a:xfrm>
            <a:off x="2772410" y="1230630"/>
            <a:ext cx="8019158" cy="855345"/>
          </a:xfrm>
          <a:prstGeom prst="rect">
            <a:avLst/>
          </a:prstGeom>
          <a:noFill/>
        </p:spPr>
        <p:txBody>
          <a:bodyPr wrap="square" lIns="117226" tIns="58613" rIns="117226" bIns="58613">
            <a:spAutoFit/>
          </a:bodyPr>
          <a:lstStyle/>
          <a:p>
            <a:pPr>
              <a:defRPr/>
            </a:pPr>
            <a:r>
              <a:rPr lang="en-US" altLang="zh-CN" sz="2400" b="1" dirty="0" smtClean="0">
                <a:solidFill>
                  <a:schemeClr val="bg1"/>
                </a:solidFill>
                <a:latin typeface="Times New Roman" panose="02020603050405020304" pitchFamily="18" charset="0"/>
                <a:cs typeface="Times New Roman" panose="02020603050405020304" pitchFamily="18" charset="0"/>
                <a:sym typeface="+mn-ea"/>
              </a:rPr>
              <a:t>With the development of new technology, some people think there is no need to learn calligraphy</a:t>
            </a:r>
            <a:r>
              <a:rPr lang="en-US" altLang="zh-CN" sz="2400" b="1" dirty="0">
                <a:solidFill>
                  <a:schemeClr val="bg1"/>
                </a:solidFill>
                <a:latin typeface="Times New Roman" panose="02020603050405020304" pitchFamily="18" charset="0"/>
                <a:cs typeface="Times New Roman" panose="02020603050405020304" pitchFamily="18" charset="0"/>
                <a:sym typeface="+mn-ea"/>
              </a:rPr>
              <a:t>.</a:t>
            </a:r>
            <a:r>
              <a:rPr lang="en-US" altLang="zh-CN" sz="2400" b="1" dirty="0" smtClean="0">
                <a:solidFill>
                  <a:schemeClr val="bg1"/>
                </a:solidFill>
                <a:latin typeface="Times New Roman" panose="02020603050405020304" pitchFamily="18" charset="0"/>
                <a:cs typeface="Times New Roman" panose="02020603050405020304" pitchFamily="18" charset="0"/>
                <a:sym typeface="+mn-ea"/>
              </a:rPr>
              <a:t> Do you agree? Why</a:t>
            </a:r>
            <a:r>
              <a:rPr lang="zh-CN" altLang="en-US" sz="2400" b="1" dirty="0" smtClean="0">
                <a:solidFill>
                  <a:schemeClr val="bg1"/>
                </a:solidFill>
                <a:latin typeface="Times New Roman" panose="02020603050405020304" pitchFamily="18" charset="0"/>
                <a:cs typeface="Times New Roman" panose="02020603050405020304" pitchFamily="18" charset="0"/>
                <a:sym typeface="+mn-ea"/>
              </a:rPr>
              <a:t>？</a:t>
            </a:r>
            <a:endParaRPr lang="zh-CN" altLang="en-US" sz="2400" b="1" kern="0"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43" name="图片 42"/>
          <p:cNvPicPr>
            <a:picLocks noChangeAspect="1"/>
          </p:cNvPicPr>
          <p:nvPr/>
        </p:nvPicPr>
        <p:blipFill>
          <a:blip r:embed="rId1" cstate="print">
            <a:clrChange>
              <a:clrFrom>
                <a:srgbClr val="F6F6F6">
                  <a:alpha val="100000"/>
                </a:srgbClr>
              </a:clrFrom>
              <a:clrTo>
                <a:srgbClr val="F6F6F6">
                  <a:alpha val="100000"/>
                  <a:alpha val="0"/>
                </a:srgbClr>
              </a:clrTo>
            </a:clrChange>
          </a:blip>
          <a:stretch>
            <a:fillRect/>
          </a:stretch>
        </p:blipFill>
        <p:spPr>
          <a:xfrm rot="10800000">
            <a:off x="6833870" y="3625850"/>
            <a:ext cx="1459865" cy="833755"/>
          </a:xfrm>
          <a:prstGeom prst="rect">
            <a:avLst/>
          </a:prstGeom>
        </p:spPr>
      </p:pic>
      <p:sp>
        <p:nvSpPr>
          <p:cNvPr id="29" name="TextBox 28"/>
          <p:cNvSpPr txBox="1"/>
          <p:nvPr/>
        </p:nvSpPr>
        <p:spPr>
          <a:xfrm>
            <a:off x="1381519" y="2876413"/>
            <a:ext cx="5696431" cy="3108543"/>
          </a:xfrm>
          <a:prstGeom prst="rect">
            <a:avLst/>
          </a:prstGeom>
          <a:noFill/>
          <a:ln>
            <a:solidFill>
              <a:schemeClr val="tx1"/>
            </a:solidFill>
            <a:prstDash val="dash"/>
          </a:ln>
        </p:spPr>
        <p:txBody>
          <a:bodyPr wrap="square" rtlCol="0">
            <a:spAutoFit/>
          </a:bodyPr>
          <a:lstStyle/>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a long history</a:t>
            </a:r>
            <a:endParaRPr lang="en-US" altLang="zh-CN" sz="28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a beautiful art form</a:t>
            </a:r>
            <a:endParaRPr lang="en-US" altLang="zh-CN" sz="28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part of China's culture/civilisation</a:t>
            </a:r>
            <a:endParaRPr lang="en-US" altLang="zh-CN" sz="28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show the character the “man behind the brush”</a:t>
            </a:r>
            <a:endParaRPr lang="en-US" altLang="zh-CN" sz="28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a way </a:t>
            </a:r>
            <a:r>
              <a:rPr lang="en-US" altLang="zh-CN" sz="2800" b="1" smtClean="0">
                <a:latin typeface="Times New Roman" panose="02020603050405020304" pitchFamily="18" charset="0"/>
                <a:cs typeface="Times New Roman" panose="02020603050405020304" pitchFamily="18" charset="0"/>
              </a:rPr>
              <a:t>to relax/develop </a:t>
            </a:r>
            <a:r>
              <a:rPr lang="en-US" altLang="zh-CN" sz="2800" b="1" dirty="0" smtClean="0">
                <a:latin typeface="Times New Roman" panose="02020603050405020304" pitchFamily="18" charset="0"/>
                <a:cs typeface="Times New Roman" panose="02020603050405020304" pitchFamily="18" charset="0"/>
              </a:rPr>
              <a:t>patience</a:t>
            </a:r>
            <a:endParaRPr lang="en-US" altLang="zh-CN" sz="28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altLang="zh-CN" sz="2800" b="1" dirty="0" smtClean="0">
                <a:latin typeface="Times New Roman" panose="02020603050405020304" pitchFamily="18" charset="0"/>
                <a:cs typeface="Times New Roman" panose="02020603050405020304" pitchFamily="18" charset="0"/>
              </a:rPr>
              <a:t>…</a:t>
            </a:r>
            <a:endParaRPr lang="en-US" altLang="zh-CN" sz="2800" b="1" dirty="0">
              <a:latin typeface="Times New Roman" panose="02020603050405020304" pitchFamily="18" charset="0"/>
              <a:cs typeface="Times New Roman" panose="02020603050405020304" pitchFamily="18" charset="0"/>
            </a:endParaRPr>
          </a:p>
        </p:txBody>
      </p:sp>
      <p:pic>
        <p:nvPicPr>
          <p:cNvPr id="2" name="Hello China">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8101330" y="3168650"/>
            <a:ext cx="4064000" cy="30480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1" fill="hold" display="1">
                  <p:stCondLst>
                    <p:cond delay="indefinite"/>
                  </p:stCondLst>
                  <p:endCondLst>
                    <p:cond evt="onNext" delay="0">
                      <p:tgtEl>
                        <p:sldTgt/>
                      </p:tgtEl>
                    </p:cond>
                    <p:cond evt="onPrev" delay="0">
                      <p:tgtEl>
                        <p:sldTgt/>
                      </p:tgtEl>
                    </p:cond>
                  </p:end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253465"/>
            <a:ext cx="4820839"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5" name="圆角矩形 4"/>
          <p:cNvSpPr/>
          <p:nvPr/>
        </p:nvSpPr>
        <p:spPr>
          <a:xfrm>
            <a:off x="5755005" y="278130"/>
            <a:ext cx="3036570" cy="59563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Importance </a:t>
            </a:r>
            <a:endParaRPr lang="zh-CN" altLang="en-US" sz="3200" b="1" dirty="0"/>
          </a:p>
        </p:txBody>
      </p:sp>
      <p:sp>
        <p:nvSpPr>
          <p:cNvPr id="19" name="文本框 18"/>
          <p:cNvSpPr txBox="1"/>
          <p:nvPr/>
        </p:nvSpPr>
        <p:spPr>
          <a:xfrm>
            <a:off x="989964" y="1153060"/>
            <a:ext cx="11061065" cy="953135"/>
          </a:xfrm>
          <a:prstGeom prst="rect">
            <a:avLst/>
          </a:prstGeom>
          <a:noFill/>
        </p:spPr>
        <p:txBody>
          <a:bodyPr wrap="square" rtlCol="0">
            <a:spAutoFit/>
          </a:bodyPr>
          <a:lstStyle/>
          <a:p>
            <a:r>
              <a:rPr lang="en-US" altLang="zh-CN" sz="2800" b="1" dirty="0"/>
              <a:t>Why do more and more international students begin to learn Chinese?</a:t>
            </a:r>
            <a:endParaRPr lang="en-US" altLang="zh-CN" sz="2800" b="1" dirty="0"/>
          </a:p>
        </p:txBody>
      </p:sp>
      <p:sp>
        <p:nvSpPr>
          <p:cNvPr id="20" name="文本框 19"/>
          <p:cNvSpPr txBox="1"/>
          <p:nvPr/>
        </p:nvSpPr>
        <p:spPr>
          <a:xfrm>
            <a:off x="1115059" y="2279903"/>
            <a:ext cx="10442628" cy="2245360"/>
          </a:xfrm>
          <a:prstGeom prst="rect">
            <a:avLst/>
          </a:prstGeom>
          <a:noFill/>
          <a:ln w="12700" cmpd="sng">
            <a:solidFill>
              <a:schemeClr val="accent1">
                <a:shade val="50000"/>
              </a:schemeClr>
            </a:solidFill>
            <a:prstDash val="dash"/>
          </a:ln>
        </p:spPr>
        <p:txBody>
          <a:bodyPr wrap="square" rtlCol="0">
            <a:spAutoFit/>
          </a:bodyPr>
          <a:lstStyle/>
          <a:p>
            <a:pPr fontAlgn="auto">
              <a:lnSpc>
                <a:spcPct val="125000"/>
              </a:lnSpc>
            </a:pPr>
            <a:r>
              <a:rPr lang="zh-CN" altLang="en-US" sz="2800" dirty="0">
                <a:latin typeface="Times New Roman" panose="02020603050405020304" pitchFamily="18" charset="0"/>
                <a:cs typeface="Times New Roman" panose="02020603050405020304" pitchFamily="18" charset="0"/>
              </a:rPr>
              <a:t>⑥</a:t>
            </a:r>
            <a:r>
              <a:rPr lang="en-US" altLang="zh-CN" sz="2800" dirty="0" smtClean="0">
                <a:solidFill>
                  <a:schemeClr val="tx1"/>
                </a:solidFill>
                <a:latin typeface="Times New Roman" panose="02020603050405020304" pitchFamily="18" charset="0"/>
                <a:cs typeface="Times New Roman" panose="02020603050405020304" pitchFamily="18" charset="0"/>
              </a:rPr>
              <a:t>Today</a:t>
            </a:r>
            <a:r>
              <a:rPr lang="en-US" altLang="zh-CN" sz="2800" dirty="0">
                <a:solidFill>
                  <a:schemeClr val="tx1"/>
                </a:solidFill>
                <a:latin typeface="Times New Roman" panose="02020603050405020304" pitchFamily="18" charset="0"/>
                <a:cs typeface="Times New Roman" panose="02020603050405020304" pitchFamily="18" charset="0"/>
              </a:rPr>
              <a:t>, the Chinese writing system is till an important part of Chinese </a:t>
            </a:r>
            <a:r>
              <a:rPr lang="en-US" altLang="zh-CN" sz="2800" dirty="0" err="1">
                <a:solidFill>
                  <a:schemeClr val="tx1"/>
                </a:solidFill>
                <a:latin typeface="Times New Roman" panose="02020603050405020304" pitchFamily="18" charset="0"/>
                <a:cs typeface="Times New Roman" panose="02020603050405020304" pitchFamily="18" charset="0"/>
              </a:rPr>
              <a:t>culuture</a:t>
            </a:r>
            <a:r>
              <a:rPr lang="en-US" altLang="zh-CN" sz="2800" dirty="0">
                <a:solidFill>
                  <a:schemeClr val="tx1"/>
                </a:solidFill>
                <a:latin typeface="Times New Roman" panose="02020603050405020304" pitchFamily="18" charset="0"/>
                <a:cs typeface="Times New Roman" panose="02020603050405020304" pitchFamily="18" charset="0"/>
              </a:rPr>
              <a:t>. As China plays a great role in global affairs, an increasing number of international students are beginning to appreciate China's culture and history through this amazing language. </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a:off x="2487485" y="3333578"/>
            <a:ext cx="6365875" cy="25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2360312" y="4828053"/>
            <a:ext cx="6789385" cy="583565"/>
          </a:xfrm>
          <a:prstGeom prst="rect">
            <a:avLst/>
          </a:prstGeom>
          <a:solidFill>
            <a:srgbClr val="00B0F0"/>
          </a:solidFill>
          <a:ln>
            <a:noFill/>
          </a:ln>
        </p:spPr>
        <p:txBody>
          <a:bodyPr wrap="square" rtlCol="0">
            <a:spAutoFit/>
          </a:bodyPr>
          <a:lstStyle/>
          <a:p>
            <a:pPr algn="ctr"/>
            <a:r>
              <a:rPr lang="en-US" altLang="zh-CN" sz="3200" b="1" dirty="0">
                <a:solidFill>
                  <a:schemeClr val="bg1"/>
                </a:solidFill>
              </a:rPr>
              <a:t>Connect</a:t>
            </a:r>
            <a:r>
              <a:rPr lang="en-US" altLang="zh-CN" sz="3200" b="1" dirty="0">
                <a:solidFill>
                  <a:srgbClr val="FFFF00"/>
                </a:solidFill>
              </a:rPr>
              <a:t> China </a:t>
            </a:r>
            <a:r>
              <a:rPr lang="en-US" altLang="zh-CN" sz="3200" b="1" dirty="0">
                <a:solidFill>
                  <a:schemeClr val="bg1"/>
                </a:solidFill>
              </a:rPr>
              <a:t>and </a:t>
            </a:r>
            <a:r>
              <a:rPr lang="en-US" altLang="zh-CN" sz="3200" b="1" dirty="0">
                <a:solidFill>
                  <a:srgbClr val="FFFF00"/>
                </a:solidFill>
              </a:rPr>
              <a:t>the world </a:t>
            </a:r>
            <a:endParaRPr lang="en-US" altLang="zh-CN" sz="3200" b="1" dirty="0">
              <a:solidFill>
                <a:srgbClr val="FFFF00"/>
              </a:solidFill>
            </a:endParaRPr>
          </a:p>
        </p:txBody>
      </p:sp>
    </p:spTree>
    <p:custDataLst>
      <p:tags r:id="rId1"/>
    </p:custDataLst>
  </p:cSld>
  <p:clrMapOvr>
    <a:masterClrMapping/>
  </p:clrMapOvr>
  <p:transition advClick="0" advTm="3211">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checkerboard(across)">
                                      <p:cBhvr>
                                        <p:cTn id="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36799" y="378560"/>
            <a:ext cx="4820839"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S</a:t>
            </a:r>
            <a:r>
              <a:rPr lang="en-US" altLang="zh-CN" sz="3600" b="1" dirty="0" smtClean="0">
                <a:solidFill>
                  <a:srgbClr val="FF0000"/>
                </a:solidFill>
                <a:latin typeface="Calibri" panose="020F0502020204030204" pitchFamily="34" charset="0"/>
                <a:cs typeface="Calibri" panose="020F0502020204030204" pitchFamily="34" charset="0"/>
                <a:sym typeface="+mn-ea"/>
              </a:rPr>
              <a:t>ummary</a:t>
            </a:r>
            <a:r>
              <a:rPr lang="en-US" altLang="zh-CN" sz="3600" b="1" dirty="0" smtClean="0">
                <a:solidFill>
                  <a:srgbClr val="FF0000"/>
                </a:solidFill>
                <a:latin typeface="Arial" panose="020B0604020202020204" pitchFamily="34" charset="0"/>
                <a:cs typeface="Arial" panose="020B0604020202020204" pitchFamily="34" charset="0"/>
                <a:sym typeface="+mn-ea"/>
              </a:rPr>
              <a:t> </a:t>
            </a:r>
            <a:endParaRPr lang="en-US" altLang="zh-CN" sz="3600" b="1" dirty="0" smtClean="0">
              <a:solidFill>
                <a:srgbClr val="FF0000"/>
              </a:solidFill>
              <a:latin typeface="Arial" panose="020B0604020202020204" pitchFamily="34" charset="0"/>
              <a:cs typeface="Arial" panose="020B0604020202020204" pitchFamily="34" charset="0"/>
              <a:sym typeface="+mn-ea"/>
            </a:endParaRPr>
          </a:p>
        </p:txBody>
      </p:sp>
      <p:sp>
        <p:nvSpPr>
          <p:cNvPr id="29" name="TextBox 39"/>
          <p:cNvSpPr txBox="1"/>
          <p:nvPr/>
        </p:nvSpPr>
        <p:spPr bwMode="auto">
          <a:xfrm>
            <a:off x="2162175" y="2560320"/>
            <a:ext cx="9063355" cy="859155"/>
          </a:xfrm>
          <a:prstGeom prst="rect">
            <a:avLst/>
          </a:prstGeom>
          <a:noFill/>
        </p:spPr>
        <p:txBody>
          <a:bodyPr wrap="square" lIns="162000" tIns="35100" rIns="67500" bIns="35100">
            <a:noAutofit/>
          </a:bodyPr>
          <a:lstStyle/>
          <a:p>
            <a:pPr>
              <a:lnSpc>
                <a:spcPct val="120000"/>
              </a:lnSpc>
              <a:spcBef>
                <a:spcPct val="0"/>
              </a:spcBef>
              <a:buNone/>
            </a:pPr>
            <a:r>
              <a:rPr lang="en-US" altLang="zh-CN" sz="3200" b="1" dirty="0" smtClean="0">
                <a:latin typeface="Times New Roman" panose="02020603050405020304" pitchFamily="18" charset="0"/>
                <a:cs typeface="Times New Roman" panose="02020603050405020304" pitchFamily="18" charset="0"/>
                <a:sym typeface="微软雅黑" panose="020B0503020204020204" charset="-122"/>
              </a:rPr>
              <a:t>  Connecting____________________________</a:t>
            </a:r>
            <a:endParaRPr lang="en-US" altLang="zh-CN" sz="3200" b="1" dirty="0" smtClean="0">
              <a:latin typeface="Times New Roman" panose="02020603050405020304" pitchFamily="18" charset="0"/>
              <a:cs typeface="Times New Roman" panose="02020603050405020304" pitchFamily="18" charset="0"/>
              <a:sym typeface="微软雅黑" panose="020B0503020204020204" charset="-122"/>
            </a:endParaRPr>
          </a:p>
        </p:txBody>
      </p:sp>
      <p:sp>
        <p:nvSpPr>
          <p:cNvPr id="30" name="TextBox 40"/>
          <p:cNvSpPr txBox="1"/>
          <p:nvPr/>
        </p:nvSpPr>
        <p:spPr bwMode="auto">
          <a:xfrm>
            <a:off x="2162175" y="3528060"/>
            <a:ext cx="8779510" cy="859155"/>
          </a:xfrm>
          <a:prstGeom prst="rect">
            <a:avLst/>
          </a:prstGeom>
          <a:noFill/>
        </p:spPr>
        <p:txBody>
          <a:bodyPr wrap="square" lIns="162000" tIns="35100" rIns="67500" bIns="35100">
            <a:noAutofit/>
          </a:bodyPr>
          <a:lstStyle/>
          <a:p>
            <a:pPr>
              <a:lnSpc>
                <a:spcPct val="120000"/>
              </a:lnSpc>
              <a:spcBef>
                <a:spcPct val="0"/>
              </a:spcBef>
              <a:buNone/>
            </a:pPr>
            <a:r>
              <a:rPr lang="en-US" altLang="zh-CN" sz="3200" b="1" dirty="0">
                <a:latin typeface="Times New Roman" panose="02020603050405020304" pitchFamily="18" charset="0"/>
                <a:cs typeface="Times New Roman" panose="02020603050405020304" pitchFamily="18" charset="0"/>
                <a:sym typeface="微软雅黑" panose="020B0503020204020204" charset="-122"/>
              </a:rPr>
              <a:t>  Connecting </a:t>
            </a:r>
            <a:r>
              <a:rPr lang="en-US" altLang="zh-CN" sz="3200" b="1" dirty="0" smtClean="0">
                <a:latin typeface="Times New Roman" panose="02020603050405020304" pitchFamily="18" charset="0"/>
                <a:cs typeface="Times New Roman" panose="02020603050405020304" pitchFamily="18" charset="0"/>
                <a:sym typeface="微软雅黑" panose="020B0503020204020204" charset="-122"/>
              </a:rPr>
              <a:t>___________________________</a:t>
            </a:r>
            <a:endParaRPr lang="zh-CN" altLang="en-US" sz="3200" b="1" dirty="0">
              <a:latin typeface="Times New Roman" panose="02020603050405020304" pitchFamily="18" charset="0"/>
              <a:cs typeface="Times New Roman" panose="02020603050405020304" pitchFamily="18" charset="0"/>
              <a:sym typeface="微软雅黑" panose="020B0503020204020204" charset="-122"/>
            </a:endParaRPr>
          </a:p>
        </p:txBody>
      </p:sp>
      <p:sp>
        <p:nvSpPr>
          <p:cNvPr id="31" name="TextBox 42"/>
          <p:cNvSpPr txBox="1"/>
          <p:nvPr/>
        </p:nvSpPr>
        <p:spPr bwMode="auto">
          <a:xfrm>
            <a:off x="2162175" y="4408805"/>
            <a:ext cx="8707120" cy="859155"/>
          </a:xfrm>
          <a:prstGeom prst="rect">
            <a:avLst/>
          </a:prstGeom>
          <a:noFill/>
        </p:spPr>
        <p:txBody>
          <a:bodyPr wrap="square" lIns="162000" tIns="35100" rIns="67500" bIns="35100">
            <a:noAutofit/>
          </a:bodyPr>
          <a:lstStyle/>
          <a:p>
            <a:pPr>
              <a:lnSpc>
                <a:spcPct val="120000"/>
              </a:lnSpc>
              <a:spcBef>
                <a:spcPct val="0"/>
              </a:spcBef>
              <a:buNone/>
            </a:pPr>
            <a:r>
              <a:rPr lang="en-US" altLang="zh-CN" sz="3200" b="1" dirty="0">
                <a:latin typeface="Times New Roman" panose="02020603050405020304" pitchFamily="18" charset="0"/>
                <a:cs typeface="Times New Roman" panose="02020603050405020304" pitchFamily="18" charset="0"/>
                <a:sym typeface="微软雅黑" panose="020B0503020204020204" charset="-122"/>
              </a:rPr>
              <a:t>  Connecting </a:t>
            </a:r>
            <a:r>
              <a:rPr lang="en-US" altLang="zh-CN" sz="3200" b="1" dirty="0" smtClean="0">
                <a:latin typeface="Times New Roman" panose="02020603050405020304" pitchFamily="18" charset="0"/>
                <a:cs typeface="Times New Roman" panose="02020603050405020304" pitchFamily="18" charset="0"/>
                <a:sym typeface="微软雅黑" panose="020B0503020204020204" charset="-122"/>
              </a:rPr>
              <a:t>___________________________</a:t>
            </a:r>
            <a:endParaRPr lang="zh-CN" altLang="en-US" sz="3200" b="1" dirty="0">
              <a:latin typeface="Times New Roman" panose="02020603050405020304" pitchFamily="18" charset="0"/>
              <a:cs typeface="Times New Roman" panose="02020603050405020304" pitchFamily="18" charset="0"/>
              <a:sym typeface="微软雅黑" panose="020B0503020204020204" charset="-122"/>
            </a:endParaRPr>
          </a:p>
        </p:txBody>
      </p:sp>
      <p:sp>
        <p:nvSpPr>
          <p:cNvPr id="39" name="TextBox 38"/>
          <p:cNvSpPr txBox="1"/>
          <p:nvPr/>
        </p:nvSpPr>
        <p:spPr>
          <a:xfrm>
            <a:off x="4683125" y="2560320"/>
            <a:ext cx="6186170" cy="583565"/>
          </a:xfrm>
          <a:prstGeom prst="rect">
            <a:avLst/>
          </a:prstGeom>
          <a:noFill/>
        </p:spPr>
        <p:txBody>
          <a:bodyPr wrap="square" rtlCol="0">
            <a:spAutoFit/>
          </a:bodyPr>
          <a:lstStyle/>
          <a:p>
            <a:r>
              <a:rPr lang="en-US" altLang="zh-CN" sz="3200" b="1" dirty="0">
                <a:solidFill>
                  <a:srgbClr val="C00000"/>
                </a:solidFill>
                <a:latin typeface="Times New Roman" panose="02020603050405020304" pitchFamily="18" charset="0"/>
                <a:cs typeface="Times New Roman" panose="02020603050405020304" pitchFamily="18" charset="0"/>
              </a:rPr>
              <a:t>people divided geographically</a:t>
            </a:r>
            <a:endParaRPr lang="en-US" altLang="zh-CN" sz="3200" b="1" dirty="0">
              <a:solidFill>
                <a:srgbClr val="C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4697095" y="4445000"/>
            <a:ext cx="3859530" cy="583565"/>
          </a:xfrm>
          <a:prstGeom prst="rect">
            <a:avLst/>
          </a:prstGeom>
          <a:noFill/>
        </p:spPr>
        <p:txBody>
          <a:bodyPr wrap="square" rtlCol="0">
            <a:spAutoFit/>
          </a:bodyPr>
          <a:lstStyle/>
          <a:p>
            <a:r>
              <a:rPr lang="en-US" altLang="zh-CN" sz="3200" b="1" dirty="0" smtClean="0">
                <a:solidFill>
                  <a:srgbClr val="C00000"/>
                </a:solidFill>
                <a:latin typeface="Times New Roman" panose="02020603050405020304" pitchFamily="18" charset="0"/>
                <a:cs typeface="Times New Roman" panose="02020603050405020304" pitchFamily="18" charset="0"/>
              </a:rPr>
              <a:t>China and the world </a:t>
            </a:r>
            <a:endParaRPr lang="en-US" altLang="zh-CN" sz="3200" b="1" dirty="0" smtClean="0">
              <a:solidFill>
                <a:srgbClr val="C0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596765" y="3528060"/>
            <a:ext cx="4060190" cy="583565"/>
          </a:xfrm>
          <a:prstGeom prst="rect">
            <a:avLst/>
          </a:prstGeom>
          <a:noFill/>
        </p:spPr>
        <p:txBody>
          <a:bodyPr wrap="square" rtlCol="0">
            <a:spAutoFit/>
          </a:bodyPr>
          <a:lstStyle/>
          <a:p>
            <a:r>
              <a:rPr lang="en-US" altLang="zh-CN" sz="3200" b="1" dirty="0">
                <a:solidFill>
                  <a:srgbClr val="C00000"/>
                </a:solidFill>
                <a:latin typeface="Times New Roman" panose="02020603050405020304" pitchFamily="18" charset="0"/>
                <a:cs typeface="Times New Roman" panose="02020603050405020304" pitchFamily="18" charset="0"/>
              </a:rPr>
              <a:t> language and art</a:t>
            </a:r>
            <a:endParaRPr lang="en-US" altLang="zh-CN" sz="3200"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162175" y="1254125"/>
            <a:ext cx="9446260" cy="1076325"/>
          </a:xfrm>
          <a:prstGeom prst="rect">
            <a:avLst/>
          </a:prstGeom>
          <a:noFill/>
          <a:ln>
            <a:solidFill>
              <a:schemeClr val="accent1">
                <a:lumMod val="20000"/>
                <a:lumOff val="80000"/>
              </a:schemeClr>
            </a:solidFill>
          </a:ln>
          <a:extLst>
            <a:ext uri="{909E8E84-426E-40DD-AFC4-6F175D3DCCD1}">
              <a14:hiddenFill xmlns:a14="http://schemas.microsoft.com/office/drawing/2010/main">
                <a:solidFill>
                  <a:schemeClr val="accent1">
                    <a:lumMod val="40000"/>
                    <a:lumOff val="60000"/>
                  </a:schemeClr>
                </a:solidFill>
              </a14:hiddenFill>
            </a:ext>
          </a:extLst>
        </p:spPr>
        <p:txBody>
          <a:bodyPr wrap="square" rtlCol="0">
            <a:spAutoFit/>
          </a:bodyPr>
          <a:lstStyle/>
          <a:p>
            <a:pPr algn="ctr"/>
            <a:r>
              <a:rPr lang="en-US" altLang="zh-CN" sz="32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THE CHINESE WRITING SYSTEM:</a:t>
            </a:r>
            <a:endParaRPr lang="en-US" altLang="zh-CN" sz="32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a:p>
            <a:pPr algn="ctr"/>
            <a:r>
              <a:rPr lang="en-US" altLang="zh-CN" sz="32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CONNECTING THE PAST AND THE </a:t>
            </a:r>
            <a:r>
              <a:rPr lang="en-US" altLang="zh-CN" sz="3200" b="1" dirty="0" smtClean="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PRESENT</a:t>
            </a:r>
            <a:endParaRPr lang="en-US" altLang="zh-CN" sz="3200" b="1" dirty="0" smtClean="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4" name="左大括号 3"/>
          <p:cNvSpPr/>
          <p:nvPr/>
        </p:nvSpPr>
        <p:spPr>
          <a:xfrm>
            <a:off x="2037080" y="1974850"/>
            <a:ext cx="403225" cy="2907665"/>
          </a:xfrm>
          <a:prstGeom prst="leftBrace">
            <a:avLst>
              <a:gd name="adj1" fmla="val 33333"/>
              <a:gd name="adj2" fmla="val 46339"/>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椭圆 21"/>
          <p:cNvSpPr/>
          <p:nvPr/>
        </p:nvSpPr>
        <p:spPr>
          <a:xfrm>
            <a:off x="47625" y="1118500"/>
            <a:ext cx="1858645" cy="772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topic </a:t>
            </a:r>
            <a:endParaRPr lang="en-US" altLang="zh-CN" sz="3200" b="1" dirty="0"/>
          </a:p>
        </p:txBody>
      </p:sp>
      <p:sp>
        <p:nvSpPr>
          <p:cNvPr id="23" name="上箭头 22"/>
          <p:cNvSpPr/>
          <p:nvPr/>
        </p:nvSpPr>
        <p:spPr>
          <a:xfrm>
            <a:off x="600393" y="1909586"/>
            <a:ext cx="630555" cy="111569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2330130" y="5493978"/>
            <a:ext cx="8033069" cy="583565"/>
          </a:xfrm>
          <a:prstGeom prst="rect">
            <a:avLst/>
          </a:prstGeom>
          <a:solidFill>
            <a:schemeClr val="accent1">
              <a:lumMod val="60000"/>
              <a:lumOff val="40000"/>
            </a:schemeClr>
          </a:solidFill>
        </p:spPr>
        <p:txBody>
          <a:bodyPr wrap="square" rtlCol="0">
            <a:spAutoFit/>
          </a:bodyPr>
          <a:lstStyle/>
          <a:p>
            <a:pPr algn="ctr"/>
            <a:r>
              <a:rPr lang="en-US" altLang="zh-CN" sz="3200" b="1" dirty="0">
                <a:latin typeface="Arial" panose="020B0604020202020204" pitchFamily="34" charset="0"/>
                <a:cs typeface="Arial" panose="020B0604020202020204" pitchFamily="34" charset="0"/>
              </a:rPr>
              <a:t>The structure of an e</a:t>
            </a:r>
            <a:r>
              <a:rPr lang="en-US" altLang="zh-CN" sz="3200" b="1" dirty="0" smtClean="0">
                <a:latin typeface="Arial" panose="020B0604020202020204" pitchFamily="34" charset="0"/>
                <a:cs typeface="Arial" panose="020B0604020202020204" pitchFamily="34" charset="0"/>
                <a:sym typeface="+mn-ea"/>
              </a:rPr>
              <a:t>xposition (</a:t>
            </a:r>
            <a:r>
              <a:rPr lang="zh-CN" altLang="en-US" sz="3200" b="1" dirty="0">
                <a:latin typeface="Arial" panose="020B0604020202020204" pitchFamily="34" charset="0"/>
                <a:ea typeface="楷体" panose="02010609060101010101" pitchFamily="49" charset="-122"/>
                <a:cs typeface="Arial" panose="020B0604020202020204" pitchFamily="34" charset="0"/>
                <a:sym typeface="+mn-ea"/>
              </a:rPr>
              <a:t>说明</a:t>
            </a:r>
            <a:r>
              <a:rPr lang="zh-CN" altLang="en-US" sz="3200" b="1" dirty="0" smtClean="0">
                <a:latin typeface="Arial" panose="020B0604020202020204" pitchFamily="34" charset="0"/>
                <a:ea typeface="楷体" panose="02010609060101010101" pitchFamily="49" charset="-122"/>
                <a:cs typeface="Arial" panose="020B0604020202020204" pitchFamily="34" charset="0"/>
                <a:sym typeface="+mn-ea"/>
              </a:rPr>
              <a:t>文</a:t>
            </a:r>
            <a:r>
              <a:rPr lang="en-US" altLang="zh-CN" sz="3200" b="1" dirty="0" smtClean="0">
                <a:latin typeface="Arial" panose="020B0604020202020204" pitchFamily="34" charset="0"/>
                <a:cs typeface="Arial" panose="020B0604020202020204" pitchFamily="34" charset="0"/>
                <a:sym typeface="+mn-ea"/>
              </a:rPr>
              <a:t>)</a:t>
            </a:r>
            <a:endParaRPr lang="en-US" altLang="zh-CN" sz="3200" b="1" dirty="0">
              <a:latin typeface="Arial" panose="020B0604020202020204" pitchFamily="34" charset="0"/>
              <a:cs typeface="Arial" panose="020B0604020202020204" pitchFamily="34" charset="0"/>
            </a:endParaRPr>
          </a:p>
        </p:txBody>
      </p:sp>
      <p:grpSp>
        <p:nvGrpSpPr>
          <p:cNvPr id="3" name="组合 2"/>
          <p:cNvGrpSpPr/>
          <p:nvPr/>
        </p:nvGrpSpPr>
        <p:grpSpPr>
          <a:xfrm>
            <a:off x="47625" y="3042920"/>
            <a:ext cx="1858645" cy="772160"/>
            <a:chOff x="47625" y="3042920"/>
            <a:chExt cx="1858645" cy="772160"/>
          </a:xfrm>
        </p:grpSpPr>
        <p:sp>
          <p:nvSpPr>
            <p:cNvPr id="21" name="椭圆 20"/>
            <p:cNvSpPr/>
            <p:nvPr/>
          </p:nvSpPr>
          <p:spPr>
            <a:xfrm>
              <a:off x="47625" y="3042920"/>
              <a:ext cx="1858645" cy="772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 </a:t>
              </a:r>
              <a:endParaRPr lang="en-US" altLang="zh-CN" sz="3200" b="1" dirty="0"/>
            </a:p>
          </p:txBody>
        </p:sp>
        <p:sp>
          <p:nvSpPr>
            <p:cNvPr id="2" name="文本框 1"/>
            <p:cNvSpPr txBox="1"/>
            <p:nvPr/>
          </p:nvSpPr>
          <p:spPr>
            <a:xfrm>
              <a:off x="141320" y="3127087"/>
              <a:ext cx="1764950" cy="584775"/>
            </a:xfrm>
            <a:prstGeom prst="rect">
              <a:avLst/>
            </a:prstGeom>
            <a:noFill/>
          </p:spPr>
          <p:txBody>
            <a:bodyPr wrap="square" rtlCol="0">
              <a:spAutoFit/>
            </a:bodyPr>
            <a:lstStyle/>
            <a:p>
              <a:r>
                <a:rPr lang="en-US" altLang="zh-CN" sz="3200" b="1" dirty="0" smtClean="0">
                  <a:solidFill>
                    <a:srgbClr val="FFFFFF"/>
                  </a:solidFill>
                </a:rPr>
                <a:t>focuses</a:t>
              </a:r>
              <a:endParaRPr lang="zh-CN" altLang="en-US" dirty="0"/>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linds(horizont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9" grpId="0"/>
      <p:bldP spid="40" grpId="0"/>
      <p:bldP spid="41" grpId="0"/>
      <p:bldP spid="4" grpId="0" bldLvl="0" animBg="1"/>
      <p:bldP spid="22" grpId="0" animBg="1"/>
      <p:bldP spid="23" grpId="0" bldLvl="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236612"/>
            <a:ext cx="636158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Task4 Discussion</a:t>
            </a:r>
            <a:endParaRPr lang="en-US" altLang="zh-CN" sz="3600" b="1" dirty="0" smtClean="0">
              <a:solidFill>
                <a:srgbClr val="FF0000"/>
              </a:solidFill>
              <a:latin typeface="Calibri" panose="020F0502020204030204" pitchFamily="34" charset="0"/>
              <a:cs typeface="Calibri" panose="020F0502020204030204" pitchFamily="34" charset="0"/>
            </a:endParaRPr>
          </a:p>
        </p:txBody>
      </p:sp>
      <p:sp>
        <p:nvSpPr>
          <p:cNvPr id="23" name="圆角矩形 22"/>
          <p:cNvSpPr/>
          <p:nvPr/>
        </p:nvSpPr>
        <p:spPr>
          <a:xfrm>
            <a:off x="1028700" y="993140"/>
            <a:ext cx="10941685" cy="1077595"/>
          </a:xfrm>
          <a:prstGeom prst="roundRect">
            <a:avLst>
              <a:gd name="adj" fmla="val 37484"/>
            </a:avLst>
          </a:prstGeom>
          <a:solidFill>
            <a:schemeClr val="accent3">
              <a:lumMod val="20000"/>
              <a:lumOff val="80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7" name="TextBox 26"/>
          <p:cNvSpPr txBox="1"/>
          <p:nvPr/>
        </p:nvSpPr>
        <p:spPr>
          <a:xfrm>
            <a:off x="1197610" y="1114425"/>
            <a:ext cx="10772140" cy="978535"/>
          </a:xfrm>
          <a:prstGeom prst="rect">
            <a:avLst/>
          </a:prstGeom>
          <a:noFill/>
        </p:spPr>
        <p:txBody>
          <a:bodyPr wrap="square" lIns="117226" tIns="58613" rIns="117226" bIns="58613">
            <a:spAutoFit/>
          </a:bodyPr>
          <a:lstStyle/>
          <a:p>
            <a:pPr>
              <a:defRPr/>
            </a:pPr>
            <a:r>
              <a:rPr lang="en-US" altLang="zh-CN" sz="2800" b="1" kern="0" dirty="0" smtClean="0">
                <a:latin typeface="Times New Roman" panose="02020603050405020304" pitchFamily="18" charset="0"/>
                <a:ea typeface="微软雅黑" panose="020B0503020204020204" charset="-122"/>
                <a:cs typeface="Times New Roman" panose="02020603050405020304" pitchFamily="18" charset="0"/>
              </a:rPr>
              <a:t>The Chinese writing system is one factor that has helped the Chinese culture survive. What do you think are some of other factors?</a:t>
            </a:r>
            <a:endParaRPr lang="en-US" altLang="zh-CN" sz="2800" b="1" kern="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12" name="椭圆 11"/>
          <p:cNvSpPr/>
          <p:nvPr/>
        </p:nvSpPr>
        <p:spPr bwMode="auto">
          <a:xfrm>
            <a:off x="1748319" y="3103980"/>
            <a:ext cx="3413978" cy="1426075"/>
          </a:xfrm>
          <a:prstGeom prst="ellipse">
            <a:avLst/>
          </a:prstGeom>
          <a:solidFill>
            <a:srgbClr val="00B0F0"/>
          </a:solidFill>
          <a:ln w="25400" cap="flat" cmpd="sng" algn="ctr">
            <a:solidFill>
              <a:sysClr val="window" lastClr="FFFFFF"/>
            </a:solidFill>
            <a:prstDash val="solid"/>
          </a:ln>
          <a:effectLst>
            <a:innerShdw blurRad="63500" dist="50800" dir="5400000">
              <a:prstClr val="black">
                <a:alpha val="50000"/>
              </a:prstClr>
            </a:innerShdw>
          </a:effectLst>
        </p:spPr>
        <p:txBody>
          <a:bodyPr anchor="ctr"/>
          <a:lstStyle/>
          <a:p>
            <a:pPr algn="ctr">
              <a:defRPr/>
            </a:pPr>
            <a:endParaRPr lang="en-US" kern="0">
              <a:solidFill>
                <a:sysClr val="window" lastClr="FFFFFF"/>
              </a:solidFill>
              <a:latin typeface="Calibri" panose="020F0502020204030204"/>
              <a:ea typeface="+mn-ea"/>
            </a:endParaRPr>
          </a:p>
        </p:txBody>
      </p:sp>
      <p:sp>
        <p:nvSpPr>
          <p:cNvPr id="13" name="TextBox 40"/>
          <p:cNvSpPr txBox="1">
            <a:spLocks noChangeArrowheads="1"/>
          </p:cNvSpPr>
          <p:nvPr/>
        </p:nvSpPr>
        <p:spPr bwMode="auto">
          <a:xfrm flipH="1">
            <a:off x="1748319" y="3570702"/>
            <a:ext cx="3413978" cy="5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1" tIns="58610" rIns="117221" bIns="5861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3200" b="1" dirty="0" smtClean="0">
                <a:solidFill>
                  <a:schemeClr val="bg1"/>
                </a:solidFill>
                <a:latin typeface="+mj-lt"/>
                <a:ea typeface="微软雅黑" panose="020B0503020204020204" charset="-122"/>
                <a:cs typeface="Times New Roman" panose="02020603050405020304" pitchFamily="18" charset="0"/>
              </a:rPr>
              <a:t>Traditional arts</a:t>
            </a:r>
            <a:endParaRPr lang="zh-CN" altLang="en-US" sz="3200" b="1" dirty="0">
              <a:solidFill>
                <a:schemeClr val="bg1"/>
              </a:solidFill>
              <a:latin typeface="+mj-lt"/>
              <a:ea typeface="微软雅黑" panose="020B0503020204020204" charset="-122"/>
              <a:cs typeface="Times New Roman" panose="02020603050405020304" pitchFamily="18" charset="0"/>
            </a:endParaRPr>
          </a:p>
        </p:txBody>
      </p:sp>
      <p:sp>
        <p:nvSpPr>
          <p:cNvPr id="4" name="TextBox 3"/>
          <p:cNvSpPr txBox="1"/>
          <p:nvPr/>
        </p:nvSpPr>
        <p:spPr>
          <a:xfrm>
            <a:off x="-61019" y="3442776"/>
            <a:ext cx="1912999"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architecture</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0" y="2434524"/>
            <a:ext cx="2575420"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Chinese painting</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75420" y="2301625"/>
            <a:ext cx="2340528"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Beijing opera</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4801591" y="2679574"/>
            <a:ext cx="1225204" cy="461665"/>
          </a:xfrm>
          <a:prstGeom prst="rect">
            <a:avLst/>
          </a:prstGeom>
          <a:noFill/>
        </p:spPr>
        <p:txBody>
          <a:bodyPr wrap="square" rtlCol="0">
            <a:spAutoFit/>
          </a:bodyPr>
          <a:lstStyle/>
          <a:p>
            <a:r>
              <a:rPr lang="en-US" altLang="zh-CN" sz="2400" b="1" dirty="0" smtClean="0">
                <a:solidFill>
                  <a:srgbClr val="0066CC"/>
                </a:solidFill>
                <a:latin typeface="Times New Roman" panose="02020603050405020304" pitchFamily="18" charset="0"/>
                <a:cs typeface="Times New Roman" panose="02020603050405020304" pitchFamily="18" charset="0"/>
              </a:rPr>
              <a:t>china</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2534383" y="5091301"/>
            <a:ext cx="2189528" cy="461665"/>
          </a:xfrm>
          <a:prstGeom prst="rect">
            <a:avLst/>
          </a:prstGeom>
          <a:noFill/>
        </p:spPr>
        <p:txBody>
          <a:bodyPr wrap="square" rtlCol="0">
            <a:spAutoFit/>
          </a:bodyPr>
          <a:lstStyle/>
          <a:p>
            <a:r>
              <a:rPr lang="en-US" altLang="zh-CN" sz="2400" b="1" dirty="0">
                <a:solidFill>
                  <a:srgbClr val="0066CC"/>
                </a:solidFill>
                <a:latin typeface="Times New Roman" panose="02020603050405020304" pitchFamily="18" charset="0"/>
                <a:cs typeface="Times New Roman" panose="02020603050405020304" pitchFamily="18" charset="0"/>
              </a:rPr>
              <a:t> </a:t>
            </a:r>
            <a:r>
              <a:rPr lang="en-US" altLang="zh-CN" sz="2400" b="1" dirty="0" smtClean="0">
                <a:solidFill>
                  <a:srgbClr val="0066CC"/>
                </a:solidFill>
                <a:latin typeface="Times New Roman" panose="02020603050405020304" pitchFamily="18" charset="0"/>
                <a:cs typeface="Times New Roman" panose="02020603050405020304" pitchFamily="18" charset="0"/>
              </a:rPr>
              <a:t>paper-cutting</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373516" y="4817684"/>
            <a:ext cx="2332139" cy="461665"/>
          </a:xfrm>
          <a:prstGeom prst="rect">
            <a:avLst/>
          </a:prstGeom>
          <a:noFill/>
        </p:spPr>
        <p:txBody>
          <a:bodyPr wrap="square" rtlCol="0">
            <a:spAutoFit/>
          </a:bodyPr>
          <a:lstStyle/>
          <a:p>
            <a:r>
              <a:rPr lang="en-US" altLang="zh-CN" sz="2400" b="1" dirty="0" err="1" smtClean="0">
                <a:solidFill>
                  <a:srgbClr val="0066CC"/>
                </a:solidFill>
                <a:latin typeface="Times New Roman" panose="02020603050405020304" pitchFamily="18" charset="0"/>
                <a:cs typeface="Times New Roman" panose="02020603050405020304" pitchFamily="18" charset="0"/>
              </a:rPr>
              <a:t>Shu</a:t>
            </a:r>
            <a:r>
              <a:rPr lang="en-US" altLang="zh-CN" sz="2400" b="1" dirty="0" smtClean="0">
                <a:solidFill>
                  <a:srgbClr val="0066CC"/>
                </a:solidFill>
                <a:latin typeface="Times New Roman" panose="02020603050405020304" pitchFamily="18" charset="0"/>
                <a:cs typeface="Times New Roman" panose="02020603050405020304" pitchFamily="18" charset="0"/>
              </a:rPr>
              <a:t> embroidery</a:t>
            </a:r>
            <a:endParaRPr lang="zh-CN" altLang="en-US" sz="2400" b="1" dirty="0">
              <a:solidFill>
                <a:srgbClr val="0066CC"/>
              </a:solidFill>
              <a:latin typeface="Times New Roman" panose="02020603050405020304" pitchFamily="18" charset="0"/>
              <a:cs typeface="Times New Roman" panose="02020603050405020304" pitchFamily="18" charset="0"/>
            </a:endParaRPr>
          </a:p>
        </p:txBody>
      </p:sp>
      <p:sp>
        <p:nvSpPr>
          <p:cNvPr id="42" name="椭圆 41"/>
          <p:cNvSpPr/>
          <p:nvPr/>
        </p:nvSpPr>
        <p:spPr bwMode="auto">
          <a:xfrm>
            <a:off x="7700056" y="3085871"/>
            <a:ext cx="3548202" cy="1426075"/>
          </a:xfrm>
          <a:prstGeom prst="ellipse">
            <a:avLst/>
          </a:prstGeom>
          <a:solidFill>
            <a:schemeClr val="bg2">
              <a:lumMod val="25000"/>
            </a:schemeClr>
          </a:solidFill>
          <a:ln w="25400" cap="flat" cmpd="sng" algn="ctr">
            <a:solidFill>
              <a:sysClr val="window" lastClr="FFFFFF"/>
            </a:solidFill>
            <a:prstDash val="solid"/>
          </a:ln>
          <a:effectLst>
            <a:innerShdw blurRad="63500" dist="50800" dir="5400000">
              <a:prstClr val="black">
                <a:alpha val="50000"/>
              </a:prstClr>
            </a:innerShdw>
          </a:effectLst>
        </p:spPr>
        <p:txBody>
          <a:bodyPr anchor="ctr"/>
          <a:lstStyle/>
          <a:p>
            <a:pPr algn="ctr">
              <a:defRPr/>
            </a:pPr>
            <a:endParaRPr lang="en-US" kern="0">
              <a:solidFill>
                <a:sysClr val="window" lastClr="FFFFFF"/>
              </a:solidFill>
              <a:latin typeface="Calibri" panose="020F0502020204030204"/>
              <a:ea typeface="+mn-ea"/>
            </a:endParaRPr>
          </a:p>
        </p:txBody>
      </p:sp>
      <p:sp>
        <p:nvSpPr>
          <p:cNvPr id="43" name="TextBox 40"/>
          <p:cNvSpPr txBox="1">
            <a:spLocks noChangeArrowheads="1"/>
          </p:cNvSpPr>
          <p:nvPr/>
        </p:nvSpPr>
        <p:spPr bwMode="auto">
          <a:xfrm flipH="1">
            <a:off x="7725223" y="3552593"/>
            <a:ext cx="3531424" cy="51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7221" tIns="58610" rIns="117221" bIns="5861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3200" b="1" dirty="0" smtClean="0">
                <a:solidFill>
                  <a:schemeClr val="bg1"/>
                </a:solidFill>
                <a:latin typeface="+mj-lt"/>
                <a:ea typeface="微软雅黑" panose="020B0503020204020204" charset="-122"/>
                <a:cs typeface="Times New Roman" panose="02020603050405020304" pitchFamily="18" charset="0"/>
              </a:rPr>
              <a:t>Traditional food</a:t>
            </a:r>
            <a:endParaRPr lang="zh-CN" altLang="en-US" sz="3200" b="1" dirty="0">
              <a:solidFill>
                <a:schemeClr val="bg1"/>
              </a:solidFill>
              <a:latin typeface="+mj-lt"/>
              <a:ea typeface="微软雅黑" panose="020B0503020204020204" charset="-122"/>
              <a:cs typeface="Times New Roman" panose="02020603050405020304" pitchFamily="18" charset="0"/>
            </a:endParaRPr>
          </a:p>
        </p:txBody>
      </p:sp>
      <p:pic>
        <p:nvPicPr>
          <p:cNvPr id="1027" name="Picture 3" descr="D:\RJDir\个人桌面\IMG_7181(20191227-12293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870" y="5211660"/>
            <a:ext cx="2550253" cy="164634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5162297" y="4344631"/>
            <a:ext cx="1031846" cy="523220"/>
          </a:xfrm>
          <a:prstGeom prst="rect">
            <a:avLst/>
          </a:prstGeom>
          <a:noFill/>
        </p:spPr>
        <p:txBody>
          <a:bodyPr wrap="square" rtlCol="0">
            <a:spAutoFit/>
          </a:bodyPr>
          <a:lstStyle/>
          <a:p>
            <a:r>
              <a:rPr lang="en-US" altLang="zh-CN" sz="2800" b="1" dirty="0" smtClean="0">
                <a:solidFill>
                  <a:srgbClr val="0066CC"/>
                </a:solidFill>
              </a:rPr>
              <a:t>…</a:t>
            </a:r>
            <a:endParaRPr lang="zh-CN" altLang="en-US" sz="2800" b="1" dirty="0">
              <a:solidFill>
                <a:srgbClr val="0066CC"/>
              </a:solidFill>
            </a:endParaRPr>
          </a:p>
        </p:txBody>
      </p:sp>
      <p:sp>
        <p:nvSpPr>
          <p:cNvPr id="45" name="TextBox 44"/>
          <p:cNvSpPr txBox="1"/>
          <p:nvPr/>
        </p:nvSpPr>
        <p:spPr>
          <a:xfrm>
            <a:off x="11114015" y="2752617"/>
            <a:ext cx="939567"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tea</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11492918" y="3568075"/>
            <a:ext cx="917196"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wine</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5923801" y="3614417"/>
            <a:ext cx="1440218"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dumpling</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49" name="TextBox 48"/>
          <p:cNvSpPr txBox="1"/>
          <p:nvPr/>
        </p:nvSpPr>
        <p:spPr>
          <a:xfrm>
            <a:off x="8451560" y="2393591"/>
            <a:ext cx="2045194"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Beijing duck</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0" name="TextBox 49"/>
          <p:cNvSpPr txBox="1"/>
          <p:nvPr/>
        </p:nvSpPr>
        <p:spPr>
          <a:xfrm>
            <a:off x="6560498" y="2719836"/>
            <a:ext cx="1191236"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Hot </a:t>
            </a:r>
            <a:r>
              <a:rPr lang="en-US" altLang="zh-CN" sz="2400" b="1" dirty="0">
                <a:solidFill>
                  <a:srgbClr val="006600"/>
                </a:solidFill>
                <a:latin typeface="Times New Roman" panose="02020603050405020304" pitchFamily="18" charset="0"/>
                <a:cs typeface="Times New Roman" panose="02020603050405020304" pitchFamily="18" charset="0"/>
              </a:rPr>
              <a:t>P</a:t>
            </a:r>
            <a:r>
              <a:rPr lang="en-US" altLang="zh-CN" sz="2400" b="1" dirty="0" smtClean="0">
                <a:solidFill>
                  <a:srgbClr val="006600"/>
                </a:solidFill>
                <a:latin typeface="Times New Roman" panose="02020603050405020304" pitchFamily="18" charset="0"/>
                <a:cs typeface="Times New Roman" panose="02020603050405020304" pitchFamily="18" charset="0"/>
              </a:rPr>
              <a:t>ot</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sp>
        <p:nvSpPr>
          <p:cNvPr id="51" name="TextBox 50"/>
          <p:cNvSpPr txBox="1"/>
          <p:nvPr/>
        </p:nvSpPr>
        <p:spPr>
          <a:xfrm>
            <a:off x="8939707" y="4853309"/>
            <a:ext cx="765873" cy="523220"/>
          </a:xfrm>
          <a:prstGeom prst="rect">
            <a:avLst/>
          </a:prstGeom>
          <a:noFill/>
        </p:spPr>
        <p:txBody>
          <a:bodyPr wrap="square" rtlCol="0">
            <a:spAutoFit/>
          </a:bodyPr>
          <a:lstStyle/>
          <a:p>
            <a:r>
              <a:rPr lang="en-US" altLang="zh-CN" sz="2800" b="1" dirty="0" smtClean="0">
                <a:solidFill>
                  <a:srgbClr val="006600"/>
                </a:solidFill>
                <a:latin typeface="+mj-lt"/>
                <a:cs typeface="Times New Roman" panose="02020603050405020304" pitchFamily="18" charset="0"/>
              </a:rPr>
              <a:t>…</a:t>
            </a:r>
            <a:endParaRPr lang="zh-CN" altLang="en-US" sz="2800" b="1" dirty="0">
              <a:solidFill>
                <a:srgbClr val="006600"/>
              </a:solidFill>
              <a:latin typeface="+mj-lt"/>
              <a:cs typeface="Times New Roman" panose="02020603050405020304" pitchFamily="18" charset="0"/>
            </a:endParaRPr>
          </a:p>
        </p:txBody>
      </p:sp>
      <p:sp>
        <p:nvSpPr>
          <p:cNvPr id="52" name="TextBox 51"/>
          <p:cNvSpPr txBox="1"/>
          <p:nvPr/>
        </p:nvSpPr>
        <p:spPr>
          <a:xfrm>
            <a:off x="6608074" y="4571468"/>
            <a:ext cx="1511887" cy="461665"/>
          </a:xfrm>
          <a:prstGeom prst="rect">
            <a:avLst/>
          </a:prstGeom>
          <a:noFill/>
        </p:spPr>
        <p:txBody>
          <a:bodyPr wrap="square" rtlCol="0">
            <a:spAutoFit/>
          </a:bodyPr>
          <a:lstStyle/>
          <a:p>
            <a:r>
              <a:rPr lang="en-US" altLang="zh-CN" sz="2400" b="1" dirty="0" err="1" smtClean="0">
                <a:solidFill>
                  <a:srgbClr val="006600"/>
                </a:solidFill>
                <a:latin typeface="Times New Roman" panose="02020603050405020304" pitchFamily="18" charset="0"/>
                <a:cs typeface="Times New Roman" panose="02020603050405020304" pitchFamily="18" charset="0"/>
              </a:rPr>
              <a:t>mooncake</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pic>
        <p:nvPicPr>
          <p:cNvPr id="1028" name="Picture 4" descr="D:\RJDir\个人桌面\u=466665757,2504094907&amp;fm=26&amp;gp=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7339" y="5024059"/>
            <a:ext cx="2544661" cy="183394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3" name="圆角矩形 52"/>
          <p:cNvSpPr/>
          <p:nvPr/>
        </p:nvSpPr>
        <p:spPr>
          <a:xfrm>
            <a:off x="3657600" y="5786631"/>
            <a:ext cx="5799266" cy="815505"/>
          </a:xfrm>
          <a:prstGeom prst="roundRect">
            <a:avLst/>
          </a:prstGeom>
          <a:solidFill>
            <a:srgbClr val="A4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smtClean="0"/>
              <a:t>Chinese people</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t>s contributions</a:t>
            </a:r>
            <a:endParaRPr lang="zh-CN" altLang="en-US" sz="2600" b="1" dirty="0"/>
          </a:p>
        </p:txBody>
      </p:sp>
      <p:cxnSp>
        <p:nvCxnSpPr>
          <p:cNvPr id="55" name="直接连接符 54"/>
          <p:cNvCxnSpPr/>
          <p:nvPr/>
        </p:nvCxnSpPr>
        <p:spPr>
          <a:xfrm>
            <a:off x="3445963" y="2705312"/>
            <a:ext cx="0" cy="41018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851980" y="2855038"/>
            <a:ext cx="609083" cy="359244"/>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539586" y="3681998"/>
            <a:ext cx="266461" cy="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2131712" y="4431081"/>
            <a:ext cx="402671" cy="43321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4" name="直接连接符 1023"/>
          <p:cNvCxnSpPr/>
          <p:nvPr/>
        </p:nvCxnSpPr>
        <p:spPr>
          <a:xfrm>
            <a:off x="3523376" y="4530055"/>
            <a:ext cx="0" cy="63127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29" name="直接连接符 1028"/>
          <p:cNvCxnSpPr>
            <a:endCxn id="44" idx="1"/>
          </p:cNvCxnSpPr>
          <p:nvPr/>
        </p:nvCxnSpPr>
        <p:spPr>
          <a:xfrm>
            <a:off x="4801591" y="4306202"/>
            <a:ext cx="360706" cy="30003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1" name="直接连接符 1030"/>
          <p:cNvCxnSpPr/>
          <p:nvPr/>
        </p:nvCxnSpPr>
        <p:spPr>
          <a:xfrm flipV="1">
            <a:off x="4801591" y="3085871"/>
            <a:ext cx="240192" cy="23083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4" name="直接连接符 1033"/>
          <p:cNvCxnSpPr/>
          <p:nvPr/>
        </p:nvCxnSpPr>
        <p:spPr>
          <a:xfrm>
            <a:off x="7725223" y="3092235"/>
            <a:ext cx="605045" cy="170784"/>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7" name="直接连接符 1036"/>
          <p:cNvCxnSpPr>
            <a:stCxn id="42" idx="0"/>
            <a:endCxn id="49" idx="2"/>
          </p:cNvCxnSpPr>
          <p:nvPr/>
        </p:nvCxnSpPr>
        <p:spPr>
          <a:xfrm flipV="1">
            <a:off x="9474157" y="2855256"/>
            <a:ext cx="0" cy="23061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39" name="直接连接符 1038"/>
          <p:cNvCxnSpPr/>
          <p:nvPr/>
        </p:nvCxnSpPr>
        <p:spPr>
          <a:xfrm flipV="1">
            <a:off x="7280607" y="3844537"/>
            <a:ext cx="444616" cy="1811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1" name="直接连接符 1040"/>
          <p:cNvCxnSpPr/>
          <p:nvPr/>
        </p:nvCxnSpPr>
        <p:spPr>
          <a:xfrm flipV="1">
            <a:off x="7830344" y="4251065"/>
            <a:ext cx="378023" cy="44859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3" name="直接连接符 1042"/>
          <p:cNvCxnSpPr/>
          <p:nvPr/>
        </p:nvCxnSpPr>
        <p:spPr>
          <a:xfrm flipH="1">
            <a:off x="9231496" y="4502814"/>
            <a:ext cx="269684" cy="522372"/>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6" name="直接连接符 1045"/>
          <p:cNvCxnSpPr/>
          <p:nvPr/>
        </p:nvCxnSpPr>
        <p:spPr>
          <a:xfrm>
            <a:off x="10496754" y="4344631"/>
            <a:ext cx="358600" cy="44859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48" name="直接连接符 1047"/>
          <p:cNvCxnSpPr>
            <a:stCxn id="42" idx="7"/>
          </p:cNvCxnSpPr>
          <p:nvPr/>
        </p:nvCxnSpPr>
        <p:spPr>
          <a:xfrm flipV="1">
            <a:off x="10728636" y="3103980"/>
            <a:ext cx="385379" cy="19073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55" name="直接连接符 1054"/>
          <p:cNvCxnSpPr/>
          <p:nvPr/>
        </p:nvCxnSpPr>
        <p:spPr>
          <a:xfrm flipV="1">
            <a:off x="11248258" y="3798908"/>
            <a:ext cx="327151" cy="9845"/>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801136" y="4699661"/>
            <a:ext cx="2237065" cy="461665"/>
          </a:xfrm>
          <a:prstGeom prst="rect">
            <a:avLst/>
          </a:prstGeom>
          <a:noFill/>
        </p:spPr>
        <p:txBody>
          <a:bodyPr wrap="square" rtlCol="0">
            <a:spAutoFit/>
          </a:bodyPr>
          <a:lstStyle/>
          <a:p>
            <a:r>
              <a:rPr lang="en-US" altLang="zh-CN" sz="2400" b="1" dirty="0" smtClean="0">
                <a:solidFill>
                  <a:srgbClr val="006600"/>
                </a:solidFill>
                <a:latin typeface="Times New Roman" panose="02020603050405020304" pitchFamily="18" charset="0"/>
                <a:cs typeface="Times New Roman" panose="02020603050405020304" pitchFamily="18" charset="0"/>
              </a:rPr>
              <a:t>soya-bean milk</a:t>
            </a:r>
            <a:endParaRPr lang="zh-CN" altLang="en-US" sz="2400" b="1" dirty="0">
              <a:solidFill>
                <a:srgbClr val="006600"/>
              </a:solidFill>
              <a:latin typeface="Times New Roman" panose="02020603050405020304" pitchFamily="18" charset="0"/>
              <a:cs typeface="Times New Roman" panose="02020603050405020304" pitchFamily="18" charset="0"/>
            </a:endParaRPr>
          </a:p>
        </p:txBody>
      </p:sp>
      <p:pic>
        <p:nvPicPr>
          <p:cNvPr id="104" name="图片 103" descr="mp0 (7)"/>
          <p:cNvPicPr>
            <a:picLocks noChangeAspect="1"/>
          </p:cNvPicPr>
          <p:nvPr/>
        </p:nvPicPr>
        <p:blipFill>
          <a:blip r:embed="rId3" cstate="print"/>
          <a:stretch>
            <a:fillRect/>
          </a:stretch>
        </p:blipFill>
        <p:spPr>
          <a:xfrm rot="18002223" flipH="1" flipV="1">
            <a:off x="4297189" y="4351839"/>
            <a:ext cx="1229030" cy="1678214"/>
          </a:xfrm>
          <a:prstGeom prst="rect">
            <a:avLst/>
          </a:prstGeom>
        </p:spPr>
      </p:pic>
      <p:pic>
        <p:nvPicPr>
          <p:cNvPr id="105" name="图片 104" descr="mp0 (7)"/>
          <p:cNvPicPr>
            <a:picLocks noChangeAspect="1"/>
          </p:cNvPicPr>
          <p:nvPr/>
        </p:nvPicPr>
        <p:blipFill>
          <a:blip r:embed="rId4" cstate="print"/>
          <a:stretch>
            <a:fillRect/>
          </a:stretch>
        </p:blipFill>
        <p:spPr>
          <a:xfrm rot="14372641" flipH="1">
            <a:off x="7756505" y="4357153"/>
            <a:ext cx="1305920" cy="1647114"/>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p:cTn id="35" dur="1000" fill="hold"/>
                                        <p:tgtEl>
                                          <p:spTgt spid="1027"/>
                                        </p:tgtEl>
                                        <p:attrNameLst>
                                          <p:attrName>ppt_w</p:attrName>
                                        </p:attrNameLst>
                                      </p:cBhvr>
                                      <p:tavLst>
                                        <p:tav tm="0">
                                          <p:val>
                                            <p:fltVal val="0"/>
                                          </p:val>
                                        </p:tav>
                                        <p:tav tm="100000">
                                          <p:val>
                                            <p:strVal val="#ppt_w"/>
                                          </p:val>
                                        </p:tav>
                                      </p:tavLst>
                                    </p:anim>
                                    <p:anim calcmode="lin" valueType="num">
                                      <p:cBhvr>
                                        <p:cTn id="36" dur="1000" fill="hold"/>
                                        <p:tgtEl>
                                          <p:spTgt spid="1027"/>
                                        </p:tgtEl>
                                        <p:attrNameLst>
                                          <p:attrName>ppt_h</p:attrName>
                                        </p:attrNameLst>
                                      </p:cBhvr>
                                      <p:tavLst>
                                        <p:tav tm="0">
                                          <p:val>
                                            <p:fltVal val="0"/>
                                          </p:val>
                                        </p:tav>
                                        <p:tav tm="100000">
                                          <p:val>
                                            <p:strVal val="#ppt_h"/>
                                          </p:val>
                                        </p:tav>
                                      </p:tavLst>
                                    </p:anim>
                                    <p:anim calcmode="lin" valueType="num">
                                      <p:cBhvr>
                                        <p:cTn id="37" dur="1000" fill="hold"/>
                                        <p:tgtEl>
                                          <p:spTgt spid="1027"/>
                                        </p:tgtEl>
                                        <p:attrNameLst>
                                          <p:attrName>style.rotation</p:attrName>
                                        </p:attrNameLst>
                                      </p:cBhvr>
                                      <p:tavLst>
                                        <p:tav tm="0">
                                          <p:val>
                                            <p:fltVal val="90"/>
                                          </p:val>
                                        </p:tav>
                                        <p:tav tm="100000">
                                          <p:val>
                                            <p:fltVal val="0"/>
                                          </p:val>
                                        </p:tav>
                                      </p:tavLst>
                                    </p:anim>
                                    <p:animEffect transition="in" filter="fade">
                                      <p:cBhvr>
                                        <p:cTn id="38" dur="1000"/>
                                        <p:tgtEl>
                                          <p:spTgt spid="102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circle(in)">
                                      <p:cBhvr>
                                        <p:cTn id="51" dur="2000"/>
                                        <p:tgtEl>
                                          <p:spTgt spid="62"/>
                                        </p:tgtEl>
                                      </p:cBhvr>
                                    </p:animEffect>
                                  </p:childTnLst>
                                </p:cTn>
                              </p:par>
                              <p:par>
                                <p:cTn id="52" presetID="6" presetClass="entr" presetSubtype="16"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in)">
                                      <p:cBhvr>
                                        <p:cTn id="54" dur="2000"/>
                                        <p:tgtEl>
                                          <p:spTgt spid="60"/>
                                        </p:tgtEl>
                                      </p:cBhvr>
                                    </p:animEffect>
                                  </p:childTnLst>
                                </p:cTn>
                              </p:par>
                              <p:par>
                                <p:cTn id="55" presetID="6" presetClass="entr" presetSubtype="16"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circle(in)">
                                      <p:cBhvr>
                                        <p:cTn id="57" dur="2000"/>
                                        <p:tgtEl>
                                          <p:spTgt spid="58"/>
                                        </p:tgtEl>
                                      </p:cBhvr>
                                    </p:animEffect>
                                  </p:childTnLst>
                                </p:cTn>
                              </p:par>
                              <p:par>
                                <p:cTn id="58" presetID="6" presetClass="entr" presetSubtype="16"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circle(in)">
                                      <p:cBhvr>
                                        <p:cTn id="60" dur="2000"/>
                                        <p:tgtEl>
                                          <p:spTgt spid="55"/>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circle(in)">
                                      <p:cBhvr>
                                        <p:cTn id="63" dur="2000"/>
                                        <p:tgtEl>
                                          <p:spTgt spid="7"/>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ircle(in)">
                                      <p:cBhvr>
                                        <p:cTn id="69" dur="2000"/>
                                        <p:tgtEl>
                                          <p:spTgt spid="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par>
                                <p:cTn id="73" presetID="6" presetClass="entr" presetSubtype="16" fill="hold" nodeType="withEffect">
                                  <p:stCondLst>
                                    <p:cond delay="0"/>
                                  </p:stCondLst>
                                  <p:childTnLst>
                                    <p:set>
                                      <p:cBhvr>
                                        <p:cTn id="74" dur="1" fill="hold">
                                          <p:stCondLst>
                                            <p:cond delay="0"/>
                                          </p:stCondLst>
                                        </p:cTn>
                                        <p:tgtEl>
                                          <p:spTgt spid="1031"/>
                                        </p:tgtEl>
                                        <p:attrNameLst>
                                          <p:attrName>style.visibility</p:attrName>
                                        </p:attrNameLst>
                                      </p:cBhvr>
                                      <p:to>
                                        <p:strVal val="visible"/>
                                      </p:to>
                                    </p:set>
                                    <p:animEffect transition="in" filter="circle(in)">
                                      <p:cBhvr>
                                        <p:cTn id="75" dur="2000"/>
                                        <p:tgtEl>
                                          <p:spTgt spid="1031"/>
                                        </p:tgtEl>
                                      </p:cBhvr>
                                    </p:animEffect>
                                  </p:childTnLst>
                                </p:cTn>
                              </p:par>
                              <p:par>
                                <p:cTn id="76" presetID="6" presetClass="entr" presetSubtype="16" fill="hold" nodeType="withEffect">
                                  <p:stCondLst>
                                    <p:cond delay="0"/>
                                  </p:stCondLst>
                                  <p:childTnLst>
                                    <p:set>
                                      <p:cBhvr>
                                        <p:cTn id="77" dur="1" fill="hold">
                                          <p:stCondLst>
                                            <p:cond delay="0"/>
                                          </p:stCondLst>
                                        </p:cTn>
                                        <p:tgtEl>
                                          <p:spTgt spid="1029"/>
                                        </p:tgtEl>
                                        <p:attrNameLst>
                                          <p:attrName>style.visibility</p:attrName>
                                        </p:attrNameLst>
                                      </p:cBhvr>
                                      <p:to>
                                        <p:strVal val="visible"/>
                                      </p:to>
                                    </p:set>
                                    <p:animEffect transition="in" filter="circle(in)">
                                      <p:cBhvr>
                                        <p:cTn id="78" dur="2000"/>
                                        <p:tgtEl>
                                          <p:spTgt spid="1029"/>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circle(in)">
                                      <p:cBhvr>
                                        <p:cTn id="81" dur="2000"/>
                                        <p:tgtEl>
                                          <p:spTgt spid="44"/>
                                        </p:tgtEl>
                                      </p:cBhvr>
                                    </p:animEffect>
                                  </p:childTnLst>
                                </p:cTn>
                              </p:par>
                              <p:par>
                                <p:cTn id="82" presetID="6" presetClass="entr" presetSubtype="16" fill="hold" nodeType="withEffect">
                                  <p:stCondLst>
                                    <p:cond delay="0"/>
                                  </p:stCondLst>
                                  <p:childTnLst>
                                    <p:set>
                                      <p:cBhvr>
                                        <p:cTn id="83" dur="1" fill="hold">
                                          <p:stCondLst>
                                            <p:cond delay="0"/>
                                          </p:stCondLst>
                                        </p:cTn>
                                        <p:tgtEl>
                                          <p:spTgt spid="1024"/>
                                        </p:tgtEl>
                                        <p:attrNameLst>
                                          <p:attrName>style.visibility</p:attrName>
                                        </p:attrNameLst>
                                      </p:cBhvr>
                                      <p:to>
                                        <p:strVal val="visible"/>
                                      </p:to>
                                    </p:set>
                                    <p:animEffect transition="in" filter="circle(in)">
                                      <p:cBhvr>
                                        <p:cTn id="84" dur="2000"/>
                                        <p:tgtEl>
                                          <p:spTgt spid="1024"/>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circle(in)">
                                      <p:cBhvr>
                                        <p:cTn id="87" dur="20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barn(inVertical)">
                                      <p:cBhvr>
                                        <p:cTn id="92" dur="500"/>
                                        <p:tgtEl>
                                          <p:spTgt spid="102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barn(inVertical)">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nodeType="clickEffect">
                                  <p:stCondLst>
                                    <p:cond delay="0"/>
                                  </p:stCondLst>
                                  <p:childTnLst>
                                    <p:set>
                                      <p:cBhvr>
                                        <p:cTn id="101" dur="1" fill="hold">
                                          <p:stCondLst>
                                            <p:cond delay="0"/>
                                          </p:stCondLst>
                                        </p:cTn>
                                        <p:tgtEl>
                                          <p:spTgt spid="1041"/>
                                        </p:tgtEl>
                                        <p:attrNameLst>
                                          <p:attrName>style.visibility</p:attrName>
                                        </p:attrNameLst>
                                      </p:cBhvr>
                                      <p:to>
                                        <p:strVal val="visible"/>
                                      </p:to>
                                    </p:set>
                                    <p:animEffect transition="in" filter="circle(in)">
                                      <p:cBhvr>
                                        <p:cTn id="102" dur="2000"/>
                                        <p:tgtEl>
                                          <p:spTgt spid="1041"/>
                                        </p:tgtEl>
                                      </p:cBhvr>
                                    </p:animEffect>
                                  </p:childTnLst>
                                </p:cTn>
                              </p:par>
                              <p:par>
                                <p:cTn id="103" presetID="6" presetClass="entr" presetSubtype="16"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circle(in)">
                                      <p:cBhvr>
                                        <p:cTn id="105" dur="2000"/>
                                        <p:tgtEl>
                                          <p:spTgt spid="52"/>
                                        </p:tgtEl>
                                      </p:cBhvr>
                                    </p:animEffect>
                                  </p:childTnLst>
                                </p:cTn>
                              </p:par>
                              <p:par>
                                <p:cTn id="106" presetID="6" presetClass="entr" presetSubtype="16" fill="hold" nodeType="withEffect">
                                  <p:stCondLst>
                                    <p:cond delay="0"/>
                                  </p:stCondLst>
                                  <p:childTnLst>
                                    <p:set>
                                      <p:cBhvr>
                                        <p:cTn id="107" dur="1" fill="hold">
                                          <p:stCondLst>
                                            <p:cond delay="0"/>
                                          </p:stCondLst>
                                        </p:cTn>
                                        <p:tgtEl>
                                          <p:spTgt spid="1039"/>
                                        </p:tgtEl>
                                        <p:attrNameLst>
                                          <p:attrName>style.visibility</p:attrName>
                                        </p:attrNameLst>
                                      </p:cBhvr>
                                      <p:to>
                                        <p:strVal val="visible"/>
                                      </p:to>
                                    </p:set>
                                    <p:animEffect transition="in" filter="circle(in)">
                                      <p:cBhvr>
                                        <p:cTn id="108" dur="2000"/>
                                        <p:tgtEl>
                                          <p:spTgt spid="1039"/>
                                        </p:tgtEl>
                                      </p:cBhvr>
                                    </p:animEffect>
                                  </p:childTnLst>
                                </p:cTn>
                              </p:par>
                              <p:par>
                                <p:cTn id="109" presetID="6" presetClass="entr" presetSubtype="16"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circle(in)">
                                      <p:cBhvr>
                                        <p:cTn id="111" dur="2000"/>
                                        <p:tgtEl>
                                          <p:spTgt spid="50"/>
                                        </p:tgtEl>
                                      </p:cBhvr>
                                    </p:animEffect>
                                  </p:childTnLst>
                                </p:cTn>
                              </p:par>
                              <p:par>
                                <p:cTn id="112" presetID="6" presetClass="entr" presetSubtype="16" fill="hold" grpId="0" nodeType="withEffect">
                                  <p:stCondLst>
                                    <p:cond delay="0"/>
                                  </p:stCondLst>
                                  <p:childTnLst>
                                    <p:set>
                                      <p:cBhvr>
                                        <p:cTn id="113" dur="1" fill="hold">
                                          <p:stCondLst>
                                            <p:cond delay="0"/>
                                          </p:stCondLst>
                                        </p:cTn>
                                        <p:tgtEl>
                                          <p:spTgt spid="48"/>
                                        </p:tgtEl>
                                        <p:attrNameLst>
                                          <p:attrName>style.visibility</p:attrName>
                                        </p:attrNameLst>
                                      </p:cBhvr>
                                      <p:to>
                                        <p:strVal val="visible"/>
                                      </p:to>
                                    </p:set>
                                    <p:animEffect transition="in" filter="circle(in)">
                                      <p:cBhvr>
                                        <p:cTn id="114" dur="2000"/>
                                        <p:tgtEl>
                                          <p:spTgt spid="48"/>
                                        </p:tgtEl>
                                      </p:cBhvr>
                                    </p:animEffect>
                                  </p:childTnLst>
                                </p:cTn>
                              </p:par>
                              <p:par>
                                <p:cTn id="115" presetID="6" presetClass="entr" presetSubtype="16" fill="hold" nodeType="withEffect">
                                  <p:stCondLst>
                                    <p:cond delay="0"/>
                                  </p:stCondLst>
                                  <p:childTnLst>
                                    <p:set>
                                      <p:cBhvr>
                                        <p:cTn id="116" dur="1" fill="hold">
                                          <p:stCondLst>
                                            <p:cond delay="0"/>
                                          </p:stCondLst>
                                        </p:cTn>
                                        <p:tgtEl>
                                          <p:spTgt spid="1034"/>
                                        </p:tgtEl>
                                        <p:attrNameLst>
                                          <p:attrName>style.visibility</p:attrName>
                                        </p:attrNameLst>
                                      </p:cBhvr>
                                      <p:to>
                                        <p:strVal val="visible"/>
                                      </p:to>
                                    </p:set>
                                    <p:animEffect transition="in" filter="circle(in)">
                                      <p:cBhvr>
                                        <p:cTn id="117" dur="2000"/>
                                        <p:tgtEl>
                                          <p:spTgt spid="1034"/>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circle(in)">
                                      <p:cBhvr>
                                        <p:cTn id="120" dur="2000"/>
                                        <p:tgtEl>
                                          <p:spTgt spid="49"/>
                                        </p:tgtEl>
                                      </p:cBhvr>
                                    </p:animEffect>
                                  </p:childTnLst>
                                </p:cTn>
                              </p:par>
                              <p:par>
                                <p:cTn id="121" presetID="6" presetClass="entr" presetSubtype="16" fill="hold" nodeType="withEffect">
                                  <p:stCondLst>
                                    <p:cond delay="0"/>
                                  </p:stCondLst>
                                  <p:childTnLst>
                                    <p:set>
                                      <p:cBhvr>
                                        <p:cTn id="122" dur="1" fill="hold">
                                          <p:stCondLst>
                                            <p:cond delay="0"/>
                                          </p:stCondLst>
                                        </p:cTn>
                                        <p:tgtEl>
                                          <p:spTgt spid="1037"/>
                                        </p:tgtEl>
                                        <p:attrNameLst>
                                          <p:attrName>style.visibility</p:attrName>
                                        </p:attrNameLst>
                                      </p:cBhvr>
                                      <p:to>
                                        <p:strVal val="visible"/>
                                      </p:to>
                                    </p:set>
                                    <p:animEffect transition="in" filter="circle(in)">
                                      <p:cBhvr>
                                        <p:cTn id="123" dur="2000"/>
                                        <p:tgtEl>
                                          <p:spTgt spid="1037"/>
                                        </p:tgtEl>
                                      </p:cBhvr>
                                    </p:animEffect>
                                  </p:childTnLst>
                                </p:cTn>
                              </p:par>
                              <p:par>
                                <p:cTn id="124" presetID="6" presetClass="entr" presetSubtype="16" fill="hold" nodeType="withEffect">
                                  <p:stCondLst>
                                    <p:cond delay="0"/>
                                  </p:stCondLst>
                                  <p:childTnLst>
                                    <p:set>
                                      <p:cBhvr>
                                        <p:cTn id="125" dur="1" fill="hold">
                                          <p:stCondLst>
                                            <p:cond delay="0"/>
                                          </p:stCondLst>
                                        </p:cTn>
                                        <p:tgtEl>
                                          <p:spTgt spid="1048"/>
                                        </p:tgtEl>
                                        <p:attrNameLst>
                                          <p:attrName>style.visibility</p:attrName>
                                        </p:attrNameLst>
                                      </p:cBhvr>
                                      <p:to>
                                        <p:strVal val="visible"/>
                                      </p:to>
                                    </p:set>
                                    <p:animEffect transition="in" filter="circle(in)">
                                      <p:cBhvr>
                                        <p:cTn id="126" dur="2000"/>
                                        <p:tgtEl>
                                          <p:spTgt spid="1048"/>
                                        </p:tgtEl>
                                      </p:cBhvr>
                                    </p:animEffect>
                                  </p:childTnLst>
                                </p:cTn>
                              </p:par>
                              <p:par>
                                <p:cTn id="127" presetID="6" presetClass="entr" presetSubtype="16"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circle(in)">
                                      <p:cBhvr>
                                        <p:cTn id="129" dur="2000"/>
                                        <p:tgtEl>
                                          <p:spTgt spid="45"/>
                                        </p:tgtEl>
                                      </p:cBhvr>
                                    </p:animEffect>
                                  </p:childTnLst>
                                </p:cTn>
                              </p:par>
                              <p:par>
                                <p:cTn id="130" presetID="6" presetClass="entr" presetSubtype="16" fill="hold" nodeType="withEffect">
                                  <p:stCondLst>
                                    <p:cond delay="0"/>
                                  </p:stCondLst>
                                  <p:childTnLst>
                                    <p:set>
                                      <p:cBhvr>
                                        <p:cTn id="131" dur="1" fill="hold">
                                          <p:stCondLst>
                                            <p:cond delay="0"/>
                                          </p:stCondLst>
                                        </p:cTn>
                                        <p:tgtEl>
                                          <p:spTgt spid="1055"/>
                                        </p:tgtEl>
                                        <p:attrNameLst>
                                          <p:attrName>style.visibility</p:attrName>
                                        </p:attrNameLst>
                                      </p:cBhvr>
                                      <p:to>
                                        <p:strVal val="visible"/>
                                      </p:to>
                                    </p:set>
                                    <p:animEffect transition="in" filter="circle(in)">
                                      <p:cBhvr>
                                        <p:cTn id="132" dur="2000"/>
                                        <p:tgtEl>
                                          <p:spTgt spid="1055"/>
                                        </p:tgtEl>
                                      </p:cBhvr>
                                    </p:animEffect>
                                  </p:childTnLst>
                                </p:cTn>
                              </p:par>
                              <p:par>
                                <p:cTn id="133" presetID="6" presetClass="entr" presetSubtype="16" fill="hold" grpId="0"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circle(in)">
                                      <p:cBhvr>
                                        <p:cTn id="135" dur="2000"/>
                                        <p:tgtEl>
                                          <p:spTgt spid="46"/>
                                        </p:tgtEl>
                                      </p:cBhvr>
                                    </p:animEffect>
                                  </p:childTnLst>
                                </p:cTn>
                              </p:par>
                              <p:par>
                                <p:cTn id="136" presetID="6" presetClass="entr" presetSubtype="16" fill="hold" nodeType="withEffect">
                                  <p:stCondLst>
                                    <p:cond delay="0"/>
                                  </p:stCondLst>
                                  <p:childTnLst>
                                    <p:set>
                                      <p:cBhvr>
                                        <p:cTn id="137" dur="1" fill="hold">
                                          <p:stCondLst>
                                            <p:cond delay="0"/>
                                          </p:stCondLst>
                                        </p:cTn>
                                        <p:tgtEl>
                                          <p:spTgt spid="1046"/>
                                        </p:tgtEl>
                                        <p:attrNameLst>
                                          <p:attrName>style.visibility</p:attrName>
                                        </p:attrNameLst>
                                      </p:cBhvr>
                                      <p:to>
                                        <p:strVal val="visible"/>
                                      </p:to>
                                    </p:set>
                                    <p:animEffect transition="in" filter="circle(in)">
                                      <p:cBhvr>
                                        <p:cTn id="138" dur="2000"/>
                                        <p:tgtEl>
                                          <p:spTgt spid="1046"/>
                                        </p:tgtEl>
                                      </p:cBhvr>
                                    </p:animEffect>
                                  </p:childTnLst>
                                </p:cTn>
                              </p:par>
                              <p:par>
                                <p:cTn id="139" presetID="6" presetClass="entr" presetSubtype="16" fill="hold" nodeType="withEffect">
                                  <p:stCondLst>
                                    <p:cond delay="0"/>
                                  </p:stCondLst>
                                  <p:childTnLst>
                                    <p:set>
                                      <p:cBhvr>
                                        <p:cTn id="140" dur="1" fill="hold">
                                          <p:stCondLst>
                                            <p:cond delay="0"/>
                                          </p:stCondLst>
                                        </p:cTn>
                                        <p:tgtEl>
                                          <p:spTgt spid="1043"/>
                                        </p:tgtEl>
                                        <p:attrNameLst>
                                          <p:attrName>style.visibility</p:attrName>
                                        </p:attrNameLst>
                                      </p:cBhvr>
                                      <p:to>
                                        <p:strVal val="visible"/>
                                      </p:to>
                                    </p:set>
                                    <p:animEffect transition="in" filter="circle(in)">
                                      <p:cBhvr>
                                        <p:cTn id="141" dur="2000"/>
                                        <p:tgtEl>
                                          <p:spTgt spid="1043"/>
                                        </p:tgtEl>
                                      </p:cBhvr>
                                    </p:animEffect>
                                  </p:childTnLst>
                                </p:cTn>
                              </p:par>
                              <p:par>
                                <p:cTn id="142" presetID="6" presetClass="entr" presetSubtype="16" fill="hold" grpId="0"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circle(in)">
                                      <p:cBhvr>
                                        <p:cTn id="144" dur="20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45" presetClass="entr" presetSubtype="0" fill="hold" nodeType="clickEffect">
                                  <p:stCondLst>
                                    <p:cond delay="0"/>
                                  </p:stCondLst>
                                  <p:childTnLst>
                                    <p:set>
                                      <p:cBhvr>
                                        <p:cTn id="148" dur="1" fill="hold">
                                          <p:stCondLst>
                                            <p:cond delay="0"/>
                                          </p:stCondLst>
                                        </p:cTn>
                                        <p:tgtEl>
                                          <p:spTgt spid="104"/>
                                        </p:tgtEl>
                                        <p:attrNameLst>
                                          <p:attrName>style.visibility</p:attrName>
                                        </p:attrNameLst>
                                      </p:cBhvr>
                                      <p:to>
                                        <p:strVal val="visible"/>
                                      </p:to>
                                    </p:set>
                                    <p:animEffect transition="in" filter="fade">
                                      <p:cBhvr>
                                        <p:cTn id="149" dur="2000"/>
                                        <p:tgtEl>
                                          <p:spTgt spid="104"/>
                                        </p:tgtEl>
                                      </p:cBhvr>
                                    </p:animEffect>
                                    <p:anim calcmode="lin" valueType="num">
                                      <p:cBhvr>
                                        <p:cTn id="150" dur="2000" fill="hold"/>
                                        <p:tgtEl>
                                          <p:spTgt spid="104"/>
                                        </p:tgtEl>
                                        <p:attrNameLst>
                                          <p:attrName>ppt_w</p:attrName>
                                        </p:attrNameLst>
                                      </p:cBhvr>
                                      <p:tavLst>
                                        <p:tav tm="0" fmla="#ppt_w*sin(2.5*pi*$)">
                                          <p:val>
                                            <p:fltVal val="0"/>
                                          </p:val>
                                        </p:tav>
                                        <p:tav tm="100000">
                                          <p:val>
                                            <p:fltVal val="1"/>
                                          </p:val>
                                        </p:tav>
                                      </p:tavLst>
                                    </p:anim>
                                    <p:anim calcmode="lin" valueType="num">
                                      <p:cBhvr>
                                        <p:cTn id="151" dur="2000" fill="hold"/>
                                        <p:tgtEl>
                                          <p:spTgt spid="104"/>
                                        </p:tgtEl>
                                        <p:attrNameLst>
                                          <p:attrName>ppt_h</p:attrName>
                                        </p:attrNameLst>
                                      </p:cBhvr>
                                      <p:tavLst>
                                        <p:tav tm="0">
                                          <p:val>
                                            <p:strVal val="#ppt_h"/>
                                          </p:val>
                                        </p:tav>
                                        <p:tav tm="100000">
                                          <p:val>
                                            <p:strVal val="#ppt_h"/>
                                          </p:val>
                                        </p:tav>
                                      </p:tavLst>
                                    </p:anim>
                                  </p:childTnLst>
                                </p:cTn>
                              </p:par>
                              <p:par>
                                <p:cTn id="152" presetID="45" presetClass="entr" presetSubtype="0" fill="hold" nodeType="withEffect">
                                  <p:stCondLst>
                                    <p:cond delay="0"/>
                                  </p:stCondLst>
                                  <p:childTnLst>
                                    <p:set>
                                      <p:cBhvr>
                                        <p:cTn id="153" dur="1" fill="hold">
                                          <p:stCondLst>
                                            <p:cond delay="0"/>
                                          </p:stCondLst>
                                        </p:cTn>
                                        <p:tgtEl>
                                          <p:spTgt spid="105"/>
                                        </p:tgtEl>
                                        <p:attrNameLst>
                                          <p:attrName>style.visibility</p:attrName>
                                        </p:attrNameLst>
                                      </p:cBhvr>
                                      <p:to>
                                        <p:strVal val="visible"/>
                                      </p:to>
                                    </p:set>
                                    <p:animEffect transition="in" filter="fade">
                                      <p:cBhvr>
                                        <p:cTn id="154" dur="2000"/>
                                        <p:tgtEl>
                                          <p:spTgt spid="105"/>
                                        </p:tgtEl>
                                      </p:cBhvr>
                                    </p:animEffect>
                                    <p:anim calcmode="lin" valueType="num">
                                      <p:cBhvr>
                                        <p:cTn id="155" dur="2000" fill="hold"/>
                                        <p:tgtEl>
                                          <p:spTgt spid="105"/>
                                        </p:tgtEl>
                                        <p:attrNameLst>
                                          <p:attrName>ppt_w</p:attrName>
                                        </p:attrNameLst>
                                      </p:cBhvr>
                                      <p:tavLst>
                                        <p:tav tm="0" fmla="#ppt_w*sin(2.5*pi*$)">
                                          <p:val>
                                            <p:fltVal val="0"/>
                                          </p:val>
                                        </p:tav>
                                        <p:tav tm="100000">
                                          <p:val>
                                            <p:fltVal val="1"/>
                                          </p:val>
                                        </p:tav>
                                      </p:tavLst>
                                    </p:anim>
                                    <p:anim calcmode="lin" valueType="num">
                                      <p:cBhvr>
                                        <p:cTn id="156" dur="20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 calcmode="lin" valueType="num">
                                      <p:cBhvr>
                                        <p:cTn id="161" dur="500" fill="hold"/>
                                        <p:tgtEl>
                                          <p:spTgt spid="53"/>
                                        </p:tgtEl>
                                        <p:attrNameLst>
                                          <p:attrName>ppt_w</p:attrName>
                                        </p:attrNameLst>
                                      </p:cBhvr>
                                      <p:tavLst>
                                        <p:tav tm="0">
                                          <p:val>
                                            <p:fltVal val="0"/>
                                          </p:val>
                                        </p:tav>
                                        <p:tav tm="100000">
                                          <p:val>
                                            <p:strVal val="#ppt_w"/>
                                          </p:val>
                                        </p:tav>
                                      </p:tavLst>
                                    </p:anim>
                                    <p:anim calcmode="lin" valueType="num">
                                      <p:cBhvr>
                                        <p:cTn id="162" dur="500" fill="hold"/>
                                        <p:tgtEl>
                                          <p:spTgt spid="53"/>
                                        </p:tgtEl>
                                        <p:attrNameLst>
                                          <p:attrName>ppt_h</p:attrName>
                                        </p:attrNameLst>
                                      </p:cBhvr>
                                      <p:tavLst>
                                        <p:tav tm="0">
                                          <p:val>
                                            <p:fltVal val="0"/>
                                          </p:val>
                                        </p:tav>
                                        <p:tav tm="100000">
                                          <p:val>
                                            <p:strVal val="#ppt_h"/>
                                          </p:val>
                                        </p:tav>
                                      </p:tavLst>
                                    </p:anim>
                                    <p:animEffect transition="in" filter="fade">
                                      <p:cBhvr>
                                        <p:cTn id="16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P spid="5" grpId="0"/>
      <p:bldP spid="7" grpId="0"/>
      <p:bldP spid="38" grpId="0"/>
      <p:bldP spid="39" grpId="0"/>
      <p:bldP spid="40" grpId="0"/>
      <p:bldP spid="42" grpId="0" animBg="1"/>
      <p:bldP spid="43" grpId="0"/>
      <p:bldP spid="44" grpId="0"/>
      <p:bldP spid="45" grpId="0"/>
      <p:bldP spid="46" grpId="0"/>
      <p:bldP spid="48" grpId="0"/>
      <p:bldP spid="49" grpId="0"/>
      <p:bldP spid="50" grpId="0"/>
      <p:bldP spid="51" grpId="0"/>
      <p:bldP spid="52" grpId="0"/>
      <p:bldP spid="53"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1379523" y="989901"/>
            <a:ext cx="9517775" cy="1185137"/>
          </a:xfrm>
          <a:prstGeom prst="roundRect">
            <a:avLst>
              <a:gd name="adj" fmla="val 37484"/>
            </a:avLst>
          </a:prstGeom>
          <a:solidFill>
            <a:schemeClr val="accent3">
              <a:lumMod val="20000"/>
              <a:lumOff val="80000"/>
            </a:schemeClr>
          </a:solidFill>
          <a:ln>
            <a:noFill/>
          </a:ln>
          <a:effectLst>
            <a:outerShdw dist="762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en-US"/>
          </a:p>
        </p:txBody>
      </p:sp>
      <p:sp>
        <p:nvSpPr>
          <p:cNvPr id="27" name="TextBox 26"/>
          <p:cNvSpPr txBox="1"/>
          <p:nvPr/>
        </p:nvSpPr>
        <p:spPr>
          <a:xfrm>
            <a:off x="1617711" y="1092396"/>
            <a:ext cx="8910472" cy="980145"/>
          </a:xfrm>
          <a:prstGeom prst="rect">
            <a:avLst/>
          </a:prstGeom>
          <a:noFill/>
        </p:spPr>
        <p:txBody>
          <a:bodyPr wrap="square" lIns="117226" tIns="58613" rIns="117226" bIns="58613">
            <a:spAutoFit/>
          </a:bodyPr>
          <a:lstStyle/>
          <a:p>
            <a:pPr>
              <a:defRPr/>
            </a:pPr>
            <a:r>
              <a:rPr lang="en-US" altLang="zh-CN" sz="2800" b="1" kern="0" dirty="0" smtClean="0">
                <a:latin typeface="Times New Roman" panose="02020603050405020304" pitchFamily="18" charset="0"/>
                <a:ea typeface="微软雅黑" panose="020B0503020204020204" charset="-122"/>
                <a:cs typeface="Times New Roman" panose="02020603050405020304" pitchFamily="18" charset="0"/>
              </a:rPr>
              <a:t>As a Chinese teenager, what will you do to help to spread Chinese culture?</a:t>
            </a:r>
            <a:endParaRPr lang="en-US" altLang="zh-CN" sz="2800" b="1" kern="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TextBox 4"/>
          <p:cNvSpPr txBox="1"/>
          <p:nvPr/>
        </p:nvSpPr>
        <p:spPr>
          <a:xfrm>
            <a:off x="1387912" y="3179610"/>
            <a:ext cx="9266427" cy="2676525"/>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Improve Chinese and English</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Hold a positive attitude to...</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Learn traditional arts if possible</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sym typeface="+mn-ea"/>
              </a:rPr>
              <a:t>Know about stories/legends about Chinese festivals</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Introduce Chinese culture to foreigners if possible</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altLang="zh-CN" sz="2800" b="1" dirty="0" smtClean="0">
                <a:solidFill>
                  <a:srgbClr val="0066CC"/>
                </a:solidFill>
                <a:latin typeface="Times New Roman" panose="02020603050405020304" pitchFamily="18" charset="0"/>
                <a:cs typeface="Times New Roman" panose="02020603050405020304" pitchFamily="18" charset="0"/>
              </a:rPr>
              <a:t>… </a:t>
            </a:r>
            <a:endParaRPr lang="en-US" altLang="zh-CN" sz="2800" b="1" dirty="0" smtClean="0">
              <a:solidFill>
                <a:srgbClr val="0066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44768" y="2513594"/>
            <a:ext cx="4731393" cy="523220"/>
          </a:xfrm>
          <a:prstGeom prst="rect">
            <a:avLst/>
          </a:prstGeom>
          <a:noFill/>
          <a:ln w="6350">
            <a:solidFill>
              <a:srgbClr val="C00000"/>
            </a:solidFill>
          </a:ln>
        </p:spPr>
        <p:txBody>
          <a:bodyPr wrap="square" rtlCol="0">
            <a:spAutoFit/>
          </a:bodyPr>
          <a:lstStyle/>
          <a:p>
            <a:r>
              <a:rPr lang="en-US" altLang="zh-CN" sz="2800" b="1" smtClean="0">
                <a:solidFill>
                  <a:srgbClr val="C00000"/>
                </a:solidFill>
                <a:latin typeface="Times New Roman" panose="02020603050405020304" pitchFamily="18" charset="0"/>
                <a:cs typeface="Times New Roman" panose="02020603050405020304" pitchFamily="18" charset="0"/>
              </a:rPr>
              <a:t>Possible answer:</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2" name="椭圆 11"/>
          <p:cNvSpPr/>
          <p:nvPr/>
        </p:nvSpPr>
        <p:spPr>
          <a:xfrm>
            <a:off x="9872663" y="4656138"/>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13" name="椭圆 12"/>
          <p:cNvSpPr/>
          <p:nvPr/>
        </p:nvSpPr>
        <p:spPr bwMode="auto">
          <a:xfrm>
            <a:off x="10045700" y="4829176"/>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
        <p:nvSpPr>
          <p:cNvPr id="2" name="文本框 1"/>
          <p:cNvSpPr txBox="1"/>
          <p:nvPr/>
        </p:nvSpPr>
        <p:spPr>
          <a:xfrm>
            <a:off x="2019019" y="236612"/>
            <a:ext cx="636158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Task4 Discussion</a:t>
            </a:r>
            <a:endParaRPr lang="en-US" altLang="zh-CN" sz="3600" b="1" dirty="0" smtClean="0">
              <a:solidFill>
                <a:srgbClr val="FF0000"/>
              </a:solidFill>
              <a:latin typeface="Calibri" panose="020F0502020204030204" pitchFamily="34" charset="0"/>
              <a:cs typeface="Calibri" panose="020F050202020403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9666724" y="4657725"/>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4" name="椭圆 3"/>
          <p:cNvSpPr/>
          <p:nvPr/>
        </p:nvSpPr>
        <p:spPr bwMode="auto">
          <a:xfrm>
            <a:off x="9839761" y="4830763"/>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
        <p:nvSpPr>
          <p:cNvPr id="5" name="文本框 1"/>
          <p:cNvSpPr txBox="1"/>
          <p:nvPr/>
        </p:nvSpPr>
        <p:spPr>
          <a:xfrm>
            <a:off x="3865343" y="423408"/>
            <a:ext cx="3632737" cy="768350"/>
          </a:xfrm>
          <a:prstGeom prst="rect">
            <a:avLst/>
          </a:prstGeom>
          <a:noFill/>
        </p:spPr>
        <p:txBody>
          <a:bodyPr wrap="square" rtlCol="0">
            <a:spAutoFit/>
          </a:bodyPr>
          <a:lstStyle/>
          <a:p>
            <a:r>
              <a:rPr lang="en-US" altLang="zh-CN" sz="4400" b="1" dirty="0" smtClean="0">
                <a:solidFill>
                  <a:srgbClr val="FF0000"/>
                </a:solidFill>
                <a:latin typeface="Calibri" panose="020F0502020204030204" pitchFamily="34" charset="0"/>
                <a:cs typeface="Calibri" panose="020F0502020204030204" pitchFamily="34" charset="0"/>
              </a:rPr>
              <a:t>HOMEWORK</a:t>
            </a:r>
            <a:endParaRPr lang="en-US" altLang="zh-CN" sz="4400" b="1" dirty="0">
              <a:solidFill>
                <a:srgbClr val="FF0000"/>
              </a:solidFill>
              <a:latin typeface="Calibri" panose="020F0502020204030204" pitchFamily="34" charset="0"/>
              <a:cs typeface="Calibri" panose="020F0502020204030204" pitchFamily="34" charset="0"/>
            </a:endParaRPr>
          </a:p>
        </p:txBody>
      </p:sp>
      <p:sp>
        <p:nvSpPr>
          <p:cNvPr id="2" name="圆角矩形 1"/>
          <p:cNvSpPr/>
          <p:nvPr/>
        </p:nvSpPr>
        <p:spPr>
          <a:xfrm>
            <a:off x="1172094" y="1330036"/>
            <a:ext cx="10241281" cy="1587731"/>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ltLang="zh-CN" sz="3200" b="1" dirty="0" smtClean="0">
                <a:solidFill>
                  <a:schemeClr val="tx1"/>
                </a:solidFill>
                <a:latin typeface="Times New Roman" panose="02020603050405020304" pitchFamily="18" charset="0"/>
                <a:cs typeface="Times New Roman" panose="02020603050405020304" pitchFamily="18" charset="0"/>
              </a:rPr>
              <a:t>Read the text again and recite the expressions you like.</a:t>
            </a:r>
            <a:endParaRPr lang="en-US" altLang="zh-CN" sz="3200" b="1" dirty="0" smtClean="0">
              <a:solidFill>
                <a:schemeClr val="tx1"/>
              </a:solidFill>
              <a:latin typeface="Times New Roman" panose="02020603050405020304" pitchFamily="18" charset="0"/>
              <a:cs typeface="Times New Roman" panose="02020603050405020304" pitchFamily="18" charset="0"/>
            </a:endParaRPr>
          </a:p>
          <a:p>
            <a:pPr marL="342900" indent="-342900">
              <a:buAutoNum type="arabicPeriod"/>
            </a:pPr>
            <a:r>
              <a:rPr lang="en-US" altLang="zh-CN" sz="3200" b="1" dirty="0" smtClean="0">
                <a:solidFill>
                  <a:schemeClr val="tx1"/>
                </a:solidFill>
                <a:latin typeface="Times New Roman" panose="02020603050405020304" pitchFamily="18" charset="0"/>
                <a:cs typeface="Times New Roman" panose="02020603050405020304" pitchFamily="18" charset="0"/>
              </a:rPr>
              <a:t>Finish writing the following speech after class.</a:t>
            </a:r>
            <a:endParaRPr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8" name="矩形 7"/>
          <p:cNvSpPr/>
          <p:nvPr/>
        </p:nvSpPr>
        <p:spPr>
          <a:xfrm>
            <a:off x="1662770" y="3079413"/>
            <a:ext cx="7680736" cy="2676525"/>
          </a:xfrm>
          <a:prstGeom prst="rect">
            <a:avLst/>
          </a:prstGeom>
          <a:ln>
            <a:solidFill>
              <a:schemeClr val="tx1"/>
            </a:solidFill>
            <a:prstDash val="lgDashDotDot"/>
          </a:ln>
        </p:spPr>
        <p:txBody>
          <a:bodyPr wrap="square">
            <a:spAutoFit/>
          </a:bodyPr>
          <a:lstStyle/>
          <a:p>
            <a:pPr>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你校将举行一次主题为“传承中华文明，传播中国文化”的英语演讲比赛，请你写一篇演讲稿，内容包括：</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如何传承（欣赏、学习）；</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如何传播（介绍、交流）；</a:t>
            </a:r>
            <a:endParaRPr lang="en-US" altLang="zh-CN" sz="2400" b="1" dirty="0" smtClean="0">
              <a:latin typeface="宋体" panose="02010600030101010101" pitchFamily="2" charset="-122"/>
              <a:ea typeface="宋体" panose="02010600030101010101" pitchFamily="2" charset="-122"/>
              <a:cs typeface="Times New Roman" panose="02020603050405020304" pitchFamily="18" charset="0"/>
            </a:endParaRPr>
          </a:p>
          <a:p>
            <a:pPr>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注意：</a:t>
            </a:r>
            <a:endParaRPr lang="zh-CN" altLang="en-US"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词数</a:t>
            </a:r>
            <a:r>
              <a:rPr lang="en-US" altLang="zh-CN" sz="2400" b="1" dirty="0" smtClean="0">
                <a:latin typeface="宋体" panose="02010600030101010101" pitchFamily="2" charset="-122"/>
                <a:ea typeface="宋体" panose="02010600030101010101" pitchFamily="2" charset="-122"/>
                <a:cs typeface="Times New Roman" panose="02020603050405020304" pitchFamily="18" charset="0"/>
              </a:rPr>
              <a:t>80</a:t>
            </a: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左右；</a:t>
            </a:r>
            <a:endParaRPr lang="zh-CN" altLang="en-US" sz="2400" b="1" dirty="0" smtClean="0">
              <a:latin typeface="宋体" panose="02010600030101010101" pitchFamily="2" charset="-122"/>
              <a:ea typeface="宋体" panose="02010600030101010101" pitchFamily="2" charset="-122"/>
              <a:cs typeface="Times New Roman" panose="02020603050405020304" pitchFamily="18" charset="0"/>
            </a:endParaRPr>
          </a:p>
          <a:p>
            <a:pPr marL="342900" indent="-342900">
              <a:buAutoNum type="arabicPeriod"/>
              <a:defRPr/>
            </a:pPr>
            <a:r>
              <a:rPr lang="zh-CN" altLang="en-US" sz="2400" b="1" dirty="0" smtClean="0">
                <a:latin typeface="宋体" panose="02010600030101010101" pitchFamily="2" charset="-122"/>
                <a:ea typeface="宋体" panose="02010600030101010101" pitchFamily="2" charset="-122"/>
                <a:cs typeface="Times New Roman" panose="02020603050405020304" pitchFamily="18" charset="0"/>
              </a:rPr>
              <a:t>可适当增加细节，以使行文连贯。</a:t>
            </a:r>
            <a:endParaRPr lang="zh-CN" altLang="en-US" sz="2400" b="1" dirty="0">
              <a:latin typeface="宋体" panose="02010600030101010101" pitchFamily="2" charset="-122"/>
              <a:ea typeface="宋体" panose="02010600030101010101" pitchFamily="2" charset="-122"/>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9666724" y="4657725"/>
            <a:ext cx="2200275" cy="2200275"/>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4" name="椭圆 3"/>
          <p:cNvSpPr/>
          <p:nvPr/>
        </p:nvSpPr>
        <p:spPr bwMode="auto">
          <a:xfrm>
            <a:off x="9839761" y="4830763"/>
            <a:ext cx="1854200" cy="1852612"/>
          </a:xfrm>
          <a:prstGeom prst="ellipse">
            <a:avLst/>
          </a:prstGeom>
          <a:blipFill rotWithShape="1">
            <a:blip r:embed="rId1" cstate="print"/>
            <a:stretch>
              <a:fillRect/>
            </a:stretch>
          </a:bli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lIns="121899" tIns="60949" rIns="121899" bIns="60949"/>
          <a:lstStyle/>
          <a:p>
            <a:pPr defTabSz="913765" fontAlgn="auto">
              <a:spcBef>
                <a:spcPts val="0"/>
              </a:spcBef>
              <a:spcAft>
                <a:spcPts val="0"/>
              </a:spcAft>
              <a:defRPr/>
            </a:pPr>
            <a:endParaRPr lang="zh-CN" altLang="en-US" dirty="0">
              <a:solidFill>
                <a:schemeClr val="bg1"/>
              </a:solidFill>
              <a:latin typeface="Arial" panose="020B0604020202020204"/>
              <a:ea typeface="微软雅黑" panose="020B0503020204020204" charset="-122"/>
              <a:sym typeface="Arial" panose="020B0604020202020204"/>
            </a:endParaRPr>
          </a:p>
        </p:txBody>
      </p:sp>
      <p:sp>
        <p:nvSpPr>
          <p:cNvPr id="7" name="TextBox 6"/>
          <p:cNvSpPr txBox="1"/>
          <p:nvPr/>
        </p:nvSpPr>
        <p:spPr>
          <a:xfrm>
            <a:off x="1445469" y="1817679"/>
            <a:ext cx="9196277" cy="2091690"/>
          </a:xfrm>
          <a:prstGeom prst="rect">
            <a:avLst/>
          </a:prstGeom>
          <a:noFill/>
          <a:ln>
            <a:solidFill>
              <a:schemeClr val="tx1"/>
            </a:solidFill>
            <a:prstDash val="sysDot"/>
          </a:ln>
        </p:spPr>
        <p:txBody>
          <a:bodyPr wrap="square" rtlCol="0">
            <a:spAutoFit/>
          </a:bodyPr>
          <a:lstStyle/>
          <a:p>
            <a:r>
              <a:rPr lang="en-US" altLang="zh-CN" sz="13000" b="1" dirty="0" smtClean="0">
                <a:solidFill>
                  <a:srgbClr val="0070C0"/>
                </a:solidFill>
                <a:latin typeface="华文新魏" panose="02010800040101010101" pitchFamily="2" charset="-122"/>
                <a:ea typeface="华文新魏" panose="02010800040101010101" pitchFamily="2" charset="-122"/>
              </a:rPr>
              <a:t> </a:t>
            </a:r>
            <a:r>
              <a:rPr lang="en-US" altLang="zh-CN" sz="13000" b="1" dirty="0">
                <a:solidFill>
                  <a:srgbClr val="0070C0"/>
                </a:solidFill>
                <a:latin typeface="Calibri" panose="020F0502020204030204" pitchFamily="34" charset="0"/>
                <a:ea typeface="华文新魏" panose="02010800040101010101" pitchFamily="2" charset="-122"/>
                <a:cs typeface="Calibri" panose="020F0502020204030204" pitchFamily="34" charset="0"/>
              </a:rPr>
              <a:t>T</a:t>
            </a:r>
            <a:r>
              <a:rPr lang="en-US" altLang="zh-CN" sz="13000" b="1" dirty="0" smtClean="0">
                <a:solidFill>
                  <a:srgbClr val="0070C0"/>
                </a:solidFill>
                <a:latin typeface="Calibri" panose="020F0502020204030204" pitchFamily="34" charset="0"/>
                <a:ea typeface="华文新魏" panose="02010800040101010101" pitchFamily="2" charset="-122"/>
                <a:cs typeface="Calibri" panose="020F0502020204030204" pitchFamily="34" charset="0"/>
              </a:rPr>
              <a:t>hank You</a:t>
            </a:r>
            <a:r>
              <a:rPr lang="zh-CN" altLang="en-US" sz="13000" b="1" dirty="0" smtClean="0">
                <a:solidFill>
                  <a:srgbClr val="0070C0"/>
                </a:solidFill>
                <a:latin typeface="Calibri" panose="020F0502020204030204" pitchFamily="34" charset="0"/>
                <a:ea typeface="华文新魏" panose="02010800040101010101" pitchFamily="2" charset="-122"/>
                <a:cs typeface="Calibri" panose="020F0502020204030204" pitchFamily="34" charset="0"/>
              </a:rPr>
              <a:t>！</a:t>
            </a:r>
            <a:endParaRPr lang="zh-CN" altLang="en-US" sz="13000" b="1" dirty="0">
              <a:solidFill>
                <a:srgbClr val="0070C0"/>
              </a:solidFill>
              <a:latin typeface="Calibri" panose="020F0502020204030204" pitchFamily="34" charset="0"/>
              <a:ea typeface="华文新魏" panose="02010800040101010101" pitchFamily="2" charset="-122"/>
              <a:cs typeface="Calibri" panose="020F050202020403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1924487" y="327975"/>
            <a:ext cx="636158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One possible version</a:t>
            </a:r>
            <a:endParaRPr lang="en-US" altLang="zh-CN" sz="3600" b="1" dirty="0" smtClean="0">
              <a:solidFill>
                <a:srgbClr val="FF0000"/>
              </a:solidFill>
              <a:latin typeface="Calibri" panose="020F0502020204030204" pitchFamily="34" charset="0"/>
              <a:cs typeface="Calibri" panose="020F0502020204030204" pitchFamily="34" charset="0"/>
            </a:endParaRPr>
          </a:p>
        </p:txBody>
      </p:sp>
      <p:sp>
        <p:nvSpPr>
          <p:cNvPr id="31" name="TextBox 7"/>
          <p:cNvSpPr txBox="1">
            <a:spLocks noChangeArrowheads="1"/>
          </p:cNvSpPr>
          <p:nvPr/>
        </p:nvSpPr>
        <p:spPr bwMode="auto">
          <a:xfrm flipH="1">
            <a:off x="1387912" y="5322134"/>
            <a:ext cx="1073151" cy="62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26" tIns="58613" rIns="117226" bIns="5861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80000"/>
              </a:lnSpc>
              <a:buFontTx/>
              <a:buNone/>
            </a:pPr>
            <a:r>
              <a:rPr lang="en-US" altLang="zh-CN"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rPr>
              <a:t>01</a:t>
            </a:r>
            <a:endParaRPr lang="zh-CN" altLang="en-US" sz="4100" b="1" dirty="0">
              <a:solidFill>
                <a:schemeClr val="bg1"/>
              </a:solidFill>
              <a:latin typeface="Arial Rounded MT Bold" panose="020F0704030504030204" pitchFamily="34" charset="0"/>
              <a:ea typeface="微软雅黑" panose="020B0503020204020204" charset="-122"/>
              <a:cs typeface="Times New Roman" panose="02020603050405020304" pitchFamily="18" charset="0"/>
            </a:endParaRPr>
          </a:p>
        </p:txBody>
      </p:sp>
      <p:sp>
        <p:nvSpPr>
          <p:cNvPr id="2" name="对角圆角矩形 1"/>
          <p:cNvSpPr/>
          <p:nvPr/>
        </p:nvSpPr>
        <p:spPr>
          <a:xfrm>
            <a:off x="1484850" y="1098958"/>
            <a:ext cx="10234569" cy="5117284"/>
          </a:xfrm>
          <a:prstGeom prst="round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Dear friends,</a:t>
            </a:r>
            <a:endPar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  I’m really proud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to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share my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opinions about Chinese culture. As Chinese teenagers, we should attempt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to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appreciate Chinese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culture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and have a good knowledge of it. Surely, it’s better to learn some traditional arts, like calligraphy.</a:t>
            </a:r>
            <a:endPar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Nowadays</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China plays an increasingly vital role in global affairs. Therefore, it’s a good idea to introduce Chinese language, arts, foods and the stories behind to foreigners if possible. So we’d better learn both Chinese and English well to make the communication smoothly. Actually it’s our responsibility to connect China to the world more closely. </a:t>
            </a:r>
            <a:endPar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defRPr/>
            </a:pP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Thanks </a:t>
            </a:r>
            <a:r>
              <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rPr>
              <a:t>for your </a:t>
            </a:r>
            <a:r>
              <a:rPr lang="en-US" altLang="zh-CN" sz="2500" b="1" kern="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listening!</a:t>
            </a:r>
            <a:endParaRPr lang="en-US" altLang="zh-CN" sz="2500" b="1" kern="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微信图片_201911141147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199130" y="3462020"/>
            <a:ext cx="5388610" cy="277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87522" y="989899"/>
            <a:ext cx="8498049" cy="2091690"/>
          </a:xfrm>
          <a:prstGeom prst="rect">
            <a:avLst/>
          </a:prstGeom>
          <a:noFill/>
          <a:ln>
            <a:solidFill>
              <a:schemeClr val="tx1"/>
            </a:solidFill>
            <a:prstDash val="sysDot"/>
          </a:ln>
        </p:spPr>
        <p:txBody>
          <a:bodyPr wrap="square" rtlCol="0">
            <a:spAutoFit/>
          </a:bodyPr>
          <a:lstStyle/>
          <a:p>
            <a:r>
              <a:rPr lang="en-US" altLang="zh-CN" sz="13000" b="1" dirty="0" smtClean="0">
                <a:solidFill>
                  <a:srgbClr val="0070C0"/>
                </a:solidFill>
                <a:latin typeface="华文新魏" panose="02010800040101010101" pitchFamily="2" charset="-122"/>
                <a:ea typeface="华文新魏" panose="02010800040101010101" pitchFamily="2" charset="-122"/>
              </a:rPr>
              <a:t> </a:t>
            </a:r>
            <a:r>
              <a:rPr lang="en-US" altLang="zh-CN" sz="13000" b="1" dirty="0" smtClean="0">
                <a:solidFill>
                  <a:srgbClr val="0070C0"/>
                </a:solidFill>
                <a:latin typeface="Calibri" panose="020F0502020204030204" pitchFamily="34" charset="0"/>
                <a:ea typeface="华文新魏" panose="02010800040101010101" pitchFamily="2" charset="-122"/>
                <a:cs typeface="Calibri" panose="020F0502020204030204" pitchFamily="34" charset="0"/>
              </a:rPr>
              <a:t>Welcome</a:t>
            </a:r>
            <a:r>
              <a:rPr lang="zh-CN" altLang="en-US" sz="13000" b="1" dirty="0" smtClean="0">
                <a:solidFill>
                  <a:srgbClr val="0070C0"/>
                </a:solidFill>
                <a:latin typeface="Calibri" panose="020F0502020204030204" pitchFamily="34" charset="0"/>
                <a:ea typeface="华文新魏" panose="02010800040101010101" pitchFamily="2" charset="-122"/>
                <a:cs typeface="Calibri" panose="020F0502020204030204" pitchFamily="34" charset="0"/>
              </a:rPr>
              <a:t>！</a:t>
            </a:r>
            <a:endParaRPr lang="zh-CN" altLang="en-US" sz="13000" b="1" dirty="0">
              <a:solidFill>
                <a:srgbClr val="0070C0"/>
              </a:solidFill>
              <a:latin typeface="Calibri" panose="020F0502020204030204" pitchFamily="34" charset="0"/>
              <a:ea typeface="华文新魏" panose="02010800040101010101" pitchFamily="2" charset="-122"/>
              <a:cs typeface="Calibri" panose="020F0502020204030204" pitchFamily="34" charset="0"/>
            </a:endParaRPr>
          </a:p>
        </p:txBody>
      </p:sp>
      <p:sp>
        <p:nvSpPr>
          <p:cNvPr id="2" name="TextBox 1"/>
          <p:cNvSpPr txBox="1"/>
          <p:nvPr/>
        </p:nvSpPr>
        <p:spPr>
          <a:xfrm>
            <a:off x="8130510" y="6140740"/>
            <a:ext cx="3964510" cy="523220"/>
          </a:xfrm>
          <a:prstGeom prst="rect">
            <a:avLst/>
          </a:prstGeom>
          <a:noFill/>
        </p:spPr>
        <p:txBody>
          <a:bodyPr wrap="square" rtlCol="0">
            <a:spAutoFit/>
          </a:bodyPr>
          <a:lstStyle/>
          <a:p>
            <a:r>
              <a:rPr lang="zh-CN" altLang="en-US" sz="2800" b="1" dirty="0" smtClean="0">
                <a:latin typeface="楷体" panose="02010609060101010101" pitchFamily="49" charset="-122"/>
                <a:ea typeface="楷体" panose="02010609060101010101" pitchFamily="49" charset="-122"/>
                <a:cs typeface="Times New Roman" panose="02020603050405020304" pitchFamily="18" charset="0"/>
              </a:rPr>
              <a:t>上虞区城南中学 陶江英</a:t>
            </a:r>
            <a:endParaRPr lang="zh-CN" altLang="en-US" sz="2800" b="1" dirty="0">
              <a:latin typeface="楷体" panose="02010609060101010101" pitchFamily="49" charset="-122"/>
              <a:ea typeface="楷体" panose="02010609060101010101" pitchFamily="49" charset="-122"/>
              <a:cs typeface="Times New Roman" panose="02020603050405020304" pitchFamily="18"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1420" y="962025"/>
            <a:ext cx="10600055" cy="58356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Watch the video and think about what Li </a:t>
            </a:r>
            <a:r>
              <a:rPr lang="en-US" altLang="zh-CN" sz="3200" b="1" dirty="0" err="1" smtClean="0">
                <a:latin typeface="Times New Roman" panose="02020603050405020304" pitchFamily="18" charset="0"/>
                <a:cs typeface="Times New Roman" panose="02020603050405020304" pitchFamily="18" charset="0"/>
              </a:rPr>
              <a:t>Ziqi</a:t>
            </a:r>
            <a:r>
              <a:rPr lang="en-US" altLang="zh-CN" sz="3200" b="1" dirty="0" smtClean="0">
                <a:latin typeface="Times New Roman" panose="02020603050405020304" pitchFamily="18" charset="0"/>
                <a:cs typeface="Times New Roman" panose="02020603050405020304" pitchFamily="18" charset="0"/>
              </a:rPr>
              <a:t> is doing? </a:t>
            </a:r>
            <a:endParaRPr lang="zh-CN" alt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880465" y="1545867"/>
            <a:ext cx="3468901" cy="521970"/>
          </a:xfrm>
          <a:prstGeom prst="rect">
            <a:avLst/>
          </a:prstGeom>
          <a:noFill/>
        </p:spPr>
        <p:txBody>
          <a:bodyPr wrap="square" rtlCol="0">
            <a:spAutoFit/>
          </a:bodyPr>
          <a:lstStyle/>
          <a:p>
            <a:r>
              <a:rPr lang="en-US" altLang="zh-CN" sz="2800" b="1" dirty="0" smtClean="0">
                <a:solidFill>
                  <a:srgbClr val="A40052"/>
                </a:solidFill>
                <a:latin typeface="Times New Roman" panose="02020603050405020304" pitchFamily="18" charset="0"/>
                <a:cs typeface="Times New Roman" panose="02020603050405020304" pitchFamily="18" charset="0"/>
              </a:rPr>
              <a:t> write spring couplets</a:t>
            </a:r>
            <a:endParaRPr lang="zh-CN" altLang="en-US" sz="2800" b="1" dirty="0">
              <a:solidFill>
                <a:srgbClr val="A40052"/>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022590" y="2589530"/>
            <a:ext cx="3955226" cy="523220"/>
          </a:xfrm>
          <a:prstGeom prst="rect">
            <a:avLst/>
          </a:prstGeom>
          <a:noFill/>
        </p:spPr>
        <p:txBody>
          <a:bodyPr wrap="square" rtlCol="0">
            <a:spAutoFit/>
          </a:bodyPr>
          <a:lstStyle/>
          <a:p>
            <a:r>
              <a:rPr lang="en-US" sz="2800" b="1" dirty="0" smtClean="0">
                <a:solidFill>
                  <a:srgbClr val="A40052"/>
                </a:solidFill>
                <a:latin typeface="Times New Roman" panose="02020603050405020304" pitchFamily="18" charset="0"/>
                <a:cs typeface="Times New Roman" panose="02020603050405020304" pitchFamily="18" charset="0"/>
              </a:rPr>
              <a:t>Paste New Year pictures</a:t>
            </a:r>
            <a:endParaRPr lang="zh-CN" altLang="en-US" sz="2800" b="1" dirty="0" smtClean="0">
              <a:solidFill>
                <a:srgbClr val="A40052"/>
              </a:solidFill>
              <a:latin typeface="Times New Roman" panose="02020603050405020304" pitchFamily="18" charset="0"/>
              <a:cs typeface="Times New Roman" panose="02020603050405020304" pitchFamily="18" charset="0"/>
            </a:endParaRPr>
          </a:p>
        </p:txBody>
      </p:sp>
      <p:sp>
        <p:nvSpPr>
          <p:cNvPr id="11" name="文本框 1"/>
          <p:cNvSpPr txBox="1"/>
          <p:nvPr/>
        </p:nvSpPr>
        <p:spPr>
          <a:xfrm>
            <a:off x="1705493" y="163448"/>
            <a:ext cx="5296181"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rPr>
              <a:t>Lead in: free talk</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9" name="TextBox 8"/>
          <p:cNvSpPr txBox="1"/>
          <p:nvPr/>
        </p:nvSpPr>
        <p:spPr>
          <a:xfrm>
            <a:off x="7921740" y="2067481"/>
            <a:ext cx="3920836" cy="521970"/>
          </a:xfrm>
          <a:prstGeom prst="rect">
            <a:avLst/>
          </a:prstGeom>
          <a:noFill/>
        </p:spPr>
        <p:txBody>
          <a:bodyPr wrap="square" rtlCol="0">
            <a:spAutoFit/>
          </a:bodyPr>
          <a:lstStyle/>
          <a:p>
            <a:r>
              <a:rPr lang="en-US" altLang="zh-CN" sz="2800" b="1" dirty="0" smtClean="0">
                <a:solidFill>
                  <a:srgbClr val="A40052"/>
                </a:solidFill>
                <a:latin typeface="Times New Roman" panose="02020603050405020304" pitchFamily="18" charset="0"/>
                <a:cs typeface="Times New Roman" panose="02020603050405020304" pitchFamily="18" charset="0"/>
              </a:rPr>
              <a:t> do </a:t>
            </a:r>
            <a:r>
              <a:rPr lang="en-US" sz="2800" b="1" dirty="0" smtClean="0">
                <a:solidFill>
                  <a:srgbClr val="A40052"/>
                </a:solidFill>
                <a:latin typeface="Times New Roman" panose="02020603050405020304" pitchFamily="18" charset="0"/>
                <a:cs typeface="Times New Roman" panose="02020603050405020304" pitchFamily="18" charset="0"/>
              </a:rPr>
              <a:t>paper-cutting</a:t>
            </a:r>
            <a:endParaRPr lang="en-US" sz="2800" b="1" dirty="0">
              <a:solidFill>
                <a:srgbClr val="A40052"/>
              </a:solidFill>
              <a:latin typeface="Times New Roman" panose="02020603050405020304" pitchFamily="18" charset="0"/>
              <a:cs typeface="Times New Roman" panose="02020603050405020304" pitchFamily="18" charset="0"/>
            </a:endParaRPr>
          </a:p>
        </p:txBody>
      </p:sp>
      <p:pic>
        <p:nvPicPr>
          <p:cNvPr id="4" name="福气满满团圆菜，吉祥如意幸福年——年夜饭-流畅360P.qsv.flv 00_00_00-00_03_00.mp4">
            <a:hlinkClick r:id="" action="ppaction://media"/>
          </p:cNvPr>
          <p:cNvPicPr>
            <a:picLocks noChangeAspect="1"/>
          </p:cNvPicPr>
          <p:nvPr>
            <a:videoFile r:link="rId1"/>
            <p:extLst>
              <p:ext uri="{DAA4B4D4-6D71-4841-9C94-3DE7FCFB9230}">
                <p14:media xmlns:p14="http://schemas.microsoft.com/office/powerpoint/2010/main" r:embed="rId2">
                  <p14:trim st="19770.119141" end="128075.992188"/>
                </p14:media>
              </p:ext>
            </p:extLst>
          </p:nvPr>
        </p:nvPicPr>
        <p:blipFill>
          <a:blip r:embed="rId3" cstate="print"/>
          <a:stretch>
            <a:fillRect/>
          </a:stretch>
        </p:blipFill>
        <p:spPr>
          <a:xfrm>
            <a:off x="2166967" y="1697582"/>
            <a:ext cx="5388719" cy="3153748"/>
          </a:xfrm>
          <a:prstGeom prst="rect">
            <a:avLst/>
          </a:prstGeom>
        </p:spPr>
      </p:pic>
      <p:sp>
        <p:nvSpPr>
          <p:cNvPr id="6" name="TextBox 5"/>
          <p:cNvSpPr txBox="1"/>
          <p:nvPr/>
        </p:nvSpPr>
        <p:spPr>
          <a:xfrm>
            <a:off x="1508568" y="5068631"/>
            <a:ext cx="6554777" cy="58477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How much do you know about her?</a:t>
            </a:r>
            <a:endParaRPr lang="zh-CN" alt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126730" y="4391025"/>
            <a:ext cx="4279265" cy="460375"/>
          </a:xfrm>
          <a:prstGeom prst="rect">
            <a:avLst/>
          </a:prstGeom>
          <a:noFill/>
        </p:spPr>
        <p:txBody>
          <a:bodyPr wrap="square" rtlCol="0">
            <a:spAutoFit/>
          </a:bodyPr>
          <a:lstStyle/>
          <a:p>
            <a:r>
              <a:rPr lang="en-US" altLang="zh-CN" sz="2400" b="1" dirty="0" smtClean="0">
                <a:solidFill>
                  <a:srgbClr val="C00000"/>
                </a:solidFill>
                <a:latin typeface="Times New Roman" panose="02020603050405020304" pitchFamily="18" charset="0"/>
                <a:cs typeface="Times New Roman" panose="02020603050405020304" pitchFamily="18" charset="0"/>
              </a:rPr>
              <a:t> </a:t>
            </a:r>
            <a:r>
              <a:rPr lang="en-US" altLang="zh-CN" sz="2400" b="1" dirty="0" smtClean="0">
                <a:solidFill>
                  <a:srgbClr val="A40052"/>
                </a:solidFill>
                <a:latin typeface="Times New Roman" panose="02020603050405020304" pitchFamily="18" charset="0"/>
                <a:cs typeface="Times New Roman" panose="02020603050405020304" pitchFamily="18" charset="0"/>
              </a:rPr>
              <a:t>A(n)Big hit/ Internet celebrity</a:t>
            </a:r>
            <a:endParaRPr lang="zh-CN" altLang="en-US" sz="2400" b="1" dirty="0">
              <a:solidFill>
                <a:srgbClr val="A4005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126777" y="5160963"/>
            <a:ext cx="4299511" cy="398780"/>
          </a:xfrm>
          <a:prstGeom prst="rect">
            <a:avLst/>
          </a:prstGeom>
          <a:noFill/>
        </p:spPr>
        <p:txBody>
          <a:bodyPr wrap="square" rtlCol="0">
            <a:spAutoFit/>
          </a:bodyPr>
          <a:lstStyle/>
          <a:p>
            <a:pPr>
              <a:lnSpc>
                <a:spcPts val="2400"/>
              </a:lnSpc>
            </a:pPr>
            <a:r>
              <a:rPr lang="en-US" altLang="zh-CN" sz="2400" b="1" dirty="0">
                <a:solidFill>
                  <a:srgbClr val="A40052"/>
                </a:solidFill>
                <a:latin typeface="Times New Roman" panose="02020603050405020304" pitchFamily="18" charset="0"/>
                <a:cs typeface="Times New Roman" panose="02020603050405020304" pitchFamily="18" charset="0"/>
              </a:rPr>
              <a:t>Videos about</a:t>
            </a:r>
            <a:r>
              <a:rPr lang="en-US" altLang="zh-CN" sz="2400" b="1" dirty="0" smtClean="0">
                <a:solidFill>
                  <a:srgbClr val="A40052"/>
                </a:solidFill>
                <a:latin typeface="Times New Roman" panose="02020603050405020304" pitchFamily="18" charset="0"/>
                <a:cs typeface="Times New Roman" panose="02020603050405020304" pitchFamily="18" charset="0"/>
              </a:rPr>
              <a:t> Chinese culture</a:t>
            </a:r>
            <a:endParaRPr lang="zh-CN" altLang="en-US" sz="2400" b="1" dirty="0">
              <a:solidFill>
                <a:srgbClr val="A40052"/>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43403" y="5733279"/>
            <a:ext cx="4262547" cy="460375"/>
          </a:xfrm>
          <a:prstGeom prst="rect">
            <a:avLst/>
          </a:prstGeom>
          <a:noFill/>
        </p:spPr>
        <p:txBody>
          <a:bodyPr wrap="square" rtlCol="0">
            <a:spAutoFit/>
          </a:bodyPr>
          <a:lstStyle/>
          <a:p>
            <a:r>
              <a:rPr lang="en-US" altLang="zh-CN" sz="2400" b="1" dirty="0">
                <a:solidFill>
                  <a:srgbClr val="A40052"/>
                </a:solidFill>
                <a:latin typeface="Times New Roman" panose="02020603050405020304" pitchFamily="18" charset="0"/>
                <a:cs typeface="Times New Roman" panose="02020603050405020304" pitchFamily="18" charset="0"/>
              </a:rPr>
              <a:t>B</a:t>
            </a:r>
            <a:r>
              <a:rPr lang="en-US" altLang="zh-CN" sz="2400" b="1" dirty="0" smtClean="0">
                <a:solidFill>
                  <a:srgbClr val="A40052"/>
                </a:solidFill>
                <a:latin typeface="Times New Roman" panose="02020603050405020304" pitchFamily="18" charset="0"/>
                <a:cs typeface="Times New Roman" panose="02020603050405020304" pitchFamily="18" charset="0"/>
              </a:rPr>
              <a:t>illions of fans abroad</a:t>
            </a:r>
            <a:endParaRPr lang="zh-CN" altLang="en-US" sz="2400" b="1" dirty="0">
              <a:solidFill>
                <a:srgbClr val="A40052"/>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095625" y="5807075"/>
            <a:ext cx="3973830" cy="521970"/>
          </a:xfrm>
          <a:prstGeom prst="rect">
            <a:avLst/>
          </a:prstGeom>
          <a:noFill/>
          <a:ln w="3175">
            <a:solidFill>
              <a:schemeClr val="tx1"/>
            </a:solidFill>
            <a:prstDash val="lgDashDotDot"/>
          </a:ln>
        </p:spPr>
        <p:txBody>
          <a:bodyPr wrap="square" rtlCol="0">
            <a:spAutoFit/>
          </a:bodyPr>
          <a:lstStyle/>
          <a:p>
            <a:pPr algn="ctr"/>
            <a:r>
              <a:rPr lang="en-US" altLang="zh-CN" sz="2800" b="1" dirty="0" smtClean="0">
                <a:solidFill>
                  <a:srgbClr val="FF0000"/>
                </a:solidFill>
                <a:latin typeface="Times New Roman" panose="02020603050405020304" pitchFamily="18" charset="0"/>
                <a:cs typeface="Times New Roman" panose="02020603050405020304" pitchFamily="18" charset="0"/>
              </a:rPr>
              <a:t>Spread</a:t>
            </a:r>
            <a:r>
              <a:rPr lang="en-US" altLang="zh-CN" sz="2800" b="1" dirty="0" smtClean="0">
                <a:solidFill>
                  <a:srgbClr val="0066CC"/>
                </a:solidFill>
                <a:latin typeface="Times New Roman" panose="02020603050405020304" pitchFamily="18" charset="0"/>
                <a:cs typeface="Times New Roman" panose="02020603050405020304" pitchFamily="18" charset="0"/>
              </a:rPr>
              <a:t> Chinese</a:t>
            </a:r>
            <a:r>
              <a:rPr lang="en-US" sz="2800" b="1" dirty="0" smtClean="0">
                <a:solidFill>
                  <a:srgbClr val="0066CC"/>
                </a:solidFill>
                <a:latin typeface="Times New Roman" panose="02020603050405020304" pitchFamily="18" charset="0"/>
                <a:cs typeface="Times New Roman" panose="02020603050405020304" pitchFamily="18" charset="0"/>
              </a:rPr>
              <a:t> culture</a:t>
            </a:r>
            <a:endParaRPr lang="en-US" sz="2800" b="1" dirty="0">
              <a:solidFill>
                <a:srgbClr val="0066CC"/>
              </a:solidFill>
              <a:latin typeface="Times New Roman" panose="02020603050405020304" pitchFamily="18" charset="0"/>
              <a:cs typeface="Times New Roman" panose="02020603050405020304" pitchFamily="18" charset="0"/>
            </a:endParaRPr>
          </a:p>
        </p:txBody>
      </p:sp>
      <p:sp>
        <p:nvSpPr>
          <p:cNvPr id="16" name="左大括号 15"/>
          <p:cNvSpPr/>
          <p:nvPr/>
        </p:nvSpPr>
        <p:spPr>
          <a:xfrm>
            <a:off x="7921487" y="4620495"/>
            <a:ext cx="283716" cy="1481045"/>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7" name="图片 16" descr="9款彩绘箭头贴纸矢量素材"/>
          <p:cNvPicPr>
            <a:picLocks noChangeAspect="1"/>
          </p:cNvPicPr>
          <p:nvPr/>
        </p:nvPicPr>
        <p:blipFill>
          <a:blip r:embed="rId4" cstate="print">
            <a:clrChange>
              <a:clrFrom>
                <a:srgbClr val="CAECED">
                  <a:alpha val="100000"/>
                </a:srgbClr>
              </a:clrFrom>
              <a:clrTo>
                <a:srgbClr val="CAECED">
                  <a:alpha val="100000"/>
                  <a:alpha val="0"/>
                </a:srgbClr>
              </a:clrTo>
            </a:clrChange>
          </a:blip>
          <a:srcRect l="30480" t="39547" r="48997" b="32225"/>
          <a:stretch>
            <a:fillRect/>
          </a:stretch>
        </p:blipFill>
        <p:spPr>
          <a:xfrm rot="12435745" flipV="1">
            <a:off x="7158713" y="5756821"/>
            <a:ext cx="1409847" cy="1413827"/>
          </a:xfrm>
          <a:prstGeom prst="roundRect">
            <a:avLst/>
          </a:prstGeom>
        </p:spPr>
      </p:pic>
      <p:sp>
        <p:nvSpPr>
          <p:cNvPr id="5" name="TextBox 6"/>
          <p:cNvSpPr txBox="1"/>
          <p:nvPr/>
        </p:nvSpPr>
        <p:spPr>
          <a:xfrm>
            <a:off x="8063230" y="3111500"/>
            <a:ext cx="2780665" cy="521970"/>
          </a:xfrm>
          <a:prstGeom prst="rect">
            <a:avLst/>
          </a:prstGeom>
          <a:noFill/>
        </p:spPr>
        <p:txBody>
          <a:bodyPr wrap="square" rtlCol="0">
            <a:spAutoFit/>
          </a:bodyPr>
          <a:lstStyle/>
          <a:p>
            <a:r>
              <a:rPr lang="en-US" sz="2800" b="1" dirty="0" smtClean="0">
                <a:solidFill>
                  <a:srgbClr val="A40052"/>
                </a:solidFill>
                <a:latin typeface="Times New Roman" panose="02020603050405020304" pitchFamily="18" charset="0"/>
                <a:cs typeface="Times New Roman" panose="02020603050405020304" pitchFamily="18" charset="0"/>
              </a:rPr>
              <a:t>hang lanterns</a:t>
            </a:r>
            <a:endParaRPr lang="en-US" sz="2800" b="1" dirty="0" smtClean="0">
              <a:solidFill>
                <a:srgbClr val="A40052"/>
              </a:solidFill>
              <a:latin typeface="Times New Roman" panose="02020603050405020304" pitchFamily="18" charset="0"/>
              <a:cs typeface="Times New Roman" panose="02020603050405020304" pitchFamily="18" charset="0"/>
            </a:endParaRPr>
          </a:p>
        </p:txBody>
      </p:sp>
      <p:sp useBgFill="1">
        <p:nvSpPr>
          <p:cNvPr id="14" name="TextBox 12"/>
          <p:cNvSpPr txBox="1"/>
          <p:nvPr/>
        </p:nvSpPr>
        <p:spPr>
          <a:xfrm>
            <a:off x="2167255" y="5653406"/>
            <a:ext cx="4902200" cy="953135"/>
          </a:xfrm>
          <a:prstGeom prst="rect">
            <a:avLst/>
          </a:prstGeom>
          <a:ln w="3175">
            <a:solidFill>
              <a:schemeClr val="tx1"/>
            </a:solidFill>
            <a:prstDash val="lgDashDotDot"/>
          </a:ln>
        </p:spPr>
        <p:txBody>
          <a:bodyPr wrap="square" rtlCol="0">
            <a:spAutoFit/>
          </a:bodyPr>
          <a:lstStyle/>
          <a:p>
            <a:pPr algn="ctr"/>
            <a:r>
              <a:rPr lang="en-US" altLang="zh-CN" sz="2800" b="1" dirty="0" smtClean="0">
                <a:solidFill>
                  <a:srgbClr val="FF0000"/>
                </a:solidFill>
                <a:latin typeface="Times New Roman" panose="02020603050405020304" pitchFamily="18" charset="0"/>
                <a:cs typeface="Times New Roman" panose="02020603050405020304" pitchFamily="18" charset="0"/>
              </a:rPr>
              <a:t>Make a great contribution to </a:t>
            </a:r>
            <a:r>
              <a:rPr lang="en-US" altLang="zh-CN" sz="2800" b="1" dirty="0" smtClean="0">
                <a:solidFill>
                  <a:srgbClr val="0070C0"/>
                </a:solidFill>
                <a:latin typeface="Times New Roman" panose="02020603050405020304" pitchFamily="18" charset="0"/>
                <a:cs typeface="Times New Roman" panose="02020603050405020304" pitchFamily="18" charset="0"/>
              </a:rPr>
              <a:t>spreading Chinese</a:t>
            </a:r>
            <a:r>
              <a:rPr lang="en-US" sz="2800" b="1" dirty="0" smtClean="0">
                <a:solidFill>
                  <a:srgbClr val="0070C0"/>
                </a:solidFill>
                <a:latin typeface="Times New Roman" panose="02020603050405020304" pitchFamily="18" charset="0"/>
                <a:cs typeface="Times New Roman" panose="02020603050405020304" pitchFamily="18" charset="0"/>
              </a:rPr>
              <a:t> culture</a:t>
            </a:r>
            <a:endParaRPr lang="en-US" sz="2800" b="1" dirty="0" smtClean="0">
              <a:solidFill>
                <a:srgbClr val="0070C0"/>
              </a:solidFill>
              <a:latin typeface="Times New Roman" panose="02020603050405020304" pitchFamily="18" charset="0"/>
              <a:cs typeface="Times New Roman" panose="02020603050405020304" pitchFamily="18" charset="0"/>
            </a:endParaRPr>
          </a:p>
        </p:txBody>
      </p:sp>
      <p:sp useBgFill="1">
        <p:nvSpPr>
          <p:cNvPr id="18" name="文本框 17"/>
          <p:cNvSpPr txBox="1"/>
          <p:nvPr/>
        </p:nvSpPr>
        <p:spPr>
          <a:xfrm>
            <a:off x="8022590" y="1650743"/>
            <a:ext cx="3793680" cy="2153285"/>
          </a:xfrm>
          <a:prstGeom prst="rect">
            <a:avLst/>
          </a:prstGeom>
        </p:spPr>
        <p:txBody>
          <a:bodyPr wrap="square" rtlCol="0">
            <a:spAutoFit/>
          </a:bodyPr>
          <a:lstStyle/>
          <a:p>
            <a:r>
              <a:rPr lang="en-US" altLang="zh-CN" sz="3400" b="1" dirty="0" smtClean="0">
                <a:solidFill>
                  <a:srgbClr val="FF0000"/>
                </a:solidFill>
                <a:latin typeface="Times New Roman" panose="02020603050405020304" pitchFamily="18" charset="0"/>
                <a:cs typeface="Times New Roman" panose="02020603050405020304" pitchFamily="18" charset="0"/>
              </a:rPr>
              <a:t>Chinese traditions to celebrate the Spring Festival </a:t>
            </a:r>
            <a:endParaRPr lang="en-US" altLang="zh-CN" sz="3400" b="1" dirty="0" smtClean="0">
              <a:solidFill>
                <a:srgbClr val="FF0000"/>
              </a:solidFill>
              <a:latin typeface="Times New Roman" panose="02020603050405020304" pitchFamily="18" charset="0"/>
              <a:cs typeface="Times New Roman" panose="02020603050405020304" pitchFamily="18" charset="0"/>
            </a:endParaRPr>
          </a:p>
          <a:p>
            <a:endParaRPr lang="zh-CN" altLang="en-US" sz="3200" b="1" dirty="0"/>
          </a:p>
        </p:txBody>
      </p:sp>
      <p:pic>
        <p:nvPicPr>
          <p:cNvPr id="15" name="图片 14"/>
          <p:cNvPicPr>
            <a:picLocks noChangeAspect="1"/>
          </p:cNvPicPr>
          <p:nvPr/>
        </p:nvPicPr>
        <p:blipFill>
          <a:blip r:embed="rId5" cstate="print">
            <a:clrChange>
              <a:clrFrom>
                <a:srgbClr val="F6F6F6">
                  <a:alpha val="100000"/>
                </a:srgbClr>
              </a:clrFrom>
              <a:clrTo>
                <a:srgbClr val="F6F6F6">
                  <a:alpha val="100000"/>
                  <a:alpha val="0"/>
                </a:srgbClr>
              </a:clrTo>
            </a:clrChange>
          </a:blip>
          <a:stretch>
            <a:fillRect/>
          </a:stretch>
        </p:blipFill>
        <p:spPr>
          <a:xfrm rot="5400000">
            <a:off x="9161357" y="3419117"/>
            <a:ext cx="907116" cy="9422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1)">
                                      <p:cBhvr>
                                        <p:cTn id="54" dur="2000"/>
                                        <p:tgtEl>
                                          <p:spTgt spid="17"/>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heel(1)">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heel(1)">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4"/>
                                        </p:tgtEl>
                                      </p:cBhvr>
                                    </p:cmd>
                                  </p:childTnLst>
                                </p:cTn>
                              </p:par>
                            </p:childTnLst>
                          </p:cTn>
                        </p:par>
                      </p:childTnLst>
                    </p:cTn>
                  </p:par>
                </p:childTnLst>
              </p:cTn>
              <p:nextCondLst>
                <p:cond evt="onClick" delay="0">
                  <p:tgtEl>
                    <p:spTgt spid="4"/>
                  </p:tgtEl>
                </p:cond>
              </p:nextCondLst>
            </p:seq>
            <p:video fullScrn="1">
              <p:cMediaNode vol="60000">
                <p:cTn id="68" fill="remove" display="0">
                  <p:stCondLst>
                    <p:cond delay="indefinite"/>
                  </p:stCondLst>
                </p:cTn>
                <p:tgtEl>
                  <p:spTgt spid="4"/>
                </p:tgtEl>
              </p:cMediaNode>
            </p:video>
          </p:childTnLst>
        </p:cTn>
      </p:par>
    </p:tnLst>
    <p:bldLst>
      <p:bldP spid="3" grpId="0"/>
      <p:bldP spid="7" grpId="0"/>
      <p:bldP spid="9" grpId="0"/>
      <p:bldP spid="6" grpId="0"/>
      <p:bldP spid="8" grpId="0"/>
      <p:bldP spid="10" grpId="0"/>
      <p:bldP spid="12" grpId="0"/>
      <p:bldP spid="13" grpId="0" bldLvl="0" animBg="1"/>
      <p:bldP spid="16" grpId="0" animBg="1"/>
      <p:bldP spid="5" grpId="0"/>
      <p:bldP spid="14" grpId="0" bldLvl="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54152" y="1048188"/>
            <a:ext cx="10683381" cy="1077218"/>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Look at the title and picture below. Predict what the text will be about.</a:t>
            </a:r>
            <a:endParaRPr lang="zh-CN" alt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197915" y="2294251"/>
            <a:ext cx="8649048" cy="1014730"/>
          </a:xfrm>
          <a:prstGeom prst="rect">
            <a:avLst/>
          </a:prstGeom>
          <a:solidFill>
            <a:schemeClr val="accent1">
              <a:lumMod val="40000"/>
              <a:lumOff val="60000"/>
            </a:schemeClr>
          </a:solidFill>
        </p:spPr>
        <p:txBody>
          <a:bodyPr wrap="square" rtlCol="0">
            <a:spAutoFit/>
          </a:bodyPr>
          <a:lstStyle/>
          <a:p>
            <a:pPr algn="ctr"/>
            <a:r>
              <a:rPr lang="en-US" altLang="zh-CN" sz="3000" b="1" dirty="0">
                <a:latin typeface="Arial" panose="020B0604020202020204" pitchFamily="34" charset="0"/>
                <a:ea typeface="华文新魏" panose="02010800040101010101" pitchFamily="2" charset="-122"/>
                <a:cs typeface="Arial" panose="020B0604020202020204" pitchFamily="34" charset="0"/>
              </a:rPr>
              <a:t>THE CHINESE WRITING SYSTEM:</a:t>
            </a:r>
            <a:endParaRPr lang="en-US" altLang="zh-CN" sz="3000" b="1" dirty="0">
              <a:latin typeface="Arial" panose="020B0604020202020204" pitchFamily="34" charset="0"/>
              <a:ea typeface="华文新魏" panose="02010800040101010101" pitchFamily="2" charset="-122"/>
              <a:cs typeface="Arial" panose="020B0604020202020204" pitchFamily="34" charset="0"/>
            </a:endParaRPr>
          </a:p>
          <a:p>
            <a:pPr algn="ctr"/>
            <a:r>
              <a:rPr lang="en-US" altLang="zh-CN" sz="3000" b="1" dirty="0">
                <a:latin typeface="Arial" panose="020B0604020202020204" pitchFamily="34" charset="0"/>
                <a:ea typeface="华文新魏" panose="02010800040101010101" pitchFamily="2" charset="-122"/>
                <a:cs typeface="Arial" panose="020B0604020202020204" pitchFamily="34" charset="0"/>
              </a:rPr>
              <a:t>CONNECTING THE PAST AND THE </a:t>
            </a:r>
            <a:r>
              <a:rPr lang="en-US" altLang="zh-CN" sz="3000" b="1" dirty="0" smtClean="0">
                <a:latin typeface="Arial" panose="020B0604020202020204" pitchFamily="34" charset="0"/>
                <a:ea typeface="华文新魏" panose="02010800040101010101" pitchFamily="2" charset="-122"/>
                <a:cs typeface="Arial" panose="020B0604020202020204" pitchFamily="34" charset="0"/>
              </a:rPr>
              <a:t>PRESENT</a:t>
            </a:r>
            <a:endParaRPr lang="en-US" altLang="zh-CN" sz="3000" b="1" dirty="0">
              <a:latin typeface="Arial" panose="020B0604020202020204" pitchFamily="34" charset="0"/>
              <a:ea typeface="华文新魏" panose="02010800040101010101" pitchFamily="2" charset="-122"/>
              <a:cs typeface="Arial" panose="020B0604020202020204" pitchFamily="34" charset="0"/>
            </a:endParaRPr>
          </a:p>
        </p:txBody>
      </p:sp>
      <p:pic>
        <p:nvPicPr>
          <p:cNvPr id="2050" name="Picture 2" descr="微信图片_2019111411472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22675" y="3430270"/>
            <a:ext cx="5523865" cy="31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
          <p:cNvSpPr txBox="1"/>
          <p:nvPr/>
        </p:nvSpPr>
        <p:spPr>
          <a:xfrm>
            <a:off x="2092422" y="194097"/>
            <a:ext cx="4503420"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ask1 Prediction</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21" name="圆角矩形 20"/>
          <p:cNvSpPr/>
          <p:nvPr/>
        </p:nvSpPr>
        <p:spPr>
          <a:xfrm>
            <a:off x="3317240" y="2294255"/>
            <a:ext cx="6227445" cy="50419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 name="椭圆 3"/>
          <p:cNvSpPr/>
          <p:nvPr/>
        </p:nvSpPr>
        <p:spPr>
          <a:xfrm>
            <a:off x="2150110" y="2620010"/>
            <a:ext cx="8754745" cy="82994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0000"/>
              </a:solidFill>
              <a:effectLst/>
              <a:uLnTx/>
              <a:uFillTx/>
              <a:latin typeface="+mn-lt"/>
              <a:ea typeface="+mn-ea"/>
              <a:cs typeface="+mn-cs"/>
            </a:endParaRPr>
          </a:p>
        </p:txBody>
      </p:sp>
      <p:sp>
        <p:nvSpPr>
          <p:cNvPr id="2" name="圆角矩形 1"/>
          <p:cNvSpPr/>
          <p:nvPr/>
        </p:nvSpPr>
        <p:spPr>
          <a:xfrm>
            <a:off x="617640" y="2237003"/>
            <a:ext cx="1466346" cy="504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Topic </a:t>
            </a:r>
            <a:endParaRPr lang="zh-CN" altLang="en-US" sz="2400" b="1" dirty="0"/>
          </a:p>
        </p:txBody>
      </p:sp>
      <p:sp>
        <p:nvSpPr>
          <p:cNvPr id="11" name="圆角矩形 10"/>
          <p:cNvSpPr/>
          <p:nvPr/>
        </p:nvSpPr>
        <p:spPr>
          <a:xfrm>
            <a:off x="617640" y="2889434"/>
            <a:ext cx="1466346" cy="504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Focus  </a:t>
            </a:r>
            <a:endParaRPr lang="zh-CN" altLang="en-US" sz="2400" b="1" dirty="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4" grpId="0" bldLvl="0" animBg="1"/>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43188"/>
            <a:ext cx="4248153"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ask2 Skimming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1057014" y="889407"/>
            <a:ext cx="10983023" cy="521970"/>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Divide the text into </a:t>
            </a:r>
            <a:r>
              <a:rPr lang="en-US" altLang="zh-CN" sz="2800" b="1" dirty="0" smtClean="0">
                <a:solidFill>
                  <a:srgbClr val="FF0000"/>
                </a:solidFill>
                <a:latin typeface="Times New Roman" panose="02020603050405020304" pitchFamily="18" charset="0"/>
                <a:cs typeface="Times New Roman" panose="02020603050405020304" pitchFamily="18" charset="0"/>
              </a:rPr>
              <a:t>TWO</a:t>
            </a:r>
            <a:r>
              <a:rPr lang="en-US" altLang="zh-CN" sz="2800" b="1" dirty="0" smtClean="0">
                <a:latin typeface="Times New Roman" panose="02020603050405020304" pitchFamily="18" charset="0"/>
                <a:cs typeface="Times New Roman" panose="02020603050405020304" pitchFamily="18" charset="0"/>
              </a:rPr>
              <a:t> parts and find the main idea of each part.</a:t>
            </a:r>
            <a:endParaRPr lang="zh-CN" altLang="en-US" sz="2800" b="1" dirty="0">
              <a:latin typeface="Times New Roman" panose="02020603050405020304" pitchFamily="18" charset="0"/>
              <a:cs typeface="Times New Roman" panose="02020603050405020304" pitchFamily="18" charset="0"/>
            </a:endParaRPr>
          </a:p>
        </p:txBody>
      </p:sp>
      <p:cxnSp>
        <p:nvCxnSpPr>
          <p:cNvPr id="10" name="曲线连接符 9"/>
          <p:cNvCxnSpPr/>
          <p:nvPr/>
        </p:nvCxnSpPr>
        <p:spPr>
          <a:xfrm flipV="1">
            <a:off x="2736329" y="1772192"/>
            <a:ext cx="3120791" cy="1398580"/>
          </a:xfrm>
          <a:prstGeom prst="curvedConnector3">
            <a:avLst>
              <a:gd name="adj1" fmla="val 1614"/>
            </a:avLst>
          </a:prstGeom>
          <a:noFill/>
          <a:ln w="38100" cap="flat" cmpd="sng" algn="ctr">
            <a:solidFill>
              <a:srgbClr val="0070C0"/>
            </a:solidFill>
            <a:prstDash val="solid"/>
            <a:miter lim="800000"/>
          </a:ln>
          <a:effectLst/>
        </p:spPr>
      </p:cxnSp>
      <p:cxnSp>
        <p:nvCxnSpPr>
          <p:cNvPr id="12" name="曲线连接符 11"/>
          <p:cNvCxnSpPr/>
          <p:nvPr/>
        </p:nvCxnSpPr>
        <p:spPr>
          <a:xfrm>
            <a:off x="2736070" y="2900412"/>
            <a:ext cx="3255106" cy="1649009"/>
          </a:xfrm>
          <a:prstGeom prst="curvedConnector3">
            <a:avLst>
              <a:gd name="adj1" fmla="val 3868"/>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40995" y="2390775"/>
            <a:ext cx="2891155" cy="1531620"/>
          </a:xfrm>
          <a:prstGeom prst="ellipse">
            <a:avLst/>
          </a:prstGeom>
          <a:solidFill>
            <a:srgbClr val="7ED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Arial" panose="020B0604020202020204"/>
              <a:ea typeface="微软雅黑" panose="020B0503020204020204" charset="-122"/>
              <a:sym typeface="Arial" panose="020B0604020202020204"/>
            </a:endParaRPr>
          </a:p>
        </p:txBody>
      </p:sp>
      <p:sp>
        <p:nvSpPr>
          <p:cNvPr id="33" name="圆角矩形 32"/>
          <p:cNvSpPr/>
          <p:nvPr/>
        </p:nvSpPr>
        <p:spPr>
          <a:xfrm>
            <a:off x="4343205" y="1530647"/>
            <a:ext cx="2525086" cy="77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Part1</a:t>
            </a:r>
            <a:r>
              <a:rPr lang="en-US" altLang="zh-CN" sz="2400" b="1" dirty="0"/>
              <a:t>(</a:t>
            </a:r>
            <a:r>
              <a:rPr lang="en-US" altLang="zh-CN" sz="2400" b="1" dirty="0" smtClean="0"/>
              <a:t>Para.1)</a:t>
            </a:r>
            <a:endParaRPr lang="zh-CN" altLang="en-US" sz="2400" b="1" dirty="0"/>
          </a:p>
        </p:txBody>
      </p:sp>
      <p:sp>
        <p:nvSpPr>
          <p:cNvPr id="35" name="圆角矩形 34"/>
          <p:cNvSpPr/>
          <p:nvPr/>
        </p:nvSpPr>
        <p:spPr>
          <a:xfrm>
            <a:off x="4450956" y="4082997"/>
            <a:ext cx="2491531" cy="77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Part3</a:t>
            </a:r>
            <a:r>
              <a:rPr lang="en-US" altLang="zh-CN" sz="2400" b="1" dirty="0"/>
              <a:t>(</a:t>
            </a:r>
            <a:r>
              <a:rPr lang="en-US" altLang="zh-CN" sz="2400" b="1" dirty="0" smtClean="0"/>
              <a:t>Para.2-6)</a:t>
            </a:r>
            <a:endParaRPr lang="zh-CN" altLang="en-US" sz="2400" b="1" dirty="0"/>
          </a:p>
        </p:txBody>
      </p:sp>
      <p:sp>
        <p:nvSpPr>
          <p:cNvPr id="36" name="圆角矩形 35"/>
          <p:cNvSpPr/>
          <p:nvPr/>
        </p:nvSpPr>
        <p:spPr>
          <a:xfrm>
            <a:off x="7295625" y="1530144"/>
            <a:ext cx="2768367" cy="70467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t>Topic </a:t>
            </a:r>
            <a:endParaRPr lang="en-US" altLang="zh-CN" sz="2800" b="1" dirty="0" smtClean="0"/>
          </a:p>
        </p:txBody>
      </p:sp>
      <p:sp>
        <p:nvSpPr>
          <p:cNvPr id="38" name="圆角矩形 37"/>
          <p:cNvSpPr/>
          <p:nvPr/>
        </p:nvSpPr>
        <p:spPr>
          <a:xfrm>
            <a:off x="7295515" y="3830955"/>
            <a:ext cx="2919730" cy="127571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bg1"/>
                </a:solidFill>
              </a:rPr>
              <a:t>Development &amp;</a:t>
            </a:r>
            <a:endParaRPr lang="en-US" altLang="zh-CN" sz="2800" b="1" dirty="0" smtClean="0">
              <a:solidFill>
                <a:schemeClr val="bg1"/>
              </a:solidFill>
            </a:endParaRPr>
          </a:p>
          <a:p>
            <a:pPr algn="ctr"/>
            <a:r>
              <a:rPr lang="en-US" altLang="zh-CN" sz="2800" b="1" dirty="0" smtClean="0">
                <a:solidFill>
                  <a:schemeClr val="bg1"/>
                </a:solidFill>
              </a:rPr>
              <a:t> Importance  </a:t>
            </a:r>
            <a:endParaRPr lang="zh-CN" altLang="en-US" sz="2800" b="1" dirty="0">
              <a:solidFill>
                <a:schemeClr val="bg1"/>
              </a:solidFill>
            </a:endParaRPr>
          </a:p>
        </p:txBody>
      </p:sp>
      <p:cxnSp>
        <p:nvCxnSpPr>
          <p:cNvPr id="58" name="肘形连接符 57"/>
          <p:cNvCxnSpPr/>
          <p:nvPr/>
        </p:nvCxnSpPr>
        <p:spPr>
          <a:xfrm rot="5400000">
            <a:off x="8134701" y="3188136"/>
            <a:ext cx="4417132" cy="1073796"/>
          </a:xfrm>
          <a:prstGeom prst="bentConnector3">
            <a:avLst>
              <a:gd name="adj1" fmla="val 99949"/>
            </a:avLst>
          </a:prstGeom>
          <a:ln w="171450">
            <a:solidFill>
              <a:srgbClr val="0099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636905" y="5457190"/>
            <a:ext cx="9169400" cy="891540"/>
          </a:xfrm>
          <a:prstGeom prst="rect">
            <a:avLst/>
          </a:prstGeom>
        </p:spPr>
        <p:txBody>
          <a:bodyPr wrap="square">
            <a:spAutoFit/>
          </a:bodyPr>
          <a:lstStyle/>
          <a:p>
            <a:r>
              <a:rPr lang="en-US" altLang="zh-CN" sz="2800" b="1" dirty="0" smtClean="0">
                <a:latin typeface="Times New Roman" panose="02020603050405020304" pitchFamily="18" charset="0"/>
                <a:cs typeface="Times New Roman" panose="02020603050405020304" pitchFamily="18" charset="0"/>
              </a:rPr>
              <a:t>What’s </a:t>
            </a:r>
            <a:r>
              <a:rPr lang="en-US" altLang="zh-CN" sz="2800" b="1" dirty="0">
                <a:latin typeface="Times New Roman" panose="02020603050405020304" pitchFamily="18" charset="0"/>
                <a:cs typeface="Times New Roman" panose="02020603050405020304" pitchFamily="18" charset="0"/>
              </a:rPr>
              <a:t>the writing style?</a:t>
            </a:r>
            <a:endParaRPr lang="en-US" altLang="zh-CN" sz="2800" b="1" dirty="0">
              <a:latin typeface="Times New Roman" panose="02020603050405020304" pitchFamily="18" charset="0"/>
              <a:cs typeface="Times New Roman" panose="02020603050405020304" pitchFamily="18" charset="0"/>
            </a:endParaRPr>
          </a:p>
          <a:p>
            <a:r>
              <a:rPr lang="en-US" altLang="zh-CN" sz="2400" b="1" dirty="0" err="1" smtClean="0">
                <a:latin typeface="Times New Roman" panose="02020603050405020304" pitchFamily="18" charset="0"/>
                <a:cs typeface="Times New Roman" panose="02020603050405020304" pitchFamily="18" charset="0"/>
              </a:rPr>
              <a:t>A</a:t>
            </a:r>
            <a:r>
              <a:rPr lang="en-US" altLang="zh-CN" sz="2400" b="1" dirty="0" err="1">
                <a:latin typeface="Times New Roman" panose="02020603050405020304" pitchFamily="18" charset="0"/>
                <a:cs typeface="Times New Roman" panose="02020603050405020304" pitchFamily="18" charset="0"/>
              </a:rPr>
              <a:t>.</a:t>
            </a:r>
            <a:r>
              <a:rPr lang="en-US" altLang="zh-CN" sz="2400" b="1" dirty="0" err="1" smtClean="0">
                <a:latin typeface="Times New Roman" panose="02020603050405020304" pitchFamily="18" charset="0"/>
                <a:cs typeface="Times New Roman" panose="02020603050405020304" pitchFamily="18" charset="0"/>
              </a:rPr>
              <a:t>Narration</a:t>
            </a:r>
            <a:r>
              <a:rPr lang="en-US" altLang="zh-CN" sz="2400" b="1" dirty="0" smtClean="0">
                <a:latin typeface="Times New Roman" panose="02020603050405020304" pitchFamily="18" charset="0"/>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叙述文</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B.Description</a:t>
            </a:r>
            <a:r>
              <a:rPr lang="en-US" altLang="zh-CN" sz="2400" b="1" dirty="0" smtClean="0">
                <a:latin typeface="Times New Roman" panose="02020603050405020304" pitchFamily="18" charset="0"/>
                <a:cs typeface="Times New Roman" panose="02020603050405020304" pitchFamily="18" charset="0"/>
              </a:rPr>
              <a:t>(</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描述文</a:t>
            </a:r>
            <a:r>
              <a:rPr lang="en-US" altLang="zh-CN" sz="2400" b="1" dirty="0" smtClean="0">
                <a:latin typeface="Times New Roman" panose="02020603050405020304" pitchFamily="18" charset="0"/>
                <a:cs typeface="Times New Roman" panose="02020603050405020304" pitchFamily="18" charset="0"/>
              </a:rPr>
              <a:t>)   </a:t>
            </a:r>
            <a:r>
              <a:rPr lang="en-US" altLang="zh-CN" sz="2400" b="1" dirty="0" err="1" smtClean="0">
                <a:latin typeface="Times New Roman" panose="02020603050405020304" pitchFamily="18" charset="0"/>
                <a:cs typeface="Times New Roman" panose="02020603050405020304" pitchFamily="18" charset="0"/>
              </a:rPr>
              <a:t>C.Exposition</a:t>
            </a:r>
            <a:r>
              <a:rPr lang="en-US" altLang="zh-CN" sz="2400" b="1" dirty="0" smtClean="0">
                <a:latin typeface="Times New Roman" panose="02020603050405020304" pitchFamily="18" charset="0"/>
                <a:cs typeface="Times New Roman" panose="02020603050405020304" pitchFamily="18" charset="0"/>
              </a:rPr>
              <a:t> (</a:t>
            </a:r>
            <a:r>
              <a:rPr lang="zh-CN" altLang="en-US" sz="2400" b="1" dirty="0">
                <a:latin typeface="楷体" panose="02010609060101010101" pitchFamily="49" charset="-122"/>
                <a:ea typeface="楷体" panose="02010609060101010101" pitchFamily="49" charset="-122"/>
                <a:cs typeface="Times New Roman" panose="02020603050405020304" pitchFamily="18" charset="0"/>
              </a:rPr>
              <a:t>说明</a:t>
            </a:r>
            <a:r>
              <a:rPr lang="zh-CN" altLang="en-US" sz="2400" b="1" dirty="0" smtClean="0">
                <a:latin typeface="楷体" panose="02010609060101010101" pitchFamily="49" charset="-122"/>
                <a:ea typeface="楷体" panose="02010609060101010101" pitchFamily="49" charset="-122"/>
                <a:cs typeface="Times New Roman" panose="02020603050405020304" pitchFamily="18" charset="0"/>
              </a:rPr>
              <a:t>文</a:t>
            </a:r>
            <a:r>
              <a:rPr lang="en-US" altLang="zh-CN" sz="2400" b="1" dirty="0" smtClean="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p:txBody>
      </p:sp>
      <p:sp>
        <p:nvSpPr>
          <p:cNvPr id="83" name="Freeform 27"/>
          <p:cNvSpPr/>
          <p:nvPr/>
        </p:nvSpPr>
        <p:spPr bwMode="auto">
          <a:xfrm>
            <a:off x="6720015" y="5819374"/>
            <a:ext cx="759558" cy="529559"/>
          </a:xfrm>
          <a:custGeom>
            <a:avLst/>
            <a:gdLst>
              <a:gd name="T0" fmla="*/ 224622 w 81"/>
              <a:gd name="T1" fmla="*/ 0 h 58"/>
              <a:gd name="T2" fmla="*/ 206160 w 81"/>
              <a:gd name="T3" fmla="*/ 9197 h 58"/>
              <a:gd name="T4" fmla="*/ 98464 w 81"/>
              <a:gd name="T5" fmla="*/ 119555 h 58"/>
              <a:gd name="T6" fmla="*/ 43078 w 81"/>
              <a:gd name="T7" fmla="*/ 70507 h 58"/>
              <a:gd name="T8" fmla="*/ 27693 w 81"/>
              <a:gd name="T9" fmla="*/ 61310 h 58"/>
              <a:gd name="T10" fmla="*/ 9231 w 81"/>
              <a:gd name="T11" fmla="*/ 70507 h 58"/>
              <a:gd name="T12" fmla="*/ 9231 w 81"/>
              <a:gd name="T13" fmla="*/ 104228 h 58"/>
              <a:gd name="T14" fmla="*/ 76925 w 81"/>
              <a:gd name="T15" fmla="*/ 165538 h 58"/>
              <a:gd name="T16" fmla="*/ 83079 w 81"/>
              <a:gd name="T17" fmla="*/ 171669 h 58"/>
              <a:gd name="T18" fmla="*/ 89233 w 81"/>
              <a:gd name="T19" fmla="*/ 174734 h 58"/>
              <a:gd name="T20" fmla="*/ 98464 w 81"/>
              <a:gd name="T21" fmla="*/ 177800 h 58"/>
              <a:gd name="T22" fmla="*/ 98464 w 81"/>
              <a:gd name="T23" fmla="*/ 177800 h 58"/>
              <a:gd name="T24" fmla="*/ 98464 w 81"/>
              <a:gd name="T25" fmla="*/ 177800 h 58"/>
              <a:gd name="T26" fmla="*/ 110772 w 81"/>
              <a:gd name="T27" fmla="*/ 174734 h 58"/>
              <a:gd name="T28" fmla="*/ 120003 w 81"/>
              <a:gd name="T29" fmla="*/ 168603 h 58"/>
              <a:gd name="T30" fmla="*/ 123080 w 81"/>
              <a:gd name="T31" fmla="*/ 165538 h 58"/>
              <a:gd name="T32" fmla="*/ 123080 w 81"/>
              <a:gd name="T33" fmla="*/ 165538 h 58"/>
              <a:gd name="T34" fmla="*/ 240007 w 81"/>
              <a:gd name="T35" fmla="*/ 42917 h 58"/>
              <a:gd name="T36" fmla="*/ 240007 w 81"/>
              <a:gd name="T37" fmla="*/ 9197 h 58"/>
              <a:gd name="T38" fmla="*/ 224622 w 81"/>
              <a:gd name="T39" fmla="*/ 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58">
                <a:moveTo>
                  <a:pt x="73" y="0"/>
                </a:moveTo>
                <a:cubicBezTo>
                  <a:pt x="71" y="0"/>
                  <a:pt x="69" y="1"/>
                  <a:pt x="67" y="3"/>
                </a:cubicBezTo>
                <a:cubicBezTo>
                  <a:pt x="32" y="39"/>
                  <a:pt x="32" y="39"/>
                  <a:pt x="32" y="39"/>
                </a:cubicBezTo>
                <a:cubicBezTo>
                  <a:pt x="14" y="23"/>
                  <a:pt x="14" y="23"/>
                  <a:pt x="14" y="23"/>
                </a:cubicBezTo>
                <a:cubicBezTo>
                  <a:pt x="13" y="21"/>
                  <a:pt x="11" y="20"/>
                  <a:pt x="9" y="20"/>
                </a:cubicBezTo>
                <a:cubicBezTo>
                  <a:pt x="7" y="20"/>
                  <a:pt x="5" y="21"/>
                  <a:pt x="3" y="23"/>
                </a:cubicBezTo>
                <a:cubicBezTo>
                  <a:pt x="0" y="26"/>
                  <a:pt x="0" y="31"/>
                  <a:pt x="3" y="34"/>
                </a:cubicBezTo>
                <a:cubicBezTo>
                  <a:pt x="25" y="54"/>
                  <a:pt x="25" y="54"/>
                  <a:pt x="25" y="54"/>
                </a:cubicBezTo>
                <a:cubicBezTo>
                  <a:pt x="25" y="54"/>
                  <a:pt x="26" y="55"/>
                  <a:pt x="27" y="56"/>
                </a:cubicBezTo>
                <a:cubicBezTo>
                  <a:pt x="27" y="56"/>
                  <a:pt x="28" y="56"/>
                  <a:pt x="29" y="57"/>
                </a:cubicBezTo>
                <a:cubicBezTo>
                  <a:pt x="30" y="57"/>
                  <a:pt x="31" y="58"/>
                  <a:pt x="32" y="58"/>
                </a:cubicBezTo>
                <a:cubicBezTo>
                  <a:pt x="32" y="58"/>
                  <a:pt x="32" y="58"/>
                  <a:pt x="32" y="58"/>
                </a:cubicBezTo>
                <a:cubicBezTo>
                  <a:pt x="32" y="58"/>
                  <a:pt x="32" y="58"/>
                  <a:pt x="32" y="58"/>
                </a:cubicBezTo>
                <a:cubicBezTo>
                  <a:pt x="34" y="58"/>
                  <a:pt x="35" y="57"/>
                  <a:pt x="36" y="57"/>
                </a:cubicBezTo>
                <a:cubicBezTo>
                  <a:pt x="37" y="56"/>
                  <a:pt x="38" y="56"/>
                  <a:pt x="39" y="55"/>
                </a:cubicBezTo>
                <a:cubicBezTo>
                  <a:pt x="39" y="55"/>
                  <a:pt x="40" y="54"/>
                  <a:pt x="40" y="54"/>
                </a:cubicBezTo>
                <a:cubicBezTo>
                  <a:pt x="40" y="54"/>
                  <a:pt x="40" y="54"/>
                  <a:pt x="40" y="54"/>
                </a:cubicBezTo>
                <a:cubicBezTo>
                  <a:pt x="78" y="14"/>
                  <a:pt x="78" y="14"/>
                  <a:pt x="78" y="14"/>
                </a:cubicBezTo>
                <a:cubicBezTo>
                  <a:pt x="81" y="11"/>
                  <a:pt x="81" y="6"/>
                  <a:pt x="78" y="3"/>
                </a:cubicBezTo>
                <a:cubicBezTo>
                  <a:pt x="77" y="1"/>
                  <a:pt x="75" y="0"/>
                  <a:pt x="73" y="0"/>
                </a:cubicBezTo>
              </a:path>
            </a:pathLst>
          </a:custGeom>
          <a:solidFill>
            <a:srgbClr val="FF0000"/>
          </a:solidFill>
          <a:ln>
            <a:noFill/>
          </a:ln>
        </p:spPr>
        <p:txBody>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0000"/>
              </a:solidFill>
              <a:effectLst/>
              <a:uLnTx/>
              <a:uFillTx/>
              <a:latin typeface="Calibri" panose="020F0502020204030204" pitchFamily="34" charset="0"/>
              <a:ea typeface="宋体" panose="02010600030101010101" pitchFamily="2" charset="-122"/>
            </a:endParaRPr>
          </a:p>
        </p:txBody>
      </p:sp>
      <p:sp>
        <p:nvSpPr>
          <p:cNvPr id="2" name="TextBox 1"/>
          <p:cNvSpPr txBox="1"/>
          <p:nvPr/>
        </p:nvSpPr>
        <p:spPr>
          <a:xfrm>
            <a:off x="464185" y="2588260"/>
            <a:ext cx="2710180" cy="953135"/>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   The Chinese Writing System</a:t>
            </a:r>
            <a:endParaRPr lang="zh-CN" altLang="en-US" sz="2800" b="1"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33" grpId="0" bldLvl="0" animBg="1"/>
      <p:bldP spid="35" grpId="0" bldLvl="0" animBg="1"/>
      <p:bldP spid="36" grpId="0" bldLvl="0" animBg="1"/>
      <p:bldP spid="38" grpId="0" bldLvl="0" animBg="1"/>
      <p:bldP spid="68" grpId="0"/>
      <p:bldP spid="83" grpId="0" bldLvl="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1798039" y="460066"/>
            <a:ext cx="4214001"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5" name="TextBox 4"/>
          <p:cNvSpPr txBox="1"/>
          <p:nvPr/>
        </p:nvSpPr>
        <p:spPr>
          <a:xfrm>
            <a:off x="955441" y="1918211"/>
            <a:ext cx="10763075" cy="1815882"/>
          </a:xfrm>
          <a:prstGeom prst="rect">
            <a:avLst/>
          </a:prstGeom>
          <a:noFill/>
        </p:spPr>
        <p:txBody>
          <a:bodyPr wrap="square" rtlCol="0">
            <a:spAutoFit/>
          </a:bodyPr>
          <a:lstStyle/>
          <a:p>
            <a:r>
              <a:rPr lang="zh-CN" altLang="en-US" sz="2800" dirty="0" smtClean="0">
                <a:solidFill>
                  <a:schemeClr val="bg1">
                    <a:lumMod val="50000"/>
                  </a:schemeClr>
                </a:solidFill>
                <a:latin typeface="Times New Roman" panose="02020603050405020304" pitchFamily="18" charset="0"/>
                <a:cs typeface="Times New Roman" panose="02020603050405020304" pitchFamily="18" charset="0"/>
              </a:rPr>
              <a:t>①</a:t>
            </a:r>
            <a:r>
              <a:rPr lang="en-US" altLang="zh-CN" sz="2800" dirty="0" smtClean="0">
                <a:solidFill>
                  <a:schemeClr val="bg1">
                    <a:lumMod val="50000"/>
                  </a:schemeClr>
                </a:solidFill>
                <a:latin typeface="Times New Roman" panose="02020603050405020304" pitchFamily="18" charset="0"/>
                <a:cs typeface="Times New Roman" panose="02020603050405020304" pitchFamily="18" charset="0"/>
              </a:rPr>
              <a:t>China </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is widely known for its ancient </a:t>
            </a:r>
            <a:r>
              <a:rPr lang="en-US" altLang="zh-CN" sz="2800" dirty="0" err="1">
                <a:solidFill>
                  <a:schemeClr val="bg1">
                    <a:lumMod val="50000"/>
                  </a:schemeClr>
                </a:solidFill>
                <a:latin typeface="Times New Roman" panose="02020603050405020304" pitchFamily="18" charset="0"/>
                <a:cs typeface="Times New Roman" panose="02020603050405020304" pitchFamily="18" charset="0"/>
              </a:rPr>
              <a:t>civilisation</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 which has </a:t>
            </a:r>
            <a:endParaRPr lang="en-US" altLang="zh-CN" sz="2800" dirty="0" smtClean="0">
              <a:solidFill>
                <a:schemeClr val="bg1">
                  <a:lumMod val="50000"/>
                </a:schemeClr>
              </a:solidFill>
              <a:latin typeface="Times New Roman" panose="02020603050405020304" pitchFamily="18" charset="0"/>
              <a:cs typeface="Times New Roman" panose="02020603050405020304" pitchFamily="18" charset="0"/>
            </a:endParaRPr>
          </a:p>
          <a:p>
            <a:r>
              <a:rPr lang="en-US" altLang="zh-CN" sz="2800" dirty="0" smtClean="0">
                <a:solidFill>
                  <a:schemeClr val="bg1">
                    <a:lumMod val="50000"/>
                  </a:schemeClr>
                </a:solidFill>
                <a:latin typeface="Times New Roman" panose="02020603050405020304" pitchFamily="18" charset="0"/>
                <a:cs typeface="Times New Roman" panose="02020603050405020304" pitchFamily="18" charset="0"/>
              </a:rPr>
              <a:t>continued </a:t>
            </a:r>
            <a:r>
              <a:rPr lang="en-US" altLang="zh-CN" sz="2800" dirty="0">
                <a:solidFill>
                  <a:schemeClr val="bg1">
                    <a:lumMod val="50000"/>
                  </a:schemeClr>
                </a:solidFill>
                <a:latin typeface="Times New Roman" panose="02020603050405020304" pitchFamily="18" charset="0"/>
                <a:cs typeface="Times New Roman" panose="02020603050405020304" pitchFamily="18" charset="0"/>
              </a:rPr>
              <a:t>all the way through into modern times, despite the many ups and downs in its history. There are many reasons why this has been possible, but one of the main factors has been the Chinese writing system.</a:t>
            </a:r>
            <a:endParaRPr lang="zh-CN" altLang="en-US" sz="28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6" name="圆角矩形 15"/>
          <p:cNvSpPr/>
          <p:nvPr/>
        </p:nvSpPr>
        <p:spPr>
          <a:xfrm>
            <a:off x="5662259" y="460065"/>
            <a:ext cx="2768367"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Part1 Topic </a:t>
            </a:r>
            <a:endParaRPr lang="zh-CN" altLang="en-US" sz="3200" b="1" dirty="0"/>
          </a:p>
        </p:txBody>
      </p:sp>
      <p:sp>
        <p:nvSpPr>
          <p:cNvPr id="9" name="圆角矩形 8"/>
          <p:cNvSpPr/>
          <p:nvPr/>
        </p:nvSpPr>
        <p:spPr>
          <a:xfrm>
            <a:off x="8430626" y="1974296"/>
            <a:ext cx="964734" cy="469784"/>
          </a:xfrm>
          <a:prstGeom prst="roundRect">
            <a:avLst/>
          </a:prstGeom>
          <a:solidFill>
            <a:srgbClr val="FF00FF">
              <a:alpha val="26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上弧形箭头 16"/>
          <p:cNvSpPr/>
          <p:nvPr/>
        </p:nvSpPr>
        <p:spPr>
          <a:xfrm flipH="1">
            <a:off x="6897470" y="1492166"/>
            <a:ext cx="1761686" cy="494950"/>
          </a:xfrm>
          <a:prstGeom prst="curvedDownArrow">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TextBox 17"/>
          <p:cNvSpPr txBox="1"/>
          <p:nvPr/>
        </p:nvSpPr>
        <p:spPr>
          <a:xfrm>
            <a:off x="5610812" y="1918211"/>
            <a:ext cx="3229764" cy="523220"/>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ancient </a:t>
            </a:r>
            <a:r>
              <a:rPr lang="en-US" altLang="zh-CN" sz="2800" dirty="0" err="1" smtClean="0">
                <a:latin typeface="Times New Roman" panose="02020603050405020304" pitchFamily="18" charset="0"/>
                <a:cs typeface="Times New Roman" panose="02020603050405020304" pitchFamily="18" charset="0"/>
              </a:rPr>
              <a:t>civilisation</a:t>
            </a:r>
            <a:endParaRPr lang="zh-CN" altLang="en-US" dirty="0"/>
          </a:p>
        </p:txBody>
      </p:sp>
      <p:sp>
        <p:nvSpPr>
          <p:cNvPr id="19" name="圆角矩形 18"/>
          <p:cNvSpPr/>
          <p:nvPr/>
        </p:nvSpPr>
        <p:spPr>
          <a:xfrm>
            <a:off x="955441" y="2373120"/>
            <a:ext cx="7064163" cy="503339"/>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左弧形箭头 19"/>
          <p:cNvSpPr/>
          <p:nvPr/>
        </p:nvSpPr>
        <p:spPr>
          <a:xfrm>
            <a:off x="121673" y="2576027"/>
            <a:ext cx="805180" cy="1848485"/>
          </a:xfrm>
          <a:prstGeom prst="curvedRightArrow">
            <a:avLst>
              <a:gd name="adj1" fmla="val 25000"/>
              <a:gd name="adj2" fmla="val 51340"/>
              <a:gd name="adj3" fmla="val 19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角矩形 20"/>
          <p:cNvSpPr/>
          <p:nvPr/>
        </p:nvSpPr>
        <p:spPr>
          <a:xfrm>
            <a:off x="926853" y="4003769"/>
            <a:ext cx="3804558" cy="58722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latin typeface="Times New Roman" panose="02020603050405020304" pitchFamily="18" charset="0"/>
                <a:cs typeface="Times New Roman" panose="02020603050405020304" pitchFamily="18" charset="0"/>
              </a:rPr>
              <a:t>passed down/survived</a:t>
            </a:r>
            <a:endParaRPr lang="zh-CN" altLang="en-US" sz="2800" b="1" dirty="0">
              <a:solidFill>
                <a:schemeClr val="tx1"/>
              </a:solidFill>
              <a:latin typeface="Times New Roman" panose="02020603050405020304" pitchFamily="18" charset="0"/>
              <a:cs typeface="Times New Roman" panose="02020603050405020304" pitchFamily="18" charset="0"/>
            </a:endParaRPr>
          </a:p>
        </p:txBody>
      </p:sp>
      <p:pic>
        <p:nvPicPr>
          <p:cNvPr id="24" name="图片 23" descr="9款彩绘箭头贴纸矢量素材"/>
          <p:cNvPicPr>
            <a:picLocks noChangeAspect="1"/>
          </p:cNvPicPr>
          <p:nvPr/>
        </p:nvPicPr>
        <p:blipFill>
          <a:blip r:embed="rId1" cstate="print">
            <a:clrChange>
              <a:clrFrom>
                <a:srgbClr val="CAECED">
                  <a:alpha val="100000"/>
                </a:srgbClr>
              </a:clrFrom>
              <a:clrTo>
                <a:srgbClr val="CAECED">
                  <a:alpha val="100000"/>
                  <a:alpha val="0"/>
                </a:srgbClr>
              </a:clrTo>
            </a:clrChange>
          </a:blip>
          <a:srcRect l="30480" t="39547" r="48997" b="32225"/>
          <a:stretch>
            <a:fillRect/>
          </a:stretch>
        </p:blipFill>
        <p:spPr>
          <a:xfrm>
            <a:off x="2012665" y="4500695"/>
            <a:ext cx="1092839" cy="1250950"/>
          </a:xfrm>
          <a:prstGeom prst="roundRect">
            <a:avLst/>
          </a:prstGeom>
        </p:spPr>
      </p:pic>
      <p:sp>
        <p:nvSpPr>
          <p:cNvPr id="27" name="TextBox 26"/>
          <p:cNvSpPr txBox="1"/>
          <p:nvPr/>
        </p:nvSpPr>
        <p:spPr>
          <a:xfrm>
            <a:off x="3091597" y="5052103"/>
            <a:ext cx="7611745" cy="521970"/>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Why can Chinese ancient </a:t>
            </a:r>
            <a:r>
              <a:rPr lang="en-US" altLang="zh-CN" sz="2800" b="1" dirty="0" err="1" smtClean="0">
                <a:latin typeface="Times New Roman" panose="02020603050405020304" pitchFamily="18" charset="0"/>
                <a:cs typeface="Times New Roman" panose="02020603050405020304" pitchFamily="18" charset="0"/>
              </a:rPr>
              <a:t>civilisation</a:t>
            </a:r>
            <a:r>
              <a:rPr lang="en-US" altLang="zh-CN" sz="2800" b="1" dirty="0" smtClean="0">
                <a:latin typeface="Times New Roman" panose="02020603050405020304" pitchFamily="18" charset="0"/>
                <a:cs typeface="Times New Roman" panose="02020603050405020304" pitchFamily="18" charset="0"/>
              </a:rPr>
              <a:t> pass down?</a:t>
            </a:r>
            <a:endParaRPr lang="zh-CN" altLang="en-US" sz="2800" b="1" dirty="0">
              <a:latin typeface="Times New Roman" panose="02020603050405020304" pitchFamily="18" charset="0"/>
              <a:cs typeface="Times New Roman" panose="02020603050405020304" pitchFamily="18" charset="0"/>
            </a:endParaRPr>
          </a:p>
        </p:txBody>
      </p:sp>
      <p:cxnSp>
        <p:nvCxnSpPr>
          <p:cNvPr id="29" name="直接连接符 28"/>
          <p:cNvCxnSpPr/>
          <p:nvPr/>
        </p:nvCxnSpPr>
        <p:spPr>
          <a:xfrm>
            <a:off x="2959892" y="3655239"/>
            <a:ext cx="8531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cstate="print">
            <a:clrChange>
              <a:clrFrom>
                <a:srgbClr val="F6F6F6">
                  <a:alpha val="100000"/>
                </a:srgbClr>
              </a:clrFrom>
              <a:clrTo>
                <a:srgbClr val="F6F6F6">
                  <a:alpha val="100000"/>
                  <a:alpha val="0"/>
                </a:srgbClr>
              </a:clrTo>
            </a:clrChange>
          </a:blip>
          <a:stretch>
            <a:fillRect/>
          </a:stretch>
        </p:blipFill>
        <p:spPr>
          <a:xfrm rot="16200000">
            <a:off x="5985197" y="3923483"/>
            <a:ext cx="1556561" cy="1021072"/>
          </a:xfrm>
          <a:prstGeom prst="rect">
            <a:avLst/>
          </a:prstGeom>
        </p:spPr>
      </p:pic>
      <p:sp>
        <p:nvSpPr>
          <p:cNvPr id="2" name="椭圆 1"/>
          <p:cNvSpPr/>
          <p:nvPr/>
        </p:nvSpPr>
        <p:spPr>
          <a:xfrm>
            <a:off x="2306955" y="3199765"/>
            <a:ext cx="592455" cy="599440"/>
          </a:xfrm>
          <a:prstGeom prst="ellipse">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7"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7" grpId="0" bldLvl="0" animBg="1"/>
      <p:bldP spid="18" grpId="0"/>
      <p:bldP spid="19" grpId="0" bldLvl="0" animBg="1"/>
      <p:bldP spid="20" grpId="0" bldLvl="0" animBg="1"/>
      <p:bldP spid="21" grpId="0" bldLvl="0" animBg="1"/>
      <p:bldP spid="27" grpId="0"/>
      <p:bldP spid="2" grpId="0" animBg="1"/>
      <p:bldP spid="2" grpId="1" animBg="1"/>
      <p:bldP spid="2" grpId="2" animBg="1"/>
      <p:bldP spid="2" grpId="3" animBg="1"/>
      <p:bldP spid="2" grpId="4" animBg="1"/>
      <p:bldP spid="2" grpId="5" animBg="1"/>
      <p:bldP spid="2" grpId="6" animBg="1"/>
      <p:bldP spid="2" grpId="7"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712426" y="210470"/>
            <a:ext cx="2994870"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Development</a:t>
            </a:r>
            <a:endParaRPr lang="zh-CN" altLang="en-US" sz="3200" b="1" dirty="0"/>
          </a:p>
        </p:txBody>
      </p:sp>
      <p:grpSp>
        <p:nvGrpSpPr>
          <p:cNvPr id="8" name="组合 7"/>
          <p:cNvGrpSpPr/>
          <p:nvPr/>
        </p:nvGrpSpPr>
        <p:grpSpPr>
          <a:xfrm>
            <a:off x="4815604" y="3912965"/>
            <a:ext cx="4185976" cy="227980"/>
            <a:chOff x="1003836" y="3620876"/>
            <a:chExt cx="10614423" cy="109817"/>
          </a:xfrm>
        </p:grpSpPr>
        <p:cxnSp>
          <p:nvCxnSpPr>
            <p:cNvPr id="9" name="直接连接符 8"/>
            <p:cNvCxnSpPr/>
            <p:nvPr/>
          </p:nvCxnSpPr>
          <p:spPr>
            <a:xfrm>
              <a:off x="1074228" y="3675786"/>
              <a:ext cx="10544031" cy="0"/>
            </a:xfrm>
            <a:prstGeom prst="line">
              <a:avLst/>
            </a:prstGeom>
            <a:ln w="57150">
              <a:solidFill>
                <a:srgbClr val="222A35"/>
              </a:solidFill>
              <a:headEnd w="lg" len="lg"/>
              <a:tailEnd type="stealth"/>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1003836" y="3620876"/>
              <a:ext cx="109817" cy="109817"/>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TextBox 1"/>
          <p:cNvSpPr txBox="1"/>
          <p:nvPr/>
        </p:nvSpPr>
        <p:spPr>
          <a:xfrm>
            <a:off x="1770077" y="1300293"/>
            <a:ext cx="9353725" cy="583565"/>
          </a:xfrm>
          <a:prstGeom prst="rect">
            <a:avLst/>
          </a:prstGeom>
          <a:noFill/>
        </p:spPr>
        <p:txBody>
          <a:bodyPr wrap="square" rtlCol="0">
            <a:spAutoFit/>
          </a:bodyPr>
          <a:lstStyle/>
          <a:p>
            <a:r>
              <a:rPr lang="en-US" altLang="zh-CN" sz="3200" b="1" dirty="0" smtClean="0">
                <a:latin typeface="Times New Roman" panose="02020603050405020304" pitchFamily="18" charset="0"/>
                <a:cs typeface="Times New Roman" panose="02020603050405020304" pitchFamily="18" charset="0"/>
              </a:rPr>
              <a:t>How did the Chinese writing system develop?</a:t>
            </a:r>
            <a:endParaRPr lang="zh-CN" altLang="en-US" sz="3200" b="1" dirty="0">
              <a:latin typeface="Times New Roman" panose="02020603050405020304" pitchFamily="18" charset="0"/>
              <a:cs typeface="Times New Roman" panose="02020603050405020304" pitchFamily="18" charset="0"/>
            </a:endParaRPr>
          </a:p>
        </p:txBody>
      </p:sp>
      <p:sp>
        <p:nvSpPr>
          <p:cNvPr id="3" name="文本框 1"/>
          <p:cNvSpPr txBox="1"/>
          <p:nvPr/>
        </p:nvSpPr>
        <p:spPr>
          <a:xfrm>
            <a:off x="2019019" y="160346"/>
            <a:ext cx="4214001"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300" y="2297010"/>
            <a:ext cx="4786184" cy="3459890"/>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21636" t="10797" r="26026" b="6353"/>
          <a:stretch>
            <a:fillRect/>
          </a:stretch>
        </p:blipFill>
        <p:spPr>
          <a:xfrm>
            <a:off x="9001580" y="2012896"/>
            <a:ext cx="3014379" cy="4453807"/>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932771" y="148553"/>
            <a:ext cx="2994870" cy="5958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Development</a:t>
            </a:r>
            <a:endParaRPr lang="zh-CN" altLang="en-US" sz="3200" b="1" dirty="0"/>
          </a:p>
        </p:txBody>
      </p:sp>
      <p:sp>
        <p:nvSpPr>
          <p:cNvPr id="23" name="矩形 22"/>
          <p:cNvSpPr/>
          <p:nvPr/>
        </p:nvSpPr>
        <p:spPr>
          <a:xfrm>
            <a:off x="1674145" y="1281551"/>
            <a:ext cx="3691890" cy="3643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rPr>
              <a:t>Several thousand years ago</a:t>
            </a:r>
            <a:endParaRPr lang="en-US" sz="2000" b="1" dirty="0">
              <a:solidFill>
                <a:schemeClr val="tx1">
                  <a:lumMod val="95000"/>
                  <a:lumOff val="5000"/>
                </a:schemeClr>
              </a:solidFill>
            </a:endParaRPr>
          </a:p>
        </p:txBody>
      </p:sp>
      <p:sp>
        <p:nvSpPr>
          <p:cNvPr id="24" name="文本框 1"/>
          <p:cNvSpPr txBox="1"/>
          <p:nvPr/>
        </p:nvSpPr>
        <p:spPr>
          <a:xfrm>
            <a:off x="1863273" y="79124"/>
            <a:ext cx="4214001"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26" name="矩形 25"/>
          <p:cNvSpPr/>
          <p:nvPr/>
        </p:nvSpPr>
        <p:spPr>
          <a:xfrm>
            <a:off x="7259852" y="1633823"/>
            <a:ext cx="3029207" cy="38054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rPr>
              <a:t>By the Shang Dynasty</a:t>
            </a:r>
            <a:endParaRPr lang="en-US" sz="2000" b="1" dirty="0">
              <a:solidFill>
                <a:schemeClr val="tx1">
                  <a:lumMod val="95000"/>
                  <a:lumOff val="5000"/>
                </a:schemeClr>
              </a:solidFill>
            </a:endParaRPr>
          </a:p>
        </p:txBody>
      </p:sp>
      <p:sp>
        <p:nvSpPr>
          <p:cNvPr id="32" name="矩形 31"/>
          <p:cNvSpPr/>
          <p:nvPr/>
        </p:nvSpPr>
        <p:spPr>
          <a:xfrm>
            <a:off x="2661153" y="4328199"/>
            <a:ext cx="1591203" cy="49911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rPr>
              <a:t>Today </a:t>
            </a:r>
            <a:endParaRPr lang="en-US" sz="2200" b="1" dirty="0">
              <a:solidFill>
                <a:schemeClr val="tx1">
                  <a:lumMod val="95000"/>
                  <a:lumOff val="5000"/>
                </a:schemeClr>
              </a:solidFill>
            </a:endParaRPr>
          </a:p>
        </p:txBody>
      </p:sp>
      <p:sp>
        <p:nvSpPr>
          <p:cNvPr id="33" name="矩形 32"/>
          <p:cNvSpPr/>
          <p:nvPr/>
        </p:nvSpPr>
        <p:spPr>
          <a:xfrm>
            <a:off x="8927642" y="3251800"/>
            <a:ext cx="2712424" cy="471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rPr>
              <a:t>The Qin Dynasty</a:t>
            </a:r>
            <a:endParaRPr lang="en-US" sz="2200" b="1" dirty="0">
              <a:solidFill>
                <a:schemeClr val="tx1">
                  <a:lumMod val="95000"/>
                  <a:lumOff val="5000"/>
                </a:schemeClr>
              </a:solidFill>
            </a:endParaRPr>
          </a:p>
        </p:txBody>
      </p:sp>
      <p:sp>
        <p:nvSpPr>
          <p:cNvPr id="37" name="矩形 36"/>
          <p:cNvSpPr/>
          <p:nvPr/>
        </p:nvSpPr>
        <p:spPr>
          <a:xfrm>
            <a:off x="2289862" y="1963309"/>
            <a:ext cx="2683038" cy="3700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lumMod val="95000"/>
                    <a:lumOff val="5000"/>
                  </a:schemeClr>
                </a:solidFill>
              </a:rPr>
              <a:t>Over the years </a:t>
            </a:r>
            <a:endParaRPr lang="en-US" sz="2200" b="1" dirty="0">
              <a:solidFill>
                <a:schemeClr val="tx1">
                  <a:lumMod val="95000"/>
                  <a:lumOff val="5000"/>
                </a:schemeClr>
              </a:solidFill>
            </a:endParaRPr>
          </a:p>
        </p:txBody>
      </p:sp>
      <p:sp>
        <p:nvSpPr>
          <p:cNvPr id="38" name="文本框 37"/>
          <p:cNvSpPr txBox="1"/>
          <p:nvPr/>
        </p:nvSpPr>
        <p:spPr>
          <a:xfrm>
            <a:off x="7355528" y="753878"/>
            <a:ext cx="3099435" cy="460375"/>
          </a:xfrm>
          <a:prstGeom prst="rect">
            <a:avLst/>
          </a:prstGeom>
          <a:noFill/>
        </p:spPr>
        <p:txBody>
          <a:bodyPr wrap="square" rtlCol="0">
            <a:spAutoFit/>
          </a:bodyPr>
          <a:lstStyle/>
          <a:p>
            <a:r>
              <a:rPr lang="en-US" altLang="zh-CN" sz="2400" b="1" dirty="0">
                <a:solidFill>
                  <a:srgbClr val="002060"/>
                </a:solidFill>
              </a:rPr>
              <a:t>picture-based </a:t>
            </a:r>
            <a:endParaRPr lang="en-US" altLang="zh-CN" sz="2400" b="1" dirty="0">
              <a:solidFill>
                <a:srgbClr val="002060"/>
              </a:solidFill>
            </a:endParaRPr>
          </a:p>
        </p:txBody>
      </p:sp>
      <p:sp>
        <p:nvSpPr>
          <p:cNvPr id="40" name="文本框 39"/>
          <p:cNvSpPr txBox="1"/>
          <p:nvPr/>
        </p:nvSpPr>
        <p:spPr>
          <a:xfrm>
            <a:off x="173968" y="1220155"/>
            <a:ext cx="1592580" cy="460375"/>
          </a:xfrm>
          <a:prstGeom prst="rect">
            <a:avLst/>
          </a:prstGeom>
          <a:noFill/>
        </p:spPr>
        <p:txBody>
          <a:bodyPr wrap="square" rtlCol="0">
            <a:spAutoFit/>
          </a:bodyPr>
          <a:lstStyle/>
          <a:p>
            <a:r>
              <a:rPr lang="en-US" altLang="zh-CN" sz="2400" b="1" dirty="0" err="1">
                <a:solidFill>
                  <a:srgbClr val="002060"/>
                </a:solidFill>
              </a:rPr>
              <a:t>jiaguwen</a:t>
            </a:r>
            <a:endParaRPr lang="en-US" altLang="zh-CN" sz="2400" b="1" dirty="0">
              <a:solidFill>
                <a:srgbClr val="002060"/>
              </a:solidFill>
            </a:endParaRPr>
          </a:p>
        </p:txBody>
      </p:sp>
      <p:sp>
        <p:nvSpPr>
          <p:cNvPr id="41" name="文本框 40"/>
          <p:cNvSpPr txBox="1"/>
          <p:nvPr/>
        </p:nvSpPr>
        <p:spPr>
          <a:xfrm>
            <a:off x="7430206" y="1996845"/>
            <a:ext cx="3088640" cy="460375"/>
          </a:xfrm>
          <a:prstGeom prst="rect">
            <a:avLst/>
          </a:prstGeom>
          <a:noFill/>
        </p:spPr>
        <p:txBody>
          <a:bodyPr wrap="square" rtlCol="0">
            <a:spAutoFit/>
          </a:bodyPr>
          <a:lstStyle/>
          <a:p>
            <a:r>
              <a:rPr lang="en-US" altLang="zh-CN" sz="2400" b="1" dirty="0">
                <a:solidFill>
                  <a:srgbClr val="002060"/>
                </a:solidFill>
              </a:rPr>
              <a:t>well-developed</a:t>
            </a:r>
            <a:endParaRPr lang="en-US" altLang="zh-CN" sz="2400" b="1" dirty="0">
              <a:solidFill>
                <a:srgbClr val="002060"/>
              </a:solidFill>
            </a:endParaRPr>
          </a:p>
        </p:txBody>
      </p:sp>
      <p:sp>
        <p:nvSpPr>
          <p:cNvPr id="42" name="文本框 41"/>
          <p:cNvSpPr txBox="1"/>
          <p:nvPr/>
        </p:nvSpPr>
        <p:spPr>
          <a:xfrm>
            <a:off x="2358007" y="2306904"/>
            <a:ext cx="2968625" cy="460375"/>
          </a:xfrm>
          <a:prstGeom prst="rect">
            <a:avLst/>
          </a:prstGeom>
          <a:noFill/>
        </p:spPr>
        <p:txBody>
          <a:bodyPr wrap="square" rtlCol="0">
            <a:spAutoFit/>
          </a:bodyPr>
          <a:lstStyle/>
          <a:p>
            <a:r>
              <a:rPr lang="en-US" altLang="zh-CN" sz="2400" b="1" dirty="0">
                <a:solidFill>
                  <a:srgbClr val="002060"/>
                </a:solidFill>
              </a:rPr>
              <a:t>different forms</a:t>
            </a:r>
            <a:endParaRPr lang="en-US" altLang="zh-CN" sz="2400" b="1" dirty="0">
              <a:solidFill>
                <a:srgbClr val="002060"/>
              </a:solidFill>
            </a:endParaRPr>
          </a:p>
        </p:txBody>
      </p:sp>
      <p:sp>
        <p:nvSpPr>
          <p:cNvPr id="43" name="文本框 42"/>
          <p:cNvSpPr txBox="1"/>
          <p:nvPr/>
        </p:nvSpPr>
        <p:spPr>
          <a:xfrm>
            <a:off x="8974526" y="3770800"/>
            <a:ext cx="3131820" cy="460375"/>
          </a:xfrm>
          <a:prstGeom prst="rect">
            <a:avLst/>
          </a:prstGeom>
          <a:noFill/>
        </p:spPr>
        <p:txBody>
          <a:bodyPr wrap="square" rtlCol="0">
            <a:spAutoFit/>
          </a:bodyPr>
          <a:lstStyle/>
          <a:p>
            <a:r>
              <a:rPr lang="en-US" altLang="zh-CN" sz="2400" b="1" dirty="0">
                <a:solidFill>
                  <a:srgbClr val="002060"/>
                </a:solidFill>
              </a:rPr>
              <a:t>one direction</a:t>
            </a:r>
            <a:endParaRPr lang="en-US" altLang="zh-CN" sz="2400" b="1" dirty="0">
              <a:solidFill>
                <a:srgbClr val="002060"/>
              </a:solidFill>
            </a:endParaRPr>
          </a:p>
        </p:txBody>
      </p:sp>
      <p:sp>
        <p:nvSpPr>
          <p:cNvPr id="45" name="文本框 44"/>
          <p:cNvSpPr txBox="1"/>
          <p:nvPr/>
        </p:nvSpPr>
        <p:spPr>
          <a:xfrm>
            <a:off x="665806" y="4827309"/>
            <a:ext cx="3681095" cy="460375"/>
          </a:xfrm>
          <a:prstGeom prst="rect">
            <a:avLst/>
          </a:prstGeom>
          <a:noFill/>
        </p:spPr>
        <p:txBody>
          <a:bodyPr wrap="none" rtlCol="0">
            <a:spAutoFit/>
          </a:bodyPr>
          <a:lstStyle/>
          <a:p>
            <a:pPr algn="l"/>
            <a:r>
              <a:rPr lang="en-US" altLang="zh-CN" sz="2400" b="1" dirty="0">
                <a:solidFill>
                  <a:srgbClr val="002060"/>
                </a:solidFill>
                <a:sym typeface="+mn-ea"/>
              </a:rPr>
              <a:t>part of Chinese culture</a:t>
            </a:r>
            <a:endParaRPr lang="en-US" altLang="zh-CN" sz="2400" b="1" dirty="0">
              <a:solidFill>
                <a:srgbClr val="002060"/>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52358" y="1190969"/>
            <a:ext cx="4675284" cy="5548041"/>
          </a:xfrm>
          <a:prstGeom prst="rect">
            <a:avLst/>
          </a:prstGeom>
        </p:spPr>
      </p:pic>
      <p:sp>
        <p:nvSpPr>
          <p:cNvPr id="46" name="文本框 45"/>
          <p:cNvSpPr txBox="1"/>
          <p:nvPr/>
        </p:nvSpPr>
        <p:spPr>
          <a:xfrm>
            <a:off x="2504303" y="6126824"/>
            <a:ext cx="7601692" cy="583565"/>
          </a:xfrm>
          <a:prstGeom prst="rect">
            <a:avLst/>
          </a:prstGeom>
          <a:solidFill>
            <a:srgbClr val="00B0F0"/>
          </a:solidFill>
          <a:ln>
            <a:noFill/>
          </a:ln>
        </p:spPr>
        <p:txBody>
          <a:bodyPr wrap="square" rtlCol="0">
            <a:spAutoFit/>
          </a:bodyPr>
          <a:lstStyle/>
          <a:p>
            <a:pPr algn="ctr"/>
            <a:r>
              <a:rPr lang="en-US" altLang="zh-CN" sz="3200" b="1" dirty="0">
                <a:solidFill>
                  <a:schemeClr val="bg1"/>
                </a:solidFill>
              </a:rPr>
              <a:t>Connect</a:t>
            </a:r>
            <a:r>
              <a:rPr lang="en-US" altLang="zh-CN" sz="3200" b="1" dirty="0">
                <a:solidFill>
                  <a:srgbClr val="FFFF00"/>
                </a:solidFill>
              </a:rPr>
              <a:t> the past </a:t>
            </a:r>
            <a:r>
              <a:rPr lang="en-US" altLang="zh-CN" sz="3200" b="1" dirty="0">
                <a:solidFill>
                  <a:schemeClr val="bg1"/>
                </a:solidFill>
              </a:rPr>
              <a:t>and </a:t>
            </a:r>
            <a:r>
              <a:rPr lang="en-US" altLang="zh-CN" sz="3200" b="1" dirty="0">
                <a:solidFill>
                  <a:srgbClr val="FFFF00"/>
                </a:solidFill>
              </a:rPr>
              <a:t>the present</a:t>
            </a:r>
            <a:endParaRPr lang="en-US" altLang="zh-CN" sz="3200" b="1" dirty="0">
              <a:solidFill>
                <a:srgbClr val="FFFF00"/>
              </a:solidFill>
            </a:endParaRPr>
          </a:p>
        </p:txBody>
      </p:sp>
      <p:sp>
        <p:nvSpPr>
          <p:cNvPr id="25" name="矩形 24"/>
          <p:cNvSpPr/>
          <p:nvPr/>
        </p:nvSpPr>
        <p:spPr>
          <a:xfrm>
            <a:off x="4891457" y="796167"/>
            <a:ext cx="2464071" cy="4059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95000"/>
                    <a:lumOff val="5000"/>
                  </a:schemeClr>
                </a:solidFill>
              </a:rPr>
              <a:t>At the beginning</a:t>
            </a:r>
            <a:endParaRPr lang="en-US" sz="2000" b="1" dirty="0">
              <a:solidFill>
                <a:schemeClr val="tx1">
                  <a:lumMod val="95000"/>
                  <a:lumOff val="5000"/>
                </a:schemeClr>
              </a:solidFill>
            </a:endParaRPr>
          </a:p>
        </p:txBody>
      </p:sp>
      <p:pic>
        <p:nvPicPr>
          <p:cNvPr id="20" name="Picture 4" descr="https://timgsa.baidu.com/timg?image&amp;quality=80&amp;size=b9999_10000&amp;sec=1564308829204&amp;di=6cde9db312762f6fa2995b0a0f92d107&amp;imgtype=0&amp;src=http%3A%2F%2Fbpic.588ku.com%2Felement_origin_min_pic%2F17%2F08%2F21%2F80a1bb270bd52d7da1e2001e9a749a94.jpg"/>
          <p:cNvPicPr>
            <a:picLocks noChangeAspect="1" noChangeArrowheads="1"/>
          </p:cNvPicPr>
          <p:nvPr/>
        </p:nvPicPr>
        <p:blipFill>
          <a:blip r:embed="rId2"/>
          <a:srcRect/>
          <a:stretch>
            <a:fillRect/>
          </a:stretch>
        </p:blipFill>
        <p:spPr bwMode="auto">
          <a:xfrm>
            <a:off x="9797366" y="-7990"/>
            <a:ext cx="2360985" cy="1471727"/>
          </a:xfrm>
          <a:prstGeom prst="rect">
            <a:avLst/>
          </a:prstGeom>
          <a:noFill/>
          <a:ln w="9525">
            <a:noFill/>
            <a:miter lim="800000"/>
            <a:headEnd/>
            <a:tailEnd/>
          </a:ln>
        </p:spPr>
      </p:pic>
      <p:sp>
        <p:nvSpPr>
          <p:cNvPr id="4" name="矩形 3"/>
          <p:cNvSpPr/>
          <p:nvPr/>
        </p:nvSpPr>
        <p:spPr>
          <a:xfrm>
            <a:off x="9730399" y="183648"/>
            <a:ext cx="2527870" cy="1246495"/>
          </a:xfrm>
          <a:prstGeom prst="rect">
            <a:avLst/>
          </a:prstGeom>
        </p:spPr>
        <p:txBody>
          <a:bodyPr wrap="square">
            <a:spAutoFit/>
          </a:bodyPr>
          <a:lstStyle/>
          <a:p>
            <a:pPr fontAlgn="auto">
              <a:lnSpc>
                <a:spcPts val="1800"/>
              </a:lnSpc>
            </a:pPr>
            <a:r>
              <a:rPr lang="en-US" altLang="zh-CN" dirty="0">
                <a:latin typeface="Times New Roman" panose="02020603050405020304" pitchFamily="18" charset="0"/>
                <a:cs typeface="Times New Roman" panose="02020603050405020304" pitchFamily="18" charset="0"/>
              </a:rPr>
              <a:t>Scan </a:t>
            </a:r>
            <a:endParaRPr lang="en-US" altLang="zh-CN" dirty="0">
              <a:latin typeface="Times New Roman" panose="02020603050405020304" pitchFamily="18" charset="0"/>
              <a:cs typeface="Times New Roman" panose="02020603050405020304" pitchFamily="18" charset="0"/>
            </a:endParaRPr>
          </a:p>
          <a:p>
            <a:pPr fontAlgn="auto">
              <a:lnSpc>
                <a:spcPts val="1800"/>
              </a:lnSpc>
            </a:pPr>
            <a:r>
              <a:rPr lang="en-US" altLang="zh-CN" dirty="0" smtClean="0">
                <a:latin typeface="Times New Roman" panose="02020603050405020304" pitchFamily="18" charset="0"/>
                <a:cs typeface="Times New Roman" panose="02020603050405020304" pitchFamily="18" charset="0"/>
              </a:rPr>
              <a:t>Scanning </a:t>
            </a:r>
            <a:r>
              <a:rPr lang="en-US" altLang="zh-CN" dirty="0">
                <a:latin typeface="Times New Roman" panose="02020603050405020304" pitchFamily="18" charset="0"/>
                <a:cs typeface="Times New Roman" panose="02020603050405020304" pitchFamily="18" charset="0"/>
              </a:rPr>
              <a:t>is looking at the </a:t>
            </a:r>
            <a:r>
              <a:rPr lang="en-US" altLang="zh-CN" dirty="0" smtClean="0">
                <a:latin typeface="Times New Roman" panose="02020603050405020304" pitchFamily="18" charset="0"/>
                <a:cs typeface="Times New Roman" panose="02020603050405020304" pitchFamily="18" charset="0"/>
              </a:rPr>
              <a:t>text </a:t>
            </a:r>
            <a:r>
              <a:rPr lang="en-US" altLang="zh-CN" dirty="0">
                <a:latin typeface="Times New Roman" panose="02020603050405020304" pitchFamily="18" charset="0"/>
                <a:cs typeface="Times New Roman" panose="02020603050405020304" pitchFamily="18" charset="0"/>
              </a:rPr>
              <a:t>quickly to </a:t>
            </a:r>
            <a:r>
              <a:rPr lang="en-US" altLang="zh-CN" dirty="0" smtClean="0">
                <a:latin typeface="Times New Roman" panose="02020603050405020304" pitchFamily="18" charset="0"/>
                <a:cs typeface="Times New Roman" panose="02020603050405020304" pitchFamily="18" charset="0"/>
              </a:rPr>
              <a:t>find specific information</a:t>
            </a:r>
            <a:r>
              <a:rPr lang="en-US" altLang="zh-CN" dirty="0">
                <a:latin typeface="Times New Roman" panose="02020603050405020304" pitchFamily="18" charset="0"/>
                <a:cs typeface="Times New Roman" panose="02020603050405020304" pitchFamily="18" charset="0"/>
              </a:rPr>
              <a:t>, such as dates </a:t>
            </a:r>
            <a:r>
              <a:rPr lang="en-US" altLang="zh-CN" dirty="0" smtClean="0">
                <a:latin typeface="Times New Roman" panose="02020603050405020304" pitchFamily="18" charset="0"/>
                <a:cs typeface="Times New Roman" panose="02020603050405020304" pitchFamily="18" charset="0"/>
              </a:rPr>
              <a:t>or </a:t>
            </a:r>
            <a:r>
              <a:rPr lang="en-US" altLang="zh-CN" dirty="0">
                <a:latin typeface="Times New Roman" panose="02020603050405020304" pitchFamily="18" charset="0"/>
                <a:cs typeface="Times New Roman" panose="02020603050405020304" pitchFamily="18" charset="0"/>
              </a:rPr>
              <a:t>numbers. </a:t>
            </a:r>
            <a:endParaRPr lang="en-US" altLang="zh-CN" dirty="0">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600" advClick="0" advTm="3211">
        <p:blinds dir="vert"/>
      </p:transition>
    </mc:Choice>
    <mc:Fallback>
      <p:transition spd="slow" advClick="0" advTm="3211">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ox(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ox(in)">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ox(in)">
                                      <p:cBhvr>
                                        <p:cTn id="27" dur="2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ox(in)">
                                      <p:cBhvr>
                                        <p:cTn id="32" dur="2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linds(horizont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linds(horizont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linds(horizontal)">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linds(horizont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checkerboard(across)">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6" grpId="0" animBg="1"/>
      <p:bldP spid="32" grpId="0" animBg="1"/>
      <p:bldP spid="33" grpId="0" animBg="1"/>
      <p:bldP spid="37" grpId="0" animBg="1"/>
      <p:bldP spid="38" grpId="0"/>
      <p:bldP spid="40" grpId="0"/>
      <p:bldP spid="41" grpId="0"/>
      <p:bldP spid="42" grpId="0"/>
      <p:bldP spid="43" grpId="0"/>
      <p:bldP spid="45" grpId="0"/>
      <p:bldP spid="4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
          <p:cNvSpPr txBox="1"/>
          <p:nvPr/>
        </p:nvSpPr>
        <p:spPr>
          <a:xfrm>
            <a:off x="2019019" y="146150"/>
            <a:ext cx="4820839" cy="645160"/>
          </a:xfrm>
          <a:prstGeom prst="rect">
            <a:avLst/>
          </a:prstGeom>
          <a:noFill/>
        </p:spPr>
        <p:txBody>
          <a:bodyPr wrap="square" rtlCol="0">
            <a:spAutoFit/>
          </a:bodyPr>
          <a:lstStyle/>
          <a:p>
            <a:r>
              <a:rPr lang="en-US" altLang="zh-CN" sz="3600" dirty="0" smtClean="0">
                <a:solidFill>
                  <a:srgbClr val="C00000"/>
                </a:solidFill>
                <a:latin typeface="Algerian" panose="04020705040A02060702" charset="0"/>
                <a:cs typeface="Algerian" panose="04020705040A02060702" charset="0"/>
              </a:rPr>
              <a:t> </a:t>
            </a:r>
            <a:r>
              <a:rPr lang="en-US" altLang="zh-CN" sz="3600" b="1" dirty="0" smtClean="0">
                <a:solidFill>
                  <a:srgbClr val="FF0000"/>
                </a:solidFill>
                <a:latin typeface="Calibri" panose="020F0502020204030204" pitchFamily="34" charset="0"/>
                <a:cs typeface="Calibri" panose="020F0502020204030204" pitchFamily="34" charset="0"/>
                <a:sym typeface="+mn-ea"/>
              </a:rPr>
              <a:t>T</a:t>
            </a:r>
            <a:r>
              <a:rPr lang="en-US" altLang="zh-CN" sz="3600" b="1" dirty="0" smtClean="0">
                <a:solidFill>
                  <a:srgbClr val="FF0000"/>
                </a:solidFill>
                <a:latin typeface="Calibri" panose="020F0502020204030204" pitchFamily="34" charset="0"/>
                <a:cs typeface="Calibri" panose="020F0502020204030204" pitchFamily="34" charset="0"/>
              </a:rPr>
              <a:t>ask3 Scanning</a:t>
            </a:r>
            <a:endParaRPr lang="en-US" altLang="zh-CN" sz="3600" b="1" dirty="0">
              <a:solidFill>
                <a:srgbClr val="FF0000"/>
              </a:solidFill>
              <a:latin typeface="Calibri" panose="020F0502020204030204" pitchFamily="34" charset="0"/>
              <a:cs typeface="Calibri" panose="020F0502020204030204" pitchFamily="34" charset="0"/>
            </a:endParaRPr>
          </a:p>
        </p:txBody>
      </p:sp>
      <p:sp>
        <p:nvSpPr>
          <p:cNvPr id="5" name="圆角矩形 4"/>
          <p:cNvSpPr/>
          <p:nvPr/>
        </p:nvSpPr>
        <p:spPr>
          <a:xfrm>
            <a:off x="5704205" y="170815"/>
            <a:ext cx="3036570" cy="59563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Importance </a:t>
            </a:r>
            <a:endParaRPr lang="zh-CN" altLang="en-US" sz="3200" b="1" dirty="0"/>
          </a:p>
        </p:txBody>
      </p:sp>
      <p:sp>
        <p:nvSpPr>
          <p:cNvPr id="19" name="文本框 18"/>
          <p:cNvSpPr txBox="1"/>
          <p:nvPr/>
        </p:nvSpPr>
        <p:spPr>
          <a:xfrm>
            <a:off x="945515" y="1013460"/>
            <a:ext cx="11061065" cy="953135"/>
          </a:xfrm>
          <a:prstGeom prst="rect">
            <a:avLst/>
          </a:prstGeom>
          <a:noFill/>
        </p:spPr>
        <p:txBody>
          <a:bodyPr wrap="square" rtlCol="0">
            <a:spAutoFit/>
          </a:bodyPr>
          <a:lstStyle/>
          <a:p>
            <a:r>
              <a:rPr lang="en-US" altLang="zh-CN" sz="2800" b="1" dirty="0"/>
              <a:t>How did written Chinese unify Chinese people divided by geography and dialects?</a:t>
            </a:r>
            <a:endParaRPr lang="en-US" altLang="zh-CN" sz="2800" b="1" dirty="0"/>
          </a:p>
        </p:txBody>
      </p:sp>
      <p:sp>
        <p:nvSpPr>
          <p:cNvPr id="20" name="文本框 19"/>
          <p:cNvSpPr txBox="1"/>
          <p:nvPr/>
        </p:nvSpPr>
        <p:spPr>
          <a:xfrm>
            <a:off x="1097280" y="2020570"/>
            <a:ext cx="10810875" cy="2784475"/>
          </a:xfrm>
          <a:prstGeom prst="rect">
            <a:avLst/>
          </a:prstGeom>
          <a:noFill/>
          <a:ln w="12700" cmpd="sng">
            <a:solidFill>
              <a:schemeClr val="accent1">
                <a:shade val="50000"/>
              </a:schemeClr>
            </a:solidFill>
            <a:prstDash val="dash"/>
          </a:ln>
        </p:spPr>
        <p:txBody>
          <a:bodyPr wrap="square" rtlCol="0">
            <a:spAutoFit/>
          </a:bodyPr>
          <a:lstStyle/>
          <a:p>
            <a:pPr fontAlgn="auto">
              <a:lnSpc>
                <a:spcPct val="125000"/>
              </a:lnSpc>
            </a:pPr>
            <a:r>
              <a:rPr lang="zh-CN" altLang="en-US" sz="2800" dirty="0" smtClean="0">
                <a:solidFill>
                  <a:schemeClr val="tx1"/>
                </a:solidFill>
                <a:latin typeface="Times New Roman" panose="02020603050405020304" pitchFamily="18" charset="0"/>
                <a:cs typeface="Times New Roman" panose="02020603050405020304" pitchFamily="18" charset="0"/>
              </a:rPr>
              <a:t>④</a:t>
            </a:r>
            <a:r>
              <a:rPr lang="en-US" altLang="zh-CN" sz="2800" dirty="0" smtClean="0">
                <a:solidFill>
                  <a:schemeClr val="tx1"/>
                </a:solidFill>
                <a:latin typeface="Times New Roman" panose="02020603050405020304" pitchFamily="18" charset="0"/>
                <a:cs typeface="Times New Roman" panose="02020603050405020304" pitchFamily="18" charset="0"/>
              </a:rPr>
              <a:t>Emperor </a:t>
            </a:r>
            <a:r>
              <a:rPr lang="en-US" altLang="zh-CN" sz="2800" dirty="0" err="1">
                <a:solidFill>
                  <a:schemeClr val="tx1"/>
                </a:solidFill>
                <a:latin typeface="Times New Roman" panose="02020603050405020304" pitchFamily="18" charset="0"/>
                <a:cs typeface="Times New Roman" panose="02020603050405020304" pitchFamily="18" charset="0"/>
              </a:rPr>
              <a:t>Qinshihuang</a:t>
            </a:r>
            <a:r>
              <a:rPr lang="en-US" altLang="zh-CN" sz="2800" dirty="0">
                <a:solidFill>
                  <a:schemeClr val="tx1"/>
                </a:solidFill>
                <a:latin typeface="Times New Roman" panose="02020603050405020304" pitchFamily="18" charset="0"/>
                <a:cs typeface="Times New Roman" panose="02020603050405020304" pitchFamily="18" charset="0"/>
              </a:rPr>
              <a:t> united the seven major states into one unified country where the Chinese writing system began to develop in one direction. That </a:t>
            </a:r>
            <a:r>
              <a:rPr lang="en-US" altLang="zh-CN" sz="2800" dirty="0" err="1">
                <a:solidFill>
                  <a:schemeClr val="tx1"/>
                </a:solidFill>
                <a:latin typeface="Times New Roman" panose="02020603050405020304" pitchFamily="18" charset="0"/>
                <a:cs typeface="Times New Roman" panose="02020603050405020304" pitchFamily="18" charset="0"/>
              </a:rPr>
              <a:t>wrting</a:t>
            </a:r>
            <a:r>
              <a:rPr lang="en-US" altLang="zh-CN" sz="2800" dirty="0">
                <a:solidFill>
                  <a:schemeClr val="tx1"/>
                </a:solidFill>
                <a:latin typeface="Times New Roman" panose="02020603050405020304" pitchFamily="18" charset="0"/>
                <a:cs typeface="Times New Roman" panose="02020603050405020304" pitchFamily="18" charset="0"/>
              </a:rPr>
              <a:t> system was of great importance in uniting the Chinese people and culture. Even today, no matter where Chinese people live or what dialect they speak, they can all still communicate in writing. </a:t>
            </a:r>
            <a:endParaRPr lang="en-US" altLang="zh-CN" sz="2800" dirty="0">
              <a:solidFill>
                <a:schemeClr val="tx1"/>
              </a:solidFill>
              <a:latin typeface="Times New Roman" panose="02020603050405020304" pitchFamily="18" charset="0"/>
              <a:cs typeface="Times New Roman" panose="02020603050405020304" pitchFamily="18" charset="0"/>
            </a:endParaRPr>
          </a:p>
        </p:txBody>
      </p:sp>
      <p:cxnSp>
        <p:nvCxnSpPr>
          <p:cNvPr id="21" name="直接连接符 20"/>
          <p:cNvCxnSpPr/>
          <p:nvPr/>
        </p:nvCxnSpPr>
        <p:spPr>
          <a:xfrm flipV="1">
            <a:off x="6981190" y="4178935"/>
            <a:ext cx="4687570" cy="21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198880" y="4733290"/>
            <a:ext cx="10502900" cy="177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2019019" y="5283835"/>
            <a:ext cx="8718027" cy="584775"/>
          </a:xfrm>
          <a:prstGeom prst="rect">
            <a:avLst/>
          </a:prstGeom>
          <a:solidFill>
            <a:srgbClr val="00B0F0"/>
          </a:solidFill>
          <a:ln>
            <a:noFill/>
          </a:ln>
        </p:spPr>
        <p:txBody>
          <a:bodyPr wrap="square" rtlCol="0">
            <a:spAutoFit/>
          </a:bodyPr>
          <a:lstStyle/>
          <a:p>
            <a:pPr algn="ctr"/>
            <a:r>
              <a:rPr lang="en-US" altLang="zh-CN" sz="3200" b="1" dirty="0">
                <a:solidFill>
                  <a:schemeClr val="bg1"/>
                </a:solidFill>
              </a:rPr>
              <a:t>Connect</a:t>
            </a:r>
            <a:r>
              <a:rPr lang="en-US" altLang="zh-CN" sz="3200" b="1" dirty="0">
                <a:solidFill>
                  <a:srgbClr val="FFFF00"/>
                </a:solidFill>
              </a:rPr>
              <a:t> people divided by </a:t>
            </a:r>
            <a:r>
              <a:rPr lang="en-US" altLang="zh-CN" sz="3200" b="1" dirty="0" smtClean="0">
                <a:solidFill>
                  <a:srgbClr val="FFFF00"/>
                </a:solidFill>
              </a:rPr>
              <a:t>geography</a:t>
            </a:r>
            <a:endParaRPr lang="en-US" altLang="zh-CN" sz="3200" b="1" dirty="0">
              <a:solidFill>
                <a:srgbClr val="FFFF00"/>
              </a:solidFill>
            </a:endParaRPr>
          </a:p>
        </p:txBody>
      </p:sp>
      <p:sp>
        <p:nvSpPr>
          <p:cNvPr id="24" name="椭圆 23"/>
          <p:cNvSpPr/>
          <p:nvPr/>
        </p:nvSpPr>
        <p:spPr>
          <a:xfrm>
            <a:off x="1384300" y="2052955"/>
            <a:ext cx="3426460" cy="652145"/>
          </a:xfrm>
          <a:prstGeom prst="ellipse">
            <a:avLst/>
          </a:prstGeom>
          <a:noFill/>
          <a:ln w="571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ransition advClick="0" advTm="3211">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checkerboard(across)">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7"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24" grpId="0" animBg="1"/>
      <p:bldP spid="24" grpId="1" animBg="1"/>
      <p:bldP spid="24" grpId="2" animBg="1"/>
      <p:bldP spid="24" grpId="3" animBg="1"/>
      <p:bldP spid="24" grpId="4" animBg="1"/>
      <p:bldP spid="24" grpId="5" animBg="1"/>
      <p:bldP spid="24" grpId="6" animBg="1"/>
      <p:bldP spid="24" grpId="7" animBg="1"/>
    </p:bld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2*i*1"/>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2*i*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77407"/>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5.xml><?xml version="1.0" encoding="utf-8"?>
<p:tagLst xmlns:p="http://schemas.openxmlformats.org/presentationml/2006/main">
  <p:tag name="KSO_WM_COMBINE_RELATE_SLIDE_ID" val="background20176891_1"/>
  <p:tag name="KSO_WM_TEMPLATE_SUBCATEGORY" val="0"/>
  <p:tag name="KSO_WM_TEMPLATE_THUMBS_INDEX" val="1、4、11、23、25、27"/>
  <p:tag name="KSO_WM_TEMPLATE_COLOR_TYPE" val="1"/>
  <p:tag name="KSO_WM_TEMPLATE_MASTER_THUMB_INDEX" val="12"/>
  <p:tag name="KSO_WM_TAG_VERSION" val="1.0"/>
  <p:tag name="KSO_WM_BEAUTIFY_FLAG" val="#wm#"/>
  <p:tag name="KSO_WM_TEMPLATE_CATEGORY" val="custom"/>
  <p:tag name="KSO_WM_TEMPLATE_INDEX" val="20177407"/>
  <p:tag name="KSO_WM_TEMPLATE_MASTER_TYPE" val="1"/>
</p:tagLst>
</file>

<file path=ppt/tags/tag146.xml><?xml version="1.0" encoding="utf-8"?>
<p:tagLst xmlns:p="http://schemas.openxmlformats.org/presentationml/2006/main">
  <p:tag name="KSO_WM_TEMPLATE_CATEGORY" val="custom"/>
  <p:tag name="KSO_WM_TEMPLATE_INDEX" val="20177407"/>
</p:tagLst>
</file>

<file path=ppt/tags/tag147.xml><?xml version="1.0" encoding="utf-8"?>
<p:tagLst xmlns:p="http://schemas.openxmlformats.org/presentationml/2006/main">
  <p:tag name="KSO_WM_TEMPLATE_CATEGORY" val="custom"/>
  <p:tag name="KSO_WM_TEMPLATE_INDEX" val="20177407"/>
</p:tagLst>
</file>

<file path=ppt/tags/tag148.xml><?xml version="1.0" encoding="utf-8"?>
<p:tagLst xmlns:p="http://schemas.openxmlformats.org/presentationml/2006/main">
  <p:tag name="KSO_WM_TEMPLATE_CATEGORY" val="custom"/>
  <p:tag name="KSO_WM_TEMPLATE_INDEX" val="20177407"/>
</p:tagLst>
</file>

<file path=ppt/tags/tag149.xml><?xml version="1.0" encoding="utf-8"?>
<p:tagLst xmlns:p="http://schemas.openxmlformats.org/presentationml/2006/main">
  <p:tag name="KSO_WM_TEMPLATE_CATEGORY" val="custom"/>
  <p:tag name="KSO_WM_TEMPLATE_INDEX" val="20177407"/>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TEMPLATE_CATEGORY" val="custom"/>
  <p:tag name="KSO_WM_TEMPLATE_INDEX" val="20177407"/>
</p:tagLst>
</file>

<file path=ppt/tags/tag151.xml><?xml version="1.0" encoding="utf-8"?>
<p:tagLst xmlns:p="http://schemas.openxmlformats.org/presentationml/2006/main">
  <p:tag name="KSO_WM_TEMPLATE_CATEGORY" val="custom"/>
  <p:tag name="KSO_WM_TEMPLATE_INDEX" val="20177407"/>
</p:tagLst>
</file>

<file path=ppt/tags/tag152.xml><?xml version="1.0" encoding="utf-8"?>
<p:tagLst xmlns:p="http://schemas.openxmlformats.org/presentationml/2006/main">
  <p:tag name="KSO_WM_TEMPLATE_CATEGORY" val="custom"/>
  <p:tag name="KSO_WM_TEMPLATE_INDEX" val="20177407"/>
</p:tagLst>
</file>

<file path=ppt/tags/tag153.xml><?xml version="1.0" encoding="utf-8"?>
<p:tagLst xmlns:p="http://schemas.openxmlformats.org/presentationml/2006/main">
  <p:tag name="KSO_WM_TEMPLATE_CATEGORY" val="custom"/>
  <p:tag name="KSO_WM_TEMPLATE_INDEX" val="20177407"/>
</p:tagLst>
</file>

<file path=ppt/tags/tag154.xml><?xml version="1.0" encoding="utf-8"?>
<p:tagLst xmlns:p="http://schemas.openxmlformats.org/presentationml/2006/main">
  <p:tag name="KSO_WM_TEMPLATE_CATEGORY" val="custom"/>
  <p:tag name="KSO_WM_TEMPLATE_INDEX" val="20177407"/>
</p:tagLst>
</file>

<file path=ppt/tags/tag155.xml><?xml version="1.0" encoding="utf-8"?>
<p:tagLst xmlns:p="http://schemas.openxmlformats.org/presentationml/2006/main">
  <p:tag name="KSO_WM_TEMPLATE_CATEGORY" val="custom"/>
  <p:tag name="KSO_WM_TEMPLATE_INDEX" val="20177407"/>
</p:tagLst>
</file>

<file path=ppt/tags/tag156.xml><?xml version="1.0" encoding="utf-8"?>
<p:tagLst xmlns:p="http://schemas.openxmlformats.org/presentationml/2006/main">
  <p:tag name="KSO_WM_TEMPLATE_CATEGORY" val="custom"/>
  <p:tag name="KSO_WM_TEMPLATE_INDEX" val="20177407"/>
</p:tagLst>
</file>

<file path=ppt/tags/tag157.xml><?xml version="1.0" encoding="utf-8"?>
<p:tagLst xmlns:p="http://schemas.openxmlformats.org/presentationml/2006/main">
  <p:tag name="KSO_WM_TEMPLATE_CATEGORY" val="custom"/>
  <p:tag name="KSO_WM_TEMPLATE_INDEX" val="20177407"/>
</p:tagLst>
</file>

<file path=ppt/tags/tag158.xml><?xml version="1.0" encoding="utf-8"?>
<p:tagLst xmlns:p="http://schemas.openxmlformats.org/presentationml/2006/main">
  <p:tag name="KSO_WM_TEMPLATE_CATEGORY" val="custom"/>
  <p:tag name="KSO_WM_TEMPLATE_INDEX" val="20177407"/>
</p:tagLst>
</file>

<file path=ppt/tags/tag159.xml><?xml version="1.0" encoding="utf-8"?>
<p:tagLst xmlns:p="http://schemas.openxmlformats.org/presentationml/2006/main">
  <p:tag name="KSO_WM_TEMPLATE_CATEGORY" val="custom"/>
  <p:tag name="KSO_WM_TEMPLATE_INDEX" val="2017740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177407"/>
</p:tagLst>
</file>

<file path=ppt/tags/tag161.xml><?xml version="1.0" encoding="utf-8"?>
<p:tagLst xmlns:p="http://schemas.openxmlformats.org/presentationml/2006/main">
  <p:tag name="KSO_WM_TEMPLATE_CATEGORY" val="custom"/>
  <p:tag name="KSO_WM_TEMPLATE_INDEX" val="20177407"/>
</p:tagLst>
</file>

<file path=ppt/tags/tag162.xml><?xml version="1.0" encoding="utf-8"?>
<p:tagLst xmlns:p="http://schemas.openxmlformats.org/presentationml/2006/main">
  <p:tag name="KSO_WM_TEMPLATE_CATEGORY" val="custom"/>
  <p:tag name="KSO_WM_TEMPLATE_INDEX" val="20177407"/>
</p:tagLst>
</file>

<file path=ppt/tags/tag163.xml><?xml version="1.0" encoding="utf-8"?>
<p:tagLst xmlns:p="http://schemas.openxmlformats.org/presentationml/2006/main">
  <p:tag name="KSO_WM_TEMPLATE_CATEGORY" val="custom"/>
  <p:tag name="KSO_WM_TEMPLATE_INDEX" val="20177407"/>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4*i*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4*i*2"/>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5*i*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5*i*2"/>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6*i*3"/>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6*i*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0*i*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19">
      <a:dk1>
        <a:srgbClr val="000000"/>
      </a:dk1>
      <a:lt1>
        <a:srgbClr val="FFFFFF"/>
      </a:lt1>
      <a:dk2>
        <a:srgbClr val="EEF8E7"/>
      </a:dk2>
      <a:lt2>
        <a:srgbClr val="F8FFF3"/>
      </a:lt2>
      <a:accent1>
        <a:srgbClr val="929E2D"/>
      </a:accent1>
      <a:accent2>
        <a:srgbClr val="A2811D"/>
      </a:accent2>
      <a:accent3>
        <a:srgbClr val="AD621F"/>
      </a:accent3>
      <a:accent4>
        <a:srgbClr val="B0422B"/>
      </a:accent4>
      <a:accent5>
        <a:srgbClr val="AA1F3E"/>
      </a:accent5>
      <a:accent6>
        <a:srgbClr val="99004D"/>
      </a:accent6>
      <a:hlink>
        <a:srgbClr val="334EE4"/>
      </a:hlink>
      <a:folHlink>
        <a:srgbClr val="B759BC"/>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5410</Words>
  <Application>WPS 演示</Application>
  <PresentationFormat>宽屏</PresentationFormat>
  <Paragraphs>279</Paragraphs>
  <Slides>19</Slides>
  <Notes>18</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19</vt:i4>
      </vt:variant>
    </vt:vector>
  </HeadingPairs>
  <TitlesOfParts>
    <vt:vector size="37" baseType="lpstr">
      <vt:lpstr>Arial</vt:lpstr>
      <vt:lpstr>宋体</vt:lpstr>
      <vt:lpstr>Wingdings</vt:lpstr>
      <vt:lpstr>微软雅黑</vt:lpstr>
      <vt:lpstr>汉仪旗黑-85S</vt:lpstr>
      <vt:lpstr>华文新魏</vt:lpstr>
      <vt:lpstr>Calibri</vt:lpstr>
      <vt:lpstr>楷体</vt:lpstr>
      <vt:lpstr>Times New Roman</vt:lpstr>
      <vt:lpstr>等线</vt:lpstr>
      <vt:lpstr>Algerian</vt:lpstr>
      <vt:lpstr>Arial</vt:lpstr>
      <vt:lpstr>Arial Rounded MT Bold</vt:lpstr>
      <vt:lpstr>Calibri</vt:lpstr>
      <vt:lpstr>Arial Unicode MS</vt:lpstr>
      <vt:lpstr>HelveticaNeue</vt:lpstr>
      <vt:lpstr>NumberOnly</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nqdp</dc:creator>
  <cp:lastModifiedBy>南山有谷堆</cp:lastModifiedBy>
  <cp:revision>522</cp:revision>
  <dcterms:created xsi:type="dcterms:W3CDTF">2019-04-30T06:55:00Z</dcterms:created>
  <dcterms:modified xsi:type="dcterms:W3CDTF">2020-11-03T07:54:42Z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