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357" r:id="rId3"/>
    <p:sldId id="256" r:id="rId4"/>
    <p:sldId id="289" r:id="rId5"/>
    <p:sldId id="290" r:id="rId6"/>
    <p:sldId id="291" r:id="rId7"/>
    <p:sldId id="340" r:id="rId9"/>
    <p:sldId id="343" r:id="rId10"/>
    <p:sldId id="342" r:id="rId11"/>
    <p:sldId id="344" r:id="rId12"/>
    <p:sldId id="345" r:id="rId13"/>
    <p:sldId id="346" r:id="rId14"/>
    <p:sldId id="347" r:id="rId15"/>
    <p:sldId id="348" r:id="rId16"/>
    <p:sldId id="336" r:id="rId17"/>
    <p:sldId id="334" r:id="rId18"/>
    <p:sldId id="349" r:id="rId19"/>
    <p:sldId id="338" r:id="rId20"/>
    <p:sldId id="350" r:id="rId21"/>
    <p:sldId id="351" r:id="rId22"/>
    <p:sldId id="352"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howGuides="1">
      <p:cViewPr varScale="1">
        <p:scale>
          <a:sx n="108" d="100"/>
          <a:sy n="108" d="100"/>
        </p:scale>
        <p:origin x="-636" y="-78"/>
      </p:cViewPr>
      <p:guideLst>
        <p:guide orient="horz" pos="208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D2E58-5635-4693-9680-BA19BE52AFA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AE331-CF79-4026-9A44-50EF37B06CC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197D4611-4F74-4F16-BB47-3523862D83E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05C9A3-4013-47D0-B3A0-0A108AA27E6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D4611-4F74-4F16-BB47-3523862D83E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5C9A3-4013-47D0-B3A0-0A108AA27E6F}" type="slidenum">
              <a:rPr lang="zh-CN" altLang="en-US" smtClean="0"/>
            </a:fld>
            <a:endParaRPr lang="zh-CN" altLang="en-US"/>
          </a:p>
        </p:txBody>
      </p:sp>
      <p:pic>
        <p:nvPicPr>
          <p:cNvPr id="5124" name="图片 6" descr="logo横版 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1151394" y="32940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jpeg"/><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image" Target="../media/image14.jpe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13.jpeg"/><Relationship Id="rId2" Type="http://schemas.openxmlformats.org/officeDocument/2006/relationships/tags" Target="../tags/tag2.xml"/><Relationship Id="rId19" Type="http://schemas.openxmlformats.org/officeDocument/2006/relationships/slideLayout" Target="../slideLayouts/slideLayout2.xml"/><Relationship Id="rId18" Type="http://schemas.openxmlformats.org/officeDocument/2006/relationships/image" Target="../media/image1.jpeg"/><Relationship Id="rId17" Type="http://schemas.openxmlformats.org/officeDocument/2006/relationships/tags" Target="../tags/tag13.xml"/><Relationship Id="rId16" Type="http://schemas.openxmlformats.org/officeDocument/2006/relationships/tags" Target="../tags/tag12.xml"/><Relationship Id="rId15" Type="http://schemas.openxmlformats.org/officeDocument/2006/relationships/image" Target="../media/image16.jpeg"/><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image" Target="../media/image15.jpeg"/><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jpeg"/><Relationship Id="rId2" Type="http://schemas.openxmlformats.org/officeDocument/2006/relationships/image" Target="../media/image20.jpeg"/><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jpeg"/><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jpeg"/><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jpeg"/><Relationship Id="rId1"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jpe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a:spLocks noChangeArrowheads="1"/>
          </p:cNvSpPr>
          <p:nvPr/>
        </p:nvSpPr>
        <p:spPr bwMode="auto">
          <a:xfrm>
            <a:off x="432594" y="1512094"/>
            <a:ext cx="6538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9pPr>
          </a:lstStyle>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a:spLocks noChangeArrowheads="1"/>
          </p:cNvSpPr>
          <p:nvPr/>
        </p:nvSpPr>
        <p:spPr bwMode="auto">
          <a:xfrm>
            <a:off x="7506494" y="2275681"/>
            <a:ext cx="360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fontAlgn="base" latinLnBrk="0" hangingPunct="1">
              <a:spcBef>
                <a:spcPct val="0"/>
              </a:spcBef>
              <a:spcAft>
                <a:spcPct val="0"/>
              </a:spcAft>
              <a:buFont typeface="Arial" panose="020B0604020202020204" pitchFamily="34" charset="0"/>
              <a:defRPr kern="1200">
                <a:solidFill>
                  <a:schemeClr val="tx1"/>
                </a:solidFill>
                <a:latin typeface="Arial" panose="020B0604020202020204" pitchFamily="34" charset="0"/>
                <a:ea typeface="黑体" panose="02010609060101010101" pitchFamily="49" charset="-122"/>
                <a:cs typeface="+mn-cs"/>
              </a:defRPr>
            </a:lvl9pPr>
          </a:lstStyle>
          <a:p>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5123" name="图片 11" descr="水印"/>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7207" y="329406"/>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1" descr="qrcode_for_gh_3a435f224ccf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8569" y="2983706"/>
            <a:ext cx="31099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311150" y="-313055"/>
            <a:ext cx="2030095" cy="424180"/>
          </a:xfrm>
          <a:prstGeom prst="rect">
            <a:avLst/>
          </a:prstGeom>
          <a:noFill/>
        </p:spPr>
        <p:txBody>
          <a:bodyPr wrap="square" rtlCol="0">
            <a:noAutofit/>
          </a:bodyPr>
          <a:p>
            <a:r>
              <a:rPr lang="en-US" altLang="zh-CN" sz="2800" b="1">
                <a:solidFill>
                  <a:srgbClr val="FF0000"/>
                </a:solidFill>
                <a:latin typeface="Times New Roman" panose="02020603050405020304" pitchFamily="18" charset="0"/>
                <a:cs typeface="Times New Roman" panose="02020603050405020304" pitchFamily="18" charset="0"/>
              </a:rPr>
              <a:t>                                         </a:t>
            </a:r>
            <a:endParaRPr lang="en-US" altLang="zh-CN" sz="4000" b="1">
              <a:solidFill>
                <a:srgbClr val="FF000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311150" y="111125"/>
            <a:ext cx="8665845"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What are main characters in the movie </a:t>
            </a:r>
            <a:r>
              <a:rPr lang="en-US" altLang="zh-CN" sz="2800" b="1" i="1">
                <a:solidFill>
                  <a:srgbClr val="FF0000"/>
                </a:solidFill>
                <a:highlight>
                  <a:srgbClr val="FFFF00"/>
                </a:highlight>
                <a:latin typeface="Times New Roman" panose="02020603050405020304" pitchFamily="18" charset="0"/>
                <a:cs typeface="Times New Roman" panose="02020603050405020304" pitchFamily="18" charset="0"/>
              </a:rPr>
              <a:t>Nobody</a:t>
            </a:r>
            <a:r>
              <a:rPr lang="en-US" altLang="zh-CN" sz="2800" b="1">
                <a:solidFill>
                  <a:srgbClr val="FF0000"/>
                </a:solidFill>
                <a:highlight>
                  <a:srgbClr val="FFFF00"/>
                </a:highlight>
                <a:latin typeface="Times New Roman" panose="02020603050405020304" pitchFamily="18" charset="0"/>
                <a:cs typeface="Times New Roman" panose="02020603050405020304" pitchFamily="18" charset="0"/>
              </a:rPr>
              <a:t> </a:t>
            </a:r>
            <a:r>
              <a:rPr lang="en-US" altLang="zh-CN" sz="2800" b="1">
                <a:solidFill>
                  <a:srgbClr val="FF0000"/>
                </a:solidFill>
                <a:latin typeface="Times New Roman" panose="02020603050405020304" pitchFamily="18" charset="0"/>
                <a:cs typeface="Times New Roman" panose="02020603050405020304" pitchFamily="18" charset="0"/>
              </a:rPr>
              <a:t>? </a:t>
            </a:r>
            <a:endParaRPr lang="en-US" altLang="zh-CN" sz="2800" b="1">
              <a:solidFill>
                <a:srgbClr val="FF0000"/>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438150" y="641985"/>
            <a:ext cx="10502900" cy="5574665"/>
          </a:xfrm>
          <a:prstGeom prst="rect">
            <a:avLst/>
          </a:prstGeom>
        </p:spPr>
      </p:pic>
      <p:sp>
        <p:nvSpPr>
          <p:cNvPr id="5" name="文本框 4"/>
          <p:cNvSpPr txBox="1"/>
          <p:nvPr/>
        </p:nvSpPr>
        <p:spPr>
          <a:xfrm>
            <a:off x="5306060" y="6289675"/>
            <a:ext cx="767080" cy="368300"/>
          </a:xfrm>
          <a:prstGeom prst="rect">
            <a:avLst/>
          </a:prstGeom>
          <a:noFill/>
        </p:spPr>
        <p:txBody>
          <a:bodyPr wrap="none" rtlCol="0">
            <a:spAutoFit/>
          </a:bodyPr>
          <a:p>
            <a:r>
              <a:rPr lang="zh-CN" altLang="en-US" b="1"/>
              <a:t>视频</a:t>
            </a:r>
            <a:r>
              <a:rPr lang="en-US" altLang="zh-CN" b="1"/>
              <a:t>4</a:t>
            </a:r>
            <a:endParaRPr lang="en-US" altLang="zh-CN"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师徒四人"/>
          <p:cNvPicPr>
            <a:picLocks noChangeAspect="1"/>
          </p:cNvPicPr>
          <p:nvPr/>
        </p:nvPicPr>
        <p:blipFill>
          <a:blip r:embed="rId1"/>
          <a:stretch>
            <a:fillRect/>
          </a:stretch>
        </p:blipFill>
        <p:spPr>
          <a:xfrm>
            <a:off x="140335" y="0"/>
            <a:ext cx="5417820" cy="6858000"/>
          </a:xfrm>
          <a:prstGeom prst="rect">
            <a:avLst/>
          </a:prstGeom>
        </p:spPr>
      </p:pic>
      <p:sp>
        <p:nvSpPr>
          <p:cNvPr id="2" name="文本框 1"/>
          <p:cNvSpPr txBox="1"/>
          <p:nvPr/>
        </p:nvSpPr>
        <p:spPr>
          <a:xfrm>
            <a:off x="909955" y="4055745"/>
            <a:ext cx="1525270" cy="521970"/>
          </a:xfrm>
          <a:prstGeom prst="rect">
            <a:avLst/>
          </a:prstGeom>
        </p:spPr>
        <p:txBody>
          <a:bodyPr wrap="square">
            <a:spAutoFit/>
          </a:bodyPr>
          <a:p>
            <a:r>
              <a:rPr lang="en-US" altLang="zh-CN" sz="2800">
                <a:latin typeface="Times New Roman" panose="02020603050405020304" pitchFamily="18" charset="0"/>
                <a:cs typeface="Times New Roman" panose="02020603050405020304" pitchFamily="18" charset="0"/>
              </a:rPr>
              <a:t> </a:t>
            </a:r>
            <a:r>
              <a:rPr lang="en-US" altLang="zh-CN" sz="2800" b="1">
                <a:latin typeface="Times New Roman" panose="02020603050405020304" pitchFamily="18" charset="0"/>
                <a:cs typeface="Times New Roman" panose="02020603050405020304" pitchFamily="18" charset="0"/>
              </a:rPr>
              <a:t>pig</a:t>
            </a:r>
            <a:endParaRPr lang="en-US" altLang="zh-CN" sz="2800" b="1">
              <a:latin typeface="Times New Roman" panose="02020603050405020304" pitchFamily="18" charset="0"/>
              <a:cs typeface="Times New Roman" panose="02020603050405020304" pitchFamily="18" charset="0"/>
            </a:endParaRPr>
          </a:p>
        </p:txBody>
      </p:sp>
      <p:sp>
        <p:nvSpPr>
          <p:cNvPr id="3" name="文本框 2"/>
          <p:cNvSpPr txBox="1"/>
          <p:nvPr/>
        </p:nvSpPr>
        <p:spPr>
          <a:xfrm>
            <a:off x="2136775" y="6396355"/>
            <a:ext cx="1586865" cy="521970"/>
          </a:xfrm>
          <a:prstGeom prst="rect">
            <a:avLst/>
          </a:prstGeom>
        </p:spPr>
        <p:txBody>
          <a:bodyPr wrap="square">
            <a:spAutoFit/>
          </a:bodyPr>
          <a:p>
            <a:pPr algn="l">
              <a:buClrTx/>
              <a:buSzTx/>
              <a:buFontTx/>
            </a:pPr>
            <a:r>
              <a:rPr lang="en-US" altLang="zh-CN" sz="2800" b="1">
                <a:latin typeface="Times New Roman" panose="02020603050405020304" pitchFamily="18" charset="0"/>
                <a:cs typeface="Times New Roman" panose="02020603050405020304" pitchFamily="18" charset="0"/>
              </a:rPr>
              <a:t>toad</a:t>
            </a:r>
            <a:endParaRPr lang="en-US" altLang="zh-CN" sz="2800" b="1">
              <a:latin typeface="Times New Roman" panose="02020603050405020304" pitchFamily="18" charset="0"/>
              <a:cs typeface="Times New Roman" panose="02020603050405020304" pitchFamily="18" charset="0"/>
            </a:endParaRPr>
          </a:p>
        </p:txBody>
      </p:sp>
      <p:sp>
        <p:nvSpPr>
          <p:cNvPr id="4" name="文本框 3"/>
          <p:cNvSpPr txBox="1"/>
          <p:nvPr/>
        </p:nvSpPr>
        <p:spPr>
          <a:xfrm>
            <a:off x="2426970" y="1322070"/>
            <a:ext cx="3131185" cy="521970"/>
          </a:xfrm>
          <a:prstGeom prst="rect">
            <a:avLst/>
          </a:prstGeom>
        </p:spPr>
        <p:txBody>
          <a:bodyPr wrap="square">
            <a:spAutoFit/>
          </a:bodyPr>
          <a:p>
            <a:r>
              <a:rPr lang="en-US" altLang="zh-CN" sz="2800">
                <a:latin typeface="Times New Roman" panose="02020603050405020304" pitchFamily="18" charset="0"/>
                <a:cs typeface="Times New Roman" panose="02020603050405020304" pitchFamily="18" charset="0"/>
              </a:rPr>
              <a:t> </a:t>
            </a:r>
            <a:r>
              <a:rPr lang="en-US" altLang="zh-CN" sz="2800" b="1">
                <a:latin typeface="Times New Roman" panose="02020603050405020304" pitchFamily="18" charset="0"/>
                <a:cs typeface="Times New Roman" panose="02020603050405020304" pitchFamily="18" charset="0"/>
              </a:rPr>
              <a:t>chimpanzee</a:t>
            </a:r>
            <a:endParaRPr lang="en-US" altLang="zh-CN" sz="2800" b="1">
              <a:latin typeface="Times New Roman" panose="02020603050405020304" pitchFamily="18" charset="0"/>
              <a:cs typeface="Times New Roman" panose="02020603050405020304" pitchFamily="18" charset="0"/>
            </a:endParaRPr>
          </a:p>
        </p:txBody>
      </p:sp>
      <p:sp>
        <p:nvSpPr>
          <p:cNvPr id="5" name="文本框 4"/>
          <p:cNvSpPr txBox="1"/>
          <p:nvPr/>
        </p:nvSpPr>
        <p:spPr>
          <a:xfrm>
            <a:off x="4456430" y="4408805"/>
            <a:ext cx="1241425" cy="521970"/>
          </a:xfrm>
          <a:prstGeom prst="rect">
            <a:avLst/>
          </a:prstGeom>
        </p:spPr>
        <p:txBody>
          <a:bodyPr wrap="square">
            <a:spAutoFit/>
          </a:bodyPr>
          <a:p>
            <a:r>
              <a:rPr lang="en-US" altLang="zh-CN" sz="2800">
                <a:latin typeface="Times New Roman" panose="02020603050405020304" pitchFamily="18" charset="0"/>
                <a:cs typeface="Times New Roman" panose="02020603050405020304" pitchFamily="18" charset="0"/>
              </a:rPr>
              <a:t> </a:t>
            </a:r>
            <a:r>
              <a:rPr lang="en-US" altLang="zh-CN" sz="2800" b="1">
                <a:latin typeface="Times New Roman" panose="02020603050405020304" pitchFamily="18" charset="0"/>
                <a:cs typeface="Times New Roman" panose="02020603050405020304" pitchFamily="18" charset="0"/>
              </a:rPr>
              <a:t>mink</a:t>
            </a:r>
            <a:endParaRPr lang="en-US" altLang="zh-CN" sz="2800" b="1">
              <a:latin typeface="Times New Roman" panose="02020603050405020304" pitchFamily="18" charset="0"/>
              <a:cs typeface="Times New Roman" panose="02020603050405020304" pitchFamily="18" charset="0"/>
            </a:endParaRPr>
          </a:p>
        </p:txBody>
      </p:sp>
      <p:sp>
        <p:nvSpPr>
          <p:cNvPr id="7" name="文本框 6"/>
          <p:cNvSpPr txBox="1"/>
          <p:nvPr/>
        </p:nvSpPr>
        <p:spPr>
          <a:xfrm>
            <a:off x="5626735" y="1844040"/>
            <a:ext cx="6302375" cy="1383665"/>
          </a:xfrm>
          <a:prstGeom prst="rect">
            <a:avLst/>
          </a:prstGeom>
        </p:spPr>
        <p:txBody>
          <a:bodyPr wrap="square">
            <a:spAutoFit/>
          </a:bodyPr>
          <a:p>
            <a:pPr marL="0" indent="0" algn="l"/>
            <a:r>
              <a:rPr lang="en-US" altLang="zh-CN" sz="2800" b="1" i="0">
                <a:solidFill>
                  <a:srgbClr val="FF0000"/>
                </a:solidFill>
                <a:latin typeface="Times New Roman" panose="02020603050405020304" pitchFamily="18" charset="0"/>
                <a:ea typeface="-apple-system"/>
                <a:cs typeface="Times New Roman" panose="02020603050405020304" pitchFamily="18" charset="0"/>
              </a:rPr>
              <a:t>What qualities do you think Pig, Toad, Mink, and </a:t>
            </a:r>
            <a:r>
              <a:rPr lang="en-US" altLang="zh-CN" sz="2800" b="1">
                <a:solidFill>
                  <a:srgbClr val="FF0000"/>
                </a:solidFill>
                <a:latin typeface="Times New Roman" panose="02020603050405020304" pitchFamily="18" charset="0"/>
                <a:cs typeface="Times New Roman" panose="02020603050405020304" pitchFamily="18" charset="0"/>
                <a:sym typeface="+mn-ea"/>
              </a:rPr>
              <a:t>chimpanzee </a:t>
            </a:r>
            <a:r>
              <a:rPr lang="en-US" altLang="zh-CN" sz="2800" b="1" i="0">
                <a:solidFill>
                  <a:srgbClr val="FF0000"/>
                </a:solidFill>
                <a:latin typeface="Times New Roman" panose="02020603050405020304" pitchFamily="18" charset="0"/>
                <a:ea typeface="-apple-system"/>
                <a:cs typeface="Times New Roman" panose="02020603050405020304" pitchFamily="18" charset="0"/>
              </a:rPr>
              <a:t>have and what are their dreams?</a:t>
            </a:r>
            <a:endParaRPr lang="en-US" altLang="zh-CN" sz="2800" b="1" i="0">
              <a:solidFill>
                <a:srgbClr val="FF0000"/>
              </a:solidFill>
              <a:latin typeface="Times New Roman" panose="02020603050405020304" pitchFamily="18" charset="0"/>
              <a:ea typeface="-apple-system"/>
              <a:cs typeface="Times New Roman" panose="02020603050405020304" pitchFamily="18" charset="0"/>
            </a:endParaRPr>
          </a:p>
        </p:txBody>
      </p:sp>
      <p:sp>
        <p:nvSpPr>
          <p:cNvPr id="8" name="文本框 7"/>
          <p:cNvSpPr txBox="1"/>
          <p:nvPr/>
        </p:nvSpPr>
        <p:spPr>
          <a:xfrm>
            <a:off x="5558155" y="132080"/>
            <a:ext cx="6634480" cy="1099185"/>
          </a:xfrm>
          <a:prstGeom prst="rect">
            <a:avLst/>
          </a:prstGeom>
          <a:solidFill>
            <a:schemeClr val="accent1"/>
          </a:solidFill>
        </p:spPr>
        <p:txBody>
          <a:bodyPr wrap="square">
            <a:noAutofit/>
          </a:bodyPr>
          <a:p>
            <a:pPr marL="0" indent="0" algn="l" fontAlgn="base">
              <a:spcBef>
                <a:spcPct val="0"/>
              </a:spcBef>
              <a:spcAft>
                <a:spcPts val="900"/>
              </a:spcAft>
            </a:pPr>
            <a:r>
              <a:rPr lang="en-US" altLang="zh-CN" sz="2800" b="1" i="0">
                <a:latin typeface="Times New Roman" panose="02020603050405020304" pitchFamily="18" charset="0"/>
                <a:ea typeface="-apple-system"/>
                <a:cs typeface="Times New Roman" panose="02020603050405020304" pitchFamily="18" charset="0"/>
              </a:rPr>
              <a:t>Divide students into groups and discuss the qualities of each character.</a:t>
            </a:r>
            <a:endParaRPr lang="en-US" altLang="zh-CN" sz="2800" b="1" i="0">
              <a:latin typeface="Times New Roman" panose="02020603050405020304" pitchFamily="18" charset="0"/>
              <a:ea typeface="-apple-system"/>
              <a:cs typeface="Times New Roman" panose="02020603050405020304" pitchFamily="18" charset="0"/>
            </a:endParaRPr>
          </a:p>
          <a:p>
            <a:pPr marL="0" indent="0" algn="l" fontAlgn="base">
              <a:spcBef>
                <a:spcPct val="0"/>
              </a:spcBef>
              <a:spcAft>
                <a:spcPts val="900"/>
              </a:spcAft>
            </a:pPr>
            <a:endParaRPr lang="en-US" altLang="zh-CN" sz="2800" b="1" i="0">
              <a:latin typeface="Times New Roman" panose="02020603050405020304" pitchFamily="18" charset="0"/>
              <a:ea typeface="-apple-system"/>
              <a:cs typeface="Times New Roman" panose="02020603050405020304" pitchFamily="18" charset="0"/>
            </a:endParaRPr>
          </a:p>
        </p:txBody>
      </p:sp>
      <p:pic>
        <p:nvPicPr>
          <p:cNvPr id="5124" name="图片 6" descr="logo横版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1394" y="32940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8" grpId="0" animBg="1"/>
      <p:bldP spid="8" grpId="1" animBg="1"/>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8" name="表格 7"/>
          <p:cNvGraphicFramePr/>
          <p:nvPr>
            <p:custDataLst>
              <p:tags r:id="rId1"/>
            </p:custDataLst>
          </p:nvPr>
        </p:nvGraphicFramePr>
        <p:xfrm>
          <a:off x="0" y="0"/>
          <a:ext cx="12192000" cy="7955280"/>
        </p:xfrm>
        <a:graphic>
          <a:graphicData uri="http://schemas.openxmlformats.org/drawingml/2006/table">
            <a:tbl>
              <a:tblPr firstRow="1" bandRow="1">
                <a:tableStyleId>{5C22544A-7EE6-4342-B048-85BDC9FD1C3A}</a:tableStyleId>
              </a:tblPr>
              <a:tblGrid>
                <a:gridCol w="6195060"/>
                <a:gridCol w="5996940"/>
              </a:tblGrid>
              <a:tr h="3378835">
                <a:tc>
                  <a:txBody>
                    <a:bodyPr/>
                    <a:p>
                      <a:pPr>
                        <a:buNone/>
                      </a:pPr>
                      <a:endParaRPr lang="zh-CN" altLang="en-US"/>
                    </a:p>
                  </a:txBody>
                  <a:tcPr>
                    <a:solidFill>
                      <a:schemeClr val="accent4">
                        <a:lumMod val="20000"/>
                        <a:lumOff val="80000"/>
                      </a:schemeClr>
                    </a:solidFill>
                  </a:tcPr>
                </a:tc>
                <a:tc>
                  <a:txBody>
                    <a:bodyPr/>
                    <a:p>
                      <a:pPr>
                        <a:buNone/>
                      </a:pPr>
                      <a:endParaRPr lang="zh-CN" altLang="en-US"/>
                    </a:p>
                  </a:txBody>
                  <a:tcPr>
                    <a:solidFill>
                      <a:schemeClr val="accent3">
                        <a:lumMod val="40000"/>
                        <a:lumOff val="60000"/>
                      </a:schemeClr>
                    </a:solidFill>
                  </a:tcPr>
                </a:tc>
              </a:tr>
              <a:tr h="4576445">
                <a:tc>
                  <a:txBody>
                    <a:bodyPr/>
                    <a:p>
                      <a:pPr>
                        <a:buNone/>
                      </a:pPr>
                      <a:endParaRPr lang="zh-CN" altLang="en-US"/>
                    </a:p>
                  </a:txBody>
                  <a:tcPr/>
                </a:tc>
                <a:tc>
                  <a:txBody>
                    <a:bodyPr/>
                    <a:p>
                      <a:pPr>
                        <a:buNone/>
                      </a:pPr>
                      <a:endParaRPr lang="zh-CN" altLang="en-US"/>
                    </a:p>
                  </a:txBody>
                  <a:tcPr>
                    <a:solidFill>
                      <a:schemeClr val="accent2">
                        <a:lumMod val="20000"/>
                        <a:lumOff val="80000"/>
                      </a:schemeClr>
                    </a:solidFill>
                  </a:tcPr>
                </a:tc>
              </a:tr>
            </a:tbl>
          </a:graphicData>
        </a:graphic>
      </p:graphicFrame>
      <p:pic>
        <p:nvPicPr>
          <p:cNvPr id="4" name="图片 3" descr="猪"/>
          <p:cNvPicPr>
            <a:picLocks noChangeAspect="1"/>
          </p:cNvPicPr>
          <p:nvPr>
            <p:custDataLst>
              <p:tags r:id="rId2"/>
            </p:custDataLst>
          </p:nvPr>
        </p:nvPicPr>
        <p:blipFill>
          <a:blip r:embed="rId3"/>
          <a:stretch>
            <a:fillRect/>
          </a:stretch>
        </p:blipFill>
        <p:spPr>
          <a:xfrm>
            <a:off x="0" y="0"/>
            <a:ext cx="2398395" cy="2100580"/>
          </a:xfrm>
          <a:prstGeom prst="rect">
            <a:avLst/>
          </a:prstGeom>
        </p:spPr>
      </p:pic>
      <p:sp>
        <p:nvSpPr>
          <p:cNvPr id="5" name="文本框 4"/>
          <p:cNvSpPr txBox="1"/>
          <p:nvPr>
            <p:custDataLst>
              <p:tags r:id="rId4"/>
            </p:custDataLst>
          </p:nvPr>
        </p:nvSpPr>
        <p:spPr>
          <a:xfrm>
            <a:off x="2896235" y="770255"/>
            <a:ext cx="3070860" cy="521970"/>
          </a:xfrm>
          <a:prstGeom prst="rect">
            <a:avLst/>
          </a:prstGeom>
        </p:spPr>
        <p:txBody>
          <a:bodyPr wrap="square">
            <a:spAutoFit/>
          </a:bodyPr>
          <a:p>
            <a:pPr marL="0" indent="0" algn="l"/>
            <a:r>
              <a:rPr lang="en-US" altLang="zh-CN" sz="2800" b="1" i="0">
                <a:solidFill>
                  <a:srgbClr val="FF0000"/>
                </a:solidFill>
                <a:latin typeface="Times New Roman" panose="02020603050405020304" pitchFamily="18" charset="0"/>
                <a:ea typeface="-apple-system"/>
                <a:cs typeface="Times New Roman" panose="02020603050405020304" pitchFamily="18" charset="0"/>
              </a:rPr>
              <a:t>Curious and brave</a:t>
            </a:r>
            <a:endParaRPr lang="en-US" altLang="zh-CN" sz="2800" b="1" i="0">
              <a:solidFill>
                <a:srgbClr val="FF0000"/>
              </a:solidFill>
              <a:latin typeface="Times New Roman" panose="02020603050405020304" pitchFamily="18" charset="0"/>
              <a:ea typeface="-apple-system"/>
              <a:cs typeface="Times New Roman" panose="02020603050405020304" pitchFamily="18" charset="0"/>
            </a:endParaRPr>
          </a:p>
        </p:txBody>
      </p:sp>
      <p:sp>
        <p:nvSpPr>
          <p:cNvPr id="6" name="文本框 5"/>
          <p:cNvSpPr txBox="1"/>
          <p:nvPr>
            <p:custDataLst>
              <p:tags r:id="rId5"/>
            </p:custDataLst>
          </p:nvPr>
        </p:nvSpPr>
        <p:spPr>
          <a:xfrm>
            <a:off x="676910" y="2557780"/>
            <a:ext cx="3574415" cy="521970"/>
          </a:xfrm>
          <a:prstGeom prst="rect">
            <a:avLst/>
          </a:prstGeom>
          <a:solidFill>
            <a:schemeClr val="accent4">
              <a:lumMod val="40000"/>
              <a:lumOff val="60000"/>
            </a:schemeClr>
          </a:solidFill>
        </p:spPr>
        <p:txBody>
          <a:bodyPr wrap="square">
            <a:spAutoFit/>
          </a:bodyPr>
          <a:p>
            <a:pPr marL="0" indent="0" algn="l"/>
            <a:r>
              <a:rPr lang="en-US" altLang="zh-CN" sz="2800" b="1" i="1">
                <a:latin typeface="Times New Roman" panose="02020603050405020304" pitchFamily="18" charset="0"/>
                <a:ea typeface="-apple-system"/>
                <a:cs typeface="Times New Roman" panose="02020603050405020304" pitchFamily="18" charset="0"/>
              </a:rPr>
              <a:t>to become a great hero</a:t>
            </a:r>
            <a:endParaRPr lang="en-US" altLang="zh-CN" sz="2800" b="1" i="1">
              <a:latin typeface="Times New Roman" panose="02020603050405020304" pitchFamily="18" charset="0"/>
              <a:ea typeface="-apple-system"/>
              <a:cs typeface="Times New Roman" panose="02020603050405020304" pitchFamily="18" charset="0"/>
            </a:endParaRPr>
          </a:p>
        </p:txBody>
      </p:sp>
      <p:pic>
        <p:nvPicPr>
          <p:cNvPr id="9" name="图片 8" descr="蟾蜍"/>
          <p:cNvPicPr>
            <a:picLocks noChangeAspect="1"/>
          </p:cNvPicPr>
          <p:nvPr>
            <p:custDataLst>
              <p:tags r:id="rId6"/>
            </p:custDataLst>
          </p:nvPr>
        </p:nvPicPr>
        <p:blipFill>
          <a:blip r:embed="rId7"/>
          <a:stretch>
            <a:fillRect/>
          </a:stretch>
        </p:blipFill>
        <p:spPr>
          <a:xfrm>
            <a:off x="9718040" y="100965"/>
            <a:ext cx="2449830" cy="2101215"/>
          </a:xfrm>
          <a:prstGeom prst="rect">
            <a:avLst/>
          </a:prstGeom>
        </p:spPr>
      </p:pic>
      <p:sp>
        <p:nvSpPr>
          <p:cNvPr id="10" name="文本框 9"/>
          <p:cNvSpPr txBox="1"/>
          <p:nvPr>
            <p:custDataLst>
              <p:tags r:id="rId8"/>
            </p:custDataLst>
          </p:nvPr>
        </p:nvSpPr>
        <p:spPr>
          <a:xfrm>
            <a:off x="6202045" y="675005"/>
            <a:ext cx="3727450" cy="953135"/>
          </a:xfrm>
          <a:prstGeom prst="rect">
            <a:avLst/>
          </a:prstGeom>
        </p:spPr>
        <p:txBody>
          <a:bodyPr wrap="square">
            <a:spAutoFit/>
          </a:bodyPr>
          <a:p>
            <a:pPr marL="0" indent="0" algn="l"/>
            <a:r>
              <a:rPr lang="en-US" altLang="zh-CN" sz="2800" b="1" i="0">
                <a:solidFill>
                  <a:srgbClr val="FF0000"/>
                </a:solidFill>
                <a:latin typeface="Times New Roman" panose="02020603050405020304" pitchFamily="18" charset="0"/>
                <a:ea typeface="-apple-system"/>
                <a:cs typeface="Times New Roman" panose="02020603050405020304" pitchFamily="18" charset="0"/>
              </a:rPr>
              <a:t>Opportunistic but loyal</a:t>
            </a:r>
            <a:endParaRPr lang="en-US" altLang="zh-CN" sz="2800" b="1" i="0">
              <a:solidFill>
                <a:srgbClr val="FF0000"/>
              </a:solidFill>
              <a:latin typeface="Times New Roman" panose="02020603050405020304" pitchFamily="18" charset="0"/>
              <a:ea typeface="-apple-system"/>
              <a:cs typeface="Times New Roman" panose="02020603050405020304" pitchFamily="18" charset="0"/>
            </a:endParaRPr>
          </a:p>
        </p:txBody>
      </p:sp>
      <p:sp>
        <p:nvSpPr>
          <p:cNvPr id="11" name="文本框 10"/>
          <p:cNvSpPr txBox="1"/>
          <p:nvPr>
            <p:custDataLst>
              <p:tags r:id="rId9"/>
            </p:custDataLst>
          </p:nvPr>
        </p:nvSpPr>
        <p:spPr>
          <a:xfrm>
            <a:off x="6501130" y="2578100"/>
            <a:ext cx="5412105" cy="521970"/>
          </a:xfrm>
          <a:prstGeom prst="rect">
            <a:avLst/>
          </a:prstGeom>
          <a:solidFill>
            <a:schemeClr val="accent4">
              <a:lumMod val="40000"/>
              <a:lumOff val="60000"/>
            </a:schemeClr>
          </a:solidFill>
        </p:spPr>
        <p:txBody>
          <a:bodyPr wrap="square">
            <a:spAutoFit/>
          </a:bodyPr>
          <a:p>
            <a:pPr marL="0" indent="0" algn="l"/>
            <a:r>
              <a:rPr lang="en-US" altLang="zh-CN" sz="2800" b="1" i="1">
                <a:latin typeface="Times New Roman" panose="02020603050405020304" pitchFamily="18" charset="0"/>
                <a:ea typeface="-apple-system"/>
                <a:cs typeface="Times New Roman" panose="02020603050405020304" pitchFamily="18" charset="0"/>
              </a:rPr>
              <a:t> to find a place where he belongs</a:t>
            </a:r>
            <a:endParaRPr lang="en-US" altLang="zh-CN" sz="2800" b="1" i="1">
              <a:latin typeface="Times New Roman" panose="02020603050405020304" pitchFamily="18" charset="0"/>
              <a:ea typeface="-apple-system"/>
              <a:cs typeface="Times New Roman" panose="02020603050405020304" pitchFamily="18" charset="0"/>
            </a:endParaRPr>
          </a:p>
        </p:txBody>
      </p:sp>
      <p:sp>
        <p:nvSpPr>
          <p:cNvPr id="12" name="文本框 11"/>
          <p:cNvSpPr txBox="1"/>
          <p:nvPr>
            <p:custDataLst>
              <p:tags r:id="rId10"/>
            </p:custDataLst>
          </p:nvPr>
        </p:nvSpPr>
        <p:spPr>
          <a:xfrm>
            <a:off x="237490" y="6245860"/>
            <a:ext cx="5858510" cy="521970"/>
          </a:xfrm>
          <a:prstGeom prst="rect">
            <a:avLst/>
          </a:prstGeom>
          <a:solidFill>
            <a:schemeClr val="accent4">
              <a:lumMod val="40000"/>
              <a:lumOff val="60000"/>
            </a:schemeClr>
          </a:solidFill>
        </p:spPr>
        <p:txBody>
          <a:bodyPr wrap="square">
            <a:spAutoFit/>
          </a:bodyPr>
          <a:p>
            <a:pPr marL="0" indent="0" algn="l"/>
            <a:r>
              <a:rPr lang="en-US" altLang="zh-CN" sz="2800" b="1" i="1">
                <a:latin typeface="Times New Roman" panose="02020603050405020304" pitchFamily="18" charset="0"/>
                <a:ea typeface="-apple-system"/>
                <a:cs typeface="Times New Roman" panose="02020603050405020304" pitchFamily="18" charset="0"/>
              </a:rPr>
              <a:t>to prove himself and to be recognized</a:t>
            </a:r>
            <a:endParaRPr lang="en-US" altLang="zh-CN" sz="2800" b="1" i="1">
              <a:latin typeface="Times New Roman" panose="02020603050405020304" pitchFamily="18" charset="0"/>
              <a:ea typeface="-apple-system"/>
              <a:cs typeface="Times New Roman" panose="02020603050405020304" pitchFamily="18" charset="0"/>
            </a:endParaRPr>
          </a:p>
        </p:txBody>
      </p:sp>
      <p:pic>
        <p:nvPicPr>
          <p:cNvPr id="13" name="图片 12" descr="猩猩"/>
          <p:cNvPicPr>
            <a:picLocks noChangeAspect="1"/>
          </p:cNvPicPr>
          <p:nvPr>
            <p:custDataLst>
              <p:tags r:id="rId11"/>
            </p:custDataLst>
          </p:nvPr>
        </p:nvPicPr>
        <p:blipFill>
          <a:blip r:embed="rId12"/>
          <a:stretch>
            <a:fillRect/>
          </a:stretch>
        </p:blipFill>
        <p:spPr>
          <a:xfrm>
            <a:off x="94615" y="3482975"/>
            <a:ext cx="2676525" cy="2676525"/>
          </a:xfrm>
          <a:prstGeom prst="rect">
            <a:avLst/>
          </a:prstGeom>
        </p:spPr>
      </p:pic>
      <p:sp>
        <p:nvSpPr>
          <p:cNvPr id="14" name="文本框 13"/>
          <p:cNvSpPr txBox="1"/>
          <p:nvPr>
            <p:custDataLst>
              <p:tags r:id="rId13"/>
            </p:custDataLst>
          </p:nvPr>
        </p:nvSpPr>
        <p:spPr>
          <a:xfrm>
            <a:off x="3025140" y="3717290"/>
            <a:ext cx="3070860" cy="953135"/>
          </a:xfrm>
          <a:prstGeom prst="rect">
            <a:avLst/>
          </a:prstGeom>
        </p:spPr>
        <p:txBody>
          <a:bodyPr wrap="square">
            <a:spAutoFit/>
          </a:bodyPr>
          <a:p>
            <a:pPr marL="0" indent="0" algn="l"/>
            <a:r>
              <a:rPr lang="en-US" altLang="zh-CN" sz="2800" b="1" i="0">
                <a:solidFill>
                  <a:srgbClr val="FF0000"/>
                </a:solidFill>
                <a:latin typeface="Times New Roman" panose="02020603050405020304" pitchFamily="18" charset="0"/>
                <a:ea typeface="-apple-system"/>
                <a:cs typeface="Times New Roman" panose="02020603050405020304" pitchFamily="18" charset="0"/>
              </a:rPr>
              <a:t>Introverted but brave</a:t>
            </a:r>
            <a:endParaRPr lang="en-US" altLang="zh-CN" sz="2800" b="1" i="0">
              <a:solidFill>
                <a:srgbClr val="FF0000"/>
              </a:solidFill>
              <a:latin typeface="Times New Roman" panose="02020603050405020304" pitchFamily="18" charset="0"/>
              <a:ea typeface="-apple-system"/>
              <a:cs typeface="Times New Roman" panose="02020603050405020304" pitchFamily="18" charset="0"/>
            </a:endParaRPr>
          </a:p>
        </p:txBody>
      </p:sp>
      <p:pic>
        <p:nvPicPr>
          <p:cNvPr id="15" name="图片 14" descr="黄鼠狼"/>
          <p:cNvPicPr>
            <a:picLocks noChangeAspect="1"/>
          </p:cNvPicPr>
          <p:nvPr>
            <p:custDataLst>
              <p:tags r:id="rId14"/>
            </p:custDataLst>
          </p:nvPr>
        </p:nvPicPr>
        <p:blipFill>
          <a:blip r:embed="rId15"/>
          <a:stretch>
            <a:fillRect/>
          </a:stretch>
        </p:blipFill>
        <p:spPr>
          <a:xfrm>
            <a:off x="9718040" y="3366770"/>
            <a:ext cx="2555875" cy="2555875"/>
          </a:xfrm>
          <a:prstGeom prst="rect">
            <a:avLst/>
          </a:prstGeom>
        </p:spPr>
      </p:pic>
      <p:sp>
        <p:nvSpPr>
          <p:cNvPr id="16" name="文本框 15"/>
          <p:cNvSpPr txBox="1"/>
          <p:nvPr>
            <p:custDataLst>
              <p:tags r:id="rId16"/>
            </p:custDataLst>
          </p:nvPr>
        </p:nvSpPr>
        <p:spPr>
          <a:xfrm>
            <a:off x="6403340" y="3912870"/>
            <a:ext cx="3199130" cy="953135"/>
          </a:xfrm>
          <a:prstGeom prst="rect">
            <a:avLst/>
          </a:prstGeom>
        </p:spPr>
        <p:txBody>
          <a:bodyPr wrap="square">
            <a:spAutoFit/>
          </a:bodyPr>
          <a:p>
            <a:pPr marL="0" indent="0" algn="l"/>
            <a:r>
              <a:rPr lang="en-US" altLang="zh-CN" sz="2800" b="1" i="0">
                <a:solidFill>
                  <a:srgbClr val="FF0000"/>
                </a:solidFill>
                <a:latin typeface="Times New Roman" panose="02020603050405020304" pitchFamily="18" charset="0"/>
                <a:ea typeface="-apple-system"/>
                <a:cs typeface="Times New Roman" panose="02020603050405020304" pitchFamily="18" charset="0"/>
              </a:rPr>
              <a:t>Talkative and energetic</a:t>
            </a:r>
            <a:endParaRPr lang="en-US" altLang="zh-CN" sz="2800" b="1" i="0">
              <a:solidFill>
                <a:srgbClr val="FF0000"/>
              </a:solidFill>
              <a:latin typeface="Times New Roman" panose="02020603050405020304" pitchFamily="18" charset="0"/>
              <a:ea typeface="-apple-system"/>
              <a:cs typeface="Times New Roman" panose="02020603050405020304" pitchFamily="18" charset="0"/>
            </a:endParaRPr>
          </a:p>
        </p:txBody>
      </p:sp>
      <p:sp>
        <p:nvSpPr>
          <p:cNvPr id="17" name="文本框 16"/>
          <p:cNvSpPr txBox="1"/>
          <p:nvPr>
            <p:custDataLst>
              <p:tags r:id="rId17"/>
            </p:custDataLst>
          </p:nvPr>
        </p:nvSpPr>
        <p:spPr>
          <a:xfrm>
            <a:off x="6501130" y="6245860"/>
            <a:ext cx="4373880" cy="521970"/>
          </a:xfrm>
          <a:prstGeom prst="rect">
            <a:avLst/>
          </a:prstGeom>
          <a:solidFill>
            <a:schemeClr val="accent4">
              <a:lumMod val="40000"/>
              <a:lumOff val="60000"/>
            </a:schemeClr>
          </a:solidFill>
        </p:spPr>
        <p:txBody>
          <a:bodyPr wrap="square">
            <a:spAutoFit/>
          </a:bodyPr>
          <a:p>
            <a:pPr marL="0" indent="0" algn="l"/>
            <a:r>
              <a:rPr lang="en-US" altLang="zh-CN" sz="2800" b="1" i="1">
                <a:latin typeface="Times New Roman" panose="02020603050405020304" pitchFamily="18" charset="0"/>
                <a:ea typeface="-apple-system"/>
                <a:cs typeface="Times New Roman" panose="02020603050405020304" pitchFamily="18" charset="0"/>
              </a:rPr>
              <a:t>to travel the world</a:t>
            </a:r>
            <a:endParaRPr lang="en-US" altLang="zh-CN" sz="2800" b="1" i="1">
              <a:latin typeface="Times New Roman" panose="02020603050405020304" pitchFamily="18" charset="0"/>
              <a:ea typeface="-apple-system"/>
              <a:cs typeface="Times New Roman" panose="02020603050405020304" pitchFamily="18" charset="0"/>
            </a:endParaRPr>
          </a:p>
        </p:txBody>
      </p:sp>
      <p:pic>
        <p:nvPicPr>
          <p:cNvPr id="5124" name="图片 6" descr="logo横版 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51394" y="32940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linds(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bldLvl="0" animBg="1"/>
      <p:bldP spid="6" grpId="1" animBg="1"/>
      <p:bldP spid="10" grpId="0"/>
      <p:bldP spid="10" grpId="1"/>
      <p:bldP spid="11" grpId="0" bldLvl="0" animBg="1"/>
      <p:bldP spid="11" grpId="1" animBg="1"/>
      <p:bldP spid="12" grpId="0" bldLvl="0" animBg="1"/>
      <p:bldP spid="12" grpId="1" animBg="1"/>
      <p:bldP spid="14" grpId="0"/>
      <p:bldP spid="14" grpId="1"/>
      <p:bldP spid="16" grpId="0"/>
      <p:bldP spid="16" grpId="1"/>
      <p:bldP spid="17" grpId="0" bldLvl="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浪浪山小妖怪"/>
          <p:cNvPicPr>
            <a:picLocks noChangeAspect="1"/>
          </p:cNvPicPr>
          <p:nvPr/>
        </p:nvPicPr>
        <p:blipFill>
          <a:blip r:embed="rId1"/>
          <a:stretch>
            <a:fillRect/>
          </a:stretch>
        </p:blipFill>
        <p:spPr>
          <a:xfrm>
            <a:off x="-67310" y="0"/>
            <a:ext cx="5317490" cy="6858000"/>
          </a:xfrm>
          <a:prstGeom prst="rect">
            <a:avLst/>
          </a:prstGeom>
        </p:spPr>
      </p:pic>
      <p:sp>
        <p:nvSpPr>
          <p:cNvPr id="5" name="文本框 4"/>
          <p:cNvSpPr txBox="1"/>
          <p:nvPr/>
        </p:nvSpPr>
        <p:spPr>
          <a:xfrm>
            <a:off x="5394325" y="257810"/>
            <a:ext cx="6483985" cy="953135"/>
          </a:xfrm>
          <a:prstGeom prst="rect">
            <a:avLst/>
          </a:prstGeom>
        </p:spPr>
        <p:txBody>
          <a:bodyPr wrap="square">
            <a:spAutoFit/>
          </a:bodyPr>
          <a:p>
            <a:pPr marL="0" indent="0" algn="l"/>
            <a:r>
              <a:rPr lang="en-US" altLang="zh-CN" sz="2800" b="0" i="0">
                <a:solidFill>
                  <a:srgbClr val="FF0000"/>
                </a:solidFill>
                <a:latin typeface="Times New Roman" panose="02020603050405020304" pitchFamily="18" charset="0"/>
                <a:ea typeface="-apple-system"/>
                <a:cs typeface="Times New Roman" panose="02020603050405020304" pitchFamily="18" charset="0"/>
              </a:rPr>
              <a:t>What are your dreams, and which qualities do you think will help you achieve them?</a:t>
            </a:r>
            <a:endParaRPr lang="en-US" altLang="zh-CN" sz="2800" b="0" i="0">
              <a:solidFill>
                <a:srgbClr val="FF0000"/>
              </a:solidFill>
              <a:latin typeface="Times New Roman" panose="02020603050405020304" pitchFamily="18" charset="0"/>
              <a:ea typeface="-apple-system"/>
              <a:cs typeface="Times New Roman" panose="02020603050405020304" pitchFamily="18" charset="0"/>
            </a:endParaRPr>
          </a:p>
        </p:txBody>
      </p:sp>
      <p:sp>
        <p:nvSpPr>
          <p:cNvPr id="6" name="文本框 5"/>
          <p:cNvSpPr txBox="1"/>
          <p:nvPr/>
        </p:nvSpPr>
        <p:spPr>
          <a:xfrm>
            <a:off x="5733415" y="1447165"/>
            <a:ext cx="4768850" cy="5135245"/>
          </a:xfrm>
          <a:prstGeom prst="rect">
            <a:avLst/>
          </a:prstGeom>
          <a:solidFill>
            <a:schemeClr val="accent4">
              <a:lumMod val="20000"/>
              <a:lumOff val="80000"/>
            </a:schemeClr>
          </a:solidFill>
        </p:spPr>
        <p:txBody>
          <a:bodyPr wrap="square" rtlCol="0" anchor="t">
            <a:noAutofit/>
          </a:bodyPr>
          <a:p>
            <a:r>
              <a:rPr lang="en-US" altLang="zh-CN" sz="2800">
                <a:latin typeface="Times New Roman" panose="02020603050405020304" pitchFamily="18" charset="0"/>
                <a:cs typeface="Times New Roman" panose="02020603050405020304" pitchFamily="18" charset="0"/>
              </a:rPr>
              <a:t>1. determined /d</a:t>
            </a:r>
            <a:r>
              <a:rPr lang="en-US" altLang="en-US" sz="2800">
                <a:latin typeface="Times New Roman" panose="02020603050405020304" pitchFamily="18" charset="0"/>
                <a:cs typeface="Times New Roman" panose="02020603050405020304" pitchFamily="18" charset="0"/>
              </a:rPr>
              <a:t>ɪˈ</a:t>
            </a:r>
            <a:r>
              <a:rPr lang="en-US" altLang="zh-CN" sz="2800">
                <a:latin typeface="Times New Roman" panose="02020603050405020304" pitchFamily="18" charset="0"/>
                <a:cs typeface="Times New Roman" panose="02020603050405020304" pitchFamily="18" charset="0"/>
              </a:rPr>
              <a:t>t</a:t>
            </a:r>
            <a:r>
              <a:rPr lang="en-US" altLang="en-US" sz="2800">
                <a:latin typeface="Times New Roman" panose="02020603050405020304" pitchFamily="18" charset="0"/>
                <a:cs typeface="Times New Roman" panose="02020603050405020304" pitchFamily="18" charset="0"/>
              </a:rPr>
              <a:t>ɜː</a:t>
            </a:r>
            <a:r>
              <a:rPr lang="en-US" altLang="zh-CN" sz="2800">
                <a:latin typeface="Times New Roman" panose="02020603050405020304" pitchFamily="18" charset="0"/>
                <a:cs typeface="Times New Roman" panose="02020603050405020304" pitchFamily="18" charset="0"/>
              </a:rPr>
              <a:t>rm</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nd/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2. resilient /r</a:t>
            </a:r>
            <a:r>
              <a:rPr lang="en-US" altLang="en-US" sz="2800">
                <a:latin typeface="Times New Roman" panose="02020603050405020304" pitchFamily="18" charset="0"/>
                <a:cs typeface="Times New Roman" panose="02020603050405020304" pitchFamily="18" charset="0"/>
              </a:rPr>
              <a:t>ɪˈ</a:t>
            </a:r>
            <a:r>
              <a:rPr lang="en-US" altLang="zh-CN" sz="2800">
                <a:latin typeface="Times New Roman" panose="02020603050405020304" pitchFamily="18" charset="0"/>
                <a:cs typeface="Times New Roman" panose="02020603050405020304" pitchFamily="18" charset="0"/>
              </a:rPr>
              <a:t>z</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li</a:t>
            </a:r>
            <a:r>
              <a:rPr lang="en-US" altLang="en-US" sz="2800">
                <a:latin typeface="Times New Roman" panose="02020603050405020304" pitchFamily="18" charset="0"/>
                <a:cs typeface="Times New Roman" panose="02020603050405020304" pitchFamily="18" charset="0"/>
              </a:rPr>
              <a:t>ə</a:t>
            </a:r>
            <a:r>
              <a:rPr lang="en-US" altLang="zh-CN" sz="2800">
                <a:latin typeface="Times New Roman" panose="02020603050405020304" pitchFamily="18" charset="0"/>
                <a:cs typeface="Times New Roman" panose="02020603050405020304" pitchFamily="18" charset="0"/>
              </a:rPr>
              <a:t>nt/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3. perseverant /</a:t>
            </a:r>
            <a:r>
              <a:rPr lang="en-US" altLang="en-US" sz="2800">
                <a:latin typeface="Times New Roman" panose="02020603050405020304" pitchFamily="18" charset="0"/>
                <a:cs typeface="Times New Roman" panose="02020603050405020304" pitchFamily="18" charset="0"/>
              </a:rPr>
              <a:t>ˌ</a:t>
            </a:r>
            <a:r>
              <a:rPr lang="en-US" altLang="zh-CN" sz="2800">
                <a:latin typeface="Times New Roman" panose="02020603050405020304" pitchFamily="18" charset="0"/>
                <a:cs typeface="Times New Roman" panose="02020603050405020304" pitchFamily="18" charset="0"/>
              </a:rPr>
              <a:t>p</a:t>
            </a:r>
            <a:r>
              <a:rPr lang="en-US" altLang="en-US" sz="2800">
                <a:latin typeface="Times New Roman" panose="02020603050405020304" pitchFamily="18" charset="0"/>
                <a:cs typeface="Times New Roman" panose="02020603050405020304" pitchFamily="18" charset="0"/>
              </a:rPr>
              <a:t>ɜː</a:t>
            </a:r>
            <a:r>
              <a:rPr lang="en-US" altLang="zh-CN" sz="2800">
                <a:latin typeface="Times New Roman" panose="02020603050405020304" pitchFamily="18" charset="0"/>
                <a:cs typeface="Times New Roman" panose="02020603050405020304" pitchFamily="18" charset="0"/>
              </a:rPr>
              <a:t>rs</a:t>
            </a:r>
            <a:r>
              <a:rPr lang="en-US" altLang="en-US" sz="2800">
                <a:latin typeface="Times New Roman" panose="02020603050405020304" pitchFamily="18" charset="0"/>
                <a:cs typeface="Times New Roman" panose="02020603050405020304" pitchFamily="18" charset="0"/>
              </a:rPr>
              <a:t>ɪˈ</a:t>
            </a:r>
            <a:r>
              <a:rPr lang="en-US" altLang="zh-CN" sz="2800">
                <a:latin typeface="Times New Roman" panose="02020603050405020304" pitchFamily="18" charset="0"/>
                <a:cs typeface="Times New Roman" panose="02020603050405020304" pitchFamily="18" charset="0"/>
              </a:rPr>
              <a:t>v</a:t>
            </a:r>
            <a:r>
              <a:rPr lang="en-US" altLang="en-US" sz="2800">
                <a:latin typeface="Times New Roman" panose="02020603050405020304" pitchFamily="18" charset="0"/>
                <a:cs typeface="Times New Roman" panose="02020603050405020304" pitchFamily="18" charset="0"/>
              </a:rPr>
              <a:t>ɪə</a:t>
            </a:r>
            <a:r>
              <a:rPr lang="en-US" altLang="zh-CN" sz="2800">
                <a:latin typeface="Times New Roman" panose="02020603050405020304" pitchFamily="18" charset="0"/>
                <a:cs typeface="Times New Roman" panose="02020603050405020304" pitchFamily="18" charset="0"/>
              </a:rPr>
              <a:t>r</a:t>
            </a:r>
            <a:r>
              <a:rPr lang="en-US" altLang="en-US" sz="2800">
                <a:latin typeface="Times New Roman" panose="02020603050405020304" pitchFamily="18" charset="0"/>
                <a:cs typeface="Times New Roman" panose="02020603050405020304" pitchFamily="18" charset="0"/>
              </a:rPr>
              <a:t>ə</a:t>
            </a:r>
            <a:r>
              <a:rPr lang="en-US" altLang="zh-CN" sz="2800">
                <a:latin typeface="Times New Roman" panose="02020603050405020304" pitchFamily="18" charset="0"/>
                <a:cs typeface="Times New Roman" panose="02020603050405020304" pitchFamily="18" charset="0"/>
              </a:rPr>
              <a:t>nt/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4. disciplined /</a:t>
            </a:r>
            <a:r>
              <a:rPr lang="en-US" altLang="en-US" sz="2800">
                <a:latin typeface="Times New Roman" panose="02020603050405020304" pitchFamily="18" charset="0"/>
                <a:cs typeface="Times New Roman" panose="02020603050405020304" pitchFamily="18" charset="0"/>
              </a:rPr>
              <a:t>ˈ</a:t>
            </a:r>
            <a:r>
              <a:rPr lang="en-US" altLang="zh-CN" sz="2800">
                <a:latin typeface="Times New Roman" panose="02020603050405020304" pitchFamily="18" charset="0"/>
                <a:cs typeface="Times New Roman" panose="02020603050405020304" pitchFamily="18" charset="0"/>
              </a:rPr>
              <a:t>d</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s</a:t>
            </a:r>
            <a:r>
              <a:rPr lang="en-US" altLang="en-US" sz="2800">
                <a:latin typeface="Times New Roman" panose="02020603050405020304" pitchFamily="18" charset="0"/>
                <a:cs typeface="Times New Roman" panose="02020603050405020304" pitchFamily="18" charset="0"/>
              </a:rPr>
              <a:t>ə</a:t>
            </a:r>
            <a:r>
              <a:rPr lang="en-US" altLang="zh-CN" sz="2800">
                <a:latin typeface="Times New Roman" panose="02020603050405020304" pitchFamily="18" charset="0"/>
                <a:cs typeface="Times New Roman" panose="02020603050405020304" pitchFamily="18" charset="0"/>
              </a:rPr>
              <a:t>pl</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nd/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5. courageous /k</a:t>
            </a:r>
            <a:r>
              <a:rPr lang="en-US" altLang="en-US" sz="2800">
                <a:latin typeface="Times New Roman" panose="02020603050405020304" pitchFamily="18" charset="0"/>
                <a:cs typeface="Times New Roman" panose="02020603050405020304" pitchFamily="18" charset="0"/>
              </a:rPr>
              <a:t>əˈ</a:t>
            </a:r>
            <a:r>
              <a:rPr lang="en-US" altLang="zh-CN" sz="2800">
                <a:latin typeface="Times New Roman" panose="02020603050405020304" pitchFamily="18" charset="0"/>
                <a:cs typeface="Times New Roman" panose="02020603050405020304" pitchFamily="18" charset="0"/>
              </a:rPr>
              <a:t>re</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d</a:t>
            </a:r>
            <a:r>
              <a:rPr lang="en-US" altLang="en-US" sz="2800">
                <a:latin typeface="Times New Roman" panose="02020603050405020304" pitchFamily="18" charset="0"/>
                <a:cs typeface="Times New Roman" panose="02020603050405020304" pitchFamily="18" charset="0"/>
              </a:rPr>
              <a:t>ʒə</a:t>
            </a:r>
            <a:r>
              <a:rPr lang="en-US" altLang="zh-CN" sz="2800">
                <a:latin typeface="Times New Roman" panose="02020603050405020304" pitchFamily="18" charset="0"/>
                <a:cs typeface="Times New Roman" panose="02020603050405020304" pitchFamily="18" charset="0"/>
              </a:rPr>
              <a:t>s/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6. confident /</a:t>
            </a:r>
            <a:r>
              <a:rPr lang="en-US" altLang="en-US" sz="2800">
                <a:latin typeface="Times New Roman" panose="02020603050405020304" pitchFamily="18" charset="0"/>
                <a:cs typeface="Times New Roman" panose="02020603050405020304" pitchFamily="18" charset="0"/>
              </a:rPr>
              <a:t>ˈ</a:t>
            </a:r>
            <a:r>
              <a:rPr lang="en-US" altLang="zh-CN" sz="2800">
                <a:latin typeface="Times New Roman" panose="02020603050405020304" pitchFamily="18" charset="0"/>
                <a:cs typeface="Times New Roman" panose="02020603050405020304" pitchFamily="18" charset="0"/>
              </a:rPr>
              <a:t>k</a:t>
            </a:r>
            <a:r>
              <a:rPr lang="en-US" altLang="en-US" sz="2800">
                <a:latin typeface="Times New Roman" panose="02020603050405020304" pitchFamily="18" charset="0"/>
                <a:cs typeface="Times New Roman" panose="02020603050405020304" pitchFamily="18" charset="0"/>
              </a:rPr>
              <a:t>ɑː</a:t>
            </a:r>
            <a:r>
              <a:rPr lang="en-US" altLang="zh-CN" sz="2800">
                <a:latin typeface="Times New Roman" panose="02020603050405020304" pitchFamily="18" charset="0"/>
                <a:cs typeface="Times New Roman" panose="02020603050405020304" pitchFamily="18" charset="0"/>
              </a:rPr>
              <a:t>nf</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d</a:t>
            </a:r>
            <a:r>
              <a:rPr lang="en-US" altLang="en-US" sz="2800">
                <a:latin typeface="Times New Roman" panose="02020603050405020304" pitchFamily="18" charset="0"/>
                <a:cs typeface="Times New Roman" panose="02020603050405020304" pitchFamily="18" charset="0"/>
              </a:rPr>
              <a:t>ə</a:t>
            </a:r>
            <a:r>
              <a:rPr lang="en-US" altLang="zh-CN" sz="2800">
                <a:latin typeface="Times New Roman" panose="02020603050405020304" pitchFamily="18" charset="0"/>
                <a:cs typeface="Times New Roman" panose="02020603050405020304" pitchFamily="18" charset="0"/>
              </a:rPr>
              <a:t>nt/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7. focused /</a:t>
            </a:r>
            <a:r>
              <a:rPr lang="en-US" altLang="en-US" sz="2800">
                <a:latin typeface="Times New Roman" panose="02020603050405020304" pitchFamily="18" charset="0"/>
                <a:cs typeface="Times New Roman" panose="02020603050405020304" pitchFamily="18" charset="0"/>
              </a:rPr>
              <a:t>ˈ</a:t>
            </a:r>
            <a:r>
              <a:rPr lang="en-US" altLang="zh-CN" sz="2800">
                <a:latin typeface="Times New Roman" panose="02020603050405020304" pitchFamily="18" charset="0"/>
                <a:cs typeface="Times New Roman" panose="02020603050405020304" pitchFamily="18" charset="0"/>
              </a:rPr>
              <a:t>fo</a:t>
            </a:r>
            <a:r>
              <a:rPr lang="en-US" altLang="en-US" sz="2800">
                <a:latin typeface="Times New Roman" panose="02020603050405020304" pitchFamily="18" charset="0"/>
                <a:cs typeface="Times New Roman" panose="02020603050405020304" pitchFamily="18" charset="0"/>
              </a:rPr>
              <a:t>ʊ</a:t>
            </a:r>
            <a:r>
              <a:rPr lang="en-US" altLang="zh-CN" sz="2800">
                <a:latin typeface="Times New Roman" panose="02020603050405020304" pitchFamily="18" charset="0"/>
                <a:cs typeface="Times New Roman" panose="02020603050405020304" pitchFamily="18" charset="0"/>
              </a:rPr>
              <a:t>k</a:t>
            </a:r>
            <a:r>
              <a:rPr lang="en-US" altLang="en-US" sz="2800">
                <a:latin typeface="Times New Roman" panose="02020603050405020304" pitchFamily="18" charset="0"/>
                <a:cs typeface="Times New Roman" panose="02020603050405020304" pitchFamily="18" charset="0"/>
              </a:rPr>
              <a:t>ə</a:t>
            </a:r>
            <a:r>
              <a:rPr lang="en-US" altLang="zh-CN" sz="2800">
                <a:latin typeface="Times New Roman" panose="02020603050405020304" pitchFamily="18" charset="0"/>
                <a:cs typeface="Times New Roman" panose="02020603050405020304" pitchFamily="18" charset="0"/>
              </a:rPr>
              <a:t>st/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8. dedicated /</a:t>
            </a:r>
            <a:r>
              <a:rPr lang="en-US" altLang="en-US" sz="2800">
                <a:latin typeface="Times New Roman" panose="02020603050405020304" pitchFamily="18" charset="0"/>
                <a:cs typeface="Times New Roman" panose="02020603050405020304" pitchFamily="18" charset="0"/>
              </a:rPr>
              <a:t>ˈ</a:t>
            </a:r>
            <a:r>
              <a:rPr lang="en-US" altLang="zh-CN" sz="2800">
                <a:latin typeface="Times New Roman" panose="02020603050405020304" pitchFamily="18" charset="0"/>
                <a:cs typeface="Times New Roman" panose="02020603050405020304" pitchFamily="18" charset="0"/>
              </a:rPr>
              <a:t>ded</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ke</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t</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d/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9. ambitious /</a:t>
            </a:r>
            <a:r>
              <a:rPr lang="en-US" altLang="en-US" sz="2800">
                <a:latin typeface="Times New Roman" panose="02020603050405020304" pitchFamily="18" charset="0"/>
                <a:cs typeface="Times New Roman" panose="02020603050405020304" pitchFamily="18" charset="0"/>
              </a:rPr>
              <a:t>æ</a:t>
            </a:r>
            <a:r>
              <a:rPr lang="en-US" altLang="zh-CN" sz="2800">
                <a:latin typeface="Times New Roman" panose="02020603050405020304" pitchFamily="18" charset="0"/>
                <a:cs typeface="Times New Roman" panose="02020603050405020304" pitchFamily="18" charset="0"/>
              </a:rPr>
              <a:t>m</a:t>
            </a:r>
            <a:r>
              <a:rPr lang="en-US" altLang="en-US" sz="2800">
                <a:latin typeface="Times New Roman" panose="02020603050405020304" pitchFamily="18" charset="0"/>
                <a:cs typeface="Times New Roman" panose="02020603050405020304" pitchFamily="18" charset="0"/>
              </a:rPr>
              <a:t>ˈ</a:t>
            </a:r>
            <a:r>
              <a:rPr lang="en-US" altLang="zh-CN" sz="2800">
                <a:latin typeface="Times New Roman" panose="02020603050405020304" pitchFamily="18" charset="0"/>
                <a:cs typeface="Times New Roman" panose="02020603050405020304" pitchFamily="18" charset="0"/>
              </a:rPr>
              <a:t>b</a:t>
            </a:r>
            <a:r>
              <a:rPr lang="en-US" altLang="en-US" sz="2800">
                <a:latin typeface="Times New Roman" panose="02020603050405020304" pitchFamily="18" charset="0"/>
                <a:cs typeface="Times New Roman" panose="02020603050405020304" pitchFamily="18" charset="0"/>
              </a:rPr>
              <a:t>ɪʃə</a:t>
            </a:r>
            <a:r>
              <a:rPr lang="en-US" altLang="zh-CN" sz="2800">
                <a:latin typeface="Times New Roman" panose="02020603050405020304" pitchFamily="18" charset="0"/>
                <a:cs typeface="Times New Roman" panose="02020603050405020304" pitchFamily="18" charset="0"/>
              </a:rPr>
              <a:t>s/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10. agile /</a:t>
            </a:r>
            <a:r>
              <a:rPr lang="en-US" altLang="en-US" sz="2800">
                <a:latin typeface="Times New Roman" panose="02020603050405020304" pitchFamily="18" charset="0"/>
                <a:cs typeface="Times New Roman" panose="02020603050405020304" pitchFamily="18" charset="0"/>
              </a:rPr>
              <a:t>ˈæ</a:t>
            </a:r>
            <a:r>
              <a:rPr lang="en-US" altLang="zh-CN" sz="2800">
                <a:latin typeface="Times New Roman" panose="02020603050405020304" pitchFamily="18" charset="0"/>
                <a:cs typeface="Times New Roman" panose="02020603050405020304" pitchFamily="18" charset="0"/>
              </a:rPr>
              <a:t>d</a:t>
            </a:r>
            <a:r>
              <a:rPr lang="en-US" altLang="en-US" sz="2800">
                <a:latin typeface="Times New Roman" panose="02020603050405020304" pitchFamily="18" charset="0"/>
                <a:cs typeface="Times New Roman" panose="02020603050405020304" pitchFamily="18" charset="0"/>
              </a:rPr>
              <a:t>ʒ</a:t>
            </a:r>
            <a:r>
              <a:rPr lang="en-US" altLang="zh-CN" sz="2800">
                <a:latin typeface="Times New Roman" panose="02020603050405020304" pitchFamily="18" charset="0"/>
                <a:cs typeface="Times New Roman" panose="02020603050405020304" pitchFamily="18" charset="0"/>
              </a:rPr>
              <a:t>l/</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11. loyal</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12. curious</a:t>
            </a:r>
            <a:endParaRPr lang="en-US" altLang="zh-CN" sz="2800">
              <a:latin typeface="Times New Roman" panose="02020603050405020304" pitchFamily="18" charset="0"/>
              <a:cs typeface="Times New Roman" panose="02020603050405020304" pitchFamily="18" charset="0"/>
            </a:endParaRPr>
          </a:p>
          <a:p>
            <a:endParaRPr lang="en-US" altLang="zh-CN" sz="2800">
              <a:latin typeface="Times New Roman" panose="02020603050405020304" pitchFamily="18" charset="0"/>
              <a:cs typeface="Times New Roman" panose="02020603050405020304" pitchFamily="18" charset="0"/>
            </a:endParaRPr>
          </a:p>
          <a:p>
            <a:endParaRPr lang="zh-CN" alt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67310" y="0"/>
            <a:ext cx="3180715" cy="521970"/>
          </a:xfrm>
          <a:prstGeom prst="rect">
            <a:avLst/>
          </a:prstGeom>
          <a:solidFill>
            <a:schemeClr val="accent1"/>
          </a:solidFill>
        </p:spPr>
        <p:txBody>
          <a:bodyPr wrap="square" rtlCol="0" anchor="t">
            <a:spAutoFit/>
          </a:bodyPr>
          <a:p>
            <a:r>
              <a:rPr lang="en-US" altLang="zh-CN" sz="2800" b="1" i="1">
                <a:solidFill>
                  <a:schemeClr val="tx1"/>
                </a:solidFill>
                <a:latin typeface="Times New Roman" panose="02020603050405020304" pitchFamily="18" charset="0"/>
                <a:cs typeface="Times New Roman" panose="02020603050405020304" pitchFamily="18" charset="0"/>
                <a:sym typeface="+mn-ea"/>
              </a:rPr>
              <a:t>Share&amp;Translation</a:t>
            </a:r>
            <a:endParaRPr lang="en-US" altLang="zh-CN" sz="2800" b="1" i="1">
              <a:solidFill>
                <a:schemeClr val="tx1"/>
              </a:solidFill>
              <a:latin typeface="Times New Roman" panose="02020603050405020304" pitchFamily="18" charset="0"/>
              <a:cs typeface="Times New Roman" panose="02020603050405020304" pitchFamily="18" charset="0"/>
              <a:sym typeface="+mn-ea"/>
            </a:endParaRPr>
          </a:p>
        </p:txBody>
      </p:sp>
      <p:sp>
        <p:nvSpPr>
          <p:cNvPr id="12" name="文本框 11"/>
          <p:cNvSpPr txBox="1"/>
          <p:nvPr/>
        </p:nvSpPr>
        <p:spPr>
          <a:xfrm>
            <a:off x="3448050" y="0"/>
            <a:ext cx="8743950"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Which line from the movie impresses you most ?</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3657600" y="610870"/>
            <a:ext cx="8596630" cy="953135"/>
          </a:xfrm>
          <a:prstGeom prst="rect">
            <a:avLst/>
          </a:prstGeom>
        </p:spPr>
        <p:txBody>
          <a:bodyPr wrap="square">
            <a:spAutoFit/>
          </a:bodyPr>
          <a:p>
            <a:r>
              <a:rPr lang="zh-CN" altLang="en-US" sz="2800" b="1">
                <a:latin typeface="Times New Roman" panose="02020603050405020304" pitchFamily="18" charset="0"/>
              </a:rPr>
              <a:t>真正的成长，是敢于翻越浪浪山。敬每一个勇敢出发的自己。</a:t>
            </a:r>
            <a:endParaRPr lang="zh-CN" altLang="en-US" sz="2800" b="1">
              <a:latin typeface="Times New Roman" panose="02020603050405020304" pitchFamily="18" charset="0"/>
            </a:endParaRPr>
          </a:p>
        </p:txBody>
      </p:sp>
      <p:sp>
        <p:nvSpPr>
          <p:cNvPr id="9" name="文本框 8"/>
          <p:cNvSpPr txBox="1"/>
          <p:nvPr/>
        </p:nvSpPr>
        <p:spPr>
          <a:xfrm>
            <a:off x="3724910" y="1876425"/>
            <a:ext cx="8267700" cy="1334135"/>
          </a:xfrm>
          <a:prstGeom prst="rect">
            <a:avLst/>
          </a:prstGeom>
          <a:solidFill>
            <a:schemeClr val="accent4"/>
          </a:solidFill>
        </p:spPr>
        <p:txBody>
          <a:bodyPr wrap="square">
            <a:noAutofit/>
          </a:bodyPr>
          <a:p>
            <a:pPr marL="0" indent="0" algn="l"/>
            <a:r>
              <a:rPr lang="en-US" altLang="zh-CN" sz="2800" b="0" i="0">
                <a:solidFill>
                  <a:srgbClr val="060607"/>
                </a:solidFill>
                <a:latin typeface="Times New Roman" panose="02020603050405020304" pitchFamily="18" charset="0"/>
                <a:ea typeface="-apple-system"/>
                <a:cs typeface="Times New Roman" panose="02020603050405020304" pitchFamily="18" charset="0"/>
              </a:rPr>
              <a:t>True growth lies in the courage to climb over the waves of challenges. To every brave self who embarks on a journey.</a:t>
            </a:r>
            <a:r>
              <a:rPr lang="en-US" altLang="en-US" sz="2800" b="0" i="0">
                <a:solidFill>
                  <a:srgbClr val="060607"/>
                </a:solidFill>
                <a:latin typeface="Times New Roman" panose="02020603050405020304" pitchFamily="18" charset="0"/>
                <a:ea typeface="-apple-system"/>
                <a:cs typeface="Times New Roman" panose="02020603050405020304" pitchFamily="18" charset="0"/>
              </a:rPr>
              <a:t> </a:t>
            </a:r>
            <a:endParaRPr lang="en-US" altLang="en-US" sz="2800" b="0" i="0">
              <a:solidFill>
                <a:srgbClr val="060607"/>
              </a:solidFill>
              <a:latin typeface="Times New Roman" panose="02020603050405020304" pitchFamily="18" charset="0"/>
              <a:ea typeface="-apple-system"/>
              <a:cs typeface="Times New Roman" panose="02020603050405020304" pitchFamily="18" charset="0"/>
            </a:endParaRPr>
          </a:p>
        </p:txBody>
      </p:sp>
      <p:sp>
        <p:nvSpPr>
          <p:cNvPr id="10" name="文本框 9"/>
          <p:cNvSpPr txBox="1"/>
          <p:nvPr/>
        </p:nvSpPr>
        <p:spPr>
          <a:xfrm>
            <a:off x="3724910" y="3884295"/>
            <a:ext cx="8375015" cy="521970"/>
          </a:xfrm>
          <a:prstGeom prst="rect">
            <a:avLst/>
          </a:prstGeom>
        </p:spPr>
        <p:txBody>
          <a:bodyPr wrap="square">
            <a:spAutoFit/>
          </a:bodyPr>
          <a:p>
            <a:pPr marL="0" indent="0" algn="l"/>
            <a:r>
              <a:rPr lang="zh-CN" altLang="en-US" sz="2800" b="1" i="0">
                <a:latin typeface="Times New Roman" panose="02020603050405020304" pitchFamily="18" charset="0"/>
              </a:rPr>
              <a:t>敬每一个勇敢出发的自己，哪怕最后无名。</a:t>
            </a:r>
            <a:endParaRPr lang="zh-CN" altLang="en-US" sz="2800" b="1" i="0">
              <a:latin typeface="Times New Roman" panose="02020603050405020304" pitchFamily="18" charset="0"/>
            </a:endParaRPr>
          </a:p>
        </p:txBody>
      </p:sp>
      <p:sp>
        <p:nvSpPr>
          <p:cNvPr id="11" name="文本框 10"/>
          <p:cNvSpPr txBox="1"/>
          <p:nvPr/>
        </p:nvSpPr>
        <p:spPr>
          <a:xfrm>
            <a:off x="3724910" y="4968875"/>
            <a:ext cx="8267700" cy="1334135"/>
          </a:xfrm>
          <a:prstGeom prst="rect">
            <a:avLst/>
          </a:prstGeom>
          <a:solidFill>
            <a:schemeClr val="accent4"/>
          </a:solidFill>
        </p:spPr>
        <p:txBody>
          <a:bodyPr wrap="square">
            <a:noAutofit/>
          </a:bodyPr>
          <a:p>
            <a:pPr marL="0" indent="0" algn="l"/>
            <a:r>
              <a:rPr lang="en-US" altLang="en-US" sz="2800" b="0" i="0">
                <a:solidFill>
                  <a:srgbClr val="060607"/>
                </a:solidFill>
                <a:latin typeface="Times New Roman" panose="02020603050405020304" pitchFamily="18" charset="0"/>
                <a:ea typeface="-apple-system"/>
                <a:cs typeface="Times New Roman" panose="02020603050405020304" pitchFamily="18" charset="0"/>
              </a:rPr>
              <a:t> </a:t>
            </a:r>
            <a:r>
              <a:rPr lang="en-US" altLang="zh-CN" sz="2800" b="0" i="0">
                <a:solidFill>
                  <a:srgbClr val="060607"/>
                </a:solidFill>
                <a:latin typeface="Times New Roman" panose="02020603050405020304" pitchFamily="18" charset="0"/>
                <a:ea typeface="-apple-system"/>
                <a:cs typeface="Times New Roman" panose="02020603050405020304" pitchFamily="18" charset="0"/>
              </a:rPr>
              <a:t>Honor every self that dares to set out, even if they remain nameless in the end.</a:t>
            </a:r>
            <a:endParaRPr lang="en-US" altLang="zh-CN" sz="2800" b="0" i="0">
              <a:solidFill>
                <a:srgbClr val="060607"/>
              </a:solidFill>
              <a:latin typeface="Times New Roman" panose="02020603050405020304" pitchFamily="18" charset="0"/>
              <a:ea typeface="-apple-system"/>
              <a:cs typeface="Times New Roman" panose="02020603050405020304" pitchFamily="18" charset="0"/>
            </a:endParaRPr>
          </a:p>
        </p:txBody>
      </p:sp>
      <p:pic>
        <p:nvPicPr>
          <p:cNvPr id="2" name="图片 1" descr="台词"/>
          <p:cNvPicPr>
            <a:picLocks noChangeAspect="1"/>
          </p:cNvPicPr>
          <p:nvPr/>
        </p:nvPicPr>
        <p:blipFill>
          <a:blip r:embed="rId1"/>
          <a:stretch>
            <a:fillRect/>
          </a:stretch>
        </p:blipFill>
        <p:spPr>
          <a:xfrm>
            <a:off x="0" y="521970"/>
            <a:ext cx="3408045" cy="6336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12" grpId="0"/>
      <p:bldP spid="12" grpId="1"/>
      <p:bldP spid="8" grpId="0"/>
      <p:bldP spid="8" grpId="1"/>
      <p:bldP spid="9" grpId="0" animBg="1"/>
      <p:bldP spid="9" grpId="1" animBg="1"/>
      <p:bldP spid="10" grpId="0"/>
      <p:bldP spid="10" grpId="1"/>
      <p:bldP spid="11" grpId="0" bldLvl="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02260" y="4425315"/>
            <a:ext cx="6523355" cy="460375"/>
          </a:xfrm>
          <a:prstGeom prst="rect">
            <a:avLst/>
          </a:prstGeom>
        </p:spPr>
        <p:txBody>
          <a:bodyPr wrap="square">
            <a:spAutoFit/>
          </a:bodyPr>
          <a:p>
            <a:pPr marL="0" indent="0" algn="l"/>
            <a:r>
              <a:rPr lang="zh-CN" altLang="en-US" sz="2400" b="1" i="0">
                <a:solidFill>
                  <a:srgbClr val="000000"/>
                </a:solidFill>
              </a:rPr>
              <a:t>就算是只小猪妖，也有仰望星空的权利。</a:t>
            </a:r>
            <a:endParaRPr lang="zh-CN" altLang="en-US" sz="2400" b="1" i="0">
              <a:solidFill>
                <a:srgbClr val="000000"/>
              </a:solidFill>
            </a:endParaRPr>
          </a:p>
        </p:txBody>
      </p:sp>
      <p:sp>
        <p:nvSpPr>
          <p:cNvPr id="6" name="文本框 5"/>
          <p:cNvSpPr txBox="1"/>
          <p:nvPr/>
        </p:nvSpPr>
        <p:spPr>
          <a:xfrm>
            <a:off x="80645" y="4981575"/>
            <a:ext cx="5457825" cy="1477010"/>
          </a:xfrm>
          <a:prstGeom prst="rect">
            <a:avLst/>
          </a:prstGeom>
          <a:solidFill>
            <a:schemeClr val="accent4"/>
          </a:solidFill>
        </p:spPr>
        <p:txBody>
          <a:bodyPr wrap="square">
            <a:noAutofit/>
          </a:bodyPr>
          <a:p>
            <a:pPr marL="0" indent="0" algn="l"/>
            <a:r>
              <a:rPr lang="en-US" altLang="zh-CN" sz="2800" b="0" i="0">
                <a:solidFill>
                  <a:srgbClr val="060607"/>
                </a:solidFill>
                <a:latin typeface="Times New Roman" panose="02020603050405020304" pitchFamily="18" charset="0"/>
                <a:ea typeface="-apple-system"/>
                <a:cs typeface="Times New Roman" panose="02020603050405020304" pitchFamily="18" charset="0"/>
              </a:rPr>
              <a:t>Even if you're just a little pig demon, you have the right to gaze </a:t>
            </a:r>
            <a:r>
              <a:rPr lang="en-US" altLang="en-US" sz="2800" b="0" i="0">
                <a:solidFill>
                  <a:srgbClr val="060607"/>
                </a:solidFill>
                <a:latin typeface="Times New Roman" panose="02020603050405020304" pitchFamily="18" charset="0"/>
                <a:ea typeface="-apple-system"/>
                <a:cs typeface="Times New Roman" panose="02020603050405020304" pitchFamily="18" charset="0"/>
              </a:rPr>
              <a:t> </a:t>
            </a:r>
            <a:r>
              <a:rPr lang="en-US" altLang="zh-CN" sz="2800" b="0" i="0">
                <a:solidFill>
                  <a:srgbClr val="060607"/>
                </a:solidFill>
                <a:latin typeface="Times New Roman" panose="02020603050405020304" pitchFamily="18" charset="0"/>
                <a:ea typeface="-apple-system"/>
                <a:cs typeface="Times New Roman" panose="02020603050405020304" pitchFamily="18" charset="0"/>
              </a:rPr>
              <a:t>at the starry sky .</a:t>
            </a:r>
            <a:r>
              <a:rPr lang="en-US" altLang="en-US" sz="2800" b="0" i="0">
                <a:solidFill>
                  <a:srgbClr val="060607"/>
                </a:solidFill>
                <a:latin typeface="Times New Roman" panose="02020603050405020304" pitchFamily="18" charset="0"/>
                <a:ea typeface="-apple-system"/>
                <a:cs typeface="Times New Roman" panose="02020603050405020304" pitchFamily="18" charset="0"/>
              </a:rPr>
              <a:t> </a:t>
            </a:r>
            <a:endParaRPr lang="en-US" altLang="en-US" sz="2800" b="0" i="0">
              <a:solidFill>
                <a:srgbClr val="060607"/>
              </a:solidFill>
              <a:latin typeface="Times New Roman" panose="02020603050405020304" pitchFamily="18" charset="0"/>
              <a:ea typeface="-apple-system"/>
              <a:cs typeface="Times New Roman" panose="02020603050405020304" pitchFamily="18" charset="0"/>
            </a:endParaRPr>
          </a:p>
        </p:txBody>
      </p:sp>
      <p:sp>
        <p:nvSpPr>
          <p:cNvPr id="10" name="文本框 9"/>
          <p:cNvSpPr txBox="1"/>
          <p:nvPr/>
        </p:nvSpPr>
        <p:spPr>
          <a:xfrm>
            <a:off x="2857500" y="1383030"/>
            <a:ext cx="4582795" cy="2221865"/>
          </a:xfrm>
          <a:prstGeom prst="rect">
            <a:avLst/>
          </a:prstGeom>
          <a:solidFill>
            <a:schemeClr val="accent4"/>
          </a:solidFill>
        </p:spPr>
        <p:txBody>
          <a:bodyPr wrap="square">
            <a:noAutofit/>
          </a:bodyPr>
          <a:p>
            <a:pPr marL="0" indent="0" algn="l"/>
            <a:r>
              <a:rPr lang="en-US" altLang="zh-CN" sz="2800" b="0" i="0">
                <a:solidFill>
                  <a:srgbClr val="060607"/>
                </a:solidFill>
                <a:latin typeface="Times New Roman" panose="02020603050405020304" pitchFamily="18" charset="0"/>
                <a:ea typeface="-apple-system"/>
                <a:cs typeface="Times New Roman" panose="02020603050405020304" pitchFamily="18" charset="0"/>
              </a:rPr>
              <a:t>It's okay to get lost on the journey for the scriptures, but you must never forget why you set out in the first place.</a:t>
            </a:r>
            <a:endParaRPr lang="en-US" altLang="zh-CN" sz="2800" b="0" i="0">
              <a:solidFill>
                <a:srgbClr val="060607"/>
              </a:solidFill>
              <a:latin typeface="Times New Roman" panose="02020603050405020304" pitchFamily="18" charset="0"/>
              <a:ea typeface="-apple-system"/>
              <a:cs typeface="Times New Roman" panose="02020603050405020304" pitchFamily="18" charset="0"/>
            </a:endParaRPr>
          </a:p>
        </p:txBody>
      </p:sp>
      <p:pic>
        <p:nvPicPr>
          <p:cNvPr id="2" name="图片 1" descr="猪2"/>
          <p:cNvPicPr>
            <a:picLocks noChangeAspect="1"/>
          </p:cNvPicPr>
          <p:nvPr/>
        </p:nvPicPr>
        <p:blipFill>
          <a:blip r:embed="rId1"/>
          <a:stretch>
            <a:fillRect/>
          </a:stretch>
        </p:blipFill>
        <p:spPr>
          <a:xfrm>
            <a:off x="80645" y="0"/>
            <a:ext cx="2292985" cy="4264660"/>
          </a:xfrm>
          <a:prstGeom prst="rect">
            <a:avLst/>
          </a:prstGeom>
        </p:spPr>
      </p:pic>
      <p:sp>
        <p:nvSpPr>
          <p:cNvPr id="3" name="文本框 2"/>
          <p:cNvSpPr txBox="1"/>
          <p:nvPr/>
        </p:nvSpPr>
        <p:spPr>
          <a:xfrm>
            <a:off x="2910840" y="309245"/>
            <a:ext cx="4826635" cy="829945"/>
          </a:xfrm>
          <a:prstGeom prst="rect">
            <a:avLst/>
          </a:prstGeom>
        </p:spPr>
        <p:txBody>
          <a:bodyPr wrap="square">
            <a:spAutoFit/>
          </a:bodyPr>
          <a:p>
            <a:pPr marL="0" indent="0" algn="l"/>
            <a:r>
              <a:rPr lang="zh-CN" altLang="en-US" sz="2400" b="1" i="0">
                <a:solidFill>
                  <a:srgbClr val="000000"/>
                </a:solidFill>
              </a:rPr>
              <a:t>取经路上可以迷路，但不能忘记为什么出发。</a:t>
            </a:r>
            <a:endParaRPr lang="zh-CN" altLang="en-US" sz="2400" b="1" i="0">
              <a:solidFill>
                <a:srgbClr val="000000"/>
              </a:solidFill>
            </a:endParaRPr>
          </a:p>
        </p:txBody>
      </p:sp>
      <p:pic>
        <p:nvPicPr>
          <p:cNvPr id="4" name="图片 3" descr="取经"/>
          <p:cNvPicPr>
            <a:picLocks noChangeAspect="1"/>
          </p:cNvPicPr>
          <p:nvPr/>
        </p:nvPicPr>
        <p:blipFill>
          <a:blip r:embed="rId2"/>
          <a:stretch>
            <a:fillRect/>
          </a:stretch>
        </p:blipFill>
        <p:spPr>
          <a:xfrm>
            <a:off x="7898130" y="0"/>
            <a:ext cx="4293870" cy="6858000"/>
          </a:xfrm>
          <a:prstGeom prst="rect">
            <a:avLst/>
          </a:prstGeom>
        </p:spPr>
      </p:pic>
      <p:pic>
        <p:nvPicPr>
          <p:cNvPr id="5124" name="图片 6" descr="logo横版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1394" y="32940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bldLvl="0" animBg="1"/>
      <p:bldP spid="6" grpId="1" animBg="1"/>
      <p:bldP spid="10" grpId="0" bldLvl="0" animBg="1"/>
      <p:bldP spid="10" grpId="1" animBg="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win"/>
          <p:cNvPicPr>
            <a:picLocks noChangeAspect="1"/>
          </p:cNvPicPr>
          <p:nvPr/>
        </p:nvPicPr>
        <p:blipFill>
          <a:blip r:embed="rId1"/>
          <a:stretch>
            <a:fillRect/>
          </a:stretch>
        </p:blipFill>
        <p:spPr>
          <a:xfrm>
            <a:off x="0" y="0"/>
            <a:ext cx="5123180" cy="2609850"/>
          </a:xfrm>
          <a:prstGeom prst="rect">
            <a:avLst/>
          </a:prstGeom>
        </p:spPr>
      </p:pic>
      <p:sp>
        <p:nvSpPr>
          <p:cNvPr id="6" name="文本框 5"/>
          <p:cNvSpPr txBox="1"/>
          <p:nvPr/>
        </p:nvSpPr>
        <p:spPr>
          <a:xfrm>
            <a:off x="151765" y="2694623"/>
            <a:ext cx="5080000" cy="521970"/>
          </a:xfrm>
          <a:prstGeom prst="rect">
            <a:avLst/>
          </a:prstGeom>
          <a:solidFill>
            <a:srgbClr val="FFC000"/>
          </a:solidFill>
        </p:spPr>
        <p:txBody>
          <a:bodyPr>
            <a:spAutoFit/>
          </a:bodyPr>
          <a:p>
            <a:pPr marL="0" indent="0" fontAlgn="base">
              <a:spcBef>
                <a:spcPct val="0"/>
              </a:spcBef>
              <a:spcAft>
                <a:spcPct val="0"/>
              </a:spcAft>
            </a:pPr>
            <a:r>
              <a:rPr lang="en-US" altLang="zh-CN" sz="2800" b="1" i="0">
                <a:latin typeface="Times New Roman" panose="02020603050405020304" pitchFamily="18" charset="0"/>
                <a:ea typeface="-apple-system"/>
                <a:cs typeface="Times New Roman" panose="02020603050405020304" pitchFamily="18" charset="0"/>
              </a:rPr>
              <a:t>WE WIN THE WORLD</a:t>
            </a:r>
            <a:endParaRPr lang="en-US" altLang="zh-CN" sz="2800" b="1" i="0">
              <a:latin typeface="Times New Roman" panose="02020603050405020304" pitchFamily="18" charset="0"/>
              <a:ea typeface="-apple-system"/>
              <a:cs typeface="Times New Roman" panose="02020603050405020304" pitchFamily="18" charset="0"/>
            </a:endParaRPr>
          </a:p>
        </p:txBody>
      </p:sp>
      <p:sp>
        <p:nvSpPr>
          <p:cNvPr id="7" name="文本框 6"/>
          <p:cNvSpPr txBox="1"/>
          <p:nvPr/>
        </p:nvSpPr>
        <p:spPr>
          <a:xfrm>
            <a:off x="60960" y="3302000"/>
            <a:ext cx="5412105" cy="3538220"/>
          </a:xfrm>
          <a:prstGeom prst="rect">
            <a:avLst/>
          </a:prstGeom>
        </p:spPr>
        <p:txBody>
          <a:bodyPr wrap="square">
            <a:spAutoFit/>
          </a:bodyPr>
          <a:p>
            <a:pPr marL="0" indent="0"/>
            <a:r>
              <a:rPr lang="en-US" altLang="zh-CN" sz="2800" b="0" i="0">
                <a:latin typeface="Times New Roman" panose="02020603050405020304" pitchFamily="18" charset="0"/>
                <a:ea typeface="-apple-system"/>
                <a:cs typeface="Times New Roman" panose="02020603050405020304" pitchFamily="18" charset="0"/>
              </a:rPr>
              <a:t>But ‘we’ does not mean ‘I alone’. It means the </a:t>
            </a:r>
            <a:r>
              <a:rPr lang="en-US" altLang="zh-CN" sz="2800" b="1" i="0">
                <a:highlight>
                  <a:srgbClr val="FFFF00"/>
                </a:highlight>
                <a:latin typeface="Times New Roman" panose="02020603050405020304" pitchFamily="18" charset="0"/>
                <a:ea typeface="-apple-system"/>
                <a:cs typeface="Times New Roman" panose="02020603050405020304" pitchFamily="18" charset="0"/>
              </a:rPr>
              <a:t>resilient, the disciplined, the courageous</a:t>
            </a:r>
            <a:r>
              <a:rPr lang="en-US" altLang="zh-CN" sz="2800" b="0" i="0">
                <a:latin typeface="Times New Roman" panose="02020603050405020304" pitchFamily="18" charset="0"/>
                <a:ea typeface="-apple-system"/>
                <a:cs typeface="Times New Roman" panose="02020603050405020304" pitchFamily="18" charset="0"/>
              </a:rPr>
              <a:t>—inside each of us. When these qualities unite, every dream becomes possible. So, from the new term today, take the word WE, stitch it to your own WIN, and go conquer YOUR world.”</a:t>
            </a:r>
            <a:endParaRPr lang="en-US" altLang="zh-CN" sz="2800" b="0" i="0">
              <a:latin typeface="Times New Roman" panose="02020603050405020304" pitchFamily="18" charset="0"/>
              <a:ea typeface="-apple-system"/>
              <a:cs typeface="Times New Roman" panose="02020603050405020304" pitchFamily="18" charset="0"/>
            </a:endParaRPr>
          </a:p>
        </p:txBody>
      </p:sp>
      <p:pic>
        <p:nvPicPr>
          <p:cNvPr id="9" name="图片 8" descr="结尾2"/>
          <p:cNvPicPr>
            <a:picLocks noChangeAspect="1"/>
          </p:cNvPicPr>
          <p:nvPr/>
        </p:nvPicPr>
        <p:blipFill>
          <a:blip r:embed="rId2"/>
          <a:stretch>
            <a:fillRect/>
          </a:stretch>
        </p:blipFill>
        <p:spPr>
          <a:xfrm>
            <a:off x="5930265" y="-17780"/>
            <a:ext cx="6028055" cy="6858000"/>
          </a:xfrm>
          <a:prstGeom prst="rect">
            <a:avLst/>
          </a:prstGeom>
        </p:spPr>
      </p:pic>
      <p:sp>
        <p:nvSpPr>
          <p:cNvPr id="8" name="文本框 7"/>
          <p:cNvSpPr txBox="1"/>
          <p:nvPr/>
        </p:nvSpPr>
        <p:spPr>
          <a:xfrm>
            <a:off x="6021705" y="122555"/>
            <a:ext cx="5475605" cy="1383665"/>
          </a:xfrm>
          <a:prstGeom prst="rect">
            <a:avLst/>
          </a:prstGeom>
        </p:spPr>
        <p:txBody>
          <a:bodyPr wrap="square">
            <a:spAutoFit/>
          </a:bodyPr>
          <a:p>
            <a:pPr marL="0" indent="0"/>
            <a:r>
              <a:rPr lang="en-US" altLang="zh-CN" sz="2800" b="1" i="0">
                <a:latin typeface="Times New Roman" panose="02020603050405020304" pitchFamily="18" charset="0"/>
                <a:ea typeface="-apple-system"/>
                <a:cs typeface="Times New Roman" panose="02020603050405020304" pitchFamily="18" charset="0"/>
              </a:rPr>
              <a:t>We win the world</a:t>
            </a:r>
            <a:endParaRPr lang="en-US" altLang="zh-CN" sz="2800" b="1" i="0">
              <a:latin typeface="Times New Roman" panose="02020603050405020304" pitchFamily="18" charset="0"/>
              <a:ea typeface="-apple-system"/>
              <a:cs typeface="Times New Roman" panose="02020603050405020304" pitchFamily="18" charset="0"/>
            </a:endParaRPr>
          </a:p>
          <a:p>
            <a:pPr marL="0" indent="0"/>
            <a:r>
              <a:rPr lang="en-US" altLang="zh-CN" sz="2800" b="1" i="0">
                <a:latin typeface="Times New Roman" panose="02020603050405020304" pitchFamily="18" charset="0"/>
                <a:ea typeface="-apple-system"/>
                <a:cs typeface="Times New Roman" panose="02020603050405020304" pitchFamily="18" charset="0"/>
              </a:rPr>
              <a:t>—one dream, one quality, </a:t>
            </a:r>
            <a:endParaRPr lang="en-US" altLang="zh-CN" sz="2800" b="1" i="0">
              <a:latin typeface="Times New Roman" panose="02020603050405020304" pitchFamily="18" charset="0"/>
              <a:ea typeface="-apple-system"/>
              <a:cs typeface="Times New Roman" panose="02020603050405020304" pitchFamily="18" charset="0"/>
            </a:endParaRPr>
          </a:p>
          <a:p>
            <a:pPr marL="0" indent="0"/>
            <a:r>
              <a:rPr lang="en-US" altLang="zh-CN" sz="2800" b="1" i="0">
                <a:latin typeface="Times New Roman" panose="02020603050405020304" pitchFamily="18" charset="0"/>
                <a:ea typeface="-apple-system"/>
                <a:cs typeface="Times New Roman" panose="02020603050405020304" pitchFamily="18" charset="0"/>
              </a:rPr>
              <a:t>   one step at a time.</a:t>
            </a:r>
            <a:endParaRPr lang="en-US" altLang="zh-CN" sz="2800" b="1" i="0">
              <a:latin typeface="Times New Roman" panose="02020603050405020304" pitchFamily="18" charset="0"/>
              <a:ea typeface="-apple-system"/>
              <a:cs typeface="Times New Roman" panose="02020603050405020304" pitchFamily="18" charset="0"/>
            </a:endParaRPr>
          </a:p>
        </p:txBody>
      </p:sp>
      <p:pic>
        <p:nvPicPr>
          <p:cNvPr id="5124" name="图片 6" descr="logo横版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1394" y="32940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67310" y="0"/>
            <a:ext cx="4343400" cy="521970"/>
          </a:xfrm>
          <a:prstGeom prst="rect">
            <a:avLst/>
          </a:prstGeom>
          <a:solidFill>
            <a:schemeClr val="accent1"/>
          </a:solidFill>
        </p:spPr>
        <p:txBody>
          <a:bodyPr wrap="square" rtlCol="0" anchor="t">
            <a:spAutoFit/>
          </a:bodyPr>
          <a:p>
            <a:r>
              <a:rPr lang="en-US" altLang="zh-CN" sz="2800" b="1" i="1">
                <a:solidFill>
                  <a:schemeClr val="tx1"/>
                </a:solidFill>
                <a:latin typeface="Times New Roman" panose="02020603050405020304" pitchFamily="18" charset="0"/>
                <a:cs typeface="Times New Roman" panose="02020603050405020304" pitchFamily="18" charset="0"/>
                <a:sym typeface="+mn-ea"/>
              </a:rPr>
              <a:t>Homework</a:t>
            </a:r>
            <a:endParaRPr lang="en-US" altLang="zh-CN" sz="2800" b="1" i="1">
              <a:solidFill>
                <a:schemeClr val="tx1"/>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0" y="839470"/>
            <a:ext cx="12130405" cy="3270250"/>
          </a:xfrm>
          <a:prstGeom prst="rect">
            <a:avLst/>
          </a:prstGeom>
          <a:noFill/>
        </p:spPr>
        <p:txBody>
          <a:bodyPr wrap="square" rtlCol="0" anchor="t">
            <a:noAutofit/>
          </a:bodyPr>
          <a:p>
            <a:r>
              <a:rPr lang="en-US" altLang="zh-CN" sz="2400"/>
              <a:t> </a:t>
            </a:r>
            <a:r>
              <a:rPr lang="zh-CN" altLang="en-US" sz="2400"/>
              <a:t>假定你是李华，你校英文报正在开展主题为</a:t>
            </a:r>
            <a:r>
              <a:rPr lang="en-US" altLang="zh-CN" sz="2400"/>
              <a:t> “Characters, Qualities, Dreams” </a:t>
            </a:r>
            <a:r>
              <a:rPr lang="zh-CN" altLang="en-US" sz="2400"/>
              <a:t>的征文活动。</a:t>
            </a:r>
            <a:r>
              <a:rPr lang="zh-CN" altLang="en-US" sz="2400">
                <a:sym typeface="+mn-ea"/>
              </a:rPr>
              <a:t>请你写一篇短文投稿，内容包括：</a:t>
            </a:r>
            <a:endParaRPr lang="en-US" altLang="zh-CN" sz="2400"/>
          </a:p>
          <a:p>
            <a:r>
              <a:rPr lang="en-US" altLang="zh-CN" sz="2400"/>
              <a:t>1.</a:t>
            </a:r>
            <a:r>
              <a:rPr lang="zh-CN" altLang="en-US" sz="2400"/>
              <a:t>介绍一位你敬佩的人物（可为真实人物或文学形象）；</a:t>
            </a:r>
            <a:endParaRPr lang="zh-CN" altLang="en-US" sz="2400"/>
          </a:p>
          <a:p>
            <a:r>
              <a:rPr lang="en-US" altLang="zh-CN" sz="2400"/>
              <a:t>2.</a:t>
            </a:r>
            <a:r>
              <a:rPr lang="zh-CN" altLang="en-US" sz="2400"/>
              <a:t>说明他</a:t>
            </a:r>
            <a:r>
              <a:rPr lang="en-US" altLang="zh-CN" sz="2400"/>
              <a:t>/</a:t>
            </a:r>
            <a:r>
              <a:rPr lang="zh-CN" altLang="en-US" sz="2400"/>
              <a:t>她的主要品质；</a:t>
            </a:r>
            <a:endParaRPr lang="zh-CN" altLang="en-US" sz="2400"/>
          </a:p>
          <a:p>
            <a:r>
              <a:rPr lang="en-US" altLang="zh-CN" sz="2400"/>
              <a:t>3.</a:t>
            </a:r>
            <a:r>
              <a:rPr lang="zh-CN" altLang="en-US" sz="2400"/>
              <a:t>阐述该人物的梦想及其对你的启示。</a:t>
            </a:r>
            <a:r>
              <a:rPr lang="en-US" altLang="zh-CN" sz="2400"/>
              <a:t> </a:t>
            </a:r>
            <a:endParaRPr lang="en-US" altLang="zh-CN" sz="2400"/>
          </a:p>
          <a:p>
            <a:r>
              <a:rPr lang="zh-CN" altLang="en-US" sz="2400"/>
              <a:t>注意：</a:t>
            </a:r>
            <a:r>
              <a:rPr lang="en-US" altLang="zh-CN" sz="2400"/>
              <a:t> </a:t>
            </a:r>
            <a:endParaRPr lang="en-US" altLang="zh-CN" sz="2400"/>
          </a:p>
          <a:p>
            <a:r>
              <a:rPr lang="en-US" altLang="zh-CN" sz="2400"/>
              <a:t>1. </a:t>
            </a:r>
            <a:r>
              <a:rPr lang="zh-CN" altLang="en-US" sz="2400"/>
              <a:t>词数</a:t>
            </a:r>
            <a:r>
              <a:rPr lang="en-US" altLang="zh-CN" sz="2400"/>
              <a:t>80</a:t>
            </a:r>
            <a:r>
              <a:rPr lang="zh-CN" altLang="en-US" sz="2400"/>
              <a:t>左右；</a:t>
            </a:r>
            <a:r>
              <a:rPr lang="en-US" altLang="zh-CN" sz="2400"/>
              <a:t>  </a:t>
            </a:r>
            <a:endParaRPr lang="en-US" altLang="zh-CN" sz="2400"/>
          </a:p>
          <a:p>
            <a:r>
              <a:rPr lang="en-US" altLang="zh-CN" sz="2400"/>
              <a:t>2. </a:t>
            </a:r>
            <a:r>
              <a:rPr lang="zh-CN" altLang="en-US" sz="2400"/>
              <a:t>可以适当增加细节，以使行文连贯。</a:t>
            </a:r>
            <a:r>
              <a:rPr lang="en-US" altLang="zh-CN" sz="2400"/>
              <a:t>  </a:t>
            </a:r>
            <a:endParaRPr lang="en-US" altLang="zh-CN" sz="2400"/>
          </a:p>
          <a:p>
            <a:endParaRPr lang="zh-CN" altLang="en-US" sz="24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7310" y="690880"/>
            <a:ext cx="8921750" cy="5814060"/>
          </a:xfrm>
          <a:prstGeom prst="rect">
            <a:avLst/>
          </a:prstGeom>
          <a:noFill/>
        </p:spPr>
        <p:txBody>
          <a:bodyPr wrap="square" rtlCol="0" anchor="t">
            <a:noAutofit/>
          </a:bodyPr>
          <a:p>
            <a:pPr indent="0" algn="just" fontAlgn="auto"/>
            <a:r>
              <a:rPr lang="en-US" altLang="zh-CN" sz="2800">
                <a:latin typeface="Times New Roman" panose="02020603050405020304" pitchFamily="18" charset="0"/>
                <a:cs typeface="Times New Roman" panose="02020603050405020304" pitchFamily="18" charset="0"/>
              </a:rPr>
              <a:t>                             </a:t>
            </a:r>
            <a:r>
              <a:rPr lang="en-US" altLang="zh-CN" sz="2800" b="1">
                <a:latin typeface="Times New Roman" panose="02020603050405020304" pitchFamily="18" charset="0"/>
                <a:cs typeface="Times New Roman" panose="02020603050405020304" pitchFamily="18" charset="0"/>
              </a:rPr>
              <a:t>Characters, Qualities, Dreams</a:t>
            </a:r>
            <a:endParaRPr lang="en-US" altLang="zh-CN" sz="2800" b="1">
              <a:latin typeface="Times New Roman" panose="02020603050405020304" pitchFamily="18" charset="0"/>
              <a:cs typeface="Times New Roman" panose="02020603050405020304" pitchFamily="18" charset="0"/>
            </a:endParaRPr>
          </a:p>
          <a:p>
            <a:pPr indent="0" algn="just" fontAlgn="auto"/>
            <a:r>
              <a:rPr lang="en-US" altLang="zh-CN" sz="2800">
                <a:latin typeface="Times New Roman" panose="02020603050405020304" pitchFamily="18" charset="0"/>
                <a:cs typeface="Times New Roman" panose="02020603050405020304" pitchFamily="18" charset="0"/>
              </a:rPr>
              <a:t>     The character I admire is Piglet, the little monster from Little Monsters of Langlang Mountain. </a:t>
            </a:r>
            <a:endParaRPr lang="en-US" altLang="zh-CN" sz="2800">
              <a:latin typeface="Times New Roman" panose="02020603050405020304" pitchFamily="18" charset="0"/>
              <a:cs typeface="Times New Roman" panose="02020603050405020304" pitchFamily="18" charset="0"/>
            </a:endParaRPr>
          </a:p>
          <a:p>
            <a:pPr indent="0" algn="just" fontAlgn="auto"/>
            <a:r>
              <a:rPr lang="en-US" altLang="zh-CN" sz="2800">
                <a:latin typeface="Times New Roman" panose="02020603050405020304" pitchFamily="18" charset="0"/>
                <a:cs typeface="Times New Roman" panose="02020603050405020304" pitchFamily="18" charset="0"/>
              </a:rPr>
              <a:t>      Though born in a forgotten corner of the valley, he overflows with curiosity and courage; when cliffs block the way, he sharpens his tusks into steps, and when storms howl, he uses their wind to leap higher.  His dream is simple yet grand: to become a true hero who can protect his friends and light up the darkest paths.                  </a:t>
            </a:r>
            <a:endParaRPr lang="en-US" altLang="zh-CN" sz="2800">
              <a:latin typeface="Times New Roman" panose="02020603050405020304" pitchFamily="18" charset="0"/>
              <a:cs typeface="Times New Roman" panose="02020603050405020304" pitchFamily="18" charset="0"/>
            </a:endParaRPr>
          </a:p>
          <a:p>
            <a:pPr indent="0" algn="just" fontAlgn="auto"/>
            <a:r>
              <a:rPr lang="en-US" altLang="zh-CN" sz="2800">
                <a:latin typeface="Times New Roman" panose="02020603050405020304" pitchFamily="18" charset="0"/>
                <a:cs typeface="Times New Roman" panose="02020603050405020304" pitchFamily="18" charset="0"/>
              </a:rPr>
              <a:t>      Piglet’s perseverance teaches me that dreams are not handed to us; they are earned by fearless hearts and tireless feet. Whenever I feel discouraged, I picture his tiny silhouette marching forward and I find my own strength again.</a:t>
            </a:r>
            <a:endParaRPr lang="en-US" altLang="zh-CN" sz="2800">
              <a:latin typeface="Times New Roman" panose="02020603050405020304" pitchFamily="18" charset="0"/>
              <a:cs typeface="Times New Roman" panose="02020603050405020304" pitchFamily="18" charset="0"/>
            </a:endParaRPr>
          </a:p>
          <a:p>
            <a:pPr indent="0" algn="just" fontAlgn="auto"/>
            <a:endParaRPr lang="zh-CN" altLang="en-US" sz="2800">
              <a:latin typeface="Times New Roman" panose="02020603050405020304" pitchFamily="18" charset="0"/>
              <a:cs typeface="Times New Roman" panose="02020603050405020304" pitchFamily="18" charset="0"/>
            </a:endParaRPr>
          </a:p>
        </p:txBody>
      </p:sp>
      <p:sp>
        <p:nvSpPr>
          <p:cNvPr id="6" name="文本框 5"/>
          <p:cNvSpPr txBox="1"/>
          <p:nvPr/>
        </p:nvSpPr>
        <p:spPr>
          <a:xfrm>
            <a:off x="67310" y="0"/>
            <a:ext cx="4343400" cy="521970"/>
          </a:xfrm>
          <a:prstGeom prst="rect">
            <a:avLst/>
          </a:prstGeom>
          <a:solidFill>
            <a:schemeClr val="accent1"/>
          </a:solidFill>
        </p:spPr>
        <p:txBody>
          <a:bodyPr wrap="square" rtlCol="0" anchor="t">
            <a:spAutoFit/>
          </a:bodyPr>
          <a:p>
            <a:r>
              <a:rPr lang="en-US" altLang="zh-CN" sz="2800" b="1" i="1">
                <a:solidFill>
                  <a:schemeClr val="tx1"/>
                </a:solidFill>
                <a:latin typeface="Times New Roman" panose="02020603050405020304" pitchFamily="18" charset="0"/>
                <a:cs typeface="Times New Roman" panose="02020603050405020304" pitchFamily="18" charset="0"/>
                <a:sym typeface="+mn-ea"/>
              </a:rPr>
              <a:t>One possible Sample</a:t>
            </a:r>
            <a:endParaRPr lang="en-US" altLang="zh-CN" sz="2800" b="1" i="1">
              <a:solidFill>
                <a:schemeClr val="tx1"/>
              </a:solidFill>
              <a:latin typeface="Times New Roman" panose="02020603050405020304" pitchFamily="18" charset="0"/>
              <a:cs typeface="Times New Roman" panose="02020603050405020304" pitchFamily="18" charset="0"/>
              <a:sym typeface="+mn-ea"/>
            </a:endParaRPr>
          </a:p>
        </p:txBody>
      </p:sp>
      <p:pic>
        <p:nvPicPr>
          <p:cNvPr id="3" name="图片 2" descr="猪3"/>
          <p:cNvPicPr>
            <a:picLocks noChangeAspect="1"/>
          </p:cNvPicPr>
          <p:nvPr/>
        </p:nvPicPr>
        <p:blipFill>
          <a:blip r:embed="rId1"/>
          <a:stretch>
            <a:fillRect/>
          </a:stretch>
        </p:blipFill>
        <p:spPr>
          <a:xfrm>
            <a:off x="8989060" y="219075"/>
            <a:ext cx="3024505" cy="6173470"/>
          </a:xfrm>
          <a:prstGeom prst="rect">
            <a:avLst/>
          </a:prstGeom>
        </p:spPr>
      </p:pic>
      <p:pic>
        <p:nvPicPr>
          <p:cNvPr id="5124" name="图片 6" descr="logo横版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1394" y="32940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932815"/>
            <a:ext cx="9162415" cy="5814060"/>
          </a:xfrm>
          <a:prstGeom prst="rect">
            <a:avLst/>
          </a:prstGeom>
          <a:noFill/>
        </p:spPr>
        <p:txBody>
          <a:bodyPr wrap="square" rtlCol="0" anchor="t">
            <a:noAutofit/>
          </a:bodyPr>
          <a:p>
            <a:pPr indent="0" algn="just" fontAlgn="auto"/>
            <a:r>
              <a:rPr lang="en-US" altLang="zh-CN" sz="2800">
                <a:latin typeface="Times New Roman" panose="02020603050405020304" pitchFamily="18" charset="0"/>
                <a:cs typeface="Times New Roman" panose="02020603050405020304" pitchFamily="18" charset="0"/>
              </a:rPr>
              <a:t>                           </a:t>
            </a:r>
            <a:r>
              <a:rPr lang="en-US" altLang="zh-CN" sz="2800" b="1">
                <a:latin typeface="Times New Roman" panose="02020603050405020304" pitchFamily="18" charset="0"/>
                <a:cs typeface="Times New Roman" panose="02020603050405020304" pitchFamily="18" charset="0"/>
              </a:rPr>
              <a:t>Characters, Qualities, Dreams</a:t>
            </a:r>
            <a:endParaRPr lang="en-US" altLang="zh-CN" sz="2800" b="1">
              <a:latin typeface="Times New Roman" panose="02020603050405020304" pitchFamily="18" charset="0"/>
              <a:cs typeface="Times New Roman" panose="02020603050405020304" pitchFamily="18" charset="0"/>
            </a:endParaRPr>
          </a:p>
          <a:p>
            <a:pPr indent="0" algn="just" fontAlgn="auto"/>
            <a:r>
              <a:rPr lang="en-US" altLang="zh-CN" sz="2800">
                <a:latin typeface="Times New Roman" panose="02020603050405020304" pitchFamily="18" charset="0"/>
                <a:cs typeface="Times New Roman" panose="02020603050405020304" pitchFamily="18" charset="0"/>
              </a:rPr>
              <a:t>     The figure I admire most is Pang Zhongwang. Born in a poor village, he cared for a paralyzed mother and a mentally-ill father while battling his own heart disease . </a:t>
            </a:r>
            <a:endParaRPr lang="en-US" altLang="zh-CN" sz="2800">
              <a:latin typeface="Times New Roman" panose="02020603050405020304" pitchFamily="18" charset="0"/>
              <a:cs typeface="Times New Roman" panose="02020603050405020304" pitchFamily="18" charset="0"/>
            </a:endParaRPr>
          </a:p>
          <a:p>
            <a:pPr indent="0" algn="just" fontAlgn="auto"/>
            <a:r>
              <a:rPr lang="en-US" altLang="zh-CN" sz="2800">
                <a:latin typeface="Times New Roman" panose="02020603050405020304" pitchFamily="18" charset="0"/>
                <a:cs typeface="Times New Roman" panose="02020603050405020304" pitchFamily="18" charset="0"/>
              </a:rPr>
              <a:t>     His resilience, self-discipline and optimism turned nights of study beside a hospital bed into a 744-point triumph and a place at Tsinghua University . Now a PhD student, his dream is to transform personal hardship into scientific progress that serves the nation. Watching him decline outside donations and rely on his own efforts , I realize that circumstances may shape the starting line, but determination draws the finish line. </a:t>
            </a:r>
            <a:endParaRPr lang="en-US" altLang="zh-CN" sz="2800">
              <a:latin typeface="Times New Roman" panose="02020603050405020304" pitchFamily="18" charset="0"/>
              <a:cs typeface="Times New Roman" panose="02020603050405020304" pitchFamily="18" charset="0"/>
            </a:endParaRPr>
          </a:p>
          <a:p>
            <a:pPr indent="0" algn="just" fontAlgn="auto"/>
            <a:r>
              <a:rPr lang="en-US" altLang="zh-CN" sz="2800">
                <a:latin typeface="Times New Roman" panose="02020603050405020304" pitchFamily="18" charset="0"/>
                <a:cs typeface="Times New Roman" panose="02020603050405020304" pitchFamily="18" charset="0"/>
              </a:rPr>
              <a:t>    His journey convinces me that my own goal of becoming a doctor is not a distant star, but a finish line I can reach—step by quiet, determined step.</a:t>
            </a:r>
            <a:endParaRPr lang="en-US" altLang="zh-CN" sz="2800">
              <a:latin typeface="Times New Roman" panose="02020603050405020304" pitchFamily="18" charset="0"/>
              <a:cs typeface="Times New Roman" panose="02020603050405020304" pitchFamily="18" charset="0"/>
            </a:endParaRPr>
          </a:p>
          <a:p>
            <a:pPr indent="0" algn="just" fontAlgn="auto"/>
            <a:endParaRPr lang="zh-CN" altLang="en-US" sz="2800">
              <a:latin typeface="Times New Roman" panose="02020603050405020304" pitchFamily="18" charset="0"/>
              <a:cs typeface="Times New Roman" panose="02020603050405020304" pitchFamily="18" charset="0"/>
            </a:endParaRPr>
          </a:p>
          <a:p>
            <a:pPr indent="0" algn="just" fontAlgn="auto"/>
            <a:endParaRPr lang="zh-CN" altLang="en-US" sz="2800">
              <a:latin typeface="Times New Roman" panose="02020603050405020304" pitchFamily="18" charset="0"/>
              <a:cs typeface="Times New Roman" panose="02020603050405020304" pitchFamily="18" charset="0"/>
            </a:endParaRPr>
          </a:p>
        </p:txBody>
      </p:sp>
      <p:sp>
        <p:nvSpPr>
          <p:cNvPr id="6" name="文本框 5"/>
          <p:cNvSpPr txBox="1"/>
          <p:nvPr/>
        </p:nvSpPr>
        <p:spPr>
          <a:xfrm>
            <a:off x="67310" y="0"/>
            <a:ext cx="4343400" cy="521970"/>
          </a:xfrm>
          <a:prstGeom prst="rect">
            <a:avLst/>
          </a:prstGeom>
          <a:solidFill>
            <a:schemeClr val="accent1"/>
          </a:solidFill>
        </p:spPr>
        <p:txBody>
          <a:bodyPr wrap="square" rtlCol="0" anchor="t">
            <a:spAutoFit/>
          </a:bodyPr>
          <a:p>
            <a:r>
              <a:rPr lang="en-US" altLang="zh-CN" sz="2800" b="1" i="1">
                <a:solidFill>
                  <a:schemeClr val="tx1"/>
                </a:solidFill>
                <a:latin typeface="Times New Roman" panose="02020603050405020304" pitchFamily="18" charset="0"/>
                <a:cs typeface="Times New Roman" panose="02020603050405020304" pitchFamily="18" charset="0"/>
                <a:sym typeface="+mn-ea"/>
              </a:rPr>
              <a:t>One possible Sample</a:t>
            </a:r>
            <a:endParaRPr lang="en-US" altLang="zh-CN" sz="2800" b="1" i="1">
              <a:solidFill>
                <a:schemeClr val="tx1"/>
              </a:solidFill>
              <a:latin typeface="Times New Roman" panose="02020603050405020304" pitchFamily="18" charset="0"/>
              <a:cs typeface="Times New Roman" panose="02020603050405020304" pitchFamily="18" charset="0"/>
              <a:sym typeface="+mn-ea"/>
            </a:endParaRPr>
          </a:p>
        </p:txBody>
      </p:sp>
      <p:pic>
        <p:nvPicPr>
          <p:cNvPr id="2" name="图片 1" descr="庞"/>
          <p:cNvPicPr>
            <a:picLocks noChangeAspect="1"/>
          </p:cNvPicPr>
          <p:nvPr/>
        </p:nvPicPr>
        <p:blipFill>
          <a:blip r:embed="rId1"/>
          <a:stretch>
            <a:fillRect/>
          </a:stretch>
        </p:blipFill>
        <p:spPr>
          <a:xfrm>
            <a:off x="9162415" y="0"/>
            <a:ext cx="3251200" cy="6858000"/>
          </a:xfrm>
          <a:prstGeom prst="rect">
            <a:avLst/>
          </a:prstGeom>
        </p:spPr>
      </p:pic>
      <p:pic>
        <p:nvPicPr>
          <p:cNvPr id="5124" name="图片 6" descr="logo横版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1394" y="32940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烟花"/>
          <p:cNvPicPr>
            <a:picLocks noChangeAspect="1"/>
          </p:cNvPicPr>
          <p:nvPr/>
        </p:nvPicPr>
        <p:blipFill>
          <a:blip r:embed="rId1"/>
          <a:srcRect b="22073"/>
          <a:stretch>
            <a:fillRect/>
          </a:stretch>
        </p:blipFill>
        <p:spPr>
          <a:xfrm>
            <a:off x="0" y="1440180"/>
            <a:ext cx="11991975" cy="3977005"/>
          </a:xfrm>
          <a:prstGeom prst="rect">
            <a:avLst/>
          </a:prstGeom>
        </p:spPr>
      </p:pic>
      <p:sp>
        <p:nvSpPr>
          <p:cNvPr id="3" name="副标题 2"/>
          <p:cNvSpPr>
            <a:spLocks noGrp="1"/>
          </p:cNvSpPr>
          <p:nvPr>
            <p:ph type="subTitle" idx="1"/>
          </p:nvPr>
        </p:nvSpPr>
        <p:spPr>
          <a:xfrm>
            <a:off x="140970" y="164465"/>
            <a:ext cx="11710670" cy="1647190"/>
          </a:xfrm>
        </p:spPr>
        <p:txBody>
          <a:bodyPr>
            <a:normAutofit fontScale="60000"/>
          </a:bodyPr>
          <a:lstStyle/>
          <a:p>
            <a:pPr algn="l"/>
            <a:r>
              <a:rPr lang="en-US" altLang="zh-CN" sz="10285" b="1" i="1">
                <a:solidFill>
                  <a:schemeClr val="bg1"/>
                </a:solidFill>
                <a:latin typeface="Times New Roman" panose="02020603050405020304" pitchFamily="18" charset="0"/>
                <a:cs typeface="Times New Roman" panose="02020603050405020304" pitchFamily="18" charset="0"/>
              </a:rPr>
              <a:t> </a:t>
            </a:r>
            <a:r>
              <a:rPr lang="en-US" altLang="zh-CN" sz="10285" b="1" i="1">
                <a:solidFill>
                  <a:srgbClr val="FF0000"/>
                </a:solidFill>
                <a:latin typeface="Times New Roman" panose="02020603050405020304" pitchFamily="18" charset="0"/>
                <a:cs typeface="Times New Roman" panose="02020603050405020304" pitchFamily="18" charset="0"/>
              </a:rPr>
              <a:t>Characters, Qualities, and Dreams</a:t>
            </a:r>
            <a:endParaRPr lang="en-US" altLang="zh-CN" sz="10285" b="1" i="1">
              <a:solidFill>
                <a:srgbClr val="FF0000"/>
              </a:solidFill>
              <a:latin typeface="Times New Roman" panose="02020603050405020304" pitchFamily="18" charset="0"/>
              <a:cs typeface="Times New Roman" panose="02020603050405020304" pitchFamily="18" charset="0"/>
            </a:endParaRPr>
          </a:p>
        </p:txBody>
      </p:sp>
      <p:sp>
        <p:nvSpPr>
          <p:cNvPr id="4" name="Google Shape;222;p13"/>
          <p:cNvSpPr txBox="1">
            <a:spLocks noGrp="1"/>
          </p:cNvSpPr>
          <p:nvPr>
            <p:ph type="ctrTitle"/>
          </p:nvPr>
        </p:nvSpPr>
        <p:spPr>
          <a:xfrm>
            <a:off x="1028065" y="5215890"/>
            <a:ext cx="10478135" cy="1409065"/>
          </a:xfrm>
          <a:prstGeom prst="rect">
            <a:avLst/>
          </a:prstGeom>
        </p:spPr>
        <p:txBody>
          <a:bodyPr spcFirstLastPara="1" wrap="square" lIns="0" tIns="0" rIns="0" bIns="0" anchor="ctr" anchorCtr="0">
            <a:noAutofit/>
          </a:bodyPr>
          <a:lstStyle/>
          <a:p>
            <a:pPr lvl="0">
              <a:spcBef>
                <a:spcPts val="0"/>
              </a:spcBef>
            </a:pPr>
            <a:br>
              <a:rPr lang="en-GB">
                <a:solidFill>
                  <a:schemeClr val="bg1"/>
                </a:solidFill>
              </a:rPr>
            </a:br>
            <a:r>
              <a:rPr lang="en-US" altLang="zh-CN" sz="4800" b="1" i="1" smtClean="0">
                <a:solidFill>
                  <a:schemeClr val="accent4"/>
                </a:solidFill>
                <a:latin typeface="Times New Roman" panose="02020603050405020304" pitchFamily="18" charset="0"/>
                <a:cs typeface="Times New Roman" panose="02020603050405020304" pitchFamily="18" charset="0"/>
                <a:sym typeface="+mn-ea"/>
              </a:rPr>
              <a:t>New Term</a:t>
            </a:r>
            <a:r>
              <a:rPr lang="zh-CN" altLang="en-US" sz="4800" b="1" i="1" smtClean="0">
                <a:solidFill>
                  <a:schemeClr val="accent4"/>
                </a:solidFill>
                <a:latin typeface="Times New Roman" panose="02020603050405020304" pitchFamily="18" charset="0"/>
                <a:cs typeface="Times New Roman" panose="02020603050405020304" pitchFamily="18" charset="0"/>
                <a:sym typeface="+mn-ea"/>
              </a:rPr>
              <a:t>，</a:t>
            </a:r>
            <a:r>
              <a:rPr lang="en-US" altLang="zh-CN" sz="4800" b="1" i="1" smtClean="0">
                <a:solidFill>
                  <a:schemeClr val="accent4"/>
                </a:solidFill>
                <a:latin typeface="Times New Roman" panose="02020603050405020304" pitchFamily="18" charset="0"/>
                <a:cs typeface="Times New Roman" panose="02020603050405020304" pitchFamily="18" charset="0"/>
                <a:sym typeface="+mn-ea"/>
              </a:rPr>
              <a:t> New Beginning  </a:t>
            </a:r>
            <a:r>
              <a:rPr lang="en-US" altLang="zh-CN" sz="4000" b="1" i="1" smtClean="0">
                <a:solidFill>
                  <a:schemeClr val="bg1"/>
                </a:solidFill>
                <a:latin typeface="Times New Roman" panose="02020603050405020304" pitchFamily="18" charset="0"/>
                <a:cs typeface="Times New Roman" panose="02020603050405020304" pitchFamily="18" charset="0"/>
                <a:sym typeface="+mn-ea"/>
              </a:rPr>
              <a:t>         </a:t>
            </a:r>
            <a:r>
              <a:rPr lang="en-US" altLang="zh-CN" sz="4000" b="1" i="1" smtClean="0">
                <a:solidFill>
                  <a:srgbClr val="FF0000"/>
                </a:solidFill>
                <a:latin typeface="Times New Roman" panose="02020603050405020304" pitchFamily="18" charset="0"/>
                <a:cs typeface="Times New Roman" panose="02020603050405020304" pitchFamily="18" charset="0"/>
                <a:sym typeface="+mn-ea"/>
              </a:rPr>
              <a:t> </a:t>
            </a:r>
            <a:endParaRPr lang="en-GB" sz="4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521970"/>
            <a:ext cx="8444230" cy="6227445"/>
          </a:xfrm>
          <a:prstGeom prst="rect">
            <a:avLst/>
          </a:prstGeom>
          <a:noFill/>
        </p:spPr>
        <p:txBody>
          <a:bodyPr wrap="square" rtlCol="0" anchor="t">
            <a:noAutofit/>
          </a:bodyPr>
          <a:p>
            <a:pPr indent="0" algn="just" fontAlgn="auto"/>
            <a:r>
              <a:rPr lang="en-US" altLang="zh-CN" sz="2800">
                <a:latin typeface="Times New Roman" panose="02020603050405020304" pitchFamily="18" charset="0"/>
                <a:cs typeface="Times New Roman" panose="02020603050405020304" pitchFamily="18" charset="0"/>
              </a:rPr>
              <a:t>                         </a:t>
            </a:r>
            <a:r>
              <a:rPr lang="en-US" altLang="zh-CN" sz="2800" b="1">
                <a:latin typeface="Times New Roman" panose="02020603050405020304" pitchFamily="18" charset="0"/>
                <a:cs typeface="Times New Roman" panose="02020603050405020304" pitchFamily="18" charset="0"/>
              </a:rPr>
              <a:t>Characters, Qualities, Dreams</a:t>
            </a:r>
            <a:endParaRPr lang="en-US" altLang="zh-CN" sz="2800">
              <a:latin typeface="Times New Roman" panose="02020603050405020304" pitchFamily="18" charset="0"/>
              <a:cs typeface="Times New Roman" panose="02020603050405020304" pitchFamily="18" charset="0"/>
            </a:endParaRPr>
          </a:p>
          <a:p>
            <a:pPr indent="0" algn="just" fontAlgn="auto"/>
            <a:r>
              <a:rPr lang="en-US" altLang="zh-CN" sz="2800">
                <a:latin typeface="Times New Roman" panose="02020603050405020304" pitchFamily="18" charset="0"/>
                <a:cs typeface="Times New Roman" panose="02020603050405020304" pitchFamily="18" charset="0"/>
              </a:rPr>
              <a:t>     The athlete who lights my way is Zheng Qinwen. At 21 she carved history by winning China’s first Olympic tennis singles gold in Paris 2024, rising from world No. 630 only four years earlier.</a:t>
            </a:r>
            <a:endParaRPr lang="en-US" altLang="zh-CN" sz="2800">
              <a:latin typeface="Times New Roman" panose="02020603050405020304" pitchFamily="18" charset="0"/>
              <a:cs typeface="Times New Roman" panose="02020603050405020304" pitchFamily="18" charset="0"/>
            </a:endParaRPr>
          </a:p>
          <a:p>
            <a:pPr indent="0" algn="just" fontAlgn="auto"/>
            <a:r>
              <a:rPr lang="en-US" altLang="zh-CN" sz="2800">
                <a:latin typeface="Times New Roman" panose="02020603050405020304" pitchFamily="18" charset="0"/>
                <a:cs typeface="Times New Roman" panose="02020603050405020304" pitchFamily="18" charset="0"/>
              </a:rPr>
              <a:t>    Her path reveals three shining qualities: resilience that heals injuries faster than medicine, discipline that turns 5 a.m. drills into routine, and courage that lets her stare down match points without blinking.</a:t>
            </a:r>
            <a:endParaRPr lang="en-US" altLang="zh-CN" sz="2800">
              <a:latin typeface="Times New Roman" panose="02020603050405020304" pitchFamily="18" charset="0"/>
              <a:cs typeface="Times New Roman" panose="02020603050405020304" pitchFamily="18" charset="0"/>
            </a:endParaRPr>
          </a:p>
          <a:p>
            <a:pPr indent="0" algn="just" fontAlgn="auto"/>
            <a:r>
              <a:rPr lang="en-US" altLang="zh-CN" sz="2800">
                <a:latin typeface="Times New Roman" panose="02020603050405020304" pitchFamily="18" charset="0"/>
                <a:cs typeface="Times New Roman" panose="02020603050405020304" pitchFamily="18" charset="0"/>
              </a:rPr>
              <a:t>    Zheng’s dream reaches beyond that medal, proving Asian power on the world stage. Watching her, I’ve learned that rankings measure yesterday, but determination designs tomorrow. My own dream of becoming a doctor now feels like a final I can win—point by fearless point.</a:t>
            </a:r>
            <a:endParaRPr lang="en-US" altLang="zh-CN" sz="2800">
              <a:latin typeface="Times New Roman" panose="02020603050405020304" pitchFamily="18" charset="0"/>
              <a:cs typeface="Times New Roman" panose="02020603050405020304" pitchFamily="18" charset="0"/>
            </a:endParaRPr>
          </a:p>
          <a:p>
            <a:pPr indent="0" algn="just" fontAlgn="auto"/>
            <a:endParaRPr lang="zh-CN" altLang="en-US" sz="2800">
              <a:latin typeface="Times New Roman" panose="02020603050405020304" pitchFamily="18" charset="0"/>
              <a:cs typeface="Times New Roman" panose="02020603050405020304" pitchFamily="18" charset="0"/>
            </a:endParaRPr>
          </a:p>
          <a:p>
            <a:pPr indent="0" algn="just" fontAlgn="auto"/>
            <a:endParaRPr lang="zh-CN" altLang="en-US" sz="2800">
              <a:latin typeface="Times New Roman" panose="02020603050405020304" pitchFamily="18" charset="0"/>
              <a:cs typeface="Times New Roman" panose="02020603050405020304" pitchFamily="18" charset="0"/>
            </a:endParaRPr>
          </a:p>
        </p:txBody>
      </p:sp>
      <p:sp>
        <p:nvSpPr>
          <p:cNvPr id="6" name="文本框 5"/>
          <p:cNvSpPr txBox="1"/>
          <p:nvPr/>
        </p:nvSpPr>
        <p:spPr>
          <a:xfrm>
            <a:off x="67310" y="0"/>
            <a:ext cx="4343400" cy="521970"/>
          </a:xfrm>
          <a:prstGeom prst="rect">
            <a:avLst/>
          </a:prstGeom>
          <a:solidFill>
            <a:schemeClr val="accent1"/>
          </a:solidFill>
        </p:spPr>
        <p:txBody>
          <a:bodyPr wrap="square" rtlCol="0" anchor="t">
            <a:spAutoFit/>
          </a:bodyPr>
          <a:p>
            <a:r>
              <a:rPr lang="en-US" altLang="zh-CN" sz="2800" b="1" i="1">
                <a:solidFill>
                  <a:schemeClr val="tx1"/>
                </a:solidFill>
                <a:latin typeface="Times New Roman" panose="02020603050405020304" pitchFamily="18" charset="0"/>
                <a:cs typeface="Times New Roman" panose="02020603050405020304" pitchFamily="18" charset="0"/>
                <a:sym typeface="+mn-ea"/>
              </a:rPr>
              <a:t>One possible Sample</a:t>
            </a:r>
            <a:endParaRPr lang="en-US" altLang="zh-CN" sz="2800" b="1" i="1">
              <a:solidFill>
                <a:schemeClr val="tx1"/>
              </a:solidFill>
              <a:latin typeface="Times New Roman" panose="02020603050405020304" pitchFamily="18" charset="0"/>
              <a:cs typeface="Times New Roman" panose="02020603050405020304" pitchFamily="18" charset="0"/>
              <a:sym typeface="+mn-ea"/>
            </a:endParaRPr>
          </a:p>
        </p:txBody>
      </p:sp>
      <p:pic>
        <p:nvPicPr>
          <p:cNvPr id="3" name="图片 2" descr="郑2"/>
          <p:cNvPicPr>
            <a:picLocks noChangeAspect="1"/>
          </p:cNvPicPr>
          <p:nvPr/>
        </p:nvPicPr>
        <p:blipFill>
          <a:blip r:embed="rId1"/>
          <a:stretch>
            <a:fillRect/>
          </a:stretch>
        </p:blipFill>
        <p:spPr>
          <a:xfrm>
            <a:off x="8758555" y="0"/>
            <a:ext cx="3433445" cy="6605905"/>
          </a:xfrm>
          <a:prstGeom prst="rect">
            <a:avLst/>
          </a:prstGeom>
        </p:spPr>
      </p:pic>
      <p:pic>
        <p:nvPicPr>
          <p:cNvPr id="5124" name="图片 6" descr="logo横版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1394" y="32940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58420" y="77470"/>
            <a:ext cx="5461000" cy="599440"/>
          </a:xfrm>
        </p:spPr>
        <p:txBody>
          <a:bodyPr>
            <a:normAutofit/>
          </a:bodyPr>
          <a:p>
            <a:pPr algn="l"/>
            <a:r>
              <a:rPr lang="en-US" altLang="zh-CN" sz="2800" b="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Lead-in Guessing Game</a:t>
            </a:r>
            <a:endParaRPr lang="en-US" altLang="zh-CN" sz="2800" b="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6115050" y="5711190"/>
            <a:ext cx="969645"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We</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7" name="标题 4"/>
          <p:cNvSpPr>
            <a:spLocks noGrp="1"/>
          </p:cNvSpPr>
          <p:nvPr/>
        </p:nvSpPr>
        <p:spPr>
          <a:xfrm>
            <a:off x="120015" y="5633720"/>
            <a:ext cx="6410325" cy="599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sz="4000" b="1"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rPr>
              <a:t>What does “w” mean ?</a:t>
            </a:r>
            <a:endParaRPr lang="en-US" altLang="zh-CN" sz="4000" b="1" smtClean="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图片 1" descr="W"/>
          <p:cNvPicPr>
            <a:picLocks noChangeAspect="1"/>
          </p:cNvPicPr>
          <p:nvPr/>
        </p:nvPicPr>
        <p:blipFill>
          <a:blip r:embed="rId1"/>
          <a:srcRect r="74540"/>
          <a:stretch>
            <a:fillRect/>
          </a:stretch>
        </p:blipFill>
        <p:spPr>
          <a:xfrm>
            <a:off x="4281805" y="0"/>
            <a:ext cx="2418080" cy="2362200"/>
          </a:xfrm>
          <a:prstGeom prst="rect">
            <a:avLst/>
          </a:prstGeom>
        </p:spPr>
      </p:pic>
      <p:pic>
        <p:nvPicPr>
          <p:cNvPr id="3" name="图片 2" descr="W"/>
          <p:cNvPicPr>
            <a:picLocks noChangeAspect="1"/>
          </p:cNvPicPr>
          <p:nvPr/>
        </p:nvPicPr>
        <p:blipFill>
          <a:blip r:embed="rId1"/>
          <a:stretch>
            <a:fillRect/>
          </a:stretch>
        </p:blipFill>
        <p:spPr>
          <a:xfrm>
            <a:off x="887095" y="2827020"/>
            <a:ext cx="10184765" cy="2362200"/>
          </a:xfrm>
          <a:prstGeom prst="rect">
            <a:avLst/>
          </a:prstGeom>
        </p:spPr>
      </p:pic>
      <p:sp>
        <p:nvSpPr>
          <p:cNvPr id="9" name="文本框 8"/>
          <p:cNvSpPr txBox="1"/>
          <p:nvPr/>
        </p:nvSpPr>
        <p:spPr>
          <a:xfrm>
            <a:off x="7569200" y="5703570"/>
            <a:ext cx="969645"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Win </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9072245" y="5702935"/>
            <a:ext cx="1308735"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World</a:t>
            </a:r>
            <a:endParaRPr lang="en-US" altLang="zh-CN"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6" grpId="0"/>
      <p:bldP spid="6" grpId="1"/>
      <p:bldP spid="9" grpId="0"/>
      <p:bldP spid="9" grpId="1"/>
      <p:bldP spid="10" grpId="0"/>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标题 4"/>
          <p:cNvSpPr>
            <a:spLocks noGrp="1"/>
          </p:cNvSpPr>
          <p:nvPr/>
        </p:nvSpPr>
        <p:spPr>
          <a:xfrm>
            <a:off x="-96520" y="0"/>
            <a:ext cx="11546840" cy="599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ltLang="zh-CN" sz="2700" b="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What qualities do you think these athletes show in the World Games?</a:t>
            </a:r>
            <a:endParaRPr lang="en-US" altLang="zh-CN" sz="2700" b="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6995795" y="702310"/>
            <a:ext cx="4768850" cy="5882005"/>
          </a:xfrm>
          <a:prstGeom prst="rect">
            <a:avLst/>
          </a:prstGeom>
          <a:solidFill>
            <a:schemeClr val="accent4">
              <a:lumMod val="20000"/>
              <a:lumOff val="80000"/>
            </a:schemeClr>
          </a:solidFill>
        </p:spPr>
        <p:txBody>
          <a:bodyPr wrap="square" rtlCol="0" anchor="t">
            <a:noAutofit/>
          </a:bodyPr>
          <a:p>
            <a:endParaRPr lang="zh-CN" altLang="en-US" sz="2800"/>
          </a:p>
          <a:p>
            <a:endParaRPr lang="en-US" altLang="zh-CN" sz="2800"/>
          </a:p>
          <a:p>
            <a:r>
              <a:rPr lang="en-US" altLang="zh-CN" sz="2800">
                <a:latin typeface="Times New Roman" panose="02020603050405020304" pitchFamily="18" charset="0"/>
                <a:cs typeface="Times New Roman" panose="02020603050405020304" pitchFamily="18" charset="0"/>
              </a:rPr>
              <a:t>1. determined /d</a:t>
            </a:r>
            <a:r>
              <a:rPr lang="en-US" altLang="en-US" sz="2800">
                <a:latin typeface="Times New Roman" panose="02020603050405020304" pitchFamily="18" charset="0"/>
                <a:cs typeface="Times New Roman" panose="02020603050405020304" pitchFamily="18" charset="0"/>
              </a:rPr>
              <a:t>ɪˈ</a:t>
            </a:r>
            <a:r>
              <a:rPr lang="en-US" altLang="zh-CN" sz="2800">
                <a:latin typeface="Times New Roman" panose="02020603050405020304" pitchFamily="18" charset="0"/>
                <a:cs typeface="Times New Roman" panose="02020603050405020304" pitchFamily="18" charset="0"/>
              </a:rPr>
              <a:t>t</a:t>
            </a:r>
            <a:r>
              <a:rPr lang="en-US" altLang="en-US" sz="2800">
                <a:latin typeface="Times New Roman" panose="02020603050405020304" pitchFamily="18" charset="0"/>
                <a:cs typeface="Times New Roman" panose="02020603050405020304" pitchFamily="18" charset="0"/>
              </a:rPr>
              <a:t>ɜː</a:t>
            </a:r>
            <a:r>
              <a:rPr lang="en-US" altLang="zh-CN" sz="2800">
                <a:latin typeface="Times New Roman" panose="02020603050405020304" pitchFamily="18" charset="0"/>
                <a:cs typeface="Times New Roman" panose="02020603050405020304" pitchFamily="18" charset="0"/>
              </a:rPr>
              <a:t>rm</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nd/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2. resilient /r</a:t>
            </a:r>
            <a:r>
              <a:rPr lang="en-US" altLang="en-US" sz="2800">
                <a:latin typeface="Times New Roman" panose="02020603050405020304" pitchFamily="18" charset="0"/>
                <a:cs typeface="Times New Roman" panose="02020603050405020304" pitchFamily="18" charset="0"/>
              </a:rPr>
              <a:t>ɪˈ</a:t>
            </a:r>
            <a:r>
              <a:rPr lang="en-US" altLang="zh-CN" sz="2800">
                <a:latin typeface="Times New Roman" panose="02020603050405020304" pitchFamily="18" charset="0"/>
                <a:cs typeface="Times New Roman" panose="02020603050405020304" pitchFamily="18" charset="0"/>
              </a:rPr>
              <a:t>z</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li</a:t>
            </a:r>
            <a:r>
              <a:rPr lang="en-US" altLang="en-US" sz="2800">
                <a:latin typeface="Times New Roman" panose="02020603050405020304" pitchFamily="18" charset="0"/>
                <a:cs typeface="Times New Roman" panose="02020603050405020304" pitchFamily="18" charset="0"/>
              </a:rPr>
              <a:t>ə</a:t>
            </a:r>
            <a:r>
              <a:rPr lang="en-US" altLang="zh-CN" sz="2800">
                <a:latin typeface="Times New Roman" panose="02020603050405020304" pitchFamily="18" charset="0"/>
                <a:cs typeface="Times New Roman" panose="02020603050405020304" pitchFamily="18" charset="0"/>
              </a:rPr>
              <a:t>nt/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3. perseverant /</a:t>
            </a:r>
            <a:r>
              <a:rPr lang="en-US" altLang="en-US" sz="2800">
                <a:latin typeface="Times New Roman" panose="02020603050405020304" pitchFamily="18" charset="0"/>
                <a:cs typeface="Times New Roman" panose="02020603050405020304" pitchFamily="18" charset="0"/>
              </a:rPr>
              <a:t>ˌ</a:t>
            </a:r>
            <a:r>
              <a:rPr lang="en-US" altLang="zh-CN" sz="2800">
                <a:latin typeface="Times New Roman" panose="02020603050405020304" pitchFamily="18" charset="0"/>
                <a:cs typeface="Times New Roman" panose="02020603050405020304" pitchFamily="18" charset="0"/>
              </a:rPr>
              <a:t>p</a:t>
            </a:r>
            <a:r>
              <a:rPr lang="en-US" altLang="en-US" sz="2800">
                <a:latin typeface="Times New Roman" panose="02020603050405020304" pitchFamily="18" charset="0"/>
                <a:cs typeface="Times New Roman" panose="02020603050405020304" pitchFamily="18" charset="0"/>
              </a:rPr>
              <a:t>ɜː</a:t>
            </a:r>
            <a:r>
              <a:rPr lang="en-US" altLang="zh-CN" sz="2800">
                <a:latin typeface="Times New Roman" panose="02020603050405020304" pitchFamily="18" charset="0"/>
                <a:cs typeface="Times New Roman" panose="02020603050405020304" pitchFamily="18" charset="0"/>
              </a:rPr>
              <a:t>rs</a:t>
            </a:r>
            <a:r>
              <a:rPr lang="en-US" altLang="en-US" sz="2800">
                <a:latin typeface="Times New Roman" panose="02020603050405020304" pitchFamily="18" charset="0"/>
                <a:cs typeface="Times New Roman" panose="02020603050405020304" pitchFamily="18" charset="0"/>
              </a:rPr>
              <a:t>ɪˈ</a:t>
            </a:r>
            <a:r>
              <a:rPr lang="en-US" altLang="zh-CN" sz="2800">
                <a:latin typeface="Times New Roman" panose="02020603050405020304" pitchFamily="18" charset="0"/>
                <a:cs typeface="Times New Roman" panose="02020603050405020304" pitchFamily="18" charset="0"/>
              </a:rPr>
              <a:t>v</a:t>
            </a:r>
            <a:r>
              <a:rPr lang="en-US" altLang="en-US" sz="2800">
                <a:latin typeface="Times New Roman" panose="02020603050405020304" pitchFamily="18" charset="0"/>
                <a:cs typeface="Times New Roman" panose="02020603050405020304" pitchFamily="18" charset="0"/>
              </a:rPr>
              <a:t>ɪə</a:t>
            </a:r>
            <a:r>
              <a:rPr lang="en-US" altLang="zh-CN" sz="2800">
                <a:latin typeface="Times New Roman" panose="02020603050405020304" pitchFamily="18" charset="0"/>
                <a:cs typeface="Times New Roman" panose="02020603050405020304" pitchFamily="18" charset="0"/>
              </a:rPr>
              <a:t>r</a:t>
            </a:r>
            <a:r>
              <a:rPr lang="en-US" altLang="en-US" sz="2800">
                <a:latin typeface="Times New Roman" panose="02020603050405020304" pitchFamily="18" charset="0"/>
                <a:cs typeface="Times New Roman" panose="02020603050405020304" pitchFamily="18" charset="0"/>
              </a:rPr>
              <a:t>ə</a:t>
            </a:r>
            <a:r>
              <a:rPr lang="en-US" altLang="zh-CN" sz="2800">
                <a:latin typeface="Times New Roman" panose="02020603050405020304" pitchFamily="18" charset="0"/>
                <a:cs typeface="Times New Roman" panose="02020603050405020304" pitchFamily="18" charset="0"/>
              </a:rPr>
              <a:t>nt/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4. disciplined /</a:t>
            </a:r>
            <a:r>
              <a:rPr lang="en-US" altLang="en-US" sz="2800">
                <a:latin typeface="Times New Roman" panose="02020603050405020304" pitchFamily="18" charset="0"/>
                <a:cs typeface="Times New Roman" panose="02020603050405020304" pitchFamily="18" charset="0"/>
              </a:rPr>
              <a:t>ˈ</a:t>
            </a:r>
            <a:r>
              <a:rPr lang="en-US" altLang="zh-CN" sz="2800">
                <a:latin typeface="Times New Roman" panose="02020603050405020304" pitchFamily="18" charset="0"/>
                <a:cs typeface="Times New Roman" panose="02020603050405020304" pitchFamily="18" charset="0"/>
              </a:rPr>
              <a:t>d</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s</a:t>
            </a:r>
            <a:r>
              <a:rPr lang="en-US" altLang="en-US" sz="2800">
                <a:latin typeface="Times New Roman" panose="02020603050405020304" pitchFamily="18" charset="0"/>
                <a:cs typeface="Times New Roman" panose="02020603050405020304" pitchFamily="18" charset="0"/>
              </a:rPr>
              <a:t>ə</a:t>
            </a:r>
            <a:r>
              <a:rPr lang="en-US" altLang="zh-CN" sz="2800">
                <a:latin typeface="Times New Roman" panose="02020603050405020304" pitchFamily="18" charset="0"/>
                <a:cs typeface="Times New Roman" panose="02020603050405020304" pitchFamily="18" charset="0"/>
              </a:rPr>
              <a:t>pl</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nd/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5. courageous /k</a:t>
            </a:r>
            <a:r>
              <a:rPr lang="en-US" altLang="en-US" sz="2800">
                <a:latin typeface="Times New Roman" panose="02020603050405020304" pitchFamily="18" charset="0"/>
                <a:cs typeface="Times New Roman" panose="02020603050405020304" pitchFamily="18" charset="0"/>
              </a:rPr>
              <a:t>əˈ</a:t>
            </a:r>
            <a:r>
              <a:rPr lang="en-US" altLang="zh-CN" sz="2800">
                <a:latin typeface="Times New Roman" panose="02020603050405020304" pitchFamily="18" charset="0"/>
                <a:cs typeface="Times New Roman" panose="02020603050405020304" pitchFamily="18" charset="0"/>
              </a:rPr>
              <a:t>re</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d</a:t>
            </a:r>
            <a:r>
              <a:rPr lang="en-US" altLang="en-US" sz="2800">
                <a:latin typeface="Times New Roman" panose="02020603050405020304" pitchFamily="18" charset="0"/>
                <a:cs typeface="Times New Roman" panose="02020603050405020304" pitchFamily="18" charset="0"/>
              </a:rPr>
              <a:t>ʒə</a:t>
            </a:r>
            <a:r>
              <a:rPr lang="en-US" altLang="zh-CN" sz="2800">
                <a:latin typeface="Times New Roman" panose="02020603050405020304" pitchFamily="18" charset="0"/>
                <a:cs typeface="Times New Roman" panose="02020603050405020304" pitchFamily="18" charset="0"/>
              </a:rPr>
              <a:t>s/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6. confident /</a:t>
            </a:r>
            <a:r>
              <a:rPr lang="en-US" altLang="en-US" sz="2800">
                <a:latin typeface="Times New Roman" panose="02020603050405020304" pitchFamily="18" charset="0"/>
                <a:cs typeface="Times New Roman" panose="02020603050405020304" pitchFamily="18" charset="0"/>
              </a:rPr>
              <a:t>ˈ</a:t>
            </a:r>
            <a:r>
              <a:rPr lang="en-US" altLang="zh-CN" sz="2800">
                <a:latin typeface="Times New Roman" panose="02020603050405020304" pitchFamily="18" charset="0"/>
                <a:cs typeface="Times New Roman" panose="02020603050405020304" pitchFamily="18" charset="0"/>
              </a:rPr>
              <a:t>k</a:t>
            </a:r>
            <a:r>
              <a:rPr lang="en-US" altLang="en-US" sz="2800">
                <a:latin typeface="Times New Roman" panose="02020603050405020304" pitchFamily="18" charset="0"/>
                <a:cs typeface="Times New Roman" panose="02020603050405020304" pitchFamily="18" charset="0"/>
              </a:rPr>
              <a:t>ɑː</a:t>
            </a:r>
            <a:r>
              <a:rPr lang="en-US" altLang="zh-CN" sz="2800">
                <a:latin typeface="Times New Roman" panose="02020603050405020304" pitchFamily="18" charset="0"/>
                <a:cs typeface="Times New Roman" panose="02020603050405020304" pitchFamily="18" charset="0"/>
              </a:rPr>
              <a:t>nf</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d</a:t>
            </a:r>
            <a:r>
              <a:rPr lang="en-US" altLang="en-US" sz="2800">
                <a:latin typeface="Times New Roman" panose="02020603050405020304" pitchFamily="18" charset="0"/>
                <a:cs typeface="Times New Roman" panose="02020603050405020304" pitchFamily="18" charset="0"/>
              </a:rPr>
              <a:t>ə</a:t>
            </a:r>
            <a:r>
              <a:rPr lang="en-US" altLang="zh-CN" sz="2800">
                <a:latin typeface="Times New Roman" panose="02020603050405020304" pitchFamily="18" charset="0"/>
                <a:cs typeface="Times New Roman" panose="02020603050405020304" pitchFamily="18" charset="0"/>
              </a:rPr>
              <a:t>nt/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7. focused /</a:t>
            </a:r>
            <a:r>
              <a:rPr lang="en-US" altLang="en-US" sz="2800">
                <a:latin typeface="Times New Roman" panose="02020603050405020304" pitchFamily="18" charset="0"/>
                <a:cs typeface="Times New Roman" panose="02020603050405020304" pitchFamily="18" charset="0"/>
              </a:rPr>
              <a:t>ˈ</a:t>
            </a:r>
            <a:r>
              <a:rPr lang="en-US" altLang="zh-CN" sz="2800">
                <a:latin typeface="Times New Roman" panose="02020603050405020304" pitchFamily="18" charset="0"/>
                <a:cs typeface="Times New Roman" panose="02020603050405020304" pitchFamily="18" charset="0"/>
              </a:rPr>
              <a:t>fo</a:t>
            </a:r>
            <a:r>
              <a:rPr lang="en-US" altLang="en-US" sz="2800">
                <a:latin typeface="Times New Roman" panose="02020603050405020304" pitchFamily="18" charset="0"/>
                <a:cs typeface="Times New Roman" panose="02020603050405020304" pitchFamily="18" charset="0"/>
              </a:rPr>
              <a:t>ʊ</a:t>
            </a:r>
            <a:r>
              <a:rPr lang="en-US" altLang="zh-CN" sz="2800">
                <a:latin typeface="Times New Roman" panose="02020603050405020304" pitchFamily="18" charset="0"/>
                <a:cs typeface="Times New Roman" panose="02020603050405020304" pitchFamily="18" charset="0"/>
              </a:rPr>
              <a:t>k</a:t>
            </a:r>
            <a:r>
              <a:rPr lang="en-US" altLang="en-US" sz="2800">
                <a:latin typeface="Times New Roman" panose="02020603050405020304" pitchFamily="18" charset="0"/>
                <a:cs typeface="Times New Roman" panose="02020603050405020304" pitchFamily="18" charset="0"/>
              </a:rPr>
              <a:t>ə</a:t>
            </a:r>
            <a:r>
              <a:rPr lang="en-US" altLang="zh-CN" sz="2800">
                <a:latin typeface="Times New Roman" panose="02020603050405020304" pitchFamily="18" charset="0"/>
                <a:cs typeface="Times New Roman" panose="02020603050405020304" pitchFamily="18" charset="0"/>
              </a:rPr>
              <a:t>st/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8. dedicated /</a:t>
            </a:r>
            <a:r>
              <a:rPr lang="en-US" altLang="en-US" sz="2800">
                <a:latin typeface="Times New Roman" panose="02020603050405020304" pitchFamily="18" charset="0"/>
                <a:cs typeface="Times New Roman" panose="02020603050405020304" pitchFamily="18" charset="0"/>
              </a:rPr>
              <a:t>ˈ</a:t>
            </a:r>
            <a:r>
              <a:rPr lang="en-US" altLang="zh-CN" sz="2800">
                <a:latin typeface="Times New Roman" panose="02020603050405020304" pitchFamily="18" charset="0"/>
                <a:cs typeface="Times New Roman" panose="02020603050405020304" pitchFamily="18" charset="0"/>
              </a:rPr>
              <a:t>ded</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ke</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t</a:t>
            </a:r>
            <a:r>
              <a:rPr lang="en-US" altLang="en-US" sz="2800">
                <a:latin typeface="Times New Roman" panose="02020603050405020304" pitchFamily="18" charset="0"/>
                <a:cs typeface="Times New Roman" panose="02020603050405020304" pitchFamily="18" charset="0"/>
              </a:rPr>
              <a:t>ɪ</a:t>
            </a:r>
            <a:r>
              <a:rPr lang="en-US" altLang="zh-CN" sz="2800">
                <a:latin typeface="Times New Roman" panose="02020603050405020304" pitchFamily="18" charset="0"/>
                <a:cs typeface="Times New Roman" panose="02020603050405020304" pitchFamily="18" charset="0"/>
              </a:rPr>
              <a:t>d/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9. ambitious /</a:t>
            </a:r>
            <a:r>
              <a:rPr lang="en-US" altLang="en-US" sz="2800">
                <a:latin typeface="Times New Roman" panose="02020603050405020304" pitchFamily="18" charset="0"/>
                <a:cs typeface="Times New Roman" panose="02020603050405020304" pitchFamily="18" charset="0"/>
              </a:rPr>
              <a:t>æ</a:t>
            </a:r>
            <a:r>
              <a:rPr lang="en-US" altLang="zh-CN" sz="2800">
                <a:latin typeface="Times New Roman" panose="02020603050405020304" pitchFamily="18" charset="0"/>
                <a:cs typeface="Times New Roman" panose="02020603050405020304" pitchFamily="18" charset="0"/>
              </a:rPr>
              <a:t>m</a:t>
            </a:r>
            <a:r>
              <a:rPr lang="en-US" altLang="en-US" sz="2800">
                <a:latin typeface="Times New Roman" panose="02020603050405020304" pitchFamily="18" charset="0"/>
                <a:cs typeface="Times New Roman" panose="02020603050405020304" pitchFamily="18" charset="0"/>
              </a:rPr>
              <a:t>ˈ</a:t>
            </a:r>
            <a:r>
              <a:rPr lang="en-US" altLang="zh-CN" sz="2800">
                <a:latin typeface="Times New Roman" panose="02020603050405020304" pitchFamily="18" charset="0"/>
                <a:cs typeface="Times New Roman" panose="02020603050405020304" pitchFamily="18" charset="0"/>
              </a:rPr>
              <a:t>b</a:t>
            </a:r>
            <a:r>
              <a:rPr lang="en-US" altLang="en-US" sz="2800">
                <a:latin typeface="Times New Roman" panose="02020603050405020304" pitchFamily="18" charset="0"/>
                <a:cs typeface="Times New Roman" panose="02020603050405020304" pitchFamily="18" charset="0"/>
              </a:rPr>
              <a:t>ɪʃə</a:t>
            </a:r>
            <a:r>
              <a:rPr lang="en-US" altLang="zh-CN" sz="2800">
                <a:latin typeface="Times New Roman" panose="02020603050405020304" pitchFamily="18" charset="0"/>
                <a:cs typeface="Times New Roman" panose="02020603050405020304" pitchFamily="18" charset="0"/>
              </a:rPr>
              <a:t>s/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10. agile /</a:t>
            </a:r>
            <a:r>
              <a:rPr lang="en-US" altLang="en-US" sz="2800">
                <a:latin typeface="Times New Roman" panose="02020603050405020304" pitchFamily="18" charset="0"/>
                <a:cs typeface="Times New Roman" panose="02020603050405020304" pitchFamily="18" charset="0"/>
              </a:rPr>
              <a:t>ˈæ</a:t>
            </a:r>
            <a:r>
              <a:rPr lang="en-US" altLang="zh-CN" sz="2800">
                <a:latin typeface="Times New Roman" panose="02020603050405020304" pitchFamily="18" charset="0"/>
                <a:cs typeface="Times New Roman" panose="02020603050405020304" pitchFamily="18" charset="0"/>
              </a:rPr>
              <a:t>d</a:t>
            </a:r>
            <a:r>
              <a:rPr lang="en-US" altLang="en-US" sz="2800">
                <a:latin typeface="Times New Roman" panose="02020603050405020304" pitchFamily="18" charset="0"/>
                <a:cs typeface="Times New Roman" panose="02020603050405020304" pitchFamily="18" charset="0"/>
              </a:rPr>
              <a:t>ʒ</a:t>
            </a:r>
            <a:r>
              <a:rPr lang="en-US" altLang="zh-CN" sz="2800">
                <a:latin typeface="Times New Roman" panose="02020603050405020304" pitchFamily="18" charset="0"/>
                <a:cs typeface="Times New Roman" panose="02020603050405020304" pitchFamily="18" charset="0"/>
              </a:rPr>
              <a:t>l/</a:t>
            </a:r>
            <a:endParaRPr lang="en-US" altLang="zh-CN" sz="2800">
              <a:latin typeface="Times New Roman" panose="02020603050405020304" pitchFamily="18" charset="0"/>
              <a:cs typeface="Times New Roman" panose="02020603050405020304" pitchFamily="18" charset="0"/>
            </a:endParaRPr>
          </a:p>
          <a:p>
            <a:endParaRPr lang="zh-CN" altLang="en-US" sz="2800">
              <a:latin typeface="Times New Roman" panose="02020603050405020304" pitchFamily="18" charset="0"/>
              <a:cs typeface="Times New Roman" panose="02020603050405020304" pitchFamily="18" charset="0"/>
            </a:endParaRPr>
          </a:p>
        </p:txBody>
      </p:sp>
      <p:sp>
        <p:nvSpPr>
          <p:cNvPr id="7" name="文本框 6"/>
          <p:cNvSpPr txBox="1"/>
          <p:nvPr/>
        </p:nvSpPr>
        <p:spPr>
          <a:xfrm>
            <a:off x="10558780" y="1565275"/>
            <a:ext cx="4653280" cy="5086985"/>
          </a:xfrm>
          <a:prstGeom prst="rect">
            <a:avLst/>
          </a:prstGeom>
          <a:gradFill>
            <a:gsLst>
              <a:gs pos="50000">
                <a:schemeClr val="accent2"/>
              </a:gs>
              <a:gs pos="0">
                <a:schemeClr val="accent2">
                  <a:lumMod val="25000"/>
                  <a:lumOff val="75000"/>
                </a:schemeClr>
              </a:gs>
              <a:gs pos="100000">
                <a:schemeClr val="accent2">
                  <a:lumMod val="85000"/>
                </a:schemeClr>
              </a:gs>
            </a:gsLst>
            <a:lin ang="5400000" scaled="1"/>
          </a:gradFill>
        </p:spPr>
        <p:txBody>
          <a:bodyPr wrap="square" rtlCol="0" anchor="t">
            <a:noAutofit/>
          </a:bodyPr>
          <a:p>
            <a:r>
              <a:rPr lang="zh-CN" altLang="en-US" sz="2800">
                <a:latin typeface="Times New Roman" panose="02020603050405020304" pitchFamily="18" charset="0"/>
                <a:cs typeface="Times New Roman" panose="02020603050405020304" pitchFamily="18" charset="0"/>
              </a:rPr>
              <a:t>坚定的</a:t>
            </a:r>
            <a:r>
              <a:rPr lang="en-US" altLang="zh-CN" sz="2800">
                <a:latin typeface="Times New Roman" panose="02020603050405020304" pitchFamily="18" charset="0"/>
                <a:cs typeface="Times New Roman" panose="02020603050405020304" pitchFamily="18" charset="0"/>
              </a:rPr>
              <a:t>  </a:t>
            </a:r>
            <a:endParaRPr lang="en-US" altLang="zh-CN"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有韧性的</a:t>
            </a:r>
            <a:r>
              <a:rPr lang="en-US" altLang="zh-CN" sz="2800">
                <a:latin typeface="Times New Roman" panose="02020603050405020304" pitchFamily="18" charset="0"/>
                <a:cs typeface="Times New Roman" panose="02020603050405020304" pitchFamily="18" charset="0"/>
              </a:rPr>
              <a:t>  </a:t>
            </a:r>
            <a:endParaRPr lang="en-US" altLang="zh-CN"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锲而不舍的</a:t>
            </a:r>
            <a:r>
              <a:rPr lang="en-US" altLang="zh-CN" sz="2800">
                <a:latin typeface="Times New Roman" panose="02020603050405020304" pitchFamily="18" charset="0"/>
                <a:cs typeface="Times New Roman" panose="02020603050405020304" pitchFamily="18" charset="0"/>
              </a:rPr>
              <a:t>  </a:t>
            </a:r>
            <a:endParaRPr lang="en-US" altLang="zh-CN"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自律的</a:t>
            </a:r>
            <a:r>
              <a:rPr lang="en-US" altLang="zh-CN" sz="2800">
                <a:latin typeface="Times New Roman" panose="02020603050405020304" pitchFamily="18" charset="0"/>
                <a:cs typeface="Times New Roman" panose="02020603050405020304" pitchFamily="18" charset="0"/>
              </a:rPr>
              <a:t>  </a:t>
            </a:r>
            <a:endParaRPr lang="en-US" altLang="zh-CN"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勇敢的</a:t>
            </a:r>
            <a:r>
              <a:rPr lang="en-US" altLang="zh-CN" sz="2800">
                <a:latin typeface="Times New Roman" panose="02020603050405020304" pitchFamily="18" charset="0"/>
                <a:cs typeface="Times New Roman" panose="02020603050405020304" pitchFamily="18" charset="0"/>
              </a:rPr>
              <a:t>  </a:t>
            </a:r>
            <a:endParaRPr lang="en-US" altLang="zh-CN"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自信的</a:t>
            </a:r>
            <a:r>
              <a:rPr lang="en-US" altLang="zh-CN" sz="2800">
                <a:latin typeface="Times New Roman" panose="02020603050405020304" pitchFamily="18" charset="0"/>
                <a:cs typeface="Times New Roman" panose="02020603050405020304" pitchFamily="18" charset="0"/>
              </a:rPr>
              <a:t>  </a:t>
            </a:r>
            <a:endParaRPr lang="en-US" altLang="zh-CN"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专注的</a:t>
            </a:r>
            <a:r>
              <a:rPr lang="en-US" altLang="zh-CN" sz="2800">
                <a:latin typeface="Times New Roman" panose="02020603050405020304" pitchFamily="18" charset="0"/>
                <a:cs typeface="Times New Roman" panose="02020603050405020304" pitchFamily="18" charset="0"/>
              </a:rPr>
              <a:t>  </a:t>
            </a:r>
            <a:endParaRPr lang="en-US" altLang="zh-CN"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投入的</a:t>
            </a:r>
            <a:r>
              <a:rPr lang="en-US" altLang="zh-CN" sz="2800">
                <a:latin typeface="Times New Roman" panose="02020603050405020304" pitchFamily="18" charset="0"/>
                <a:cs typeface="Times New Roman" panose="02020603050405020304" pitchFamily="18" charset="0"/>
              </a:rPr>
              <a:t>  </a:t>
            </a:r>
            <a:endParaRPr lang="en-US" altLang="zh-CN"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雄心勃勃的</a:t>
            </a:r>
            <a:r>
              <a:rPr lang="en-US" altLang="zh-CN" sz="2800">
                <a:latin typeface="Times New Roman" panose="02020603050405020304" pitchFamily="18" charset="0"/>
                <a:cs typeface="Times New Roman" panose="02020603050405020304" pitchFamily="18" charset="0"/>
              </a:rPr>
              <a:t>  </a:t>
            </a:r>
            <a:endParaRPr lang="en-US" altLang="zh-CN" sz="2800">
              <a:latin typeface="Times New Roman" panose="02020603050405020304" pitchFamily="18" charset="0"/>
              <a:cs typeface="Times New Roman" panose="02020603050405020304" pitchFamily="18" charset="0"/>
            </a:endParaRPr>
          </a:p>
          <a:p>
            <a:r>
              <a:rPr lang="zh-CN" altLang="en-US" sz="2800">
                <a:latin typeface="Times New Roman" panose="02020603050405020304" pitchFamily="18" charset="0"/>
                <a:cs typeface="Times New Roman" panose="02020603050405020304" pitchFamily="18" charset="0"/>
              </a:rPr>
              <a:t>敏捷的</a:t>
            </a:r>
            <a:endParaRPr lang="zh-CN" altLang="en-US" sz="280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546735" y="860425"/>
            <a:ext cx="5860415" cy="5136515"/>
          </a:xfrm>
          <a:prstGeom prst="rect">
            <a:avLst/>
          </a:prstGeom>
        </p:spPr>
      </p:pic>
      <p:sp>
        <p:nvSpPr>
          <p:cNvPr id="5" name="文本框 4"/>
          <p:cNvSpPr txBox="1"/>
          <p:nvPr/>
        </p:nvSpPr>
        <p:spPr>
          <a:xfrm>
            <a:off x="1528445" y="6066155"/>
            <a:ext cx="3393440" cy="368300"/>
          </a:xfrm>
          <a:prstGeom prst="rect">
            <a:avLst/>
          </a:prstGeom>
          <a:noFill/>
        </p:spPr>
        <p:txBody>
          <a:bodyPr wrap="square" rtlCol="0">
            <a:spAutoFit/>
          </a:bodyPr>
          <a:p>
            <a:pPr algn="ctr"/>
            <a:r>
              <a:rPr lang="zh-CN" altLang="en-US" b="1"/>
              <a:t>视频</a:t>
            </a:r>
            <a:r>
              <a:rPr lang="en-US" altLang="zh-CN" b="1"/>
              <a:t>1</a:t>
            </a:r>
            <a:endParaRPr lang="en-US" altLang="zh-CN"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6" grpId="0" bldLvl="0" animBg="1"/>
      <p:bldP spid="6" grpId="1" animBg="1"/>
      <p:bldP spid="7" grpId="0" bldLvl="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7785" y="1013460"/>
            <a:ext cx="5951220" cy="5262245"/>
          </a:xfrm>
          <a:prstGeom prst="rect">
            <a:avLst/>
          </a:prstGeom>
          <a:solidFill>
            <a:schemeClr val="accent1">
              <a:lumMod val="40000"/>
              <a:lumOff val="60000"/>
            </a:schemeClr>
          </a:solidFill>
        </p:spPr>
        <p:txBody>
          <a:bodyPr wrap="square">
            <a:spAutoFit/>
          </a:bodyPr>
          <a:p>
            <a:r>
              <a:rPr lang="en-US" altLang="zh-CN" sz="2800">
                <a:latin typeface="Times New Roman" panose="02020603050405020304" pitchFamily="18" charset="0"/>
                <a:cs typeface="Times New Roman" panose="02020603050405020304" pitchFamily="18" charset="0"/>
              </a:rPr>
              <a:t>Mountains flatten and seas yield;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the laurel rests already in your hand. You are the flame of attack,</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 the soaring arrow, the rising wave on red clay,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the champion on Olympic ground. Setting out from where the road ends, you shattered every barrier with confidence,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irrigating your dream with sweat.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With racket in hand, you showed the world the strength of China.</a:t>
            </a:r>
            <a:endParaRPr lang="en-US" altLang="zh-CN" sz="2800">
              <a:latin typeface="Times New Roman" panose="02020603050405020304" pitchFamily="18" charset="0"/>
              <a:cs typeface="Times New Roman" panose="02020603050405020304" pitchFamily="18" charset="0"/>
            </a:endParaRPr>
          </a:p>
        </p:txBody>
      </p:sp>
      <p:sp>
        <p:nvSpPr>
          <p:cNvPr id="3" name="文本框 2"/>
          <p:cNvSpPr txBox="1"/>
          <p:nvPr/>
        </p:nvSpPr>
        <p:spPr>
          <a:xfrm>
            <a:off x="115570" y="207645"/>
            <a:ext cx="5893435" cy="521970"/>
          </a:xfrm>
          <a:prstGeom prst="rect">
            <a:avLst/>
          </a:prstGeom>
          <a:solidFill>
            <a:schemeClr val="accent4"/>
          </a:solidFill>
        </p:spPr>
        <p:txBody>
          <a:bodyPr wrap="square">
            <a:spAutoFit/>
          </a:bodyPr>
          <a:p>
            <a:pPr marL="0" indent="0" fontAlgn="base">
              <a:spcBef>
                <a:spcPct val="0"/>
              </a:spcBef>
              <a:spcAft>
                <a:spcPct val="0"/>
              </a:spcAft>
            </a:pPr>
            <a:r>
              <a:rPr lang="en-US" altLang="zh-CN" sz="2800" b="1" i="0">
                <a:latin typeface="-apple-system"/>
                <a:ea typeface="-apple-system"/>
              </a:rPr>
              <a:t>Award citation/ Award speech</a:t>
            </a:r>
            <a:endParaRPr lang="zh-CN" altLang="en-US" sz="2800" b="1" i="0">
              <a:latin typeface="-apple-system"/>
              <a:ea typeface="宋体" panose="02010600030101010101" pitchFamily="2" charset="-122"/>
            </a:endParaRPr>
          </a:p>
        </p:txBody>
      </p:sp>
      <p:sp>
        <p:nvSpPr>
          <p:cNvPr id="6" name="文本框 5"/>
          <p:cNvSpPr txBox="1"/>
          <p:nvPr/>
        </p:nvSpPr>
        <p:spPr>
          <a:xfrm>
            <a:off x="6356985" y="300355"/>
            <a:ext cx="1387475" cy="429260"/>
          </a:xfrm>
          <a:prstGeom prst="rect">
            <a:avLst/>
          </a:prstGeom>
          <a:solidFill>
            <a:schemeClr val="accent4">
              <a:lumMod val="20000"/>
              <a:lumOff val="80000"/>
            </a:schemeClr>
          </a:solidFill>
        </p:spPr>
        <p:txBody>
          <a:bodyPr>
            <a:noAutofit/>
          </a:bodyPr>
          <a:p>
            <a:r>
              <a:rPr lang="zh-CN" altLang="en-US" sz="2800">
                <a:solidFill>
                  <a:schemeClr val="tx1"/>
                </a:solidFill>
                <a:latin typeface="微软雅黑" panose="020B0503020204020204" charset="-122"/>
                <a:ea typeface="微软雅黑" panose="020B0503020204020204" charset="-122"/>
              </a:rPr>
              <a:t>颁奖辞</a:t>
            </a:r>
            <a:endParaRPr lang="zh-CN" altLang="en-US" sz="2800">
              <a:solidFill>
                <a:schemeClr val="tx1"/>
              </a:solidFill>
              <a:latin typeface="微软雅黑" panose="020B0503020204020204" charset="-122"/>
              <a:ea typeface="微软雅黑" panose="020B0503020204020204" charset="-122"/>
            </a:endParaRPr>
          </a:p>
        </p:txBody>
      </p:sp>
      <p:sp>
        <p:nvSpPr>
          <p:cNvPr id="11" name="文本框 10"/>
          <p:cNvSpPr txBox="1"/>
          <p:nvPr/>
        </p:nvSpPr>
        <p:spPr>
          <a:xfrm>
            <a:off x="6299200" y="1084580"/>
            <a:ext cx="5428615" cy="2676525"/>
          </a:xfrm>
          <a:prstGeom prst="rect">
            <a:avLst/>
          </a:prstGeom>
        </p:spPr>
        <p:txBody>
          <a:bodyPr wrap="square">
            <a:spAutoFit/>
          </a:bodyPr>
          <a:p>
            <a:pPr algn="ctr"/>
            <a:r>
              <a:rPr lang="zh-CN" altLang="en-US" sz="2800" b="1">
                <a:solidFill>
                  <a:srgbClr val="FF4C00"/>
                </a:solidFill>
              </a:rPr>
              <a:t>山海可平，桂冠已揽，</a:t>
            </a:r>
            <a:endParaRPr lang="zh-CN" altLang="en-US" sz="2800" b="1">
              <a:solidFill>
                <a:srgbClr val="FF4C00"/>
              </a:solidFill>
            </a:endParaRPr>
          </a:p>
          <a:p>
            <a:pPr algn="ctr"/>
            <a:r>
              <a:rPr lang="zh-CN" altLang="en-US" sz="2800" b="1">
                <a:solidFill>
                  <a:srgbClr val="FF4C00"/>
                </a:solidFill>
              </a:rPr>
              <a:t>你是进攻的火，升腾的箭，</a:t>
            </a:r>
            <a:endParaRPr lang="zh-CN" altLang="en-US" sz="2800" b="1">
              <a:solidFill>
                <a:srgbClr val="FF4C00"/>
              </a:solidFill>
            </a:endParaRPr>
          </a:p>
          <a:p>
            <a:pPr algn="ctr"/>
            <a:r>
              <a:rPr lang="zh-CN" altLang="en-US" sz="2800" b="1">
                <a:solidFill>
                  <a:srgbClr val="FF4C00"/>
                </a:solidFill>
              </a:rPr>
              <a:t>红土上的后浪，奥运场的强者。</a:t>
            </a:r>
            <a:endParaRPr lang="zh-CN" altLang="en-US" sz="2800" b="1">
              <a:solidFill>
                <a:srgbClr val="FF4C00"/>
              </a:solidFill>
            </a:endParaRPr>
          </a:p>
          <a:p>
            <a:pPr algn="ctr"/>
            <a:r>
              <a:rPr lang="zh-CN" altLang="en-US" sz="2800" b="1">
                <a:solidFill>
                  <a:srgbClr val="FF4C00"/>
                </a:solidFill>
              </a:rPr>
              <a:t>在路的尽头出发，</a:t>
            </a:r>
            <a:endParaRPr lang="zh-CN" altLang="en-US" sz="2800" b="1">
              <a:solidFill>
                <a:srgbClr val="FF4C00"/>
              </a:solidFill>
            </a:endParaRPr>
          </a:p>
          <a:p>
            <a:pPr algn="ctr"/>
            <a:r>
              <a:rPr lang="zh-CN" altLang="en-US" sz="2800" b="1">
                <a:solidFill>
                  <a:srgbClr val="FF4C00"/>
                </a:solidFill>
              </a:rPr>
              <a:t>自信冲破壁垒，汗水浇灌梦想，</a:t>
            </a:r>
            <a:endParaRPr lang="zh-CN" altLang="en-US" sz="2800" b="1">
              <a:solidFill>
                <a:srgbClr val="FF4C00"/>
              </a:solidFill>
            </a:endParaRPr>
          </a:p>
          <a:p>
            <a:pPr algn="ctr"/>
            <a:r>
              <a:rPr lang="zh-CN" altLang="en-US" sz="2800" b="1">
                <a:solidFill>
                  <a:srgbClr val="FF4C00"/>
                </a:solidFill>
              </a:rPr>
              <a:t>你用球拍向世界展示中国的力量。</a:t>
            </a:r>
            <a:endParaRPr lang="zh-CN" altLang="en-US" sz="2800" b="1">
              <a:solidFill>
                <a:srgbClr val="FF4C00"/>
              </a:solidFill>
            </a:endParaRPr>
          </a:p>
        </p:txBody>
      </p:sp>
      <p:pic>
        <p:nvPicPr>
          <p:cNvPr id="12" name="图片 11" descr="郑钦文2"/>
          <p:cNvPicPr>
            <a:picLocks noChangeAspect="1"/>
          </p:cNvPicPr>
          <p:nvPr/>
        </p:nvPicPr>
        <p:blipFill>
          <a:blip r:embed="rId1"/>
          <a:stretch>
            <a:fillRect/>
          </a:stretch>
        </p:blipFill>
        <p:spPr>
          <a:xfrm>
            <a:off x="6882765" y="3761105"/>
            <a:ext cx="4260850" cy="29787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 grpId="0" bldLvl="0" animBg="1"/>
      <p:bldP spid="2" grpId="1"/>
      <p:bldP spid="6" grpId="0" bldLvl="0" animBg="1"/>
      <p:bldP spid="6" grpId="1" animBg="1"/>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83515" y="621665"/>
            <a:ext cx="5323205" cy="5939790"/>
          </a:xfrm>
          <a:prstGeom prst="rect">
            <a:avLst/>
          </a:prstGeom>
        </p:spPr>
        <p:txBody>
          <a:bodyPr wrap="square">
            <a:noAutofit/>
          </a:bodyPr>
          <a:p>
            <a:pPr indent="0" algn="just" fontAlgn="auto"/>
            <a:r>
              <a:rPr lang="en-US" altLang="zh-CN" sz="2800" b="0" i="0">
                <a:latin typeface="Times New Roman" panose="02020603050405020304" pitchFamily="18" charset="0"/>
                <a:ea typeface="-apple-system"/>
                <a:cs typeface="Times New Roman" panose="02020603050405020304" pitchFamily="18" charset="0"/>
              </a:rPr>
              <a:t>Olympic champion Zheng Qinwen __________ (name)one of the 2024 “Touching China” honorees during the annual award ceremony broadcast Saturday evening by China Media Group (CMG). __________</a:t>
            </a:r>
            <a:r>
              <a:rPr lang="zh-CN" altLang="en-US" sz="2800" b="0" i="0">
                <a:latin typeface="Times New Roman" panose="02020603050405020304" pitchFamily="18" charset="0"/>
                <a:ea typeface="宋体" panose="02010600030101010101" pitchFamily="2" charset="-122"/>
                <a:cs typeface="Times New Roman" panose="02020603050405020304" pitchFamily="18" charset="0"/>
              </a:rPr>
              <a:t>（</a:t>
            </a:r>
            <a:r>
              <a:rPr lang="en-US" altLang="zh-CN" sz="2800" b="0" i="0">
                <a:latin typeface="Times New Roman" panose="02020603050405020304" pitchFamily="18" charset="0"/>
                <a:ea typeface="宋体" panose="02010600030101010101" pitchFamily="2" charset="-122"/>
                <a:cs typeface="Times New Roman" panose="02020603050405020304" pitchFamily="18" charset="0"/>
              </a:rPr>
              <a:t>establish)</a:t>
            </a:r>
            <a:r>
              <a:rPr lang="en-US" altLang="zh-CN" sz="2800" b="0" i="0">
                <a:latin typeface="Times New Roman" panose="02020603050405020304" pitchFamily="18" charset="0"/>
                <a:ea typeface="-apple-system"/>
                <a:cs typeface="Times New Roman" panose="02020603050405020304" pitchFamily="18" charset="0"/>
              </a:rPr>
              <a:t> in 2003, the program recognizes ten _________(individual)and groups each year ______have inspired the nation through their tenacity</a:t>
            </a:r>
            <a:r>
              <a:rPr lang="zh-CN" altLang="en-US" sz="2800" b="0" i="1">
                <a:highlight>
                  <a:srgbClr val="FFFF00"/>
                </a:highlight>
                <a:latin typeface="Times New Roman" panose="02020603050405020304" pitchFamily="18" charset="0"/>
                <a:ea typeface="宋体" panose="02010600030101010101" pitchFamily="2" charset="-122"/>
                <a:cs typeface="Times New Roman" panose="02020603050405020304" pitchFamily="18" charset="0"/>
              </a:rPr>
              <a:t>坚韧</a:t>
            </a:r>
            <a:r>
              <a:rPr lang="en-US" altLang="zh-CN" sz="2800" b="0" i="0">
                <a:latin typeface="Times New Roman" panose="02020603050405020304" pitchFamily="18" charset="0"/>
                <a:ea typeface="-apple-system"/>
                <a:cs typeface="Times New Roman" panose="02020603050405020304" pitchFamily="18" charset="0"/>
              </a:rPr>
              <a:t>, bravery and__________(wise).</a:t>
            </a:r>
            <a:endParaRPr lang="en-US" altLang="zh-CN" sz="2800" b="0" i="0">
              <a:latin typeface="Times New Roman" panose="02020603050405020304" pitchFamily="18" charset="0"/>
              <a:ea typeface="-apple-system"/>
              <a:cs typeface="Times New Roman" panose="02020603050405020304" pitchFamily="18" charset="0"/>
            </a:endParaRPr>
          </a:p>
        </p:txBody>
      </p:sp>
      <p:sp>
        <p:nvSpPr>
          <p:cNvPr id="7" name="文本框 6"/>
          <p:cNvSpPr txBox="1"/>
          <p:nvPr/>
        </p:nvSpPr>
        <p:spPr>
          <a:xfrm>
            <a:off x="183515" y="1028065"/>
            <a:ext cx="2877820"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sym typeface="+mn-ea"/>
              </a:rPr>
              <a:t>was named</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183515" y="3216910"/>
            <a:ext cx="2877820"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sym typeface="+mn-ea"/>
              </a:rPr>
              <a:t>Established</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106045" y="3959860"/>
            <a:ext cx="2877820"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sym typeface="+mn-ea"/>
              </a:rPr>
              <a:t>individuals</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1704340" y="4361815"/>
            <a:ext cx="1279525"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sym typeface="+mn-ea"/>
              </a:rPr>
              <a:t>who</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2054225" y="5294630"/>
            <a:ext cx="1802130" cy="521970"/>
          </a:xfrm>
          <a:prstGeom prst="rect">
            <a:avLst/>
          </a:prstGeom>
          <a:no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sym typeface="+mn-ea"/>
              </a:rPr>
              <a:t>wisdom</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115570" y="-3810"/>
            <a:ext cx="12308205" cy="625475"/>
          </a:xfrm>
          <a:prstGeom prst="rect">
            <a:avLst/>
          </a:prstGeom>
        </p:spPr>
        <p:txBody>
          <a:bodyPr wrap="square">
            <a:noAutofit/>
          </a:bodyPr>
          <a:p>
            <a:pPr marL="0" indent="0" algn="l"/>
            <a:r>
              <a:rPr lang="en-US" altLang="zh-CN" sz="1600" b="0" i="0">
                <a:latin typeface="-apple-system"/>
                <a:ea typeface="-apple-system"/>
              </a:rPr>
              <a:t> </a:t>
            </a:r>
            <a:r>
              <a:rPr lang="en-US" altLang="zh-CN" sz="2800" b="1" i="0">
                <a:solidFill>
                  <a:srgbClr val="FF0000"/>
                </a:solidFill>
                <a:latin typeface="Times New Roman" panose="02020603050405020304" pitchFamily="18" charset="0"/>
                <a:ea typeface="-apple-system"/>
                <a:cs typeface="Times New Roman" panose="02020603050405020304" pitchFamily="18" charset="0"/>
              </a:rPr>
              <a:t>What challenges did Zheng Qinwen face, and how did she overcome them? </a:t>
            </a:r>
            <a:endParaRPr lang="en-US" altLang="zh-CN" sz="2800" b="1" i="0">
              <a:solidFill>
                <a:srgbClr val="FF0000"/>
              </a:solidFill>
              <a:latin typeface="Times New Roman" panose="02020603050405020304" pitchFamily="18" charset="0"/>
              <a:ea typeface="-apple-system"/>
              <a:cs typeface="Times New Roman" panose="02020603050405020304" pitchFamily="18" charset="0"/>
            </a:endParaRPr>
          </a:p>
        </p:txBody>
      </p:sp>
      <p:sp>
        <p:nvSpPr>
          <p:cNvPr id="13" name="文本框 12"/>
          <p:cNvSpPr txBox="1"/>
          <p:nvPr/>
        </p:nvSpPr>
        <p:spPr>
          <a:xfrm>
            <a:off x="6309360" y="5981700"/>
            <a:ext cx="5217160" cy="521970"/>
          </a:xfrm>
          <a:prstGeom prst="rect">
            <a:avLst/>
          </a:prstGeom>
          <a:solidFill>
            <a:schemeClr val="accent4">
              <a:lumMod val="20000"/>
              <a:lumOff val="80000"/>
            </a:schemeClr>
          </a:solidFill>
        </p:spPr>
        <p:txBody>
          <a:bodyPr wrap="square" rtlCol="0">
            <a:spAutoFit/>
          </a:bodyPr>
          <a:p>
            <a:r>
              <a:rPr lang="en-US" altLang="zh-CN" sz="2800">
                <a:latin typeface="Times New Roman" panose="02020603050405020304" pitchFamily="18" charset="0"/>
                <a:cs typeface="Times New Roman" panose="02020603050405020304" pitchFamily="18" charset="0"/>
              </a:rPr>
              <a:t>Keep learning+ Keep adjusting </a:t>
            </a:r>
            <a:endParaRPr lang="zh-CN" altLang="en-US" sz="2800">
              <a:latin typeface="Times New Roman" panose="02020603050405020304" pitchFamily="18" charset="0"/>
              <a:cs typeface="Times New Roman" panose="02020603050405020304" pitchFamily="18" charset="0"/>
            </a:endParaRPr>
          </a:p>
        </p:txBody>
      </p:sp>
      <p:sp>
        <p:nvSpPr>
          <p:cNvPr id="14" name="文本框 13"/>
          <p:cNvSpPr txBox="1"/>
          <p:nvPr/>
        </p:nvSpPr>
        <p:spPr>
          <a:xfrm>
            <a:off x="0" y="6039485"/>
            <a:ext cx="5217160" cy="521970"/>
          </a:xfrm>
          <a:prstGeom prst="rect">
            <a:avLst/>
          </a:prstGeom>
          <a:solidFill>
            <a:schemeClr val="accent4">
              <a:lumMod val="20000"/>
              <a:lumOff val="80000"/>
            </a:schemeClr>
          </a:solidFill>
        </p:spPr>
        <p:txBody>
          <a:bodyPr wrap="square" rtlCol="0">
            <a:spAutoFit/>
          </a:bodyPr>
          <a:p>
            <a:r>
              <a:rPr lang="en-US" altLang="zh-CN" sz="2800">
                <a:latin typeface="Times New Roman" panose="02020603050405020304" pitchFamily="18" charset="0"/>
                <a:cs typeface="Times New Roman" panose="02020603050405020304" pitchFamily="18" charset="0"/>
              </a:rPr>
              <a:t>Mental pressure +Physical injuries </a:t>
            </a:r>
            <a:endParaRPr lang="zh-CN" altLang="en-US" sz="280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1"/>
          <a:stretch>
            <a:fillRect/>
          </a:stretch>
        </p:blipFill>
        <p:spPr>
          <a:xfrm>
            <a:off x="6463665" y="877570"/>
            <a:ext cx="4779010" cy="4347210"/>
          </a:xfrm>
          <a:prstGeom prst="rect">
            <a:avLst/>
          </a:prstGeom>
        </p:spPr>
      </p:pic>
      <p:sp>
        <p:nvSpPr>
          <p:cNvPr id="4" name="文本框 3"/>
          <p:cNvSpPr txBox="1"/>
          <p:nvPr/>
        </p:nvSpPr>
        <p:spPr>
          <a:xfrm>
            <a:off x="7357110" y="5294630"/>
            <a:ext cx="3389630" cy="368300"/>
          </a:xfrm>
          <a:prstGeom prst="rect">
            <a:avLst/>
          </a:prstGeom>
          <a:noFill/>
        </p:spPr>
        <p:txBody>
          <a:bodyPr wrap="square" rtlCol="0">
            <a:spAutoFit/>
          </a:bodyPr>
          <a:p>
            <a:pPr algn="ctr"/>
            <a:r>
              <a:rPr lang="zh-CN" altLang="en-US" b="1"/>
              <a:t>视频</a:t>
            </a:r>
            <a:r>
              <a:rPr lang="en-US" altLang="zh-CN" b="1"/>
              <a:t>2</a:t>
            </a:r>
            <a:endParaRPr lang="en-US" altLang="zh-CN"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6" grpId="0"/>
      <p:bldP spid="6" grpId="1"/>
      <p:bldP spid="8" grpId="0"/>
      <p:bldP spid="8" grpId="1"/>
      <p:bldP spid="9" grpId="0"/>
      <p:bldP spid="9" grpId="1"/>
      <p:bldP spid="10" grpId="0"/>
      <p:bldP spid="10" grpId="1"/>
      <p:bldP spid="12" grpId="0"/>
      <p:bldP spid="12" grpId="1"/>
      <p:bldP spid="14" grpId="0" animBg="1"/>
      <p:bldP spid="14"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0" y="0"/>
            <a:ext cx="1270635" cy="429260"/>
          </a:xfrm>
          <a:prstGeom prst="rect">
            <a:avLst/>
          </a:prstGeom>
          <a:solidFill>
            <a:schemeClr val="accent4">
              <a:lumMod val="20000"/>
              <a:lumOff val="80000"/>
            </a:schemeClr>
          </a:solidFill>
        </p:spPr>
        <p:txBody>
          <a:bodyPr>
            <a:noAutofit/>
          </a:bodyPr>
          <a:p>
            <a:r>
              <a:rPr lang="zh-CN" altLang="en-US" sz="2800">
                <a:solidFill>
                  <a:schemeClr val="tx1"/>
                </a:solidFill>
                <a:latin typeface="微软雅黑" panose="020B0503020204020204" charset="-122"/>
                <a:ea typeface="微软雅黑" panose="020B0503020204020204" charset="-122"/>
              </a:rPr>
              <a:t>颁奖辞</a:t>
            </a:r>
            <a:endParaRPr lang="zh-CN" altLang="en-US" sz="2800">
              <a:solidFill>
                <a:schemeClr val="tx1"/>
              </a:solidFill>
              <a:latin typeface="微软雅黑" panose="020B0503020204020204" charset="-122"/>
              <a:ea typeface="微软雅黑" panose="020B0503020204020204" charset="-122"/>
            </a:endParaRPr>
          </a:p>
        </p:txBody>
      </p:sp>
      <p:sp>
        <p:nvSpPr>
          <p:cNvPr id="4" name="文本框 3"/>
          <p:cNvSpPr txBox="1"/>
          <p:nvPr/>
        </p:nvSpPr>
        <p:spPr>
          <a:xfrm>
            <a:off x="0" y="887730"/>
            <a:ext cx="6299835" cy="2245360"/>
          </a:xfrm>
          <a:prstGeom prst="rect">
            <a:avLst/>
          </a:prstGeom>
        </p:spPr>
        <p:txBody>
          <a:bodyPr wrap="square">
            <a:spAutoFit/>
          </a:bodyPr>
          <a:p>
            <a:pPr algn="ctr">
              <a:buClrTx/>
              <a:buSzTx/>
              <a:buNone/>
            </a:pPr>
            <a:r>
              <a:rPr lang="zh-CN" altLang="en-US" sz="2800" b="1">
                <a:solidFill>
                  <a:srgbClr val="FF4C00"/>
                </a:solidFill>
              </a:rPr>
              <a:t>背影留给坎坷，笑容交给阳光，</a:t>
            </a:r>
            <a:endParaRPr lang="zh-CN" altLang="en-US" sz="2800" b="1">
              <a:solidFill>
                <a:srgbClr val="FF4C00"/>
              </a:solidFill>
            </a:endParaRPr>
          </a:p>
          <a:p>
            <a:pPr algn="ctr">
              <a:buClrTx/>
              <a:buSzTx/>
              <a:buNone/>
            </a:pPr>
            <a:r>
              <a:rPr lang="zh-CN" altLang="en-US" sz="2800" b="1">
                <a:solidFill>
                  <a:srgbClr val="FF4C00"/>
                </a:solidFill>
              </a:rPr>
              <a:t>名字里写着责任，步履中充满力量，</a:t>
            </a:r>
            <a:endParaRPr lang="zh-CN" altLang="en-US" sz="2800" b="1">
              <a:solidFill>
                <a:srgbClr val="FF4C00"/>
              </a:solidFill>
            </a:endParaRPr>
          </a:p>
          <a:p>
            <a:pPr algn="ctr">
              <a:buClrTx/>
              <a:buSzTx/>
              <a:buNone/>
            </a:pPr>
            <a:r>
              <a:rPr lang="zh-CN" altLang="en-US" sz="2800" b="1">
                <a:solidFill>
                  <a:srgbClr val="FF4C00"/>
                </a:solidFill>
              </a:rPr>
              <a:t>磨砺过的剑，破茧后的蝶。</a:t>
            </a:r>
            <a:endParaRPr lang="zh-CN" altLang="en-US" sz="2800" b="1">
              <a:solidFill>
                <a:srgbClr val="FF4C00"/>
              </a:solidFill>
            </a:endParaRPr>
          </a:p>
          <a:p>
            <a:pPr algn="ctr">
              <a:buClrTx/>
              <a:buSzTx/>
              <a:buNone/>
            </a:pPr>
            <a:r>
              <a:rPr lang="zh-CN" altLang="en-US" sz="2800" b="1">
                <a:solidFill>
                  <a:srgbClr val="FF4C00"/>
                </a:solidFill>
              </a:rPr>
              <a:t>你一直向前，一直向上，</a:t>
            </a:r>
            <a:endParaRPr lang="zh-CN" altLang="en-US" sz="2800" b="1">
              <a:solidFill>
                <a:srgbClr val="FF4C00"/>
              </a:solidFill>
            </a:endParaRPr>
          </a:p>
          <a:p>
            <a:pPr algn="ctr">
              <a:buClrTx/>
              <a:buSzTx/>
              <a:buNone/>
            </a:pPr>
            <a:r>
              <a:rPr lang="zh-CN" altLang="en-US" sz="2800" b="1">
                <a:solidFill>
                  <a:srgbClr val="FF4C00"/>
                </a:solidFill>
              </a:rPr>
              <a:t>不辜负妈妈的目光，不辜负时代的期望。</a:t>
            </a:r>
            <a:endParaRPr lang="zh-CN" altLang="en-US" sz="2800" b="1">
              <a:solidFill>
                <a:srgbClr val="FF4C00"/>
              </a:solidFill>
            </a:endParaRPr>
          </a:p>
        </p:txBody>
      </p:sp>
      <p:sp>
        <p:nvSpPr>
          <p:cNvPr id="5" name="文本框 4"/>
          <p:cNvSpPr txBox="1"/>
          <p:nvPr/>
        </p:nvSpPr>
        <p:spPr>
          <a:xfrm>
            <a:off x="6453505" y="887730"/>
            <a:ext cx="5603875" cy="5877560"/>
          </a:xfrm>
          <a:prstGeom prst="rect">
            <a:avLst/>
          </a:prstGeom>
          <a:solidFill>
            <a:schemeClr val="accent1">
              <a:lumMod val="60000"/>
              <a:lumOff val="40000"/>
            </a:schemeClr>
          </a:solidFill>
        </p:spPr>
        <p:txBody>
          <a:bodyPr wrap="square">
            <a:spAutoFit/>
          </a:bodyPr>
          <a:p>
            <a:pPr marL="0" indent="0" fontAlgn="base">
              <a:spcBef>
                <a:spcPct val="0"/>
              </a:spcBef>
              <a:spcAft>
                <a:spcPts val="1200"/>
              </a:spcAft>
            </a:pPr>
            <a:r>
              <a:rPr lang="en-US" altLang="zh-CN" sz="2800" b="0" i="0">
                <a:latin typeface="Times New Roman" panose="02020603050405020304" pitchFamily="18" charset="0"/>
                <a:ea typeface="-apple-system"/>
                <a:cs typeface="Times New Roman" panose="02020603050405020304" pitchFamily="18" charset="0"/>
              </a:rPr>
              <a:t>Your back turns away from hardship;</a:t>
            </a:r>
            <a:endParaRPr lang="en-US" altLang="zh-CN" sz="2800" b="0" i="0">
              <a:latin typeface="Times New Roman" panose="02020603050405020304" pitchFamily="18" charset="0"/>
              <a:ea typeface="-apple-system"/>
              <a:cs typeface="Times New Roman" panose="02020603050405020304" pitchFamily="18" charset="0"/>
            </a:endParaRPr>
          </a:p>
          <a:p>
            <a:pPr marL="0" indent="0" fontAlgn="base">
              <a:spcBef>
                <a:spcPct val="0"/>
              </a:spcBef>
              <a:spcAft>
                <a:spcPts val="1200"/>
              </a:spcAft>
            </a:pPr>
            <a:r>
              <a:rPr lang="en-US" altLang="zh-CN" sz="2800" b="0" i="0">
                <a:latin typeface="Times New Roman" panose="02020603050405020304" pitchFamily="18" charset="0"/>
                <a:ea typeface="-apple-system"/>
                <a:cs typeface="Times New Roman" panose="02020603050405020304" pitchFamily="18" charset="0"/>
              </a:rPr>
              <a:t>your smile is given to the sunlight.</a:t>
            </a:r>
            <a:endParaRPr lang="en-US" altLang="zh-CN" sz="2800" b="0" i="0">
              <a:latin typeface="Times New Roman" panose="02020603050405020304" pitchFamily="18" charset="0"/>
              <a:ea typeface="-apple-system"/>
              <a:cs typeface="Times New Roman" panose="02020603050405020304" pitchFamily="18" charset="0"/>
            </a:endParaRPr>
          </a:p>
          <a:p>
            <a:pPr marL="0" indent="0" fontAlgn="base">
              <a:spcBef>
                <a:spcPct val="0"/>
              </a:spcBef>
              <a:spcAft>
                <a:spcPts val="1200"/>
              </a:spcAft>
            </a:pPr>
            <a:r>
              <a:rPr lang="en-US" altLang="zh-CN" sz="2800" b="0" i="0">
                <a:latin typeface="Times New Roman" panose="02020603050405020304" pitchFamily="18" charset="0"/>
                <a:ea typeface="-apple-system"/>
                <a:cs typeface="Times New Roman" panose="02020603050405020304" pitchFamily="18" charset="0"/>
              </a:rPr>
              <a:t>Responsibility is written in your name,</a:t>
            </a:r>
            <a:endParaRPr lang="en-US" altLang="zh-CN" sz="2800" b="0" i="0">
              <a:latin typeface="Times New Roman" panose="02020603050405020304" pitchFamily="18" charset="0"/>
              <a:ea typeface="-apple-system"/>
              <a:cs typeface="Times New Roman" panose="02020603050405020304" pitchFamily="18" charset="0"/>
            </a:endParaRPr>
          </a:p>
          <a:p>
            <a:pPr marL="0" indent="0" fontAlgn="base">
              <a:spcBef>
                <a:spcPct val="0"/>
              </a:spcBef>
              <a:spcAft>
                <a:spcPts val="1200"/>
              </a:spcAft>
            </a:pPr>
            <a:r>
              <a:rPr lang="en-US" altLang="zh-CN" sz="2800" b="0" i="0">
                <a:latin typeface="Times New Roman" panose="02020603050405020304" pitchFamily="18" charset="0"/>
                <a:ea typeface="-apple-system"/>
                <a:cs typeface="Times New Roman" panose="02020603050405020304" pitchFamily="18" charset="0"/>
              </a:rPr>
              <a:t>and every step you take is filled with strength.</a:t>
            </a:r>
            <a:endParaRPr lang="en-US" altLang="zh-CN" sz="2800" b="0" i="0">
              <a:latin typeface="Times New Roman" panose="02020603050405020304" pitchFamily="18" charset="0"/>
              <a:ea typeface="-apple-system"/>
              <a:cs typeface="Times New Roman" panose="02020603050405020304" pitchFamily="18" charset="0"/>
            </a:endParaRPr>
          </a:p>
          <a:p>
            <a:pPr marL="0" indent="0" fontAlgn="base">
              <a:spcBef>
                <a:spcPct val="0"/>
              </a:spcBef>
              <a:spcAft>
                <a:spcPct val="0"/>
              </a:spcAft>
            </a:pPr>
            <a:r>
              <a:rPr lang="en-US" altLang="zh-CN" sz="2800" b="0" i="0">
                <a:latin typeface="Times New Roman" panose="02020603050405020304" pitchFamily="18" charset="0"/>
                <a:ea typeface="-apple-system"/>
                <a:cs typeface="Times New Roman" panose="02020603050405020304" pitchFamily="18" charset="0"/>
              </a:rPr>
              <a:t>You are a sword tempered by trials,</a:t>
            </a:r>
            <a:endParaRPr lang="en-US" altLang="zh-CN" sz="2800" b="0" i="0">
              <a:latin typeface="Times New Roman" panose="02020603050405020304" pitchFamily="18" charset="0"/>
              <a:ea typeface="-apple-system"/>
              <a:cs typeface="Times New Roman" panose="02020603050405020304" pitchFamily="18" charset="0"/>
            </a:endParaRPr>
          </a:p>
          <a:p>
            <a:pPr marL="0" indent="0" fontAlgn="base">
              <a:spcBef>
                <a:spcPct val="0"/>
              </a:spcBef>
              <a:spcAft>
                <a:spcPct val="0"/>
              </a:spcAft>
            </a:pPr>
            <a:r>
              <a:rPr lang="en-US" altLang="zh-CN" sz="2800" b="0" i="0">
                <a:latin typeface="Times New Roman" panose="02020603050405020304" pitchFamily="18" charset="0"/>
                <a:ea typeface="-apple-system"/>
                <a:cs typeface="Times New Roman" panose="02020603050405020304" pitchFamily="18" charset="0"/>
              </a:rPr>
              <a:t>a butterfly freed from its cocoon.</a:t>
            </a:r>
            <a:endParaRPr lang="en-US" altLang="zh-CN" sz="2800" b="0" i="0">
              <a:latin typeface="Times New Roman" panose="02020603050405020304" pitchFamily="18" charset="0"/>
              <a:ea typeface="-apple-system"/>
              <a:cs typeface="Times New Roman" panose="02020603050405020304" pitchFamily="18" charset="0"/>
            </a:endParaRPr>
          </a:p>
          <a:p>
            <a:pPr marL="0" indent="0" fontAlgn="base">
              <a:spcBef>
                <a:spcPct val="0"/>
              </a:spcBef>
              <a:spcAft>
                <a:spcPct val="0"/>
              </a:spcAft>
            </a:pPr>
            <a:r>
              <a:rPr lang="en-US" altLang="zh-CN" sz="2800" b="0" i="0">
                <a:latin typeface="Times New Roman" panose="02020603050405020304" pitchFamily="18" charset="0"/>
                <a:ea typeface="-apple-system"/>
                <a:cs typeface="Times New Roman" panose="02020603050405020304" pitchFamily="18" charset="0"/>
              </a:rPr>
              <a:t>You keep moving forward, keep rising higher—</a:t>
            </a:r>
            <a:endParaRPr lang="en-US" altLang="zh-CN" sz="2800" b="0" i="0">
              <a:latin typeface="Times New Roman" panose="02020603050405020304" pitchFamily="18" charset="0"/>
              <a:ea typeface="-apple-system"/>
              <a:cs typeface="Times New Roman" panose="02020603050405020304" pitchFamily="18" charset="0"/>
            </a:endParaRPr>
          </a:p>
          <a:p>
            <a:pPr marL="0" indent="0" fontAlgn="base">
              <a:spcBef>
                <a:spcPct val="0"/>
              </a:spcBef>
              <a:spcAft>
                <a:spcPct val="0"/>
              </a:spcAft>
            </a:pPr>
            <a:r>
              <a:rPr lang="en-US" altLang="zh-CN" sz="2800" b="0" i="0">
                <a:latin typeface="Times New Roman" panose="02020603050405020304" pitchFamily="18" charset="0"/>
                <a:ea typeface="-apple-system"/>
                <a:cs typeface="Times New Roman" panose="02020603050405020304" pitchFamily="18" charset="0"/>
              </a:rPr>
              <a:t>never failing your mother’s gaze,</a:t>
            </a:r>
            <a:endParaRPr lang="en-US" altLang="zh-CN" sz="2800" b="0" i="0">
              <a:latin typeface="Times New Roman" panose="02020603050405020304" pitchFamily="18" charset="0"/>
              <a:ea typeface="-apple-system"/>
              <a:cs typeface="Times New Roman" panose="02020603050405020304" pitchFamily="18" charset="0"/>
            </a:endParaRPr>
          </a:p>
          <a:p>
            <a:pPr marL="0" indent="0" fontAlgn="base">
              <a:spcBef>
                <a:spcPct val="0"/>
              </a:spcBef>
              <a:spcAft>
                <a:spcPct val="0"/>
              </a:spcAft>
            </a:pPr>
            <a:r>
              <a:rPr lang="en-US" altLang="zh-CN" sz="2800" b="0" i="0">
                <a:latin typeface="Times New Roman" panose="02020603050405020304" pitchFamily="18" charset="0"/>
                <a:ea typeface="-apple-system"/>
                <a:cs typeface="Times New Roman" panose="02020603050405020304" pitchFamily="18" charset="0"/>
              </a:rPr>
              <a:t>never falling short of your era’s hopes.</a:t>
            </a:r>
            <a:endParaRPr lang="en-US" altLang="zh-CN" sz="2800" b="0" i="0">
              <a:latin typeface="Times New Roman" panose="02020603050405020304" pitchFamily="18" charset="0"/>
              <a:ea typeface="-apple-system"/>
              <a:cs typeface="Times New Roman" panose="02020603050405020304" pitchFamily="18" charset="0"/>
            </a:endParaRPr>
          </a:p>
        </p:txBody>
      </p:sp>
      <p:sp>
        <p:nvSpPr>
          <p:cNvPr id="7" name="文本框 6"/>
          <p:cNvSpPr txBox="1"/>
          <p:nvPr/>
        </p:nvSpPr>
        <p:spPr>
          <a:xfrm>
            <a:off x="6028055" y="207645"/>
            <a:ext cx="5893435" cy="521970"/>
          </a:xfrm>
          <a:prstGeom prst="rect">
            <a:avLst/>
          </a:prstGeom>
          <a:solidFill>
            <a:schemeClr val="accent4"/>
          </a:solidFill>
        </p:spPr>
        <p:txBody>
          <a:bodyPr wrap="square">
            <a:spAutoFit/>
          </a:bodyPr>
          <a:p>
            <a:pPr marL="0" indent="0" fontAlgn="base">
              <a:spcBef>
                <a:spcPct val="0"/>
              </a:spcBef>
              <a:spcAft>
                <a:spcPct val="0"/>
              </a:spcAft>
            </a:pPr>
            <a:r>
              <a:rPr lang="en-US" altLang="zh-CN" sz="2800" b="1" i="0">
                <a:latin typeface="-apple-system"/>
                <a:ea typeface="-apple-system"/>
              </a:rPr>
              <a:t>Award citation/ Award speech</a:t>
            </a:r>
            <a:endParaRPr lang="zh-CN" altLang="en-US" sz="2800" b="1" i="0">
              <a:latin typeface="-apple-system"/>
              <a:ea typeface="宋体" panose="02010600030101010101" pitchFamily="2" charset="-122"/>
            </a:endParaRPr>
          </a:p>
        </p:txBody>
      </p:sp>
      <p:pic>
        <p:nvPicPr>
          <p:cNvPr id="2" name="图片 1" descr="庞众望1"/>
          <p:cNvPicPr>
            <a:picLocks noChangeAspect="1"/>
          </p:cNvPicPr>
          <p:nvPr/>
        </p:nvPicPr>
        <p:blipFill>
          <a:blip r:embed="rId1"/>
          <a:stretch>
            <a:fillRect/>
          </a:stretch>
        </p:blipFill>
        <p:spPr>
          <a:xfrm>
            <a:off x="794385" y="3429000"/>
            <a:ext cx="5010785" cy="2839720"/>
          </a:xfrm>
          <a:prstGeom prst="rect">
            <a:avLst/>
          </a:prstGeom>
        </p:spPr>
      </p:pic>
      <p:pic>
        <p:nvPicPr>
          <p:cNvPr id="5124" name="图片 6" descr="logo横版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1394" y="32940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4" grpId="0"/>
      <p:bldP spid="4" grpId="1"/>
      <p:bldP spid="7" grpId="0" animBg="1"/>
      <p:bldP spid="7"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0"/>
            <a:ext cx="7870825" cy="6800850"/>
          </a:xfrm>
          <a:prstGeom prst="rect">
            <a:avLst/>
          </a:prstGeom>
          <a:solidFill>
            <a:schemeClr val="accent3">
              <a:lumMod val="20000"/>
              <a:lumOff val="80000"/>
            </a:schemeClr>
          </a:solidFill>
          <a:ln>
            <a:solidFill>
              <a:schemeClr val="accent2">
                <a:lumMod val="20000"/>
                <a:lumOff val="80000"/>
              </a:schemeClr>
            </a:solidFill>
          </a:ln>
        </p:spPr>
        <p:txBody>
          <a:bodyPr wrap="square">
            <a:spAutoFit/>
          </a:bodyPr>
          <a:p>
            <a:pPr indent="0" algn="just" fontAlgn="auto"/>
            <a:r>
              <a:rPr lang="en-US" altLang="zh-CN" sz="28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  Born in 1998 in Wuqiao county, Cangzhou city, Hebei province, Pang grew up under difficult circumstances: his father was chronically ill, his mother disabled, and he himself suffered from congenital heart disease. Despite these challenges, he remained optimistic, crediting his mother's encouragement. "She smiled every day — so why should I feel sad?" he recalled.</a:t>
            </a:r>
            <a:endParaRPr lang="en-US" altLang="zh-CN" sz="2400">
              <a:latin typeface="Times New Roman" panose="02020603050405020304" pitchFamily="18" charset="0"/>
              <a:cs typeface="Times New Roman" panose="02020603050405020304" pitchFamily="18" charset="0"/>
            </a:endParaRPr>
          </a:p>
          <a:p>
            <a:pPr indent="0" algn="just" fontAlgn="auto"/>
            <a:r>
              <a:rPr lang="en-US" altLang="zh-CN" sz="2400">
                <a:latin typeface="Times New Roman" panose="02020603050405020304" pitchFamily="18" charset="0"/>
                <a:cs typeface="Times New Roman" panose="02020603050405020304" pitchFamily="18" charset="0"/>
              </a:rPr>
              <a:t>     In 2017, Pang entered Tsinghua University's Department of Precision Instruments. Initially burdened by expectations, he gradually found his passion for research and was later granted direct admission to the university's PhD program. Sadly, his mother passed away before witnessing his achievement.</a:t>
            </a:r>
            <a:endParaRPr lang="en-US" altLang="zh-CN" sz="2400">
              <a:latin typeface="Times New Roman" panose="02020603050405020304" pitchFamily="18" charset="0"/>
              <a:cs typeface="Times New Roman" panose="02020603050405020304" pitchFamily="18" charset="0"/>
            </a:endParaRPr>
          </a:p>
          <a:p>
            <a:pPr indent="0" algn="just" fontAlgn="auto"/>
            <a:r>
              <a:rPr lang="en-US" altLang="zh-CN" sz="2400">
                <a:latin typeface="Times New Roman" panose="02020603050405020304" pitchFamily="18" charset="0"/>
                <a:cs typeface="Times New Roman" panose="02020603050405020304" pitchFamily="18" charset="0"/>
              </a:rPr>
              <a:t>     Pang said he rarely expressed emotions verbally, preferring to honor his mother through action. Inspired by her wish for him to serve the nation, he has dedicated himself to scientific research. "I want to show the resilience of the Chinese people," he said. "No matter the difficulties, I will move forward with determination."</a:t>
            </a:r>
            <a:endParaRPr lang="en-US" altLang="zh-CN" sz="2400">
              <a:latin typeface="Times New Roman" panose="02020603050405020304" pitchFamily="18" charset="0"/>
              <a:cs typeface="Times New Roman" panose="02020603050405020304" pitchFamily="18" charset="0"/>
            </a:endParaRPr>
          </a:p>
        </p:txBody>
      </p:sp>
      <p:sp>
        <p:nvSpPr>
          <p:cNvPr id="5" name="文本框 4"/>
          <p:cNvSpPr txBox="1"/>
          <p:nvPr/>
        </p:nvSpPr>
        <p:spPr>
          <a:xfrm>
            <a:off x="7939405" y="100330"/>
            <a:ext cx="4252595" cy="3538220"/>
          </a:xfrm>
          <a:prstGeom prst="rect">
            <a:avLst/>
          </a:prstGeom>
          <a:solidFill>
            <a:schemeClr val="accent4">
              <a:lumMod val="40000"/>
              <a:lumOff val="60000"/>
            </a:schemeClr>
          </a:solidFill>
        </p:spPr>
        <p:txBody>
          <a:bodyPr wrap="square">
            <a:spAutoFit/>
          </a:bodyPr>
          <a:p>
            <a:pPr marL="0" indent="0"/>
            <a:r>
              <a:rPr lang="en-US" altLang="zh-CN" sz="2800" b="0" i="0">
                <a:latin typeface="Times New Roman" panose="02020603050405020304" pitchFamily="18" charset="0"/>
                <a:ea typeface="-apple-system"/>
                <a:cs typeface="Times New Roman" panose="02020603050405020304" pitchFamily="18" charset="0"/>
              </a:rPr>
              <a:t>Which word best describes Pang Zhongwang’s attitude toward his family’s difficulties?</a:t>
            </a:r>
            <a:endParaRPr lang="en-US" altLang="zh-CN" sz="2800" b="0" i="0">
              <a:latin typeface="Times New Roman" panose="02020603050405020304" pitchFamily="18" charset="0"/>
              <a:ea typeface="-apple-system"/>
              <a:cs typeface="Times New Roman" panose="02020603050405020304" pitchFamily="18" charset="0"/>
            </a:endParaRPr>
          </a:p>
          <a:p>
            <a:pPr marL="0" indent="0"/>
            <a:r>
              <a:rPr lang="en-US" altLang="zh-CN" sz="2800" b="0" i="0">
                <a:latin typeface="Times New Roman" panose="02020603050405020304" pitchFamily="18" charset="0"/>
                <a:ea typeface="-apple-system"/>
                <a:cs typeface="Times New Roman" panose="02020603050405020304" pitchFamily="18" charset="0"/>
              </a:rPr>
              <a:t>A. Resigned   </a:t>
            </a:r>
            <a:endParaRPr lang="en-US" altLang="zh-CN" sz="2800" b="0" i="0">
              <a:latin typeface="Times New Roman" panose="02020603050405020304" pitchFamily="18" charset="0"/>
              <a:ea typeface="-apple-system"/>
              <a:cs typeface="Times New Roman" panose="02020603050405020304" pitchFamily="18" charset="0"/>
            </a:endParaRPr>
          </a:p>
          <a:p>
            <a:pPr marL="0" indent="0"/>
            <a:r>
              <a:rPr lang="en-US" altLang="zh-CN" sz="2800" b="0" i="0">
                <a:latin typeface="Times New Roman" panose="02020603050405020304" pitchFamily="18" charset="0"/>
                <a:ea typeface="-apple-system"/>
                <a:cs typeface="Times New Roman" panose="02020603050405020304" pitchFamily="18" charset="0"/>
              </a:rPr>
              <a:t>B. Resilient </a:t>
            </a:r>
            <a:endParaRPr lang="en-US" altLang="zh-CN" sz="2800" b="0" i="0">
              <a:latin typeface="Times New Roman" panose="02020603050405020304" pitchFamily="18" charset="0"/>
              <a:ea typeface="-apple-system"/>
              <a:cs typeface="Times New Roman" panose="02020603050405020304" pitchFamily="18" charset="0"/>
            </a:endParaRPr>
          </a:p>
          <a:p>
            <a:pPr marL="0" indent="0"/>
            <a:r>
              <a:rPr lang="en-US" altLang="zh-CN" sz="2800" b="0" i="0">
                <a:latin typeface="Times New Roman" panose="02020603050405020304" pitchFamily="18" charset="0"/>
                <a:ea typeface="-apple-system"/>
                <a:cs typeface="Times New Roman" panose="02020603050405020304" pitchFamily="18" charset="0"/>
              </a:rPr>
              <a:t>C. Indifferent </a:t>
            </a:r>
            <a:endParaRPr lang="en-US" altLang="zh-CN" sz="2800" b="0" i="0">
              <a:latin typeface="Times New Roman" panose="02020603050405020304" pitchFamily="18" charset="0"/>
              <a:ea typeface="-apple-system"/>
              <a:cs typeface="Times New Roman" panose="02020603050405020304" pitchFamily="18" charset="0"/>
            </a:endParaRPr>
          </a:p>
          <a:p>
            <a:pPr marL="0" indent="0"/>
            <a:r>
              <a:rPr lang="en-US" altLang="zh-CN" sz="2800" b="0" i="0">
                <a:latin typeface="Times New Roman" panose="02020603050405020304" pitchFamily="18" charset="0"/>
                <a:ea typeface="-apple-system"/>
                <a:cs typeface="Times New Roman" panose="02020603050405020304" pitchFamily="18" charset="0"/>
              </a:rPr>
              <a:t>D. Pessimistic</a:t>
            </a:r>
            <a:endParaRPr lang="en-US" altLang="zh-CN" sz="2800" b="0" i="0">
              <a:latin typeface="Times New Roman" panose="02020603050405020304" pitchFamily="18" charset="0"/>
              <a:ea typeface="-apple-system"/>
              <a:cs typeface="Times New Roman" panose="02020603050405020304" pitchFamily="18" charset="0"/>
            </a:endParaRPr>
          </a:p>
        </p:txBody>
      </p:sp>
      <p:sp>
        <p:nvSpPr>
          <p:cNvPr id="6" name="文本框 5"/>
          <p:cNvSpPr txBox="1"/>
          <p:nvPr/>
        </p:nvSpPr>
        <p:spPr>
          <a:xfrm>
            <a:off x="9864090" y="1651000"/>
            <a:ext cx="2232025" cy="953135"/>
          </a:xfrm>
          <a:prstGeom prst="rect">
            <a:avLst/>
          </a:prstGeom>
          <a:solidFill>
            <a:srgbClr val="FFFF00"/>
          </a:solidFill>
        </p:spPr>
        <p:txBody>
          <a:bodyPr wrap="square">
            <a:spAutoFit/>
          </a:bodyPr>
          <a:p>
            <a:pPr marL="0" indent="0"/>
            <a:r>
              <a:rPr lang="zh-CN" altLang="en-US" sz="2800" b="0" i="0">
                <a:latin typeface="Times New Roman" panose="02020603050405020304" pitchFamily="18" charset="0"/>
                <a:ea typeface="-apple-system"/>
              </a:rPr>
              <a:t>逆来顺受的；听天由命的</a:t>
            </a:r>
            <a:endParaRPr lang="zh-CN" altLang="en-US" sz="2800" b="0" i="0">
              <a:latin typeface="Times New Roman" panose="02020603050405020304" pitchFamily="18" charset="0"/>
              <a:ea typeface="-apple-system"/>
            </a:endParaRPr>
          </a:p>
        </p:txBody>
      </p:sp>
      <p:sp>
        <p:nvSpPr>
          <p:cNvPr id="7" name="笑脸 6"/>
          <p:cNvSpPr/>
          <p:nvPr/>
        </p:nvSpPr>
        <p:spPr>
          <a:xfrm>
            <a:off x="7974965" y="2296795"/>
            <a:ext cx="407035" cy="387985"/>
          </a:xfrm>
          <a:prstGeom prst="smileyFace">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124" name="图片 6" descr="logo横版 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151394" y="329406"/>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bldLvl="0" animBg="1"/>
      <p:bldP spid="5" grpId="1"/>
      <p:bldP spid="6" grpId="0" animBg="1"/>
      <p:bldP spid="6" grpId="1" animBg="1"/>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234315" y="139065"/>
            <a:ext cx="11094720" cy="521970"/>
          </a:xfrm>
          <a:prstGeom prst="rect">
            <a:avLst/>
          </a:prstGeom>
          <a:solidFill>
            <a:schemeClr val="accent4">
              <a:lumMod val="60000"/>
              <a:lumOff val="40000"/>
            </a:schemeClr>
          </a:solidFill>
        </p:spPr>
        <p:txBody>
          <a:bodyPr wrap="square">
            <a:spAutoFit/>
          </a:bodyPr>
          <a:p>
            <a:pPr marL="0" indent="0"/>
            <a:r>
              <a:rPr lang="en-US" altLang="zh-CN" sz="2800" b="0" i="0">
                <a:latin typeface="Times New Roman" panose="02020603050405020304" pitchFamily="18" charset="0"/>
                <a:ea typeface="-apple-system"/>
                <a:cs typeface="Times New Roman" panose="02020603050405020304" pitchFamily="18" charset="0"/>
              </a:rPr>
              <a:t>What is Pang Zhongwang’s present dream?</a:t>
            </a:r>
            <a:endParaRPr lang="en-US" altLang="zh-CN" sz="2800" b="0" i="0">
              <a:latin typeface="Times New Roman" panose="02020603050405020304" pitchFamily="18" charset="0"/>
              <a:ea typeface="-apple-system"/>
              <a:cs typeface="Times New Roman" panose="02020603050405020304" pitchFamily="18" charset="0"/>
            </a:endParaRPr>
          </a:p>
        </p:txBody>
      </p:sp>
      <p:sp>
        <p:nvSpPr>
          <p:cNvPr id="9" name="文本框 8"/>
          <p:cNvSpPr txBox="1"/>
          <p:nvPr/>
        </p:nvSpPr>
        <p:spPr>
          <a:xfrm>
            <a:off x="0" y="6024880"/>
            <a:ext cx="12298045" cy="741680"/>
          </a:xfrm>
          <a:prstGeom prst="rect">
            <a:avLst/>
          </a:prstGeom>
          <a:solidFill>
            <a:schemeClr val="accent4">
              <a:lumMod val="60000"/>
              <a:lumOff val="40000"/>
            </a:schemeClr>
          </a:solidFill>
        </p:spPr>
        <p:txBody>
          <a:bodyPr wrap="square">
            <a:noAutofit/>
          </a:bodyPr>
          <a:p>
            <a:pPr marL="0" indent="0"/>
            <a:r>
              <a:rPr lang="en-US" altLang="zh-CN" sz="2800" b="0" i="0">
                <a:latin typeface="Times New Roman" panose="02020603050405020304" pitchFamily="18" charset="0"/>
                <a:ea typeface="-apple-system"/>
                <a:cs typeface="Times New Roman" panose="02020603050405020304" pitchFamily="18" charset="0"/>
              </a:rPr>
              <a:t>His dream is to serve the nation through scientific research and inspire more people.</a:t>
            </a:r>
            <a:endParaRPr lang="en-US" altLang="zh-CN" sz="2800" b="0" i="0">
              <a:latin typeface="Times New Roman" panose="02020603050405020304" pitchFamily="18" charset="0"/>
              <a:ea typeface="-apple-system"/>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234315" y="827405"/>
            <a:ext cx="9627870" cy="4565650"/>
          </a:xfrm>
          <a:prstGeom prst="rect">
            <a:avLst/>
          </a:prstGeom>
        </p:spPr>
      </p:pic>
      <p:sp>
        <p:nvSpPr>
          <p:cNvPr id="4" name="文本框 3"/>
          <p:cNvSpPr txBox="1"/>
          <p:nvPr/>
        </p:nvSpPr>
        <p:spPr>
          <a:xfrm>
            <a:off x="2980690" y="5470525"/>
            <a:ext cx="3788410" cy="368300"/>
          </a:xfrm>
          <a:prstGeom prst="rect">
            <a:avLst/>
          </a:prstGeom>
          <a:noFill/>
        </p:spPr>
        <p:txBody>
          <a:bodyPr wrap="square" rtlCol="0">
            <a:spAutoFit/>
          </a:bodyPr>
          <a:p>
            <a:pPr algn="ctr"/>
            <a:r>
              <a:rPr lang="zh-CN" altLang="en-US" b="1"/>
              <a:t>视频</a:t>
            </a:r>
            <a:r>
              <a:rPr lang="en-US" altLang="zh-CN" b="1"/>
              <a:t>3</a:t>
            </a:r>
            <a:endParaRPr lang="en-US" altLang="zh-CN"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Lst>
  </p:timing>
</p:sld>
</file>

<file path=ppt/tags/tag1.xml><?xml version="1.0" encoding="utf-8"?>
<p:tagLst xmlns:p="http://schemas.openxmlformats.org/presentationml/2006/main">
  <p:tag name="TABLE_ENDDRAG_ORIGIN_RECT" val="960*675"/>
  <p:tag name="TABLE_ENDDRAG_RECT" val="-11*7*960*676"/>
</p:tagLst>
</file>

<file path=ppt/tags/tag10.xml><?xml version="1.0" encoding="utf-8"?>
<p:tagLst xmlns:p="http://schemas.openxmlformats.org/presentationml/2006/main">
  <p:tag name="KSO_WM_DIAGRAM_VIRTUALLY_FRAME" val="{&quot;height&quot;:659.45,&quot;left&quot;:-0.95,&quot;top&quot;:0,&quot;width&quot;:960}"/>
</p:tagLst>
</file>

<file path=ppt/tags/tag11.xml><?xml version="1.0" encoding="utf-8"?>
<p:tagLst xmlns:p="http://schemas.openxmlformats.org/presentationml/2006/main">
  <p:tag name="KSO_WM_DIAGRAM_VIRTUALLY_FRAME" val="{&quot;height&quot;:659.45,&quot;left&quot;:-0.95,&quot;top&quot;:0,&quot;width&quot;:960}"/>
</p:tagLst>
</file>

<file path=ppt/tags/tag12.xml><?xml version="1.0" encoding="utf-8"?>
<p:tagLst xmlns:p="http://schemas.openxmlformats.org/presentationml/2006/main">
  <p:tag name="KSO_WM_DIAGRAM_VIRTUALLY_FRAME" val="{&quot;height&quot;:659.45,&quot;left&quot;:-0.95,&quot;top&quot;:0,&quot;width&quot;:960}"/>
</p:tagLst>
</file>

<file path=ppt/tags/tag13.xml><?xml version="1.0" encoding="utf-8"?>
<p:tagLst xmlns:p="http://schemas.openxmlformats.org/presentationml/2006/main">
  <p:tag name="KSO_WM_DIAGRAM_VIRTUALLY_FRAME" val="{&quot;height&quot;:659.45,&quot;left&quot;:-0.95,&quot;top&quot;:0,&quot;width&quot;:960}"/>
</p:tagLst>
</file>

<file path=ppt/tags/tag2.xml><?xml version="1.0" encoding="utf-8"?>
<p:tagLst xmlns:p="http://schemas.openxmlformats.org/presentationml/2006/main">
  <p:tag name="KSO_WM_DIAGRAM_VIRTUALLY_FRAME" val="{&quot;height&quot;:659.45,&quot;left&quot;:-0.95,&quot;top&quot;:0,&quot;width&quot;:960}"/>
</p:tagLst>
</file>

<file path=ppt/tags/tag3.xml><?xml version="1.0" encoding="utf-8"?>
<p:tagLst xmlns:p="http://schemas.openxmlformats.org/presentationml/2006/main">
  <p:tag name="KSO_WM_DIAGRAM_VIRTUALLY_FRAME" val="{&quot;height&quot;:659.45,&quot;left&quot;:-0.95,&quot;top&quot;:0,&quot;width&quot;:960}"/>
</p:tagLst>
</file>

<file path=ppt/tags/tag4.xml><?xml version="1.0" encoding="utf-8"?>
<p:tagLst xmlns:p="http://schemas.openxmlformats.org/presentationml/2006/main">
  <p:tag name="KSO_WM_DIAGRAM_VIRTUALLY_FRAME" val="{&quot;height&quot;:659.45,&quot;left&quot;:-0.95,&quot;top&quot;:0,&quot;width&quot;:960}"/>
</p:tagLst>
</file>

<file path=ppt/tags/tag5.xml><?xml version="1.0" encoding="utf-8"?>
<p:tagLst xmlns:p="http://schemas.openxmlformats.org/presentationml/2006/main">
  <p:tag name="KSO_WM_DIAGRAM_VIRTUALLY_FRAME" val="{&quot;height&quot;:659.45,&quot;left&quot;:-0.95,&quot;top&quot;:0,&quot;width&quot;:960}"/>
</p:tagLst>
</file>

<file path=ppt/tags/tag6.xml><?xml version="1.0" encoding="utf-8"?>
<p:tagLst xmlns:p="http://schemas.openxmlformats.org/presentationml/2006/main">
  <p:tag name="KSO_WM_DIAGRAM_VIRTUALLY_FRAME" val="{&quot;height&quot;:659.45,&quot;left&quot;:-0.95,&quot;top&quot;:0,&quot;width&quot;:960}"/>
</p:tagLst>
</file>

<file path=ppt/tags/tag7.xml><?xml version="1.0" encoding="utf-8"?>
<p:tagLst xmlns:p="http://schemas.openxmlformats.org/presentationml/2006/main">
  <p:tag name="KSO_WM_DIAGRAM_VIRTUALLY_FRAME" val="{&quot;height&quot;:659.45,&quot;left&quot;:-0.95,&quot;top&quot;:0,&quot;width&quot;:960}"/>
</p:tagLst>
</file>

<file path=ppt/tags/tag8.xml><?xml version="1.0" encoding="utf-8"?>
<p:tagLst xmlns:p="http://schemas.openxmlformats.org/presentationml/2006/main">
  <p:tag name="KSO_WM_DIAGRAM_VIRTUALLY_FRAME" val="{&quot;height&quot;:659.45,&quot;left&quot;:-0.95,&quot;top&quot;:0,&quot;width&quot;:960}"/>
</p:tagLst>
</file>

<file path=ppt/tags/tag9.xml><?xml version="1.0" encoding="utf-8"?>
<p:tagLst xmlns:p="http://schemas.openxmlformats.org/presentationml/2006/main">
  <p:tag name="KSO_WM_DIAGRAM_VIRTUALLY_FRAME" val="{&quot;height&quot;:659.45,&quot;left&quot;:-0.95,&quot;top&quot;:0,&quot;width&quot;:96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7595</Words>
  <Application>WPS 演示</Application>
  <PresentationFormat>自定义</PresentationFormat>
  <Paragraphs>242</Paragraphs>
  <Slides>20</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20</vt:i4>
      </vt:variant>
    </vt:vector>
  </HeadingPairs>
  <TitlesOfParts>
    <vt:vector size="34" baseType="lpstr">
      <vt:lpstr>Arial</vt:lpstr>
      <vt:lpstr>宋体</vt:lpstr>
      <vt:lpstr>Wingdings</vt:lpstr>
      <vt:lpstr>黑体</vt:lpstr>
      <vt:lpstr>HelveticaNeue</vt:lpstr>
      <vt:lpstr>华文新魏</vt:lpstr>
      <vt:lpstr>Times New Roman</vt:lpstr>
      <vt:lpstr>-apple-system</vt:lpstr>
      <vt:lpstr>微软雅黑</vt:lpstr>
      <vt:lpstr>Segoe Print</vt:lpstr>
      <vt:lpstr>Arial Unicode MS</vt:lpstr>
      <vt:lpstr>等线 Light</vt:lpstr>
      <vt:lpstr>等线</vt:lpstr>
      <vt:lpstr>Office 主题​​</vt:lpstr>
      <vt:lpstr>PowerPoint 演示文稿</vt:lpstr>
      <vt:lpstr> New Term， New Beginning            </vt:lpstr>
      <vt:lpstr>Lead-in Guessing Game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NeBegins The New Term Begins</dc:title>
  <dc:creator>lenovo</dc:creator>
  <cp:lastModifiedBy>Wiesen</cp:lastModifiedBy>
  <cp:revision>98</cp:revision>
  <dcterms:created xsi:type="dcterms:W3CDTF">2022-02-16T06:28:00Z</dcterms:created>
  <dcterms:modified xsi:type="dcterms:W3CDTF">2025-08-23T03:25:31Z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2052-10.8.2.6613</vt:lpwstr>
  </property>
  <property fmtid="{D5CDD505-2E9C-101B-9397-08002B2CF9AE}" pid="3" name="ICV">
    <vt:lpwstr>FBD9B817EE73484B86A29C6F3CC66F66</vt:lpwstr>
  </property>
</Properties>
</file>