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74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73" r:id="rId11"/>
  </p:sldIdLst>
  <p:sldSz cx="12192000" cy="6858000"/>
  <p:notesSz cx="6858000" cy="9144000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3" autoAdjust="0"/>
    <p:restoredTop sz="94605" autoAdjust="0"/>
  </p:normalViewPr>
  <p:slideViewPr>
    <p:cSldViewPr snapToGrid="0">
      <p:cViewPr varScale="1">
        <p:scale>
          <a:sx n="86" d="100"/>
          <a:sy n="86" d="100"/>
        </p:scale>
        <p:origin x="3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9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D2096-651A-44EB-B335-0CD3A7FF11CE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24AC9-7495-4E3F-ADDF-5256D7C54D8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2A8867F-CAF7-4926-B47A-8DDC82ADFD2F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dirty="0"/>
              <a:t>编辑母版文本样式</a:t>
            </a:r>
            <a:endParaRPr lang="zh-CN" altLang="en-US" noProof="0" dirty="0"/>
          </a:p>
          <a:p>
            <a:pPr lvl="1"/>
            <a:r>
              <a:rPr lang="zh-CN" altLang="en-US" noProof="0" dirty="0"/>
              <a:t>第二级</a:t>
            </a:r>
            <a:endParaRPr lang="zh-CN" altLang="en-US" noProof="0" dirty="0"/>
          </a:p>
          <a:p>
            <a:pPr lvl="2"/>
            <a:r>
              <a:rPr lang="zh-CN" altLang="en-US" noProof="0" dirty="0"/>
              <a:t>第三级</a:t>
            </a:r>
            <a:endParaRPr lang="zh-CN" altLang="en-US" noProof="0" dirty="0"/>
          </a:p>
          <a:p>
            <a:pPr lvl="3"/>
            <a:r>
              <a:rPr lang="zh-CN" altLang="en-US" noProof="0" dirty="0"/>
              <a:t>第四级</a:t>
            </a:r>
            <a:endParaRPr lang="zh-CN" altLang="en-US" noProof="0" dirty="0"/>
          </a:p>
          <a:p>
            <a:pPr lvl="4"/>
            <a:r>
              <a:rPr lang="zh-CN" altLang="en-US" noProof="0" dirty="0"/>
              <a:t>第五级</a:t>
            </a:r>
            <a:endParaRPr lang="zh-CN" alt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8DE52DB-2063-4BF0-9899-4431302C06D1}" type="slidenum">
              <a:rPr lang="en-US" altLang="zh-CN" noProof="0" smtClean="0"/>
            </a:fld>
            <a:endParaRPr lang="zh-CN" altLang="en-U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矩形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矩形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矩形​​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组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直接连接符​​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​​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62100" y="4682062"/>
            <a:ext cx="9070848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CN" altLang="en-US" noProof="0"/>
              <a:t>单击以编辑母版副标题样式</a:t>
            </a:r>
            <a:endParaRPr lang="zh-CN" altLang="en-US" noProof="0"/>
          </a:p>
        </p:txBody>
      </p:sp>
      <p:sp>
        <p:nvSpPr>
          <p:cNvPr id="20" name="日期占位符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075EC1E-C64D-4101-8267-0B6FD8847CC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22" name="幻灯片编号占位符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BCCEF045-27B8-4DAF-B6BC-E52B05B9C207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标题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垂直文本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6332E303-0D2A-4D78-B246-00723A3F99C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7F75CE96-05BA-4606-81C6-087C587193E9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矩形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矩形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矩形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组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直接连接符​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​​(S)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​​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rtlCol="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563624" y="4682062"/>
            <a:ext cx="9070848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345" algn="l"/>
              </a:tabLst>
              <a:defRPr sz="1600">
                <a:solidFill>
                  <a:schemeClr val="tx2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fld id="{D31950EB-3303-4FE6-8AD1-5227D9F3C61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106680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70320" y="2103120"/>
            <a:ext cx="475488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E7327386-70E9-46DE-AADA-F771DCDAE73F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106984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dirty="0"/>
              <a:t>编辑母版文本样式</a:t>
            </a:r>
            <a:endParaRPr lang="zh-CN" altLang="en-US" noProof="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1069848" y="2755898"/>
            <a:ext cx="4754880" cy="3200400"/>
          </a:xfrm>
        </p:spPr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074334"/>
            <a:ext cx="4754880" cy="640080"/>
          </a:xfrm>
        </p:spPr>
        <p:txBody>
          <a:bodyPr rtlCol="0"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dirty="0"/>
              <a:t>编辑母版文本样式</a:t>
            </a:r>
            <a:endParaRPr lang="zh-CN" altLang="en-US" noProof="0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373368" y="2756581"/>
            <a:ext cx="4754880" cy="3200400"/>
          </a:xfrm>
        </p:spPr>
        <p:txBody>
          <a:bodyPr rtlCol="0"/>
          <a:lstStyle>
            <a:lvl1pPr>
              <a:defRPr sz="18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3C45F11-B51D-4F16-9E44-20F027185215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0F8DC16A-F715-4C36-9292-DEF1F990B7BE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643AF9B7-E53B-423C-89F6-59EAF6D004F3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zh-CN" altLang="en-US" noProof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带题注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矩形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矩形​​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790575" y="704850"/>
            <a:ext cx="7562850" cy="5143500"/>
          </a:xfrm>
        </p:spPr>
        <p:txBody>
          <a:bodyPr rtlCol="0"/>
          <a:lstStyle>
            <a:lvl1pPr>
              <a:defRPr sz="19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0780" cy="35052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A872393E-9C8B-42B8-91E5-4A1FF04109F8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 rtlCol="0"/>
          <a:lstStyle>
            <a:lvl1pPr algn="r"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  <p:sp>
        <p:nvSpPr>
          <p:cNvPr id="11" name="矩形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带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矩形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rtlCol="0"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CN" altLang="en-US" noProof="0"/>
              <a:t>单击图标以添加图片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9296400" y="2286000"/>
            <a:ext cx="2432304" cy="3502152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727DDDF-338F-40F2-BD88-7C5A919ED619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矩形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/>
              <a:t>单击此处编辑母版标题样式</a:t>
            </a:r>
            <a:endParaRPr lang="zh-CN" altLang="en-US" noProof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/>
              <a:t>编辑母版文本样式</a:t>
            </a:r>
            <a:endParaRPr lang="zh-CN" altLang="en-US" noProof="0"/>
          </a:p>
          <a:p>
            <a:pPr lvl="1" rtl="0"/>
            <a:r>
              <a:rPr lang="zh-CN" altLang="en-US" noProof="0"/>
              <a:t>第二级</a:t>
            </a:r>
            <a:endParaRPr lang="zh-CN" altLang="en-US" noProof="0"/>
          </a:p>
          <a:p>
            <a:pPr lvl="2" rtl="0"/>
            <a:r>
              <a:rPr lang="zh-CN" altLang="en-US" noProof="0"/>
              <a:t>第三级</a:t>
            </a:r>
            <a:endParaRPr lang="zh-CN" altLang="en-US" noProof="0"/>
          </a:p>
          <a:p>
            <a:pPr lvl="3" rtl="0"/>
            <a:r>
              <a:rPr lang="zh-CN" altLang="en-US" noProof="0"/>
              <a:t>第四级</a:t>
            </a:r>
            <a:endParaRPr lang="zh-CN" altLang="en-US" noProof="0"/>
          </a:p>
          <a:p>
            <a:pPr lvl="4" rtl="0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ACB2E32-1F1E-45DE-9625-F2BA3EBC1D30}" type="datetime1">
              <a:rPr lang="zh-CN" altLang="en-US" noProof="0" smtClean="0"/>
            </a:fld>
            <a:endParaRPr lang="zh-CN" altLang="en-US" noProof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FAB73BC-B049-4115-A692-8D63A059BFB8}" type="slidenum">
              <a:rPr lang="en-US" altLang="zh-CN" noProof="0" smtClean="0"/>
            </a:fld>
            <a:endParaRPr lang="zh-CN" altLang="en-US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89992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27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49999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4320" y="63500"/>
            <a:ext cx="4194175" cy="135763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409157" y="410204"/>
            <a:ext cx="1127707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▶Words and expressions to learn (Chapter 3)</a:t>
            </a:r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howl			sob		terrified			horrified			stink			swarm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cellar			label		long				loaf				bald			ache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bang			gruff		blend				abandon			cart			leap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snatch		fury		choke				chase				slump		despair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mind-numbing	</a:t>
            </a:r>
            <a:r>
              <a:rPr lang="en-US" altLang="zh-CN" sz="300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set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off			in a flash									</a:t>
            </a:r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	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7928610" y="1326515"/>
            <a:ext cx="4194175" cy="13576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howl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haʊl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</a:t>
            </a:r>
            <a:endParaRPr lang="en-US" altLang="zh-CN" sz="34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make a loud cry when you are in pain, angry, sorrow etc.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他倒下后像受伤的动物一样嚎叫。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howled like a wounded animal after collapsing on the street.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狂风在房子四周呼啸。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wind was howling around the house.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风在吼，雨太大，他拖着承重的步伐回家了。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wind howling, rain pouring down, he dragged his feet home.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177165" y="690880"/>
            <a:ext cx="4194175" cy="1357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stink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stɪŋk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   stank     stunk     </a:t>
            </a:r>
            <a:r>
              <a:rPr lang="en-US" altLang="zh-CN" sz="34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v.</a:t>
            </a:r>
            <a:endParaRPr lang="en-US" altLang="zh-CN" sz="3400" b="1" i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have a strong, unpleasant smell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这儿有股烟味。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It stinks of smoke here.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他嘴里有股大蒜味。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His breath stank of garlic.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5080" y="106045"/>
            <a:ext cx="4194175" cy="1357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bang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bæŋ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   </a:t>
            </a:r>
            <a:r>
              <a:rPr lang="en-US" altLang="zh-CN" sz="34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v.</a:t>
            </a:r>
            <a:endParaRPr lang="en-US" altLang="zh-CN" sz="3400" b="1" i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to hit </a:t>
            </a:r>
            <a:r>
              <a:rPr lang="en-US" altLang="zh-CN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 In a way that makes a loud sound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他愤怒地敲门。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banged on the door angrily.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出去时不要砰地一声关门。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Don’t bang the door when you go out.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39370" y="-40005"/>
            <a:ext cx="4194175" cy="1357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choke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tʃəʊk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   </a:t>
            </a:r>
            <a:r>
              <a:rPr lang="en-US" altLang="zh-CN" sz="34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v.</a:t>
            </a:r>
            <a:endParaRPr lang="en-US" altLang="zh-CN" sz="3400" b="1" i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to be unable to breathe because the passage to your lung is blocked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他几乎被浓烟呛死。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almost choked to death in the thick smoke.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路上交通堵塞。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roads were choked with traffic.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39370" y="-40005"/>
            <a:ext cx="4194175" cy="1357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slump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slʌmp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]    </a:t>
            </a:r>
            <a:r>
              <a:rPr lang="en-US" altLang="zh-CN" sz="34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v.</a:t>
            </a:r>
            <a:endParaRPr lang="en-US" altLang="zh-CN" sz="3400" b="1" i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to sit or fall down heavily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老先生一屁股坐在椅子上。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The old man slumped down in the chair.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他扑通一声跪倒在地。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He slumped to her knees.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to fall in price. Number suddenly and by a large amount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今年的销售量锐减。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Sales have slumped this year.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39370" y="-40005"/>
            <a:ext cx="4194175" cy="1357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90800" y="304800"/>
            <a:ext cx="11277076" cy="7125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· despair  [</a:t>
            </a:r>
            <a:r>
              <a:rPr lang="en-US" altLang="zh-CN" sz="3400" b="1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dɪˈspeə</a:t>
            </a:r>
            <a:r>
              <a:rPr lang="en-US" altLang="zh-CN" sz="34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(r)]    </a:t>
            </a:r>
            <a:r>
              <a:rPr lang="en-US" altLang="zh-CN" sz="3400" b="1" i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n.</a:t>
            </a:r>
            <a:endParaRPr lang="en-US" altLang="zh-CN" sz="3400" b="1" i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the feeling of having lost all hope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他绝望地放弃了挣扎。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He gave up the struggle in despair.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0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endParaRPr lang="en-US" altLang="zh-CN" sz="30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深深的绝望使他痛苦不堪。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A deep sense of despair overwhelmed him.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一句严厉的话就会使他陷入极度的绝望之中。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One harsh word would send her into 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 depths of despair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.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在绝望边缘  </a:t>
            </a:r>
            <a:r>
              <a:rPr lang="en-US" altLang="zh-CN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on the verge of despair</a:t>
            </a:r>
            <a:endParaRPr lang="en-US" altLang="zh-CN" sz="3200" b="1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     </a:t>
            </a:r>
            <a:endParaRPr lang="en-US" altLang="zh-CN" sz="32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39370" y="-40005"/>
            <a:ext cx="4194175" cy="13576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1951" y="333375"/>
            <a:ext cx="11534774" cy="6219825"/>
          </a:xfrm>
          <a:prstGeom prst="rect">
            <a:avLst/>
          </a:prstGeom>
          <a:solidFill>
            <a:schemeClr val="tx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47675" y="556152"/>
            <a:ext cx="104870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26438" y="497424"/>
            <a:ext cx="11830049" cy="740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Everything I saw dragged my spirits down.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classroom floor was filthy and littered with scraps of paper.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hand suddenly shot out and grabbed my ear, pinching it tightly. Terror gripped me.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Traddles</a:t>
            </a: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frowned, but then his face slowly broke into a smile.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stomach tightened with anxiety.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Living with Mr. </a:t>
            </a:r>
            <a:r>
              <a:rPr lang="en-US" altLang="zh-CN" sz="2500" dirty="0" err="1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Creakle</a:t>
            </a: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lurking round every corner was a nerve-racking experience.</a:t>
            </a: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were both dazzled by his gentleman’s appearance and by the way he spoke.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 mother was exhausted and pale, for she was crushed both physically and mentally.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His courage never faltered.	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My feet were throbbing after the long walk home.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Don’t hesitate to contact me if you have any problem.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The Spring Gala was a real feast for music lovers. 	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Children scampered off the school bus and into the playground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He forbade them from mentioning that again.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eriod"/>
            </a:pPr>
            <a:r>
              <a:rPr lang="en-US" altLang="zh-CN" sz="2500" dirty="0">
                <a:solidFill>
                  <a:schemeClr val="bg1"/>
                </a:solidFill>
                <a:latin typeface="Times New Roman" panose="020206030504050203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My mother bustled around in the kitchen.</a:t>
            </a:r>
            <a:endParaRPr lang="en-US" altLang="zh-CN" sz="25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sz="2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"/>
          <a:stretch>
            <a:fillRect/>
          </a:stretch>
        </p:blipFill>
        <p:spPr>
          <a:xfrm>
            <a:off x="39370" y="-40005"/>
            <a:ext cx="4194175" cy="135763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肥皂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花园 Savon 设计</Template>
  <TotalTime>0</TotalTime>
  <Words>2708</Words>
  <Application>WPS 演示</Application>
  <PresentationFormat>宽屏</PresentationFormat>
  <Paragraphs>114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2" baseType="lpstr">
      <vt:lpstr>Arial</vt:lpstr>
      <vt:lpstr>宋体</vt:lpstr>
      <vt:lpstr>Wingdings</vt:lpstr>
      <vt:lpstr>Microsoft YaHei UI</vt:lpstr>
      <vt:lpstr>Times New Roman</vt:lpstr>
      <vt:lpstr>Cambria Math</vt:lpstr>
      <vt:lpstr>Century Gothic</vt:lpstr>
      <vt:lpstr>微软雅黑</vt:lpstr>
      <vt:lpstr>Arial Unicode MS</vt:lpstr>
      <vt:lpstr>HelveticaNeue</vt:lpstr>
      <vt:lpstr>NumberOnly</vt:lpstr>
      <vt:lpstr>华文新魏</vt:lpstr>
      <vt:lpstr>肥皂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曹小等</cp:lastModifiedBy>
  <cp:revision>4</cp:revision>
  <dcterms:created xsi:type="dcterms:W3CDTF">2020-02-06T10:57:00Z</dcterms:created>
  <dcterms:modified xsi:type="dcterms:W3CDTF">2020-05-27T07:02:41Z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KSOProductBuildVer">
    <vt:lpwstr>2052-11.1.0.9584</vt:lpwstr>
  </property>
</Properties>
</file>