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3"/>
  </p:sldMasterIdLst>
  <p:notesMasterIdLst>
    <p:notesMasterId r:id="rId6"/>
  </p:notesMasterIdLst>
  <p:sldIdLst>
    <p:sldId id="356" r:id="rId4"/>
    <p:sldId id="263" r:id="rId5"/>
    <p:sldId id="288" r:id="rId7"/>
    <p:sldId id="264" r:id="rId8"/>
    <p:sldId id="305" r:id="rId9"/>
    <p:sldId id="311" r:id="rId10"/>
    <p:sldId id="307" r:id="rId11"/>
    <p:sldId id="289" r:id="rId12"/>
    <p:sldId id="331" r:id="rId13"/>
    <p:sldId id="308" r:id="rId14"/>
    <p:sldId id="319" r:id="rId15"/>
    <p:sldId id="322" r:id="rId16"/>
    <p:sldId id="328" r:id="rId17"/>
    <p:sldId id="309" r:id="rId18"/>
    <p:sldId id="325" r:id="rId19"/>
    <p:sldId id="303" r:id="rId20"/>
    <p:sldId id="304" r:id="rId21"/>
    <p:sldId id="324" r:id="rId22"/>
    <p:sldId id="290" r:id="rId23"/>
    <p:sldId id="321" r:id="rId24"/>
    <p:sldId id="291" r:id="rId25"/>
    <p:sldId id="310" r:id="rId26"/>
    <p:sldId id="312" r:id="rId27"/>
    <p:sldId id="318" r:id="rId28"/>
    <p:sldId id="294" r:id="rId29"/>
    <p:sldId id="293" r:id="rId30"/>
    <p:sldId id="283" r:id="rId31"/>
    <p:sldId id="317" r:id="rId32"/>
    <p:sldId id="316" r:id="rId33"/>
    <p:sldId id="313" r:id="rId34"/>
    <p:sldId id="326" r:id="rId35"/>
    <p:sldId id="329" r:id="rId36"/>
    <p:sldId id="330" r:id="rId37"/>
  </p:sldIdLst>
  <p:sldSz cx="12192000" cy="6858000"/>
  <p:notesSz cx="6858000" cy="9144000"/>
  <p:embeddedFontLst>
    <p:embeddedFont>
      <p:font typeface="等线 Light" panose="02010600030101010101" charset="-122"/>
      <p:regular r:id="rId41"/>
    </p:embeddedFont>
    <p:embeddedFont>
      <p:font typeface="微软雅黑" panose="020B0503020204020204" pitchFamily="34" charset="-122"/>
      <p:regular r:id="rId42"/>
    </p:embeddedFont>
    <p:embeddedFont>
      <p:font typeface="等线" panose="02010600030101010101" charset="-122"/>
      <p:regular r:id="rId43"/>
    </p:embeddedFont>
    <p:embeddedFont>
      <p:font typeface="方正雅士黑 简" panose="02010600030101010101"/>
      <p:regular r:id="rId44"/>
    </p:embeddedFont>
    <p:embeddedFont>
      <p:font typeface="方正手迹-小欢卡通体" panose="02010600030101010101"/>
      <p:regular r:id="rId45"/>
    </p:embeddedFont>
    <p:embeddedFont>
      <p:font typeface="Arial Black" panose="020B0A04020102020204" pitchFamily="34" charset="0"/>
      <p:bold r:id="rId46"/>
    </p:embeddedFont>
    <p:embeddedFont>
      <p:font typeface="华文新魏" panose="02010800040101010101" pitchFamily="2" charset="-122"/>
      <p:regular r:id="rId47"/>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3D4"/>
    <a:srgbClr val="FFB9BE"/>
    <a:srgbClr val="FF626C"/>
    <a:srgbClr val="00456B"/>
    <a:srgbClr val="FFC73E"/>
    <a:srgbClr val="60A8AF"/>
    <a:srgbClr val="B3E4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7" d="100"/>
          <a:sy n="67" d="100"/>
        </p:scale>
        <p:origin x="680" y="3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7" Type="http://schemas.openxmlformats.org/officeDocument/2006/relationships/font" Target="fonts/font7.fntdata"/><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a:defRPr sz="1200">
                <a:latin typeface="等线" panose="02010600030101010101" charset="-122"/>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a:defRPr sz="1200">
                <a:latin typeface="等线" panose="02010600030101010101" charset="-122"/>
                <a:ea typeface="宋体" panose="02010600030101010101" pitchFamily="2" charset="-122"/>
              </a:defRPr>
            </a:lvl1pPr>
          </a:lstStyle>
          <a:p>
            <a:pPr>
              <a:defRPr/>
            </a:pPr>
            <a:fld id="{77160AD9-68F4-4AE5-AFE5-20947AC23A5C}" type="datetimeFigureOut">
              <a:rPr lang="zh-CN" altLang="en-US"/>
            </a:fld>
            <a:endParaRPr lang="en-US" alt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lstStyle>
            <a:lvl1pPr>
              <a:defRPr sz="1200">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atin typeface="等线" panose="02010600030101010101" charset="-122"/>
                <a:ea typeface="宋体" panose="02010600030101010101" pitchFamily="2" charset="-122"/>
              </a:defRPr>
            </a:lvl1pPr>
          </a:lstStyle>
          <a:p>
            <a:pPr>
              <a:defRPr/>
            </a:pPr>
            <a:fld id="{A0413DA8-8485-4E68-9BD6-5971C4439DF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a:lstStyle/>
          <a:p>
            <a:pPr eaLnBrk="1" hangingPunct="1">
              <a:spcBef>
                <a:spcPct val="0"/>
              </a:spcBef>
            </a:pPr>
            <a:endParaRPr lang="zh-CN" altLang="en-US">
              <a:ea typeface="宋体" panose="02010600030101010101" pitchFamily="2" charset="-122"/>
            </a:endParaRPr>
          </a:p>
        </p:txBody>
      </p:sp>
      <p:sp>
        <p:nvSpPr>
          <p:cNvPr id="21507" name="灯片编号占位符 3"/>
          <p:cNvSpPr>
            <a:spLocks noGrp="1"/>
          </p:cNvSpPr>
          <p:nvPr>
            <p:ph type="sldNum" sz="quarter" idx="5"/>
          </p:nvPr>
        </p:nvSpPr>
        <p:spPr bwMode="auto">
          <a:noFill/>
          <a:ln>
            <a:miter lim="800000"/>
          </a:ln>
        </p:spPr>
        <p:txBody>
          <a:bodyPr/>
          <a:lstStyle/>
          <a:p>
            <a:fld id="{9B3FB899-43EF-4FF9-9F79-0A8CF55C128E}"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a:lstStyle/>
          <a:p>
            <a:pPr eaLnBrk="1" hangingPunct="1">
              <a:spcBef>
                <a:spcPct val="0"/>
              </a:spcBef>
            </a:pPr>
            <a:endParaRPr lang="zh-CN" altLang="en-US">
              <a:ea typeface="宋体" panose="02010600030101010101" pitchFamily="2" charset="-122"/>
            </a:endParaRPr>
          </a:p>
        </p:txBody>
      </p:sp>
      <p:sp>
        <p:nvSpPr>
          <p:cNvPr id="24579" name="灯片编号占位符 3"/>
          <p:cNvSpPr>
            <a:spLocks noGrp="1"/>
          </p:cNvSpPr>
          <p:nvPr>
            <p:ph type="sldNum" sz="quarter" idx="5"/>
          </p:nvPr>
        </p:nvSpPr>
        <p:spPr bwMode="auto">
          <a:noFill/>
          <a:ln>
            <a:miter lim="800000"/>
          </a:ln>
        </p:spPr>
        <p:txBody>
          <a:bodyPr/>
          <a:lstStyle/>
          <a:p>
            <a:fld id="{AA488C75-34D6-495C-A8E5-4AE8E9F61932}"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ln>
        </p:spPr>
      </p:sp>
      <p:sp>
        <p:nvSpPr>
          <p:cNvPr id="49154" name="备注占位符 2"/>
          <p:cNvSpPr>
            <a:spLocks noGrp="1"/>
          </p:cNvSpPr>
          <p:nvPr>
            <p:ph type="body" idx="1"/>
          </p:nvPr>
        </p:nvSpPr>
        <p:spPr bwMode="auto">
          <a:noFill/>
        </p:spPr>
        <p:txBody>
          <a:bodyPr/>
          <a:lstStyle/>
          <a:p>
            <a:pPr eaLnBrk="1" hangingPunct="1">
              <a:spcBef>
                <a:spcPct val="0"/>
              </a:spcBef>
            </a:pPr>
            <a:endParaRPr lang="zh-CN" altLang="en-US">
              <a:ea typeface="宋体" panose="02010600030101010101" pitchFamily="2" charset="-122"/>
            </a:endParaRPr>
          </a:p>
        </p:txBody>
      </p:sp>
      <p:sp>
        <p:nvSpPr>
          <p:cNvPr id="49155" name="灯片编号占位符 3"/>
          <p:cNvSpPr>
            <a:spLocks noGrp="1"/>
          </p:cNvSpPr>
          <p:nvPr>
            <p:ph type="sldNum" sz="quarter" idx="5"/>
          </p:nvPr>
        </p:nvSpPr>
        <p:spPr bwMode="auto">
          <a:noFill/>
          <a:ln>
            <a:miter lim="800000"/>
          </a:ln>
        </p:spPr>
        <p:txBody>
          <a:bodyPr/>
          <a:lstStyle/>
          <a:p>
            <a:fld id="{899CEBCA-FD97-459C-B12D-F664B8AE5F6D}"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72A5FEF6-0A0F-41FB-87B5-27A907D70A9E}" type="datetimeFigureOut">
              <a:rPr lang="zh-CN" altLang="en-US"/>
            </a:fld>
            <a:endParaRPr lang="en-US" altLang="zh-CN"/>
          </a:p>
        </p:txBody>
      </p:sp>
      <p:sp>
        <p:nvSpPr>
          <p:cNvPr id="8" name="页脚占位符 7"/>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B64B53C7-32FF-4E24-A3D0-B8320B4F59D1}"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E90A8318-1222-4035-97DF-7D4B0D9DB44B}" type="datetimeFigureOut">
              <a:rPr lang="zh-CN" altLang="en-US"/>
            </a:fld>
            <a:endParaRPr lang="en-US" altLang="zh-CN"/>
          </a:p>
        </p:txBody>
      </p:sp>
      <p:sp>
        <p:nvSpPr>
          <p:cNvPr id="4" name="页脚占位符 3"/>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547CC7CD-FD18-4E8C-A333-E5BC5EF43C1C}"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97B3406E-9637-4F75-B05B-AC377EAE22E8}" type="datetimeFigureOut">
              <a:rPr lang="zh-CN" altLang="en-US"/>
            </a:fld>
            <a:endParaRPr lang="en-US" altLang="zh-CN"/>
          </a:p>
        </p:txBody>
      </p:sp>
      <p:sp>
        <p:nvSpPr>
          <p:cNvPr id="3" name="页脚占位符 2"/>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C4524E8A-ED7C-43B2-9A8E-98392372F77F}" type="slidenum">
              <a:rPr lang="zh-CN" altLang="en-US"/>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85D74FB7-3B30-45AA-913C-8886E37A43F1}"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0E3476F0-78B2-487A-9A87-365F4315B988}" type="slidenum">
              <a:rPr lang="zh-CN" altLang="en-US"/>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FC06B2C3-3F50-4F44-B198-337D5EE583B8}"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7EEB7424-0781-471B-8BDE-2578F5337951}" type="slidenum">
              <a:rPr lang="zh-CN" altLang="en-US"/>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719C09C4-B02B-4A77-92D7-46195E8810AA}"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D402F71E-9088-45AE-AE46-6EEAD97C9593}" type="slidenum">
              <a:rPr lang="zh-CN" altLang="en-US"/>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B516F549-629E-48C4-B7CA-ADC627315C98}"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FB7976B9-2F52-4DAD-B690-1A5C878C0D17}"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矩形 1"/>
          <p:cNvSpPr/>
          <p:nvPr userDrawn="1"/>
        </p:nvSpPr>
        <p:spPr>
          <a:xfrm>
            <a:off x="0" y="3429000"/>
            <a:ext cx="12192000" cy="3429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3" name="矩形 2"/>
          <p:cNvSpPr/>
          <p:nvPr userDrawn="1"/>
        </p:nvSpPr>
        <p:spPr>
          <a:xfrm>
            <a:off x="0" y="0"/>
            <a:ext cx="12192000" cy="3429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 name="矩形: 圆角 6"/>
          <p:cNvSpPr/>
          <p:nvPr userDrawn="1"/>
        </p:nvSpPr>
        <p:spPr>
          <a:xfrm>
            <a:off x="269875" y="190500"/>
            <a:ext cx="11720513" cy="6481763"/>
          </a:xfrm>
          <a:prstGeom prst="roundRect">
            <a:avLst>
              <a:gd name="adj" fmla="val 3785"/>
            </a:avLst>
          </a:prstGeom>
          <a:solidFill>
            <a:schemeClr val="bg1"/>
          </a:solidFill>
          <a:ln w="19304">
            <a:solidFill>
              <a:srgbClr val="727272"/>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5" name="图片 7"/>
          <p:cNvPicPr>
            <a:picLocks noChangeAspect="1"/>
          </p:cNvPicPr>
          <p:nvPr userDrawn="1"/>
        </p:nvPicPr>
        <p:blipFill>
          <a:blip r:embed="rId2"/>
          <a:srcRect l="12695" t="28207" r="52504" b="33611"/>
          <a:stretch>
            <a:fillRect/>
          </a:stretch>
        </p:blipFill>
        <p:spPr bwMode="auto">
          <a:xfrm>
            <a:off x="-454025" y="596900"/>
            <a:ext cx="3405188" cy="55626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
        <p:nvSpPr>
          <p:cNvPr id="2" name="矩形 1"/>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3" name="矩形 2"/>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矩形 4"/>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3" name="矩形 5"/>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834BC943-6B17-4D81-8C4F-86112A60C8D1}"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3B72C82F-E16D-4E1A-BFF5-71193F8887C4}"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03E4220A-39D0-406A-B998-068A911DD762}"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DD5C5158-A8C1-4040-BD71-579E6ACDEBAC}"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FDD08024-A157-41BE-890E-9DB88F6A9DBA}"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97FB29ED-3990-47EA-94F3-E6F994DC1160}"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D6318122-A4D7-4480-A54F-64DC9726A701}"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306D4C79-DC74-49FA-B9E9-6376E4474566}"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6"/>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0" y="0"/>
            <a:ext cx="6786283" cy="1015663"/>
          </a:xfrm>
          <a:prstGeom prst="rect">
            <a:avLst/>
          </a:prstGeom>
          <a:noFill/>
        </p:spPr>
        <p:txBody>
          <a:bodyPr>
            <a:spAutoFit/>
          </a:bodyPr>
          <a:lstStyle/>
          <a:p>
            <a:pPr fontAlgn="auto">
              <a:spcBef>
                <a:spcPts val="0"/>
              </a:spcBef>
              <a:spcAft>
                <a:spcPts val="0"/>
              </a:spcAf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 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 </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模板免费下载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教程</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素材</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课件</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audio" Target="NULL" TargetMode="Externa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28.png"/><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12.png"/><Relationship Id="rId7" Type="http://schemas.openxmlformats.org/officeDocument/2006/relationships/image" Target="../media/image11.emf"/><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8.png"/><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8863" y="4316413"/>
            <a:ext cx="8721725"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400">
                <a:solidFill>
                  <a:schemeClr val="tx1"/>
                </a:solidFill>
                <a:latin typeface="Arial" panose="020B0604020202020204" pitchFamily="34" charset="0"/>
                <a:ea typeface="宋体" panose="02010600030101010101" pitchFamily="2" charset="-122"/>
              </a:rPr>
              <a:t>4. How will the Amazon rainforest react to future climate change?</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A. It'll get drier and continue to remove CO2.</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B. It'll remain steamy, warm, damp and thick.</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C. It'll get warmer and then colder and drier.</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D. There is no exact answer up to present.</a:t>
            </a:r>
            <a:endParaRPr lang="en-US" altLang="zh-CN" sz="2400">
              <a:solidFill>
                <a:schemeClr val="tx1"/>
              </a:solidFill>
              <a:latin typeface="Arial" panose="020B0604020202020204" pitchFamily="34" charset="0"/>
              <a:ea typeface="宋体" panose="02010600030101010101" pitchFamily="2" charset="-122"/>
            </a:endParaRPr>
          </a:p>
        </p:txBody>
      </p:sp>
      <p:sp>
        <p:nvSpPr>
          <p:cNvPr id="29698"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a:ea typeface="宋体" panose="02010600030101010101" pitchFamily="2" charset="-122"/>
              </a:rPr>
              <a:t>文章微观逻辑规律</a:t>
            </a:r>
            <a:r>
              <a:rPr lang="en-US" altLang="zh-CN">
                <a:ea typeface="宋体" panose="02010600030101010101" pitchFamily="2" charset="-122"/>
              </a:rPr>
              <a:t>②</a:t>
            </a:r>
            <a:r>
              <a:rPr lang="zh-CN" altLang="en-US">
                <a:ea typeface="宋体" panose="02010600030101010101" pitchFamily="2" charset="-122"/>
              </a:rPr>
              <a:t>：转折逻辑</a:t>
            </a:r>
            <a:endParaRPr lang="zh-CN" altLang="en-US">
              <a:ea typeface="宋体" panose="02010600030101010101" pitchFamily="2" charset="-122"/>
            </a:endParaRPr>
          </a:p>
        </p:txBody>
      </p:sp>
      <p:sp>
        <p:nvSpPr>
          <p:cNvPr id="29699" name="Rectangle 3"/>
          <p:cNvSpPr>
            <a:spLocks noGrp="1" noChangeArrowheads="1"/>
          </p:cNvSpPr>
          <p:nvPr>
            <p:ph type="body" idx="4294967295"/>
          </p:nvPr>
        </p:nvSpPr>
        <p:spPr bwMode="auto">
          <a:xfrm>
            <a:off x="588963" y="1174750"/>
            <a:ext cx="10972800" cy="4525963"/>
          </a:xfrm>
          <a:prstGeom prst="rect">
            <a:avLst/>
          </a:prstGeom>
          <a:noFill/>
          <a:ln>
            <a:miter lim="800000"/>
          </a:ln>
        </p:spPr>
        <p:txBody>
          <a:bodyPr/>
          <a:lstStyle/>
          <a:p>
            <a:r>
              <a:rPr lang="en-US" altLang="zh-CN">
                <a:latin typeface="Times New Roman" panose="02020603050405020304" pitchFamily="18" charset="0"/>
                <a:ea typeface="宋体" panose="02010600030101010101" pitchFamily="2" charset="-122"/>
              </a:rPr>
              <a:t>Currently the trees in the Amazon take in around 500 million tonnes of CO2 each year: equal to the total amount of CO2 given off in the UK each year. But how will the Amazon react to future climate change? If it gets drier, will it still survive and continue to draw down CO2? Scientists hope that they will be able to learn in advance how the rainforest will manage in the future by understanding how rainforests reacted to climate change in the past.</a:t>
            </a:r>
            <a:r>
              <a:rPr lang="en-US" altLang="zh-CN">
                <a:ea typeface="宋体" panose="02010600030101010101" pitchFamily="2" charset="-122"/>
              </a:rPr>
              <a:t> </a:t>
            </a:r>
            <a:endParaRPr lang="en-US" altLang="zh-CN">
              <a:ea typeface="宋体" panose="02010600030101010101" pitchFamily="2" charset="-122"/>
            </a:endParaRPr>
          </a:p>
          <a:p>
            <a:endParaRPr lang="zh-CN" altLang="en-US">
              <a:ea typeface="宋体" panose="02010600030101010101" pitchFamily="2" charset="-122"/>
            </a:endParaRPr>
          </a:p>
        </p:txBody>
      </p:sp>
      <p:pic>
        <p:nvPicPr>
          <p:cNvPr id="31748" name="Picture 6"/>
          <p:cNvPicPr>
            <a:picLocks noChangeAspect="1" noChangeArrowheads="1"/>
          </p:cNvPicPr>
          <p:nvPr/>
        </p:nvPicPr>
        <p:blipFill>
          <a:blip r:embed="rId1"/>
          <a:srcRect/>
          <a:stretch>
            <a:fillRect/>
          </a:stretch>
        </p:blipFill>
        <p:spPr bwMode="auto">
          <a:xfrm>
            <a:off x="1352550" y="6002338"/>
            <a:ext cx="485775" cy="447675"/>
          </a:xfrm>
          <a:prstGeom prst="rect">
            <a:avLst/>
          </a:prstGeom>
          <a:noFill/>
          <a:ln w="9525">
            <a:noFill/>
            <a:miter lim="800000"/>
            <a:headEnd/>
            <a:tailEnd/>
          </a:ln>
        </p:spPr>
      </p:pic>
      <p:pic>
        <p:nvPicPr>
          <p:cNvPr id="31749" name="Picture 7"/>
          <p:cNvPicPr>
            <a:picLocks noChangeAspect="1" noChangeArrowheads="1"/>
          </p:cNvPicPr>
          <p:nvPr/>
        </p:nvPicPr>
        <p:blipFill>
          <a:blip r:embed="rId2"/>
          <a:srcRect/>
          <a:stretch>
            <a:fillRect/>
          </a:stretch>
        </p:blipFill>
        <p:spPr bwMode="auto">
          <a:xfrm>
            <a:off x="2376488" y="1935163"/>
            <a:ext cx="695325" cy="485775"/>
          </a:xfrm>
          <a:prstGeom prst="rect">
            <a:avLst/>
          </a:prstGeom>
          <a:noFill/>
          <a:ln w="9525">
            <a:noFill/>
            <a:miter lim="800000"/>
            <a:headEnd/>
            <a:tailEnd/>
          </a:ln>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blinds(horizontal)">
                                      <p:cBhvr>
                                        <p:cTn id="12"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Grp="1" noChangeAspect="1" noChangeArrowheads="1"/>
          </p:cNvPicPr>
          <p:nvPr>
            <p:ph type="body" idx="4294967295"/>
          </p:nvPr>
        </p:nvPicPr>
        <p:blipFill>
          <a:blip r:embed="rId1"/>
          <a:srcRect/>
          <a:stretch>
            <a:fillRect/>
          </a:stretch>
        </p:blipFill>
        <p:spPr bwMode="auto">
          <a:xfrm>
            <a:off x="658813" y="1585913"/>
            <a:ext cx="10837862" cy="2000250"/>
          </a:xfrm>
          <a:prstGeom prst="rect">
            <a:avLst/>
          </a:prstGeom>
          <a:noFill/>
          <a:ln>
            <a:miter lim="800000"/>
            <a:headEnd/>
            <a:tailEnd/>
          </a:ln>
        </p:spPr>
      </p:pic>
      <p:pic>
        <p:nvPicPr>
          <p:cNvPr id="31746" name="Picture 5"/>
          <p:cNvPicPr>
            <a:picLocks noChangeAspect="1" noChangeArrowheads="1"/>
          </p:cNvPicPr>
          <p:nvPr/>
        </p:nvPicPr>
        <p:blipFill>
          <a:blip r:embed="rId2"/>
          <a:srcRect/>
          <a:stretch>
            <a:fillRect/>
          </a:stretch>
        </p:blipFill>
        <p:spPr bwMode="auto">
          <a:xfrm>
            <a:off x="904875" y="4224338"/>
            <a:ext cx="10733088" cy="828675"/>
          </a:xfrm>
          <a:prstGeom prst="rect">
            <a:avLst/>
          </a:prstGeom>
          <a:noFill/>
          <a:ln w="9525">
            <a:noFill/>
            <a:miter lim="800000"/>
            <a:headEnd/>
            <a:tailEnd/>
          </a:ln>
        </p:spPr>
      </p:pic>
      <p:pic>
        <p:nvPicPr>
          <p:cNvPr id="33796" name="Picture 6"/>
          <p:cNvPicPr>
            <a:picLocks noChangeAspect="1" noChangeArrowheads="1"/>
          </p:cNvPicPr>
          <p:nvPr/>
        </p:nvPicPr>
        <p:blipFill>
          <a:blip r:embed="rId3"/>
          <a:srcRect/>
          <a:stretch>
            <a:fillRect/>
          </a:stretch>
        </p:blipFill>
        <p:spPr bwMode="auto">
          <a:xfrm>
            <a:off x="1068388" y="4605338"/>
            <a:ext cx="485775" cy="447675"/>
          </a:xfrm>
          <a:prstGeom prst="rect">
            <a:avLst/>
          </a:prstGeom>
          <a:noFill/>
          <a:ln w="9525">
            <a:noFill/>
            <a:miter lim="800000"/>
            <a:headEnd/>
            <a:tailEnd/>
          </a:ln>
        </p:spPr>
      </p:pic>
      <p:pic>
        <p:nvPicPr>
          <p:cNvPr id="33797" name="Picture 7"/>
          <p:cNvPicPr>
            <a:picLocks noChangeAspect="1" noChangeArrowheads="1"/>
          </p:cNvPicPr>
          <p:nvPr/>
        </p:nvPicPr>
        <p:blipFill>
          <a:blip r:embed="rId4"/>
          <a:srcRect/>
          <a:stretch>
            <a:fillRect/>
          </a:stretch>
        </p:blipFill>
        <p:spPr bwMode="auto">
          <a:xfrm>
            <a:off x="3765550" y="2803525"/>
            <a:ext cx="666750" cy="428625"/>
          </a:xfrm>
          <a:prstGeom prst="rect">
            <a:avLst/>
          </a:prstGeom>
          <a:noFill/>
          <a:ln w="9525">
            <a:noFill/>
            <a:miter lim="800000"/>
            <a:headEnd/>
            <a:tailEnd/>
          </a:ln>
        </p:spPr>
      </p:pic>
      <p:pic>
        <p:nvPicPr>
          <p:cNvPr id="8" name="图片 7"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heel(4)">
                                      <p:cBhvr>
                                        <p:cTn id="7" dur="20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p:cTn id="12" dur="1000" fill="hold"/>
                                        <p:tgtEl>
                                          <p:spTgt spid="33797"/>
                                        </p:tgtEl>
                                        <p:attrNameLst>
                                          <p:attrName>ppt_x</p:attrName>
                                        </p:attrNameLst>
                                      </p:cBhvr>
                                      <p:tavLst>
                                        <p:tav tm="0">
                                          <p:val>
                                            <p:strVal val="#ppt_x-.2"/>
                                          </p:val>
                                        </p:tav>
                                        <p:tav tm="100000">
                                          <p:val>
                                            <p:strVal val="#ppt_x"/>
                                          </p:val>
                                        </p:tav>
                                      </p:tavLst>
                                    </p:anim>
                                    <p:anim calcmode="lin" valueType="num">
                                      <p:cBhvr>
                                        <p:cTn id="13" dur="1000" fill="hold"/>
                                        <p:tgtEl>
                                          <p:spTgt spid="3379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4294967295"/>
          </p:nvPr>
        </p:nvSpPr>
        <p:spPr bwMode="auto">
          <a:xfrm>
            <a:off x="574675" y="306388"/>
            <a:ext cx="10972800" cy="4525962"/>
          </a:xfrm>
          <a:prstGeom prst="rect">
            <a:avLst/>
          </a:prstGeom>
          <a:noFill/>
          <a:ln>
            <a:miter lim="800000"/>
          </a:ln>
        </p:spPr>
        <p:txBody>
          <a:bodyPr/>
          <a:lstStyle/>
          <a:p>
            <a:pPr>
              <a:lnSpc>
                <a:spcPct val="80000"/>
              </a:lnSpc>
            </a:pPr>
            <a:r>
              <a:rPr lang="en-US" altLang="zh-CN" sz="2000">
                <a:ea typeface="宋体" panose="02010600030101010101" pitchFamily="2" charset="-122"/>
              </a:rPr>
              <a:t>Ask a man in the street what education is for</a:t>
            </a:r>
            <a:r>
              <a:rPr lang="zh-CN" altLang="en-US" sz="2000">
                <a:ea typeface="宋体" panose="02010600030101010101" pitchFamily="2" charset="-122"/>
              </a:rPr>
              <a:t>，</a:t>
            </a:r>
            <a:r>
              <a:rPr lang="en-US" altLang="zh-CN" sz="2000">
                <a:ea typeface="宋体" panose="02010600030101010101" pitchFamily="2" charset="-122"/>
              </a:rPr>
              <a:t>and an immediate response might be</a:t>
            </a:r>
            <a:r>
              <a:rPr lang="en-US" altLang="zh-CN" sz="2000">
                <a:latin typeface="Arial" panose="020B0604020202020204" pitchFamily="34" charset="0"/>
                <a:ea typeface="宋体" panose="02010600030101010101" pitchFamily="2" charset="-122"/>
              </a:rPr>
              <a:t>“</a:t>
            </a:r>
            <a:r>
              <a:rPr lang="en-US" altLang="zh-CN" sz="2000">
                <a:ea typeface="宋体" panose="02010600030101010101" pitchFamily="2" charset="-122"/>
              </a:rPr>
              <a:t>for equipping young people with the skills to get a job</a:t>
            </a:r>
            <a:r>
              <a:rPr lang="en-US" altLang="zh-CN" sz="2000">
                <a:latin typeface="Arial" panose="020B0604020202020204" pitchFamily="34" charset="0"/>
                <a:ea typeface="宋体" panose="02010600030101010101" pitchFamily="2" charset="-122"/>
              </a:rPr>
              <a:t>”</a:t>
            </a:r>
            <a:r>
              <a:rPr lang="en-US" altLang="zh-CN" sz="2000">
                <a:ea typeface="宋体" panose="02010600030101010101" pitchFamily="2" charset="-122"/>
              </a:rPr>
              <a:t>.Well</a:t>
            </a:r>
            <a:r>
              <a:rPr lang="zh-CN" altLang="en-US" sz="2000">
                <a:ea typeface="宋体" panose="02010600030101010101" pitchFamily="2" charset="-122"/>
              </a:rPr>
              <a:t>，</a:t>
            </a:r>
            <a:r>
              <a:rPr lang="en-US" altLang="zh-CN" sz="2000">
                <a:ea typeface="宋体" panose="02010600030101010101" pitchFamily="2" charset="-122"/>
              </a:rPr>
              <a:t>yes</a:t>
            </a:r>
            <a:r>
              <a:rPr lang="zh-CN" altLang="en-US" sz="2000">
                <a:ea typeface="宋体" panose="02010600030101010101" pitchFamily="2" charset="-122"/>
              </a:rPr>
              <a:t>，</a:t>
            </a:r>
            <a:r>
              <a:rPr lang="en-US" altLang="zh-CN" sz="2000">
                <a:ea typeface="宋体" panose="02010600030101010101" pitchFamily="2" charset="-122"/>
              </a:rPr>
              <a:t>but is education not about a lot more than that?</a:t>
            </a:r>
            <a:endParaRPr lang="en-US" altLang="zh-CN" sz="2000">
              <a:ea typeface="宋体" panose="02010600030101010101" pitchFamily="2" charset="-122"/>
            </a:endParaRPr>
          </a:p>
          <a:p>
            <a:pPr>
              <a:lnSpc>
                <a:spcPct val="80000"/>
              </a:lnSpc>
            </a:pPr>
            <a:r>
              <a:rPr lang="en-US" altLang="zh-CN" sz="2000">
                <a:ea typeface="宋体" panose="02010600030101010101" pitchFamily="2" charset="-122"/>
              </a:rPr>
              <a:t>Indeed</a:t>
            </a:r>
            <a:r>
              <a:rPr lang="zh-CN" altLang="en-US" sz="2000">
                <a:ea typeface="宋体" panose="02010600030101010101" pitchFamily="2" charset="-122"/>
              </a:rPr>
              <a:t>，</a:t>
            </a:r>
            <a:r>
              <a:rPr lang="en-US" altLang="zh-CN" sz="2000">
                <a:ea typeface="宋体" panose="02010600030101010101" pitchFamily="2" charset="-122"/>
              </a:rPr>
              <a:t>I would argue that it is because our British education holds a higher ideal (</a:t>
            </a:r>
            <a:r>
              <a:rPr lang="zh-CN" altLang="en-US" sz="2000">
                <a:ea typeface="宋体" panose="02010600030101010101" pitchFamily="2" charset="-122"/>
              </a:rPr>
              <a:t>理想</a:t>
            </a:r>
            <a:r>
              <a:rPr lang="en-US" altLang="zh-CN" sz="2000">
                <a:ea typeface="宋体" panose="02010600030101010101" pitchFamily="2" charset="-122"/>
              </a:rPr>
              <a:t>)</a:t>
            </a:r>
            <a:r>
              <a:rPr lang="en-US" altLang="zh-CN" sz="2000">
                <a:latin typeface="Arial" panose="020B0604020202020204" pitchFamily="34" charset="0"/>
                <a:ea typeface="宋体" panose="02010600030101010101" pitchFamily="2" charset="-122"/>
              </a:rPr>
              <a:t>—</a:t>
            </a:r>
            <a:r>
              <a:rPr lang="en-US" altLang="zh-CN" sz="2000">
                <a:ea typeface="宋体" panose="02010600030101010101" pitchFamily="2" charset="-122"/>
              </a:rPr>
              <a:t>equipping young people with self-confidence and an understanding of the world around them</a:t>
            </a:r>
            <a:r>
              <a:rPr lang="en-US" altLang="zh-CN" sz="2000">
                <a:latin typeface="Arial" panose="020B0604020202020204" pitchFamily="34" charset="0"/>
                <a:ea typeface="宋体" panose="02010600030101010101" pitchFamily="2" charset="-122"/>
              </a:rPr>
              <a:t>—</a:t>
            </a:r>
            <a:r>
              <a:rPr lang="en-US" altLang="zh-CN" sz="2000">
                <a:ea typeface="宋体" panose="02010600030101010101" pitchFamily="2" charset="-122"/>
              </a:rPr>
              <a:t>that it is booming internationally.</a:t>
            </a:r>
            <a:endParaRPr lang="en-US" altLang="zh-CN" sz="2000">
              <a:ea typeface="宋体" panose="02010600030101010101" pitchFamily="2" charset="-122"/>
            </a:endParaRPr>
          </a:p>
          <a:p>
            <a:pPr>
              <a:lnSpc>
                <a:spcPct val="80000"/>
              </a:lnSpc>
            </a:pPr>
            <a:r>
              <a:rPr lang="en-US" altLang="zh-CN" sz="2000">
                <a:ea typeface="宋体" panose="02010600030101010101" pitchFamily="2" charset="-122"/>
              </a:rPr>
              <a:t>Yet I believe that what makes our education great is being threatened by the ever increasing focus on teaching to the test.The focus has arisen because only by testing children can we know what progress they have made.It</a:t>
            </a:r>
            <a:r>
              <a:rPr lang="en-US" altLang="zh-CN" sz="2000">
                <a:latin typeface="Arial" panose="020B0604020202020204" pitchFamily="34" charset="0"/>
                <a:ea typeface="宋体" panose="02010600030101010101" pitchFamily="2" charset="-122"/>
              </a:rPr>
              <a:t>’</a:t>
            </a:r>
            <a:r>
              <a:rPr lang="en-US" altLang="zh-CN" sz="2000">
                <a:ea typeface="宋体" panose="02010600030101010101" pitchFamily="2" charset="-122"/>
              </a:rPr>
              <a:t>s a paradox (</a:t>
            </a:r>
            <a:r>
              <a:rPr lang="zh-CN" altLang="en-US" sz="2000">
                <a:ea typeface="宋体" panose="02010600030101010101" pitchFamily="2" charset="-122"/>
              </a:rPr>
              <a:t>自相矛盾</a:t>
            </a:r>
            <a:r>
              <a:rPr lang="en-US" altLang="zh-CN" sz="2000">
                <a:ea typeface="宋体" panose="02010600030101010101" pitchFamily="2" charset="-122"/>
              </a:rPr>
              <a:t>)</a:t>
            </a:r>
            <a:r>
              <a:rPr lang="zh-CN" altLang="en-US" sz="2000">
                <a:ea typeface="宋体" panose="02010600030101010101" pitchFamily="2" charset="-122"/>
              </a:rPr>
              <a:t>，</a:t>
            </a:r>
            <a:r>
              <a:rPr lang="en-US" altLang="zh-CN" sz="2000">
                <a:ea typeface="宋体" panose="02010600030101010101" pitchFamily="2" charset="-122"/>
              </a:rPr>
              <a:t>since the curriculum changes that are taking effect were designed to widen young people</a:t>
            </a:r>
            <a:r>
              <a:rPr lang="en-US" altLang="zh-CN" sz="2000">
                <a:latin typeface="Arial" panose="020B0604020202020204" pitchFamily="34" charset="0"/>
                <a:ea typeface="宋体" panose="02010600030101010101" pitchFamily="2" charset="-122"/>
              </a:rPr>
              <a:t>’</a:t>
            </a:r>
            <a:r>
              <a:rPr lang="en-US" altLang="zh-CN" sz="2000">
                <a:ea typeface="宋体" panose="02010600030101010101" pitchFamily="2" charset="-122"/>
              </a:rPr>
              <a:t>s knowledge of the world around them.</a:t>
            </a:r>
            <a:endParaRPr lang="en-US" altLang="zh-CN" sz="2000">
              <a:ea typeface="宋体" panose="02010600030101010101" pitchFamily="2" charset="-122"/>
            </a:endParaRPr>
          </a:p>
          <a:p>
            <a:pPr>
              <a:lnSpc>
                <a:spcPct val="80000"/>
              </a:lnSpc>
            </a:pPr>
            <a:r>
              <a:rPr lang="en-US" altLang="zh-CN" sz="2000">
                <a:ea typeface="宋体" panose="02010600030101010101" pitchFamily="2" charset="-122"/>
              </a:rPr>
              <a:t>But please do not misunderstand me.I am not suggesting that tests should be withdrawn.I am saying that schools need to have the confidence to aim much higher and wider than teaching to the test.They should put a rich learning experience for students first</a:t>
            </a:r>
            <a:r>
              <a:rPr lang="zh-CN" altLang="en-US" sz="2000">
                <a:ea typeface="宋体" panose="02010600030101010101" pitchFamily="2" charset="-122"/>
              </a:rPr>
              <a:t>；</a:t>
            </a:r>
            <a:r>
              <a:rPr lang="en-US" altLang="zh-CN" sz="2000">
                <a:ea typeface="宋体" panose="02010600030101010101" pitchFamily="2" charset="-122"/>
              </a:rPr>
              <a:t>the test should be used to validate(</a:t>
            </a:r>
            <a:r>
              <a:rPr lang="zh-CN" altLang="en-US" sz="2000">
                <a:ea typeface="宋体" panose="02010600030101010101" pitchFamily="2" charset="-122"/>
              </a:rPr>
              <a:t>证实</a:t>
            </a:r>
            <a:r>
              <a:rPr lang="en-US" altLang="zh-CN" sz="2000">
                <a:ea typeface="宋体" panose="02010600030101010101" pitchFamily="2" charset="-122"/>
              </a:rPr>
              <a:t>) learning</a:t>
            </a:r>
            <a:r>
              <a:rPr lang="zh-CN" altLang="en-US" sz="2000">
                <a:ea typeface="宋体" panose="02010600030101010101" pitchFamily="2" charset="-122"/>
              </a:rPr>
              <a:t>，</a:t>
            </a:r>
            <a:r>
              <a:rPr lang="en-US" altLang="zh-CN" sz="2000">
                <a:ea typeface="宋体" panose="02010600030101010101" pitchFamily="2" charset="-122"/>
              </a:rPr>
              <a:t>not an end in itself.</a:t>
            </a:r>
            <a:endParaRPr lang="en-US" altLang="zh-CN" sz="2000">
              <a:ea typeface="宋体" panose="02010600030101010101" pitchFamily="2" charset="-122"/>
            </a:endParaRPr>
          </a:p>
        </p:txBody>
      </p:sp>
      <p:pic>
        <p:nvPicPr>
          <p:cNvPr id="32770" name="Picture 7"/>
          <p:cNvPicPr>
            <a:picLocks noChangeAspect="1" noChangeArrowheads="1"/>
          </p:cNvPicPr>
          <p:nvPr/>
        </p:nvPicPr>
        <p:blipFill>
          <a:blip r:embed="rId1"/>
          <a:srcRect/>
          <a:stretch>
            <a:fillRect/>
          </a:stretch>
        </p:blipFill>
        <p:spPr bwMode="auto">
          <a:xfrm>
            <a:off x="763588" y="1987550"/>
            <a:ext cx="666750" cy="428625"/>
          </a:xfrm>
          <a:prstGeom prst="rect">
            <a:avLst/>
          </a:prstGeom>
          <a:noFill/>
          <a:ln w="9525">
            <a:noFill/>
            <a:miter lim="800000"/>
            <a:headEnd/>
            <a:tailEnd/>
          </a:ln>
        </p:spPr>
      </p:pic>
      <p:pic>
        <p:nvPicPr>
          <p:cNvPr id="32771" name="Picture 7"/>
          <p:cNvPicPr>
            <a:picLocks noChangeAspect="1" noChangeArrowheads="1"/>
          </p:cNvPicPr>
          <p:nvPr/>
        </p:nvPicPr>
        <p:blipFill>
          <a:blip r:embed="rId1"/>
          <a:srcRect/>
          <a:stretch>
            <a:fillRect/>
          </a:stretch>
        </p:blipFill>
        <p:spPr bwMode="auto">
          <a:xfrm>
            <a:off x="698500" y="2986088"/>
            <a:ext cx="738188" cy="428625"/>
          </a:xfrm>
          <a:prstGeom prst="rect">
            <a:avLst/>
          </a:prstGeom>
          <a:noFill/>
          <a:ln w="9525">
            <a:noFill/>
            <a:miter lim="800000"/>
            <a:headEnd/>
            <a:tailEnd/>
          </a:ln>
        </p:spPr>
      </p:pic>
      <p:sp>
        <p:nvSpPr>
          <p:cNvPr id="5" name="矩形 4"/>
          <p:cNvSpPr/>
          <p:nvPr/>
        </p:nvSpPr>
        <p:spPr>
          <a:xfrm>
            <a:off x="879475" y="4321175"/>
            <a:ext cx="10226675" cy="2373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400" dirty="0">
                <a:solidFill>
                  <a:schemeClr val="tx1"/>
                </a:solidFill>
                <a:latin typeface="Arial" panose="020B0604020202020204" pitchFamily="34" charset="0"/>
                <a:ea typeface="宋体" panose="02010600030101010101" pitchFamily="2" charset="-122"/>
              </a:rPr>
              <a:t>27.Which belongs to the purpose of education according to the author?</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A.Helping</a:t>
            </a:r>
            <a:r>
              <a:rPr lang="en-US" altLang="zh-CN" sz="2400" dirty="0">
                <a:solidFill>
                  <a:schemeClr val="tx1"/>
                </a:solidFill>
                <a:latin typeface="Arial" panose="020B0604020202020204" pitchFamily="34" charset="0"/>
                <a:ea typeface="宋体" panose="02010600030101010101" pitchFamily="2" charset="-122"/>
              </a:rPr>
              <a:t> young people to have a job.      </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B.Preparing</a:t>
            </a:r>
            <a:r>
              <a:rPr lang="en-US" altLang="zh-CN" sz="2400" dirty="0">
                <a:solidFill>
                  <a:schemeClr val="tx1"/>
                </a:solidFill>
                <a:latin typeface="Arial" panose="020B0604020202020204" pitchFamily="34" charset="0"/>
                <a:ea typeface="宋体" panose="02010600030101010101" pitchFamily="2" charset="-122"/>
              </a:rPr>
              <a:t> students for all kinds of tests.</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C.Making</a:t>
            </a:r>
            <a:r>
              <a:rPr lang="en-US" altLang="zh-CN" sz="2400" dirty="0">
                <a:solidFill>
                  <a:schemeClr val="tx1"/>
                </a:solidFill>
                <a:latin typeface="Arial" panose="020B0604020202020204" pitchFamily="34" charset="0"/>
                <a:ea typeface="宋体" panose="02010600030101010101" pitchFamily="2" charset="-122"/>
              </a:rPr>
              <a:t> young people behave confidently.  </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D.Enabling</a:t>
            </a:r>
            <a:r>
              <a:rPr lang="en-US" altLang="zh-CN" sz="2400" dirty="0">
                <a:solidFill>
                  <a:schemeClr val="tx1"/>
                </a:solidFill>
                <a:latin typeface="Arial" panose="020B0604020202020204" pitchFamily="34" charset="0"/>
                <a:ea typeface="宋体" panose="02010600030101010101" pitchFamily="2" charset="-122"/>
              </a:rPr>
              <a:t> young people to succeed in life.</a:t>
            </a:r>
            <a:endParaRPr lang="en-US" altLang="zh-CN" sz="2400" dirty="0">
              <a:solidFill>
                <a:schemeClr val="tx1"/>
              </a:solidFill>
              <a:latin typeface="Arial" panose="020B0604020202020204" pitchFamily="34" charset="0"/>
              <a:ea typeface="宋体" panose="02010600030101010101" pitchFamily="2" charset="-122"/>
            </a:endParaRPr>
          </a:p>
        </p:txBody>
      </p:sp>
      <p:pic>
        <p:nvPicPr>
          <p:cNvPr id="32773" name="Picture 6"/>
          <p:cNvPicPr>
            <a:picLocks noChangeAspect="1" noChangeArrowheads="1"/>
          </p:cNvPicPr>
          <p:nvPr/>
        </p:nvPicPr>
        <p:blipFill>
          <a:blip r:embed="rId2"/>
          <a:srcRect/>
          <a:stretch>
            <a:fillRect/>
          </a:stretch>
        </p:blipFill>
        <p:spPr bwMode="auto">
          <a:xfrm>
            <a:off x="927100" y="5703888"/>
            <a:ext cx="473075" cy="436562"/>
          </a:xfrm>
          <a:prstGeom prst="rect">
            <a:avLst/>
          </a:prstGeom>
          <a:noFill/>
          <a:ln w="9525">
            <a:noFill/>
            <a:miter lim="800000"/>
            <a:headEnd/>
            <a:tailEnd/>
          </a:ln>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blinds(horizontal)">
                                      <p:cBhvr>
                                        <p:cTn id="12" dur="500"/>
                                        <p:tgtEl>
                                          <p:spTgt spid="327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blinds(horizontal)">
                                      <p:cBhvr>
                                        <p:cTn id="1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6763" y="1128713"/>
            <a:ext cx="9961562" cy="1373187"/>
          </a:xfrm>
          <a:prstGeom prst="rect">
            <a:avLst/>
          </a:prstGeom>
          <a:solidFill>
            <a:schemeClr val="accent3">
              <a:lumMod val="20000"/>
              <a:lumOff val="80000"/>
            </a:schemeClr>
          </a:solidFill>
        </p:spPr>
        <p:txBody>
          <a:bodyPr>
            <a:spAutoFit/>
          </a:bodyPr>
          <a:lstStyle/>
          <a:p>
            <a:pPr>
              <a:defRPr/>
            </a:pPr>
            <a:r>
              <a:rPr lang="en-US" altLang="zh-CN" sz="2800" dirty="0">
                <a:latin typeface="Lingoes Unicode"/>
                <a:ea typeface="Lingoes Unicode"/>
                <a:cs typeface="Lingoes Unicode"/>
              </a:rPr>
              <a:t> </a:t>
            </a:r>
            <a:r>
              <a:rPr lang="zh-CN" altLang="en-US" sz="2800" dirty="0">
                <a:latin typeface="Lingoes Unicode"/>
                <a:ea typeface="Lingoes Unicode"/>
                <a:cs typeface="Lingoes Unicode"/>
              </a:rPr>
              <a:t>（</a:t>
            </a:r>
            <a:r>
              <a:rPr lang="en-US" altLang="zh-CN" sz="2800" dirty="0">
                <a:latin typeface="Lingoes Unicode"/>
                <a:ea typeface="Lingoes Unicode"/>
                <a:cs typeface="Lingoes Unicode"/>
              </a:rPr>
              <a:t>2021</a:t>
            </a:r>
            <a:r>
              <a:rPr lang="zh-CN" altLang="en-US" sz="2800" dirty="0">
                <a:latin typeface="Lingoes Unicode"/>
                <a:ea typeface="Lingoes Unicode"/>
                <a:cs typeface="Lingoes Unicode"/>
              </a:rPr>
              <a:t>年高三英语教学测试）</a:t>
            </a:r>
            <a:r>
              <a:rPr lang="en-US" altLang="zh-CN" sz="2800" dirty="0">
                <a:latin typeface="Times New Roman" panose="02020603050405020304" pitchFamily="18" charset="0"/>
                <a:ea typeface="宋体" panose="02010600030101010101" pitchFamily="2" charset="-122"/>
              </a:rPr>
              <a:t>“Oversharing” has become associated with social media, but it isn’t exclusive to this platform.</a:t>
            </a:r>
            <a:endParaRPr lang="en-US" altLang="zh-CN" sz="2800" dirty="0">
              <a:latin typeface="Times New Roman" panose="02020603050405020304" pitchFamily="18" charset="0"/>
              <a:ea typeface="宋体" panose="02010600030101010101" pitchFamily="2" charset="-122"/>
            </a:endParaRPr>
          </a:p>
          <a:p>
            <a:pPr>
              <a:defRPr/>
            </a:pPr>
            <a:endParaRPr lang="en-US" altLang="zh-CN" sz="2800" dirty="0">
              <a:latin typeface="Times New Roman" panose="02020603050405020304" pitchFamily="18" charset="0"/>
              <a:ea typeface="宋体" panose="02010600030101010101" pitchFamily="2" charset="-122"/>
            </a:endParaRPr>
          </a:p>
        </p:txBody>
      </p:sp>
      <p:sp>
        <p:nvSpPr>
          <p:cNvPr id="2" name="矩形 1"/>
          <p:cNvSpPr/>
          <p:nvPr/>
        </p:nvSpPr>
        <p:spPr>
          <a:xfrm>
            <a:off x="885825" y="3676650"/>
            <a:ext cx="9009063" cy="2408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600" b="1">
                <a:solidFill>
                  <a:schemeClr val="tx1"/>
                </a:solidFill>
                <a:latin typeface="Times New Roman" panose="02020603050405020304" pitchFamily="18" charset="0"/>
                <a:cs typeface="Times New Roman" panose="02020603050405020304" pitchFamily="18" charset="0"/>
              </a:rPr>
              <a:t>27. What does the underlined word “exclusive” in paragraph 2 mean?</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A. Unique</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B. Similar</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C. Relevant                    </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D. Fundamental</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18" name="星形: 五角 20"/>
          <p:cNvSpPr/>
          <p:nvPr/>
        </p:nvSpPr>
        <p:spPr>
          <a:xfrm>
            <a:off x="1033463" y="44719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pic>
        <p:nvPicPr>
          <p:cNvPr id="36869" name="Picture 7"/>
          <p:cNvPicPr>
            <a:picLocks noChangeAspect="1" noChangeArrowheads="1"/>
          </p:cNvPicPr>
          <p:nvPr/>
        </p:nvPicPr>
        <p:blipFill>
          <a:blip r:embed="rId1"/>
          <a:srcRect/>
          <a:stretch>
            <a:fillRect/>
          </a:stretch>
        </p:blipFill>
        <p:spPr bwMode="auto">
          <a:xfrm>
            <a:off x="4953000" y="1557338"/>
            <a:ext cx="704850" cy="59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6869"/>
                                        </p:tgtEl>
                                        <p:attrNameLst>
                                          <p:attrName>style.visibility</p:attrName>
                                        </p:attrNameLst>
                                      </p:cBhvr>
                                      <p:to>
                                        <p:strVal val="visible"/>
                                      </p:to>
                                    </p:set>
                                    <p:animEffect transition="in" filter="checkerboard(across)">
                                      <p:cBhvr>
                                        <p:cTn id="18" dur="500"/>
                                        <p:tgtEl>
                                          <p:spTgt spid="36869"/>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36869"/>
                                        </p:tgtEl>
                                        <p:attrNameLst>
                                          <p:attrName>style.visibility</p:attrName>
                                        </p:attrNameLst>
                                      </p:cBhvr>
                                      <p:to>
                                        <p:strVal val="visible"/>
                                      </p:to>
                                    </p:set>
                                    <p:anim calcmode="lin" valueType="num">
                                      <p:cBhvr>
                                        <p:cTn id="23" dur="1000" fill="hold"/>
                                        <p:tgtEl>
                                          <p:spTgt spid="36869"/>
                                        </p:tgtEl>
                                        <p:attrNameLst>
                                          <p:attrName>ppt_x</p:attrName>
                                        </p:attrNameLst>
                                      </p:cBhvr>
                                      <p:tavLst>
                                        <p:tav tm="0">
                                          <p:val>
                                            <p:strVal val="#ppt_x-.2"/>
                                          </p:val>
                                        </p:tav>
                                        <p:tav tm="100000">
                                          <p:val>
                                            <p:strVal val="#ppt_x"/>
                                          </p:val>
                                        </p:tav>
                                      </p:tavLst>
                                    </p:anim>
                                    <p:anim calcmode="lin" valueType="num">
                                      <p:cBhvr>
                                        <p:cTn id="24" dur="1000" fill="hold"/>
                                        <p:tgtEl>
                                          <p:spTgt spid="36869"/>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z="4000">
                <a:ea typeface="宋体" panose="02010600030101010101" pitchFamily="2" charset="-122"/>
              </a:rPr>
              <a:t>文章微观逻辑规律</a:t>
            </a:r>
            <a:r>
              <a:rPr lang="en-US" altLang="zh-CN" sz="4000">
                <a:ea typeface="宋体" panose="02010600030101010101" pitchFamily="2" charset="-122"/>
              </a:rPr>
              <a:t>③</a:t>
            </a:r>
            <a:r>
              <a:rPr lang="zh-CN" altLang="en-US" sz="4000">
                <a:ea typeface="宋体" panose="02010600030101010101" pitchFamily="2" charset="-122"/>
              </a:rPr>
              <a:t>：因果逻辑（显性、隐性）</a:t>
            </a:r>
            <a:endParaRPr lang="zh-CN" altLang="en-US" sz="4000">
              <a:ea typeface="宋体" panose="02010600030101010101" pitchFamily="2" charset="-122"/>
            </a:endParaRPr>
          </a:p>
        </p:txBody>
      </p:sp>
      <p:pic>
        <p:nvPicPr>
          <p:cNvPr id="35842" name="Picture 4"/>
          <p:cNvPicPr>
            <a:picLocks noChangeAspect="1" noChangeArrowheads="1"/>
          </p:cNvPicPr>
          <p:nvPr/>
        </p:nvPicPr>
        <p:blipFill>
          <a:blip r:embed="rId1"/>
          <a:srcRect/>
          <a:stretch>
            <a:fillRect/>
          </a:stretch>
        </p:blipFill>
        <p:spPr bwMode="auto">
          <a:xfrm>
            <a:off x="731838" y="1328738"/>
            <a:ext cx="10837862" cy="2066925"/>
          </a:xfrm>
          <a:prstGeom prst="rect">
            <a:avLst/>
          </a:prstGeom>
          <a:noFill/>
          <a:ln w="9525">
            <a:noFill/>
            <a:miter lim="800000"/>
            <a:headEnd/>
            <a:tailEnd/>
          </a:ln>
        </p:spPr>
      </p:pic>
      <p:pic>
        <p:nvPicPr>
          <p:cNvPr id="35843" name="Picture 5"/>
          <p:cNvPicPr>
            <a:picLocks noChangeAspect="1" noChangeArrowheads="1"/>
          </p:cNvPicPr>
          <p:nvPr/>
        </p:nvPicPr>
        <p:blipFill>
          <a:blip r:embed="rId2"/>
          <a:srcRect/>
          <a:stretch>
            <a:fillRect/>
          </a:stretch>
        </p:blipFill>
        <p:spPr bwMode="auto">
          <a:xfrm>
            <a:off x="765175" y="3876675"/>
            <a:ext cx="10733088" cy="2076450"/>
          </a:xfrm>
          <a:prstGeom prst="rect">
            <a:avLst/>
          </a:prstGeom>
          <a:noFill/>
          <a:ln w="9525">
            <a:noFill/>
            <a:miter lim="800000"/>
            <a:headEnd/>
            <a:tailEnd/>
          </a:ln>
        </p:spPr>
      </p:pic>
      <p:pic>
        <p:nvPicPr>
          <p:cNvPr id="34820" name="Picture 6"/>
          <p:cNvPicPr>
            <a:picLocks noChangeAspect="1" noChangeArrowheads="1"/>
          </p:cNvPicPr>
          <p:nvPr/>
        </p:nvPicPr>
        <p:blipFill>
          <a:blip r:embed="rId3"/>
          <a:srcRect/>
          <a:stretch>
            <a:fillRect/>
          </a:stretch>
        </p:blipFill>
        <p:spPr bwMode="auto">
          <a:xfrm>
            <a:off x="912813" y="4914900"/>
            <a:ext cx="485775" cy="447675"/>
          </a:xfrm>
          <a:prstGeom prst="rect">
            <a:avLst/>
          </a:prstGeom>
          <a:noFill/>
          <a:ln w="9525">
            <a:noFill/>
            <a:miter lim="800000"/>
            <a:headEnd/>
            <a:tailEnd/>
          </a:ln>
        </p:spPr>
      </p:pic>
      <p:pic>
        <p:nvPicPr>
          <p:cNvPr id="34821" name="Picture 7"/>
          <p:cNvPicPr>
            <a:picLocks noChangeAspect="1" noChangeArrowheads="1"/>
          </p:cNvPicPr>
          <p:nvPr/>
        </p:nvPicPr>
        <p:blipFill>
          <a:blip r:embed="rId4"/>
          <a:srcRect/>
          <a:stretch>
            <a:fillRect/>
          </a:stretch>
        </p:blipFill>
        <p:spPr bwMode="auto">
          <a:xfrm>
            <a:off x="5143500" y="2435225"/>
            <a:ext cx="1349375" cy="428625"/>
          </a:xfrm>
          <a:prstGeom prst="rect">
            <a:avLst/>
          </a:prstGeom>
          <a:noFill/>
          <a:ln w="9525">
            <a:noFill/>
            <a:miter lim="800000"/>
            <a:headEnd/>
            <a:tailEnd/>
          </a:ln>
        </p:spPr>
      </p:pic>
      <p:sp>
        <p:nvSpPr>
          <p:cNvPr id="34822" name="Line 9"/>
          <p:cNvSpPr>
            <a:spLocks noChangeShapeType="1"/>
          </p:cNvSpPr>
          <p:nvPr/>
        </p:nvSpPr>
        <p:spPr bwMode="auto">
          <a:xfrm>
            <a:off x="6427788" y="2852738"/>
            <a:ext cx="1009650" cy="314325"/>
          </a:xfrm>
          <a:prstGeom prst="line">
            <a:avLst/>
          </a:prstGeom>
          <a:noFill/>
          <a:ln w="9525">
            <a:solidFill>
              <a:schemeClr val="tx1"/>
            </a:solidFill>
            <a:round/>
            <a:tailEnd type="triangle" w="med" len="med"/>
          </a:ln>
        </p:spPr>
        <p:txBody>
          <a:bodyPr/>
          <a:lstStyle/>
          <a:p>
            <a:endParaRPr lang="zh-CN" altLang="en-US"/>
          </a:p>
        </p:txBody>
      </p:sp>
      <p:sp>
        <p:nvSpPr>
          <p:cNvPr id="34823" name="Text Box 10"/>
          <p:cNvSpPr txBox="1">
            <a:spLocks noChangeArrowheads="1"/>
          </p:cNvSpPr>
          <p:nvPr/>
        </p:nvSpPr>
        <p:spPr bwMode="auto">
          <a:xfrm>
            <a:off x="7437438" y="3125788"/>
            <a:ext cx="3259137" cy="461962"/>
          </a:xfrm>
          <a:prstGeom prst="rect">
            <a:avLst/>
          </a:prstGeom>
          <a:solidFill>
            <a:schemeClr val="bg1"/>
          </a:solidFill>
          <a:ln w="9525">
            <a:solidFill>
              <a:schemeClr val="tx1"/>
            </a:solidFill>
            <a:miter lim="800000"/>
          </a:ln>
        </p:spPr>
        <p:txBody>
          <a:bodyPr>
            <a:spAutoFit/>
          </a:bodyPr>
          <a:lstStyle/>
          <a:p>
            <a:pPr>
              <a:spcBef>
                <a:spcPct val="50000"/>
              </a:spcBef>
            </a:pPr>
            <a:r>
              <a:rPr lang="zh-CN" altLang="en-US" sz="2400"/>
              <a:t>现在分词作结果状语</a:t>
            </a:r>
            <a:endParaRPr lang="zh-CN" altLang="en-US" sz="2400"/>
          </a:p>
        </p:txBody>
      </p:sp>
      <p:pic>
        <p:nvPicPr>
          <p:cNvPr id="8" name="图片 7"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checkerboard(across)">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checkerboard(across)">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wipe(down)">
                                      <p:cBhvr>
                                        <p:cTn id="17" dur="580">
                                          <p:stCondLst>
                                            <p:cond delay="0"/>
                                          </p:stCondLst>
                                        </p:cTn>
                                        <p:tgtEl>
                                          <p:spTgt spid="34822"/>
                                        </p:tgtEl>
                                      </p:cBhvr>
                                    </p:animEffect>
                                    <p:anim calcmode="lin" valueType="num">
                                      <p:cBhvr>
                                        <p:cTn id="18" dur="1822" tmFilter="0,0; 0.14,0.36; 0.43,0.73; 0.71,0.91; 1.0,1.0">
                                          <p:stCondLst>
                                            <p:cond delay="0"/>
                                          </p:stCondLst>
                                        </p:cTn>
                                        <p:tgtEl>
                                          <p:spTgt spid="3482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482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482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482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4822"/>
                                        </p:tgtEl>
                                        <p:attrNameLst>
                                          <p:attrName>ppt_y</p:attrName>
                                        </p:attrNameLst>
                                      </p:cBhvr>
                                      <p:tavLst>
                                        <p:tav tm="0" fmla="#ppt_y-sin(pi*$)/81">
                                          <p:val>
                                            <p:fltVal val="0"/>
                                          </p:val>
                                        </p:tav>
                                        <p:tav tm="100000">
                                          <p:val>
                                            <p:fltVal val="1"/>
                                          </p:val>
                                        </p:tav>
                                      </p:tavLst>
                                    </p:anim>
                                    <p:animScale>
                                      <p:cBhvr>
                                        <p:cTn id="23" dur="26">
                                          <p:stCondLst>
                                            <p:cond delay="650"/>
                                          </p:stCondLst>
                                        </p:cTn>
                                        <p:tgtEl>
                                          <p:spTgt spid="34822"/>
                                        </p:tgtEl>
                                      </p:cBhvr>
                                      <p:to x="100000" y="60000"/>
                                    </p:animScale>
                                    <p:animScale>
                                      <p:cBhvr>
                                        <p:cTn id="24" dur="166" decel="50000">
                                          <p:stCondLst>
                                            <p:cond delay="676"/>
                                          </p:stCondLst>
                                        </p:cTn>
                                        <p:tgtEl>
                                          <p:spTgt spid="34822"/>
                                        </p:tgtEl>
                                      </p:cBhvr>
                                      <p:to x="100000" y="100000"/>
                                    </p:animScale>
                                    <p:animScale>
                                      <p:cBhvr>
                                        <p:cTn id="25" dur="26">
                                          <p:stCondLst>
                                            <p:cond delay="1312"/>
                                          </p:stCondLst>
                                        </p:cTn>
                                        <p:tgtEl>
                                          <p:spTgt spid="34822"/>
                                        </p:tgtEl>
                                      </p:cBhvr>
                                      <p:to x="100000" y="80000"/>
                                    </p:animScale>
                                    <p:animScale>
                                      <p:cBhvr>
                                        <p:cTn id="26" dur="166" decel="50000">
                                          <p:stCondLst>
                                            <p:cond delay="1338"/>
                                          </p:stCondLst>
                                        </p:cTn>
                                        <p:tgtEl>
                                          <p:spTgt spid="34822"/>
                                        </p:tgtEl>
                                      </p:cBhvr>
                                      <p:to x="100000" y="100000"/>
                                    </p:animScale>
                                    <p:animScale>
                                      <p:cBhvr>
                                        <p:cTn id="27" dur="26">
                                          <p:stCondLst>
                                            <p:cond delay="1642"/>
                                          </p:stCondLst>
                                        </p:cTn>
                                        <p:tgtEl>
                                          <p:spTgt spid="34822"/>
                                        </p:tgtEl>
                                      </p:cBhvr>
                                      <p:to x="100000" y="90000"/>
                                    </p:animScale>
                                    <p:animScale>
                                      <p:cBhvr>
                                        <p:cTn id="28" dur="166" decel="50000">
                                          <p:stCondLst>
                                            <p:cond delay="1668"/>
                                          </p:stCondLst>
                                        </p:cTn>
                                        <p:tgtEl>
                                          <p:spTgt spid="34822"/>
                                        </p:tgtEl>
                                      </p:cBhvr>
                                      <p:to x="100000" y="100000"/>
                                    </p:animScale>
                                    <p:animScale>
                                      <p:cBhvr>
                                        <p:cTn id="29" dur="26">
                                          <p:stCondLst>
                                            <p:cond delay="1808"/>
                                          </p:stCondLst>
                                        </p:cTn>
                                        <p:tgtEl>
                                          <p:spTgt spid="34822"/>
                                        </p:tgtEl>
                                      </p:cBhvr>
                                      <p:to x="100000" y="95000"/>
                                    </p:animScale>
                                    <p:animScale>
                                      <p:cBhvr>
                                        <p:cTn id="30" dur="166" decel="50000">
                                          <p:stCondLst>
                                            <p:cond delay="1834"/>
                                          </p:stCondLst>
                                        </p:cTn>
                                        <p:tgtEl>
                                          <p:spTgt spid="3482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823"/>
                                        </p:tgtEl>
                                        <p:attrNameLst>
                                          <p:attrName>style.visibility</p:attrName>
                                        </p:attrNameLst>
                                      </p:cBhvr>
                                      <p:to>
                                        <p:strVal val="visible"/>
                                      </p:to>
                                    </p:set>
                                    <p:anim calcmode="lin" valueType="num">
                                      <p:cBhvr additive="base">
                                        <p:cTn id="35" dur="500" fill="hold"/>
                                        <p:tgtEl>
                                          <p:spTgt spid="34823"/>
                                        </p:tgtEl>
                                        <p:attrNameLst>
                                          <p:attrName>ppt_x</p:attrName>
                                        </p:attrNameLst>
                                      </p:cBhvr>
                                      <p:tavLst>
                                        <p:tav tm="0">
                                          <p:val>
                                            <p:strVal val="#ppt_x"/>
                                          </p:val>
                                        </p:tav>
                                        <p:tav tm="100000">
                                          <p:val>
                                            <p:strVal val="#ppt_x"/>
                                          </p:val>
                                        </p:tav>
                                      </p:tavLst>
                                    </p:anim>
                                    <p:anim calcmode="lin" valueType="num">
                                      <p:cBhvr additive="base">
                                        <p:cTn id="36"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03313" y="600075"/>
            <a:ext cx="9688512" cy="3081338"/>
          </a:xfrm>
          <a:prstGeom prst="rect">
            <a:avLst/>
          </a:prstGeom>
          <a:solidFill>
            <a:schemeClr val="accent3">
              <a:lumMod val="20000"/>
              <a:lumOff val="80000"/>
            </a:schemeClr>
          </a:solidFill>
        </p:spPr>
        <p:txBody>
          <a:bodyPr>
            <a:spAutoFit/>
          </a:bodyPr>
          <a:lstStyle/>
          <a:p>
            <a:pPr algn="just">
              <a:defRPr/>
            </a:pPr>
            <a:r>
              <a:rPr lang="en-US" altLang="zh-CN" sz="2800" dirty="0">
                <a:latin typeface="Lingoes Unicode"/>
                <a:ea typeface="Lingoes Unicode"/>
                <a:cs typeface="Lingoes Unicode"/>
              </a:rPr>
              <a:t> </a:t>
            </a:r>
            <a:r>
              <a:rPr lang="zh-CN" altLang="en-US" sz="2800" dirty="0">
                <a:latin typeface="Lingoes Unicode"/>
                <a:ea typeface="Lingoes Unicode"/>
                <a:cs typeface="Lingoes Unicode"/>
              </a:rPr>
              <a:t>（</a:t>
            </a:r>
            <a:r>
              <a:rPr lang="en-US" altLang="zh-CN" sz="2800" dirty="0">
                <a:latin typeface="Lingoes Unicode"/>
                <a:ea typeface="Lingoes Unicode"/>
                <a:cs typeface="Lingoes Unicode"/>
              </a:rPr>
              <a:t>2021</a:t>
            </a:r>
            <a:r>
              <a:rPr lang="zh-CN" altLang="en-US" sz="2800" dirty="0">
                <a:latin typeface="Lingoes Unicode"/>
                <a:ea typeface="Lingoes Unicode"/>
                <a:cs typeface="Lingoes Unicode"/>
              </a:rPr>
              <a:t>年</a:t>
            </a:r>
            <a:r>
              <a:rPr lang="en-US" altLang="zh-CN" sz="2800" dirty="0">
                <a:latin typeface="Lingoes Unicode"/>
                <a:ea typeface="Lingoes Unicode"/>
                <a:cs typeface="Lingoes Unicode"/>
              </a:rPr>
              <a:t>1</a:t>
            </a:r>
            <a:r>
              <a:rPr lang="zh-CN" altLang="en-US" sz="2800" dirty="0">
                <a:latin typeface="Lingoes Unicode"/>
                <a:ea typeface="Lingoes Unicode"/>
                <a:cs typeface="Lingoes Unicode"/>
              </a:rPr>
              <a:t>月浙江）</a:t>
            </a:r>
            <a:r>
              <a:rPr lang="en-US" altLang="zh-CN" sz="2800" dirty="0">
                <a:latin typeface="Arial" panose="020B0604020202020204" pitchFamily="34" charset="0"/>
                <a:ea typeface="宋体" panose="02010600030101010101" pitchFamily="2" charset="-122"/>
              </a:rPr>
              <a:t>“The vagueness of the gesture meanings suggests either that the chimps have little to communicate, or we are still missing a lot of the information contained in their gestures and actions,” she said. “Moreover , he meanings seem to not go beyond what other animals convey with non-verbal communication. So ,it seems the gulf remains.”</a:t>
            </a:r>
            <a:endParaRPr lang="en-US" altLang="zh-CN" sz="2800" dirty="0">
              <a:latin typeface="Arial" panose="020B0604020202020204" pitchFamily="34" charset="0"/>
              <a:ea typeface="宋体" panose="02010600030101010101" pitchFamily="2" charset="-122"/>
            </a:endParaRPr>
          </a:p>
        </p:txBody>
      </p:sp>
      <p:sp>
        <p:nvSpPr>
          <p:cNvPr id="2" name="矩形 1"/>
          <p:cNvSpPr/>
          <p:nvPr/>
        </p:nvSpPr>
        <p:spPr>
          <a:xfrm>
            <a:off x="512763" y="3984625"/>
            <a:ext cx="11166475" cy="2632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dirty="0">
                <a:solidFill>
                  <a:schemeClr val="tx1"/>
                </a:solidFill>
                <a:latin typeface="Arial" panose="020B0604020202020204" pitchFamily="34" charset="0"/>
                <a:ea typeface="宋体" panose="02010600030101010101" pitchFamily="2" charset="-122"/>
              </a:rPr>
              <a:t> </a:t>
            </a:r>
            <a:r>
              <a:rPr lang="en-US" altLang="zh-CN" sz="2800" dirty="0">
                <a:solidFill>
                  <a:schemeClr val="tx1"/>
                </a:solidFill>
                <a:latin typeface="Arial" panose="020B0604020202020204" pitchFamily="34" charset="0"/>
                <a:ea typeface="宋体" panose="02010600030101010101" pitchFamily="2" charset="-122"/>
              </a:rPr>
              <a:t>29. What does the underlined word “gulf” in the last  paragraph mean?</a:t>
            </a:r>
            <a:endParaRPr lang="en-US" altLang="zh-CN" sz="2800" dirty="0">
              <a:solidFill>
                <a:schemeClr val="tx1"/>
              </a:solidFill>
              <a:latin typeface="Arial" panose="020B0604020202020204" pitchFamily="34" charset="0"/>
              <a:ea typeface="宋体" panose="02010600030101010101" pitchFamily="2" charset="-122"/>
            </a:endParaRPr>
          </a:p>
          <a:p>
            <a:pPr algn="ctr">
              <a:defRPr/>
            </a:pPr>
            <a:r>
              <a:rPr lang="en-US" altLang="zh-CN" sz="2800" dirty="0">
                <a:solidFill>
                  <a:schemeClr val="tx1"/>
                </a:solidFill>
                <a:latin typeface="Arial" panose="020B0604020202020204" pitchFamily="34" charset="0"/>
                <a:ea typeface="宋体" panose="02010600030101010101" pitchFamily="2" charset="-122"/>
              </a:rPr>
              <a:t>A</a:t>
            </a:r>
            <a:r>
              <a:rPr lang="zh-CN" altLang="en-US" sz="2800" dirty="0">
                <a:solidFill>
                  <a:schemeClr val="tx1"/>
                </a:solidFill>
                <a:latin typeface="Arial" panose="020B0604020202020204" pitchFamily="34" charset="0"/>
                <a:ea typeface="宋体" panose="02010600030101010101" pitchFamily="2" charset="-122"/>
              </a:rPr>
              <a:t>． </a:t>
            </a:r>
            <a:r>
              <a:rPr lang="en-US" altLang="zh-CN" sz="2800" dirty="0">
                <a:solidFill>
                  <a:schemeClr val="tx1"/>
                </a:solidFill>
                <a:latin typeface="Arial" panose="020B0604020202020204" pitchFamily="34" charset="0"/>
                <a:ea typeface="宋体" panose="02010600030101010101" pitchFamily="2" charset="-122"/>
              </a:rPr>
              <a:t>Difference  B. Conflict  C. Balance  D Connection</a:t>
            </a:r>
            <a:endParaRPr lang="en-US" altLang="zh-CN" sz="2800" dirty="0">
              <a:solidFill>
                <a:schemeClr val="tx1"/>
              </a:solidFill>
              <a:latin typeface="Arial" panose="020B0604020202020204" pitchFamily="34" charset="0"/>
              <a:ea typeface="宋体" panose="02010600030101010101" pitchFamily="2" charset="-122"/>
            </a:endParaRPr>
          </a:p>
        </p:txBody>
      </p:sp>
      <p:sp>
        <p:nvSpPr>
          <p:cNvPr id="18" name="星形: 五角 20"/>
          <p:cNvSpPr/>
          <p:nvPr/>
        </p:nvSpPr>
        <p:spPr>
          <a:xfrm>
            <a:off x="1733550" y="553243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pic>
        <p:nvPicPr>
          <p:cNvPr id="35845" name="Picture 7"/>
          <p:cNvPicPr>
            <a:picLocks noChangeAspect="1" noChangeArrowheads="1"/>
          </p:cNvPicPr>
          <p:nvPr/>
        </p:nvPicPr>
        <p:blipFill>
          <a:blip r:embed="rId1"/>
          <a:srcRect/>
          <a:stretch>
            <a:fillRect/>
          </a:stretch>
        </p:blipFill>
        <p:spPr bwMode="auto">
          <a:xfrm>
            <a:off x="9594850" y="2749550"/>
            <a:ext cx="650875" cy="428625"/>
          </a:xfrm>
          <a:prstGeom prst="rect">
            <a:avLst/>
          </a:prstGeom>
          <a:noFill/>
          <a:ln w="9525">
            <a:noFill/>
            <a:miter lim="800000"/>
            <a:headEnd/>
            <a:tailEnd/>
          </a:ln>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5845"/>
                                        </p:tgtEl>
                                        <p:attrNameLst>
                                          <p:attrName>style.visibility</p:attrName>
                                        </p:attrNameLst>
                                      </p:cBhvr>
                                      <p:to>
                                        <p:strVal val="visible"/>
                                      </p:to>
                                    </p:set>
                                    <p:animEffect transition="in" filter="checkerboard(across)">
                                      <p:cBhvr>
                                        <p:cTn id="23" dur="500"/>
                                        <p:tgtEl>
                                          <p:spTgt spid="3584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35845"/>
                                        </p:tgtEl>
                                        <p:attrNameLst>
                                          <p:attrName>style.visibility</p:attrName>
                                        </p:attrNameLst>
                                      </p:cBhvr>
                                      <p:to>
                                        <p:strVal val="visible"/>
                                      </p:to>
                                    </p:set>
                                    <p:animEffect transition="in" filter="barn(inHorizontal)">
                                      <p:cBhvr>
                                        <p:cTn id="28"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bwMode="auto">
          <a:xfrm>
            <a:off x="1165225" y="2530475"/>
            <a:ext cx="10972800" cy="1143000"/>
          </a:xfrm>
          <a:prstGeom prst="rect">
            <a:avLst/>
          </a:prstGeom>
          <a:noFill/>
          <a:ln>
            <a:miter lim="800000"/>
          </a:ln>
        </p:spPr>
        <p:txBody>
          <a:bodyPr/>
          <a:lstStyle/>
          <a:p>
            <a:pPr eaLnBrk="1" hangingPunct="1"/>
            <a:r>
              <a:rPr lang="en-US" altLang="zh-CN" b="1">
                <a:ea typeface="宋体" panose="02010600030101010101" pitchFamily="2" charset="-122"/>
              </a:rPr>
              <a:t>2.</a:t>
            </a:r>
            <a:r>
              <a:rPr lang="zh-CN" altLang="en-US" b="1">
                <a:ea typeface="宋体" panose="02010600030101010101" pitchFamily="2" charset="-122"/>
              </a:rPr>
              <a:t>读结构</a:t>
            </a:r>
            <a:endParaRPr lang="zh-CN" altLang="en-US" b="1">
              <a:ea typeface="宋体" panose="02010600030101010101" pitchFamily="2" charset="-122"/>
            </a:endParaRPr>
          </a:p>
        </p:txBody>
      </p:sp>
      <p:sp>
        <p:nvSpPr>
          <p:cNvPr id="36866" name="AutoShape 3"/>
          <p:cNvSpPr>
            <a:spLocks noChangeArrowheads="1"/>
          </p:cNvSpPr>
          <p:nvPr/>
        </p:nvSpPr>
        <p:spPr bwMode="auto">
          <a:xfrm>
            <a:off x="4073525" y="1084263"/>
            <a:ext cx="4503738" cy="4625975"/>
          </a:xfrm>
          <a:prstGeom prst="triangle">
            <a:avLst>
              <a:gd name="adj" fmla="val 50000"/>
            </a:avLst>
          </a:prstGeom>
          <a:solidFill>
            <a:schemeClr val="accent1"/>
          </a:solidFill>
          <a:ln w="9525">
            <a:solidFill>
              <a:schemeClr val="tx1"/>
            </a:solidFill>
            <a:miter lim="800000"/>
          </a:ln>
        </p:spPr>
        <p:txBody>
          <a:bodyPr wrap="none" anchor="ctr"/>
          <a:lstStyle/>
          <a:p>
            <a:endParaRPr lang="zh-CN" altLang="en-US"/>
          </a:p>
        </p:txBody>
      </p:sp>
      <p:sp>
        <p:nvSpPr>
          <p:cNvPr id="36867" name="Rectangle 4"/>
          <p:cNvSpPr>
            <a:spLocks noChangeArrowheads="1"/>
          </p:cNvSpPr>
          <p:nvPr/>
        </p:nvSpPr>
        <p:spPr bwMode="auto">
          <a:xfrm>
            <a:off x="6540500" y="1363663"/>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6868" name="Rectangle 5"/>
          <p:cNvSpPr>
            <a:spLocks noChangeArrowheads="1"/>
          </p:cNvSpPr>
          <p:nvPr/>
        </p:nvSpPr>
        <p:spPr bwMode="auto">
          <a:xfrm>
            <a:off x="6651625" y="2698750"/>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6869" name="Rectangle 6"/>
          <p:cNvSpPr>
            <a:spLocks noChangeArrowheads="1"/>
          </p:cNvSpPr>
          <p:nvPr/>
        </p:nvSpPr>
        <p:spPr bwMode="auto">
          <a:xfrm>
            <a:off x="6748463" y="4141788"/>
            <a:ext cx="2208212"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6870" name="Text Box 7"/>
          <p:cNvSpPr txBox="1">
            <a:spLocks noChangeArrowheads="1"/>
          </p:cNvSpPr>
          <p:nvPr/>
        </p:nvSpPr>
        <p:spPr bwMode="auto">
          <a:xfrm>
            <a:off x="6832600" y="1620838"/>
            <a:ext cx="1792288" cy="519112"/>
          </a:xfrm>
          <a:prstGeom prst="rect">
            <a:avLst/>
          </a:prstGeom>
          <a:noFill/>
          <a:ln w="9525">
            <a:noFill/>
            <a:miter lim="800000"/>
          </a:ln>
        </p:spPr>
        <p:txBody>
          <a:bodyPr>
            <a:spAutoFit/>
          </a:bodyPr>
          <a:lstStyle/>
          <a:p>
            <a:pPr>
              <a:spcBef>
                <a:spcPct val="50000"/>
              </a:spcBef>
            </a:pPr>
            <a:r>
              <a:rPr lang="en-US" altLang="zh-CN" sz="2800"/>
              <a:t>Subject</a:t>
            </a:r>
            <a:endParaRPr lang="en-US" altLang="zh-CN" sz="2800"/>
          </a:p>
        </p:txBody>
      </p:sp>
      <p:sp>
        <p:nvSpPr>
          <p:cNvPr id="36871" name="Text Box 8"/>
          <p:cNvSpPr txBox="1">
            <a:spLocks noChangeArrowheads="1"/>
          </p:cNvSpPr>
          <p:nvPr/>
        </p:nvSpPr>
        <p:spPr bwMode="auto">
          <a:xfrm>
            <a:off x="6815138" y="2949575"/>
            <a:ext cx="2017712" cy="519113"/>
          </a:xfrm>
          <a:prstGeom prst="rect">
            <a:avLst/>
          </a:prstGeom>
          <a:noFill/>
          <a:ln w="9525">
            <a:noFill/>
            <a:miter lim="800000"/>
          </a:ln>
        </p:spPr>
        <p:txBody>
          <a:bodyPr>
            <a:spAutoFit/>
          </a:bodyPr>
          <a:lstStyle/>
          <a:p>
            <a:pPr>
              <a:spcBef>
                <a:spcPct val="50000"/>
              </a:spcBef>
            </a:pPr>
            <a:r>
              <a:rPr lang="en-US" altLang="zh-CN" sz="2800"/>
              <a:t>Point 1</a:t>
            </a:r>
            <a:endParaRPr lang="en-US" altLang="zh-CN" sz="2800"/>
          </a:p>
        </p:txBody>
      </p:sp>
      <p:sp>
        <p:nvSpPr>
          <p:cNvPr id="36872" name="Text Box 9"/>
          <p:cNvSpPr txBox="1">
            <a:spLocks noChangeArrowheads="1"/>
          </p:cNvSpPr>
          <p:nvPr/>
        </p:nvSpPr>
        <p:spPr bwMode="auto">
          <a:xfrm>
            <a:off x="6815138" y="4348163"/>
            <a:ext cx="1587500" cy="519112"/>
          </a:xfrm>
          <a:prstGeom prst="rect">
            <a:avLst/>
          </a:prstGeom>
          <a:noFill/>
          <a:ln w="9525">
            <a:noFill/>
            <a:miter lim="800000"/>
          </a:ln>
        </p:spPr>
        <p:txBody>
          <a:bodyPr>
            <a:spAutoFit/>
          </a:bodyPr>
          <a:lstStyle/>
          <a:p>
            <a:pPr>
              <a:spcBef>
                <a:spcPct val="50000"/>
              </a:spcBef>
            </a:pPr>
            <a:r>
              <a:rPr lang="en-US" altLang="zh-CN" sz="2800"/>
              <a:t>Point 2</a:t>
            </a:r>
            <a:endParaRPr lang="en-US" altLang="zh-CN" sz="2800"/>
          </a:p>
        </p:txBody>
      </p:sp>
      <p:sp>
        <p:nvSpPr>
          <p:cNvPr id="36873" name="Text Box 10"/>
          <p:cNvSpPr txBox="1">
            <a:spLocks noChangeArrowheads="1"/>
          </p:cNvSpPr>
          <p:nvPr/>
        </p:nvSpPr>
        <p:spPr bwMode="auto">
          <a:xfrm>
            <a:off x="6832600" y="481013"/>
            <a:ext cx="3019425" cy="579437"/>
          </a:xfrm>
          <a:prstGeom prst="rect">
            <a:avLst/>
          </a:prstGeom>
          <a:noFill/>
          <a:ln w="9525">
            <a:noFill/>
            <a:miter lim="800000"/>
          </a:ln>
        </p:spPr>
        <p:txBody>
          <a:bodyPr>
            <a:spAutoFit/>
          </a:bodyPr>
          <a:lstStyle/>
          <a:p>
            <a:pPr>
              <a:spcBef>
                <a:spcPct val="50000"/>
              </a:spcBef>
            </a:pPr>
            <a:r>
              <a:rPr lang="zh-CN" altLang="en-US" sz="3200">
                <a:latin typeface="等线 Light" panose="02010600030101010101" charset="-122"/>
                <a:ea typeface="等线 Light" panose="02010600030101010101" charset="-122"/>
              </a:rPr>
              <a:t>①</a:t>
            </a:r>
            <a:r>
              <a:rPr lang="zh-CN" altLang="en-US" sz="3200"/>
              <a:t>宏观结构</a:t>
            </a:r>
            <a:endParaRPr lang="zh-CN" alt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3581400" y="1189038"/>
            <a:ext cx="10972800" cy="1143000"/>
          </a:xfrm>
          <a:prstGeom prst="rect">
            <a:avLst/>
          </a:prstGeom>
          <a:noFill/>
          <a:ln>
            <a:miter lim="800000"/>
          </a:ln>
        </p:spPr>
        <p:txBody>
          <a:bodyPr/>
          <a:lstStyle/>
          <a:p>
            <a:r>
              <a:rPr lang="zh-CN" altLang="en-US">
                <a:ea typeface="宋体" panose="02010600030101010101" pitchFamily="2" charset="-122"/>
              </a:rPr>
              <a:t>宏观结构</a:t>
            </a:r>
            <a:endParaRPr lang="zh-CN" altLang="en-US">
              <a:ea typeface="宋体" panose="02010600030101010101" pitchFamily="2" charset="-122"/>
            </a:endParaRPr>
          </a:p>
        </p:txBody>
      </p:sp>
      <p:sp>
        <p:nvSpPr>
          <p:cNvPr id="37890" name="Rectangle 3"/>
          <p:cNvSpPr>
            <a:spLocks noGrp="1" noChangeArrowheads="1"/>
          </p:cNvSpPr>
          <p:nvPr>
            <p:ph type="body" idx="4294967295"/>
          </p:nvPr>
        </p:nvSpPr>
        <p:spPr bwMode="auto">
          <a:xfrm>
            <a:off x="2381250" y="2332038"/>
            <a:ext cx="10972800" cy="4525962"/>
          </a:xfrm>
          <a:prstGeom prst="rect">
            <a:avLst/>
          </a:prstGeom>
          <a:noFill/>
          <a:ln>
            <a:miter lim="800000"/>
          </a:ln>
        </p:spPr>
        <p:txBody>
          <a:bodyPr/>
          <a:lstStyle/>
          <a:p>
            <a:r>
              <a:rPr lang="en-US" altLang="zh-CN">
                <a:ea typeface="宋体" panose="02010600030101010101" pitchFamily="2" charset="-122"/>
              </a:rPr>
              <a:t>Topic</a:t>
            </a:r>
            <a:r>
              <a:rPr lang="zh-CN" altLang="en-US">
                <a:ea typeface="宋体" panose="02010600030101010101" pitchFamily="2" charset="-122"/>
              </a:rPr>
              <a:t>：中国经济形势一片大好。</a:t>
            </a:r>
            <a:endParaRPr lang="zh-CN" altLang="en-US">
              <a:ea typeface="宋体" panose="02010600030101010101" pitchFamily="2" charset="-122"/>
            </a:endParaRPr>
          </a:p>
          <a:p>
            <a:r>
              <a:rPr lang="en-US" altLang="zh-CN">
                <a:ea typeface="宋体" panose="02010600030101010101" pitchFamily="2" charset="-122"/>
              </a:rPr>
              <a:t>Point 1</a:t>
            </a:r>
            <a:r>
              <a:rPr lang="zh-CN" altLang="en-US">
                <a:ea typeface="宋体" panose="02010600030101010101" pitchFamily="2" charset="-122"/>
              </a:rPr>
              <a:t>：中国农业健康发展。</a:t>
            </a:r>
            <a:endParaRPr lang="zh-CN" altLang="en-US">
              <a:ea typeface="宋体" panose="02010600030101010101" pitchFamily="2" charset="-122"/>
            </a:endParaRPr>
          </a:p>
          <a:p>
            <a:r>
              <a:rPr lang="en-US" altLang="zh-CN">
                <a:ea typeface="宋体" panose="02010600030101010101" pitchFamily="2" charset="-122"/>
              </a:rPr>
              <a:t>Point 2</a:t>
            </a:r>
            <a:r>
              <a:rPr lang="zh-CN" altLang="en-US">
                <a:ea typeface="宋体" panose="02010600030101010101" pitchFamily="2" charset="-122"/>
              </a:rPr>
              <a:t>：中国工业蓬勃向前。</a:t>
            </a:r>
            <a:endParaRPr lang="zh-CN" altLang="en-US">
              <a:ea typeface="宋体" panose="02010600030101010101" pitchFamily="2" charset="-122"/>
            </a:endParaRPr>
          </a:p>
          <a:p>
            <a:r>
              <a:rPr lang="en-US" altLang="zh-CN">
                <a:ea typeface="宋体" panose="02010600030101010101" pitchFamily="2" charset="-122"/>
              </a:rPr>
              <a:t>Point 3</a:t>
            </a:r>
            <a:r>
              <a:rPr lang="zh-CN" altLang="en-US">
                <a:ea typeface="宋体" panose="02010600030101010101" pitchFamily="2" charset="-122"/>
              </a:rPr>
              <a:t>：中国第三产业欣欣向荣。</a:t>
            </a:r>
            <a:endParaRPr lang="zh-CN" altLang="en-US">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Grp="1" noChangeAspect="1" noChangeArrowheads="1"/>
          </p:cNvPicPr>
          <p:nvPr>
            <p:ph type="body" idx="4294967295"/>
          </p:nvPr>
        </p:nvPicPr>
        <p:blipFill>
          <a:blip r:embed="rId1"/>
          <a:srcRect/>
          <a:stretch>
            <a:fillRect/>
          </a:stretch>
        </p:blipFill>
        <p:spPr bwMode="auto">
          <a:xfrm>
            <a:off x="4056063" y="668338"/>
            <a:ext cx="7699375" cy="5319712"/>
          </a:xfrm>
          <a:prstGeom prst="rect">
            <a:avLst/>
          </a:prstGeom>
          <a:noFill/>
          <a:ln>
            <a:miter lim="800000"/>
            <a:headEnd/>
            <a:tailEnd/>
          </a:ln>
        </p:spPr>
      </p:pic>
      <p:sp>
        <p:nvSpPr>
          <p:cNvPr id="38914" name="Line 7"/>
          <p:cNvSpPr>
            <a:spLocks noChangeShapeType="1"/>
          </p:cNvSpPr>
          <p:nvPr/>
        </p:nvSpPr>
        <p:spPr bwMode="auto">
          <a:xfrm flipH="1">
            <a:off x="3194050" y="2387600"/>
            <a:ext cx="1936750" cy="314325"/>
          </a:xfrm>
          <a:prstGeom prst="line">
            <a:avLst/>
          </a:prstGeom>
          <a:noFill/>
          <a:ln w="9525">
            <a:solidFill>
              <a:schemeClr val="tx1"/>
            </a:solidFill>
            <a:round/>
            <a:tailEnd type="triangle" w="med" len="med"/>
          </a:ln>
        </p:spPr>
        <p:txBody>
          <a:bodyPr/>
          <a:lstStyle/>
          <a:p>
            <a:endParaRPr lang="zh-CN" altLang="en-US"/>
          </a:p>
        </p:txBody>
      </p:sp>
      <p:sp>
        <p:nvSpPr>
          <p:cNvPr id="38915" name="Rectangle 8"/>
          <p:cNvSpPr>
            <a:spLocks noChangeArrowheads="1"/>
          </p:cNvSpPr>
          <p:nvPr/>
        </p:nvSpPr>
        <p:spPr bwMode="auto">
          <a:xfrm>
            <a:off x="1651000" y="2511425"/>
            <a:ext cx="1474788" cy="709613"/>
          </a:xfrm>
          <a:prstGeom prst="rect">
            <a:avLst/>
          </a:prstGeom>
          <a:solidFill>
            <a:schemeClr val="bg1"/>
          </a:solidFill>
          <a:ln w="9525">
            <a:solidFill>
              <a:schemeClr val="tx1"/>
            </a:solidFill>
            <a:miter lim="800000"/>
          </a:ln>
        </p:spPr>
        <p:txBody>
          <a:bodyPr wrap="none" anchor="ctr"/>
          <a:lstStyle/>
          <a:p>
            <a:endParaRPr lang="zh-CN" altLang="en-US"/>
          </a:p>
        </p:txBody>
      </p:sp>
      <p:sp>
        <p:nvSpPr>
          <p:cNvPr id="38916" name="Text Box 9"/>
          <p:cNvSpPr txBox="1">
            <a:spLocks noChangeArrowheads="1"/>
          </p:cNvSpPr>
          <p:nvPr/>
        </p:nvSpPr>
        <p:spPr bwMode="auto">
          <a:xfrm>
            <a:off x="1611313" y="2633663"/>
            <a:ext cx="1446212" cy="519112"/>
          </a:xfrm>
          <a:prstGeom prst="rect">
            <a:avLst/>
          </a:prstGeom>
          <a:noFill/>
          <a:ln w="9525">
            <a:noFill/>
            <a:miter lim="800000"/>
          </a:ln>
        </p:spPr>
        <p:txBody>
          <a:bodyPr>
            <a:spAutoFit/>
          </a:bodyPr>
          <a:lstStyle/>
          <a:p>
            <a:pPr>
              <a:spcBef>
                <a:spcPct val="50000"/>
              </a:spcBef>
            </a:pPr>
            <a:r>
              <a:rPr lang="en-US" altLang="zh-CN" sz="2800" b="1"/>
              <a:t>subject</a:t>
            </a:r>
            <a:endParaRPr lang="en-US" altLang="zh-CN" sz="2800" b="1"/>
          </a:p>
        </p:txBody>
      </p:sp>
      <p:sp>
        <p:nvSpPr>
          <p:cNvPr id="38917" name="AutoShape 10"/>
          <p:cNvSpPr>
            <a:spLocks noChangeArrowheads="1"/>
          </p:cNvSpPr>
          <p:nvPr/>
        </p:nvSpPr>
        <p:spPr bwMode="auto">
          <a:xfrm rot="10800000">
            <a:off x="668338" y="4476750"/>
            <a:ext cx="3440112" cy="1744663"/>
          </a:xfrm>
          <a:prstGeom prst="wedgeRectCallout">
            <a:avLst>
              <a:gd name="adj1" fmla="val -37912"/>
              <a:gd name="adj2" fmla="val 55273"/>
            </a:avLst>
          </a:prstGeom>
          <a:solidFill>
            <a:schemeClr val="bg1"/>
          </a:solidFill>
          <a:ln w="9525">
            <a:solidFill>
              <a:schemeClr val="tx1"/>
            </a:solidFill>
            <a:miter lim="800000"/>
          </a:ln>
        </p:spPr>
        <p:txBody>
          <a:bodyPr rot="10800000"/>
          <a:lstStyle/>
          <a:p>
            <a:pPr algn="ctr"/>
            <a:endParaRPr lang="zh-CN" altLang="en-US"/>
          </a:p>
        </p:txBody>
      </p:sp>
      <p:sp>
        <p:nvSpPr>
          <p:cNvPr id="38918" name="Text Box 11"/>
          <p:cNvSpPr txBox="1">
            <a:spLocks noChangeArrowheads="1"/>
          </p:cNvSpPr>
          <p:nvPr/>
        </p:nvSpPr>
        <p:spPr bwMode="auto">
          <a:xfrm>
            <a:off x="750888" y="4449763"/>
            <a:ext cx="3548062" cy="1311275"/>
          </a:xfrm>
          <a:prstGeom prst="rect">
            <a:avLst/>
          </a:prstGeom>
          <a:noFill/>
          <a:ln w="9525">
            <a:noFill/>
            <a:miter lim="800000"/>
          </a:ln>
        </p:spPr>
        <p:txBody>
          <a:bodyPr>
            <a:spAutoFit/>
          </a:bodyPr>
          <a:lstStyle/>
          <a:p>
            <a:pPr>
              <a:spcBef>
                <a:spcPct val="50000"/>
              </a:spcBef>
            </a:pPr>
            <a:r>
              <a:rPr lang="en-US" altLang="zh-CN" sz="2000" b="1"/>
              <a:t>Point 1:bag makers</a:t>
            </a:r>
            <a:endParaRPr lang="en-US" altLang="zh-CN" sz="2000" b="1"/>
          </a:p>
          <a:p>
            <a:pPr>
              <a:spcBef>
                <a:spcPct val="50000"/>
              </a:spcBef>
            </a:pPr>
            <a:r>
              <a:rPr lang="en-US" altLang="zh-CN" sz="2000" b="1"/>
              <a:t>Point 2: the industry</a:t>
            </a:r>
            <a:endParaRPr lang="en-US" altLang="zh-CN" sz="2000" b="1"/>
          </a:p>
          <a:p>
            <a:pPr>
              <a:spcBef>
                <a:spcPct val="50000"/>
              </a:spcBef>
            </a:pPr>
            <a:r>
              <a:rPr lang="en-US" altLang="zh-CN" sz="2000" b="1"/>
              <a:t>Point 3</a:t>
            </a:r>
            <a:r>
              <a:rPr lang="zh-CN" altLang="en-US" sz="2000" b="1"/>
              <a:t>：</a:t>
            </a:r>
            <a:r>
              <a:rPr lang="en-US" altLang="zh-CN" sz="2000" b="1"/>
              <a:t>environmentalists</a:t>
            </a:r>
            <a:endParaRPr lang="en-US" altLang="zh-CN" sz="2000" b="1"/>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bwMode="auto">
          <a:xfrm>
            <a:off x="1328738" y="2349500"/>
            <a:ext cx="10972800" cy="1143000"/>
          </a:xfrm>
          <a:prstGeom prst="rect">
            <a:avLst/>
          </a:prstGeom>
          <a:noFill/>
          <a:ln>
            <a:miter lim="800000"/>
          </a:ln>
        </p:spPr>
        <p:txBody>
          <a:bodyPr/>
          <a:lstStyle/>
          <a:p>
            <a:pPr eaLnBrk="1" hangingPunct="1"/>
            <a:r>
              <a:rPr lang="en-US" altLang="zh-CN" b="1">
                <a:ea typeface="宋体" panose="02010600030101010101" pitchFamily="2" charset="-122"/>
              </a:rPr>
              <a:t>2.</a:t>
            </a:r>
            <a:r>
              <a:rPr lang="zh-CN" altLang="en-US" b="1">
                <a:ea typeface="宋体" panose="02010600030101010101" pitchFamily="2" charset="-122"/>
              </a:rPr>
              <a:t>读结构</a:t>
            </a:r>
            <a:endParaRPr lang="zh-CN" altLang="en-US" b="1">
              <a:ea typeface="宋体" panose="02010600030101010101" pitchFamily="2" charset="-122"/>
            </a:endParaRPr>
          </a:p>
        </p:txBody>
      </p:sp>
      <p:sp>
        <p:nvSpPr>
          <p:cNvPr id="39938" name="AutoShape 4"/>
          <p:cNvSpPr>
            <a:spLocks noChangeArrowheads="1"/>
          </p:cNvSpPr>
          <p:nvPr/>
        </p:nvSpPr>
        <p:spPr bwMode="auto">
          <a:xfrm>
            <a:off x="4073525" y="1084263"/>
            <a:ext cx="4503738" cy="4625975"/>
          </a:xfrm>
          <a:prstGeom prst="triangle">
            <a:avLst>
              <a:gd name="adj" fmla="val 50000"/>
            </a:avLst>
          </a:prstGeom>
          <a:solidFill>
            <a:schemeClr val="accent1"/>
          </a:solidFill>
          <a:ln w="9525">
            <a:solidFill>
              <a:schemeClr val="tx1"/>
            </a:solidFill>
            <a:miter lim="800000"/>
          </a:ln>
        </p:spPr>
        <p:txBody>
          <a:bodyPr wrap="none" anchor="ctr"/>
          <a:lstStyle/>
          <a:p>
            <a:endParaRPr lang="zh-CN" altLang="en-US"/>
          </a:p>
        </p:txBody>
      </p:sp>
      <p:sp>
        <p:nvSpPr>
          <p:cNvPr id="39939" name="Rectangle 6"/>
          <p:cNvSpPr>
            <a:spLocks noChangeArrowheads="1"/>
          </p:cNvSpPr>
          <p:nvPr/>
        </p:nvSpPr>
        <p:spPr bwMode="auto">
          <a:xfrm>
            <a:off x="6540500" y="1363663"/>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9940" name="Rectangle 7"/>
          <p:cNvSpPr>
            <a:spLocks noChangeArrowheads="1"/>
          </p:cNvSpPr>
          <p:nvPr/>
        </p:nvSpPr>
        <p:spPr bwMode="auto">
          <a:xfrm>
            <a:off x="6651625" y="2698750"/>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9941" name="Rectangle 8"/>
          <p:cNvSpPr>
            <a:spLocks noChangeArrowheads="1"/>
          </p:cNvSpPr>
          <p:nvPr/>
        </p:nvSpPr>
        <p:spPr bwMode="auto">
          <a:xfrm>
            <a:off x="6748463" y="4141788"/>
            <a:ext cx="2208212"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9942" name="Text Box 9"/>
          <p:cNvSpPr txBox="1">
            <a:spLocks noChangeArrowheads="1"/>
          </p:cNvSpPr>
          <p:nvPr/>
        </p:nvSpPr>
        <p:spPr bwMode="auto">
          <a:xfrm>
            <a:off x="6832600" y="1638300"/>
            <a:ext cx="1792288" cy="519113"/>
          </a:xfrm>
          <a:prstGeom prst="rect">
            <a:avLst/>
          </a:prstGeom>
          <a:noFill/>
          <a:ln w="9525">
            <a:noFill/>
            <a:miter lim="800000"/>
          </a:ln>
        </p:spPr>
        <p:txBody>
          <a:bodyPr>
            <a:spAutoFit/>
          </a:bodyPr>
          <a:lstStyle/>
          <a:p>
            <a:pPr>
              <a:spcBef>
                <a:spcPct val="50000"/>
              </a:spcBef>
            </a:pPr>
            <a:r>
              <a:rPr lang="en-US" altLang="zh-CN" sz="2800"/>
              <a:t>Point</a:t>
            </a:r>
            <a:endParaRPr lang="en-US" altLang="zh-CN" sz="2800"/>
          </a:p>
        </p:txBody>
      </p:sp>
      <p:sp>
        <p:nvSpPr>
          <p:cNvPr id="39943" name="Text Box 10"/>
          <p:cNvSpPr txBox="1">
            <a:spLocks noChangeArrowheads="1"/>
          </p:cNvSpPr>
          <p:nvPr/>
        </p:nvSpPr>
        <p:spPr bwMode="auto">
          <a:xfrm>
            <a:off x="6815138" y="2949575"/>
            <a:ext cx="2017712" cy="519113"/>
          </a:xfrm>
          <a:prstGeom prst="rect">
            <a:avLst/>
          </a:prstGeom>
          <a:noFill/>
          <a:ln w="9525">
            <a:noFill/>
            <a:miter lim="800000"/>
          </a:ln>
        </p:spPr>
        <p:txBody>
          <a:bodyPr>
            <a:spAutoFit/>
          </a:bodyPr>
          <a:lstStyle/>
          <a:p>
            <a:pPr>
              <a:spcBef>
                <a:spcPct val="50000"/>
              </a:spcBef>
            </a:pPr>
            <a:r>
              <a:rPr lang="en-US" altLang="zh-CN" sz="2800"/>
              <a:t>Illustration</a:t>
            </a:r>
            <a:endParaRPr lang="en-US" altLang="zh-CN" sz="2800"/>
          </a:p>
        </p:txBody>
      </p:sp>
      <p:sp>
        <p:nvSpPr>
          <p:cNvPr id="39944" name="Text Box 11"/>
          <p:cNvSpPr txBox="1">
            <a:spLocks noChangeArrowheads="1"/>
          </p:cNvSpPr>
          <p:nvPr/>
        </p:nvSpPr>
        <p:spPr bwMode="auto">
          <a:xfrm>
            <a:off x="6815138" y="4348163"/>
            <a:ext cx="1587500" cy="519112"/>
          </a:xfrm>
          <a:prstGeom prst="rect">
            <a:avLst/>
          </a:prstGeom>
          <a:noFill/>
          <a:ln w="9525">
            <a:noFill/>
            <a:miter lim="800000"/>
          </a:ln>
        </p:spPr>
        <p:txBody>
          <a:bodyPr>
            <a:spAutoFit/>
          </a:bodyPr>
          <a:lstStyle/>
          <a:p>
            <a:pPr>
              <a:spcBef>
                <a:spcPct val="50000"/>
              </a:spcBef>
            </a:pPr>
            <a:r>
              <a:rPr lang="en-US" altLang="zh-CN" sz="2800"/>
              <a:t>Example</a:t>
            </a:r>
            <a:endParaRPr lang="en-US" altLang="zh-CN" sz="2800"/>
          </a:p>
        </p:txBody>
      </p:sp>
      <p:sp>
        <p:nvSpPr>
          <p:cNvPr id="39945" name="Text Box 12"/>
          <p:cNvSpPr txBox="1">
            <a:spLocks noChangeArrowheads="1"/>
          </p:cNvSpPr>
          <p:nvPr/>
        </p:nvSpPr>
        <p:spPr bwMode="auto">
          <a:xfrm>
            <a:off x="6832600" y="504825"/>
            <a:ext cx="3019425" cy="579438"/>
          </a:xfrm>
          <a:prstGeom prst="rect">
            <a:avLst/>
          </a:prstGeom>
          <a:noFill/>
          <a:ln w="9525">
            <a:noFill/>
            <a:miter lim="800000"/>
          </a:ln>
        </p:spPr>
        <p:txBody>
          <a:bodyPr>
            <a:spAutoFit/>
          </a:bodyPr>
          <a:lstStyle/>
          <a:p>
            <a:pPr>
              <a:spcBef>
                <a:spcPct val="50000"/>
              </a:spcBef>
            </a:pPr>
            <a:r>
              <a:rPr lang="zh-CN" altLang="en-US" sz="3200">
                <a:latin typeface="等线 Light" panose="02010600030101010101" charset="-122"/>
                <a:ea typeface="等线 Light" panose="02010600030101010101" charset="-122"/>
              </a:rPr>
              <a:t>②</a:t>
            </a:r>
            <a:r>
              <a:rPr lang="zh-CN" altLang="en-US" sz="3200"/>
              <a:t>微观结构</a:t>
            </a:r>
            <a:endParaRPr lang="zh-CN" alt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6" name="矩形 15"/>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13" name="图片 12"/>
          <p:cNvPicPr>
            <a:picLocks noChangeAspect="1"/>
          </p:cNvPicPr>
          <p:nvPr/>
        </p:nvPicPr>
        <p:blipFill>
          <a:blip r:embed="rId1"/>
          <a:srcRect l="9410" t="12695" r="13963" b="15433"/>
          <a:stretch>
            <a:fillRect/>
          </a:stretch>
        </p:blipFill>
        <p:spPr bwMode="auto">
          <a:xfrm>
            <a:off x="407988" y="-176213"/>
            <a:ext cx="11163300" cy="7034213"/>
          </a:xfrm>
          <a:prstGeom prst="rect">
            <a:avLst/>
          </a:prstGeom>
          <a:noFill/>
          <a:ln w="9525">
            <a:noFill/>
            <a:miter lim="800000"/>
            <a:headEnd/>
            <a:tailEnd/>
          </a:ln>
          <a:effectLst>
            <a:outerShdw dist="76200" dir="5400000" algn="t" rotWithShape="0">
              <a:srgbClr val="000000">
                <a:alpha val="39999"/>
              </a:srgbClr>
            </a:outerShdw>
          </a:effectLst>
        </p:spPr>
      </p:pic>
      <p:sp>
        <p:nvSpPr>
          <p:cNvPr id="18" name="矩形 17"/>
          <p:cNvSpPr>
            <a:spLocks noChangeArrowheads="1"/>
          </p:cNvSpPr>
          <p:nvPr/>
        </p:nvSpPr>
        <p:spPr bwMode="auto">
          <a:xfrm>
            <a:off x="5783263" y="5457825"/>
            <a:ext cx="412750" cy="366713"/>
          </a:xfrm>
          <a:prstGeom prst="rect">
            <a:avLst/>
          </a:prstGeom>
          <a:noFill/>
          <a:ln w="9525">
            <a:noFill/>
            <a:miter lim="800000"/>
          </a:ln>
        </p:spPr>
        <p:txBody>
          <a:bodyPr wrap="none">
            <a:spAutoFit/>
          </a:bodyPr>
          <a:lstStyle/>
          <a:p>
            <a:pPr algn="ctr"/>
            <a:r>
              <a:rPr lang="zh-CN" altLang="en-US">
                <a:solidFill>
                  <a:schemeClr val="bg1"/>
                </a:solidFill>
                <a:latin typeface="方正雅士黑 简" panose="02010600030101010101"/>
              </a:rPr>
              <a:t>洁</a:t>
            </a:r>
            <a:endParaRPr lang="zh-CN" altLang="en-US">
              <a:solidFill>
                <a:schemeClr val="bg1"/>
              </a:solidFill>
              <a:latin typeface="方正雅士黑 简" panose="02010600030101010101"/>
            </a:endParaRPr>
          </a:p>
        </p:txBody>
      </p:sp>
      <p:sp>
        <p:nvSpPr>
          <p:cNvPr id="11" name="矩形 10"/>
          <p:cNvSpPr>
            <a:spLocks noChangeArrowheads="1"/>
          </p:cNvSpPr>
          <p:nvPr/>
        </p:nvSpPr>
        <p:spPr bwMode="auto">
          <a:xfrm>
            <a:off x="1546225" y="1287463"/>
            <a:ext cx="8888413" cy="3138487"/>
          </a:xfrm>
          <a:prstGeom prst="rect">
            <a:avLst/>
          </a:prstGeom>
          <a:noFill/>
          <a:ln w="9525">
            <a:noFill/>
            <a:miter lim="800000"/>
          </a:ln>
        </p:spPr>
        <p:txBody>
          <a:bodyPr>
            <a:spAutoFit/>
          </a:bodyPr>
          <a:lstStyle/>
          <a:p>
            <a:r>
              <a:rPr lang="en-US" altLang="zh-CN" sz="3600" b="1" i="1">
                <a:solidFill>
                  <a:srgbClr val="60A8AF"/>
                </a:solidFill>
                <a:latin typeface="方正手迹-小欢卡通体" panose="02010600030101010101"/>
              </a:rPr>
              <a:t>2021</a:t>
            </a:r>
            <a:r>
              <a:rPr lang="zh-CN" altLang="en-US" sz="3600" b="1" i="1">
                <a:solidFill>
                  <a:srgbClr val="60A8AF"/>
                </a:solidFill>
                <a:latin typeface="方正手迹-小欢卡通体" panose="02010600030101010101"/>
              </a:rPr>
              <a:t>年高考临门一脚</a:t>
            </a:r>
            <a:endParaRPr lang="zh-CN" altLang="en-US" sz="3600" b="1" i="1">
              <a:solidFill>
                <a:srgbClr val="60A8AF"/>
              </a:solidFill>
              <a:latin typeface="方正手迹-小欢卡通体" panose="02010600030101010101"/>
            </a:endParaRPr>
          </a:p>
          <a:p>
            <a:endParaRPr lang="zh-CN" altLang="en-US" sz="5400" b="1">
              <a:solidFill>
                <a:srgbClr val="60A8AF"/>
              </a:solidFill>
              <a:latin typeface="方正手迹-小欢卡通体" panose="02010600030101010101"/>
            </a:endParaRPr>
          </a:p>
          <a:p>
            <a:pPr algn="ctr"/>
            <a:r>
              <a:rPr lang="zh-CN" altLang="en-US" sz="5400" b="1">
                <a:solidFill>
                  <a:srgbClr val="60A8AF"/>
                </a:solidFill>
                <a:latin typeface="微软雅黑" panose="020B0503020204020204" pitchFamily="34" charset="-122"/>
                <a:ea typeface="微软雅黑" panose="020B0503020204020204" pitchFamily="34" charset="-122"/>
              </a:rPr>
              <a:t>高考英语结构式阅读</a:t>
            </a:r>
            <a:endParaRPr lang="zh-CN" altLang="en-US" sz="5400" b="1">
              <a:solidFill>
                <a:srgbClr val="60A8AF"/>
              </a:solidFill>
              <a:latin typeface="微软雅黑" panose="020B0503020204020204" pitchFamily="34" charset="-122"/>
              <a:ea typeface="微软雅黑" panose="020B0503020204020204" pitchFamily="34" charset="-122"/>
            </a:endParaRPr>
          </a:p>
          <a:p>
            <a:pPr algn="ctr"/>
            <a:r>
              <a:rPr lang="zh-CN" altLang="en-US" sz="5400" b="1">
                <a:solidFill>
                  <a:srgbClr val="60A8AF"/>
                </a:solidFill>
                <a:latin typeface="微软雅黑" panose="020B0503020204020204" pitchFamily="34" charset="-122"/>
                <a:ea typeface="微软雅黑" panose="020B0503020204020204" pitchFamily="34" charset="-122"/>
              </a:rPr>
              <a:t>助您高效精准解题</a:t>
            </a:r>
            <a:endParaRPr lang="zh-CN" altLang="en-US" sz="5400" b="1">
              <a:solidFill>
                <a:srgbClr val="60A8AF"/>
              </a:solidFill>
              <a:latin typeface="微软雅黑" panose="020B0503020204020204" pitchFamily="34" charset="-122"/>
              <a:ea typeface="微软雅黑" panose="020B0503020204020204" pitchFamily="34" charset="-122"/>
            </a:endParaRPr>
          </a:p>
        </p:txBody>
      </p:sp>
      <p:pic>
        <p:nvPicPr>
          <p:cNvPr id="12" name="Shape">
            <a:hlinkClick r:id="" action="ppaction://media"/>
          </p:cNvPr>
          <p:cNvPicPr>
            <a:picLocks noRot="1" noChangeAspect="1"/>
          </p:cNvPicPr>
          <p:nvPr>
            <a:audioFile r:link="rId2"/>
          </p:nvPr>
        </p:nvPicPr>
        <p:blipFill>
          <a:blip r:embed="rId3"/>
          <a:srcRect/>
          <a:stretch>
            <a:fillRect/>
          </a:stretch>
        </p:blipFill>
        <p:spPr bwMode="auto">
          <a:xfrm>
            <a:off x="947738" y="6088063"/>
            <a:ext cx="361950" cy="360362"/>
          </a:xfrm>
          <a:prstGeom prst="rect">
            <a:avLst/>
          </a:prstGeom>
          <a:noFill/>
          <a:ln w="9525">
            <a:noFill/>
            <a:miter lim="800000"/>
            <a:headEnd/>
            <a:tailEnd/>
          </a:ln>
        </p:spPr>
      </p:pic>
      <p:sp>
        <p:nvSpPr>
          <p:cNvPr id="20488" name="Text Box 8"/>
          <p:cNvSpPr txBox="1">
            <a:spLocks noChangeArrowheads="1"/>
          </p:cNvSpPr>
          <p:nvPr/>
        </p:nvSpPr>
        <p:spPr bwMode="auto">
          <a:xfrm>
            <a:off x="6584950" y="5457825"/>
            <a:ext cx="4283075" cy="584200"/>
          </a:xfrm>
          <a:prstGeom prst="rect">
            <a:avLst/>
          </a:prstGeom>
          <a:noFill/>
          <a:ln w="9525">
            <a:noFill/>
            <a:miter lim="800000"/>
          </a:ln>
        </p:spPr>
        <p:txBody>
          <a:bodyPr>
            <a:spAutoFit/>
          </a:bodyPr>
          <a:lstStyle/>
          <a:p>
            <a:pPr>
              <a:spcBef>
                <a:spcPct val="50000"/>
              </a:spcBef>
            </a:pPr>
            <a:r>
              <a:rPr lang="zh-CN" altLang="en-US" sz="3200" b="1">
                <a:solidFill>
                  <a:srgbClr val="60A8AF"/>
                </a:solidFill>
                <a:latin typeface="微软雅黑" panose="020B0503020204020204" pitchFamily="34" charset="-122"/>
                <a:ea typeface="微软雅黑" panose="020B0503020204020204" pitchFamily="34" charset="-122"/>
              </a:rPr>
              <a:t>嘉兴四高  沈洁</a:t>
            </a:r>
            <a:endParaRPr lang="zh-CN" altLang="en-US" sz="3200" b="1">
              <a:solidFill>
                <a:srgbClr val="60A8AF"/>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2" presetClass="entr" presetSubtype="2" fill="hold" grpId="0" nodeType="after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1+#ppt_w/2"/>
                                          </p:val>
                                        </p:tav>
                                        <p:tav tm="100000">
                                          <p:val>
                                            <p:strVal val="#ppt_x"/>
                                          </p:val>
                                        </p:tav>
                                      </p:tavLst>
                                    </p:anim>
                                    <p:anim calcmode="lin" valueType="num">
                                      <p:cBhvr additive="base">
                                        <p:cTn id="11" dur="750" fill="hold"/>
                                        <p:tgtEl>
                                          <p:spTgt spid="11"/>
                                        </p:tgtEl>
                                        <p:attrNameLst>
                                          <p:attrName>ppt_y</p:attrName>
                                        </p:attrNameLst>
                                      </p:cBhvr>
                                      <p:tavLst>
                                        <p:tav tm="0">
                                          <p:val>
                                            <p:strVal val="#ppt_y"/>
                                          </p:val>
                                        </p:tav>
                                        <p:tav tm="100000">
                                          <p:val>
                                            <p:strVal val="#ppt_y"/>
                                          </p:val>
                                        </p:tav>
                                      </p:tavLst>
                                    </p:anim>
                                  </p:childTnLst>
                                </p:cTn>
                              </p:par>
                            </p:childTnLst>
                          </p:cTn>
                        </p:par>
                        <p:par>
                          <p:cTn id="12" fill="hold">
                            <p:stCondLst>
                              <p:cond delay="2775"/>
                            </p:stCondLst>
                            <p:childTnLst>
                              <p:par>
                                <p:cTn id="13" presetID="26" presetClass="emph" presetSubtype="0" fill="hold" grpId="1" nodeType="afterEffect">
                                  <p:stCondLst>
                                    <p:cond delay="0"/>
                                  </p:stCondLst>
                                  <p:iterate type="lt">
                                    <p:tmPct val="10000"/>
                                  </p:iterate>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box(in)">
                                      <p:cBhvr>
                                        <p:cTn id="23"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12"/>
                </p:tgtEl>
              </p:cMediaNode>
            </p:audio>
          </p:childTnLst>
        </p:cTn>
      </p:par>
    </p:tnLst>
    <p:bldLst>
      <p:bldP spid="18" grpId="0"/>
      <p:bldP spid="11" grpId="0"/>
      <p:bldP spid="11" grpId="1"/>
      <p:bldP spid="204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03313" y="600075"/>
            <a:ext cx="9961562" cy="3081338"/>
          </a:xfrm>
          <a:prstGeom prst="rect">
            <a:avLst/>
          </a:prstGeom>
          <a:solidFill>
            <a:schemeClr val="accent3">
              <a:lumMod val="20000"/>
              <a:lumOff val="80000"/>
            </a:schemeClr>
          </a:solidFill>
        </p:spPr>
        <p:txBody>
          <a:bodyPr>
            <a:spAutoFit/>
          </a:bodyPr>
          <a:lstStyle/>
          <a:p>
            <a:pPr>
              <a:defRPr/>
            </a:pPr>
            <a:r>
              <a:rPr lang="en-US" altLang="zh-CN" sz="2800" dirty="0">
                <a:latin typeface="Lingoes Unicode"/>
                <a:ea typeface="Lingoes Unicode"/>
                <a:cs typeface="Lingoes Unicode"/>
              </a:rPr>
              <a:t> </a:t>
            </a:r>
            <a:r>
              <a:rPr lang="zh-CN" altLang="en-US" sz="2800" dirty="0">
                <a:latin typeface="Lingoes Unicode"/>
                <a:ea typeface="Lingoes Unicode"/>
                <a:cs typeface="Lingoes Unicode"/>
              </a:rPr>
              <a:t>（嘉兴市</a:t>
            </a:r>
            <a:r>
              <a:rPr lang="en-US" altLang="zh-CN" sz="2800" dirty="0">
                <a:latin typeface="Lingoes Unicode"/>
                <a:ea typeface="Lingoes Unicode"/>
                <a:cs typeface="Lingoes Unicode"/>
              </a:rPr>
              <a:t>2020-2021</a:t>
            </a:r>
            <a:r>
              <a:rPr lang="zh-CN" altLang="en-US" sz="2800" dirty="0">
                <a:latin typeface="Lingoes Unicode"/>
                <a:ea typeface="Lingoes Unicode"/>
                <a:cs typeface="Lingoes Unicode"/>
              </a:rPr>
              <a:t>高二英语期末卷）</a:t>
            </a:r>
            <a:r>
              <a:rPr lang="en-US" altLang="zh-CN" sz="2800" dirty="0">
                <a:latin typeface="Times New Roman" panose="02020603050405020304" pitchFamily="18" charset="0"/>
                <a:ea typeface="宋体" panose="02010600030101010101" pitchFamily="2" charset="-122"/>
              </a:rPr>
              <a:t>I began to notice how multiplication worked </a:t>
            </a:r>
            <a:r>
              <a:rPr lang="en-US" altLang="zh-CN" sz="2800" b="1" dirty="0">
                <a:solidFill>
                  <a:srgbClr val="FF0000"/>
                </a:solidFill>
                <a:latin typeface="Times New Roman" panose="02020603050405020304" pitchFamily="18" charset="0"/>
                <a:ea typeface="宋体" panose="02010600030101010101" pitchFamily="2" charset="-122"/>
              </a:rPr>
              <a:t>magic</a:t>
            </a:r>
            <a:r>
              <a:rPr lang="en-US" altLang="zh-CN" sz="2800" dirty="0">
                <a:latin typeface="Times New Roman" panose="02020603050405020304" pitchFamily="18" charset="0"/>
                <a:ea typeface="宋体" panose="02010600030101010101" pitchFamily="2" charset="-122"/>
              </a:rPr>
              <a:t>. I saw how a little handful of seeds could produce a garden full of food, how having two rabbits could soon give you twenty, how a few caring words could heal a hurting heart. And I saw how a single act of loving-kindness could travel from person to person, heart to heart, and soul to soul until it circled the world.</a:t>
            </a:r>
            <a:endParaRPr lang="en-US" altLang="zh-CN" sz="2800" dirty="0">
              <a:latin typeface="Times New Roman" panose="02020603050405020304" pitchFamily="18" charset="0"/>
              <a:ea typeface="宋体" panose="02010600030101010101" pitchFamily="2" charset="-122"/>
            </a:endParaRPr>
          </a:p>
        </p:txBody>
      </p:sp>
      <p:sp>
        <p:nvSpPr>
          <p:cNvPr id="2" name="矩形 1"/>
          <p:cNvSpPr/>
          <p:nvPr/>
        </p:nvSpPr>
        <p:spPr>
          <a:xfrm>
            <a:off x="1176338" y="4003675"/>
            <a:ext cx="8612187"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r>
              <a:rPr lang="en-US" altLang="zh-CN" sz="2600" b="1">
                <a:solidFill>
                  <a:schemeClr val="tx1"/>
                </a:solidFill>
                <a:latin typeface="Times New Roman" panose="02020603050405020304" pitchFamily="18" charset="0"/>
                <a:cs typeface="Times New Roman" panose="02020603050405020304" pitchFamily="18" charset="0"/>
              </a:rPr>
              <a:t>22. How did the author express amazement at multiplication in paragraph 2</a:t>
            </a:r>
            <a:r>
              <a:rPr lang="zh-CN" altLang="en-US" sz="2600" b="1">
                <a:solidFill>
                  <a:schemeClr val="tx1"/>
                </a:solidFill>
                <a:latin typeface="Times New Roman" panose="02020603050405020304" pitchFamily="18" charset="0"/>
                <a:cs typeface="Times New Roman" panose="02020603050405020304" pitchFamily="18" charset="0"/>
              </a:rPr>
              <a:t>？</a:t>
            </a:r>
            <a:endParaRPr lang="zh-CN" altLang="en-US" sz="2600" b="1">
              <a:solidFill>
                <a:schemeClr val="tx1"/>
              </a:solidFill>
              <a:latin typeface="Times New Roman" panose="02020603050405020304" pitchFamily="18" charset="0"/>
              <a:cs typeface="Times New Roman" panose="02020603050405020304" pitchFamily="18" charset="0"/>
            </a:endParaRPr>
          </a:p>
          <a:p>
            <a:pPr marL="342900" indent="-342900">
              <a:buFontTx/>
              <a:buAutoNum type="alphaUcPeriod"/>
              <a:defRPr/>
            </a:pPr>
            <a:r>
              <a:rPr lang="en-US" altLang="zh-CN" sz="2600" b="1">
                <a:solidFill>
                  <a:schemeClr val="tx1"/>
                </a:solidFill>
                <a:latin typeface="Times New Roman" panose="02020603050405020304" pitchFamily="18" charset="0"/>
                <a:cs typeface="Times New Roman" panose="02020603050405020304" pitchFamily="18" charset="0"/>
              </a:rPr>
              <a:t>By listing data            B. By describing scene</a:t>
            </a:r>
            <a:endParaRPr lang="en-US" altLang="zh-CN" sz="2600" b="1">
              <a:solidFill>
                <a:schemeClr val="tx1"/>
              </a:solidFill>
              <a:latin typeface="Times New Roman" panose="02020603050405020304" pitchFamily="18" charset="0"/>
              <a:cs typeface="Times New Roman" panose="02020603050405020304" pitchFamily="18" charset="0"/>
            </a:endParaRPr>
          </a:p>
          <a:p>
            <a:pPr marL="342900" indent="-342900">
              <a:defRPr/>
            </a:pPr>
            <a:r>
              <a:rPr lang="en-US" altLang="zh-CN" sz="2600" b="1">
                <a:solidFill>
                  <a:schemeClr val="tx1"/>
                </a:solidFill>
                <a:latin typeface="Times New Roman" panose="02020603050405020304" pitchFamily="18" charset="0"/>
                <a:cs typeface="Times New Roman" panose="02020603050405020304" pitchFamily="18" charset="0"/>
              </a:rPr>
              <a:t>C. By giving examples    D. By comparing opinions.</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41987" name="Line 6"/>
          <p:cNvSpPr>
            <a:spLocks noChangeShapeType="1"/>
          </p:cNvSpPr>
          <p:nvPr/>
        </p:nvSpPr>
        <p:spPr bwMode="auto">
          <a:xfrm flipV="1">
            <a:off x="4883150" y="361950"/>
            <a:ext cx="947738" cy="811213"/>
          </a:xfrm>
          <a:prstGeom prst="line">
            <a:avLst/>
          </a:prstGeom>
          <a:noFill/>
          <a:ln w="9525">
            <a:solidFill>
              <a:schemeClr val="tx1"/>
            </a:solidFill>
            <a:round/>
            <a:tailEnd type="triangle" w="med" len="med"/>
          </a:ln>
        </p:spPr>
        <p:txBody>
          <a:bodyPr/>
          <a:lstStyle/>
          <a:p>
            <a:endParaRPr lang="zh-CN" altLang="en-US"/>
          </a:p>
        </p:txBody>
      </p:sp>
      <p:sp>
        <p:nvSpPr>
          <p:cNvPr id="41988" name="Text Box 7"/>
          <p:cNvSpPr txBox="1">
            <a:spLocks noChangeArrowheads="1"/>
          </p:cNvSpPr>
          <p:nvPr/>
        </p:nvSpPr>
        <p:spPr bwMode="auto">
          <a:xfrm>
            <a:off x="5830888" y="71438"/>
            <a:ext cx="1897062" cy="581025"/>
          </a:xfrm>
          <a:prstGeom prst="rect">
            <a:avLst/>
          </a:prstGeom>
          <a:noFill/>
          <a:ln w="9525">
            <a:noFill/>
            <a:miter lim="800000"/>
          </a:ln>
        </p:spPr>
        <p:txBody>
          <a:bodyPr>
            <a:spAutoFit/>
          </a:bodyPr>
          <a:lstStyle/>
          <a:p>
            <a:pPr>
              <a:spcBef>
                <a:spcPct val="50000"/>
              </a:spcBef>
            </a:pPr>
            <a:r>
              <a:rPr lang="en-US" altLang="zh-CN" sz="3200"/>
              <a:t>point</a:t>
            </a:r>
            <a:endParaRPr lang="en-US" altLang="zh-CN" sz="3200"/>
          </a:p>
        </p:txBody>
      </p:sp>
      <p:sp>
        <p:nvSpPr>
          <p:cNvPr id="18" name="星形: 五角 20"/>
          <p:cNvSpPr/>
          <p:nvPr/>
        </p:nvSpPr>
        <p:spPr>
          <a:xfrm>
            <a:off x="1176338" y="5332413"/>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4)">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1987"/>
                                        </p:tgtEl>
                                        <p:attrNameLst>
                                          <p:attrName>style.visibility</p:attrName>
                                        </p:attrNameLst>
                                      </p:cBhvr>
                                      <p:to>
                                        <p:strVal val="visible"/>
                                      </p:to>
                                    </p:set>
                                    <p:animEffect transition="in" filter="blinds(horizontal)">
                                      <p:cBhvr>
                                        <p:cTn id="18" dur="500"/>
                                        <p:tgtEl>
                                          <p:spTgt spid="41987"/>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41988"/>
                                        </p:tgtEl>
                                        <p:attrNameLst>
                                          <p:attrName>style.visibility</p:attrName>
                                        </p:attrNameLst>
                                      </p:cBhvr>
                                      <p:to>
                                        <p:strVal val="visible"/>
                                      </p:to>
                                    </p:set>
                                    <p:anim calcmode="lin" valueType="num">
                                      <p:cBhvr>
                                        <p:cTn id="23" dur="1000" fill="hold"/>
                                        <p:tgtEl>
                                          <p:spTgt spid="41988"/>
                                        </p:tgtEl>
                                        <p:attrNameLst>
                                          <p:attrName>ppt_x</p:attrName>
                                        </p:attrNameLst>
                                      </p:cBhvr>
                                      <p:tavLst>
                                        <p:tav tm="0">
                                          <p:val>
                                            <p:strVal val="#ppt_x-.2"/>
                                          </p:val>
                                        </p:tav>
                                        <p:tav tm="100000">
                                          <p:val>
                                            <p:strVal val="#ppt_x"/>
                                          </p:val>
                                        </p:tav>
                                      </p:tavLst>
                                    </p:anim>
                                    <p:anim calcmode="lin" valueType="num">
                                      <p:cBhvr>
                                        <p:cTn id="24" dur="1000" fill="hold"/>
                                        <p:tgtEl>
                                          <p:spTgt spid="4198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bwMode="auto">
          <a:xfrm>
            <a:off x="514350" y="1168400"/>
            <a:ext cx="10972800" cy="1143000"/>
          </a:xfrm>
          <a:prstGeom prst="rect">
            <a:avLst/>
          </a:prstGeom>
          <a:noFill/>
          <a:ln>
            <a:miter lim="800000"/>
          </a:ln>
        </p:spPr>
        <p:txBody>
          <a:bodyPr/>
          <a:lstStyle/>
          <a:p>
            <a:pPr eaLnBrk="1" hangingPunct="1"/>
            <a:r>
              <a:rPr lang="en-US" altLang="zh-CN" b="1">
                <a:ea typeface="宋体" panose="02010600030101010101" pitchFamily="2" charset="-122"/>
              </a:rPr>
              <a:t>3.</a:t>
            </a:r>
            <a:r>
              <a:rPr lang="zh-CN" altLang="en-US" b="1">
                <a:ea typeface="宋体" panose="02010600030101010101" pitchFamily="2" charset="-122"/>
              </a:rPr>
              <a:t>读主旨</a:t>
            </a:r>
            <a:endParaRPr lang="zh-CN" altLang="en-US" b="1">
              <a:ea typeface="宋体" panose="02010600030101010101" pitchFamily="2" charset="-122"/>
            </a:endParaRPr>
          </a:p>
        </p:txBody>
      </p:sp>
      <p:sp>
        <p:nvSpPr>
          <p:cNvPr id="4" name="文本框 3"/>
          <p:cNvSpPr txBox="1"/>
          <p:nvPr/>
        </p:nvSpPr>
        <p:spPr>
          <a:xfrm>
            <a:off x="2886075" y="522288"/>
            <a:ext cx="8791575" cy="2473325"/>
          </a:xfrm>
          <a:prstGeom prst="rect">
            <a:avLst/>
          </a:prstGeom>
          <a:solidFill>
            <a:schemeClr val="accent3">
              <a:lumMod val="20000"/>
              <a:lumOff val="80000"/>
            </a:schemeClr>
          </a:solidFill>
        </p:spPr>
        <p:txBody>
          <a:bodyPr>
            <a:spAutoFit/>
          </a:bodyPr>
          <a:lstStyle/>
          <a:p>
            <a:pPr>
              <a:defRPr/>
            </a:pPr>
            <a:r>
              <a:rPr lang="en-US" altLang="zh-CN" sz="2400" dirty="0">
                <a:latin typeface="Lingoes Unicode"/>
                <a:ea typeface="Lingoes Unicode"/>
                <a:cs typeface="Lingoes Unicode"/>
              </a:rPr>
              <a:t> </a:t>
            </a:r>
            <a:r>
              <a:rPr lang="zh-CN" altLang="en-US" sz="2400"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2020</a:t>
            </a:r>
            <a:r>
              <a:rPr lang="zh-CN" altLang="en-US" sz="2400" dirty="0">
                <a:latin typeface="Arial" panose="020B0604020202020204" pitchFamily="34" charset="0"/>
                <a:ea typeface="宋体" panose="02010600030101010101" pitchFamily="2" charset="-122"/>
              </a:rPr>
              <a:t>年</a:t>
            </a:r>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月浙江）</a:t>
            </a:r>
            <a:r>
              <a:rPr lang="en-US" altLang="zh-CN" sz="2600" b="1" dirty="0">
                <a:latin typeface="Lingoes Unicode"/>
                <a:ea typeface="Lingoes Unicode"/>
                <a:cs typeface="Lingoes Unicode"/>
              </a:rPr>
              <a:t> </a:t>
            </a:r>
            <a:r>
              <a:rPr lang="en-US" altLang="zh-CN" sz="2600" dirty="0">
                <a:latin typeface="Times New Roman" panose="02020603050405020304" pitchFamily="18" charset="0"/>
                <a:ea typeface="宋体" panose="02010600030101010101" pitchFamily="2" charset="-122"/>
              </a:rPr>
              <a:t>Today’s world is not an easy adjustment for young adults. A key skill set for success is persistence (</a:t>
            </a:r>
            <a:r>
              <a:rPr lang="zh-CN" altLang="en-US" sz="2600" dirty="0">
                <a:latin typeface="Times New Roman" panose="02020603050405020304" pitchFamily="18" charset="0"/>
                <a:ea typeface="宋体" panose="02010600030101010101" pitchFamily="2" charset="-122"/>
              </a:rPr>
              <a:t>毅力</a:t>
            </a:r>
            <a:r>
              <a:rPr lang="en-US" altLang="zh-CN" sz="2600" dirty="0">
                <a:latin typeface="Times New Roman" panose="02020603050405020304" pitchFamily="18" charset="0"/>
                <a:ea typeface="宋体" panose="02010600030101010101" pitchFamily="2" charset="-122"/>
              </a:rPr>
              <a:t>)</a:t>
            </a:r>
            <a:r>
              <a:rPr lang="zh-CN" altLang="en-US"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a characteristic that researchers say is heavily influenced by fathers. Researchers from Brigham Young University discovered that fathers are in a unique position to help their adolescent children learn persistence.</a:t>
            </a:r>
            <a:endParaRPr lang="en-US" altLang="zh-CN" sz="2600" dirty="0">
              <a:latin typeface="Times New Roman" panose="02020603050405020304" pitchFamily="18" charset="0"/>
              <a:ea typeface="宋体" panose="02010600030101010101" pitchFamily="2" charset="-122"/>
            </a:endParaRPr>
          </a:p>
        </p:txBody>
      </p:sp>
      <p:sp>
        <p:nvSpPr>
          <p:cNvPr id="2" name="矩形 1"/>
          <p:cNvSpPr/>
          <p:nvPr/>
        </p:nvSpPr>
        <p:spPr>
          <a:xfrm>
            <a:off x="1423988" y="3259138"/>
            <a:ext cx="8612187" cy="202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30. Which of the following is the best title for the text?</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A. Three Characteristics of Authoritative Fathers</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B. Key Skills for Young Adults to Succeed in Future</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C. Children Tend to Learn Determination from Father</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D. Family Relationship Influences School Performance</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18" name="星形: 五角 20"/>
          <p:cNvSpPr/>
          <p:nvPr/>
        </p:nvSpPr>
        <p:spPr>
          <a:xfrm>
            <a:off x="1573213" y="4405313"/>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41989" name="Text Box 8"/>
          <p:cNvSpPr txBox="1">
            <a:spLocks noChangeArrowheads="1"/>
          </p:cNvSpPr>
          <p:nvPr/>
        </p:nvSpPr>
        <p:spPr bwMode="auto">
          <a:xfrm>
            <a:off x="1423988" y="5591175"/>
            <a:ext cx="7661275" cy="641350"/>
          </a:xfrm>
          <a:prstGeom prst="rect">
            <a:avLst/>
          </a:prstGeom>
          <a:noFill/>
          <a:ln w="9525">
            <a:noFill/>
            <a:miter lim="800000"/>
          </a:ln>
        </p:spPr>
        <p:txBody>
          <a:bodyPr>
            <a:spAutoFit/>
          </a:bodyPr>
          <a:lstStyle/>
          <a:p>
            <a:pPr>
              <a:spcBef>
                <a:spcPct val="50000"/>
              </a:spcBef>
            </a:pPr>
            <a:r>
              <a:rPr lang="zh-CN" altLang="en-US" b="1"/>
              <a:t>本文为研究类说明文，往往第一段呈现</a:t>
            </a:r>
            <a:r>
              <a:rPr lang="zh-CN" altLang="en-US" b="1">
                <a:solidFill>
                  <a:srgbClr val="FF0000"/>
                </a:solidFill>
              </a:rPr>
              <a:t>研究结论</a:t>
            </a:r>
            <a:r>
              <a:rPr lang="zh-CN" altLang="en-US" b="1"/>
              <a:t>（本文中心），</a:t>
            </a:r>
            <a:r>
              <a:rPr lang="zh-CN" altLang="en-US" b="1">
                <a:solidFill>
                  <a:srgbClr val="C00000"/>
                </a:solidFill>
              </a:rPr>
              <a:t>标题选择</a:t>
            </a:r>
            <a:r>
              <a:rPr lang="zh-CN" altLang="en-US" b="1"/>
              <a:t>和</a:t>
            </a:r>
            <a:r>
              <a:rPr lang="zh-CN" altLang="en-US" b="1">
                <a:solidFill>
                  <a:srgbClr val="C00000"/>
                </a:solidFill>
              </a:rPr>
              <a:t>主旨大意题</a:t>
            </a:r>
            <a:r>
              <a:rPr lang="zh-CN" altLang="en-US" b="1"/>
              <a:t>往往都与此有关。</a:t>
            </a:r>
            <a:endParaRPr lang="zh-CN" altLang="en-US" b="1"/>
          </a:p>
        </p:txBody>
      </p:sp>
      <p:pic>
        <p:nvPicPr>
          <p:cNvPr id="43015" name="Picture 7"/>
          <p:cNvPicPr>
            <a:picLocks noChangeAspect="1" noChangeArrowheads="1"/>
          </p:cNvPicPr>
          <p:nvPr/>
        </p:nvPicPr>
        <p:blipFill>
          <a:blip r:embed="rId1"/>
          <a:srcRect/>
          <a:stretch>
            <a:fillRect/>
          </a:stretch>
        </p:blipFill>
        <p:spPr bwMode="auto">
          <a:xfrm>
            <a:off x="8669338" y="1423988"/>
            <a:ext cx="2598737" cy="374650"/>
          </a:xfrm>
          <a:prstGeom prst="rect">
            <a:avLst/>
          </a:prstGeom>
          <a:noFill/>
          <a:ln w="9525">
            <a:noFill/>
            <a:miter lim="800000"/>
            <a:headEnd/>
            <a:tailEnd/>
          </a:ln>
        </p:spPr>
      </p:pic>
      <p:pic>
        <p:nvPicPr>
          <p:cNvPr id="43016" name="Picture 7"/>
          <p:cNvPicPr>
            <a:picLocks noChangeAspect="1" noChangeArrowheads="1"/>
          </p:cNvPicPr>
          <p:nvPr/>
        </p:nvPicPr>
        <p:blipFill>
          <a:blip r:embed="rId1"/>
          <a:srcRect/>
          <a:stretch>
            <a:fillRect/>
          </a:stretch>
        </p:blipFill>
        <p:spPr bwMode="auto">
          <a:xfrm>
            <a:off x="8966200" y="1016000"/>
            <a:ext cx="1866900" cy="42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80">
                                          <p:stCondLst>
                                            <p:cond delay="0"/>
                                          </p:stCondLst>
                                        </p:cTn>
                                        <p:tgtEl>
                                          <p:spTgt spid="18"/>
                                        </p:tgtEl>
                                      </p:cBhvr>
                                    </p:animEffect>
                                    <p:anim calcmode="lin" valueType="num">
                                      <p:cBhvr>
                                        <p:cTn id="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 dur="26">
                                          <p:stCondLst>
                                            <p:cond delay="650"/>
                                          </p:stCondLst>
                                        </p:cTn>
                                        <p:tgtEl>
                                          <p:spTgt spid="18"/>
                                        </p:tgtEl>
                                      </p:cBhvr>
                                      <p:to x="100000" y="60000"/>
                                    </p:animScale>
                                    <p:animScale>
                                      <p:cBhvr>
                                        <p:cTn id="20" dur="166" decel="50000">
                                          <p:stCondLst>
                                            <p:cond delay="676"/>
                                          </p:stCondLst>
                                        </p:cTn>
                                        <p:tgtEl>
                                          <p:spTgt spid="18"/>
                                        </p:tgtEl>
                                      </p:cBhvr>
                                      <p:to x="100000" y="100000"/>
                                    </p:animScale>
                                    <p:animScale>
                                      <p:cBhvr>
                                        <p:cTn id="21" dur="26">
                                          <p:stCondLst>
                                            <p:cond delay="1312"/>
                                          </p:stCondLst>
                                        </p:cTn>
                                        <p:tgtEl>
                                          <p:spTgt spid="18"/>
                                        </p:tgtEl>
                                      </p:cBhvr>
                                      <p:to x="100000" y="80000"/>
                                    </p:animScale>
                                    <p:animScale>
                                      <p:cBhvr>
                                        <p:cTn id="22" dur="166" decel="50000">
                                          <p:stCondLst>
                                            <p:cond delay="1338"/>
                                          </p:stCondLst>
                                        </p:cTn>
                                        <p:tgtEl>
                                          <p:spTgt spid="18"/>
                                        </p:tgtEl>
                                      </p:cBhvr>
                                      <p:to x="100000" y="100000"/>
                                    </p:animScale>
                                    <p:animScale>
                                      <p:cBhvr>
                                        <p:cTn id="23" dur="26">
                                          <p:stCondLst>
                                            <p:cond delay="1642"/>
                                          </p:stCondLst>
                                        </p:cTn>
                                        <p:tgtEl>
                                          <p:spTgt spid="18"/>
                                        </p:tgtEl>
                                      </p:cBhvr>
                                      <p:to x="100000" y="90000"/>
                                    </p:animScale>
                                    <p:animScale>
                                      <p:cBhvr>
                                        <p:cTn id="24" dur="166" decel="50000">
                                          <p:stCondLst>
                                            <p:cond delay="1668"/>
                                          </p:stCondLst>
                                        </p:cTn>
                                        <p:tgtEl>
                                          <p:spTgt spid="18"/>
                                        </p:tgtEl>
                                      </p:cBhvr>
                                      <p:to x="100000" y="100000"/>
                                    </p:animScale>
                                    <p:animScale>
                                      <p:cBhvr>
                                        <p:cTn id="25" dur="26">
                                          <p:stCondLst>
                                            <p:cond delay="1808"/>
                                          </p:stCondLst>
                                        </p:cTn>
                                        <p:tgtEl>
                                          <p:spTgt spid="18"/>
                                        </p:tgtEl>
                                      </p:cBhvr>
                                      <p:to x="100000" y="95000"/>
                                    </p:animScale>
                                    <p:animScale>
                                      <p:cBhvr>
                                        <p:cTn id="26" dur="166" decel="50000">
                                          <p:stCondLst>
                                            <p:cond delay="1834"/>
                                          </p:stCondLst>
                                        </p:cTn>
                                        <p:tgtEl>
                                          <p:spTgt spid="1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3015"/>
                                        </p:tgtEl>
                                        <p:attrNameLst>
                                          <p:attrName>style.visibility</p:attrName>
                                        </p:attrNameLst>
                                      </p:cBhvr>
                                      <p:to>
                                        <p:strVal val="visible"/>
                                      </p:to>
                                    </p:set>
                                    <p:animEffect transition="in" filter="checkerboard(across)">
                                      <p:cBhvr>
                                        <p:cTn id="31" dur="500"/>
                                        <p:tgtEl>
                                          <p:spTgt spid="43015"/>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3016"/>
                                        </p:tgtEl>
                                        <p:attrNameLst>
                                          <p:attrName>style.visibility</p:attrName>
                                        </p:attrNameLst>
                                      </p:cBhvr>
                                      <p:to>
                                        <p:strVal val="visible"/>
                                      </p:to>
                                    </p:set>
                                    <p:animEffect transition="in" filter="checkerboard(across)">
                                      <p:cBhvr>
                                        <p:cTn id="36" dur="500"/>
                                        <p:tgtEl>
                                          <p:spTgt spid="4301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3016"/>
                                        </p:tgtEl>
                                        <p:attrNameLst>
                                          <p:attrName>style.visibility</p:attrName>
                                        </p:attrNameLst>
                                      </p:cBhvr>
                                      <p:to>
                                        <p:strVal val="visible"/>
                                      </p:to>
                                    </p:set>
                                    <p:animEffect transition="in" filter="wipe(down)">
                                      <p:cBhvr>
                                        <p:cTn id="41" dur="580">
                                          <p:stCondLst>
                                            <p:cond delay="0"/>
                                          </p:stCondLst>
                                        </p:cTn>
                                        <p:tgtEl>
                                          <p:spTgt spid="43016"/>
                                        </p:tgtEl>
                                      </p:cBhvr>
                                    </p:animEffect>
                                    <p:anim calcmode="lin" valueType="num">
                                      <p:cBhvr>
                                        <p:cTn id="42" dur="1822" tmFilter="0,0; 0.14,0.36; 0.43,0.73; 0.71,0.91; 1.0,1.0">
                                          <p:stCondLst>
                                            <p:cond delay="0"/>
                                          </p:stCondLst>
                                        </p:cTn>
                                        <p:tgtEl>
                                          <p:spTgt spid="4301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301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301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301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3016"/>
                                        </p:tgtEl>
                                        <p:attrNameLst>
                                          <p:attrName>ppt_y</p:attrName>
                                        </p:attrNameLst>
                                      </p:cBhvr>
                                      <p:tavLst>
                                        <p:tav tm="0" fmla="#ppt_y-sin(pi*$)/81">
                                          <p:val>
                                            <p:fltVal val="0"/>
                                          </p:val>
                                        </p:tav>
                                        <p:tav tm="100000">
                                          <p:val>
                                            <p:fltVal val="1"/>
                                          </p:val>
                                        </p:tav>
                                      </p:tavLst>
                                    </p:anim>
                                    <p:animScale>
                                      <p:cBhvr>
                                        <p:cTn id="47" dur="26">
                                          <p:stCondLst>
                                            <p:cond delay="650"/>
                                          </p:stCondLst>
                                        </p:cTn>
                                        <p:tgtEl>
                                          <p:spTgt spid="43016"/>
                                        </p:tgtEl>
                                      </p:cBhvr>
                                      <p:to x="100000" y="60000"/>
                                    </p:animScale>
                                    <p:animScale>
                                      <p:cBhvr>
                                        <p:cTn id="48" dur="166" decel="50000">
                                          <p:stCondLst>
                                            <p:cond delay="676"/>
                                          </p:stCondLst>
                                        </p:cTn>
                                        <p:tgtEl>
                                          <p:spTgt spid="43016"/>
                                        </p:tgtEl>
                                      </p:cBhvr>
                                      <p:to x="100000" y="100000"/>
                                    </p:animScale>
                                    <p:animScale>
                                      <p:cBhvr>
                                        <p:cTn id="49" dur="26">
                                          <p:stCondLst>
                                            <p:cond delay="1312"/>
                                          </p:stCondLst>
                                        </p:cTn>
                                        <p:tgtEl>
                                          <p:spTgt spid="43016"/>
                                        </p:tgtEl>
                                      </p:cBhvr>
                                      <p:to x="100000" y="80000"/>
                                    </p:animScale>
                                    <p:animScale>
                                      <p:cBhvr>
                                        <p:cTn id="50" dur="166" decel="50000">
                                          <p:stCondLst>
                                            <p:cond delay="1338"/>
                                          </p:stCondLst>
                                        </p:cTn>
                                        <p:tgtEl>
                                          <p:spTgt spid="43016"/>
                                        </p:tgtEl>
                                      </p:cBhvr>
                                      <p:to x="100000" y="100000"/>
                                    </p:animScale>
                                    <p:animScale>
                                      <p:cBhvr>
                                        <p:cTn id="51" dur="26">
                                          <p:stCondLst>
                                            <p:cond delay="1642"/>
                                          </p:stCondLst>
                                        </p:cTn>
                                        <p:tgtEl>
                                          <p:spTgt spid="43016"/>
                                        </p:tgtEl>
                                      </p:cBhvr>
                                      <p:to x="100000" y="90000"/>
                                    </p:animScale>
                                    <p:animScale>
                                      <p:cBhvr>
                                        <p:cTn id="52" dur="166" decel="50000">
                                          <p:stCondLst>
                                            <p:cond delay="1668"/>
                                          </p:stCondLst>
                                        </p:cTn>
                                        <p:tgtEl>
                                          <p:spTgt spid="43016"/>
                                        </p:tgtEl>
                                      </p:cBhvr>
                                      <p:to x="100000" y="100000"/>
                                    </p:animScale>
                                    <p:animScale>
                                      <p:cBhvr>
                                        <p:cTn id="53" dur="26">
                                          <p:stCondLst>
                                            <p:cond delay="1808"/>
                                          </p:stCondLst>
                                        </p:cTn>
                                        <p:tgtEl>
                                          <p:spTgt spid="43016"/>
                                        </p:tgtEl>
                                      </p:cBhvr>
                                      <p:to x="100000" y="95000"/>
                                    </p:animScale>
                                    <p:animScale>
                                      <p:cBhvr>
                                        <p:cTn id="54" dur="166" decel="50000">
                                          <p:stCondLst>
                                            <p:cond delay="1834"/>
                                          </p:stCondLst>
                                        </p:cTn>
                                        <p:tgtEl>
                                          <p:spTgt spid="4301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43015"/>
                                        </p:tgtEl>
                                        <p:attrNameLst>
                                          <p:attrName>style.visibility</p:attrName>
                                        </p:attrNameLst>
                                      </p:cBhvr>
                                      <p:to>
                                        <p:strVal val="visible"/>
                                      </p:to>
                                    </p:set>
                                    <p:animEffect transition="in" filter="box(in)">
                                      <p:cBhvr>
                                        <p:cTn id="59"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bwMode="auto">
          <a:xfrm>
            <a:off x="1504950" y="571500"/>
            <a:ext cx="10972800" cy="1143000"/>
          </a:xfrm>
          <a:prstGeom prst="rect">
            <a:avLst/>
          </a:prstGeom>
          <a:noFill/>
          <a:ln>
            <a:miter lim="800000"/>
          </a:ln>
        </p:spPr>
        <p:txBody>
          <a:bodyPr/>
          <a:lstStyle/>
          <a:p>
            <a:r>
              <a:rPr lang="zh-CN" altLang="en-US">
                <a:ea typeface="宋体" panose="02010600030101010101" pitchFamily="2" charset="-122"/>
              </a:rPr>
              <a:t>主旨的构成</a:t>
            </a:r>
            <a:endParaRPr lang="zh-CN" altLang="en-US">
              <a:ea typeface="宋体" panose="02010600030101010101" pitchFamily="2" charset="-122"/>
            </a:endParaRPr>
          </a:p>
        </p:txBody>
      </p:sp>
      <p:sp>
        <p:nvSpPr>
          <p:cNvPr id="43010"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sz="4000">
                <a:ea typeface="宋体" panose="02010600030101010101" pitchFamily="2" charset="-122"/>
              </a:rPr>
              <a:t>主旨</a:t>
            </a:r>
            <a:r>
              <a:rPr lang="en-US" altLang="zh-CN" sz="4000">
                <a:ea typeface="宋体" panose="02010600030101010101" pitchFamily="2" charset="-122"/>
              </a:rPr>
              <a:t>=</a:t>
            </a:r>
            <a:r>
              <a:rPr lang="zh-CN" altLang="en-US" sz="4000">
                <a:ea typeface="宋体" panose="02010600030101010101" pitchFamily="2" charset="-122"/>
              </a:rPr>
              <a:t>主题对象</a:t>
            </a:r>
            <a:r>
              <a:rPr lang="en-US" altLang="zh-CN" sz="4000">
                <a:ea typeface="宋体" panose="02010600030101010101" pitchFamily="2" charset="-122"/>
              </a:rPr>
              <a:t>+</a:t>
            </a:r>
            <a:r>
              <a:rPr lang="zh-CN" altLang="en-US" sz="4000">
                <a:ea typeface="宋体" panose="02010600030101010101" pitchFamily="2" charset="-122"/>
              </a:rPr>
              <a:t>文章重心</a:t>
            </a:r>
            <a:r>
              <a:rPr lang="en-US" altLang="zh-CN" sz="4000">
                <a:ea typeface="宋体" panose="02010600030101010101" pitchFamily="2" charset="-122"/>
              </a:rPr>
              <a:t>+</a:t>
            </a:r>
            <a:r>
              <a:rPr lang="zh-CN" altLang="en-US" sz="4000">
                <a:ea typeface="宋体" panose="02010600030101010101" pitchFamily="2" charset="-122"/>
              </a:rPr>
              <a:t>作者感情基调</a:t>
            </a:r>
            <a:endParaRPr lang="zh-CN" altLang="en-US" sz="4000">
              <a:ea typeface="宋体" panose="02010600030101010101" pitchFamily="2" charset="-122"/>
            </a:endParaRPr>
          </a:p>
        </p:txBody>
      </p:sp>
      <p:sp>
        <p:nvSpPr>
          <p:cNvPr id="43011" name="AutoShape 4"/>
          <p:cNvSpPr>
            <a:spLocks noChangeArrowheads="1"/>
          </p:cNvSpPr>
          <p:nvPr/>
        </p:nvSpPr>
        <p:spPr bwMode="auto">
          <a:xfrm>
            <a:off x="2554288" y="3001963"/>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43012" name="AutoShape 5"/>
          <p:cNvSpPr>
            <a:spLocks noChangeArrowheads="1"/>
          </p:cNvSpPr>
          <p:nvPr/>
        </p:nvSpPr>
        <p:spPr bwMode="auto">
          <a:xfrm>
            <a:off x="5324475" y="3028950"/>
            <a:ext cx="484188"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43013" name="AutoShape 6"/>
          <p:cNvSpPr>
            <a:spLocks noChangeArrowheads="1"/>
          </p:cNvSpPr>
          <p:nvPr/>
        </p:nvSpPr>
        <p:spPr bwMode="auto">
          <a:xfrm>
            <a:off x="8523288" y="2986088"/>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43014" name="Text Box 7"/>
          <p:cNvSpPr txBox="1">
            <a:spLocks noChangeArrowheads="1"/>
          </p:cNvSpPr>
          <p:nvPr/>
        </p:nvSpPr>
        <p:spPr bwMode="auto">
          <a:xfrm>
            <a:off x="2354263" y="4267200"/>
            <a:ext cx="1846262" cy="519113"/>
          </a:xfrm>
          <a:prstGeom prst="rect">
            <a:avLst/>
          </a:prstGeom>
          <a:noFill/>
          <a:ln w="9525">
            <a:noFill/>
            <a:miter lim="800000"/>
          </a:ln>
        </p:spPr>
        <p:txBody>
          <a:bodyPr>
            <a:spAutoFit/>
          </a:bodyPr>
          <a:lstStyle/>
          <a:p>
            <a:pPr>
              <a:spcBef>
                <a:spcPct val="50000"/>
              </a:spcBef>
            </a:pPr>
            <a:r>
              <a:rPr lang="zh-CN" altLang="en-US" sz="2800"/>
              <a:t>开篇</a:t>
            </a:r>
            <a:endParaRPr lang="zh-CN" altLang="en-US" sz="2800"/>
          </a:p>
        </p:txBody>
      </p:sp>
      <p:sp>
        <p:nvSpPr>
          <p:cNvPr id="43015" name="Text Box 8"/>
          <p:cNvSpPr txBox="1">
            <a:spLocks noChangeArrowheads="1"/>
          </p:cNvSpPr>
          <p:nvPr/>
        </p:nvSpPr>
        <p:spPr bwMode="auto">
          <a:xfrm>
            <a:off x="4710113" y="4302125"/>
            <a:ext cx="2105025" cy="519113"/>
          </a:xfrm>
          <a:prstGeom prst="rect">
            <a:avLst/>
          </a:prstGeom>
          <a:noFill/>
          <a:ln w="9525">
            <a:noFill/>
            <a:miter lim="800000"/>
          </a:ln>
        </p:spPr>
        <p:txBody>
          <a:bodyPr>
            <a:spAutoFit/>
          </a:bodyPr>
          <a:lstStyle/>
          <a:p>
            <a:pPr>
              <a:spcBef>
                <a:spcPct val="50000"/>
              </a:spcBef>
            </a:pPr>
            <a:r>
              <a:rPr lang="zh-CN" altLang="en-US" sz="2800"/>
              <a:t>各段分论点</a:t>
            </a:r>
            <a:endParaRPr lang="zh-CN" altLang="en-US" sz="2800"/>
          </a:p>
        </p:txBody>
      </p:sp>
      <p:sp>
        <p:nvSpPr>
          <p:cNvPr id="43016" name="Text Box 10"/>
          <p:cNvSpPr txBox="1">
            <a:spLocks noChangeArrowheads="1"/>
          </p:cNvSpPr>
          <p:nvPr/>
        </p:nvSpPr>
        <p:spPr bwMode="auto">
          <a:xfrm>
            <a:off x="7954963" y="4302125"/>
            <a:ext cx="2105025" cy="523875"/>
          </a:xfrm>
          <a:prstGeom prst="rect">
            <a:avLst/>
          </a:prstGeom>
          <a:noFill/>
          <a:ln w="9525">
            <a:noFill/>
            <a:miter lim="800000"/>
          </a:ln>
        </p:spPr>
        <p:txBody>
          <a:bodyPr>
            <a:spAutoFit/>
          </a:bodyPr>
          <a:lstStyle/>
          <a:p>
            <a:pPr>
              <a:spcBef>
                <a:spcPct val="50000"/>
              </a:spcBef>
            </a:pPr>
            <a:r>
              <a:rPr lang="zh-CN" altLang="en-US" sz="2800"/>
              <a:t>开篇、结尾</a:t>
            </a:r>
            <a:endParaRPr lang="zh-CN" alt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bwMode="auto">
          <a:xfrm>
            <a:off x="1133475" y="1465263"/>
            <a:ext cx="10972800" cy="1143000"/>
          </a:xfrm>
          <a:prstGeom prst="rect">
            <a:avLst/>
          </a:prstGeom>
          <a:noFill/>
          <a:ln>
            <a:miter lim="800000"/>
          </a:ln>
        </p:spPr>
        <p:txBody>
          <a:bodyPr/>
          <a:lstStyle/>
          <a:p>
            <a:r>
              <a:rPr lang="zh-CN" altLang="en-US">
                <a:ea typeface="宋体" panose="02010600030101010101" pitchFamily="2" charset="-122"/>
              </a:rPr>
              <a:t>总体原则：结构式阅读，重点抓开篇</a:t>
            </a:r>
            <a:endParaRPr lang="zh-CN" altLang="en-US">
              <a:ea typeface="宋体" panose="02010600030101010101" pitchFamily="2" charset="-122"/>
            </a:endParaRPr>
          </a:p>
        </p:txBody>
      </p:sp>
      <p:sp>
        <p:nvSpPr>
          <p:cNvPr id="45058" name="Rectangle 3"/>
          <p:cNvSpPr>
            <a:spLocks noGrp="1" noChangeArrowheads="1"/>
          </p:cNvSpPr>
          <p:nvPr>
            <p:ph type="body" idx="4294967295"/>
          </p:nvPr>
        </p:nvSpPr>
        <p:spPr bwMode="auto">
          <a:xfrm>
            <a:off x="1209675" y="1314450"/>
            <a:ext cx="10972800" cy="4525963"/>
          </a:xfrm>
          <a:prstGeom prst="rect">
            <a:avLst/>
          </a:prstGeom>
          <a:ln>
            <a:miter lim="800000"/>
          </a:ln>
        </p:spPr>
        <p:txBody>
          <a:bodyPr/>
          <a:lstStyle/>
          <a:p>
            <a:pPr>
              <a:buFont typeface="Arial" panose="020B0604020202020204" pitchFamily="34" charset="0"/>
              <a:buChar char="•"/>
              <a:defRPr/>
            </a:pPr>
            <a:endParaRPr lang="en-US" altLang="zh-CN" dirty="0">
              <a:ea typeface="宋体" panose="02010600030101010101" pitchFamily="2" charset="-122"/>
            </a:endParaRPr>
          </a:p>
          <a:p>
            <a:pPr>
              <a:buFont typeface="Arial" panose="020B0604020202020204" pitchFamily="34" charset="0"/>
              <a:buChar char="•"/>
              <a:defRPr/>
            </a:pPr>
            <a:endParaRPr lang="en-US" altLang="zh-CN" dirty="0">
              <a:ea typeface="宋体" panose="02010600030101010101" pitchFamily="2" charset="-122"/>
            </a:endParaRPr>
          </a:p>
          <a:p>
            <a:pPr>
              <a:buFont typeface="Arial" panose="020B0604020202020204" pitchFamily="34" charset="0"/>
              <a:buChar char="•"/>
              <a:defRPr/>
            </a:pPr>
            <a:endParaRPr lang="en-US" altLang="zh-CN" dirty="0">
              <a:ea typeface="宋体" panose="02010600030101010101" pitchFamily="2" charset="-122"/>
            </a:endParaRPr>
          </a:p>
          <a:p>
            <a:pPr>
              <a:buFont typeface="Arial" panose="020B0604020202020204" pitchFamily="34" charset="0"/>
              <a:buChar char="•"/>
              <a:defRPr/>
            </a:pPr>
            <a:r>
              <a:rPr lang="en-US" altLang="zh-CN" dirty="0">
                <a:ea typeface="宋体" panose="02010600030101010101" pitchFamily="2" charset="-122"/>
              </a:rPr>
              <a:t>PS</a:t>
            </a:r>
            <a:r>
              <a:rPr lang="zh-CN" altLang="en-US" dirty="0">
                <a:ea typeface="宋体" panose="02010600030101010101" pitchFamily="2" charset="-122"/>
              </a:rPr>
              <a:t>： 开篇的主旨段大多数是第一段，</a:t>
            </a:r>
            <a:endParaRPr lang="en-US" altLang="zh-CN" dirty="0">
              <a:ea typeface="宋体" panose="02010600030101010101" pitchFamily="2" charset="-122"/>
            </a:endParaRPr>
          </a:p>
          <a:p>
            <a:pPr marL="0" indent="0">
              <a:buFont typeface="Arial" panose="020B0604020202020204" pitchFamily="34" charset="0"/>
              <a:buNone/>
              <a:defRPr/>
            </a:pPr>
            <a:r>
              <a:rPr lang="en-US" altLang="zh-CN" dirty="0">
                <a:ea typeface="宋体" panose="02010600030101010101" pitchFamily="2" charset="-122"/>
              </a:rPr>
              <a:t>           </a:t>
            </a:r>
            <a:r>
              <a:rPr lang="zh-CN" altLang="en-US" dirty="0">
                <a:ea typeface="宋体" panose="02010600030101010101" pitchFamily="2" charset="-122"/>
              </a:rPr>
              <a:t>段落较多的文章也有可能是二、三段。</a:t>
            </a:r>
            <a:endParaRPr lang="zh-CN" altLang="en-US" dirty="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6500" y="4495800"/>
            <a:ext cx="8680450" cy="1979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24. What can be a suitable title for the text?</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A. Sleepless? Get Out of Bed.				</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B. Advice on Sleeping Problems.</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C. Avoiding Chronic Insomnia.				</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D. Taking a Nap During the Day.</a:t>
            </a:r>
            <a:endParaRPr lang="en-US" altLang="zh-CN" sz="2400">
              <a:solidFill>
                <a:schemeClr val="tx1"/>
              </a:solidFill>
              <a:latin typeface="Arial" panose="020B0604020202020204" pitchFamily="34" charset="0"/>
              <a:ea typeface="宋体" panose="02010600030101010101" pitchFamily="2" charset="-122"/>
            </a:endParaRPr>
          </a:p>
          <a:p>
            <a:pPr>
              <a:defRPr/>
            </a:pPr>
            <a:endParaRPr lang="en-US" altLang="zh-CN" sz="2400" b="1">
              <a:solidFill>
                <a:schemeClr val="tx1"/>
              </a:solidFill>
              <a:latin typeface="Times New Roman" panose="02020603050405020304" pitchFamily="18" charset="0"/>
              <a:cs typeface="Times New Roman" panose="02020603050405020304" pitchFamily="18" charset="0"/>
            </a:endParaRPr>
          </a:p>
        </p:txBody>
      </p:sp>
      <p:sp>
        <p:nvSpPr>
          <p:cNvPr id="45058" name="Rectangle 3"/>
          <p:cNvSpPr>
            <a:spLocks noGrp="1" noChangeArrowheads="1"/>
          </p:cNvSpPr>
          <p:nvPr>
            <p:ph type="body" idx="4294967295"/>
          </p:nvPr>
        </p:nvSpPr>
        <p:spPr bwMode="auto">
          <a:xfrm>
            <a:off x="714375" y="442913"/>
            <a:ext cx="10972800" cy="4525962"/>
          </a:xfrm>
          <a:prstGeom prst="rect">
            <a:avLst/>
          </a:prstGeom>
          <a:noFill/>
          <a:ln>
            <a:miter lim="800000"/>
          </a:ln>
        </p:spPr>
        <p:txBody>
          <a:bodyPr/>
          <a:lstStyle/>
          <a:p>
            <a:r>
              <a:rPr lang="en-US" altLang="zh-CN" sz="2400">
                <a:ea typeface="宋体" panose="02010600030101010101" pitchFamily="2" charset="-122"/>
              </a:rPr>
              <a:t>     A new study from the University of Pennsylvania School of Medicine suggests that getting out of bed when you can</a:t>
            </a:r>
            <a:r>
              <a:rPr lang="en-US" altLang="zh-CN" sz="2400">
                <a:latin typeface="Arial" panose="020B0604020202020204" pitchFamily="34" charset="0"/>
                <a:ea typeface="宋体" panose="02010600030101010101" pitchFamily="2" charset="-122"/>
              </a:rPr>
              <a:t>’</a:t>
            </a:r>
            <a:r>
              <a:rPr lang="en-US" altLang="zh-CN" sz="2400">
                <a:ea typeface="宋体" panose="02010600030101010101" pitchFamily="2" charset="-122"/>
              </a:rPr>
              <a:t>t sleep might prevent your sleepless night from becoming chronic insomnia (</a:t>
            </a:r>
            <a:r>
              <a:rPr lang="zh-CN" altLang="en-US" sz="2400">
                <a:ea typeface="宋体" panose="02010600030101010101" pitchFamily="2" charset="-122"/>
              </a:rPr>
              <a:t>慢性失眠</a:t>
            </a:r>
            <a:r>
              <a:rPr lang="en-US" altLang="zh-CN" sz="2400">
                <a:ea typeface="宋体" panose="02010600030101010101" pitchFamily="2" charset="-122"/>
              </a:rPr>
              <a:t>).</a:t>
            </a:r>
            <a:endParaRPr lang="en-US" altLang="zh-CN" sz="2400">
              <a:ea typeface="宋体" panose="02010600030101010101" pitchFamily="2" charset="-122"/>
            </a:endParaRPr>
          </a:p>
          <a:p>
            <a:r>
              <a:rPr lang="en-US" altLang="zh-CN" sz="2400">
                <a:ea typeface="宋体" panose="02010600030101010101" pitchFamily="2" charset="-122"/>
              </a:rPr>
              <a:t>      After monitoring the sleep habits of 416 participants for one year, researchers found that night owls who restricted their time in bed were more likely to</a:t>
            </a:r>
            <a:r>
              <a:rPr lang="en-US" altLang="zh-CN" sz="2400">
                <a:latin typeface="Arial" panose="020B0604020202020204" pitchFamily="34" charset="0"/>
                <a:ea typeface="宋体" panose="02010600030101010101" pitchFamily="2" charset="-122"/>
              </a:rPr>
              <a:t>…</a:t>
            </a:r>
            <a:endParaRPr lang="en-US" altLang="zh-CN" sz="2400">
              <a:ea typeface="宋体" panose="02010600030101010101" pitchFamily="2" charset="-122"/>
            </a:endParaRPr>
          </a:p>
          <a:p>
            <a:r>
              <a:rPr lang="en-US" altLang="zh-CN" sz="2400">
                <a:ea typeface="宋体" panose="02010600030101010101" pitchFamily="2" charset="-122"/>
              </a:rPr>
              <a:t>      While this advice may seem counterintuitive at first, it makes sense once you understand what causes your sleeplessness</a:t>
            </a:r>
            <a:r>
              <a:rPr lang="en-US" altLang="zh-CN" sz="2400">
                <a:latin typeface="Arial" panose="020B0604020202020204" pitchFamily="34" charset="0"/>
                <a:ea typeface="宋体" panose="02010600030101010101" pitchFamily="2" charset="-122"/>
              </a:rPr>
              <a:t>…</a:t>
            </a:r>
            <a:endParaRPr lang="en-US" altLang="zh-CN" sz="2400">
              <a:ea typeface="宋体" panose="02010600030101010101" pitchFamily="2" charset="-122"/>
            </a:endParaRPr>
          </a:p>
          <a:p>
            <a:r>
              <a:rPr lang="en-US" altLang="zh-CN" sz="2400">
                <a:ea typeface="宋体" panose="02010600030101010101" pitchFamily="2" charset="-122"/>
              </a:rPr>
              <a:t>      So if you</a:t>
            </a:r>
            <a:r>
              <a:rPr lang="en-US" altLang="zh-CN" sz="2400">
                <a:latin typeface="Arial" panose="020B0604020202020204" pitchFamily="34" charset="0"/>
                <a:ea typeface="宋体" panose="02010600030101010101" pitchFamily="2" charset="-122"/>
              </a:rPr>
              <a:t>’</a:t>
            </a:r>
            <a:r>
              <a:rPr lang="en-US" altLang="zh-CN" sz="2400">
                <a:ea typeface="宋体" panose="02010600030101010101" pitchFamily="2" charset="-122"/>
              </a:rPr>
              <a:t>re struggling to fall asleep at night, try getting out of bed and using that time</a:t>
            </a:r>
            <a:r>
              <a:rPr lang="en-US" altLang="zh-CN" sz="2400">
                <a:latin typeface="Arial" panose="020B0604020202020204" pitchFamily="34" charset="0"/>
                <a:ea typeface="宋体" panose="02010600030101010101" pitchFamily="2" charset="-122"/>
              </a:rPr>
              <a:t>…</a:t>
            </a:r>
            <a:endParaRPr lang="en-US" altLang="zh-CN" sz="2400">
              <a:ea typeface="宋体" panose="02010600030101010101" pitchFamily="2" charset="-122"/>
            </a:endParaRPr>
          </a:p>
          <a:p>
            <a:endParaRPr lang="zh-CN" altLang="en-US" sz="2400">
              <a:ea typeface="宋体" panose="02010600030101010101" pitchFamily="2" charset="-122"/>
            </a:endParaRPr>
          </a:p>
        </p:txBody>
      </p:sp>
      <p:pic>
        <p:nvPicPr>
          <p:cNvPr id="46082" name="Picture 5"/>
          <p:cNvPicPr>
            <a:picLocks noChangeAspect="1" noChangeArrowheads="1"/>
          </p:cNvPicPr>
          <p:nvPr/>
        </p:nvPicPr>
        <p:blipFill>
          <a:blip r:embed="rId1"/>
          <a:srcRect/>
          <a:stretch>
            <a:fillRect/>
          </a:stretch>
        </p:blipFill>
        <p:spPr bwMode="auto">
          <a:xfrm>
            <a:off x="2535238" y="4903788"/>
            <a:ext cx="485775" cy="447675"/>
          </a:xfrm>
          <a:prstGeom prst="rect">
            <a:avLst/>
          </a:prstGeom>
          <a:noFill/>
          <a:ln w="9525">
            <a:noFill/>
            <a:miter lim="800000"/>
            <a:headEnd/>
            <a:tailEnd/>
          </a:ln>
        </p:spPr>
      </p:pic>
      <p:pic>
        <p:nvPicPr>
          <p:cNvPr id="46083" name="Picture 6"/>
          <p:cNvPicPr>
            <a:picLocks noChangeAspect="1" noChangeArrowheads="1"/>
          </p:cNvPicPr>
          <p:nvPr/>
        </p:nvPicPr>
        <p:blipFill>
          <a:blip r:embed="rId2"/>
          <a:srcRect/>
          <a:stretch>
            <a:fillRect/>
          </a:stretch>
        </p:blipFill>
        <p:spPr bwMode="auto">
          <a:xfrm>
            <a:off x="8769350" y="762000"/>
            <a:ext cx="2111375" cy="438150"/>
          </a:xfrm>
          <a:prstGeom prst="rect">
            <a:avLst/>
          </a:prstGeom>
          <a:noFill/>
          <a:ln w="9525">
            <a:noFill/>
            <a:miter lim="800000"/>
            <a:headEnd/>
            <a:tailEnd/>
          </a:ln>
        </p:spPr>
      </p:pic>
      <p:pic>
        <p:nvPicPr>
          <p:cNvPr id="46084" name="Picture 7"/>
          <p:cNvPicPr>
            <a:picLocks noChangeAspect="1" noChangeArrowheads="1"/>
          </p:cNvPicPr>
          <p:nvPr/>
        </p:nvPicPr>
        <p:blipFill>
          <a:blip r:embed="rId2"/>
          <a:srcRect/>
          <a:stretch>
            <a:fillRect/>
          </a:stretch>
        </p:blipFill>
        <p:spPr bwMode="auto">
          <a:xfrm>
            <a:off x="4030663" y="762000"/>
            <a:ext cx="2989262" cy="438150"/>
          </a:xfrm>
          <a:prstGeom prst="rect">
            <a:avLst/>
          </a:prstGeom>
          <a:noFill/>
          <a:ln w="9525">
            <a:noFill/>
            <a:miter lim="800000"/>
            <a:headEnd/>
            <a:tailEnd/>
          </a:ln>
        </p:spPr>
      </p:pic>
      <p:pic>
        <p:nvPicPr>
          <p:cNvPr id="46085" name="Picture 8"/>
          <p:cNvPicPr>
            <a:picLocks noChangeAspect="1" noChangeArrowheads="1"/>
          </p:cNvPicPr>
          <p:nvPr/>
        </p:nvPicPr>
        <p:blipFill>
          <a:blip r:embed="rId3"/>
          <a:srcRect/>
          <a:stretch>
            <a:fillRect/>
          </a:stretch>
        </p:blipFill>
        <p:spPr bwMode="auto">
          <a:xfrm>
            <a:off x="2971800" y="4910138"/>
            <a:ext cx="1585913" cy="514350"/>
          </a:xfrm>
          <a:prstGeom prst="rect">
            <a:avLst/>
          </a:prstGeom>
          <a:noFill/>
          <a:ln w="9525">
            <a:noFill/>
            <a:miter lim="800000"/>
            <a:headEnd/>
            <a:tailEnd/>
          </a:ln>
        </p:spPr>
      </p:pic>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wipe(down)">
                                      <p:cBhvr>
                                        <p:cTn id="12" dur="580">
                                          <p:stCondLst>
                                            <p:cond delay="0"/>
                                          </p:stCondLst>
                                        </p:cTn>
                                        <p:tgtEl>
                                          <p:spTgt spid="46084"/>
                                        </p:tgtEl>
                                      </p:cBhvr>
                                    </p:animEffect>
                                    <p:anim calcmode="lin" valueType="num">
                                      <p:cBhvr>
                                        <p:cTn id="13" dur="1822" tmFilter="0,0; 0.14,0.36; 0.43,0.73; 0.71,0.91; 1.0,1.0">
                                          <p:stCondLst>
                                            <p:cond delay="0"/>
                                          </p:stCondLst>
                                        </p:cTn>
                                        <p:tgtEl>
                                          <p:spTgt spid="4608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608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608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608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6084"/>
                                        </p:tgtEl>
                                        <p:attrNameLst>
                                          <p:attrName>ppt_y</p:attrName>
                                        </p:attrNameLst>
                                      </p:cBhvr>
                                      <p:tavLst>
                                        <p:tav tm="0" fmla="#ppt_y-sin(pi*$)/81">
                                          <p:val>
                                            <p:fltVal val="0"/>
                                          </p:val>
                                        </p:tav>
                                        <p:tav tm="100000">
                                          <p:val>
                                            <p:fltVal val="1"/>
                                          </p:val>
                                        </p:tav>
                                      </p:tavLst>
                                    </p:anim>
                                    <p:animScale>
                                      <p:cBhvr>
                                        <p:cTn id="18" dur="26">
                                          <p:stCondLst>
                                            <p:cond delay="650"/>
                                          </p:stCondLst>
                                        </p:cTn>
                                        <p:tgtEl>
                                          <p:spTgt spid="46084"/>
                                        </p:tgtEl>
                                      </p:cBhvr>
                                      <p:to x="100000" y="60000"/>
                                    </p:animScale>
                                    <p:animScale>
                                      <p:cBhvr>
                                        <p:cTn id="19" dur="166" decel="50000">
                                          <p:stCondLst>
                                            <p:cond delay="676"/>
                                          </p:stCondLst>
                                        </p:cTn>
                                        <p:tgtEl>
                                          <p:spTgt spid="46084"/>
                                        </p:tgtEl>
                                      </p:cBhvr>
                                      <p:to x="100000" y="100000"/>
                                    </p:animScale>
                                    <p:animScale>
                                      <p:cBhvr>
                                        <p:cTn id="20" dur="26">
                                          <p:stCondLst>
                                            <p:cond delay="1312"/>
                                          </p:stCondLst>
                                        </p:cTn>
                                        <p:tgtEl>
                                          <p:spTgt spid="46084"/>
                                        </p:tgtEl>
                                      </p:cBhvr>
                                      <p:to x="100000" y="80000"/>
                                    </p:animScale>
                                    <p:animScale>
                                      <p:cBhvr>
                                        <p:cTn id="21" dur="166" decel="50000">
                                          <p:stCondLst>
                                            <p:cond delay="1338"/>
                                          </p:stCondLst>
                                        </p:cTn>
                                        <p:tgtEl>
                                          <p:spTgt spid="46084"/>
                                        </p:tgtEl>
                                      </p:cBhvr>
                                      <p:to x="100000" y="100000"/>
                                    </p:animScale>
                                    <p:animScale>
                                      <p:cBhvr>
                                        <p:cTn id="22" dur="26">
                                          <p:stCondLst>
                                            <p:cond delay="1642"/>
                                          </p:stCondLst>
                                        </p:cTn>
                                        <p:tgtEl>
                                          <p:spTgt spid="46084"/>
                                        </p:tgtEl>
                                      </p:cBhvr>
                                      <p:to x="100000" y="90000"/>
                                    </p:animScale>
                                    <p:animScale>
                                      <p:cBhvr>
                                        <p:cTn id="23" dur="166" decel="50000">
                                          <p:stCondLst>
                                            <p:cond delay="1668"/>
                                          </p:stCondLst>
                                        </p:cTn>
                                        <p:tgtEl>
                                          <p:spTgt spid="46084"/>
                                        </p:tgtEl>
                                      </p:cBhvr>
                                      <p:to x="100000" y="100000"/>
                                    </p:animScale>
                                    <p:animScale>
                                      <p:cBhvr>
                                        <p:cTn id="24" dur="26">
                                          <p:stCondLst>
                                            <p:cond delay="1808"/>
                                          </p:stCondLst>
                                        </p:cTn>
                                        <p:tgtEl>
                                          <p:spTgt spid="46084"/>
                                        </p:tgtEl>
                                      </p:cBhvr>
                                      <p:to x="100000" y="95000"/>
                                    </p:animScale>
                                    <p:animScale>
                                      <p:cBhvr>
                                        <p:cTn id="25" dur="166" decel="50000">
                                          <p:stCondLst>
                                            <p:cond delay="1834"/>
                                          </p:stCondLst>
                                        </p:cTn>
                                        <p:tgtEl>
                                          <p:spTgt spid="4608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6083"/>
                                        </p:tgtEl>
                                        <p:attrNameLst>
                                          <p:attrName>style.visibility</p:attrName>
                                        </p:attrNameLst>
                                      </p:cBhvr>
                                      <p:to>
                                        <p:strVal val="visible"/>
                                      </p:to>
                                    </p:set>
                                    <p:animEffect transition="in" filter="wipe(down)">
                                      <p:cBhvr>
                                        <p:cTn id="30" dur="580">
                                          <p:stCondLst>
                                            <p:cond delay="0"/>
                                          </p:stCondLst>
                                        </p:cTn>
                                        <p:tgtEl>
                                          <p:spTgt spid="46083"/>
                                        </p:tgtEl>
                                      </p:cBhvr>
                                    </p:animEffect>
                                    <p:anim calcmode="lin" valueType="num">
                                      <p:cBhvr>
                                        <p:cTn id="31" dur="1822" tmFilter="0,0; 0.14,0.36; 0.43,0.73; 0.71,0.91; 1.0,1.0">
                                          <p:stCondLst>
                                            <p:cond delay="0"/>
                                          </p:stCondLst>
                                        </p:cTn>
                                        <p:tgtEl>
                                          <p:spTgt spid="4608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608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608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608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6083"/>
                                        </p:tgtEl>
                                        <p:attrNameLst>
                                          <p:attrName>ppt_y</p:attrName>
                                        </p:attrNameLst>
                                      </p:cBhvr>
                                      <p:tavLst>
                                        <p:tav tm="0" fmla="#ppt_y-sin(pi*$)/81">
                                          <p:val>
                                            <p:fltVal val="0"/>
                                          </p:val>
                                        </p:tav>
                                        <p:tav tm="100000">
                                          <p:val>
                                            <p:fltVal val="1"/>
                                          </p:val>
                                        </p:tav>
                                      </p:tavLst>
                                    </p:anim>
                                    <p:animScale>
                                      <p:cBhvr>
                                        <p:cTn id="36" dur="26">
                                          <p:stCondLst>
                                            <p:cond delay="650"/>
                                          </p:stCondLst>
                                        </p:cTn>
                                        <p:tgtEl>
                                          <p:spTgt spid="46083"/>
                                        </p:tgtEl>
                                      </p:cBhvr>
                                      <p:to x="100000" y="60000"/>
                                    </p:animScale>
                                    <p:animScale>
                                      <p:cBhvr>
                                        <p:cTn id="37" dur="166" decel="50000">
                                          <p:stCondLst>
                                            <p:cond delay="676"/>
                                          </p:stCondLst>
                                        </p:cTn>
                                        <p:tgtEl>
                                          <p:spTgt spid="46083"/>
                                        </p:tgtEl>
                                      </p:cBhvr>
                                      <p:to x="100000" y="100000"/>
                                    </p:animScale>
                                    <p:animScale>
                                      <p:cBhvr>
                                        <p:cTn id="38" dur="26">
                                          <p:stCondLst>
                                            <p:cond delay="1312"/>
                                          </p:stCondLst>
                                        </p:cTn>
                                        <p:tgtEl>
                                          <p:spTgt spid="46083"/>
                                        </p:tgtEl>
                                      </p:cBhvr>
                                      <p:to x="100000" y="80000"/>
                                    </p:animScale>
                                    <p:animScale>
                                      <p:cBhvr>
                                        <p:cTn id="39" dur="166" decel="50000">
                                          <p:stCondLst>
                                            <p:cond delay="1338"/>
                                          </p:stCondLst>
                                        </p:cTn>
                                        <p:tgtEl>
                                          <p:spTgt spid="46083"/>
                                        </p:tgtEl>
                                      </p:cBhvr>
                                      <p:to x="100000" y="100000"/>
                                    </p:animScale>
                                    <p:animScale>
                                      <p:cBhvr>
                                        <p:cTn id="40" dur="26">
                                          <p:stCondLst>
                                            <p:cond delay="1642"/>
                                          </p:stCondLst>
                                        </p:cTn>
                                        <p:tgtEl>
                                          <p:spTgt spid="46083"/>
                                        </p:tgtEl>
                                      </p:cBhvr>
                                      <p:to x="100000" y="90000"/>
                                    </p:animScale>
                                    <p:animScale>
                                      <p:cBhvr>
                                        <p:cTn id="41" dur="166" decel="50000">
                                          <p:stCondLst>
                                            <p:cond delay="1668"/>
                                          </p:stCondLst>
                                        </p:cTn>
                                        <p:tgtEl>
                                          <p:spTgt spid="46083"/>
                                        </p:tgtEl>
                                      </p:cBhvr>
                                      <p:to x="100000" y="100000"/>
                                    </p:animScale>
                                    <p:animScale>
                                      <p:cBhvr>
                                        <p:cTn id="42" dur="26">
                                          <p:stCondLst>
                                            <p:cond delay="1808"/>
                                          </p:stCondLst>
                                        </p:cTn>
                                        <p:tgtEl>
                                          <p:spTgt spid="46083"/>
                                        </p:tgtEl>
                                      </p:cBhvr>
                                      <p:to x="100000" y="95000"/>
                                    </p:animScale>
                                    <p:animScale>
                                      <p:cBhvr>
                                        <p:cTn id="43" dur="166" decel="50000">
                                          <p:stCondLst>
                                            <p:cond delay="1834"/>
                                          </p:stCondLst>
                                        </p:cTn>
                                        <p:tgtEl>
                                          <p:spTgt spid="4608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46085"/>
                                        </p:tgtEl>
                                        <p:attrNameLst>
                                          <p:attrName>style.visibility</p:attrName>
                                        </p:attrNameLst>
                                      </p:cBhvr>
                                      <p:to>
                                        <p:strVal val="visible"/>
                                      </p:to>
                                    </p:set>
                                    <p:anim calcmode="lin" valueType="num">
                                      <p:cBhvr>
                                        <p:cTn id="48" dur="1000" fill="hold"/>
                                        <p:tgtEl>
                                          <p:spTgt spid="46085"/>
                                        </p:tgtEl>
                                        <p:attrNameLst>
                                          <p:attrName>ppt_x</p:attrName>
                                        </p:attrNameLst>
                                      </p:cBhvr>
                                      <p:tavLst>
                                        <p:tav tm="0">
                                          <p:val>
                                            <p:strVal val="#ppt_x-.2"/>
                                          </p:val>
                                        </p:tav>
                                        <p:tav tm="100000">
                                          <p:val>
                                            <p:strVal val="#ppt_x"/>
                                          </p:val>
                                        </p:tav>
                                      </p:tavLst>
                                    </p:anim>
                                    <p:anim calcmode="lin" valueType="num">
                                      <p:cBhvr>
                                        <p:cTn id="49" dur="1000" fill="hold"/>
                                        <p:tgtEl>
                                          <p:spTgt spid="4608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1047750" y="966788"/>
            <a:ext cx="9274175" cy="3267075"/>
          </a:xfrm>
          <a:prstGeom prst="rect">
            <a:avLst/>
          </a:prstGeom>
          <a:noFill/>
          <a:ln w="9525">
            <a:noFill/>
            <a:miter lim="800000"/>
          </a:ln>
        </p:spPr>
        <p:txBody>
          <a:bodyPr>
            <a:spAutoFit/>
          </a:bodyPr>
          <a:lstStyle/>
          <a:p>
            <a:pPr defTabSz="457200"/>
            <a:r>
              <a:rPr lang="en-US" altLang="zh-CN" sz="2600">
                <a:latin typeface="Times New Roman" panose="02020603050405020304" pitchFamily="18" charset="0"/>
                <a:cs typeface="Times New Roman" panose="02020603050405020304" pitchFamily="18" charset="0"/>
              </a:rPr>
              <a:t>      (2020</a:t>
            </a:r>
            <a:r>
              <a:rPr lang="zh-CN" altLang="en-US" sz="2600">
                <a:latin typeface="Times New Roman" panose="02020603050405020304" pitchFamily="18" charset="0"/>
                <a:cs typeface="Times New Roman" panose="02020603050405020304" pitchFamily="18" charset="0"/>
              </a:rPr>
              <a:t>年</a:t>
            </a:r>
            <a:r>
              <a:rPr lang="en-US" altLang="zh-CN" sz="2600">
                <a:latin typeface="Times New Roman" panose="02020603050405020304" pitchFamily="18" charset="0"/>
                <a:cs typeface="Times New Roman" panose="02020603050405020304" pitchFamily="18" charset="0"/>
              </a:rPr>
              <a:t>7</a:t>
            </a:r>
            <a:r>
              <a:rPr lang="zh-CN" altLang="en-US" sz="2600">
                <a:latin typeface="Times New Roman" panose="02020603050405020304" pitchFamily="18" charset="0"/>
                <a:cs typeface="Times New Roman" panose="02020603050405020304" pitchFamily="18" charset="0"/>
              </a:rPr>
              <a:t>月浙江）</a:t>
            </a:r>
            <a:r>
              <a:rPr lang="en-US" altLang="zh-CN" sz="2600">
                <a:latin typeface="Times New Roman" panose="02020603050405020304" pitchFamily="18" charset="0"/>
                <a:cs typeface="Times New Roman" panose="02020603050405020304" pitchFamily="18" charset="0"/>
              </a:rPr>
              <a:t>For all of Bellevue's success, adaptive signals are not a cure-all for jammed roadways. Kevin Balke, a research engineer at the Texas A&amp;M University Transportation Institute, says that while smart lights can be particularly beneficial for some cities, others are so jammed that only a sharp reduction in the number of cars on the road will make a meaningful difference. “It's not going to fix everything, but adaptive signals have some benefits for smaller cities,” he says. </a:t>
            </a:r>
            <a:endParaRPr lang="en-US" altLang="zh-CN" sz="2600">
              <a:latin typeface="Times New Roman" panose="02020603050405020304" pitchFamily="18" charset="0"/>
              <a:cs typeface="Times New Roman" panose="02020603050405020304" pitchFamily="18" charset="0"/>
            </a:endParaRPr>
          </a:p>
        </p:txBody>
      </p:sp>
      <p:sp>
        <p:nvSpPr>
          <p:cNvPr id="6" name="直角三角形 5"/>
          <p:cNvSpPr/>
          <p:nvPr/>
        </p:nvSpPr>
        <p:spPr>
          <a:xfrm rot="5400000">
            <a:off x="331788" y="363537"/>
            <a:ext cx="984250" cy="92392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7" name="矩形 16"/>
          <p:cNvSpPr/>
          <p:nvPr/>
        </p:nvSpPr>
        <p:spPr>
          <a:xfrm>
            <a:off x="695325" y="4405313"/>
            <a:ext cx="10714038" cy="2041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600">
                <a:solidFill>
                  <a:schemeClr val="bg1"/>
                </a:solidFill>
                <a:latin typeface="Times New Roman" panose="02020603050405020304" pitchFamily="18" charset="0"/>
                <a:ea typeface="宋体" panose="02010600030101010101" pitchFamily="2" charset="-122"/>
                <a:cs typeface="Times New Roman" panose="02020603050405020304" pitchFamily="18" charset="0"/>
              </a:rPr>
              <a:t>26. </a:t>
            </a: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What does Kevin Balke say about adaptive signals?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 They work better on broad roads.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B. They should be used in other cities.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C. They have greatly reduced traffic on the road.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 They are less helpful in cities seriously jammed. </a:t>
            </a:r>
            <a:r>
              <a:rPr lang="en-US" altLang="zh-CN" sz="25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5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圆角矩形 16"/>
          <p:cNvSpPr/>
          <p:nvPr/>
        </p:nvSpPr>
        <p:spPr>
          <a:xfrm>
            <a:off x="2714625" y="4433888"/>
            <a:ext cx="1773238" cy="401637"/>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cxnSp>
        <p:nvCxnSpPr>
          <p:cNvPr id="11" name="直接箭头连接符 10"/>
          <p:cNvCxnSpPr>
            <a:stCxn id="8" idx="0"/>
            <a:endCxn id="12" idx="2"/>
          </p:cNvCxnSpPr>
          <p:nvPr/>
        </p:nvCxnSpPr>
        <p:spPr>
          <a:xfrm flipV="1">
            <a:off x="3602038" y="1844675"/>
            <a:ext cx="4803775" cy="2589213"/>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圆角矩形 16"/>
          <p:cNvSpPr/>
          <p:nvPr/>
        </p:nvSpPr>
        <p:spPr>
          <a:xfrm>
            <a:off x="7518400" y="1443038"/>
            <a:ext cx="1773238" cy="401637"/>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4" name="矩形 13"/>
          <p:cNvSpPr/>
          <p:nvPr/>
        </p:nvSpPr>
        <p:spPr>
          <a:xfrm>
            <a:off x="3155950" y="2613025"/>
            <a:ext cx="908050" cy="361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5" name="矩形 14"/>
          <p:cNvSpPr/>
          <p:nvPr/>
        </p:nvSpPr>
        <p:spPr>
          <a:xfrm>
            <a:off x="6731000" y="2665413"/>
            <a:ext cx="2981325" cy="3349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8" name="星形: 五角 20"/>
          <p:cNvSpPr/>
          <p:nvPr/>
        </p:nvSpPr>
        <p:spPr>
          <a:xfrm>
            <a:off x="809625" y="5961063"/>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2557463" y="6035675"/>
            <a:ext cx="1643062" cy="3635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46091" name="Text Box 23"/>
          <p:cNvSpPr txBox="1">
            <a:spLocks noChangeArrowheads="1"/>
          </p:cNvSpPr>
          <p:nvPr/>
        </p:nvSpPr>
        <p:spPr bwMode="auto">
          <a:xfrm>
            <a:off x="1397000" y="296863"/>
            <a:ext cx="2908300" cy="641350"/>
          </a:xfrm>
          <a:prstGeom prst="rect">
            <a:avLst/>
          </a:prstGeom>
          <a:noFill/>
          <a:ln w="9525">
            <a:noFill/>
            <a:miter lim="800000"/>
          </a:ln>
        </p:spPr>
        <p:txBody>
          <a:bodyPr>
            <a:spAutoFit/>
          </a:bodyPr>
          <a:lstStyle/>
          <a:p>
            <a:pPr>
              <a:spcBef>
                <a:spcPct val="50000"/>
              </a:spcBef>
            </a:pPr>
            <a:r>
              <a:rPr lang="en-US" altLang="zh-CN" sz="3600" b="1"/>
              <a:t>4.</a:t>
            </a:r>
            <a:r>
              <a:rPr lang="zh-CN" altLang="en-US" sz="3600" b="1"/>
              <a:t>读态度</a:t>
            </a:r>
            <a:endParaRPr lang="zh-CN" altLang="en-US" sz="3600" b="1"/>
          </a:p>
        </p:txBody>
      </p:sp>
      <p:sp>
        <p:nvSpPr>
          <p:cNvPr id="46093" name="Text Box 13"/>
          <p:cNvSpPr txBox="1">
            <a:spLocks noChangeArrowheads="1"/>
          </p:cNvSpPr>
          <p:nvPr/>
        </p:nvSpPr>
        <p:spPr bwMode="auto">
          <a:xfrm>
            <a:off x="8639175" y="5172075"/>
            <a:ext cx="2484438" cy="376238"/>
          </a:xfrm>
          <a:prstGeom prst="rect">
            <a:avLst/>
          </a:prstGeom>
          <a:noFill/>
          <a:ln w="9525">
            <a:solidFill>
              <a:srgbClr val="FF626C"/>
            </a:solidFill>
            <a:miter lim="800000"/>
          </a:ln>
        </p:spPr>
        <p:txBody>
          <a:bodyPr>
            <a:spAutoFit/>
          </a:bodyPr>
          <a:lstStyle/>
          <a:p>
            <a:pPr>
              <a:spcBef>
                <a:spcPct val="50000"/>
              </a:spcBef>
            </a:pPr>
            <a:r>
              <a:rPr lang="zh-CN" altLang="en-US" b="1"/>
              <a:t>正向态度 </a:t>
            </a:r>
            <a:r>
              <a:rPr lang="en-US" altLang="zh-CN" b="1"/>
              <a:t>or </a:t>
            </a:r>
            <a:r>
              <a:rPr lang="zh-CN" altLang="en-US" b="1"/>
              <a:t>负向态度</a:t>
            </a:r>
            <a:endParaRPr lang="zh-CN" altLang="en-US" b="1"/>
          </a:p>
        </p:txBody>
      </p:sp>
      <p:pic>
        <p:nvPicPr>
          <p:cNvPr id="2" name="图片 1" descr="水印"/>
          <p:cNvPicPr>
            <a:picLocks noChangeAspect="1"/>
          </p:cNvPicPr>
          <p:nvPr userDrawn="1"/>
        </p:nvPicPr>
        <p:blipFill>
          <a:blip r:embed="rId1"/>
          <a:stretch>
            <a:fillRect/>
          </a:stretch>
        </p:blipFill>
        <p:spPr>
          <a:xfrm>
            <a:off x="6915150" y="63500"/>
            <a:ext cx="5173345" cy="1674495"/>
          </a:xfrm>
          <a:prstGeom prst="rect">
            <a:avLst/>
          </a:prstGeom>
        </p:spPr>
      </p:pic>
    </p:spTree>
    <p:custDataLst>
      <p:tags r:id="rId2"/>
    </p:custDataLst>
  </p:cSld>
  <p:clrMapOvr>
    <a:masterClrMapping/>
  </p:clrMapOvr>
  <p:transition spd="slow" advTm="2424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ppt_x</p:attrName>
                                        </p:attrNameLst>
                                      </p:cBhvr>
                                      <p:tavLst>
                                        <p:tav tm="0">
                                          <p:val>
                                            <p:strVal val="#ppt_x-.2"/>
                                          </p:val>
                                        </p:tav>
                                        <p:tav tm="100000">
                                          <p:val>
                                            <p:strVal val="#ppt_x"/>
                                          </p:val>
                                        </p:tav>
                                      </p:tavLst>
                                    </p:anim>
                                    <p:anim calcmode="lin" valueType="num">
                                      <p:cBhvr>
                                        <p:cTn id="5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grpId="1"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heel(4)">
                                      <p:cBhvr>
                                        <p:cTn id="60" dur="2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1"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80">
                                          <p:stCondLst>
                                            <p:cond delay="0"/>
                                          </p:stCondLst>
                                        </p:cTn>
                                        <p:tgtEl>
                                          <p:spTgt spid="14"/>
                                        </p:tgtEl>
                                      </p:cBhvr>
                                    </p:animEffect>
                                    <p:anim calcmode="lin" valueType="num">
                                      <p:cBhvr>
                                        <p:cTn id="6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1" dur="26">
                                          <p:stCondLst>
                                            <p:cond delay="650"/>
                                          </p:stCondLst>
                                        </p:cTn>
                                        <p:tgtEl>
                                          <p:spTgt spid="14"/>
                                        </p:tgtEl>
                                      </p:cBhvr>
                                      <p:to x="100000" y="60000"/>
                                    </p:animScale>
                                    <p:animScale>
                                      <p:cBhvr>
                                        <p:cTn id="72" dur="166" decel="50000">
                                          <p:stCondLst>
                                            <p:cond delay="676"/>
                                          </p:stCondLst>
                                        </p:cTn>
                                        <p:tgtEl>
                                          <p:spTgt spid="14"/>
                                        </p:tgtEl>
                                      </p:cBhvr>
                                      <p:to x="100000" y="100000"/>
                                    </p:animScale>
                                    <p:animScale>
                                      <p:cBhvr>
                                        <p:cTn id="73" dur="26">
                                          <p:stCondLst>
                                            <p:cond delay="1312"/>
                                          </p:stCondLst>
                                        </p:cTn>
                                        <p:tgtEl>
                                          <p:spTgt spid="14"/>
                                        </p:tgtEl>
                                      </p:cBhvr>
                                      <p:to x="100000" y="80000"/>
                                    </p:animScale>
                                    <p:animScale>
                                      <p:cBhvr>
                                        <p:cTn id="74" dur="166" decel="50000">
                                          <p:stCondLst>
                                            <p:cond delay="1338"/>
                                          </p:stCondLst>
                                        </p:cTn>
                                        <p:tgtEl>
                                          <p:spTgt spid="14"/>
                                        </p:tgtEl>
                                      </p:cBhvr>
                                      <p:to x="100000" y="100000"/>
                                    </p:animScale>
                                    <p:animScale>
                                      <p:cBhvr>
                                        <p:cTn id="75" dur="26">
                                          <p:stCondLst>
                                            <p:cond delay="1642"/>
                                          </p:stCondLst>
                                        </p:cTn>
                                        <p:tgtEl>
                                          <p:spTgt spid="14"/>
                                        </p:tgtEl>
                                      </p:cBhvr>
                                      <p:to x="100000" y="90000"/>
                                    </p:animScale>
                                    <p:animScale>
                                      <p:cBhvr>
                                        <p:cTn id="76" dur="166" decel="50000">
                                          <p:stCondLst>
                                            <p:cond delay="1668"/>
                                          </p:stCondLst>
                                        </p:cTn>
                                        <p:tgtEl>
                                          <p:spTgt spid="14"/>
                                        </p:tgtEl>
                                      </p:cBhvr>
                                      <p:to x="100000" y="100000"/>
                                    </p:animScale>
                                    <p:animScale>
                                      <p:cBhvr>
                                        <p:cTn id="77" dur="26">
                                          <p:stCondLst>
                                            <p:cond delay="1808"/>
                                          </p:stCondLst>
                                        </p:cTn>
                                        <p:tgtEl>
                                          <p:spTgt spid="14"/>
                                        </p:tgtEl>
                                      </p:cBhvr>
                                      <p:to x="100000" y="95000"/>
                                    </p:animScale>
                                    <p:animScale>
                                      <p:cBhvr>
                                        <p:cTn id="78" dur="166" decel="50000">
                                          <p:stCondLst>
                                            <p:cond delay="1834"/>
                                          </p:stCondLst>
                                        </p:cTn>
                                        <p:tgtEl>
                                          <p:spTgt spid="14"/>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1" presetClass="entr" presetSubtype="4" fill="hold" grpId="1"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4)">
                                      <p:cBhvr>
                                        <p:cTn id="83" dur="20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1" nodeType="click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1000" fill="hold"/>
                                        <p:tgtEl>
                                          <p:spTgt spid="9"/>
                                        </p:tgtEl>
                                        <p:attrNameLst>
                                          <p:attrName>ppt_x</p:attrName>
                                        </p:attrNameLst>
                                      </p:cBhvr>
                                      <p:tavLst>
                                        <p:tav tm="0">
                                          <p:val>
                                            <p:strVal val="#ppt_x-.2"/>
                                          </p:val>
                                        </p:tav>
                                        <p:tav tm="100000">
                                          <p:val>
                                            <p:strVal val="#ppt_x"/>
                                          </p:val>
                                        </p:tav>
                                      </p:tavLst>
                                    </p:anim>
                                    <p:anim calcmode="lin" valueType="num">
                                      <p:cBhvr>
                                        <p:cTn id="8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0" dur="10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6" fill="hold" grpId="0" nodeType="clickEffect">
                                  <p:stCondLst>
                                    <p:cond delay="0"/>
                                  </p:stCondLst>
                                  <p:childTnLst>
                                    <p:set>
                                      <p:cBhvr>
                                        <p:cTn id="94" dur="1" fill="hold">
                                          <p:stCondLst>
                                            <p:cond delay="0"/>
                                          </p:stCondLst>
                                        </p:cTn>
                                        <p:tgtEl>
                                          <p:spTgt spid="46093"/>
                                        </p:tgtEl>
                                        <p:attrNameLst>
                                          <p:attrName>style.visibility</p:attrName>
                                        </p:attrNameLst>
                                      </p:cBhvr>
                                      <p:to>
                                        <p:strVal val="visible"/>
                                      </p:to>
                                    </p:set>
                                    <p:animEffect transition="in" filter="barn(inHorizontal)">
                                      <p:cBhvr>
                                        <p:cTn id="95" dur="5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P spid="8" grpId="1" animBg="1"/>
      <p:bldP spid="12" grpId="0" animBg="1"/>
      <p:bldP spid="12" grpId="1" animBg="1"/>
      <p:bldP spid="14" grpId="0" animBg="1"/>
      <p:bldP spid="14" grpId="1" animBg="1"/>
      <p:bldP spid="15" grpId="0" animBg="1"/>
      <p:bldP spid="15" grpId="1" animBg="1"/>
      <p:bldP spid="9" grpId="0" bldLvl="0" animBg="1"/>
      <p:bldP spid="9" grpId="1" animBg="1"/>
      <p:bldP spid="4609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Oval 7"/>
          <p:cNvSpPr>
            <a:spLocks noChangeArrowheads="1"/>
          </p:cNvSpPr>
          <p:nvPr/>
        </p:nvSpPr>
        <p:spPr bwMode="auto">
          <a:xfrm>
            <a:off x="1514475" y="5513388"/>
            <a:ext cx="341313" cy="477837"/>
          </a:xfrm>
          <a:prstGeom prst="ellipse">
            <a:avLst/>
          </a:prstGeom>
          <a:solidFill>
            <a:schemeClr val="bg1"/>
          </a:solidFill>
          <a:ln w="9525">
            <a:solidFill>
              <a:srgbClr val="FF0000"/>
            </a:solidFill>
            <a:round/>
          </a:ln>
        </p:spPr>
        <p:txBody>
          <a:bodyPr wrap="none" anchor="ctr"/>
          <a:lstStyle/>
          <a:p>
            <a:endParaRPr lang="zh-CN" altLang="en-US"/>
          </a:p>
        </p:txBody>
      </p:sp>
      <p:sp>
        <p:nvSpPr>
          <p:cNvPr id="17" name="矩形 16"/>
          <p:cNvSpPr/>
          <p:nvPr/>
        </p:nvSpPr>
        <p:spPr>
          <a:xfrm>
            <a:off x="952500" y="4284663"/>
            <a:ext cx="10714038" cy="2041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a:solidFill>
                  <a:schemeClr val="tx1"/>
                </a:solidFill>
                <a:latin typeface="Arial" panose="020B0604020202020204" pitchFamily="34" charset="0"/>
                <a:ea typeface="宋体" panose="02010600030101010101" pitchFamily="2" charset="-122"/>
              </a:rPr>
              <a:t>【</a:t>
            </a:r>
            <a:r>
              <a:rPr lang="zh-CN" altLang="en-US" sz="2400">
                <a:solidFill>
                  <a:schemeClr val="tx1"/>
                </a:solidFill>
                <a:latin typeface="Arial" panose="020B0604020202020204" pitchFamily="34" charset="0"/>
                <a:ea typeface="宋体" panose="02010600030101010101" pitchFamily="2" charset="-122"/>
              </a:rPr>
              <a:t>小题</a:t>
            </a:r>
            <a:r>
              <a:rPr lang="en-US" altLang="zh-CN" sz="2400">
                <a:solidFill>
                  <a:schemeClr val="tx1"/>
                </a:solidFill>
                <a:latin typeface="Arial" panose="020B0604020202020204" pitchFamily="34" charset="0"/>
                <a:ea typeface="宋体" panose="02010600030101010101" pitchFamily="2" charset="-122"/>
              </a:rPr>
              <a:t>1】What’s special about Lamborghini Aventador SVJ? </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A</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offers two gas engines.              B</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is an all-electric SUV.</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C</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uses lightweight materials          D</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has the most challenging circuit.</a:t>
            </a:r>
            <a:endParaRPr lang="zh-CN" altLang="en-US" sz="2400">
              <a:solidFill>
                <a:schemeClr val="tx1"/>
              </a:solidFill>
              <a:latin typeface="Arial" panose="020B0604020202020204" pitchFamily="34" charset="0"/>
              <a:ea typeface="宋体" panose="02010600030101010101" pitchFamily="2" charset="-122"/>
            </a:endParaRPr>
          </a:p>
        </p:txBody>
      </p:sp>
      <p:sp>
        <p:nvSpPr>
          <p:cNvPr id="47107"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pPr eaLnBrk="1" hangingPunct="1"/>
            <a:r>
              <a:rPr lang="en-US" altLang="zh-CN" sz="3600" b="1">
                <a:ea typeface="宋体" panose="02010600030101010101" pitchFamily="2" charset="-122"/>
              </a:rPr>
              <a:t>           5.</a:t>
            </a:r>
            <a:r>
              <a:rPr lang="zh-CN" altLang="en-US" sz="3600" b="1">
                <a:ea typeface="宋体" panose="02010600030101010101" pitchFamily="2" charset="-122"/>
              </a:rPr>
              <a:t>读主语</a:t>
            </a:r>
            <a:endParaRPr lang="zh-CN" altLang="en-US" sz="3600" b="1">
              <a:ea typeface="宋体" panose="02010600030101010101" pitchFamily="2" charset="-122"/>
            </a:endParaRPr>
          </a:p>
        </p:txBody>
      </p:sp>
      <p:sp>
        <p:nvSpPr>
          <p:cNvPr id="47108" name="Rectangle 3"/>
          <p:cNvSpPr>
            <a:spLocks noGrp="1" noChangeArrowheads="1"/>
          </p:cNvSpPr>
          <p:nvPr>
            <p:ph type="body" idx="4294967295"/>
          </p:nvPr>
        </p:nvSpPr>
        <p:spPr bwMode="auto">
          <a:xfrm>
            <a:off x="609600" y="882650"/>
            <a:ext cx="10972800" cy="4525963"/>
          </a:xfrm>
          <a:prstGeom prst="rect">
            <a:avLst/>
          </a:prstGeom>
          <a:noFill/>
          <a:ln>
            <a:miter lim="800000"/>
          </a:ln>
        </p:spPr>
        <p:txBody>
          <a:bodyPr/>
          <a:lstStyle/>
          <a:p>
            <a:r>
              <a:rPr lang="en-US" altLang="zh-CN" sz="2400">
                <a:ea typeface="宋体" panose="02010600030101010101" pitchFamily="2" charset="-122"/>
              </a:rPr>
              <a:t>(2019</a:t>
            </a:r>
            <a:r>
              <a:rPr lang="zh-CN" altLang="en-US" sz="2400">
                <a:ea typeface="宋体" panose="02010600030101010101" pitchFamily="2" charset="-122"/>
              </a:rPr>
              <a:t>荷泽模拟）</a:t>
            </a:r>
            <a:r>
              <a:rPr lang="en-US" altLang="zh-CN" sz="2400">
                <a:ea typeface="宋体" panose="02010600030101010101" pitchFamily="2" charset="-122"/>
              </a:rPr>
              <a:t>Every man dreams of having a good car. With luxury cars, like Bentley, Lamborghini and Rolls-Royce, going into the world of SUVs, if you have deep pockets, you will be spoilt for choice.</a:t>
            </a:r>
            <a:r>
              <a:rPr lang="en-US" altLang="zh-CN" sz="2400">
                <a:latin typeface="Arial" panose="020B0604020202020204" pitchFamily="34" charset="0"/>
                <a:ea typeface="宋体" panose="02010600030101010101" pitchFamily="2" charset="-122"/>
              </a:rPr>
              <a:t> </a:t>
            </a:r>
            <a:endParaRPr lang="en-US" altLang="zh-CN" sz="2400" b="1">
              <a:ea typeface="宋体" panose="02010600030101010101" pitchFamily="2" charset="-122"/>
            </a:endParaRPr>
          </a:p>
          <a:p>
            <a:r>
              <a:rPr lang="en-US" altLang="zh-CN" sz="2400" b="1">
                <a:ea typeface="宋体" panose="02010600030101010101" pitchFamily="2" charset="-122"/>
              </a:rPr>
              <a:t>◆Lamborghini Aventador SVJ</a:t>
            </a:r>
            <a:endParaRPr lang="en-US" altLang="zh-CN" sz="2400">
              <a:ea typeface="宋体" panose="02010600030101010101" pitchFamily="2" charset="-122"/>
            </a:endParaRPr>
          </a:p>
          <a:p>
            <a:r>
              <a:rPr lang="en-US" altLang="zh-CN" sz="2400">
                <a:ea typeface="宋体" panose="02010600030101010101" pitchFamily="2" charset="-122"/>
              </a:rPr>
              <a:t>Using a new aerodynamic system allows it to set a car lap record of 6: 44 97 at Nurburgring, one of the longest and most challenging circuits in the world. Plus, carbon fiber can be seen everywhere, which makes the car strong and lightweight. There</a:t>
            </a:r>
            <a:r>
              <a:rPr lang="en-US" altLang="zh-CN" sz="2400">
                <a:latin typeface="Arial" panose="020B0604020202020204" pitchFamily="34" charset="0"/>
                <a:ea typeface="宋体" panose="02010600030101010101" pitchFamily="2" charset="-122"/>
              </a:rPr>
              <a:t>’</a:t>
            </a:r>
            <a:r>
              <a:rPr lang="en-US" altLang="zh-CN" sz="2400">
                <a:ea typeface="宋体" panose="02010600030101010101" pitchFamily="2" charset="-122"/>
              </a:rPr>
              <a:t>re only 900 being built and you</a:t>
            </a:r>
            <a:r>
              <a:rPr lang="en-US" altLang="zh-CN" sz="2400">
                <a:latin typeface="Arial" panose="020B0604020202020204" pitchFamily="34" charset="0"/>
                <a:ea typeface="宋体" panose="02010600030101010101" pitchFamily="2" charset="-122"/>
              </a:rPr>
              <a:t>’</a:t>
            </a:r>
            <a:r>
              <a:rPr lang="en-US" altLang="zh-CN" sz="2400">
                <a:ea typeface="宋体" panose="02010600030101010101" pitchFamily="2" charset="-122"/>
              </a:rPr>
              <a:t>ll need to cough up $517, 770 to buy one.</a:t>
            </a:r>
            <a:r>
              <a:rPr lang="en-US" altLang="zh-CN" sz="2400">
                <a:latin typeface="Arial" panose="020B0604020202020204" pitchFamily="34" charset="0"/>
                <a:ea typeface="宋体" panose="02010600030101010101" pitchFamily="2" charset="-122"/>
              </a:rPr>
              <a:t> </a:t>
            </a:r>
            <a:endParaRPr lang="en-US" altLang="zh-CN" sz="2400">
              <a:ea typeface="宋体" panose="02010600030101010101" pitchFamily="2" charset="-122"/>
            </a:endParaRPr>
          </a:p>
        </p:txBody>
      </p:sp>
      <p:sp>
        <p:nvSpPr>
          <p:cNvPr id="18" name="星形: 五角 20"/>
          <p:cNvSpPr/>
          <p:nvPr/>
        </p:nvSpPr>
        <p:spPr>
          <a:xfrm>
            <a:off x="890588" y="5429250"/>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855663" y="3052763"/>
            <a:ext cx="1754187" cy="3762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47112" name="Line 8"/>
          <p:cNvSpPr>
            <a:spLocks noChangeShapeType="1"/>
          </p:cNvSpPr>
          <p:nvPr/>
        </p:nvSpPr>
        <p:spPr bwMode="auto">
          <a:xfrm>
            <a:off x="2524125" y="5881688"/>
            <a:ext cx="2771775" cy="0"/>
          </a:xfrm>
          <a:prstGeom prst="line">
            <a:avLst/>
          </a:prstGeom>
          <a:noFill/>
          <a:ln w="28575">
            <a:solidFill>
              <a:srgbClr val="FF0000"/>
            </a:solidFill>
            <a:round/>
          </a:ln>
        </p:spPr>
        <p:txBody>
          <a:bodyPr/>
          <a:lstStyle/>
          <a:p>
            <a:endParaRPr lang="zh-CN" altLang="en-US"/>
          </a:p>
        </p:txBody>
      </p:sp>
      <p:sp>
        <p:nvSpPr>
          <p:cNvPr id="47113" name="Line 9"/>
          <p:cNvSpPr>
            <a:spLocks noChangeShapeType="1"/>
          </p:cNvSpPr>
          <p:nvPr/>
        </p:nvSpPr>
        <p:spPr bwMode="auto">
          <a:xfrm flipH="1" flipV="1">
            <a:off x="2416175" y="3384550"/>
            <a:ext cx="954088" cy="2511425"/>
          </a:xfrm>
          <a:prstGeom prst="line">
            <a:avLst/>
          </a:prstGeom>
          <a:noFill/>
          <a:ln w="19050">
            <a:solidFill>
              <a:srgbClr val="FF0000"/>
            </a:solidFill>
            <a:round/>
            <a:tailEnd type="triangle" w="med" len="med"/>
          </a:ln>
        </p:spPr>
        <p:txBody>
          <a:bodyPr/>
          <a:lstStyle/>
          <a:p>
            <a:endParaRPr lang="zh-CN" altLang="en-US"/>
          </a:p>
        </p:txBody>
      </p:sp>
      <p:sp>
        <p:nvSpPr>
          <p:cNvPr id="47114" name="Line 10"/>
          <p:cNvSpPr>
            <a:spLocks noChangeShapeType="1"/>
          </p:cNvSpPr>
          <p:nvPr/>
        </p:nvSpPr>
        <p:spPr bwMode="auto">
          <a:xfrm flipV="1">
            <a:off x="1651000" y="2333625"/>
            <a:ext cx="368300" cy="3194050"/>
          </a:xfrm>
          <a:prstGeom prst="line">
            <a:avLst/>
          </a:prstGeom>
          <a:noFill/>
          <a:ln w="19050">
            <a:solidFill>
              <a:srgbClr val="FF0000"/>
            </a:solidFill>
            <a:round/>
            <a:tailEnd type="triangle" w="med" len="med"/>
          </a:ln>
        </p:spPr>
        <p:txBody>
          <a:bodyPr/>
          <a:lstStyle/>
          <a:p>
            <a:endParaRPr lang="zh-CN" altLang="en-US"/>
          </a:p>
        </p:txBody>
      </p:sp>
      <p:sp>
        <p:nvSpPr>
          <p:cNvPr id="2" name="Rectangle 12"/>
          <p:cNvSpPr>
            <a:spLocks noChangeArrowheads="1"/>
          </p:cNvSpPr>
          <p:nvPr/>
        </p:nvSpPr>
        <p:spPr bwMode="auto">
          <a:xfrm>
            <a:off x="6551613" y="300038"/>
            <a:ext cx="3794125" cy="669925"/>
          </a:xfrm>
          <a:prstGeom prst="rect">
            <a:avLst/>
          </a:prstGeom>
          <a:solidFill>
            <a:schemeClr val="bg1"/>
          </a:solidFill>
          <a:ln w="9525">
            <a:solidFill>
              <a:srgbClr val="FF00FF"/>
            </a:solidFill>
            <a:miter lim="800000"/>
          </a:ln>
        </p:spPr>
        <p:txBody>
          <a:bodyPr wrap="none" anchor="ctr"/>
          <a:lstStyle/>
          <a:p>
            <a:endParaRPr lang="zh-CN" altLang="en-US"/>
          </a:p>
        </p:txBody>
      </p:sp>
      <p:sp>
        <p:nvSpPr>
          <p:cNvPr id="47115" name="Text Box 13"/>
          <p:cNvSpPr txBox="1">
            <a:spLocks noChangeArrowheads="1"/>
          </p:cNvSpPr>
          <p:nvPr/>
        </p:nvSpPr>
        <p:spPr bwMode="auto">
          <a:xfrm>
            <a:off x="6523038" y="354013"/>
            <a:ext cx="1487487" cy="366712"/>
          </a:xfrm>
          <a:prstGeom prst="rect">
            <a:avLst/>
          </a:prstGeom>
          <a:noFill/>
          <a:ln w="9525">
            <a:noFill/>
            <a:miter lim="800000"/>
          </a:ln>
        </p:spPr>
        <p:txBody>
          <a:bodyPr>
            <a:spAutoFit/>
          </a:bodyPr>
          <a:lstStyle/>
          <a:p>
            <a:pPr>
              <a:spcBef>
                <a:spcPct val="50000"/>
              </a:spcBef>
            </a:pPr>
            <a:endParaRPr lang="zh-CN" altLang="en-US"/>
          </a:p>
        </p:txBody>
      </p:sp>
      <p:sp>
        <p:nvSpPr>
          <p:cNvPr id="47118" name="Text Box 14"/>
          <p:cNvSpPr txBox="1">
            <a:spLocks noChangeArrowheads="1"/>
          </p:cNvSpPr>
          <p:nvPr/>
        </p:nvSpPr>
        <p:spPr bwMode="auto">
          <a:xfrm>
            <a:off x="6700838" y="341313"/>
            <a:ext cx="3317875" cy="641350"/>
          </a:xfrm>
          <a:prstGeom prst="rect">
            <a:avLst/>
          </a:prstGeom>
          <a:noFill/>
          <a:ln w="9525">
            <a:noFill/>
            <a:miter lim="800000"/>
          </a:ln>
        </p:spPr>
        <p:txBody>
          <a:bodyPr>
            <a:spAutoFit/>
          </a:bodyPr>
          <a:lstStyle/>
          <a:p>
            <a:pPr>
              <a:spcBef>
                <a:spcPct val="50000"/>
              </a:spcBef>
            </a:pPr>
            <a:r>
              <a:rPr lang="zh-CN" altLang="en-US" b="1"/>
              <a:t>看清句子的主语，如遇代词，分析指代关系</a:t>
            </a:r>
            <a:endParaRPr lang="zh-CN" altLang="en-US" b="1"/>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47111"/>
                                        </p:tgtEl>
                                        <p:attrNameLst>
                                          <p:attrName>style.visibility</p:attrName>
                                        </p:attrNameLst>
                                      </p:cBhvr>
                                      <p:to>
                                        <p:strVal val="visible"/>
                                      </p:to>
                                    </p:set>
                                    <p:anim calcmode="lin" valueType="num">
                                      <p:cBhvr>
                                        <p:cTn id="23" dur="1000" fill="hold"/>
                                        <p:tgtEl>
                                          <p:spTgt spid="47111"/>
                                        </p:tgtEl>
                                        <p:attrNameLst>
                                          <p:attrName>ppt_x</p:attrName>
                                        </p:attrNameLst>
                                      </p:cBhvr>
                                      <p:tavLst>
                                        <p:tav tm="0">
                                          <p:val>
                                            <p:strVal val="#ppt_x-.2"/>
                                          </p:val>
                                        </p:tav>
                                        <p:tav tm="100000">
                                          <p:val>
                                            <p:strVal val="#ppt_x"/>
                                          </p:val>
                                        </p:tav>
                                      </p:tavLst>
                                    </p:anim>
                                    <p:anim calcmode="lin" valueType="num">
                                      <p:cBhvr>
                                        <p:cTn id="24" dur="1000" fill="hold"/>
                                        <p:tgtEl>
                                          <p:spTgt spid="4711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711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7114"/>
                                        </p:tgtEl>
                                        <p:attrNameLst>
                                          <p:attrName>style.visibility</p:attrName>
                                        </p:attrNameLst>
                                      </p:cBhvr>
                                      <p:to>
                                        <p:strVal val="visible"/>
                                      </p:to>
                                    </p:set>
                                    <p:animEffect transition="in" filter="box(in)">
                                      <p:cBhvr>
                                        <p:cTn id="30" dur="500"/>
                                        <p:tgtEl>
                                          <p:spTgt spid="4711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47112"/>
                                        </p:tgtEl>
                                        <p:attrNameLst>
                                          <p:attrName>style.visibility</p:attrName>
                                        </p:attrNameLst>
                                      </p:cBhvr>
                                      <p:to>
                                        <p:strVal val="visible"/>
                                      </p:to>
                                    </p:set>
                                    <p:animEffect transition="in" filter="wheel(4)">
                                      <p:cBhvr>
                                        <p:cTn id="35" dur="2000"/>
                                        <p:tgtEl>
                                          <p:spTgt spid="4711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47113"/>
                                        </p:tgtEl>
                                        <p:attrNameLst>
                                          <p:attrName>style.visibility</p:attrName>
                                        </p:attrNameLst>
                                      </p:cBhvr>
                                      <p:to>
                                        <p:strVal val="visible"/>
                                      </p:to>
                                    </p:set>
                                    <p:animEffect transition="in" filter="wheel(4)">
                                      <p:cBhvr>
                                        <p:cTn id="40" dur="2000"/>
                                        <p:tgtEl>
                                          <p:spTgt spid="4711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7118"/>
                                        </p:tgtEl>
                                        <p:attrNameLst>
                                          <p:attrName>style.visibility</p:attrName>
                                        </p:attrNameLst>
                                      </p:cBhvr>
                                      <p:to>
                                        <p:strVal val="visible"/>
                                      </p:to>
                                    </p:set>
                                    <p:animEffect transition="in" filter="dissolve">
                                      <p:cBhvr>
                                        <p:cTn id="45" dur="500"/>
                                        <p:tgtEl>
                                          <p:spTgt spid="4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nimBg="1"/>
      <p:bldP spid="9" grpId="1" animBg="1"/>
      <p:bldP spid="47112" grpId="0" animBg="1"/>
      <p:bldP spid="47113" grpId="0" animBg="1"/>
      <p:bldP spid="47114" grpId="0" animBg="1"/>
      <p:bldP spid="471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25" y="5957888"/>
            <a:ext cx="1193800" cy="1192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0" name="文本框 9"/>
          <p:cNvSpPr txBox="1">
            <a:spLocks noChangeArrowheads="1"/>
          </p:cNvSpPr>
          <p:nvPr/>
        </p:nvSpPr>
        <p:spPr bwMode="auto">
          <a:xfrm>
            <a:off x="4133850" y="390525"/>
            <a:ext cx="3924300" cy="641350"/>
          </a:xfrm>
          <a:prstGeom prst="rect">
            <a:avLst/>
          </a:prstGeom>
          <a:noFill/>
          <a:ln w="9525">
            <a:noFill/>
            <a:miter lim="800000"/>
          </a:ln>
        </p:spPr>
        <p:txBody>
          <a:bodyPr>
            <a:spAutoFit/>
          </a:bodyPr>
          <a:lstStyle/>
          <a:p>
            <a:pPr algn="ctr"/>
            <a:r>
              <a:rPr lang="zh-CN" altLang="en-US" sz="3600"/>
              <a:t>常见干扰模式</a:t>
            </a:r>
            <a:endParaRPr lang="zh-CN" altLang="en-US" sz="3600"/>
          </a:p>
        </p:txBody>
      </p:sp>
      <p:cxnSp>
        <p:nvCxnSpPr>
          <p:cNvPr id="13" name="直接连接符 12"/>
          <p:cNvCxnSpPr/>
          <p:nvPr/>
        </p:nvCxnSpPr>
        <p:spPr>
          <a:xfrm>
            <a:off x="7791450" y="682625"/>
            <a:ext cx="571500"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1"/>
          <a:srcRect/>
          <a:stretch>
            <a:fillRect/>
          </a:stretch>
        </p:blipFill>
        <p:spPr bwMode="auto">
          <a:xfrm>
            <a:off x="4314825" y="596900"/>
            <a:ext cx="171450" cy="171450"/>
          </a:xfrm>
          <a:prstGeom prst="rect">
            <a:avLst/>
          </a:prstGeom>
          <a:noFill/>
          <a:ln w="9525">
            <a:noFill/>
            <a:miter lim="800000"/>
            <a:headEnd/>
            <a:tailEnd/>
          </a:ln>
        </p:spPr>
      </p:pic>
      <p:pic>
        <p:nvPicPr>
          <p:cNvPr id="16" name="图形 15"/>
          <p:cNvPicPr>
            <a:picLocks noChangeAspect="1"/>
          </p:cNvPicPr>
          <p:nvPr/>
        </p:nvPicPr>
        <p:blipFill>
          <a:blip r:embed="rId1"/>
          <a:srcRect/>
          <a:stretch>
            <a:fillRect/>
          </a:stretch>
        </p:blipFill>
        <p:spPr bwMode="auto">
          <a:xfrm>
            <a:off x="7705725" y="596900"/>
            <a:ext cx="171450" cy="171450"/>
          </a:xfrm>
          <a:prstGeom prst="rect">
            <a:avLst/>
          </a:prstGeom>
          <a:noFill/>
          <a:ln w="9525">
            <a:noFill/>
            <a:miter lim="800000"/>
            <a:headEnd/>
            <a:tailEnd/>
          </a:ln>
        </p:spPr>
      </p:pic>
      <p:cxnSp>
        <p:nvCxnSpPr>
          <p:cNvPr id="18" name="直接连接符 17"/>
          <p:cNvCxnSpPr/>
          <p:nvPr/>
        </p:nvCxnSpPr>
        <p:spPr>
          <a:xfrm>
            <a:off x="3829050" y="682625"/>
            <a:ext cx="571500"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48135" name="图形 10"/>
          <p:cNvPicPr>
            <a:picLocks noChangeAspect="1"/>
          </p:cNvPicPr>
          <p:nvPr/>
        </p:nvPicPr>
        <p:blipFill>
          <a:blip r:embed="rId2"/>
          <a:srcRect l="19173" t="1041" r="22017" b="5670"/>
          <a:stretch>
            <a:fillRect/>
          </a:stretch>
        </p:blipFill>
        <p:spPr bwMode="auto">
          <a:xfrm>
            <a:off x="11287125" y="5670550"/>
            <a:ext cx="741363" cy="977900"/>
          </a:xfrm>
          <a:prstGeom prst="rect">
            <a:avLst/>
          </a:prstGeom>
          <a:noFill/>
          <a:ln w="9525">
            <a:noFill/>
            <a:miter lim="800000"/>
            <a:headEnd/>
            <a:tailEnd/>
          </a:ln>
        </p:spPr>
      </p:pic>
      <p:grpSp>
        <p:nvGrpSpPr>
          <p:cNvPr id="36" name="组合 35"/>
          <p:cNvGrpSpPr/>
          <p:nvPr/>
        </p:nvGrpSpPr>
        <p:grpSpPr bwMode="auto">
          <a:xfrm>
            <a:off x="6973888" y="2289175"/>
            <a:ext cx="695325" cy="695325"/>
            <a:chOff x="11203" y="3663"/>
            <a:chExt cx="1094" cy="1094"/>
          </a:xfrm>
        </p:grpSpPr>
        <p:sp>
          <p:nvSpPr>
            <p:cNvPr id="48143" name="Oval 32"/>
            <p:cNvSpPr>
              <a:spLocks noChangeArrowheads="1"/>
            </p:cNvSpPr>
            <p:nvPr/>
          </p:nvSpPr>
          <p:spPr bwMode="auto">
            <a:xfrm>
              <a:off x="11203" y="3663"/>
              <a:ext cx="1095" cy="1095"/>
            </a:xfrm>
            <a:prstGeom prst="ellipse">
              <a:avLst/>
            </a:prstGeom>
            <a:noFill/>
            <a:ln w="6350">
              <a:solidFill>
                <a:srgbClr val="F8F8F8"/>
              </a:solidFill>
              <a:round/>
            </a:ln>
          </p:spPr>
          <p:txBody>
            <a:bodyPr wrap="none" anchor="ctr"/>
            <a:lstStyle/>
            <a:p>
              <a:endParaRPr lang="zh-CN" altLang="en-US">
                <a:solidFill>
                  <a:srgbClr val="000000"/>
                </a:solidFill>
                <a:latin typeface="字魂59号-创粗黑"/>
              </a:endParaRPr>
            </a:p>
          </p:txBody>
        </p:sp>
        <p:sp>
          <p:nvSpPr>
            <p:cNvPr id="48144" name="Freeform 109"/>
            <p:cNvSpPr>
              <a:spLocks noChangeArrowheads="1"/>
            </p:cNvSpPr>
            <p:nvPr/>
          </p:nvSpPr>
          <p:spPr bwMode="auto">
            <a:xfrm>
              <a:off x="11432" y="3892"/>
              <a:ext cx="636" cy="636"/>
            </a:xfrm>
            <a:custGeom>
              <a:avLst/>
              <a:gdLst>
                <a:gd name="T0" fmla="*/ 339 w 634"/>
                <a:gd name="T1" fmla="*/ 0 h 634"/>
                <a:gd name="T2" fmla="*/ 339 w 634"/>
                <a:gd name="T3" fmla="*/ 663 h 634"/>
                <a:gd name="T4" fmla="*/ 339 w 634"/>
                <a:gd name="T5" fmla="*/ 0 h 634"/>
                <a:gd name="T6" fmla="*/ 575 w 634"/>
                <a:gd name="T7" fmla="*/ 177 h 634"/>
                <a:gd name="T8" fmla="*/ 457 w 634"/>
                <a:gd name="T9" fmla="*/ 309 h 634"/>
                <a:gd name="T10" fmla="*/ 575 w 634"/>
                <a:gd name="T11" fmla="*/ 177 h 634"/>
                <a:gd name="T12" fmla="*/ 546 w 634"/>
                <a:gd name="T13" fmla="*/ 133 h 634"/>
                <a:gd name="T14" fmla="*/ 398 w 634"/>
                <a:gd name="T15" fmla="*/ 59 h 634"/>
                <a:gd name="T16" fmla="*/ 251 w 634"/>
                <a:gd name="T17" fmla="*/ 309 h 634"/>
                <a:gd name="T18" fmla="*/ 266 w 634"/>
                <a:gd name="T19" fmla="*/ 207 h 634"/>
                <a:gd name="T20" fmla="*/ 398 w 634"/>
                <a:gd name="T21" fmla="*/ 207 h 634"/>
                <a:gd name="T22" fmla="*/ 251 w 634"/>
                <a:gd name="T23" fmla="*/ 309 h 634"/>
                <a:gd name="T24" fmla="*/ 413 w 634"/>
                <a:gd name="T25" fmla="*/ 354 h 634"/>
                <a:gd name="T26" fmla="*/ 339 w 634"/>
                <a:gd name="T27" fmla="*/ 457 h 634"/>
                <a:gd name="T28" fmla="*/ 251 w 634"/>
                <a:gd name="T29" fmla="*/ 354 h 634"/>
                <a:gd name="T30" fmla="*/ 310 w 634"/>
                <a:gd name="T31" fmla="*/ 44 h 634"/>
                <a:gd name="T32" fmla="*/ 339 w 634"/>
                <a:gd name="T33" fmla="*/ 44 h 634"/>
                <a:gd name="T34" fmla="*/ 398 w 634"/>
                <a:gd name="T35" fmla="*/ 177 h 634"/>
                <a:gd name="T36" fmla="*/ 280 w 634"/>
                <a:gd name="T37" fmla="*/ 177 h 634"/>
                <a:gd name="T38" fmla="*/ 266 w 634"/>
                <a:gd name="T39" fmla="*/ 59 h 634"/>
                <a:gd name="T40" fmla="*/ 236 w 634"/>
                <a:gd name="T41" fmla="*/ 147 h 634"/>
                <a:gd name="T42" fmla="*/ 266 w 634"/>
                <a:gd name="T43" fmla="*/ 59 h 634"/>
                <a:gd name="T44" fmla="*/ 89 w 634"/>
                <a:gd name="T45" fmla="*/ 177 h 634"/>
                <a:gd name="T46" fmla="*/ 222 w 634"/>
                <a:gd name="T47" fmla="*/ 309 h 634"/>
                <a:gd name="T48" fmla="*/ 89 w 634"/>
                <a:gd name="T49" fmla="*/ 177 h 634"/>
                <a:gd name="T50" fmla="*/ 89 w 634"/>
                <a:gd name="T51" fmla="*/ 496 h 634"/>
                <a:gd name="T52" fmla="*/ 222 w 634"/>
                <a:gd name="T53" fmla="*/ 354 h 634"/>
                <a:gd name="T54" fmla="*/ 89 w 634"/>
                <a:gd name="T55" fmla="*/ 496 h 634"/>
                <a:gd name="T56" fmla="*/ 118 w 634"/>
                <a:gd name="T57" fmla="*/ 531 h 634"/>
                <a:gd name="T58" fmla="*/ 266 w 634"/>
                <a:gd name="T59" fmla="*/ 619 h 634"/>
                <a:gd name="T60" fmla="*/ 354 w 634"/>
                <a:gd name="T61" fmla="*/ 619 h 634"/>
                <a:gd name="T62" fmla="*/ 339 w 634"/>
                <a:gd name="T63" fmla="*/ 619 h 634"/>
                <a:gd name="T64" fmla="*/ 280 w 634"/>
                <a:gd name="T65" fmla="*/ 496 h 634"/>
                <a:gd name="T66" fmla="*/ 398 w 634"/>
                <a:gd name="T67" fmla="*/ 496 h 634"/>
                <a:gd name="T68" fmla="*/ 398 w 634"/>
                <a:gd name="T69" fmla="*/ 619 h 634"/>
                <a:gd name="T70" fmla="*/ 427 w 634"/>
                <a:gd name="T71" fmla="*/ 516 h 634"/>
                <a:gd name="T72" fmla="*/ 398 w 634"/>
                <a:gd name="T73" fmla="*/ 619 h 634"/>
                <a:gd name="T74" fmla="*/ 575 w 634"/>
                <a:gd name="T75" fmla="*/ 496 h 634"/>
                <a:gd name="T76" fmla="*/ 457 w 634"/>
                <a:gd name="T77" fmla="*/ 354 h 634"/>
                <a:gd name="T78" fmla="*/ 575 w 634"/>
                <a:gd name="T79" fmla="*/ 49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w="9525">
              <a:noFill/>
              <a:round/>
            </a:ln>
          </p:spPr>
          <p:txBody>
            <a:bodyPr wrap="none" anchor="ctr"/>
            <a:lstStyle/>
            <a:p>
              <a:endParaRPr lang="zh-CN" altLang="en-US"/>
            </a:p>
          </p:txBody>
        </p:sp>
      </p:grpSp>
      <p:sp>
        <p:nvSpPr>
          <p:cNvPr id="42" name="TextBox 54"/>
          <p:cNvSpPr txBox="1">
            <a:spLocks noChangeArrowheads="1"/>
          </p:cNvSpPr>
          <p:nvPr/>
        </p:nvSpPr>
        <p:spPr bwMode="auto">
          <a:xfrm>
            <a:off x="6716713" y="3127375"/>
            <a:ext cx="1209675" cy="400050"/>
          </a:xfrm>
          <a:prstGeom prst="rect">
            <a:avLst/>
          </a:prstGeom>
          <a:noFill/>
          <a:ln w="9525">
            <a:noFill/>
            <a:miter lim="800000"/>
          </a:ln>
        </p:spPr>
        <p:txBody>
          <a:bodyPr wrap="none">
            <a:spAutoFit/>
          </a:bodyPr>
          <a:lstStyle/>
          <a:p>
            <a:pPr algn="ctr" defTabSz="1217930"/>
            <a:r>
              <a:rPr lang="zh-CN" altLang="en-US" sz="2000" b="1">
                <a:solidFill>
                  <a:schemeClr val="bg1"/>
                </a:solidFill>
                <a:latin typeface="等线" panose="02010600030101010101" charset="-122"/>
              </a:rPr>
              <a:t>标题文本</a:t>
            </a:r>
            <a:endParaRPr lang="en-US" altLang="zh-CN" sz="2000" b="1">
              <a:solidFill>
                <a:schemeClr val="bg1"/>
              </a:solidFill>
              <a:latin typeface="等线" panose="02010600030101010101" charset="-122"/>
            </a:endParaRPr>
          </a:p>
        </p:txBody>
      </p:sp>
      <p:sp>
        <p:nvSpPr>
          <p:cNvPr id="43" name="Rectangle 60"/>
          <p:cNvSpPr>
            <a:spLocks noChangeArrowheads="1"/>
          </p:cNvSpPr>
          <p:nvPr/>
        </p:nvSpPr>
        <p:spPr bwMode="auto">
          <a:xfrm>
            <a:off x="6184900" y="3481388"/>
            <a:ext cx="2273300" cy="895350"/>
          </a:xfrm>
          <a:prstGeom prst="rect">
            <a:avLst/>
          </a:prstGeom>
          <a:noFill/>
          <a:ln w="9525">
            <a:noFill/>
            <a:miter lim="800000"/>
          </a:ln>
        </p:spPr>
        <p:txBody>
          <a:bodyPr>
            <a:spAutoFit/>
          </a:bodyPr>
          <a:lstStyle/>
          <a:p>
            <a:pPr algn="ctr">
              <a:lnSpc>
                <a:spcPct val="150000"/>
              </a:lnSpc>
            </a:pPr>
            <a:r>
              <a:rPr lang="zh-CN" altLang="en-US" sz="1200">
                <a:solidFill>
                  <a:schemeClr val="bg1"/>
                </a:solidFill>
                <a:latin typeface="等线" panose="02010600030101010101" charset="-122"/>
              </a:rPr>
              <a:t>这里可以添加主要内容这里可以添加主要内容这里可以添加主要内容</a:t>
            </a:r>
            <a:endParaRPr lang="en-US" altLang="zh-CN" sz="1200">
              <a:solidFill>
                <a:schemeClr val="bg1"/>
              </a:solidFill>
              <a:latin typeface="等线" panose="02010600030101010101" charset="-122"/>
            </a:endParaRPr>
          </a:p>
        </p:txBody>
      </p:sp>
      <p:sp>
        <p:nvSpPr>
          <p:cNvPr id="2" name="箭头: 右 1"/>
          <p:cNvSpPr/>
          <p:nvPr/>
        </p:nvSpPr>
        <p:spPr>
          <a:xfrm>
            <a:off x="1346200" y="5386388"/>
            <a:ext cx="9264650" cy="385762"/>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6" name="箭头: 右 45"/>
          <p:cNvSpPr/>
          <p:nvPr/>
        </p:nvSpPr>
        <p:spPr>
          <a:xfrm>
            <a:off x="4822825" y="5883275"/>
            <a:ext cx="4913313" cy="38576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7" name="箭头: 右 46"/>
          <p:cNvSpPr/>
          <p:nvPr/>
        </p:nvSpPr>
        <p:spPr>
          <a:xfrm>
            <a:off x="2073275" y="4803775"/>
            <a:ext cx="4121150" cy="384175"/>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8142" name="Text Box 21"/>
          <p:cNvSpPr txBox="1">
            <a:spLocks noChangeArrowheads="1"/>
          </p:cNvSpPr>
          <p:nvPr/>
        </p:nvSpPr>
        <p:spPr bwMode="auto">
          <a:xfrm>
            <a:off x="1414463" y="1951038"/>
            <a:ext cx="8404225" cy="3865562"/>
          </a:xfrm>
          <a:prstGeom prst="rect">
            <a:avLst/>
          </a:prstGeom>
          <a:noFill/>
          <a:ln w="9525">
            <a:noFill/>
            <a:miter lim="800000"/>
          </a:ln>
        </p:spPr>
        <p:txBody>
          <a:bodyPr>
            <a:spAutoFit/>
          </a:bodyPr>
          <a:lstStyle/>
          <a:p>
            <a:pPr marL="342900" indent="-342900"/>
            <a:r>
              <a:rPr lang="en-US" altLang="zh-CN" sz="2400"/>
              <a:t>1.</a:t>
            </a:r>
            <a:r>
              <a:rPr lang="zh-CN" altLang="en-US" sz="2400"/>
              <a:t>常识干扰（说得对，但是原文没有提到）</a:t>
            </a:r>
            <a:endParaRPr lang="zh-CN" altLang="en-US" sz="2400"/>
          </a:p>
          <a:p>
            <a:pPr marL="342900" indent="-342900"/>
            <a:r>
              <a:rPr lang="en-US" altLang="zh-CN" sz="2400"/>
              <a:t>2.</a:t>
            </a:r>
            <a:r>
              <a:rPr lang="zh-CN" altLang="en-US" sz="2400"/>
              <a:t>拼凑细节的干扰，容易的词有亲切感 难的词有恐惧感</a:t>
            </a:r>
            <a:endParaRPr lang="zh-CN" altLang="en-US" sz="2400"/>
          </a:p>
          <a:p>
            <a:pPr marL="342900" indent="-342900"/>
            <a:r>
              <a:rPr lang="en-US" altLang="zh-CN" sz="2400"/>
              <a:t>3.</a:t>
            </a:r>
            <a:r>
              <a:rPr lang="zh-CN" altLang="en-US" sz="2400"/>
              <a:t>题干定位词被替换</a:t>
            </a:r>
            <a:endParaRPr lang="zh-CN" altLang="en-US" sz="2400"/>
          </a:p>
          <a:p>
            <a:pPr marL="342900" indent="-342900"/>
            <a:r>
              <a:rPr lang="en-US" altLang="zh-CN" sz="2400"/>
              <a:t>4.</a:t>
            </a:r>
            <a:r>
              <a:rPr lang="zh-CN" altLang="en-US" sz="2400"/>
              <a:t>无中生有，真理 放之四海而皆准</a:t>
            </a:r>
            <a:endParaRPr lang="zh-CN" altLang="en-US" sz="2400"/>
          </a:p>
          <a:p>
            <a:pPr marL="342900" indent="-342900"/>
            <a:r>
              <a:rPr lang="en-US" altLang="zh-CN" sz="2400"/>
              <a:t>5.</a:t>
            </a:r>
            <a:r>
              <a:rPr lang="zh-CN" altLang="en-US" sz="2400"/>
              <a:t>反客为主  原文是客观 选项是主观 </a:t>
            </a:r>
            <a:endParaRPr lang="zh-CN" altLang="en-US" sz="2400"/>
          </a:p>
          <a:p>
            <a:pPr marL="342900" indent="-342900"/>
            <a:r>
              <a:rPr lang="en-US" altLang="zh-CN" sz="2400"/>
              <a:t>6.</a:t>
            </a:r>
            <a:r>
              <a:rPr lang="zh-CN" altLang="en-US" sz="2400"/>
              <a:t>大小做题 范围的大小</a:t>
            </a:r>
            <a:endParaRPr lang="zh-CN" altLang="en-US" sz="2400"/>
          </a:p>
          <a:p>
            <a:pPr marL="342900" indent="-342900"/>
            <a:r>
              <a:rPr lang="en-US" altLang="zh-CN" sz="2400"/>
              <a:t>7.</a:t>
            </a:r>
            <a:r>
              <a:rPr lang="zh-CN" altLang="en-US" sz="2400"/>
              <a:t>极端错误 极端词汇 一些人</a:t>
            </a:r>
            <a:r>
              <a:rPr lang="en-US" altLang="zh-CN" sz="2400"/>
              <a:t>-</a:t>
            </a:r>
            <a:r>
              <a:rPr lang="zh-CN" altLang="en-US" sz="2400"/>
              <a:t>每一个人</a:t>
            </a:r>
            <a:endParaRPr lang="zh-CN" altLang="en-US" sz="2400"/>
          </a:p>
          <a:p>
            <a:pPr marL="342900" indent="-342900"/>
            <a:r>
              <a:rPr lang="en-US" altLang="zh-CN" sz="2400"/>
              <a:t>8.</a:t>
            </a:r>
            <a:r>
              <a:rPr lang="zh-CN" altLang="en-US" sz="2400"/>
              <a:t>偷换概念 主语换掉</a:t>
            </a:r>
            <a:endParaRPr lang="zh-CN" altLang="en-US" sz="2400"/>
          </a:p>
          <a:p>
            <a:pPr marL="342900" indent="-342900"/>
            <a:endParaRPr lang="zh-CN" altLang="en-US" sz="2400"/>
          </a:p>
          <a:p>
            <a:pPr marL="342900" indent="-342900"/>
            <a:endParaRPr lang="zh-CN" altLang="en-US" sz="3200"/>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P spid="43" grpId="0"/>
      <p:bldP spid="2" grpId="0" animBg="1"/>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4294967295"/>
          </p:nvPr>
        </p:nvSpPr>
        <p:spPr bwMode="auto">
          <a:xfrm>
            <a:off x="371475" y="990600"/>
            <a:ext cx="10972800" cy="4525963"/>
          </a:xfrm>
          <a:prstGeom prst="rect">
            <a:avLst/>
          </a:prstGeom>
          <a:noFill/>
          <a:ln>
            <a:miter lim="800000"/>
          </a:ln>
        </p:spPr>
        <p:txBody>
          <a:bodyPr/>
          <a:lstStyle/>
          <a:p>
            <a:r>
              <a:rPr lang="en-US" altLang="zh-CN">
                <a:ea typeface="宋体" panose="02010600030101010101" pitchFamily="2" charset="-122"/>
              </a:rPr>
              <a:t>28.What does Hill say about Chinese women?</a:t>
            </a:r>
            <a:endParaRPr lang="en-US" altLang="zh-CN">
              <a:ea typeface="宋体" panose="02010600030101010101" pitchFamily="2" charset="-122"/>
            </a:endParaRPr>
          </a:p>
          <a:p>
            <a:r>
              <a:rPr lang="en-US" altLang="zh-CN">
                <a:ea typeface="宋体" panose="02010600030101010101" pitchFamily="2" charset="-122"/>
              </a:rPr>
              <a:t>A. They are setting the fashion.			</a:t>
            </a:r>
            <a:endParaRPr lang="en-US" altLang="zh-CN">
              <a:ea typeface="宋体" panose="02010600030101010101" pitchFamily="2" charset="-122"/>
            </a:endParaRPr>
          </a:p>
          <a:p>
            <a:r>
              <a:rPr lang="en-US" altLang="zh-CN">
                <a:ea typeface="宋体" panose="02010600030101010101" pitchFamily="2" charset="-122"/>
              </a:rPr>
              <a:t>B. They start many fashion campaigns.</a:t>
            </a:r>
            <a:endParaRPr lang="en-US" altLang="zh-CN">
              <a:ea typeface="宋体" panose="02010600030101010101" pitchFamily="2" charset="-122"/>
            </a:endParaRPr>
          </a:p>
          <a:p>
            <a:r>
              <a:rPr lang="en-US" altLang="zh-CN">
                <a:ea typeface="宋体" panose="02010600030101010101" pitchFamily="2" charset="-122"/>
              </a:rPr>
              <a:t>C. They admire super models.				</a:t>
            </a:r>
            <a:endParaRPr lang="en-US" altLang="zh-CN">
              <a:ea typeface="宋体" panose="02010600030101010101" pitchFamily="2" charset="-122"/>
            </a:endParaRPr>
          </a:p>
          <a:p>
            <a:r>
              <a:rPr lang="en-US" altLang="zh-CN">
                <a:ea typeface="宋体" panose="02010600030101010101" pitchFamily="2" charset="-122"/>
              </a:rPr>
              <a:t>D. They do business all over the world.</a:t>
            </a:r>
            <a:endParaRPr lang="zh-CN" altLang="en-US">
              <a:ea typeface="宋体" panose="02010600030101010101" pitchFamily="2" charset="-122"/>
            </a:endParaRPr>
          </a:p>
        </p:txBody>
      </p:sp>
      <p:sp>
        <p:nvSpPr>
          <p:cNvPr id="53250" name="Text Box 4"/>
          <p:cNvSpPr txBox="1">
            <a:spLocks noChangeArrowheads="1"/>
          </p:cNvSpPr>
          <p:nvPr/>
        </p:nvSpPr>
        <p:spPr bwMode="auto">
          <a:xfrm>
            <a:off x="501650" y="3435350"/>
            <a:ext cx="10455275" cy="3113088"/>
          </a:xfrm>
          <a:prstGeom prst="rect">
            <a:avLst/>
          </a:prstGeom>
          <a:noFill/>
          <a:ln w="9525">
            <a:noFill/>
            <a:miter lim="800000"/>
          </a:ln>
        </p:spPr>
        <p:txBody>
          <a:bodyPr>
            <a:spAutoFit/>
          </a:bodyPr>
          <a:lstStyle/>
          <a:p>
            <a:r>
              <a:rPr lang="en-US" altLang="zh-CN"/>
              <a:t>"China is impossible to overlook," says Hill. "Chinese models are the faces of beauty and fashion campaigns that sell dreams to women all over the world, which means Chinese women are not just consumers of fashion — they are central to its movement. "Of course, only are today's top Western designers being influenced by China — some of the best designers of contemporary fashion are themselves Chinese." Vera Wang, Alexander Wang, Jason Wu are </a:t>
            </a:r>
            <a:r>
              <a:rPr lang="en-US" altLang="zh-CN" u="sng"/>
              <a:t>taking on</a:t>
            </a:r>
            <a:r>
              <a:rPr lang="en-US" altLang="zh-CN"/>
              <a:t> Galiano, Albaz, Marc Jacobs-and beating them hands down in design and sales," adds Hill.</a:t>
            </a:r>
            <a:endParaRPr lang="en-US" altLang="zh-CN"/>
          </a:p>
          <a:p>
            <a:r>
              <a:rPr lang="en-US" altLang="zh-CN"/>
              <a:t>For Hill, it is impossible not to talk about China as the leading player when discussing fashion. "The most famous designers are Chinese, so are the models, and so are the consumers," she says. "China is no longer just another market; in many senses it has become the market. If you talk about fashion today, you are talking about China —its influences, its direction, its breathtaking clothes, and how young designers and models are finally acknowledging that in many ways."</a:t>
            </a:r>
            <a:endParaRPr lang="zh-CN" altLang="en-US"/>
          </a:p>
        </p:txBody>
      </p:sp>
      <p:sp>
        <p:nvSpPr>
          <p:cNvPr id="18" name="星形: 五角 20"/>
          <p:cNvSpPr/>
          <p:nvPr/>
        </p:nvSpPr>
        <p:spPr>
          <a:xfrm>
            <a:off x="611188" y="14239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388938" y="4591050"/>
            <a:ext cx="2454275" cy="260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53253" name="Text Box 7"/>
          <p:cNvSpPr txBox="1">
            <a:spLocks noChangeArrowheads="1"/>
          </p:cNvSpPr>
          <p:nvPr/>
        </p:nvSpPr>
        <p:spPr bwMode="auto">
          <a:xfrm>
            <a:off x="782638" y="285750"/>
            <a:ext cx="10604500" cy="819150"/>
          </a:xfrm>
          <a:prstGeom prst="rect">
            <a:avLst/>
          </a:prstGeom>
          <a:noFill/>
          <a:ln w="9525">
            <a:solidFill>
              <a:srgbClr val="FF626C"/>
            </a:solidFill>
            <a:miter lim="800000"/>
          </a:ln>
        </p:spPr>
        <p:txBody>
          <a:bodyPr>
            <a:spAutoFit/>
          </a:bodyPr>
          <a:lstStyle/>
          <a:p>
            <a:r>
              <a:rPr lang="en-US" altLang="zh-CN" sz="2000" b="1"/>
              <a:t>B</a:t>
            </a:r>
            <a:r>
              <a:rPr lang="zh-CN" altLang="en-US" sz="2000" b="1"/>
              <a:t>选项的定位词已被替换；</a:t>
            </a:r>
            <a:r>
              <a:rPr lang="en-US" altLang="zh-CN" sz="2000" b="1"/>
              <a:t>C</a:t>
            </a:r>
            <a:r>
              <a:rPr lang="zh-CN" altLang="en-US" sz="2000" b="1"/>
              <a:t>选项无中生有</a:t>
            </a:r>
            <a:r>
              <a:rPr lang="en-US" altLang="zh-CN" sz="2000" b="1"/>
              <a:t>D</a:t>
            </a:r>
            <a:r>
              <a:rPr lang="zh-CN" altLang="en-US" sz="2000" b="1"/>
              <a:t>选项说得对，但是原文没有提到</a:t>
            </a:r>
            <a:endParaRPr lang="zh-CN" altLang="en-US" sz="2000" b="1"/>
          </a:p>
          <a:p>
            <a:pPr>
              <a:spcBef>
                <a:spcPct val="50000"/>
              </a:spcBef>
            </a:pPr>
            <a:endParaRPr lang="zh-CN" altLang="en-US"/>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ppt_x</p:attrName>
                                        </p:attrNameLst>
                                      </p:cBhvr>
                                      <p:tavLst>
                                        <p:tav tm="0">
                                          <p:val>
                                            <p:strVal val="#ppt_x-.2"/>
                                          </p:val>
                                        </p:tav>
                                        <p:tav tm="100000">
                                          <p:val>
                                            <p:strVal val="#ppt_x"/>
                                          </p:val>
                                        </p:tav>
                                      </p:tavLst>
                                    </p:anim>
                                    <p:anim calcmode="lin" valueType="num">
                                      <p:cBhvr>
                                        <p:cTn id="8"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53253"/>
                                        </p:tgtEl>
                                        <p:attrNameLst>
                                          <p:attrName>style.visibility</p:attrName>
                                        </p:attrNameLst>
                                      </p:cBhvr>
                                      <p:to>
                                        <p:strVal val="visible"/>
                                      </p:to>
                                    </p:set>
                                    <p:animEffect transition="in" filter="wheel(4)">
                                      <p:cBhvr>
                                        <p:cTn id="29" dur="2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9" grpId="0" bldLvl="0" animBg="1"/>
      <p:bldP spid="532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4294967295"/>
          </p:nvPr>
        </p:nvSpPr>
        <p:spPr bwMode="auto">
          <a:xfrm>
            <a:off x="558800" y="1117600"/>
            <a:ext cx="10972800" cy="4525963"/>
          </a:xfrm>
          <a:prstGeom prst="rect">
            <a:avLst/>
          </a:prstGeom>
          <a:noFill/>
          <a:ln>
            <a:miter lim="800000"/>
          </a:ln>
        </p:spPr>
        <p:txBody>
          <a:bodyPr/>
          <a:lstStyle/>
          <a:p>
            <a:r>
              <a:rPr lang="en-US" altLang="zh-CN">
                <a:ea typeface="宋体" panose="02010600030101010101" pitchFamily="2" charset="-122"/>
              </a:rPr>
              <a:t>27.What can we learn about the exhibition in New York?</a:t>
            </a:r>
            <a:endParaRPr lang="en-US" altLang="zh-CN">
              <a:ea typeface="宋体" panose="02010600030101010101" pitchFamily="2" charset="-122"/>
            </a:endParaRPr>
          </a:p>
          <a:p>
            <a:r>
              <a:rPr lang="en-US" altLang="zh-CN">
                <a:ea typeface="宋体" panose="02010600030101010101" pitchFamily="2" charset="-122"/>
              </a:rPr>
              <a:t>A. It promoted the sales of artworks.			</a:t>
            </a:r>
            <a:endParaRPr lang="en-US" altLang="zh-CN">
              <a:ea typeface="宋体" panose="02010600030101010101" pitchFamily="2" charset="-122"/>
            </a:endParaRPr>
          </a:p>
          <a:p>
            <a:r>
              <a:rPr lang="en-US" altLang="zh-CN">
                <a:ea typeface="宋体" panose="02010600030101010101" pitchFamily="2" charset="-122"/>
              </a:rPr>
              <a:t>B. It attracted a large number of visitors.</a:t>
            </a:r>
            <a:endParaRPr lang="en-US" altLang="zh-CN">
              <a:ea typeface="宋体" panose="02010600030101010101" pitchFamily="2" charset="-122"/>
            </a:endParaRPr>
          </a:p>
          <a:p>
            <a:r>
              <a:rPr lang="en-US" altLang="zh-CN">
                <a:ea typeface="宋体" panose="02010600030101010101" pitchFamily="2" charset="-122"/>
              </a:rPr>
              <a:t>C. It showed ancient Chinese clothes.		</a:t>
            </a:r>
            <a:endParaRPr lang="en-US" altLang="zh-CN">
              <a:ea typeface="宋体" panose="02010600030101010101" pitchFamily="2" charset="-122"/>
            </a:endParaRPr>
          </a:p>
          <a:p>
            <a:r>
              <a:rPr lang="en-US" altLang="zh-CN">
                <a:ea typeface="宋体" panose="02010600030101010101" pitchFamily="2" charset="-122"/>
              </a:rPr>
              <a:t>D. It aimed to introduce Chinese models.</a:t>
            </a:r>
            <a:endParaRPr lang="zh-CN" altLang="en-US">
              <a:ea typeface="宋体" panose="02010600030101010101" pitchFamily="2" charset="-122"/>
            </a:endParaRPr>
          </a:p>
        </p:txBody>
      </p:sp>
      <p:sp>
        <p:nvSpPr>
          <p:cNvPr id="51202" name="Text Box 4"/>
          <p:cNvSpPr txBox="1">
            <a:spLocks noChangeArrowheads="1"/>
          </p:cNvSpPr>
          <p:nvPr/>
        </p:nvSpPr>
        <p:spPr bwMode="auto">
          <a:xfrm>
            <a:off x="896938" y="3795713"/>
            <a:ext cx="9177337" cy="2647950"/>
          </a:xfrm>
          <a:prstGeom prst="rect">
            <a:avLst/>
          </a:prstGeom>
          <a:noFill/>
          <a:ln w="9525">
            <a:noFill/>
            <a:miter lim="800000"/>
          </a:ln>
        </p:spPr>
        <p:txBody>
          <a:bodyPr>
            <a:spAutoFit/>
          </a:bodyPr>
          <a:lstStyle/>
          <a:p>
            <a:pPr>
              <a:spcBef>
                <a:spcPct val="50000"/>
              </a:spcBef>
            </a:pPr>
            <a:r>
              <a:rPr lang="en-US" altLang="zh-CN" sz="2400"/>
              <a:t>Earlier this year, the </a:t>
            </a:r>
            <a:r>
              <a:rPr lang="en-US" altLang="zh-CN" sz="2400" i="1"/>
              <a:t>China</a:t>
            </a:r>
            <a:r>
              <a:rPr lang="en-US" altLang="zh-CN" sz="2400"/>
              <a:t> </a:t>
            </a:r>
            <a:r>
              <a:rPr lang="en-US" altLang="zh-CN" sz="2400" i="1"/>
              <a:t>Through A Looking Glass</a:t>
            </a:r>
            <a:r>
              <a:rPr lang="en-US" altLang="zh-CN" sz="2400"/>
              <a:t> exhibition in New York exhibited 140 pieces of China-inspired fashionable clothing alongside Chinese works of art, with the aim of exploring the influence of Chinese aesthetics(</a:t>
            </a:r>
            <a:r>
              <a:rPr lang="zh-CN" altLang="en-US" sz="2400"/>
              <a:t>美学</a:t>
            </a:r>
            <a:r>
              <a:rPr lang="en-US" altLang="zh-CN" sz="2400"/>
              <a:t>)on Western fashion and how China has fueled the fashionable imagination for centuries. The exhibition had record attendance, showing that there is huge interest in Chinese influences.</a:t>
            </a:r>
            <a:endParaRPr lang="zh-CN" altLang="en-US" sz="2400"/>
          </a:p>
        </p:txBody>
      </p:sp>
      <p:sp>
        <p:nvSpPr>
          <p:cNvPr id="18" name="星形: 五角 20"/>
          <p:cNvSpPr/>
          <p:nvPr/>
        </p:nvSpPr>
        <p:spPr>
          <a:xfrm>
            <a:off x="731838" y="2155825"/>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3611563" y="5778500"/>
            <a:ext cx="2454275" cy="260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52229" name="Text Box 7"/>
          <p:cNvSpPr txBox="1">
            <a:spLocks noChangeArrowheads="1"/>
          </p:cNvSpPr>
          <p:nvPr/>
        </p:nvSpPr>
        <p:spPr bwMode="auto">
          <a:xfrm>
            <a:off x="1085850" y="569913"/>
            <a:ext cx="6194425" cy="466725"/>
          </a:xfrm>
          <a:prstGeom prst="rect">
            <a:avLst/>
          </a:prstGeom>
          <a:noFill/>
          <a:ln w="9525">
            <a:solidFill>
              <a:srgbClr val="FF626C"/>
            </a:solidFill>
            <a:miter lim="800000"/>
          </a:ln>
        </p:spPr>
        <p:txBody>
          <a:bodyPr>
            <a:spAutoFit/>
          </a:bodyPr>
          <a:lstStyle/>
          <a:p>
            <a:pPr>
              <a:spcBef>
                <a:spcPct val="50000"/>
              </a:spcBef>
            </a:pPr>
            <a:r>
              <a:rPr lang="en-US" altLang="zh-CN" sz="2400"/>
              <a:t>AC</a:t>
            </a:r>
            <a:r>
              <a:rPr lang="zh-CN" altLang="en-US" sz="2400"/>
              <a:t>选项拼凑细节，</a:t>
            </a:r>
            <a:r>
              <a:rPr lang="en-US" altLang="zh-CN" sz="2400"/>
              <a:t>D</a:t>
            </a:r>
            <a:r>
              <a:rPr lang="zh-CN" altLang="en-US" sz="2400"/>
              <a:t>选项的定位词被替换</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52229"/>
                                        </p:tgtEl>
                                        <p:attrNameLst>
                                          <p:attrName>style.visibility</p:attrName>
                                        </p:attrNameLst>
                                      </p:cBhvr>
                                      <p:to>
                                        <p:strVal val="visible"/>
                                      </p:to>
                                    </p:set>
                                    <p:animEffect transition="in" filter="wipe(down)">
                                      <p:cBhvr>
                                        <p:cTn id="40" dur="580">
                                          <p:stCondLst>
                                            <p:cond delay="0"/>
                                          </p:stCondLst>
                                        </p:cTn>
                                        <p:tgtEl>
                                          <p:spTgt spid="52229"/>
                                        </p:tgtEl>
                                      </p:cBhvr>
                                    </p:animEffect>
                                    <p:anim calcmode="lin" valueType="num">
                                      <p:cBhvr>
                                        <p:cTn id="41" dur="1822" tmFilter="0,0; 0.14,0.36; 0.43,0.73; 0.71,0.91; 1.0,1.0">
                                          <p:stCondLst>
                                            <p:cond delay="0"/>
                                          </p:stCondLst>
                                        </p:cTn>
                                        <p:tgtEl>
                                          <p:spTgt spid="5222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222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222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222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2229"/>
                                        </p:tgtEl>
                                        <p:attrNameLst>
                                          <p:attrName>ppt_y</p:attrName>
                                        </p:attrNameLst>
                                      </p:cBhvr>
                                      <p:tavLst>
                                        <p:tav tm="0" fmla="#ppt_y-sin(pi*$)/81">
                                          <p:val>
                                            <p:fltVal val="0"/>
                                          </p:val>
                                        </p:tav>
                                        <p:tav tm="100000">
                                          <p:val>
                                            <p:fltVal val="1"/>
                                          </p:val>
                                        </p:tav>
                                      </p:tavLst>
                                    </p:anim>
                                    <p:animScale>
                                      <p:cBhvr>
                                        <p:cTn id="46" dur="26">
                                          <p:stCondLst>
                                            <p:cond delay="650"/>
                                          </p:stCondLst>
                                        </p:cTn>
                                        <p:tgtEl>
                                          <p:spTgt spid="52229"/>
                                        </p:tgtEl>
                                      </p:cBhvr>
                                      <p:to x="100000" y="60000"/>
                                    </p:animScale>
                                    <p:animScale>
                                      <p:cBhvr>
                                        <p:cTn id="47" dur="166" decel="50000">
                                          <p:stCondLst>
                                            <p:cond delay="676"/>
                                          </p:stCondLst>
                                        </p:cTn>
                                        <p:tgtEl>
                                          <p:spTgt spid="52229"/>
                                        </p:tgtEl>
                                      </p:cBhvr>
                                      <p:to x="100000" y="100000"/>
                                    </p:animScale>
                                    <p:animScale>
                                      <p:cBhvr>
                                        <p:cTn id="48" dur="26">
                                          <p:stCondLst>
                                            <p:cond delay="1312"/>
                                          </p:stCondLst>
                                        </p:cTn>
                                        <p:tgtEl>
                                          <p:spTgt spid="52229"/>
                                        </p:tgtEl>
                                      </p:cBhvr>
                                      <p:to x="100000" y="80000"/>
                                    </p:animScale>
                                    <p:animScale>
                                      <p:cBhvr>
                                        <p:cTn id="49" dur="166" decel="50000">
                                          <p:stCondLst>
                                            <p:cond delay="1338"/>
                                          </p:stCondLst>
                                        </p:cTn>
                                        <p:tgtEl>
                                          <p:spTgt spid="52229"/>
                                        </p:tgtEl>
                                      </p:cBhvr>
                                      <p:to x="100000" y="100000"/>
                                    </p:animScale>
                                    <p:animScale>
                                      <p:cBhvr>
                                        <p:cTn id="50" dur="26">
                                          <p:stCondLst>
                                            <p:cond delay="1642"/>
                                          </p:stCondLst>
                                        </p:cTn>
                                        <p:tgtEl>
                                          <p:spTgt spid="52229"/>
                                        </p:tgtEl>
                                      </p:cBhvr>
                                      <p:to x="100000" y="90000"/>
                                    </p:animScale>
                                    <p:animScale>
                                      <p:cBhvr>
                                        <p:cTn id="51" dur="166" decel="50000">
                                          <p:stCondLst>
                                            <p:cond delay="1668"/>
                                          </p:stCondLst>
                                        </p:cTn>
                                        <p:tgtEl>
                                          <p:spTgt spid="52229"/>
                                        </p:tgtEl>
                                      </p:cBhvr>
                                      <p:to x="100000" y="100000"/>
                                    </p:animScale>
                                    <p:animScale>
                                      <p:cBhvr>
                                        <p:cTn id="52" dur="26">
                                          <p:stCondLst>
                                            <p:cond delay="1808"/>
                                          </p:stCondLst>
                                        </p:cTn>
                                        <p:tgtEl>
                                          <p:spTgt spid="52229"/>
                                        </p:tgtEl>
                                      </p:cBhvr>
                                      <p:to x="100000" y="95000"/>
                                    </p:animScale>
                                    <p:animScale>
                                      <p:cBhvr>
                                        <p:cTn id="53" dur="166" decel="50000">
                                          <p:stCondLst>
                                            <p:cond delay="1834"/>
                                          </p:stCondLst>
                                        </p:cTn>
                                        <p:tgtEl>
                                          <p:spTgt spid="522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22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bwMode="auto">
          <a:xfrm>
            <a:off x="717550" y="1474788"/>
            <a:ext cx="10972800" cy="1143000"/>
          </a:xfrm>
          <a:prstGeom prst="rect">
            <a:avLst/>
          </a:prstGeom>
          <a:noFill/>
          <a:ln>
            <a:miter lim="800000"/>
          </a:ln>
        </p:spPr>
        <p:txBody>
          <a:bodyPr/>
          <a:lstStyle/>
          <a:p>
            <a:pPr eaLnBrk="1" hangingPunct="1"/>
            <a:r>
              <a:rPr lang="zh-CN" altLang="en-US">
                <a:ea typeface="宋体" panose="02010600030101010101" pitchFamily="2" charset="-122"/>
              </a:rPr>
              <a:t>阅读战略</a:t>
            </a:r>
            <a:r>
              <a:rPr lang="en-US" altLang="zh-CN">
                <a:ea typeface="宋体" panose="02010600030101010101" pitchFamily="2" charset="-122"/>
              </a:rPr>
              <a:t>-----</a:t>
            </a:r>
            <a:r>
              <a:rPr lang="zh-CN" altLang="en-US">
                <a:ea typeface="宋体" panose="02010600030101010101" pitchFamily="2" charset="-122"/>
              </a:rPr>
              <a:t>结构式阅读</a:t>
            </a:r>
            <a:endParaRPr lang="zh-CN" altLang="en-US">
              <a:ea typeface="宋体" panose="02010600030101010101" pitchFamily="2" charset="-122"/>
            </a:endParaRPr>
          </a:p>
        </p:txBody>
      </p:sp>
      <p:sp>
        <p:nvSpPr>
          <p:cNvPr id="22530" name="Rectangle 3"/>
          <p:cNvSpPr>
            <a:spLocks noGrp="1" noChangeArrowheads="1"/>
          </p:cNvSpPr>
          <p:nvPr>
            <p:ph type="body" idx="4294967295"/>
          </p:nvPr>
        </p:nvSpPr>
        <p:spPr bwMode="auto">
          <a:xfrm>
            <a:off x="554038" y="2855913"/>
            <a:ext cx="10972800" cy="4525962"/>
          </a:xfrm>
          <a:prstGeom prst="rect">
            <a:avLst/>
          </a:prstGeom>
          <a:noFill/>
          <a:ln>
            <a:miter lim="800000"/>
          </a:ln>
        </p:spPr>
        <p:txBody>
          <a:bodyPr/>
          <a:lstStyle/>
          <a:p>
            <a:pPr eaLnBrk="1" hangingPunct="1"/>
            <a:r>
              <a:rPr lang="zh-CN" altLang="en-US">
                <a:ea typeface="宋体" panose="02010600030101010101" pitchFamily="2" charset="-122"/>
              </a:rPr>
              <a:t>词汇阅读：被词海淹没，被难词击溃</a:t>
            </a:r>
            <a:endParaRPr lang="zh-CN" altLang="en-US">
              <a:ea typeface="宋体" panose="02010600030101010101" pitchFamily="2" charset="-122"/>
            </a:endParaRPr>
          </a:p>
          <a:p>
            <a:pPr eaLnBrk="1" hangingPunct="1"/>
            <a:r>
              <a:rPr lang="zh-CN" altLang="en-US">
                <a:ea typeface="宋体" panose="02010600030101010101" pitchFamily="2" charset="-122"/>
              </a:rPr>
              <a:t>结构阅读：主题指导，以大方向指导小细节</a:t>
            </a:r>
            <a:endParaRPr lang="zh-CN" altLang="en-US">
              <a:ea typeface="宋体" panose="02010600030101010101" pitchFamily="2" charset="-122"/>
            </a:endParaRPr>
          </a:p>
          <a:p>
            <a:pPr eaLnBrk="1" hangingPunct="1"/>
            <a:endParaRPr lang="zh-CN" altLang="en-US">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z="2800">
                <a:ea typeface="宋体" panose="02010600030101010101" pitchFamily="2" charset="-122"/>
              </a:rPr>
              <a:t>（金考卷</a:t>
            </a:r>
            <a:r>
              <a:rPr lang="en-US" altLang="zh-CN" sz="2800">
                <a:ea typeface="宋体" panose="02010600030101010101" pitchFamily="2" charset="-122"/>
              </a:rPr>
              <a:t>32</a:t>
            </a:r>
            <a:r>
              <a:rPr lang="zh-CN" altLang="en-US" sz="2800">
                <a:ea typeface="宋体" panose="02010600030101010101" pitchFamily="2" charset="-122"/>
              </a:rPr>
              <a:t>）</a:t>
            </a:r>
            <a:r>
              <a:rPr lang="en-US" altLang="zh-CN" sz="2800">
                <a:ea typeface="宋体" panose="02010600030101010101" pitchFamily="2" charset="-122"/>
              </a:rPr>
              <a:t>24.Why are some cities difficult to live  in according to the text?</a:t>
            </a:r>
            <a:br>
              <a:rPr lang="en-US" altLang="zh-CN" sz="2800">
                <a:ea typeface="宋体" panose="02010600030101010101" pitchFamily="2" charset="-122"/>
              </a:rPr>
            </a:br>
            <a:r>
              <a:rPr lang="en-US" altLang="zh-CN" sz="2800">
                <a:ea typeface="宋体" panose="02010600030101010101" pitchFamily="2" charset="-122"/>
              </a:rPr>
              <a:t>A. The air is heavily polluted.</a:t>
            </a:r>
            <a:br>
              <a:rPr lang="en-US" altLang="zh-CN" sz="2800">
                <a:ea typeface="宋体" panose="02010600030101010101" pitchFamily="2" charset="-122"/>
              </a:rPr>
            </a:br>
            <a:r>
              <a:rPr lang="en-US" altLang="zh-CN" sz="2800">
                <a:ea typeface="宋体" panose="02010600030101010101" pitchFamily="2" charset="-122"/>
              </a:rPr>
              <a:t>B. There is no city planning.</a:t>
            </a:r>
            <a:br>
              <a:rPr lang="en-US" altLang="zh-CN" sz="2800">
                <a:ea typeface="宋体" panose="02010600030101010101" pitchFamily="2" charset="-122"/>
              </a:rPr>
            </a:br>
            <a:r>
              <a:rPr lang="en-US" altLang="zh-CN" sz="2800">
                <a:ea typeface="宋体" panose="02010600030101010101" pitchFamily="2" charset="-122"/>
              </a:rPr>
              <a:t>C. Outdoor  activities aren</a:t>
            </a:r>
            <a:r>
              <a:rPr lang="en-US" altLang="zh-CN" sz="2800">
                <a:latin typeface="Arial" panose="020B0604020202020204" pitchFamily="34" charset="0"/>
                <a:ea typeface="宋体" panose="02010600030101010101" pitchFamily="2" charset="-122"/>
              </a:rPr>
              <a:t>’</a:t>
            </a:r>
            <a:r>
              <a:rPr lang="en-US" altLang="zh-CN" sz="2800">
                <a:ea typeface="宋体" panose="02010600030101010101" pitchFamily="2" charset="-122"/>
              </a:rPr>
              <a:t>t available.</a:t>
            </a:r>
            <a:br>
              <a:rPr lang="en-US" altLang="zh-CN" sz="2800">
                <a:ea typeface="宋体" panose="02010600030101010101" pitchFamily="2" charset="-122"/>
              </a:rPr>
            </a:br>
            <a:r>
              <a:rPr lang="en-US" altLang="zh-CN" sz="2800">
                <a:ea typeface="宋体" panose="02010600030101010101" pitchFamily="2" charset="-122"/>
              </a:rPr>
              <a:t>D. Public places are limited.</a:t>
            </a:r>
            <a:br>
              <a:rPr lang="en-US" altLang="zh-CN" sz="2800">
                <a:ea typeface="宋体" panose="02010600030101010101" pitchFamily="2" charset="-122"/>
              </a:rPr>
            </a:br>
            <a:endParaRPr lang="en-US" altLang="zh-CN" sz="2800">
              <a:ea typeface="宋体" panose="02010600030101010101" pitchFamily="2" charset="-122"/>
            </a:endParaRPr>
          </a:p>
        </p:txBody>
      </p:sp>
      <p:sp>
        <p:nvSpPr>
          <p:cNvPr id="52226" name="Rectangle 3"/>
          <p:cNvSpPr>
            <a:spLocks noGrp="1" noChangeArrowheads="1"/>
          </p:cNvSpPr>
          <p:nvPr>
            <p:ph type="body" idx="4294967295"/>
          </p:nvPr>
        </p:nvSpPr>
        <p:spPr bwMode="auto">
          <a:xfrm>
            <a:off x="469900" y="2936875"/>
            <a:ext cx="10972800" cy="4525963"/>
          </a:xfrm>
          <a:prstGeom prst="rect">
            <a:avLst/>
          </a:prstGeom>
          <a:noFill/>
          <a:ln>
            <a:miter lim="800000"/>
          </a:ln>
        </p:spPr>
        <p:txBody>
          <a:bodyPr/>
          <a:lstStyle/>
          <a:p>
            <a:r>
              <a:rPr lang="en-US" altLang="zh-CN">
                <a:ea typeface="宋体" panose="02010600030101010101" pitchFamily="2" charset="-122"/>
              </a:rPr>
              <a:t>Some cities are hard on their citizens. In places with poor city planning</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Lagos was called out recently by the Economist Intelligence Unit</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public spaces are few and far between, making outdoor activities hard. Lack of infrastructure(</a:t>
            </a:r>
            <a:r>
              <a:rPr lang="zh-CN" altLang="en-US">
                <a:ea typeface="宋体" panose="02010600030101010101" pitchFamily="2" charset="-122"/>
              </a:rPr>
              <a:t>基础设施） </a:t>
            </a:r>
            <a:r>
              <a:rPr lang="en-US" altLang="zh-CN">
                <a:ea typeface="宋体" panose="02010600030101010101" pitchFamily="2" charset="-122"/>
              </a:rPr>
              <a:t>jams the streets with cars and the air with pollutant, and people work long hours for little money.</a:t>
            </a:r>
            <a:endParaRPr lang="en-US" altLang="zh-CN">
              <a:ea typeface="宋体" panose="02010600030101010101" pitchFamily="2" charset="-122"/>
            </a:endParaRPr>
          </a:p>
        </p:txBody>
      </p:sp>
      <p:sp>
        <p:nvSpPr>
          <p:cNvPr id="18" name="星形: 五角 20"/>
          <p:cNvSpPr/>
          <p:nvPr/>
        </p:nvSpPr>
        <p:spPr>
          <a:xfrm>
            <a:off x="609600" y="21732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54276" name="Text Box 5"/>
          <p:cNvSpPr txBox="1">
            <a:spLocks noChangeArrowheads="1"/>
          </p:cNvSpPr>
          <p:nvPr/>
        </p:nvSpPr>
        <p:spPr bwMode="auto">
          <a:xfrm>
            <a:off x="981075" y="5454650"/>
            <a:ext cx="9448800" cy="923925"/>
          </a:xfrm>
          <a:prstGeom prst="rect">
            <a:avLst/>
          </a:prstGeom>
          <a:noFill/>
          <a:ln w="9525">
            <a:solidFill>
              <a:srgbClr val="FF626C"/>
            </a:solidFill>
            <a:miter lim="800000"/>
          </a:ln>
        </p:spPr>
        <p:txBody>
          <a:bodyPr>
            <a:spAutoFit/>
          </a:bodyPr>
          <a:lstStyle/>
          <a:p>
            <a:pPr>
              <a:spcBef>
                <a:spcPct val="50000"/>
              </a:spcBef>
            </a:pPr>
            <a:r>
              <a:rPr lang="en-US" altLang="zh-CN" b="1"/>
              <a:t>A</a:t>
            </a:r>
            <a:r>
              <a:rPr lang="zh-CN" altLang="en-US" b="1"/>
              <a:t>选项选项表述为严重污染，原文说的是空气中有污染物，属于大小做题；</a:t>
            </a:r>
            <a:r>
              <a:rPr lang="en-US" altLang="zh-CN" b="1"/>
              <a:t>B</a:t>
            </a:r>
            <a:r>
              <a:rPr lang="zh-CN" altLang="en-US" b="1"/>
              <a:t>选项原文说</a:t>
            </a:r>
            <a:r>
              <a:rPr lang="en-US" altLang="zh-CN" b="1"/>
              <a:t>with poor city planning,</a:t>
            </a:r>
            <a:r>
              <a:rPr lang="zh-CN" altLang="en-US" b="1"/>
              <a:t>选项为没有城市规划。Ｃ选项说没有户外活动，原文说的是使得户外活动比较困难。极端错误 </a:t>
            </a:r>
            <a:endParaRPr lang="en-US" altLang="zh-CN"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80">
                                          <p:stCondLst>
                                            <p:cond delay="0"/>
                                          </p:stCondLst>
                                        </p:cTn>
                                        <p:tgtEl>
                                          <p:spTgt spid="18"/>
                                        </p:tgtEl>
                                      </p:cBhvr>
                                    </p:animEffect>
                                    <p:anim calcmode="lin" valueType="num">
                                      <p:cBhvr>
                                        <p:cTn id="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 dur="26">
                                          <p:stCondLst>
                                            <p:cond delay="650"/>
                                          </p:stCondLst>
                                        </p:cTn>
                                        <p:tgtEl>
                                          <p:spTgt spid="18"/>
                                        </p:tgtEl>
                                      </p:cBhvr>
                                      <p:to x="100000" y="60000"/>
                                    </p:animScale>
                                    <p:animScale>
                                      <p:cBhvr>
                                        <p:cTn id="20" dur="166" decel="50000">
                                          <p:stCondLst>
                                            <p:cond delay="676"/>
                                          </p:stCondLst>
                                        </p:cTn>
                                        <p:tgtEl>
                                          <p:spTgt spid="18"/>
                                        </p:tgtEl>
                                      </p:cBhvr>
                                      <p:to x="100000" y="100000"/>
                                    </p:animScale>
                                    <p:animScale>
                                      <p:cBhvr>
                                        <p:cTn id="21" dur="26">
                                          <p:stCondLst>
                                            <p:cond delay="1312"/>
                                          </p:stCondLst>
                                        </p:cTn>
                                        <p:tgtEl>
                                          <p:spTgt spid="18"/>
                                        </p:tgtEl>
                                      </p:cBhvr>
                                      <p:to x="100000" y="80000"/>
                                    </p:animScale>
                                    <p:animScale>
                                      <p:cBhvr>
                                        <p:cTn id="22" dur="166" decel="50000">
                                          <p:stCondLst>
                                            <p:cond delay="1338"/>
                                          </p:stCondLst>
                                        </p:cTn>
                                        <p:tgtEl>
                                          <p:spTgt spid="18"/>
                                        </p:tgtEl>
                                      </p:cBhvr>
                                      <p:to x="100000" y="100000"/>
                                    </p:animScale>
                                    <p:animScale>
                                      <p:cBhvr>
                                        <p:cTn id="23" dur="26">
                                          <p:stCondLst>
                                            <p:cond delay="1642"/>
                                          </p:stCondLst>
                                        </p:cTn>
                                        <p:tgtEl>
                                          <p:spTgt spid="18"/>
                                        </p:tgtEl>
                                      </p:cBhvr>
                                      <p:to x="100000" y="90000"/>
                                    </p:animScale>
                                    <p:animScale>
                                      <p:cBhvr>
                                        <p:cTn id="24" dur="166" decel="50000">
                                          <p:stCondLst>
                                            <p:cond delay="1668"/>
                                          </p:stCondLst>
                                        </p:cTn>
                                        <p:tgtEl>
                                          <p:spTgt spid="18"/>
                                        </p:tgtEl>
                                      </p:cBhvr>
                                      <p:to x="100000" y="100000"/>
                                    </p:animScale>
                                    <p:animScale>
                                      <p:cBhvr>
                                        <p:cTn id="25" dur="26">
                                          <p:stCondLst>
                                            <p:cond delay="1808"/>
                                          </p:stCondLst>
                                        </p:cTn>
                                        <p:tgtEl>
                                          <p:spTgt spid="18"/>
                                        </p:tgtEl>
                                      </p:cBhvr>
                                      <p:to x="100000" y="95000"/>
                                    </p:animScale>
                                    <p:animScale>
                                      <p:cBhvr>
                                        <p:cTn id="26" dur="166" decel="50000">
                                          <p:stCondLst>
                                            <p:cond delay="1834"/>
                                          </p:stCondLst>
                                        </p:cTn>
                                        <p:tgtEl>
                                          <p:spTgt spid="1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54276"/>
                                        </p:tgtEl>
                                        <p:attrNameLst>
                                          <p:attrName>style.visibility</p:attrName>
                                        </p:attrNameLst>
                                      </p:cBhvr>
                                      <p:to>
                                        <p:strVal val="visible"/>
                                      </p:to>
                                    </p:set>
                                    <p:animEffect transition="in" filter="barn(inHorizontal)">
                                      <p:cBhvr>
                                        <p:cTn id="31"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2013" y="357188"/>
            <a:ext cx="9961562" cy="3508375"/>
          </a:xfrm>
          <a:prstGeom prst="rect">
            <a:avLst/>
          </a:prstGeom>
          <a:solidFill>
            <a:schemeClr val="accent3">
              <a:lumMod val="20000"/>
              <a:lumOff val="80000"/>
            </a:schemeClr>
          </a:solidFill>
        </p:spPr>
        <p:txBody>
          <a:bodyPr>
            <a:spAutoFit/>
          </a:bodyPr>
          <a:lstStyle/>
          <a:p>
            <a:pPr>
              <a:defRPr/>
            </a:pPr>
            <a:r>
              <a:rPr lang="en-US" altLang="zh-CN" sz="2800">
                <a:latin typeface="Lingoes Unicode"/>
                <a:ea typeface="Lingoes Unicode"/>
                <a:cs typeface="Lingoes Unicode"/>
              </a:rPr>
              <a:t> </a:t>
            </a:r>
            <a:r>
              <a:rPr lang="zh-CN" altLang="en-US" sz="2800">
                <a:latin typeface="Lingoes Unicode"/>
                <a:ea typeface="Lingoes Unicode"/>
                <a:cs typeface="Lingoes Unicode"/>
              </a:rPr>
              <a:t>（嘉兴市</a:t>
            </a:r>
            <a:r>
              <a:rPr lang="en-US" altLang="zh-CN" sz="2800">
                <a:latin typeface="Lingoes Unicode"/>
                <a:ea typeface="Lingoes Unicode"/>
                <a:cs typeface="Lingoes Unicode"/>
              </a:rPr>
              <a:t>2019-2020</a:t>
            </a:r>
            <a:r>
              <a:rPr lang="zh-CN" altLang="en-US" sz="2800">
                <a:latin typeface="Lingoes Unicode"/>
                <a:ea typeface="Lingoes Unicode"/>
                <a:cs typeface="Lingoes Unicode"/>
              </a:rPr>
              <a:t>高二英语期末卷）</a:t>
            </a:r>
            <a:r>
              <a:rPr lang="en-US" altLang="zh-CN" sz="2800">
                <a:latin typeface="Times New Roman" panose="02020603050405020304" pitchFamily="18" charset="0"/>
                <a:ea typeface="宋体" panose="02010600030101010101" pitchFamily="2" charset="-122"/>
              </a:rPr>
              <a:t>The best place to determine which artists and movements you want to study is a museum. Take a trip to your local museum, and take notes of your favourite pieces. You can note down the appearance of the object, describe its details like the composition</a:t>
            </a:r>
            <a:r>
              <a:rPr lang="zh-CN" altLang="en-US" sz="2800">
                <a:latin typeface="Times New Roman" panose="02020603050405020304" pitchFamily="18" charset="0"/>
                <a:ea typeface="宋体" panose="02010600030101010101" pitchFamily="2" charset="-122"/>
              </a:rPr>
              <a:t>（构图）</a:t>
            </a:r>
            <a:r>
              <a:rPr lang="en-US" altLang="zh-CN" sz="2800">
                <a:latin typeface="Times New Roman" panose="02020603050405020304" pitchFamily="18" charset="0"/>
                <a:ea typeface="宋体" panose="02010600030101010101" pitchFamily="2" charset="-122"/>
              </a:rPr>
              <a:t>and materials, and begin to discuss the work before moving on to the next object. If photography is allowed, take pictures of the paintings you love and the information placards hung beside them.</a:t>
            </a:r>
            <a:endParaRPr lang="en-US" altLang="zh-CN" sz="2800">
              <a:latin typeface="Times New Roman" panose="02020603050405020304" pitchFamily="18" charset="0"/>
              <a:ea typeface="宋体" panose="02010600030101010101" pitchFamily="2" charset="-122"/>
            </a:endParaRPr>
          </a:p>
        </p:txBody>
      </p:sp>
      <p:sp>
        <p:nvSpPr>
          <p:cNvPr id="2" name="矩形 1"/>
          <p:cNvSpPr/>
          <p:nvPr/>
        </p:nvSpPr>
        <p:spPr>
          <a:xfrm>
            <a:off x="903288" y="3916363"/>
            <a:ext cx="8612187"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600" b="1">
                <a:solidFill>
                  <a:schemeClr val="tx1"/>
                </a:solidFill>
                <a:latin typeface="Times New Roman" panose="02020603050405020304" pitchFamily="18" charset="0"/>
                <a:cs typeface="Times New Roman" panose="02020603050405020304" pitchFamily="18" charset="0"/>
              </a:rPr>
              <a:t>23. We can learn from the text that</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A. museums are the only place to learn about art history                  </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B. art history is a commom course at most western schools</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C. taking photos may not be allowed in some museums                    </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D. discussing art works in the museum is not acceptable</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18" name="星形: 五角 20"/>
          <p:cNvSpPr/>
          <p:nvPr/>
        </p:nvSpPr>
        <p:spPr>
          <a:xfrm>
            <a:off x="998538" y="502443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55300" name="Text Box 7"/>
          <p:cNvSpPr txBox="1">
            <a:spLocks noChangeArrowheads="1"/>
          </p:cNvSpPr>
          <p:nvPr/>
        </p:nvSpPr>
        <p:spPr bwMode="auto">
          <a:xfrm>
            <a:off x="1265238" y="6019800"/>
            <a:ext cx="4830762" cy="406400"/>
          </a:xfrm>
          <a:prstGeom prst="rect">
            <a:avLst/>
          </a:prstGeom>
          <a:noFill/>
          <a:ln w="9525">
            <a:solidFill>
              <a:srgbClr val="FF626C"/>
            </a:solidFill>
            <a:miter lim="800000"/>
          </a:ln>
        </p:spPr>
        <p:txBody>
          <a:bodyPr>
            <a:spAutoFit/>
          </a:bodyPr>
          <a:lstStyle/>
          <a:p>
            <a:pPr>
              <a:spcBef>
                <a:spcPct val="50000"/>
              </a:spcBef>
            </a:pPr>
            <a:r>
              <a:rPr lang="en-US" altLang="zh-CN" sz="2000" b="1"/>
              <a:t>A</a:t>
            </a:r>
            <a:r>
              <a:rPr lang="zh-CN" altLang="en-US" sz="2000" b="1"/>
              <a:t>极端错误；</a:t>
            </a:r>
            <a:r>
              <a:rPr lang="en-US" altLang="zh-CN" sz="2000" b="1"/>
              <a:t>B</a:t>
            </a:r>
            <a:r>
              <a:rPr lang="zh-CN" altLang="en-US" sz="2000" b="1"/>
              <a:t>无中生有；</a:t>
            </a:r>
            <a:r>
              <a:rPr lang="en-US" altLang="zh-CN" sz="2000" b="1"/>
              <a:t>D</a:t>
            </a:r>
            <a:r>
              <a:rPr lang="zh-CN" altLang="en-US" sz="2000" b="1"/>
              <a:t>违背原文</a:t>
            </a:r>
            <a:endParaRPr lang="zh-CN" altLang="en-US" sz="2000" b="1"/>
          </a:p>
        </p:txBody>
      </p:sp>
      <p:sp>
        <p:nvSpPr>
          <p:cNvPr id="9" name="矩形 8"/>
          <p:cNvSpPr/>
          <p:nvPr/>
        </p:nvSpPr>
        <p:spPr>
          <a:xfrm>
            <a:off x="903288" y="3068638"/>
            <a:ext cx="3506787" cy="3127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3" name="矩形 8"/>
          <p:cNvSpPr/>
          <p:nvPr/>
        </p:nvSpPr>
        <p:spPr>
          <a:xfrm>
            <a:off x="9890125" y="2587625"/>
            <a:ext cx="712788" cy="3635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55300"/>
                                        </p:tgtEl>
                                        <p:attrNameLst>
                                          <p:attrName>style.visibility</p:attrName>
                                        </p:attrNameLst>
                                      </p:cBhvr>
                                      <p:to>
                                        <p:strVal val="visible"/>
                                      </p:to>
                                    </p:set>
                                    <p:animEffect transition="in" filter="wheel(4)">
                                      <p:cBhvr>
                                        <p:cTn id="21"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9" grpId="0" bldLvl="0" animBg="1"/>
      <p:bldP spid="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bwMode="auto">
          <a:xfrm>
            <a:off x="609600" y="274638"/>
            <a:ext cx="11179175" cy="1143000"/>
          </a:xfrm>
          <a:prstGeom prst="rect">
            <a:avLst/>
          </a:prstGeom>
          <a:noFill/>
          <a:ln>
            <a:miter lim="800000"/>
          </a:ln>
        </p:spPr>
        <p:txBody>
          <a:bodyPr/>
          <a:lstStyle/>
          <a:p>
            <a:r>
              <a:rPr lang="en-US" altLang="zh-CN" sz="2000">
                <a:ea typeface="宋体" panose="02010600030101010101" pitchFamily="2" charset="-122"/>
              </a:rPr>
              <a:t>        You can use your smartphone to get pretty much anything delivered directly to your door almost immediately. The hardest part is the process of trying to work out if you should tip and if so, doing the quick math before you get to the door. And, you know well that you should tip about 15-20% at restaurants, but do the same rules apply to delivery drivers?</a:t>
            </a:r>
            <a:br>
              <a:rPr lang="en-US" altLang="zh-CN" sz="2000">
                <a:ea typeface="宋体" panose="02010600030101010101" pitchFamily="2" charset="-122"/>
              </a:rPr>
            </a:br>
            <a:r>
              <a:rPr lang="en-US" altLang="zh-CN" sz="2000">
                <a:ea typeface="宋体" panose="02010600030101010101" pitchFamily="2" charset="-122"/>
              </a:rPr>
              <a:t>……</a:t>
            </a:r>
            <a:br>
              <a:rPr lang="en-US" altLang="zh-CN" sz="2000">
                <a:ea typeface="宋体" panose="02010600030101010101" pitchFamily="2" charset="-122"/>
              </a:rPr>
            </a:br>
            <a:r>
              <a:rPr lang="en-US" altLang="zh-CN" sz="2000">
                <a:ea typeface="宋体" panose="02010600030101010101" pitchFamily="2" charset="-122"/>
              </a:rPr>
              <a:t>        However, most other delivery services say on their websites that tipping is not required. Some services, like Door Dash, do suggest no tip on their checkout window. Many, like Amazon Prime Now, allow customers to change their tip amount after their delivery has been received to reflect the quality of service. These companies help customers save money but delivery drivers are upset. They deal with bad weather, heavy traffic, extreme tiredness, and more, all for a $1 tip. Many feel that if you’d tip your pizza boy or girl, you should tip your delivery driver.</a:t>
            </a:r>
            <a:br>
              <a:rPr lang="en-US" altLang="zh-CN" sz="2000">
                <a:ea typeface="宋体" panose="02010600030101010101" pitchFamily="2" charset="-122"/>
              </a:rPr>
            </a:br>
            <a:r>
              <a:rPr lang="en-US" altLang="zh-CN" sz="2000">
                <a:ea typeface="宋体" panose="02010600030101010101" pitchFamily="2" charset="-122"/>
              </a:rPr>
              <a:t>……</a:t>
            </a:r>
            <a:br>
              <a:rPr lang="en-US" altLang="zh-CN" sz="2000">
                <a:ea typeface="宋体" panose="02010600030101010101" pitchFamily="2" charset="-122"/>
              </a:rPr>
            </a:br>
            <a:r>
              <a:rPr lang="en-US" altLang="zh-CN" sz="2000">
                <a:ea typeface="宋体" panose="02010600030101010101" pitchFamily="2" charset="-122"/>
              </a:rPr>
              <a:t>        Just like servers in a restaurant, delivery drivers almost always rely on your tips for their income. Tipping is a long-standing cultural tradition in America. So, until drones (</a:t>
            </a:r>
            <a:r>
              <a:rPr lang="zh-CN" altLang="en-US" sz="2000">
                <a:ea typeface="宋体" panose="02010600030101010101" pitchFamily="2" charset="-122"/>
              </a:rPr>
              <a:t>无人机</a:t>
            </a:r>
            <a:r>
              <a:rPr lang="en-US" altLang="zh-CN" sz="2000">
                <a:ea typeface="宋体" panose="02010600030101010101" pitchFamily="2" charset="-122"/>
              </a:rPr>
              <a:t>) can deliver hot dogs straight to your door, it’s best to tip the people riding through the city at all hours to bring you hot fresh food.</a:t>
            </a:r>
            <a:endParaRPr lang="zh-CN" altLang="en-US" sz="2000">
              <a:ea typeface="宋体" panose="02010600030101010101" pitchFamily="2" charset="-122"/>
            </a:endParaRPr>
          </a:p>
        </p:txBody>
      </p:sp>
      <p:sp>
        <p:nvSpPr>
          <p:cNvPr id="49154" name="Rectangle 3"/>
          <p:cNvSpPr>
            <a:spLocks noGrp="1" noChangeArrowheads="1"/>
          </p:cNvSpPr>
          <p:nvPr>
            <p:ph type="body" idx="4294967295"/>
          </p:nvPr>
        </p:nvSpPr>
        <p:spPr bwMode="auto">
          <a:xfrm>
            <a:off x="2212975" y="4681538"/>
            <a:ext cx="14527213" cy="3608387"/>
          </a:xfrm>
          <a:prstGeom prst="rect">
            <a:avLst/>
          </a:prstGeom>
          <a:ln>
            <a:miter lim="800000"/>
          </a:ln>
        </p:spPr>
        <p:txBody>
          <a:bodyPr/>
          <a:lstStyle/>
          <a:p>
            <a:pPr>
              <a:lnSpc>
                <a:spcPts val="1800"/>
              </a:lnSpc>
              <a:buFont typeface="Arial" panose="020B0604020202020204" pitchFamily="34" charset="0"/>
              <a:buChar char="•"/>
              <a:defRPr/>
            </a:pPr>
            <a:r>
              <a:rPr lang="en-US" altLang="zh-CN" dirty="0">
                <a:ea typeface="宋体" panose="02010600030101010101" pitchFamily="2" charset="-122"/>
              </a:rPr>
              <a:t>24.What do we know about tipping delivery drivers?</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A. It is not widely accepted.  	      </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B. It upsets many delivery services.</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C. It can</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t reflect the quality of service.  </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D. It is a deeply rooted tradition in America.</a:t>
            </a:r>
            <a:endParaRPr lang="zh-CN" altLang="en-US" dirty="0">
              <a:ea typeface="宋体" panose="02010600030101010101" pitchFamily="2" charset="-122"/>
            </a:endParaRPr>
          </a:p>
        </p:txBody>
      </p:sp>
      <p:sp>
        <p:nvSpPr>
          <p:cNvPr id="18" name="星形: 五角 20"/>
          <p:cNvSpPr/>
          <p:nvPr/>
        </p:nvSpPr>
        <p:spPr>
          <a:xfrm>
            <a:off x="2179638" y="48910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523875" y="3856038"/>
            <a:ext cx="6003925" cy="2651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70662" name="Text Box 6"/>
          <p:cNvSpPr txBox="1">
            <a:spLocks noChangeArrowheads="1"/>
          </p:cNvSpPr>
          <p:nvPr/>
        </p:nvSpPr>
        <p:spPr bwMode="auto">
          <a:xfrm>
            <a:off x="9398000" y="4967288"/>
            <a:ext cx="2292350" cy="2162175"/>
          </a:xfrm>
          <a:prstGeom prst="rect">
            <a:avLst/>
          </a:prstGeom>
          <a:noFill/>
          <a:ln w="9525">
            <a:solidFill>
              <a:srgbClr val="FF00FF"/>
            </a:solidFill>
            <a:miter lim="800000"/>
          </a:ln>
        </p:spPr>
        <p:txBody>
          <a:bodyPr>
            <a:spAutoFit/>
          </a:bodyPr>
          <a:lstStyle/>
          <a:p>
            <a:r>
              <a:rPr lang="en-US" altLang="zh-CN"/>
              <a:t>D</a:t>
            </a:r>
            <a:r>
              <a:rPr lang="zh-CN" altLang="en-US"/>
              <a:t>选项是偷换概念 主语已经换掉，原文说的是</a:t>
            </a:r>
            <a:r>
              <a:rPr lang="en-US" altLang="zh-CN"/>
              <a:t>tipping</a:t>
            </a:r>
            <a:r>
              <a:rPr lang="zh-CN" altLang="en-US"/>
              <a:t>；选项的</a:t>
            </a:r>
            <a:r>
              <a:rPr lang="en-US" altLang="zh-CN"/>
              <a:t>It</a:t>
            </a:r>
            <a:r>
              <a:rPr lang="zh-CN" altLang="en-US"/>
              <a:t>指代题干中的把</a:t>
            </a:r>
            <a:r>
              <a:rPr lang="en-US" altLang="zh-CN"/>
              <a:t>tipping delivery drivers</a:t>
            </a:r>
            <a:endParaRPr lang="en-US" altLang="zh-CN"/>
          </a:p>
          <a:p>
            <a:pPr>
              <a:spcBef>
                <a:spcPct val="50000"/>
              </a:spcBef>
            </a:pPr>
            <a:endParaRPr lang="zh-CN" altLang="en-US"/>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0662"/>
                                        </p:tgtEl>
                                        <p:attrNameLst>
                                          <p:attrName>style.visibility</p:attrName>
                                        </p:attrNameLst>
                                      </p:cBhvr>
                                      <p:to>
                                        <p:strVal val="visible"/>
                                      </p:to>
                                    </p:set>
                                    <p:animEffect transition="in" filter="checkerboard(across)">
                                      <p:cBhvr>
                                        <p:cTn id="42"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706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a:t>                    </a:t>
            </a:r>
            <a:endParaRPr lang="zh-CN" altLang="en-US"/>
          </a:p>
        </p:txBody>
      </p:sp>
      <p:sp>
        <p:nvSpPr>
          <p:cNvPr id="55298" name="WordArt 4"/>
          <p:cNvSpPr>
            <a:spLocks noChangeArrowheads="1" noChangeShapeType="1" noTextEdit="1"/>
          </p:cNvSpPr>
          <p:nvPr/>
        </p:nvSpPr>
        <p:spPr bwMode="auto">
          <a:xfrm>
            <a:off x="2847975" y="1892300"/>
            <a:ext cx="6353175" cy="1768475"/>
          </a:xfrm>
          <a:prstGeom prst="rect">
            <a:avLst/>
          </a:prstGeom>
        </p:spPr>
        <p:txBody>
          <a:bodyPr wrap="none" fromWordArt="1">
            <a:prstTxWarp prst="textPlain">
              <a:avLst>
                <a:gd name="adj" fmla="val 50000"/>
              </a:avLst>
            </a:prstTxWarp>
          </a:bodyPr>
          <a:lstStyle/>
          <a:p>
            <a:pPr algn="ctr"/>
            <a:r>
              <a:rPr lang="en-US" altLang="zh-CN"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panose="02010600030101010101" pitchFamily="2" charset="-122"/>
                <a:ea typeface="宋体" panose="02010600030101010101" pitchFamily="2" charset="-122"/>
              </a:rPr>
              <a:t>Thank You!</a:t>
            </a:r>
            <a:endParaRPr lang="zh-CN" alt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646488"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7" name="矩形 6"/>
          <p:cNvSpPr/>
          <p:nvPr/>
        </p:nvSpPr>
        <p:spPr>
          <a:xfrm>
            <a:off x="3646488" y="0"/>
            <a:ext cx="8545512"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3" name="矩形: 圆角 12"/>
          <p:cNvSpPr/>
          <p:nvPr/>
        </p:nvSpPr>
        <p:spPr>
          <a:xfrm>
            <a:off x="3646488" y="376238"/>
            <a:ext cx="8335962" cy="6481762"/>
          </a:xfrm>
          <a:prstGeom prst="roundRect">
            <a:avLst>
              <a:gd name="adj" fmla="val 3785"/>
            </a:avLst>
          </a:prstGeom>
          <a:solidFill>
            <a:schemeClr val="bg1"/>
          </a:solidFill>
          <a:ln w="20320">
            <a:solidFill>
              <a:srgbClr val="8E8E8E"/>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23556" name="图片 13"/>
          <p:cNvPicPr>
            <a:picLocks noChangeAspect="1"/>
          </p:cNvPicPr>
          <p:nvPr/>
        </p:nvPicPr>
        <p:blipFill>
          <a:blip r:embed="rId1"/>
          <a:srcRect l="12695" t="28207" r="52504" b="33611"/>
          <a:stretch>
            <a:fillRect/>
          </a:stretch>
        </p:blipFill>
        <p:spPr bwMode="auto">
          <a:xfrm>
            <a:off x="2921000" y="596900"/>
            <a:ext cx="3405188" cy="5562600"/>
          </a:xfrm>
          <a:prstGeom prst="rect">
            <a:avLst/>
          </a:prstGeom>
          <a:noFill/>
          <a:ln w="9525">
            <a:noFill/>
            <a:miter lim="800000"/>
            <a:headEnd/>
            <a:tailEnd/>
          </a:ln>
        </p:spPr>
      </p:pic>
      <p:pic>
        <p:nvPicPr>
          <p:cNvPr id="8" name="图形 7"/>
          <p:cNvPicPr>
            <a:picLocks noChangeAspect="1"/>
          </p:cNvPicPr>
          <p:nvPr/>
        </p:nvPicPr>
        <p:blipFill>
          <a:blip r:embed="rId2"/>
          <a:srcRect l="7384" t="2998" r="26979" b="5167"/>
          <a:stretch>
            <a:fillRect/>
          </a:stretch>
        </p:blipFill>
        <p:spPr bwMode="auto">
          <a:xfrm>
            <a:off x="5470525" y="1346200"/>
            <a:ext cx="477838" cy="603250"/>
          </a:xfrm>
          <a:prstGeom prst="rect">
            <a:avLst/>
          </a:prstGeom>
          <a:noFill/>
          <a:ln w="9525">
            <a:noFill/>
            <a:miter lim="800000"/>
            <a:headEnd/>
            <a:tailEnd/>
          </a:ln>
        </p:spPr>
      </p:pic>
      <p:sp>
        <p:nvSpPr>
          <p:cNvPr id="9" name="文本框 8"/>
          <p:cNvSpPr txBox="1">
            <a:spLocks noChangeArrowheads="1"/>
          </p:cNvSpPr>
          <p:nvPr/>
        </p:nvSpPr>
        <p:spPr bwMode="auto">
          <a:xfrm>
            <a:off x="6038850" y="1322388"/>
            <a:ext cx="4202113"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1.</a:t>
            </a:r>
            <a:r>
              <a:rPr lang="zh-CN" altLang="en-US" sz="3200">
                <a:solidFill>
                  <a:srgbClr val="262626"/>
                </a:solidFill>
                <a:latin typeface="方正雅士黑 简" panose="02010600030101010101"/>
              </a:rPr>
              <a:t>读逻辑</a:t>
            </a:r>
            <a:endParaRPr lang="zh-CN" altLang="en-US" sz="3200">
              <a:solidFill>
                <a:srgbClr val="262626"/>
              </a:solidFill>
              <a:latin typeface="方正雅士黑 简" panose="02010600030101010101"/>
            </a:endParaRPr>
          </a:p>
        </p:txBody>
      </p:sp>
      <p:sp>
        <p:nvSpPr>
          <p:cNvPr id="10" name="雷锋PPT网 www.lfppt.com"/>
          <p:cNvSpPr>
            <a:spLocks noChangeArrowheads="1"/>
          </p:cNvSpPr>
          <p:nvPr/>
        </p:nvSpPr>
        <p:spPr bwMode="auto">
          <a:xfrm>
            <a:off x="700088" y="-3175"/>
            <a:ext cx="2474912" cy="2862263"/>
          </a:xfrm>
          <a:prstGeom prst="rect">
            <a:avLst/>
          </a:prstGeom>
          <a:noFill/>
          <a:ln w="9525">
            <a:noFill/>
            <a:miter lim="800000"/>
          </a:ln>
        </p:spPr>
        <p:txBody>
          <a:bodyPr wrap="none">
            <a:spAutoFit/>
          </a:bodyPr>
          <a:lstStyle/>
          <a:p>
            <a:r>
              <a:rPr lang="zh-CN" altLang="en-US" sz="18000">
                <a:solidFill>
                  <a:schemeClr val="bg1"/>
                </a:solidFill>
                <a:latin typeface="方正手迹-小欢卡通体" panose="02010600030101010101"/>
              </a:rPr>
              <a:t>目</a:t>
            </a:r>
            <a:endParaRPr lang="zh-CN" altLang="en-US" sz="18000">
              <a:latin typeface="等线" panose="02010600030101010101" charset="-122"/>
            </a:endParaRPr>
          </a:p>
        </p:txBody>
      </p:sp>
      <p:sp>
        <p:nvSpPr>
          <p:cNvPr id="11" name="矩形 10"/>
          <p:cNvSpPr>
            <a:spLocks noChangeArrowheads="1"/>
          </p:cNvSpPr>
          <p:nvPr/>
        </p:nvSpPr>
        <p:spPr bwMode="auto">
          <a:xfrm>
            <a:off x="912813" y="2011363"/>
            <a:ext cx="2089150" cy="2400300"/>
          </a:xfrm>
          <a:prstGeom prst="rect">
            <a:avLst/>
          </a:prstGeom>
          <a:noFill/>
          <a:ln w="9525">
            <a:noFill/>
            <a:miter lim="800000"/>
          </a:ln>
        </p:spPr>
        <p:txBody>
          <a:bodyPr wrap="none">
            <a:spAutoFit/>
          </a:bodyPr>
          <a:lstStyle/>
          <a:p>
            <a:r>
              <a:rPr lang="zh-CN" altLang="en-US" sz="15000">
                <a:solidFill>
                  <a:schemeClr val="bg1"/>
                </a:solidFill>
                <a:latin typeface="方正手迹-小欢卡通体" panose="02010600030101010101"/>
              </a:rPr>
              <a:t>录</a:t>
            </a:r>
            <a:endParaRPr lang="zh-CN" altLang="en-US" sz="15000">
              <a:latin typeface="等线" panose="02010600030101010101" charset="-122"/>
            </a:endParaRPr>
          </a:p>
        </p:txBody>
      </p:sp>
      <p:sp>
        <p:nvSpPr>
          <p:cNvPr id="12" name="文本框 11"/>
          <p:cNvSpPr txBox="1">
            <a:spLocks noChangeArrowheads="1"/>
          </p:cNvSpPr>
          <p:nvPr/>
        </p:nvSpPr>
        <p:spPr bwMode="auto">
          <a:xfrm rot="5400000">
            <a:off x="-1269206" y="3537744"/>
            <a:ext cx="4475162" cy="831850"/>
          </a:xfrm>
          <a:prstGeom prst="rect">
            <a:avLst/>
          </a:prstGeom>
          <a:noFill/>
          <a:ln w="9525">
            <a:noFill/>
            <a:miter lim="800000"/>
          </a:ln>
        </p:spPr>
        <p:txBody>
          <a:bodyPr>
            <a:spAutoFit/>
          </a:bodyPr>
          <a:lstStyle/>
          <a:p>
            <a:r>
              <a:rPr lang="en-US" altLang="zh-CN" sz="4800">
                <a:solidFill>
                  <a:schemeClr val="bg1"/>
                </a:solidFill>
                <a:latin typeface="Arial Black" panose="020B0A04020102020204" pitchFamily="34" charset="0"/>
              </a:rPr>
              <a:t>contents</a:t>
            </a:r>
            <a:endParaRPr lang="zh-CN" altLang="en-US" sz="4800">
              <a:solidFill>
                <a:schemeClr val="bg1"/>
              </a:solidFill>
              <a:latin typeface="Arial Black" panose="020B0A04020102020204" pitchFamily="34" charset="0"/>
            </a:endParaRPr>
          </a:p>
        </p:txBody>
      </p:sp>
      <p:grpSp>
        <p:nvGrpSpPr>
          <p:cNvPr id="23562" name="组合 15"/>
          <p:cNvGrpSpPr/>
          <p:nvPr/>
        </p:nvGrpSpPr>
        <p:grpSpPr bwMode="auto">
          <a:xfrm>
            <a:off x="87313" y="5037138"/>
            <a:ext cx="3349625" cy="1851025"/>
            <a:chOff x="1773535" y="2559857"/>
            <a:chExt cx="5406331" cy="2988154"/>
          </a:xfrm>
        </p:grpSpPr>
        <p:pic>
          <p:nvPicPr>
            <p:cNvPr id="23577" name="图形 16"/>
            <p:cNvPicPr>
              <a:picLocks noChangeAspect="1"/>
            </p:cNvPicPr>
            <p:nvPr/>
          </p:nvPicPr>
          <p:blipFill>
            <a:blip r:embed="rId3"/>
            <a:srcRect/>
            <a:stretch>
              <a:fillRect/>
            </a:stretch>
          </p:blipFill>
          <p:spPr bwMode="auto">
            <a:xfrm>
              <a:off x="1773535" y="2578217"/>
              <a:ext cx="1811141" cy="2297714"/>
            </a:xfrm>
            <a:prstGeom prst="rect">
              <a:avLst/>
            </a:prstGeom>
            <a:noFill/>
            <a:ln w="9525">
              <a:noFill/>
              <a:miter lim="800000"/>
              <a:headEnd/>
              <a:tailEnd/>
            </a:ln>
          </p:spPr>
        </p:pic>
        <p:pic>
          <p:nvPicPr>
            <p:cNvPr id="23578" name="图形 17"/>
            <p:cNvPicPr>
              <a:picLocks noChangeAspect="1"/>
            </p:cNvPicPr>
            <p:nvPr/>
          </p:nvPicPr>
          <p:blipFill>
            <a:blip r:embed="rId4"/>
            <a:srcRect/>
            <a:stretch>
              <a:fillRect/>
            </a:stretch>
          </p:blipFill>
          <p:spPr bwMode="auto">
            <a:xfrm>
              <a:off x="2335933" y="2588013"/>
              <a:ext cx="2959999" cy="2959998"/>
            </a:xfrm>
            <a:prstGeom prst="rect">
              <a:avLst/>
            </a:prstGeom>
            <a:noFill/>
            <a:ln w="9525">
              <a:noFill/>
              <a:miter lim="800000"/>
              <a:headEnd/>
              <a:tailEnd/>
            </a:ln>
          </p:spPr>
        </p:pic>
        <p:pic>
          <p:nvPicPr>
            <p:cNvPr id="23579" name="图形 18"/>
            <p:cNvPicPr>
              <a:picLocks noChangeAspect="1"/>
            </p:cNvPicPr>
            <p:nvPr/>
          </p:nvPicPr>
          <p:blipFill>
            <a:blip r:embed="rId5"/>
            <a:srcRect/>
            <a:stretch>
              <a:fillRect/>
            </a:stretch>
          </p:blipFill>
          <p:spPr bwMode="auto">
            <a:xfrm>
              <a:off x="3961149" y="2559857"/>
              <a:ext cx="1811144" cy="2297714"/>
            </a:xfrm>
            <a:prstGeom prst="rect">
              <a:avLst/>
            </a:prstGeom>
            <a:noFill/>
            <a:ln w="9525">
              <a:noFill/>
              <a:miter lim="800000"/>
              <a:headEnd/>
              <a:tailEnd/>
            </a:ln>
          </p:spPr>
        </p:pic>
        <p:pic>
          <p:nvPicPr>
            <p:cNvPr id="23580" name="图形 19"/>
            <p:cNvPicPr>
              <a:picLocks noChangeAspect="1"/>
            </p:cNvPicPr>
            <p:nvPr/>
          </p:nvPicPr>
          <p:blipFill>
            <a:blip r:embed="rId6"/>
            <a:srcRect/>
            <a:stretch>
              <a:fillRect/>
            </a:stretch>
          </p:blipFill>
          <p:spPr bwMode="auto">
            <a:xfrm>
              <a:off x="4679410" y="3176863"/>
              <a:ext cx="2500456" cy="1973331"/>
            </a:xfrm>
            <a:prstGeom prst="rect">
              <a:avLst/>
            </a:prstGeom>
            <a:noFill/>
            <a:ln w="9525">
              <a:noFill/>
              <a:miter lim="800000"/>
              <a:headEnd/>
              <a:tailEnd/>
            </a:ln>
          </p:spPr>
        </p:pic>
      </p:grpSp>
      <p:pic>
        <p:nvPicPr>
          <p:cNvPr id="23563" name="图片 20"/>
          <p:cNvPicPr>
            <a:picLocks noChangeAspect="1"/>
          </p:cNvPicPr>
          <p:nvPr/>
        </p:nvPicPr>
        <p:blipFill>
          <a:blip r:embed="rId7"/>
          <a:srcRect l="56738"/>
          <a:stretch>
            <a:fillRect/>
          </a:stretch>
        </p:blipFill>
        <p:spPr bwMode="auto">
          <a:xfrm rot="-1871005">
            <a:off x="1252538" y="4424363"/>
            <a:ext cx="1771650" cy="1206500"/>
          </a:xfrm>
          <a:prstGeom prst="rect">
            <a:avLst/>
          </a:prstGeom>
          <a:noFill/>
          <a:ln w="9525">
            <a:noFill/>
            <a:miter lim="800000"/>
            <a:headEnd/>
            <a:tailEnd/>
          </a:ln>
        </p:spPr>
      </p:pic>
      <p:pic>
        <p:nvPicPr>
          <p:cNvPr id="22" name="图形 21"/>
          <p:cNvPicPr>
            <a:picLocks noChangeAspect="1"/>
          </p:cNvPicPr>
          <p:nvPr/>
        </p:nvPicPr>
        <p:blipFill>
          <a:blip r:embed="rId8"/>
          <a:srcRect/>
          <a:stretch>
            <a:fillRect/>
          </a:stretch>
        </p:blipFill>
        <p:spPr bwMode="auto">
          <a:xfrm>
            <a:off x="754063" y="1287463"/>
            <a:ext cx="268287" cy="268287"/>
          </a:xfrm>
          <a:prstGeom prst="rect">
            <a:avLst/>
          </a:prstGeom>
          <a:noFill/>
          <a:ln w="9525">
            <a:noFill/>
            <a:miter lim="800000"/>
            <a:headEnd/>
            <a:tailEnd/>
          </a:ln>
        </p:spPr>
      </p:pic>
      <p:sp>
        <p:nvSpPr>
          <p:cNvPr id="24" name="文本框 23"/>
          <p:cNvSpPr txBox="1">
            <a:spLocks noChangeArrowheads="1"/>
          </p:cNvSpPr>
          <p:nvPr/>
        </p:nvSpPr>
        <p:spPr bwMode="auto">
          <a:xfrm>
            <a:off x="6038850" y="2478088"/>
            <a:ext cx="4202113"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2.</a:t>
            </a:r>
            <a:r>
              <a:rPr lang="zh-CN" altLang="en-US" sz="3200">
                <a:solidFill>
                  <a:srgbClr val="262626"/>
                </a:solidFill>
                <a:latin typeface="方正雅士黑 简" panose="02010600030101010101"/>
              </a:rPr>
              <a:t>读结构</a:t>
            </a:r>
            <a:endParaRPr lang="zh-CN" altLang="en-US" sz="3200">
              <a:solidFill>
                <a:srgbClr val="262626"/>
              </a:solidFill>
              <a:latin typeface="方正雅士黑 简" panose="02010600030101010101"/>
            </a:endParaRPr>
          </a:p>
        </p:txBody>
      </p:sp>
      <p:sp>
        <p:nvSpPr>
          <p:cNvPr id="27" name="文本框 26"/>
          <p:cNvSpPr txBox="1">
            <a:spLocks noChangeArrowheads="1"/>
          </p:cNvSpPr>
          <p:nvPr/>
        </p:nvSpPr>
        <p:spPr bwMode="auto">
          <a:xfrm>
            <a:off x="6038850" y="3609975"/>
            <a:ext cx="4202113" cy="579438"/>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3.</a:t>
            </a:r>
            <a:r>
              <a:rPr lang="zh-CN" altLang="en-US" sz="3200">
                <a:solidFill>
                  <a:srgbClr val="262626"/>
                </a:solidFill>
                <a:latin typeface="方正雅士黑 简" panose="02010600030101010101"/>
              </a:rPr>
              <a:t>读主旨</a:t>
            </a:r>
            <a:endParaRPr lang="zh-CN" altLang="en-US" sz="3200">
              <a:solidFill>
                <a:srgbClr val="262626"/>
              </a:solidFill>
              <a:latin typeface="方正雅士黑 简" panose="02010600030101010101"/>
            </a:endParaRPr>
          </a:p>
        </p:txBody>
      </p:sp>
      <p:sp>
        <p:nvSpPr>
          <p:cNvPr id="30" name="文本框 29"/>
          <p:cNvSpPr txBox="1">
            <a:spLocks noChangeArrowheads="1"/>
          </p:cNvSpPr>
          <p:nvPr/>
        </p:nvSpPr>
        <p:spPr bwMode="auto">
          <a:xfrm>
            <a:off x="6008688" y="5748338"/>
            <a:ext cx="4202112"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5.</a:t>
            </a:r>
            <a:r>
              <a:rPr lang="zh-CN" altLang="en-US" sz="3200"/>
              <a:t>读主语</a:t>
            </a:r>
            <a:endParaRPr lang="zh-CN" altLang="en-US" sz="3200"/>
          </a:p>
        </p:txBody>
      </p:sp>
      <p:cxnSp>
        <p:nvCxnSpPr>
          <p:cNvPr id="4" name="直接连接符 3"/>
          <p:cNvCxnSpPr/>
          <p:nvPr/>
        </p:nvCxnSpPr>
        <p:spPr>
          <a:xfrm>
            <a:off x="5321300" y="2141538"/>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321300" y="3262313"/>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321300" y="4381500"/>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321300" y="5502275"/>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文本框 29"/>
          <p:cNvSpPr txBox="1">
            <a:spLocks noChangeArrowheads="1"/>
          </p:cNvSpPr>
          <p:nvPr/>
        </p:nvSpPr>
        <p:spPr bwMode="auto">
          <a:xfrm>
            <a:off x="6030913" y="4748213"/>
            <a:ext cx="4202112"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4.</a:t>
            </a:r>
            <a:r>
              <a:rPr lang="zh-CN" altLang="en-US" sz="3200"/>
              <a:t>读态度</a:t>
            </a:r>
            <a:endParaRPr lang="zh-CN" altLang="en-US" sz="3200"/>
          </a:p>
        </p:txBody>
      </p:sp>
      <p:pic>
        <p:nvPicPr>
          <p:cNvPr id="31" name="图形 7"/>
          <p:cNvPicPr>
            <a:picLocks noChangeAspect="1"/>
          </p:cNvPicPr>
          <p:nvPr/>
        </p:nvPicPr>
        <p:blipFill>
          <a:blip r:embed="rId2"/>
          <a:srcRect l="7384" t="2998" r="26979" b="5167"/>
          <a:stretch>
            <a:fillRect/>
          </a:stretch>
        </p:blipFill>
        <p:spPr bwMode="auto">
          <a:xfrm>
            <a:off x="5451475" y="2422525"/>
            <a:ext cx="477838" cy="603250"/>
          </a:xfrm>
          <a:prstGeom prst="rect">
            <a:avLst/>
          </a:prstGeom>
          <a:noFill/>
          <a:ln w="9525">
            <a:noFill/>
            <a:miter lim="800000"/>
            <a:headEnd/>
            <a:tailEnd/>
          </a:ln>
        </p:spPr>
      </p:pic>
      <p:pic>
        <p:nvPicPr>
          <p:cNvPr id="32" name="图形 7"/>
          <p:cNvPicPr>
            <a:picLocks noChangeAspect="1"/>
          </p:cNvPicPr>
          <p:nvPr/>
        </p:nvPicPr>
        <p:blipFill>
          <a:blip r:embed="rId2"/>
          <a:srcRect l="7384" t="2998" r="26979" b="5167"/>
          <a:stretch>
            <a:fillRect/>
          </a:stretch>
        </p:blipFill>
        <p:spPr bwMode="auto">
          <a:xfrm>
            <a:off x="5429250" y="5738813"/>
            <a:ext cx="477838" cy="603250"/>
          </a:xfrm>
          <a:prstGeom prst="rect">
            <a:avLst/>
          </a:prstGeom>
          <a:noFill/>
          <a:ln w="9525">
            <a:noFill/>
            <a:miter lim="800000"/>
            <a:headEnd/>
            <a:tailEnd/>
          </a:ln>
        </p:spPr>
      </p:pic>
      <p:pic>
        <p:nvPicPr>
          <p:cNvPr id="38" name="图形 7"/>
          <p:cNvPicPr>
            <a:picLocks noChangeAspect="1"/>
          </p:cNvPicPr>
          <p:nvPr/>
        </p:nvPicPr>
        <p:blipFill>
          <a:blip r:embed="rId2"/>
          <a:srcRect l="7384" t="2998" r="26979" b="5167"/>
          <a:stretch>
            <a:fillRect/>
          </a:stretch>
        </p:blipFill>
        <p:spPr bwMode="auto">
          <a:xfrm>
            <a:off x="5434013" y="4735513"/>
            <a:ext cx="477837" cy="603250"/>
          </a:xfrm>
          <a:prstGeom prst="rect">
            <a:avLst/>
          </a:prstGeom>
          <a:noFill/>
          <a:ln w="9525">
            <a:noFill/>
            <a:miter lim="800000"/>
            <a:headEnd/>
            <a:tailEnd/>
          </a:ln>
        </p:spPr>
      </p:pic>
      <p:pic>
        <p:nvPicPr>
          <p:cNvPr id="39" name="图形 7"/>
          <p:cNvPicPr>
            <a:picLocks noChangeAspect="1"/>
          </p:cNvPicPr>
          <p:nvPr/>
        </p:nvPicPr>
        <p:blipFill>
          <a:blip r:embed="rId2"/>
          <a:srcRect l="7384" t="2998" r="26979" b="5167"/>
          <a:stretch>
            <a:fillRect/>
          </a:stretch>
        </p:blipFill>
        <p:spPr bwMode="auto">
          <a:xfrm>
            <a:off x="5429250" y="3641725"/>
            <a:ext cx="477838" cy="603250"/>
          </a:xfrm>
          <a:prstGeom prst="rect">
            <a:avLst/>
          </a:prstGeom>
          <a:noFill/>
          <a:ln w="9525">
            <a:noFill/>
            <a:miter lim="800000"/>
            <a:headEnd/>
            <a:tailEnd/>
          </a:ln>
        </p:spPr>
      </p:pic>
      <p:pic>
        <p:nvPicPr>
          <p:cNvPr id="2" name="图片 1" descr="水印"/>
          <p:cNvPicPr>
            <a:picLocks noChangeAspect="1"/>
          </p:cNvPicPr>
          <p:nvPr userDrawn="1"/>
        </p:nvPicPr>
        <p:blipFill>
          <a:blip r:embed="rId9"/>
          <a:stretch>
            <a:fillRect/>
          </a:stretch>
        </p:blipFill>
        <p:spPr>
          <a:xfrm>
            <a:off x="6915150" y="63500"/>
            <a:ext cx="5173345" cy="1674495"/>
          </a:xfrm>
          <a:prstGeom prst="rect">
            <a:avLst/>
          </a:prstGeom>
        </p:spPr>
      </p:pic>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250" fill="hold"/>
                                        <p:tgtEl>
                                          <p:spTgt spid="10"/>
                                        </p:tgtEl>
                                        <p:attrNameLst>
                                          <p:attrName>ppt_w</p:attrName>
                                        </p:attrNameLst>
                                      </p:cBhvr>
                                      <p:tavLst>
                                        <p:tav tm="0">
                                          <p:val>
                                            <p:fltVal val="0"/>
                                          </p:val>
                                        </p:tav>
                                        <p:tav tm="100000">
                                          <p:val>
                                            <p:strVal val="#ppt_w"/>
                                          </p:val>
                                        </p:tav>
                                      </p:tavLst>
                                    </p:anim>
                                    <p:anim calcmode="lin" valueType="num">
                                      <p:cBhvr>
                                        <p:cTn id="12" dur="1250" fill="hold"/>
                                        <p:tgtEl>
                                          <p:spTgt spid="10"/>
                                        </p:tgtEl>
                                        <p:attrNameLst>
                                          <p:attrName>ppt_h</p:attrName>
                                        </p:attrNameLst>
                                      </p:cBhvr>
                                      <p:tavLst>
                                        <p:tav tm="0">
                                          <p:val>
                                            <p:fltVal val="0"/>
                                          </p:val>
                                        </p:tav>
                                        <p:tav tm="100000">
                                          <p:val>
                                            <p:strVal val="#ppt_h"/>
                                          </p:val>
                                        </p:tav>
                                      </p:tavLst>
                                    </p:anim>
                                    <p:anim calcmode="lin" valueType="num">
                                      <p:cBhvr>
                                        <p:cTn id="13" dur="1250" fill="hold"/>
                                        <p:tgtEl>
                                          <p:spTgt spid="10"/>
                                        </p:tgtEl>
                                        <p:attrNameLst>
                                          <p:attrName>style.rotation</p:attrName>
                                        </p:attrNameLst>
                                      </p:cBhvr>
                                      <p:tavLst>
                                        <p:tav tm="0">
                                          <p:val>
                                            <p:fltVal val="360"/>
                                          </p:val>
                                        </p:tav>
                                        <p:tav tm="100000">
                                          <p:val>
                                            <p:fltVal val="0"/>
                                          </p:val>
                                        </p:tav>
                                      </p:tavLst>
                                    </p:anim>
                                    <p:animEffect transition="in" filter="fade">
                                      <p:cBhvr>
                                        <p:cTn id="14" dur="1250"/>
                                        <p:tgtEl>
                                          <p:spTgt spid="10"/>
                                        </p:tgtEl>
                                      </p:cBhvr>
                                    </p:animEffect>
                                  </p:childTnLst>
                                </p:cTn>
                              </p:par>
                              <p:par>
                                <p:cTn id="15" presetID="2" presetClass="entr" presetSubtype="9"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0-#ppt_w/2"/>
                                          </p:val>
                                        </p:tav>
                                        <p:tav tm="100000">
                                          <p:val>
                                            <p:strVal val="#ppt_x"/>
                                          </p:val>
                                        </p:tav>
                                      </p:tavLst>
                                    </p:anim>
                                    <p:anim calcmode="lin" valueType="num">
                                      <p:cBhvr additive="base">
                                        <p:cTn id="18" dur="1500" fill="hold"/>
                                        <p:tgtEl>
                                          <p:spTgt spid="11"/>
                                        </p:tgtEl>
                                        <p:attrNameLst>
                                          <p:attrName>ppt_y</p:attrName>
                                        </p:attrNameLst>
                                      </p:cBhvr>
                                      <p:tavLst>
                                        <p:tav tm="0">
                                          <p:val>
                                            <p:strVal val="0-#ppt_h/2"/>
                                          </p:val>
                                        </p:tav>
                                        <p:tav tm="100000">
                                          <p:val>
                                            <p:strVal val="#ppt_y"/>
                                          </p:val>
                                        </p:tav>
                                      </p:tavLst>
                                    </p:anim>
                                  </p:childTnLst>
                                </p:cTn>
                              </p:par>
                              <p:par>
                                <p:cTn id="19" presetID="49" presetClass="entr" presetSubtype="0" decel="100000" fill="hold" grpId="1"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250" fill="hold"/>
                                        <p:tgtEl>
                                          <p:spTgt spid="11"/>
                                        </p:tgtEl>
                                        <p:attrNameLst>
                                          <p:attrName>ppt_w</p:attrName>
                                        </p:attrNameLst>
                                      </p:cBhvr>
                                      <p:tavLst>
                                        <p:tav tm="0">
                                          <p:val>
                                            <p:fltVal val="0"/>
                                          </p:val>
                                        </p:tav>
                                        <p:tav tm="100000">
                                          <p:val>
                                            <p:strVal val="#ppt_w"/>
                                          </p:val>
                                        </p:tav>
                                      </p:tavLst>
                                    </p:anim>
                                    <p:anim calcmode="lin" valueType="num">
                                      <p:cBhvr>
                                        <p:cTn id="22" dur="1250" fill="hold"/>
                                        <p:tgtEl>
                                          <p:spTgt spid="11"/>
                                        </p:tgtEl>
                                        <p:attrNameLst>
                                          <p:attrName>ppt_h</p:attrName>
                                        </p:attrNameLst>
                                      </p:cBhvr>
                                      <p:tavLst>
                                        <p:tav tm="0">
                                          <p:val>
                                            <p:fltVal val="0"/>
                                          </p:val>
                                        </p:tav>
                                        <p:tav tm="100000">
                                          <p:val>
                                            <p:strVal val="#ppt_h"/>
                                          </p:val>
                                        </p:tav>
                                      </p:tavLst>
                                    </p:anim>
                                    <p:anim calcmode="lin" valueType="num">
                                      <p:cBhvr>
                                        <p:cTn id="23" dur="1250" fill="hold"/>
                                        <p:tgtEl>
                                          <p:spTgt spid="11"/>
                                        </p:tgtEl>
                                        <p:attrNameLst>
                                          <p:attrName>style.rotation</p:attrName>
                                        </p:attrNameLst>
                                      </p:cBhvr>
                                      <p:tavLst>
                                        <p:tav tm="0">
                                          <p:val>
                                            <p:fltVal val="360"/>
                                          </p:val>
                                        </p:tav>
                                        <p:tav tm="100000">
                                          <p:val>
                                            <p:fltVal val="0"/>
                                          </p:val>
                                        </p:tav>
                                      </p:tavLst>
                                    </p:anim>
                                    <p:animEffect transition="in" filter="fade">
                                      <p:cBhvr>
                                        <p:cTn id="24" dur="1250"/>
                                        <p:tgtEl>
                                          <p:spTgt spid="11"/>
                                        </p:tgtEl>
                                      </p:cBhvr>
                                    </p:animEffect>
                                  </p:childTnLst>
                                </p:cTn>
                              </p:par>
                            </p:childTnLst>
                          </p:cTn>
                        </p:par>
                        <p:par>
                          <p:cTn id="25" fill="hold">
                            <p:stCondLst>
                              <p:cond delay="1500"/>
                            </p:stCondLst>
                            <p:childTnLst>
                              <p:par>
                                <p:cTn id="26" presetID="2" presetClass="entr" presetSubtype="1"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850"/>
                            </p:stCondLst>
                            <p:childTnLst>
                              <p:par>
                                <p:cTn id="36" presetID="53" presetClass="entr" presetSubtype="1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2" presetClass="entr" presetSubtype="8"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1350"/>
                            </p:stCondLst>
                            <p:childTnLst>
                              <p:par>
                                <p:cTn id="45" presetID="2" presetClass="entr" presetSubtype="2" fill="hold" grpId="0" nodeType="after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2" presetClass="entr" presetSubtype="8"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2050"/>
                            </p:stCondLst>
                            <p:childTnLst>
                              <p:par>
                                <p:cTn id="53" presetID="2" presetClass="entr" presetSubtype="2" fill="hold" grpId="0" nodeType="afterEffect">
                                  <p:stCondLst>
                                    <p:cond delay="0"/>
                                  </p:stCondLst>
                                  <p:iterate type="lt">
                                    <p:tmPct val="10000"/>
                                  </p:iterate>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1+#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par>
                                <p:cTn id="57" presetID="22" presetClass="entr" presetSubtype="8"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par>
                          <p:cTn id="60" fill="hold">
                            <p:stCondLst>
                              <p:cond delay="2750"/>
                            </p:stCondLst>
                            <p:childTnLst>
                              <p:par>
                                <p:cTn id="61" presetID="2" presetClass="entr" presetSubtype="2" fill="hold" grpId="0" nodeType="afterEffect">
                                  <p:stCondLst>
                                    <p:cond delay="0"/>
                                  </p:stCondLst>
                                  <p:iterate type="lt">
                                    <p:tmPct val="10000"/>
                                  </p:iterate>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1+#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par>
                                <p:cTn id="65" presetID="22" presetClass="entr" presetSubtype="8"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par>
                          <p:cTn id="68" fill="hold">
                            <p:stCondLst>
                              <p:cond delay="3449"/>
                            </p:stCondLst>
                            <p:childTnLst>
                              <p:par>
                                <p:cTn id="69" presetID="2" presetClass="entr" presetSubtype="2" fill="hold" grpId="0" nodeType="afterEffect">
                                  <p:stCondLst>
                                    <p:cond delay="0"/>
                                  </p:stCondLst>
                                  <p:iterate type="lt">
                                    <p:tmPct val="10000"/>
                                  </p:iterate>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childTnLst>
                          </p:cTn>
                        </p:par>
                        <p:par>
                          <p:cTn id="73" fill="hold">
                            <p:stCondLst>
                              <p:cond delay="4150"/>
                            </p:stCondLst>
                            <p:childTnLst>
                              <p:par>
                                <p:cTn id="74" presetID="2" presetClass="entr" presetSubtype="2" fill="hold" grpId="0" nodeType="afterEffect">
                                  <p:stCondLst>
                                    <p:cond delay="0"/>
                                  </p:stCondLst>
                                  <p:iterate type="lt">
                                    <p:tmPct val="10000"/>
                                  </p:iterate>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1+#ppt_w/2"/>
                                          </p:val>
                                        </p:tav>
                                        <p:tav tm="100000">
                                          <p:val>
                                            <p:strVal val="#ppt_x"/>
                                          </p:val>
                                        </p:tav>
                                      </p:tavLst>
                                    </p:anim>
                                    <p:anim calcmode="lin" valueType="num">
                                      <p:cBhvr additive="base">
                                        <p:cTn id="77" dur="500" fill="hold"/>
                                        <p:tgtEl>
                                          <p:spTgt spid="5"/>
                                        </p:tgtEl>
                                        <p:attrNameLst>
                                          <p:attrName>ppt_y</p:attrName>
                                        </p:attrNameLst>
                                      </p:cBhvr>
                                      <p:tavLst>
                                        <p:tav tm="0">
                                          <p:val>
                                            <p:strVal val="#ppt_y"/>
                                          </p:val>
                                        </p:tav>
                                        <p:tav tm="100000">
                                          <p:val>
                                            <p:strVal val="#ppt_y"/>
                                          </p:val>
                                        </p:tav>
                                      </p:tavLst>
                                    </p:anim>
                                  </p:childTnLst>
                                </p:cTn>
                              </p:par>
                            </p:childTnLst>
                          </p:cTn>
                        </p:par>
                        <p:par>
                          <p:cTn id="78" fill="hold">
                            <p:stCondLst>
                              <p:cond delay="4849"/>
                            </p:stCondLst>
                            <p:childTnLst>
                              <p:par>
                                <p:cTn id="79" presetID="53" presetClass="entr" presetSubtype="16"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5349"/>
                            </p:stCondLst>
                            <p:childTnLst>
                              <p:par>
                                <p:cTn id="85" presetID="53" presetClass="entr" presetSubtype="16"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childTnLst>
                          </p:cTn>
                        </p:par>
                        <p:par>
                          <p:cTn id="90" fill="hold">
                            <p:stCondLst>
                              <p:cond delay="5849"/>
                            </p:stCondLst>
                            <p:childTnLst>
                              <p:par>
                                <p:cTn id="91" presetID="53" presetClass="entr" presetSubtype="16"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p:cTn id="93" dur="500" fill="hold"/>
                                        <p:tgtEl>
                                          <p:spTgt spid="38"/>
                                        </p:tgtEl>
                                        <p:attrNameLst>
                                          <p:attrName>ppt_w</p:attrName>
                                        </p:attrNameLst>
                                      </p:cBhvr>
                                      <p:tavLst>
                                        <p:tav tm="0">
                                          <p:val>
                                            <p:fltVal val="0"/>
                                          </p:val>
                                        </p:tav>
                                        <p:tav tm="100000">
                                          <p:val>
                                            <p:strVal val="#ppt_w"/>
                                          </p:val>
                                        </p:tav>
                                      </p:tavLst>
                                    </p:anim>
                                    <p:anim calcmode="lin" valueType="num">
                                      <p:cBhvr>
                                        <p:cTn id="94" dur="500" fill="hold"/>
                                        <p:tgtEl>
                                          <p:spTgt spid="38"/>
                                        </p:tgtEl>
                                        <p:attrNameLst>
                                          <p:attrName>ppt_h</p:attrName>
                                        </p:attrNameLst>
                                      </p:cBhvr>
                                      <p:tavLst>
                                        <p:tav tm="0">
                                          <p:val>
                                            <p:fltVal val="0"/>
                                          </p:val>
                                        </p:tav>
                                        <p:tav tm="100000">
                                          <p:val>
                                            <p:strVal val="#ppt_h"/>
                                          </p:val>
                                        </p:tav>
                                      </p:tavLst>
                                    </p:anim>
                                    <p:animEffect transition="in" filter="fade">
                                      <p:cBhvr>
                                        <p:cTn id="95" dur="500"/>
                                        <p:tgtEl>
                                          <p:spTgt spid="38"/>
                                        </p:tgtEl>
                                      </p:cBhvr>
                                    </p:animEffect>
                                  </p:childTnLst>
                                </p:cTn>
                              </p:par>
                            </p:childTnLst>
                          </p:cTn>
                        </p:par>
                        <p:par>
                          <p:cTn id="96" fill="hold">
                            <p:stCondLst>
                              <p:cond delay="6349"/>
                            </p:stCondLst>
                            <p:childTnLst>
                              <p:par>
                                <p:cTn id="97" presetID="53" presetClass="entr" presetSubtype="16"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24" grpId="0"/>
      <p:bldP spid="27" grpId="0"/>
      <p:bldP spid="3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5356225" y="649288"/>
            <a:ext cx="4867275" cy="1143000"/>
          </a:xfrm>
          <a:prstGeom prst="rect">
            <a:avLst/>
          </a:prstGeom>
          <a:noFill/>
          <a:ln>
            <a:miter lim="800000"/>
          </a:ln>
        </p:spPr>
        <p:txBody>
          <a:bodyPr/>
          <a:lstStyle/>
          <a:p>
            <a:r>
              <a:rPr lang="zh-CN" altLang="en-US">
                <a:ea typeface="宋体" panose="02010600030101010101" pitchFamily="2" charset="-122"/>
              </a:rPr>
              <a:t>逻辑走向</a:t>
            </a:r>
            <a:endParaRPr lang="zh-CN" altLang="en-US">
              <a:ea typeface="宋体" panose="02010600030101010101" pitchFamily="2" charset="-122"/>
            </a:endParaRPr>
          </a:p>
        </p:txBody>
      </p:sp>
      <p:sp>
        <p:nvSpPr>
          <p:cNvPr id="25602" name="Rectangle 3"/>
          <p:cNvSpPr>
            <a:spLocks noGrp="1" noChangeArrowheads="1"/>
          </p:cNvSpPr>
          <p:nvPr>
            <p:ph type="body" idx="4294967295"/>
          </p:nvPr>
        </p:nvSpPr>
        <p:spPr bwMode="auto">
          <a:xfrm>
            <a:off x="3990975" y="1644650"/>
            <a:ext cx="10972800" cy="4525963"/>
          </a:xfrm>
          <a:prstGeom prst="rect">
            <a:avLst/>
          </a:prstGeom>
          <a:noFill/>
          <a:ln>
            <a:miter lim="800000"/>
          </a:ln>
        </p:spPr>
        <p:txBody>
          <a:bodyPr/>
          <a:lstStyle/>
          <a:p>
            <a:r>
              <a:rPr lang="zh-CN" altLang="en-US">
                <a:ea typeface="宋体" panose="02010600030101010101" pitchFamily="2" charset="-122"/>
              </a:rPr>
              <a:t> </a:t>
            </a:r>
            <a:r>
              <a:rPr lang="zh-CN" altLang="en-US" sz="4000">
                <a:ea typeface="宋体" panose="02010600030101010101" pitchFamily="2" charset="-122"/>
              </a:rPr>
              <a:t>反 </a:t>
            </a:r>
            <a:r>
              <a:rPr lang="zh-CN" altLang="en-US">
                <a:ea typeface="宋体" panose="02010600030101010101" pitchFamily="2" charset="-122"/>
              </a:rPr>
              <a:t>                            </a:t>
            </a:r>
            <a:r>
              <a:rPr lang="zh-CN" altLang="en-US" sz="4000">
                <a:ea typeface="宋体" panose="02010600030101010101" pitchFamily="2" charset="-122"/>
              </a:rPr>
              <a:t>正</a:t>
            </a:r>
            <a:endParaRPr lang="en-US" altLang="zh-CN" sz="4000">
              <a:ea typeface="宋体" panose="02010600030101010101" pitchFamily="2" charset="-122"/>
            </a:endParaRPr>
          </a:p>
        </p:txBody>
      </p:sp>
      <p:sp>
        <p:nvSpPr>
          <p:cNvPr id="25603" name="AutoShape 4"/>
          <p:cNvSpPr>
            <a:spLocks noChangeArrowheads="1"/>
          </p:cNvSpPr>
          <p:nvPr/>
        </p:nvSpPr>
        <p:spPr bwMode="auto">
          <a:xfrm>
            <a:off x="4383088" y="2833688"/>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25604" name="AutoShape 5"/>
          <p:cNvSpPr>
            <a:spLocks noChangeArrowheads="1"/>
          </p:cNvSpPr>
          <p:nvPr/>
        </p:nvSpPr>
        <p:spPr bwMode="auto">
          <a:xfrm>
            <a:off x="7789863" y="2855913"/>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25605" name="Text Box 6"/>
          <p:cNvSpPr txBox="1">
            <a:spLocks noChangeArrowheads="1"/>
          </p:cNvSpPr>
          <p:nvPr/>
        </p:nvSpPr>
        <p:spPr bwMode="auto">
          <a:xfrm>
            <a:off x="4057650" y="4273550"/>
            <a:ext cx="2087563" cy="2043113"/>
          </a:xfrm>
          <a:prstGeom prst="rect">
            <a:avLst/>
          </a:prstGeom>
          <a:noFill/>
          <a:ln w="9525">
            <a:noFill/>
            <a:miter lim="800000"/>
          </a:ln>
        </p:spPr>
        <p:txBody>
          <a:bodyPr>
            <a:spAutoFit/>
          </a:bodyPr>
          <a:lstStyle/>
          <a:p>
            <a:pPr>
              <a:spcBef>
                <a:spcPct val="50000"/>
              </a:spcBef>
            </a:pPr>
            <a:r>
              <a:rPr lang="zh-CN" altLang="en-US" sz="3200"/>
              <a:t>转折</a:t>
            </a:r>
            <a:endParaRPr lang="zh-CN" altLang="en-US" sz="3200"/>
          </a:p>
          <a:p>
            <a:pPr>
              <a:spcBef>
                <a:spcPct val="50000"/>
              </a:spcBef>
            </a:pPr>
            <a:r>
              <a:rPr lang="zh-CN" altLang="en-US" sz="3200"/>
              <a:t>让步</a:t>
            </a:r>
            <a:endParaRPr lang="zh-CN" altLang="en-US" sz="3200"/>
          </a:p>
          <a:p>
            <a:pPr>
              <a:spcBef>
                <a:spcPct val="50000"/>
              </a:spcBef>
            </a:pPr>
            <a:r>
              <a:rPr lang="zh-CN" altLang="en-US" sz="3200"/>
              <a:t>对比</a:t>
            </a:r>
            <a:endParaRPr lang="zh-CN" altLang="en-US" sz="3200"/>
          </a:p>
        </p:txBody>
      </p:sp>
      <p:sp>
        <p:nvSpPr>
          <p:cNvPr id="25606" name="Text Box 7"/>
          <p:cNvSpPr txBox="1">
            <a:spLocks noChangeArrowheads="1"/>
          </p:cNvSpPr>
          <p:nvPr/>
        </p:nvSpPr>
        <p:spPr bwMode="auto">
          <a:xfrm>
            <a:off x="7023100" y="4433888"/>
            <a:ext cx="2241550" cy="579437"/>
          </a:xfrm>
          <a:prstGeom prst="rect">
            <a:avLst/>
          </a:prstGeom>
          <a:noFill/>
          <a:ln w="9525">
            <a:noFill/>
            <a:miter lim="800000"/>
          </a:ln>
        </p:spPr>
        <p:txBody>
          <a:bodyPr>
            <a:spAutoFit/>
          </a:bodyPr>
          <a:lstStyle/>
          <a:p>
            <a:pPr>
              <a:spcBef>
                <a:spcPct val="50000"/>
              </a:spcBef>
            </a:pPr>
            <a:endParaRPr lang="zh-CN" altLang="en-US" sz="3200"/>
          </a:p>
        </p:txBody>
      </p:sp>
      <p:sp>
        <p:nvSpPr>
          <p:cNvPr id="25607" name="Rectangle 8"/>
          <p:cNvSpPr>
            <a:spLocks noChangeArrowheads="1"/>
          </p:cNvSpPr>
          <p:nvPr/>
        </p:nvSpPr>
        <p:spPr bwMode="auto">
          <a:xfrm>
            <a:off x="7556500" y="4244975"/>
            <a:ext cx="6086475" cy="2041525"/>
          </a:xfrm>
          <a:prstGeom prst="rect">
            <a:avLst/>
          </a:prstGeom>
          <a:noFill/>
          <a:ln w="9525">
            <a:noFill/>
            <a:miter lim="800000"/>
          </a:ln>
        </p:spPr>
        <p:txBody>
          <a:bodyPr>
            <a:spAutoFit/>
          </a:bodyPr>
          <a:lstStyle/>
          <a:p>
            <a:r>
              <a:rPr lang="zh-CN" altLang="en-US" sz="3200"/>
              <a:t>顺承</a:t>
            </a:r>
            <a:endParaRPr lang="zh-CN" altLang="en-US" sz="3200"/>
          </a:p>
          <a:p>
            <a:r>
              <a:rPr lang="zh-CN" altLang="en-US" sz="3200"/>
              <a:t>罗列</a:t>
            </a:r>
            <a:endParaRPr lang="zh-CN" altLang="en-US" sz="3200"/>
          </a:p>
          <a:p>
            <a:r>
              <a:rPr lang="zh-CN" altLang="en-US" sz="3200"/>
              <a:t>举例</a:t>
            </a:r>
            <a:endParaRPr lang="zh-CN" altLang="en-US" sz="3200"/>
          </a:p>
          <a:p>
            <a:r>
              <a:rPr lang="zh-CN" altLang="en-US" sz="3200"/>
              <a:t>因果</a:t>
            </a:r>
            <a:endParaRPr lang="zh-CN" altLang="en-US" sz="3200"/>
          </a:p>
        </p:txBody>
      </p:sp>
      <p:sp>
        <p:nvSpPr>
          <p:cNvPr id="25608" name="Text Box 9"/>
          <p:cNvSpPr txBox="1">
            <a:spLocks noChangeArrowheads="1"/>
          </p:cNvSpPr>
          <p:nvPr/>
        </p:nvSpPr>
        <p:spPr bwMode="auto">
          <a:xfrm>
            <a:off x="731838" y="2598738"/>
            <a:ext cx="2817812" cy="830262"/>
          </a:xfrm>
          <a:prstGeom prst="rect">
            <a:avLst/>
          </a:prstGeom>
          <a:noFill/>
          <a:ln w="9525">
            <a:noFill/>
            <a:miter lim="800000"/>
          </a:ln>
        </p:spPr>
        <p:txBody>
          <a:bodyPr>
            <a:spAutoFit/>
          </a:bodyPr>
          <a:lstStyle/>
          <a:p>
            <a:pPr>
              <a:spcBef>
                <a:spcPct val="50000"/>
              </a:spcBef>
            </a:pPr>
            <a:r>
              <a:rPr lang="en-US" altLang="zh-CN" sz="4800"/>
              <a:t>1.</a:t>
            </a:r>
            <a:r>
              <a:rPr lang="zh-CN" altLang="en-US" sz="4800" b="1"/>
              <a:t>读逻辑</a:t>
            </a:r>
            <a:endParaRPr lang="zh-CN" altLang="en-US" sz="4800" b="1"/>
          </a:p>
        </p:txBody>
      </p:sp>
      <p:sp>
        <p:nvSpPr>
          <p:cNvPr id="25610" name="Text Box 10"/>
          <p:cNvSpPr txBox="1">
            <a:spLocks noChangeArrowheads="1"/>
          </p:cNvSpPr>
          <p:nvPr/>
        </p:nvSpPr>
        <p:spPr bwMode="auto">
          <a:xfrm>
            <a:off x="9409113" y="1857375"/>
            <a:ext cx="1465262" cy="4572000"/>
          </a:xfrm>
          <a:prstGeom prst="rect">
            <a:avLst/>
          </a:prstGeom>
          <a:noFill/>
          <a:ln w="9525">
            <a:noFill/>
            <a:miter lim="800000"/>
          </a:ln>
        </p:spPr>
        <p:txBody>
          <a:bodyPr vert="eaVert">
            <a:spAutoFit/>
          </a:bodyPr>
          <a:lstStyle/>
          <a:p>
            <a:r>
              <a:rPr lang="zh-CN" altLang="en-US" sz="2800">
                <a:solidFill>
                  <a:srgbClr val="FF626C"/>
                </a:solidFill>
              </a:rPr>
              <a:t>反关系</a:t>
            </a:r>
            <a:r>
              <a:rPr lang="zh-CN" altLang="en-US" sz="2800"/>
              <a:t>：重点在后头</a:t>
            </a:r>
            <a:endParaRPr lang="zh-CN" altLang="en-US" sz="2800"/>
          </a:p>
          <a:p>
            <a:r>
              <a:rPr lang="zh-CN" altLang="en-US" sz="2800" b="1">
                <a:solidFill>
                  <a:srgbClr val="FF626C"/>
                </a:solidFill>
              </a:rPr>
              <a:t>顺关系</a:t>
            </a:r>
            <a:r>
              <a:rPr lang="zh-CN" altLang="en-US" sz="2800"/>
              <a:t>：后面信息往往是对前面信息的补充说明</a:t>
            </a:r>
            <a:r>
              <a:rPr lang="zh-CN" altLang="en-US"/>
              <a:t>。</a:t>
            </a:r>
            <a:endParaRPr lang="zh-CN" altLang="en-US"/>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heel(4)">
                                      <p:cBhvr>
                                        <p:cTn id="7" dur="2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a:ea typeface="宋体" panose="02010600030101010101" pitchFamily="2" charset="-122"/>
              </a:rPr>
              <a:t>路标词</a:t>
            </a:r>
            <a:endParaRPr lang="zh-CN" altLang="en-US">
              <a:ea typeface="宋体" panose="02010600030101010101" pitchFamily="2" charset="-122"/>
            </a:endParaRPr>
          </a:p>
        </p:txBody>
      </p:sp>
      <p:sp>
        <p:nvSpPr>
          <p:cNvPr id="26626"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a:ea typeface="宋体" panose="02010600030101010101" pitchFamily="2" charset="-122"/>
              </a:rPr>
              <a:t>顺承：</a:t>
            </a:r>
            <a:r>
              <a:rPr lang="en-US" altLang="zh-CN">
                <a:ea typeface="宋体" panose="02010600030101010101" pitchFamily="2" charset="-122"/>
              </a:rPr>
              <a:t>and, in the same way, that is to say, similarly, likewise</a:t>
            </a:r>
            <a:endParaRPr lang="en-US" altLang="zh-CN">
              <a:ea typeface="宋体" panose="02010600030101010101" pitchFamily="2" charset="-122"/>
            </a:endParaRPr>
          </a:p>
          <a:p>
            <a:r>
              <a:rPr lang="zh-CN" altLang="en-US">
                <a:ea typeface="宋体" panose="02010600030101010101" pitchFamily="2" charset="-122"/>
              </a:rPr>
              <a:t>罗列：</a:t>
            </a:r>
            <a:r>
              <a:rPr lang="en-US" altLang="zh-CN">
                <a:ea typeface="宋体" panose="02010600030101010101" pitchFamily="2" charset="-122"/>
              </a:rPr>
              <a:t>first, another, some</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others, even, then, besides, in addition, additionally, furthermore, what</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 moreover</a:t>
            </a:r>
            <a:endParaRPr lang="en-US" altLang="zh-CN">
              <a:ea typeface="宋体" panose="02010600030101010101" pitchFamily="2" charset="-122"/>
            </a:endParaRPr>
          </a:p>
          <a:p>
            <a:r>
              <a:rPr lang="zh-CN" altLang="en-US">
                <a:ea typeface="宋体" panose="02010600030101010101" pitchFamily="2" charset="-122"/>
              </a:rPr>
              <a:t>举例：</a:t>
            </a:r>
            <a:r>
              <a:rPr lang="en-US" altLang="zh-CN">
                <a:ea typeface="宋体" panose="02010600030101010101" pitchFamily="2" charset="-122"/>
              </a:rPr>
              <a:t>say, think of</a:t>
            </a:r>
            <a:endParaRPr lang="en-US" altLang="zh-CN">
              <a:ea typeface="宋体" panose="02010600030101010101" pitchFamily="2" charset="-122"/>
            </a:endParaRPr>
          </a:p>
          <a:p>
            <a:r>
              <a:rPr lang="zh-CN" altLang="en-US">
                <a:ea typeface="宋体" panose="02010600030101010101" pitchFamily="2" charset="-122"/>
              </a:rPr>
              <a:t>因果：</a:t>
            </a:r>
            <a:r>
              <a:rPr lang="en-US" altLang="zh-CN">
                <a:ea typeface="宋体" panose="02010600030101010101" pitchFamily="2" charset="-122"/>
              </a:rPr>
              <a:t>consequently, hence, so</a:t>
            </a:r>
            <a:endParaRPr lang="en-US" altLang="zh-CN">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pic>
        <p:nvPicPr>
          <p:cNvPr id="2" name="图片 1" descr="水印"/>
          <p:cNvPicPr>
            <a:picLocks noChangeAspect="1"/>
          </p:cNvPicPr>
          <p:nvPr userDrawn="1"/>
        </p:nvPicPr>
        <p:blipFill>
          <a:blip r:embed="rId1"/>
          <a:stretch>
            <a:fillRect/>
          </a:stretch>
        </p:blipFill>
        <p:spPr>
          <a:xfrm>
            <a:off x="7042150" y="190500"/>
            <a:ext cx="5173345" cy="16744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z="4000">
                <a:ea typeface="宋体" panose="02010600030101010101" pitchFamily="2" charset="-122"/>
              </a:rPr>
              <a:t>文章微观逻辑规律</a:t>
            </a:r>
            <a:r>
              <a:rPr lang="en-US" altLang="zh-CN" sz="4000">
                <a:ea typeface="宋体" panose="02010600030101010101" pitchFamily="2" charset="-122"/>
              </a:rPr>
              <a:t>①</a:t>
            </a:r>
            <a:r>
              <a:rPr lang="zh-CN" altLang="en-US" sz="4000">
                <a:ea typeface="宋体" panose="02010600030101010101" pitchFamily="2" charset="-122"/>
              </a:rPr>
              <a:t>：顺承（解释或者并列）</a:t>
            </a:r>
            <a:endParaRPr lang="zh-CN" altLang="en-US" sz="4000">
              <a:ea typeface="宋体" panose="02010600030101010101" pitchFamily="2" charset="-122"/>
            </a:endParaRPr>
          </a:p>
        </p:txBody>
      </p:sp>
      <p:sp>
        <p:nvSpPr>
          <p:cNvPr id="27650" name="Rectangle 3"/>
          <p:cNvSpPr>
            <a:spLocks noGrp="1" noChangeArrowheads="1"/>
          </p:cNvSpPr>
          <p:nvPr>
            <p:ph type="body" idx="4294967295"/>
          </p:nvPr>
        </p:nvSpPr>
        <p:spPr bwMode="auto">
          <a:xfrm>
            <a:off x="609600" y="909638"/>
            <a:ext cx="10972800" cy="4525962"/>
          </a:xfrm>
          <a:prstGeom prst="rect">
            <a:avLst/>
          </a:prstGeom>
          <a:noFill/>
          <a:ln>
            <a:miter lim="800000"/>
          </a:ln>
        </p:spPr>
        <p:txBody>
          <a:bodyPr/>
          <a:lstStyle/>
          <a:p>
            <a:r>
              <a:rPr lang="en-US" altLang="zh-CN">
                <a:latin typeface="Times New Roman" panose="02020603050405020304" pitchFamily="18" charset="0"/>
                <a:ea typeface="宋体" panose="02010600030101010101" pitchFamily="2" charset="-122"/>
              </a:rPr>
              <a:t> </a:t>
            </a:r>
            <a:r>
              <a:rPr lang="en-US" altLang="zh-CN" sz="2400">
                <a:latin typeface="Times New Roman" panose="02020603050405020304" pitchFamily="18" charset="0"/>
                <a:ea typeface="宋体" panose="02010600030101010101" pitchFamily="2" charset="-122"/>
              </a:rPr>
              <a:t>Full government funding (</a:t>
            </a:r>
            <a:r>
              <a:rPr lang="zh-CN" altLang="en-US" sz="2400">
                <a:latin typeface="Times New Roman" panose="02020603050405020304" pitchFamily="18" charset="0"/>
                <a:ea typeface="宋体" panose="02010600030101010101" pitchFamily="2" charset="-122"/>
              </a:rPr>
              <a:t>资助</a:t>
            </a:r>
            <a:r>
              <a:rPr lang="en-US" altLang="zh-CN" sz="2400">
                <a:latin typeface="Times New Roman" panose="02020603050405020304" pitchFamily="18" charset="0"/>
                <a:ea typeface="宋体" panose="02010600030101010101" pitchFamily="2" charset="-122"/>
              </a:rPr>
              <a:t>) is not very good for universities. Adam Smith worked in a Scottish university whose teachers lived off student fees. He knew and looked down upon 18th-century Oxford, where the academics lived comfortably off the income received from the government. Guaranteed salaries, Smith argued, were the enemy of hard work; and when the academics were lazy and incompetent, the students were similarly lazy.</a:t>
            </a:r>
            <a:endParaRPr lang="en-US" altLang="zh-CN" sz="2400">
              <a:latin typeface="Times New Roman" panose="02020603050405020304" pitchFamily="18" charset="0"/>
              <a:ea typeface="宋体" panose="02010600030101010101" pitchFamily="2" charset="-122"/>
            </a:endParaRPr>
          </a:p>
          <a:p>
            <a:r>
              <a:rPr lang="zh-CN" altLang="en-US" sz="2400">
                <a:latin typeface="Times New Roman" panose="02020603050405020304" pitchFamily="18" charset="0"/>
              </a:rPr>
              <a:t>　</a:t>
            </a:r>
            <a:r>
              <a:rPr lang="en-US" altLang="zh-CN" sz="2400">
                <a:latin typeface="Times New Roman" panose="02020603050405020304" pitchFamily="18" charset="0"/>
              </a:rPr>
              <a:t>If students have to pay for their education, they not only work harder, but also demand more from their teachers. And their teachers have to keep them satisfied. If that means taking teaching seriously, and giving less time to their own research interests, that is surely something to celebrate.</a:t>
            </a:r>
            <a:r>
              <a:rPr lang="en-US" altLang="zh-CN" sz="2400"/>
              <a:t> </a:t>
            </a:r>
            <a:endParaRPr lang="en-US" altLang="zh-CN" sz="2400">
              <a:ea typeface="宋体" panose="02010600030101010101" pitchFamily="2" charset="-122"/>
            </a:endParaRPr>
          </a:p>
          <a:p>
            <a:endParaRPr lang="en-US" altLang="zh-CN" sz="2400">
              <a:ea typeface="宋体" panose="02010600030101010101" pitchFamily="2" charset="-122"/>
            </a:endParaRPr>
          </a:p>
        </p:txBody>
      </p:sp>
      <p:pic>
        <p:nvPicPr>
          <p:cNvPr id="27651" name="Picture 4"/>
          <p:cNvPicPr>
            <a:picLocks noChangeAspect="1" noChangeArrowheads="1"/>
          </p:cNvPicPr>
          <p:nvPr/>
        </p:nvPicPr>
        <p:blipFill>
          <a:blip r:embed="rId1"/>
          <a:srcRect/>
          <a:stretch>
            <a:fillRect/>
          </a:stretch>
        </p:blipFill>
        <p:spPr bwMode="auto">
          <a:xfrm>
            <a:off x="825500" y="4543425"/>
            <a:ext cx="10733088" cy="2314575"/>
          </a:xfrm>
          <a:prstGeom prst="rect">
            <a:avLst/>
          </a:prstGeom>
          <a:noFill/>
          <a:ln w="9525">
            <a:noFill/>
            <a:miter lim="800000"/>
            <a:headEnd/>
            <a:tailEnd/>
          </a:ln>
        </p:spPr>
      </p:pic>
      <p:pic>
        <p:nvPicPr>
          <p:cNvPr id="28676" name="Picture 5"/>
          <p:cNvPicPr>
            <a:picLocks noChangeAspect="1" noChangeArrowheads="1"/>
          </p:cNvPicPr>
          <p:nvPr/>
        </p:nvPicPr>
        <p:blipFill>
          <a:blip r:embed="rId2"/>
          <a:srcRect/>
          <a:stretch>
            <a:fillRect/>
          </a:stretch>
        </p:blipFill>
        <p:spPr bwMode="auto">
          <a:xfrm>
            <a:off x="1035050" y="6232525"/>
            <a:ext cx="485775" cy="447675"/>
          </a:xfrm>
          <a:prstGeom prst="rect">
            <a:avLst/>
          </a:prstGeom>
          <a:noFill/>
          <a:ln w="9525">
            <a:noFill/>
            <a:miter lim="800000"/>
            <a:headEnd/>
            <a:tailEnd/>
          </a:ln>
        </p:spPr>
      </p:pic>
      <p:pic>
        <p:nvPicPr>
          <p:cNvPr id="28678" name="Picture 7"/>
          <p:cNvPicPr>
            <a:picLocks noChangeAspect="1" noChangeArrowheads="1"/>
          </p:cNvPicPr>
          <p:nvPr/>
        </p:nvPicPr>
        <p:blipFill>
          <a:blip r:embed="rId3"/>
          <a:srcRect/>
          <a:stretch>
            <a:fillRect/>
          </a:stretch>
        </p:blipFill>
        <p:spPr bwMode="auto">
          <a:xfrm>
            <a:off x="1093788" y="3065463"/>
            <a:ext cx="446087" cy="355600"/>
          </a:xfrm>
          <a:prstGeom prst="rect">
            <a:avLst/>
          </a:prstGeom>
          <a:noFill/>
          <a:ln w="9525">
            <a:noFill/>
            <a:miter lim="800000"/>
            <a:headEnd/>
            <a:tailEnd/>
          </a:ln>
        </p:spPr>
      </p:pic>
      <p:pic>
        <p:nvPicPr>
          <p:cNvPr id="28679" name="Picture 7"/>
          <p:cNvPicPr>
            <a:picLocks noChangeAspect="1" noChangeArrowheads="1"/>
          </p:cNvPicPr>
          <p:nvPr/>
        </p:nvPicPr>
        <p:blipFill>
          <a:blip r:embed="rId3"/>
          <a:srcRect/>
          <a:stretch>
            <a:fillRect/>
          </a:stretch>
        </p:blipFill>
        <p:spPr bwMode="auto">
          <a:xfrm>
            <a:off x="8748713" y="2913063"/>
            <a:ext cx="939800" cy="642937"/>
          </a:xfrm>
          <a:prstGeom prst="rect">
            <a:avLst/>
          </a:prstGeom>
          <a:noFill/>
          <a:ln w="9525">
            <a:noFill/>
            <a:miter lim="800000"/>
            <a:headEnd/>
            <a:tailEnd/>
          </a:ln>
        </p:spPr>
      </p:pic>
      <p:pic>
        <p:nvPicPr>
          <p:cNvPr id="28680" name="Picture 7"/>
          <p:cNvPicPr>
            <a:picLocks noChangeAspect="1" noChangeArrowheads="1"/>
          </p:cNvPicPr>
          <p:nvPr/>
        </p:nvPicPr>
        <p:blipFill>
          <a:blip r:embed="rId3"/>
          <a:srcRect/>
          <a:stretch>
            <a:fillRect/>
          </a:stretch>
        </p:blipFill>
        <p:spPr bwMode="auto">
          <a:xfrm>
            <a:off x="1839913" y="3262313"/>
            <a:ext cx="844550" cy="577850"/>
          </a:xfrm>
          <a:prstGeom prst="rect">
            <a:avLst/>
          </a:prstGeom>
          <a:noFill/>
          <a:ln w="9525">
            <a:noFill/>
            <a:miter lim="800000"/>
            <a:headEnd/>
            <a:tailEnd/>
          </a:ln>
        </p:spPr>
      </p:pic>
      <p:pic>
        <p:nvPicPr>
          <p:cNvPr id="28681" name="Picture 7"/>
          <p:cNvPicPr>
            <a:picLocks noChangeAspect="1" noChangeArrowheads="1"/>
          </p:cNvPicPr>
          <p:nvPr/>
        </p:nvPicPr>
        <p:blipFill>
          <a:blip r:embed="rId3"/>
          <a:srcRect/>
          <a:stretch>
            <a:fillRect/>
          </a:stretch>
        </p:blipFill>
        <p:spPr bwMode="auto">
          <a:xfrm>
            <a:off x="6726238" y="3714750"/>
            <a:ext cx="763587" cy="522288"/>
          </a:xfrm>
          <a:prstGeom prst="rect">
            <a:avLst/>
          </a:prstGeom>
          <a:noFill/>
          <a:ln w="9525">
            <a:noFill/>
            <a:miter lim="800000"/>
            <a:headEnd/>
            <a:tailEnd/>
          </a:ln>
        </p:spPr>
      </p:pic>
      <p:pic>
        <p:nvPicPr>
          <p:cNvPr id="28682" name="Picture 7"/>
          <p:cNvPicPr>
            <a:picLocks noChangeAspect="1" noChangeArrowheads="1"/>
          </p:cNvPicPr>
          <p:nvPr/>
        </p:nvPicPr>
        <p:blipFill>
          <a:blip r:embed="rId3"/>
          <a:srcRect/>
          <a:stretch>
            <a:fillRect/>
          </a:stretch>
        </p:blipFill>
        <p:spPr bwMode="auto">
          <a:xfrm>
            <a:off x="4338638" y="6280150"/>
            <a:ext cx="844550" cy="577850"/>
          </a:xfrm>
          <a:prstGeom prst="rect">
            <a:avLst/>
          </a:prstGeom>
          <a:noFill/>
          <a:ln w="9525">
            <a:noFill/>
            <a:miter lim="800000"/>
            <a:headEnd/>
            <a:tailEnd/>
          </a:ln>
        </p:spPr>
      </p:pic>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ppt_x"/>
                                          </p:val>
                                        </p:tav>
                                        <p:tav tm="100000">
                                          <p:val>
                                            <p:strVal val="#ppt_x"/>
                                          </p:val>
                                        </p:tav>
                                      </p:tavLst>
                                    </p:anim>
                                    <p:anim calcmode="lin" valueType="num">
                                      <p:cBhvr additive="base">
                                        <p:cTn id="1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animEffect transition="in" filter="box(in)">
                                      <p:cBhvr>
                                        <p:cTn id="19" dur="500"/>
                                        <p:tgtEl>
                                          <p:spTgt spid="2867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8679"/>
                                        </p:tgtEl>
                                        <p:attrNameLst>
                                          <p:attrName>style.visibility</p:attrName>
                                        </p:attrNameLst>
                                      </p:cBhvr>
                                      <p:to>
                                        <p:strVal val="visible"/>
                                      </p:to>
                                    </p:set>
                                    <p:animEffect transition="in" filter="box(in)">
                                      <p:cBhvr>
                                        <p:cTn id="24" dur="500"/>
                                        <p:tgtEl>
                                          <p:spTgt spid="2867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8680"/>
                                        </p:tgtEl>
                                        <p:attrNameLst>
                                          <p:attrName>style.visibility</p:attrName>
                                        </p:attrNameLst>
                                      </p:cBhvr>
                                      <p:to>
                                        <p:strVal val="visible"/>
                                      </p:to>
                                    </p:set>
                                    <p:animEffect transition="in" filter="box(in)">
                                      <p:cBhvr>
                                        <p:cTn id="29" dur="500"/>
                                        <p:tgtEl>
                                          <p:spTgt spid="2868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8681"/>
                                        </p:tgtEl>
                                        <p:attrNameLst>
                                          <p:attrName>style.visibility</p:attrName>
                                        </p:attrNameLst>
                                      </p:cBhvr>
                                      <p:to>
                                        <p:strVal val="visible"/>
                                      </p:to>
                                    </p:set>
                                    <p:animEffect transition="in" filter="box(in)">
                                      <p:cBhvr>
                                        <p:cTn id="34" dur="500"/>
                                        <p:tgtEl>
                                          <p:spTgt spid="2868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8682"/>
                                        </p:tgtEl>
                                        <p:attrNameLst>
                                          <p:attrName>style.visibility</p:attrName>
                                        </p:attrNameLst>
                                      </p:cBhvr>
                                      <p:to>
                                        <p:strVal val="visible"/>
                                      </p:to>
                                    </p:set>
                                    <p:animEffect transition="in" filter="box(in)">
                                      <p:cBhvr>
                                        <p:cTn id="39"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5"/>
          <p:cNvSpPr txBox="1">
            <a:spLocks noChangeArrowheads="1"/>
          </p:cNvSpPr>
          <p:nvPr/>
        </p:nvSpPr>
        <p:spPr bwMode="auto">
          <a:xfrm>
            <a:off x="1017588" y="4351338"/>
            <a:ext cx="3289300" cy="366712"/>
          </a:xfrm>
          <a:prstGeom prst="rect">
            <a:avLst/>
          </a:prstGeom>
          <a:noFill/>
          <a:ln w="9525">
            <a:noFill/>
            <a:miter lim="800000"/>
          </a:ln>
        </p:spPr>
        <p:txBody>
          <a:bodyPr>
            <a:spAutoFit/>
          </a:bodyPr>
          <a:lstStyle/>
          <a:p>
            <a:pPr>
              <a:spcBef>
                <a:spcPct val="50000"/>
              </a:spcBef>
            </a:pPr>
            <a:endParaRPr lang="zh-CN" altLang="en-US"/>
          </a:p>
        </p:txBody>
      </p:sp>
      <p:sp>
        <p:nvSpPr>
          <p:cNvPr id="4" name="文本框 3"/>
          <p:cNvSpPr txBox="1"/>
          <p:nvPr/>
        </p:nvSpPr>
        <p:spPr>
          <a:xfrm>
            <a:off x="1103313" y="600075"/>
            <a:ext cx="8667750" cy="3779838"/>
          </a:xfrm>
          <a:prstGeom prst="rect">
            <a:avLst/>
          </a:prstGeom>
          <a:solidFill>
            <a:schemeClr val="accent3">
              <a:lumMod val="20000"/>
              <a:lumOff val="80000"/>
            </a:schemeClr>
          </a:solidFill>
        </p:spPr>
        <p:txBody>
          <a:bodyPr>
            <a:spAutoFit/>
          </a:bodyPr>
          <a:lstStyle/>
          <a:p>
            <a:pPr>
              <a:defRPr/>
            </a:pPr>
            <a:r>
              <a:rPr lang="en-US" altLang="zh-CN" sz="2200">
                <a:latin typeface="Lingoes Unicode"/>
                <a:ea typeface="Lingoes Unicode"/>
                <a:cs typeface="Lingoes Unicode"/>
              </a:rPr>
              <a:t> </a:t>
            </a:r>
            <a:r>
              <a:rPr lang="zh-CN" altLang="en-US" sz="2200">
                <a:latin typeface="Lingoes Unicode"/>
                <a:ea typeface="Lingoes Unicode"/>
                <a:cs typeface="Lingoes Unicode"/>
              </a:rPr>
              <a:t>（</a:t>
            </a:r>
            <a:r>
              <a:rPr lang="en-US" altLang="zh-CN" sz="2200">
                <a:latin typeface="Lingoes Unicode"/>
                <a:ea typeface="Lingoes Unicode"/>
                <a:cs typeface="Lingoes Unicode"/>
              </a:rPr>
              <a:t>2020</a:t>
            </a:r>
            <a:r>
              <a:rPr lang="zh-CN" altLang="en-US" sz="2200">
                <a:latin typeface="Lingoes Unicode"/>
                <a:ea typeface="Lingoes Unicode"/>
                <a:cs typeface="Lingoes Unicode"/>
              </a:rPr>
              <a:t>年</a:t>
            </a:r>
            <a:r>
              <a:rPr lang="en-US" altLang="zh-CN" sz="2200">
                <a:latin typeface="Lingoes Unicode"/>
                <a:ea typeface="Lingoes Unicode"/>
                <a:cs typeface="Lingoes Unicode"/>
              </a:rPr>
              <a:t>1</a:t>
            </a:r>
            <a:r>
              <a:rPr lang="zh-CN" altLang="en-US" sz="2200">
                <a:latin typeface="Lingoes Unicode"/>
                <a:ea typeface="Lingoes Unicode"/>
                <a:cs typeface="Lingoes Unicode"/>
              </a:rPr>
              <a:t>月浙江）</a:t>
            </a:r>
            <a:r>
              <a:rPr lang="en-US" altLang="zh-CN" sz="2000">
                <a:latin typeface="Times New Roman" panose="02020603050405020304" pitchFamily="18" charset="0"/>
                <a:ea typeface="宋体" panose="02010600030101010101" pitchFamily="2" charset="-122"/>
              </a:rPr>
              <a:t>Normally, towns use rock salt to de-ice streets. The salt lowers water’s freezing point, causing ice to melt (</a:t>
            </a:r>
            <a:r>
              <a:rPr lang="zh-CN" altLang="en-US" sz="2000">
                <a:latin typeface="Times New Roman" panose="02020603050405020304" pitchFamily="18" charset="0"/>
                <a:ea typeface="宋体" panose="02010600030101010101" pitchFamily="2" charset="-122"/>
              </a:rPr>
              <a:t>融化</a:t>
            </a:r>
            <a:r>
              <a:rPr lang="en-US" altLang="zh-CN" sz="2000">
                <a:latin typeface="Times New Roman" panose="02020603050405020304" pitchFamily="18" charset="0"/>
                <a:ea typeface="宋体" panose="02010600030101010101" pitchFamily="2" charset="-122"/>
              </a:rPr>
              <a:t>). But using cheese brine could help both cheese producers and cities save money, while keeping roads safe. Cheese brine has salt in it, which, like the rock salt, helps lower water’s freezing point.</a:t>
            </a:r>
            <a:endParaRPr lang="en-US" altLang="zh-CN" sz="2000">
              <a:latin typeface="Times New Roman" panose="02020603050405020304" pitchFamily="18" charset="0"/>
              <a:ea typeface="宋体" panose="02010600030101010101" pitchFamily="2" charset="-122"/>
            </a:endParaRPr>
          </a:p>
          <a:p>
            <a:pPr>
              <a:defRPr/>
            </a:pPr>
            <a:r>
              <a:rPr lang="en-US" altLang="zh-CN" sz="2000">
                <a:latin typeface="Times New Roman" panose="02020603050405020304" pitchFamily="18" charset="0"/>
                <a:ea typeface="宋体" panose="02010600030101010101" pitchFamily="2" charset="-122"/>
              </a:rPr>
              <a:t>      </a:t>
            </a:r>
            <a:r>
              <a:rPr lang="en-US" altLang="zh-CN" sz="2000" b="1">
                <a:latin typeface="Times New Roman" panose="02020603050405020304" pitchFamily="18" charset="0"/>
                <a:ea typeface="宋体" panose="02010600030101010101" pitchFamily="2" charset="-122"/>
              </a:rPr>
              <a:t>In addition to saving money, cheese brine could also be a more eco-friendly option.</a:t>
            </a:r>
            <a:r>
              <a:rPr lang="en-US" altLang="zh-CN" sz="2000">
                <a:latin typeface="Times New Roman" panose="02020603050405020304" pitchFamily="18" charset="0"/>
                <a:ea typeface="宋体" panose="02010600030101010101" pitchFamily="2" charset="-122"/>
              </a:rPr>
              <a:t> Many people suspect that all the rock salt used every winter is harming the environment...</a:t>
            </a:r>
            <a:endParaRPr lang="en-US" altLang="zh-CN" sz="2000">
              <a:latin typeface="Times New Roman" panose="02020603050405020304" pitchFamily="18" charset="0"/>
              <a:ea typeface="宋体" panose="02010600030101010101" pitchFamily="2" charset="-122"/>
            </a:endParaRPr>
          </a:p>
          <a:p>
            <a:pPr>
              <a:defRPr/>
            </a:pPr>
            <a:r>
              <a:rPr lang="en-US" altLang="zh-CN" sz="2000">
                <a:latin typeface="Times New Roman" panose="02020603050405020304" pitchFamily="18" charset="0"/>
                <a:ea typeface="宋体" panose="02010600030101010101" pitchFamily="2" charset="-122"/>
              </a:rPr>
              <a:t>     The chemical washes off roads and goes into the ground. There it can pollute drinking water, harm plants, and eat away soil. By spreading cheese brine on streets before adding a layer of rock salt, Milwaukee may be able to cut its rock salt use by 30 percent.</a:t>
            </a:r>
            <a:endParaRPr lang="en-US" altLang="zh-CN" sz="2000">
              <a:latin typeface="Times New Roman" panose="02020603050405020304" pitchFamily="18" charset="0"/>
              <a:ea typeface="宋体" panose="02010600030101010101" pitchFamily="2" charset="-122"/>
            </a:endParaRPr>
          </a:p>
        </p:txBody>
      </p:sp>
      <p:sp>
        <p:nvSpPr>
          <p:cNvPr id="2" name="矩形 1"/>
          <p:cNvSpPr/>
          <p:nvPr/>
        </p:nvSpPr>
        <p:spPr>
          <a:xfrm>
            <a:off x="1247775" y="4486275"/>
            <a:ext cx="8612188"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25. What is a benefit of using cheese brine on roads?</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A. Improving air quality.                  </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B. Increasing sales of rock salt.</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C. Reducing water pollution.                    </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D. Saving the cheese industry.</a:t>
            </a:r>
            <a:endParaRPr lang="en-US" altLang="zh-CN" sz="2600" b="1">
              <a:solidFill>
                <a:schemeClr val="tx1"/>
              </a:solidFill>
              <a:latin typeface="Times New Roman" panose="02020603050405020304" pitchFamily="18" charset="0"/>
              <a:cs typeface="Times New Roman" panose="02020603050405020304" pitchFamily="18" charset="0"/>
            </a:endParaRPr>
          </a:p>
        </p:txBody>
      </p:sp>
      <p:pic>
        <p:nvPicPr>
          <p:cNvPr id="29700" name="Picture 5"/>
          <p:cNvPicPr>
            <a:picLocks noChangeAspect="1" noChangeArrowheads="1"/>
          </p:cNvPicPr>
          <p:nvPr/>
        </p:nvPicPr>
        <p:blipFill>
          <a:blip r:embed="rId1"/>
          <a:srcRect/>
          <a:stretch>
            <a:fillRect/>
          </a:stretch>
        </p:blipFill>
        <p:spPr bwMode="auto">
          <a:xfrm>
            <a:off x="1389063" y="5578475"/>
            <a:ext cx="485775" cy="447675"/>
          </a:xfrm>
          <a:prstGeom prst="rect">
            <a:avLst/>
          </a:prstGeom>
          <a:noFill/>
          <a:ln w="9525">
            <a:noFill/>
            <a:miter lim="800000"/>
            <a:headEnd/>
            <a:tailEnd/>
          </a:ln>
        </p:spPr>
      </p:pic>
      <p:pic>
        <p:nvPicPr>
          <p:cNvPr id="29701" name="Picture 7"/>
          <p:cNvPicPr>
            <a:picLocks noChangeAspect="1" noChangeArrowheads="1"/>
          </p:cNvPicPr>
          <p:nvPr/>
        </p:nvPicPr>
        <p:blipFill>
          <a:blip r:embed="rId2"/>
          <a:srcRect/>
          <a:stretch>
            <a:fillRect/>
          </a:stretch>
        </p:blipFill>
        <p:spPr bwMode="auto">
          <a:xfrm>
            <a:off x="3044825" y="2201863"/>
            <a:ext cx="1717675" cy="428625"/>
          </a:xfrm>
          <a:prstGeom prst="rect">
            <a:avLst/>
          </a:prstGeom>
          <a:noFill/>
          <a:ln w="9525">
            <a:noFill/>
            <a:miter lim="800000"/>
            <a:headEnd/>
            <a:tailEnd/>
          </a:ln>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down)">
                                      <p:cBhvr>
                                        <p:cTn id="7" dur="580">
                                          <p:stCondLst>
                                            <p:cond delay="0"/>
                                          </p:stCondLst>
                                        </p:cTn>
                                        <p:tgtEl>
                                          <p:spTgt spid="29700"/>
                                        </p:tgtEl>
                                      </p:cBhvr>
                                    </p:animEffect>
                                    <p:anim calcmode="lin" valueType="num">
                                      <p:cBhvr>
                                        <p:cTn id="8" dur="1822" tmFilter="0,0; 0.14,0.36; 0.43,0.73; 0.71,0.91; 1.0,1.0">
                                          <p:stCondLst>
                                            <p:cond delay="0"/>
                                          </p:stCondLst>
                                        </p:cTn>
                                        <p:tgtEl>
                                          <p:spTgt spid="297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7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7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7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700"/>
                                        </p:tgtEl>
                                        <p:attrNameLst>
                                          <p:attrName>ppt_y</p:attrName>
                                        </p:attrNameLst>
                                      </p:cBhvr>
                                      <p:tavLst>
                                        <p:tav tm="0" fmla="#ppt_y-sin(pi*$)/81">
                                          <p:val>
                                            <p:fltVal val="0"/>
                                          </p:val>
                                        </p:tav>
                                        <p:tav tm="100000">
                                          <p:val>
                                            <p:fltVal val="1"/>
                                          </p:val>
                                        </p:tav>
                                      </p:tavLst>
                                    </p:anim>
                                    <p:animScale>
                                      <p:cBhvr>
                                        <p:cTn id="13" dur="26">
                                          <p:stCondLst>
                                            <p:cond delay="650"/>
                                          </p:stCondLst>
                                        </p:cTn>
                                        <p:tgtEl>
                                          <p:spTgt spid="29700"/>
                                        </p:tgtEl>
                                      </p:cBhvr>
                                      <p:to x="100000" y="60000"/>
                                    </p:animScale>
                                    <p:animScale>
                                      <p:cBhvr>
                                        <p:cTn id="14" dur="166" decel="50000">
                                          <p:stCondLst>
                                            <p:cond delay="676"/>
                                          </p:stCondLst>
                                        </p:cTn>
                                        <p:tgtEl>
                                          <p:spTgt spid="29700"/>
                                        </p:tgtEl>
                                      </p:cBhvr>
                                      <p:to x="100000" y="100000"/>
                                    </p:animScale>
                                    <p:animScale>
                                      <p:cBhvr>
                                        <p:cTn id="15" dur="26">
                                          <p:stCondLst>
                                            <p:cond delay="1312"/>
                                          </p:stCondLst>
                                        </p:cTn>
                                        <p:tgtEl>
                                          <p:spTgt spid="29700"/>
                                        </p:tgtEl>
                                      </p:cBhvr>
                                      <p:to x="100000" y="80000"/>
                                    </p:animScale>
                                    <p:animScale>
                                      <p:cBhvr>
                                        <p:cTn id="16" dur="166" decel="50000">
                                          <p:stCondLst>
                                            <p:cond delay="1338"/>
                                          </p:stCondLst>
                                        </p:cTn>
                                        <p:tgtEl>
                                          <p:spTgt spid="29700"/>
                                        </p:tgtEl>
                                      </p:cBhvr>
                                      <p:to x="100000" y="100000"/>
                                    </p:animScale>
                                    <p:animScale>
                                      <p:cBhvr>
                                        <p:cTn id="17" dur="26">
                                          <p:stCondLst>
                                            <p:cond delay="1642"/>
                                          </p:stCondLst>
                                        </p:cTn>
                                        <p:tgtEl>
                                          <p:spTgt spid="29700"/>
                                        </p:tgtEl>
                                      </p:cBhvr>
                                      <p:to x="100000" y="90000"/>
                                    </p:animScale>
                                    <p:animScale>
                                      <p:cBhvr>
                                        <p:cTn id="18" dur="166" decel="50000">
                                          <p:stCondLst>
                                            <p:cond delay="1668"/>
                                          </p:stCondLst>
                                        </p:cTn>
                                        <p:tgtEl>
                                          <p:spTgt spid="29700"/>
                                        </p:tgtEl>
                                      </p:cBhvr>
                                      <p:to x="100000" y="100000"/>
                                    </p:animScale>
                                    <p:animScale>
                                      <p:cBhvr>
                                        <p:cTn id="19" dur="26">
                                          <p:stCondLst>
                                            <p:cond delay="1808"/>
                                          </p:stCondLst>
                                        </p:cTn>
                                        <p:tgtEl>
                                          <p:spTgt spid="29700"/>
                                        </p:tgtEl>
                                      </p:cBhvr>
                                      <p:to x="100000" y="95000"/>
                                    </p:animScale>
                                    <p:animScale>
                                      <p:cBhvr>
                                        <p:cTn id="20" dur="166" decel="50000">
                                          <p:stCondLst>
                                            <p:cond delay="1834"/>
                                          </p:stCondLst>
                                        </p:cTn>
                                        <p:tgtEl>
                                          <p:spTgt spid="297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9701"/>
                                        </p:tgtEl>
                                        <p:attrNameLst>
                                          <p:attrName>style.visibility</p:attrName>
                                        </p:attrNameLst>
                                      </p:cBhvr>
                                      <p:to>
                                        <p:strVal val="visible"/>
                                      </p:to>
                                    </p:set>
                                    <p:animEffect transition="in" filter="box(in)">
                                      <p:cBhvr>
                                        <p:cTn id="2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Grp="1" noChangeAspect="1" noChangeArrowheads="1"/>
          </p:cNvPicPr>
          <p:nvPr>
            <p:ph type="body" idx="4294967295"/>
          </p:nvPr>
        </p:nvPicPr>
        <p:blipFill>
          <a:blip r:embed="rId1"/>
          <a:srcRect/>
          <a:stretch>
            <a:fillRect/>
          </a:stretch>
        </p:blipFill>
        <p:spPr bwMode="auto">
          <a:xfrm>
            <a:off x="573088" y="1400175"/>
            <a:ext cx="10837862" cy="1647825"/>
          </a:xfrm>
          <a:prstGeom prst="rect">
            <a:avLst/>
          </a:prstGeom>
          <a:noFill/>
          <a:ln>
            <a:miter lim="800000"/>
            <a:headEnd/>
            <a:tailEnd/>
          </a:ln>
        </p:spPr>
      </p:pic>
      <p:pic>
        <p:nvPicPr>
          <p:cNvPr id="70659" name="Picture 5"/>
          <p:cNvPicPr>
            <a:picLocks noChangeAspect="1" noChangeArrowheads="1"/>
          </p:cNvPicPr>
          <p:nvPr/>
        </p:nvPicPr>
        <p:blipFill>
          <a:blip r:embed="rId2"/>
          <a:srcRect/>
          <a:stretch>
            <a:fillRect/>
          </a:stretch>
        </p:blipFill>
        <p:spPr bwMode="auto">
          <a:xfrm>
            <a:off x="760413" y="3959225"/>
            <a:ext cx="10733087" cy="828675"/>
          </a:xfrm>
          <a:prstGeom prst="rect">
            <a:avLst/>
          </a:prstGeom>
          <a:noFill/>
          <a:ln w="9525">
            <a:noFill/>
            <a:miter lim="800000"/>
            <a:headEnd/>
            <a:tailEnd/>
          </a:ln>
        </p:spPr>
      </p:pic>
      <p:pic>
        <p:nvPicPr>
          <p:cNvPr id="30723" name="Picture 6"/>
          <p:cNvPicPr>
            <a:picLocks noChangeAspect="1" noChangeArrowheads="1"/>
          </p:cNvPicPr>
          <p:nvPr/>
        </p:nvPicPr>
        <p:blipFill>
          <a:blip r:embed="rId3"/>
          <a:srcRect/>
          <a:stretch>
            <a:fillRect/>
          </a:stretch>
        </p:blipFill>
        <p:spPr bwMode="auto">
          <a:xfrm>
            <a:off x="5788025" y="4311650"/>
            <a:ext cx="485775" cy="447675"/>
          </a:xfrm>
          <a:prstGeom prst="rect">
            <a:avLst/>
          </a:prstGeom>
          <a:noFill/>
          <a:ln w="9525">
            <a:noFill/>
            <a:miter lim="800000"/>
            <a:headEnd/>
            <a:tailEnd/>
          </a:ln>
        </p:spPr>
      </p:pic>
      <p:pic>
        <p:nvPicPr>
          <p:cNvPr id="30724" name="Picture 7"/>
          <p:cNvPicPr>
            <a:picLocks noChangeAspect="1" noChangeArrowheads="1"/>
          </p:cNvPicPr>
          <p:nvPr/>
        </p:nvPicPr>
        <p:blipFill>
          <a:blip r:embed="rId4"/>
          <a:srcRect/>
          <a:stretch>
            <a:fillRect/>
          </a:stretch>
        </p:blipFill>
        <p:spPr bwMode="auto">
          <a:xfrm>
            <a:off x="9658350" y="1909763"/>
            <a:ext cx="933450" cy="428625"/>
          </a:xfrm>
          <a:prstGeom prst="rect">
            <a:avLst/>
          </a:prstGeom>
          <a:noFill/>
          <a:ln w="9525">
            <a:noFill/>
            <a:miter lim="800000"/>
            <a:headEnd/>
            <a:tailEnd/>
          </a:ln>
        </p:spPr>
      </p:pic>
      <p:pic>
        <p:nvPicPr>
          <p:cNvPr id="8" name="图片 7"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in)">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 calcmode="lin" valueType="num">
                                      <p:cBhvr additive="base">
                                        <p:cTn id="12" dur="500" fill="hold"/>
                                        <p:tgtEl>
                                          <p:spTgt spid="30724"/>
                                        </p:tgtEl>
                                        <p:attrNameLst>
                                          <p:attrName>ppt_x</p:attrName>
                                        </p:attrNameLst>
                                      </p:cBhvr>
                                      <p:tavLst>
                                        <p:tav tm="0">
                                          <p:val>
                                            <p:strVal val="#ppt_x"/>
                                          </p:val>
                                        </p:tav>
                                        <p:tav tm="100000">
                                          <p:val>
                                            <p:strVal val="#ppt_x"/>
                                          </p:val>
                                        </p:tav>
                                      </p:tavLst>
                                    </p:anim>
                                    <p:anim calcmode="lin" valueType="num">
                                      <p:cBhvr additive="base">
                                        <p:cTn id="13"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13|113.8|4.8|23.5|23.8|3.1|4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13961</Words>
  <Application>WPS 演示</Application>
  <PresentationFormat>宽屏</PresentationFormat>
  <Paragraphs>306</Paragraphs>
  <Slides>33</Slides>
  <Notes>3</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33</vt:i4>
      </vt:variant>
    </vt:vector>
  </HeadingPairs>
  <TitlesOfParts>
    <vt:vector size="53" baseType="lpstr">
      <vt:lpstr>Arial</vt:lpstr>
      <vt:lpstr>宋体</vt:lpstr>
      <vt:lpstr>Wingdings</vt:lpstr>
      <vt:lpstr>等线 Light</vt:lpstr>
      <vt:lpstr>微软雅黑</vt:lpstr>
      <vt:lpstr>等线</vt:lpstr>
      <vt:lpstr>方正雅士黑 简</vt:lpstr>
      <vt:lpstr>方正手迹-小欢卡通体</vt:lpstr>
      <vt:lpstr>Times New Roman</vt:lpstr>
      <vt:lpstr>Arial Black</vt:lpstr>
      <vt:lpstr>Lingoes Unicode</vt:lpstr>
      <vt:lpstr>Shit Happens</vt:lpstr>
      <vt:lpstr>Arial Unicode MS</vt:lpstr>
      <vt:lpstr>字魂59号-创粗黑</vt:lpstr>
      <vt:lpstr>HelveticaNeue</vt:lpstr>
      <vt:lpstr>NumberOnly</vt:lpstr>
      <vt:lpstr>华文新魏</vt:lpstr>
      <vt:lpstr>黑体</vt:lpstr>
      <vt:lpstr>Office 主题​​</vt:lpstr>
      <vt:lpstr>自定义设计方案</vt:lpstr>
      <vt:lpstr>PowerPoint 演示文稿</vt:lpstr>
      <vt:lpstr>PowerPoint 演示文稿</vt:lpstr>
      <vt:lpstr>阅读战略-----结构式阅读</vt:lpstr>
      <vt:lpstr>PowerPoint 演示文稿</vt:lpstr>
      <vt:lpstr>逻辑走向</vt:lpstr>
      <vt:lpstr>路标词</vt:lpstr>
      <vt:lpstr>文章微观逻辑规律①：顺承（解释或者并列）</vt:lpstr>
      <vt:lpstr>PowerPoint 演示文稿</vt:lpstr>
      <vt:lpstr>PowerPoint 演示文稿</vt:lpstr>
      <vt:lpstr>文章微观逻辑规律②：转折逻辑</vt:lpstr>
      <vt:lpstr>PowerPoint 演示文稿</vt:lpstr>
      <vt:lpstr>PowerPoint 演示文稿</vt:lpstr>
      <vt:lpstr>PowerPoint 演示文稿</vt:lpstr>
      <vt:lpstr>文章微观逻辑规律③：因果逻辑（显性、隐性）</vt:lpstr>
      <vt:lpstr>PowerPoint 演示文稿</vt:lpstr>
      <vt:lpstr>2.读结构</vt:lpstr>
      <vt:lpstr>宏观结构</vt:lpstr>
      <vt:lpstr>PowerPoint 演示文稿</vt:lpstr>
      <vt:lpstr>2.读结构</vt:lpstr>
      <vt:lpstr>PowerPoint 演示文稿</vt:lpstr>
      <vt:lpstr>3.读主旨</vt:lpstr>
      <vt:lpstr>主旨的构成</vt:lpstr>
      <vt:lpstr>总体原则：结构式阅读，重点抓开篇</vt:lpstr>
      <vt:lpstr>PowerPoint 演示文稿</vt:lpstr>
      <vt:lpstr>PowerPoint 演示文稿</vt:lpstr>
      <vt:lpstr>           5.读主语</vt:lpstr>
      <vt:lpstr>PowerPoint 演示文稿</vt:lpstr>
      <vt:lpstr>PowerPoint 演示文稿</vt:lpstr>
      <vt:lpstr>PowerPoint 演示文稿</vt:lpstr>
      <vt:lpstr>（金考卷32）24.Why are some cities difficult to live  in according to the text? A. The air is heavily polluted. B. There is no city planning. C. Outdoor  activities aren’t available. D. Public places are limited. </vt:lpstr>
      <vt:lpstr>PowerPoint 演示文稿</vt:lpstr>
      <vt:lpstr>        You can use your smartphone to get pretty much anything delivered directly to your door almost immediately. The hardest part is the process of trying to work out if you should tip and if so, doing the quick math before you get to the door. And, you know well that you should tip about 15-20% at restaurants, but do the same rules apply to delivery drivers? ……         However, most other delivery services say on their websites that tipping is not required. Some services, like Door Dash, do suggest no tip on their checkout window. Many, like Amazon Prime Now, allow customers to change their tip amount after their delivery has been received to reflect the quality of service. These companies help customers save money but delivery drivers are upset. They deal with bad weather, heavy traffic, extreme tiredness, and more, all for a $1 tip. Many feel that if you’d tip your pizza boy or girl, you should tip your delivery driver. ……         Just like servers in a restaurant, delivery drivers almost always rely on your tips for their income. Tipping is a long-standing cultural tradition in America. So, until drones (无人机) can deliver hot dogs straight to your door, it’s best to tip the people riding through the city at all hours to bring you hot fresh food.</vt:lpstr>
      <vt:lpstr>PowerPoint 演示文稿</vt:lpstr>
    </vt:vector>
  </TitlesOfParts>
  <Company>雷锋PPT网 www.lfppt.com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雷锋PPT网 www.lfppt.com</dc:creator>
  <cp:keywords>雷锋PPT网 www.lfppt.com</cp:keywords>
  <dc:description>雷锋PPT网 www.lfppt.com</dc:description>
  <dc:subject>雷锋PPT网 www.lfppt.com</dc:subject>
  <cp:lastModifiedBy>南山有谷堆</cp:lastModifiedBy>
  <cp:revision>361</cp:revision>
  <dcterms:created xsi:type="dcterms:W3CDTF">2018-04-19T08:58:00Z</dcterms:created>
  <dcterms:modified xsi:type="dcterms:W3CDTF">2021-05-24T02:14:28Z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C280626356C043D5B7A73810C2E429A5</vt:lpwstr>
  </property>
  <property fmtid="{D5CDD505-2E9C-101B-9397-08002B2CF9AE}" pid="3" name="KSOProductBuildVer">
    <vt:lpwstr>2052-11.8.2.8506</vt:lpwstr>
  </property>
</Properties>
</file>