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5" r:id="rId3"/>
  </p:sldMasterIdLst>
  <p:notesMasterIdLst>
    <p:notesMasterId r:id="rId34"/>
  </p:notesMasterIdLst>
  <p:sldIdLst>
    <p:sldId id="382" r:id="rId4"/>
    <p:sldId id="297" r:id="rId5"/>
    <p:sldId id="306" r:id="rId6"/>
    <p:sldId id="302" r:id="rId7"/>
    <p:sldId id="289" r:id="rId8"/>
    <p:sldId id="290" r:id="rId9"/>
    <p:sldId id="330" r:id="rId10"/>
    <p:sldId id="331" r:id="rId11"/>
    <p:sldId id="329" r:id="rId12"/>
    <p:sldId id="334" r:id="rId13"/>
    <p:sldId id="335" r:id="rId14"/>
    <p:sldId id="333" r:id="rId15"/>
    <p:sldId id="358" r:id="rId16"/>
    <p:sldId id="357" r:id="rId17"/>
    <p:sldId id="355" r:id="rId18"/>
    <p:sldId id="360" r:id="rId19"/>
    <p:sldId id="362" r:id="rId20"/>
    <p:sldId id="359" r:id="rId21"/>
    <p:sldId id="364" r:id="rId22"/>
    <p:sldId id="365" r:id="rId23"/>
    <p:sldId id="370" r:id="rId24"/>
    <p:sldId id="373" r:id="rId25"/>
    <p:sldId id="374" r:id="rId26"/>
    <p:sldId id="375" r:id="rId27"/>
    <p:sldId id="372" r:id="rId28"/>
    <p:sldId id="371" r:id="rId29"/>
    <p:sldId id="376" r:id="rId30"/>
    <p:sldId id="377" r:id="rId31"/>
    <p:sldId id="363" r:id="rId32"/>
    <p:sldId id="367" r:id="rId33"/>
  </p:sldIdLst>
  <p:sldSz cx="12192000" cy="6858000"/>
  <p:notesSz cx="6858000" cy="9144000"/>
  <p:embeddedFontLst>
    <p:embeddedFont>
      <p:font typeface="仓耳玄三M W05" panose="02020400000000000000" pitchFamily="18" charset="-122"/>
      <p:regular r:id="rId38"/>
    </p:embeddedFont>
    <p:embeddedFont>
      <p:font typeface="微软雅黑" panose="020B0503020204020204" charset="-122"/>
      <p:regular r:id="rId39"/>
    </p:embeddedFont>
    <p:embeddedFont>
      <p:font typeface="Calibri" panose="020F0502020204030204" charset="0"/>
      <p:regular r:id="rId40"/>
      <p:bold r:id="rId41"/>
      <p:italic r:id="rId42"/>
      <p:boldItalic r:id="rId43"/>
    </p:embeddedFont>
    <p:embeddedFont>
      <p:font typeface="华文新魏" panose="02010800040101010101" pitchFamily="2" charset="-122"/>
      <p:regular r:id="rId44"/>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D7ED"/>
    <a:srgbClr val="EC6D6E"/>
    <a:srgbClr val="2EABD2"/>
    <a:srgbClr val="E76B27"/>
    <a:srgbClr val="0D66A5"/>
    <a:srgbClr val="CDBF97"/>
    <a:srgbClr val="8D7545"/>
    <a:srgbClr val="ECE8E5"/>
    <a:srgbClr val="E4CBCB"/>
    <a:srgbClr val="A887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1137" autoAdjust="0"/>
    <p:restoredTop sz="94660"/>
  </p:normalViewPr>
  <p:slideViewPr>
    <p:cSldViewPr snapToGrid="0">
      <p:cViewPr>
        <p:scale>
          <a:sx n="75" d="100"/>
          <a:sy n="75" d="100"/>
        </p:scale>
        <p:origin x="-78" y="-714"/>
      </p:cViewPr>
      <p:guideLst>
        <p:guide orient="horz" pos="2158"/>
        <p:guide pos="384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font" Target="fonts/font7.fntdata"/><Relationship Id="rId43" Type="http://schemas.openxmlformats.org/officeDocument/2006/relationships/font" Target="fonts/font6.fntdata"/><Relationship Id="rId42" Type="http://schemas.openxmlformats.org/officeDocument/2006/relationships/font" Target="fonts/font5.fntdata"/><Relationship Id="rId41" Type="http://schemas.openxmlformats.org/officeDocument/2006/relationships/font" Target="fonts/font4.fntdata"/><Relationship Id="rId40" Type="http://schemas.openxmlformats.org/officeDocument/2006/relationships/font" Target="fonts/font3.fntdata"/><Relationship Id="rId4" Type="http://schemas.openxmlformats.org/officeDocument/2006/relationships/slide" Target="slides/slide1.xml"/><Relationship Id="rId39" Type="http://schemas.openxmlformats.org/officeDocument/2006/relationships/font" Target="fonts/font2.fntdata"/><Relationship Id="rId38" Type="http://schemas.openxmlformats.org/officeDocument/2006/relationships/font" Target="fonts/font1.fntdata"/><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仓耳玄三M W05" panose="02020400000000000000" pitchFamily="18" charset="-122"/>
                <a:ea typeface="仓耳玄三M W05" panose="02020400000000000000"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仓耳玄三M W05" panose="02020400000000000000" pitchFamily="18" charset="-122"/>
                <a:ea typeface="仓耳玄三M W05" panose="02020400000000000000" pitchFamily="18" charset="-122"/>
              </a:defRPr>
            </a:lvl1pPr>
          </a:lstStyle>
          <a:p>
            <a:fld id="{11577D22-AD28-43FC-8EB4-B134A7D334C3}"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仓耳玄三M W05" panose="02020400000000000000" pitchFamily="18" charset="-122"/>
                <a:ea typeface="仓耳玄三M W05" panose="02020400000000000000"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仓耳玄三M W05" panose="02020400000000000000" pitchFamily="18" charset="-122"/>
                <a:ea typeface="仓耳玄三M W05" panose="02020400000000000000" pitchFamily="18" charset="-122"/>
              </a:defRPr>
            </a:lvl1pPr>
          </a:lstStyle>
          <a:p>
            <a:fld id="{DA8C8EFA-96ED-4A18-B46D-8BDC030E3AF6}"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1pPr>
    <a:lvl2pPr marL="4572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2pPr>
    <a:lvl3pPr marL="9144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3pPr>
    <a:lvl4pPr marL="13716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4pPr>
    <a:lvl5pPr marL="18288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574205" y="64885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1.png"/><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17"/>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4"/>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xml"/><Relationship Id="rId2" Type="http://schemas.openxmlformats.org/officeDocument/2006/relationships/image" Target="../media/image4.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097915"/>
            <a:ext cx="11969750" cy="5262245"/>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u="sng">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rgbClr val="FF0000"/>
                </a:solidFill>
                <a:uFillTx/>
                <a:latin typeface="Times New Roman" panose="02020603050405020304" charset="0"/>
                <a:ea typeface="宋体" panose="02010600030101010101" pitchFamily="2" charset="-122"/>
              </a:rPr>
              <a:t>Paulo Magalhaes, a 34-year-old Portuguese computer engineer, loves to open his </a:t>
            </a:r>
            <a:r>
              <a:rPr lang="en-US" sz="2400" b="0" u="sng">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rgbClr val="FF0000"/>
                </a:solidFill>
                <a:uFillTx/>
                <a:latin typeface="Times New Roman" panose="02020603050405020304" charset="0"/>
                <a:ea typeface="宋体" panose="02010600030101010101" pitchFamily="2" charset="-122"/>
              </a:rPr>
              <a:t>mailbox and find a brightly colored picture of Rome’s Colosseum. Or Africa’s Victoria Falls. Or China’s Great Wall. </a:t>
            </a:r>
            <a:r>
              <a:rPr lang="en-US" sz="2400" b="0">
                <a:solidFill>
                  <a:srgbClr val="FF0000"/>
                </a:solidFill>
                <a:latin typeface="Times New Roman" panose="02020603050405020304" charset="0"/>
                <a:ea typeface="宋体" panose="02010600030101010101" pitchFamily="2" charset="-122"/>
              </a:rPr>
              <a:t>31. </a:t>
            </a:r>
            <a:r>
              <a:rPr lang="en-US" sz="2400" b="0" u="sng">
                <a:solidFill>
                  <a:srgbClr val="FF0000"/>
                </a:solidFill>
                <a:latin typeface="Times New Roman" panose="02020603050405020304" charset="0"/>
                <a:ea typeface="宋体" panose="02010600030101010101" pitchFamily="2" charset="-122"/>
              </a:rPr>
              <a:t>___--------------------____. </a:t>
            </a:r>
            <a:endParaRPr lang="en-US" sz="2400" b="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u="sng">
                <a:latin typeface="Times New Roman" panose="02020603050405020304" charset="0"/>
                <a:ea typeface="宋体" panose="02010600030101010101" pitchFamily="2" charset="-122"/>
              </a:rPr>
              <a:t> </a:t>
            </a:r>
            <a:r>
              <a:rPr lang="en-US" sz="2400" b="0" u="sng">
                <a:solidFill>
                  <a:srgbClr val="0070C0"/>
                </a:solidFill>
                <a:latin typeface="Times New Roman" panose="02020603050405020304" charset="0"/>
                <a:ea typeface="宋体" panose="02010600030101010101" pitchFamily="2" charset="-122"/>
              </a:rPr>
              <a:t>“I often send postcards to family and friends.” he says to </a:t>
            </a:r>
            <a:r>
              <a:rPr lang="en-US" sz="2400" b="0" i="1" u="sng">
                <a:solidFill>
                  <a:srgbClr val="0070C0"/>
                </a:solidFill>
                <a:latin typeface="Times New Roman" panose="02020603050405020304" charset="0"/>
                <a:ea typeface="宋体" panose="02010600030101010101" pitchFamily="2" charset="-122"/>
              </a:rPr>
              <a:t>China Daily</a:t>
            </a:r>
            <a:r>
              <a:rPr lang="en-US" sz="2400" b="0" u="sng">
                <a:solidFill>
                  <a:srgbClr val="0070C0"/>
                </a:solidFill>
                <a:latin typeface="Times New Roman" panose="02020603050405020304" charset="0"/>
                <a:ea typeface="宋体" panose="02010600030101010101" pitchFamily="2" charset="-122"/>
              </a:rPr>
              <a:t>, </a:t>
            </a:r>
            <a:r>
              <a:rPr lang="en-US" sz="2400" b="0" u="sng">
                <a:solidFill>
                  <a:schemeClr val="tx1"/>
                </a:solidFill>
                <a:uFillTx/>
                <a:latin typeface="Times New Roman" panose="02020603050405020304" charset="0"/>
                <a:ea typeface="宋体" panose="02010600030101010101" pitchFamily="2" charset="-122"/>
              </a:rPr>
              <a:t>“but you can </a:t>
            </a:r>
            <a:r>
              <a:rPr lang="en-US" sz="2400" b="0" u="sng">
                <a:solidFill>
                  <a:schemeClr val="tx1"/>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chemeClr val="tx1"/>
                </a:solidFill>
                <a:uFillTx/>
                <a:latin typeface="Times New Roman" panose="02020603050405020304" charset="0"/>
                <a:ea typeface="宋体" panose="02010600030101010101" pitchFamily="2" charset="-122"/>
              </a:rPr>
              <a:t>imagine that after a while, you never receive as many as you send, and you realize that not everyone is into it. </a:t>
            </a:r>
            <a:r>
              <a:rPr lang="en-US" sz="2400" b="0">
                <a:latin typeface="Times New Roman" panose="02020603050405020304" charset="0"/>
                <a:ea typeface="宋体" panose="02010600030101010101" pitchFamily="2" charset="-122"/>
              </a:rPr>
              <a:t>32. </a:t>
            </a:r>
            <a:r>
              <a:rPr lang="en-US" sz="2400" b="0" u="sng">
                <a:latin typeface="Times New Roman" panose="02020603050405020304" charset="0"/>
                <a:ea typeface="宋体" panose="02010600030101010101" pitchFamily="2" charset="-122"/>
              </a:rPr>
              <a:t>_-----------------____</a:t>
            </a:r>
            <a:r>
              <a:rPr lang="en-US" sz="2400" b="0">
                <a:latin typeface="Times New Roman" panose="02020603050405020304" charset="0"/>
                <a:ea typeface="宋体" panose="02010600030101010101" pitchFamily="2" charset="-122"/>
              </a:rPr>
              <a:t>” </a:t>
            </a:r>
            <a:r>
              <a:rPr lang="en-US" sz="2400" b="0" u="dash">
                <a:solidFill>
                  <a:srgbClr val="0070C0"/>
                </a:solidFill>
                <a:uFillTx/>
                <a:latin typeface="Times New Roman" panose="02020603050405020304" charset="0"/>
                <a:ea typeface="宋体" panose="02010600030101010101" pitchFamily="2" charset="-122"/>
              </a:rPr>
              <a:t>Seeking other like-minded souls</a:t>
            </a:r>
            <a:r>
              <a:rPr lang="en-US" sz="2400" b="0">
                <a:solidFill>
                  <a:srgbClr val="0070C0"/>
                </a:solidFill>
                <a:latin typeface="Times New Roman" panose="02020603050405020304" charset="0"/>
                <a:ea typeface="宋体" panose="02010600030101010101" pitchFamily="2" charset="-122"/>
              </a:rPr>
              <a:t>, </a:t>
            </a:r>
            <a:r>
              <a:rPr lang="en-US" sz="2400" b="0" u="sng">
                <a:solidFill>
                  <a:srgbClr val="0070C0"/>
                </a:solidFill>
                <a:uFillTx/>
                <a:latin typeface="Times New Roman" panose="02020603050405020304" charset="0"/>
                <a:ea typeface="宋体" panose="02010600030101010101" pitchFamily="2" charset="-122"/>
              </a:rPr>
              <a:t>however, Paulo started looking in a somewhat unlikely place: online.</a:t>
            </a:r>
            <a:r>
              <a:rPr lang="en-US" sz="2400" b="0">
                <a:latin typeface="Times New Roman" panose="02020603050405020304" charset="0"/>
                <a:ea typeface="宋体" panose="02010600030101010101" pitchFamily="2" charset="-122"/>
              </a:rPr>
              <a:t> </a:t>
            </a:r>
            <a:r>
              <a:rPr lang="en-US" sz="2400" b="0" u="sng">
                <a:solidFill>
                  <a:schemeClr val="tx1"/>
                </a:solidFill>
                <a:uFillTx/>
                <a:latin typeface="Times New Roman" panose="02020603050405020304" charset="0"/>
                <a:ea typeface="宋体" panose="02010600030101010101" pitchFamily="2" charset="-122"/>
              </a:rPr>
              <a:t>Many would say the Internet is a place for people who have given up on the traditional postal service,</a:t>
            </a:r>
            <a:r>
              <a:rPr lang="en-US" sz="2400" b="0">
                <a:latin typeface="Times New Roman" panose="02020603050405020304" charset="0"/>
                <a:ea typeface="宋体" panose="02010600030101010101" pitchFamily="2" charset="-122"/>
              </a:rPr>
              <a:t> </a:t>
            </a:r>
            <a:r>
              <a:rPr lang="zh-CN" sz="2400" b="0" u="dash">
                <a:solidFill>
                  <a:srgbClr val="FF0000"/>
                </a:solidFill>
                <a:uFillTx/>
                <a:latin typeface="Times New Roman" panose="02020603050405020304" charset="0"/>
                <a:ea typeface="宋体" panose="02010600030101010101" pitchFamily="2" charset="-122"/>
              </a:rPr>
              <a:t>bu</a:t>
            </a:r>
            <a:r>
              <a:rPr lang="en-US" sz="2400" b="0" u="dash">
                <a:solidFill>
                  <a:srgbClr val="FF0000"/>
                </a:solidFill>
                <a:uFillTx/>
                <a:latin typeface="Times New Roman" panose="02020603050405020304" charset="0"/>
                <a:ea typeface="宋体" panose="02010600030101010101" pitchFamily="2" charset="-122"/>
              </a:rPr>
              <a:t>t Paulo’s hunch(</a:t>
            </a:r>
            <a:r>
              <a:rPr lang="zh-CN" sz="2400" b="0" u="dash">
                <a:solidFill>
                  <a:srgbClr val="FF0000"/>
                </a:solidFill>
                <a:uFillTx/>
                <a:ea typeface="宋体" panose="02010600030101010101" pitchFamily="2" charset="-122"/>
              </a:rPr>
              <a:t>直觉</a:t>
            </a:r>
            <a:r>
              <a:rPr lang="en-US" sz="2400" b="0" u="dash">
                <a:solidFill>
                  <a:srgbClr val="FF0000"/>
                </a:solidFill>
                <a:uFillTx/>
                <a:latin typeface="Times New Roman" panose="02020603050405020304" charset="0"/>
                <a:ea typeface="宋体" panose="02010600030101010101" pitchFamily="2" charset="-122"/>
              </a:rPr>
              <a:t>) paid off. </a:t>
            </a:r>
            <a:endParaRPr lang="en-US" sz="2400" b="0" u="dash">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u="sng">
                <a:solidFill>
                  <a:srgbClr val="FF0000"/>
                </a:solidFill>
                <a:uFillTx/>
                <a:latin typeface="Times New Roman" panose="02020603050405020304" charset="0"/>
                <a:ea typeface="宋体" panose="02010600030101010101" pitchFamily="2" charset="-122"/>
              </a:rPr>
              <a:t>  Today his hobby has developed into the website postcrossing.com, a social network that has grown to 575, 217 registered users in 214 countries and regions since he started it 10 years ago. </a:t>
            </a:r>
            <a:r>
              <a:rPr lang="en-US" sz="2400" b="0">
                <a:solidFill>
                  <a:srgbClr val="FF0000"/>
                </a:solidFill>
                <a:latin typeface="Times New Roman" panose="02020603050405020304" charset="0"/>
                <a:ea typeface="宋体" panose="02010600030101010101" pitchFamily="2" charset="-122"/>
              </a:rPr>
              <a:t>33. </a:t>
            </a:r>
            <a:r>
              <a:rPr lang="en-US" sz="2400" b="0" u="sng">
                <a:solidFill>
                  <a:srgbClr val="FF0000"/>
                </a:solidFill>
                <a:latin typeface="Times New Roman" panose="02020603050405020304" charset="0"/>
                <a:ea typeface="宋体" panose="02010600030101010101" pitchFamily="2" charset="-122"/>
              </a:rPr>
              <a:t>___________________ </a:t>
            </a:r>
            <a:r>
              <a:rPr lang="en-US" sz="2400" b="0" u="sng">
                <a:solidFill>
                  <a:srgbClr val="FF0000"/>
                </a:solidFill>
                <a:uFillTx/>
                <a:latin typeface="Times New Roman" panose="02020603050405020304" charset="0"/>
                <a:ea typeface="宋体" panose="02010600030101010101" pitchFamily="2" charset="-122"/>
              </a:rPr>
              <a:t> Running the website has almost turned into a full-time job. </a:t>
            </a:r>
            <a:endParaRPr lang="en-US" sz="2400" b="0" u="sng">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endParaRPr lang="en-US" altLang="en-US" sz="2400" b="0">
              <a:latin typeface="Times New Roman" panose="02020603050405020304" charset="0"/>
              <a:ea typeface="宋体" panose="02010600030101010101" pitchFamily="2" charset="-122"/>
            </a:endParaRPr>
          </a:p>
        </p:txBody>
      </p:sp>
      <p:sp>
        <p:nvSpPr>
          <p:cNvPr id="9" name="文本框 8"/>
          <p:cNvSpPr txBox="1"/>
          <p:nvPr/>
        </p:nvSpPr>
        <p:spPr>
          <a:xfrm>
            <a:off x="1930400" y="377190"/>
            <a:ext cx="7686040" cy="460375"/>
          </a:xfrm>
          <a:prstGeom prst="rect">
            <a:avLst/>
          </a:prstGeom>
          <a:noFill/>
          <a:ln w="9525">
            <a:noFill/>
          </a:ln>
        </p:spPr>
        <p:txBody>
          <a:bodyPr wrap="square">
            <a:spAutoFit/>
          </a:bodyPr>
          <a:lstStyle/>
          <a:p>
            <a:pPr indent="1274445"/>
            <a:r>
              <a:rPr lang="en-US" sz="2400" b="1" u="sng">
                <a:solidFill>
                  <a:srgbClr val="0070C0"/>
                </a:solidFill>
                <a:uFillTx/>
                <a:latin typeface="Times New Roman" panose="02020603050405020304" charset="0"/>
                <a:ea typeface="宋体" panose="02010600030101010101" pitchFamily="2" charset="-122"/>
              </a:rPr>
              <a:t>You’ve got mail…</a:t>
            </a:r>
            <a:r>
              <a:rPr lang="en-US" sz="2400" b="1" u="sng">
                <a:solidFill>
                  <a:srgbClr val="FF0000"/>
                </a:solidFill>
                <a:uFillTx/>
                <a:latin typeface="Times New Roman" panose="02020603050405020304" charset="0"/>
                <a:ea typeface="宋体" panose="02010600030101010101" pitchFamily="2" charset="-122"/>
              </a:rPr>
              <a:t>and it’s a postcard</a:t>
            </a:r>
            <a:endParaRPr lang="en-US" altLang="en-US" sz="2400" b="1" u="sng">
              <a:solidFill>
                <a:srgbClr val="FF0000"/>
              </a:solidFill>
              <a:uFillTx/>
              <a:latin typeface="Times New Roman" panose="02020603050405020304" charset="0"/>
              <a:ea typeface="宋体" panose="02010600030101010101" pitchFamily="2" charset="-122"/>
            </a:endParaRPr>
          </a:p>
        </p:txBody>
      </p:sp>
      <p:sp>
        <p:nvSpPr>
          <p:cNvPr id="2" name="文本框 1"/>
          <p:cNvSpPr txBox="1"/>
          <p:nvPr/>
        </p:nvSpPr>
        <p:spPr>
          <a:xfrm>
            <a:off x="8022590" y="5991860"/>
            <a:ext cx="2621280" cy="460375"/>
          </a:xfrm>
          <a:prstGeom prst="rect">
            <a:avLst/>
          </a:prstGeom>
          <a:noFill/>
          <a:ln>
            <a:solidFill>
              <a:schemeClr val="tx1"/>
            </a:solidFill>
            <a:prstDash val="sysDash"/>
          </a:ln>
          <a:extLst>
            <a:ext uri="{909E8E84-426E-40DD-AFC4-6F175D3DCCD1}">
              <a14:hiddenFill xmlns:a14="http://schemas.microsoft.com/office/drawing/2010/main">
                <a:solidFill>
                  <a:schemeClr val="accent5"/>
                </a:solidFill>
              </a14:hiddenFill>
            </a:ext>
          </a:extLst>
        </p:spPr>
        <p:txBody>
          <a:bodyPr wrap="none" rtlCol="0" anchor="t">
            <a:spAutoFit/>
          </a:bodyPr>
          <a:p>
            <a:r>
              <a:rPr lang="zh-CN" sz="2400">
                <a:ea typeface="宋体" panose="02010600030101010101" pitchFamily="2" charset="-122"/>
                <a:sym typeface="+mn-ea"/>
              </a:rPr>
              <a:t>虚线：抽象的概念</a:t>
            </a:r>
            <a:endParaRPr lang="zh-CN" altLang="en-US" sz="2400">
              <a:ea typeface="宋体" panose="02010600030101010101" pitchFamily="2" charset="-122"/>
              <a:sym typeface="+mn-ea"/>
            </a:endParaRPr>
          </a:p>
        </p:txBody>
      </p:sp>
      <p:sp>
        <p:nvSpPr>
          <p:cNvPr id="3" name="文本框 2"/>
          <p:cNvSpPr txBox="1"/>
          <p:nvPr/>
        </p:nvSpPr>
        <p:spPr>
          <a:xfrm>
            <a:off x="4333240" y="5991860"/>
            <a:ext cx="3535680" cy="460375"/>
          </a:xfrm>
          <a:prstGeom prst="rect">
            <a:avLst/>
          </a:prstGeom>
          <a:noFill/>
          <a:ln w="3175">
            <a:solidFill>
              <a:schemeClr val="tx1"/>
            </a:solidFill>
          </a:ln>
        </p:spPr>
        <p:txBody>
          <a:bodyPr wrap="none" rtlCol="0" anchor="t">
            <a:spAutoFit/>
          </a:bodyPr>
          <a:p>
            <a:r>
              <a:rPr lang="zh-CN" sz="2400">
                <a:ea typeface="宋体" panose="02010600030101010101" pitchFamily="2" charset="-122"/>
                <a:sym typeface="+mn-ea"/>
              </a:rPr>
              <a:t>实线：具体的事实或细节</a:t>
            </a:r>
            <a:endParaRPr lang="zh-CN" altLang="en-US" sz="2400">
              <a:ea typeface="宋体" panose="02010600030101010101" pitchFamily="2" charset="-122"/>
              <a:sym typeface="+mn-ea"/>
            </a:endParaRPr>
          </a:p>
        </p:txBody>
      </p:sp>
      <p:cxnSp>
        <p:nvCxnSpPr>
          <p:cNvPr id="4" name="直接箭头连接符 3"/>
          <p:cNvCxnSpPr/>
          <p:nvPr/>
        </p:nvCxnSpPr>
        <p:spPr>
          <a:xfrm>
            <a:off x="8022590" y="3305175"/>
            <a:ext cx="622300" cy="2534285"/>
          </a:xfrm>
          <a:prstGeom prst="straightConnector1">
            <a:avLst/>
          </a:prstGeom>
          <a:ln w="47625">
            <a:prstDash val="sysDash"/>
            <a:tailEnd type="arrow" w="med" len="med"/>
          </a:ln>
        </p:spPr>
        <p:style>
          <a:lnRef idx="3">
            <a:schemeClr val="accent1"/>
          </a:lnRef>
          <a:fillRef idx="0">
            <a:schemeClr val="accent1"/>
          </a:fillRef>
          <a:effectRef idx="2">
            <a:schemeClr val="accent1"/>
          </a:effectRef>
          <a:fontRef idx="minor">
            <a:schemeClr val="tx1"/>
          </a:fontRef>
        </p:style>
      </p:cxnSp>
      <p:cxnSp>
        <p:nvCxnSpPr>
          <p:cNvPr id="5" name="直接箭头连接符 4"/>
          <p:cNvCxnSpPr/>
          <p:nvPr/>
        </p:nvCxnSpPr>
        <p:spPr>
          <a:xfrm>
            <a:off x="3504565" y="1510030"/>
            <a:ext cx="1651000" cy="44018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heel(1)">
                                      <p:cBhvr>
                                        <p:cTn id="2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2" grpId="0" bldLvl="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4" name="文本框 23"/>
          <p:cNvSpPr txBox="1"/>
          <p:nvPr/>
        </p:nvSpPr>
        <p:spPr>
          <a:xfrm>
            <a:off x="73660" y="2418715"/>
            <a:ext cx="11758295" cy="4523105"/>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dirty="0">
                <a:latin typeface="Times New Roman" panose="02020603050405020304" charset="0"/>
                <a:ea typeface="宋体" panose="02010600030101010101" pitchFamily="2" charset="-122"/>
                <a:sym typeface="+mn-ea"/>
              </a:rPr>
              <a:t> </a:t>
            </a:r>
            <a:r>
              <a:rPr lang="en-US" sz="2400" u="sng" dirty="0">
                <a:solidFill>
                  <a:schemeClr val="tx1"/>
                </a:solidFill>
                <a:uFillTx/>
                <a:latin typeface="Times New Roman" panose="02020603050405020304" charset="0"/>
                <a:ea typeface="宋体" panose="02010600030101010101" pitchFamily="2" charset="-122"/>
                <a:sym typeface="+mn-ea"/>
              </a:rPr>
              <a:t> “Many people in China have limited exposure to English.</a:t>
            </a:r>
            <a:r>
              <a:rPr lang="en-US" sz="2400" dirty="0">
                <a:latin typeface="Times New Roman" panose="02020603050405020304" charset="0"/>
                <a:ea typeface="宋体" panose="02010600030101010101" pitchFamily="2" charset="-122"/>
                <a:cs typeface="Times New Roman" panose="02020603050405020304" charset="0"/>
                <a:sym typeface="+mn-ea"/>
              </a:rPr>
              <a:t> </a:t>
            </a:r>
            <a:r>
              <a:rPr lang="en-US" sz="2400" dirty="0">
                <a:latin typeface="Times New Roman" panose="02020603050405020304" charset="0"/>
                <a:ea typeface="宋体" panose="02010600030101010101" pitchFamily="2" charset="-122"/>
                <a:sym typeface="+mn-ea"/>
              </a:rPr>
              <a:t>35. </a:t>
            </a:r>
            <a:r>
              <a:rPr lang="en-US" sz="2400" u="sng" dirty="0">
                <a:latin typeface="Times New Roman" panose="02020603050405020304" charset="0"/>
                <a:ea typeface="宋体" panose="02010600030101010101" pitchFamily="2" charset="-122"/>
                <a:sym typeface="+mn-ea"/>
              </a:rPr>
              <a:t>_-----------------___</a:t>
            </a:r>
            <a:r>
              <a:rPr lang="en-US" sz="2400" dirty="0">
                <a:latin typeface="Times New Roman" panose="02020603050405020304" charset="0"/>
                <a:ea typeface="宋体" panose="02010600030101010101" pitchFamily="2" charset="-122"/>
                <a:sym typeface="+mn-ea"/>
              </a:rPr>
              <a:t> </a:t>
            </a:r>
            <a:r>
              <a:rPr lang="en-US" sz="2400" u="sng" dirty="0">
                <a:solidFill>
                  <a:srgbClr val="FF0000"/>
                </a:solidFill>
                <a:uFillTx/>
                <a:latin typeface="Times New Roman" panose="02020603050405020304" charset="0"/>
                <a:ea typeface="宋体" panose="02010600030101010101" pitchFamily="2" charset="-122"/>
                <a:sym typeface="+mn-ea"/>
              </a:rPr>
              <a:t>That said, we know of many post-crossing members, including Chinese, who have actually improved their English skills through their use of post-crossing.”Paulo says. </a:t>
            </a:r>
            <a:endParaRPr lang="en-US" sz="2400" u="sng" dirty="0">
              <a:solidFill>
                <a:srgbClr val="FF0000"/>
              </a:solidFill>
              <a:uFillTx/>
              <a:latin typeface="Times New Roman" panose="02020603050405020304" charset="0"/>
              <a:ea typeface="宋体" panose="02010600030101010101" pitchFamily="2" charset="-122"/>
              <a:sym typeface="+mn-ea"/>
            </a:endParaRPr>
          </a:p>
          <a:p>
            <a:pPr indent="0" algn="l" fontAlgn="auto"/>
            <a:r>
              <a:rPr lang="en-US" sz="2400" dirty="0">
                <a:latin typeface="Times New Roman" panose="02020603050405020304" charset="0"/>
                <a:ea typeface="宋体" panose="02010600030101010101" pitchFamily="2" charset="-122"/>
                <a:sym typeface="+mn-ea"/>
              </a:rPr>
              <a:t>A. </a:t>
            </a:r>
            <a:r>
              <a:rPr lang="en-US" sz="2400" u="dash" dirty="0">
                <a:solidFill>
                  <a:schemeClr val="tx1"/>
                </a:solidFill>
                <a:uFillTx/>
                <a:latin typeface="Times New Roman" panose="02020603050405020304" charset="0"/>
                <a:ea typeface="宋体" panose="02010600030101010101" pitchFamily="2" charset="-122"/>
                <a:sym typeface="+mn-ea"/>
              </a:rPr>
              <a:t>And that’s totally fine.</a:t>
            </a:r>
            <a:endParaRPr lang="en-US" sz="2400" u="dash" dirty="0">
              <a:solidFill>
                <a:schemeClr val="tx1"/>
              </a:solidFill>
              <a:uFillTx/>
              <a:latin typeface="Times New Roman" panose="02020603050405020304" charset="0"/>
              <a:ea typeface="宋体" panose="02010600030101010101" pitchFamily="2" charset="-122"/>
              <a:sym typeface="+mn-ea"/>
            </a:endParaRPr>
          </a:p>
          <a:p>
            <a:r>
              <a:rPr lang="en-US" sz="2400" dirty="0">
                <a:latin typeface="Times New Roman" panose="02020603050405020304" charset="0"/>
                <a:ea typeface="宋体" panose="02010600030101010101" pitchFamily="2" charset="-122"/>
                <a:sym typeface="+mn-ea"/>
              </a:rPr>
              <a:t>B.</a:t>
            </a:r>
            <a:r>
              <a:rPr lang="en-US" sz="2400" u="dash" dirty="0">
                <a:solidFill>
                  <a:schemeClr val="tx1"/>
                </a:solidFill>
                <a:uFillTx/>
                <a:latin typeface="Times New Roman" panose="02020603050405020304" charset="0"/>
                <a:ea typeface="宋体" panose="02010600030101010101" pitchFamily="2" charset="-122"/>
                <a:sym typeface="+mn-ea"/>
              </a:rPr>
              <a:t> That makes it extra hard to learn and practice it.</a:t>
            </a:r>
            <a:endParaRPr lang="en-US" sz="2400" u="dash" dirty="0">
              <a:solidFill>
                <a:schemeClr val="tx1"/>
              </a:solidFill>
              <a:uFillTx/>
              <a:latin typeface="Times New Roman" panose="02020603050405020304" charset="0"/>
              <a:ea typeface="宋体" panose="02010600030101010101" pitchFamily="2" charset="-122"/>
              <a:sym typeface="+mn-ea"/>
            </a:endParaRPr>
          </a:p>
          <a:p>
            <a:pPr indent="0" algn="l" fontAlgn="auto"/>
            <a:r>
              <a:rPr lang="en-US" sz="2400" dirty="0">
                <a:solidFill>
                  <a:srgbClr val="FF0000"/>
                </a:solidFill>
                <a:latin typeface="Times New Roman" panose="02020603050405020304" charset="0"/>
                <a:ea typeface="宋体" panose="02010600030101010101" pitchFamily="2" charset="-122"/>
                <a:sym typeface="+mn-ea"/>
              </a:rPr>
              <a:t>C. </a:t>
            </a:r>
            <a:r>
              <a:rPr lang="en-US" sz="2400" u="dash" dirty="0">
                <a:solidFill>
                  <a:srgbClr val="FF0000"/>
                </a:solidFill>
                <a:uFillTx/>
                <a:latin typeface="Times New Roman" panose="02020603050405020304" charset="0"/>
                <a:ea typeface="宋体" panose="02010600030101010101" pitchFamily="2" charset="-122"/>
                <a:sym typeface="+mn-ea"/>
              </a:rPr>
              <a:t>He likes to think of sending postcards as a family-friendly hobby.</a:t>
            </a:r>
            <a:endParaRPr lang="en-US" sz="2400" dirty="0">
              <a:solidFill>
                <a:srgbClr val="FF0000"/>
              </a:solidFill>
              <a:latin typeface="Times New Roman" panose="02020603050405020304" charset="0"/>
              <a:ea typeface="宋体" panose="02010600030101010101" pitchFamily="2" charset="-122"/>
              <a:sym typeface="+mn-ea"/>
            </a:endParaRPr>
          </a:p>
          <a:p>
            <a:r>
              <a:rPr lang="en-US" sz="2400" dirty="0">
                <a:solidFill>
                  <a:srgbClr val="FF0000"/>
                </a:solidFill>
                <a:latin typeface="Times New Roman" panose="02020603050405020304" charset="0"/>
                <a:ea typeface="宋体" panose="02010600030101010101" pitchFamily="2" charset="-122"/>
                <a:sym typeface="+mn-ea"/>
              </a:rPr>
              <a:t>D. </a:t>
            </a:r>
            <a:r>
              <a:rPr lang="en-US" sz="2400" u="dash" dirty="0">
                <a:solidFill>
                  <a:srgbClr val="FF0000"/>
                </a:solidFill>
                <a:uFillTx/>
                <a:latin typeface="Times New Roman" panose="02020603050405020304" charset="0"/>
                <a:ea typeface="宋体" panose="02010600030101010101" pitchFamily="2" charset="-122"/>
                <a:sym typeface="+mn-ea"/>
              </a:rPr>
              <a:t>Many love to make a connection with someone from across the world. </a:t>
            </a:r>
            <a:endParaRPr lang="en-US" sz="2400" dirty="0">
              <a:solidFill>
                <a:srgbClr val="FF0000"/>
              </a:solidFill>
              <a:latin typeface="Times New Roman" panose="02020603050405020304" charset="0"/>
              <a:ea typeface="宋体" panose="02010600030101010101" pitchFamily="2" charset="-122"/>
              <a:sym typeface="+mn-ea"/>
            </a:endParaRPr>
          </a:p>
          <a:p>
            <a:r>
              <a:rPr lang="en-US" sz="2400" dirty="0">
                <a:solidFill>
                  <a:srgbClr val="FF0000"/>
                </a:solidFill>
                <a:latin typeface="Times New Roman" panose="02020603050405020304" charset="0"/>
                <a:ea typeface="宋体" panose="02010600030101010101" pitchFamily="2" charset="-122"/>
                <a:sym typeface="+mn-ea"/>
              </a:rPr>
              <a:t>E. </a:t>
            </a:r>
            <a:r>
              <a:rPr lang="en-US" sz="2400" u="sng" dirty="0">
                <a:solidFill>
                  <a:srgbClr val="FF0000"/>
                </a:solidFill>
                <a:uFillTx/>
                <a:latin typeface="Times New Roman" panose="02020603050405020304" charset="0"/>
                <a:ea typeface="宋体" panose="02010600030101010101" pitchFamily="2" charset="-122"/>
                <a:sym typeface="+mn-ea"/>
              </a:rPr>
              <a:t>On August 5, the number of postcards exchanged by members topped 31 million. </a:t>
            </a:r>
            <a:endParaRPr lang="en-US" sz="2400" u="sng" dirty="0">
              <a:solidFill>
                <a:srgbClr val="FF0000"/>
              </a:solidFill>
              <a:uFillTx/>
              <a:latin typeface="Times New Roman" panose="02020603050405020304" charset="0"/>
              <a:ea typeface="宋体" panose="02010600030101010101" pitchFamily="2" charset="-122"/>
              <a:sym typeface="+mn-ea"/>
            </a:endParaRPr>
          </a:p>
          <a:p>
            <a:pPr indent="0" fontAlgn="auto"/>
            <a:r>
              <a:rPr lang="en-US" sz="2400" dirty="0">
                <a:latin typeface="Times New Roman" panose="02020603050405020304" charset="0"/>
                <a:ea typeface="宋体" panose="02010600030101010101" pitchFamily="2" charset="-122"/>
                <a:sym typeface="+mn-ea"/>
              </a:rPr>
              <a:t>F. </a:t>
            </a:r>
            <a:r>
              <a:rPr lang="en-US" sz="2400" u="sng" dirty="0">
                <a:solidFill>
                  <a:schemeClr val="tx1"/>
                </a:solidFill>
                <a:uFillTx/>
                <a:latin typeface="Times New Roman" panose="02020603050405020304" charset="0"/>
                <a:ea typeface="宋体" panose="02010600030101010101" pitchFamily="2" charset="-122"/>
                <a:sym typeface="+mn-ea"/>
              </a:rPr>
              <a:t>Similarly, if you speak only Chinese, receiving a card in Swedish takes part of the fun away.</a:t>
            </a:r>
            <a:r>
              <a:rPr lang="en-US" sz="2400" dirty="0">
                <a:latin typeface="Times New Roman" panose="02020603050405020304" charset="0"/>
                <a:ea typeface="宋体" panose="02010600030101010101" pitchFamily="2" charset="-122"/>
                <a:sym typeface="+mn-ea"/>
              </a:rPr>
              <a:t> </a:t>
            </a:r>
            <a:endParaRPr lang="en-US" sz="2400" dirty="0">
              <a:latin typeface="Times New Roman" panose="02020603050405020304" charset="0"/>
              <a:ea typeface="宋体" panose="02010600030101010101" pitchFamily="2" charset="-122"/>
              <a:sym typeface="+mn-ea"/>
            </a:endParaRPr>
          </a:p>
          <a:p>
            <a:pPr indent="0" fontAlgn="auto"/>
            <a:r>
              <a:rPr lang="en-US" sz="2400" dirty="0">
                <a:solidFill>
                  <a:srgbClr val="FF0000"/>
                </a:solidFill>
                <a:latin typeface="Times New Roman" panose="02020603050405020304" charset="0"/>
                <a:ea typeface="宋体" panose="02010600030101010101" pitchFamily="2" charset="-122"/>
                <a:sym typeface="+mn-ea"/>
              </a:rPr>
              <a:t>G. </a:t>
            </a:r>
            <a:r>
              <a:rPr lang="en-US" sz="2400" u="dash" dirty="0">
                <a:solidFill>
                  <a:srgbClr val="FF0000"/>
                </a:solidFill>
                <a:uFillTx/>
                <a:latin typeface="Times New Roman" panose="02020603050405020304" charset="0"/>
                <a:ea typeface="宋体" panose="02010600030101010101" pitchFamily="2" charset="-122"/>
                <a:sym typeface="+mn-ea"/>
              </a:rPr>
              <a:t>In short, he loves postcards, and the excitement of getting a hand-written note from someone far away.</a:t>
            </a:r>
            <a:endParaRPr lang="en-US" altLang="en-US" sz="2400" b="0" u="dash" dirty="0">
              <a:solidFill>
                <a:srgbClr val="FF0000"/>
              </a:solidFill>
              <a:uFillTx/>
              <a:latin typeface="Times New Roman" panose="02020603050405020304" charset="0"/>
              <a:ea typeface="宋体" panose="02010600030101010101" pitchFamily="2" charset="-122"/>
            </a:endParaRPr>
          </a:p>
          <a:p>
            <a:endParaRPr lang="en-US" altLang="en-US" sz="2400" b="0" u="dash" dirty="0">
              <a:solidFill>
                <a:srgbClr val="FF0000"/>
              </a:solidFill>
              <a:uFillTx/>
              <a:latin typeface="Times New Roman" panose="02020603050405020304" charset="0"/>
              <a:ea typeface="宋体" panose="02010600030101010101" pitchFamily="2" charset="-122"/>
            </a:endParaRPr>
          </a:p>
        </p:txBody>
      </p:sp>
      <p:sp>
        <p:nvSpPr>
          <p:cNvPr id="25" name="文本框 24"/>
          <p:cNvSpPr txBox="1"/>
          <p:nvPr/>
        </p:nvSpPr>
        <p:spPr>
          <a:xfrm>
            <a:off x="73660" y="644525"/>
            <a:ext cx="11916410" cy="1938020"/>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Language is certainly a barrier for many people</a:t>
            </a:r>
            <a:r>
              <a:rPr lang="en-US" sz="2400">
                <a:latin typeface="Times New Roman" panose="02020603050405020304" charset="0"/>
                <a:ea typeface="宋体" panose="02010600030101010101" pitchFamily="2" charset="-122"/>
                <a:sym typeface="+mn-ea"/>
              </a:rPr>
              <a:t>.</a:t>
            </a:r>
            <a:r>
              <a:rPr lang="en-US" sz="2400" u="sng">
                <a:latin typeface="Times New Roman" panose="02020603050405020304" charset="0"/>
                <a:ea typeface="宋体" panose="02010600030101010101" pitchFamily="2" charset="-122"/>
                <a:sym typeface="+mn-ea"/>
              </a:rPr>
              <a:t> </a:t>
            </a:r>
            <a:r>
              <a:rPr lang="en-US" sz="2400" u="sng">
                <a:solidFill>
                  <a:srgbClr val="0070C0"/>
                </a:solidFill>
                <a:latin typeface="Times New Roman" panose="02020603050405020304" charset="0"/>
                <a:ea typeface="宋体" panose="02010600030101010101" pitchFamily="2" charset="-122"/>
                <a:sym typeface="+mn-ea"/>
              </a:rPr>
              <a:t>For post-crossing to work worldwide, a common communication language is needed so that everyone can understand each other.</a:t>
            </a:r>
            <a:r>
              <a:rPr lang="en-US" sz="2400">
                <a:solidFill>
                  <a:srgbClr val="0070C0"/>
                </a:solidFill>
                <a:latin typeface="Times New Roman" panose="02020603050405020304" charset="0"/>
                <a:ea typeface="宋体" panose="02010600030101010101" pitchFamily="2" charset="-122"/>
                <a:sym typeface="+mn-ea"/>
              </a:rPr>
              <a:t> </a:t>
            </a:r>
            <a:r>
              <a:rPr lang="en-US" sz="2400" u="dash">
                <a:solidFill>
                  <a:srgbClr val="FF0000"/>
                </a:solidFill>
                <a:latin typeface="Times New Roman" panose="02020603050405020304" charset="0"/>
                <a:ea typeface="宋体" panose="02010600030101010101" pitchFamily="2" charset="-122"/>
                <a:sym typeface="+mn-ea"/>
              </a:rPr>
              <a:t>As cool as it may be to receive a postcard written in Chinese,</a:t>
            </a:r>
            <a:r>
              <a:rPr lang="en-US" sz="2400" u="dash">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the concept doesn’t work if one doesn’t understand it.</a:t>
            </a:r>
            <a:r>
              <a:rPr lang="en-US" sz="2400">
                <a:latin typeface="Times New Roman" panose="02020603050405020304" charset="0"/>
                <a:ea typeface="宋体" panose="02010600030101010101" pitchFamily="2" charset="-122"/>
                <a:sym typeface="+mn-ea"/>
              </a:rPr>
              <a:t> 34. </a:t>
            </a:r>
            <a:r>
              <a:rPr lang="en-US" sz="2400" u="sng">
                <a:latin typeface="Times New Roman" panose="02020603050405020304" charset="0"/>
                <a:ea typeface="宋体" panose="02010600030101010101" pitchFamily="2" charset="-122"/>
                <a:sym typeface="+mn-ea"/>
              </a:rPr>
              <a:t>____________________  </a:t>
            </a:r>
            <a:r>
              <a:rPr lang="en-US" sz="2400">
                <a:latin typeface="Times New Roman" panose="02020603050405020304" charset="0"/>
                <a:ea typeface="宋体" panose="02010600030101010101" pitchFamily="2" charset="-122"/>
                <a:sym typeface="+mn-ea"/>
              </a:rPr>
              <a:t> </a:t>
            </a:r>
            <a:r>
              <a:rPr lang="en-US" sz="2400" u="sng">
                <a:solidFill>
                  <a:srgbClr val="0070C0"/>
                </a:solidFill>
                <a:uFillTx/>
                <a:latin typeface="Times New Roman" panose="02020603050405020304" charset="0"/>
                <a:ea typeface="宋体" panose="02010600030101010101" pitchFamily="2" charset="-122"/>
                <a:sym typeface="+mn-ea"/>
              </a:rPr>
              <a:t>So a common language is required and in post-crossing that’s English since it’s widely spoken. </a:t>
            </a:r>
            <a:endParaRPr lang="en-US" altLang="en-US" sz="2400" u="sng">
              <a:solidFill>
                <a:srgbClr val="0070C0"/>
              </a:solidFill>
              <a:uFillTx/>
              <a:latin typeface="Times New Roman" panose="02020603050405020304" charset="0"/>
              <a:ea typeface="宋体" panose="02010600030101010101" pitchFamily="2" charset="-122"/>
              <a:sym typeface="+mn-ea"/>
            </a:endParaRPr>
          </a:p>
        </p:txBody>
      </p:sp>
      <p:sp>
        <p:nvSpPr>
          <p:cNvPr id="3" name="椭圆形标注 2"/>
          <p:cNvSpPr/>
          <p:nvPr/>
        </p:nvSpPr>
        <p:spPr>
          <a:xfrm rot="660000">
            <a:off x="9307830" y="3256915"/>
            <a:ext cx="2748915" cy="1678305"/>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000" b="1">
                <a:latin typeface="宋体" panose="02010600030101010101" pitchFamily="2" charset="-122"/>
                <a:ea typeface="宋体" panose="02010600030101010101" pitchFamily="2" charset="-122"/>
                <a:cs typeface="宋体" panose="02010600030101010101" pitchFamily="2" charset="-122"/>
                <a:sym typeface="+mn-ea"/>
              </a:rPr>
              <a:t>使用第二种工具“形”确定篇章内容和选项的虚实，确定部分选项。</a:t>
            </a:r>
            <a:endParaRPr lang="en-US" altLang="zh-CN" sz="20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图片 3" descr="9f572c739d305574d25aef8057b44b2"/>
          <p:cNvPicPr>
            <a:picLocks noChangeAspect="1"/>
          </p:cNvPicPr>
          <p:nvPr/>
        </p:nvPicPr>
        <p:blipFill>
          <a:blip r:embed="rId1"/>
          <a:stretch>
            <a:fillRect/>
          </a:stretch>
        </p:blipFill>
        <p:spPr>
          <a:xfrm>
            <a:off x="0" y="-1905"/>
            <a:ext cx="12192000" cy="686244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3" name="文本框 2"/>
          <p:cNvSpPr txBox="1"/>
          <p:nvPr/>
        </p:nvSpPr>
        <p:spPr>
          <a:xfrm>
            <a:off x="1539240" y="635"/>
            <a:ext cx="10438130" cy="5262245"/>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通过第二步工作，我们可以进一步缩小范围：</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①属于红色区域的第31题是虚线，只能从C、D和G三个选项里面去选取。</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②第33题则是实线，显而易见答案只能是E，因为只有它满足了红色和实线两个要求。</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③黑色区域中32题、35题为虚线，需要与A、B两个选项进行匹配。</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④第34题为实线，只有F项可以被选择。</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那么在确定33题和34题两个题目的答案后，剩下的31题、32题和35题如何来解答，我们不妨使用四字组装法里面的第三道工序来完成这一任务。</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endParaRPr lang="zh-CN" altLang="en-US" sz="2800">
              <a:latin typeface="宋体" panose="02010600030101010101" pitchFamily="2" charset="-122"/>
              <a:ea typeface="宋体" panose="02010600030101010101" pitchFamily="2" charset="-122"/>
              <a:cs typeface="宋体" panose="02010600030101010101" pitchFamily="2" charset="-122"/>
            </a:endParaRPr>
          </a:p>
        </p:txBody>
      </p:sp>
      <p:sp>
        <p:nvSpPr>
          <p:cNvPr id="7" name="文本框 6"/>
          <p:cNvSpPr txBox="1"/>
          <p:nvPr/>
        </p:nvSpPr>
        <p:spPr>
          <a:xfrm>
            <a:off x="1664335" y="4626610"/>
            <a:ext cx="10313035" cy="2245360"/>
          </a:xfrm>
          <a:prstGeom prst="rect">
            <a:avLst/>
          </a:prstGeom>
          <a:noFill/>
        </p:spPr>
        <p:txBody>
          <a:bodyPr wrap="square" rtlCol="0">
            <a:spAutoFit/>
          </a:bodyPr>
          <a:p>
            <a:r>
              <a:rPr lang="en-US" altLang="zh-CN" sz="28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a:latin typeface="宋体" panose="02010600030101010101" pitchFamily="2" charset="-122"/>
                <a:ea typeface="宋体" panose="02010600030101010101" pitchFamily="2" charset="-122"/>
                <a:cs typeface="宋体" panose="02010600030101010101" pitchFamily="2" charset="-122"/>
                <a:sym typeface="+mn-ea"/>
              </a:rPr>
              <a:t>第三步是指度，即把整篇文章根据重要性不同分为三种不同的度，最高阶的度是指整篇文章的主题，也就是中心思想(main idea), 第二阶的是每段的段落大意（paragraph topic），而最低阶的则是细节内容和衔接信息。我们可以</a:t>
            </a:r>
            <a:r>
              <a:rPr lang="zh-CN" altLang="en-US" sz="28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用不同字体来表示这三种度的内容</a:t>
            </a:r>
            <a:r>
              <a:rPr lang="zh-CN" altLang="en-US" sz="2800">
                <a:latin typeface="宋体" panose="02010600030101010101" pitchFamily="2" charset="-122"/>
                <a:ea typeface="宋体" panose="02010600030101010101" pitchFamily="2" charset="-122"/>
                <a:cs typeface="宋体" panose="02010600030101010101" pitchFamily="2" charset="-122"/>
                <a:sym typeface="+mn-ea"/>
              </a:rPr>
              <a:t>，呈现语篇如下：</a:t>
            </a:r>
            <a:endParaRPr lang="zh-CN" altLang="en-US" sz="2800"/>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097915"/>
            <a:ext cx="11969750" cy="5631180"/>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u="sng">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rgbClr val="FF0000"/>
                </a:solidFill>
                <a:uFillTx/>
                <a:latin typeface="Times New Roman" panose="02020603050405020304" charset="0"/>
                <a:ea typeface="宋体" panose="02010600030101010101" pitchFamily="2" charset="-122"/>
              </a:rPr>
              <a:t>Paulo Magalhaes, a 34-year-old Portuguese computer engineer, loves to open his </a:t>
            </a:r>
            <a:r>
              <a:rPr lang="en-US" sz="2400" b="0" u="sng">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rgbClr val="FF0000"/>
                </a:solidFill>
                <a:uFillTx/>
                <a:latin typeface="Times New Roman" panose="02020603050405020304" charset="0"/>
                <a:ea typeface="宋体" panose="02010600030101010101" pitchFamily="2" charset="-122"/>
              </a:rPr>
              <a:t>mailbox and find a brightly colored picture of Rome’s Colosseum. Or Africa’s Victoria Falls. Or China’s Great Wall. </a:t>
            </a:r>
            <a:r>
              <a:rPr lang="en-US" sz="2400" b="0">
                <a:solidFill>
                  <a:srgbClr val="FF0000"/>
                </a:solidFill>
                <a:latin typeface="Times New Roman" panose="02020603050405020304" charset="0"/>
                <a:ea typeface="宋体" panose="02010600030101010101" pitchFamily="2" charset="-122"/>
              </a:rPr>
              <a:t>31. </a:t>
            </a:r>
            <a:r>
              <a:rPr lang="en-US" sz="2400" b="0" u="sng">
                <a:solidFill>
                  <a:srgbClr val="FF0000"/>
                </a:solidFill>
                <a:latin typeface="Times New Roman" panose="02020603050405020304" charset="0"/>
                <a:ea typeface="宋体" panose="02010600030101010101" pitchFamily="2" charset="-122"/>
              </a:rPr>
              <a:t>___--------------------____. </a:t>
            </a:r>
            <a:endParaRPr lang="en-US" sz="2400" b="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u="sng">
                <a:latin typeface="Times New Roman" panose="02020603050405020304" charset="0"/>
                <a:ea typeface="宋体" panose="02010600030101010101" pitchFamily="2" charset="-122"/>
              </a:rPr>
              <a:t> </a:t>
            </a:r>
            <a:r>
              <a:rPr lang="en-US" sz="2400" b="0" u="sng">
                <a:solidFill>
                  <a:srgbClr val="0070C0"/>
                </a:solidFill>
                <a:latin typeface="Times New Roman" panose="02020603050405020304" charset="0"/>
                <a:ea typeface="宋体" panose="02010600030101010101" pitchFamily="2" charset="-122"/>
              </a:rPr>
              <a:t>“I often send postcards to family and friends.” he says to </a:t>
            </a:r>
            <a:r>
              <a:rPr lang="en-US" sz="2400" b="0" i="1" u="sng">
                <a:solidFill>
                  <a:srgbClr val="0070C0"/>
                </a:solidFill>
                <a:latin typeface="Times New Roman" panose="02020603050405020304" charset="0"/>
                <a:ea typeface="宋体" panose="02010600030101010101" pitchFamily="2" charset="-122"/>
              </a:rPr>
              <a:t>China Daily</a:t>
            </a:r>
            <a:r>
              <a:rPr lang="en-US" sz="2400" b="0" u="sng">
                <a:solidFill>
                  <a:srgbClr val="0070C0"/>
                </a:solidFill>
                <a:latin typeface="Times New Roman" panose="02020603050405020304" charset="0"/>
                <a:ea typeface="宋体" panose="02010600030101010101" pitchFamily="2" charset="-122"/>
              </a:rPr>
              <a:t>, </a:t>
            </a:r>
            <a:r>
              <a:rPr lang="en-US" sz="2400" b="0" u="sng">
                <a:solidFill>
                  <a:schemeClr val="tx1"/>
                </a:solidFill>
                <a:uFillTx/>
                <a:latin typeface="Times New Roman" panose="02020603050405020304" charset="0"/>
                <a:ea typeface="宋体" panose="02010600030101010101" pitchFamily="2" charset="-122"/>
              </a:rPr>
              <a:t>“but you can </a:t>
            </a:r>
            <a:r>
              <a:rPr lang="en-US" sz="2400" b="0" u="sng">
                <a:solidFill>
                  <a:schemeClr val="tx1"/>
                </a:solidFill>
                <a:uFillTx/>
                <a:latin typeface="Times New Roman" panose="02020603050405020304" charset="0"/>
                <a:ea typeface="宋体" panose="02010600030101010101" pitchFamily="2" charset="-122"/>
                <a:cs typeface="Times New Roman" panose="02020603050405020304" charset="0"/>
              </a:rPr>
              <a:t> </a:t>
            </a:r>
            <a:r>
              <a:rPr lang="en-US" sz="2400" b="0" u="sng">
                <a:solidFill>
                  <a:schemeClr val="tx1"/>
                </a:solidFill>
                <a:uFillTx/>
                <a:latin typeface="Times New Roman" panose="02020603050405020304" charset="0"/>
                <a:ea typeface="宋体" panose="02010600030101010101" pitchFamily="2" charset="-122"/>
              </a:rPr>
              <a:t>imagine that after a while, you never receive as many as you send, and you realize that not everyone is into it. </a:t>
            </a:r>
            <a:r>
              <a:rPr lang="en-US" sz="2400" b="0">
                <a:latin typeface="Times New Roman" panose="02020603050405020304" charset="0"/>
                <a:ea typeface="宋体" panose="02010600030101010101" pitchFamily="2" charset="-122"/>
              </a:rPr>
              <a:t>32. </a:t>
            </a:r>
            <a:r>
              <a:rPr lang="en-US" sz="2400" b="0" u="sng">
                <a:latin typeface="Times New Roman" panose="02020603050405020304" charset="0"/>
                <a:ea typeface="宋体" panose="02010600030101010101" pitchFamily="2" charset="-122"/>
              </a:rPr>
              <a:t>_-----------------____</a:t>
            </a:r>
            <a:r>
              <a:rPr lang="en-US" sz="2400" b="0">
                <a:latin typeface="Times New Roman" panose="02020603050405020304" charset="0"/>
                <a:ea typeface="宋体" panose="02010600030101010101" pitchFamily="2" charset="-122"/>
              </a:rPr>
              <a:t>”</a:t>
            </a:r>
            <a:r>
              <a:rPr lang="en-US" sz="3200" b="0">
                <a:latin typeface="Times New Roman" panose="02020603050405020304" charset="0"/>
                <a:ea typeface="宋体" panose="02010600030101010101" pitchFamily="2" charset="-122"/>
              </a:rPr>
              <a:t> </a:t>
            </a:r>
            <a:r>
              <a:rPr lang="en-US" sz="3200" b="0" u="dash">
                <a:solidFill>
                  <a:srgbClr val="0070C0"/>
                </a:solidFill>
                <a:uFillTx/>
                <a:latin typeface="Times New Roman" panose="02020603050405020304" charset="0"/>
                <a:ea typeface="宋体" panose="02010600030101010101" pitchFamily="2" charset="-122"/>
              </a:rPr>
              <a:t>Seeking other like-minded souls</a:t>
            </a:r>
            <a:r>
              <a:rPr lang="en-US" sz="3200" b="0">
                <a:solidFill>
                  <a:srgbClr val="0070C0"/>
                </a:solidFill>
                <a:latin typeface="Times New Roman" panose="02020603050405020304" charset="0"/>
                <a:ea typeface="宋体" panose="02010600030101010101" pitchFamily="2" charset="-122"/>
              </a:rPr>
              <a:t>, </a:t>
            </a:r>
            <a:r>
              <a:rPr lang="en-US" sz="3200" b="0" u="sng">
                <a:solidFill>
                  <a:srgbClr val="0070C0"/>
                </a:solidFill>
                <a:uFillTx/>
                <a:latin typeface="Times New Roman" panose="02020603050405020304" charset="0"/>
                <a:ea typeface="宋体" panose="02010600030101010101" pitchFamily="2" charset="-122"/>
              </a:rPr>
              <a:t>however, Paulo started looking in a somewhat unlikely place: online.</a:t>
            </a:r>
            <a:r>
              <a:rPr lang="en-US" sz="2400" b="0">
                <a:latin typeface="Times New Roman" panose="02020603050405020304" charset="0"/>
                <a:ea typeface="宋体" panose="02010600030101010101" pitchFamily="2" charset="-122"/>
              </a:rPr>
              <a:t> </a:t>
            </a:r>
            <a:r>
              <a:rPr lang="en-US" sz="2400" b="0" u="sng">
                <a:solidFill>
                  <a:schemeClr val="tx1"/>
                </a:solidFill>
                <a:uFillTx/>
                <a:latin typeface="Times New Roman" panose="02020603050405020304" charset="0"/>
                <a:ea typeface="宋体" panose="02010600030101010101" pitchFamily="2" charset="-122"/>
              </a:rPr>
              <a:t>Many would say the Internet is a place for people who have given up on the traditional postal service,</a:t>
            </a:r>
            <a:r>
              <a:rPr lang="en-US" sz="2400" b="0">
                <a:latin typeface="Times New Roman" panose="02020603050405020304" charset="0"/>
                <a:ea typeface="宋体" panose="02010600030101010101" pitchFamily="2" charset="-122"/>
              </a:rPr>
              <a:t> </a:t>
            </a:r>
            <a:r>
              <a:rPr lang="zh-CN" sz="2400" b="0" u="dash">
                <a:solidFill>
                  <a:srgbClr val="FF0000"/>
                </a:solidFill>
                <a:uFillTx/>
                <a:latin typeface="Times New Roman" panose="02020603050405020304" charset="0"/>
                <a:ea typeface="宋体" panose="02010600030101010101" pitchFamily="2" charset="-122"/>
              </a:rPr>
              <a:t>bu</a:t>
            </a:r>
            <a:r>
              <a:rPr lang="en-US" sz="2400" b="0" u="dash">
                <a:solidFill>
                  <a:srgbClr val="FF0000"/>
                </a:solidFill>
                <a:uFillTx/>
                <a:latin typeface="Times New Roman" panose="02020603050405020304" charset="0"/>
                <a:ea typeface="宋体" panose="02010600030101010101" pitchFamily="2" charset="-122"/>
              </a:rPr>
              <a:t>t Paulo’s hunch(</a:t>
            </a:r>
            <a:r>
              <a:rPr lang="zh-CN" sz="2400" b="0" u="dash">
                <a:solidFill>
                  <a:srgbClr val="FF0000"/>
                </a:solidFill>
                <a:uFillTx/>
                <a:ea typeface="宋体" panose="02010600030101010101" pitchFamily="2" charset="-122"/>
              </a:rPr>
              <a:t>直觉</a:t>
            </a:r>
            <a:r>
              <a:rPr lang="en-US" sz="2400" b="0" u="dash">
                <a:solidFill>
                  <a:srgbClr val="FF0000"/>
                </a:solidFill>
                <a:uFillTx/>
                <a:latin typeface="Times New Roman" panose="02020603050405020304" charset="0"/>
                <a:ea typeface="宋体" panose="02010600030101010101" pitchFamily="2" charset="-122"/>
              </a:rPr>
              <a:t>) paid off. </a:t>
            </a:r>
            <a:endParaRPr lang="en-US" sz="2400" b="0" u="dash">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u="sng">
                <a:solidFill>
                  <a:srgbClr val="FF0000"/>
                </a:solidFill>
                <a:uFillTx/>
                <a:latin typeface="Times New Roman" panose="02020603050405020304" charset="0"/>
                <a:ea typeface="宋体" panose="02010600030101010101" pitchFamily="2" charset="-122"/>
              </a:rPr>
              <a:t> </a:t>
            </a:r>
            <a:r>
              <a:rPr lang="en-US" sz="2800" b="0" u="sng">
                <a:solidFill>
                  <a:srgbClr val="FF0000"/>
                </a:solidFill>
                <a:uFillTx/>
                <a:latin typeface="Times New Roman" panose="02020603050405020304" charset="0"/>
                <a:ea typeface="宋体" panose="02010600030101010101" pitchFamily="2" charset="-122"/>
              </a:rPr>
              <a:t> Today his hobby has developed into the website postcrossing.com, a social network </a:t>
            </a:r>
            <a:r>
              <a:rPr lang="en-US" sz="2400" b="0" u="sng">
                <a:solidFill>
                  <a:srgbClr val="FF0000"/>
                </a:solidFill>
                <a:uFillTx/>
                <a:latin typeface="Times New Roman" panose="02020603050405020304" charset="0"/>
                <a:ea typeface="宋体" panose="02010600030101010101" pitchFamily="2" charset="-122"/>
              </a:rPr>
              <a:t>that has grown to 575, 217 registered users in 214 countries and regions since he started it 10 years ago. </a:t>
            </a:r>
            <a:r>
              <a:rPr lang="en-US" sz="2400" b="0">
                <a:solidFill>
                  <a:srgbClr val="FF0000"/>
                </a:solidFill>
                <a:latin typeface="Times New Roman" panose="02020603050405020304" charset="0"/>
                <a:ea typeface="宋体" panose="02010600030101010101" pitchFamily="2" charset="-122"/>
              </a:rPr>
              <a:t>33.</a:t>
            </a:r>
            <a:r>
              <a:rPr lang="en-US" sz="2400">
                <a:solidFill>
                  <a:srgbClr val="FF0000"/>
                </a:solidFill>
                <a:latin typeface="Times New Roman" panose="02020603050405020304" charset="0"/>
                <a:ea typeface="宋体" panose="02010600030101010101" pitchFamily="2" charset="-122"/>
                <a:sym typeface="+mn-ea"/>
              </a:rPr>
              <a:t>E. </a:t>
            </a:r>
            <a:r>
              <a:rPr lang="en-US" sz="2400" u="sng">
                <a:solidFill>
                  <a:srgbClr val="FF0000"/>
                </a:solidFill>
                <a:uFillTx/>
                <a:latin typeface="Times New Roman" panose="02020603050405020304" charset="0"/>
                <a:ea typeface="宋体" panose="02010600030101010101" pitchFamily="2" charset="-122"/>
                <a:sym typeface="+mn-ea"/>
              </a:rPr>
              <a:t>On August 5, the number of postcards exchanged by members topped 31 million. </a:t>
            </a:r>
            <a:r>
              <a:rPr lang="en-US" sz="2400" b="0" u="sng">
                <a:solidFill>
                  <a:srgbClr val="FF0000"/>
                </a:solidFill>
                <a:uFillTx/>
                <a:latin typeface="Times New Roman" panose="02020603050405020304" charset="0"/>
                <a:ea typeface="宋体" panose="02010600030101010101" pitchFamily="2" charset="-122"/>
              </a:rPr>
              <a:t>Running the website has almost turned into a full-time job. </a:t>
            </a:r>
            <a:endParaRPr lang="en-US" sz="2400" b="0" u="sng">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endParaRPr lang="en-US" altLang="en-US" sz="2400" b="0">
              <a:latin typeface="Times New Roman" panose="02020603050405020304" charset="0"/>
              <a:ea typeface="宋体" panose="02010600030101010101" pitchFamily="2" charset="-122"/>
            </a:endParaRPr>
          </a:p>
        </p:txBody>
      </p:sp>
      <p:sp>
        <p:nvSpPr>
          <p:cNvPr id="9" name="文本框 8"/>
          <p:cNvSpPr txBox="1"/>
          <p:nvPr/>
        </p:nvSpPr>
        <p:spPr>
          <a:xfrm>
            <a:off x="1930400" y="377190"/>
            <a:ext cx="7686040" cy="460375"/>
          </a:xfrm>
          <a:prstGeom prst="rect">
            <a:avLst/>
          </a:prstGeom>
          <a:noFill/>
          <a:ln w="9525">
            <a:noFill/>
          </a:ln>
        </p:spPr>
        <p:txBody>
          <a:bodyPr wrap="square">
            <a:spAutoFit/>
          </a:bodyPr>
          <a:lstStyle/>
          <a:p>
            <a:pPr indent="1274445"/>
            <a:r>
              <a:rPr lang="en-US" sz="2400" b="1" u="sng">
                <a:solidFill>
                  <a:srgbClr val="0070C0"/>
                </a:solidFill>
                <a:uFillTx/>
                <a:latin typeface="Times New Roman" panose="02020603050405020304" charset="0"/>
                <a:ea typeface="宋体" panose="02010600030101010101" pitchFamily="2" charset="-122"/>
              </a:rPr>
              <a:t>You’ve got mail…</a:t>
            </a:r>
            <a:r>
              <a:rPr lang="en-US" sz="2400" b="1" u="sng">
                <a:solidFill>
                  <a:srgbClr val="FF0000"/>
                </a:solidFill>
                <a:uFillTx/>
                <a:latin typeface="Times New Roman" panose="02020603050405020304" charset="0"/>
                <a:ea typeface="宋体" panose="02010600030101010101" pitchFamily="2" charset="-122"/>
              </a:rPr>
              <a:t>and it’s a postcard</a:t>
            </a:r>
            <a:endParaRPr lang="en-US" altLang="en-US" sz="2400" b="1" u="sng">
              <a:solidFill>
                <a:srgbClr val="FF0000"/>
              </a:solidFill>
              <a:uFillTx/>
              <a:latin typeface="Times New Roman" panose="02020603050405020304" charset="0"/>
              <a:ea typeface="宋体" panose="02010600030101010101" pitchFamily="2" charset="-122"/>
            </a:endParaRPr>
          </a:p>
        </p:txBody>
      </p:sp>
      <p:cxnSp>
        <p:nvCxnSpPr>
          <p:cNvPr id="3" name="直接箭头连接符 2"/>
          <p:cNvCxnSpPr/>
          <p:nvPr/>
        </p:nvCxnSpPr>
        <p:spPr>
          <a:xfrm flipV="1">
            <a:off x="8757920" y="1097915"/>
            <a:ext cx="616585" cy="2143760"/>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8757920" y="8255"/>
            <a:ext cx="3138805" cy="1198880"/>
          </a:xfrm>
          <a:prstGeom prst="rect">
            <a:avLst/>
          </a:prstGeom>
          <a:noFill/>
        </p:spPr>
        <p:txBody>
          <a:bodyPr wrap="square" rtlCol="0">
            <a:spAutoFit/>
          </a:bodyPr>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最高阶的度</a:t>
            </a:r>
            <a:r>
              <a:rPr lang="en-US" altLang="zh-CN" sz="2400" b="1">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b="1">
                <a:latin typeface="宋体" panose="02010600030101010101" pitchFamily="2" charset="-122"/>
                <a:ea typeface="宋体" panose="02010600030101010101" pitchFamily="2" charset="-122"/>
                <a:cs typeface="宋体" panose="02010600030101010101" pitchFamily="2" charset="-122"/>
                <a:sym typeface="+mn-ea"/>
              </a:rPr>
              <a:t>整篇文章的主题，也就是中心思想(main idea)</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cxnSp>
        <p:nvCxnSpPr>
          <p:cNvPr id="5" name="直接箭头连接符 4"/>
          <p:cNvCxnSpPr/>
          <p:nvPr/>
        </p:nvCxnSpPr>
        <p:spPr>
          <a:xfrm>
            <a:off x="3684905" y="4948555"/>
            <a:ext cx="434340" cy="161163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119245" y="6397625"/>
            <a:ext cx="7024370" cy="460375"/>
          </a:xfrm>
          <a:prstGeom prst="rect">
            <a:avLst/>
          </a:prstGeom>
          <a:noFill/>
        </p:spPr>
        <p:txBody>
          <a:bodyPr wrap="square" rtlCol="0">
            <a:spAutoFit/>
          </a:bodyPr>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第二阶的度，每段的段落大意（paragraph topic）</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cxnSp>
        <p:nvCxnSpPr>
          <p:cNvPr id="8" name="直接箭头连接符 7"/>
          <p:cNvCxnSpPr/>
          <p:nvPr/>
        </p:nvCxnSpPr>
        <p:spPr>
          <a:xfrm flipH="1" flipV="1">
            <a:off x="2872740" y="744220"/>
            <a:ext cx="671830" cy="54673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840740" y="8255"/>
            <a:ext cx="2144395" cy="1198880"/>
          </a:xfrm>
          <a:prstGeom prst="rect">
            <a:avLst/>
          </a:prstGeom>
          <a:noFill/>
        </p:spPr>
        <p:txBody>
          <a:bodyPr wrap="square" rtlCol="0">
            <a:spAutoFit/>
          </a:bodyPr>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最低阶的度，细节内容和衔接信息</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10" grpId="0"/>
      <p:bldP spid="10"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24" name="文本框 23"/>
          <p:cNvSpPr txBox="1"/>
          <p:nvPr/>
        </p:nvSpPr>
        <p:spPr>
          <a:xfrm>
            <a:off x="137795" y="2480945"/>
            <a:ext cx="11916410" cy="4523105"/>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a:t>
            </a:r>
            <a:r>
              <a:rPr lang="en-US" sz="2400" u="sng">
                <a:solidFill>
                  <a:schemeClr val="tx1"/>
                </a:solidFill>
                <a:uFillTx/>
                <a:latin typeface="Times New Roman" panose="02020603050405020304" charset="0"/>
                <a:ea typeface="宋体" panose="02010600030101010101" pitchFamily="2" charset="-122"/>
                <a:sym typeface="+mn-ea"/>
              </a:rPr>
              <a:t> “Many people in China have limited exposure to English.</a:t>
            </a:r>
            <a:r>
              <a:rPr lang="en-US" sz="2400">
                <a:latin typeface="Times New Roman" panose="02020603050405020304" charset="0"/>
                <a:ea typeface="宋体" panose="02010600030101010101" pitchFamily="2" charset="-122"/>
                <a:cs typeface="Times New Roman" panose="02020603050405020304" charset="0"/>
                <a:sym typeface="+mn-ea"/>
              </a:rPr>
              <a:t> </a:t>
            </a:r>
            <a:r>
              <a:rPr lang="en-US" sz="2400">
                <a:latin typeface="Times New Roman" panose="02020603050405020304" charset="0"/>
                <a:ea typeface="宋体" panose="02010600030101010101" pitchFamily="2" charset="-122"/>
                <a:sym typeface="+mn-ea"/>
              </a:rPr>
              <a:t>35.</a:t>
            </a:r>
            <a:r>
              <a:rPr lang="en-US" sz="2400" u="sng">
                <a:latin typeface="Times New Roman" panose="02020603050405020304" charset="0"/>
                <a:ea typeface="宋体" panose="02010600030101010101" pitchFamily="2" charset="-122"/>
                <a:sym typeface="+mn-ea"/>
              </a:rPr>
              <a:t>_-----------------___</a:t>
            </a:r>
            <a:r>
              <a:rPr lang="en-US" sz="2400">
                <a:latin typeface="Times New Roman" panose="02020603050405020304" charset="0"/>
                <a:ea typeface="宋体" panose="02010600030101010101" pitchFamily="2" charset="-122"/>
                <a:sym typeface="+mn-ea"/>
              </a:rPr>
              <a:t> </a:t>
            </a:r>
            <a:r>
              <a:rPr lang="en-US" sz="2800" u="sng">
                <a:solidFill>
                  <a:srgbClr val="FF0000"/>
                </a:solidFill>
                <a:uFillTx/>
                <a:latin typeface="Times New Roman" panose="02020603050405020304" charset="0"/>
                <a:ea typeface="宋体" panose="02010600030101010101" pitchFamily="2" charset="-122"/>
                <a:sym typeface="+mn-ea"/>
              </a:rPr>
              <a:t>That said, we know of many post-crossing members, including Chinese, who have actually improved their English skills through their use of post-crossing.”Paulo says. </a:t>
            </a:r>
            <a:endParaRPr lang="en-US" sz="2800" u="sng">
              <a:solidFill>
                <a:srgbClr val="FF0000"/>
              </a:solidFill>
              <a:uFillTx/>
              <a:latin typeface="Times New Roman" panose="02020603050405020304" charset="0"/>
              <a:ea typeface="宋体" panose="02010600030101010101" pitchFamily="2" charset="-122"/>
              <a:sym typeface="+mn-ea"/>
            </a:endParaRPr>
          </a:p>
          <a:p>
            <a:pPr indent="0" algn="l" fontAlgn="auto"/>
            <a:r>
              <a:rPr lang="en-US" sz="2400">
                <a:latin typeface="Times New Roman" panose="02020603050405020304" charset="0"/>
                <a:ea typeface="宋体" panose="02010600030101010101" pitchFamily="2" charset="-122"/>
                <a:sym typeface="+mn-ea"/>
              </a:rPr>
              <a:t>A. </a:t>
            </a:r>
            <a:r>
              <a:rPr lang="en-US" sz="2400" u="dash">
                <a:solidFill>
                  <a:schemeClr val="tx1"/>
                </a:solidFill>
                <a:uFillTx/>
                <a:latin typeface="Times New Roman" panose="02020603050405020304" charset="0"/>
                <a:ea typeface="宋体" panose="02010600030101010101" pitchFamily="2" charset="-122"/>
                <a:sym typeface="+mn-ea"/>
              </a:rPr>
              <a:t>And that’s totally fine.</a:t>
            </a:r>
            <a:endParaRPr lang="en-US" sz="2400" u="dash">
              <a:solidFill>
                <a:schemeClr val="tx1"/>
              </a:solidFill>
              <a:uFillTx/>
              <a:latin typeface="Times New Roman" panose="02020603050405020304" charset="0"/>
              <a:ea typeface="宋体" panose="02010600030101010101" pitchFamily="2" charset="-122"/>
              <a:sym typeface="+mn-ea"/>
            </a:endParaRPr>
          </a:p>
          <a:p>
            <a:pPr indent="0" algn="l" fontAlgn="auto"/>
            <a:r>
              <a:rPr lang="en-US" sz="2400">
                <a:latin typeface="Times New Roman" panose="02020603050405020304" charset="0"/>
                <a:ea typeface="宋体" panose="02010600030101010101" pitchFamily="2" charset="-122"/>
                <a:sym typeface="+mn-ea"/>
              </a:rPr>
              <a:t>B.</a:t>
            </a:r>
            <a:r>
              <a:rPr lang="en-US" sz="2400" u="dash">
                <a:solidFill>
                  <a:schemeClr val="tx1"/>
                </a:solidFill>
                <a:uFillTx/>
                <a:latin typeface="Times New Roman" panose="02020603050405020304" charset="0"/>
                <a:ea typeface="宋体" panose="02010600030101010101" pitchFamily="2" charset="-122"/>
                <a:sym typeface="+mn-ea"/>
              </a:rPr>
              <a:t> That makes it extra hard to learn and practice it.</a:t>
            </a:r>
            <a:endParaRPr lang="en-US" sz="2400" u="dash">
              <a:solidFill>
                <a:schemeClr val="tx1"/>
              </a:solidFill>
              <a:uFillTx/>
              <a:latin typeface="Times New Roman" panose="02020603050405020304" charset="0"/>
              <a:ea typeface="宋体" panose="02010600030101010101" pitchFamily="2" charset="-122"/>
              <a:sym typeface="+mn-ea"/>
            </a:endParaRPr>
          </a:p>
          <a:p>
            <a:pPr indent="0" algn="l" fontAlgn="auto"/>
            <a:r>
              <a:rPr lang="en-US" sz="2400">
                <a:solidFill>
                  <a:srgbClr val="FF0000"/>
                </a:solidFill>
                <a:latin typeface="Times New Roman" panose="02020603050405020304" charset="0"/>
                <a:ea typeface="宋体" panose="02010600030101010101" pitchFamily="2" charset="-122"/>
                <a:sym typeface="+mn-ea"/>
              </a:rPr>
              <a:t>C. </a:t>
            </a:r>
            <a:r>
              <a:rPr lang="en-US" sz="2400" u="dash">
                <a:solidFill>
                  <a:srgbClr val="FF0000"/>
                </a:solidFill>
                <a:uFillTx/>
                <a:latin typeface="Times New Roman" panose="02020603050405020304" charset="0"/>
                <a:ea typeface="宋体" panose="02010600030101010101" pitchFamily="2" charset="-122"/>
                <a:sym typeface="+mn-ea"/>
              </a:rPr>
              <a:t>He likes to think of sending postcards as a family-friendly hobby.</a:t>
            </a:r>
            <a:endParaRPr lang="en-US" sz="2400">
              <a:solidFill>
                <a:srgbClr val="FF0000"/>
              </a:solidFill>
              <a:latin typeface="Times New Roman" panose="02020603050405020304" charset="0"/>
              <a:ea typeface="宋体" panose="02010600030101010101" pitchFamily="2" charset="-122"/>
              <a:sym typeface="+mn-ea"/>
            </a:endParaRPr>
          </a:p>
          <a:p>
            <a:r>
              <a:rPr lang="en-US" sz="2400">
                <a:solidFill>
                  <a:srgbClr val="FF0000"/>
                </a:solidFill>
                <a:latin typeface="Times New Roman" panose="02020603050405020304" charset="0"/>
                <a:ea typeface="宋体" panose="02010600030101010101" pitchFamily="2" charset="-122"/>
                <a:sym typeface="+mn-ea"/>
              </a:rPr>
              <a:t>D. </a:t>
            </a:r>
            <a:r>
              <a:rPr lang="en-US" sz="2400" u="dash">
                <a:solidFill>
                  <a:srgbClr val="FF0000"/>
                </a:solidFill>
                <a:uFillTx/>
                <a:latin typeface="Times New Roman" panose="02020603050405020304" charset="0"/>
                <a:ea typeface="宋体" panose="02010600030101010101" pitchFamily="2" charset="-122"/>
                <a:sym typeface="+mn-ea"/>
              </a:rPr>
              <a:t>Many love to make a connection with someone from across the world. </a:t>
            </a:r>
            <a:endParaRPr lang="en-US" sz="2400">
              <a:latin typeface="Times New Roman" panose="02020603050405020304" charset="0"/>
              <a:ea typeface="宋体" panose="02010600030101010101" pitchFamily="2" charset="-122"/>
              <a:sym typeface="+mn-ea"/>
            </a:endParaRPr>
          </a:p>
          <a:p>
            <a:pPr indent="0" fontAlgn="auto"/>
            <a:r>
              <a:rPr lang="en-US" sz="2400">
                <a:solidFill>
                  <a:srgbClr val="FF0000"/>
                </a:solidFill>
                <a:latin typeface="Times New Roman" panose="02020603050405020304" charset="0"/>
                <a:ea typeface="宋体" panose="02010600030101010101" pitchFamily="2" charset="-122"/>
                <a:sym typeface="+mn-ea"/>
              </a:rPr>
              <a:t>G</a:t>
            </a:r>
            <a:r>
              <a:rPr lang="en-US" sz="2800">
                <a:solidFill>
                  <a:srgbClr val="FF0000"/>
                </a:solidFill>
                <a:latin typeface="Times New Roman" panose="02020603050405020304" charset="0"/>
                <a:ea typeface="宋体" panose="02010600030101010101" pitchFamily="2" charset="-122"/>
                <a:sym typeface="+mn-ea"/>
              </a:rPr>
              <a:t>. </a:t>
            </a:r>
            <a:r>
              <a:rPr lang="en-US" sz="2800" u="dash">
                <a:solidFill>
                  <a:srgbClr val="FF0000"/>
                </a:solidFill>
                <a:uFillTx/>
                <a:latin typeface="Times New Roman" panose="02020603050405020304" charset="0"/>
                <a:ea typeface="宋体" panose="02010600030101010101" pitchFamily="2" charset="-122"/>
                <a:sym typeface="+mn-ea"/>
              </a:rPr>
              <a:t>In short, he loves postcards, and the excitement of getting a hand-written note from someone far away.</a:t>
            </a:r>
            <a:endParaRPr lang="en-US" altLang="en-US" sz="2400" b="0" u="dash">
              <a:solidFill>
                <a:srgbClr val="FF0000"/>
              </a:solidFill>
              <a:uFillTx/>
              <a:latin typeface="Times New Roman" panose="02020603050405020304" charset="0"/>
              <a:ea typeface="宋体" panose="02010600030101010101" pitchFamily="2" charset="-122"/>
            </a:endParaRPr>
          </a:p>
          <a:p>
            <a:endParaRPr lang="en-US" altLang="en-US" sz="2400" b="0" u="dash">
              <a:solidFill>
                <a:srgbClr val="FF0000"/>
              </a:solidFill>
              <a:uFillTx/>
              <a:latin typeface="Times New Roman" panose="02020603050405020304" charset="0"/>
              <a:ea typeface="宋体" panose="02010600030101010101" pitchFamily="2" charset="-122"/>
            </a:endParaRPr>
          </a:p>
        </p:txBody>
      </p:sp>
      <p:sp>
        <p:nvSpPr>
          <p:cNvPr id="25" name="文本框 24"/>
          <p:cNvSpPr txBox="1"/>
          <p:nvPr/>
        </p:nvSpPr>
        <p:spPr>
          <a:xfrm>
            <a:off x="137795" y="167640"/>
            <a:ext cx="11916410" cy="2430145"/>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Language is certainly a barrier for many people</a:t>
            </a:r>
            <a:r>
              <a:rPr lang="en-US" sz="2400">
                <a:latin typeface="Times New Roman" panose="02020603050405020304" charset="0"/>
                <a:ea typeface="宋体" panose="02010600030101010101" pitchFamily="2" charset="-122"/>
                <a:sym typeface="+mn-ea"/>
              </a:rPr>
              <a:t>.</a:t>
            </a:r>
            <a:r>
              <a:rPr lang="en-US" sz="2400" u="sng">
                <a:latin typeface="Times New Roman" panose="02020603050405020304" charset="0"/>
                <a:ea typeface="宋体" panose="02010600030101010101" pitchFamily="2" charset="-122"/>
                <a:sym typeface="+mn-ea"/>
              </a:rPr>
              <a:t> </a:t>
            </a:r>
            <a:r>
              <a:rPr lang="en-US" sz="2400" u="sng">
                <a:solidFill>
                  <a:srgbClr val="0070C0"/>
                </a:solidFill>
                <a:latin typeface="Times New Roman" panose="02020603050405020304" charset="0"/>
                <a:ea typeface="宋体" panose="02010600030101010101" pitchFamily="2" charset="-122"/>
                <a:sym typeface="+mn-ea"/>
              </a:rPr>
              <a:t>For post-crossing to work worldwide, a common communication language is needed so that everyone can understand each other.</a:t>
            </a:r>
            <a:r>
              <a:rPr lang="en-US" sz="2400">
                <a:solidFill>
                  <a:srgbClr val="0070C0"/>
                </a:solidFill>
                <a:latin typeface="Times New Roman" panose="02020603050405020304" charset="0"/>
                <a:ea typeface="宋体" panose="02010600030101010101" pitchFamily="2" charset="-122"/>
                <a:sym typeface="+mn-ea"/>
              </a:rPr>
              <a:t> </a:t>
            </a:r>
            <a:r>
              <a:rPr lang="en-US" sz="2400" u="dash">
                <a:solidFill>
                  <a:srgbClr val="FF0000"/>
                </a:solidFill>
                <a:latin typeface="Times New Roman" panose="02020603050405020304" charset="0"/>
                <a:ea typeface="宋体" panose="02010600030101010101" pitchFamily="2" charset="-122"/>
                <a:sym typeface="+mn-ea"/>
              </a:rPr>
              <a:t>As cool as it may be to receive a postcard written in Chinese,</a:t>
            </a:r>
            <a:r>
              <a:rPr lang="en-US" sz="2400" u="dash">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the concept doesn’t work if one doesn’t understand it.</a:t>
            </a:r>
            <a:r>
              <a:rPr lang="en-US" sz="2400">
                <a:latin typeface="Times New Roman" panose="02020603050405020304" charset="0"/>
                <a:ea typeface="宋体" panose="02010600030101010101" pitchFamily="2" charset="-122"/>
                <a:sym typeface="+mn-ea"/>
              </a:rPr>
              <a:t> 34. F. </a:t>
            </a:r>
            <a:r>
              <a:rPr lang="en-US" sz="2400" u="sng">
                <a:uFillTx/>
                <a:latin typeface="Times New Roman" panose="02020603050405020304" charset="0"/>
                <a:ea typeface="宋体" panose="02010600030101010101" pitchFamily="2" charset="-122"/>
                <a:sym typeface="+mn-ea"/>
              </a:rPr>
              <a:t>Similarly, if you speak only Chinese, receiving a card in Swedish takes part of the fun away.</a:t>
            </a:r>
            <a:r>
              <a:rPr lang="en-US" sz="2400">
                <a:latin typeface="Times New Roman" panose="02020603050405020304" charset="0"/>
                <a:ea typeface="宋体" panose="02010600030101010101" pitchFamily="2" charset="-122"/>
                <a:sym typeface="+mn-ea"/>
              </a:rPr>
              <a:t> </a:t>
            </a:r>
            <a:r>
              <a:rPr lang="en-US" sz="2400" u="sng">
                <a:latin typeface="Times New Roman" panose="02020603050405020304" charset="0"/>
                <a:ea typeface="宋体" panose="02010600030101010101" pitchFamily="2" charset="-122"/>
                <a:sym typeface="+mn-ea"/>
              </a:rPr>
              <a:t> </a:t>
            </a:r>
            <a:r>
              <a:rPr lang="en-US" sz="2400">
                <a:latin typeface="Times New Roman" panose="02020603050405020304" charset="0"/>
                <a:ea typeface="宋体" panose="02010600030101010101" pitchFamily="2" charset="-122"/>
                <a:sym typeface="+mn-ea"/>
              </a:rPr>
              <a:t> </a:t>
            </a:r>
            <a:r>
              <a:rPr lang="en-US" sz="2800" u="sng">
                <a:solidFill>
                  <a:srgbClr val="0070C0"/>
                </a:solidFill>
                <a:uFillTx/>
                <a:latin typeface="Times New Roman" panose="02020603050405020304" charset="0"/>
                <a:ea typeface="宋体" panose="02010600030101010101" pitchFamily="2" charset="-122"/>
                <a:sym typeface="+mn-ea"/>
              </a:rPr>
              <a:t>So a common language is required and in post-crossing that’s English since it’s widely spoken. </a:t>
            </a:r>
            <a:endParaRPr lang="en-US" altLang="en-US" sz="2800" u="sng">
              <a:solidFill>
                <a:srgbClr val="0070C0"/>
              </a:solidFill>
              <a:uFillTx/>
              <a:latin typeface="Times New Roman" panose="02020603050405020304" charset="0"/>
              <a:ea typeface="宋体" panose="02010600030101010101" pitchFamily="2" charset="-122"/>
              <a:sym typeface="+mn-ea"/>
            </a:endParaRPr>
          </a:p>
        </p:txBody>
      </p:sp>
      <p:sp>
        <p:nvSpPr>
          <p:cNvPr id="3" name="椭圆形标注 2"/>
          <p:cNvSpPr/>
          <p:nvPr/>
        </p:nvSpPr>
        <p:spPr>
          <a:xfrm rot="660000">
            <a:off x="8674735" y="3159760"/>
            <a:ext cx="3670300" cy="2331085"/>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000" b="1">
                <a:latin typeface="宋体" panose="02010600030101010101" pitchFamily="2" charset="-122"/>
                <a:ea typeface="宋体" panose="02010600030101010101" pitchFamily="2" charset="-122"/>
                <a:cs typeface="宋体" panose="02010600030101010101" pitchFamily="2" charset="-122"/>
                <a:sym typeface="+mn-ea"/>
              </a:rPr>
              <a:t>使用第三种工具“度”确定篇章内容和选项的轻重，即中心思想、段落大意还是细节内容和衔接内容来进一步确定部分选项。</a:t>
            </a:r>
            <a:endParaRPr lang="en-US" altLang="zh-CN" sz="20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图片 3" descr="9f572c739d305574d25aef8057b44b2"/>
          <p:cNvPicPr>
            <a:picLocks noChangeAspect="1"/>
          </p:cNvPicPr>
          <p:nvPr/>
        </p:nvPicPr>
        <p:blipFill>
          <a:blip r:embed="rId1"/>
          <a:stretch>
            <a:fillRect/>
          </a:stretch>
        </p:blipFill>
        <p:spPr>
          <a:xfrm>
            <a:off x="0" y="-1905"/>
            <a:ext cx="12187555"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3" name="文本框 2"/>
          <p:cNvSpPr txBox="1"/>
          <p:nvPr/>
        </p:nvSpPr>
        <p:spPr>
          <a:xfrm>
            <a:off x="1768475" y="1659890"/>
            <a:ext cx="9794875" cy="3970318"/>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rPr>
              <a:t>从度这个角度来看，31题是第一段的段落大意，需要比较有概括性的语言来匹配，而红色虚线选项只有G项符合这个要求，也就是较好概括了他对明信片的喜欢态度，所以31题的正确答案无疑是G项。</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rPr>
              <a:t>那剩下来的32题和35题的正确答案是哪一项呢</a:t>
            </a:r>
            <a:r>
              <a:rPr lang="zh-CN" altLang="en-US" sz="2800" dirty="0" smtClean="0">
                <a:latin typeface="宋体" panose="02010600030101010101" pitchFamily="2" charset="-122"/>
                <a:ea typeface="宋体" panose="02010600030101010101" pitchFamily="2" charset="-122"/>
                <a:cs typeface="宋体" panose="02010600030101010101" pitchFamily="2" charset="-122"/>
              </a:rPr>
              <a:t>，</a:t>
            </a:r>
            <a:r>
              <a:rPr lang="en-US" altLang="zh-CN" sz="2800" dirty="0" smtClean="0">
                <a:latin typeface="宋体" panose="02010600030101010101" pitchFamily="2" charset="-122"/>
                <a:ea typeface="宋体" panose="02010600030101010101" pitchFamily="2" charset="-122"/>
                <a:cs typeface="宋体" panose="02010600030101010101" pitchFamily="2" charset="-122"/>
              </a:rPr>
              <a:t>32</a:t>
            </a:r>
            <a:r>
              <a:rPr lang="zh-CN" altLang="en-US" sz="2800" dirty="0" smtClean="0">
                <a:latin typeface="宋体" panose="02010600030101010101" pitchFamily="2" charset="-122"/>
                <a:ea typeface="宋体" panose="02010600030101010101" pitchFamily="2" charset="-122"/>
                <a:cs typeface="宋体" panose="02010600030101010101" pitchFamily="2" charset="-122"/>
              </a:rPr>
              <a:t>题和</a:t>
            </a:r>
            <a:r>
              <a:rPr lang="en-US" altLang="zh-CN" sz="2800" dirty="0" smtClean="0">
                <a:latin typeface="宋体" panose="02010600030101010101" pitchFamily="2" charset="-122"/>
                <a:ea typeface="宋体" panose="02010600030101010101" pitchFamily="2" charset="-122"/>
                <a:cs typeface="宋体" panose="02010600030101010101" pitchFamily="2" charset="-122"/>
              </a:rPr>
              <a:t>35</a:t>
            </a:r>
            <a:r>
              <a:rPr lang="zh-CN" altLang="en-US" sz="2800" dirty="0" smtClean="0">
                <a:latin typeface="宋体" panose="02010600030101010101" pitchFamily="2" charset="-122"/>
                <a:ea typeface="宋体" panose="02010600030101010101" pitchFamily="2" charset="-122"/>
                <a:cs typeface="宋体" panose="02010600030101010101" pitchFamily="2" charset="-122"/>
              </a:rPr>
              <a:t>题都是黑色虚线，也是都属于最次要的信息，那么如何选择？此时</a:t>
            </a:r>
            <a:r>
              <a:rPr lang="zh-CN" altLang="en-US" sz="2800" dirty="0">
                <a:latin typeface="宋体" panose="02010600030101010101" pitchFamily="2" charset="-122"/>
                <a:ea typeface="宋体" panose="02010600030101010101" pitchFamily="2" charset="-122"/>
                <a:cs typeface="宋体" panose="02010600030101010101" pitchFamily="2" charset="-122"/>
              </a:rPr>
              <a:t>只能拿出最后一把杀手锏了，那就是义，即</a:t>
            </a:r>
            <a:r>
              <a:rPr lang="zh-CN" altLang="en-US" sz="2800" dirty="0">
                <a:solidFill>
                  <a:srgbClr val="FF0000"/>
                </a:solidFill>
                <a:latin typeface="宋体" panose="02010600030101010101" pitchFamily="2" charset="-122"/>
                <a:ea typeface="宋体" panose="02010600030101010101" pitchFamily="2" charset="-122"/>
                <a:cs typeface="宋体" panose="02010600030101010101" pitchFamily="2" charset="-122"/>
              </a:rPr>
              <a:t>根据具体语篇所缺空中需要的内容与选项所表达的意思进行匹配</a:t>
            </a:r>
            <a:r>
              <a:rPr lang="zh-CN" altLang="en-US" sz="2800" dirty="0">
                <a:latin typeface="宋体" panose="02010600030101010101" pitchFamily="2" charset="-122"/>
                <a:ea typeface="宋体" panose="02010600030101010101" pitchFamily="2" charset="-122"/>
                <a:cs typeface="宋体" panose="02010600030101010101" pitchFamily="2" charset="-122"/>
              </a:rPr>
              <a:t>，完成最后的临门一脚。</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097915"/>
            <a:ext cx="11969750" cy="6001643"/>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u="sng" dirty="0">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rgbClr val="FF0000"/>
                </a:solidFill>
                <a:uFillTx/>
                <a:latin typeface="Times New Roman" panose="02020603050405020304" charset="0"/>
                <a:ea typeface="宋体" panose="02010600030101010101" pitchFamily="2" charset="-122"/>
              </a:rPr>
              <a:t>Paulo </a:t>
            </a:r>
            <a:r>
              <a:rPr lang="en-US" sz="2400" b="0" u="sng" dirty="0" err="1">
                <a:solidFill>
                  <a:srgbClr val="FF0000"/>
                </a:solidFill>
                <a:uFillTx/>
                <a:latin typeface="Times New Roman" panose="02020603050405020304" charset="0"/>
                <a:ea typeface="宋体" panose="02010600030101010101" pitchFamily="2" charset="-122"/>
              </a:rPr>
              <a:t>Magalhaes</a:t>
            </a:r>
            <a:r>
              <a:rPr lang="en-US" sz="2400" b="0" u="sng" dirty="0">
                <a:solidFill>
                  <a:srgbClr val="FF0000"/>
                </a:solidFill>
                <a:uFillTx/>
                <a:latin typeface="Times New Roman" panose="02020603050405020304" charset="0"/>
                <a:ea typeface="宋体" panose="02010600030101010101" pitchFamily="2" charset="-122"/>
              </a:rPr>
              <a:t>, a 34-year-old Portuguese computer engineer, loves to open his </a:t>
            </a:r>
            <a:r>
              <a:rPr lang="en-US" sz="2400" b="0" u="sng" dirty="0">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rgbClr val="FF0000"/>
                </a:solidFill>
                <a:uFillTx/>
                <a:latin typeface="Times New Roman" panose="02020603050405020304" charset="0"/>
                <a:ea typeface="宋体" panose="02010600030101010101" pitchFamily="2" charset="-122"/>
              </a:rPr>
              <a:t>mailbox and find a brightly colored picture of Rome’s </a:t>
            </a:r>
            <a:r>
              <a:rPr lang="en-US" sz="2400" b="0" u="sng" dirty="0" err="1">
                <a:solidFill>
                  <a:srgbClr val="FF0000"/>
                </a:solidFill>
                <a:uFillTx/>
                <a:latin typeface="Times New Roman" panose="02020603050405020304" charset="0"/>
                <a:ea typeface="宋体" panose="02010600030101010101" pitchFamily="2" charset="-122"/>
              </a:rPr>
              <a:t>Colosseum</a:t>
            </a:r>
            <a:r>
              <a:rPr lang="en-US" sz="2400" b="0" u="sng" dirty="0">
                <a:solidFill>
                  <a:srgbClr val="FF0000"/>
                </a:solidFill>
                <a:uFillTx/>
                <a:latin typeface="Times New Roman" panose="02020603050405020304" charset="0"/>
                <a:ea typeface="宋体" panose="02010600030101010101" pitchFamily="2" charset="-122"/>
              </a:rPr>
              <a:t>. Or Africa’s Victoria Falls. Or China’s Great Wall. </a:t>
            </a:r>
            <a:r>
              <a:rPr lang="en-US" sz="2400" b="0" dirty="0">
                <a:solidFill>
                  <a:srgbClr val="FF0000"/>
                </a:solidFill>
                <a:latin typeface="Times New Roman" panose="02020603050405020304" charset="0"/>
                <a:ea typeface="宋体" panose="02010600030101010101" pitchFamily="2" charset="-122"/>
              </a:rPr>
              <a:t>31. </a:t>
            </a:r>
            <a:r>
              <a:rPr lang="en-US" sz="2400" dirty="0">
                <a:solidFill>
                  <a:srgbClr val="FF0000"/>
                </a:solidFill>
                <a:latin typeface="Times New Roman" panose="02020603050405020304" charset="0"/>
                <a:ea typeface="宋体" panose="02010600030101010101" pitchFamily="2" charset="-122"/>
                <a:sym typeface="+mn-ea"/>
              </a:rPr>
              <a:t>G. </a:t>
            </a:r>
            <a:r>
              <a:rPr lang="en-US" sz="2400" u="dash" dirty="0">
                <a:solidFill>
                  <a:srgbClr val="FF0000"/>
                </a:solidFill>
                <a:uFillTx/>
                <a:latin typeface="Times New Roman" panose="02020603050405020304" charset="0"/>
                <a:ea typeface="宋体" panose="02010600030101010101" pitchFamily="2" charset="-122"/>
                <a:sym typeface="+mn-ea"/>
              </a:rPr>
              <a:t>In short, he loves postcards, and the excitement of getting a hand-written note from someone far away</a:t>
            </a:r>
            <a:r>
              <a:rPr lang="en-US" sz="2400" u="dash" dirty="0" smtClean="0">
                <a:solidFill>
                  <a:srgbClr val="FF0000"/>
                </a:solidFill>
                <a:uFillTx/>
                <a:latin typeface="Times New Roman" panose="02020603050405020304" charset="0"/>
                <a:ea typeface="宋体" panose="02010600030101010101" pitchFamily="2" charset="-122"/>
                <a:sym typeface="+mn-ea"/>
              </a:rPr>
              <a:t>.</a:t>
            </a:r>
            <a:r>
              <a:rPr lang="zh-CN" altLang="en-US" sz="2400" u="dash" dirty="0" smtClean="0">
                <a:solidFill>
                  <a:srgbClr val="FF0000"/>
                </a:solidFill>
                <a:uFillTx/>
                <a:latin typeface="Times New Roman" panose="02020603050405020304" charset="0"/>
                <a:ea typeface="宋体" panose="02010600030101010101" pitchFamily="2" charset="-122"/>
                <a:sym typeface="+mn-ea"/>
              </a:rPr>
              <a:t> </a:t>
            </a:r>
            <a:endParaRPr lang="en-US" altLang="zh-CN" sz="2400" u="dash" dirty="0" smtClean="0">
              <a:solidFill>
                <a:srgbClr val="FF0000"/>
              </a:solidFill>
              <a:uFillTx/>
              <a:latin typeface="Times New Roman" panose="02020603050405020304" charset="0"/>
              <a:ea typeface="宋体" panose="02010600030101010101" pitchFamily="2" charset="-122"/>
              <a:sym typeface="+mn-ea"/>
            </a:endParaRPr>
          </a:p>
          <a:p>
            <a:pPr marL="133350" indent="609600" fontAlgn="auto">
              <a:extLst>
                <a:ext uri="{35155182-B16C-46BC-9424-99874614C6A1}">
                  <wpsdc:indentchars xmlns:wpsdc="http://www.wps.cn/officeDocument/2017/drawingmlCustomData" val="200" checksum="4158780845"/>
                </a:ext>
              </a:extLst>
            </a:pPr>
            <a:r>
              <a:rPr lang="en-US" sz="2400" b="0" u="sng" dirty="0" smtClean="0">
                <a:latin typeface="Times New Roman" panose="02020603050405020304" charset="0"/>
                <a:ea typeface="宋体" panose="02010600030101010101" pitchFamily="2" charset="-122"/>
              </a:rPr>
              <a:t> </a:t>
            </a:r>
            <a:r>
              <a:rPr lang="en-US" sz="2400" b="0" u="sng" dirty="0">
                <a:solidFill>
                  <a:srgbClr val="0070C0"/>
                </a:solidFill>
                <a:latin typeface="Times New Roman" panose="02020603050405020304" charset="0"/>
                <a:ea typeface="宋体" panose="02010600030101010101" pitchFamily="2" charset="-122"/>
              </a:rPr>
              <a:t>“I often send postcards to family and friends.” he says to </a:t>
            </a:r>
            <a:r>
              <a:rPr lang="en-US" sz="2400" b="0" i="1" u="sng" dirty="0">
                <a:solidFill>
                  <a:srgbClr val="0070C0"/>
                </a:solidFill>
                <a:latin typeface="Times New Roman" panose="02020603050405020304" charset="0"/>
                <a:ea typeface="宋体" panose="02010600030101010101" pitchFamily="2" charset="-122"/>
              </a:rPr>
              <a:t>China Daily</a:t>
            </a:r>
            <a:r>
              <a:rPr lang="en-US" sz="2400" b="0" u="sng" dirty="0">
                <a:solidFill>
                  <a:srgbClr val="0070C0"/>
                </a:solidFill>
                <a:latin typeface="Times New Roman" panose="02020603050405020304" charset="0"/>
                <a:ea typeface="宋体" panose="02010600030101010101" pitchFamily="2" charset="-122"/>
              </a:rPr>
              <a:t>, </a:t>
            </a:r>
            <a:r>
              <a:rPr lang="en-US" sz="2400" b="0" u="sng" dirty="0">
                <a:solidFill>
                  <a:schemeClr val="tx1"/>
                </a:solidFill>
                <a:uFillTx/>
                <a:latin typeface="Times New Roman" panose="02020603050405020304" charset="0"/>
                <a:ea typeface="宋体" panose="02010600030101010101" pitchFamily="2" charset="-122"/>
              </a:rPr>
              <a:t>“but you can </a:t>
            </a:r>
            <a:r>
              <a:rPr lang="en-US" sz="2400" b="0" u="sng" dirty="0">
                <a:solidFill>
                  <a:schemeClr val="tx1"/>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chemeClr val="tx1"/>
                </a:solidFill>
                <a:uFillTx/>
                <a:latin typeface="Times New Roman" panose="02020603050405020304" charset="0"/>
                <a:ea typeface="宋体" panose="02010600030101010101" pitchFamily="2" charset="-122"/>
              </a:rPr>
              <a:t>imagine that after a while, you never receive as many as you send, and you realize that not everyone is into it. </a:t>
            </a:r>
            <a:r>
              <a:rPr lang="en-US" sz="2400" b="0" dirty="0">
                <a:latin typeface="Times New Roman" panose="02020603050405020304" charset="0"/>
                <a:ea typeface="宋体" panose="02010600030101010101" pitchFamily="2" charset="-122"/>
              </a:rPr>
              <a:t>32. </a:t>
            </a:r>
            <a:r>
              <a:rPr lang="en-US" sz="2400" b="0" u="sng" dirty="0">
                <a:latin typeface="Times New Roman" panose="02020603050405020304" charset="0"/>
                <a:ea typeface="宋体" panose="02010600030101010101" pitchFamily="2" charset="-122"/>
              </a:rPr>
              <a:t>_-----------------____</a:t>
            </a:r>
            <a:r>
              <a:rPr lang="en-US" sz="2400" b="0" dirty="0">
                <a:latin typeface="Times New Roman" panose="02020603050405020304" charset="0"/>
                <a:ea typeface="宋体" panose="02010600030101010101" pitchFamily="2" charset="-122"/>
              </a:rPr>
              <a:t>”</a:t>
            </a:r>
            <a:r>
              <a:rPr lang="en-US" sz="3200" b="0" dirty="0">
                <a:latin typeface="Times New Roman" panose="02020603050405020304" charset="0"/>
                <a:ea typeface="宋体" panose="02010600030101010101" pitchFamily="2" charset="-122"/>
              </a:rPr>
              <a:t> </a:t>
            </a:r>
            <a:r>
              <a:rPr lang="en-US" sz="3200" b="0" u="dash" dirty="0">
                <a:solidFill>
                  <a:srgbClr val="0070C0"/>
                </a:solidFill>
                <a:uFillTx/>
                <a:latin typeface="Times New Roman" panose="02020603050405020304" charset="0"/>
                <a:ea typeface="宋体" panose="02010600030101010101" pitchFamily="2" charset="-122"/>
              </a:rPr>
              <a:t>Seeking other like-minded souls</a:t>
            </a:r>
            <a:r>
              <a:rPr lang="en-US" sz="3200" b="0" dirty="0">
                <a:solidFill>
                  <a:srgbClr val="0070C0"/>
                </a:solidFill>
                <a:latin typeface="Times New Roman" panose="02020603050405020304" charset="0"/>
                <a:ea typeface="宋体" panose="02010600030101010101" pitchFamily="2" charset="-122"/>
              </a:rPr>
              <a:t>, </a:t>
            </a:r>
            <a:r>
              <a:rPr lang="en-US" sz="3200" b="0" u="sng" dirty="0">
                <a:solidFill>
                  <a:srgbClr val="0070C0"/>
                </a:solidFill>
                <a:uFillTx/>
                <a:latin typeface="Times New Roman" panose="02020603050405020304" charset="0"/>
                <a:ea typeface="宋体" panose="02010600030101010101" pitchFamily="2" charset="-122"/>
              </a:rPr>
              <a:t>however, Paulo started looking in a somewhat unlikely place: online.</a:t>
            </a:r>
            <a:r>
              <a:rPr lang="en-US" sz="2400" b="0" dirty="0">
                <a:latin typeface="Times New Roman" panose="02020603050405020304" charset="0"/>
                <a:ea typeface="宋体" panose="02010600030101010101" pitchFamily="2" charset="-122"/>
              </a:rPr>
              <a:t> </a:t>
            </a:r>
            <a:r>
              <a:rPr lang="en-US" sz="2400" b="0" u="sng" dirty="0">
                <a:solidFill>
                  <a:schemeClr val="tx1"/>
                </a:solidFill>
                <a:uFillTx/>
                <a:latin typeface="Times New Roman" panose="02020603050405020304" charset="0"/>
                <a:ea typeface="宋体" panose="02010600030101010101" pitchFamily="2" charset="-122"/>
              </a:rPr>
              <a:t>Many would say the Internet is a place for people who have given up on the traditional postal service,</a:t>
            </a:r>
            <a:r>
              <a:rPr lang="en-US" sz="2400" b="0" dirty="0">
                <a:latin typeface="Times New Roman" panose="02020603050405020304" charset="0"/>
                <a:ea typeface="宋体" panose="02010600030101010101" pitchFamily="2" charset="-122"/>
              </a:rPr>
              <a:t> </a:t>
            </a:r>
            <a:r>
              <a:rPr lang="zh-CN" sz="2400" b="0" u="dash" dirty="0">
                <a:solidFill>
                  <a:srgbClr val="FF0000"/>
                </a:solidFill>
                <a:uFillTx/>
                <a:latin typeface="Times New Roman" panose="02020603050405020304" charset="0"/>
                <a:ea typeface="宋体" panose="02010600030101010101" pitchFamily="2" charset="-122"/>
              </a:rPr>
              <a:t>bu</a:t>
            </a:r>
            <a:r>
              <a:rPr lang="en-US" sz="2400" b="0" u="dash" dirty="0">
                <a:solidFill>
                  <a:srgbClr val="FF0000"/>
                </a:solidFill>
                <a:uFillTx/>
                <a:latin typeface="Times New Roman" panose="02020603050405020304" charset="0"/>
                <a:ea typeface="宋体" panose="02010600030101010101" pitchFamily="2" charset="-122"/>
              </a:rPr>
              <a:t>t Paulo’s hunch(</a:t>
            </a:r>
            <a:r>
              <a:rPr lang="zh-CN" sz="2400" b="0" u="dash" dirty="0">
                <a:solidFill>
                  <a:srgbClr val="FF0000"/>
                </a:solidFill>
                <a:uFillTx/>
                <a:ea typeface="宋体" panose="02010600030101010101" pitchFamily="2" charset="-122"/>
              </a:rPr>
              <a:t>直觉</a:t>
            </a:r>
            <a:r>
              <a:rPr lang="en-US" sz="2400" b="0" u="dash" dirty="0">
                <a:solidFill>
                  <a:srgbClr val="FF0000"/>
                </a:solidFill>
                <a:uFillTx/>
                <a:latin typeface="Times New Roman" panose="02020603050405020304" charset="0"/>
                <a:ea typeface="宋体" panose="02010600030101010101" pitchFamily="2" charset="-122"/>
              </a:rPr>
              <a:t>) paid off. </a:t>
            </a:r>
            <a:endParaRPr lang="en-US" sz="2400" b="0" u="dash" dirty="0">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dirty="0">
                <a:latin typeface="Times New Roman" panose="02020603050405020304" charset="0"/>
                <a:ea typeface="宋体" panose="02010600030101010101" pitchFamily="2" charset="-122"/>
              </a:rPr>
              <a:t>   </a:t>
            </a:r>
            <a:r>
              <a:rPr lang="en-US" sz="2400" b="0" u="sng" dirty="0">
                <a:solidFill>
                  <a:srgbClr val="FF0000"/>
                </a:solidFill>
                <a:uFillTx/>
                <a:latin typeface="Times New Roman" panose="02020603050405020304" charset="0"/>
                <a:ea typeface="宋体" panose="02010600030101010101" pitchFamily="2" charset="-122"/>
              </a:rPr>
              <a:t> </a:t>
            </a:r>
            <a:r>
              <a:rPr lang="en-US" sz="2800" b="0" u="sng" dirty="0">
                <a:solidFill>
                  <a:srgbClr val="FF0000"/>
                </a:solidFill>
                <a:uFillTx/>
                <a:latin typeface="Times New Roman" panose="02020603050405020304" charset="0"/>
                <a:ea typeface="宋体" panose="02010600030101010101" pitchFamily="2" charset="-122"/>
              </a:rPr>
              <a:t> Today his hobby has developed into the website postcrossing.com, a social network </a:t>
            </a:r>
            <a:r>
              <a:rPr lang="en-US" sz="2400" b="0" u="sng" dirty="0">
                <a:solidFill>
                  <a:srgbClr val="FF0000"/>
                </a:solidFill>
                <a:uFillTx/>
                <a:latin typeface="Times New Roman" panose="02020603050405020304" charset="0"/>
                <a:ea typeface="宋体" panose="02010600030101010101" pitchFamily="2" charset="-122"/>
              </a:rPr>
              <a:t>that has grown to 575, 217 registered users in 214 countries and regions since he started it 10 years ago. </a:t>
            </a:r>
            <a:r>
              <a:rPr lang="en-US" sz="2400" b="0" dirty="0">
                <a:solidFill>
                  <a:srgbClr val="FF0000"/>
                </a:solidFill>
                <a:latin typeface="Times New Roman" panose="02020603050405020304" charset="0"/>
                <a:ea typeface="宋体" panose="02010600030101010101" pitchFamily="2" charset="-122"/>
              </a:rPr>
              <a:t>33. </a:t>
            </a:r>
            <a:r>
              <a:rPr lang="en-US" sz="2400" dirty="0">
                <a:solidFill>
                  <a:srgbClr val="FF0000"/>
                </a:solidFill>
                <a:latin typeface="Times New Roman" panose="02020603050405020304" charset="0"/>
                <a:ea typeface="宋体" panose="02010600030101010101" pitchFamily="2" charset="-122"/>
                <a:sym typeface="+mn-ea"/>
              </a:rPr>
              <a:t>E. </a:t>
            </a:r>
            <a:r>
              <a:rPr lang="en-US" sz="2400" u="sng" dirty="0">
                <a:solidFill>
                  <a:srgbClr val="FF0000"/>
                </a:solidFill>
                <a:uFillTx/>
                <a:latin typeface="Times New Roman" panose="02020603050405020304" charset="0"/>
                <a:ea typeface="宋体" panose="02010600030101010101" pitchFamily="2" charset="-122"/>
                <a:sym typeface="+mn-ea"/>
              </a:rPr>
              <a:t>On August 5, the number of postcards exchanged by members topped 31 million. </a:t>
            </a:r>
            <a:r>
              <a:rPr lang="en-US" sz="2400" b="0" u="sng" dirty="0">
                <a:solidFill>
                  <a:srgbClr val="FF0000"/>
                </a:solidFill>
                <a:uFillTx/>
                <a:latin typeface="Times New Roman" panose="02020603050405020304" charset="0"/>
                <a:ea typeface="宋体" panose="02010600030101010101" pitchFamily="2" charset="-122"/>
              </a:rPr>
              <a:t>Running the website has almost turned into a full-time job. </a:t>
            </a:r>
            <a:endParaRPr lang="en-US" sz="2400" b="0" u="sng" dirty="0">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p:txBody>
      </p:sp>
      <p:sp>
        <p:nvSpPr>
          <p:cNvPr id="9" name="文本框 8"/>
          <p:cNvSpPr txBox="1"/>
          <p:nvPr/>
        </p:nvSpPr>
        <p:spPr>
          <a:xfrm>
            <a:off x="1930400" y="377190"/>
            <a:ext cx="7686040" cy="460375"/>
          </a:xfrm>
          <a:prstGeom prst="rect">
            <a:avLst/>
          </a:prstGeom>
          <a:noFill/>
          <a:ln w="9525">
            <a:noFill/>
          </a:ln>
        </p:spPr>
        <p:txBody>
          <a:bodyPr wrap="square">
            <a:spAutoFit/>
          </a:bodyPr>
          <a:lstStyle/>
          <a:p>
            <a:pPr indent="1274445"/>
            <a:r>
              <a:rPr lang="en-US" sz="2400" b="1" u="sng">
                <a:solidFill>
                  <a:srgbClr val="0070C0"/>
                </a:solidFill>
                <a:uFillTx/>
                <a:latin typeface="Times New Roman" panose="02020603050405020304" charset="0"/>
                <a:ea typeface="宋体" panose="02010600030101010101" pitchFamily="2" charset="-122"/>
              </a:rPr>
              <a:t>You’ve got mail…</a:t>
            </a:r>
            <a:r>
              <a:rPr lang="en-US" sz="2400" b="1" u="sng">
                <a:solidFill>
                  <a:srgbClr val="FF0000"/>
                </a:solidFill>
                <a:uFillTx/>
                <a:latin typeface="Times New Roman" panose="02020603050405020304" charset="0"/>
                <a:ea typeface="宋体" panose="02010600030101010101" pitchFamily="2" charset="-122"/>
              </a:rPr>
              <a:t>and it’s a postcard</a:t>
            </a:r>
            <a:endParaRPr lang="en-US" altLang="en-US" sz="2400" b="1" u="sng">
              <a:solidFill>
                <a:srgbClr val="FF0000"/>
              </a:solidFill>
              <a:uFillTx/>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24" name="文本框 23"/>
          <p:cNvSpPr txBox="1"/>
          <p:nvPr/>
        </p:nvSpPr>
        <p:spPr>
          <a:xfrm>
            <a:off x="137795" y="2597785"/>
            <a:ext cx="11916410" cy="3661410"/>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a:t>
            </a:r>
            <a:r>
              <a:rPr lang="en-US" sz="2400" u="sng">
                <a:solidFill>
                  <a:schemeClr val="tx1"/>
                </a:solidFill>
                <a:uFillTx/>
                <a:latin typeface="Times New Roman" panose="02020603050405020304" charset="0"/>
                <a:ea typeface="宋体" panose="02010600030101010101" pitchFamily="2" charset="-122"/>
                <a:sym typeface="+mn-ea"/>
              </a:rPr>
              <a:t> “Many people in China have limited exposure to English.</a:t>
            </a:r>
            <a:r>
              <a:rPr lang="en-US" sz="2400">
                <a:latin typeface="Times New Roman" panose="02020603050405020304" charset="0"/>
                <a:ea typeface="宋体" panose="02010600030101010101" pitchFamily="2" charset="-122"/>
                <a:cs typeface="Times New Roman" panose="02020603050405020304" charset="0"/>
                <a:sym typeface="+mn-ea"/>
              </a:rPr>
              <a:t> </a:t>
            </a:r>
            <a:r>
              <a:rPr lang="en-US" sz="2400">
                <a:latin typeface="Times New Roman" panose="02020603050405020304" charset="0"/>
                <a:ea typeface="宋体" panose="02010600030101010101" pitchFamily="2" charset="-122"/>
                <a:sym typeface="+mn-ea"/>
              </a:rPr>
              <a:t>35.</a:t>
            </a:r>
            <a:r>
              <a:rPr lang="en-US" sz="2400" u="sng">
                <a:latin typeface="Times New Roman" panose="02020603050405020304" charset="0"/>
                <a:ea typeface="宋体" panose="02010600030101010101" pitchFamily="2" charset="-122"/>
                <a:sym typeface="+mn-ea"/>
              </a:rPr>
              <a:t>_-----------------___</a:t>
            </a:r>
            <a:r>
              <a:rPr lang="en-US" sz="2400">
                <a:latin typeface="Times New Roman" panose="02020603050405020304" charset="0"/>
                <a:ea typeface="宋体" panose="02010600030101010101" pitchFamily="2" charset="-122"/>
                <a:sym typeface="+mn-ea"/>
              </a:rPr>
              <a:t> </a:t>
            </a:r>
            <a:r>
              <a:rPr lang="en-US" sz="2800" u="sng">
                <a:solidFill>
                  <a:srgbClr val="FF0000"/>
                </a:solidFill>
                <a:uFillTx/>
                <a:latin typeface="Times New Roman" panose="02020603050405020304" charset="0"/>
                <a:ea typeface="宋体" panose="02010600030101010101" pitchFamily="2" charset="-122"/>
                <a:sym typeface="+mn-ea"/>
              </a:rPr>
              <a:t>That said, we know of many post-crossing members, including Chinese, who have actually improved their English skills through their use of post-crossing.”Paulo says. </a:t>
            </a:r>
            <a:endParaRPr lang="en-US" sz="2800" u="sng">
              <a:solidFill>
                <a:srgbClr val="FF0000"/>
              </a:solidFill>
              <a:uFillTx/>
              <a:latin typeface="Times New Roman" panose="02020603050405020304" charset="0"/>
              <a:ea typeface="宋体" panose="02010600030101010101" pitchFamily="2" charset="-122"/>
              <a:sym typeface="+mn-ea"/>
            </a:endParaRPr>
          </a:p>
          <a:p>
            <a:pPr indent="0" algn="l" fontAlgn="auto"/>
            <a:r>
              <a:rPr lang="en-US" sz="2400">
                <a:latin typeface="Times New Roman" panose="02020603050405020304" charset="0"/>
                <a:ea typeface="宋体" panose="02010600030101010101" pitchFamily="2" charset="-122"/>
                <a:sym typeface="+mn-ea"/>
              </a:rPr>
              <a:t>A. </a:t>
            </a:r>
            <a:r>
              <a:rPr lang="en-US" sz="2400" u="dash">
                <a:solidFill>
                  <a:schemeClr val="tx1"/>
                </a:solidFill>
                <a:uFillTx/>
                <a:latin typeface="Times New Roman" panose="02020603050405020304" charset="0"/>
                <a:ea typeface="宋体" panose="02010600030101010101" pitchFamily="2" charset="-122"/>
                <a:sym typeface="+mn-ea"/>
              </a:rPr>
              <a:t>And that’s totally fine.</a:t>
            </a:r>
            <a:endParaRPr lang="en-US" sz="2400" u="dash">
              <a:solidFill>
                <a:schemeClr val="tx1"/>
              </a:solidFill>
              <a:uFillTx/>
              <a:latin typeface="Times New Roman" panose="02020603050405020304" charset="0"/>
              <a:ea typeface="宋体" panose="02010600030101010101" pitchFamily="2" charset="-122"/>
              <a:sym typeface="+mn-ea"/>
            </a:endParaRPr>
          </a:p>
          <a:p>
            <a:pPr indent="0" algn="l" fontAlgn="auto"/>
            <a:r>
              <a:rPr lang="en-US" sz="2400">
                <a:latin typeface="Times New Roman" panose="02020603050405020304" charset="0"/>
                <a:ea typeface="宋体" panose="02010600030101010101" pitchFamily="2" charset="-122"/>
                <a:sym typeface="+mn-ea"/>
              </a:rPr>
              <a:t>B.</a:t>
            </a:r>
            <a:r>
              <a:rPr lang="en-US" sz="2400" u="dash">
                <a:solidFill>
                  <a:schemeClr val="tx1"/>
                </a:solidFill>
                <a:uFillTx/>
                <a:latin typeface="Times New Roman" panose="02020603050405020304" charset="0"/>
                <a:ea typeface="宋体" panose="02010600030101010101" pitchFamily="2" charset="-122"/>
                <a:sym typeface="+mn-ea"/>
              </a:rPr>
              <a:t> That makes it extra hard to learn and practice it.</a:t>
            </a:r>
            <a:endParaRPr lang="en-US" sz="2400" u="dash">
              <a:solidFill>
                <a:schemeClr val="tx1"/>
              </a:solidFill>
              <a:uFillTx/>
              <a:latin typeface="Times New Roman" panose="02020603050405020304" charset="0"/>
              <a:ea typeface="宋体" panose="02010600030101010101" pitchFamily="2" charset="-122"/>
              <a:sym typeface="+mn-ea"/>
            </a:endParaRPr>
          </a:p>
          <a:p>
            <a:pPr indent="0" algn="l" fontAlgn="auto"/>
            <a:r>
              <a:rPr lang="en-US" sz="2400">
                <a:solidFill>
                  <a:srgbClr val="FF0000"/>
                </a:solidFill>
                <a:latin typeface="Times New Roman" panose="02020603050405020304" charset="0"/>
                <a:ea typeface="宋体" panose="02010600030101010101" pitchFamily="2" charset="-122"/>
                <a:sym typeface="+mn-ea"/>
              </a:rPr>
              <a:t>C. </a:t>
            </a:r>
            <a:r>
              <a:rPr lang="en-US" sz="2400" u="dash">
                <a:solidFill>
                  <a:srgbClr val="FF0000"/>
                </a:solidFill>
                <a:uFillTx/>
                <a:latin typeface="Times New Roman" panose="02020603050405020304" charset="0"/>
                <a:ea typeface="宋体" panose="02010600030101010101" pitchFamily="2" charset="-122"/>
                <a:sym typeface="+mn-ea"/>
              </a:rPr>
              <a:t>He likes to think of sending postcards as a family-friendly hobby.</a:t>
            </a:r>
            <a:endParaRPr lang="en-US" sz="2400">
              <a:solidFill>
                <a:srgbClr val="FF0000"/>
              </a:solidFill>
              <a:latin typeface="Times New Roman" panose="02020603050405020304" charset="0"/>
              <a:ea typeface="宋体" panose="02010600030101010101" pitchFamily="2" charset="-122"/>
              <a:sym typeface="+mn-ea"/>
            </a:endParaRPr>
          </a:p>
          <a:p>
            <a:r>
              <a:rPr lang="en-US" sz="2400">
                <a:solidFill>
                  <a:srgbClr val="FF0000"/>
                </a:solidFill>
                <a:latin typeface="Times New Roman" panose="02020603050405020304" charset="0"/>
                <a:ea typeface="宋体" panose="02010600030101010101" pitchFamily="2" charset="-122"/>
                <a:sym typeface="+mn-ea"/>
              </a:rPr>
              <a:t>D. </a:t>
            </a:r>
            <a:r>
              <a:rPr lang="en-US" sz="2400" u="dash">
                <a:solidFill>
                  <a:srgbClr val="FF0000"/>
                </a:solidFill>
                <a:uFillTx/>
                <a:latin typeface="Times New Roman" panose="02020603050405020304" charset="0"/>
                <a:ea typeface="宋体" panose="02010600030101010101" pitchFamily="2" charset="-122"/>
                <a:sym typeface="+mn-ea"/>
              </a:rPr>
              <a:t>Many love to make a connection with someone from across the world. </a:t>
            </a:r>
            <a:endParaRPr lang="en-US" sz="2400">
              <a:solidFill>
                <a:srgbClr val="FF0000"/>
              </a:solidFill>
              <a:latin typeface="Times New Roman" panose="02020603050405020304" charset="0"/>
              <a:ea typeface="宋体" panose="02010600030101010101" pitchFamily="2" charset="-122"/>
              <a:sym typeface="+mn-ea"/>
            </a:endParaRPr>
          </a:p>
          <a:p>
            <a:endParaRPr lang="en-US" altLang="en-US" sz="2400" b="0" u="dash">
              <a:solidFill>
                <a:srgbClr val="FF0000"/>
              </a:solidFill>
              <a:uFillTx/>
              <a:latin typeface="Times New Roman" panose="02020603050405020304" charset="0"/>
              <a:ea typeface="宋体" panose="02010600030101010101" pitchFamily="2" charset="-122"/>
            </a:endParaRPr>
          </a:p>
        </p:txBody>
      </p:sp>
      <p:sp>
        <p:nvSpPr>
          <p:cNvPr id="25" name="文本框 24"/>
          <p:cNvSpPr txBox="1"/>
          <p:nvPr/>
        </p:nvSpPr>
        <p:spPr>
          <a:xfrm>
            <a:off x="137795" y="167640"/>
            <a:ext cx="11916410" cy="2430145"/>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Language is certainly a barrier for many people</a:t>
            </a:r>
            <a:r>
              <a:rPr lang="en-US" sz="2400">
                <a:latin typeface="Times New Roman" panose="02020603050405020304" charset="0"/>
                <a:ea typeface="宋体" panose="02010600030101010101" pitchFamily="2" charset="-122"/>
                <a:sym typeface="+mn-ea"/>
              </a:rPr>
              <a:t>.</a:t>
            </a:r>
            <a:r>
              <a:rPr lang="en-US" sz="2400" u="sng">
                <a:latin typeface="Times New Roman" panose="02020603050405020304" charset="0"/>
                <a:ea typeface="宋体" panose="02010600030101010101" pitchFamily="2" charset="-122"/>
                <a:sym typeface="+mn-ea"/>
              </a:rPr>
              <a:t> </a:t>
            </a:r>
            <a:r>
              <a:rPr lang="en-US" sz="2400" u="sng">
                <a:solidFill>
                  <a:srgbClr val="0070C0"/>
                </a:solidFill>
                <a:latin typeface="Times New Roman" panose="02020603050405020304" charset="0"/>
                <a:ea typeface="宋体" panose="02010600030101010101" pitchFamily="2" charset="-122"/>
                <a:sym typeface="+mn-ea"/>
              </a:rPr>
              <a:t>For post-crossing to work worldwide, a common communication language is needed so that everyone can understand each other.</a:t>
            </a:r>
            <a:r>
              <a:rPr lang="en-US" sz="2400">
                <a:solidFill>
                  <a:srgbClr val="0070C0"/>
                </a:solidFill>
                <a:latin typeface="Times New Roman" panose="02020603050405020304" charset="0"/>
                <a:ea typeface="宋体" panose="02010600030101010101" pitchFamily="2" charset="-122"/>
                <a:sym typeface="+mn-ea"/>
              </a:rPr>
              <a:t> </a:t>
            </a:r>
            <a:r>
              <a:rPr lang="en-US" sz="2400" u="dash">
                <a:solidFill>
                  <a:srgbClr val="FF0000"/>
                </a:solidFill>
                <a:latin typeface="Times New Roman" panose="02020603050405020304" charset="0"/>
                <a:ea typeface="宋体" panose="02010600030101010101" pitchFamily="2" charset="-122"/>
                <a:sym typeface="+mn-ea"/>
              </a:rPr>
              <a:t>As cool as it may be to receive a postcard written in Chinese,</a:t>
            </a:r>
            <a:r>
              <a:rPr lang="en-US" sz="2400" u="dash">
                <a:latin typeface="Times New Roman" panose="02020603050405020304" charset="0"/>
                <a:ea typeface="宋体" panose="02010600030101010101" pitchFamily="2" charset="-122"/>
                <a:sym typeface="+mn-ea"/>
              </a:rPr>
              <a:t> </a:t>
            </a:r>
            <a:r>
              <a:rPr lang="en-US" sz="2400" u="dash">
                <a:solidFill>
                  <a:schemeClr val="tx1"/>
                </a:solidFill>
                <a:uFillTx/>
                <a:latin typeface="Times New Roman" panose="02020603050405020304" charset="0"/>
                <a:ea typeface="宋体" panose="02010600030101010101" pitchFamily="2" charset="-122"/>
                <a:sym typeface="+mn-ea"/>
              </a:rPr>
              <a:t>the concept doesn’t work if one doesn’t understand it.</a:t>
            </a:r>
            <a:r>
              <a:rPr lang="en-US" sz="2400">
                <a:latin typeface="Times New Roman" panose="02020603050405020304" charset="0"/>
                <a:ea typeface="宋体" panose="02010600030101010101" pitchFamily="2" charset="-122"/>
                <a:sym typeface="+mn-ea"/>
              </a:rPr>
              <a:t> 34.F. </a:t>
            </a:r>
            <a:r>
              <a:rPr lang="en-US" sz="2400" u="sng">
                <a:uFillTx/>
                <a:latin typeface="Times New Roman" panose="02020603050405020304" charset="0"/>
                <a:ea typeface="宋体" panose="02010600030101010101" pitchFamily="2" charset="-122"/>
                <a:sym typeface="+mn-ea"/>
              </a:rPr>
              <a:t>Similarly, if you speak only Chinese, receiving a card in Swedish takes part of the fun away.</a:t>
            </a:r>
            <a:r>
              <a:rPr lang="en-US" sz="2400">
                <a:latin typeface="Times New Roman" panose="02020603050405020304" charset="0"/>
                <a:ea typeface="宋体" panose="02010600030101010101" pitchFamily="2" charset="-122"/>
                <a:sym typeface="+mn-ea"/>
              </a:rPr>
              <a:t>  </a:t>
            </a:r>
            <a:r>
              <a:rPr lang="en-US" sz="2800" u="sng">
                <a:solidFill>
                  <a:srgbClr val="0070C0"/>
                </a:solidFill>
                <a:uFillTx/>
                <a:latin typeface="Times New Roman" panose="02020603050405020304" charset="0"/>
                <a:ea typeface="宋体" panose="02010600030101010101" pitchFamily="2" charset="-122"/>
                <a:sym typeface="+mn-ea"/>
              </a:rPr>
              <a:t>So a common language is required and in post-crossing that’s English since it’s widely spoken. </a:t>
            </a:r>
            <a:endParaRPr lang="en-US" altLang="en-US" sz="2800" u="sng">
              <a:solidFill>
                <a:srgbClr val="0070C0"/>
              </a:solidFill>
              <a:uFillTx/>
              <a:latin typeface="Times New Roman" panose="02020603050405020304" charset="0"/>
              <a:ea typeface="宋体" panose="02010600030101010101" pitchFamily="2" charset="-122"/>
              <a:sym typeface="+mn-ea"/>
            </a:endParaRPr>
          </a:p>
        </p:txBody>
      </p:sp>
      <p:sp>
        <p:nvSpPr>
          <p:cNvPr id="3" name="椭圆形标注 2"/>
          <p:cNvSpPr/>
          <p:nvPr/>
        </p:nvSpPr>
        <p:spPr>
          <a:xfrm rot="660000">
            <a:off x="8645525" y="3695700"/>
            <a:ext cx="3670300" cy="2331085"/>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000" b="1">
                <a:latin typeface="宋体" panose="02010600030101010101" pitchFamily="2" charset="-122"/>
                <a:ea typeface="宋体" panose="02010600030101010101" pitchFamily="2" charset="-122"/>
                <a:cs typeface="宋体" panose="02010600030101010101" pitchFamily="2" charset="-122"/>
                <a:sym typeface="+mn-ea"/>
              </a:rPr>
              <a:t>使用最后一种工具确定篇章内容和选项的含义，即篇章所缺少内容和选项内容的含义来确定全部选项。</a:t>
            </a:r>
            <a:endParaRPr lang="en-US" altLang="zh-CN" sz="20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8819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4" name="文本框 3"/>
          <p:cNvSpPr txBox="1"/>
          <p:nvPr/>
        </p:nvSpPr>
        <p:spPr>
          <a:xfrm>
            <a:off x="1583055" y="1254760"/>
            <a:ext cx="10145395" cy="3969385"/>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从义这个角度来看：</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rPr>
              <a:t>①仔细分析第32题内容，这里所缺的应该是表示“这种不是每一个人都喜欢寄明信片的情况可以被理解，属于黑色虚线内容，比对符合条件的A项和B项内容，A项中无可奈何的fine表示委婉的接受，所以更加符合题意。</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rPr>
              <a:t>②第35题也是黑色虚线，而且是次要信息，强调语言不同造成的障碍，而B项刚刚有hard这个单词来表达难度，所以也是正确答案</a:t>
            </a:r>
            <a:r>
              <a:rPr lang="zh-CN" altLang="en-US" sz="2800" dirty="0" smtClean="0">
                <a:latin typeface="宋体" panose="02010600030101010101" pitchFamily="2" charset="-122"/>
                <a:ea typeface="宋体" panose="02010600030101010101" pitchFamily="2" charset="-122"/>
                <a:cs typeface="宋体" panose="02010600030101010101" pitchFamily="2" charset="-122"/>
              </a:rPr>
              <a:t>。   </a:t>
            </a:r>
            <a:endParaRPr lang="en-US" altLang="zh-CN" sz="2800" dirty="0" smtClean="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endParaRPr lang="zh-CN" altLang="en-US" sz="2800" dirty="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1751330" y="4906010"/>
            <a:ext cx="10200640" cy="1383665"/>
          </a:xfrm>
          <a:prstGeom prst="rect">
            <a:avLst/>
          </a:prstGeom>
          <a:noFill/>
        </p:spPr>
        <p:txBody>
          <a:bodyPr wrap="square" rtlCol="0">
            <a:spAutoFit/>
          </a:bodyPr>
          <a:p>
            <a:r>
              <a:rPr lang="en-US" altLang="zh-CN" sz="28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smtClean="0">
                <a:latin typeface="宋体" panose="02010600030101010101" pitchFamily="2" charset="-122"/>
                <a:ea typeface="宋体" panose="02010600030101010101" pitchFamily="2" charset="-122"/>
                <a:cs typeface="宋体" panose="02010600030101010101" pitchFamily="2" charset="-122"/>
                <a:sym typeface="+mn-ea"/>
              </a:rPr>
              <a:t>通过</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色形度义四字工具，最后我们完成了全篇的七选五任务型阅读任务，所填选项无论从色彩、虚实、轻重和意义四个方面都完美无缺实现了构建完整语篇的任务。请看最后定型的语篇：</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097915"/>
            <a:ext cx="11969750" cy="6123940"/>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u="sng" dirty="0">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rgbClr val="FF0000"/>
                </a:solidFill>
                <a:uFillTx/>
                <a:latin typeface="Times New Roman" panose="02020603050405020304" charset="0"/>
                <a:ea typeface="宋体" panose="02010600030101010101" pitchFamily="2" charset="-122"/>
              </a:rPr>
              <a:t>Paulo </a:t>
            </a:r>
            <a:r>
              <a:rPr lang="en-US" sz="2400" b="0" u="sng" dirty="0" err="1">
                <a:solidFill>
                  <a:srgbClr val="FF0000"/>
                </a:solidFill>
                <a:uFillTx/>
                <a:latin typeface="Times New Roman" panose="02020603050405020304" charset="0"/>
                <a:ea typeface="宋体" panose="02010600030101010101" pitchFamily="2" charset="-122"/>
              </a:rPr>
              <a:t>Magalhaes</a:t>
            </a:r>
            <a:r>
              <a:rPr lang="en-US" sz="2400" b="0" u="sng" dirty="0">
                <a:solidFill>
                  <a:srgbClr val="FF0000"/>
                </a:solidFill>
                <a:uFillTx/>
                <a:latin typeface="Times New Roman" panose="02020603050405020304" charset="0"/>
                <a:ea typeface="宋体" panose="02010600030101010101" pitchFamily="2" charset="-122"/>
              </a:rPr>
              <a:t>, a 34-year-old Portuguese computer engineer, loves to open his </a:t>
            </a:r>
            <a:r>
              <a:rPr lang="en-US" sz="2400" b="0" u="sng" dirty="0">
                <a:solidFill>
                  <a:srgbClr val="FF0000"/>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rgbClr val="FF0000"/>
                </a:solidFill>
                <a:uFillTx/>
                <a:latin typeface="Times New Roman" panose="02020603050405020304" charset="0"/>
                <a:ea typeface="宋体" panose="02010600030101010101" pitchFamily="2" charset="-122"/>
              </a:rPr>
              <a:t>mailbox and find a brightly colored picture of Rome’s </a:t>
            </a:r>
            <a:r>
              <a:rPr lang="en-US" sz="2400" b="0" u="sng" dirty="0" err="1">
                <a:solidFill>
                  <a:srgbClr val="FF0000"/>
                </a:solidFill>
                <a:uFillTx/>
                <a:latin typeface="Times New Roman" panose="02020603050405020304" charset="0"/>
                <a:ea typeface="宋体" panose="02010600030101010101" pitchFamily="2" charset="-122"/>
              </a:rPr>
              <a:t>Colosseum</a:t>
            </a:r>
            <a:r>
              <a:rPr lang="en-US" sz="2400" b="0" u="sng" dirty="0">
                <a:solidFill>
                  <a:srgbClr val="FF0000"/>
                </a:solidFill>
                <a:uFillTx/>
                <a:latin typeface="Times New Roman" panose="02020603050405020304" charset="0"/>
                <a:ea typeface="宋体" panose="02010600030101010101" pitchFamily="2" charset="-122"/>
              </a:rPr>
              <a:t>. Or Africa’s Victoria Falls. Or China’s Great Wall. </a:t>
            </a:r>
            <a:r>
              <a:rPr lang="en-US" sz="2400" b="0" dirty="0">
                <a:solidFill>
                  <a:srgbClr val="FF0000"/>
                </a:solidFill>
                <a:latin typeface="Times New Roman" panose="02020603050405020304" charset="0"/>
                <a:ea typeface="宋体" panose="02010600030101010101" pitchFamily="2" charset="-122"/>
              </a:rPr>
              <a:t>31. G</a:t>
            </a:r>
            <a:r>
              <a:rPr lang="en-US" sz="2400" b="0" u="sng" dirty="0">
                <a:solidFill>
                  <a:srgbClr val="FF0000"/>
                </a:solidFill>
                <a:latin typeface="Times New Roman" panose="02020603050405020304" charset="0"/>
                <a:ea typeface="宋体" panose="02010600030101010101" pitchFamily="2" charset="-122"/>
              </a:rPr>
              <a:t> </a:t>
            </a:r>
            <a:r>
              <a:rPr lang="en-US" sz="2800" u="dash" dirty="0">
                <a:solidFill>
                  <a:srgbClr val="FF0000"/>
                </a:solidFill>
                <a:uFillTx/>
                <a:latin typeface="Times New Roman" panose="02020603050405020304" charset="0"/>
                <a:ea typeface="宋体" panose="02010600030101010101" pitchFamily="2" charset="-122"/>
                <a:sym typeface="+mn-ea"/>
              </a:rPr>
              <a:t>In short, he loves postcards, and the excitement of getting a hand-written note from someone far away.</a:t>
            </a:r>
            <a:endParaRPr lang="en-US" sz="2400" b="0" dirty="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u="sng" dirty="0" smtClean="0">
                <a:latin typeface="Times New Roman" panose="02020603050405020304" charset="0"/>
                <a:ea typeface="宋体" panose="02010600030101010101" pitchFamily="2" charset="-122"/>
              </a:rPr>
              <a:t> </a:t>
            </a:r>
            <a:r>
              <a:rPr lang="en-US" sz="2400" b="0" u="sng" dirty="0">
                <a:solidFill>
                  <a:srgbClr val="0070C0"/>
                </a:solidFill>
                <a:latin typeface="Times New Roman" panose="02020603050405020304" charset="0"/>
                <a:ea typeface="宋体" panose="02010600030101010101" pitchFamily="2" charset="-122"/>
              </a:rPr>
              <a:t>“I often send postcards to family and friends.” he says to </a:t>
            </a:r>
            <a:r>
              <a:rPr lang="en-US" sz="2400" b="0" i="1" u="sng" dirty="0">
                <a:solidFill>
                  <a:srgbClr val="0070C0"/>
                </a:solidFill>
                <a:latin typeface="Times New Roman" panose="02020603050405020304" charset="0"/>
                <a:ea typeface="宋体" panose="02010600030101010101" pitchFamily="2" charset="-122"/>
              </a:rPr>
              <a:t>China Daily</a:t>
            </a:r>
            <a:r>
              <a:rPr lang="en-US" sz="2400" b="0" u="sng" dirty="0">
                <a:solidFill>
                  <a:srgbClr val="0070C0"/>
                </a:solidFill>
                <a:latin typeface="Times New Roman" panose="02020603050405020304" charset="0"/>
                <a:ea typeface="宋体" panose="02010600030101010101" pitchFamily="2" charset="-122"/>
              </a:rPr>
              <a:t>, </a:t>
            </a:r>
            <a:r>
              <a:rPr lang="en-US" sz="2400" b="0" u="sng" dirty="0">
                <a:solidFill>
                  <a:schemeClr val="tx1"/>
                </a:solidFill>
                <a:uFillTx/>
                <a:latin typeface="Times New Roman" panose="02020603050405020304" charset="0"/>
                <a:ea typeface="宋体" panose="02010600030101010101" pitchFamily="2" charset="-122"/>
              </a:rPr>
              <a:t>“but you can </a:t>
            </a:r>
            <a:r>
              <a:rPr lang="en-US" sz="2400" b="0" u="sng" dirty="0">
                <a:solidFill>
                  <a:schemeClr val="tx1"/>
                </a:solidFill>
                <a:uFillTx/>
                <a:latin typeface="Times New Roman" panose="02020603050405020304" charset="0"/>
                <a:ea typeface="宋体" panose="02010600030101010101" pitchFamily="2" charset="-122"/>
                <a:cs typeface="Times New Roman" panose="02020603050405020304" charset="0"/>
              </a:rPr>
              <a:t> </a:t>
            </a:r>
            <a:r>
              <a:rPr lang="en-US" sz="2400" b="0" u="sng" dirty="0">
                <a:solidFill>
                  <a:schemeClr val="tx1"/>
                </a:solidFill>
                <a:uFillTx/>
                <a:latin typeface="Times New Roman" panose="02020603050405020304" charset="0"/>
                <a:ea typeface="宋体" panose="02010600030101010101" pitchFamily="2" charset="-122"/>
              </a:rPr>
              <a:t>imagine that after a while, you never receive as many as you send, and you realize that not everyone is into it. </a:t>
            </a:r>
            <a:r>
              <a:rPr lang="en-US" sz="2400" b="0" dirty="0">
                <a:latin typeface="Times New Roman" panose="02020603050405020304" charset="0"/>
                <a:ea typeface="宋体" panose="02010600030101010101" pitchFamily="2" charset="-122"/>
              </a:rPr>
              <a:t>32.</a:t>
            </a:r>
            <a:r>
              <a:rPr lang="en-US" sz="2400" dirty="0">
                <a:latin typeface="Times New Roman" panose="02020603050405020304" charset="0"/>
                <a:ea typeface="宋体" panose="02010600030101010101" pitchFamily="2" charset="-122"/>
                <a:sym typeface="+mn-ea"/>
              </a:rPr>
              <a:t>A. </a:t>
            </a:r>
            <a:r>
              <a:rPr lang="en-US" sz="2400" u="dash" dirty="0">
                <a:uFillTx/>
                <a:latin typeface="Times New Roman" panose="02020603050405020304" charset="0"/>
                <a:ea typeface="宋体" panose="02010600030101010101" pitchFamily="2" charset="-122"/>
                <a:sym typeface="+mn-ea"/>
              </a:rPr>
              <a:t>And that’s totally fine.</a:t>
            </a:r>
            <a:r>
              <a:rPr lang="en-US" sz="2400" b="0" dirty="0">
                <a:latin typeface="Times New Roman" panose="02020603050405020304" charset="0"/>
                <a:ea typeface="宋体" panose="02010600030101010101" pitchFamily="2" charset="-122"/>
              </a:rPr>
              <a:t>”</a:t>
            </a:r>
            <a:r>
              <a:rPr lang="en-US" sz="3200" b="0" dirty="0">
                <a:latin typeface="Times New Roman" panose="02020603050405020304" charset="0"/>
                <a:ea typeface="宋体" panose="02010600030101010101" pitchFamily="2" charset="-122"/>
              </a:rPr>
              <a:t> </a:t>
            </a:r>
            <a:r>
              <a:rPr lang="en-US" sz="3200" b="0" u="dash" dirty="0">
                <a:solidFill>
                  <a:srgbClr val="0070C0"/>
                </a:solidFill>
                <a:uFillTx/>
                <a:latin typeface="Times New Roman" panose="02020603050405020304" charset="0"/>
                <a:ea typeface="宋体" panose="02010600030101010101" pitchFamily="2" charset="-122"/>
              </a:rPr>
              <a:t>Seeking other like-minded souls</a:t>
            </a:r>
            <a:r>
              <a:rPr lang="en-US" sz="3200" b="0" dirty="0">
                <a:solidFill>
                  <a:srgbClr val="0070C0"/>
                </a:solidFill>
                <a:latin typeface="Times New Roman" panose="02020603050405020304" charset="0"/>
                <a:ea typeface="宋体" panose="02010600030101010101" pitchFamily="2" charset="-122"/>
              </a:rPr>
              <a:t>, </a:t>
            </a:r>
            <a:r>
              <a:rPr lang="en-US" sz="3200" b="0" u="sng" dirty="0">
                <a:solidFill>
                  <a:srgbClr val="0070C0"/>
                </a:solidFill>
                <a:uFillTx/>
                <a:latin typeface="Times New Roman" panose="02020603050405020304" charset="0"/>
                <a:ea typeface="宋体" panose="02010600030101010101" pitchFamily="2" charset="-122"/>
              </a:rPr>
              <a:t>however, Paulo started looking in a somewhat unlikely place: online.</a:t>
            </a:r>
            <a:r>
              <a:rPr lang="en-US" sz="2400" b="0" dirty="0">
                <a:latin typeface="Times New Roman" panose="02020603050405020304" charset="0"/>
                <a:ea typeface="宋体" panose="02010600030101010101" pitchFamily="2" charset="-122"/>
              </a:rPr>
              <a:t> </a:t>
            </a:r>
            <a:r>
              <a:rPr lang="en-US" sz="2400" b="0" u="sng" dirty="0">
                <a:solidFill>
                  <a:schemeClr val="tx1"/>
                </a:solidFill>
                <a:uFillTx/>
                <a:latin typeface="Times New Roman" panose="02020603050405020304" charset="0"/>
                <a:ea typeface="宋体" panose="02010600030101010101" pitchFamily="2" charset="-122"/>
              </a:rPr>
              <a:t>Many would say the Internet is a place for people who have given up on the traditional postal service,</a:t>
            </a:r>
            <a:r>
              <a:rPr lang="en-US" sz="2400" b="0" dirty="0">
                <a:latin typeface="Times New Roman" panose="02020603050405020304" charset="0"/>
                <a:ea typeface="宋体" panose="02010600030101010101" pitchFamily="2" charset="-122"/>
              </a:rPr>
              <a:t> </a:t>
            </a:r>
            <a:r>
              <a:rPr lang="zh-CN" sz="2400" b="0" u="dash" dirty="0">
                <a:solidFill>
                  <a:srgbClr val="FF0000"/>
                </a:solidFill>
                <a:uFillTx/>
                <a:latin typeface="Times New Roman" panose="02020603050405020304" charset="0"/>
                <a:ea typeface="宋体" panose="02010600030101010101" pitchFamily="2" charset="-122"/>
              </a:rPr>
              <a:t>bu</a:t>
            </a:r>
            <a:r>
              <a:rPr lang="en-US" sz="2400" b="0" u="dash" dirty="0">
                <a:solidFill>
                  <a:srgbClr val="FF0000"/>
                </a:solidFill>
                <a:uFillTx/>
                <a:latin typeface="Times New Roman" panose="02020603050405020304" charset="0"/>
                <a:ea typeface="宋体" panose="02010600030101010101" pitchFamily="2" charset="-122"/>
              </a:rPr>
              <a:t>t Paulo’s hunch(</a:t>
            </a:r>
            <a:r>
              <a:rPr lang="zh-CN" sz="2400" b="0" u="dash" dirty="0">
                <a:solidFill>
                  <a:srgbClr val="FF0000"/>
                </a:solidFill>
                <a:uFillTx/>
                <a:ea typeface="宋体" panose="02010600030101010101" pitchFamily="2" charset="-122"/>
              </a:rPr>
              <a:t>直觉</a:t>
            </a:r>
            <a:r>
              <a:rPr lang="en-US" sz="2400" b="0" u="dash" dirty="0">
                <a:solidFill>
                  <a:srgbClr val="FF0000"/>
                </a:solidFill>
                <a:uFillTx/>
                <a:latin typeface="Times New Roman" panose="02020603050405020304" charset="0"/>
                <a:ea typeface="宋体" panose="02010600030101010101" pitchFamily="2" charset="-122"/>
              </a:rPr>
              <a:t>) paid off. </a:t>
            </a:r>
            <a:endParaRPr lang="en-US" sz="2400" b="0" u="dash" dirty="0">
              <a:solidFill>
                <a:srgbClr val="FF0000"/>
              </a:solidFill>
              <a:uFillTx/>
              <a:latin typeface="Times New Roman" panose="02020603050405020304" charset="0"/>
              <a:ea typeface="宋体" panose="02010600030101010101" pitchFamily="2" charset="-122"/>
            </a:endParaRPr>
          </a:p>
          <a:p>
            <a:pPr marL="133350" indent="609600" fontAlgn="auto"/>
            <a:r>
              <a:rPr lang="en-US" sz="2800" b="0" u="sng" dirty="0" smtClean="0">
                <a:solidFill>
                  <a:srgbClr val="FF0000"/>
                </a:solidFill>
                <a:uFillTx/>
                <a:latin typeface="Times New Roman" panose="02020603050405020304" charset="0"/>
                <a:ea typeface="宋体" panose="02010600030101010101" pitchFamily="2" charset="-122"/>
              </a:rPr>
              <a:t>Today </a:t>
            </a:r>
            <a:r>
              <a:rPr lang="en-US" sz="2800" b="0" u="sng" dirty="0">
                <a:solidFill>
                  <a:srgbClr val="FF0000"/>
                </a:solidFill>
                <a:uFillTx/>
                <a:latin typeface="Times New Roman" panose="02020603050405020304" charset="0"/>
                <a:ea typeface="宋体" panose="02010600030101010101" pitchFamily="2" charset="-122"/>
              </a:rPr>
              <a:t>his hobby has developed into the website postcrossing.com, a social network </a:t>
            </a:r>
            <a:r>
              <a:rPr lang="en-US" sz="2400" b="0" u="sng" dirty="0">
                <a:solidFill>
                  <a:srgbClr val="FF0000"/>
                </a:solidFill>
                <a:uFillTx/>
                <a:latin typeface="Times New Roman" panose="02020603050405020304" charset="0"/>
                <a:ea typeface="宋体" panose="02010600030101010101" pitchFamily="2" charset="-122"/>
              </a:rPr>
              <a:t>that has grown to 575, 217 registered users in 214 countries and regions since he started it 10 years ago. </a:t>
            </a:r>
            <a:r>
              <a:rPr lang="en-US" sz="2400" b="0" dirty="0">
                <a:solidFill>
                  <a:srgbClr val="FF0000"/>
                </a:solidFill>
                <a:latin typeface="Times New Roman" panose="02020603050405020304" charset="0"/>
                <a:ea typeface="宋体" panose="02010600030101010101" pitchFamily="2" charset="-122"/>
              </a:rPr>
              <a:t>33.</a:t>
            </a:r>
            <a:r>
              <a:rPr lang="en-US" sz="2400" dirty="0">
                <a:solidFill>
                  <a:srgbClr val="FF0000"/>
                </a:solidFill>
                <a:latin typeface="Times New Roman" panose="02020603050405020304" charset="0"/>
                <a:ea typeface="宋体" panose="02010600030101010101" pitchFamily="2" charset="-122"/>
                <a:sym typeface="+mn-ea"/>
              </a:rPr>
              <a:t>E. </a:t>
            </a:r>
            <a:r>
              <a:rPr lang="en-US" sz="2400" u="sng" dirty="0">
                <a:solidFill>
                  <a:srgbClr val="FF0000"/>
                </a:solidFill>
                <a:uFillTx/>
                <a:latin typeface="Times New Roman" panose="02020603050405020304" charset="0"/>
                <a:ea typeface="宋体" panose="02010600030101010101" pitchFamily="2" charset="-122"/>
                <a:sym typeface="+mn-ea"/>
              </a:rPr>
              <a:t>On August 5, the number of postcards exchanged by members topped 31 million. </a:t>
            </a:r>
            <a:r>
              <a:rPr lang="en-US" sz="2400" b="0" u="sng" dirty="0">
                <a:solidFill>
                  <a:srgbClr val="FF0000"/>
                </a:solidFill>
                <a:uFillTx/>
                <a:latin typeface="Times New Roman" panose="02020603050405020304" charset="0"/>
                <a:ea typeface="宋体" panose="02010600030101010101" pitchFamily="2" charset="-122"/>
              </a:rPr>
              <a:t>Running the website has almost turned into a full-time job. </a:t>
            </a:r>
            <a:endParaRPr lang="en-US" sz="2400" b="0" u="sng" dirty="0">
              <a:solidFill>
                <a:srgbClr val="FF0000"/>
              </a:solidFill>
              <a:uFillTx/>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p:txBody>
      </p:sp>
      <p:sp>
        <p:nvSpPr>
          <p:cNvPr id="9" name="文本框 8"/>
          <p:cNvSpPr txBox="1"/>
          <p:nvPr/>
        </p:nvSpPr>
        <p:spPr>
          <a:xfrm>
            <a:off x="1930400" y="377190"/>
            <a:ext cx="7686040" cy="460375"/>
          </a:xfrm>
          <a:prstGeom prst="rect">
            <a:avLst/>
          </a:prstGeom>
          <a:noFill/>
          <a:ln w="9525">
            <a:noFill/>
          </a:ln>
        </p:spPr>
        <p:txBody>
          <a:bodyPr wrap="square">
            <a:spAutoFit/>
          </a:bodyPr>
          <a:lstStyle/>
          <a:p>
            <a:pPr indent="1274445"/>
            <a:r>
              <a:rPr lang="en-US" sz="2400" b="1" u="sng">
                <a:solidFill>
                  <a:srgbClr val="0070C0"/>
                </a:solidFill>
                <a:uFillTx/>
                <a:latin typeface="Times New Roman" panose="02020603050405020304" charset="0"/>
                <a:ea typeface="宋体" panose="02010600030101010101" pitchFamily="2" charset="-122"/>
              </a:rPr>
              <a:t>You’ve got mail…</a:t>
            </a:r>
            <a:r>
              <a:rPr lang="en-US" sz="2400" b="1" u="sng">
                <a:solidFill>
                  <a:srgbClr val="FF0000"/>
                </a:solidFill>
                <a:uFillTx/>
                <a:latin typeface="Times New Roman" panose="02020603050405020304" charset="0"/>
                <a:ea typeface="宋体" panose="02010600030101010101" pitchFamily="2" charset="-122"/>
              </a:rPr>
              <a:t>and it’s a postcard</a:t>
            </a:r>
            <a:endParaRPr lang="en-US" altLang="en-US" sz="2400" b="1" u="sng">
              <a:solidFill>
                <a:srgbClr val="FF0000"/>
              </a:solidFill>
              <a:uFillTx/>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1" name="图片 40" descr="9f572c739d305574d25aef8057b44b2"/>
          <p:cNvPicPr>
            <a:picLocks noChangeAspect="1"/>
          </p:cNvPicPr>
          <p:nvPr/>
        </p:nvPicPr>
        <p:blipFill>
          <a:blip r:embed="rId1"/>
          <a:stretch>
            <a:fillRect/>
          </a:stretch>
        </p:blipFill>
        <p:spPr>
          <a:xfrm>
            <a:off x="0" y="-1905"/>
            <a:ext cx="12191365"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32764" y="40"/>
            <a:ext cx="929641" cy="981509"/>
          </a:xfrm>
          <a:prstGeom prst="rect">
            <a:avLst/>
          </a:prstGeom>
        </p:spPr>
      </p:pic>
      <p:sp>
        <p:nvSpPr>
          <p:cNvPr id="32" name="圆角矩形 106"/>
          <p:cNvSpPr>
            <a:spLocks noChangeAspect="1"/>
          </p:cNvSpPr>
          <p:nvPr/>
        </p:nvSpPr>
        <p:spPr>
          <a:xfrm rot="2700000">
            <a:off x="6829425"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3" name="圆角矩形 107"/>
          <p:cNvSpPr>
            <a:spLocks noChangeAspect="1"/>
          </p:cNvSpPr>
          <p:nvPr/>
        </p:nvSpPr>
        <p:spPr>
          <a:xfrm rot="2700000">
            <a:off x="3299460"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4" name="圆角矩形 108"/>
          <p:cNvSpPr>
            <a:spLocks noChangeAspect="1"/>
          </p:cNvSpPr>
          <p:nvPr/>
        </p:nvSpPr>
        <p:spPr>
          <a:xfrm rot="2700000">
            <a:off x="4348480" y="2868849"/>
            <a:ext cx="1555115" cy="155638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5" name="圆角矩形 109"/>
          <p:cNvSpPr>
            <a:spLocks noChangeAspect="1"/>
          </p:cNvSpPr>
          <p:nvPr/>
        </p:nvSpPr>
        <p:spPr>
          <a:xfrm rot="2700000">
            <a:off x="6146165" y="2892344"/>
            <a:ext cx="1555115" cy="155511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6" name="组合 35"/>
          <p:cNvGrpSpPr/>
          <p:nvPr/>
        </p:nvGrpSpPr>
        <p:grpSpPr>
          <a:xfrm>
            <a:off x="5468620" y="3113959"/>
            <a:ext cx="1109345" cy="1110615"/>
            <a:chOff x="8712" y="4631"/>
            <a:chExt cx="1844" cy="1844"/>
          </a:xfrm>
          <a:solidFill>
            <a:srgbClr val="9ED7ED"/>
          </a:solidFill>
        </p:grpSpPr>
        <p:sp>
          <p:nvSpPr>
            <p:cNvPr id="37" name="圆角矩形 110"/>
            <p:cNvSpPr>
              <a:spLocks noChangeAspect="1"/>
            </p:cNvSpPr>
            <p:nvPr/>
          </p:nvSpPr>
          <p:spPr>
            <a:xfrm rot="2700000">
              <a:off x="8710" y="4629"/>
              <a:ext cx="1845" cy="1845"/>
            </a:xfrm>
            <a:prstGeom prst="roundRect">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8" name="组合 37"/>
            <p:cNvGrpSpPr/>
            <p:nvPr/>
          </p:nvGrpSpPr>
          <p:grpSpPr>
            <a:xfrm>
              <a:off x="9248" y="5253"/>
              <a:ext cx="723" cy="691"/>
              <a:chOff x="1004888" y="993775"/>
              <a:chExt cx="2438400" cy="2332038"/>
            </a:xfrm>
            <a:grpFill/>
          </p:grpSpPr>
          <p:sp>
            <p:nvSpPr>
              <p:cNvPr id="39" name="Freeform 25"/>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6699" tIns="43349" rIns="86699" bIns="43349" numCol="1" anchor="t" anchorCtr="0" compatLnSpc="1"/>
              <a:lstStyle/>
              <a:p>
                <a:pPr fontAlgn="base"/>
                <a:endParaRPr lang="zh-CN" altLang="en-US" noProof="1">
                  <a:solidFill>
                    <a:prstClr val="black"/>
                  </a:solidFill>
                  <a:cs typeface="+mn-ea"/>
                  <a:sym typeface="+mn-lt"/>
                </a:endParaRPr>
              </a:p>
            </p:txBody>
          </p:sp>
          <p:sp>
            <p:nvSpPr>
              <p:cNvPr id="40" name="任意多边形 113"/>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699" tIns="43349" rIns="86699" bIns="43349" numCol="1" anchor="t" anchorCtr="0" compatLnSpc="1">
                <a:noAutofit/>
              </a:bodyPr>
              <a:lstStyle/>
              <a:p>
                <a:pPr fontAlgn="base"/>
                <a:endParaRPr lang="zh-CN" altLang="en-US" noProof="1">
                  <a:solidFill>
                    <a:prstClr val="black"/>
                  </a:solidFill>
                  <a:cs typeface="+mn-ea"/>
                  <a:sym typeface="+mn-lt"/>
                </a:endParaRPr>
              </a:p>
            </p:txBody>
          </p:sp>
        </p:grpSp>
      </p:grpSp>
      <p:sp>
        <p:nvSpPr>
          <p:cNvPr id="100" name="文本框 99"/>
          <p:cNvSpPr txBox="1"/>
          <p:nvPr/>
        </p:nvSpPr>
        <p:spPr>
          <a:xfrm>
            <a:off x="2454275" y="1102995"/>
            <a:ext cx="11327765" cy="1322070"/>
          </a:xfrm>
          <a:prstGeom prst="rect">
            <a:avLst/>
          </a:prstGeom>
          <a:noFill/>
          <a:ln w="9525">
            <a:noFill/>
          </a:ln>
        </p:spPr>
        <p:txBody>
          <a:bodyPr wrap="square">
            <a:spAutoFit/>
          </a:bodyPr>
          <a:lstStyle/>
          <a:p>
            <a:pPr indent="0"/>
            <a:r>
              <a:rPr lang="en-US" sz="4000" b="1">
                <a:latin typeface="宋体" panose="02010600030101010101" pitchFamily="2" charset="-122"/>
                <a:ea typeface="宋体" panose="02010600030101010101" pitchFamily="2" charset="-122"/>
                <a:cs typeface="宋体" panose="02010600030101010101" pitchFamily="2" charset="-122"/>
              </a:rPr>
              <a:t> </a:t>
            </a:r>
            <a:r>
              <a:rPr lang="zh-CN" sz="4000" b="1">
                <a:latin typeface="宋体" panose="02010600030101010101" pitchFamily="2" charset="-122"/>
                <a:ea typeface="宋体" panose="02010600030101010101" pitchFamily="2" charset="-122"/>
                <a:cs typeface="宋体" panose="02010600030101010101" pitchFamily="2" charset="-122"/>
              </a:rPr>
              <a:t>“色形度义”四字组装法</a:t>
            </a:r>
            <a:endParaRPr lang="zh-CN" sz="4000" b="1">
              <a:latin typeface="宋体" panose="02010600030101010101" pitchFamily="2" charset="-122"/>
              <a:ea typeface="宋体" panose="02010600030101010101" pitchFamily="2" charset="-122"/>
              <a:cs typeface="宋体" panose="02010600030101010101" pitchFamily="2" charset="-122"/>
            </a:endParaRPr>
          </a:p>
          <a:p>
            <a:pPr indent="0"/>
            <a:r>
              <a:rPr lang="zh-CN" sz="4000" b="1">
                <a:latin typeface="宋体" panose="02010600030101010101" pitchFamily="2" charset="-122"/>
                <a:ea typeface="宋体" panose="02010600030101010101" pitchFamily="2" charset="-122"/>
                <a:cs typeface="宋体" panose="02010600030101010101" pitchFamily="2" charset="-122"/>
              </a:rPr>
              <a:t>在七选五任务型阅读中的妙用</a:t>
            </a:r>
            <a:endParaRPr lang="zh-CN" altLang="en-US" sz="4000" b="1">
              <a:latin typeface="宋体" panose="02010600030101010101" pitchFamily="2" charset="-122"/>
              <a:ea typeface="宋体" panose="02010600030101010101" pitchFamily="2" charset="-122"/>
              <a:cs typeface="宋体" panose="02010600030101010101" pitchFamily="2" charset="-122"/>
            </a:endParaRPr>
          </a:p>
        </p:txBody>
      </p:sp>
      <p:grpSp>
        <p:nvGrpSpPr>
          <p:cNvPr id="24" name="PA_组合 33"/>
          <p:cNvGrpSpPr/>
          <p:nvPr>
            <p:custDataLst>
              <p:tags r:id="rId3"/>
            </p:custDataLst>
          </p:nvPr>
        </p:nvGrpSpPr>
        <p:grpSpPr bwMode="auto">
          <a:xfrm>
            <a:off x="8875395" y="5141595"/>
            <a:ext cx="2143125" cy="1353820"/>
            <a:chOff x="7394576" y="3627438"/>
            <a:chExt cx="1077913" cy="566738"/>
          </a:xfrm>
          <a:solidFill>
            <a:schemeClr val="tx1"/>
          </a:solidFill>
        </p:grpSpPr>
        <p:sp>
          <p:nvSpPr>
            <p:cNvPr id="25" name="Freeform 100"/>
            <p:cNvSpPr/>
            <p:nvPr/>
          </p:nvSpPr>
          <p:spPr bwMode="auto">
            <a:xfrm>
              <a:off x="8122380" y="3680704"/>
              <a:ext cx="97606" cy="17045"/>
            </a:xfrm>
            <a:custGeom>
              <a:avLst/>
              <a:gdLst>
                <a:gd name="T0" fmla="*/ 31 w 31"/>
                <a:gd name="T1" fmla="*/ 2 h 5"/>
                <a:gd name="T2" fmla="*/ 30 w 31"/>
                <a:gd name="T3" fmla="*/ 5 h 5"/>
                <a:gd name="T4" fmla="*/ 0 w 31"/>
                <a:gd name="T5" fmla="*/ 4 h 5"/>
                <a:gd name="T6" fmla="*/ 12 w 31"/>
                <a:gd name="T7" fmla="*/ 1 h 5"/>
                <a:gd name="T8" fmla="*/ 18 w 31"/>
                <a:gd name="T9" fmla="*/ 0 h 5"/>
                <a:gd name="T10" fmla="*/ 26 w 31"/>
                <a:gd name="T11" fmla="*/ 2 h 5"/>
                <a:gd name="T12" fmla="*/ 31 w 31"/>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31" h="5">
                  <a:moveTo>
                    <a:pt x="31" y="2"/>
                  </a:moveTo>
                  <a:cubicBezTo>
                    <a:pt x="31" y="3"/>
                    <a:pt x="31" y="4"/>
                    <a:pt x="30" y="5"/>
                  </a:cubicBezTo>
                  <a:cubicBezTo>
                    <a:pt x="21" y="2"/>
                    <a:pt x="11" y="3"/>
                    <a:pt x="0" y="4"/>
                  </a:cubicBezTo>
                  <a:cubicBezTo>
                    <a:pt x="1" y="0"/>
                    <a:pt x="8" y="1"/>
                    <a:pt x="12" y="1"/>
                  </a:cubicBezTo>
                  <a:cubicBezTo>
                    <a:pt x="14" y="1"/>
                    <a:pt x="16" y="0"/>
                    <a:pt x="18" y="0"/>
                  </a:cubicBezTo>
                  <a:cubicBezTo>
                    <a:pt x="20" y="0"/>
                    <a:pt x="23" y="1"/>
                    <a:pt x="26" y="2"/>
                  </a:cubicBezTo>
                  <a:cubicBezTo>
                    <a:pt x="28" y="2"/>
                    <a:pt x="30" y="0"/>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6" name="Freeform 101"/>
            <p:cNvSpPr/>
            <p:nvPr/>
          </p:nvSpPr>
          <p:spPr bwMode="auto">
            <a:xfrm>
              <a:off x="8128745" y="3706271"/>
              <a:ext cx="91241" cy="17045"/>
            </a:xfrm>
            <a:custGeom>
              <a:avLst/>
              <a:gdLst>
                <a:gd name="T0" fmla="*/ 28 w 29"/>
                <a:gd name="T1" fmla="*/ 2 h 5"/>
                <a:gd name="T2" fmla="*/ 29 w 29"/>
                <a:gd name="T3" fmla="*/ 5 h 5"/>
                <a:gd name="T4" fmla="*/ 21 w 29"/>
                <a:gd name="T5" fmla="*/ 3 h 5"/>
                <a:gd name="T6" fmla="*/ 0 w 29"/>
                <a:gd name="T7" fmla="*/ 5 h 5"/>
                <a:gd name="T8" fmla="*/ 0 w 29"/>
                <a:gd name="T9" fmla="*/ 3 h 5"/>
                <a:gd name="T10" fmla="*/ 18 w 29"/>
                <a:gd name="T11" fmla="*/ 0 h 5"/>
                <a:gd name="T12" fmla="*/ 28 w 29"/>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29" h="5">
                  <a:moveTo>
                    <a:pt x="28" y="2"/>
                  </a:moveTo>
                  <a:cubicBezTo>
                    <a:pt x="28" y="2"/>
                    <a:pt x="29" y="3"/>
                    <a:pt x="29" y="5"/>
                  </a:cubicBezTo>
                  <a:cubicBezTo>
                    <a:pt x="26" y="5"/>
                    <a:pt x="23" y="3"/>
                    <a:pt x="21" y="3"/>
                  </a:cubicBezTo>
                  <a:cubicBezTo>
                    <a:pt x="13" y="2"/>
                    <a:pt x="7" y="3"/>
                    <a:pt x="0" y="5"/>
                  </a:cubicBezTo>
                  <a:cubicBezTo>
                    <a:pt x="0" y="4"/>
                    <a:pt x="0" y="3"/>
                    <a:pt x="0" y="3"/>
                  </a:cubicBezTo>
                  <a:cubicBezTo>
                    <a:pt x="0" y="0"/>
                    <a:pt x="13" y="0"/>
                    <a:pt x="18" y="0"/>
                  </a:cubicBezTo>
                  <a:cubicBezTo>
                    <a:pt x="22" y="1"/>
                    <a:pt x="24" y="1"/>
                    <a:pt x="2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7" name="Freeform 102"/>
            <p:cNvSpPr/>
            <p:nvPr/>
          </p:nvSpPr>
          <p:spPr bwMode="auto">
            <a:xfrm>
              <a:off x="8145720" y="3885241"/>
              <a:ext cx="70023" cy="14913"/>
            </a:xfrm>
            <a:custGeom>
              <a:avLst/>
              <a:gdLst>
                <a:gd name="T0" fmla="*/ 21 w 22"/>
                <a:gd name="T1" fmla="*/ 1 h 5"/>
                <a:gd name="T2" fmla="*/ 22 w 22"/>
                <a:gd name="T3" fmla="*/ 3 h 5"/>
                <a:gd name="T4" fmla="*/ 20 w 22"/>
                <a:gd name="T5" fmla="*/ 5 h 5"/>
                <a:gd name="T6" fmla="*/ 0 w 22"/>
                <a:gd name="T7" fmla="*/ 3 h 5"/>
                <a:gd name="T8" fmla="*/ 5 w 22"/>
                <a:gd name="T9" fmla="*/ 1 h 5"/>
                <a:gd name="T10" fmla="*/ 21 w 22"/>
                <a:gd name="T11" fmla="*/ 1 h 5"/>
              </a:gdLst>
              <a:ahLst/>
              <a:cxnLst>
                <a:cxn ang="0">
                  <a:pos x="T0" y="T1"/>
                </a:cxn>
                <a:cxn ang="0">
                  <a:pos x="T2" y="T3"/>
                </a:cxn>
                <a:cxn ang="0">
                  <a:pos x="T4" y="T5"/>
                </a:cxn>
                <a:cxn ang="0">
                  <a:pos x="T6" y="T7"/>
                </a:cxn>
                <a:cxn ang="0">
                  <a:pos x="T8" y="T9"/>
                </a:cxn>
                <a:cxn ang="0">
                  <a:pos x="T10" y="T11"/>
                </a:cxn>
              </a:cxnLst>
              <a:rect l="0" t="0" r="r" b="b"/>
              <a:pathLst>
                <a:path w="22" h="5">
                  <a:moveTo>
                    <a:pt x="21" y="1"/>
                  </a:moveTo>
                  <a:cubicBezTo>
                    <a:pt x="21" y="2"/>
                    <a:pt x="22" y="2"/>
                    <a:pt x="22" y="3"/>
                  </a:cubicBezTo>
                  <a:cubicBezTo>
                    <a:pt x="22" y="4"/>
                    <a:pt x="21" y="4"/>
                    <a:pt x="20" y="5"/>
                  </a:cubicBezTo>
                  <a:cubicBezTo>
                    <a:pt x="15" y="2"/>
                    <a:pt x="5" y="4"/>
                    <a:pt x="0" y="3"/>
                  </a:cubicBezTo>
                  <a:cubicBezTo>
                    <a:pt x="0" y="0"/>
                    <a:pt x="4" y="1"/>
                    <a:pt x="5" y="1"/>
                  </a:cubicBezTo>
                  <a:cubicBezTo>
                    <a:pt x="9" y="0"/>
                    <a:pt x="17" y="2"/>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8" name="Freeform 103"/>
            <p:cNvSpPr/>
            <p:nvPr/>
          </p:nvSpPr>
          <p:spPr bwMode="auto">
            <a:xfrm>
              <a:off x="8145720" y="3900154"/>
              <a:ext cx="72144" cy="21306"/>
            </a:xfrm>
            <a:custGeom>
              <a:avLst/>
              <a:gdLst>
                <a:gd name="T0" fmla="*/ 22 w 23"/>
                <a:gd name="T1" fmla="*/ 3 h 7"/>
                <a:gd name="T2" fmla="*/ 22 w 23"/>
                <a:gd name="T3" fmla="*/ 7 h 7"/>
                <a:gd name="T4" fmla="*/ 8 w 23"/>
                <a:gd name="T5" fmla="*/ 4 h 7"/>
                <a:gd name="T6" fmla="*/ 0 w 23"/>
                <a:gd name="T7" fmla="*/ 3 h 7"/>
                <a:gd name="T8" fmla="*/ 22 w 23"/>
                <a:gd name="T9" fmla="*/ 3 h 7"/>
              </a:gdLst>
              <a:ahLst/>
              <a:cxnLst>
                <a:cxn ang="0">
                  <a:pos x="T0" y="T1"/>
                </a:cxn>
                <a:cxn ang="0">
                  <a:pos x="T2" y="T3"/>
                </a:cxn>
                <a:cxn ang="0">
                  <a:pos x="T4" y="T5"/>
                </a:cxn>
                <a:cxn ang="0">
                  <a:pos x="T6" y="T7"/>
                </a:cxn>
                <a:cxn ang="0">
                  <a:pos x="T8" y="T9"/>
                </a:cxn>
              </a:cxnLst>
              <a:rect l="0" t="0" r="r" b="b"/>
              <a:pathLst>
                <a:path w="23" h="7">
                  <a:moveTo>
                    <a:pt x="22" y="3"/>
                  </a:moveTo>
                  <a:cubicBezTo>
                    <a:pt x="23" y="4"/>
                    <a:pt x="22" y="6"/>
                    <a:pt x="22" y="7"/>
                  </a:cubicBezTo>
                  <a:cubicBezTo>
                    <a:pt x="18" y="6"/>
                    <a:pt x="13" y="5"/>
                    <a:pt x="8" y="4"/>
                  </a:cubicBezTo>
                  <a:cubicBezTo>
                    <a:pt x="5" y="4"/>
                    <a:pt x="0" y="6"/>
                    <a:pt x="0" y="3"/>
                  </a:cubicBezTo>
                  <a:cubicBezTo>
                    <a:pt x="6" y="0"/>
                    <a:pt x="13" y="4"/>
                    <a:pt x="2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9" name="Freeform 104"/>
            <p:cNvSpPr/>
            <p:nvPr/>
          </p:nvSpPr>
          <p:spPr bwMode="auto">
            <a:xfrm>
              <a:off x="8141476" y="4072733"/>
              <a:ext cx="78510" cy="19175"/>
            </a:xfrm>
            <a:custGeom>
              <a:avLst/>
              <a:gdLst>
                <a:gd name="T0" fmla="*/ 23 w 25"/>
                <a:gd name="T1" fmla="*/ 2 h 6"/>
                <a:gd name="T2" fmla="*/ 22 w 25"/>
                <a:gd name="T3" fmla="*/ 6 h 6"/>
                <a:gd name="T4" fmla="*/ 20 w 25"/>
                <a:gd name="T5" fmla="*/ 5 h 6"/>
                <a:gd name="T6" fmla="*/ 0 w 25"/>
                <a:gd name="T7" fmla="*/ 4 h 6"/>
                <a:gd name="T8" fmla="*/ 13 w 25"/>
                <a:gd name="T9" fmla="*/ 2 h 6"/>
                <a:gd name="T10" fmla="*/ 23 w 25"/>
                <a:gd name="T11" fmla="*/ 2 h 6"/>
              </a:gdLst>
              <a:ahLst/>
              <a:cxnLst>
                <a:cxn ang="0">
                  <a:pos x="T0" y="T1"/>
                </a:cxn>
                <a:cxn ang="0">
                  <a:pos x="T2" y="T3"/>
                </a:cxn>
                <a:cxn ang="0">
                  <a:pos x="T4" y="T5"/>
                </a:cxn>
                <a:cxn ang="0">
                  <a:pos x="T6" y="T7"/>
                </a:cxn>
                <a:cxn ang="0">
                  <a:pos x="T8" y="T9"/>
                </a:cxn>
                <a:cxn ang="0">
                  <a:pos x="T10" y="T11"/>
                </a:cxn>
              </a:cxnLst>
              <a:rect l="0" t="0" r="r" b="b"/>
              <a:pathLst>
                <a:path w="25" h="6">
                  <a:moveTo>
                    <a:pt x="23" y="2"/>
                  </a:moveTo>
                  <a:cubicBezTo>
                    <a:pt x="25" y="3"/>
                    <a:pt x="25" y="6"/>
                    <a:pt x="22" y="6"/>
                  </a:cubicBezTo>
                  <a:cubicBezTo>
                    <a:pt x="22" y="6"/>
                    <a:pt x="21" y="6"/>
                    <a:pt x="20" y="5"/>
                  </a:cubicBezTo>
                  <a:cubicBezTo>
                    <a:pt x="15" y="4"/>
                    <a:pt x="5" y="5"/>
                    <a:pt x="0" y="4"/>
                  </a:cubicBezTo>
                  <a:cubicBezTo>
                    <a:pt x="3" y="0"/>
                    <a:pt x="10" y="2"/>
                    <a:pt x="13" y="2"/>
                  </a:cubicBezTo>
                  <a:cubicBezTo>
                    <a:pt x="18" y="2"/>
                    <a:pt x="19" y="3"/>
                    <a:pt x="2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30" name="Freeform 105"/>
            <p:cNvSpPr/>
            <p:nvPr/>
          </p:nvSpPr>
          <p:spPr bwMode="auto">
            <a:xfrm>
              <a:off x="8139355" y="4098300"/>
              <a:ext cx="80631" cy="23436"/>
            </a:xfrm>
            <a:custGeom>
              <a:avLst/>
              <a:gdLst>
                <a:gd name="T0" fmla="*/ 25 w 26"/>
                <a:gd name="T1" fmla="*/ 1 h 7"/>
                <a:gd name="T2" fmla="*/ 26 w 26"/>
                <a:gd name="T3" fmla="*/ 4 h 7"/>
                <a:gd name="T4" fmla="*/ 20 w 26"/>
                <a:gd name="T5" fmla="*/ 5 h 7"/>
                <a:gd name="T6" fmla="*/ 5 w 26"/>
                <a:gd name="T7" fmla="*/ 4 h 7"/>
                <a:gd name="T8" fmla="*/ 0 w 26"/>
                <a:gd name="T9" fmla="*/ 3 h 7"/>
                <a:gd name="T10" fmla="*/ 25 w 26"/>
                <a:gd name="T11" fmla="*/ 1 h 7"/>
              </a:gdLst>
              <a:ahLst/>
              <a:cxnLst>
                <a:cxn ang="0">
                  <a:pos x="T0" y="T1"/>
                </a:cxn>
                <a:cxn ang="0">
                  <a:pos x="T2" y="T3"/>
                </a:cxn>
                <a:cxn ang="0">
                  <a:pos x="T4" y="T5"/>
                </a:cxn>
                <a:cxn ang="0">
                  <a:pos x="T6" y="T7"/>
                </a:cxn>
                <a:cxn ang="0">
                  <a:pos x="T8" y="T9"/>
                </a:cxn>
                <a:cxn ang="0">
                  <a:pos x="T10" y="T11"/>
                </a:cxn>
              </a:cxnLst>
              <a:rect l="0" t="0" r="r" b="b"/>
              <a:pathLst>
                <a:path w="26" h="7">
                  <a:moveTo>
                    <a:pt x="25" y="1"/>
                  </a:moveTo>
                  <a:cubicBezTo>
                    <a:pt x="25" y="2"/>
                    <a:pt x="26" y="3"/>
                    <a:pt x="26" y="4"/>
                  </a:cubicBezTo>
                  <a:cubicBezTo>
                    <a:pt x="25" y="7"/>
                    <a:pt x="23" y="6"/>
                    <a:pt x="20" y="5"/>
                  </a:cubicBezTo>
                  <a:cubicBezTo>
                    <a:pt x="16" y="5"/>
                    <a:pt x="10" y="4"/>
                    <a:pt x="5" y="4"/>
                  </a:cubicBezTo>
                  <a:cubicBezTo>
                    <a:pt x="3" y="4"/>
                    <a:pt x="1" y="5"/>
                    <a:pt x="0" y="3"/>
                  </a:cubicBezTo>
                  <a:cubicBezTo>
                    <a:pt x="6" y="0"/>
                    <a:pt x="17" y="5"/>
                    <a:pt x="2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4" name="Freeform 106"/>
            <p:cNvSpPr>
              <a:spLocks noEditPoints="1"/>
            </p:cNvSpPr>
            <p:nvPr/>
          </p:nvSpPr>
          <p:spPr bwMode="auto">
            <a:xfrm>
              <a:off x="7394576" y="3627438"/>
              <a:ext cx="1077913" cy="566738"/>
            </a:xfrm>
            <a:custGeom>
              <a:avLst/>
              <a:gdLst>
                <a:gd name="T0" fmla="*/ 114 w 342"/>
                <a:gd name="T1" fmla="*/ 19 h 179"/>
                <a:gd name="T2" fmla="*/ 194 w 342"/>
                <a:gd name="T3" fmla="*/ 30 h 179"/>
                <a:gd name="T4" fmla="*/ 265 w 342"/>
                <a:gd name="T5" fmla="*/ 19 h 179"/>
                <a:gd name="T6" fmla="*/ 335 w 342"/>
                <a:gd name="T7" fmla="*/ 144 h 179"/>
                <a:gd name="T8" fmla="*/ 288 w 342"/>
                <a:gd name="T9" fmla="*/ 167 h 179"/>
                <a:gd name="T10" fmla="*/ 235 w 342"/>
                <a:gd name="T11" fmla="*/ 178 h 179"/>
                <a:gd name="T12" fmla="*/ 173 w 342"/>
                <a:gd name="T13" fmla="*/ 172 h 179"/>
                <a:gd name="T14" fmla="*/ 112 w 342"/>
                <a:gd name="T15" fmla="*/ 168 h 179"/>
                <a:gd name="T16" fmla="*/ 43 w 342"/>
                <a:gd name="T17" fmla="*/ 169 h 179"/>
                <a:gd name="T18" fmla="*/ 52 w 342"/>
                <a:gd name="T19" fmla="*/ 47 h 179"/>
                <a:gd name="T20" fmla="*/ 264 w 342"/>
                <a:gd name="T21" fmla="*/ 132 h 179"/>
                <a:gd name="T22" fmla="*/ 229 w 342"/>
                <a:gd name="T23" fmla="*/ 10 h 179"/>
                <a:gd name="T24" fmla="*/ 246 w 342"/>
                <a:gd name="T25" fmla="*/ 177 h 179"/>
                <a:gd name="T26" fmla="*/ 224 w 342"/>
                <a:gd name="T27" fmla="*/ 168 h 179"/>
                <a:gd name="T28" fmla="*/ 225 w 342"/>
                <a:gd name="T29" fmla="*/ 11 h 179"/>
                <a:gd name="T30" fmla="*/ 134 w 342"/>
                <a:gd name="T31" fmla="*/ 20 h 179"/>
                <a:gd name="T32" fmla="*/ 98 w 342"/>
                <a:gd name="T33" fmla="*/ 49 h 179"/>
                <a:gd name="T34" fmla="*/ 112 w 342"/>
                <a:gd name="T35" fmla="*/ 165 h 179"/>
                <a:gd name="T36" fmla="*/ 111 w 342"/>
                <a:gd name="T37" fmla="*/ 24 h 179"/>
                <a:gd name="T38" fmla="*/ 195 w 342"/>
                <a:gd name="T39" fmla="*/ 57 h 179"/>
                <a:gd name="T40" fmla="*/ 154 w 342"/>
                <a:gd name="T41" fmla="*/ 34 h 179"/>
                <a:gd name="T42" fmla="*/ 156 w 342"/>
                <a:gd name="T43" fmla="*/ 142 h 179"/>
                <a:gd name="T44" fmla="*/ 114 w 342"/>
                <a:gd name="T45" fmla="*/ 39 h 179"/>
                <a:gd name="T46" fmla="*/ 52 w 342"/>
                <a:gd name="T47" fmla="*/ 50 h 179"/>
                <a:gd name="T48" fmla="*/ 15 w 342"/>
                <a:gd name="T49" fmla="*/ 153 h 179"/>
                <a:gd name="T50" fmla="*/ 75 w 342"/>
                <a:gd name="T51" fmla="*/ 45 h 179"/>
                <a:gd name="T52" fmla="*/ 221 w 342"/>
                <a:gd name="T53" fmla="*/ 51 h 179"/>
                <a:gd name="T54" fmla="*/ 221 w 342"/>
                <a:gd name="T55" fmla="*/ 170 h 179"/>
                <a:gd name="T56" fmla="*/ 69 w 342"/>
                <a:gd name="T57" fmla="*/ 85 h 179"/>
                <a:gd name="T58" fmla="*/ 82 w 342"/>
                <a:gd name="T59" fmla="*/ 58 h 179"/>
                <a:gd name="T60" fmla="*/ 72 w 342"/>
                <a:gd name="T61" fmla="*/ 74 h 179"/>
                <a:gd name="T62" fmla="*/ 63 w 342"/>
                <a:gd name="T63" fmla="*/ 93 h 179"/>
                <a:gd name="T64" fmla="*/ 45 w 342"/>
                <a:gd name="T65" fmla="*/ 133 h 179"/>
                <a:gd name="T66" fmla="*/ 50 w 342"/>
                <a:gd name="T67" fmla="*/ 131 h 179"/>
                <a:gd name="T68" fmla="*/ 114 w 342"/>
                <a:gd name="T69" fmla="*/ 51 h 179"/>
                <a:gd name="T70" fmla="*/ 153 w 342"/>
                <a:gd name="T71" fmla="*/ 110 h 179"/>
                <a:gd name="T72" fmla="*/ 198 w 342"/>
                <a:gd name="T73" fmla="*/ 165 h 179"/>
                <a:gd name="T74" fmla="*/ 279 w 342"/>
                <a:gd name="T75" fmla="*/ 76 h 179"/>
                <a:gd name="T76" fmla="*/ 267 w 342"/>
                <a:gd name="T77" fmla="*/ 63 h 179"/>
                <a:gd name="T78" fmla="*/ 76 w 342"/>
                <a:gd name="T79" fmla="*/ 57 h 179"/>
                <a:gd name="T80" fmla="*/ 85 w 342"/>
                <a:gd name="T81" fmla="*/ 61 h 179"/>
                <a:gd name="T82" fmla="*/ 107 w 342"/>
                <a:gd name="T83" fmla="*/ 167 h 179"/>
                <a:gd name="T84" fmla="*/ 93 w 342"/>
                <a:gd name="T85" fmla="*/ 64 h 179"/>
                <a:gd name="T86" fmla="*/ 265 w 342"/>
                <a:gd name="T87" fmla="*/ 103 h 179"/>
                <a:gd name="T88" fmla="*/ 306 w 342"/>
                <a:gd name="T89" fmla="*/ 169 h 179"/>
                <a:gd name="T90" fmla="*/ 265 w 342"/>
                <a:gd name="T91" fmla="*/ 73 h 179"/>
                <a:gd name="T92" fmla="*/ 300 w 342"/>
                <a:gd name="T93" fmla="*/ 78 h 179"/>
                <a:gd name="T94" fmla="*/ 278 w 342"/>
                <a:gd name="T95" fmla="*/ 96 h 179"/>
                <a:gd name="T96" fmla="*/ 64 w 342"/>
                <a:gd name="T97" fmla="*/ 105 h 179"/>
                <a:gd name="T98" fmla="*/ 71 w 342"/>
                <a:gd name="T99" fmla="*/ 123 h 179"/>
                <a:gd name="T100" fmla="*/ 280 w 342"/>
                <a:gd name="T101" fmla="*/ 100 h 179"/>
                <a:gd name="T102" fmla="*/ 52 w 342"/>
                <a:gd name="T103" fmla="*/ 111 h 179"/>
                <a:gd name="T104" fmla="*/ 66 w 342"/>
                <a:gd name="T105" fmla="*/ 118 h 179"/>
                <a:gd name="T106" fmla="*/ 323 w 342"/>
                <a:gd name="T107" fmla="*/ 125 h 179"/>
                <a:gd name="T108" fmla="*/ 37 w 342"/>
                <a:gd name="T109" fmla="*/ 140 h 179"/>
                <a:gd name="T110" fmla="*/ 332 w 342"/>
                <a:gd name="T111" fmla="*/ 153 h 179"/>
                <a:gd name="T112" fmla="*/ 153 w 342"/>
                <a:gd name="T113" fmla="*/ 156 h 179"/>
                <a:gd name="T114" fmla="*/ 34 w 342"/>
                <a:gd name="T115" fmla="*/ 149 h 179"/>
                <a:gd name="T116" fmla="*/ 339 w 342"/>
                <a:gd name="T117" fmla="*/ 162 h 179"/>
                <a:gd name="T118" fmla="*/ 115 w 342"/>
                <a:gd name="T119" fmla="*/ 16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179">
                  <a:moveTo>
                    <a:pt x="79" y="39"/>
                  </a:moveTo>
                  <a:cubicBezTo>
                    <a:pt x="80" y="39"/>
                    <a:pt x="82" y="40"/>
                    <a:pt x="83" y="40"/>
                  </a:cubicBezTo>
                  <a:cubicBezTo>
                    <a:pt x="84" y="37"/>
                    <a:pt x="83" y="32"/>
                    <a:pt x="85" y="30"/>
                  </a:cubicBezTo>
                  <a:cubicBezTo>
                    <a:pt x="92" y="28"/>
                    <a:pt x="99" y="28"/>
                    <a:pt x="106" y="24"/>
                  </a:cubicBezTo>
                  <a:cubicBezTo>
                    <a:pt x="108" y="23"/>
                    <a:pt x="110" y="22"/>
                    <a:pt x="111" y="21"/>
                  </a:cubicBezTo>
                  <a:cubicBezTo>
                    <a:pt x="112" y="21"/>
                    <a:pt x="112" y="20"/>
                    <a:pt x="113" y="21"/>
                  </a:cubicBezTo>
                  <a:cubicBezTo>
                    <a:pt x="113" y="20"/>
                    <a:pt x="114" y="20"/>
                    <a:pt x="114" y="19"/>
                  </a:cubicBezTo>
                  <a:cubicBezTo>
                    <a:pt x="120" y="18"/>
                    <a:pt x="126" y="17"/>
                    <a:pt x="131" y="17"/>
                  </a:cubicBezTo>
                  <a:cubicBezTo>
                    <a:pt x="136" y="17"/>
                    <a:pt x="140" y="18"/>
                    <a:pt x="145" y="19"/>
                  </a:cubicBezTo>
                  <a:cubicBezTo>
                    <a:pt x="147" y="20"/>
                    <a:pt x="150" y="20"/>
                    <a:pt x="152" y="23"/>
                  </a:cubicBezTo>
                  <a:cubicBezTo>
                    <a:pt x="153" y="25"/>
                    <a:pt x="153" y="26"/>
                    <a:pt x="153" y="28"/>
                  </a:cubicBezTo>
                  <a:cubicBezTo>
                    <a:pt x="155" y="28"/>
                    <a:pt x="157" y="27"/>
                    <a:pt x="160" y="26"/>
                  </a:cubicBezTo>
                  <a:cubicBezTo>
                    <a:pt x="164" y="26"/>
                    <a:pt x="170" y="28"/>
                    <a:pt x="176" y="28"/>
                  </a:cubicBezTo>
                  <a:cubicBezTo>
                    <a:pt x="182" y="29"/>
                    <a:pt x="190" y="26"/>
                    <a:pt x="194" y="30"/>
                  </a:cubicBezTo>
                  <a:cubicBezTo>
                    <a:pt x="196" y="32"/>
                    <a:pt x="198" y="37"/>
                    <a:pt x="198" y="41"/>
                  </a:cubicBezTo>
                  <a:cubicBezTo>
                    <a:pt x="199" y="43"/>
                    <a:pt x="198" y="45"/>
                    <a:pt x="198" y="47"/>
                  </a:cubicBezTo>
                  <a:cubicBezTo>
                    <a:pt x="201" y="47"/>
                    <a:pt x="203" y="45"/>
                    <a:pt x="205" y="45"/>
                  </a:cubicBezTo>
                  <a:cubicBezTo>
                    <a:pt x="207" y="34"/>
                    <a:pt x="204" y="22"/>
                    <a:pt x="207" y="15"/>
                  </a:cubicBezTo>
                  <a:cubicBezTo>
                    <a:pt x="214" y="14"/>
                    <a:pt x="221" y="10"/>
                    <a:pt x="228" y="7"/>
                  </a:cubicBezTo>
                  <a:cubicBezTo>
                    <a:pt x="237" y="0"/>
                    <a:pt x="250" y="1"/>
                    <a:pt x="260" y="4"/>
                  </a:cubicBezTo>
                  <a:cubicBezTo>
                    <a:pt x="265" y="6"/>
                    <a:pt x="264" y="12"/>
                    <a:pt x="265" y="19"/>
                  </a:cubicBezTo>
                  <a:cubicBezTo>
                    <a:pt x="266" y="31"/>
                    <a:pt x="266" y="47"/>
                    <a:pt x="265" y="59"/>
                  </a:cubicBezTo>
                  <a:cubicBezTo>
                    <a:pt x="271" y="54"/>
                    <a:pt x="281" y="50"/>
                    <a:pt x="291" y="52"/>
                  </a:cubicBezTo>
                  <a:cubicBezTo>
                    <a:pt x="293" y="56"/>
                    <a:pt x="294" y="60"/>
                    <a:pt x="296" y="64"/>
                  </a:cubicBezTo>
                  <a:cubicBezTo>
                    <a:pt x="297" y="66"/>
                    <a:pt x="298" y="68"/>
                    <a:pt x="299" y="70"/>
                  </a:cubicBezTo>
                  <a:cubicBezTo>
                    <a:pt x="302" y="80"/>
                    <a:pt x="309" y="89"/>
                    <a:pt x="313" y="99"/>
                  </a:cubicBezTo>
                  <a:cubicBezTo>
                    <a:pt x="314" y="101"/>
                    <a:pt x="316" y="103"/>
                    <a:pt x="317" y="106"/>
                  </a:cubicBezTo>
                  <a:cubicBezTo>
                    <a:pt x="323" y="118"/>
                    <a:pt x="329" y="132"/>
                    <a:pt x="335" y="144"/>
                  </a:cubicBezTo>
                  <a:cubicBezTo>
                    <a:pt x="336" y="145"/>
                    <a:pt x="336" y="146"/>
                    <a:pt x="337" y="147"/>
                  </a:cubicBezTo>
                  <a:cubicBezTo>
                    <a:pt x="337" y="148"/>
                    <a:pt x="337" y="148"/>
                    <a:pt x="337" y="148"/>
                  </a:cubicBezTo>
                  <a:cubicBezTo>
                    <a:pt x="339" y="151"/>
                    <a:pt x="340" y="155"/>
                    <a:pt x="342" y="158"/>
                  </a:cubicBezTo>
                  <a:cubicBezTo>
                    <a:pt x="342" y="165"/>
                    <a:pt x="335" y="174"/>
                    <a:pt x="327" y="175"/>
                  </a:cubicBezTo>
                  <a:cubicBezTo>
                    <a:pt x="321" y="176"/>
                    <a:pt x="316" y="176"/>
                    <a:pt x="311" y="174"/>
                  </a:cubicBezTo>
                  <a:cubicBezTo>
                    <a:pt x="308" y="173"/>
                    <a:pt x="306" y="172"/>
                    <a:pt x="303" y="172"/>
                  </a:cubicBezTo>
                  <a:cubicBezTo>
                    <a:pt x="299" y="170"/>
                    <a:pt x="293" y="169"/>
                    <a:pt x="288" y="167"/>
                  </a:cubicBezTo>
                  <a:cubicBezTo>
                    <a:pt x="285" y="167"/>
                    <a:pt x="282" y="165"/>
                    <a:pt x="281" y="164"/>
                  </a:cubicBezTo>
                  <a:cubicBezTo>
                    <a:pt x="280" y="163"/>
                    <a:pt x="279" y="158"/>
                    <a:pt x="278" y="156"/>
                  </a:cubicBezTo>
                  <a:cubicBezTo>
                    <a:pt x="277" y="153"/>
                    <a:pt x="275" y="150"/>
                    <a:pt x="274" y="148"/>
                  </a:cubicBezTo>
                  <a:cubicBezTo>
                    <a:pt x="272" y="142"/>
                    <a:pt x="269" y="137"/>
                    <a:pt x="267" y="132"/>
                  </a:cubicBezTo>
                  <a:cubicBezTo>
                    <a:pt x="266" y="141"/>
                    <a:pt x="266" y="156"/>
                    <a:pt x="267" y="168"/>
                  </a:cubicBezTo>
                  <a:cubicBezTo>
                    <a:pt x="267" y="178"/>
                    <a:pt x="255" y="179"/>
                    <a:pt x="247" y="179"/>
                  </a:cubicBezTo>
                  <a:cubicBezTo>
                    <a:pt x="243" y="179"/>
                    <a:pt x="239" y="178"/>
                    <a:pt x="235" y="178"/>
                  </a:cubicBezTo>
                  <a:cubicBezTo>
                    <a:pt x="232" y="176"/>
                    <a:pt x="227" y="171"/>
                    <a:pt x="222" y="172"/>
                  </a:cubicBezTo>
                  <a:cubicBezTo>
                    <a:pt x="220" y="172"/>
                    <a:pt x="219" y="174"/>
                    <a:pt x="217" y="174"/>
                  </a:cubicBezTo>
                  <a:cubicBezTo>
                    <a:pt x="212" y="175"/>
                    <a:pt x="208" y="175"/>
                    <a:pt x="205" y="171"/>
                  </a:cubicBezTo>
                  <a:cubicBezTo>
                    <a:pt x="203" y="171"/>
                    <a:pt x="200" y="170"/>
                    <a:pt x="198" y="168"/>
                  </a:cubicBezTo>
                  <a:cubicBezTo>
                    <a:pt x="195" y="168"/>
                    <a:pt x="194" y="170"/>
                    <a:pt x="193" y="171"/>
                  </a:cubicBezTo>
                  <a:cubicBezTo>
                    <a:pt x="190" y="173"/>
                    <a:pt x="186" y="172"/>
                    <a:pt x="182" y="172"/>
                  </a:cubicBezTo>
                  <a:cubicBezTo>
                    <a:pt x="179" y="172"/>
                    <a:pt x="176" y="172"/>
                    <a:pt x="173" y="172"/>
                  </a:cubicBezTo>
                  <a:cubicBezTo>
                    <a:pt x="169" y="172"/>
                    <a:pt x="165" y="170"/>
                    <a:pt x="161" y="171"/>
                  </a:cubicBezTo>
                  <a:cubicBezTo>
                    <a:pt x="158" y="170"/>
                    <a:pt x="156" y="170"/>
                    <a:pt x="154" y="169"/>
                  </a:cubicBezTo>
                  <a:cubicBezTo>
                    <a:pt x="151" y="172"/>
                    <a:pt x="140" y="173"/>
                    <a:pt x="138" y="172"/>
                  </a:cubicBezTo>
                  <a:cubicBezTo>
                    <a:pt x="137" y="172"/>
                    <a:pt x="138" y="173"/>
                    <a:pt x="137" y="173"/>
                  </a:cubicBezTo>
                  <a:cubicBezTo>
                    <a:pt x="134" y="171"/>
                    <a:pt x="122" y="171"/>
                    <a:pt x="115" y="169"/>
                  </a:cubicBezTo>
                  <a:cubicBezTo>
                    <a:pt x="114" y="169"/>
                    <a:pt x="114" y="172"/>
                    <a:pt x="113" y="171"/>
                  </a:cubicBezTo>
                  <a:cubicBezTo>
                    <a:pt x="112" y="171"/>
                    <a:pt x="112" y="170"/>
                    <a:pt x="112" y="168"/>
                  </a:cubicBezTo>
                  <a:cubicBezTo>
                    <a:pt x="111" y="170"/>
                    <a:pt x="109" y="171"/>
                    <a:pt x="109" y="171"/>
                  </a:cubicBezTo>
                  <a:cubicBezTo>
                    <a:pt x="102" y="171"/>
                    <a:pt x="94" y="173"/>
                    <a:pt x="86" y="170"/>
                  </a:cubicBezTo>
                  <a:cubicBezTo>
                    <a:pt x="81" y="165"/>
                    <a:pt x="75" y="160"/>
                    <a:pt x="68" y="157"/>
                  </a:cubicBezTo>
                  <a:cubicBezTo>
                    <a:pt x="69" y="144"/>
                    <a:pt x="69" y="131"/>
                    <a:pt x="70" y="117"/>
                  </a:cubicBezTo>
                  <a:cubicBezTo>
                    <a:pt x="65" y="128"/>
                    <a:pt x="60" y="139"/>
                    <a:pt x="55" y="150"/>
                  </a:cubicBezTo>
                  <a:cubicBezTo>
                    <a:pt x="53" y="155"/>
                    <a:pt x="51" y="162"/>
                    <a:pt x="48" y="167"/>
                  </a:cubicBezTo>
                  <a:cubicBezTo>
                    <a:pt x="46" y="169"/>
                    <a:pt x="45" y="167"/>
                    <a:pt x="43" y="169"/>
                  </a:cubicBezTo>
                  <a:cubicBezTo>
                    <a:pt x="38" y="167"/>
                    <a:pt x="31" y="166"/>
                    <a:pt x="28" y="161"/>
                  </a:cubicBezTo>
                  <a:cubicBezTo>
                    <a:pt x="19" y="157"/>
                    <a:pt x="9" y="153"/>
                    <a:pt x="0" y="150"/>
                  </a:cubicBezTo>
                  <a:cubicBezTo>
                    <a:pt x="0" y="149"/>
                    <a:pt x="1" y="147"/>
                    <a:pt x="0" y="147"/>
                  </a:cubicBezTo>
                  <a:cubicBezTo>
                    <a:pt x="7" y="132"/>
                    <a:pt x="15" y="118"/>
                    <a:pt x="22" y="104"/>
                  </a:cubicBezTo>
                  <a:cubicBezTo>
                    <a:pt x="22" y="98"/>
                    <a:pt x="26" y="94"/>
                    <a:pt x="28" y="89"/>
                  </a:cubicBezTo>
                  <a:cubicBezTo>
                    <a:pt x="32" y="79"/>
                    <a:pt x="37" y="72"/>
                    <a:pt x="41" y="63"/>
                  </a:cubicBezTo>
                  <a:cubicBezTo>
                    <a:pt x="43" y="59"/>
                    <a:pt x="48" y="49"/>
                    <a:pt x="52" y="47"/>
                  </a:cubicBezTo>
                  <a:cubicBezTo>
                    <a:pt x="54" y="45"/>
                    <a:pt x="59" y="44"/>
                    <a:pt x="62" y="44"/>
                  </a:cubicBezTo>
                  <a:cubicBezTo>
                    <a:pt x="64" y="43"/>
                    <a:pt x="66" y="43"/>
                    <a:pt x="68" y="42"/>
                  </a:cubicBezTo>
                  <a:cubicBezTo>
                    <a:pt x="72" y="41"/>
                    <a:pt x="76" y="42"/>
                    <a:pt x="79" y="39"/>
                  </a:cubicBezTo>
                  <a:close/>
                  <a:moveTo>
                    <a:pt x="246" y="177"/>
                  </a:moveTo>
                  <a:cubicBezTo>
                    <a:pt x="252" y="177"/>
                    <a:pt x="262" y="175"/>
                    <a:pt x="264" y="171"/>
                  </a:cubicBezTo>
                  <a:cubicBezTo>
                    <a:pt x="264" y="169"/>
                    <a:pt x="264" y="164"/>
                    <a:pt x="264" y="161"/>
                  </a:cubicBezTo>
                  <a:cubicBezTo>
                    <a:pt x="264" y="153"/>
                    <a:pt x="264" y="141"/>
                    <a:pt x="264" y="132"/>
                  </a:cubicBezTo>
                  <a:cubicBezTo>
                    <a:pt x="264" y="127"/>
                    <a:pt x="263" y="121"/>
                    <a:pt x="263" y="115"/>
                  </a:cubicBezTo>
                  <a:cubicBezTo>
                    <a:pt x="263" y="103"/>
                    <a:pt x="262" y="92"/>
                    <a:pt x="262" y="80"/>
                  </a:cubicBezTo>
                  <a:cubicBezTo>
                    <a:pt x="263" y="53"/>
                    <a:pt x="264" y="32"/>
                    <a:pt x="262" y="10"/>
                  </a:cubicBezTo>
                  <a:cubicBezTo>
                    <a:pt x="261" y="10"/>
                    <a:pt x="261" y="8"/>
                    <a:pt x="261" y="8"/>
                  </a:cubicBezTo>
                  <a:cubicBezTo>
                    <a:pt x="257" y="5"/>
                    <a:pt x="253" y="5"/>
                    <a:pt x="249" y="5"/>
                  </a:cubicBezTo>
                  <a:cubicBezTo>
                    <a:pt x="246" y="4"/>
                    <a:pt x="243" y="4"/>
                    <a:pt x="241" y="4"/>
                  </a:cubicBezTo>
                  <a:cubicBezTo>
                    <a:pt x="237" y="5"/>
                    <a:pt x="230" y="6"/>
                    <a:pt x="229" y="10"/>
                  </a:cubicBezTo>
                  <a:cubicBezTo>
                    <a:pt x="227" y="15"/>
                    <a:pt x="229" y="27"/>
                    <a:pt x="229" y="32"/>
                  </a:cubicBezTo>
                  <a:cubicBezTo>
                    <a:pt x="229" y="38"/>
                    <a:pt x="229" y="45"/>
                    <a:pt x="230" y="52"/>
                  </a:cubicBezTo>
                  <a:cubicBezTo>
                    <a:pt x="231" y="60"/>
                    <a:pt x="233" y="69"/>
                    <a:pt x="233" y="79"/>
                  </a:cubicBezTo>
                  <a:cubicBezTo>
                    <a:pt x="233" y="94"/>
                    <a:pt x="234" y="112"/>
                    <a:pt x="233" y="128"/>
                  </a:cubicBezTo>
                  <a:cubicBezTo>
                    <a:pt x="232" y="131"/>
                    <a:pt x="233" y="133"/>
                    <a:pt x="233" y="137"/>
                  </a:cubicBezTo>
                  <a:cubicBezTo>
                    <a:pt x="233" y="149"/>
                    <a:pt x="232" y="161"/>
                    <a:pt x="231" y="173"/>
                  </a:cubicBezTo>
                  <a:cubicBezTo>
                    <a:pt x="235" y="175"/>
                    <a:pt x="240" y="177"/>
                    <a:pt x="246" y="177"/>
                  </a:cubicBezTo>
                  <a:close/>
                  <a:moveTo>
                    <a:pt x="208" y="19"/>
                  </a:moveTo>
                  <a:cubicBezTo>
                    <a:pt x="208" y="28"/>
                    <a:pt x="208" y="39"/>
                    <a:pt x="208" y="45"/>
                  </a:cubicBezTo>
                  <a:cubicBezTo>
                    <a:pt x="212" y="46"/>
                    <a:pt x="218" y="47"/>
                    <a:pt x="222" y="48"/>
                  </a:cubicBezTo>
                  <a:cubicBezTo>
                    <a:pt x="222" y="49"/>
                    <a:pt x="223" y="49"/>
                    <a:pt x="224" y="50"/>
                  </a:cubicBezTo>
                  <a:cubicBezTo>
                    <a:pt x="225" y="55"/>
                    <a:pt x="224" y="62"/>
                    <a:pt x="224" y="68"/>
                  </a:cubicBezTo>
                  <a:cubicBezTo>
                    <a:pt x="224" y="85"/>
                    <a:pt x="226" y="104"/>
                    <a:pt x="225" y="123"/>
                  </a:cubicBezTo>
                  <a:cubicBezTo>
                    <a:pt x="225" y="137"/>
                    <a:pt x="225" y="151"/>
                    <a:pt x="224" y="168"/>
                  </a:cubicBezTo>
                  <a:cubicBezTo>
                    <a:pt x="226" y="169"/>
                    <a:pt x="226" y="170"/>
                    <a:pt x="229" y="171"/>
                  </a:cubicBezTo>
                  <a:cubicBezTo>
                    <a:pt x="231" y="152"/>
                    <a:pt x="230" y="134"/>
                    <a:pt x="230" y="111"/>
                  </a:cubicBezTo>
                  <a:cubicBezTo>
                    <a:pt x="230" y="108"/>
                    <a:pt x="231" y="105"/>
                    <a:pt x="231" y="102"/>
                  </a:cubicBezTo>
                  <a:cubicBezTo>
                    <a:pt x="231" y="94"/>
                    <a:pt x="231" y="85"/>
                    <a:pt x="231" y="77"/>
                  </a:cubicBezTo>
                  <a:cubicBezTo>
                    <a:pt x="230" y="68"/>
                    <a:pt x="228" y="58"/>
                    <a:pt x="228" y="48"/>
                  </a:cubicBezTo>
                  <a:cubicBezTo>
                    <a:pt x="227" y="38"/>
                    <a:pt x="227" y="29"/>
                    <a:pt x="226" y="19"/>
                  </a:cubicBezTo>
                  <a:cubicBezTo>
                    <a:pt x="226" y="16"/>
                    <a:pt x="227" y="14"/>
                    <a:pt x="225" y="11"/>
                  </a:cubicBezTo>
                  <a:cubicBezTo>
                    <a:pt x="219" y="14"/>
                    <a:pt x="214" y="16"/>
                    <a:pt x="208" y="19"/>
                  </a:cubicBezTo>
                  <a:close/>
                  <a:moveTo>
                    <a:pt x="123" y="38"/>
                  </a:moveTo>
                  <a:cubicBezTo>
                    <a:pt x="128" y="39"/>
                    <a:pt x="132" y="40"/>
                    <a:pt x="137" y="40"/>
                  </a:cubicBezTo>
                  <a:cubicBezTo>
                    <a:pt x="140" y="40"/>
                    <a:pt x="145" y="39"/>
                    <a:pt x="146" y="39"/>
                  </a:cubicBezTo>
                  <a:cubicBezTo>
                    <a:pt x="147" y="39"/>
                    <a:pt x="149" y="38"/>
                    <a:pt x="150" y="37"/>
                  </a:cubicBezTo>
                  <a:cubicBezTo>
                    <a:pt x="150" y="32"/>
                    <a:pt x="150" y="27"/>
                    <a:pt x="149" y="23"/>
                  </a:cubicBezTo>
                  <a:cubicBezTo>
                    <a:pt x="145" y="22"/>
                    <a:pt x="140" y="20"/>
                    <a:pt x="134" y="20"/>
                  </a:cubicBezTo>
                  <a:cubicBezTo>
                    <a:pt x="128" y="20"/>
                    <a:pt x="117" y="20"/>
                    <a:pt x="115" y="23"/>
                  </a:cubicBezTo>
                  <a:cubicBezTo>
                    <a:pt x="113" y="25"/>
                    <a:pt x="114" y="28"/>
                    <a:pt x="114" y="31"/>
                  </a:cubicBezTo>
                  <a:cubicBezTo>
                    <a:pt x="114" y="34"/>
                    <a:pt x="113" y="36"/>
                    <a:pt x="114" y="38"/>
                  </a:cubicBezTo>
                  <a:cubicBezTo>
                    <a:pt x="116" y="35"/>
                    <a:pt x="120" y="38"/>
                    <a:pt x="123" y="38"/>
                  </a:cubicBezTo>
                  <a:close/>
                  <a:moveTo>
                    <a:pt x="86" y="34"/>
                  </a:moveTo>
                  <a:cubicBezTo>
                    <a:pt x="86" y="36"/>
                    <a:pt x="85" y="39"/>
                    <a:pt x="85" y="41"/>
                  </a:cubicBezTo>
                  <a:cubicBezTo>
                    <a:pt x="90" y="42"/>
                    <a:pt x="94" y="46"/>
                    <a:pt x="98" y="49"/>
                  </a:cubicBezTo>
                  <a:cubicBezTo>
                    <a:pt x="99" y="52"/>
                    <a:pt x="96" y="57"/>
                    <a:pt x="95" y="61"/>
                  </a:cubicBezTo>
                  <a:cubicBezTo>
                    <a:pt x="101" y="60"/>
                    <a:pt x="105" y="61"/>
                    <a:pt x="109" y="63"/>
                  </a:cubicBezTo>
                  <a:cubicBezTo>
                    <a:pt x="109" y="66"/>
                    <a:pt x="108" y="69"/>
                    <a:pt x="110" y="71"/>
                  </a:cubicBezTo>
                  <a:cubicBezTo>
                    <a:pt x="111" y="87"/>
                    <a:pt x="112" y="105"/>
                    <a:pt x="111" y="121"/>
                  </a:cubicBezTo>
                  <a:cubicBezTo>
                    <a:pt x="111" y="124"/>
                    <a:pt x="110" y="126"/>
                    <a:pt x="110" y="129"/>
                  </a:cubicBezTo>
                  <a:cubicBezTo>
                    <a:pt x="110" y="138"/>
                    <a:pt x="111" y="148"/>
                    <a:pt x="111" y="157"/>
                  </a:cubicBezTo>
                  <a:cubicBezTo>
                    <a:pt x="110" y="160"/>
                    <a:pt x="109" y="163"/>
                    <a:pt x="112" y="165"/>
                  </a:cubicBezTo>
                  <a:cubicBezTo>
                    <a:pt x="111" y="163"/>
                    <a:pt x="113" y="157"/>
                    <a:pt x="111" y="154"/>
                  </a:cubicBezTo>
                  <a:cubicBezTo>
                    <a:pt x="111" y="153"/>
                    <a:pt x="112" y="154"/>
                    <a:pt x="112" y="153"/>
                  </a:cubicBezTo>
                  <a:cubicBezTo>
                    <a:pt x="112" y="139"/>
                    <a:pt x="112" y="122"/>
                    <a:pt x="112" y="108"/>
                  </a:cubicBezTo>
                  <a:cubicBezTo>
                    <a:pt x="113" y="97"/>
                    <a:pt x="112" y="85"/>
                    <a:pt x="112" y="75"/>
                  </a:cubicBezTo>
                  <a:cubicBezTo>
                    <a:pt x="112" y="66"/>
                    <a:pt x="112" y="56"/>
                    <a:pt x="112" y="48"/>
                  </a:cubicBezTo>
                  <a:cubicBezTo>
                    <a:pt x="112" y="40"/>
                    <a:pt x="112" y="32"/>
                    <a:pt x="111" y="24"/>
                  </a:cubicBezTo>
                  <a:cubicBezTo>
                    <a:pt x="111" y="24"/>
                    <a:pt x="111" y="24"/>
                    <a:pt x="111" y="24"/>
                  </a:cubicBezTo>
                  <a:cubicBezTo>
                    <a:pt x="105" y="28"/>
                    <a:pt x="93" y="31"/>
                    <a:pt x="86" y="34"/>
                  </a:cubicBezTo>
                  <a:close/>
                  <a:moveTo>
                    <a:pt x="179" y="170"/>
                  </a:moveTo>
                  <a:cubicBezTo>
                    <a:pt x="186" y="171"/>
                    <a:pt x="192" y="169"/>
                    <a:pt x="194" y="165"/>
                  </a:cubicBezTo>
                  <a:cubicBezTo>
                    <a:pt x="195" y="157"/>
                    <a:pt x="194" y="147"/>
                    <a:pt x="194" y="139"/>
                  </a:cubicBezTo>
                  <a:cubicBezTo>
                    <a:pt x="194" y="120"/>
                    <a:pt x="194" y="103"/>
                    <a:pt x="195" y="87"/>
                  </a:cubicBezTo>
                  <a:cubicBezTo>
                    <a:pt x="196" y="79"/>
                    <a:pt x="195" y="70"/>
                    <a:pt x="195" y="61"/>
                  </a:cubicBezTo>
                  <a:cubicBezTo>
                    <a:pt x="195" y="60"/>
                    <a:pt x="195" y="58"/>
                    <a:pt x="195" y="57"/>
                  </a:cubicBezTo>
                  <a:cubicBezTo>
                    <a:pt x="195" y="55"/>
                    <a:pt x="195" y="54"/>
                    <a:pt x="195" y="52"/>
                  </a:cubicBezTo>
                  <a:cubicBezTo>
                    <a:pt x="195" y="48"/>
                    <a:pt x="197" y="39"/>
                    <a:pt x="194" y="35"/>
                  </a:cubicBezTo>
                  <a:cubicBezTo>
                    <a:pt x="193" y="33"/>
                    <a:pt x="188" y="31"/>
                    <a:pt x="185" y="31"/>
                  </a:cubicBezTo>
                  <a:cubicBezTo>
                    <a:pt x="180" y="30"/>
                    <a:pt x="176" y="31"/>
                    <a:pt x="171" y="30"/>
                  </a:cubicBezTo>
                  <a:cubicBezTo>
                    <a:pt x="166" y="29"/>
                    <a:pt x="161" y="28"/>
                    <a:pt x="158" y="29"/>
                  </a:cubicBezTo>
                  <a:cubicBezTo>
                    <a:pt x="157" y="29"/>
                    <a:pt x="154" y="30"/>
                    <a:pt x="154" y="32"/>
                  </a:cubicBezTo>
                  <a:cubicBezTo>
                    <a:pt x="153" y="32"/>
                    <a:pt x="154" y="33"/>
                    <a:pt x="154" y="34"/>
                  </a:cubicBezTo>
                  <a:cubicBezTo>
                    <a:pt x="154" y="36"/>
                    <a:pt x="154" y="40"/>
                    <a:pt x="154" y="43"/>
                  </a:cubicBezTo>
                  <a:cubicBezTo>
                    <a:pt x="154" y="44"/>
                    <a:pt x="153" y="45"/>
                    <a:pt x="153" y="46"/>
                  </a:cubicBezTo>
                  <a:cubicBezTo>
                    <a:pt x="153" y="50"/>
                    <a:pt x="153" y="54"/>
                    <a:pt x="153" y="57"/>
                  </a:cubicBezTo>
                  <a:cubicBezTo>
                    <a:pt x="153" y="66"/>
                    <a:pt x="155" y="77"/>
                    <a:pt x="155" y="88"/>
                  </a:cubicBezTo>
                  <a:cubicBezTo>
                    <a:pt x="155" y="93"/>
                    <a:pt x="155" y="98"/>
                    <a:pt x="155" y="103"/>
                  </a:cubicBezTo>
                  <a:cubicBezTo>
                    <a:pt x="155" y="108"/>
                    <a:pt x="156" y="113"/>
                    <a:pt x="156" y="118"/>
                  </a:cubicBezTo>
                  <a:cubicBezTo>
                    <a:pt x="156" y="126"/>
                    <a:pt x="156" y="134"/>
                    <a:pt x="156" y="142"/>
                  </a:cubicBezTo>
                  <a:cubicBezTo>
                    <a:pt x="155" y="150"/>
                    <a:pt x="154" y="159"/>
                    <a:pt x="156" y="167"/>
                  </a:cubicBezTo>
                  <a:cubicBezTo>
                    <a:pt x="162" y="167"/>
                    <a:pt x="171" y="169"/>
                    <a:pt x="179" y="170"/>
                  </a:cubicBezTo>
                  <a:close/>
                  <a:moveTo>
                    <a:pt x="114" y="47"/>
                  </a:moveTo>
                  <a:cubicBezTo>
                    <a:pt x="118" y="47"/>
                    <a:pt x="122" y="50"/>
                    <a:pt x="127" y="51"/>
                  </a:cubicBezTo>
                  <a:cubicBezTo>
                    <a:pt x="133" y="52"/>
                    <a:pt x="146" y="53"/>
                    <a:pt x="151" y="49"/>
                  </a:cubicBezTo>
                  <a:cubicBezTo>
                    <a:pt x="150" y="45"/>
                    <a:pt x="150" y="44"/>
                    <a:pt x="151" y="40"/>
                  </a:cubicBezTo>
                  <a:cubicBezTo>
                    <a:pt x="140" y="44"/>
                    <a:pt x="126" y="42"/>
                    <a:pt x="114" y="39"/>
                  </a:cubicBezTo>
                  <a:cubicBezTo>
                    <a:pt x="113" y="42"/>
                    <a:pt x="114" y="44"/>
                    <a:pt x="114" y="47"/>
                  </a:cubicBezTo>
                  <a:close/>
                  <a:moveTo>
                    <a:pt x="94" y="49"/>
                  </a:moveTo>
                  <a:cubicBezTo>
                    <a:pt x="90" y="47"/>
                    <a:pt x="86" y="43"/>
                    <a:pt x="80" y="43"/>
                  </a:cubicBezTo>
                  <a:cubicBezTo>
                    <a:pt x="79" y="44"/>
                    <a:pt x="77" y="45"/>
                    <a:pt x="77" y="47"/>
                  </a:cubicBezTo>
                  <a:cubicBezTo>
                    <a:pt x="84" y="47"/>
                    <a:pt x="88" y="52"/>
                    <a:pt x="94" y="55"/>
                  </a:cubicBezTo>
                  <a:cubicBezTo>
                    <a:pt x="95" y="52"/>
                    <a:pt x="96" y="51"/>
                    <a:pt x="94" y="49"/>
                  </a:cubicBezTo>
                  <a:close/>
                  <a:moveTo>
                    <a:pt x="52" y="50"/>
                  </a:moveTo>
                  <a:cubicBezTo>
                    <a:pt x="43" y="64"/>
                    <a:pt x="36" y="80"/>
                    <a:pt x="28" y="95"/>
                  </a:cubicBezTo>
                  <a:cubicBezTo>
                    <a:pt x="28" y="96"/>
                    <a:pt x="27" y="97"/>
                    <a:pt x="26" y="98"/>
                  </a:cubicBezTo>
                  <a:cubicBezTo>
                    <a:pt x="25" y="100"/>
                    <a:pt x="25" y="103"/>
                    <a:pt x="24" y="105"/>
                  </a:cubicBezTo>
                  <a:cubicBezTo>
                    <a:pt x="21" y="113"/>
                    <a:pt x="15" y="121"/>
                    <a:pt x="12" y="130"/>
                  </a:cubicBezTo>
                  <a:cubicBezTo>
                    <a:pt x="8" y="135"/>
                    <a:pt x="6" y="141"/>
                    <a:pt x="4" y="147"/>
                  </a:cubicBezTo>
                  <a:cubicBezTo>
                    <a:pt x="6" y="150"/>
                    <a:pt x="11" y="151"/>
                    <a:pt x="13" y="152"/>
                  </a:cubicBezTo>
                  <a:cubicBezTo>
                    <a:pt x="14" y="153"/>
                    <a:pt x="15" y="153"/>
                    <a:pt x="15" y="153"/>
                  </a:cubicBezTo>
                  <a:cubicBezTo>
                    <a:pt x="20" y="155"/>
                    <a:pt x="24" y="156"/>
                    <a:pt x="27" y="156"/>
                  </a:cubicBezTo>
                  <a:cubicBezTo>
                    <a:pt x="28" y="155"/>
                    <a:pt x="28" y="154"/>
                    <a:pt x="28" y="152"/>
                  </a:cubicBezTo>
                  <a:cubicBezTo>
                    <a:pt x="28" y="151"/>
                    <a:pt x="29" y="152"/>
                    <a:pt x="30" y="151"/>
                  </a:cubicBezTo>
                  <a:cubicBezTo>
                    <a:pt x="37" y="135"/>
                    <a:pt x="45" y="119"/>
                    <a:pt x="51" y="102"/>
                  </a:cubicBezTo>
                  <a:cubicBezTo>
                    <a:pt x="58" y="85"/>
                    <a:pt x="65" y="65"/>
                    <a:pt x="74" y="50"/>
                  </a:cubicBezTo>
                  <a:cubicBezTo>
                    <a:pt x="73" y="49"/>
                    <a:pt x="72" y="49"/>
                    <a:pt x="72" y="48"/>
                  </a:cubicBezTo>
                  <a:cubicBezTo>
                    <a:pt x="74" y="47"/>
                    <a:pt x="75" y="47"/>
                    <a:pt x="75" y="45"/>
                  </a:cubicBezTo>
                  <a:cubicBezTo>
                    <a:pt x="69" y="44"/>
                    <a:pt x="58" y="46"/>
                    <a:pt x="52" y="50"/>
                  </a:cubicBezTo>
                  <a:close/>
                  <a:moveTo>
                    <a:pt x="222" y="152"/>
                  </a:moveTo>
                  <a:cubicBezTo>
                    <a:pt x="223" y="137"/>
                    <a:pt x="223" y="119"/>
                    <a:pt x="223" y="105"/>
                  </a:cubicBezTo>
                  <a:cubicBezTo>
                    <a:pt x="223" y="100"/>
                    <a:pt x="222" y="96"/>
                    <a:pt x="222" y="93"/>
                  </a:cubicBezTo>
                  <a:cubicBezTo>
                    <a:pt x="222" y="91"/>
                    <a:pt x="222" y="90"/>
                    <a:pt x="222" y="88"/>
                  </a:cubicBezTo>
                  <a:cubicBezTo>
                    <a:pt x="222" y="82"/>
                    <a:pt x="222" y="76"/>
                    <a:pt x="222" y="70"/>
                  </a:cubicBezTo>
                  <a:cubicBezTo>
                    <a:pt x="222" y="65"/>
                    <a:pt x="223" y="53"/>
                    <a:pt x="221" y="51"/>
                  </a:cubicBezTo>
                  <a:cubicBezTo>
                    <a:pt x="220" y="50"/>
                    <a:pt x="211" y="48"/>
                    <a:pt x="208" y="48"/>
                  </a:cubicBezTo>
                  <a:cubicBezTo>
                    <a:pt x="208" y="48"/>
                    <a:pt x="206" y="48"/>
                    <a:pt x="205" y="49"/>
                  </a:cubicBezTo>
                  <a:cubicBezTo>
                    <a:pt x="206" y="53"/>
                    <a:pt x="205" y="58"/>
                    <a:pt x="205" y="63"/>
                  </a:cubicBezTo>
                  <a:cubicBezTo>
                    <a:pt x="205" y="68"/>
                    <a:pt x="205" y="73"/>
                    <a:pt x="205" y="77"/>
                  </a:cubicBezTo>
                  <a:cubicBezTo>
                    <a:pt x="205" y="87"/>
                    <a:pt x="206" y="97"/>
                    <a:pt x="206" y="107"/>
                  </a:cubicBezTo>
                  <a:cubicBezTo>
                    <a:pt x="207" y="128"/>
                    <a:pt x="206" y="149"/>
                    <a:pt x="205" y="169"/>
                  </a:cubicBezTo>
                  <a:cubicBezTo>
                    <a:pt x="209" y="174"/>
                    <a:pt x="217" y="172"/>
                    <a:pt x="221" y="170"/>
                  </a:cubicBezTo>
                  <a:cubicBezTo>
                    <a:pt x="223" y="164"/>
                    <a:pt x="222" y="158"/>
                    <a:pt x="222" y="152"/>
                  </a:cubicBezTo>
                  <a:close/>
                  <a:moveTo>
                    <a:pt x="68" y="115"/>
                  </a:moveTo>
                  <a:cubicBezTo>
                    <a:pt x="68" y="114"/>
                    <a:pt x="69" y="113"/>
                    <a:pt x="70" y="111"/>
                  </a:cubicBezTo>
                  <a:cubicBezTo>
                    <a:pt x="69" y="112"/>
                    <a:pt x="68" y="112"/>
                    <a:pt x="67" y="111"/>
                  </a:cubicBezTo>
                  <a:cubicBezTo>
                    <a:pt x="67" y="107"/>
                    <a:pt x="62" y="108"/>
                    <a:pt x="60" y="105"/>
                  </a:cubicBezTo>
                  <a:cubicBezTo>
                    <a:pt x="60" y="105"/>
                    <a:pt x="60" y="103"/>
                    <a:pt x="62" y="103"/>
                  </a:cubicBezTo>
                  <a:cubicBezTo>
                    <a:pt x="63" y="97"/>
                    <a:pt x="68" y="93"/>
                    <a:pt x="69" y="85"/>
                  </a:cubicBezTo>
                  <a:cubicBezTo>
                    <a:pt x="72" y="82"/>
                    <a:pt x="76" y="87"/>
                    <a:pt x="79" y="88"/>
                  </a:cubicBezTo>
                  <a:cubicBezTo>
                    <a:pt x="80" y="87"/>
                    <a:pt x="81" y="86"/>
                    <a:pt x="81" y="85"/>
                  </a:cubicBezTo>
                  <a:cubicBezTo>
                    <a:pt x="78" y="82"/>
                    <a:pt x="75" y="83"/>
                    <a:pt x="72" y="81"/>
                  </a:cubicBezTo>
                  <a:cubicBezTo>
                    <a:pt x="71" y="76"/>
                    <a:pt x="76" y="76"/>
                    <a:pt x="76" y="71"/>
                  </a:cubicBezTo>
                  <a:cubicBezTo>
                    <a:pt x="78" y="69"/>
                    <a:pt x="79" y="66"/>
                    <a:pt x="80" y="63"/>
                  </a:cubicBezTo>
                  <a:cubicBezTo>
                    <a:pt x="81" y="61"/>
                    <a:pt x="81" y="57"/>
                    <a:pt x="82" y="59"/>
                  </a:cubicBezTo>
                  <a:cubicBezTo>
                    <a:pt x="82" y="58"/>
                    <a:pt x="81" y="58"/>
                    <a:pt x="82" y="58"/>
                  </a:cubicBezTo>
                  <a:cubicBezTo>
                    <a:pt x="86" y="56"/>
                    <a:pt x="89" y="59"/>
                    <a:pt x="92" y="61"/>
                  </a:cubicBezTo>
                  <a:cubicBezTo>
                    <a:pt x="92" y="60"/>
                    <a:pt x="93" y="59"/>
                    <a:pt x="93" y="58"/>
                  </a:cubicBezTo>
                  <a:cubicBezTo>
                    <a:pt x="89" y="53"/>
                    <a:pt x="83" y="50"/>
                    <a:pt x="76" y="49"/>
                  </a:cubicBezTo>
                  <a:cubicBezTo>
                    <a:pt x="76" y="51"/>
                    <a:pt x="74" y="52"/>
                    <a:pt x="75" y="53"/>
                  </a:cubicBezTo>
                  <a:cubicBezTo>
                    <a:pt x="77" y="54"/>
                    <a:pt x="82" y="57"/>
                    <a:pt x="78" y="60"/>
                  </a:cubicBezTo>
                  <a:cubicBezTo>
                    <a:pt x="78" y="61"/>
                    <a:pt x="77" y="62"/>
                    <a:pt x="77" y="63"/>
                  </a:cubicBezTo>
                  <a:cubicBezTo>
                    <a:pt x="75" y="67"/>
                    <a:pt x="73" y="71"/>
                    <a:pt x="72" y="74"/>
                  </a:cubicBezTo>
                  <a:cubicBezTo>
                    <a:pt x="71" y="76"/>
                    <a:pt x="71" y="79"/>
                    <a:pt x="69" y="80"/>
                  </a:cubicBezTo>
                  <a:cubicBezTo>
                    <a:pt x="68" y="79"/>
                    <a:pt x="67" y="78"/>
                    <a:pt x="66" y="77"/>
                  </a:cubicBezTo>
                  <a:cubicBezTo>
                    <a:pt x="65" y="78"/>
                    <a:pt x="64" y="78"/>
                    <a:pt x="63" y="78"/>
                  </a:cubicBezTo>
                  <a:cubicBezTo>
                    <a:pt x="62" y="79"/>
                    <a:pt x="62" y="80"/>
                    <a:pt x="62" y="82"/>
                  </a:cubicBezTo>
                  <a:cubicBezTo>
                    <a:pt x="63" y="83"/>
                    <a:pt x="66" y="84"/>
                    <a:pt x="66" y="86"/>
                  </a:cubicBezTo>
                  <a:cubicBezTo>
                    <a:pt x="66" y="87"/>
                    <a:pt x="64" y="88"/>
                    <a:pt x="63" y="90"/>
                  </a:cubicBezTo>
                  <a:cubicBezTo>
                    <a:pt x="63" y="91"/>
                    <a:pt x="63" y="92"/>
                    <a:pt x="63" y="93"/>
                  </a:cubicBezTo>
                  <a:cubicBezTo>
                    <a:pt x="61" y="97"/>
                    <a:pt x="59" y="102"/>
                    <a:pt x="58" y="105"/>
                  </a:cubicBezTo>
                  <a:cubicBezTo>
                    <a:pt x="57" y="105"/>
                    <a:pt x="57" y="105"/>
                    <a:pt x="56" y="105"/>
                  </a:cubicBezTo>
                  <a:cubicBezTo>
                    <a:pt x="55" y="105"/>
                    <a:pt x="55" y="104"/>
                    <a:pt x="53" y="103"/>
                  </a:cubicBezTo>
                  <a:cubicBezTo>
                    <a:pt x="52" y="105"/>
                    <a:pt x="52" y="107"/>
                    <a:pt x="51" y="108"/>
                  </a:cubicBezTo>
                  <a:cubicBezTo>
                    <a:pt x="53" y="109"/>
                    <a:pt x="55" y="110"/>
                    <a:pt x="55" y="112"/>
                  </a:cubicBezTo>
                  <a:cubicBezTo>
                    <a:pt x="51" y="117"/>
                    <a:pt x="48" y="125"/>
                    <a:pt x="48" y="131"/>
                  </a:cubicBezTo>
                  <a:cubicBezTo>
                    <a:pt x="47" y="132"/>
                    <a:pt x="46" y="132"/>
                    <a:pt x="45" y="133"/>
                  </a:cubicBezTo>
                  <a:cubicBezTo>
                    <a:pt x="44" y="132"/>
                    <a:pt x="43" y="130"/>
                    <a:pt x="42" y="130"/>
                  </a:cubicBezTo>
                  <a:cubicBezTo>
                    <a:pt x="41" y="133"/>
                    <a:pt x="39" y="135"/>
                    <a:pt x="39" y="138"/>
                  </a:cubicBezTo>
                  <a:cubicBezTo>
                    <a:pt x="45" y="136"/>
                    <a:pt x="50" y="141"/>
                    <a:pt x="55" y="143"/>
                  </a:cubicBezTo>
                  <a:cubicBezTo>
                    <a:pt x="56" y="142"/>
                    <a:pt x="57" y="141"/>
                    <a:pt x="57" y="140"/>
                  </a:cubicBezTo>
                  <a:cubicBezTo>
                    <a:pt x="55" y="137"/>
                    <a:pt x="52" y="135"/>
                    <a:pt x="49" y="134"/>
                  </a:cubicBezTo>
                  <a:cubicBezTo>
                    <a:pt x="49" y="134"/>
                    <a:pt x="49" y="133"/>
                    <a:pt x="49" y="133"/>
                  </a:cubicBezTo>
                  <a:cubicBezTo>
                    <a:pt x="49" y="132"/>
                    <a:pt x="49" y="131"/>
                    <a:pt x="50" y="131"/>
                  </a:cubicBezTo>
                  <a:cubicBezTo>
                    <a:pt x="50" y="130"/>
                    <a:pt x="50" y="130"/>
                    <a:pt x="50" y="129"/>
                  </a:cubicBezTo>
                  <a:cubicBezTo>
                    <a:pt x="54" y="126"/>
                    <a:pt x="54" y="120"/>
                    <a:pt x="58" y="117"/>
                  </a:cubicBezTo>
                  <a:cubicBezTo>
                    <a:pt x="58" y="114"/>
                    <a:pt x="58" y="112"/>
                    <a:pt x="60" y="111"/>
                  </a:cubicBezTo>
                  <a:cubicBezTo>
                    <a:pt x="63" y="112"/>
                    <a:pt x="65" y="114"/>
                    <a:pt x="68" y="115"/>
                  </a:cubicBezTo>
                  <a:close/>
                  <a:moveTo>
                    <a:pt x="140" y="54"/>
                  </a:moveTo>
                  <a:cubicBezTo>
                    <a:pt x="131" y="55"/>
                    <a:pt x="122" y="52"/>
                    <a:pt x="114" y="50"/>
                  </a:cubicBezTo>
                  <a:cubicBezTo>
                    <a:pt x="114" y="50"/>
                    <a:pt x="114" y="51"/>
                    <a:pt x="114" y="51"/>
                  </a:cubicBezTo>
                  <a:cubicBezTo>
                    <a:pt x="115" y="82"/>
                    <a:pt x="113" y="115"/>
                    <a:pt x="114" y="142"/>
                  </a:cubicBezTo>
                  <a:cubicBezTo>
                    <a:pt x="115" y="141"/>
                    <a:pt x="117" y="142"/>
                    <a:pt x="117" y="142"/>
                  </a:cubicBezTo>
                  <a:cubicBezTo>
                    <a:pt x="119" y="141"/>
                    <a:pt x="119" y="142"/>
                    <a:pt x="121" y="143"/>
                  </a:cubicBezTo>
                  <a:cubicBezTo>
                    <a:pt x="122" y="143"/>
                    <a:pt x="123" y="142"/>
                    <a:pt x="124" y="143"/>
                  </a:cubicBezTo>
                  <a:cubicBezTo>
                    <a:pt x="125" y="143"/>
                    <a:pt x="126" y="143"/>
                    <a:pt x="126" y="143"/>
                  </a:cubicBezTo>
                  <a:cubicBezTo>
                    <a:pt x="135" y="145"/>
                    <a:pt x="145" y="144"/>
                    <a:pt x="153" y="143"/>
                  </a:cubicBezTo>
                  <a:cubicBezTo>
                    <a:pt x="153" y="132"/>
                    <a:pt x="154" y="121"/>
                    <a:pt x="153" y="110"/>
                  </a:cubicBezTo>
                  <a:cubicBezTo>
                    <a:pt x="152" y="101"/>
                    <a:pt x="153" y="91"/>
                    <a:pt x="152" y="82"/>
                  </a:cubicBezTo>
                  <a:cubicBezTo>
                    <a:pt x="152" y="73"/>
                    <a:pt x="150" y="62"/>
                    <a:pt x="151" y="53"/>
                  </a:cubicBezTo>
                  <a:cubicBezTo>
                    <a:pt x="147" y="52"/>
                    <a:pt x="144" y="54"/>
                    <a:pt x="140" y="54"/>
                  </a:cubicBezTo>
                  <a:close/>
                  <a:moveTo>
                    <a:pt x="197" y="51"/>
                  </a:moveTo>
                  <a:cubicBezTo>
                    <a:pt x="197" y="57"/>
                    <a:pt x="198" y="59"/>
                    <a:pt x="197" y="62"/>
                  </a:cubicBezTo>
                  <a:cubicBezTo>
                    <a:pt x="198" y="70"/>
                    <a:pt x="199" y="78"/>
                    <a:pt x="198" y="86"/>
                  </a:cubicBezTo>
                  <a:cubicBezTo>
                    <a:pt x="196" y="112"/>
                    <a:pt x="197" y="141"/>
                    <a:pt x="198" y="165"/>
                  </a:cubicBezTo>
                  <a:cubicBezTo>
                    <a:pt x="199" y="166"/>
                    <a:pt x="201" y="168"/>
                    <a:pt x="202" y="167"/>
                  </a:cubicBezTo>
                  <a:cubicBezTo>
                    <a:pt x="205" y="146"/>
                    <a:pt x="204" y="126"/>
                    <a:pt x="204" y="105"/>
                  </a:cubicBezTo>
                  <a:cubicBezTo>
                    <a:pt x="204" y="98"/>
                    <a:pt x="203" y="92"/>
                    <a:pt x="202" y="85"/>
                  </a:cubicBezTo>
                  <a:cubicBezTo>
                    <a:pt x="202" y="74"/>
                    <a:pt x="203" y="62"/>
                    <a:pt x="203" y="51"/>
                  </a:cubicBezTo>
                  <a:cubicBezTo>
                    <a:pt x="200" y="51"/>
                    <a:pt x="199" y="52"/>
                    <a:pt x="198" y="51"/>
                  </a:cubicBezTo>
                  <a:cubicBezTo>
                    <a:pt x="198" y="51"/>
                    <a:pt x="197" y="51"/>
                    <a:pt x="197" y="51"/>
                  </a:cubicBezTo>
                  <a:close/>
                  <a:moveTo>
                    <a:pt x="279" y="76"/>
                  </a:moveTo>
                  <a:cubicBezTo>
                    <a:pt x="284" y="75"/>
                    <a:pt x="291" y="72"/>
                    <a:pt x="294" y="68"/>
                  </a:cubicBezTo>
                  <a:cubicBezTo>
                    <a:pt x="296" y="65"/>
                    <a:pt x="293" y="62"/>
                    <a:pt x="292" y="60"/>
                  </a:cubicBezTo>
                  <a:cubicBezTo>
                    <a:pt x="291" y="58"/>
                    <a:pt x="290" y="55"/>
                    <a:pt x="288" y="54"/>
                  </a:cubicBezTo>
                  <a:cubicBezTo>
                    <a:pt x="287" y="54"/>
                    <a:pt x="284" y="54"/>
                    <a:pt x="281" y="54"/>
                  </a:cubicBezTo>
                  <a:cubicBezTo>
                    <a:pt x="279" y="55"/>
                    <a:pt x="276" y="55"/>
                    <a:pt x="275" y="55"/>
                  </a:cubicBezTo>
                  <a:cubicBezTo>
                    <a:pt x="272" y="56"/>
                    <a:pt x="269" y="59"/>
                    <a:pt x="267" y="60"/>
                  </a:cubicBezTo>
                  <a:cubicBezTo>
                    <a:pt x="268" y="61"/>
                    <a:pt x="266" y="62"/>
                    <a:pt x="267" y="63"/>
                  </a:cubicBezTo>
                  <a:cubicBezTo>
                    <a:pt x="266" y="63"/>
                    <a:pt x="265" y="63"/>
                    <a:pt x="265" y="64"/>
                  </a:cubicBezTo>
                  <a:cubicBezTo>
                    <a:pt x="265" y="69"/>
                    <a:pt x="268" y="73"/>
                    <a:pt x="270" y="77"/>
                  </a:cubicBezTo>
                  <a:cubicBezTo>
                    <a:pt x="273" y="76"/>
                    <a:pt x="275" y="76"/>
                    <a:pt x="279" y="76"/>
                  </a:cubicBezTo>
                  <a:close/>
                  <a:moveTo>
                    <a:pt x="73" y="56"/>
                  </a:moveTo>
                  <a:cubicBezTo>
                    <a:pt x="70" y="62"/>
                    <a:pt x="67" y="68"/>
                    <a:pt x="64" y="75"/>
                  </a:cubicBezTo>
                  <a:cubicBezTo>
                    <a:pt x="66" y="74"/>
                    <a:pt x="66" y="76"/>
                    <a:pt x="68" y="76"/>
                  </a:cubicBezTo>
                  <a:cubicBezTo>
                    <a:pt x="71" y="70"/>
                    <a:pt x="74" y="63"/>
                    <a:pt x="76" y="57"/>
                  </a:cubicBezTo>
                  <a:cubicBezTo>
                    <a:pt x="76" y="56"/>
                    <a:pt x="75" y="55"/>
                    <a:pt x="73" y="56"/>
                  </a:cubicBezTo>
                  <a:close/>
                  <a:moveTo>
                    <a:pt x="85" y="61"/>
                  </a:moveTo>
                  <a:cubicBezTo>
                    <a:pt x="83" y="63"/>
                    <a:pt x="82" y="66"/>
                    <a:pt x="80" y="70"/>
                  </a:cubicBezTo>
                  <a:cubicBezTo>
                    <a:pt x="79" y="73"/>
                    <a:pt x="76" y="76"/>
                    <a:pt x="76" y="78"/>
                  </a:cubicBezTo>
                  <a:cubicBezTo>
                    <a:pt x="77" y="81"/>
                    <a:pt x="80" y="81"/>
                    <a:pt x="81" y="83"/>
                  </a:cubicBezTo>
                  <a:cubicBezTo>
                    <a:pt x="86" y="77"/>
                    <a:pt x="88" y="70"/>
                    <a:pt x="91" y="64"/>
                  </a:cubicBezTo>
                  <a:cubicBezTo>
                    <a:pt x="89" y="62"/>
                    <a:pt x="87" y="61"/>
                    <a:pt x="85" y="61"/>
                  </a:cubicBezTo>
                  <a:close/>
                  <a:moveTo>
                    <a:pt x="93" y="64"/>
                  </a:moveTo>
                  <a:cubicBezTo>
                    <a:pt x="91" y="70"/>
                    <a:pt x="86" y="77"/>
                    <a:pt x="84" y="83"/>
                  </a:cubicBezTo>
                  <a:cubicBezTo>
                    <a:pt x="83" y="89"/>
                    <a:pt x="84" y="98"/>
                    <a:pt x="85" y="105"/>
                  </a:cubicBezTo>
                  <a:cubicBezTo>
                    <a:pt x="85" y="111"/>
                    <a:pt x="84" y="117"/>
                    <a:pt x="84" y="123"/>
                  </a:cubicBezTo>
                  <a:cubicBezTo>
                    <a:pt x="85" y="135"/>
                    <a:pt x="85" y="150"/>
                    <a:pt x="85" y="163"/>
                  </a:cubicBezTo>
                  <a:cubicBezTo>
                    <a:pt x="85" y="164"/>
                    <a:pt x="87" y="165"/>
                    <a:pt x="86" y="167"/>
                  </a:cubicBezTo>
                  <a:cubicBezTo>
                    <a:pt x="93" y="170"/>
                    <a:pt x="101" y="169"/>
                    <a:pt x="107" y="167"/>
                  </a:cubicBezTo>
                  <a:cubicBezTo>
                    <a:pt x="109" y="159"/>
                    <a:pt x="108" y="152"/>
                    <a:pt x="108" y="144"/>
                  </a:cubicBezTo>
                  <a:cubicBezTo>
                    <a:pt x="108" y="132"/>
                    <a:pt x="109" y="119"/>
                    <a:pt x="109" y="105"/>
                  </a:cubicBezTo>
                  <a:cubicBezTo>
                    <a:pt x="109" y="101"/>
                    <a:pt x="109" y="96"/>
                    <a:pt x="109" y="93"/>
                  </a:cubicBezTo>
                  <a:cubicBezTo>
                    <a:pt x="109" y="92"/>
                    <a:pt x="108" y="91"/>
                    <a:pt x="108" y="90"/>
                  </a:cubicBezTo>
                  <a:cubicBezTo>
                    <a:pt x="108" y="87"/>
                    <a:pt x="109" y="84"/>
                    <a:pt x="108" y="81"/>
                  </a:cubicBezTo>
                  <a:cubicBezTo>
                    <a:pt x="108" y="75"/>
                    <a:pt x="106" y="70"/>
                    <a:pt x="106" y="64"/>
                  </a:cubicBezTo>
                  <a:cubicBezTo>
                    <a:pt x="102" y="62"/>
                    <a:pt x="97" y="62"/>
                    <a:pt x="93" y="64"/>
                  </a:cubicBezTo>
                  <a:close/>
                  <a:moveTo>
                    <a:pt x="271" y="79"/>
                  </a:moveTo>
                  <a:cubicBezTo>
                    <a:pt x="271" y="82"/>
                    <a:pt x="272" y="83"/>
                    <a:pt x="273" y="84"/>
                  </a:cubicBezTo>
                  <a:cubicBezTo>
                    <a:pt x="274" y="84"/>
                    <a:pt x="274" y="83"/>
                    <a:pt x="276" y="83"/>
                  </a:cubicBezTo>
                  <a:cubicBezTo>
                    <a:pt x="285" y="87"/>
                    <a:pt x="306" y="80"/>
                    <a:pt x="296" y="69"/>
                  </a:cubicBezTo>
                  <a:cubicBezTo>
                    <a:pt x="292" y="77"/>
                    <a:pt x="281" y="78"/>
                    <a:pt x="271" y="79"/>
                  </a:cubicBezTo>
                  <a:close/>
                  <a:moveTo>
                    <a:pt x="265" y="96"/>
                  </a:moveTo>
                  <a:cubicBezTo>
                    <a:pt x="265" y="98"/>
                    <a:pt x="265" y="100"/>
                    <a:pt x="265" y="103"/>
                  </a:cubicBezTo>
                  <a:cubicBezTo>
                    <a:pt x="265" y="107"/>
                    <a:pt x="265" y="112"/>
                    <a:pt x="265" y="118"/>
                  </a:cubicBezTo>
                  <a:cubicBezTo>
                    <a:pt x="265" y="121"/>
                    <a:pt x="265" y="125"/>
                    <a:pt x="266" y="127"/>
                  </a:cubicBezTo>
                  <a:cubicBezTo>
                    <a:pt x="266" y="128"/>
                    <a:pt x="268" y="130"/>
                    <a:pt x="269" y="132"/>
                  </a:cubicBezTo>
                  <a:cubicBezTo>
                    <a:pt x="272" y="136"/>
                    <a:pt x="274" y="141"/>
                    <a:pt x="276" y="147"/>
                  </a:cubicBezTo>
                  <a:cubicBezTo>
                    <a:pt x="278" y="151"/>
                    <a:pt x="281" y="160"/>
                    <a:pt x="284" y="163"/>
                  </a:cubicBezTo>
                  <a:cubicBezTo>
                    <a:pt x="285" y="164"/>
                    <a:pt x="289" y="165"/>
                    <a:pt x="291" y="166"/>
                  </a:cubicBezTo>
                  <a:cubicBezTo>
                    <a:pt x="296" y="168"/>
                    <a:pt x="302" y="168"/>
                    <a:pt x="306" y="169"/>
                  </a:cubicBezTo>
                  <a:cubicBezTo>
                    <a:pt x="304" y="166"/>
                    <a:pt x="303" y="162"/>
                    <a:pt x="302" y="159"/>
                  </a:cubicBezTo>
                  <a:cubicBezTo>
                    <a:pt x="301" y="156"/>
                    <a:pt x="299" y="153"/>
                    <a:pt x="298" y="151"/>
                  </a:cubicBezTo>
                  <a:cubicBezTo>
                    <a:pt x="298" y="150"/>
                    <a:pt x="298" y="148"/>
                    <a:pt x="298" y="147"/>
                  </a:cubicBezTo>
                  <a:cubicBezTo>
                    <a:pt x="296" y="141"/>
                    <a:pt x="292" y="135"/>
                    <a:pt x="290" y="128"/>
                  </a:cubicBezTo>
                  <a:cubicBezTo>
                    <a:pt x="287" y="122"/>
                    <a:pt x="285" y="115"/>
                    <a:pt x="282" y="109"/>
                  </a:cubicBezTo>
                  <a:cubicBezTo>
                    <a:pt x="276" y="97"/>
                    <a:pt x="271" y="84"/>
                    <a:pt x="265" y="73"/>
                  </a:cubicBezTo>
                  <a:cubicBezTo>
                    <a:pt x="265" y="72"/>
                    <a:pt x="265" y="72"/>
                    <a:pt x="265" y="73"/>
                  </a:cubicBezTo>
                  <a:cubicBezTo>
                    <a:pt x="264" y="79"/>
                    <a:pt x="265" y="87"/>
                    <a:pt x="265" y="96"/>
                  </a:cubicBezTo>
                  <a:close/>
                  <a:moveTo>
                    <a:pt x="274" y="87"/>
                  </a:moveTo>
                  <a:cubicBezTo>
                    <a:pt x="276" y="89"/>
                    <a:pt x="276" y="92"/>
                    <a:pt x="278" y="94"/>
                  </a:cubicBezTo>
                  <a:cubicBezTo>
                    <a:pt x="278" y="93"/>
                    <a:pt x="278" y="93"/>
                    <a:pt x="278" y="93"/>
                  </a:cubicBezTo>
                  <a:cubicBezTo>
                    <a:pt x="280" y="93"/>
                    <a:pt x="283" y="93"/>
                    <a:pt x="285" y="93"/>
                  </a:cubicBezTo>
                  <a:cubicBezTo>
                    <a:pt x="291" y="93"/>
                    <a:pt x="299" y="87"/>
                    <a:pt x="301" y="83"/>
                  </a:cubicBezTo>
                  <a:cubicBezTo>
                    <a:pt x="302" y="81"/>
                    <a:pt x="302" y="79"/>
                    <a:pt x="300" y="78"/>
                  </a:cubicBezTo>
                  <a:cubicBezTo>
                    <a:pt x="295" y="87"/>
                    <a:pt x="283" y="86"/>
                    <a:pt x="274" y="87"/>
                  </a:cubicBezTo>
                  <a:close/>
                  <a:moveTo>
                    <a:pt x="278" y="96"/>
                  </a:moveTo>
                  <a:cubicBezTo>
                    <a:pt x="279" y="96"/>
                    <a:pt x="279" y="97"/>
                    <a:pt x="279" y="98"/>
                  </a:cubicBezTo>
                  <a:cubicBezTo>
                    <a:pt x="283" y="98"/>
                    <a:pt x="287" y="99"/>
                    <a:pt x="290" y="98"/>
                  </a:cubicBezTo>
                  <a:cubicBezTo>
                    <a:pt x="297" y="98"/>
                    <a:pt x="302" y="92"/>
                    <a:pt x="305" y="87"/>
                  </a:cubicBezTo>
                  <a:cubicBezTo>
                    <a:pt x="304" y="86"/>
                    <a:pt x="304" y="84"/>
                    <a:pt x="303" y="84"/>
                  </a:cubicBezTo>
                  <a:cubicBezTo>
                    <a:pt x="298" y="92"/>
                    <a:pt x="289" y="97"/>
                    <a:pt x="278" y="96"/>
                  </a:cubicBezTo>
                  <a:close/>
                  <a:moveTo>
                    <a:pt x="54" y="102"/>
                  </a:moveTo>
                  <a:cubicBezTo>
                    <a:pt x="55" y="102"/>
                    <a:pt x="56" y="103"/>
                    <a:pt x="57" y="102"/>
                  </a:cubicBezTo>
                  <a:cubicBezTo>
                    <a:pt x="57" y="100"/>
                    <a:pt x="60" y="96"/>
                    <a:pt x="61" y="92"/>
                  </a:cubicBezTo>
                  <a:cubicBezTo>
                    <a:pt x="62" y="90"/>
                    <a:pt x="65" y="84"/>
                    <a:pt x="60" y="84"/>
                  </a:cubicBezTo>
                  <a:cubicBezTo>
                    <a:pt x="59" y="91"/>
                    <a:pt x="56" y="95"/>
                    <a:pt x="54" y="102"/>
                  </a:cubicBezTo>
                  <a:close/>
                  <a:moveTo>
                    <a:pt x="72" y="88"/>
                  </a:moveTo>
                  <a:cubicBezTo>
                    <a:pt x="69" y="92"/>
                    <a:pt x="66" y="99"/>
                    <a:pt x="64" y="105"/>
                  </a:cubicBezTo>
                  <a:cubicBezTo>
                    <a:pt x="66" y="106"/>
                    <a:pt x="68" y="108"/>
                    <a:pt x="70" y="110"/>
                  </a:cubicBezTo>
                  <a:cubicBezTo>
                    <a:pt x="73" y="104"/>
                    <a:pt x="76" y="98"/>
                    <a:pt x="78" y="91"/>
                  </a:cubicBezTo>
                  <a:cubicBezTo>
                    <a:pt x="77" y="89"/>
                    <a:pt x="74" y="88"/>
                    <a:pt x="72" y="88"/>
                  </a:cubicBezTo>
                  <a:close/>
                  <a:moveTo>
                    <a:pt x="79" y="94"/>
                  </a:moveTo>
                  <a:cubicBezTo>
                    <a:pt x="79" y="95"/>
                    <a:pt x="79" y="96"/>
                    <a:pt x="79" y="97"/>
                  </a:cubicBezTo>
                  <a:cubicBezTo>
                    <a:pt x="77" y="101"/>
                    <a:pt x="74" y="105"/>
                    <a:pt x="73" y="109"/>
                  </a:cubicBezTo>
                  <a:cubicBezTo>
                    <a:pt x="72" y="113"/>
                    <a:pt x="72" y="118"/>
                    <a:pt x="71" y="123"/>
                  </a:cubicBezTo>
                  <a:cubicBezTo>
                    <a:pt x="71" y="135"/>
                    <a:pt x="72" y="143"/>
                    <a:pt x="70" y="154"/>
                  </a:cubicBezTo>
                  <a:cubicBezTo>
                    <a:pt x="74" y="157"/>
                    <a:pt x="78" y="160"/>
                    <a:pt x="82" y="163"/>
                  </a:cubicBezTo>
                  <a:cubicBezTo>
                    <a:pt x="83" y="155"/>
                    <a:pt x="83" y="148"/>
                    <a:pt x="83" y="139"/>
                  </a:cubicBezTo>
                  <a:cubicBezTo>
                    <a:pt x="83" y="131"/>
                    <a:pt x="82" y="123"/>
                    <a:pt x="82" y="117"/>
                  </a:cubicBezTo>
                  <a:cubicBezTo>
                    <a:pt x="82" y="109"/>
                    <a:pt x="83" y="97"/>
                    <a:pt x="82" y="89"/>
                  </a:cubicBezTo>
                  <a:cubicBezTo>
                    <a:pt x="81" y="91"/>
                    <a:pt x="80" y="92"/>
                    <a:pt x="79" y="94"/>
                  </a:cubicBezTo>
                  <a:close/>
                  <a:moveTo>
                    <a:pt x="280" y="100"/>
                  </a:moveTo>
                  <a:cubicBezTo>
                    <a:pt x="285" y="111"/>
                    <a:pt x="290" y="124"/>
                    <a:pt x="295" y="136"/>
                  </a:cubicBezTo>
                  <a:cubicBezTo>
                    <a:pt x="305" y="137"/>
                    <a:pt x="318" y="131"/>
                    <a:pt x="322" y="122"/>
                  </a:cubicBezTo>
                  <a:cubicBezTo>
                    <a:pt x="317" y="111"/>
                    <a:pt x="312" y="100"/>
                    <a:pt x="306" y="90"/>
                  </a:cubicBezTo>
                  <a:cubicBezTo>
                    <a:pt x="302" y="97"/>
                    <a:pt x="291" y="104"/>
                    <a:pt x="280" y="100"/>
                  </a:cubicBezTo>
                  <a:close/>
                  <a:moveTo>
                    <a:pt x="43" y="128"/>
                  </a:moveTo>
                  <a:cubicBezTo>
                    <a:pt x="44" y="129"/>
                    <a:pt x="44" y="129"/>
                    <a:pt x="45" y="129"/>
                  </a:cubicBezTo>
                  <a:cubicBezTo>
                    <a:pt x="47" y="123"/>
                    <a:pt x="50" y="117"/>
                    <a:pt x="52" y="111"/>
                  </a:cubicBezTo>
                  <a:cubicBezTo>
                    <a:pt x="51" y="112"/>
                    <a:pt x="51" y="111"/>
                    <a:pt x="50" y="111"/>
                  </a:cubicBezTo>
                  <a:cubicBezTo>
                    <a:pt x="48" y="117"/>
                    <a:pt x="45" y="122"/>
                    <a:pt x="43" y="128"/>
                  </a:cubicBezTo>
                  <a:close/>
                  <a:moveTo>
                    <a:pt x="62" y="115"/>
                  </a:moveTo>
                  <a:cubicBezTo>
                    <a:pt x="59" y="116"/>
                    <a:pt x="58" y="121"/>
                    <a:pt x="57" y="124"/>
                  </a:cubicBezTo>
                  <a:cubicBezTo>
                    <a:pt x="56" y="126"/>
                    <a:pt x="53" y="129"/>
                    <a:pt x="52" y="133"/>
                  </a:cubicBezTo>
                  <a:cubicBezTo>
                    <a:pt x="54" y="134"/>
                    <a:pt x="57" y="136"/>
                    <a:pt x="58" y="138"/>
                  </a:cubicBezTo>
                  <a:cubicBezTo>
                    <a:pt x="61" y="132"/>
                    <a:pt x="64" y="125"/>
                    <a:pt x="66" y="118"/>
                  </a:cubicBezTo>
                  <a:cubicBezTo>
                    <a:pt x="65" y="117"/>
                    <a:pt x="64" y="116"/>
                    <a:pt x="62" y="115"/>
                  </a:cubicBezTo>
                  <a:close/>
                  <a:moveTo>
                    <a:pt x="297" y="139"/>
                  </a:moveTo>
                  <a:cubicBezTo>
                    <a:pt x="297" y="140"/>
                    <a:pt x="297" y="141"/>
                    <a:pt x="298" y="142"/>
                  </a:cubicBezTo>
                  <a:cubicBezTo>
                    <a:pt x="298" y="141"/>
                    <a:pt x="298" y="141"/>
                    <a:pt x="299" y="140"/>
                  </a:cubicBezTo>
                  <a:cubicBezTo>
                    <a:pt x="302" y="141"/>
                    <a:pt x="306" y="140"/>
                    <a:pt x="308" y="140"/>
                  </a:cubicBezTo>
                  <a:cubicBezTo>
                    <a:pt x="314" y="139"/>
                    <a:pt x="320" y="135"/>
                    <a:pt x="323" y="132"/>
                  </a:cubicBezTo>
                  <a:cubicBezTo>
                    <a:pt x="324" y="130"/>
                    <a:pt x="326" y="127"/>
                    <a:pt x="323" y="125"/>
                  </a:cubicBezTo>
                  <a:cubicBezTo>
                    <a:pt x="317" y="134"/>
                    <a:pt x="308" y="138"/>
                    <a:pt x="297" y="139"/>
                  </a:cubicBezTo>
                  <a:close/>
                  <a:moveTo>
                    <a:pt x="326" y="131"/>
                  </a:moveTo>
                  <a:cubicBezTo>
                    <a:pt x="321" y="139"/>
                    <a:pt x="310" y="145"/>
                    <a:pt x="298" y="142"/>
                  </a:cubicBezTo>
                  <a:cubicBezTo>
                    <a:pt x="299" y="146"/>
                    <a:pt x="301" y="150"/>
                    <a:pt x="306" y="148"/>
                  </a:cubicBezTo>
                  <a:cubicBezTo>
                    <a:pt x="316" y="150"/>
                    <a:pt x="327" y="146"/>
                    <a:pt x="330" y="137"/>
                  </a:cubicBezTo>
                  <a:cubicBezTo>
                    <a:pt x="328" y="135"/>
                    <a:pt x="328" y="132"/>
                    <a:pt x="326" y="131"/>
                  </a:cubicBezTo>
                  <a:close/>
                  <a:moveTo>
                    <a:pt x="37" y="140"/>
                  </a:moveTo>
                  <a:cubicBezTo>
                    <a:pt x="36" y="142"/>
                    <a:pt x="35" y="145"/>
                    <a:pt x="34" y="147"/>
                  </a:cubicBezTo>
                  <a:cubicBezTo>
                    <a:pt x="38" y="148"/>
                    <a:pt x="41" y="147"/>
                    <a:pt x="45" y="149"/>
                  </a:cubicBezTo>
                  <a:cubicBezTo>
                    <a:pt x="47" y="150"/>
                    <a:pt x="49" y="153"/>
                    <a:pt x="51" y="154"/>
                  </a:cubicBezTo>
                  <a:cubicBezTo>
                    <a:pt x="52" y="151"/>
                    <a:pt x="53" y="150"/>
                    <a:pt x="54" y="147"/>
                  </a:cubicBezTo>
                  <a:cubicBezTo>
                    <a:pt x="50" y="143"/>
                    <a:pt x="44" y="140"/>
                    <a:pt x="37" y="140"/>
                  </a:cubicBezTo>
                  <a:close/>
                  <a:moveTo>
                    <a:pt x="313" y="160"/>
                  </a:moveTo>
                  <a:cubicBezTo>
                    <a:pt x="320" y="161"/>
                    <a:pt x="328" y="157"/>
                    <a:pt x="332" y="153"/>
                  </a:cubicBezTo>
                  <a:cubicBezTo>
                    <a:pt x="335" y="149"/>
                    <a:pt x="334" y="145"/>
                    <a:pt x="332" y="141"/>
                  </a:cubicBezTo>
                  <a:cubicBezTo>
                    <a:pt x="332" y="141"/>
                    <a:pt x="331" y="141"/>
                    <a:pt x="331" y="141"/>
                  </a:cubicBezTo>
                  <a:cubicBezTo>
                    <a:pt x="326" y="150"/>
                    <a:pt x="312" y="151"/>
                    <a:pt x="302" y="151"/>
                  </a:cubicBezTo>
                  <a:cubicBezTo>
                    <a:pt x="303" y="154"/>
                    <a:pt x="304" y="157"/>
                    <a:pt x="306" y="159"/>
                  </a:cubicBezTo>
                  <a:cubicBezTo>
                    <a:pt x="308" y="159"/>
                    <a:pt x="311" y="160"/>
                    <a:pt x="313" y="160"/>
                  </a:cubicBezTo>
                  <a:close/>
                  <a:moveTo>
                    <a:pt x="114" y="154"/>
                  </a:moveTo>
                  <a:cubicBezTo>
                    <a:pt x="125" y="157"/>
                    <a:pt x="139" y="158"/>
                    <a:pt x="153" y="156"/>
                  </a:cubicBezTo>
                  <a:cubicBezTo>
                    <a:pt x="153" y="152"/>
                    <a:pt x="153" y="149"/>
                    <a:pt x="153" y="145"/>
                  </a:cubicBezTo>
                  <a:cubicBezTo>
                    <a:pt x="139" y="147"/>
                    <a:pt x="124" y="147"/>
                    <a:pt x="115" y="144"/>
                  </a:cubicBezTo>
                  <a:cubicBezTo>
                    <a:pt x="114" y="147"/>
                    <a:pt x="114" y="150"/>
                    <a:pt x="114" y="154"/>
                  </a:cubicBezTo>
                  <a:close/>
                  <a:moveTo>
                    <a:pt x="32" y="153"/>
                  </a:moveTo>
                  <a:cubicBezTo>
                    <a:pt x="40" y="153"/>
                    <a:pt x="44" y="158"/>
                    <a:pt x="49" y="160"/>
                  </a:cubicBezTo>
                  <a:cubicBezTo>
                    <a:pt x="49" y="159"/>
                    <a:pt x="50" y="158"/>
                    <a:pt x="50" y="157"/>
                  </a:cubicBezTo>
                  <a:cubicBezTo>
                    <a:pt x="47" y="152"/>
                    <a:pt x="41" y="150"/>
                    <a:pt x="34" y="149"/>
                  </a:cubicBezTo>
                  <a:cubicBezTo>
                    <a:pt x="34" y="149"/>
                    <a:pt x="33" y="149"/>
                    <a:pt x="33" y="149"/>
                  </a:cubicBezTo>
                  <a:cubicBezTo>
                    <a:pt x="33" y="150"/>
                    <a:pt x="32" y="151"/>
                    <a:pt x="32" y="153"/>
                  </a:cubicBezTo>
                  <a:close/>
                  <a:moveTo>
                    <a:pt x="332" y="156"/>
                  </a:moveTo>
                  <a:cubicBezTo>
                    <a:pt x="326" y="163"/>
                    <a:pt x="317" y="163"/>
                    <a:pt x="307" y="162"/>
                  </a:cubicBezTo>
                  <a:cubicBezTo>
                    <a:pt x="309" y="166"/>
                    <a:pt x="310" y="171"/>
                    <a:pt x="314" y="172"/>
                  </a:cubicBezTo>
                  <a:cubicBezTo>
                    <a:pt x="316" y="173"/>
                    <a:pt x="321" y="173"/>
                    <a:pt x="323" y="173"/>
                  </a:cubicBezTo>
                  <a:cubicBezTo>
                    <a:pt x="331" y="172"/>
                    <a:pt x="337" y="168"/>
                    <a:pt x="339" y="162"/>
                  </a:cubicBezTo>
                  <a:cubicBezTo>
                    <a:pt x="341" y="158"/>
                    <a:pt x="338" y="154"/>
                    <a:pt x="336" y="150"/>
                  </a:cubicBezTo>
                  <a:cubicBezTo>
                    <a:pt x="335" y="152"/>
                    <a:pt x="333" y="155"/>
                    <a:pt x="332" y="156"/>
                  </a:cubicBezTo>
                  <a:close/>
                  <a:moveTo>
                    <a:pt x="30" y="160"/>
                  </a:moveTo>
                  <a:cubicBezTo>
                    <a:pt x="33" y="164"/>
                    <a:pt x="45" y="169"/>
                    <a:pt x="48" y="162"/>
                  </a:cubicBezTo>
                  <a:cubicBezTo>
                    <a:pt x="42" y="159"/>
                    <a:pt x="38" y="155"/>
                    <a:pt x="31" y="154"/>
                  </a:cubicBezTo>
                  <a:cubicBezTo>
                    <a:pt x="30" y="156"/>
                    <a:pt x="30" y="158"/>
                    <a:pt x="30" y="160"/>
                  </a:cubicBezTo>
                  <a:close/>
                  <a:moveTo>
                    <a:pt x="115" y="166"/>
                  </a:moveTo>
                  <a:cubicBezTo>
                    <a:pt x="119" y="167"/>
                    <a:pt x="125" y="169"/>
                    <a:pt x="132" y="169"/>
                  </a:cubicBezTo>
                  <a:cubicBezTo>
                    <a:pt x="138" y="170"/>
                    <a:pt x="149" y="171"/>
                    <a:pt x="152" y="167"/>
                  </a:cubicBezTo>
                  <a:cubicBezTo>
                    <a:pt x="153" y="165"/>
                    <a:pt x="152" y="160"/>
                    <a:pt x="152" y="159"/>
                  </a:cubicBezTo>
                  <a:cubicBezTo>
                    <a:pt x="139" y="159"/>
                    <a:pt x="125" y="160"/>
                    <a:pt x="114" y="156"/>
                  </a:cubicBezTo>
                  <a:cubicBezTo>
                    <a:pt x="114" y="160"/>
                    <a:pt x="113" y="164"/>
                    <a:pt x="115" y="1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5" name="Freeform 107"/>
            <p:cNvSpPr>
              <a:spLocks noEditPoints="1"/>
            </p:cNvSpPr>
            <p:nvPr/>
          </p:nvSpPr>
          <p:spPr bwMode="auto">
            <a:xfrm>
              <a:off x="7893218" y="3755274"/>
              <a:ext cx="97606" cy="368593"/>
            </a:xfrm>
            <a:custGeom>
              <a:avLst/>
              <a:gdLst>
                <a:gd name="T0" fmla="*/ 28 w 31"/>
                <a:gd name="T1" fmla="*/ 114 h 117"/>
                <a:gd name="T2" fmla="*/ 4 w 31"/>
                <a:gd name="T3" fmla="*/ 114 h 117"/>
                <a:gd name="T4" fmla="*/ 2 w 31"/>
                <a:gd name="T5" fmla="*/ 91 h 117"/>
                <a:gd name="T6" fmla="*/ 3 w 31"/>
                <a:gd name="T7" fmla="*/ 67 h 117"/>
                <a:gd name="T8" fmla="*/ 2 w 31"/>
                <a:gd name="T9" fmla="*/ 61 h 117"/>
                <a:gd name="T10" fmla="*/ 2 w 31"/>
                <a:gd name="T11" fmla="*/ 34 h 117"/>
                <a:gd name="T12" fmla="*/ 1 w 31"/>
                <a:gd name="T13" fmla="*/ 18 h 117"/>
                <a:gd name="T14" fmla="*/ 2 w 31"/>
                <a:gd name="T15" fmla="*/ 5 h 117"/>
                <a:gd name="T16" fmla="*/ 7 w 31"/>
                <a:gd name="T17" fmla="*/ 1 h 117"/>
                <a:gd name="T18" fmla="*/ 12 w 31"/>
                <a:gd name="T19" fmla="*/ 1 h 117"/>
                <a:gd name="T20" fmla="*/ 29 w 31"/>
                <a:gd name="T21" fmla="*/ 7 h 117"/>
                <a:gd name="T22" fmla="*/ 29 w 31"/>
                <a:gd name="T23" fmla="*/ 24 h 117"/>
                <a:gd name="T24" fmla="*/ 29 w 31"/>
                <a:gd name="T25" fmla="*/ 82 h 117"/>
                <a:gd name="T26" fmla="*/ 28 w 31"/>
                <a:gd name="T27" fmla="*/ 114 h 117"/>
                <a:gd name="T28" fmla="*/ 9 w 31"/>
                <a:gd name="T29" fmla="*/ 112 h 117"/>
                <a:gd name="T30" fmla="*/ 19 w 31"/>
                <a:gd name="T31" fmla="*/ 112 h 117"/>
                <a:gd name="T32" fmla="*/ 26 w 31"/>
                <a:gd name="T33" fmla="*/ 108 h 117"/>
                <a:gd name="T34" fmla="*/ 26 w 31"/>
                <a:gd name="T35" fmla="*/ 97 h 117"/>
                <a:gd name="T36" fmla="*/ 26 w 31"/>
                <a:gd name="T37" fmla="*/ 76 h 117"/>
                <a:gd name="T38" fmla="*/ 27 w 31"/>
                <a:gd name="T39" fmla="*/ 24 h 117"/>
                <a:gd name="T40" fmla="*/ 27 w 31"/>
                <a:gd name="T41" fmla="*/ 10 h 117"/>
                <a:gd name="T42" fmla="*/ 21 w 31"/>
                <a:gd name="T43" fmla="*/ 5 h 117"/>
                <a:gd name="T44" fmla="*/ 7 w 31"/>
                <a:gd name="T45" fmla="*/ 5 h 117"/>
                <a:gd name="T46" fmla="*/ 4 w 31"/>
                <a:gd name="T47" fmla="*/ 13 h 117"/>
                <a:gd name="T48" fmla="*/ 4 w 31"/>
                <a:gd name="T49" fmla="*/ 15 h 117"/>
                <a:gd name="T50" fmla="*/ 5 w 31"/>
                <a:gd name="T51" fmla="*/ 54 h 117"/>
                <a:gd name="T52" fmla="*/ 4 w 31"/>
                <a:gd name="T53" fmla="*/ 106 h 117"/>
                <a:gd name="T54" fmla="*/ 4 w 31"/>
                <a:gd name="T55" fmla="*/ 109 h 117"/>
                <a:gd name="T56" fmla="*/ 8 w 31"/>
                <a:gd name="T57" fmla="*/ 113 h 117"/>
                <a:gd name="T58" fmla="*/ 9 w 31"/>
                <a:gd name="T59" fmla="*/ 11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 h="117">
                  <a:moveTo>
                    <a:pt x="28" y="114"/>
                  </a:moveTo>
                  <a:cubicBezTo>
                    <a:pt x="22" y="117"/>
                    <a:pt x="12" y="117"/>
                    <a:pt x="4" y="114"/>
                  </a:cubicBezTo>
                  <a:cubicBezTo>
                    <a:pt x="0" y="108"/>
                    <a:pt x="2" y="100"/>
                    <a:pt x="2" y="91"/>
                  </a:cubicBezTo>
                  <a:cubicBezTo>
                    <a:pt x="2" y="83"/>
                    <a:pt x="3" y="75"/>
                    <a:pt x="3" y="67"/>
                  </a:cubicBezTo>
                  <a:cubicBezTo>
                    <a:pt x="3" y="65"/>
                    <a:pt x="2" y="63"/>
                    <a:pt x="2" y="61"/>
                  </a:cubicBezTo>
                  <a:cubicBezTo>
                    <a:pt x="3" y="51"/>
                    <a:pt x="2" y="42"/>
                    <a:pt x="2" y="34"/>
                  </a:cubicBezTo>
                  <a:cubicBezTo>
                    <a:pt x="1" y="28"/>
                    <a:pt x="1" y="23"/>
                    <a:pt x="1" y="18"/>
                  </a:cubicBezTo>
                  <a:cubicBezTo>
                    <a:pt x="2" y="14"/>
                    <a:pt x="0" y="9"/>
                    <a:pt x="2" y="5"/>
                  </a:cubicBezTo>
                  <a:cubicBezTo>
                    <a:pt x="3" y="3"/>
                    <a:pt x="6" y="1"/>
                    <a:pt x="7" y="1"/>
                  </a:cubicBezTo>
                  <a:cubicBezTo>
                    <a:pt x="8" y="1"/>
                    <a:pt x="10" y="1"/>
                    <a:pt x="12" y="1"/>
                  </a:cubicBezTo>
                  <a:cubicBezTo>
                    <a:pt x="19" y="1"/>
                    <a:pt x="26" y="0"/>
                    <a:pt x="29" y="7"/>
                  </a:cubicBezTo>
                  <a:cubicBezTo>
                    <a:pt x="31" y="13"/>
                    <a:pt x="29" y="19"/>
                    <a:pt x="29" y="24"/>
                  </a:cubicBezTo>
                  <a:cubicBezTo>
                    <a:pt x="28" y="41"/>
                    <a:pt x="29" y="64"/>
                    <a:pt x="29" y="82"/>
                  </a:cubicBezTo>
                  <a:cubicBezTo>
                    <a:pt x="29" y="94"/>
                    <a:pt x="30" y="104"/>
                    <a:pt x="28" y="114"/>
                  </a:cubicBezTo>
                  <a:close/>
                  <a:moveTo>
                    <a:pt x="9" y="112"/>
                  </a:moveTo>
                  <a:cubicBezTo>
                    <a:pt x="10" y="113"/>
                    <a:pt x="16" y="114"/>
                    <a:pt x="19" y="112"/>
                  </a:cubicBezTo>
                  <a:cubicBezTo>
                    <a:pt x="23" y="114"/>
                    <a:pt x="26" y="112"/>
                    <a:pt x="26" y="108"/>
                  </a:cubicBezTo>
                  <a:cubicBezTo>
                    <a:pt x="27" y="105"/>
                    <a:pt x="26" y="101"/>
                    <a:pt x="26" y="97"/>
                  </a:cubicBezTo>
                  <a:cubicBezTo>
                    <a:pt x="27" y="90"/>
                    <a:pt x="26" y="83"/>
                    <a:pt x="26" y="76"/>
                  </a:cubicBezTo>
                  <a:cubicBezTo>
                    <a:pt x="27" y="56"/>
                    <a:pt x="26" y="43"/>
                    <a:pt x="27" y="24"/>
                  </a:cubicBezTo>
                  <a:cubicBezTo>
                    <a:pt x="27" y="19"/>
                    <a:pt x="28" y="13"/>
                    <a:pt x="27" y="10"/>
                  </a:cubicBezTo>
                  <a:cubicBezTo>
                    <a:pt x="26" y="8"/>
                    <a:pt x="24" y="6"/>
                    <a:pt x="21" y="5"/>
                  </a:cubicBezTo>
                  <a:cubicBezTo>
                    <a:pt x="17" y="2"/>
                    <a:pt x="10" y="5"/>
                    <a:pt x="7" y="5"/>
                  </a:cubicBezTo>
                  <a:cubicBezTo>
                    <a:pt x="4" y="6"/>
                    <a:pt x="4" y="10"/>
                    <a:pt x="4" y="13"/>
                  </a:cubicBezTo>
                  <a:cubicBezTo>
                    <a:pt x="4" y="13"/>
                    <a:pt x="4" y="14"/>
                    <a:pt x="4" y="15"/>
                  </a:cubicBezTo>
                  <a:cubicBezTo>
                    <a:pt x="3" y="27"/>
                    <a:pt x="4" y="41"/>
                    <a:pt x="5" y="54"/>
                  </a:cubicBezTo>
                  <a:cubicBezTo>
                    <a:pt x="6" y="71"/>
                    <a:pt x="4" y="91"/>
                    <a:pt x="4" y="106"/>
                  </a:cubicBezTo>
                  <a:cubicBezTo>
                    <a:pt x="4" y="107"/>
                    <a:pt x="5" y="108"/>
                    <a:pt x="4" y="109"/>
                  </a:cubicBezTo>
                  <a:cubicBezTo>
                    <a:pt x="6" y="110"/>
                    <a:pt x="7" y="112"/>
                    <a:pt x="8" y="113"/>
                  </a:cubicBezTo>
                  <a:cubicBezTo>
                    <a:pt x="8" y="112"/>
                    <a:pt x="8" y="111"/>
                    <a:pt x="9"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grpSp>
        <p:nvGrpSpPr>
          <p:cNvPr id="21" name="组合 20"/>
          <p:cNvGrpSpPr/>
          <p:nvPr/>
        </p:nvGrpSpPr>
        <p:grpSpPr>
          <a:xfrm>
            <a:off x="8314690" y="5758180"/>
            <a:ext cx="3876675" cy="972185"/>
            <a:chOff x="7637775" y="5530041"/>
            <a:chExt cx="4000129" cy="646029"/>
          </a:xfrm>
        </p:grpSpPr>
        <p:sp>
          <p:nvSpPr>
            <p:cNvPr id="22" name="任意多边形 21"/>
            <p:cNvSpPr/>
            <p:nvPr/>
          </p:nvSpPr>
          <p:spPr>
            <a:xfrm>
              <a:off x="7637775" y="6096678"/>
              <a:ext cx="2494104" cy="79392"/>
            </a:xfrm>
            <a:custGeom>
              <a:avLst/>
              <a:gdLst>
                <a:gd name="connsiteX0" fmla="*/ 2569580 w 2569580"/>
                <a:gd name="connsiteY0" fmla="*/ 13982 h 95004"/>
                <a:gd name="connsiteX1" fmla="*/ 2187616 w 2569580"/>
                <a:gd name="connsiteY1" fmla="*/ 13982 h 95004"/>
                <a:gd name="connsiteX2" fmla="*/ 2118167 w 2569580"/>
                <a:gd name="connsiteY2" fmla="*/ 37131 h 95004"/>
                <a:gd name="connsiteX3" fmla="*/ 1481560 w 2569580"/>
                <a:gd name="connsiteY3" fmla="*/ 60280 h 95004"/>
                <a:gd name="connsiteX4" fmla="*/ 1388962 w 2569580"/>
                <a:gd name="connsiteY4" fmla="*/ 71855 h 95004"/>
                <a:gd name="connsiteX5" fmla="*/ 1307940 w 2569580"/>
                <a:gd name="connsiteY5" fmla="*/ 83430 h 95004"/>
                <a:gd name="connsiteX6" fmla="*/ 844952 w 2569580"/>
                <a:gd name="connsiteY6" fmla="*/ 71855 h 95004"/>
                <a:gd name="connsiteX7" fmla="*/ 775504 w 2569580"/>
                <a:gd name="connsiteY7" fmla="*/ 48706 h 95004"/>
                <a:gd name="connsiteX8" fmla="*/ 740780 w 2569580"/>
                <a:gd name="connsiteY8" fmla="*/ 37131 h 95004"/>
                <a:gd name="connsiteX9" fmla="*/ 254643 w 2569580"/>
                <a:gd name="connsiteY9" fmla="*/ 48706 h 95004"/>
                <a:gd name="connsiteX10" fmla="*/ 219919 w 2569580"/>
                <a:gd name="connsiteY10" fmla="*/ 60280 h 95004"/>
                <a:gd name="connsiteX11" fmla="*/ 196770 w 2569580"/>
                <a:gd name="connsiteY11" fmla="*/ 95004 h 95004"/>
                <a:gd name="connsiteX12" fmla="*/ 0 w 2569580"/>
                <a:gd name="connsiteY12" fmla="*/ 83430 h 95004"/>
                <a:gd name="connsiteX0-1" fmla="*/ 2541747 w 2541747"/>
                <a:gd name="connsiteY0-2" fmla="*/ 13982 h 95004"/>
                <a:gd name="connsiteX1-3" fmla="*/ 2159783 w 2541747"/>
                <a:gd name="connsiteY1-4" fmla="*/ 13982 h 95004"/>
                <a:gd name="connsiteX2-5" fmla="*/ 2090334 w 2541747"/>
                <a:gd name="connsiteY2-6" fmla="*/ 37131 h 95004"/>
                <a:gd name="connsiteX3-7" fmla="*/ 1453727 w 2541747"/>
                <a:gd name="connsiteY3-8" fmla="*/ 60280 h 95004"/>
                <a:gd name="connsiteX4-9" fmla="*/ 1361129 w 2541747"/>
                <a:gd name="connsiteY4-10" fmla="*/ 71855 h 95004"/>
                <a:gd name="connsiteX5-11" fmla="*/ 1280107 w 2541747"/>
                <a:gd name="connsiteY5-12" fmla="*/ 83430 h 95004"/>
                <a:gd name="connsiteX6-13" fmla="*/ 817119 w 2541747"/>
                <a:gd name="connsiteY6-14" fmla="*/ 71855 h 95004"/>
                <a:gd name="connsiteX7-15" fmla="*/ 747671 w 2541747"/>
                <a:gd name="connsiteY7-16" fmla="*/ 48706 h 95004"/>
                <a:gd name="connsiteX8-17" fmla="*/ 712947 w 2541747"/>
                <a:gd name="connsiteY8-18" fmla="*/ 37131 h 95004"/>
                <a:gd name="connsiteX9-19" fmla="*/ 226810 w 2541747"/>
                <a:gd name="connsiteY9-20" fmla="*/ 48706 h 95004"/>
                <a:gd name="connsiteX10-21" fmla="*/ 192086 w 2541747"/>
                <a:gd name="connsiteY10-22" fmla="*/ 60280 h 95004"/>
                <a:gd name="connsiteX11-23" fmla="*/ 168937 w 2541747"/>
                <a:gd name="connsiteY11-24" fmla="*/ 95004 h 95004"/>
                <a:gd name="connsiteX12-25" fmla="*/ 0 w 2541747"/>
                <a:gd name="connsiteY12-26" fmla="*/ 24815 h 95004"/>
                <a:gd name="connsiteX0-27" fmla="*/ 2541747 w 2541747"/>
                <a:gd name="connsiteY0-28" fmla="*/ 13982 h 95004"/>
                <a:gd name="connsiteX1-29" fmla="*/ 2159783 w 2541747"/>
                <a:gd name="connsiteY1-30" fmla="*/ 13982 h 95004"/>
                <a:gd name="connsiteX2-31" fmla="*/ 2090334 w 2541747"/>
                <a:gd name="connsiteY2-32" fmla="*/ 37131 h 95004"/>
                <a:gd name="connsiteX3-33" fmla="*/ 1453727 w 2541747"/>
                <a:gd name="connsiteY3-34" fmla="*/ 60280 h 95004"/>
                <a:gd name="connsiteX4-35" fmla="*/ 1361129 w 2541747"/>
                <a:gd name="connsiteY4-36" fmla="*/ 71855 h 95004"/>
                <a:gd name="connsiteX5-37" fmla="*/ 1280107 w 2541747"/>
                <a:gd name="connsiteY5-38" fmla="*/ 83430 h 95004"/>
                <a:gd name="connsiteX6-39" fmla="*/ 817119 w 2541747"/>
                <a:gd name="connsiteY6-40" fmla="*/ 71855 h 95004"/>
                <a:gd name="connsiteX7-41" fmla="*/ 747671 w 2541747"/>
                <a:gd name="connsiteY7-42" fmla="*/ 48706 h 95004"/>
                <a:gd name="connsiteX8-43" fmla="*/ 712947 w 2541747"/>
                <a:gd name="connsiteY8-44" fmla="*/ 37131 h 95004"/>
                <a:gd name="connsiteX9-45" fmla="*/ 226810 w 2541747"/>
                <a:gd name="connsiteY9-46" fmla="*/ 48706 h 95004"/>
                <a:gd name="connsiteX10-47" fmla="*/ 192086 w 2541747"/>
                <a:gd name="connsiteY10-48" fmla="*/ 60280 h 95004"/>
                <a:gd name="connsiteX11-49" fmla="*/ 168937 w 2541747"/>
                <a:gd name="connsiteY11-50" fmla="*/ 95004 h 95004"/>
                <a:gd name="connsiteX12-51" fmla="*/ 0 w 2541747"/>
                <a:gd name="connsiteY12-52" fmla="*/ 24815 h 95004"/>
                <a:gd name="connsiteX0-53" fmla="*/ 2537771 w 2537771"/>
                <a:gd name="connsiteY0-54" fmla="*/ 13982 h 95004"/>
                <a:gd name="connsiteX1-55" fmla="*/ 2155807 w 2537771"/>
                <a:gd name="connsiteY1-56" fmla="*/ 13982 h 95004"/>
                <a:gd name="connsiteX2-57" fmla="*/ 2086358 w 2537771"/>
                <a:gd name="connsiteY2-58" fmla="*/ 37131 h 95004"/>
                <a:gd name="connsiteX3-59" fmla="*/ 1449751 w 2537771"/>
                <a:gd name="connsiteY3-60" fmla="*/ 60280 h 95004"/>
                <a:gd name="connsiteX4-61" fmla="*/ 1357153 w 2537771"/>
                <a:gd name="connsiteY4-62" fmla="*/ 71855 h 95004"/>
                <a:gd name="connsiteX5-63" fmla="*/ 1276131 w 2537771"/>
                <a:gd name="connsiteY5-64" fmla="*/ 83430 h 95004"/>
                <a:gd name="connsiteX6-65" fmla="*/ 813143 w 2537771"/>
                <a:gd name="connsiteY6-66" fmla="*/ 71855 h 95004"/>
                <a:gd name="connsiteX7-67" fmla="*/ 743695 w 2537771"/>
                <a:gd name="connsiteY7-68" fmla="*/ 48706 h 95004"/>
                <a:gd name="connsiteX8-69" fmla="*/ 708971 w 2537771"/>
                <a:gd name="connsiteY8-70" fmla="*/ 37131 h 95004"/>
                <a:gd name="connsiteX9-71" fmla="*/ 222834 w 2537771"/>
                <a:gd name="connsiteY9-72" fmla="*/ 48706 h 95004"/>
                <a:gd name="connsiteX10-73" fmla="*/ 188110 w 2537771"/>
                <a:gd name="connsiteY10-74" fmla="*/ 60280 h 95004"/>
                <a:gd name="connsiteX11-75" fmla="*/ 164961 w 2537771"/>
                <a:gd name="connsiteY11-76" fmla="*/ 95004 h 95004"/>
                <a:gd name="connsiteX12-77" fmla="*/ 0 w 2537771"/>
                <a:gd name="connsiteY12-78" fmla="*/ 1369 h 95004"/>
                <a:gd name="connsiteX0-79" fmla="*/ 2537771 w 2537771"/>
                <a:gd name="connsiteY0-80" fmla="*/ 13982 h 83430"/>
                <a:gd name="connsiteX1-81" fmla="*/ 2155807 w 2537771"/>
                <a:gd name="connsiteY1-82" fmla="*/ 13982 h 83430"/>
                <a:gd name="connsiteX2-83" fmla="*/ 2086358 w 2537771"/>
                <a:gd name="connsiteY2-84" fmla="*/ 37131 h 83430"/>
                <a:gd name="connsiteX3-85" fmla="*/ 1449751 w 2537771"/>
                <a:gd name="connsiteY3-86" fmla="*/ 60280 h 83430"/>
                <a:gd name="connsiteX4-87" fmla="*/ 1357153 w 2537771"/>
                <a:gd name="connsiteY4-88" fmla="*/ 71855 h 83430"/>
                <a:gd name="connsiteX5-89" fmla="*/ 1276131 w 2537771"/>
                <a:gd name="connsiteY5-90" fmla="*/ 83430 h 83430"/>
                <a:gd name="connsiteX6-91" fmla="*/ 813143 w 2537771"/>
                <a:gd name="connsiteY6-92" fmla="*/ 71855 h 83430"/>
                <a:gd name="connsiteX7-93" fmla="*/ 743695 w 2537771"/>
                <a:gd name="connsiteY7-94" fmla="*/ 48706 h 83430"/>
                <a:gd name="connsiteX8-95" fmla="*/ 708971 w 2537771"/>
                <a:gd name="connsiteY8-96" fmla="*/ 37131 h 83430"/>
                <a:gd name="connsiteX9-97" fmla="*/ 222834 w 2537771"/>
                <a:gd name="connsiteY9-98" fmla="*/ 48706 h 83430"/>
                <a:gd name="connsiteX10-99" fmla="*/ 188110 w 2537771"/>
                <a:gd name="connsiteY10-100" fmla="*/ 60280 h 83430"/>
                <a:gd name="connsiteX11-101" fmla="*/ 93392 w 2537771"/>
                <a:gd name="connsiteY11-102" fmla="*/ 83281 h 83430"/>
                <a:gd name="connsiteX12-103" fmla="*/ 0 w 2537771"/>
                <a:gd name="connsiteY12-104" fmla="*/ 1369 h 83430"/>
                <a:gd name="connsiteX0-105" fmla="*/ 2537771 w 2537771"/>
                <a:gd name="connsiteY0-106" fmla="*/ 13982 h 83430"/>
                <a:gd name="connsiteX1-107" fmla="*/ 2155807 w 2537771"/>
                <a:gd name="connsiteY1-108" fmla="*/ 13982 h 83430"/>
                <a:gd name="connsiteX2-109" fmla="*/ 2086358 w 2537771"/>
                <a:gd name="connsiteY2-110" fmla="*/ 37131 h 83430"/>
                <a:gd name="connsiteX3-111" fmla="*/ 1449751 w 2537771"/>
                <a:gd name="connsiteY3-112" fmla="*/ 60280 h 83430"/>
                <a:gd name="connsiteX4-113" fmla="*/ 1357153 w 2537771"/>
                <a:gd name="connsiteY4-114" fmla="*/ 71855 h 83430"/>
                <a:gd name="connsiteX5-115" fmla="*/ 1276131 w 2537771"/>
                <a:gd name="connsiteY5-116" fmla="*/ 83430 h 83430"/>
                <a:gd name="connsiteX6-117" fmla="*/ 813143 w 2537771"/>
                <a:gd name="connsiteY6-118" fmla="*/ 71855 h 83430"/>
                <a:gd name="connsiteX7-119" fmla="*/ 743695 w 2537771"/>
                <a:gd name="connsiteY7-120" fmla="*/ 48706 h 83430"/>
                <a:gd name="connsiteX8-121" fmla="*/ 708971 w 2537771"/>
                <a:gd name="connsiteY8-122" fmla="*/ 37131 h 83430"/>
                <a:gd name="connsiteX9-123" fmla="*/ 254643 w 2537771"/>
                <a:gd name="connsiteY9-124" fmla="*/ 72152 h 83430"/>
                <a:gd name="connsiteX10-125" fmla="*/ 188110 w 2537771"/>
                <a:gd name="connsiteY10-126" fmla="*/ 60280 h 83430"/>
                <a:gd name="connsiteX11-127" fmla="*/ 93392 w 2537771"/>
                <a:gd name="connsiteY11-128" fmla="*/ 83281 h 83430"/>
                <a:gd name="connsiteX12-129" fmla="*/ 0 w 2537771"/>
                <a:gd name="connsiteY12-130" fmla="*/ 1369 h 83430"/>
                <a:gd name="connsiteX0-131" fmla="*/ 2537771 w 2537771"/>
                <a:gd name="connsiteY0-132" fmla="*/ 13982 h 83430"/>
                <a:gd name="connsiteX1-133" fmla="*/ 2155807 w 2537771"/>
                <a:gd name="connsiteY1-134" fmla="*/ 13982 h 83430"/>
                <a:gd name="connsiteX2-135" fmla="*/ 2086358 w 2537771"/>
                <a:gd name="connsiteY2-136" fmla="*/ 37131 h 83430"/>
                <a:gd name="connsiteX3-137" fmla="*/ 1449751 w 2537771"/>
                <a:gd name="connsiteY3-138" fmla="*/ 60280 h 83430"/>
                <a:gd name="connsiteX4-139" fmla="*/ 1357153 w 2537771"/>
                <a:gd name="connsiteY4-140" fmla="*/ 71855 h 83430"/>
                <a:gd name="connsiteX5-141" fmla="*/ 1276131 w 2537771"/>
                <a:gd name="connsiteY5-142" fmla="*/ 83430 h 83430"/>
                <a:gd name="connsiteX6-143" fmla="*/ 813143 w 2537771"/>
                <a:gd name="connsiteY6-144" fmla="*/ 71855 h 83430"/>
                <a:gd name="connsiteX7-145" fmla="*/ 743695 w 2537771"/>
                <a:gd name="connsiteY7-146" fmla="*/ 48706 h 83430"/>
                <a:gd name="connsiteX8-147" fmla="*/ 708971 w 2537771"/>
                <a:gd name="connsiteY8-148" fmla="*/ 37131 h 83430"/>
                <a:gd name="connsiteX9-149" fmla="*/ 254643 w 2537771"/>
                <a:gd name="connsiteY9-150" fmla="*/ 72152 h 83430"/>
                <a:gd name="connsiteX10-151" fmla="*/ 180158 w 2537771"/>
                <a:gd name="connsiteY10-152" fmla="*/ 48557 h 83430"/>
                <a:gd name="connsiteX11-153" fmla="*/ 93392 w 2537771"/>
                <a:gd name="connsiteY11-154" fmla="*/ 83281 h 83430"/>
                <a:gd name="connsiteX12-155" fmla="*/ 0 w 2537771"/>
                <a:gd name="connsiteY12-156" fmla="*/ 1369 h 83430"/>
                <a:gd name="connsiteX0-157" fmla="*/ 2537771 w 2537771"/>
                <a:gd name="connsiteY0-158" fmla="*/ 13982 h 83430"/>
                <a:gd name="connsiteX1-159" fmla="*/ 2155807 w 2537771"/>
                <a:gd name="connsiteY1-160" fmla="*/ 13982 h 83430"/>
                <a:gd name="connsiteX2-161" fmla="*/ 2086358 w 2537771"/>
                <a:gd name="connsiteY2-162" fmla="*/ 37131 h 83430"/>
                <a:gd name="connsiteX3-163" fmla="*/ 1449751 w 2537771"/>
                <a:gd name="connsiteY3-164" fmla="*/ 60280 h 83430"/>
                <a:gd name="connsiteX4-165" fmla="*/ 1357153 w 2537771"/>
                <a:gd name="connsiteY4-166" fmla="*/ 71855 h 83430"/>
                <a:gd name="connsiteX5-167" fmla="*/ 1276131 w 2537771"/>
                <a:gd name="connsiteY5-168" fmla="*/ 83430 h 83430"/>
                <a:gd name="connsiteX6-169" fmla="*/ 813143 w 2537771"/>
                <a:gd name="connsiteY6-170" fmla="*/ 71855 h 83430"/>
                <a:gd name="connsiteX7-171" fmla="*/ 743695 w 2537771"/>
                <a:gd name="connsiteY7-172" fmla="*/ 48706 h 83430"/>
                <a:gd name="connsiteX8-173" fmla="*/ 605592 w 2537771"/>
                <a:gd name="connsiteY8-174" fmla="*/ 60577 h 83430"/>
                <a:gd name="connsiteX9-175" fmla="*/ 254643 w 2537771"/>
                <a:gd name="connsiteY9-176" fmla="*/ 72152 h 83430"/>
                <a:gd name="connsiteX10-177" fmla="*/ 180158 w 2537771"/>
                <a:gd name="connsiteY10-178" fmla="*/ 48557 h 83430"/>
                <a:gd name="connsiteX11-179" fmla="*/ 93392 w 2537771"/>
                <a:gd name="connsiteY11-180" fmla="*/ 83281 h 83430"/>
                <a:gd name="connsiteX12-181" fmla="*/ 0 w 2537771"/>
                <a:gd name="connsiteY12-182" fmla="*/ 1369 h 83430"/>
                <a:gd name="connsiteX0-183" fmla="*/ 2537771 w 2537771"/>
                <a:gd name="connsiteY0-184" fmla="*/ 13982 h 83430"/>
                <a:gd name="connsiteX1-185" fmla="*/ 2155807 w 2537771"/>
                <a:gd name="connsiteY1-186" fmla="*/ 13982 h 83430"/>
                <a:gd name="connsiteX2-187" fmla="*/ 2086358 w 2537771"/>
                <a:gd name="connsiteY2-188" fmla="*/ 37131 h 83430"/>
                <a:gd name="connsiteX3-189" fmla="*/ 1449751 w 2537771"/>
                <a:gd name="connsiteY3-190" fmla="*/ 60280 h 83430"/>
                <a:gd name="connsiteX4-191" fmla="*/ 1357153 w 2537771"/>
                <a:gd name="connsiteY4-192" fmla="*/ 71855 h 83430"/>
                <a:gd name="connsiteX5-193" fmla="*/ 1276131 w 2537771"/>
                <a:gd name="connsiteY5-194" fmla="*/ 83430 h 83430"/>
                <a:gd name="connsiteX6-195" fmla="*/ 813143 w 2537771"/>
                <a:gd name="connsiteY6-196" fmla="*/ 71855 h 83430"/>
                <a:gd name="connsiteX7-197" fmla="*/ 747671 w 2537771"/>
                <a:gd name="connsiteY7-198" fmla="*/ 60429 h 83430"/>
                <a:gd name="connsiteX8-199" fmla="*/ 605592 w 2537771"/>
                <a:gd name="connsiteY8-200" fmla="*/ 60577 h 83430"/>
                <a:gd name="connsiteX9-201" fmla="*/ 254643 w 2537771"/>
                <a:gd name="connsiteY9-202" fmla="*/ 72152 h 83430"/>
                <a:gd name="connsiteX10-203" fmla="*/ 180158 w 2537771"/>
                <a:gd name="connsiteY10-204" fmla="*/ 48557 h 83430"/>
                <a:gd name="connsiteX11-205" fmla="*/ 93392 w 2537771"/>
                <a:gd name="connsiteY11-206" fmla="*/ 83281 h 83430"/>
                <a:gd name="connsiteX12-207" fmla="*/ 0 w 2537771"/>
                <a:gd name="connsiteY12-208" fmla="*/ 1369 h 83430"/>
                <a:gd name="connsiteX0-209" fmla="*/ 2537771 w 2537771"/>
                <a:gd name="connsiteY0-210" fmla="*/ 13982 h 83430"/>
                <a:gd name="connsiteX1-211" fmla="*/ 2155807 w 2537771"/>
                <a:gd name="connsiteY1-212" fmla="*/ 13982 h 83430"/>
                <a:gd name="connsiteX2-213" fmla="*/ 2086358 w 2537771"/>
                <a:gd name="connsiteY2-214" fmla="*/ 37131 h 83430"/>
                <a:gd name="connsiteX3-215" fmla="*/ 1449751 w 2537771"/>
                <a:gd name="connsiteY3-216" fmla="*/ 60280 h 83430"/>
                <a:gd name="connsiteX4-217" fmla="*/ 1357153 w 2537771"/>
                <a:gd name="connsiteY4-218" fmla="*/ 71855 h 83430"/>
                <a:gd name="connsiteX5-219" fmla="*/ 1276131 w 2537771"/>
                <a:gd name="connsiteY5-220" fmla="*/ 83430 h 83430"/>
                <a:gd name="connsiteX6-221" fmla="*/ 813143 w 2537771"/>
                <a:gd name="connsiteY6-222" fmla="*/ 71855 h 83430"/>
                <a:gd name="connsiteX7-223" fmla="*/ 747671 w 2537771"/>
                <a:gd name="connsiteY7-224" fmla="*/ 60429 h 83430"/>
                <a:gd name="connsiteX8-225" fmla="*/ 526070 w 2537771"/>
                <a:gd name="connsiteY8-226" fmla="*/ 33224 h 83430"/>
                <a:gd name="connsiteX9-227" fmla="*/ 254643 w 2537771"/>
                <a:gd name="connsiteY9-228" fmla="*/ 72152 h 83430"/>
                <a:gd name="connsiteX10-229" fmla="*/ 180158 w 2537771"/>
                <a:gd name="connsiteY10-230" fmla="*/ 48557 h 83430"/>
                <a:gd name="connsiteX11-231" fmla="*/ 93392 w 2537771"/>
                <a:gd name="connsiteY11-232" fmla="*/ 83281 h 83430"/>
                <a:gd name="connsiteX12-233" fmla="*/ 0 w 2537771"/>
                <a:gd name="connsiteY12-234" fmla="*/ 1369 h 83430"/>
                <a:gd name="connsiteX0-235" fmla="*/ 2537771 w 2537771"/>
                <a:gd name="connsiteY0-236" fmla="*/ 13982 h 83934"/>
                <a:gd name="connsiteX1-237" fmla="*/ 2155807 w 2537771"/>
                <a:gd name="connsiteY1-238" fmla="*/ 13982 h 83934"/>
                <a:gd name="connsiteX2-239" fmla="*/ 2086358 w 2537771"/>
                <a:gd name="connsiteY2-240" fmla="*/ 37131 h 83934"/>
                <a:gd name="connsiteX3-241" fmla="*/ 1449751 w 2537771"/>
                <a:gd name="connsiteY3-242" fmla="*/ 60280 h 83934"/>
                <a:gd name="connsiteX4-243" fmla="*/ 1357153 w 2537771"/>
                <a:gd name="connsiteY4-244" fmla="*/ 71855 h 83934"/>
                <a:gd name="connsiteX5-245" fmla="*/ 1276131 w 2537771"/>
                <a:gd name="connsiteY5-246" fmla="*/ 83430 h 83934"/>
                <a:gd name="connsiteX6-247" fmla="*/ 960259 w 2537771"/>
                <a:gd name="connsiteY6-248" fmla="*/ 79670 h 83934"/>
                <a:gd name="connsiteX7-249" fmla="*/ 747671 w 2537771"/>
                <a:gd name="connsiteY7-250" fmla="*/ 60429 h 83934"/>
                <a:gd name="connsiteX8-251" fmla="*/ 526070 w 2537771"/>
                <a:gd name="connsiteY8-252" fmla="*/ 33224 h 83934"/>
                <a:gd name="connsiteX9-253" fmla="*/ 254643 w 2537771"/>
                <a:gd name="connsiteY9-254" fmla="*/ 72152 h 83934"/>
                <a:gd name="connsiteX10-255" fmla="*/ 180158 w 2537771"/>
                <a:gd name="connsiteY10-256" fmla="*/ 48557 h 83934"/>
                <a:gd name="connsiteX11-257" fmla="*/ 93392 w 2537771"/>
                <a:gd name="connsiteY11-258" fmla="*/ 83281 h 83934"/>
                <a:gd name="connsiteX12-259" fmla="*/ 0 w 2537771"/>
                <a:gd name="connsiteY12-260" fmla="*/ 1369 h 83934"/>
                <a:gd name="connsiteX0-261" fmla="*/ 2537771 w 2537771"/>
                <a:gd name="connsiteY0-262" fmla="*/ 13982 h 83934"/>
                <a:gd name="connsiteX1-263" fmla="*/ 2155807 w 2537771"/>
                <a:gd name="connsiteY1-264" fmla="*/ 13982 h 83934"/>
                <a:gd name="connsiteX2-265" fmla="*/ 2086358 w 2537771"/>
                <a:gd name="connsiteY2-266" fmla="*/ 37131 h 83934"/>
                <a:gd name="connsiteX3-267" fmla="*/ 1449751 w 2537771"/>
                <a:gd name="connsiteY3-268" fmla="*/ 60280 h 83934"/>
                <a:gd name="connsiteX4-269" fmla="*/ 1357153 w 2537771"/>
                <a:gd name="connsiteY4-270" fmla="*/ 71855 h 83934"/>
                <a:gd name="connsiteX5-271" fmla="*/ 1276131 w 2537771"/>
                <a:gd name="connsiteY5-272" fmla="*/ 83430 h 83934"/>
                <a:gd name="connsiteX6-273" fmla="*/ 960259 w 2537771"/>
                <a:gd name="connsiteY6-274" fmla="*/ 79670 h 83934"/>
                <a:gd name="connsiteX7-275" fmla="*/ 747671 w 2537771"/>
                <a:gd name="connsiteY7-276" fmla="*/ 60429 h 83934"/>
                <a:gd name="connsiteX8-277" fmla="*/ 526070 w 2537771"/>
                <a:gd name="connsiteY8-278" fmla="*/ 33224 h 83934"/>
                <a:gd name="connsiteX9-279" fmla="*/ 254643 w 2537771"/>
                <a:gd name="connsiteY9-280" fmla="*/ 72152 h 83934"/>
                <a:gd name="connsiteX10-281" fmla="*/ 180158 w 2537771"/>
                <a:gd name="connsiteY10-282" fmla="*/ 48557 h 83934"/>
                <a:gd name="connsiteX11-283" fmla="*/ 93392 w 2537771"/>
                <a:gd name="connsiteY11-284" fmla="*/ 83281 h 83934"/>
                <a:gd name="connsiteX12-285" fmla="*/ 0 w 2537771"/>
                <a:gd name="connsiteY12-286" fmla="*/ 1369 h 83934"/>
                <a:gd name="connsiteX0-287" fmla="*/ 2537771 w 2537771"/>
                <a:gd name="connsiteY0-288" fmla="*/ 13982 h 85357"/>
                <a:gd name="connsiteX1-289" fmla="*/ 2155807 w 2537771"/>
                <a:gd name="connsiteY1-290" fmla="*/ 13982 h 85357"/>
                <a:gd name="connsiteX2-291" fmla="*/ 2086358 w 2537771"/>
                <a:gd name="connsiteY2-292" fmla="*/ 37131 h 85357"/>
                <a:gd name="connsiteX3-293" fmla="*/ 1449751 w 2537771"/>
                <a:gd name="connsiteY3-294" fmla="*/ 60280 h 85357"/>
                <a:gd name="connsiteX4-295" fmla="*/ 1365106 w 2537771"/>
                <a:gd name="connsiteY4-296" fmla="*/ 52317 h 85357"/>
                <a:gd name="connsiteX5-297" fmla="*/ 1276131 w 2537771"/>
                <a:gd name="connsiteY5-298" fmla="*/ 83430 h 85357"/>
                <a:gd name="connsiteX6-299" fmla="*/ 960259 w 2537771"/>
                <a:gd name="connsiteY6-300" fmla="*/ 79670 h 85357"/>
                <a:gd name="connsiteX7-301" fmla="*/ 747671 w 2537771"/>
                <a:gd name="connsiteY7-302" fmla="*/ 60429 h 85357"/>
                <a:gd name="connsiteX8-303" fmla="*/ 526070 w 2537771"/>
                <a:gd name="connsiteY8-304" fmla="*/ 33224 h 85357"/>
                <a:gd name="connsiteX9-305" fmla="*/ 254643 w 2537771"/>
                <a:gd name="connsiteY9-306" fmla="*/ 72152 h 85357"/>
                <a:gd name="connsiteX10-307" fmla="*/ 180158 w 2537771"/>
                <a:gd name="connsiteY10-308" fmla="*/ 48557 h 85357"/>
                <a:gd name="connsiteX11-309" fmla="*/ 93392 w 2537771"/>
                <a:gd name="connsiteY11-310" fmla="*/ 83281 h 85357"/>
                <a:gd name="connsiteX12-311" fmla="*/ 0 w 2537771"/>
                <a:gd name="connsiteY12-312" fmla="*/ 1369 h 85357"/>
                <a:gd name="connsiteX0-313" fmla="*/ 2537771 w 2537771"/>
                <a:gd name="connsiteY0-314" fmla="*/ 13982 h 85357"/>
                <a:gd name="connsiteX1-315" fmla="*/ 2155807 w 2537771"/>
                <a:gd name="connsiteY1-316" fmla="*/ 13982 h 85357"/>
                <a:gd name="connsiteX2-317" fmla="*/ 2086358 w 2537771"/>
                <a:gd name="connsiteY2-318" fmla="*/ 37131 h 85357"/>
                <a:gd name="connsiteX3-319" fmla="*/ 1604819 w 2537771"/>
                <a:gd name="connsiteY3-320" fmla="*/ 72003 h 85357"/>
                <a:gd name="connsiteX4-321" fmla="*/ 1365106 w 2537771"/>
                <a:gd name="connsiteY4-322" fmla="*/ 52317 h 85357"/>
                <a:gd name="connsiteX5-323" fmla="*/ 1276131 w 2537771"/>
                <a:gd name="connsiteY5-324" fmla="*/ 83430 h 85357"/>
                <a:gd name="connsiteX6-325" fmla="*/ 960259 w 2537771"/>
                <a:gd name="connsiteY6-326" fmla="*/ 79670 h 85357"/>
                <a:gd name="connsiteX7-327" fmla="*/ 747671 w 2537771"/>
                <a:gd name="connsiteY7-328" fmla="*/ 60429 h 85357"/>
                <a:gd name="connsiteX8-329" fmla="*/ 526070 w 2537771"/>
                <a:gd name="connsiteY8-330" fmla="*/ 33224 h 85357"/>
                <a:gd name="connsiteX9-331" fmla="*/ 254643 w 2537771"/>
                <a:gd name="connsiteY9-332" fmla="*/ 72152 h 85357"/>
                <a:gd name="connsiteX10-333" fmla="*/ 180158 w 2537771"/>
                <a:gd name="connsiteY10-334" fmla="*/ 48557 h 85357"/>
                <a:gd name="connsiteX11-335" fmla="*/ 93392 w 2537771"/>
                <a:gd name="connsiteY11-336" fmla="*/ 83281 h 85357"/>
                <a:gd name="connsiteX12-337" fmla="*/ 0 w 2537771"/>
                <a:gd name="connsiteY12-338" fmla="*/ 1369 h 85357"/>
                <a:gd name="connsiteX0-339" fmla="*/ 2537771 w 2537771"/>
                <a:gd name="connsiteY0-340" fmla="*/ 13982 h 83281"/>
                <a:gd name="connsiteX1-341" fmla="*/ 2155807 w 2537771"/>
                <a:gd name="connsiteY1-342" fmla="*/ 13982 h 83281"/>
                <a:gd name="connsiteX2-343" fmla="*/ 2086358 w 2537771"/>
                <a:gd name="connsiteY2-344" fmla="*/ 37131 h 83281"/>
                <a:gd name="connsiteX3-345" fmla="*/ 1604819 w 2537771"/>
                <a:gd name="connsiteY3-346" fmla="*/ 72003 h 83281"/>
                <a:gd name="connsiteX4-347" fmla="*/ 1365106 w 2537771"/>
                <a:gd name="connsiteY4-348" fmla="*/ 52317 h 83281"/>
                <a:gd name="connsiteX5-349" fmla="*/ 1188657 w 2537771"/>
                <a:gd name="connsiteY5-350" fmla="*/ 71707 h 83281"/>
                <a:gd name="connsiteX6-351" fmla="*/ 960259 w 2537771"/>
                <a:gd name="connsiteY6-352" fmla="*/ 79670 h 83281"/>
                <a:gd name="connsiteX7-353" fmla="*/ 747671 w 2537771"/>
                <a:gd name="connsiteY7-354" fmla="*/ 60429 h 83281"/>
                <a:gd name="connsiteX8-355" fmla="*/ 526070 w 2537771"/>
                <a:gd name="connsiteY8-356" fmla="*/ 33224 h 83281"/>
                <a:gd name="connsiteX9-357" fmla="*/ 254643 w 2537771"/>
                <a:gd name="connsiteY9-358" fmla="*/ 72152 h 83281"/>
                <a:gd name="connsiteX10-359" fmla="*/ 180158 w 2537771"/>
                <a:gd name="connsiteY10-360" fmla="*/ 48557 h 83281"/>
                <a:gd name="connsiteX11-361" fmla="*/ 93392 w 2537771"/>
                <a:gd name="connsiteY11-362" fmla="*/ 83281 h 83281"/>
                <a:gd name="connsiteX12-363" fmla="*/ 0 w 2537771"/>
                <a:gd name="connsiteY12-364" fmla="*/ 1369 h 83281"/>
                <a:gd name="connsiteX0-365" fmla="*/ 2537771 w 2537771"/>
                <a:gd name="connsiteY0-366" fmla="*/ 12613 h 81912"/>
                <a:gd name="connsiteX1-367" fmla="*/ 2191592 w 2537771"/>
                <a:gd name="connsiteY1-368" fmla="*/ 39967 h 81912"/>
                <a:gd name="connsiteX2-369" fmla="*/ 2086358 w 2537771"/>
                <a:gd name="connsiteY2-370" fmla="*/ 35762 h 81912"/>
                <a:gd name="connsiteX3-371" fmla="*/ 1604819 w 2537771"/>
                <a:gd name="connsiteY3-372" fmla="*/ 70634 h 81912"/>
                <a:gd name="connsiteX4-373" fmla="*/ 1365106 w 2537771"/>
                <a:gd name="connsiteY4-374" fmla="*/ 50948 h 81912"/>
                <a:gd name="connsiteX5-375" fmla="*/ 1188657 w 2537771"/>
                <a:gd name="connsiteY5-376" fmla="*/ 70338 h 81912"/>
                <a:gd name="connsiteX6-377" fmla="*/ 960259 w 2537771"/>
                <a:gd name="connsiteY6-378" fmla="*/ 78301 h 81912"/>
                <a:gd name="connsiteX7-379" fmla="*/ 747671 w 2537771"/>
                <a:gd name="connsiteY7-380" fmla="*/ 59060 h 81912"/>
                <a:gd name="connsiteX8-381" fmla="*/ 526070 w 2537771"/>
                <a:gd name="connsiteY8-382" fmla="*/ 31855 h 81912"/>
                <a:gd name="connsiteX9-383" fmla="*/ 254643 w 2537771"/>
                <a:gd name="connsiteY9-384" fmla="*/ 70783 h 81912"/>
                <a:gd name="connsiteX10-385" fmla="*/ 180158 w 2537771"/>
                <a:gd name="connsiteY10-386" fmla="*/ 47188 h 81912"/>
                <a:gd name="connsiteX11-387" fmla="*/ 93392 w 2537771"/>
                <a:gd name="connsiteY11-388" fmla="*/ 81912 h 81912"/>
                <a:gd name="connsiteX12-389" fmla="*/ 0 w 2537771"/>
                <a:gd name="connsiteY12-390" fmla="*/ 0 h 81912"/>
                <a:gd name="connsiteX0-391" fmla="*/ 2537771 w 2537771"/>
                <a:gd name="connsiteY0-392" fmla="*/ 12613 h 81912"/>
                <a:gd name="connsiteX1-393" fmla="*/ 2191592 w 2537771"/>
                <a:gd name="connsiteY1-394" fmla="*/ 39967 h 81912"/>
                <a:gd name="connsiteX2-395" fmla="*/ 2054548 w 2537771"/>
                <a:gd name="connsiteY2-396" fmla="*/ 27946 h 81912"/>
                <a:gd name="connsiteX3-397" fmla="*/ 1604819 w 2537771"/>
                <a:gd name="connsiteY3-398" fmla="*/ 70634 h 81912"/>
                <a:gd name="connsiteX4-399" fmla="*/ 1365106 w 2537771"/>
                <a:gd name="connsiteY4-400" fmla="*/ 50948 h 81912"/>
                <a:gd name="connsiteX5-401" fmla="*/ 1188657 w 2537771"/>
                <a:gd name="connsiteY5-402" fmla="*/ 70338 h 81912"/>
                <a:gd name="connsiteX6-403" fmla="*/ 960259 w 2537771"/>
                <a:gd name="connsiteY6-404" fmla="*/ 78301 h 81912"/>
                <a:gd name="connsiteX7-405" fmla="*/ 747671 w 2537771"/>
                <a:gd name="connsiteY7-406" fmla="*/ 59060 h 81912"/>
                <a:gd name="connsiteX8-407" fmla="*/ 526070 w 2537771"/>
                <a:gd name="connsiteY8-408" fmla="*/ 31855 h 81912"/>
                <a:gd name="connsiteX9-409" fmla="*/ 254643 w 2537771"/>
                <a:gd name="connsiteY9-410" fmla="*/ 70783 h 81912"/>
                <a:gd name="connsiteX10-411" fmla="*/ 180158 w 2537771"/>
                <a:gd name="connsiteY10-412" fmla="*/ 47188 h 81912"/>
                <a:gd name="connsiteX11-413" fmla="*/ 93392 w 2537771"/>
                <a:gd name="connsiteY11-414" fmla="*/ 81912 h 81912"/>
                <a:gd name="connsiteX12-415" fmla="*/ 0 w 2537771"/>
                <a:gd name="connsiteY12-416" fmla="*/ 0 h 81912"/>
                <a:gd name="connsiteX0-417" fmla="*/ 2537771 w 2537771"/>
                <a:gd name="connsiteY0-418" fmla="*/ 12613 h 79392"/>
                <a:gd name="connsiteX1-419" fmla="*/ 2191592 w 2537771"/>
                <a:gd name="connsiteY1-420" fmla="*/ 39967 h 79392"/>
                <a:gd name="connsiteX2-421" fmla="*/ 2054548 w 2537771"/>
                <a:gd name="connsiteY2-422" fmla="*/ 27946 h 79392"/>
                <a:gd name="connsiteX3-423" fmla="*/ 1604819 w 2537771"/>
                <a:gd name="connsiteY3-424" fmla="*/ 70634 h 79392"/>
                <a:gd name="connsiteX4-425" fmla="*/ 1365106 w 2537771"/>
                <a:gd name="connsiteY4-426" fmla="*/ 50948 h 79392"/>
                <a:gd name="connsiteX5-427" fmla="*/ 1188657 w 2537771"/>
                <a:gd name="connsiteY5-428" fmla="*/ 70338 h 79392"/>
                <a:gd name="connsiteX6-429" fmla="*/ 960259 w 2537771"/>
                <a:gd name="connsiteY6-430" fmla="*/ 78301 h 79392"/>
                <a:gd name="connsiteX7-431" fmla="*/ 747671 w 2537771"/>
                <a:gd name="connsiteY7-432" fmla="*/ 59060 h 79392"/>
                <a:gd name="connsiteX8-433" fmla="*/ 526070 w 2537771"/>
                <a:gd name="connsiteY8-434" fmla="*/ 31855 h 79392"/>
                <a:gd name="connsiteX9-435" fmla="*/ 254643 w 2537771"/>
                <a:gd name="connsiteY9-436" fmla="*/ 70783 h 79392"/>
                <a:gd name="connsiteX10-437" fmla="*/ 180158 w 2537771"/>
                <a:gd name="connsiteY10-438" fmla="*/ 47188 h 79392"/>
                <a:gd name="connsiteX11-439" fmla="*/ 105320 w 2537771"/>
                <a:gd name="connsiteY11-440" fmla="*/ 62373 h 79392"/>
                <a:gd name="connsiteX12-441" fmla="*/ 0 w 2537771"/>
                <a:gd name="connsiteY12-442" fmla="*/ 0 h 793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2537771" h="79392">
                  <a:moveTo>
                    <a:pt x="2537771" y="12613"/>
                  </a:moveTo>
                  <a:cubicBezTo>
                    <a:pt x="2372259" y="-2434"/>
                    <a:pt x="2272129" y="37412"/>
                    <a:pt x="2191592" y="39967"/>
                  </a:cubicBezTo>
                  <a:cubicBezTo>
                    <a:pt x="2111055" y="42522"/>
                    <a:pt x="2152344" y="22835"/>
                    <a:pt x="2054548" y="27946"/>
                  </a:cubicBezTo>
                  <a:cubicBezTo>
                    <a:pt x="1956753" y="33057"/>
                    <a:pt x="2056264" y="56072"/>
                    <a:pt x="1604819" y="70634"/>
                  </a:cubicBezTo>
                  <a:cubicBezTo>
                    <a:pt x="1524915" y="64072"/>
                    <a:pt x="1434466" y="50997"/>
                    <a:pt x="1365106" y="50948"/>
                  </a:cubicBezTo>
                  <a:cubicBezTo>
                    <a:pt x="1295746" y="50899"/>
                    <a:pt x="1256132" y="65779"/>
                    <a:pt x="1188657" y="70338"/>
                  </a:cubicBezTo>
                  <a:cubicBezTo>
                    <a:pt x="1121183" y="74897"/>
                    <a:pt x="1114588" y="82159"/>
                    <a:pt x="960259" y="78301"/>
                  </a:cubicBezTo>
                  <a:cubicBezTo>
                    <a:pt x="937110" y="70585"/>
                    <a:pt x="820036" y="66801"/>
                    <a:pt x="747671" y="59060"/>
                  </a:cubicBezTo>
                  <a:cubicBezTo>
                    <a:pt x="675306" y="51319"/>
                    <a:pt x="608241" y="29901"/>
                    <a:pt x="526070" y="31855"/>
                  </a:cubicBezTo>
                  <a:cubicBezTo>
                    <a:pt x="443899" y="33809"/>
                    <a:pt x="312295" y="68228"/>
                    <a:pt x="254643" y="70783"/>
                  </a:cubicBezTo>
                  <a:cubicBezTo>
                    <a:pt x="196991" y="73338"/>
                    <a:pt x="205045" y="48590"/>
                    <a:pt x="180158" y="47188"/>
                  </a:cubicBezTo>
                  <a:cubicBezTo>
                    <a:pt x="155271" y="45786"/>
                    <a:pt x="113036" y="50798"/>
                    <a:pt x="105320" y="62373"/>
                  </a:cubicBezTo>
                  <a:cubicBezTo>
                    <a:pt x="49008" y="38977"/>
                    <a:pt x="8599" y="82012"/>
                    <a:pt x="0" y="0"/>
                  </a:cubicBezTo>
                </a:path>
              </a:pathLst>
            </a:custGeom>
            <a:no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3" name="Freeform 118"/>
            <p:cNvSpPr>
              <a:spLocks noEditPoints="1"/>
            </p:cNvSpPr>
            <p:nvPr/>
          </p:nvSpPr>
          <p:spPr bwMode="auto">
            <a:xfrm flipH="1">
              <a:off x="10124063" y="5530041"/>
              <a:ext cx="1513841" cy="619089"/>
            </a:xfrm>
            <a:custGeom>
              <a:avLst/>
              <a:gdLst>
                <a:gd name="T0" fmla="*/ 250 w 257"/>
                <a:gd name="T1" fmla="*/ 87 h 92"/>
                <a:gd name="T2" fmla="*/ 215 w 257"/>
                <a:gd name="T3" fmla="*/ 84 h 92"/>
                <a:gd name="T4" fmla="*/ 204 w 257"/>
                <a:gd name="T5" fmla="*/ 87 h 92"/>
                <a:gd name="T6" fmla="*/ 146 w 257"/>
                <a:gd name="T7" fmla="*/ 88 h 92"/>
                <a:gd name="T8" fmla="*/ 116 w 257"/>
                <a:gd name="T9" fmla="*/ 85 h 92"/>
                <a:gd name="T10" fmla="*/ 54 w 257"/>
                <a:gd name="T11" fmla="*/ 54 h 92"/>
                <a:gd name="T12" fmla="*/ 2 w 257"/>
                <a:gd name="T13" fmla="*/ 30 h 92"/>
                <a:gd name="T14" fmla="*/ 16 w 257"/>
                <a:gd name="T15" fmla="*/ 0 h 92"/>
                <a:gd name="T16" fmla="*/ 42 w 257"/>
                <a:gd name="T17" fmla="*/ 12 h 92"/>
                <a:gd name="T18" fmla="*/ 78 w 257"/>
                <a:gd name="T19" fmla="*/ 31 h 92"/>
                <a:gd name="T20" fmla="*/ 134 w 257"/>
                <a:gd name="T21" fmla="*/ 61 h 92"/>
                <a:gd name="T22" fmla="*/ 171 w 257"/>
                <a:gd name="T23" fmla="*/ 84 h 92"/>
                <a:gd name="T24" fmla="*/ 186 w 257"/>
                <a:gd name="T25" fmla="*/ 72 h 92"/>
                <a:gd name="T26" fmla="*/ 206 w 257"/>
                <a:gd name="T27" fmla="*/ 71 h 92"/>
                <a:gd name="T28" fmla="*/ 225 w 257"/>
                <a:gd name="T29" fmla="*/ 79 h 92"/>
                <a:gd name="T30" fmla="*/ 254 w 257"/>
                <a:gd name="T31" fmla="*/ 82 h 92"/>
                <a:gd name="T32" fmla="*/ 237 w 257"/>
                <a:gd name="T33" fmla="*/ 80 h 92"/>
                <a:gd name="T34" fmla="*/ 217 w 257"/>
                <a:gd name="T35" fmla="*/ 82 h 92"/>
                <a:gd name="T36" fmla="*/ 244 w 257"/>
                <a:gd name="T37" fmla="*/ 82 h 92"/>
                <a:gd name="T38" fmla="*/ 187 w 257"/>
                <a:gd name="T39" fmla="*/ 70 h 92"/>
                <a:gd name="T40" fmla="*/ 188 w 257"/>
                <a:gd name="T41" fmla="*/ 86 h 92"/>
                <a:gd name="T42" fmla="*/ 158 w 257"/>
                <a:gd name="T43" fmla="*/ 84 h 92"/>
                <a:gd name="T44" fmla="*/ 172 w 257"/>
                <a:gd name="T45" fmla="*/ 87 h 92"/>
                <a:gd name="T46" fmla="*/ 195 w 257"/>
                <a:gd name="T47" fmla="*/ 74 h 92"/>
                <a:gd name="T48" fmla="*/ 202 w 257"/>
                <a:gd name="T49" fmla="*/ 72 h 92"/>
                <a:gd name="T50" fmla="*/ 211 w 257"/>
                <a:gd name="T51" fmla="*/ 78 h 92"/>
                <a:gd name="T52" fmla="*/ 148 w 257"/>
                <a:gd name="T53" fmla="*/ 85 h 92"/>
                <a:gd name="T54" fmla="*/ 132 w 257"/>
                <a:gd name="T55" fmla="*/ 72 h 92"/>
                <a:gd name="T56" fmla="*/ 139 w 257"/>
                <a:gd name="T57" fmla="*/ 85 h 92"/>
                <a:gd name="T58" fmla="*/ 122 w 257"/>
                <a:gd name="T59" fmla="*/ 58 h 92"/>
                <a:gd name="T60" fmla="*/ 130 w 257"/>
                <a:gd name="T61" fmla="*/ 71 h 92"/>
                <a:gd name="T62" fmla="*/ 70 w 257"/>
                <a:gd name="T63" fmla="*/ 56 h 92"/>
                <a:gd name="T64" fmla="*/ 110 w 257"/>
                <a:gd name="T65" fmla="*/ 76 h 92"/>
                <a:gd name="T66" fmla="*/ 120 w 257"/>
                <a:gd name="T67" fmla="*/ 57 h 92"/>
                <a:gd name="T68" fmla="*/ 74 w 257"/>
                <a:gd name="T69" fmla="*/ 31 h 92"/>
                <a:gd name="T70" fmla="*/ 111 w 257"/>
                <a:gd name="T71" fmla="*/ 55 h 92"/>
                <a:gd name="T72" fmla="*/ 91 w 257"/>
                <a:gd name="T73" fmla="*/ 60 h 92"/>
                <a:gd name="T74" fmla="*/ 53 w 257"/>
                <a:gd name="T75" fmla="*/ 37 h 92"/>
                <a:gd name="T76" fmla="*/ 34 w 257"/>
                <a:gd name="T77" fmla="*/ 10 h 92"/>
                <a:gd name="T78" fmla="*/ 112 w 257"/>
                <a:gd name="T79" fmla="*/ 59 h 92"/>
                <a:gd name="T80" fmla="*/ 77 w 257"/>
                <a:gd name="T81" fmla="*/ 39 h 92"/>
                <a:gd name="T82" fmla="*/ 49 w 257"/>
                <a:gd name="T83" fmla="*/ 22 h 92"/>
                <a:gd name="T84" fmla="*/ 58 w 257"/>
                <a:gd name="T85" fmla="*/ 39 h 92"/>
                <a:gd name="T86" fmla="*/ 113 w 257"/>
                <a:gd name="T87" fmla="*/ 60 h 92"/>
                <a:gd name="T88" fmla="*/ 110 w 257"/>
                <a:gd name="T89" fmla="*/ 78 h 92"/>
                <a:gd name="T90" fmla="*/ 67 w 257"/>
                <a:gd name="T91" fmla="*/ 57 h 92"/>
                <a:gd name="T92" fmla="*/ 21 w 257"/>
                <a:gd name="T93" fmla="*/ 38 h 92"/>
                <a:gd name="T94" fmla="*/ 102 w 257"/>
                <a:gd name="T95" fmla="*/ 75 h 92"/>
                <a:gd name="T96" fmla="*/ 32 w 257"/>
                <a:gd name="T97" fmla="*/ 8 h 92"/>
                <a:gd name="T98" fmla="*/ 18 w 257"/>
                <a:gd name="T99" fmla="*/ 37 h 92"/>
                <a:gd name="T100" fmla="*/ 8 w 257"/>
                <a:gd name="T101" fmla="*/ 9 h 92"/>
                <a:gd name="T102" fmla="*/ 7 w 257"/>
                <a:gd name="T103" fmla="*/ 28 h 92"/>
                <a:gd name="T104" fmla="*/ 20 w 257"/>
                <a:gd name="T105"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92">
                  <a:moveTo>
                    <a:pt x="256" y="83"/>
                  </a:moveTo>
                  <a:cubicBezTo>
                    <a:pt x="256" y="84"/>
                    <a:pt x="257" y="87"/>
                    <a:pt x="256" y="89"/>
                  </a:cubicBezTo>
                  <a:cubicBezTo>
                    <a:pt x="253" y="89"/>
                    <a:pt x="253" y="88"/>
                    <a:pt x="250" y="87"/>
                  </a:cubicBezTo>
                  <a:cubicBezTo>
                    <a:pt x="244" y="86"/>
                    <a:pt x="238" y="83"/>
                    <a:pt x="231" y="84"/>
                  </a:cubicBezTo>
                  <a:cubicBezTo>
                    <a:pt x="229" y="84"/>
                    <a:pt x="227" y="86"/>
                    <a:pt x="225" y="86"/>
                  </a:cubicBezTo>
                  <a:cubicBezTo>
                    <a:pt x="221" y="86"/>
                    <a:pt x="219" y="84"/>
                    <a:pt x="215" y="84"/>
                  </a:cubicBezTo>
                  <a:cubicBezTo>
                    <a:pt x="212" y="82"/>
                    <a:pt x="208" y="79"/>
                    <a:pt x="205" y="76"/>
                  </a:cubicBezTo>
                  <a:cubicBezTo>
                    <a:pt x="206" y="79"/>
                    <a:pt x="208" y="81"/>
                    <a:pt x="208" y="84"/>
                  </a:cubicBezTo>
                  <a:cubicBezTo>
                    <a:pt x="207" y="86"/>
                    <a:pt x="205" y="86"/>
                    <a:pt x="204" y="87"/>
                  </a:cubicBezTo>
                  <a:cubicBezTo>
                    <a:pt x="196" y="87"/>
                    <a:pt x="189" y="90"/>
                    <a:pt x="183" y="91"/>
                  </a:cubicBezTo>
                  <a:cubicBezTo>
                    <a:pt x="172" y="91"/>
                    <a:pt x="163" y="85"/>
                    <a:pt x="152" y="86"/>
                  </a:cubicBezTo>
                  <a:cubicBezTo>
                    <a:pt x="150" y="87"/>
                    <a:pt x="148" y="88"/>
                    <a:pt x="146" y="88"/>
                  </a:cubicBezTo>
                  <a:cubicBezTo>
                    <a:pt x="142" y="88"/>
                    <a:pt x="138" y="87"/>
                    <a:pt x="134" y="87"/>
                  </a:cubicBezTo>
                  <a:cubicBezTo>
                    <a:pt x="130" y="87"/>
                    <a:pt x="125" y="86"/>
                    <a:pt x="121" y="86"/>
                  </a:cubicBezTo>
                  <a:cubicBezTo>
                    <a:pt x="119" y="87"/>
                    <a:pt x="117" y="87"/>
                    <a:pt x="116" y="85"/>
                  </a:cubicBezTo>
                  <a:cubicBezTo>
                    <a:pt x="105" y="79"/>
                    <a:pt x="94" y="73"/>
                    <a:pt x="83" y="67"/>
                  </a:cubicBezTo>
                  <a:cubicBezTo>
                    <a:pt x="79" y="65"/>
                    <a:pt x="76" y="63"/>
                    <a:pt x="72" y="61"/>
                  </a:cubicBezTo>
                  <a:cubicBezTo>
                    <a:pt x="66" y="59"/>
                    <a:pt x="60" y="57"/>
                    <a:pt x="54" y="54"/>
                  </a:cubicBezTo>
                  <a:cubicBezTo>
                    <a:pt x="43" y="49"/>
                    <a:pt x="31" y="46"/>
                    <a:pt x="21" y="40"/>
                  </a:cubicBezTo>
                  <a:cubicBezTo>
                    <a:pt x="17" y="38"/>
                    <a:pt x="12" y="36"/>
                    <a:pt x="8" y="34"/>
                  </a:cubicBezTo>
                  <a:cubicBezTo>
                    <a:pt x="6" y="32"/>
                    <a:pt x="4" y="32"/>
                    <a:pt x="2" y="30"/>
                  </a:cubicBezTo>
                  <a:cubicBezTo>
                    <a:pt x="1" y="28"/>
                    <a:pt x="0" y="26"/>
                    <a:pt x="0" y="24"/>
                  </a:cubicBezTo>
                  <a:cubicBezTo>
                    <a:pt x="0" y="18"/>
                    <a:pt x="5" y="9"/>
                    <a:pt x="8" y="5"/>
                  </a:cubicBezTo>
                  <a:cubicBezTo>
                    <a:pt x="10" y="3"/>
                    <a:pt x="13" y="1"/>
                    <a:pt x="16" y="0"/>
                  </a:cubicBezTo>
                  <a:cubicBezTo>
                    <a:pt x="17" y="0"/>
                    <a:pt x="19" y="0"/>
                    <a:pt x="20" y="0"/>
                  </a:cubicBezTo>
                  <a:cubicBezTo>
                    <a:pt x="26" y="3"/>
                    <a:pt x="33" y="7"/>
                    <a:pt x="39" y="10"/>
                  </a:cubicBezTo>
                  <a:cubicBezTo>
                    <a:pt x="40" y="11"/>
                    <a:pt x="41" y="11"/>
                    <a:pt x="42" y="12"/>
                  </a:cubicBezTo>
                  <a:cubicBezTo>
                    <a:pt x="45" y="13"/>
                    <a:pt x="48" y="15"/>
                    <a:pt x="52" y="17"/>
                  </a:cubicBezTo>
                  <a:cubicBezTo>
                    <a:pt x="58" y="20"/>
                    <a:pt x="64" y="23"/>
                    <a:pt x="70" y="26"/>
                  </a:cubicBezTo>
                  <a:cubicBezTo>
                    <a:pt x="73" y="28"/>
                    <a:pt x="75" y="30"/>
                    <a:pt x="78" y="31"/>
                  </a:cubicBezTo>
                  <a:cubicBezTo>
                    <a:pt x="91" y="39"/>
                    <a:pt x="104" y="46"/>
                    <a:pt x="117" y="53"/>
                  </a:cubicBezTo>
                  <a:cubicBezTo>
                    <a:pt x="120" y="55"/>
                    <a:pt x="123" y="56"/>
                    <a:pt x="126" y="57"/>
                  </a:cubicBezTo>
                  <a:cubicBezTo>
                    <a:pt x="128" y="59"/>
                    <a:pt x="131" y="61"/>
                    <a:pt x="134" y="61"/>
                  </a:cubicBezTo>
                  <a:cubicBezTo>
                    <a:pt x="139" y="68"/>
                    <a:pt x="145" y="74"/>
                    <a:pt x="150" y="82"/>
                  </a:cubicBezTo>
                  <a:cubicBezTo>
                    <a:pt x="153" y="81"/>
                    <a:pt x="157" y="82"/>
                    <a:pt x="162" y="82"/>
                  </a:cubicBezTo>
                  <a:cubicBezTo>
                    <a:pt x="165" y="82"/>
                    <a:pt x="168" y="83"/>
                    <a:pt x="171" y="84"/>
                  </a:cubicBezTo>
                  <a:cubicBezTo>
                    <a:pt x="176" y="84"/>
                    <a:pt x="181" y="84"/>
                    <a:pt x="185" y="84"/>
                  </a:cubicBezTo>
                  <a:cubicBezTo>
                    <a:pt x="191" y="85"/>
                    <a:pt x="196" y="83"/>
                    <a:pt x="200" y="80"/>
                  </a:cubicBezTo>
                  <a:cubicBezTo>
                    <a:pt x="198" y="75"/>
                    <a:pt x="188" y="78"/>
                    <a:pt x="186" y="72"/>
                  </a:cubicBezTo>
                  <a:cubicBezTo>
                    <a:pt x="185" y="67"/>
                    <a:pt x="190" y="65"/>
                    <a:pt x="195" y="66"/>
                  </a:cubicBezTo>
                  <a:cubicBezTo>
                    <a:pt x="196" y="66"/>
                    <a:pt x="197" y="66"/>
                    <a:pt x="198" y="67"/>
                  </a:cubicBezTo>
                  <a:cubicBezTo>
                    <a:pt x="201" y="68"/>
                    <a:pt x="203" y="70"/>
                    <a:pt x="206" y="71"/>
                  </a:cubicBezTo>
                  <a:cubicBezTo>
                    <a:pt x="208" y="73"/>
                    <a:pt x="211" y="76"/>
                    <a:pt x="213" y="77"/>
                  </a:cubicBezTo>
                  <a:cubicBezTo>
                    <a:pt x="214" y="78"/>
                    <a:pt x="216" y="78"/>
                    <a:pt x="218" y="79"/>
                  </a:cubicBezTo>
                  <a:cubicBezTo>
                    <a:pt x="221" y="80"/>
                    <a:pt x="222" y="80"/>
                    <a:pt x="225" y="79"/>
                  </a:cubicBezTo>
                  <a:cubicBezTo>
                    <a:pt x="228" y="79"/>
                    <a:pt x="232" y="78"/>
                    <a:pt x="235" y="78"/>
                  </a:cubicBezTo>
                  <a:cubicBezTo>
                    <a:pt x="238" y="78"/>
                    <a:pt x="242" y="80"/>
                    <a:pt x="246" y="81"/>
                  </a:cubicBezTo>
                  <a:cubicBezTo>
                    <a:pt x="249" y="82"/>
                    <a:pt x="253" y="82"/>
                    <a:pt x="254" y="82"/>
                  </a:cubicBezTo>
                  <a:cubicBezTo>
                    <a:pt x="255" y="83"/>
                    <a:pt x="255" y="82"/>
                    <a:pt x="256" y="83"/>
                  </a:cubicBezTo>
                  <a:close/>
                  <a:moveTo>
                    <a:pt x="244" y="82"/>
                  </a:moveTo>
                  <a:cubicBezTo>
                    <a:pt x="242" y="82"/>
                    <a:pt x="239" y="81"/>
                    <a:pt x="237" y="80"/>
                  </a:cubicBezTo>
                  <a:cubicBezTo>
                    <a:pt x="231" y="80"/>
                    <a:pt x="226" y="82"/>
                    <a:pt x="221" y="82"/>
                  </a:cubicBezTo>
                  <a:cubicBezTo>
                    <a:pt x="217" y="81"/>
                    <a:pt x="215" y="80"/>
                    <a:pt x="212" y="79"/>
                  </a:cubicBezTo>
                  <a:cubicBezTo>
                    <a:pt x="213" y="80"/>
                    <a:pt x="215" y="82"/>
                    <a:pt x="217" y="82"/>
                  </a:cubicBezTo>
                  <a:cubicBezTo>
                    <a:pt x="223" y="84"/>
                    <a:pt x="227" y="82"/>
                    <a:pt x="232" y="82"/>
                  </a:cubicBezTo>
                  <a:cubicBezTo>
                    <a:pt x="241" y="81"/>
                    <a:pt x="247" y="85"/>
                    <a:pt x="254" y="86"/>
                  </a:cubicBezTo>
                  <a:cubicBezTo>
                    <a:pt x="254" y="82"/>
                    <a:pt x="249" y="83"/>
                    <a:pt x="244" y="82"/>
                  </a:cubicBezTo>
                  <a:close/>
                  <a:moveTo>
                    <a:pt x="205" y="74"/>
                  </a:moveTo>
                  <a:cubicBezTo>
                    <a:pt x="204" y="71"/>
                    <a:pt x="201" y="70"/>
                    <a:pt x="198" y="69"/>
                  </a:cubicBezTo>
                  <a:cubicBezTo>
                    <a:pt x="195" y="68"/>
                    <a:pt x="188" y="65"/>
                    <a:pt x="187" y="70"/>
                  </a:cubicBezTo>
                  <a:cubicBezTo>
                    <a:pt x="187" y="75"/>
                    <a:pt x="194" y="74"/>
                    <a:pt x="198" y="76"/>
                  </a:cubicBezTo>
                  <a:cubicBezTo>
                    <a:pt x="200" y="76"/>
                    <a:pt x="203" y="79"/>
                    <a:pt x="203" y="81"/>
                  </a:cubicBezTo>
                  <a:cubicBezTo>
                    <a:pt x="202" y="83"/>
                    <a:pt x="192" y="86"/>
                    <a:pt x="188" y="86"/>
                  </a:cubicBezTo>
                  <a:cubicBezTo>
                    <a:pt x="183" y="86"/>
                    <a:pt x="178" y="86"/>
                    <a:pt x="174" y="85"/>
                  </a:cubicBezTo>
                  <a:cubicBezTo>
                    <a:pt x="170" y="85"/>
                    <a:pt x="165" y="83"/>
                    <a:pt x="161" y="83"/>
                  </a:cubicBezTo>
                  <a:cubicBezTo>
                    <a:pt x="160" y="83"/>
                    <a:pt x="159" y="84"/>
                    <a:pt x="158" y="84"/>
                  </a:cubicBezTo>
                  <a:cubicBezTo>
                    <a:pt x="155" y="83"/>
                    <a:pt x="152" y="82"/>
                    <a:pt x="151" y="85"/>
                  </a:cubicBezTo>
                  <a:cubicBezTo>
                    <a:pt x="155" y="85"/>
                    <a:pt x="160" y="85"/>
                    <a:pt x="164" y="85"/>
                  </a:cubicBezTo>
                  <a:cubicBezTo>
                    <a:pt x="167" y="86"/>
                    <a:pt x="169" y="88"/>
                    <a:pt x="172" y="87"/>
                  </a:cubicBezTo>
                  <a:cubicBezTo>
                    <a:pt x="184" y="92"/>
                    <a:pt x="193" y="85"/>
                    <a:pt x="205" y="85"/>
                  </a:cubicBezTo>
                  <a:cubicBezTo>
                    <a:pt x="208" y="82"/>
                    <a:pt x="204" y="79"/>
                    <a:pt x="203" y="77"/>
                  </a:cubicBezTo>
                  <a:cubicBezTo>
                    <a:pt x="200" y="76"/>
                    <a:pt x="198" y="74"/>
                    <a:pt x="195" y="74"/>
                  </a:cubicBezTo>
                  <a:cubicBezTo>
                    <a:pt x="195" y="73"/>
                    <a:pt x="195" y="73"/>
                    <a:pt x="195" y="73"/>
                  </a:cubicBezTo>
                  <a:cubicBezTo>
                    <a:pt x="193" y="73"/>
                    <a:pt x="192" y="72"/>
                    <a:pt x="193" y="70"/>
                  </a:cubicBezTo>
                  <a:cubicBezTo>
                    <a:pt x="197" y="68"/>
                    <a:pt x="200" y="72"/>
                    <a:pt x="202" y="72"/>
                  </a:cubicBezTo>
                  <a:cubicBezTo>
                    <a:pt x="203" y="73"/>
                    <a:pt x="205" y="74"/>
                    <a:pt x="207" y="75"/>
                  </a:cubicBezTo>
                  <a:cubicBezTo>
                    <a:pt x="208" y="76"/>
                    <a:pt x="210" y="78"/>
                    <a:pt x="212" y="78"/>
                  </a:cubicBezTo>
                  <a:cubicBezTo>
                    <a:pt x="211" y="78"/>
                    <a:pt x="211" y="78"/>
                    <a:pt x="211" y="78"/>
                  </a:cubicBezTo>
                  <a:cubicBezTo>
                    <a:pt x="209" y="76"/>
                    <a:pt x="208" y="74"/>
                    <a:pt x="205" y="74"/>
                  </a:cubicBezTo>
                  <a:close/>
                  <a:moveTo>
                    <a:pt x="139" y="85"/>
                  </a:moveTo>
                  <a:cubicBezTo>
                    <a:pt x="142" y="85"/>
                    <a:pt x="147" y="87"/>
                    <a:pt x="148" y="85"/>
                  </a:cubicBezTo>
                  <a:cubicBezTo>
                    <a:pt x="148" y="84"/>
                    <a:pt x="148" y="84"/>
                    <a:pt x="148" y="84"/>
                  </a:cubicBezTo>
                  <a:cubicBezTo>
                    <a:pt x="144" y="77"/>
                    <a:pt x="140" y="69"/>
                    <a:pt x="133" y="64"/>
                  </a:cubicBezTo>
                  <a:cubicBezTo>
                    <a:pt x="132" y="67"/>
                    <a:pt x="133" y="69"/>
                    <a:pt x="132" y="72"/>
                  </a:cubicBezTo>
                  <a:cubicBezTo>
                    <a:pt x="132" y="77"/>
                    <a:pt x="128" y="80"/>
                    <a:pt x="126" y="83"/>
                  </a:cubicBezTo>
                  <a:cubicBezTo>
                    <a:pt x="125" y="83"/>
                    <a:pt x="123" y="84"/>
                    <a:pt x="124" y="85"/>
                  </a:cubicBezTo>
                  <a:cubicBezTo>
                    <a:pt x="128" y="85"/>
                    <a:pt x="134" y="84"/>
                    <a:pt x="139" y="85"/>
                  </a:cubicBezTo>
                  <a:close/>
                  <a:moveTo>
                    <a:pt x="130" y="71"/>
                  </a:moveTo>
                  <a:cubicBezTo>
                    <a:pt x="131" y="68"/>
                    <a:pt x="131" y="65"/>
                    <a:pt x="130" y="62"/>
                  </a:cubicBezTo>
                  <a:cubicBezTo>
                    <a:pt x="127" y="61"/>
                    <a:pt x="125" y="58"/>
                    <a:pt x="122" y="58"/>
                  </a:cubicBezTo>
                  <a:cubicBezTo>
                    <a:pt x="123" y="68"/>
                    <a:pt x="120" y="76"/>
                    <a:pt x="112" y="80"/>
                  </a:cubicBezTo>
                  <a:cubicBezTo>
                    <a:pt x="114" y="82"/>
                    <a:pt x="117" y="83"/>
                    <a:pt x="120" y="84"/>
                  </a:cubicBezTo>
                  <a:cubicBezTo>
                    <a:pt x="124" y="81"/>
                    <a:pt x="130" y="78"/>
                    <a:pt x="130" y="71"/>
                  </a:cubicBezTo>
                  <a:close/>
                  <a:moveTo>
                    <a:pt x="41" y="41"/>
                  </a:moveTo>
                  <a:cubicBezTo>
                    <a:pt x="45" y="43"/>
                    <a:pt x="49" y="45"/>
                    <a:pt x="54" y="47"/>
                  </a:cubicBezTo>
                  <a:cubicBezTo>
                    <a:pt x="59" y="50"/>
                    <a:pt x="64" y="54"/>
                    <a:pt x="70" y="56"/>
                  </a:cubicBezTo>
                  <a:cubicBezTo>
                    <a:pt x="75" y="58"/>
                    <a:pt x="80" y="61"/>
                    <a:pt x="86" y="64"/>
                  </a:cubicBezTo>
                  <a:cubicBezTo>
                    <a:pt x="91" y="66"/>
                    <a:pt x="96" y="69"/>
                    <a:pt x="102" y="71"/>
                  </a:cubicBezTo>
                  <a:cubicBezTo>
                    <a:pt x="105" y="73"/>
                    <a:pt x="108" y="75"/>
                    <a:pt x="110" y="76"/>
                  </a:cubicBezTo>
                  <a:cubicBezTo>
                    <a:pt x="111" y="76"/>
                    <a:pt x="113" y="76"/>
                    <a:pt x="113" y="76"/>
                  </a:cubicBezTo>
                  <a:cubicBezTo>
                    <a:pt x="115" y="76"/>
                    <a:pt x="118" y="73"/>
                    <a:pt x="119" y="71"/>
                  </a:cubicBezTo>
                  <a:cubicBezTo>
                    <a:pt x="121" y="66"/>
                    <a:pt x="121" y="61"/>
                    <a:pt x="120" y="57"/>
                  </a:cubicBezTo>
                  <a:cubicBezTo>
                    <a:pt x="112" y="52"/>
                    <a:pt x="104" y="48"/>
                    <a:pt x="97" y="44"/>
                  </a:cubicBezTo>
                  <a:cubicBezTo>
                    <a:pt x="94" y="43"/>
                    <a:pt x="92" y="41"/>
                    <a:pt x="89" y="39"/>
                  </a:cubicBezTo>
                  <a:cubicBezTo>
                    <a:pt x="84" y="37"/>
                    <a:pt x="79" y="34"/>
                    <a:pt x="74" y="31"/>
                  </a:cubicBezTo>
                  <a:cubicBezTo>
                    <a:pt x="68" y="28"/>
                    <a:pt x="62" y="24"/>
                    <a:pt x="56" y="21"/>
                  </a:cubicBezTo>
                  <a:cubicBezTo>
                    <a:pt x="55" y="21"/>
                    <a:pt x="54" y="20"/>
                    <a:pt x="53" y="20"/>
                  </a:cubicBezTo>
                  <a:cubicBezTo>
                    <a:pt x="71" y="34"/>
                    <a:pt x="90" y="45"/>
                    <a:pt x="111" y="55"/>
                  </a:cubicBezTo>
                  <a:cubicBezTo>
                    <a:pt x="111" y="56"/>
                    <a:pt x="112" y="56"/>
                    <a:pt x="113" y="56"/>
                  </a:cubicBezTo>
                  <a:cubicBezTo>
                    <a:pt x="113" y="58"/>
                    <a:pt x="114" y="59"/>
                    <a:pt x="115" y="60"/>
                  </a:cubicBezTo>
                  <a:cubicBezTo>
                    <a:pt x="112" y="70"/>
                    <a:pt x="98" y="64"/>
                    <a:pt x="91" y="60"/>
                  </a:cubicBezTo>
                  <a:cubicBezTo>
                    <a:pt x="84" y="57"/>
                    <a:pt x="77" y="53"/>
                    <a:pt x="70" y="49"/>
                  </a:cubicBezTo>
                  <a:cubicBezTo>
                    <a:pt x="66" y="47"/>
                    <a:pt x="62" y="45"/>
                    <a:pt x="60" y="43"/>
                  </a:cubicBezTo>
                  <a:cubicBezTo>
                    <a:pt x="58" y="42"/>
                    <a:pt x="55" y="39"/>
                    <a:pt x="53" y="37"/>
                  </a:cubicBezTo>
                  <a:cubicBezTo>
                    <a:pt x="51" y="35"/>
                    <a:pt x="48" y="33"/>
                    <a:pt x="46" y="31"/>
                  </a:cubicBezTo>
                  <a:cubicBezTo>
                    <a:pt x="42" y="26"/>
                    <a:pt x="46" y="19"/>
                    <a:pt x="51" y="18"/>
                  </a:cubicBezTo>
                  <a:cubicBezTo>
                    <a:pt x="45" y="16"/>
                    <a:pt x="40" y="12"/>
                    <a:pt x="34" y="10"/>
                  </a:cubicBezTo>
                  <a:cubicBezTo>
                    <a:pt x="37" y="19"/>
                    <a:pt x="31" y="26"/>
                    <a:pt x="27" y="33"/>
                  </a:cubicBezTo>
                  <a:cubicBezTo>
                    <a:pt x="31" y="36"/>
                    <a:pt x="37" y="38"/>
                    <a:pt x="41" y="41"/>
                  </a:cubicBezTo>
                  <a:close/>
                  <a:moveTo>
                    <a:pt x="112" y="59"/>
                  </a:moveTo>
                  <a:cubicBezTo>
                    <a:pt x="111" y="57"/>
                    <a:pt x="107" y="56"/>
                    <a:pt x="106" y="55"/>
                  </a:cubicBezTo>
                  <a:cubicBezTo>
                    <a:pt x="101" y="51"/>
                    <a:pt x="96" y="50"/>
                    <a:pt x="91" y="47"/>
                  </a:cubicBezTo>
                  <a:cubicBezTo>
                    <a:pt x="86" y="44"/>
                    <a:pt x="82" y="42"/>
                    <a:pt x="77" y="39"/>
                  </a:cubicBezTo>
                  <a:cubicBezTo>
                    <a:pt x="72" y="36"/>
                    <a:pt x="68" y="33"/>
                    <a:pt x="63" y="30"/>
                  </a:cubicBezTo>
                  <a:cubicBezTo>
                    <a:pt x="61" y="28"/>
                    <a:pt x="59" y="27"/>
                    <a:pt x="56" y="25"/>
                  </a:cubicBezTo>
                  <a:cubicBezTo>
                    <a:pt x="54" y="24"/>
                    <a:pt x="51" y="21"/>
                    <a:pt x="49" y="22"/>
                  </a:cubicBezTo>
                  <a:cubicBezTo>
                    <a:pt x="47" y="22"/>
                    <a:pt x="46" y="26"/>
                    <a:pt x="46" y="28"/>
                  </a:cubicBezTo>
                  <a:cubicBezTo>
                    <a:pt x="47" y="29"/>
                    <a:pt x="50" y="32"/>
                    <a:pt x="52" y="34"/>
                  </a:cubicBezTo>
                  <a:cubicBezTo>
                    <a:pt x="54" y="36"/>
                    <a:pt x="56" y="37"/>
                    <a:pt x="58" y="39"/>
                  </a:cubicBezTo>
                  <a:cubicBezTo>
                    <a:pt x="67" y="46"/>
                    <a:pt x="77" y="50"/>
                    <a:pt x="87" y="56"/>
                  </a:cubicBezTo>
                  <a:cubicBezTo>
                    <a:pt x="94" y="60"/>
                    <a:pt x="102" y="65"/>
                    <a:pt x="111" y="62"/>
                  </a:cubicBezTo>
                  <a:cubicBezTo>
                    <a:pt x="112" y="62"/>
                    <a:pt x="113" y="61"/>
                    <a:pt x="113" y="60"/>
                  </a:cubicBezTo>
                  <a:cubicBezTo>
                    <a:pt x="113" y="60"/>
                    <a:pt x="113" y="60"/>
                    <a:pt x="113" y="60"/>
                  </a:cubicBezTo>
                  <a:cubicBezTo>
                    <a:pt x="113" y="59"/>
                    <a:pt x="113" y="59"/>
                    <a:pt x="112" y="59"/>
                  </a:cubicBezTo>
                  <a:close/>
                  <a:moveTo>
                    <a:pt x="110" y="78"/>
                  </a:moveTo>
                  <a:cubicBezTo>
                    <a:pt x="107" y="76"/>
                    <a:pt x="103" y="74"/>
                    <a:pt x="99" y="72"/>
                  </a:cubicBezTo>
                  <a:cubicBezTo>
                    <a:pt x="95" y="71"/>
                    <a:pt x="91" y="69"/>
                    <a:pt x="88" y="67"/>
                  </a:cubicBezTo>
                  <a:cubicBezTo>
                    <a:pt x="81" y="63"/>
                    <a:pt x="74" y="60"/>
                    <a:pt x="67" y="57"/>
                  </a:cubicBezTo>
                  <a:cubicBezTo>
                    <a:pt x="60" y="53"/>
                    <a:pt x="53" y="49"/>
                    <a:pt x="46" y="46"/>
                  </a:cubicBezTo>
                  <a:cubicBezTo>
                    <a:pt x="39" y="42"/>
                    <a:pt x="33" y="38"/>
                    <a:pt x="26" y="35"/>
                  </a:cubicBezTo>
                  <a:cubicBezTo>
                    <a:pt x="25" y="35"/>
                    <a:pt x="22" y="37"/>
                    <a:pt x="21" y="38"/>
                  </a:cubicBezTo>
                  <a:cubicBezTo>
                    <a:pt x="32" y="44"/>
                    <a:pt x="45" y="48"/>
                    <a:pt x="56" y="53"/>
                  </a:cubicBezTo>
                  <a:cubicBezTo>
                    <a:pt x="64" y="57"/>
                    <a:pt x="73" y="59"/>
                    <a:pt x="80" y="63"/>
                  </a:cubicBezTo>
                  <a:cubicBezTo>
                    <a:pt x="88" y="67"/>
                    <a:pt x="95" y="71"/>
                    <a:pt x="102" y="75"/>
                  </a:cubicBezTo>
                  <a:cubicBezTo>
                    <a:pt x="105" y="77"/>
                    <a:pt x="107" y="79"/>
                    <a:pt x="110" y="78"/>
                  </a:cubicBezTo>
                  <a:cubicBezTo>
                    <a:pt x="110" y="78"/>
                    <a:pt x="110" y="78"/>
                    <a:pt x="110" y="78"/>
                  </a:cubicBezTo>
                  <a:close/>
                  <a:moveTo>
                    <a:pt x="32" y="8"/>
                  </a:moveTo>
                  <a:cubicBezTo>
                    <a:pt x="28" y="7"/>
                    <a:pt x="25" y="5"/>
                    <a:pt x="22" y="3"/>
                  </a:cubicBezTo>
                  <a:cubicBezTo>
                    <a:pt x="23" y="16"/>
                    <a:pt x="15" y="26"/>
                    <a:pt x="7" y="31"/>
                  </a:cubicBezTo>
                  <a:cubicBezTo>
                    <a:pt x="11" y="33"/>
                    <a:pt x="15" y="35"/>
                    <a:pt x="18" y="37"/>
                  </a:cubicBezTo>
                  <a:cubicBezTo>
                    <a:pt x="27" y="32"/>
                    <a:pt x="35" y="20"/>
                    <a:pt x="32" y="8"/>
                  </a:cubicBezTo>
                  <a:close/>
                  <a:moveTo>
                    <a:pt x="9" y="8"/>
                  </a:moveTo>
                  <a:cubicBezTo>
                    <a:pt x="9" y="8"/>
                    <a:pt x="8" y="9"/>
                    <a:pt x="8" y="9"/>
                  </a:cubicBezTo>
                  <a:cubicBezTo>
                    <a:pt x="7" y="11"/>
                    <a:pt x="6" y="12"/>
                    <a:pt x="5" y="14"/>
                  </a:cubicBezTo>
                  <a:cubicBezTo>
                    <a:pt x="4" y="16"/>
                    <a:pt x="3" y="18"/>
                    <a:pt x="2" y="20"/>
                  </a:cubicBezTo>
                  <a:cubicBezTo>
                    <a:pt x="1" y="24"/>
                    <a:pt x="3" y="30"/>
                    <a:pt x="7" y="28"/>
                  </a:cubicBezTo>
                  <a:cubicBezTo>
                    <a:pt x="10" y="27"/>
                    <a:pt x="11" y="25"/>
                    <a:pt x="13" y="22"/>
                  </a:cubicBezTo>
                  <a:cubicBezTo>
                    <a:pt x="15" y="21"/>
                    <a:pt x="16" y="20"/>
                    <a:pt x="17" y="18"/>
                  </a:cubicBezTo>
                  <a:cubicBezTo>
                    <a:pt x="19" y="15"/>
                    <a:pt x="20" y="9"/>
                    <a:pt x="20" y="4"/>
                  </a:cubicBezTo>
                  <a:cubicBezTo>
                    <a:pt x="20" y="4"/>
                    <a:pt x="18" y="3"/>
                    <a:pt x="18" y="2"/>
                  </a:cubicBezTo>
                  <a:cubicBezTo>
                    <a:pt x="14" y="3"/>
                    <a:pt x="12" y="5"/>
                    <a:pt x="9" y="8"/>
                  </a:cubicBezTo>
                  <a:close/>
                </a:path>
              </a:pathLst>
            </a:custGeom>
            <a:solidFill>
              <a:schemeClr val="tx1"/>
            </a:solidFill>
            <a:ln>
              <a:noFill/>
            </a:ln>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pic>
        <p:nvPicPr>
          <p:cNvPr id="6" name="图片 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932929" y="40"/>
            <a:ext cx="929641" cy="981509"/>
          </a:xfrm>
          <a:prstGeom prst="rect">
            <a:avLst/>
          </a:prstGeom>
        </p:spPr>
      </p:pic>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7653654" y="40"/>
            <a:ext cx="929641" cy="981509"/>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8365489" y="40"/>
            <a:ext cx="929641" cy="981509"/>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097644" y="40"/>
            <a:ext cx="929641" cy="981509"/>
          </a:xfrm>
          <a:prstGeom prst="rect">
            <a:avLst/>
          </a:prstGeom>
        </p:spPr>
      </p:pic>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813924" y="40"/>
            <a:ext cx="929641" cy="981509"/>
          </a:xfrm>
          <a:prstGeom prst="rect">
            <a:avLst/>
          </a:prstGeom>
        </p:spPr>
      </p:pic>
      <p:pic>
        <p:nvPicPr>
          <p:cNvPr id="11" name="图片 1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0541634" y="40"/>
            <a:ext cx="929641" cy="981509"/>
          </a:xfrm>
          <a:prstGeom prst="rect">
            <a:avLst/>
          </a:prstGeom>
        </p:spPr>
      </p:pic>
      <p:pic>
        <p:nvPicPr>
          <p:cNvPr id="12" name="图片 1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1262359" y="40"/>
            <a:ext cx="929641" cy="981509"/>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24224" y="40"/>
            <a:ext cx="929641" cy="981509"/>
          </a:xfrm>
          <a:prstGeom prst="rect">
            <a:avLst/>
          </a:prstGeom>
        </p:spPr>
      </p:pic>
      <p:pic>
        <p:nvPicPr>
          <p:cNvPr id="14" name="图片 13"/>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093209" y="40"/>
            <a:ext cx="929641" cy="981509"/>
          </a:xfrm>
          <a:prstGeom prst="rect">
            <a:avLst/>
          </a:prstGeom>
        </p:spPr>
      </p:pic>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765674" y="40"/>
            <a:ext cx="929641" cy="981509"/>
          </a:xfrm>
          <a:prstGeom prst="rect">
            <a:avLst/>
          </a:prstGeom>
        </p:spPr>
      </p:pic>
      <p:pic>
        <p:nvPicPr>
          <p:cNvPr id="16" name="图片 1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513069" y="40"/>
            <a:ext cx="929641" cy="981509"/>
          </a:xfrm>
          <a:prstGeom prst="rect">
            <a:avLst/>
          </a:prstGeom>
        </p:spPr>
      </p:pic>
      <p:pic>
        <p:nvPicPr>
          <p:cNvPr id="17" name="图片 1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189344" y="40"/>
            <a:ext cx="929641" cy="981509"/>
          </a:xfrm>
          <a:prstGeom prst="rect">
            <a:avLst/>
          </a:prstGeom>
        </p:spPr>
      </p:pic>
      <p:pic>
        <p:nvPicPr>
          <p:cNvPr id="18" name="图片 1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212214" y="40"/>
            <a:ext cx="929641" cy="981509"/>
          </a:xfrm>
          <a:prstGeom prst="rect">
            <a:avLst/>
          </a:prstGeom>
        </p:spPr>
      </p:pic>
      <p:pic>
        <p:nvPicPr>
          <p:cNvPr id="19" name="图片 1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928494" y="40"/>
            <a:ext cx="929641" cy="981509"/>
          </a:xfrm>
          <a:prstGeom prst="rect">
            <a:avLst/>
          </a:prstGeom>
        </p:spPr>
      </p:pic>
      <p:pic>
        <p:nvPicPr>
          <p:cNvPr id="20" name="图片 1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2638424" y="40"/>
            <a:ext cx="929641" cy="981509"/>
          </a:xfrm>
          <a:prstGeom prst="rect">
            <a:avLst/>
          </a:prstGeom>
        </p:spPr>
      </p:pic>
      <p:pic>
        <p:nvPicPr>
          <p:cNvPr id="31" name="图片 3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79071" y="40"/>
            <a:ext cx="929641" cy="98150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anim calcmode="lin" valueType="num">
                                      <p:cBhvr>
                                        <p:cTn id="8" dur="500" fill="hold"/>
                                        <p:tgtEl>
                                          <p:spTgt spid="24"/>
                                        </p:tgtEl>
                                        <p:attrNameLst>
                                          <p:attrName>ppt_x</p:attrName>
                                        </p:attrNameLst>
                                      </p:cBhvr>
                                      <p:tavLst>
                                        <p:tav tm="0">
                                          <p:val>
                                            <p:strVal val="#ppt_x"/>
                                          </p:val>
                                        </p:tav>
                                        <p:tav tm="100000">
                                          <p:val>
                                            <p:strVal val="#ppt_x"/>
                                          </p:val>
                                        </p:tav>
                                      </p:tavLst>
                                    </p:anim>
                                    <p:anim calcmode="lin" valueType="num">
                                      <p:cBhvr>
                                        <p:cTn id="9" dur="5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blinds(horizontal)">
                                      <p:cBhvr>
                                        <p:cTn id="18"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24" name="文本框 23"/>
          <p:cNvSpPr txBox="1"/>
          <p:nvPr/>
        </p:nvSpPr>
        <p:spPr>
          <a:xfrm>
            <a:off x="275590" y="3943985"/>
            <a:ext cx="11916410" cy="2122805"/>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dirty="0">
                <a:latin typeface="Times New Roman" panose="02020603050405020304" charset="0"/>
                <a:ea typeface="宋体" panose="02010600030101010101" pitchFamily="2" charset="-122"/>
                <a:sym typeface="+mn-ea"/>
              </a:rPr>
              <a:t> </a:t>
            </a:r>
            <a:r>
              <a:rPr lang="en-US" sz="2400" u="sng" dirty="0">
                <a:solidFill>
                  <a:schemeClr val="tx1"/>
                </a:solidFill>
                <a:uFillTx/>
                <a:latin typeface="Times New Roman" panose="02020603050405020304" charset="0"/>
                <a:ea typeface="宋体" panose="02010600030101010101" pitchFamily="2" charset="-122"/>
                <a:sym typeface="+mn-ea"/>
              </a:rPr>
              <a:t> “Many people in China have limited exposure to English.</a:t>
            </a:r>
            <a:r>
              <a:rPr lang="en-US" sz="2400" dirty="0">
                <a:latin typeface="Times New Roman" panose="02020603050405020304" charset="0"/>
                <a:ea typeface="宋体" panose="02010600030101010101" pitchFamily="2" charset="-122"/>
                <a:cs typeface="Times New Roman" panose="02020603050405020304" charset="0"/>
                <a:sym typeface="+mn-ea"/>
              </a:rPr>
              <a:t> </a:t>
            </a:r>
            <a:r>
              <a:rPr lang="en-US" sz="2400" dirty="0">
                <a:latin typeface="Times New Roman" panose="02020603050405020304" charset="0"/>
                <a:ea typeface="宋体" panose="02010600030101010101" pitchFamily="2" charset="-122"/>
                <a:sym typeface="+mn-ea"/>
              </a:rPr>
              <a:t>35.B.</a:t>
            </a:r>
            <a:r>
              <a:rPr lang="en-US" sz="2400" u="dash" dirty="0">
                <a:uFillTx/>
                <a:latin typeface="Times New Roman" panose="02020603050405020304" charset="0"/>
                <a:ea typeface="宋体" panose="02010600030101010101" pitchFamily="2" charset="-122"/>
                <a:sym typeface="+mn-ea"/>
              </a:rPr>
              <a:t> That makes it extra hard to learn and practice it.</a:t>
            </a:r>
            <a:r>
              <a:rPr lang="en-US" sz="2400" dirty="0">
                <a:latin typeface="Times New Roman" panose="02020603050405020304" charset="0"/>
                <a:ea typeface="宋体" panose="02010600030101010101" pitchFamily="2" charset="-122"/>
                <a:sym typeface="+mn-ea"/>
              </a:rPr>
              <a:t> </a:t>
            </a:r>
            <a:r>
              <a:rPr lang="en-US" sz="2800" u="sng" dirty="0">
                <a:solidFill>
                  <a:srgbClr val="FF0000"/>
                </a:solidFill>
                <a:uFillTx/>
                <a:latin typeface="Times New Roman" panose="02020603050405020304" charset="0"/>
                <a:ea typeface="宋体" panose="02010600030101010101" pitchFamily="2" charset="-122"/>
                <a:sym typeface="+mn-ea"/>
              </a:rPr>
              <a:t>That said, we know of many post-crossing members, including Chinese, who have actually improved their English skills through their use of post-crossing.”Paulo says. </a:t>
            </a:r>
            <a:endParaRPr lang="en-US" sz="2800" u="sng" dirty="0">
              <a:solidFill>
                <a:srgbClr val="FF0000"/>
              </a:solidFill>
              <a:uFillTx/>
              <a:latin typeface="Times New Roman" panose="02020603050405020304" charset="0"/>
              <a:ea typeface="宋体" panose="02010600030101010101" pitchFamily="2" charset="-122"/>
              <a:sym typeface="+mn-ea"/>
            </a:endParaRPr>
          </a:p>
          <a:p>
            <a:endParaRPr lang="en-US" altLang="en-US" sz="2400" b="0" u="dash" dirty="0">
              <a:solidFill>
                <a:srgbClr val="FF0000"/>
              </a:solidFill>
              <a:uFillTx/>
              <a:latin typeface="Times New Roman" panose="02020603050405020304" charset="0"/>
              <a:ea typeface="宋体" panose="02010600030101010101" pitchFamily="2" charset="-122"/>
            </a:endParaRPr>
          </a:p>
        </p:txBody>
      </p:sp>
      <p:sp>
        <p:nvSpPr>
          <p:cNvPr id="25" name="文本框 24"/>
          <p:cNvSpPr txBox="1"/>
          <p:nvPr/>
        </p:nvSpPr>
        <p:spPr>
          <a:xfrm>
            <a:off x="393700" y="1130300"/>
            <a:ext cx="11522710" cy="2483485"/>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dirty="0">
                <a:latin typeface="Times New Roman" panose="02020603050405020304" charset="0"/>
                <a:ea typeface="宋体" panose="02010600030101010101" pitchFamily="2" charset="-122"/>
                <a:sym typeface="+mn-ea"/>
              </a:rPr>
              <a:t> </a:t>
            </a:r>
            <a:r>
              <a:rPr lang="en-US" sz="2400" u="dash" dirty="0">
                <a:solidFill>
                  <a:schemeClr val="tx1"/>
                </a:solidFill>
                <a:uFillTx/>
                <a:latin typeface="Times New Roman" panose="02020603050405020304" charset="0"/>
                <a:ea typeface="宋体" panose="02010600030101010101" pitchFamily="2" charset="-122"/>
                <a:sym typeface="+mn-ea"/>
              </a:rPr>
              <a:t>Language is certainly a barrier for many people</a:t>
            </a:r>
            <a:r>
              <a:rPr lang="en-US" sz="2400" dirty="0">
                <a:latin typeface="Times New Roman" panose="02020603050405020304" charset="0"/>
                <a:ea typeface="宋体" panose="02010600030101010101" pitchFamily="2" charset="-122"/>
                <a:sym typeface="+mn-ea"/>
              </a:rPr>
              <a:t>.</a:t>
            </a:r>
            <a:r>
              <a:rPr lang="en-US" sz="2400" u="sng" dirty="0">
                <a:latin typeface="Times New Roman" panose="02020603050405020304" charset="0"/>
                <a:ea typeface="宋体" panose="02010600030101010101" pitchFamily="2" charset="-122"/>
                <a:sym typeface="+mn-ea"/>
              </a:rPr>
              <a:t> </a:t>
            </a:r>
            <a:r>
              <a:rPr lang="en-US" sz="2400" u="sng" dirty="0">
                <a:solidFill>
                  <a:srgbClr val="0070C0"/>
                </a:solidFill>
                <a:latin typeface="Times New Roman" panose="02020603050405020304" charset="0"/>
                <a:ea typeface="宋体" panose="02010600030101010101" pitchFamily="2" charset="-122"/>
                <a:sym typeface="+mn-ea"/>
              </a:rPr>
              <a:t>For post-crossing to work worldwide, a common communication language is needed so that everyone can understand each other.</a:t>
            </a:r>
            <a:r>
              <a:rPr lang="en-US" sz="2400" dirty="0">
                <a:solidFill>
                  <a:srgbClr val="0070C0"/>
                </a:solidFill>
                <a:latin typeface="Times New Roman" panose="02020603050405020304" charset="0"/>
                <a:ea typeface="宋体" panose="02010600030101010101" pitchFamily="2" charset="-122"/>
                <a:sym typeface="+mn-ea"/>
              </a:rPr>
              <a:t> </a:t>
            </a:r>
            <a:r>
              <a:rPr lang="en-US" sz="2400" u="dash" dirty="0">
                <a:solidFill>
                  <a:srgbClr val="FF0000"/>
                </a:solidFill>
                <a:latin typeface="Times New Roman" panose="02020603050405020304" charset="0"/>
                <a:ea typeface="宋体" panose="02010600030101010101" pitchFamily="2" charset="-122"/>
                <a:sym typeface="+mn-ea"/>
              </a:rPr>
              <a:t>As cool as it may be to receive a postcard written in Chinese,</a:t>
            </a:r>
            <a:r>
              <a:rPr lang="en-US" sz="2400" u="dash" dirty="0">
                <a:latin typeface="Times New Roman" panose="02020603050405020304" charset="0"/>
                <a:ea typeface="宋体" panose="02010600030101010101" pitchFamily="2" charset="-122"/>
                <a:sym typeface="+mn-ea"/>
              </a:rPr>
              <a:t> </a:t>
            </a:r>
            <a:r>
              <a:rPr lang="en-US" sz="2400" u="dash" dirty="0">
                <a:solidFill>
                  <a:schemeClr val="tx1"/>
                </a:solidFill>
                <a:uFillTx/>
                <a:latin typeface="Times New Roman" panose="02020603050405020304" charset="0"/>
                <a:ea typeface="宋体" panose="02010600030101010101" pitchFamily="2" charset="-122"/>
                <a:sym typeface="+mn-ea"/>
              </a:rPr>
              <a:t>the concept doesn’t work if one doesn’t understand it.</a:t>
            </a:r>
            <a:r>
              <a:rPr lang="en-US" sz="2400" dirty="0">
                <a:latin typeface="Times New Roman" panose="02020603050405020304" charset="0"/>
                <a:ea typeface="宋体" panose="02010600030101010101" pitchFamily="2" charset="-122"/>
                <a:sym typeface="+mn-ea"/>
              </a:rPr>
              <a:t> 34.F. </a:t>
            </a:r>
            <a:r>
              <a:rPr lang="en-US" sz="2400" u="sng" dirty="0">
                <a:uFillTx/>
                <a:latin typeface="Times New Roman" panose="02020603050405020304" charset="0"/>
                <a:ea typeface="宋体" panose="02010600030101010101" pitchFamily="2" charset="-122"/>
                <a:sym typeface="+mn-ea"/>
              </a:rPr>
              <a:t>Similarly, if you speak only Chinese, receiving a card in Swedish takes part of the fun away.</a:t>
            </a:r>
            <a:r>
              <a:rPr lang="en-US" sz="2400" dirty="0">
                <a:latin typeface="Times New Roman" panose="02020603050405020304" charset="0"/>
                <a:ea typeface="宋体" panose="02010600030101010101" pitchFamily="2" charset="-122"/>
                <a:sym typeface="+mn-ea"/>
              </a:rPr>
              <a:t> </a:t>
            </a:r>
            <a:r>
              <a:rPr lang="en-US" sz="2800" u="sng" dirty="0">
                <a:solidFill>
                  <a:srgbClr val="0070C0"/>
                </a:solidFill>
                <a:uFillTx/>
                <a:latin typeface="Times New Roman" panose="02020603050405020304" charset="0"/>
                <a:ea typeface="宋体" panose="02010600030101010101" pitchFamily="2" charset="-122"/>
                <a:sym typeface="+mn-ea"/>
              </a:rPr>
              <a:t>So a common language is required and in post-crossing that’s English since it’s widely spoken. </a:t>
            </a:r>
            <a:endParaRPr lang="en-US" altLang="en-US" sz="2800" u="sng" dirty="0">
              <a:solidFill>
                <a:srgbClr val="0070C0"/>
              </a:solidFill>
              <a:uFillTx/>
              <a:latin typeface="Times New Roman" panose="02020603050405020304" charset="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配套训练一</a:t>
            </a:r>
            <a:endParaRPr lang="zh-CN" altLang="zh-CN" sz="2400" b="1">
              <a:latin typeface="宋体" panose="02010600030101010101" pitchFamily="2" charset="-122"/>
              <a:ea typeface="宋体" panose="02010600030101010101" pitchFamily="2" charset="-122"/>
            </a:endParaRPr>
          </a:p>
        </p:txBody>
      </p:sp>
      <p:sp>
        <p:nvSpPr>
          <p:cNvPr id="4" name="文本框 3"/>
          <p:cNvSpPr txBox="1"/>
          <p:nvPr/>
        </p:nvSpPr>
        <p:spPr>
          <a:xfrm>
            <a:off x="197485" y="521970"/>
            <a:ext cx="11797030" cy="6739255"/>
          </a:xfrm>
          <a:prstGeom prst="rect">
            <a:avLst/>
          </a:prstGeom>
          <a:noFill/>
        </p:spPr>
        <p:txBody>
          <a:bodyPr wrap="square" rtlCol="0">
            <a:spAutoFit/>
          </a:bodyPr>
          <a:p>
            <a:pPr algn="ctr"/>
            <a:r>
              <a:rPr lang="zh-CN" altLang="en-US" sz="2400">
                <a:ln>
                  <a:noFill/>
                </a:ln>
                <a:latin typeface="宋体" panose="02010600030101010101" pitchFamily="2" charset="-122"/>
                <a:ea typeface="宋体" panose="02010600030101010101" pitchFamily="2" charset="-122"/>
                <a:cs typeface="宋体" panose="02010600030101010101" pitchFamily="2" charset="-122"/>
              </a:rPr>
              <a:t>（2021年1月浙江省高考英语七选五任务型阅读）</a:t>
            </a:r>
            <a:endParaRPr lang="zh-CN" altLang="en-US" sz="2400">
              <a:ln>
                <a:noFill/>
              </a:ln>
              <a:latin typeface="宋体" panose="02010600030101010101" pitchFamily="2" charset="-122"/>
              <a:ea typeface="宋体" panose="02010600030101010101" pitchFamily="2" charset="-122"/>
              <a:cs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zh-CN" altLang="en-US" sz="2400">
                <a:ln>
                  <a:noFill/>
                </a:ln>
                <a:latin typeface="Times New Roman" panose="02020603050405020304" charset="0"/>
                <a:cs typeface="Times New Roman" panose="02020603050405020304" charset="0"/>
              </a:rPr>
              <a:t> </a:t>
            </a:r>
            <a:r>
              <a:rPr lang="en-US" sz="2400" dirty="0">
                <a:ln>
                  <a:noFill/>
                </a:ln>
                <a:latin typeface="Times New Roman" panose="02020603050405020304" charset="0"/>
                <a:ea typeface="宋体" panose="02010600030101010101" pitchFamily="2" charset="-122"/>
              </a:rPr>
              <a:t>You run into the grocery store to pick up one bottle of water. You get what you need, head to the front, and choose the line that looks fastest.</a:t>
            </a:r>
            <a:endParaRPr lang="en-US" sz="2400" dirty="0">
              <a:ln>
                <a:noFill/>
              </a:ln>
              <a:latin typeface="Times New Roman" panose="02020603050405020304" charset="0"/>
              <a:ea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en-US" sz="2400" dirty="0">
                <a:ln>
                  <a:noFill/>
                </a:ln>
                <a:latin typeface="Times New Roman" panose="02020603050405020304" charset="0"/>
                <a:ea typeface="宋体" panose="02010600030101010101" pitchFamily="2" charset="-122"/>
              </a:rPr>
              <a:t>You chose wrong. People who you swear got in other lines long after you are already checked out and off to the parking lot. </a:t>
            </a:r>
            <a:r>
              <a:rPr lang="en-US" sz="2400" u="sng" dirty="0">
                <a:ln>
                  <a:noFill/>
                </a:ln>
                <a:solidFill>
                  <a:schemeClr val="tx1"/>
                </a:solidFill>
                <a:uFillTx/>
                <a:latin typeface="Times New Roman" panose="02020603050405020304" charset="0"/>
                <a:ea typeface="宋体" panose="02010600030101010101" pitchFamily="2" charset="-122"/>
              </a:rPr>
              <a:t>  31   __</a:t>
            </a:r>
            <a:endParaRPr lang="en-US" sz="2400" u="sng" dirty="0">
              <a:ln>
                <a:noFill/>
              </a:ln>
              <a:solidFill>
                <a:schemeClr val="tx1"/>
              </a:solidFill>
              <a:uFillTx/>
              <a:latin typeface="Times New Roman" panose="02020603050405020304" charset="0"/>
              <a:ea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en-US" sz="2400" dirty="0">
                <a:ln>
                  <a:noFill/>
                </a:ln>
                <a:latin typeface="Times New Roman" panose="02020603050405020304" charset="0"/>
                <a:ea typeface="宋体" panose="02010600030101010101" pitchFamily="2" charset="-122"/>
              </a:rPr>
              <a:t>  It turns out, it’s just math working against you; chances are, the other line really is faster.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Grocery stores try to have enough employees at checkout to get all their customers through with minimum delay. </a:t>
            </a:r>
            <a:r>
              <a:rPr lang="en-US" sz="2400" u="sng" dirty="0">
                <a:ln>
                  <a:noFill/>
                </a:ln>
                <a:solidFill>
                  <a:schemeClr val="tx1"/>
                </a:solidFill>
                <a:uFillTx/>
                <a:latin typeface="Times New Roman" panose="02020603050405020304" charset="0"/>
                <a:ea typeface="宋体" panose="02010600030101010101" pitchFamily="2" charset="-122"/>
              </a:rPr>
              <a:t>___32_____</a:t>
            </a:r>
            <a:r>
              <a:rPr lang="en-US" sz="2400" dirty="0">
                <a:ln>
                  <a:noFill/>
                </a:ln>
                <a:latin typeface="Times New Roman" panose="02020603050405020304" charset="0"/>
                <a:ea typeface="宋体" panose="02010600030101010101" pitchFamily="2" charset="-122"/>
              </a:rPr>
              <a:t>Any small interruption—a price check, a chatty customer—can have downstream effects, holding up an entire line.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If there are three lines in the store, delays will happen randomly at different registers. Think about the probability:</a:t>
            </a:r>
            <a:r>
              <a:rPr lang="en-US" sz="2400" u="sng" dirty="0">
                <a:ln>
                  <a:noFill/>
                </a:ln>
                <a:solidFill>
                  <a:schemeClr val="tx1"/>
                </a:solidFill>
                <a:uFillTx/>
                <a:latin typeface="Times New Roman" panose="02020603050405020304" charset="0"/>
                <a:ea typeface="宋体" panose="02010600030101010101" pitchFamily="2" charset="-122"/>
              </a:rPr>
              <a:t>   33   </a:t>
            </a:r>
            <a:r>
              <a:rPr lang="en-US" sz="2400" dirty="0">
                <a:ln>
                  <a:noFill/>
                </a:ln>
                <a:latin typeface="Times New Roman" panose="02020603050405020304" charset="0"/>
                <a:ea typeface="宋体" panose="02010600030101010101" pitchFamily="2" charset="-122"/>
              </a:rPr>
              <a:t>So it’s not just in your mind: Another line probably is moving faster.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Researchers have a good way to deal with this problem. Make all customers stand in one long, snaking line—called a serpentine line—and serve each person at the front with the next available register. </a:t>
            </a:r>
            <a:r>
              <a:rPr lang="en-US" sz="2400" u="sng" dirty="0">
                <a:ln>
                  <a:noFill/>
                </a:ln>
                <a:solidFill>
                  <a:schemeClr val="tx1"/>
                </a:solidFill>
                <a:uFillTx/>
                <a:latin typeface="Times New Roman" panose="02020603050405020304" charset="0"/>
                <a:ea typeface="宋体" panose="02010600030101010101" pitchFamily="2" charset="-122"/>
              </a:rPr>
              <a:t>  34   </a:t>
            </a:r>
            <a:r>
              <a:rPr lang="en-US" sz="2400" dirty="0">
                <a:ln>
                  <a:noFill/>
                </a:ln>
                <a:latin typeface="Times New Roman" panose="02020603050405020304" charset="0"/>
                <a:ea typeface="宋体" panose="02010600030101010101" pitchFamily="2" charset="-122"/>
              </a:rPr>
              <a:t>This is what they do at most banks and fast-food restaurants. With a serpentine line, a long delay at one register won’t unfairly punish the people who lined up behind it. Instead, it will slow down everyone a little bit but speed up checkout overall.</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a:t>
            </a:r>
            <a:endParaRPr lang="en-US" sz="2400"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配套训练一</a:t>
            </a:r>
            <a:endParaRPr lang="zh-CN" altLang="zh-CN" sz="2400" b="1">
              <a:latin typeface="宋体" panose="02010600030101010101" pitchFamily="2" charset="-122"/>
              <a:ea typeface="宋体" panose="02010600030101010101" pitchFamily="2" charset="-122"/>
            </a:endParaRPr>
          </a:p>
        </p:txBody>
      </p:sp>
      <p:sp>
        <p:nvSpPr>
          <p:cNvPr id="4" name="文本框 3"/>
          <p:cNvSpPr txBox="1"/>
          <p:nvPr/>
        </p:nvSpPr>
        <p:spPr>
          <a:xfrm>
            <a:off x="293370" y="884555"/>
            <a:ext cx="11631295" cy="4154170"/>
          </a:xfrm>
          <a:prstGeom prst="rect">
            <a:avLst/>
          </a:prstGeom>
          <a:noFill/>
        </p:spPr>
        <p:txBody>
          <a:bodyPr wrap="square" rtlCol="0">
            <a:spAutoFit/>
          </a:bodyPr>
          <a:p>
            <a:r>
              <a:rPr lang="en-US" sz="2400" u="sng" dirty="0">
                <a:ln>
                  <a:noFill/>
                </a:ln>
                <a:solidFill>
                  <a:schemeClr val="tx1"/>
                </a:solidFill>
                <a:uFillTx/>
                <a:latin typeface="Times New Roman" panose="02020603050405020304" charset="0"/>
                <a:ea typeface="宋体" panose="02010600030101010101" pitchFamily="2" charset="-122"/>
                <a:sym typeface="+mn-ea"/>
              </a:rPr>
              <a:t>       35        </a:t>
            </a:r>
            <a:r>
              <a:rPr lang="en-US" sz="2400" dirty="0">
                <a:ln>
                  <a:noFill/>
                </a:ln>
                <a:latin typeface="Times New Roman" panose="02020603050405020304" charset="0"/>
                <a:ea typeface="宋体" panose="02010600030101010101" pitchFamily="2" charset="-122"/>
                <a:sym typeface="+mn-ea"/>
              </a:rPr>
              <a:t>It takes many registers to keep one line moving quickly, and some stores can’t afford the space or manpower. So wherever your next wait may be: Good luck.</a:t>
            </a:r>
            <a:endParaRPr lang="en-US" sz="2400" dirty="0">
              <a:ln>
                <a:noFill/>
              </a:ln>
              <a:latin typeface="Times New Roman" panose="02020603050405020304" charset="0"/>
              <a:ea typeface="宋体" panose="02010600030101010101" pitchFamily="2" charset="-122"/>
              <a:sym typeface="+mn-ea"/>
            </a:endParaRPr>
          </a:p>
          <a:p>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A. Why does this always seem to happen to you?</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B. So why don’t most places encourage serpentine lines?</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C. Some of them may have stood in a queue for almost an hour.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D. The chances of your line being the fastest are only one in three.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E. How high is the probability that you are in the fastest waiting line?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F. With three registers, this method is much faster than the traditional approach.</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G. But sometimes, as on a Sunday afternoon, the system gets particularly busy.</a:t>
            </a:r>
            <a:endParaRPr lang="en-US" sz="2400" dirty="0">
              <a:ln>
                <a:noFill/>
              </a:ln>
              <a:latin typeface="Times New Roman" panose="02020603050405020304" charset="0"/>
              <a:ea typeface="宋体" panose="02010600030101010101" pitchFamily="2" charset="-122"/>
            </a:endParaRPr>
          </a:p>
          <a:p>
            <a:endParaRPr lang="en-US" altLang="en-US" sz="2400"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配套训练一</a:t>
            </a:r>
            <a:r>
              <a:rPr lang="en-US" altLang="zh-CN" sz="2400" b="1">
                <a:latin typeface="宋体" panose="02010600030101010101" pitchFamily="2" charset="-122"/>
                <a:ea typeface="宋体" panose="02010600030101010101" pitchFamily="2" charset="-122"/>
              </a:rPr>
              <a:t>   </a:t>
            </a:r>
            <a:r>
              <a:rPr lang="zh-CN" altLang="en-US" sz="2400" b="1">
                <a:latin typeface="宋体" panose="02010600030101010101" pitchFamily="2" charset="-122"/>
                <a:ea typeface="宋体" panose="02010600030101010101" pitchFamily="2" charset="-122"/>
              </a:rPr>
              <a:t>答案</a:t>
            </a:r>
            <a:endParaRPr lang="zh-CN" altLang="en-US" sz="2400" b="1">
              <a:latin typeface="宋体" panose="02010600030101010101" pitchFamily="2" charset="-122"/>
              <a:ea typeface="宋体" panose="02010600030101010101" pitchFamily="2" charset="-122"/>
            </a:endParaRPr>
          </a:p>
        </p:txBody>
      </p:sp>
      <p:sp>
        <p:nvSpPr>
          <p:cNvPr id="4" name="文本框 3"/>
          <p:cNvSpPr txBox="1"/>
          <p:nvPr/>
        </p:nvSpPr>
        <p:spPr>
          <a:xfrm>
            <a:off x="218440" y="577850"/>
            <a:ext cx="11797030" cy="6739255"/>
          </a:xfrm>
          <a:prstGeom prst="rect">
            <a:avLst/>
          </a:prstGeom>
          <a:noFill/>
        </p:spPr>
        <p:txBody>
          <a:bodyPr wrap="square" rtlCol="0">
            <a:spAutoFit/>
          </a:bodyPr>
          <a:p>
            <a:pPr algn="ctr"/>
            <a:r>
              <a:rPr lang="zh-CN" altLang="en-US" sz="2400">
                <a:ln>
                  <a:noFill/>
                </a:ln>
                <a:latin typeface="宋体" panose="02010600030101010101" pitchFamily="2" charset="-122"/>
                <a:ea typeface="宋体" panose="02010600030101010101" pitchFamily="2" charset="-122"/>
                <a:cs typeface="宋体" panose="02010600030101010101" pitchFamily="2" charset="-122"/>
              </a:rPr>
              <a:t>（2021年1月浙江省高考英语七选五任务型阅读）</a:t>
            </a:r>
            <a:endParaRPr lang="zh-CN" altLang="en-US" sz="2400">
              <a:ln>
                <a:noFill/>
              </a:ln>
              <a:latin typeface="宋体" panose="02010600030101010101" pitchFamily="2" charset="-122"/>
              <a:ea typeface="宋体" panose="02010600030101010101" pitchFamily="2" charset="-122"/>
              <a:cs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zh-CN" altLang="en-US" sz="2400">
                <a:ln>
                  <a:noFill/>
                </a:ln>
                <a:latin typeface="Times New Roman" panose="02020603050405020304" charset="0"/>
                <a:cs typeface="Times New Roman" panose="02020603050405020304" charset="0"/>
              </a:rPr>
              <a:t> </a:t>
            </a:r>
            <a:r>
              <a:rPr lang="en-US" sz="2400" dirty="0">
                <a:ln>
                  <a:noFill/>
                </a:ln>
                <a:solidFill>
                  <a:srgbClr val="0070C0"/>
                </a:solidFill>
                <a:latin typeface="Times New Roman" panose="02020603050405020304" charset="0"/>
                <a:ea typeface="宋体" panose="02010600030101010101" pitchFamily="2" charset="-122"/>
              </a:rPr>
              <a:t>You run into the grocery store to pick up one bottle of water. You get what you need, head to the front, and choose the line that looks fastest.</a:t>
            </a:r>
            <a:endParaRPr lang="en-US" sz="2400" dirty="0">
              <a:ln>
                <a:noFill/>
              </a:ln>
              <a:solidFill>
                <a:srgbClr val="0070C0"/>
              </a:solidFill>
              <a:latin typeface="Times New Roman" panose="02020603050405020304" charset="0"/>
              <a:ea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en-US" sz="2400" dirty="0">
                <a:ln>
                  <a:noFill/>
                </a:ln>
                <a:latin typeface="Times New Roman" panose="02020603050405020304" charset="0"/>
                <a:ea typeface="宋体" panose="02010600030101010101" pitchFamily="2" charset="-122"/>
              </a:rPr>
              <a:t>You chose wrong. People who you swear got in other lines long after you are already checked out and off to the parking lot. 31.</a:t>
            </a:r>
            <a:r>
              <a:rPr lang="en-US" sz="2400" u="dash" dirty="0">
                <a:ln>
                  <a:noFill/>
                </a:ln>
                <a:solidFill>
                  <a:srgbClr val="0070C0"/>
                </a:solidFill>
                <a:uFillTx/>
                <a:latin typeface="Times New Roman" panose="02020603050405020304" charset="0"/>
                <a:ea typeface="宋体" panose="02010600030101010101" pitchFamily="2" charset="-122"/>
                <a:sym typeface="+mn-ea"/>
              </a:rPr>
              <a:t>A. Why does this always seem to happen to you?</a:t>
            </a:r>
            <a:endParaRPr lang="en-US" sz="2400" u="dash" dirty="0">
              <a:ln>
                <a:noFill/>
              </a:ln>
              <a:solidFill>
                <a:srgbClr val="0070C0"/>
              </a:solidFill>
              <a:uFillTx/>
              <a:latin typeface="Times New Roman" panose="02020603050405020304" charset="0"/>
              <a:ea typeface="宋体" panose="02010600030101010101" pitchFamily="2" charset="-122"/>
            </a:endParaRPr>
          </a:p>
          <a:p>
            <a:pPr indent="609600" fontAlgn="auto">
              <a:extLst>
                <a:ext uri="{35155182-B16C-46BC-9424-99874614C6A1}">
                  <wpsdc:indentchars xmlns:wpsdc="http://www.wps.cn/officeDocument/2017/drawingmlCustomData" val="200" checksum="4158780845"/>
                </a:ext>
              </a:extLst>
            </a:pPr>
            <a:r>
              <a:rPr lang="en-US" sz="2400" dirty="0">
                <a:ln>
                  <a:noFill/>
                </a:ln>
                <a:latin typeface="Times New Roman" panose="02020603050405020304" charset="0"/>
                <a:ea typeface="宋体" panose="02010600030101010101" pitchFamily="2" charset="-122"/>
              </a:rPr>
              <a:t>  </a:t>
            </a:r>
            <a:r>
              <a:rPr lang="en-US" sz="2400" dirty="0">
                <a:ln>
                  <a:noFill/>
                </a:ln>
                <a:solidFill>
                  <a:srgbClr val="0070C0"/>
                </a:solidFill>
                <a:latin typeface="Times New Roman" panose="02020603050405020304" charset="0"/>
                <a:ea typeface="宋体" panose="02010600030101010101" pitchFamily="2" charset="-122"/>
              </a:rPr>
              <a:t>It turns out, it’s just math working against you; chances are, the other line really is faster.</a:t>
            </a:r>
            <a:endParaRPr lang="en-US" sz="2400" dirty="0">
              <a:ln>
                <a:noFill/>
              </a:ln>
              <a:solidFill>
                <a:srgbClr val="0070C0"/>
              </a:solidFill>
              <a:latin typeface="Times New Roman" panose="02020603050405020304" charset="0"/>
              <a:ea typeface="宋体" panose="02010600030101010101" pitchFamily="2" charset="-122"/>
            </a:endParaRPr>
          </a:p>
          <a:p>
            <a:r>
              <a:rPr lang="en-US" sz="2400" dirty="0">
                <a:ln>
                  <a:noFill/>
                </a:ln>
                <a:solidFill>
                  <a:srgbClr val="FF0000"/>
                </a:solidFill>
                <a:latin typeface="Times New Roman" panose="02020603050405020304" charset="0"/>
                <a:ea typeface="宋体" panose="02010600030101010101" pitchFamily="2" charset="-122"/>
              </a:rPr>
              <a:t>Grocery stores try to have enough employees at checkout to get all their customers through with minimum delay.</a:t>
            </a:r>
            <a:r>
              <a:rPr lang="en-US" sz="2400" dirty="0">
                <a:ln>
                  <a:noFill/>
                </a:ln>
                <a:latin typeface="Times New Roman" panose="02020603050405020304" charset="0"/>
                <a:ea typeface="宋体" panose="02010600030101010101" pitchFamily="2" charset="-122"/>
              </a:rPr>
              <a:t> </a:t>
            </a:r>
            <a:r>
              <a:rPr lang="en-US" sz="2400" u="sng" dirty="0">
                <a:ln>
                  <a:noFill/>
                </a:ln>
                <a:solidFill>
                  <a:schemeClr val="tx1"/>
                </a:solidFill>
                <a:uFillTx/>
                <a:latin typeface="Times New Roman" panose="02020603050405020304" charset="0"/>
                <a:ea typeface="宋体" panose="02010600030101010101" pitchFamily="2" charset="-122"/>
              </a:rPr>
              <a:t>32.</a:t>
            </a:r>
            <a:r>
              <a:rPr lang="en-US" sz="2400" u="sng" dirty="0">
                <a:ln>
                  <a:noFill/>
                </a:ln>
                <a:solidFill>
                  <a:schemeClr val="tx1"/>
                </a:solidFill>
                <a:uFillTx/>
                <a:latin typeface="Times New Roman" panose="02020603050405020304" charset="0"/>
                <a:ea typeface="宋体" panose="02010600030101010101" pitchFamily="2" charset="-122"/>
                <a:sym typeface="+mn-ea"/>
              </a:rPr>
              <a:t>G. But sometimes, as on a Sunday afternoon, the system gets particularly busy.</a:t>
            </a:r>
            <a:r>
              <a:rPr lang="en-US" sz="2400" dirty="0">
                <a:ln>
                  <a:noFill/>
                </a:ln>
                <a:latin typeface="Times New Roman" panose="02020603050405020304" charset="0"/>
                <a:ea typeface="宋体" panose="02010600030101010101" pitchFamily="2" charset="-122"/>
              </a:rPr>
              <a:t>Any small interruption—a price check, a chatty customer—can have downstream effects, holding up an entire line.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a:t>
            </a:r>
            <a:r>
              <a:rPr lang="en-US" sz="2400" dirty="0">
                <a:ln>
                  <a:noFill/>
                </a:ln>
                <a:solidFill>
                  <a:srgbClr val="0070C0"/>
                </a:solidFill>
                <a:latin typeface="Times New Roman" panose="02020603050405020304" charset="0"/>
                <a:ea typeface="宋体" panose="02010600030101010101" pitchFamily="2" charset="-122"/>
              </a:rPr>
              <a:t>If there are three lines in the store, delays will happen randomly at different registers. Think about the probability: </a:t>
            </a:r>
            <a:r>
              <a:rPr lang="en-US" sz="2400" u="sng" dirty="0">
                <a:ln>
                  <a:noFill/>
                </a:ln>
                <a:solidFill>
                  <a:srgbClr val="0070C0"/>
                </a:solidFill>
                <a:latin typeface="Times New Roman" panose="02020603050405020304" charset="0"/>
                <a:ea typeface="宋体" panose="02010600030101010101" pitchFamily="2" charset="-122"/>
              </a:rPr>
              <a:t>33.</a:t>
            </a:r>
            <a:r>
              <a:rPr lang="en-US" sz="2400" u="sng" dirty="0">
                <a:ln>
                  <a:noFill/>
                </a:ln>
                <a:solidFill>
                  <a:srgbClr val="0070C0"/>
                </a:solidFill>
                <a:uFillTx/>
                <a:latin typeface="Times New Roman" panose="02020603050405020304" charset="0"/>
                <a:ea typeface="宋体" panose="02010600030101010101" pitchFamily="2" charset="-122"/>
                <a:sym typeface="+mn-ea"/>
              </a:rPr>
              <a:t>D. The chances of your line being the fastest are only one in three.</a:t>
            </a:r>
            <a:r>
              <a:rPr lang="en-US" sz="2400" dirty="0">
                <a:ln>
                  <a:noFill/>
                </a:ln>
                <a:latin typeface="Times New Roman" panose="02020603050405020304" charset="0"/>
                <a:ea typeface="宋体" panose="02010600030101010101" pitchFamily="2" charset="-122"/>
              </a:rPr>
              <a:t>So it’s not just in your mind: Another line probably is moving faster.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a:t>
            </a:r>
            <a:r>
              <a:rPr lang="en-US" sz="2400" dirty="0">
                <a:ln>
                  <a:noFill/>
                </a:ln>
                <a:solidFill>
                  <a:srgbClr val="FF0000"/>
                </a:solidFill>
                <a:latin typeface="Times New Roman" panose="02020603050405020304" charset="0"/>
                <a:ea typeface="宋体" panose="02010600030101010101" pitchFamily="2" charset="-122"/>
              </a:rPr>
              <a:t> Researchers have a good way to deal with this problem. </a:t>
            </a:r>
            <a:r>
              <a:rPr lang="en-US" sz="2400" dirty="0">
                <a:ln>
                  <a:noFill/>
                </a:ln>
                <a:solidFill>
                  <a:srgbClr val="0070C0"/>
                </a:solidFill>
                <a:latin typeface="Times New Roman" panose="02020603050405020304" charset="0"/>
                <a:ea typeface="宋体" panose="02010600030101010101" pitchFamily="2" charset="-122"/>
              </a:rPr>
              <a:t>Make all customers stand in one long, snaking line—called a serpentine line—and serve each person at the front with the next available register.</a:t>
            </a:r>
            <a:r>
              <a:rPr lang="en-US" sz="2400" u="sng" dirty="0">
                <a:ln>
                  <a:noFill/>
                </a:ln>
                <a:solidFill>
                  <a:srgbClr val="FF0000"/>
                </a:solidFill>
                <a:latin typeface="Times New Roman" panose="02020603050405020304" charset="0"/>
                <a:ea typeface="宋体" panose="02010600030101010101" pitchFamily="2" charset="-122"/>
              </a:rPr>
              <a:t>34.</a:t>
            </a:r>
            <a:r>
              <a:rPr lang="en-US" sz="2400" u="sng" dirty="0">
                <a:ln>
                  <a:noFill/>
                </a:ln>
                <a:solidFill>
                  <a:srgbClr val="FF0000"/>
                </a:solidFill>
                <a:latin typeface="Times New Roman" panose="02020603050405020304" charset="0"/>
                <a:ea typeface="宋体" panose="02010600030101010101" pitchFamily="2" charset="-122"/>
                <a:sym typeface="+mn-ea"/>
              </a:rPr>
              <a:t>F. With three registers, this method is much faster than the traditional approach.</a:t>
            </a:r>
            <a:endParaRPr lang="en-US" sz="2400" u="sng" dirty="0">
              <a:ln>
                <a:noFill/>
              </a:ln>
              <a:solidFill>
                <a:srgbClr val="FF0000"/>
              </a:solidFill>
              <a:latin typeface="Times New Roman" panose="02020603050405020304" charset="0"/>
              <a:ea typeface="宋体" panose="02010600030101010101" pitchFamily="2" charset="-122"/>
            </a:endParaRPr>
          </a:p>
          <a:p>
            <a:endParaRPr lang="en-US" sz="2400"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配套训练一</a:t>
            </a:r>
            <a:r>
              <a:rPr lang="en-US" altLang="zh-CN" sz="2400" b="1">
                <a:latin typeface="宋体" panose="02010600030101010101" pitchFamily="2" charset="-122"/>
                <a:ea typeface="宋体" panose="02010600030101010101" pitchFamily="2" charset="-122"/>
              </a:rPr>
              <a:t>  </a:t>
            </a:r>
            <a:r>
              <a:rPr lang="zh-CN" altLang="en-US" sz="2400" b="1">
                <a:latin typeface="宋体" panose="02010600030101010101" pitchFamily="2" charset="-122"/>
                <a:ea typeface="宋体" panose="02010600030101010101" pitchFamily="2" charset="-122"/>
              </a:rPr>
              <a:t>答案</a:t>
            </a:r>
            <a:endParaRPr lang="zh-CN" altLang="en-US" sz="2400" b="1">
              <a:latin typeface="宋体" panose="02010600030101010101" pitchFamily="2" charset="-122"/>
              <a:ea typeface="宋体" panose="02010600030101010101" pitchFamily="2" charset="-122"/>
            </a:endParaRPr>
          </a:p>
        </p:txBody>
      </p:sp>
      <p:sp>
        <p:nvSpPr>
          <p:cNvPr id="4" name="文本框 3"/>
          <p:cNvSpPr txBox="1"/>
          <p:nvPr/>
        </p:nvSpPr>
        <p:spPr>
          <a:xfrm>
            <a:off x="293370" y="884555"/>
            <a:ext cx="11631295" cy="5631180"/>
          </a:xfrm>
          <a:prstGeom prst="rect">
            <a:avLst/>
          </a:prstGeom>
          <a:noFill/>
        </p:spPr>
        <p:txBody>
          <a:bodyPr wrap="square" rtlCol="0">
            <a:spAutoFit/>
          </a:bodyPr>
          <a:p>
            <a:r>
              <a:rPr lang="en-US" sz="2400" dirty="0">
                <a:ln>
                  <a:noFill/>
                </a:ln>
                <a:latin typeface="Times New Roman" panose="02020603050405020304" charset="0"/>
                <a:ea typeface="宋体" panose="02010600030101010101" pitchFamily="2" charset="-122"/>
                <a:sym typeface="+mn-ea"/>
              </a:rPr>
              <a:t>        </a:t>
            </a:r>
            <a:r>
              <a:rPr lang="en-US" sz="2400" dirty="0">
                <a:ln>
                  <a:noFill/>
                </a:ln>
                <a:solidFill>
                  <a:srgbClr val="0070C0"/>
                </a:solidFill>
                <a:latin typeface="Times New Roman" panose="02020603050405020304" charset="0"/>
                <a:ea typeface="宋体" panose="02010600030101010101" pitchFamily="2" charset="-122"/>
                <a:sym typeface="+mn-ea"/>
              </a:rPr>
              <a:t>This is what they do at most banks and fast-food restaurants.</a:t>
            </a:r>
            <a:r>
              <a:rPr lang="en-US" sz="2400" dirty="0">
                <a:ln>
                  <a:noFill/>
                </a:ln>
                <a:latin typeface="Times New Roman" panose="02020603050405020304" charset="0"/>
                <a:ea typeface="宋体" panose="02010600030101010101" pitchFamily="2" charset="-122"/>
                <a:sym typeface="+mn-ea"/>
              </a:rPr>
              <a:t> </a:t>
            </a:r>
            <a:r>
              <a:rPr lang="en-US" sz="2400" dirty="0">
                <a:ln>
                  <a:noFill/>
                </a:ln>
                <a:solidFill>
                  <a:srgbClr val="FF0000"/>
                </a:solidFill>
                <a:latin typeface="Times New Roman" panose="02020603050405020304" charset="0"/>
                <a:ea typeface="宋体" panose="02010600030101010101" pitchFamily="2" charset="-122"/>
                <a:sym typeface="+mn-ea"/>
              </a:rPr>
              <a:t>With a serpentine line, a long delay at one register won’t unfairly punish the people who lined up behind it. </a:t>
            </a:r>
            <a:r>
              <a:rPr lang="en-US" sz="2400" dirty="0">
                <a:ln>
                  <a:noFill/>
                </a:ln>
                <a:latin typeface="Times New Roman" panose="02020603050405020304" charset="0"/>
                <a:ea typeface="宋体" panose="02010600030101010101" pitchFamily="2" charset="-122"/>
                <a:sym typeface="+mn-ea"/>
              </a:rPr>
              <a:t>Instead, it will slow down everyone a little bit </a:t>
            </a:r>
            <a:r>
              <a:rPr lang="en-US" sz="2400" dirty="0">
                <a:ln>
                  <a:noFill/>
                </a:ln>
                <a:solidFill>
                  <a:srgbClr val="FF0000"/>
                </a:solidFill>
                <a:latin typeface="Times New Roman" panose="02020603050405020304" charset="0"/>
                <a:ea typeface="宋体" panose="02010600030101010101" pitchFamily="2" charset="-122"/>
                <a:sym typeface="+mn-ea"/>
              </a:rPr>
              <a:t>but speed up checkout overall</a:t>
            </a:r>
            <a:r>
              <a:rPr lang="en-US" sz="2400" dirty="0">
                <a:ln>
                  <a:noFill/>
                </a:ln>
                <a:latin typeface="Times New Roman" panose="02020603050405020304" charset="0"/>
                <a:ea typeface="宋体" panose="02010600030101010101" pitchFamily="2" charset="-122"/>
                <a:sym typeface="+mn-ea"/>
              </a:rPr>
              <a:t>.</a:t>
            </a:r>
            <a:endParaRPr lang="en-US" sz="2400" u="sng" dirty="0">
              <a:ln>
                <a:noFill/>
              </a:ln>
              <a:solidFill>
                <a:schemeClr val="tx1"/>
              </a:solidFill>
              <a:uFillTx/>
              <a:latin typeface="Times New Roman" panose="02020603050405020304" charset="0"/>
              <a:ea typeface="宋体" panose="02010600030101010101" pitchFamily="2" charset="-122"/>
              <a:sym typeface="+mn-ea"/>
            </a:endParaRPr>
          </a:p>
          <a:p>
            <a:r>
              <a:rPr lang="en-US" sz="2400" u="sng" dirty="0">
                <a:ln>
                  <a:noFill/>
                </a:ln>
                <a:latin typeface="Times New Roman" panose="02020603050405020304" charset="0"/>
                <a:ea typeface="宋体" panose="02010600030101010101" pitchFamily="2" charset="-122"/>
                <a:sym typeface="+mn-ea"/>
              </a:rPr>
              <a:t>         B. So why don’t most places encourage serpentine lines?</a:t>
            </a:r>
            <a:r>
              <a:rPr lang="en-US" sz="2400" dirty="0">
                <a:ln>
                  <a:noFill/>
                </a:ln>
                <a:latin typeface="Times New Roman" panose="02020603050405020304" charset="0"/>
                <a:ea typeface="宋体" panose="02010600030101010101" pitchFamily="2" charset="-122"/>
                <a:sym typeface="+mn-ea"/>
              </a:rPr>
              <a:t>It takes many registers to keep one line moving quickly, and some stores can’t afford the space or manpower. So wherever your next wait may be: Good luck.</a:t>
            </a:r>
            <a:endParaRPr lang="en-US" sz="2400" dirty="0">
              <a:ln>
                <a:noFill/>
              </a:ln>
              <a:latin typeface="Times New Roman" panose="02020603050405020304" charset="0"/>
              <a:ea typeface="宋体" panose="02010600030101010101" pitchFamily="2" charset="-122"/>
              <a:sym typeface="+mn-ea"/>
            </a:endParaRPr>
          </a:p>
          <a:p>
            <a:endParaRPr lang="en-US" sz="2400" dirty="0">
              <a:ln>
                <a:noFill/>
              </a:ln>
              <a:latin typeface="Times New Roman" panose="02020603050405020304" charset="0"/>
              <a:ea typeface="宋体" panose="02010600030101010101" pitchFamily="2" charset="-122"/>
            </a:endParaRPr>
          </a:p>
          <a:p>
            <a:r>
              <a:rPr lang="en-US" sz="2400" u="dash" dirty="0">
                <a:ln>
                  <a:noFill/>
                </a:ln>
                <a:solidFill>
                  <a:srgbClr val="0070C0"/>
                </a:solidFill>
                <a:uFillTx/>
                <a:latin typeface="Times New Roman" panose="02020603050405020304" charset="0"/>
                <a:ea typeface="宋体" panose="02010600030101010101" pitchFamily="2" charset="-122"/>
                <a:sym typeface="+mn-ea"/>
              </a:rPr>
              <a:t>A. Why does this always seem to happen to you?</a:t>
            </a:r>
            <a:endParaRPr lang="en-US" sz="2400" u="dash" dirty="0">
              <a:ln>
                <a:noFill/>
              </a:ln>
              <a:solidFill>
                <a:srgbClr val="0070C0"/>
              </a:solidFill>
              <a:uFillTx/>
              <a:latin typeface="Times New Roman" panose="02020603050405020304" charset="0"/>
              <a:ea typeface="宋体" panose="02010600030101010101" pitchFamily="2" charset="-122"/>
            </a:endParaRPr>
          </a:p>
          <a:p>
            <a:r>
              <a:rPr lang="en-US" sz="2400" u="sng" dirty="0">
                <a:ln>
                  <a:noFill/>
                </a:ln>
                <a:latin typeface="Times New Roman" panose="02020603050405020304" charset="0"/>
                <a:ea typeface="宋体" panose="02010600030101010101" pitchFamily="2" charset="-122"/>
                <a:sym typeface="+mn-ea"/>
              </a:rPr>
              <a:t>B. So why don’t most places encourage serpentine lines?</a:t>
            </a:r>
            <a:endParaRPr lang="en-US" sz="2400" u="sng"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C. Some of them may have stood in a queue for almost an hour.</a:t>
            </a:r>
            <a:endParaRPr lang="en-US" sz="2400" dirty="0">
              <a:ln>
                <a:noFill/>
              </a:ln>
              <a:latin typeface="Times New Roman" panose="02020603050405020304" charset="0"/>
              <a:ea typeface="宋体" panose="02010600030101010101" pitchFamily="2" charset="-122"/>
            </a:endParaRPr>
          </a:p>
          <a:p>
            <a:r>
              <a:rPr lang="en-US" sz="2400" u="sng" dirty="0">
                <a:ln>
                  <a:noFill/>
                </a:ln>
                <a:solidFill>
                  <a:srgbClr val="0070C0"/>
                </a:solidFill>
                <a:latin typeface="Times New Roman" panose="02020603050405020304" charset="0"/>
                <a:ea typeface="宋体" panose="02010600030101010101" pitchFamily="2" charset="-122"/>
                <a:sym typeface="+mn-ea"/>
              </a:rPr>
              <a:t>D. The chances of your line being the fastest are only one in three.</a:t>
            </a:r>
            <a:endParaRPr lang="en-US" sz="2400" u="sng" dirty="0">
              <a:ln>
                <a:noFill/>
              </a:ln>
              <a:solidFill>
                <a:srgbClr val="0070C0"/>
              </a:solidFill>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E. How high is the probability that you are in the fastest waiting line?</a:t>
            </a:r>
            <a:endParaRPr lang="en-US" sz="2400" dirty="0">
              <a:ln>
                <a:noFill/>
              </a:ln>
              <a:latin typeface="Times New Roman" panose="02020603050405020304" charset="0"/>
              <a:ea typeface="宋体" panose="02010600030101010101" pitchFamily="2" charset="-122"/>
            </a:endParaRPr>
          </a:p>
          <a:p>
            <a:r>
              <a:rPr lang="en-US" sz="2400" u="sng" dirty="0">
                <a:ln>
                  <a:noFill/>
                </a:ln>
                <a:solidFill>
                  <a:srgbClr val="FF0000"/>
                </a:solidFill>
                <a:latin typeface="Times New Roman" panose="02020603050405020304" charset="0"/>
                <a:ea typeface="宋体" panose="02010600030101010101" pitchFamily="2" charset="-122"/>
                <a:sym typeface="+mn-ea"/>
              </a:rPr>
              <a:t>F. With three registers, this method is much faster than the traditional approach.</a:t>
            </a:r>
            <a:endParaRPr lang="en-US" sz="2400" u="sng" dirty="0">
              <a:ln>
                <a:noFill/>
              </a:ln>
              <a:solidFill>
                <a:srgbClr val="FF0000"/>
              </a:solidFill>
              <a:latin typeface="Times New Roman" panose="02020603050405020304" charset="0"/>
              <a:ea typeface="宋体" panose="02010600030101010101" pitchFamily="2" charset="-122"/>
            </a:endParaRPr>
          </a:p>
          <a:p>
            <a:r>
              <a:rPr lang="en-US" sz="2400" u="sng" dirty="0">
                <a:ln>
                  <a:noFill/>
                </a:ln>
                <a:latin typeface="Times New Roman" panose="02020603050405020304" charset="0"/>
                <a:ea typeface="宋体" panose="02010600030101010101" pitchFamily="2" charset="-122"/>
                <a:sym typeface="+mn-ea"/>
              </a:rPr>
              <a:t>G. But sometimes, as on a Sunday afternoon, the system gets particularly busy.</a:t>
            </a:r>
            <a:endParaRPr lang="en-US" sz="2400" u="sng" dirty="0">
              <a:ln>
                <a:noFill/>
              </a:ln>
              <a:latin typeface="Times New Roman" panose="02020603050405020304" charset="0"/>
              <a:ea typeface="宋体" panose="02010600030101010101" pitchFamily="2" charset="-122"/>
            </a:endParaRPr>
          </a:p>
          <a:p>
            <a:endParaRPr lang="en-US" altLang="en-US" sz="2400" u="sng"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929640" y="16383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配套训练二</a:t>
            </a:r>
            <a:endParaRPr lang="zh-CN" altLang="zh-CN" sz="2400" b="1">
              <a:latin typeface="宋体" panose="02010600030101010101" pitchFamily="2" charset="-122"/>
              <a:ea typeface="宋体" panose="02010600030101010101" pitchFamily="2" charset="-122"/>
            </a:endParaRPr>
          </a:p>
        </p:txBody>
      </p:sp>
      <p:sp>
        <p:nvSpPr>
          <p:cNvPr id="4" name="文本框 3"/>
          <p:cNvSpPr txBox="1"/>
          <p:nvPr/>
        </p:nvSpPr>
        <p:spPr>
          <a:xfrm>
            <a:off x="280670" y="415290"/>
            <a:ext cx="11630660" cy="6369685"/>
          </a:xfrm>
          <a:prstGeom prst="rect">
            <a:avLst/>
          </a:prstGeom>
          <a:noFill/>
        </p:spPr>
        <p:txBody>
          <a:bodyPr wrap="square" rtlCol="0">
            <a:spAutoFit/>
          </a:bodyPr>
          <a:p>
            <a:pPr algn="ctr"/>
            <a:r>
              <a:rPr lang="zh-CN" altLang="en-US" sz="2400">
                <a:latin typeface="宋体" panose="02010600030101010101" pitchFamily="2" charset="-122"/>
                <a:ea typeface="宋体" panose="02010600030101010101" pitchFamily="2" charset="-122"/>
                <a:cs typeface="宋体" panose="02010600030101010101" pitchFamily="2" charset="-122"/>
              </a:rPr>
              <a:t>（2022年1月浙江省高考英语七选五任务型阅读）</a:t>
            </a:r>
            <a:endParaRPr lang="zh-CN" altLang="en-US" sz="2400">
              <a:latin typeface="宋体" panose="02010600030101010101" pitchFamily="2" charset="-122"/>
              <a:ea typeface="宋体" panose="02010600030101010101" pitchFamily="2" charset="-122"/>
              <a:cs typeface="宋体" panose="02010600030101010101" pitchFamily="2" charset="-122"/>
            </a:endParaRPr>
          </a:p>
          <a:p>
            <a:r>
              <a:rPr lang="en-US" sz="2400" dirty="0">
                <a:ln>
                  <a:noFill/>
                </a:ln>
                <a:latin typeface="Times New Roman" panose="02020603050405020304" charset="0"/>
                <a:ea typeface="宋体" panose="02010600030101010101" pitchFamily="2" charset="-122"/>
              </a:rPr>
              <a:t>         I have the same 24 hours in a day as you do, but I have made specific choice that allows me to make the most of every day, and still feel happy and relaxed. 31. _________________ </a:t>
            </a:r>
            <a:endParaRPr lang="en-US" sz="2400" dirty="0">
              <a:ln>
                <a:noFill/>
              </a:ln>
              <a:latin typeface="Times New Roman" panose="02020603050405020304" charset="0"/>
              <a:ea typeface="宋体" panose="02010600030101010101" pitchFamily="2" charset="-122"/>
            </a:endParaRPr>
          </a:p>
          <a:p>
            <a:r>
              <a:rPr lang="en-US" sz="2400" b="1" dirty="0">
                <a:ln>
                  <a:noFill/>
                </a:ln>
                <a:latin typeface="Times New Roman" panose="02020603050405020304" charset="0"/>
                <a:ea typeface="宋体" panose="02010600030101010101" pitchFamily="2" charset="-122"/>
              </a:rPr>
              <a:t>Pick the most important</a:t>
            </a:r>
            <a:endParaRPr lang="en-US" sz="2400" b="1"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32. __________________ Focus on spending time that for you is fun and productive. I chose the life of an adviser because I like to work with companies, but don’t want the life of a big company CEO. My choices are based on the lifestyle I want.</a:t>
            </a:r>
            <a:endParaRPr lang="en-US" sz="2400" dirty="0">
              <a:ln>
                <a:noFill/>
              </a:ln>
              <a:latin typeface="Times New Roman" panose="02020603050405020304" charset="0"/>
              <a:ea typeface="宋体" panose="02010600030101010101" pitchFamily="2" charset="-122"/>
            </a:endParaRPr>
          </a:p>
          <a:p>
            <a:r>
              <a:rPr lang="en-US" sz="2400" b="1" dirty="0">
                <a:ln>
                  <a:noFill/>
                </a:ln>
                <a:latin typeface="Times New Roman" panose="02020603050405020304" charset="0"/>
                <a:ea typeface="宋体" panose="02010600030101010101" pitchFamily="2" charset="-122"/>
              </a:rPr>
              <a:t>Combine your activities</a:t>
            </a:r>
            <a:endParaRPr lang="en-US" sz="2400" b="1"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Many people go crazy trying to figure out how to spend time with friends, family, work, play, etc 33. ________________ Find ways to enjoy them in a combined manner. Build your social life around people your work environment. Find people in your company who share common  interests and develop your career (职业）around the people and activities you love.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34. ____________________     </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You would think learning takes more time from you, but actually there are always new ways of doing things that can save you time on daily tasks, freeing you up for the most important. Always be looking for a new way to gain back an hour here at there.</a:t>
            </a:r>
            <a:endParaRPr lang="en-US" sz="2400" dirty="0">
              <a:ln>
                <a:noFill/>
              </a:ln>
              <a:latin typeface="Times New Roman" panose="02020603050405020304" charset="0"/>
              <a:ea typeface="宋体" panose="02010600030101010101" pitchFamily="2" charset="-122"/>
            </a:endParaRPr>
          </a:p>
          <a:p>
            <a:endParaRPr lang="en-US" sz="2400"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a:latin typeface="宋体" panose="02010600030101010101" pitchFamily="2" charset="-122"/>
                <a:ea typeface="宋体" panose="02010600030101010101" pitchFamily="2" charset="-122"/>
              </a:rPr>
              <a:t>配套训练二</a:t>
            </a:r>
            <a:endParaRPr lang="zh-CN" altLang="zh-CN" sz="2400">
              <a:latin typeface="宋体" panose="02010600030101010101" pitchFamily="2" charset="-122"/>
              <a:ea typeface="宋体" panose="02010600030101010101" pitchFamily="2" charset="-122"/>
            </a:endParaRPr>
          </a:p>
        </p:txBody>
      </p:sp>
      <p:sp>
        <p:nvSpPr>
          <p:cNvPr id="4" name="文本框 3"/>
          <p:cNvSpPr txBox="1"/>
          <p:nvPr/>
        </p:nvSpPr>
        <p:spPr>
          <a:xfrm>
            <a:off x="251460" y="884555"/>
            <a:ext cx="11784965" cy="4892675"/>
          </a:xfrm>
          <a:prstGeom prst="rect">
            <a:avLst/>
          </a:prstGeom>
          <a:noFill/>
        </p:spPr>
        <p:txBody>
          <a:bodyPr wrap="square" rtlCol="0">
            <a:spAutoFit/>
          </a:bodyPr>
          <a:p>
            <a:r>
              <a:rPr lang="en-US" sz="2400" b="1" dirty="0">
                <a:ln>
                  <a:noFill/>
                </a:ln>
                <a:latin typeface="Times New Roman" panose="02020603050405020304" charset="0"/>
                <a:ea typeface="宋体" panose="02010600030101010101" pitchFamily="2" charset="-122"/>
                <a:sym typeface="+mn-ea"/>
              </a:rPr>
              <a:t>Lighten up</a:t>
            </a:r>
            <a:endParaRPr lang="en-US" sz="2400" b="1"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         The world won’t come to an end. in most cases just because you left a few things undone. Celebrate progress and keep refining(改进)toward a happy productive existence. 35. ___________________________Every completion is a small victory that adds up in a big way.</a:t>
            </a:r>
            <a:endParaRPr lang="en-US" sz="2400" dirty="0">
              <a:ln>
                <a:noFill/>
              </a:ln>
              <a:latin typeface="Times New Roman" panose="02020603050405020304" charset="0"/>
              <a:ea typeface="宋体" panose="02010600030101010101" pitchFamily="2" charset="-122"/>
            </a:endParaRPr>
          </a:p>
          <a:p>
            <a:endParaRPr lang="en-US" sz="2400" dirty="0">
              <a:ln>
                <a:noFill/>
              </a:ln>
              <a:latin typeface="Times New Roman" panose="02020603050405020304" charset="0"/>
              <a:ea typeface="宋体" panose="02010600030101010101" pitchFamily="2" charset="-122"/>
              <a:sym typeface="+mn-ea"/>
            </a:endParaRPr>
          </a:p>
          <a:p>
            <a:r>
              <a:rPr lang="en-US" sz="2400" dirty="0">
                <a:ln>
                  <a:noFill/>
                </a:ln>
                <a:latin typeface="Times New Roman" panose="02020603050405020304" charset="0"/>
                <a:ea typeface="宋体" panose="02010600030101010101" pitchFamily="2" charset="-122"/>
                <a:sym typeface="+mn-ea"/>
              </a:rPr>
              <a:t>A. Speed up </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B. Be an active learner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C. Stop trying to balance time between them all</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D. Make choices about what is meaningful in your life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E. The things you do well usually give you greater joy</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F. Perhaps these tips will help you make the most of your time</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G. This is why making lists is important in any productivity handbook</a:t>
            </a:r>
            <a:endParaRPr lang="en-US" sz="2400" dirty="0">
              <a:ln>
                <a:noFill/>
              </a:ln>
              <a:latin typeface="Times New Roman" panose="02020603050405020304" charset="0"/>
              <a:ea typeface="宋体" panose="02010600030101010101" pitchFamily="2" charset="-122"/>
            </a:endParaRPr>
          </a:p>
          <a:p>
            <a:endParaRPr lang="en-US" altLang="en-US" sz="2400" dirty="0">
              <a:ln>
                <a:noFill/>
              </a:ln>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929640" y="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配套训练二</a:t>
            </a:r>
            <a:r>
              <a:rPr lang="en-US" altLang="zh-CN" sz="2400" b="1">
                <a:latin typeface="宋体" panose="02010600030101010101" pitchFamily="2" charset="-122"/>
                <a:ea typeface="宋体" panose="02010600030101010101" pitchFamily="2" charset="-122"/>
              </a:rPr>
              <a:t> </a:t>
            </a:r>
            <a:r>
              <a:rPr lang="zh-CN" altLang="en-US" sz="2400" b="1">
                <a:latin typeface="宋体" panose="02010600030101010101" pitchFamily="2" charset="-122"/>
                <a:ea typeface="宋体" panose="02010600030101010101" pitchFamily="2" charset="-122"/>
              </a:rPr>
              <a:t>答案</a:t>
            </a:r>
            <a:endParaRPr lang="zh-CN" altLang="en-US" sz="2400" b="1">
              <a:latin typeface="宋体" panose="02010600030101010101" pitchFamily="2" charset="-122"/>
              <a:ea typeface="宋体" panose="02010600030101010101" pitchFamily="2" charset="-122"/>
            </a:endParaRPr>
          </a:p>
        </p:txBody>
      </p:sp>
      <p:sp>
        <p:nvSpPr>
          <p:cNvPr id="4" name="文本框 3"/>
          <p:cNvSpPr txBox="1"/>
          <p:nvPr/>
        </p:nvSpPr>
        <p:spPr>
          <a:xfrm>
            <a:off x="280670" y="236855"/>
            <a:ext cx="11911330" cy="7108825"/>
          </a:xfrm>
          <a:prstGeom prst="rect">
            <a:avLst/>
          </a:prstGeom>
          <a:noFill/>
        </p:spPr>
        <p:txBody>
          <a:bodyPr wrap="square" rtlCol="0">
            <a:spAutoFit/>
          </a:bodyPr>
          <a:p>
            <a:pPr algn="ctr"/>
            <a:r>
              <a:rPr lang="zh-CN" altLang="en-US" sz="2400">
                <a:latin typeface="宋体" panose="02010600030101010101" pitchFamily="2" charset="-122"/>
                <a:ea typeface="宋体" panose="02010600030101010101" pitchFamily="2" charset="-122"/>
                <a:cs typeface="宋体" panose="02010600030101010101" pitchFamily="2" charset="-122"/>
              </a:rPr>
              <a:t>（2022年1月浙江省高考英语七选五任务型阅读）</a:t>
            </a:r>
            <a:endParaRPr lang="zh-CN" altLang="en-US" sz="2400">
              <a:latin typeface="宋体" panose="02010600030101010101" pitchFamily="2" charset="-122"/>
              <a:ea typeface="宋体" panose="02010600030101010101" pitchFamily="2" charset="-122"/>
              <a:cs typeface="宋体" panose="02010600030101010101" pitchFamily="2" charset="-122"/>
            </a:endParaRPr>
          </a:p>
          <a:p>
            <a:r>
              <a:rPr lang="en-US" sz="2400" dirty="0">
                <a:ln>
                  <a:noFill/>
                </a:ln>
                <a:latin typeface="Times New Roman" panose="02020603050405020304" charset="0"/>
                <a:ea typeface="宋体" panose="02010600030101010101" pitchFamily="2" charset="-122"/>
              </a:rPr>
              <a:t>         I have the same 24 hours in a day as you do, </a:t>
            </a:r>
            <a:r>
              <a:rPr lang="en-US" sz="2400" dirty="0">
                <a:ln>
                  <a:noFill/>
                </a:ln>
                <a:solidFill>
                  <a:srgbClr val="FF0000"/>
                </a:solidFill>
                <a:latin typeface="Times New Roman" panose="02020603050405020304" charset="0"/>
                <a:ea typeface="宋体" panose="02010600030101010101" pitchFamily="2" charset="-122"/>
              </a:rPr>
              <a:t>but I have made specific choice that allows me to make the most of every day, and still feel happy and relaxed.</a:t>
            </a:r>
            <a:r>
              <a:rPr lang="en-US" sz="2400" u="dash" dirty="0">
                <a:ln>
                  <a:noFill/>
                </a:ln>
                <a:solidFill>
                  <a:srgbClr val="FF0000"/>
                </a:solidFill>
                <a:uFillTx/>
                <a:latin typeface="Times New Roman" panose="02020603050405020304" charset="0"/>
                <a:ea typeface="宋体" panose="02010600030101010101" pitchFamily="2" charset="-122"/>
              </a:rPr>
              <a:t> 31. </a:t>
            </a:r>
            <a:r>
              <a:rPr lang="en-US" sz="2400" u="dash" dirty="0">
                <a:ln>
                  <a:noFill/>
                </a:ln>
                <a:solidFill>
                  <a:srgbClr val="FF0000"/>
                </a:solidFill>
                <a:uFillTx/>
                <a:latin typeface="Times New Roman" panose="02020603050405020304" charset="0"/>
                <a:ea typeface="宋体" panose="02010600030101010101" pitchFamily="2" charset="-122"/>
                <a:sym typeface="+mn-ea"/>
              </a:rPr>
              <a:t>F. Perhaps these tips will help you make the most of your time.</a:t>
            </a:r>
            <a:endParaRPr lang="en-US" sz="2400" u="dash" dirty="0">
              <a:ln>
                <a:noFill/>
              </a:ln>
              <a:solidFill>
                <a:srgbClr val="FF0000"/>
              </a:solidFill>
              <a:uFillTx/>
              <a:latin typeface="Times New Roman" panose="02020603050405020304" charset="0"/>
              <a:ea typeface="宋体" panose="02010600030101010101" pitchFamily="2" charset="-122"/>
              <a:sym typeface="+mn-ea"/>
            </a:endParaRPr>
          </a:p>
          <a:p>
            <a:r>
              <a:rPr lang="en-US" sz="2400" b="1" dirty="0">
                <a:ln>
                  <a:noFill/>
                </a:ln>
                <a:solidFill>
                  <a:srgbClr val="0070C0"/>
                </a:solidFill>
                <a:latin typeface="Times New Roman" panose="02020603050405020304" charset="0"/>
                <a:ea typeface="宋体" panose="02010600030101010101" pitchFamily="2" charset="-122"/>
                <a:sym typeface="+mn-ea"/>
              </a:rPr>
              <a:t>Pick the most important</a:t>
            </a:r>
            <a:endParaRPr lang="en-US" sz="2400" u="dash" dirty="0">
              <a:ln>
                <a:noFill/>
              </a:ln>
              <a:solidFill>
                <a:srgbClr val="0070C0"/>
              </a:solidFill>
              <a:uFillTx/>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a:t>
            </a:r>
            <a:r>
              <a:rPr lang="en-US" sz="2400" dirty="0">
                <a:ln>
                  <a:noFill/>
                </a:ln>
                <a:solidFill>
                  <a:srgbClr val="0070C0"/>
                </a:solidFill>
                <a:latin typeface="Times New Roman" panose="02020603050405020304" charset="0"/>
                <a:ea typeface="宋体" panose="02010600030101010101" pitchFamily="2" charset="-122"/>
              </a:rPr>
              <a:t>32. </a:t>
            </a:r>
            <a:r>
              <a:rPr lang="en-US" sz="2400" u="dash" dirty="0">
                <a:ln>
                  <a:noFill/>
                </a:ln>
                <a:solidFill>
                  <a:srgbClr val="0070C0"/>
                </a:solidFill>
                <a:uFillTx/>
                <a:latin typeface="Times New Roman" panose="02020603050405020304" charset="0"/>
                <a:ea typeface="宋体" panose="02010600030101010101" pitchFamily="2" charset="-122"/>
                <a:sym typeface="+mn-ea"/>
              </a:rPr>
              <a:t>D. Make choices about what is meaningful in your life.</a:t>
            </a:r>
            <a:r>
              <a:rPr lang="en-US" sz="2400" dirty="0">
                <a:ln>
                  <a:noFill/>
                </a:ln>
                <a:solidFill>
                  <a:srgbClr val="0070C0"/>
                </a:solidFill>
                <a:latin typeface="Times New Roman" panose="02020603050405020304" charset="0"/>
                <a:ea typeface="宋体" panose="02010600030101010101" pitchFamily="2" charset="-122"/>
              </a:rPr>
              <a:t>Focus on spending time that for you is fun and productive. </a:t>
            </a:r>
            <a:r>
              <a:rPr lang="en-US" sz="2400" dirty="0">
                <a:ln>
                  <a:noFill/>
                </a:ln>
                <a:solidFill>
                  <a:srgbClr val="FF0000"/>
                </a:solidFill>
                <a:latin typeface="Times New Roman" panose="02020603050405020304" charset="0"/>
                <a:ea typeface="宋体" panose="02010600030101010101" pitchFamily="2" charset="-122"/>
              </a:rPr>
              <a:t>I chose the life of an adviser because I like to work with companie</a:t>
            </a:r>
            <a:r>
              <a:rPr lang="en-US" sz="2400" dirty="0">
                <a:ln>
                  <a:noFill/>
                </a:ln>
                <a:latin typeface="Times New Roman" panose="02020603050405020304" charset="0"/>
                <a:ea typeface="宋体" panose="02010600030101010101" pitchFamily="2" charset="-122"/>
              </a:rPr>
              <a:t>s, but don’t want the life of a big company CEO. </a:t>
            </a:r>
            <a:r>
              <a:rPr lang="en-US" sz="2400" dirty="0">
                <a:ln>
                  <a:noFill/>
                </a:ln>
                <a:solidFill>
                  <a:srgbClr val="0070C0"/>
                </a:solidFill>
                <a:latin typeface="Times New Roman" panose="02020603050405020304" charset="0"/>
                <a:ea typeface="宋体" panose="02010600030101010101" pitchFamily="2" charset="-122"/>
              </a:rPr>
              <a:t>My choices are based on the lifestyle I want.</a:t>
            </a:r>
            <a:endParaRPr lang="en-US" sz="2400" dirty="0">
              <a:ln>
                <a:noFill/>
              </a:ln>
              <a:solidFill>
                <a:srgbClr val="0070C0"/>
              </a:solidFill>
              <a:latin typeface="Times New Roman" panose="02020603050405020304" charset="0"/>
              <a:ea typeface="宋体" panose="02010600030101010101" pitchFamily="2" charset="-122"/>
            </a:endParaRPr>
          </a:p>
          <a:p>
            <a:r>
              <a:rPr lang="en-US" sz="2400" b="1" dirty="0">
                <a:ln>
                  <a:noFill/>
                </a:ln>
                <a:solidFill>
                  <a:srgbClr val="0070C0"/>
                </a:solidFill>
                <a:latin typeface="Times New Roman" panose="02020603050405020304" charset="0"/>
                <a:ea typeface="宋体" panose="02010600030101010101" pitchFamily="2" charset="-122"/>
              </a:rPr>
              <a:t>Combine your activities</a:t>
            </a:r>
            <a:endParaRPr lang="en-US" sz="2400" b="1" dirty="0">
              <a:ln>
                <a:noFill/>
              </a:ln>
              <a:solidFill>
                <a:srgbClr val="0070C0"/>
              </a:solidFill>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Many people go crazy trying to figure out how to spend time with friends, family, work, play, etc 33.</a:t>
            </a:r>
            <a:r>
              <a:rPr lang="en-US" sz="2400" u="dash" dirty="0">
                <a:ln>
                  <a:noFill/>
                </a:ln>
                <a:uFillTx/>
                <a:latin typeface="Times New Roman" panose="02020603050405020304" charset="0"/>
                <a:ea typeface="宋体" panose="02010600030101010101" pitchFamily="2" charset="-122"/>
                <a:sym typeface="+mn-ea"/>
              </a:rPr>
              <a:t>C. Stop trying to balance time between them all.</a:t>
            </a:r>
            <a:r>
              <a:rPr lang="en-US" sz="2400" dirty="0">
                <a:ln>
                  <a:noFill/>
                </a:ln>
                <a:solidFill>
                  <a:srgbClr val="0070C0"/>
                </a:solidFill>
                <a:latin typeface="Times New Roman" panose="02020603050405020304" charset="0"/>
                <a:ea typeface="宋体" panose="02010600030101010101" pitchFamily="2" charset="-122"/>
              </a:rPr>
              <a:t>Find ways to enjoy them in a combined manner. Build your social life around people your work environment. Find people in your company </a:t>
            </a:r>
            <a:r>
              <a:rPr lang="en-US" sz="2400" dirty="0">
                <a:ln>
                  <a:noFill/>
                </a:ln>
                <a:solidFill>
                  <a:srgbClr val="FF0000"/>
                </a:solidFill>
                <a:latin typeface="Times New Roman" panose="02020603050405020304" charset="0"/>
                <a:ea typeface="宋体" panose="02010600030101010101" pitchFamily="2" charset="-122"/>
              </a:rPr>
              <a:t>who share common  interests and develop your career (职业）around the people and activities you love.</a:t>
            </a:r>
            <a:endParaRPr lang="en-US" sz="2400" dirty="0">
              <a:ln>
                <a:noFill/>
              </a:ln>
              <a:solidFill>
                <a:srgbClr val="FF0000"/>
              </a:solidFill>
              <a:latin typeface="Times New Roman" panose="02020603050405020304" charset="0"/>
              <a:ea typeface="宋体" panose="02010600030101010101" pitchFamily="2" charset="-122"/>
            </a:endParaRPr>
          </a:p>
          <a:p>
            <a:r>
              <a:rPr lang="en-US" sz="2400" dirty="0">
                <a:ln>
                  <a:noFill/>
                </a:ln>
                <a:solidFill>
                  <a:srgbClr val="0070C0"/>
                </a:solidFill>
                <a:latin typeface="Times New Roman" panose="02020603050405020304" charset="0"/>
                <a:ea typeface="宋体" panose="02010600030101010101" pitchFamily="2" charset="-122"/>
              </a:rPr>
              <a:t>34</a:t>
            </a:r>
            <a:r>
              <a:rPr lang="en-US" sz="2400" dirty="0">
                <a:ln>
                  <a:noFill/>
                </a:ln>
                <a:latin typeface="Times New Roman" panose="02020603050405020304" charset="0"/>
                <a:ea typeface="宋体" panose="02010600030101010101" pitchFamily="2" charset="-122"/>
              </a:rPr>
              <a:t>. </a:t>
            </a:r>
            <a:r>
              <a:rPr lang="en-US" sz="2400" u="dash" dirty="0">
                <a:ln>
                  <a:noFill/>
                </a:ln>
                <a:solidFill>
                  <a:srgbClr val="0070C0"/>
                </a:solidFill>
                <a:uFillTx/>
                <a:latin typeface="Times New Roman" panose="02020603050405020304" charset="0"/>
                <a:ea typeface="宋体" panose="02010600030101010101" pitchFamily="2" charset="-122"/>
                <a:sym typeface="+mn-ea"/>
              </a:rPr>
              <a:t>B. Be an active learner</a:t>
            </a:r>
            <a:endParaRPr lang="en-US" sz="2400" dirty="0">
              <a:ln>
                <a:noFill/>
              </a:ln>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rPr>
              <a:t>       You would think learning takes more time from you, </a:t>
            </a:r>
            <a:r>
              <a:rPr lang="en-US" sz="2400" dirty="0">
                <a:ln>
                  <a:noFill/>
                </a:ln>
                <a:solidFill>
                  <a:srgbClr val="FF0000"/>
                </a:solidFill>
                <a:latin typeface="Times New Roman" panose="02020603050405020304" charset="0"/>
                <a:ea typeface="宋体" panose="02010600030101010101" pitchFamily="2" charset="-122"/>
              </a:rPr>
              <a:t>but actually there are always new ways of doing things that can save you time on daily tasks, freeing you up for the most important. </a:t>
            </a:r>
            <a:r>
              <a:rPr lang="en-US" sz="2400" dirty="0">
                <a:ln>
                  <a:noFill/>
                </a:ln>
                <a:solidFill>
                  <a:srgbClr val="0070C0"/>
                </a:solidFill>
                <a:latin typeface="Times New Roman" panose="02020603050405020304" charset="0"/>
                <a:ea typeface="宋体" panose="02010600030101010101" pitchFamily="2" charset="-122"/>
              </a:rPr>
              <a:t>Always be looking for a new way to gain back an hour here at there.</a:t>
            </a:r>
            <a:endParaRPr lang="en-US" sz="2400" dirty="0">
              <a:ln>
                <a:noFill/>
              </a:ln>
              <a:solidFill>
                <a:srgbClr val="0070C0"/>
              </a:solidFill>
              <a:latin typeface="Times New Roman" panose="02020603050405020304" charset="0"/>
              <a:ea typeface="宋体" panose="02010600030101010101" pitchFamily="2" charset="-122"/>
            </a:endParaRPr>
          </a:p>
          <a:p>
            <a:endParaRPr lang="en-US" sz="2400" dirty="0">
              <a:ln>
                <a:noFill/>
              </a:ln>
              <a:solidFill>
                <a:srgbClr val="0070C0"/>
              </a:solidFill>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97115"/>
            <a:ext cx="929641" cy="981509"/>
          </a:xfrm>
          <a:prstGeom prst="rect">
            <a:avLst/>
          </a:prstGeom>
        </p:spPr>
      </p:pic>
      <p:sp>
        <p:nvSpPr>
          <p:cNvPr id="3" name="文本框 2"/>
          <p:cNvSpPr txBox="1"/>
          <p:nvPr/>
        </p:nvSpPr>
        <p:spPr>
          <a:xfrm>
            <a:off x="1022350" y="209550"/>
            <a:ext cx="3433445" cy="460375"/>
          </a:xfrm>
          <a:prstGeom prst="rect">
            <a:avLst/>
          </a:prstGeom>
          <a:noFill/>
        </p:spPr>
        <p:txBody>
          <a:bodyPr wrap="square" rtlCol="0">
            <a:spAutoFit/>
          </a:bodyPr>
          <a:p>
            <a:r>
              <a:rPr lang="zh-CN" altLang="zh-CN" sz="2400" b="1">
                <a:latin typeface="宋体" panose="02010600030101010101" pitchFamily="2" charset="-122"/>
                <a:ea typeface="宋体" panose="02010600030101010101" pitchFamily="2" charset="-122"/>
              </a:rPr>
              <a:t>配套训练二</a:t>
            </a:r>
            <a:r>
              <a:rPr lang="en-US" altLang="zh-CN" sz="2400" b="1">
                <a:latin typeface="宋体" panose="02010600030101010101" pitchFamily="2" charset="-122"/>
                <a:ea typeface="宋体" panose="02010600030101010101" pitchFamily="2" charset="-122"/>
              </a:rPr>
              <a:t> </a:t>
            </a:r>
            <a:r>
              <a:rPr lang="zh-CN" altLang="en-US" sz="2400" b="1">
                <a:latin typeface="宋体" panose="02010600030101010101" pitchFamily="2" charset="-122"/>
                <a:ea typeface="宋体" panose="02010600030101010101" pitchFamily="2" charset="-122"/>
              </a:rPr>
              <a:t>答案</a:t>
            </a:r>
            <a:endParaRPr lang="zh-CN" altLang="en-US" sz="2400" b="1">
              <a:latin typeface="宋体" panose="02010600030101010101" pitchFamily="2" charset="-122"/>
              <a:ea typeface="宋体" panose="02010600030101010101" pitchFamily="2" charset="-122"/>
            </a:endParaRPr>
          </a:p>
        </p:txBody>
      </p:sp>
      <p:sp>
        <p:nvSpPr>
          <p:cNvPr id="4" name="文本框 3"/>
          <p:cNvSpPr txBox="1"/>
          <p:nvPr/>
        </p:nvSpPr>
        <p:spPr>
          <a:xfrm>
            <a:off x="251460" y="884555"/>
            <a:ext cx="11784965" cy="5262245"/>
          </a:xfrm>
          <a:prstGeom prst="rect">
            <a:avLst/>
          </a:prstGeom>
          <a:noFill/>
        </p:spPr>
        <p:txBody>
          <a:bodyPr wrap="square" rtlCol="0">
            <a:spAutoFit/>
          </a:bodyPr>
          <a:p>
            <a:r>
              <a:rPr lang="en-US" sz="2400" b="1" dirty="0">
                <a:ln>
                  <a:noFill/>
                </a:ln>
                <a:solidFill>
                  <a:srgbClr val="0070C0"/>
                </a:solidFill>
                <a:latin typeface="Times New Roman" panose="02020603050405020304" charset="0"/>
                <a:ea typeface="宋体" panose="02010600030101010101" pitchFamily="2" charset="-122"/>
                <a:sym typeface="+mn-ea"/>
              </a:rPr>
              <a:t>Lighten up</a:t>
            </a:r>
            <a:endParaRPr lang="en-US" sz="2400" b="1" dirty="0">
              <a:ln>
                <a:noFill/>
              </a:ln>
              <a:solidFill>
                <a:srgbClr val="0070C0"/>
              </a:solidFill>
              <a:latin typeface="Times New Roman" panose="02020603050405020304" charset="0"/>
              <a:ea typeface="宋体" panose="02010600030101010101" pitchFamily="2" charset="-122"/>
            </a:endParaRPr>
          </a:p>
          <a:p>
            <a:r>
              <a:rPr lang="en-US" sz="2400" dirty="0">
                <a:ln>
                  <a:noFill/>
                </a:ln>
                <a:latin typeface="Times New Roman" panose="02020603050405020304" charset="0"/>
                <a:ea typeface="宋体" panose="02010600030101010101" pitchFamily="2" charset="-122"/>
                <a:sym typeface="+mn-ea"/>
              </a:rPr>
              <a:t>         The world won’t come to an end. in most cases just because you left a few things undone. </a:t>
            </a:r>
            <a:r>
              <a:rPr lang="en-US" sz="2400" dirty="0">
                <a:ln>
                  <a:noFill/>
                </a:ln>
                <a:solidFill>
                  <a:srgbClr val="FF0000"/>
                </a:solidFill>
                <a:latin typeface="Times New Roman" panose="02020603050405020304" charset="0"/>
                <a:ea typeface="宋体" panose="02010600030101010101" pitchFamily="2" charset="-122"/>
                <a:sym typeface="+mn-ea"/>
              </a:rPr>
              <a:t>Celebrate progress and keep refining(改进)toward a happy productive existence.</a:t>
            </a:r>
            <a:r>
              <a:rPr lang="en-US" sz="2400" dirty="0">
                <a:ln>
                  <a:noFill/>
                </a:ln>
                <a:latin typeface="Times New Roman" panose="02020603050405020304" charset="0"/>
                <a:ea typeface="宋体" panose="02010600030101010101" pitchFamily="2" charset="-122"/>
                <a:sym typeface="+mn-ea"/>
              </a:rPr>
              <a:t> </a:t>
            </a:r>
            <a:r>
              <a:rPr lang="en-US" sz="2400" dirty="0">
                <a:ln>
                  <a:noFill/>
                </a:ln>
                <a:solidFill>
                  <a:srgbClr val="FF0000"/>
                </a:solidFill>
                <a:latin typeface="Times New Roman" panose="02020603050405020304" charset="0"/>
                <a:ea typeface="宋体" panose="02010600030101010101" pitchFamily="2" charset="-122"/>
                <a:sym typeface="+mn-ea"/>
              </a:rPr>
              <a:t>35. </a:t>
            </a:r>
            <a:r>
              <a:rPr lang="en-US" sz="2400" u="sng" dirty="0">
                <a:ln>
                  <a:noFill/>
                </a:ln>
                <a:solidFill>
                  <a:srgbClr val="FF0000"/>
                </a:solidFill>
                <a:latin typeface="Times New Roman" panose="02020603050405020304" charset="0"/>
                <a:ea typeface="宋体" panose="02010600030101010101" pitchFamily="2" charset="-122"/>
                <a:sym typeface="+mn-ea"/>
              </a:rPr>
              <a:t>G. This is why making lists is important in any productivity handbook.</a:t>
            </a:r>
            <a:r>
              <a:rPr lang="en-US" sz="2400" dirty="0">
                <a:ln>
                  <a:noFill/>
                </a:ln>
                <a:solidFill>
                  <a:srgbClr val="FF0000"/>
                </a:solidFill>
                <a:latin typeface="Times New Roman" panose="02020603050405020304" charset="0"/>
                <a:ea typeface="宋体" panose="02010600030101010101" pitchFamily="2" charset="-122"/>
                <a:sym typeface="+mn-ea"/>
              </a:rPr>
              <a:t>Every completion is a small victory that adds up in a big way.</a:t>
            </a:r>
            <a:endParaRPr lang="en-US" sz="2400" dirty="0">
              <a:ln>
                <a:noFill/>
              </a:ln>
              <a:solidFill>
                <a:srgbClr val="FF0000"/>
              </a:solidFill>
              <a:latin typeface="Times New Roman" panose="02020603050405020304" charset="0"/>
              <a:ea typeface="宋体" panose="02010600030101010101" pitchFamily="2" charset="-122"/>
            </a:endParaRPr>
          </a:p>
          <a:p>
            <a:endParaRPr lang="en-US" sz="2400" dirty="0">
              <a:ln>
                <a:noFill/>
              </a:ln>
              <a:latin typeface="Times New Roman" panose="02020603050405020304" charset="0"/>
              <a:ea typeface="宋体" panose="02010600030101010101" pitchFamily="2" charset="-122"/>
              <a:sym typeface="+mn-ea"/>
            </a:endParaRPr>
          </a:p>
          <a:p>
            <a:r>
              <a:rPr lang="en-US" sz="2400" u="dash" dirty="0">
                <a:ln>
                  <a:noFill/>
                </a:ln>
                <a:solidFill>
                  <a:srgbClr val="0070C0"/>
                </a:solidFill>
                <a:uFillTx/>
                <a:latin typeface="Times New Roman" panose="02020603050405020304" charset="0"/>
                <a:ea typeface="宋体" panose="02010600030101010101" pitchFamily="2" charset="-122"/>
                <a:sym typeface="+mn-ea"/>
              </a:rPr>
              <a:t>A. Speed up </a:t>
            </a:r>
            <a:endParaRPr lang="en-US" sz="2400" u="dash" dirty="0">
              <a:ln>
                <a:noFill/>
              </a:ln>
              <a:solidFill>
                <a:srgbClr val="0070C0"/>
              </a:solidFill>
              <a:uFillTx/>
              <a:latin typeface="Times New Roman" panose="02020603050405020304" charset="0"/>
              <a:ea typeface="宋体" panose="02010600030101010101" pitchFamily="2" charset="-122"/>
            </a:endParaRPr>
          </a:p>
          <a:p>
            <a:r>
              <a:rPr lang="en-US" sz="2400" u="dash" dirty="0">
                <a:ln>
                  <a:noFill/>
                </a:ln>
                <a:solidFill>
                  <a:srgbClr val="0070C0"/>
                </a:solidFill>
                <a:uFillTx/>
                <a:latin typeface="Times New Roman" panose="02020603050405020304" charset="0"/>
                <a:ea typeface="宋体" panose="02010600030101010101" pitchFamily="2" charset="-122"/>
                <a:sym typeface="+mn-ea"/>
              </a:rPr>
              <a:t>B. Be an active learner</a:t>
            </a:r>
            <a:endParaRPr lang="en-US" sz="2400" u="dash" dirty="0">
              <a:ln>
                <a:noFill/>
              </a:ln>
              <a:solidFill>
                <a:srgbClr val="0070C0"/>
              </a:solidFill>
              <a:uFillTx/>
              <a:latin typeface="Times New Roman" panose="02020603050405020304" charset="0"/>
              <a:ea typeface="宋体" panose="02010600030101010101" pitchFamily="2" charset="-122"/>
            </a:endParaRPr>
          </a:p>
          <a:p>
            <a:r>
              <a:rPr lang="en-US" sz="2400" u="dash" dirty="0">
                <a:ln>
                  <a:noFill/>
                </a:ln>
                <a:solidFill>
                  <a:schemeClr val="tx1"/>
                </a:solidFill>
                <a:uFillTx/>
                <a:latin typeface="Times New Roman" panose="02020603050405020304" charset="0"/>
                <a:ea typeface="宋体" panose="02010600030101010101" pitchFamily="2" charset="-122"/>
                <a:sym typeface="+mn-ea"/>
              </a:rPr>
              <a:t>C. Stop trying to balance time between them all</a:t>
            </a:r>
            <a:endParaRPr lang="en-US" sz="2400" u="dash" dirty="0">
              <a:ln>
                <a:noFill/>
              </a:ln>
              <a:solidFill>
                <a:schemeClr val="tx1"/>
              </a:solidFill>
              <a:uFillTx/>
              <a:latin typeface="Times New Roman" panose="02020603050405020304" charset="0"/>
              <a:ea typeface="宋体" panose="02010600030101010101" pitchFamily="2" charset="-122"/>
            </a:endParaRPr>
          </a:p>
          <a:p>
            <a:r>
              <a:rPr lang="en-US" sz="2400" u="dash" dirty="0">
                <a:ln>
                  <a:noFill/>
                </a:ln>
                <a:solidFill>
                  <a:srgbClr val="0070C0"/>
                </a:solidFill>
                <a:uFillTx/>
                <a:latin typeface="Times New Roman" panose="02020603050405020304" charset="0"/>
                <a:ea typeface="宋体" panose="02010600030101010101" pitchFamily="2" charset="-122"/>
                <a:sym typeface="+mn-ea"/>
              </a:rPr>
              <a:t>D. Make choices about what is meaningful in your life</a:t>
            </a:r>
            <a:endParaRPr lang="en-US" sz="2400" u="dash" dirty="0">
              <a:ln>
                <a:noFill/>
              </a:ln>
              <a:solidFill>
                <a:srgbClr val="0070C0"/>
              </a:solidFill>
              <a:uFillTx/>
              <a:latin typeface="Times New Roman" panose="02020603050405020304" charset="0"/>
              <a:ea typeface="宋体" panose="02010600030101010101" pitchFamily="2" charset="-122"/>
            </a:endParaRPr>
          </a:p>
          <a:p>
            <a:r>
              <a:rPr lang="en-US" sz="2400" u="dash" dirty="0">
                <a:ln>
                  <a:noFill/>
                </a:ln>
                <a:solidFill>
                  <a:srgbClr val="FF0000"/>
                </a:solidFill>
                <a:uFillTx/>
                <a:latin typeface="Times New Roman" panose="02020603050405020304" charset="0"/>
                <a:ea typeface="宋体" panose="02010600030101010101" pitchFamily="2" charset="-122"/>
                <a:sym typeface="+mn-ea"/>
              </a:rPr>
              <a:t>E. The things you do well usually give you greater joy</a:t>
            </a:r>
            <a:endParaRPr lang="en-US" sz="2400" u="dash" dirty="0">
              <a:ln>
                <a:noFill/>
              </a:ln>
              <a:solidFill>
                <a:srgbClr val="FF0000"/>
              </a:solidFill>
              <a:uFillTx/>
              <a:latin typeface="Times New Roman" panose="02020603050405020304" charset="0"/>
              <a:ea typeface="宋体" panose="02010600030101010101" pitchFamily="2" charset="-122"/>
            </a:endParaRPr>
          </a:p>
          <a:p>
            <a:r>
              <a:rPr lang="en-US" sz="2400" u="dash" dirty="0">
                <a:ln>
                  <a:noFill/>
                </a:ln>
                <a:solidFill>
                  <a:srgbClr val="FF0000"/>
                </a:solidFill>
                <a:uFillTx/>
                <a:latin typeface="Times New Roman" panose="02020603050405020304" charset="0"/>
                <a:ea typeface="宋体" panose="02010600030101010101" pitchFamily="2" charset="-122"/>
                <a:sym typeface="+mn-ea"/>
              </a:rPr>
              <a:t>F. Perhaps these tips will help you make the most of your time</a:t>
            </a:r>
            <a:endParaRPr lang="en-US" sz="2400" u="dash" dirty="0">
              <a:ln>
                <a:noFill/>
              </a:ln>
              <a:solidFill>
                <a:srgbClr val="FF0000"/>
              </a:solidFill>
              <a:uFillTx/>
              <a:latin typeface="Times New Roman" panose="02020603050405020304" charset="0"/>
              <a:ea typeface="宋体" panose="02010600030101010101" pitchFamily="2" charset="-122"/>
            </a:endParaRPr>
          </a:p>
          <a:p>
            <a:r>
              <a:rPr lang="en-US" sz="2400" u="sng" dirty="0">
                <a:ln>
                  <a:noFill/>
                </a:ln>
                <a:solidFill>
                  <a:srgbClr val="FF0000"/>
                </a:solidFill>
                <a:latin typeface="Times New Roman" panose="02020603050405020304" charset="0"/>
                <a:ea typeface="宋体" panose="02010600030101010101" pitchFamily="2" charset="-122"/>
                <a:sym typeface="+mn-ea"/>
              </a:rPr>
              <a:t>G. This is why making lists is important in any productivity handbook</a:t>
            </a:r>
            <a:endParaRPr lang="en-US" sz="2400" u="sng" dirty="0">
              <a:ln>
                <a:noFill/>
              </a:ln>
              <a:solidFill>
                <a:srgbClr val="FF0000"/>
              </a:solidFill>
              <a:latin typeface="Times New Roman" panose="02020603050405020304" charset="0"/>
              <a:ea typeface="宋体" panose="02010600030101010101" pitchFamily="2" charset="-122"/>
            </a:endParaRPr>
          </a:p>
          <a:p>
            <a:endParaRPr lang="en-US" altLang="en-US" sz="2400" u="sng" dirty="0">
              <a:ln>
                <a:noFill/>
              </a:ln>
              <a:solidFill>
                <a:srgbClr val="FF0000"/>
              </a:solidFill>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92635" cy="686244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4" name="文本框 3"/>
          <p:cNvSpPr txBox="1"/>
          <p:nvPr/>
        </p:nvSpPr>
        <p:spPr>
          <a:xfrm>
            <a:off x="1653540" y="2305685"/>
            <a:ext cx="10145395" cy="1814830"/>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色形度义四字组装法可以非常精妙解决七选五任务型阅读的解题任务，希望广大教育工作者能够在指导学生高考时推荐使用这种方法，同时广大考生也要有意识使用这种方法，以期在解答七选五高考试题时得心应手马到成功。</a:t>
            </a:r>
            <a:endParaRPr lang="zh-CN" altLang="en-US" sz="28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5" name="图片 14" descr="9f572c739d305574d25aef8057b44b2"/>
          <p:cNvPicPr>
            <a:picLocks noChangeAspect="1"/>
          </p:cNvPicPr>
          <p:nvPr/>
        </p:nvPicPr>
        <p:blipFill>
          <a:blip r:embed="rId1"/>
          <a:stretch>
            <a:fillRect/>
          </a:stretch>
        </p:blipFill>
        <p:spPr>
          <a:xfrm>
            <a:off x="0" y="-1905"/>
            <a:ext cx="12188190" cy="6859905"/>
          </a:xfrm>
          <a:prstGeom prst="rect">
            <a:avLst/>
          </a:prstGeom>
        </p:spPr>
      </p:pic>
      <p:sp>
        <p:nvSpPr>
          <p:cNvPr id="12" name="文本框 11"/>
          <p:cNvSpPr txBox="1"/>
          <p:nvPr/>
        </p:nvSpPr>
        <p:spPr>
          <a:xfrm>
            <a:off x="0" y="4829175"/>
            <a:ext cx="5319395" cy="1938020"/>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“度”主要指的是句子到底是语篇主题，也就是重要部分，还是说明文和应用文语篇中引出主题部分或语篇深化部分，或者记叙文中先抑后扬的故事呈现部分，也就是次要部分。</a:t>
            </a:r>
            <a:endParaRPr lang="zh-CN" altLang="en-US" sz="2400">
              <a:ea typeface="宋体" panose="02010600030101010101" pitchFamily="2" charset="-122"/>
              <a:sym typeface="+mn-ea"/>
            </a:endParaRPr>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3" name="文本框 2"/>
          <p:cNvSpPr txBox="1"/>
          <p:nvPr/>
        </p:nvSpPr>
        <p:spPr>
          <a:xfrm>
            <a:off x="1458595" y="315595"/>
            <a:ext cx="4295140" cy="583565"/>
          </a:xfrm>
          <a:prstGeom prst="rect">
            <a:avLst/>
          </a:prstGeom>
          <a:noFill/>
        </p:spPr>
        <p:txBody>
          <a:bodyPr wrap="square" rtlCol="0">
            <a:spAutoFit/>
          </a:bodyPr>
          <a:lstStyle/>
          <a:p>
            <a:r>
              <a:rPr lang="zh-CN" sz="3200" b="1">
                <a:latin typeface="宋体" panose="02010600030101010101" pitchFamily="2" charset="-122"/>
                <a:ea typeface="宋体" panose="02010600030101010101" pitchFamily="2" charset="-122"/>
                <a:cs typeface="宋体" panose="02010600030101010101" pitchFamily="2" charset="-122"/>
                <a:sym typeface="+mn-ea"/>
              </a:rPr>
              <a:t>色形度义”四字组装法</a:t>
            </a:r>
            <a:endParaRPr lang="zh-CN" altLang="en-US" sz="3200" dirty="0">
              <a:cs typeface="+mn-ea"/>
              <a:sym typeface="+mn-lt"/>
            </a:endParaRPr>
          </a:p>
        </p:txBody>
      </p:sp>
      <p:sp>
        <p:nvSpPr>
          <p:cNvPr id="4" name="Star: 4 Points 1"/>
          <p:cNvSpPr/>
          <p:nvPr/>
        </p:nvSpPr>
        <p:spPr>
          <a:xfrm>
            <a:off x="3658870" y="2087880"/>
            <a:ext cx="3978275" cy="3551555"/>
          </a:xfrm>
          <a:prstGeom prst="star4">
            <a:avLst>
              <a:gd name="adj" fmla="val 15741"/>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5" name="Oval 20"/>
          <p:cNvSpPr/>
          <p:nvPr/>
        </p:nvSpPr>
        <p:spPr>
          <a:xfrm>
            <a:off x="3294380" y="3335020"/>
            <a:ext cx="977900" cy="922020"/>
          </a:xfrm>
          <a:prstGeom prst="ellipse">
            <a:avLst/>
          </a:prstGeom>
          <a:solidFill>
            <a:srgbClr val="9ED7E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7" name="Oval 22"/>
          <p:cNvSpPr/>
          <p:nvPr/>
        </p:nvSpPr>
        <p:spPr>
          <a:xfrm>
            <a:off x="6826250" y="3335020"/>
            <a:ext cx="1054100" cy="921385"/>
          </a:xfrm>
          <a:prstGeom prst="ellipse">
            <a:avLst/>
          </a:prstGeom>
          <a:solidFill>
            <a:srgbClr val="9ED7E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13" name="Oval 28"/>
          <p:cNvSpPr/>
          <p:nvPr/>
        </p:nvSpPr>
        <p:spPr>
          <a:xfrm>
            <a:off x="5073015" y="4979035"/>
            <a:ext cx="1168400" cy="1033780"/>
          </a:xfrm>
          <a:prstGeom prst="ellipse">
            <a:avLst/>
          </a:prstGeom>
          <a:solidFill>
            <a:srgbClr val="EC6D6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21" name="Oval 36"/>
          <p:cNvSpPr/>
          <p:nvPr/>
        </p:nvSpPr>
        <p:spPr>
          <a:xfrm>
            <a:off x="5073015" y="1343660"/>
            <a:ext cx="1168400" cy="1104900"/>
          </a:xfrm>
          <a:prstGeom prst="ellipse">
            <a:avLst/>
          </a:prstGeom>
          <a:solidFill>
            <a:srgbClr val="EC6D6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32" name="文本框 31"/>
          <p:cNvSpPr txBox="1"/>
          <p:nvPr/>
        </p:nvSpPr>
        <p:spPr>
          <a:xfrm>
            <a:off x="5319395" y="1604645"/>
            <a:ext cx="1262380" cy="583565"/>
          </a:xfrm>
          <a:prstGeom prst="rect">
            <a:avLst/>
          </a:prstGeom>
          <a:noFill/>
        </p:spPr>
        <p:txBody>
          <a:bodyPr wrap="square" rtlCol="0">
            <a:spAutoFit/>
          </a:bodyPr>
          <a:lstStyle/>
          <a:p>
            <a:r>
              <a:rPr lang="zh-CN" altLang="zh-CN" sz="3200" b="1">
                <a:latin typeface="宋体" panose="02010600030101010101" pitchFamily="2" charset="-122"/>
                <a:ea typeface="宋体" panose="02010600030101010101" pitchFamily="2" charset="-122"/>
              </a:rPr>
              <a:t>色</a:t>
            </a:r>
            <a:endParaRPr lang="zh-CN" altLang="zh-CN" sz="3200" b="1">
              <a:latin typeface="宋体" panose="02010600030101010101" pitchFamily="2" charset="-122"/>
              <a:ea typeface="宋体" panose="02010600030101010101" pitchFamily="2" charset="-122"/>
            </a:endParaRPr>
          </a:p>
        </p:txBody>
      </p:sp>
      <p:sp>
        <p:nvSpPr>
          <p:cNvPr id="6" name="文本框 5"/>
          <p:cNvSpPr txBox="1"/>
          <p:nvPr/>
        </p:nvSpPr>
        <p:spPr>
          <a:xfrm>
            <a:off x="7038340" y="3504565"/>
            <a:ext cx="1079500" cy="583565"/>
          </a:xfrm>
          <a:prstGeom prst="rect">
            <a:avLst/>
          </a:prstGeom>
          <a:noFill/>
        </p:spPr>
        <p:txBody>
          <a:bodyPr wrap="square" rtlCol="0">
            <a:spAutoFit/>
          </a:bodyPr>
          <a:lstStyle/>
          <a:p>
            <a:r>
              <a:rPr lang="zh-CN" altLang="en-US" sz="3200" b="1">
                <a:latin typeface="宋体" panose="02010600030101010101" pitchFamily="2" charset="-122"/>
                <a:ea typeface="宋体" panose="02010600030101010101" pitchFamily="2" charset="-122"/>
                <a:cs typeface="宋体" panose="02010600030101010101" pitchFamily="2" charset="-122"/>
              </a:rPr>
              <a:t>形</a:t>
            </a:r>
            <a:r>
              <a:rPr lang="en-US" altLang="zh-CN" sz="3200" b="1">
                <a:latin typeface="宋体" panose="02010600030101010101" pitchFamily="2" charset="-122"/>
                <a:ea typeface="宋体" panose="02010600030101010101" pitchFamily="2" charset="-122"/>
                <a:cs typeface="宋体" panose="02010600030101010101" pitchFamily="2" charset="-122"/>
              </a:rPr>
              <a:t> </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8" name="文本框 7"/>
          <p:cNvSpPr txBox="1"/>
          <p:nvPr/>
        </p:nvSpPr>
        <p:spPr>
          <a:xfrm>
            <a:off x="3243580" y="3467735"/>
            <a:ext cx="1079500" cy="583565"/>
          </a:xfrm>
          <a:prstGeom prst="rect">
            <a:avLst/>
          </a:prstGeom>
          <a:noFill/>
        </p:spPr>
        <p:txBody>
          <a:bodyPr wrap="square" rtlCol="0">
            <a:spAutoFit/>
          </a:bodyPr>
          <a:lstStyle/>
          <a:p>
            <a:r>
              <a:rPr lang="en-US" altLang="zh-CN" sz="3200" b="1">
                <a:latin typeface="宋体" panose="02010600030101010101" pitchFamily="2" charset="-122"/>
                <a:ea typeface="宋体" panose="02010600030101010101" pitchFamily="2" charset="-122"/>
                <a:cs typeface="宋体" panose="02010600030101010101" pitchFamily="2" charset="-122"/>
              </a:rPr>
              <a:t> </a:t>
            </a:r>
            <a:r>
              <a:rPr lang="zh-CN" altLang="en-US" sz="3200" b="1">
                <a:latin typeface="宋体" panose="02010600030101010101" pitchFamily="2" charset="-122"/>
                <a:ea typeface="宋体" panose="02010600030101010101" pitchFamily="2" charset="-122"/>
                <a:cs typeface="宋体" panose="02010600030101010101" pitchFamily="2" charset="-122"/>
              </a:rPr>
              <a:t>义</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5152390" y="5204460"/>
            <a:ext cx="1079500" cy="583565"/>
          </a:xfrm>
          <a:prstGeom prst="rect">
            <a:avLst/>
          </a:prstGeom>
          <a:noFill/>
        </p:spPr>
        <p:txBody>
          <a:bodyPr wrap="square" rtlCol="0">
            <a:spAutoFit/>
          </a:bodyPr>
          <a:lstStyle/>
          <a:p>
            <a:r>
              <a:rPr lang="en-US" altLang="zh-CN" sz="3200" b="1">
                <a:latin typeface="宋体" panose="02010600030101010101" pitchFamily="2" charset="-122"/>
                <a:ea typeface="宋体" panose="02010600030101010101" pitchFamily="2" charset="-122"/>
                <a:cs typeface="宋体" panose="02010600030101010101" pitchFamily="2" charset="-122"/>
              </a:rPr>
              <a:t> </a:t>
            </a:r>
            <a:r>
              <a:rPr lang="zh-CN" altLang="en-US" sz="3200" b="1">
                <a:latin typeface="宋体" panose="02010600030101010101" pitchFamily="2" charset="-122"/>
                <a:ea typeface="宋体" panose="02010600030101010101" pitchFamily="2" charset="-122"/>
                <a:cs typeface="宋体" panose="02010600030101010101" pitchFamily="2" charset="-122"/>
              </a:rPr>
              <a:t>度</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10" name="文本框 9"/>
          <p:cNvSpPr txBox="1"/>
          <p:nvPr/>
        </p:nvSpPr>
        <p:spPr>
          <a:xfrm>
            <a:off x="6664325" y="1343660"/>
            <a:ext cx="5259705" cy="829945"/>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“色”代表颜色，即词汇颜色和句子颜色，但是关键还是看句子颜色。</a:t>
            </a:r>
            <a:endParaRPr lang="zh-CN" altLang="en-US" sz="2400">
              <a:ea typeface="宋体" panose="02010600030101010101" pitchFamily="2" charset="-122"/>
              <a:sym typeface="+mn-ea"/>
            </a:endParaRPr>
          </a:p>
        </p:txBody>
      </p:sp>
      <p:sp>
        <p:nvSpPr>
          <p:cNvPr id="11" name="文本框 10"/>
          <p:cNvSpPr txBox="1"/>
          <p:nvPr/>
        </p:nvSpPr>
        <p:spPr>
          <a:xfrm>
            <a:off x="8117840" y="4051300"/>
            <a:ext cx="3806190" cy="1198880"/>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“形”指的是句子是虚指还是实指，也就是表示笼统的概念还是具体的内容。</a:t>
            </a:r>
            <a:endParaRPr lang="zh-CN" altLang="en-US" sz="2400">
              <a:ea typeface="宋体" panose="02010600030101010101" pitchFamily="2" charset="-122"/>
              <a:sym typeface="+mn-ea"/>
            </a:endParaRPr>
          </a:p>
        </p:txBody>
      </p:sp>
      <p:sp>
        <p:nvSpPr>
          <p:cNvPr id="14" name="文本框 13"/>
          <p:cNvSpPr txBox="1"/>
          <p:nvPr/>
        </p:nvSpPr>
        <p:spPr>
          <a:xfrm>
            <a:off x="224790" y="2448560"/>
            <a:ext cx="3434080" cy="829945"/>
          </a:xfrm>
          <a:prstGeom prst="rect">
            <a:avLst/>
          </a:prstGeom>
          <a:noFill/>
          <a:ln>
            <a:solidFill>
              <a:schemeClr val="tx1"/>
            </a:solidFill>
            <a:prstDash val="sysDot"/>
          </a:ln>
        </p:spPr>
        <p:txBody>
          <a:bodyPr wrap="square" rtlCol="0" anchor="t">
            <a:spAutoFit/>
          </a:bodyPr>
          <a:lstStyle/>
          <a:p>
            <a:pPr indent="0"/>
            <a:r>
              <a:rPr lang="zh-CN" sz="2400">
                <a:ea typeface="宋体" panose="02010600030101010101" pitchFamily="2" charset="-122"/>
                <a:sym typeface="+mn-ea"/>
              </a:rPr>
              <a:t>“义”指的是具体语言词汇所包含的不同意思。</a:t>
            </a:r>
            <a:endParaRPr lang="zh-CN" altLang="en-US" sz="240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1000" fill="hold"/>
                                        <p:tgtEl>
                                          <p:spTgt spid="13"/>
                                        </p:tgtEl>
                                        <p:attrNameLst>
                                          <p:attrName>ppt_w</p:attrName>
                                        </p:attrNameLst>
                                      </p:cBhvr>
                                      <p:tavLst>
                                        <p:tav tm="0">
                                          <p:val>
                                            <p:fltVal val="0"/>
                                          </p:val>
                                        </p:tav>
                                        <p:tav tm="100000">
                                          <p:val>
                                            <p:strVal val="#ppt_w"/>
                                          </p:val>
                                        </p:tav>
                                      </p:tavLst>
                                    </p:anim>
                                    <p:anim calcmode="lin" valueType="num">
                                      <p:cBhvr>
                                        <p:cTn id="26" dur="1000" fill="hold"/>
                                        <p:tgtEl>
                                          <p:spTgt spid="13"/>
                                        </p:tgtEl>
                                        <p:attrNameLst>
                                          <p:attrName>ppt_h</p:attrName>
                                        </p:attrNameLst>
                                      </p:cBhvr>
                                      <p:tavLst>
                                        <p:tav tm="0">
                                          <p:val>
                                            <p:fltVal val="0"/>
                                          </p:val>
                                        </p:tav>
                                        <p:tav tm="100000">
                                          <p:val>
                                            <p:strVal val="#ppt_h"/>
                                          </p:val>
                                        </p:tav>
                                      </p:tavLst>
                                    </p:anim>
                                    <p:anim calcmode="lin" valueType="num">
                                      <p:cBhvr>
                                        <p:cTn id="27" dur="1000" fill="hold"/>
                                        <p:tgtEl>
                                          <p:spTgt spid="13"/>
                                        </p:tgtEl>
                                        <p:attrNameLst>
                                          <p:attrName>style.rotation</p:attrName>
                                        </p:attrNameLst>
                                      </p:cBhvr>
                                      <p:tavLst>
                                        <p:tav tm="0">
                                          <p:val>
                                            <p:fltVal val="90"/>
                                          </p:val>
                                        </p:tav>
                                        <p:tav tm="100000">
                                          <p:val>
                                            <p:fltVal val="0"/>
                                          </p:val>
                                        </p:tav>
                                      </p:tavLst>
                                    </p:anim>
                                    <p:animEffect transition="in" filter="fade">
                                      <p:cBhvr>
                                        <p:cTn id="28" dur="1000"/>
                                        <p:tgtEl>
                                          <p:spTgt spid="13"/>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1000" fill="hold"/>
                                        <p:tgtEl>
                                          <p:spTgt spid="21"/>
                                        </p:tgtEl>
                                        <p:attrNameLst>
                                          <p:attrName>ppt_w</p:attrName>
                                        </p:attrNameLst>
                                      </p:cBhvr>
                                      <p:tavLst>
                                        <p:tav tm="0">
                                          <p:val>
                                            <p:fltVal val="0"/>
                                          </p:val>
                                        </p:tav>
                                        <p:tav tm="100000">
                                          <p:val>
                                            <p:strVal val="#ppt_w"/>
                                          </p:val>
                                        </p:tav>
                                      </p:tavLst>
                                    </p:anim>
                                    <p:anim calcmode="lin" valueType="num">
                                      <p:cBhvr>
                                        <p:cTn id="32" dur="1000" fill="hold"/>
                                        <p:tgtEl>
                                          <p:spTgt spid="21"/>
                                        </p:tgtEl>
                                        <p:attrNameLst>
                                          <p:attrName>ppt_h</p:attrName>
                                        </p:attrNameLst>
                                      </p:cBhvr>
                                      <p:tavLst>
                                        <p:tav tm="0">
                                          <p:val>
                                            <p:fltVal val="0"/>
                                          </p:val>
                                        </p:tav>
                                        <p:tav tm="100000">
                                          <p:val>
                                            <p:strVal val="#ppt_h"/>
                                          </p:val>
                                        </p:tav>
                                      </p:tavLst>
                                    </p:anim>
                                    <p:anim calcmode="lin" valueType="num">
                                      <p:cBhvr>
                                        <p:cTn id="33" dur="1000" fill="hold"/>
                                        <p:tgtEl>
                                          <p:spTgt spid="21"/>
                                        </p:tgtEl>
                                        <p:attrNameLst>
                                          <p:attrName>style.rotation</p:attrName>
                                        </p:attrNameLst>
                                      </p:cBhvr>
                                      <p:tavLst>
                                        <p:tav tm="0">
                                          <p:val>
                                            <p:fltVal val="90"/>
                                          </p:val>
                                        </p:tav>
                                        <p:tav tm="100000">
                                          <p:val>
                                            <p:fltVal val="0"/>
                                          </p:val>
                                        </p:tav>
                                      </p:tavLst>
                                    </p:anim>
                                    <p:animEffect transition="in" filter="fade">
                                      <p:cBhvr>
                                        <p:cTn id="34" dur="10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p:bldP spid="4" grpId="0" bldLvl="0" animBg="1"/>
      <p:bldP spid="5" grpId="0" bldLvl="0" animBg="1"/>
      <p:bldP spid="7" grpId="0" bldLvl="0" animBg="1"/>
      <p:bldP spid="13" grpId="0" bldLvl="0" animBg="1"/>
      <p:bldP spid="21" grpId="0" bldLvl="0" animBg="1"/>
      <p:bldP spid="10" grpId="0" bldLvl="0" animBg="1"/>
      <p:bldP spid="10" grpId="1"/>
      <p:bldP spid="11" grpId="0" bldLvl="0" animBg="1"/>
      <p:bldP spid="11" grpId="1"/>
      <p:bldP spid="14" grpId="0" bldLvl="0" animBg="1"/>
      <p:bldP spid="14" grpId="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27455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32764" y="40"/>
            <a:ext cx="929641" cy="981509"/>
          </a:xfrm>
          <a:prstGeom prst="rect">
            <a:avLst/>
          </a:prstGeom>
        </p:spPr>
      </p:pic>
      <p:sp>
        <p:nvSpPr>
          <p:cNvPr id="32" name="圆角矩形 106"/>
          <p:cNvSpPr>
            <a:spLocks noChangeAspect="1"/>
          </p:cNvSpPr>
          <p:nvPr/>
        </p:nvSpPr>
        <p:spPr>
          <a:xfrm rot="2700000">
            <a:off x="6829425"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3" name="圆角矩形 107"/>
          <p:cNvSpPr>
            <a:spLocks noChangeAspect="1"/>
          </p:cNvSpPr>
          <p:nvPr/>
        </p:nvSpPr>
        <p:spPr>
          <a:xfrm rot="2700000">
            <a:off x="3299460"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4" name="圆角矩形 108"/>
          <p:cNvSpPr>
            <a:spLocks noChangeAspect="1"/>
          </p:cNvSpPr>
          <p:nvPr/>
        </p:nvSpPr>
        <p:spPr>
          <a:xfrm rot="2700000">
            <a:off x="4348480" y="2868849"/>
            <a:ext cx="1555115" cy="155638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5" name="圆角矩形 109"/>
          <p:cNvSpPr>
            <a:spLocks noChangeAspect="1"/>
          </p:cNvSpPr>
          <p:nvPr/>
        </p:nvSpPr>
        <p:spPr>
          <a:xfrm rot="2700000">
            <a:off x="6146165" y="2892344"/>
            <a:ext cx="1555115" cy="155511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6" name="组合 35"/>
          <p:cNvGrpSpPr/>
          <p:nvPr/>
        </p:nvGrpSpPr>
        <p:grpSpPr>
          <a:xfrm>
            <a:off x="5468620" y="3113959"/>
            <a:ext cx="1109345" cy="1110615"/>
            <a:chOff x="8712" y="4631"/>
            <a:chExt cx="1844" cy="1844"/>
          </a:xfrm>
          <a:solidFill>
            <a:srgbClr val="9ED7ED"/>
          </a:solidFill>
        </p:grpSpPr>
        <p:sp>
          <p:nvSpPr>
            <p:cNvPr id="37" name="圆角矩形 110"/>
            <p:cNvSpPr>
              <a:spLocks noChangeAspect="1"/>
            </p:cNvSpPr>
            <p:nvPr/>
          </p:nvSpPr>
          <p:spPr>
            <a:xfrm rot="2700000">
              <a:off x="8710" y="4629"/>
              <a:ext cx="1845" cy="1845"/>
            </a:xfrm>
            <a:prstGeom prst="roundRect">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8" name="组合 37"/>
            <p:cNvGrpSpPr/>
            <p:nvPr/>
          </p:nvGrpSpPr>
          <p:grpSpPr>
            <a:xfrm>
              <a:off x="9248" y="5253"/>
              <a:ext cx="723" cy="691"/>
              <a:chOff x="1004888" y="993775"/>
              <a:chExt cx="2438400" cy="2332038"/>
            </a:xfrm>
            <a:grpFill/>
          </p:grpSpPr>
          <p:sp>
            <p:nvSpPr>
              <p:cNvPr id="39" name="Freeform 25"/>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6699" tIns="43349" rIns="86699" bIns="43349" numCol="1" anchor="t" anchorCtr="0" compatLnSpc="1"/>
              <a:lstStyle/>
              <a:p>
                <a:pPr fontAlgn="base"/>
                <a:endParaRPr lang="zh-CN" altLang="en-US" noProof="1">
                  <a:solidFill>
                    <a:prstClr val="black"/>
                  </a:solidFill>
                  <a:cs typeface="+mn-ea"/>
                  <a:sym typeface="+mn-lt"/>
                </a:endParaRPr>
              </a:p>
            </p:txBody>
          </p:sp>
          <p:sp>
            <p:nvSpPr>
              <p:cNvPr id="40" name="任意多边形 113"/>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699" tIns="43349" rIns="86699" bIns="43349" numCol="1" anchor="t" anchorCtr="0" compatLnSpc="1">
                <a:noAutofit/>
              </a:bodyPr>
              <a:lstStyle/>
              <a:p>
                <a:pPr fontAlgn="base"/>
                <a:endParaRPr lang="zh-CN" altLang="en-US" noProof="1">
                  <a:solidFill>
                    <a:prstClr val="black"/>
                  </a:solidFill>
                  <a:cs typeface="+mn-ea"/>
                  <a:sym typeface="+mn-lt"/>
                </a:endParaRPr>
              </a:p>
            </p:txBody>
          </p:sp>
        </p:grpSp>
      </p:grpSp>
      <p:sp>
        <p:nvSpPr>
          <p:cNvPr id="100" name="文本框 99"/>
          <p:cNvSpPr txBox="1"/>
          <p:nvPr/>
        </p:nvSpPr>
        <p:spPr>
          <a:xfrm>
            <a:off x="3568065" y="1303655"/>
            <a:ext cx="11327765" cy="1106805"/>
          </a:xfrm>
          <a:prstGeom prst="rect">
            <a:avLst/>
          </a:prstGeom>
          <a:noFill/>
          <a:ln w="9525">
            <a:noFill/>
          </a:ln>
        </p:spPr>
        <p:txBody>
          <a:bodyPr wrap="square">
            <a:spAutoFit/>
          </a:bodyPr>
          <a:lstStyle/>
          <a:p>
            <a:pPr indent="0"/>
            <a:r>
              <a:rPr lang="en-US" sz="6600" b="1">
                <a:latin typeface="宋体" panose="02010600030101010101" pitchFamily="2" charset="-122"/>
                <a:ea typeface="宋体" panose="02010600030101010101" pitchFamily="2" charset="-122"/>
                <a:cs typeface="宋体" panose="02010600030101010101" pitchFamily="2" charset="-122"/>
              </a:rPr>
              <a:t> Thank you!</a:t>
            </a:r>
            <a:endParaRPr lang="en-US" altLang="zh-CN" sz="6600" b="1">
              <a:latin typeface="宋体" panose="02010600030101010101" pitchFamily="2" charset="-122"/>
              <a:ea typeface="宋体" panose="02010600030101010101" pitchFamily="2" charset="-122"/>
              <a:cs typeface="宋体" panose="02010600030101010101" pitchFamily="2" charset="-122"/>
            </a:endParaRPr>
          </a:p>
        </p:txBody>
      </p:sp>
      <p:grpSp>
        <p:nvGrpSpPr>
          <p:cNvPr id="24" name="PA_组合 33"/>
          <p:cNvGrpSpPr/>
          <p:nvPr>
            <p:custDataLst>
              <p:tags r:id="rId3"/>
            </p:custDataLst>
          </p:nvPr>
        </p:nvGrpSpPr>
        <p:grpSpPr bwMode="auto">
          <a:xfrm>
            <a:off x="8875395" y="5141595"/>
            <a:ext cx="2143125" cy="1353820"/>
            <a:chOff x="7394576" y="3627438"/>
            <a:chExt cx="1077913" cy="566738"/>
          </a:xfrm>
          <a:solidFill>
            <a:schemeClr val="tx1"/>
          </a:solidFill>
        </p:grpSpPr>
        <p:sp>
          <p:nvSpPr>
            <p:cNvPr id="25" name="Freeform 100"/>
            <p:cNvSpPr/>
            <p:nvPr/>
          </p:nvSpPr>
          <p:spPr bwMode="auto">
            <a:xfrm>
              <a:off x="8122380" y="3680704"/>
              <a:ext cx="97606" cy="17045"/>
            </a:xfrm>
            <a:custGeom>
              <a:avLst/>
              <a:gdLst>
                <a:gd name="T0" fmla="*/ 31 w 31"/>
                <a:gd name="T1" fmla="*/ 2 h 5"/>
                <a:gd name="T2" fmla="*/ 30 w 31"/>
                <a:gd name="T3" fmla="*/ 5 h 5"/>
                <a:gd name="T4" fmla="*/ 0 w 31"/>
                <a:gd name="T5" fmla="*/ 4 h 5"/>
                <a:gd name="T6" fmla="*/ 12 w 31"/>
                <a:gd name="T7" fmla="*/ 1 h 5"/>
                <a:gd name="T8" fmla="*/ 18 w 31"/>
                <a:gd name="T9" fmla="*/ 0 h 5"/>
                <a:gd name="T10" fmla="*/ 26 w 31"/>
                <a:gd name="T11" fmla="*/ 2 h 5"/>
                <a:gd name="T12" fmla="*/ 31 w 31"/>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31" h="5">
                  <a:moveTo>
                    <a:pt x="31" y="2"/>
                  </a:moveTo>
                  <a:cubicBezTo>
                    <a:pt x="31" y="3"/>
                    <a:pt x="31" y="4"/>
                    <a:pt x="30" y="5"/>
                  </a:cubicBezTo>
                  <a:cubicBezTo>
                    <a:pt x="21" y="2"/>
                    <a:pt x="11" y="3"/>
                    <a:pt x="0" y="4"/>
                  </a:cubicBezTo>
                  <a:cubicBezTo>
                    <a:pt x="1" y="0"/>
                    <a:pt x="8" y="1"/>
                    <a:pt x="12" y="1"/>
                  </a:cubicBezTo>
                  <a:cubicBezTo>
                    <a:pt x="14" y="1"/>
                    <a:pt x="16" y="0"/>
                    <a:pt x="18" y="0"/>
                  </a:cubicBezTo>
                  <a:cubicBezTo>
                    <a:pt x="20" y="0"/>
                    <a:pt x="23" y="1"/>
                    <a:pt x="26" y="2"/>
                  </a:cubicBezTo>
                  <a:cubicBezTo>
                    <a:pt x="28" y="2"/>
                    <a:pt x="30" y="0"/>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6" name="Freeform 101"/>
            <p:cNvSpPr/>
            <p:nvPr/>
          </p:nvSpPr>
          <p:spPr bwMode="auto">
            <a:xfrm>
              <a:off x="8128745" y="3706271"/>
              <a:ext cx="91241" cy="17045"/>
            </a:xfrm>
            <a:custGeom>
              <a:avLst/>
              <a:gdLst>
                <a:gd name="T0" fmla="*/ 28 w 29"/>
                <a:gd name="T1" fmla="*/ 2 h 5"/>
                <a:gd name="T2" fmla="*/ 29 w 29"/>
                <a:gd name="T3" fmla="*/ 5 h 5"/>
                <a:gd name="T4" fmla="*/ 21 w 29"/>
                <a:gd name="T5" fmla="*/ 3 h 5"/>
                <a:gd name="T6" fmla="*/ 0 w 29"/>
                <a:gd name="T7" fmla="*/ 5 h 5"/>
                <a:gd name="T8" fmla="*/ 0 w 29"/>
                <a:gd name="T9" fmla="*/ 3 h 5"/>
                <a:gd name="T10" fmla="*/ 18 w 29"/>
                <a:gd name="T11" fmla="*/ 0 h 5"/>
                <a:gd name="T12" fmla="*/ 28 w 29"/>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29" h="5">
                  <a:moveTo>
                    <a:pt x="28" y="2"/>
                  </a:moveTo>
                  <a:cubicBezTo>
                    <a:pt x="28" y="2"/>
                    <a:pt x="29" y="3"/>
                    <a:pt x="29" y="5"/>
                  </a:cubicBezTo>
                  <a:cubicBezTo>
                    <a:pt x="26" y="5"/>
                    <a:pt x="23" y="3"/>
                    <a:pt x="21" y="3"/>
                  </a:cubicBezTo>
                  <a:cubicBezTo>
                    <a:pt x="13" y="2"/>
                    <a:pt x="7" y="3"/>
                    <a:pt x="0" y="5"/>
                  </a:cubicBezTo>
                  <a:cubicBezTo>
                    <a:pt x="0" y="4"/>
                    <a:pt x="0" y="3"/>
                    <a:pt x="0" y="3"/>
                  </a:cubicBezTo>
                  <a:cubicBezTo>
                    <a:pt x="0" y="0"/>
                    <a:pt x="13" y="0"/>
                    <a:pt x="18" y="0"/>
                  </a:cubicBezTo>
                  <a:cubicBezTo>
                    <a:pt x="22" y="1"/>
                    <a:pt x="24" y="1"/>
                    <a:pt x="2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7" name="Freeform 102"/>
            <p:cNvSpPr/>
            <p:nvPr/>
          </p:nvSpPr>
          <p:spPr bwMode="auto">
            <a:xfrm>
              <a:off x="8145720" y="3885241"/>
              <a:ext cx="70023" cy="14913"/>
            </a:xfrm>
            <a:custGeom>
              <a:avLst/>
              <a:gdLst>
                <a:gd name="T0" fmla="*/ 21 w 22"/>
                <a:gd name="T1" fmla="*/ 1 h 5"/>
                <a:gd name="T2" fmla="*/ 22 w 22"/>
                <a:gd name="T3" fmla="*/ 3 h 5"/>
                <a:gd name="T4" fmla="*/ 20 w 22"/>
                <a:gd name="T5" fmla="*/ 5 h 5"/>
                <a:gd name="T6" fmla="*/ 0 w 22"/>
                <a:gd name="T7" fmla="*/ 3 h 5"/>
                <a:gd name="T8" fmla="*/ 5 w 22"/>
                <a:gd name="T9" fmla="*/ 1 h 5"/>
                <a:gd name="T10" fmla="*/ 21 w 22"/>
                <a:gd name="T11" fmla="*/ 1 h 5"/>
              </a:gdLst>
              <a:ahLst/>
              <a:cxnLst>
                <a:cxn ang="0">
                  <a:pos x="T0" y="T1"/>
                </a:cxn>
                <a:cxn ang="0">
                  <a:pos x="T2" y="T3"/>
                </a:cxn>
                <a:cxn ang="0">
                  <a:pos x="T4" y="T5"/>
                </a:cxn>
                <a:cxn ang="0">
                  <a:pos x="T6" y="T7"/>
                </a:cxn>
                <a:cxn ang="0">
                  <a:pos x="T8" y="T9"/>
                </a:cxn>
                <a:cxn ang="0">
                  <a:pos x="T10" y="T11"/>
                </a:cxn>
              </a:cxnLst>
              <a:rect l="0" t="0" r="r" b="b"/>
              <a:pathLst>
                <a:path w="22" h="5">
                  <a:moveTo>
                    <a:pt x="21" y="1"/>
                  </a:moveTo>
                  <a:cubicBezTo>
                    <a:pt x="21" y="2"/>
                    <a:pt x="22" y="2"/>
                    <a:pt x="22" y="3"/>
                  </a:cubicBezTo>
                  <a:cubicBezTo>
                    <a:pt x="22" y="4"/>
                    <a:pt x="21" y="4"/>
                    <a:pt x="20" y="5"/>
                  </a:cubicBezTo>
                  <a:cubicBezTo>
                    <a:pt x="15" y="2"/>
                    <a:pt x="5" y="4"/>
                    <a:pt x="0" y="3"/>
                  </a:cubicBezTo>
                  <a:cubicBezTo>
                    <a:pt x="0" y="0"/>
                    <a:pt x="4" y="1"/>
                    <a:pt x="5" y="1"/>
                  </a:cubicBezTo>
                  <a:cubicBezTo>
                    <a:pt x="9" y="0"/>
                    <a:pt x="17" y="2"/>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8" name="Freeform 103"/>
            <p:cNvSpPr/>
            <p:nvPr/>
          </p:nvSpPr>
          <p:spPr bwMode="auto">
            <a:xfrm>
              <a:off x="8145720" y="3900154"/>
              <a:ext cx="72144" cy="21306"/>
            </a:xfrm>
            <a:custGeom>
              <a:avLst/>
              <a:gdLst>
                <a:gd name="T0" fmla="*/ 22 w 23"/>
                <a:gd name="T1" fmla="*/ 3 h 7"/>
                <a:gd name="T2" fmla="*/ 22 w 23"/>
                <a:gd name="T3" fmla="*/ 7 h 7"/>
                <a:gd name="T4" fmla="*/ 8 w 23"/>
                <a:gd name="T5" fmla="*/ 4 h 7"/>
                <a:gd name="T6" fmla="*/ 0 w 23"/>
                <a:gd name="T7" fmla="*/ 3 h 7"/>
                <a:gd name="T8" fmla="*/ 22 w 23"/>
                <a:gd name="T9" fmla="*/ 3 h 7"/>
              </a:gdLst>
              <a:ahLst/>
              <a:cxnLst>
                <a:cxn ang="0">
                  <a:pos x="T0" y="T1"/>
                </a:cxn>
                <a:cxn ang="0">
                  <a:pos x="T2" y="T3"/>
                </a:cxn>
                <a:cxn ang="0">
                  <a:pos x="T4" y="T5"/>
                </a:cxn>
                <a:cxn ang="0">
                  <a:pos x="T6" y="T7"/>
                </a:cxn>
                <a:cxn ang="0">
                  <a:pos x="T8" y="T9"/>
                </a:cxn>
              </a:cxnLst>
              <a:rect l="0" t="0" r="r" b="b"/>
              <a:pathLst>
                <a:path w="23" h="7">
                  <a:moveTo>
                    <a:pt x="22" y="3"/>
                  </a:moveTo>
                  <a:cubicBezTo>
                    <a:pt x="23" y="4"/>
                    <a:pt x="22" y="6"/>
                    <a:pt x="22" y="7"/>
                  </a:cubicBezTo>
                  <a:cubicBezTo>
                    <a:pt x="18" y="6"/>
                    <a:pt x="13" y="5"/>
                    <a:pt x="8" y="4"/>
                  </a:cubicBezTo>
                  <a:cubicBezTo>
                    <a:pt x="5" y="4"/>
                    <a:pt x="0" y="6"/>
                    <a:pt x="0" y="3"/>
                  </a:cubicBezTo>
                  <a:cubicBezTo>
                    <a:pt x="6" y="0"/>
                    <a:pt x="13" y="4"/>
                    <a:pt x="2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9" name="Freeform 104"/>
            <p:cNvSpPr/>
            <p:nvPr/>
          </p:nvSpPr>
          <p:spPr bwMode="auto">
            <a:xfrm>
              <a:off x="8141476" y="4072733"/>
              <a:ext cx="78510" cy="19175"/>
            </a:xfrm>
            <a:custGeom>
              <a:avLst/>
              <a:gdLst>
                <a:gd name="T0" fmla="*/ 23 w 25"/>
                <a:gd name="T1" fmla="*/ 2 h 6"/>
                <a:gd name="T2" fmla="*/ 22 w 25"/>
                <a:gd name="T3" fmla="*/ 6 h 6"/>
                <a:gd name="T4" fmla="*/ 20 w 25"/>
                <a:gd name="T5" fmla="*/ 5 h 6"/>
                <a:gd name="T6" fmla="*/ 0 w 25"/>
                <a:gd name="T7" fmla="*/ 4 h 6"/>
                <a:gd name="T8" fmla="*/ 13 w 25"/>
                <a:gd name="T9" fmla="*/ 2 h 6"/>
                <a:gd name="T10" fmla="*/ 23 w 25"/>
                <a:gd name="T11" fmla="*/ 2 h 6"/>
              </a:gdLst>
              <a:ahLst/>
              <a:cxnLst>
                <a:cxn ang="0">
                  <a:pos x="T0" y="T1"/>
                </a:cxn>
                <a:cxn ang="0">
                  <a:pos x="T2" y="T3"/>
                </a:cxn>
                <a:cxn ang="0">
                  <a:pos x="T4" y="T5"/>
                </a:cxn>
                <a:cxn ang="0">
                  <a:pos x="T6" y="T7"/>
                </a:cxn>
                <a:cxn ang="0">
                  <a:pos x="T8" y="T9"/>
                </a:cxn>
                <a:cxn ang="0">
                  <a:pos x="T10" y="T11"/>
                </a:cxn>
              </a:cxnLst>
              <a:rect l="0" t="0" r="r" b="b"/>
              <a:pathLst>
                <a:path w="25" h="6">
                  <a:moveTo>
                    <a:pt x="23" y="2"/>
                  </a:moveTo>
                  <a:cubicBezTo>
                    <a:pt x="25" y="3"/>
                    <a:pt x="25" y="6"/>
                    <a:pt x="22" y="6"/>
                  </a:cubicBezTo>
                  <a:cubicBezTo>
                    <a:pt x="22" y="6"/>
                    <a:pt x="21" y="6"/>
                    <a:pt x="20" y="5"/>
                  </a:cubicBezTo>
                  <a:cubicBezTo>
                    <a:pt x="15" y="4"/>
                    <a:pt x="5" y="5"/>
                    <a:pt x="0" y="4"/>
                  </a:cubicBezTo>
                  <a:cubicBezTo>
                    <a:pt x="3" y="0"/>
                    <a:pt x="10" y="2"/>
                    <a:pt x="13" y="2"/>
                  </a:cubicBezTo>
                  <a:cubicBezTo>
                    <a:pt x="18" y="2"/>
                    <a:pt x="19" y="3"/>
                    <a:pt x="2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30" name="Freeform 105"/>
            <p:cNvSpPr/>
            <p:nvPr/>
          </p:nvSpPr>
          <p:spPr bwMode="auto">
            <a:xfrm>
              <a:off x="8139355" y="4098300"/>
              <a:ext cx="80631" cy="23436"/>
            </a:xfrm>
            <a:custGeom>
              <a:avLst/>
              <a:gdLst>
                <a:gd name="T0" fmla="*/ 25 w 26"/>
                <a:gd name="T1" fmla="*/ 1 h 7"/>
                <a:gd name="T2" fmla="*/ 26 w 26"/>
                <a:gd name="T3" fmla="*/ 4 h 7"/>
                <a:gd name="T4" fmla="*/ 20 w 26"/>
                <a:gd name="T5" fmla="*/ 5 h 7"/>
                <a:gd name="T6" fmla="*/ 5 w 26"/>
                <a:gd name="T7" fmla="*/ 4 h 7"/>
                <a:gd name="T8" fmla="*/ 0 w 26"/>
                <a:gd name="T9" fmla="*/ 3 h 7"/>
                <a:gd name="T10" fmla="*/ 25 w 26"/>
                <a:gd name="T11" fmla="*/ 1 h 7"/>
              </a:gdLst>
              <a:ahLst/>
              <a:cxnLst>
                <a:cxn ang="0">
                  <a:pos x="T0" y="T1"/>
                </a:cxn>
                <a:cxn ang="0">
                  <a:pos x="T2" y="T3"/>
                </a:cxn>
                <a:cxn ang="0">
                  <a:pos x="T4" y="T5"/>
                </a:cxn>
                <a:cxn ang="0">
                  <a:pos x="T6" y="T7"/>
                </a:cxn>
                <a:cxn ang="0">
                  <a:pos x="T8" y="T9"/>
                </a:cxn>
                <a:cxn ang="0">
                  <a:pos x="T10" y="T11"/>
                </a:cxn>
              </a:cxnLst>
              <a:rect l="0" t="0" r="r" b="b"/>
              <a:pathLst>
                <a:path w="26" h="7">
                  <a:moveTo>
                    <a:pt x="25" y="1"/>
                  </a:moveTo>
                  <a:cubicBezTo>
                    <a:pt x="25" y="2"/>
                    <a:pt x="26" y="3"/>
                    <a:pt x="26" y="4"/>
                  </a:cubicBezTo>
                  <a:cubicBezTo>
                    <a:pt x="25" y="7"/>
                    <a:pt x="23" y="6"/>
                    <a:pt x="20" y="5"/>
                  </a:cubicBezTo>
                  <a:cubicBezTo>
                    <a:pt x="16" y="5"/>
                    <a:pt x="10" y="4"/>
                    <a:pt x="5" y="4"/>
                  </a:cubicBezTo>
                  <a:cubicBezTo>
                    <a:pt x="3" y="4"/>
                    <a:pt x="1" y="5"/>
                    <a:pt x="0" y="3"/>
                  </a:cubicBezTo>
                  <a:cubicBezTo>
                    <a:pt x="6" y="0"/>
                    <a:pt x="17" y="5"/>
                    <a:pt x="2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4" name="Freeform 106"/>
            <p:cNvSpPr>
              <a:spLocks noEditPoints="1"/>
            </p:cNvSpPr>
            <p:nvPr/>
          </p:nvSpPr>
          <p:spPr bwMode="auto">
            <a:xfrm>
              <a:off x="7394576" y="3627438"/>
              <a:ext cx="1077913" cy="566738"/>
            </a:xfrm>
            <a:custGeom>
              <a:avLst/>
              <a:gdLst>
                <a:gd name="T0" fmla="*/ 114 w 342"/>
                <a:gd name="T1" fmla="*/ 19 h 179"/>
                <a:gd name="T2" fmla="*/ 194 w 342"/>
                <a:gd name="T3" fmla="*/ 30 h 179"/>
                <a:gd name="T4" fmla="*/ 265 w 342"/>
                <a:gd name="T5" fmla="*/ 19 h 179"/>
                <a:gd name="T6" fmla="*/ 335 w 342"/>
                <a:gd name="T7" fmla="*/ 144 h 179"/>
                <a:gd name="T8" fmla="*/ 288 w 342"/>
                <a:gd name="T9" fmla="*/ 167 h 179"/>
                <a:gd name="T10" fmla="*/ 235 w 342"/>
                <a:gd name="T11" fmla="*/ 178 h 179"/>
                <a:gd name="T12" fmla="*/ 173 w 342"/>
                <a:gd name="T13" fmla="*/ 172 h 179"/>
                <a:gd name="T14" fmla="*/ 112 w 342"/>
                <a:gd name="T15" fmla="*/ 168 h 179"/>
                <a:gd name="T16" fmla="*/ 43 w 342"/>
                <a:gd name="T17" fmla="*/ 169 h 179"/>
                <a:gd name="T18" fmla="*/ 52 w 342"/>
                <a:gd name="T19" fmla="*/ 47 h 179"/>
                <a:gd name="T20" fmla="*/ 264 w 342"/>
                <a:gd name="T21" fmla="*/ 132 h 179"/>
                <a:gd name="T22" fmla="*/ 229 w 342"/>
                <a:gd name="T23" fmla="*/ 10 h 179"/>
                <a:gd name="T24" fmla="*/ 246 w 342"/>
                <a:gd name="T25" fmla="*/ 177 h 179"/>
                <a:gd name="T26" fmla="*/ 224 w 342"/>
                <a:gd name="T27" fmla="*/ 168 h 179"/>
                <a:gd name="T28" fmla="*/ 225 w 342"/>
                <a:gd name="T29" fmla="*/ 11 h 179"/>
                <a:gd name="T30" fmla="*/ 134 w 342"/>
                <a:gd name="T31" fmla="*/ 20 h 179"/>
                <a:gd name="T32" fmla="*/ 98 w 342"/>
                <a:gd name="T33" fmla="*/ 49 h 179"/>
                <a:gd name="T34" fmla="*/ 112 w 342"/>
                <a:gd name="T35" fmla="*/ 165 h 179"/>
                <a:gd name="T36" fmla="*/ 111 w 342"/>
                <a:gd name="T37" fmla="*/ 24 h 179"/>
                <a:gd name="T38" fmla="*/ 195 w 342"/>
                <a:gd name="T39" fmla="*/ 57 h 179"/>
                <a:gd name="T40" fmla="*/ 154 w 342"/>
                <a:gd name="T41" fmla="*/ 34 h 179"/>
                <a:gd name="T42" fmla="*/ 156 w 342"/>
                <a:gd name="T43" fmla="*/ 142 h 179"/>
                <a:gd name="T44" fmla="*/ 114 w 342"/>
                <a:gd name="T45" fmla="*/ 39 h 179"/>
                <a:gd name="T46" fmla="*/ 52 w 342"/>
                <a:gd name="T47" fmla="*/ 50 h 179"/>
                <a:gd name="T48" fmla="*/ 15 w 342"/>
                <a:gd name="T49" fmla="*/ 153 h 179"/>
                <a:gd name="T50" fmla="*/ 75 w 342"/>
                <a:gd name="T51" fmla="*/ 45 h 179"/>
                <a:gd name="T52" fmla="*/ 221 w 342"/>
                <a:gd name="T53" fmla="*/ 51 h 179"/>
                <a:gd name="T54" fmla="*/ 221 w 342"/>
                <a:gd name="T55" fmla="*/ 170 h 179"/>
                <a:gd name="T56" fmla="*/ 69 w 342"/>
                <a:gd name="T57" fmla="*/ 85 h 179"/>
                <a:gd name="T58" fmla="*/ 82 w 342"/>
                <a:gd name="T59" fmla="*/ 58 h 179"/>
                <a:gd name="T60" fmla="*/ 72 w 342"/>
                <a:gd name="T61" fmla="*/ 74 h 179"/>
                <a:gd name="T62" fmla="*/ 63 w 342"/>
                <a:gd name="T63" fmla="*/ 93 h 179"/>
                <a:gd name="T64" fmla="*/ 45 w 342"/>
                <a:gd name="T65" fmla="*/ 133 h 179"/>
                <a:gd name="T66" fmla="*/ 50 w 342"/>
                <a:gd name="T67" fmla="*/ 131 h 179"/>
                <a:gd name="T68" fmla="*/ 114 w 342"/>
                <a:gd name="T69" fmla="*/ 51 h 179"/>
                <a:gd name="T70" fmla="*/ 153 w 342"/>
                <a:gd name="T71" fmla="*/ 110 h 179"/>
                <a:gd name="T72" fmla="*/ 198 w 342"/>
                <a:gd name="T73" fmla="*/ 165 h 179"/>
                <a:gd name="T74" fmla="*/ 279 w 342"/>
                <a:gd name="T75" fmla="*/ 76 h 179"/>
                <a:gd name="T76" fmla="*/ 267 w 342"/>
                <a:gd name="T77" fmla="*/ 63 h 179"/>
                <a:gd name="T78" fmla="*/ 76 w 342"/>
                <a:gd name="T79" fmla="*/ 57 h 179"/>
                <a:gd name="T80" fmla="*/ 85 w 342"/>
                <a:gd name="T81" fmla="*/ 61 h 179"/>
                <a:gd name="T82" fmla="*/ 107 w 342"/>
                <a:gd name="T83" fmla="*/ 167 h 179"/>
                <a:gd name="T84" fmla="*/ 93 w 342"/>
                <a:gd name="T85" fmla="*/ 64 h 179"/>
                <a:gd name="T86" fmla="*/ 265 w 342"/>
                <a:gd name="T87" fmla="*/ 103 h 179"/>
                <a:gd name="T88" fmla="*/ 306 w 342"/>
                <a:gd name="T89" fmla="*/ 169 h 179"/>
                <a:gd name="T90" fmla="*/ 265 w 342"/>
                <a:gd name="T91" fmla="*/ 73 h 179"/>
                <a:gd name="T92" fmla="*/ 300 w 342"/>
                <a:gd name="T93" fmla="*/ 78 h 179"/>
                <a:gd name="T94" fmla="*/ 278 w 342"/>
                <a:gd name="T95" fmla="*/ 96 h 179"/>
                <a:gd name="T96" fmla="*/ 64 w 342"/>
                <a:gd name="T97" fmla="*/ 105 h 179"/>
                <a:gd name="T98" fmla="*/ 71 w 342"/>
                <a:gd name="T99" fmla="*/ 123 h 179"/>
                <a:gd name="T100" fmla="*/ 280 w 342"/>
                <a:gd name="T101" fmla="*/ 100 h 179"/>
                <a:gd name="T102" fmla="*/ 52 w 342"/>
                <a:gd name="T103" fmla="*/ 111 h 179"/>
                <a:gd name="T104" fmla="*/ 66 w 342"/>
                <a:gd name="T105" fmla="*/ 118 h 179"/>
                <a:gd name="T106" fmla="*/ 323 w 342"/>
                <a:gd name="T107" fmla="*/ 125 h 179"/>
                <a:gd name="T108" fmla="*/ 37 w 342"/>
                <a:gd name="T109" fmla="*/ 140 h 179"/>
                <a:gd name="T110" fmla="*/ 332 w 342"/>
                <a:gd name="T111" fmla="*/ 153 h 179"/>
                <a:gd name="T112" fmla="*/ 153 w 342"/>
                <a:gd name="T113" fmla="*/ 156 h 179"/>
                <a:gd name="T114" fmla="*/ 34 w 342"/>
                <a:gd name="T115" fmla="*/ 149 h 179"/>
                <a:gd name="T116" fmla="*/ 339 w 342"/>
                <a:gd name="T117" fmla="*/ 162 h 179"/>
                <a:gd name="T118" fmla="*/ 115 w 342"/>
                <a:gd name="T119" fmla="*/ 16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179">
                  <a:moveTo>
                    <a:pt x="79" y="39"/>
                  </a:moveTo>
                  <a:cubicBezTo>
                    <a:pt x="80" y="39"/>
                    <a:pt x="82" y="40"/>
                    <a:pt x="83" y="40"/>
                  </a:cubicBezTo>
                  <a:cubicBezTo>
                    <a:pt x="84" y="37"/>
                    <a:pt x="83" y="32"/>
                    <a:pt x="85" y="30"/>
                  </a:cubicBezTo>
                  <a:cubicBezTo>
                    <a:pt x="92" y="28"/>
                    <a:pt x="99" y="28"/>
                    <a:pt x="106" y="24"/>
                  </a:cubicBezTo>
                  <a:cubicBezTo>
                    <a:pt x="108" y="23"/>
                    <a:pt x="110" y="22"/>
                    <a:pt x="111" y="21"/>
                  </a:cubicBezTo>
                  <a:cubicBezTo>
                    <a:pt x="112" y="21"/>
                    <a:pt x="112" y="20"/>
                    <a:pt x="113" y="21"/>
                  </a:cubicBezTo>
                  <a:cubicBezTo>
                    <a:pt x="113" y="20"/>
                    <a:pt x="114" y="20"/>
                    <a:pt x="114" y="19"/>
                  </a:cubicBezTo>
                  <a:cubicBezTo>
                    <a:pt x="120" y="18"/>
                    <a:pt x="126" y="17"/>
                    <a:pt x="131" y="17"/>
                  </a:cubicBezTo>
                  <a:cubicBezTo>
                    <a:pt x="136" y="17"/>
                    <a:pt x="140" y="18"/>
                    <a:pt x="145" y="19"/>
                  </a:cubicBezTo>
                  <a:cubicBezTo>
                    <a:pt x="147" y="20"/>
                    <a:pt x="150" y="20"/>
                    <a:pt x="152" y="23"/>
                  </a:cubicBezTo>
                  <a:cubicBezTo>
                    <a:pt x="153" y="25"/>
                    <a:pt x="153" y="26"/>
                    <a:pt x="153" y="28"/>
                  </a:cubicBezTo>
                  <a:cubicBezTo>
                    <a:pt x="155" y="28"/>
                    <a:pt x="157" y="27"/>
                    <a:pt x="160" y="26"/>
                  </a:cubicBezTo>
                  <a:cubicBezTo>
                    <a:pt x="164" y="26"/>
                    <a:pt x="170" y="28"/>
                    <a:pt x="176" y="28"/>
                  </a:cubicBezTo>
                  <a:cubicBezTo>
                    <a:pt x="182" y="29"/>
                    <a:pt x="190" y="26"/>
                    <a:pt x="194" y="30"/>
                  </a:cubicBezTo>
                  <a:cubicBezTo>
                    <a:pt x="196" y="32"/>
                    <a:pt x="198" y="37"/>
                    <a:pt x="198" y="41"/>
                  </a:cubicBezTo>
                  <a:cubicBezTo>
                    <a:pt x="199" y="43"/>
                    <a:pt x="198" y="45"/>
                    <a:pt x="198" y="47"/>
                  </a:cubicBezTo>
                  <a:cubicBezTo>
                    <a:pt x="201" y="47"/>
                    <a:pt x="203" y="45"/>
                    <a:pt x="205" y="45"/>
                  </a:cubicBezTo>
                  <a:cubicBezTo>
                    <a:pt x="207" y="34"/>
                    <a:pt x="204" y="22"/>
                    <a:pt x="207" y="15"/>
                  </a:cubicBezTo>
                  <a:cubicBezTo>
                    <a:pt x="214" y="14"/>
                    <a:pt x="221" y="10"/>
                    <a:pt x="228" y="7"/>
                  </a:cubicBezTo>
                  <a:cubicBezTo>
                    <a:pt x="237" y="0"/>
                    <a:pt x="250" y="1"/>
                    <a:pt x="260" y="4"/>
                  </a:cubicBezTo>
                  <a:cubicBezTo>
                    <a:pt x="265" y="6"/>
                    <a:pt x="264" y="12"/>
                    <a:pt x="265" y="19"/>
                  </a:cubicBezTo>
                  <a:cubicBezTo>
                    <a:pt x="266" y="31"/>
                    <a:pt x="266" y="47"/>
                    <a:pt x="265" y="59"/>
                  </a:cubicBezTo>
                  <a:cubicBezTo>
                    <a:pt x="271" y="54"/>
                    <a:pt x="281" y="50"/>
                    <a:pt x="291" y="52"/>
                  </a:cubicBezTo>
                  <a:cubicBezTo>
                    <a:pt x="293" y="56"/>
                    <a:pt x="294" y="60"/>
                    <a:pt x="296" y="64"/>
                  </a:cubicBezTo>
                  <a:cubicBezTo>
                    <a:pt x="297" y="66"/>
                    <a:pt x="298" y="68"/>
                    <a:pt x="299" y="70"/>
                  </a:cubicBezTo>
                  <a:cubicBezTo>
                    <a:pt x="302" y="80"/>
                    <a:pt x="309" y="89"/>
                    <a:pt x="313" y="99"/>
                  </a:cubicBezTo>
                  <a:cubicBezTo>
                    <a:pt x="314" y="101"/>
                    <a:pt x="316" y="103"/>
                    <a:pt x="317" y="106"/>
                  </a:cubicBezTo>
                  <a:cubicBezTo>
                    <a:pt x="323" y="118"/>
                    <a:pt x="329" y="132"/>
                    <a:pt x="335" y="144"/>
                  </a:cubicBezTo>
                  <a:cubicBezTo>
                    <a:pt x="336" y="145"/>
                    <a:pt x="336" y="146"/>
                    <a:pt x="337" y="147"/>
                  </a:cubicBezTo>
                  <a:cubicBezTo>
                    <a:pt x="337" y="148"/>
                    <a:pt x="337" y="148"/>
                    <a:pt x="337" y="148"/>
                  </a:cubicBezTo>
                  <a:cubicBezTo>
                    <a:pt x="339" y="151"/>
                    <a:pt x="340" y="155"/>
                    <a:pt x="342" y="158"/>
                  </a:cubicBezTo>
                  <a:cubicBezTo>
                    <a:pt x="342" y="165"/>
                    <a:pt x="335" y="174"/>
                    <a:pt x="327" y="175"/>
                  </a:cubicBezTo>
                  <a:cubicBezTo>
                    <a:pt x="321" y="176"/>
                    <a:pt x="316" y="176"/>
                    <a:pt x="311" y="174"/>
                  </a:cubicBezTo>
                  <a:cubicBezTo>
                    <a:pt x="308" y="173"/>
                    <a:pt x="306" y="172"/>
                    <a:pt x="303" y="172"/>
                  </a:cubicBezTo>
                  <a:cubicBezTo>
                    <a:pt x="299" y="170"/>
                    <a:pt x="293" y="169"/>
                    <a:pt x="288" y="167"/>
                  </a:cubicBezTo>
                  <a:cubicBezTo>
                    <a:pt x="285" y="167"/>
                    <a:pt x="282" y="165"/>
                    <a:pt x="281" y="164"/>
                  </a:cubicBezTo>
                  <a:cubicBezTo>
                    <a:pt x="280" y="163"/>
                    <a:pt x="279" y="158"/>
                    <a:pt x="278" y="156"/>
                  </a:cubicBezTo>
                  <a:cubicBezTo>
                    <a:pt x="277" y="153"/>
                    <a:pt x="275" y="150"/>
                    <a:pt x="274" y="148"/>
                  </a:cubicBezTo>
                  <a:cubicBezTo>
                    <a:pt x="272" y="142"/>
                    <a:pt x="269" y="137"/>
                    <a:pt x="267" y="132"/>
                  </a:cubicBezTo>
                  <a:cubicBezTo>
                    <a:pt x="266" y="141"/>
                    <a:pt x="266" y="156"/>
                    <a:pt x="267" y="168"/>
                  </a:cubicBezTo>
                  <a:cubicBezTo>
                    <a:pt x="267" y="178"/>
                    <a:pt x="255" y="179"/>
                    <a:pt x="247" y="179"/>
                  </a:cubicBezTo>
                  <a:cubicBezTo>
                    <a:pt x="243" y="179"/>
                    <a:pt x="239" y="178"/>
                    <a:pt x="235" y="178"/>
                  </a:cubicBezTo>
                  <a:cubicBezTo>
                    <a:pt x="232" y="176"/>
                    <a:pt x="227" y="171"/>
                    <a:pt x="222" y="172"/>
                  </a:cubicBezTo>
                  <a:cubicBezTo>
                    <a:pt x="220" y="172"/>
                    <a:pt x="219" y="174"/>
                    <a:pt x="217" y="174"/>
                  </a:cubicBezTo>
                  <a:cubicBezTo>
                    <a:pt x="212" y="175"/>
                    <a:pt x="208" y="175"/>
                    <a:pt x="205" y="171"/>
                  </a:cubicBezTo>
                  <a:cubicBezTo>
                    <a:pt x="203" y="171"/>
                    <a:pt x="200" y="170"/>
                    <a:pt x="198" y="168"/>
                  </a:cubicBezTo>
                  <a:cubicBezTo>
                    <a:pt x="195" y="168"/>
                    <a:pt x="194" y="170"/>
                    <a:pt x="193" y="171"/>
                  </a:cubicBezTo>
                  <a:cubicBezTo>
                    <a:pt x="190" y="173"/>
                    <a:pt x="186" y="172"/>
                    <a:pt x="182" y="172"/>
                  </a:cubicBezTo>
                  <a:cubicBezTo>
                    <a:pt x="179" y="172"/>
                    <a:pt x="176" y="172"/>
                    <a:pt x="173" y="172"/>
                  </a:cubicBezTo>
                  <a:cubicBezTo>
                    <a:pt x="169" y="172"/>
                    <a:pt x="165" y="170"/>
                    <a:pt x="161" y="171"/>
                  </a:cubicBezTo>
                  <a:cubicBezTo>
                    <a:pt x="158" y="170"/>
                    <a:pt x="156" y="170"/>
                    <a:pt x="154" y="169"/>
                  </a:cubicBezTo>
                  <a:cubicBezTo>
                    <a:pt x="151" y="172"/>
                    <a:pt x="140" y="173"/>
                    <a:pt x="138" y="172"/>
                  </a:cubicBezTo>
                  <a:cubicBezTo>
                    <a:pt x="137" y="172"/>
                    <a:pt x="138" y="173"/>
                    <a:pt x="137" y="173"/>
                  </a:cubicBezTo>
                  <a:cubicBezTo>
                    <a:pt x="134" y="171"/>
                    <a:pt x="122" y="171"/>
                    <a:pt x="115" y="169"/>
                  </a:cubicBezTo>
                  <a:cubicBezTo>
                    <a:pt x="114" y="169"/>
                    <a:pt x="114" y="172"/>
                    <a:pt x="113" y="171"/>
                  </a:cubicBezTo>
                  <a:cubicBezTo>
                    <a:pt x="112" y="171"/>
                    <a:pt x="112" y="170"/>
                    <a:pt x="112" y="168"/>
                  </a:cubicBezTo>
                  <a:cubicBezTo>
                    <a:pt x="111" y="170"/>
                    <a:pt x="109" y="171"/>
                    <a:pt x="109" y="171"/>
                  </a:cubicBezTo>
                  <a:cubicBezTo>
                    <a:pt x="102" y="171"/>
                    <a:pt x="94" y="173"/>
                    <a:pt x="86" y="170"/>
                  </a:cubicBezTo>
                  <a:cubicBezTo>
                    <a:pt x="81" y="165"/>
                    <a:pt x="75" y="160"/>
                    <a:pt x="68" y="157"/>
                  </a:cubicBezTo>
                  <a:cubicBezTo>
                    <a:pt x="69" y="144"/>
                    <a:pt x="69" y="131"/>
                    <a:pt x="70" y="117"/>
                  </a:cubicBezTo>
                  <a:cubicBezTo>
                    <a:pt x="65" y="128"/>
                    <a:pt x="60" y="139"/>
                    <a:pt x="55" y="150"/>
                  </a:cubicBezTo>
                  <a:cubicBezTo>
                    <a:pt x="53" y="155"/>
                    <a:pt x="51" y="162"/>
                    <a:pt x="48" y="167"/>
                  </a:cubicBezTo>
                  <a:cubicBezTo>
                    <a:pt x="46" y="169"/>
                    <a:pt x="45" y="167"/>
                    <a:pt x="43" y="169"/>
                  </a:cubicBezTo>
                  <a:cubicBezTo>
                    <a:pt x="38" y="167"/>
                    <a:pt x="31" y="166"/>
                    <a:pt x="28" y="161"/>
                  </a:cubicBezTo>
                  <a:cubicBezTo>
                    <a:pt x="19" y="157"/>
                    <a:pt x="9" y="153"/>
                    <a:pt x="0" y="150"/>
                  </a:cubicBezTo>
                  <a:cubicBezTo>
                    <a:pt x="0" y="149"/>
                    <a:pt x="1" y="147"/>
                    <a:pt x="0" y="147"/>
                  </a:cubicBezTo>
                  <a:cubicBezTo>
                    <a:pt x="7" y="132"/>
                    <a:pt x="15" y="118"/>
                    <a:pt x="22" y="104"/>
                  </a:cubicBezTo>
                  <a:cubicBezTo>
                    <a:pt x="22" y="98"/>
                    <a:pt x="26" y="94"/>
                    <a:pt x="28" y="89"/>
                  </a:cubicBezTo>
                  <a:cubicBezTo>
                    <a:pt x="32" y="79"/>
                    <a:pt x="37" y="72"/>
                    <a:pt x="41" y="63"/>
                  </a:cubicBezTo>
                  <a:cubicBezTo>
                    <a:pt x="43" y="59"/>
                    <a:pt x="48" y="49"/>
                    <a:pt x="52" y="47"/>
                  </a:cubicBezTo>
                  <a:cubicBezTo>
                    <a:pt x="54" y="45"/>
                    <a:pt x="59" y="44"/>
                    <a:pt x="62" y="44"/>
                  </a:cubicBezTo>
                  <a:cubicBezTo>
                    <a:pt x="64" y="43"/>
                    <a:pt x="66" y="43"/>
                    <a:pt x="68" y="42"/>
                  </a:cubicBezTo>
                  <a:cubicBezTo>
                    <a:pt x="72" y="41"/>
                    <a:pt x="76" y="42"/>
                    <a:pt x="79" y="39"/>
                  </a:cubicBezTo>
                  <a:close/>
                  <a:moveTo>
                    <a:pt x="246" y="177"/>
                  </a:moveTo>
                  <a:cubicBezTo>
                    <a:pt x="252" y="177"/>
                    <a:pt x="262" y="175"/>
                    <a:pt x="264" y="171"/>
                  </a:cubicBezTo>
                  <a:cubicBezTo>
                    <a:pt x="264" y="169"/>
                    <a:pt x="264" y="164"/>
                    <a:pt x="264" y="161"/>
                  </a:cubicBezTo>
                  <a:cubicBezTo>
                    <a:pt x="264" y="153"/>
                    <a:pt x="264" y="141"/>
                    <a:pt x="264" y="132"/>
                  </a:cubicBezTo>
                  <a:cubicBezTo>
                    <a:pt x="264" y="127"/>
                    <a:pt x="263" y="121"/>
                    <a:pt x="263" y="115"/>
                  </a:cubicBezTo>
                  <a:cubicBezTo>
                    <a:pt x="263" y="103"/>
                    <a:pt x="262" y="92"/>
                    <a:pt x="262" y="80"/>
                  </a:cubicBezTo>
                  <a:cubicBezTo>
                    <a:pt x="263" y="53"/>
                    <a:pt x="264" y="32"/>
                    <a:pt x="262" y="10"/>
                  </a:cubicBezTo>
                  <a:cubicBezTo>
                    <a:pt x="261" y="10"/>
                    <a:pt x="261" y="8"/>
                    <a:pt x="261" y="8"/>
                  </a:cubicBezTo>
                  <a:cubicBezTo>
                    <a:pt x="257" y="5"/>
                    <a:pt x="253" y="5"/>
                    <a:pt x="249" y="5"/>
                  </a:cubicBezTo>
                  <a:cubicBezTo>
                    <a:pt x="246" y="4"/>
                    <a:pt x="243" y="4"/>
                    <a:pt x="241" y="4"/>
                  </a:cubicBezTo>
                  <a:cubicBezTo>
                    <a:pt x="237" y="5"/>
                    <a:pt x="230" y="6"/>
                    <a:pt x="229" y="10"/>
                  </a:cubicBezTo>
                  <a:cubicBezTo>
                    <a:pt x="227" y="15"/>
                    <a:pt x="229" y="27"/>
                    <a:pt x="229" y="32"/>
                  </a:cubicBezTo>
                  <a:cubicBezTo>
                    <a:pt x="229" y="38"/>
                    <a:pt x="229" y="45"/>
                    <a:pt x="230" y="52"/>
                  </a:cubicBezTo>
                  <a:cubicBezTo>
                    <a:pt x="231" y="60"/>
                    <a:pt x="233" y="69"/>
                    <a:pt x="233" y="79"/>
                  </a:cubicBezTo>
                  <a:cubicBezTo>
                    <a:pt x="233" y="94"/>
                    <a:pt x="234" y="112"/>
                    <a:pt x="233" y="128"/>
                  </a:cubicBezTo>
                  <a:cubicBezTo>
                    <a:pt x="232" y="131"/>
                    <a:pt x="233" y="133"/>
                    <a:pt x="233" y="137"/>
                  </a:cubicBezTo>
                  <a:cubicBezTo>
                    <a:pt x="233" y="149"/>
                    <a:pt x="232" y="161"/>
                    <a:pt x="231" y="173"/>
                  </a:cubicBezTo>
                  <a:cubicBezTo>
                    <a:pt x="235" y="175"/>
                    <a:pt x="240" y="177"/>
                    <a:pt x="246" y="177"/>
                  </a:cubicBezTo>
                  <a:close/>
                  <a:moveTo>
                    <a:pt x="208" y="19"/>
                  </a:moveTo>
                  <a:cubicBezTo>
                    <a:pt x="208" y="28"/>
                    <a:pt x="208" y="39"/>
                    <a:pt x="208" y="45"/>
                  </a:cubicBezTo>
                  <a:cubicBezTo>
                    <a:pt x="212" y="46"/>
                    <a:pt x="218" y="47"/>
                    <a:pt x="222" y="48"/>
                  </a:cubicBezTo>
                  <a:cubicBezTo>
                    <a:pt x="222" y="49"/>
                    <a:pt x="223" y="49"/>
                    <a:pt x="224" y="50"/>
                  </a:cubicBezTo>
                  <a:cubicBezTo>
                    <a:pt x="225" y="55"/>
                    <a:pt x="224" y="62"/>
                    <a:pt x="224" y="68"/>
                  </a:cubicBezTo>
                  <a:cubicBezTo>
                    <a:pt x="224" y="85"/>
                    <a:pt x="226" y="104"/>
                    <a:pt x="225" y="123"/>
                  </a:cubicBezTo>
                  <a:cubicBezTo>
                    <a:pt x="225" y="137"/>
                    <a:pt x="225" y="151"/>
                    <a:pt x="224" y="168"/>
                  </a:cubicBezTo>
                  <a:cubicBezTo>
                    <a:pt x="226" y="169"/>
                    <a:pt x="226" y="170"/>
                    <a:pt x="229" y="171"/>
                  </a:cubicBezTo>
                  <a:cubicBezTo>
                    <a:pt x="231" y="152"/>
                    <a:pt x="230" y="134"/>
                    <a:pt x="230" y="111"/>
                  </a:cubicBezTo>
                  <a:cubicBezTo>
                    <a:pt x="230" y="108"/>
                    <a:pt x="231" y="105"/>
                    <a:pt x="231" y="102"/>
                  </a:cubicBezTo>
                  <a:cubicBezTo>
                    <a:pt x="231" y="94"/>
                    <a:pt x="231" y="85"/>
                    <a:pt x="231" y="77"/>
                  </a:cubicBezTo>
                  <a:cubicBezTo>
                    <a:pt x="230" y="68"/>
                    <a:pt x="228" y="58"/>
                    <a:pt x="228" y="48"/>
                  </a:cubicBezTo>
                  <a:cubicBezTo>
                    <a:pt x="227" y="38"/>
                    <a:pt x="227" y="29"/>
                    <a:pt x="226" y="19"/>
                  </a:cubicBezTo>
                  <a:cubicBezTo>
                    <a:pt x="226" y="16"/>
                    <a:pt x="227" y="14"/>
                    <a:pt x="225" y="11"/>
                  </a:cubicBezTo>
                  <a:cubicBezTo>
                    <a:pt x="219" y="14"/>
                    <a:pt x="214" y="16"/>
                    <a:pt x="208" y="19"/>
                  </a:cubicBezTo>
                  <a:close/>
                  <a:moveTo>
                    <a:pt x="123" y="38"/>
                  </a:moveTo>
                  <a:cubicBezTo>
                    <a:pt x="128" y="39"/>
                    <a:pt x="132" y="40"/>
                    <a:pt x="137" y="40"/>
                  </a:cubicBezTo>
                  <a:cubicBezTo>
                    <a:pt x="140" y="40"/>
                    <a:pt x="145" y="39"/>
                    <a:pt x="146" y="39"/>
                  </a:cubicBezTo>
                  <a:cubicBezTo>
                    <a:pt x="147" y="39"/>
                    <a:pt x="149" y="38"/>
                    <a:pt x="150" y="37"/>
                  </a:cubicBezTo>
                  <a:cubicBezTo>
                    <a:pt x="150" y="32"/>
                    <a:pt x="150" y="27"/>
                    <a:pt x="149" y="23"/>
                  </a:cubicBezTo>
                  <a:cubicBezTo>
                    <a:pt x="145" y="22"/>
                    <a:pt x="140" y="20"/>
                    <a:pt x="134" y="20"/>
                  </a:cubicBezTo>
                  <a:cubicBezTo>
                    <a:pt x="128" y="20"/>
                    <a:pt x="117" y="20"/>
                    <a:pt x="115" y="23"/>
                  </a:cubicBezTo>
                  <a:cubicBezTo>
                    <a:pt x="113" y="25"/>
                    <a:pt x="114" y="28"/>
                    <a:pt x="114" y="31"/>
                  </a:cubicBezTo>
                  <a:cubicBezTo>
                    <a:pt x="114" y="34"/>
                    <a:pt x="113" y="36"/>
                    <a:pt x="114" y="38"/>
                  </a:cubicBezTo>
                  <a:cubicBezTo>
                    <a:pt x="116" y="35"/>
                    <a:pt x="120" y="38"/>
                    <a:pt x="123" y="38"/>
                  </a:cubicBezTo>
                  <a:close/>
                  <a:moveTo>
                    <a:pt x="86" y="34"/>
                  </a:moveTo>
                  <a:cubicBezTo>
                    <a:pt x="86" y="36"/>
                    <a:pt x="85" y="39"/>
                    <a:pt x="85" y="41"/>
                  </a:cubicBezTo>
                  <a:cubicBezTo>
                    <a:pt x="90" y="42"/>
                    <a:pt x="94" y="46"/>
                    <a:pt x="98" y="49"/>
                  </a:cubicBezTo>
                  <a:cubicBezTo>
                    <a:pt x="99" y="52"/>
                    <a:pt x="96" y="57"/>
                    <a:pt x="95" y="61"/>
                  </a:cubicBezTo>
                  <a:cubicBezTo>
                    <a:pt x="101" y="60"/>
                    <a:pt x="105" y="61"/>
                    <a:pt x="109" y="63"/>
                  </a:cubicBezTo>
                  <a:cubicBezTo>
                    <a:pt x="109" y="66"/>
                    <a:pt x="108" y="69"/>
                    <a:pt x="110" y="71"/>
                  </a:cubicBezTo>
                  <a:cubicBezTo>
                    <a:pt x="111" y="87"/>
                    <a:pt x="112" y="105"/>
                    <a:pt x="111" y="121"/>
                  </a:cubicBezTo>
                  <a:cubicBezTo>
                    <a:pt x="111" y="124"/>
                    <a:pt x="110" y="126"/>
                    <a:pt x="110" y="129"/>
                  </a:cubicBezTo>
                  <a:cubicBezTo>
                    <a:pt x="110" y="138"/>
                    <a:pt x="111" y="148"/>
                    <a:pt x="111" y="157"/>
                  </a:cubicBezTo>
                  <a:cubicBezTo>
                    <a:pt x="110" y="160"/>
                    <a:pt x="109" y="163"/>
                    <a:pt x="112" y="165"/>
                  </a:cubicBezTo>
                  <a:cubicBezTo>
                    <a:pt x="111" y="163"/>
                    <a:pt x="113" y="157"/>
                    <a:pt x="111" y="154"/>
                  </a:cubicBezTo>
                  <a:cubicBezTo>
                    <a:pt x="111" y="153"/>
                    <a:pt x="112" y="154"/>
                    <a:pt x="112" y="153"/>
                  </a:cubicBezTo>
                  <a:cubicBezTo>
                    <a:pt x="112" y="139"/>
                    <a:pt x="112" y="122"/>
                    <a:pt x="112" y="108"/>
                  </a:cubicBezTo>
                  <a:cubicBezTo>
                    <a:pt x="113" y="97"/>
                    <a:pt x="112" y="85"/>
                    <a:pt x="112" y="75"/>
                  </a:cubicBezTo>
                  <a:cubicBezTo>
                    <a:pt x="112" y="66"/>
                    <a:pt x="112" y="56"/>
                    <a:pt x="112" y="48"/>
                  </a:cubicBezTo>
                  <a:cubicBezTo>
                    <a:pt x="112" y="40"/>
                    <a:pt x="112" y="32"/>
                    <a:pt x="111" y="24"/>
                  </a:cubicBezTo>
                  <a:cubicBezTo>
                    <a:pt x="111" y="24"/>
                    <a:pt x="111" y="24"/>
                    <a:pt x="111" y="24"/>
                  </a:cubicBezTo>
                  <a:cubicBezTo>
                    <a:pt x="105" y="28"/>
                    <a:pt x="93" y="31"/>
                    <a:pt x="86" y="34"/>
                  </a:cubicBezTo>
                  <a:close/>
                  <a:moveTo>
                    <a:pt x="179" y="170"/>
                  </a:moveTo>
                  <a:cubicBezTo>
                    <a:pt x="186" y="171"/>
                    <a:pt x="192" y="169"/>
                    <a:pt x="194" y="165"/>
                  </a:cubicBezTo>
                  <a:cubicBezTo>
                    <a:pt x="195" y="157"/>
                    <a:pt x="194" y="147"/>
                    <a:pt x="194" y="139"/>
                  </a:cubicBezTo>
                  <a:cubicBezTo>
                    <a:pt x="194" y="120"/>
                    <a:pt x="194" y="103"/>
                    <a:pt x="195" y="87"/>
                  </a:cubicBezTo>
                  <a:cubicBezTo>
                    <a:pt x="196" y="79"/>
                    <a:pt x="195" y="70"/>
                    <a:pt x="195" y="61"/>
                  </a:cubicBezTo>
                  <a:cubicBezTo>
                    <a:pt x="195" y="60"/>
                    <a:pt x="195" y="58"/>
                    <a:pt x="195" y="57"/>
                  </a:cubicBezTo>
                  <a:cubicBezTo>
                    <a:pt x="195" y="55"/>
                    <a:pt x="195" y="54"/>
                    <a:pt x="195" y="52"/>
                  </a:cubicBezTo>
                  <a:cubicBezTo>
                    <a:pt x="195" y="48"/>
                    <a:pt x="197" y="39"/>
                    <a:pt x="194" y="35"/>
                  </a:cubicBezTo>
                  <a:cubicBezTo>
                    <a:pt x="193" y="33"/>
                    <a:pt x="188" y="31"/>
                    <a:pt x="185" y="31"/>
                  </a:cubicBezTo>
                  <a:cubicBezTo>
                    <a:pt x="180" y="30"/>
                    <a:pt x="176" y="31"/>
                    <a:pt x="171" y="30"/>
                  </a:cubicBezTo>
                  <a:cubicBezTo>
                    <a:pt x="166" y="29"/>
                    <a:pt x="161" y="28"/>
                    <a:pt x="158" y="29"/>
                  </a:cubicBezTo>
                  <a:cubicBezTo>
                    <a:pt x="157" y="29"/>
                    <a:pt x="154" y="30"/>
                    <a:pt x="154" y="32"/>
                  </a:cubicBezTo>
                  <a:cubicBezTo>
                    <a:pt x="153" y="32"/>
                    <a:pt x="154" y="33"/>
                    <a:pt x="154" y="34"/>
                  </a:cubicBezTo>
                  <a:cubicBezTo>
                    <a:pt x="154" y="36"/>
                    <a:pt x="154" y="40"/>
                    <a:pt x="154" y="43"/>
                  </a:cubicBezTo>
                  <a:cubicBezTo>
                    <a:pt x="154" y="44"/>
                    <a:pt x="153" y="45"/>
                    <a:pt x="153" y="46"/>
                  </a:cubicBezTo>
                  <a:cubicBezTo>
                    <a:pt x="153" y="50"/>
                    <a:pt x="153" y="54"/>
                    <a:pt x="153" y="57"/>
                  </a:cubicBezTo>
                  <a:cubicBezTo>
                    <a:pt x="153" y="66"/>
                    <a:pt x="155" y="77"/>
                    <a:pt x="155" y="88"/>
                  </a:cubicBezTo>
                  <a:cubicBezTo>
                    <a:pt x="155" y="93"/>
                    <a:pt x="155" y="98"/>
                    <a:pt x="155" y="103"/>
                  </a:cubicBezTo>
                  <a:cubicBezTo>
                    <a:pt x="155" y="108"/>
                    <a:pt x="156" y="113"/>
                    <a:pt x="156" y="118"/>
                  </a:cubicBezTo>
                  <a:cubicBezTo>
                    <a:pt x="156" y="126"/>
                    <a:pt x="156" y="134"/>
                    <a:pt x="156" y="142"/>
                  </a:cubicBezTo>
                  <a:cubicBezTo>
                    <a:pt x="155" y="150"/>
                    <a:pt x="154" y="159"/>
                    <a:pt x="156" y="167"/>
                  </a:cubicBezTo>
                  <a:cubicBezTo>
                    <a:pt x="162" y="167"/>
                    <a:pt x="171" y="169"/>
                    <a:pt x="179" y="170"/>
                  </a:cubicBezTo>
                  <a:close/>
                  <a:moveTo>
                    <a:pt x="114" y="47"/>
                  </a:moveTo>
                  <a:cubicBezTo>
                    <a:pt x="118" y="47"/>
                    <a:pt x="122" y="50"/>
                    <a:pt x="127" y="51"/>
                  </a:cubicBezTo>
                  <a:cubicBezTo>
                    <a:pt x="133" y="52"/>
                    <a:pt x="146" y="53"/>
                    <a:pt x="151" y="49"/>
                  </a:cubicBezTo>
                  <a:cubicBezTo>
                    <a:pt x="150" y="45"/>
                    <a:pt x="150" y="44"/>
                    <a:pt x="151" y="40"/>
                  </a:cubicBezTo>
                  <a:cubicBezTo>
                    <a:pt x="140" y="44"/>
                    <a:pt x="126" y="42"/>
                    <a:pt x="114" y="39"/>
                  </a:cubicBezTo>
                  <a:cubicBezTo>
                    <a:pt x="113" y="42"/>
                    <a:pt x="114" y="44"/>
                    <a:pt x="114" y="47"/>
                  </a:cubicBezTo>
                  <a:close/>
                  <a:moveTo>
                    <a:pt x="94" y="49"/>
                  </a:moveTo>
                  <a:cubicBezTo>
                    <a:pt x="90" y="47"/>
                    <a:pt x="86" y="43"/>
                    <a:pt x="80" y="43"/>
                  </a:cubicBezTo>
                  <a:cubicBezTo>
                    <a:pt x="79" y="44"/>
                    <a:pt x="77" y="45"/>
                    <a:pt x="77" y="47"/>
                  </a:cubicBezTo>
                  <a:cubicBezTo>
                    <a:pt x="84" y="47"/>
                    <a:pt x="88" y="52"/>
                    <a:pt x="94" y="55"/>
                  </a:cubicBezTo>
                  <a:cubicBezTo>
                    <a:pt x="95" y="52"/>
                    <a:pt x="96" y="51"/>
                    <a:pt x="94" y="49"/>
                  </a:cubicBezTo>
                  <a:close/>
                  <a:moveTo>
                    <a:pt x="52" y="50"/>
                  </a:moveTo>
                  <a:cubicBezTo>
                    <a:pt x="43" y="64"/>
                    <a:pt x="36" y="80"/>
                    <a:pt x="28" y="95"/>
                  </a:cubicBezTo>
                  <a:cubicBezTo>
                    <a:pt x="28" y="96"/>
                    <a:pt x="27" y="97"/>
                    <a:pt x="26" y="98"/>
                  </a:cubicBezTo>
                  <a:cubicBezTo>
                    <a:pt x="25" y="100"/>
                    <a:pt x="25" y="103"/>
                    <a:pt x="24" y="105"/>
                  </a:cubicBezTo>
                  <a:cubicBezTo>
                    <a:pt x="21" y="113"/>
                    <a:pt x="15" y="121"/>
                    <a:pt x="12" y="130"/>
                  </a:cubicBezTo>
                  <a:cubicBezTo>
                    <a:pt x="8" y="135"/>
                    <a:pt x="6" y="141"/>
                    <a:pt x="4" y="147"/>
                  </a:cubicBezTo>
                  <a:cubicBezTo>
                    <a:pt x="6" y="150"/>
                    <a:pt x="11" y="151"/>
                    <a:pt x="13" y="152"/>
                  </a:cubicBezTo>
                  <a:cubicBezTo>
                    <a:pt x="14" y="153"/>
                    <a:pt x="15" y="153"/>
                    <a:pt x="15" y="153"/>
                  </a:cubicBezTo>
                  <a:cubicBezTo>
                    <a:pt x="20" y="155"/>
                    <a:pt x="24" y="156"/>
                    <a:pt x="27" y="156"/>
                  </a:cubicBezTo>
                  <a:cubicBezTo>
                    <a:pt x="28" y="155"/>
                    <a:pt x="28" y="154"/>
                    <a:pt x="28" y="152"/>
                  </a:cubicBezTo>
                  <a:cubicBezTo>
                    <a:pt x="28" y="151"/>
                    <a:pt x="29" y="152"/>
                    <a:pt x="30" y="151"/>
                  </a:cubicBezTo>
                  <a:cubicBezTo>
                    <a:pt x="37" y="135"/>
                    <a:pt x="45" y="119"/>
                    <a:pt x="51" y="102"/>
                  </a:cubicBezTo>
                  <a:cubicBezTo>
                    <a:pt x="58" y="85"/>
                    <a:pt x="65" y="65"/>
                    <a:pt x="74" y="50"/>
                  </a:cubicBezTo>
                  <a:cubicBezTo>
                    <a:pt x="73" y="49"/>
                    <a:pt x="72" y="49"/>
                    <a:pt x="72" y="48"/>
                  </a:cubicBezTo>
                  <a:cubicBezTo>
                    <a:pt x="74" y="47"/>
                    <a:pt x="75" y="47"/>
                    <a:pt x="75" y="45"/>
                  </a:cubicBezTo>
                  <a:cubicBezTo>
                    <a:pt x="69" y="44"/>
                    <a:pt x="58" y="46"/>
                    <a:pt x="52" y="50"/>
                  </a:cubicBezTo>
                  <a:close/>
                  <a:moveTo>
                    <a:pt x="222" y="152"/>
                  </a:moveTo>
                  <a:cubicBezTo>
                    <a:pt x="223" y="137"/>
                    <a:pt x="223" y="119"/>
                    <a:pt x="223" y="105"/>
                  </a:cubicBezTo>
                  <a:cubicBezTo>
                    <a:pt x="223" y="100"/>
                    <a:pt x="222" y="96"/>
                    <a:pt x="222" y="93"/>
                  </a:cubicBezTo>
                  <a:cubicBezTo>
                    <a:pt x="222" y="91"/>
                    <a:pt x="222" y="90"/>
                    <a:pt x="222" y="88"/>
                  </a:cubicBezTo>
                  <a:cubicBezTo>
                    <a:pt x="222" y="82"/>
                    <a:pt x="222" y="76"/>
                    <a:pt x="222" y="70"/>
                  </a:cubicBezTo>
                  <a:cubicBezTo>
                    <a:pt x="222" y="65"/>
                    <a:pt x="223" y="53"/>
                    <a:pt x="221" y="51"/>
                  </a:cubicBezTo>
                  <a:cubicBezTo>
                    <a:pt x="220" y="50"/>
                    <a:pt x="211" y="48"/>
                    <a:pt x="208" y="48"/>
                  </a:cubicBezTo>
                  <a:cubicBezTo>
                    <a:pt x="208" y="48"/>
                    <a:pt x="206" y="48"/>
                    <a:pt x="205" y="49"/>
                  </a:cubicBezTo>
                  <a:cubicBezTo>
                    <a:pt x="206" y="53"/>
                    <a:pt x="205" y="58"/>
                    <a:pt x="205" y="63"/>
                  </a:cubicBezTo>
                  <a:cubicBezTo>
                    <a:pt x="205" y="68"/>
                    <a:pt x="205" y="73"/>
                    <a:pt x="205" y="77"/>
                  </a:cubicBezTo>
                  <a:cubicBezTo>
                    <a:pt x="205" y="87"/>
                    <a:pt x="206" y="97"/>
                    <a:pt x="206" y="107"/>
                  </a:cubicBezTo>
                  <a:cubicBezTo>
                    <a:pt x="207" y="128"/>
                    <a:pt x="206" y="149"/>
                    <a:pt x="205" y="169"/>
                  </a:cubicBezTo>
                  <a:cubicBezTo>
                    <a:pt x="209" y="174"/>
                    <a:pt x="217" y="172"/>
                    <a:pt x="221" y="170"/>
                  </a:cubicBezTo>
                  <a:cubicBezTo>
                    <a:pt x="223" y="164"/>
                    <a:pt x="222" y="158"/>
                    <a:pt x="222" y="152"/>
                  </a:cubicBezTo>
                  <a:close/>
                  <a:moveTo>
                    <a:pt x="68" y="115"/>
                  </a:moveTo>
                  <a:cubicBezTo>
                    <a:pt x="68" y="114"/>
                    <a:pt x="69" y="113"/>
                    <a:pt x="70" y="111"/>
                  </a:cubicBezTo>
                  <a:cubicBezTo>
                    <a:pt x="69" y="112"/>
                    <a:pt x="68" y="112"/>
                    <a:pt x="67" y="111"/>
                  </a:cubicBezTo>
                  <a:cubicBezTo>
                    <a:pt x="67" y="107"/>
                    <a:pt x="62" y="108"/>
                    <a:pt x="60" y="105"/>
                  </a:cubicBezTo>
                  <a:cubicBezTo>
                    <a:pt x="60" y="105"/>
                    <a:pt x="60" y="103"/>
                    <a:pt x="62" y="103"/>
                  </a:cubicBezTo>
                  <a:cubicBezTo>
                    <a:pt x="63" y="97"/>
                    <a:pt x="68" y="93"/>
                    <a:pt x="69" y="85"/>
                  </a:cubicBezTo>
                  <a:cubicBezTo>
                    <a:pt x="72" y="82"/>
                    <a:pt x="76" y="87"/>
                    <a:pt x="79" y="88"/>
                  </a:cubicBezTo>
                  <a:cubicBezTo>
                    <a:pt x="80" y="87"/>
                    <a:pt x="81" y="86"/>
                    <a:pt x="81" y="85"/>
                  </a:cubicBezTo>
                  <a:cubicBezTo>
                    <a:pt x="78" y="82"/>
                    <a:pt x="75" y="83"/>
                    <a:pt x="72" y="81"/>
                  </a:cubicBezTo>
                  <a:cubicBezTo>
                    <a:pt x="71" y="76"/>
                    <a:pt x="76" y="76"/>
                    <a:pt x="76" y="71"/>
                  </a:cubicBezTo>
                  <a:cubicBezTo>
                    <a:pt x="78" y="69"/>
                    <a:pt x="79" y="66"/>
                    <a:pt x="80" y="63"/>
                  </a:cubicBezTo>
                  <a:cubicBezTo>
                    <a:pt x="81" y="61"/>
                    <a:pt x="81" y="57"/>
                    <a:pt x="82" y="59"/>
                  </a:cubicBezTo>
                  <a:cubicBezTo>
                    <a:pt x="82" y="58"/>
                    <a:pt x="81" y="58"/>
                    <a:pt x="82" y="58"/>
                  </a:cubicBezTo>
                  <a:cubicBezTo>
                    <a:pt x="86" y="56"/>
                    <a:pt x="89" y="59"/>
                    <a:pt x="92" y="61"/>
                  </a:cubicBezTo>
                  <a:cubicBezTo>
                    <a:pt x="92" y="60"/>
                    <a:pt x="93" y="59"/>
                    <a:pt x="93" y="58"/>
                  </a:cubicBezTo>
                  <a:cubicBezTo>
                    <a:pt x="89" y="53"/>
                    <a:pt x="83" y="50"/>
                    <a:pt x="76" y="49"/>
                  </a:cubicBezTo>
                  <a:cubicBezTo>
                    <a:pt x="76" y="51"/>
                    <a:pt x="74" y="52"/>
                    <a:pt x="75" y="53"/>
                  </a:cubicBezTo>
                  <a:cubicBezTo>
                    <a:pt x="77" y="54"/>
                    <a:pt x="82" y="57"/>
                    <a:pt x="78" y="60"/>
                  </a:cubicBezTo>
                  <a:cubicBezTo>
                    <a:pt x="78" y="61"/>
                    <a:pt x="77" y="62"/>
                    <a:pt x="77" y="63"/>
                  </a:cubicBezTo>
                  <a:cubicBezTo>
                    <a:pt x="75" y="67"/>
                    <a:pt x="73" y="71"/>
                    <a:pt x="72" y="74"/>
                  </a:cubicBezTo>
                  <a:cubicBezTo>
                    <a:pt x="71" y="76"/>
                    <a:pt x="71" y="79"/>
                    <a:pt x="69" y="80"/>
                  </a:cubicBezTo>
                  <a:cubicBezTo>
                    <a:pt x="68" y="79"/>
                    <a:pt x="67" y="78"/>
                    <a:pt x="66" y="77"/>
                  </a:cubicBezTo>
                  <a:cubicBezTo>
                    <a:pt x="65" y="78"/>
                    <a:pt x="64" y="78"/>
                    <a:pt x="63" y="78"/>
                  </a:cubicBezTo>
                  <a:cubicBezTo>
                    <a:pt x="62" y="79"/>
                    <a:pt x="62" y="80"/>
                    <a:pt x="62" y="82"/>
                  </a:cubicBezTo>
                  <a:cubicBezTo>
                    <a:pt x="63" y="83"/>
                    <a:pt x="66" y="84"/>
                    <a:pt x="66" y="86"/>
                  </a:cubicBezTo>
                  <a:cubicBezTo>
                    <a:pt x="66" y="87"/>
                    <a:pt x="64" y="88"/>
                    <a:pt x="63" y="90"/>
                  </a:cubicBezTo>
                  <a:cubicBezTo>
                    <a:pt x="63" y="91"/>
                    <a:pt x="63" y="92"/>
                    <a:pt x="63" y="93"/>
                  </a:cubicBezTo>
                  <a:cubicBezTo>
                    <a:pt x="61" y="97"/>
                    <a:pt x="59" y="102"/>
                    <a:pt x="58" y="105"/>
                  </a:cubicBezTo>
                  <a:cubicBezTo>
                    <a:pt x="57" y="105"/>
                    <a:pt x="57" y="105"/>
                    <a:pt x="56" y="105"/>
                  </a:cubicBezTo>
                  <a:cubicBezTo>
                    <a:pt x="55" y="105"/>
                    <a:pt x="55" y="104"/>
                    <a:pt x="53" y="103"/>
                  </a:cubicBezTo>
                  <a:cubicBezTo>
                    <a:pt x="52" y="105"/>
                    <a:pt x="52" y="107"/>
                    <a:pt x="51" y="108"/>
                  </a:cubicBezTo>
                  <a:cubicBezTo>
                    <a:pt x="53" y="109"/>
                    <a:pt x="55" y="110"/>
                    <a:pt x="55" y="112"/>
                  </a:cubicBezTo>
                  <a:cubicBezTo>
                    <a:pt x="51" y="117"/>
                    <a:pt x="48" y="125"/>
                    <a:pt x="48" y="131"/>
                  </a:cubicBezTo>
                  <a:cubicBezTo>
                    <a:pt x="47" y="132"/>
                    <a:pt x="46" y="132"/>
                    <a:pt x="45" y="133"/>
                  </a:cubicBezTo>
                  <a:cubicBezTo>
                    <a:pt x="44" y="132"/>
                    <a:pt x="43" y="130"/>
                    <a:pt x="42" y="130"/>
                  </a:cubicBezTo>
                  <a:cubicBezTo>
                    <a:pt x="41" y="133"/>
                    <a:pt x="39" y="135"/>
                    <a:pt x="39" y="138"/>
                  </a:cubicBezTo>
                  <a:cubicBezTo>
                    <a:pt x="45" y="136"/>
                    <a:pt x="50" y="141"/>
                    <a:pt x="55" y="143"/>
                  </a:cubicBezTo>
                  <a:cubicBezTo>
                    <a:pt x="56" y="142"/>
                    <a:pt x="57" y="141"/>
                    <a:pt x="57" y="140"/>
                  </a:cubicBezTo>
                  <a:cubicBezTo>
                    <a:pt x="55" y="137"/>
                    <a:pt x="52" y="135"/>
                    <a:pt x="49" y="134"/>
                  </a:cubicBezTo>
                  <a:cubicBezTo>
                    <a:pt x="49" y="134"/>
                    <a:pt x="49" y="133"/>
                    <a:pt x="49" y="133"/>
                  </a:cubicBezTo>
                  <a:cubicBezTo>
                    <a:pt x="49" y="132"/>
                    <a:pt x="49" y="131"/>
                    <a:pt x="50" y="131"/>
                  </a:cubicBezTo>
                  <a:cubicBezTo>
                    <a:pt x="50" y="130"/>
                    <a:pt x="50" y="130"/>
                    <a:pt x="50" y="129"/>
                  </a:cubicBezTo>
                  <a:cubicBezTo>
                    <a:pt x="54" y="126"/>
                    <a:pt x="54" y="120"/>
                    <a:pt x="58" y="117"/>
                  </a:cubicBezTo>
                  <a:cubicBezTo>
                    <a:pt x="58" y="114"/>
                    <a:pt x="58" y="112"/>
                    <a:pt x="60" y="111"/>
                  </a:cubicBezTo>
                  <a:cubicBezTo>
                    <a:pt x="63" y="112"/>
                    <a:pt x="65" y="114"/>
                    <a:pt x="68" y="115"/>
                  </a:cubicBezTo>
                  <a:close/>
                  <a:moveTo>
                    <a:pt x="140" y="54"/>
                  </a:moveTo>
                  <a:cubicBezTo>
                    <a:pt x="131" y="55"/>
                    <a:pt x="122" y="52"/>
                    <a:pt x="114" y="50"/>
                  </a:cubicBezTo>
                  <a:cubicBezTo>
                    <a:pt x="114" y="50"/>
                    <a:pt x="114" y="51"/>
                    <a:pt x="114" y="51"/>
                  </a:cubicBezTo>
                  <a:cubicBezTo>
                    <a:pt x="115" y="82"/>
                    <a:pt x="113" y="115"/>
                    <a:pt x="114" y="142"/>
                  </a:cubicBezTo>
                  <a:cubicBezTo>
                    <a:pt x="115" y="141"/>
                    <a:pt x="117" y="142"/>
                    <a:pt x="117" y="142"/>
                  </a:cubicBezTo>
                  <a:cubicBezTo>
                    <a:pt x="119" y="141"/>
                    <a:pt x="119" y="142"/>
                    <a:pt x="121" y="143"/>
                  </a:cubicBezTo>
                  <a:cubicBezTo>
                    <a:pt x="122" y="143"/>
                    <a:pt x="123" y="142"/>
                    <a:pt x="124" y="143"/>
                  </a:cubicBezTo>
                  <a:cubicBezTo>
                    <a:pt x="125" y="143"/>
                    <a:pt x="126" y="143"/>
                    <a:pt x="126" y="143"/>
                  </a:cubicBezTo>
                  <a:cubicBezTo>
                    <a:pt x="135" y="145"/>
                    <a:pt x="145" y="144"/>
                    <a:pt x="153" y="143"/>
                  </a:cubicBezTo>
                  <a:cubicBezTo>
                    <a:pt x="153" y="132"/>
                    <a:pt x="154" y="121"/>
                    <a:pt x="153" y="110"/>
                  </a:cubicBezTo>
                  <a:cubicBezTo>
                    <a:pt x="152" y="101"/>
                    <a:pt x="153" y="91"/>
                    <a:pt x="152" y="82"/>
                  </a:cubicBezTo>
                  <a:cubicBezTo>
                    <a:pt x="152" y="73"/>
                    <a:pt x="150" y="62"/>
                    <a:pt x="151" y="53"/>
                  </a:cubicBezTo>
                  <a:cubicBezTo>
                    <a:pt x="147" y="52"/>
                    <a:pt x="144" y="54"/>
                    <a:pt x="140" y="54"/>
                  </a:cubicBezTo>
                  <a:close/>
                  <a:moveTo>
                    <a:pt x="197" y="51"/>
                  </a:moveTo>
                  <a:cubicBezTo>
                    <a:pt x="197" y="57"/>
                    <a:pt x="198" y="59"/>
                    <a:pt x="197" y="62"/>
                  </a:cubicBezTo>
                  <a:cubicBezTo>
                    <a:pt x="198" y="70"/>
                    <a:pt x="199" y="78"/>
                    <a:pt x="198" y="86"/>
                  </a:cubicBezTo>
                  <a:cubicBezTo>
                    <a:pt x="196" y="112"/>
                    <a:pt x="197" y="141"/>
                    <a:pt x="198" y="165"/>
                  </a:cubicBezTo>
                  <a:cubicBezTo>
                    <a:pt x="199" y="166"/>
                    <a:pt x="201" y="168"/>
                    <a:pt x="202" y="167"/>
                  </a:cubicBezTo>
                  <a:cubicBezTo>
                    <a:pt x="205" y="146"/>
                    <a:pt x="204" y="126"/>
                    <a:pt x="204" y="105"/>
                  </a:cubicBezTo>
                  <a:cubicBezTo>
                    <a:pt x="204" y="98"/>
                    <a:pt x="203" y="92"/>
                    <a:pt x="202" y="85"/>
                  </a:cubicBezTo>
                  <a:cubicBezTo>
                    <a:pt x="202" y="74"/>
                    <a:pt x="203" y="62"/>
                    <a:pt x="203" y="51"/>
                  </a:cubicBezTo>
                  <a:cubicBezTo>
                    <a:pt x="200" y="51"/>
                    <a:pt x="199" y="52"/>
                    <a:pt x="198" y="51"/>
                  </a:cubicBezTo>
                  <a:cubicBezTo>
                    <a:pt x="198" y="51"/>
                    <a:pt x="197" y="51"/>
                    <a:pt x="197" y="51"/>
                  </a:cubicBezTo>
                  <a:close/>
                  <a:moveTo>
                    <a:pt x="279" y="76"/>
                  </a:moveTo>
                  <a:cubicBezTo>
                    <a:pt x="284" y="75"/>
                    <a:pt x="291" y="72"/>
                    <a:pt x="294" y="68"/>
                  </a:cubicBezTo>
                  <a:cubicBezTo>
                    <a:pt x="296" y="65"/>
                    <a:pt x="293" y="62"/>
                    <a:pt x="292" y="60"/>
                  </a:cubicBezTo>
                  <a:cubicBezTo>
                    <a:pt x="291" y="58"/>
                    <a:pt x="290" y="55"/>
                    <a:pt x="288" y="54"/>
                  </a:cubicBezTo>
                  <a:cubicBezTo>
                    <a:pt x="287" y="54"/>
                    <a:pt x="284" y="54"/>
                    <a:pt x="281" y="54"/>
                  </a:cubicBezTo>
                  <a:cubicBezTo>
                    <a:pt x="279" y="55"/>
                    <a:pt x="276" y="55"/>
                    <a:pt x="275" y="55"/>
                  </a:cubicBezTo>
                  <a:cubicBezTo>
                    <a:pt x="272" y="56"/>
                    <a:pt x="269" y="59"/>
                    <a:pt x="267" y="60"/>
                  </a:cubicBezTo>
                  <a:cubicBezTo>
                    <a:pt x="268" y="61"/>
                    <a:pt x="266" y="62"/>
                    <a:pt x="267" y="63"/>
                  </a:cubicBezTo>
                  <a:cubicBezTo>
                    <a:pt x="266" y="63"/>
                    <a:pt x="265" y="63"/>
                    <a:pt x="265" y="64"/>
                  </a:cubicBezTo>
                  <a:cubicBezTo>
                    <a:pt x="265" y="69"/>
                    <a:pt x="268" y="73"/>
                    <a:pt x="270" y="77"/>
                  </a:cubicBezTo>
                  <a:cubicBezTo>
                    <a:pt x="273" y="76"/>
                    <a:pt x="275" y="76"/>
                    <a:pt x="279" y="76"/>
                  </a:cubicBezTo>
                  <a:close/>
                  <a:moveTo>
                    <a:pt x="73" y="56"/>
                  </a:moveTo>
                  <a:cubicBezTo>
                    <a:pt x="70" y="62"/>
                    <a:pt x="67" y="68"/>
                    <a:pt x="64" y="75"/>
                  </a:cubicBezTo>
                  <a:cubicBezTo>
                    <a:pt x="66" y="74"/>
                    <a:pt x="66" y="76"/>
                    <a:pt x="68" y="76"/>
                  </a:cubicBezTo>
                  <a:cubicBezTo>
                    <a:pt x="71" y="70"/>
                    <a:pt x="74" y="63"/>
                    <a:pt x="76" y="57"/>
                  </a:cubicBezTo>
                  <a:cubicBezTo>
                    <a:pt x="76" y="56"/>
                    <a:pt x="75" y="55"/>
                    <a:pt x="73" y="56"/>
                  </a:cubicBezTo>
                  <a:close/>
                  <a:moveTo>
                    <a:pt x="85" y="61"/>
                  </a:moveTo>
                  <a:cubicBezTo>
                    <a:pt x="83" y="63"/>
                    <a:pt x="82" y="66"/>
                    <a:pt x="80" y="70"/>
                  </a:cubicBezTo>
                  <a:cubicBezTo>
                    <a:pt x="79" y="73"/>
                    <a:pt x="76" y="76"/>
                    <a:pt x="76" y="78"/>
                  </a:cubicBezTo>
                  <a:cubicBezTo>
                    <a:pt x="77" y="81"/>
                    <a:pt x="80" y="81"/>
                    <a:pt x="81" y="83"/>
                  </a:cubicBezTo>
                  <a:cubicBezTo>
                    <a:pt x="86" y="77"/>
                    <a:pt x="88" y="70"/>
                    <a:pt x="91" y="64"/>
                  </a:cubicBezTo>
                  <a:cubicBezTo>
                    <a:pt x="89" y="62"/>
                    <a:pt x="87" y="61"/>
                    <a:pt x="85" y="61"/>
                  </a:cubicBezTo>
                  <a:close/>
                  <a:moveTo>
                    <a:pt x="93" y="64"/>
                  </a:moveTo>
                  <a:cubicBezTo>
                    <a:pt x="91" y="70"/>
                    <a:pt x="86" y="77"/>
                    <a:pt x="84" y="83"/>
                  </a:cubicBezTo>
                  <a:cubicBezTo>
                    <a:pt x="83" y="89"/>
                    <a:pt x="84" y="98"/>
                    <a:pt x="85" y="105"/>
                  </a:cubicBezTo>
                  <a:cubicBezTo>
                    <a:pt x="85" y="111"/>
                    <a:pt x="84" y="117"/>
                    <a:pt x="84" y="123"/>
                  </a:cubicBezTo>
                  <a:cubicBezTo>
                    <a:pt x="85" y="135"/>
                    <a:pt x="85" y="150"/>
                    <a:pt x="85" y="163"/>
                  </a:cubicBezTo>
                  <a:cubicBezTo>
                    <a:pt x="85" y="164"/>
                    <a:pt x="87" y="165"/>
                    <a:pt x="86" y="167"/>
                  </a:cubicBezTo>
                  <a:cubicBezTo>
                    <a:pt x="93" y="170"/>
                    <a:pt x="101" y="169"/>
                    <a:pt x="107" y="167"/>
                  </a:cubicBezTo>
                  <a:cubicBezTo>
                    <a:pt x="109" y="159"/>
                    <a:pt x="108" y="152"/>
                    <a:pt x="108" y="144"/>
                  </a:cubicBezTo>
                  <a:cubicBezTo>
                    <a:pt x="108" y="132"/>
                    <a:pt x="109" y="119"/>
                    <a:pt x="109" y="105"/>
                  </a:cubicBezTo>
                  <a:cubicBezTo>
                    <a:pt x="109" y="101"/>
                    <a:pt x="109" y="96"/>
                    <a:pt x="109" y="93"/>
                  </a:cubicBezTo>
                  <a:cubicBezTo>
                    <a:pt x="109" y="92"/>
                    <a:pt x="108" y="91"/>
                    <a:pt x="108" y="90"/>
                  </a:cubicBezTo>
                  <a:cubicBezTo>
                    <a:pt x="108" y="87"/>
                    <a:pt x="109" y="84"/>
                    <a:pt x="108" y="81"/>
                  </a:cubicBezTo>
                  <a:cubicBezTo>
                    <a:pt x="108" y="75"/>
                    <a:pt x="106" y="70"/>
                    <a:pt x="106" y="64"/>
                  </a:cubicBezTo>
                  <a:cubicBezTo>
                    <a:pt x="102" y="62"/>
                    <a:pt x="97" y="62"/>
                    <a:pt x="93" y="64"/>
                  </a:cubicBezTo>
                  <a:close/>
                  <a:moveTo>
                    <a:pt x="271" y="79"/>
                  </a:moveTo>
                  <a:cubicBezTo>
                    <a:pt x="271" y="82"/>
                    <a:pt x="272" y="83"/>
                    <a:pt x="273" y="84"/>
                  </a:cubicBezTo>
                  <a:cubicBezTo>
                    <a:pt x="274" y="84"/>
                    <a:pt x="274" y="83"/>
                    <a:pt x="276" y="83"/>
                  </a:cubicBezTo>
                  <a:cubicBezTo>
                    <a:pt x="285" y="87"/>
                    <a:pt x="306" y="80"/>
                    <a:pt x="296" y="69"/>
                  </a:cubicBezTo>
                  <a:cubicBezTo>
                    <a:pt x="292" y="77"/>
                    <a:pt x="281" y="78"/>
                    <a:pt x="271" y="79"/>
                  </a:cubicBezTo>
                  <a:close/>
                  <a:moveTo>
                    <a:pt x="265" y="96"/>
                  </a:moveTo>
                  <a:cubicBezTo>
                    <a:pt x="265" y="98"/>
                    <a:pt x="265" y="100"/>
                    <a:pt x="265" y="103"/>
                  </a:cubicBezTo>
                  <a:cubicBezTo>
                    <a:pt x="265" y="107"/>
                    <a:pt x="265" y="112"/>
                    <a:pt x="265" y="118"/>
                  </a:cubicBezTo>
                  <a:cubicBezTo>
                    <a:pt x="265" y="121"/>
                    <a:pt x="265" y="125"/>
                    <a:pt x="266" y="127"/>
                  </a:cubicBezTo>
                  <a:cubicBezTo>
                    <a:pt x="266" y="128"/>
                    <a:pt x="268" y="130"/>
                    <a:pt x="269" y="132"/>
                  </a:cubicBezTo>
                  <a:cubicBezTo>
                    <a:pt x="272" y="136"/>
                    <a:pt x="274" y="141"/>
                    <a:pt x="276" y="147"/>
                  </a:cubicBezTo>
                  <a:cubicBezTo>
                    <a:pt x="278" y="151"/>
                    <a:pt x="281" y="160"/>
                    <a:pt x="284" y="163"/>
                  </a:cubicBezTo>
                  <a:cubicBezTo>
                    <a:pt x="285" y="164"/>
                    <a:pt x="289" y="165"/>
                    <a:pt x="291" y="166"/>
                  </a:cubicBezTo>
                  <a:cubicBezTo>
                    <a:pt x="296" y="168"/>
                    <a:pt x="302" y="168"/>
                    <a:pt x="306" y="169"/>
                  </a:cubicBezTo>
                  <a:cubicBezTo>
                    <a:pt x="304" y="166"/>
                    <a:pt x="303" y="162"/>
                    <a:pt x="302" y="159"/>
                  </a:cubicBezTo>
                  <a:cubicBezTo>
                    <a:pt x="301" y="156"/>
                    <a:pt x="299" y="153"/>
                    <a:pt x="298" y="151"/>
                  </a:cubicBezTo>
                  <a:cubicBezTo>
                    <a:pt x="298" y="150"/>
                    <a:pt x="298" y="148"/>
                    <a:pt x="298" y="147"/>
                  </a:cubicBezTo>
                  <a:cubicBezTo>
                    <a:pt x="296" y="141"/>
                    <a:pt x="292" y="135"/>
                    <a:pt x="290" y="128"/>
                  </a:cubicBezTo>
                  <a:cubicBezTo>
                    <a:pt x="287" y="122"/>
                    <a:pt x="285" y="115"/>
                    <a:pt x="282" y="109"/>
                  </a:cubicBezTo>
                  <a:cubicBezTo>
                    <a:pt x="276" y="97"/>
                    <a:pt x="271" y="84"/>
                    <a:pt x="265" y="73"/>
                  </a:cubicBezTo>
                  <a:cubicBezTo>
                    <a:pt x="265" y="72"/>
                    <a:pt x="265" y="72"/>
                    <a:pt x="265" y="73"/>
                  </a:cubicBezTo>
                  <a:cubicBezTo>
                    <a:pt x="264" y="79"/>
                    <a:pt x="265" y="87"/>
                    <a:pt x="265" y="96"/>
                  </a:cubicBezTo>
                  <a:close/>
                  <a:moveTo>
                    <a:pt x="274" y="87"/>
                  </a:moveTo>
                  <a:cubicBezTo>
                    <a:pt x="276" y="89"/>
                    <a:pt x="276" y="92"/>
                    <a:pt x="278" y="94"/>
                  </a:cubicBezTo>
                  <a:cubicBezTo>
                    <a:pt x="278" y="93"/>
                    <a:pt x="278" y="93"/>
                    <a:pt x="278" y="93"/>
                  </a:cubicBezTo>
                  <a:cubicBezTo>
                    <a:pt x="280" y="93"/>
                    <a:pt x="283" y="93"/>
                    <a:pt x="285" y="93"/>
                  </a:cubicBezTo>
                  <a:cubicBezTo>
                    <a:pt x="291" y="93"/>
                    <a:pt x="299" y="87"/>
                    <a:pt x="301" y="83"/>
                  </a:cubicBezTo>
                  <a:cubicBezTo>
                    <a:pt x="302" y="81"/>
                    <a:pt x="302" y="79"/>
                    <a:pt x="300" y="78"/>
                  </a:cubicBezTo>
                  <a:cubicBezTo>
                    <a:pt x="295" y="87"/>
                    <a:pt x="283" y="86"/>
                    <a:pt x="274" y="87"/>
                  </a:cubicBezTo>
                  <a:close/>
                  <a:moveTo>
                    <a:pt x="278" y="96"/>
                  </a:moveTo>
                  <a:cubicBezTo>
                    <a:pt x="279" y="96"/>
                    <a:pt x="279" y="97"/>
                    <a:pt x="279" y="98"/>
                  </a:cubicBezTo>
                  <a:cubicBezTo>
                    <a:pt x="283" y="98"/>
                    <a:pt x="287" y="99"/>
                    <a:pt x="290" y="98"/>
                  </a:cubicBezTo>
                  <a:cubicBezTo>
                    <a:pt x="297" y="98"/>
                    <a:pt x="302" y="92"/>
                    <a:pt x="305" y="87"/>
                  </a:cubicBezTo>
                  <a:cubicBezTo>
                    <a:pt x="304" y="86"/>
                    <a:pt x="304" y="84"/>
                    <a:pt x="303" y="84"/>
                  </a:cubicBezTo>
                  <a:cubicBezTo>
                    <a:pt x="298" y="92"/>
                    <a:pt x="289" y="97"/>
                    <a:pt x="278" y="96"/>
                  </a:cubicBezTo>
                  <a:close/>
                  <a:moveTo>
                    <a:pt x="54" y="102"/>
                  </a:moveTo>
                  <a:cubicBezTo>
                    <a:pt x="55" y="102"/>
                    <a:pt x="56" y="103"/>
                    <a:pt x="57" y="102"/>
                  </a:cubicBezTo>
                  <a:cubicBezTo>
                    <a:pt x="57" y="100"/>
                    <a:pt x="60" y="96"/>
                    <a:pt x="61" y="92"/>
                  </a:cubicBezTo>
                  <a:cubicBezTo>
                    <a:pt x="62" y="90"/>
                    <a:pt x="65" y="84"/>
                    <a:pt x="60" y="84"/>
                  </a:cubicBezTo>
                  <a:cubicBezTo>
                    <a:pt x="59" y="91"/>
                    <a:pt x="56" y="95"/>
                    <a:pt x="54" y="102"/>
                  </a:cubicBezTo>
                  <a:close/>
                  <a:moveTo>
                    <a:pt x="72" y="88"/>
                  </a:moveTo>
                  <a:cubicBezTo>
                    <a:pt x="69" y="92"/>
                    <a:pt x="66" y="99"/>
                    <a:pt x="64" y="105"/>
                  </a:cubicBezTo>
                  <a:cubicBezTo>
                    <a:pt x="66" y="106"/>
                    <a:pt x="68" y="108"/>
                    <a:pt x="70" y="110"/>
                  </a:cubicBezTo>
                  <a:cubicBezTo>
                    <a:pt x="73" y="104"/>
                    <a:pt x="76" y="98"/>
                    <a:pt x="78" y="91"/>
                  </a:cubicBezTo>
                  <a:cubicBezTo>
                    <a:pt x="77" y="89"/>
                    <a:pt x="74" y="88"/>
                    <a:pt x="72" y="88"/>
                  </a:cubicBezTo>
                  <a:close/>
                  <a:moveTo>
                    <a:pt x="79" y="94"/>
                  </a:moveTo>
                  <a:cubicBezTo>
                    <a:pt x="79" y="95"/>
                    <a:pt x="79" y="96"/>
                    <a:pt x="79" y="97"/>
                  </a:cubicBezTo>
                  <a:cubicBezTo>
                    <a:pt x="77" y="101"/>
                    <a:pt x="74" y="105"/>
                    <a:pt x="73" y="109"/>
                  </a:cubicBezTo>
                  <a:cubicBezTo>
                    <a:pt x="72" y="113"/>
                    <a:pt x="72" y="118"/>
                    <a:pt x="71" y="123"/>
                  </a:cubicBezTo>
                  <a:cubicBezTo>
                    <a:pt x="71" y="135"/>
                    <a:pt x="72" y="143"/>
                    <a:pt x="70" y="154"/>
                  </a:cubicBezTo>
                  <a:cubicBezTo>
                    <a:pt x="74" y="157"/>
                    <a:pt x="78" y="160"/>
                    <a:pt x="82" y="163"/>
                  </a:cubicBezTo>
                  <a:cubicBezTo>
                    <a:pt x="83" y="155"/>
                    <a:pt x="83" y="148"/>
                    <a:pt x="83" y="139"/>
                  </a:cubicBezTo>
                  <a:cubicBezTo>
                    <a:pt x="83" y="131"/>
                    <a:pt x="82" y="123"/>
                    <a:pt x="82" y="117"/>
                  </a:cubicBezTo>
                  <a:cubicBezTo>
                    <a:pt x="82" y="109"/>
                    <a:pt x="83" y="97"/>
                    <a:pt x="82" y="89"/>
                  </a:cubicBezTo>
                  <a:cubicBezTo>
                    <a:pt x="81" y="91"/>
                    <a:pt x="80" y="92"/>
                    <a:pt x="79" y="94"/>
                  </a:cubicBezTo>
                  <a:close/>
                  <a:moveTo>
                    <a:pt x="280" y="100"/>
                  </a:moveTo>
                  <a:cubicBezTo>
                    <a:pt x="285" y="111"/>
                    <a:pt x="290" y="124"/>
                    <a:pt x="295" y="136"/>
                  </a:cubicBezTo>
                  <a:cubicBezTo>
                    <a:pt x="305" y="137"/>
                    <a:pt x="318" y="131"/>
                    <a:pt x="322" y="122"/>
                  </a:cubicBezTo>
                  <a:cubicBezTo>
                    <a:pt x="317" y="111"/>
                    <a:pt x="312" y="100"/>
                    <a:pt x="306" y="90"/>
                  </a:cubicBezTo>
                  <a:cubicBezTo>
                    <a:pt x="302" y="97"/>
                    <a:pt x="291" y="104"/>
                    <a:pt x="280" y="100"/>
                  </a:cubicBezTo>
                  <a:close/>
                  <a:moveTo>
                    <a:pt x="43" y="128"/>
                  </a:moveTo>
                  <a:cubicBezTo>
                    <a:pt x="44" y="129"/>
                    <a:pt x="44" y="129"/>
                    <a:pt x="45" y="129"/>
                  </a:cubicBezTo>
                  <a:cubicBezTo>
                    <a:pt x="47" y="123"/>
                    <a:pt x="50" y="117"/>
                    <a:pt x="52" y="111"/>
                  </a:cubicBezTo>
                  <a:cubicBezTo>
                    <a:pt x="51" y="112"/>
                    <a:pt x="51" y="111"/>
                    <a:pt x="50" y="111"/>
                  </a:cubicBezTo>
                  <a:cubicBezTo>
                    <a:pt x="48" y="117"/>
                    <a:pt x="45" y="122"/>
                    <a:pt x="43" y="128"/>
                  </a:cubicBezTo>
                  <a:close/>
                  <a:moveTo>
                    <a:pt x="62" y="115"/>
                  </a:moveTo>
                  <a:cubicBezTo>
                    <a:pt x="59" y="116"/>
                    <a:pt x="58" y="121"/>
                    <a:pt x="57" y="124"/>
                  </a:cubicBezTo>
                  <a:cubicBezTo>
                    <a:pt x="56" y="126"/>
                    <a:pt x="53" y="129"/>
                    <a:pt x="52" y="133"/>
                  </a:cubicBezTo>
                  <a:cubicBezTo>
                    <a:pt x="54" y="134"/>
                    <a:pt x="57" y="136"/>
                    <a:pt x="58" y="138"/>
                  </a:cubicBezTo>
                  <a:cubicBezTo>
                    <a:pt x="61" y="132"/>
                    <a:pt x="64" y="125"/>
                    <a:pt x="66" y="118"/>
                  </a:cubicBezTo>
                  <a:cubicBezTo>
                    <a:pt x="65" y="117"/>
                    <a:pt x="64" y="116"/>
                    <a:pt x="62" y="115"/>
                  </a:cubicBezTo>
                  <a:close/>
                  <a:moveTo>
                    <a:pt x="297" y="139"/>
                  </a:moveTo>
                  <a:cubicBezTo>
                    <a:pt x="297" y="140"/>
                    <a:pt x="297" y="141"/>
                    <a:pt x="298" y="142"/>
                  </a:cubicBezTo>
                  <a:cubicBezTo>
                    <a:pt x="298" y="141"/>
                    <a:pt x="298" y="141"/>
                    <a:pt x="299" y="140"/>
                  </a:cubicBezTo>
                  <a:cubicBezTo>
                    <a:pt x="302" y="141"/>
                    <a:pt x="306" y="140"/>
                    <a:pt x="308" y="140"/>
                  </a:cubicBezTo>
                  <a:cubicBezTo>
                    <a:pt x="314" y="139"/>
                    <a:pt x="320" y="135"/>
                    <a:pt x="323" y="132"/>
                  </a:cubicBezTo>
                  <a:cubicBezTo>
                    <a:pt x="324" y="130"/>
                    <a:pt x="326" y="127"/>
                    <a:pt x="323" y="125"/>
                  </a:cubicBezTo>
                  <a:cubicBezTo>
                    <a:pt x="317" y="134"/>
                    <a:pt x="308" y="138"/>
                    <a:pt x="297" y="139"/>
                  </a:cubicBezTo>
                  <a:close/>
                  <a:moveTo>
                    <a:pt x="326" y="131"/>
                  </a:moveTo>
                  <a:cubicBezTo>
                    <a:pt x="321" y="139"/>
                    <a:pt x="310" y="145"/>
                    <a:pt x="298" y="142"/>
                  </a:cubicBezTo>
                  <a:cubicBezTo>
                    <a:pt x="299" y="146"/>
                    <a:pt x="301" y="150"/>
                    <a:pt x="306" y="148"/>
                  </a:cubicBezTo>
                  <a:cubicBezTo>
                    <a:pt x="316" y="150"/>
                    <a:pt x="327" y="146"/>
                    <a:pt x="330" y="137"/>
                  </a:cubicBezTo>
                  <a:cubicBezTo>
                    <a:pt x="328" y="135"/>
                    <a:pt x="328" y="132"/>
                    <a:pt x="326" y="131"/>
                  </a:cubicBezTo>
                  <a:close/>
                  <a:moveTo>
                    <a:pt x="37" y="140"/>
                  </a:moveTo>
                  <a:cubicBezTo>
                    <a:pt x="36" y="142"/>
                    <a:pt x="35" y="145"/>
                    <a:pt x="34" y="147"/>
                  </a:cubicBezTo>
                  <a:cubicBezTo>
                    <a:pt x="38" y="148"/>
                    <a:pt x="41" y="147"/>
                    <a:pt x="45" y="149"/>
                  </a:cubicBezTo>
                  <a:cubicBezTo>
                    <a:pt x="47" y="150"/>
                    <a:pt x="49" y="153"/>
                    <a:pt x="51" y="154"/>
                  </a:cubicBezTo>
                  <a:cubicBezTo>
                    <a:pt x="52" y="151"/>
                    <a:pt x="53" y="150"/>
                    <a:pt x="54" y="147"/>
                  </a:cubicBezTo>
                  <a:cubicBezTo>
                    <a:pt x="50" y="143"/>
                    <a:pt x="44" y="140"/>
                    <a:pt x="37" y="140"/>
                  </a:cubicBezTo>
                  <a:close/>
                  <a:moveTo>
                    <a:pt x="313" y="160"/>
                  </a:moveTo>
                  <a:cubicBezTo>
                    <a:pt x="320" y="161"/>
                    <a:pt x="328" y="157"/>
                    <a:pt x="332" y="153"/>
                  </a:cubicBezTo>
                  <a:cubicBezTo>
                    <a:pt x="335" y="149"/>
                    <a:pt x="334" y="145"/>
                    <a:pt x="332" y="141"/>
                  </a:cubicBezTo>
                  <a:cubicBezTo>
                    <a:pt x="332" y="141"/>
                    <a:pt x="331" y="141"/>
                    <a:pt x="331" y="141"/>
                  </a:cubicBezTo>
                  <a:cubicBezTo>
                    <a:pt x="326" y="150"/>
                    <a:pt x="312" y="151"/>
                    <a:pt x="302" y="151"/>
                  </a:cubicBezTo>
                  <a:cubicBezTo>
                    <a:pt x="303" y="154"/>
                    <a:pt x="304" y="157"/>
                    <a:pt x="306" y="159"/>
                  </a:cubicBezTo>
                  <a:cubicBezTo>
                    <a:pt x="308" y="159"/>
                    <a:pt x="311" y="160"/>
                    <a:pt x="313" y="160"/>
                  </a:cubicBezTo>
                  <a:close/>
                  <a:moveTo>
                    <a:pt x="114" y="154"/>
                  </a:moveTo>
                  <a:cubicBezTo>
                    <a:pt x="125" y="157"/>
                    <a:pt x="139" y="158"/>
                    <a:pt x="153" y="156"/>
                  </a:cubicBezTo>
                  <a:cubicBezTo>
                    <a:pt x="153" y="152"/>
                    <a:pt x="153" y="149"/>
                    <a:pt x="153" y="145"/>
                  </a:cubicBezTo>
                  <a:cubicBezTo>
                    <a:pt x="139" y="147"/>
                    <a:pt x="124" y="147"/>
                    <a:pt x="115" y="144"/>
                  </a:cubicBezTo>
                  <a:cubicBezTo>
                    <a:pt x="114" y="147"/>
                    <a:pt x="114" y="150"/>
                    <a:pt x="114" y="154"/>
                  </a:cubicBezTo>
                  <a:close/>
                  <a:moveTo>
                    <a:pt x="32" y="153"/>
                  </a:moveTo>
                  <a:cubicBezTo>
                    <a:pt x="40" y="153"/>
                    <a:pt x="44" y="158"/>
                    <a:pt x="49" y="160"/>
                  </a:cubicBezTo>
                  <a:cubicBezTo>
                    <a:pt x="49" y="159"/>
                    <a:pt x="50" y="158"/>
                    <a:pt x="50" y="157"/>
                  </a:cubicBezTo>
                  <a:cubicBezTo>
                    <a:pt x="47" y="152"/>
                    <a:pt x="41" y="150"/>
                    <a:pt x="34" y="149"/>
                  </a:cubicBezTo>
                  <a:cubicBezTo>
                    <a:pt x="34" y="149"/>
                    <a:pt x="33" y="149"/>
                    <a:pt x="33" y="149"/>
                  </a:cubicBezTo>
                  <a:cubicBezTo>
                    <a:pt x="33" y="150"/>
                    <a:pt x="32" y="151"/>
                    <a:pt x="32" y="153"/>
                  </a:cubicBezTo>
                  <a:close/>
                  <a:moveTo>
                    <a:pt x="332" y="156"/>
                  </a:moveTo>
                  <a:cubicBezTo>
                    <a:pt x="326" y="163"/>
                    <a:pt x="317" y="163"/>
                    <a:pt x="307" y="162"/>
                  </a:cubicBezTo>
                  <a:cubicBezTo>
                    <a:pt x="309" y="166"/>
                    <a:pt x="310" y="171"/>
                    <a:pt x="314" y="172"/>
                  </a:cubicBezTo>
                  <a:cubicBezTo>
                    <a:pt x="316" y="173"/>
                    <a:pt x="321" y="173"/>
                    <a:pt x="323" y="173"/>
                  </a:cubicBezTo>
                  <a:cubicBezTo>
                    <a:pt x="331" y="172"/>
                    <a:pt x="337" y="168"/>
                    <a:pt x="339" y="162"/>
                  </a:cubicBezTo>
                  <a:cubicBezTo>
                    <a:pt x="341" y="158"/>
                    <a:pt x="338" y="154"/>
                    <a:pt x="336" y="150"/>
                  </a:cubicBezTo>
                  <a:cubicBezTo>
                    <a:pt x="335" y="152"/>
                    <a:pt x="333" y="155"/>
                    <a:pt x="332" y="156"/>
                  </a:cubicBezTo>
                  <a:close/>
                  <a:moveTo>
                    <a:pt x="30" y="160"/>
                  </a:moveTo>
                  <a:cubicBezTo>
                    <a:pt x="33" y="164"/>
                    <a:pt x="45" y="169"/>
                    <a:pt x="48" y="162"/>
                  </a:cubicBezTo>
                  <a:cubicBezTo>
                    <a:pt x="42" y="159"/>
                    <a:pt x="38" y="155"/>
                    <a:pt x="31" y="154"/>
                  </a:cubicBezTo>
                  <a:cubicBezTo>
                    <a:pt x="30" y="156"/>
                    <a:pt x="30" y="158"/>
                    <a:pt x="30" y="160"/>
                  </a:cubicBezTo>
                  <a:close/>
                  <a:moveTo>
                    <a:pt x="115" y="166"/>
                  </a:moveTo>
                  <a:cubicBezTo>
                    <a:pt x="119" y="167"/>
                    <a:pt x="125" y="169"/>
                    <a:pt x="132" y="169"/>
                  </a:cubicBezTo>
                  <a:cubicBezTo>
                    <a:pt x="138" y="170"/>
                    <a:pt x="149" y="171"/>
                    <a:pt x="152" y="167"/>
                  </a:cubicBezTo>
                  <a:cubicBezTo>
                    <a:pt x="153" y="165"/>
                    <a:pt x="152" y="160"/>
                    <a:pt x="152" y="159"/>
                  </a:cubicBezTo>
                  <a:cubicBezTo>
                    <a:pt x="139" y="159"/>
                    <a:pt x="125" y="160"/>
                    <a:pt x="114" y="156"/>
                  </a:cubicBezTo>
                  <a:cubicBezTo>
                    <a:pt x="114" y="160"/>
                    <a:pt x="113" y="164"/>
                    <a:pt x="115" y="1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5" name="Freeform 107"/>
            <p:cNvSpPr>
              <a:spLocks noEditPoints="1"/>
            </p:cNvSpPr>
            <p:nvPr/>
          </p:nvSpPr>
          <p:spPr bwMode="auto">
            <a:xfrm>
              <a:off x="7893218" y="3755274"/>
              <a:ext cx="97606" cy="368593"/>
            </a:xfrm>
            <a:custGeom>
              <a:avLst/>
              <a:gdLst>
                <a:gd name="T0" fmla="*/ 28 w 31"/>
                <a:gd name="T1" fmla="*/ 114 h 117"/>
                <a:gd name="T2" fmla="*/ 4 w 31"/>
                <a:gd name="T3" fmla="*/ 114 h 117"/>
                <a:gd name="T4" fmla="*/ 2 w 31"/>
                <a:gd name="T5" fmla="*/ 91 h 117"/>
                <a:gd name="T6" fmla="*/ 3 w 31"/>
                <a:gd name="T7" fmla="*/ 67 h 117"/>
                <a:gd name="T8" fmla="*/ 2 w 31"/>
                <a:gd name="T9" fmla="*/ 61 h 117"/>
                <a:gd name="T10" fmla="*/ 2 w 31"/>
                <a:gd name="T11" fmla="*/ 34 h 117"/>
                <a:gd name="T12" fmla="*/ 1 w 31"/>
                <a:gd name="T13" fmla="*/ 18 h 117"/>
                <a:gd name="T14" fmla="*/ 2 w 31"/>
                <a:gd name="T15" fmla="*/ 5 h 117"/>
                <a:gd name="T16" fmla="*/ 7 w 31"/>
                <a:gd name="T17" fmla="*/ 1 h 117"/>
                <a:gd name="T18" fmla="*/ 12 w 31"/>
                <a:gd name="T19" fmla="*/ 1 h 117"/>
                <a:gd name="T20" fmla="*/ 29 w 31"/>
                <a:gd name="T21" fmla="*/ 7 h 117"/>
                <a:gd name="T22" fmla="*/ 29 w 31"/>
                <a:gd name="T23" fmla="*/ 24 h 117"/>
                <a:gd name="T24" fmla="*/ 29 w 31"/>
                <a:gd name="T25" fmla="*/ 82 h 117"/>
                <a:gd name="T26" fmla="*/ 28 w 31"/>
                <a:gd name="T27" fmla="*/ 114 h 117"/>
                <a:gd name="T28" fmla="*/ 9 w 31"/>
                <a:gd name="T29" fmla="*/ 112 h 117"/>
                <a:gd name="T30" fmla="*/ 19 w 31"/>
                <a:gd name="T31" fmla="*/ 112 h 117"/>
                <a:gd name="T32" fmla="*/ 26 w 31"/>
                <a:gd name="T33" fmla="*/ 108 h 117"/>
                <a:gd name="T34" fmla="*/ 26 w 31"/>
                <a:gd name="T35" fmla="*/ 97 h 117"/>
                <a:gd name="T36" fmla="*/ 26 w 31"/>
                <a:gd name="T37" fmla="*/ 76 h 117"/>
                <a:gd name="T38" fmla="*/ 27 w 31"/>
                <a:gd name="T39" fmla="*/ 24 h 117"/>
                <a:gd name="T40" fmla="*/ 27 w 31"/>
                <a:gd name="T41" fmla="*/ 10 h 117"/>
                <a:gd name="T42" fmla="*/ 21 w 31"/>
                <a:gd name="T43" fmla="*/ 5 h 117"/>
                <a:gd name="T44" fmla="*/ 7 w 31"/>
                <a:gd name="T45" fmla="*/ 5 h 117"/>
                <a:gd name="T46" fmla="*/ 4 w 31"/>
                <a:gd name="T47" fmla="*/ 13 h 117"/>
                <a:gd name="T48" fmla="*/ 4 w 31"/>
                <a:gd name="T49" fmla="*/ 15 h 117"/>
                <a:gd name="T50" fmla="*/ 5 w 31"/>
                <a:gd name="T51" fmla="*/ 54 h 117"/>
                <a:gd name="T52" fmla="*/ 4 w 31"/>
                <a:gd name="T53" fmla="*/ 106 h 117"/>
                <a:gd name="T54" fmla="*/ 4 w 31"/>
                <a:gd name="T55" fmla="*/ 109 h 117"/>
                <a:gd name="T56" fmla="*/ 8 w 31"/>
                <a:gd name="T57" fmla="*/ 113 h 117"/>
                <a:gd name="T58" fmla="*/ 9 w 31"/>
                <a:gd name="T59" fmla="*/ 11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 h="117">
                  <a:moveTo>
                    <a:pt x="28" y="114"/>
                  </a:moveTo>
                  <a:cubicBezTo>
                    <a:pt x="22" y="117"/>
                    <a:pt x="12" y="117"/>
                    <a:pt x="4" y="114"/>
                  </a:cubicBezTo>
                  <a:cubicBezTo>
                    <a:pt x="0" y="108"/>
                    <a:pt x="2" y="100"/>
                    <a:pt x="2" y="91"/>
                  </a:cubicBezTo>
                  <a:cubicBezTo>
                    <a:pt x="2" y="83"/>
                    <a:pt x="3" y="75"/>
                    <a:pt x="3" y="67"/>
                  </a:cubicBezTo>
                  <a:cubicBezTo>
                    <a:pt x="3" y="65"/>
                    <a:pt x="2" y="63"/>
                    <a:pt x="2" y="61"/>
                  </a:cubicBezTo>
                  <a:cubicBezTo>
                    <a:pt x="3" y="51"/>
                    <a:pt x="2" y="42"/>
                    <a:pt x="2" y="34"/>
                  </a:cubicBezTo>
                  <a:cubicBezTo>
                    <a:pt x="1" y="28"/>
                    <a:pt x="1" y="23"/>
                    <a:pt x="1" y="18"/>
                  </a:cubicBezTo>
                  <a:cubicBezTo>
                    <a:pt x="2" y="14"/>
                    <a:pt x="0" y="9"/>
                    <a:pt x="2" y="5"/>
                  </a:cubicBezTo>
                  <a:cubicBezTo>
                    <a:pt x="3" y="3"/>
                    <a:pt x="6" y="1"/>
                    <a:pt x="7" y="1"/>
                  </a:cubicBezTo>
                  <a:cubicBezTo>
                    <a:pt x="8" y="1"/>
                    <a:pt x="10" y="1"/>
                    <a:pt x="12" y="1"/>
                  </a:cubicBezTo>
                  <a:cubicBezTo>
                    <a:pt x="19" y="1"/>
                    <a:pt x="26" y="0"/>
                    <a:pt x="29" y="7"/>
                  </a:cubicBezTo>
                  <a:cubicBezTo>
                    <a:pt x="31" y="13"/>
                    <a:pt x="29" y="19"/>
                    <a:pt x="29" y="24"/>
                  </a:cubicBezTo>
                  <a:cubicBezTo>
                    <a:pt x="28" y="41"/>
                    <a:pt x="29" y="64"/>
                    <a:pt x="29" y="82"/>
                  </a:cubicBezTo>
                  <a:cubicBezTo>
                    <a:pt x="29" y="94"/>
                    <a:pt x="30" y="104"/>
                    <a:pt x="28" y="114"/>
                  </a:cubicBezTo>
                  <a:close/>
                  <a:moveTo>
                    <a:pt x="9" y="112"/>
                  </a:moveTo>
                  <a:cubicBezTo>
                    <a:pt x="10" y="113"/>
                    <a:pt x="16" y="114"/>
                    <a:pt x="19" y="112"/>
                  </a:cubicBezTo>
                  <a:cubicBezTo>
                    <a:pt x="23" y="114"/>
                    <a:pt x="26" y="112"/>
                    <a:pt x="26" y="108"/>
                  </a:cubicBezTo>
                  <a:cubicBezTo>
                    <a:pt x="27" y="105"/>
                    <a:pt x="26" y="101"/>
                    <a:pt x="26" y="97"/>
                  </a:cubicBezTo>
                  <a:cubicBezTo>
                    <a:pt x="27" y="90"/>
                    <a:pt x="26" y="83"/>
                    <a:pt x="26" y="76"/>
                  </a:cubicBezTo>
                  <a:cubicBezTo>
                    <a:pt x="27" y="56"/>
                    <a:pt x="26" y="43"/>
                    <a:pt x="27" y="24"/>
                  </a:cubicBezTo>
                  <a:cubicBezTo>
                    <a:pt x="27" y="19"/>
                    <a:pt x="28" y="13"/>
                    <a:pt x="27" y="10"/>
                  </a:cubicBezTo>
                  <a:cubicBezTo>
                    <a:pt x="26" y="8"/>
                    <a:pt x="24" y="6"/>
                    <a:pt x="21" y="5"/>
                  </a:cubicBezTo>
                  <a:cubicBezTo>
                    <a:pt x="17" y="2"/>
                    <a:pt x="10" y="5"/>
                    <a:pt x="7" y="5"/>
                  </a:cubicBezTo>
                  <a:cubicBezTo>
                    <a:pt x="4" y="6"/>
                    <a:pt x="4" y="10"/>
                    <a:pt x="4" y="13"/>
                  </a:cubicBezTo>
                  <a:cubicBezTo>
                    <a:pt x="4" y="13"/>
                    <a:pt x="4" y="14"/>
                    <a:pt x="4" y="15"/>
                  </a:cubicBezTo>
                  <a:cubicBezTo>
                    <a:pt x="3" y="27"/>
                    <a:pt x="4" y="41"/>
                    <a:pt x="5" y="54"/>
                  </a:cubicBezTo>
                  <a:cubicBezTo>
                    <a:pt x="6" y="71"/>
                    <a:pt x="4" y="91"/>
                    <a:pt x="4" y="106"/>
                  </a:cubicBezTo>
                  <a:cubicBezTo>
                    <a:pt x="4" y="107"/>
                    <a:pt x="5" y="108"/>
                    <a:pt x="4" y="109"/>
                  </a:cubicBezTo>
                  <a:cubicBezTo>
                    <a:pt x="6" y="110"/>
                    <a:pt x="7" y="112"/>
                    <a:pt x="8" y="113"/>
                  </a:cubicBezTo>
                  <a:cubicBezTo>
                    <a:pt x="8" y="112"/>
                    <a:pt x="8" y="111"/>
                    <a:pt x="9"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grpSp>
        <p:nvGrpSpPr>
          <p:cNvPr id="21" name="组合 20"/>
          <p:cNvGrpSpPr/>
          <p:nvPr/>
        </p:nvGrpSpPr>
        <p:grpSpPr>
          <a:xfrm>
            <a:off x="8314690" y="5758180"/>
            <a:ext cx="3876675" cy="972185"/>
            <a:chOff x="7637775" y="5530041"/>
            <a:chExt cx="4000129" cy="646029"/>
          </a:xfrm>
        </p:grpSpPr>
        <p:sp>
          <p:nvSpPr>
            <p:cNvPr id="22" name="任意多边形 21"/>
            <p:cNvSpPr/>
            <p:nvPr/>
          </p:nvSpPr>
          <p:spPr>
            <a:xfrm>
              <a:off x="7637775" y="6096678"/>
              <a:ext cx="2494104" cy="79392"/>
            </a:xfrm>
            <a:custGeom>
              <a:avLst/>
              <a:gdLst>
                <a:gd name="connsiteX0" fmla="*/ 2569580 w 2569580"/>
                <a:gd name="connsiteY0" fmla="*/ 13982 h 95004"/>
                <a:gd name="connsiteX1" fmla="*/ 2187616 w 2569580"/>
                <a:gd name="connsiteY1" fmla="*/ 13982 h 95004"/>
                <a:gd name="connsiteX2" fmla="*/ 2118167 w 2569580"/>
                <a:gd name="connsiteY2" fmla="*/ 37131 h 95004"/>
                <a:gd name="connsiteX3" fmla="*/ 1481560 w 2569580"/>
                <a:gd name="connsiteY3" fmla="*/ 60280 h 95004"/>
                <a:gd name="connsiteX4" fmla="*/ 1388962 w 2569580"/>
                <a:gd name="connsiteY4" fmla="*/ 71855 h 95004"/>
                <a:gd name="connsiteX5" fmla="*/ 1307940 w 2569580"/>
                <a:gd name="connsiteY5" fmla="*/ 83430 h 95004"/>
                <a:gd name="connsiteX6" fmla="*/ 844952 w 2569580"/>
                <a:gd name="connsiteY6" fmla="*/ 71855 h 95004"/>
                <a:gd name="connsiteX7" fmla="*/ 775504 w 2569580"/>
                <a:gd name="connsiteY7" fmla="*/ 48706 h 95004"/>
                <a:gd name="connsiteX8" fmla="*/ 740780 w 2569580"/>
                <a:gd name="connsiteY8" fmla="*/ 37131 h 95004"/>
                <a:gd name="connsiteX9" fmla="*/ 254643 w 2569580"/>
                <a:gd name="connsiteY9" fmla="*/ 48706 h 95004"/>
                <a:gd name="connsiteX10" fmla="*/ 219919 w 2569580"/>
                <a:gd name="connsiteY10" fmla="*/ 60280 h 95004"/>
                <a:gd name="connsiteX11" fmla="*/ 196770 w 2569580"/>
                <a:gd name="connsiteY11" fmla="*/ 95004 h 95004"/>
                <a:gd name="connsiteX12" fmla="*/ 0 w 2569580"/>
                <a:gd name="connsiteY12" fmla="*/ 83430 h 95004"/>
                <a:gd name="connsiteX0-1" fmla="*/ 2541747 w 2541747"/>
                <a:gd name="connsiteY0-2" fmla="*/ 13982 h 95004"/>
                <a:gd name="connsiteX1-3" fmla="*/ 2159783 w 2541747"/>
                <a:gd name="connsiteY1-4" fmla="*/ 13982 h 95004"/>
                <a:gd name="connsiteX2-5" fmla="*/ 2090334 w 2541747"/>
                <a:gd name="connsiteY2-6" fmla="*/ 37131 h 95004"/>
                <a:gd name="connsiteX3-7" fmla="*/ 1453727 w 2541747"/>
                <a:gd name="connsiteY3-8" fmla="*/ 60280 h 95004"/>
                <a:gd name="connsiteX4-9" fmla="*/ 1361129 w 2541747"/>
                <a:gd name="connsiteY4-10" fmla="*/ 71855 h 95004"/>
                <a:gd name="connsiteX5-11" fmla="*/ 1280107 w 2541747"/>
                <a:gd name="connsiteY5-12" fmla="*/ 83430 h 95004"/>
                <a:gd name="connsiteX6-13" fmla="*/ 817119 w 2541747"/>
                <a:gd name="connsiteY6-14" fmla="*/ 71855 h 95004"/>
                <a:gd name="connsiteX7-15" fmla="*/ 747671 w 2541747"/>
                <a:gd name="connsiteY7-16" fmla="*/ 48706 h 95004"/>
                <a:gd name="connsiteX8-17" fmla="*/ 712947 w 2541747"/>
                <a:gd name="connsiteY8-18" fmla="*/ 37131 h 95004"/>
                <a:gd name="connsiteX9-19" fmla="*/ 226810 w 2541747"/>
                <a:gd name="connsiteY9-20" fmla="*/ 48706 h 95004"/>
                <a:gd name="connsiteX10-21" fmla="*/ 192086 w 2541747"/>
                <a:gd name="connsiteY10-22" fmla="*/ 60280 h 95004"/>
                <a:gd name="connsiteX11-23" fmla="*/ 168937 w 2541747"/>
                <a:gd name="connsiteY11-24" fmla="*/ 95004 h 95004"/>
                <a:gd name="connsiteX12-25" fmla="*/ 0 w 2541747"/>
                <a:gd name="connsiteY12-26" fmla="*/ 24815 h 95004"/>
                <a:gd name="connsiteX0-27" fmla="*/ 2541747 w 2541747"/>
                <a:gd name="connsiteY0-28" fmla="*/ 13982 h 95004"/>
                <a:gd name="connsiteX1-29" fmla="*/ 2159783 w 2541747"/>
                <a:gd name="connsiteY1-30" fmla="*/ 13982 h 95004"/>
                <a:gd name="connsiteX2-31" fmla="*/ 2090334 w 2541747"/>
                <a:gd name="connsiteY2-32" fmla="*/ 37131 h 95004"/>
                <a:gd name="connsiteX3-33" fmla="*/ 1453727 w 2541747"/>
                <a:gd name="connsiteY3-34" fmla="*/ 60280 h 95004"/>
                <a:gd name="connsiteX4-35" fmla="*/ 1361129 w 2541747"/>
                <a:gd name="connsiteY4-36" fmla="*/ 71855 h 95004"/>
                <a:gd name="connsiteX5-37" fmla="*/ 1280107 w 2541747"/>
                <a:gd name="connsiteY5-38" fmla="*/ 83430 h 95004"/>
                <a:gd name="connsiteX6-39" fmla="*/ 817119 w 2541747"/>
                <a:gd name="connsiteY6-40" fmla="*/ 71855 h 95004"/>
                <a:gd name="connsiteX7-41" fmla="*/ 747671 w 2541747"/>
                <a:gd name="connsiteY7-42" fmla="*/ 48706 h 95004"/>
                <a:gd name="connsiteX8-43" fmla="*/ 712947 w 2541747"/>
                <a:gd name="connsiteY8-44" fmla="*/ 37131 h 95004"/>
                <a:gd name="connsiteX9-45" fmla="*/ 226810 w 2541747"/>
                <a:gd name="connsiteY9-46" fmla="*/ 48706 h 95004"/>
                <a:gd name="connsiteX10-47" fmla="*/ 192086 w 2541747"/>
                <a:gd name="connsiteY10-48" fmla="*/ 60280 h 95004"/>
                <a:gd name="connsiteX11-49" fmla="*/ 168937 w 2541747"/>
                <a:gd name="connsiteY11-50" fmla="*/ 95004 h 95004"/>
                <a:gd name="connsiteX12-51" fmla="*/ 0 w 2541747"/>
                <a:gd name="connsiteY12-52" fmla="*/ 24815 h 95004"/>
                <a:gd name="connsiteX0-53" fmla="*/ 2537771 w 2537771"/>
                <a:gd name="connsiteY0-54" fmla="*/ 13982 h 95004"/>
                <a:gd name="connsiteX1-55" fmla="*/ 2155807 w 2537771"/>
                <a:gd name="connsiteY1-56" fmla="*/ 13982 h 95004"/>
                <a:gd name="connsiteX2-57" fmla="*/ 2086358 w 2537771"/>
                <a:gd name="connsiteY2-58" fmla="*/ 37131 h 95004"/>
                <a:gd name="connsiteX3-59" fmla="*/ 1449751 w 2537771"/>
                <a:gd name="connsiteY3-60" fmla="*/ 60280 h 95004"/>
                <a:gd name="connsiteX4-61" fmla="*/ 1357153 w 2537771"/>
                <a:gd name="connsiteY4-62" fmla="*/ 71855 h 95004"/>
                <a:gd name="connsiteX5-63" fmla="*/ 1276131 w 2537771"/>
                <a:gd name="connsiteY5-64" fmla="*/ 83430 h 95004"/>
                <a:gd name="connsiteX6-65" fmla="*/ 813143 w 2537771"/>
                <a:gd name="connsiteY6-66" fmla="*/ 71855 h 95004"/>
                <a:gd name="connsiteX7-67" fmla="*/ 743695 w 2537771"/>
                <a:gd name="connsiteY7-68" fmla="*/ 48706 h 95004"/>
                <a:gd name="connsiteX8-69" fmla="*/ 708971 w 2537771"/>
                <a:gd name="connsiteY8-70" fmla="*/ 37131 h 95004"/>
                <a:gd name="connsiteX9-71" fmla="*/ 222834 w 2537771"/>
                <a:gd name="connsiteY9-72" fmla="*/ 48706 h 95004"/>
                <a:gd name="connsiteX10-73" fmla="*/ 188110 w 2537771"/>
                <a:gd name="connsiteY10-74" fmla="*/ 60280 h 95004"/>
                <a:gd name="connsiteX11-75" fmla="*/ 164961 w 2537771"/>
                <a:gd name="connsiteY11-76" fmla="*/ 95004 h 95004"/>
                <a:gd name="connsiteX12-77" fmla="*/ 0 w 2537771"/>
                <a:gd name="connsiteY12-78" fmla="*/ 1369 h 95004"/>
                <a:gd name="connsiteX0-79" fmla="*/ 2537771 w 2537771"/>
                <a:gd name="connsiteY0-80" fmla="*/ 13982 h 83430"/>
                <a:gd name="connsiteX1-81" fmla="*/ 2155807 w 2537771"/>
                <a:gd name="connsiteY1-82" fmla="*/ 13982 h 83430"/>
                <a:gd name="connsiteX2-83" fmla="*/ 2086358 w 2537771"/>
                <a:gd name="connsiteY2-84" fmla="*/ 37131 h 83430"/>
                <a:gd name="connsiteX3-85" fmla="*/ 1449751 w 2537771"/>
                <a:gd name="connsiteY3-86" fmla="*/ 60280 h 83430"/>
                <a:gd name="connsiteX4-87" fmla="*/ 1357153 w 2537771"/>
                <a:gd name="connsiteY4-88" fmla="*/ 71855 h 83430"/>
                <a:gd name="connsiteX5-89" fmla="*/ 1276131 w 2537771"/>
                <a:gd name="connsiteY5-90" fmla="*/ 83430 h 83430"/>
                <a:gd name="connsiteX6-91" fmla="*/ 813143 w 2537771"/>
                <a:gd name="connsiteY6-92" fmla="*/ 71855 h 83430"/>
                <a:gd name="connsiteX7-93" fmla="*/ 743695 w 2537771"/>
                <a:gd name="connsiteY7-94" fmla="*/ 48706 h 83430"/>
                <a:gd name="connsiteX8-95" fmla="*/ 708971 w 2537771"/>
                <a:gd name="connsiteY8-96" fmla="*/ 37131 h 83430"/>
                <a:gd name="connsiteX9-97" fmla="*/ 222834 w 2537771"/>
                <a:gd name="connsiteY9-98" fmla="*/ 48706 h 83430"/>
                <a:gd name="connsiteX10-99" fmla="*/ 188110 w 2537771"/>
                <a:gd name="connsiteY10-100" fmla="*/ 60280 h 83430"/>
                <a:gd name="connsiteX11-101" fmla="*/ 93392 w 2537771"/>
                <a:gd name="connsiteY11-102" fmla="*/ 83281 h 83430"/>
                <a:gd name="connsiteX12-103" fmla="*/ 0 w 2537771"/>
                <a:gd name="connsiteY12-104" fmla="*/ 1369 h 83430"/>
                <a:gd name="connsiteX0-105" fmla="*/ 2537771 w 2537771"/>
                <a:gd name="connsiteY0-106" fmla="*/ 13982 h 83430"/>
                <a:gd name="connsiteX1-107" fmla="*/ 2155807 w 2537771"/>
                <a:gd name="connsiteY1-108" fmla="*/ 13982 h 83430"/>
                <a:gd name="connsiteX2-109" fmla="*/ 2086358 w 2537771"/>
                <a:gd name="connsiteY2-110" fmla="*/ 37131 h 83430"/>
                <a:gd name="connsiteX3-111" fmla="*/ 1449751 w 2537771"/>
                <a:gd name="connsiteY3-112" fmla="*/ 60280 h 83430"/>
                <a:gd name="connsiteX4-113" fmla="*/ 1357153 w 2537771"/>
                <a:gd name="connsiteY4-114" fmla="*/ 71855 h 83430"/>
                <a:gd name="connsiteX5-115" fmla="*/ 1276131 w 2537771"/>
                <a:gd name="connsiteY5-116" fmla="*/ 83430 h 83430"/>
                <a:gd name="connsiteX6-117" fmla="*/ 813143 w 2537771"/>
                <a:gd name="connsiteY6-118" fmla="*/ 71855 h 83430"/>
                <a:gd name="connsiteX7-119" fmla="*/ 743695 w 2537771"/>
                <a:gd name="connsiteY7-120" fmla="*/ 48706 h 83430"/>
                <a:gd name="connsiteX8-121" fmla="*/ 708971 w 2537771"/>
                <a:gd name="connsiteY8-122" fmla="*/ 37131 h 83430"/>
                <a:gd name="connsiteX9-123" fmla="*/ 254643 w 2537771"/>
                <a:gd name="connsiteY9-124" fmla="*/ 72152 h 83430"/>
                <a:gd name="connsiteX10-125" fmla="*/ 188110 w 2537771"/>
                <a:gd name="connsiteY10-126" fmla="*/ 60280 h 83430"/>
                <a:gd name="connsiteX11-127" fmla="*/ 93392 w 2537771"/>
                <a:gd name="connsiteY11-128" fmla="*/ 83281 h 83430"/>
                <a:gd name="connsiteX12-129" fmla="*/ 0 w 2537771"/>
                <a:gd name="connsiteY12-130" fmla="*/ 1369 h 83430"/>
                <a:gd name="connsiteX0-131" fmla="*/ 2537771 w 2537771"/>
                <a:gd name="connsiteY0-132" fmla="*/ 13982 h 83430"/>
                <a:gd name="connsiteX1-133" fmla="*/ 2155807 w 2537771"/>
                <a:gd name="connsiteY1-134" fmla="*/ 13982 h 83430"/>
                <a:gd name="connsiteX2-135" fmla="*/ 2086358 w 2537771"/>
                <a:gd name="connsiteY2-136" fmla="*/ 37131 h 83430"/>
                <a:gd name="connsiteX3-137" fmla="*/ 1449751 w 2537771"/>
                <a:gd name="connsiteY3-138" fmla="*/ 60280 h 83430"/>
                <a:gd name="connsiteX4-139" fmla="*/ 1357153 w 2537771"/>
                <a:gd name="connsiteY4-140" fmla="*/ 71855 h 83430"/>
                <a:gd name="connsiteX5-141" fmla="*/ 1276131 w 2537771"/>
                <a:gd name="connsiteY5-142" fmla="*/ 83430 h 83430"/>
                <a:gd name="connsiteX6-143" fmla="*/ 813143 w 2537771"/>
                <a:gd name="connsiteY6-144" fmla="*/ 71855 h 83430"/>
                <a:gd name="connsiteX7-145" fmla="*/ 743695 w 2537771"/>
                <a:gd name="connsiteY7-146" fmla="*/ 48706 h 83430"/>
                <a:gd name="connsiteX8-147" fmla="*/ 708971 w 2537771"/>
                <a:gd name="connsiteY8-148" fmla="*/ 37131 h 83430"/>
                <a:gd name="connsiteX9-149" fmla="*/ 254643 w 2537771"/>
                <a:gd name="connsiteY9-150" fmla="*/ 72152 h 83430"/>
                <a:gd name="connsiteX10-151" fmla="*/ 180158 w 2537771"/>
                <a:gd name="connsiteY10-152" fmla="*/ 48557 h 83430"/>
                <a:gd name="connsiteX11-153" fmla="*/ 93392 w 2537771"/>
                <a:gd name="connsiteY11-154" fmla="*/ 83281 h 83430"/>
                <a:gd name="connsiteX12-155" fmla="*/ 0 w 2537771"/>
                <a:gd name="connsiteY12-156" fmla="*/ 1369 h 83430"/>
                <a:gd name="connsiteX0-157" fmla="*/ 2537771 w 2537771"/>
                <a:gd name="connsiteY0-158" fmla="*/ 13982 h 83430"/>
                <a:gd name="connsiteX1-159" fmla="*/ 2155807 w 2537771"/>
                <a:gd name="connsiteY1-160" fmla="*/ 13982 h 83430"/>
                <a:gd name="connsiteX2-161" fmla="*/ 2086358 w 2537771"/>
                <a:gd name="connsiteY2-162" fmla="*/ 37131 h 83430"/>
                <a:gd name="connsiteX3-163" fmla="*/ 1449751 w 2537771"/>
                <a:gd name="connsiteY3-164" fmla="*/ 60280 h 83430"/>
                <a:gd name="connsiteX4-165" fmla="*/ 1357153 w 2537771"/>
                <a:gd name="connsiteY4-166" fmla="*/ 71855 h 83430"/>
                <a:gd name="connsiteX5-167" fmla="*/ 1276131 w 2537771"/>
                <a:gd name="connsiteY5-168" fmla="*/ 83430 h 83430"/>
                <a:gd name="connsiteX6-169" fmla="*/ 813143 w 2537771"/>
                <a:gd name="connsiteY6-170" fmla="*/ 71855 h 83430"/>
                <a:gd name="connsiteX7-171" fmla="*/ 743695 w 2537771"/>
                <a:gd name="connsiteY7-172" fmla="*/ 48706 h 83430"/>
                <a:gd name="connsiteX8-173" fmla="*/ 605592 w 2537771"/>
                <a:gd name="connsiteY8-174" fmla="*/ 60577 h 83430"/>
                <a:gd name="connsiteX9-175" fmla="*/ 254643 w 2537771"/>
                <a:gd name="connsiteY9-176" fmla="*/ 72152 h 83430"/>
                <a:gd name="connsiteX10-177" fmla="*/ 180158 w 2537771"/>
                <a:gd name="connsiteY10-178" fmla="*/ 48557 h 83430"/>
                <a:gd name="connsiteX11-179" fmla="*/ 93392 w 2537771"/>
                <a:gd name="connsiteY11-180" fmla="*/ 83281 h 83430"/>
                <a:gd name="connsiteX12-181" fmla="*/ 0 w 2537771"/>
                <a:gd name="connsiteY12-182" fmla="*/ 1369 h 83430"/>
                <a:gd name="connsiteX0-183" fmla="*/ 2537771 w 2537771"/>
                <a:gd name="connsiteY0-184" fmla="*/ 13982 h 83430"/>
                <a:gd name="connsiteX1-185" fmla="*/ 2155807 w 2537771"/>
                <a:gd name="connsiteY1-186" fmla="*/ 13982 h 83430"/>
                <a:gd name="connsiteX2-187" fmla="*/ 2086358 w 2537771"/>
                <a:gd name="connsiteY2-188" fmla="*/ 37131 h 83430"/>
                <a:gd name="connsiteX3-189" fmla="*/ 1449751 w 2537771"/>
                <a:gd name="connsiteY3-190" fmla="*/ 60280 h 83430"/>
                <a:gd name="connsiteX4-191" fmla="*/ 1357153 w 2537771"/>
                <a:gd name="connsiteY4-192" fmla="*/ 71855 h 83430"/>
                <a:gd name="connsiteX5-193" fmla="*/ 1276131 w 2537771"/>
                <a:gd name="connsiteY5-194" fmla="*/ 83430 h 83430"/>
                <a:gd name="connsiteX6-195" fmla="*/ 813143 w 2537771"/>
                <a:gd name="connsiteY6-196" fmla="*/ 71855 h 83430"/>
                <a:gd name="connsiteX7-197" fmla="*/ 747671 w 2537771"/>
                <a:gd name="connsiteY7-198" fmla="*/ 60429 h 83430"/>
                <a:gd name="connsiteX8-199" fmla="*/ 605592 w 2537771"/>
                <a:gd name="connsiteY8-200" fmla="*/ 60577 h 83430"/>
                <a:gd name="connsiteX9-201" fmla="*/ 254643 w 2537771"/>
                <a:gd name="connsiteY9-202" fmla="*/ 72152 h 83430"/>
                <a:gd name="connsiteX10-203" fmla="*/ 180158 w 2537771"/>
                <a:gd name="connsiteY10-204" fmla="*/ 48557 h 83430"/>
                <a:gd name="connsiteX11-205" fmla="*/ 93392 w 2537771"/>
                <a:gd name="connsiteY11-206" fmla="*/ 83281 h 83430"/>
                <a:gd name="connsiteX12-207" fmla="*/ 0 w 2537771"/>
                <a:gd name="connsiteY12-208" fmla="*/ 1369 h 83430"/>
                <a:gd name="connsiteX0-209" fmla="*/ 2537771 w 2537771"/>
                <a:gd name="connsiteY0-210" fmla="*/ 13982 h 83430"/>
                <a:gd name="connsiteX1-211" fmla="*/ 2155807 w 2537771"/>
                <a:gd name="connsiteY1-212" fmla="*/ 13982 h 83430"/>
                <a:gd name="connsiteX2-213" fmla="*/ 2086358 w 2537771"/>
                <a:gd name="connsiteY2-214" fmla="*/ 37131 h 83430"/>
                <a:gd name="connsiteX3-215" fmla="*/ 1449751 w 2537771"/>
                <a:gd name="connsiteY3-216" fmla="*/ 60280 h 83430"/>
                <a:gd name="connsiteX4-217" fmla="*/ 1357153 w 2537771"/>
                <a:gd name="connsiteY4-218" fmla="*/ 71855 h 83430"/>
                <a:gd name="connsiteX5-219" fmla="*/ 1276131 w 2537771"/>
                <a:gd name="connsiteY5-220" fmla="*/ 83430 h 83430"/>
                <a:gd name="connsiteX6-221" fmla="*/ 813143 w 2537771"/>
                <a:gd name="connsiteY6-222" fmla="*/ 71855 h 83430"/>
                <a:gd name="connsiteX7-223" fmla="*/ 747671 w 2537771"/>
                <a:gd name="connsiteY7-224" fmla="*/ 60429 h 83430"/>
                <a:gd name="connsiteX8-225" fmla="*/ 526070 w 2537771"/>
                <a:gd name="connsiteY8-226" fmla="*/ 33224 h 83430"/>
                <a:gd name="connsiteX9-227" fmla="*/ 254643 w 2537771"/>
                <a:gd name="connsiteY9-228" fmla="*/ 72152 h 83430"/>
                <a:gd name="connsiteX10-229" fmla="*/ 180158 w 2537771"/>
                <a:gd name="connsiteY10-230" fmla="*/ 48557 h 83430"/>
                <a:gd name="connsiteX11-231" fmla="*/ 93392 w 2537771"/>
                <a:gd name="connsiteY11-232" fmla="*/ 83281 h 83430"/>
                <a:gd name="connsiteX12-233" fmla="*/ 0 w 2537771"/>
                <a:gd name="connsiteY12-234" fmla="*/ 1369 h 83430"/>
                <a:gd name="connsiteX0-235" fmla="*/ 2537771 w 2537771"/>
                <a:gd name="connsiteY0-236" fmla="*/ 13982 h 83934"/>
                <a:gd name="connsiteX1-237" fmla="*/ 2155807 w 2537771"/>
                <a:gd name="connsiteY1-238" fmla="*/ 13982 h 83934"/>
                <a:gd name="connsiteX2-239" fmla="*/ 2086358 w 2537771"/>
                <a:gd name="connsiteY2-240" fmla="*/ 37131 h 83934"/>
                <a:gd name="connsiteX3-241" fmla="*/ 1449751 w 2537771"/>
                <a:gd name="connsiteY3-242" fmla="*/ 60280 h 83934"/>
                <a:gd name="connsiteX4-243" fmla="*/ 1357153 w 2537771"/>
                <a:gd name="connsiteY4-244" fmla="*/ 71855 h 83934"/>
                <a:gd name="connsiteX5-245" fmla="*/ 1276131 w 2537771"/>
                <a:gd name="connsiteY5-246" fmla="*/ 83430 h 83934"/>
                <a:gd name="connsiteX6-247" fmla="*/ 960259 w 2537771"/>
                <a:gd name="connsiteY6-248" fmla="*/ 79670 h 83934"/>
                <a:gd name="connsiteX7-249" fmla="*/ 747671 w 2537771"/>
                <a:gd name="connsiteY7-250" fmla="*/ 60429 h 83934"/>
                <a:gd name="connsiteX8-251" fmla="*/ 526070 w 2537771"/>
                <a:gd name="connsiteY8-252" fmla="*/ 33224 h 83934"/>
                <a:gd name="connsiteX9-253" fmla="*/ 254643 w 2537771"/>
                <a:gd name="connsiteY9-254" fmla="*/ 72152 h 83934"/>
                <a:gd name="connsiteX10-255" fmla="*/ 180158 w 2537771"/>
                <a:gd name="connsiteY10-256" fmla="*/ 48557 h 83934"/>
                <a:gd name="connsiteX11-257" fmla="*/ 93392 w 2537771"/>
                <a:gd name="connsiteY11-258" fmla="*/ 83281 h 83934"/>
                <a:gd name="connsiteX12-259" fmla="*/ 0 w 2537771"/>
                <a:gd name="connsiteY12-260" fmla="*/ 1369 h 83934"/>
                <a:gd name="connsiteX0-261" fmla="*/ 2537771 w 2537771"/>
                <a:gd name="connsiteY0-262" fmla="*/ 13982 h 83934"/>
                <a:gd name="connsiteX1-263" fmla="*/ 2155807 w 2537771"/>
                <a:gd name="connsiteY1-264" fmla="*/ 13982 h 83934"/>
                <a:gd name="connsiteX2-265" fmla="*/ 2086358 w 2537771"/>
                <a:gd name="connsiteY2-266" fmla="*/ 37131 h 83934"/>
                <a:gd name="connsiteX3-267" fmla="*/ 1449751 w 2537771"/>
                <a:gd name="connsiteY3-268" fmla="*/ 60280 h 83934"/>
                <a:gd name="connsiteX4-269" fmla="*/ 1357153 w 2537771"/>
                <a:gd name="connsiteY4-270" fmla="*/ 71855 h 83934"/>
                <a:gd name="connsiteX5-271" fmla="*/ 1276131 w 2537771"/>
                <a:gd name="connsiteY5-272" fmla="*/ 83430 h 83934"/>
                <a:gd name="connsiteX6-273" fmla="*/ 960259 w 2537771"/>
                <a:gd name="connsiteY6-274" fmla="*/ 79670 h 83934"/>
                <a:gd name="connsiteX7-275" fmla="*/ 747671 w 2537771"/>
                <a:gd name="connsiteY7-276" fmla="*/ 60429 h 83934"/>
                <a:gd name="connsiteX8-277" fmla="*/ 526070 w 2537771"/>
                <a:gd name="connsiteY8-278" fmla="*/ 33224 h 83934"/>
                <a:gd name="connsiteX9-279" fmla="*/ 254643 w 2537771"/>
                <a:gd name="connsiteY9-280" fmla="*/ 72152 h 83934"/>
                <a:gd name="connsiteX10-281" fmla="*/ 180158 w 2537771"/>
                <a:gd name="connsiteY10-282" fmla="*/ 48557 h 83934"/>
                <a:gd name="connsiteX11-283" fmla="*/ 93392 w 2537771"/>
                <a:gd name="connsiteY11-284" fmla="*/ 83281 h 83934"/>
                <a:gd name="connsiteX12-285" fmla="*/ 0 w 2537771"/>
                <a:gd name="connsiteY12-286" fmla="*/ 1369 h 83934"/>
                <a:gd name="connsiteX0-287" fmla="*/ 2537771 w 2537771"/>
                <a:gd name="connsiteY0-288" fmla="*/ 13982 h 85357"/>
                <a:gd name="connsiteX1-289" fmla="*/ 2155807 w 2537771"/>
                <a:gd name="connsiteY1-290" fmla="*/ 13982 h 85357"/>
                <a:gd name="connsiteX2-291" fmla="*/ 2086358 w 2537771"/>
                <a:gd name="connsiteY2-292" fmla="*/ 37131 h 85357"/>
                <a:gd name="connsiteX3-293" fmla="*/ 1449751 w 2537771"/>
                <a:gd name="connsiteY3-294" fmla="*/ 60280 h 85357"/>
                <a:gd name="connsiteX4-295" fmla="*/ 1365106 w 2537771"/>
                <a:gd name="connsiteY4-296" fmla="*/ 52317 h 85357"/>
                <a:gd name="connsiteX5-297" fmla="*/ 1276131 w 2537771"/>
                <a:gd name="connsiteY5-298" fmla="*/ 83430 h 85357"/>
                <a:gd name="connsiteX6-299" fmla="*/ 960259 w 2537771"/>
                <a:gd name="connsiteY6-300" fmla="*/ 79670 h 85357"/>
                <a:gd name="connsiteX7-301" fmla="*/ 747671 w 2537771"/>
                <a:gd name="connsiteY7-302" fmla="*/ 60429 h 85357"/>
                <a:gd name="connsiteX8-303" fmla="*/ 526070 w 2537771"/>
                <a:gd name="connsiteY8-304" fmla="*/ 33224 h 85357"/>
                <a:gd name="connsiteX9-305" fmla="*/ 254643 w 2537771"/>
                <a:gd name="connsiteY9-306" fmla="*/ 72152 h 85357"/>
                <a:gd name="connsiteX10-307" fmla="*/ 180158 w 2537771"/>
                <a:gd name="connsiteY10-308" fmla="*/ 48557 h 85357"/>
                <a:gd name="connsiteX11-309" fmla="*/ 93392 w 2537771"/>
                <a:gd name="connsiteY11-310" fmla="*/ 83281 h 85357"/>
                <a:gd name="connsiteX12-311" fmla="*/ 0 w 2537771"/>
                <a:gd name="connsiteY12-312" fmla="*/ 1369 h 85357"/>
                <a:gd name="connsiteX0-313" fmla="*/ 2537771 w 2537771"/>
                <a:gd name="connsiteY0-314" fmla="*/ 13982 h 85357"/>
                <a:gd name="connsiteX1-315" fmla="*/ 2155807 w 2537771"/>
                <a:gd name="connsiteY1-316" fmla="*/ 13982 h 85357"/>
                <a:gd name="connsiteX2-317" fmla="*/ 2086358 w 2537771"/>
                <a:gd name="connsiteY2-318" fmla="*/ 37131 h 85357"/>
                <a:gd name="connsiteX3-319" fmla="*/ 1604819 w 2537771"/>
                <a:gd name="connsiteY3-320" fmla="*/ 72003 h 85357"/>
                <a:gd name="connsiteX4-321" fmla="*/ 1365106 w 2537771"/>
                <a:gd name="connsiteY4-322" fmla="*/ 52317 h 85357"/>
                <a:gd name="connsiteX5-323" fmla="*/ 1276131 w 2537771"/>
                <a:gd name="connsiteY5-324" fmla="*/ 83430 h 85357"/>
                <a:gd name="connsiteX6-325" fmla="*/ 960259 w 2537771"/>
                <a:gd name="connsiteY6-326" fmla="*/ 79670 h 85357"/>
                <a:gd name="connsiteX7-327" fmla="*/ 747671 w 2537771"/>
                <a:gd name="connsiteY7-328" fmla="*/ 60429 h 85357"/>
                <a:gd name="connsiteX8-329" fmla="*/ 526070 w 2537771"/>
                <a:gd name="connsiteY8-330" fmla="*/ 33224 h 85357"/>
                <a:gd name="connsiteX9-331" fmla="*/ 254643 w 2537771"/>
                <a:gd name="connsiteY9-332" fmla="*/ 72152 h 85357"/>
                <a:gd name="connsiteX10-333" fmla="*/ 180158 w 2537771"/>
                <a:gd name="connsiteY10-334" fmla="*/ 48557 h 85357"/>
                <a:gd name="connsiteX11-335" fmla="*/ 93392 w 2537771"/>
                <a:gd name="connsiteY11-336" fmla="*/ 83281 h 85357"/>
                <a:gd name="connsiteX12-337" fmla="*/ 0 w 2537771"/>
                <a:gd name="connsiteY12-338" fmla="*/ 1369 h 85357"/>
                <a:gd name="connsiteX0-339" fmla="*/ 2537771 w 2537771"/>
                <a:gd name="connsiteY0-340" fmla="*/ 13982 h 83281"/>
                <a:gd name="connsiteX1-341" fmla="*/ 2155807 w 2537771"/>
                <a:gd name="connsiteY1-342" fmla="*/ 13982 h 83281"/>
                <a:gd name="connsiteX2-343" fmla="*/ 2086358 w 2537771"/>
                <a:gd name="connsiteY2-344" fmla="*/ 37131 h 83281"/>
                <a:gd name="connsiteX3-345" fmla="*/ 1604819 w 2537771"/>
                <a:gd name="connsiteY3-346" fmla="*/ 72003 h 83281"/>
                <a:gd name="connsiteX4-347" fmla="*/ 1365106 w 2537771"/>
                <a:gd name="connsiteY4-348" fmla="*/ 52317 h 83281"/>
                <a:gd name="connsiteX5-349" fmla="*/ 1188657 w 2537771"/>
                <a:gd name="connsiteY5-350" fmla="*/ 71707 h 83281"/>
                <a:gd name="connsiteX6-351" fmla="*/ 960259 w 2537771"/>
                <a:gd name="connsiteY6-352" fmla="*/ 79670 h 83281"/>
                <a:gd name="connsiteX7-353" fmla="*/ 747671 w 2537771"/>
                <a:gd name="connsiteY7-354" fmla="*/ 60429 h 83281"/>
                <a:gd name="connsiteX8-355" fmla="*/ 526070 w 2537771"/>
                <a:gd name="connsiteY8-356" fmla="*/ 33224 h 83281"/>
                <a:gd name="connsiteX9-357" fmla="*/ 254643 w 2537771"/>
                <a:gd name="connsiteY9-358" fmla="*/ 72152 h 83281"/>
                <a:gd name="connsiteX10-359" fmla="*/ 180158 w 2537771"/>
                <a:gd name="connsiteY10-360" fmla="*/ 48557 h 83281"/>
                <a:gd name="connsiteX11-361" fmla="*/ 93392 w 2537771"/>
                <a:gd name="connsiteY11-362" fmla="*/ 83281 h 83281"/>
                <a:gd name="connsiteX12-363" fmla="*/ 0 w 2537771"/>
                <a:gd name="connsiteY12-364" fmla="*/ 1369 h 83281"/>
                <a:gd name="connsiteX0-365" fmla="*/ 2537771 w 2537771"/>
                <a:gd name="connsiteY0-366" fmla="*/ 12613 h 81912"/>
                <a:gd name="connsiteX1-367" fmla="*/ 2191592 w 2537771"/>
                <a:gd name="connsiteY1-368" fmla="*/ 39967 h 81912"/>
                <a:gd name="connsiteX2-369" fmla="*/ 2086358 w 2537771"/>
                <a:gd name="connsiteY2-370" fmla="*/ 35762 h 81912"/>
                <a:gd name="connsiteX3-371" fmla="*/ 1604819 w 2537771"/>
                <a:gd name="connsiteY3-372" fmla="*/ 70634 h 81912"/>
                <a:gd name="connsiteX4-373" fmla="*/ 1365106 w 2537771"/>
                <a:gd name="connsiteY4-374" fmla="*/ 50948 h 81912"/>
                <a:gd name="connsiteX5-375" fmla="*/ 1188657 w 2537771"/>
                <a:gd name="connsiteY5-376" fmla="*/ 70338 h 81912"/>
                <a:gd name="connsiteX6-377" fmla="*/ 960259 w 2537771"/>
                <a:gd name="connsiteY6-378" fmla="*/ 78301 h 81912"/>
                <a:gd name="connsiteX7-379" fmla="*/ 747671 w 2537771"/>
                <a:gd name="connsiteY7-380" fmla="*/ 59060 h 81912"/>
                <a:gd name="connsiteX8-381" fmla="*/ 526070 w 2537771"/>
                <a:gd name="connsiteY8-382" fmla="*/ 31855 h 81912"/>
                <a:gd name="connsiteX9-383" fmla="*/ 254643 w 2537771"/>
                <a:gd name="connsiteY9-384" fmla="*/ 70783 h 81912"/>
                <a:gd name="connsiteX10-385" fmla="*/ 180158 w 2537771"/>
                <a:gd name="connsiteY10-386" fmla="*/ 47188 h 81912"/>
                <a:gd name="connsiteX11-387" fmla="*/ 93392 w 2537771"/>
                <a:gd name="connsiteY11-388" fmla="*/ 81912 h 81912"/>
                <a:gd name="connsiteX12-389" fmla="*/ 0 w 2537771"/>
                <a:gd name="connsiteY12-390" fmla="*/ 0 h 81912"/>
                <a:gd name="connsiteX0-391" fmla="*/ 2537771 w 2537771"/>
                <a:gd name="connsiteY0-392" fmla="*/ 12613 h 81912"/>
                <a:gd name="connsiteX1-393" fmla="*/ 2191592 w 2537771"/>
                <a:gd name="connsiteY1-394" fmla="*/ 39967 h 81912"/>
                <a:gd name="connsiteX2-395" fmla="*/ 2054548 w 2537771"/>
                <a:gd name="connsiteY2-396" fmla="*/ 27946 h 81912"/>
                <a:gd name="connsiteX3-397" fmla="*/ 1604819 w 2537771"/>
                <a:gd name="connsiteY3-398" fmla="*/ 70634 h 81912"/>
                <a:gd name="connsiteX4-399" fmla="*/ 1365106 w 2537771"/>
                <a:gd name="connsiteY4-400" fmla="*/ 50948 h 81912"/>
                <a:gd name="connsiteX5-401" fmla="*/ 1188657 w 2537771"/>
                <a:gd name="connsiteY5-402" fmla="*/ 70338 h 81912"/>
                <a:gd name="connsiteX6-403" fmla="*/ 960259 w 2537771"/>
                <a:gd name="connsiteY6-404" fmla="*/ 78301 h 81912"/>
                <a:gd name="connsiteX7-405" fmla="*/ 747671 w 2537771"/>
                <a:gd name="connsiteY7-406" fmla="*/ 59060 h 81912"/>
                <a:gd name="connsiteX8-407" fmla="*/ 526070 w 2537771"/>
                <a:gd name="connsiteY8-408" fmla="*/ 31855 h 81912"/>
                <a:gd name="connsiteX9-409" fmla="*/ 254643 w 2537771"/>
                <a:gd name="connsiteY9-410" fmla="*/ 70783 h 81912"/>
                <a:gd name="connsiteX10-411" fmla="*/ 180158 w 2537771"/>
                <a:gd name="connsiteY10-412" fmla="*/ 47188 h 81912"/>
                <a:gd name="connsiteX11-413" fmla="*/ 93392 w 2537771"/>
                <a:gd name="connsiteY11-414" fmla="*/ 81912 h 81912"/>
                <a:gd name="connsiteX12-415" fmla="*/ 0 w 2537771"/>
                <a:gd name="connsiteY12-416" fmla="*/ 0 h 81912"/>
                <a:gd name="connsiteX0-417" fmla="*/ 2537771 w 2537771"/>
                <a:gd name="connsiteY0-418" fmla="*/ 12613 h 79392"/>
                <a:gd name="connsiteX1-419" fmla="*/ 2191592 w 2537771"/>
                <a:gd name="connsiteY1-420" fmla="*/ 39967 h 79392"/>
                <a:gd name="connsiteX2-421" fmla="*/ 2054548 w 2537771"/>
                <a:gd name="connsiteY2-422" fmla="*/ 27946 h 79392"/>
                <a:gd name="connsiteX3-423" fmla="*/ 1604819 w 2537771"/>
                <a:gd name="connsiteY3-424" fmla="*/ 70634 h 79392"/>
                <a:gd name="connsiteX4-425" fmla="*/ 1365106 w 2537771"/>
                <a:gd name="connsiteY4-426" fmla="*/ 50948 h 79392"/>
                <a:gd name="connsiteX5-427" fmla="*/ 1188657 w 2537771"/>
                <a:gd name="connsiteY5-428" fmla="*/ 70338 h 79392"/>
                <a:gd name="connsiteX6-429" fmla="*/ 960259 w 2537771"/>
                <a:gd name="connsiteY6-430" fmla="*/ 78301 h 79392"/>
                <a:gd name="connsiteX7-431" fmla="*/ 747671 w 2537771"/>
                <a:gd name="connsiteY7-432" fmla="*/ 59060 h 79392"/>
                <a:gd name="connsiteX8-433" fmla="*/ 526070 w 2537771"/>
                <a:gd name="connsiteY8-434" fmla="*/ 31855 h 79392"/>
                <a:gd name="connsiteX9-435" fmla="*/ 254643 w 2537771"/>
                <a:gd name="connsiteY9-436" fmla="*/ 70783 h 79392"/>
                <a:gd name="connsiteX10-437" fmla="*/ 180158 w 2537771"/>
                <a:gd name="connsiteY10-438" fmla="*/ 47188 h 79392"/>
                <a:gd name="connsiteX11-439" fmla="*/ 105320 w 2537771"/>
                <a:gd name="connsiteY11-440" fmla="*/ 62373 h 79392"/>
                <a:gd name="connsiteX12-441" fmla="*/ 0 w 2537771"/>
                <a:gd name="connsiteY12-442" fmla="*/ 0 h 793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2537771" h="79392">
                  <a:moveTo>
                    <a:pt x="2537771" y="12613"/>
                  </a:moveTo>
                  <a:cubicBezTo>
                    <a:pt x="2372259" y="-2434"/>
                    <a:pt x="2272129" y="37412"/>
                    <a:pt x="2191592" y="39967"/>
                  </a:cubicBezTo>
                  <a:cubicBezTo>
                    <a:pt x="2111055" y="42522"/>
                    <a:pt x="2152344" y="22835"/>
                    <a:pt x="2054548" y="27946"/>
                  </a:cubicBezTo>
                  <a:cubicBezTo>
                    <a:pt x="1956753" y="33057"/>
                    <a:pt x="2056264" y="56072"/>
                    <a:pt x="1604819" y="70634"/>
                  </a:cubicBezTo>
                  <a:cubicBezTo>
                    <a:pt x="1524915" y="64072"/>
                    <a:pt x="1434466" y="50997"/>
                    <a:pt x="1365106" y="50948"/>
                  </a:cubicBezTo>
                  <a:cubicBezTo>
                    <a:pt x="1295746" y="50899"/>
                    <a:pt x="1256132" y="65779"/>
                    <a:pt x="1188657" y="70338"/>
                  </a:cubicBezTo>
                  <a:cubicBezTo>
                    <a:pt x="1121183" y="74897"/>
                    <a:pt x="1114588" y="82159"/>
                    <a:pt x="960259" y="78301"/>
                  </a:cubicBezTo>
                  <a:cubicBezTo>
                    <a:pt x="937110" y="70585"/>
                    <a:pt x="820036" y="66801"/>
                    <a:pt x="747671" y="59060"/>
                  </a:cubicBezTo>
                  <a:cubicBezTo>
                    <a:pt x="675306" y="51319"/>
                    <a:pt x="608241" y="29901"/>
                    <a:pt x="526070" y="31855"/>
                  </a:cubicBezTo>
                  <a:cubicBezTo>
                    <a:pt x="443899" y="33809"/>
                    <a:pt x="312295" y="68228"/>
                    <a:pt x="254643" y="70783"/>
                  </a:cubicBezTo>
                  <a:cubicBezTo>
                    <a:pt x="196991" y="73338"/>
                    <a:pt x="205045" y="48590"/>
                    <a:pt x="180158" y="47188"/>
                  </a:cubicBezTo>
                  <a:cubicBezTo>
                    <a:pt x="155271" y="45786"/>
                    <a:pt x="113036" y="50798"/>
                    <a:pt x="105320" y="62373"/>
                  </a:cubicBezTo>
                  <a:cubicBezTo>
                    <a:pt x="49008" y="38977"/>
                    <a:pt x="8599" y="82012"/>
                    <a:pt x="0" y="0"/>
                  </a:cubicBezTo>
                </a:path>
              </a:pathLst>
            </a:custGeom>
            <a:no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3" name="Freeform 118"/>
            <p:cNvSpPr>
              <a:spLocks noEditPoints="1"/>
            </p:cNvSpPr>
            <p:nvPr/>
          </p:nvSpPr>
          <p:spPr bwMode="auto">
            <a:xfrm flipH="1">
              <a:off x="10124063" y="5530041"/>
              <a:ext cx="1513841" cy="619089"/>
            </a:xfrm>
            <a:custGeom>
              <a:avLst/>
              <a:gdLst>
                <a:gd name="T0" fmla="*/ 250 w 257"/>
                <a:gd name="T1" fmla="*/ 87 h 92"/>
                <a:gd name="T2" fmla="*/ 215 w 257"/>
                <a:gd name="T3" fmla="*/ 84 h 92"/>
                <a:gd name="T4" fmla="*/ 204 w 257"/>
                <a:gd name="T5" fmla="*/ 87 h 92"/>
                <a:gd name="T6" fmla="*/ 146 w 257"/>
                <a:gd name="T7" fmla="*/ 88 h 92"/>
                <a:gd name="T8" fmla="*/ 116 w 257"/>
                <a:gd name="T9" fmla="*/ 85 h 92"/>
                <a:gd name="T10" fmla="*/ 54 w 257"/>
                <a:gd name="T11" fmla="*/ 54 h 92"/>
                <a:gd name="T12" fmla="*/ 2 w 257"/>
                <a:gd name="T13" fmla="*/ 30 h 92"/>
                <a:gd name="T14" fmla="*/ 16 w 257"/>
                <a:gd name="T15" fmla="*/ 0 h 92"/>
                <a:gd name="T16" fmla="*/ 42 w 257"/>
                <a:gd name="T17" fmla="*/ 12 h 92"/>
                <a:gd name="T18" fmla="*/ 78 w 257"/>
                <a:gd name="T19" fmla="*/ 31 h 92"/>
                <a:gd name="T20" fmla="*/ 134 w 257"/>
                <a:gd name="T21" fmla="*/ 61 h 92"/>
                <a:gd name="T22" fmla="*/ 171 w 257"/>
                <a:gd name="T23" fmla="*/ 84 h 92"/>
                <a:gd name="T24" fmla="*/ 186 w 257"/>
                <a:gd name="T25" fmla="*/ 72 h 92"/>
                <a:gd name="T26" fmla="*/ 206 w 257"/>
                <a:gd name="T27" fmla="*/ 71 h 92"/>
                <a:gd name="T28" fmla="*/ 225 w 257"/>
                <a:gd name="T29" fmla="*/ 79 h 92"/>
                <a:gd name="T30" fmla="*/ 254 w 257"/>
                <a:gd name="T31" fmla="*/ 82 h 92"/>
                <a:gd name="T32" fmla="*/ 237 w 257"/>
                <a:gd name="T33" fmla="*/ 80 h 92"/>
                <a:gd name="T34" fmla="*/ 217 w 257"/>
                <a:gd name="T35" fmla="*/ 82 h 92"/>
                <a:gd name="T36" fmla="*/ 244 w 257"/>
                <a:gd name="T37" fmla="*/ 82 h 92"/>
                <a:gd name="T38" fmla="*/ 187 w 257"/>
                <a:gd name="T39" fmla="*/ 70 h 92"/>
                <a:gd name="T40" fmla="*/ 188 w 257"/>
                <a:gd name="T41" fmla="*/ 86 h 92"/>
                <a:gd name="T42" fmla="*/ 158 w 257"/>
                <a:gd name="T43" fmla="*/ 84 h 92"/>
                <a:gd name="T44" fmla="*/ 172 w 257"/>
                <a:gd name="T45" fmla="*/ 87 h 92"/>
                <a:gd name="T46" fmla="*/ 195 w 257"/>
                <a:gd name="T47" fmla="*/ 74 h 92"/>
                <a:gd name="T48" fmla="*/ 202 w 257"/>
                <a:gd name="T49" fmla="*/ 72 h 92"/>
                <a:gd name="T50" fmla="*/ 211 w 257"/>
                <a:gd name="T51" fmla="*/ 78 h 92"/>
                <a:gd name="T52" fmla="*/ 148 w 257"/>
                <a:gd name="T53" fmla="*/ 85 h 92"/>
                <a:gd name="T54" fmla="*/ 132 w 257"/>
                <a:gd name="T55" fmla="*/ 72 h 92"/>
                <a:gd name="T56" fmla="*/ 139 w 257"/>
                <a:gd name="T57" fmla="*/ 85 h 92"/>
                <a:gd name="T58" fmla="*/ 122 w 257"/>
                <a:gd name="T59" fmla="*/ 58 h 92"/>
                <a:gd name="T60" fmla="*/ 130 w 257"/>
                <a:gd name="T61" fmla="*/ 71 h 92"/>
                <a:gd name="T62" fmla="*/ 70 w 257"/>
                <a:gd name="T63" fmla="*/ 56 h 92"/>
                <a:gd name="T64" fmla="*/ 110 w 257"/>
                <a:gd name="T65" fmla="*/ 76 h 92"/>
                <a:gd name="T66" fmla="*/ 120 w 257"/>
                <a:gd name="T67" fmla="*/ 57 h 92"/>
                <a:gd name="T68" fmla="*/ 74 w 257"/>
                <a:gd name="T69" fmla="*/ 31 h 92"/>
                <a:gd name="T70" fmla="*/ 111 w 257"/>
                <a:gd name="T71" fmla="*/ 55 h 92"/>
                <a:gd name="T72" fmla="*/ 91 w 257"/>
                <a:gd name="T73" fmla="*/ 60 h 92"/>
                <a:gd name="T74" fmla="*/ 53 w 257"/>
                <a:gd name="T75" fmla="*/ 37 h 92"/>
                <a:gd name="T76" fmla="*/ 34 w 257"/>
                <a:gd name="T77" fmla="*/ 10 h 92"/>
                <a:gd name="T78" fmla="*/ 112 w 257"/>
                <a:gd name="T79" fmla="*/ 59 h 92"/>
                <a:gd name="T80" fmla="*/ 77 w 257"/>
                <a:gd name="T81" fmla="*/ 39 h 92"/>
                <a:gd name="T82" fmla="*/ 49 w 257"/>
                <a:gd name="T83" fmla="*/ 22 h 92"/>
                <a:gd name="T84" fmla="*/ 58 w 257"/>
                <a:gd name="T85" fmla="*/ 39 h 92"/>
                <a:gd name="T86" fmla="*/ 113 w 257"/>
                <a:gd name="T87" fmla="*/ 60 h 92"/>
                <a:gd name="T88" fmla="*/ 110 w 257"/>
                <a:gd name="T89" fmla="*/ 78 h 92"/>
                <a:gd name="T90" fmla="*/ 67 w 257"/>
                <a:gd name="T91" fmla="*/ 57 h 92"/>
                <a:gd name="T92" fmla="*/ 21 w 257"/>
                <a:gd name="T93" fmla="*/ 38 h 92"/>
                <a:gd name="T94" fmla="*/ 102 w 257"/>
                <a:gd name="T95" fmla="*/ 75 h 92"/>
                <a:gd name="T96" fmla="*/ 32 w 257"/>
                <a:gd name="T97" fmla="*/ 8 h 92"/>
                <a:gd name="T98" fmla="*/ 18 w 257"/>
                <a:gd name="T99" fmla="*/ 37 h 92"/>
                <a:gd name="T100" fmla="*/ 8 w 257"/>
                <a:gd name="T101" fmla="*/ 9 h 92"/>
                <a:gd name="T102" fmla="*/ 7 w 257"/>
                <a:gd name="T103" fmla="*/ 28 h 92"/>
                <a:gd name="T104" fmla="*/ 20 w 257"/>
                <a:gd name="T105"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92">
                  <a:moveTo>
                    <a:pt x="256" y="83"/>
                  </a:moveTo>
                  <a:cubicBezTo>
                    <a:pt x="256" y="84"/>
                    <a:pt x="257" y="87"/>
                    <a:pt x="256" y="89"/>
                  </a:cubicBezTo>
                  <a:cubicBezTo>
                    <a:pt x="253" y="89"/>
                    <a:pt x="253" y="88"/>
                    <a:pt x="250" y="87"/>
                  </a:cubicBezTo>
                  <a:cubicBezTo>
                    <a:pt x="244" y="86"/>
                    <a:pt x="238" y="83"/>
                    <a:pt x="231" y="84"/>
                  </a:cubicBezTo>
                  <a:cubicBezTo>
                    <a:pt x="229" y="84"/>
                    <a:pt x="227" y="86"/>
                    <a:pt x="225" y="86"/>
                  </a:cubicBezTo>
                  <a:cubicBezTo>
                    <a:pt x="221" y="86"/>
                    <a:pt x="219" y="84"/>
                    <a:pt x="215" y="84"/>
                  </a:cubicBezTo>
                  <a:cubicBezTo>
                    <a:pt x="212" y="82"/>
                    <a:pt x="208" y="79"/>
                    <a:pt x="205" y="76"/>
                  </a:cubicBezTo>
                  <a:cubicBezTo>
                    <a:pt x="206" y="79"/>
                    <a:pt x="208" y="81"/>
                    <a:pt x="208" y="84"/>
                  </a:cubicBezTo>
                  <a:cubicBezTo>
                    <a:pt x="207" y="86"/>
                    <a:pt x="205" y="86"/>
                    <a:pt x="204" y="87"/>
                  </a:cubicBezTo>
                  <a:cubicBezTo>
                    <a:pt x="196" y="87"/>
                    <a:pt x="189" y="90"/>
                    <a:pt x="183" y="91"/>
                  </a:cubicBezTo>
                  <a:cubicBezTo>
                    <a:pt x="172" y="91"/>
                    <a:pt x="163" y="85"/>
                    <a:pt x="152" y="86"/>
                  </a:cubicBezTo>
                  <a:cubicBezTo>
                    <a:pt x="150" y="87"/>
                    <a:pt x="148" y="88"/>
                    <a:pt x="146" y="88"/>
                  </a:cubicBezTo>
                  <a:cubicBezTo>
                    <a:pt x="142" y="88"/>
                    <a:pt x="138" y="87"/>
                    <a:pt x="134" y="87"/>
                  </a:cubicBezTo>
                  <a:cubicBezTo>
                    <a:pt x="130" y="87"/>
                    <a:pt x="125" y="86"/>
                    <a:pt x="121" y="86"/>
                  </a:cubicBezTo>
                  <a:cubicBezTo>
                    <a:pt x="119" y="87"/>
                    <a:pt x="117" y="87"/>
                    <a:pt x="116" y="85"/>
                  </a:cubicBezTo>
                  <a:cubicBezTo>
                    <a:pt x="105" y="79"/>
                    <a:pt x="94" y="73"/>
                    <a:pt x="83" y="67"/>
                  </a:cubicBezTo>
                  <a:cubicBezTo>
                    <a:pt x="79" y="65"/>
                    <a:pt x="76" y="63"/>
                    <a:pt x="72" y="61"/>
                  </a:cubicBezTo>
                  <a:cubicBezTo>
                    <a:pt x="66" y="59"/>
                    <a:pt x="60" y="57"/>
                    <a:pt x="54" y="54"/>
                  </a:cubicBezTo>
                  <a:cubicBezTo>
                    <a:pt x="43" y="49"/>
                    <a:pt x="31" y="46"/>
                    <a:pt x="21" y="40"/>
                  </a:cubicBezTo>
                  <a:cubicBezTo>
                    <a:pt x="17" y="38"/>
                    <a:pt x="12" y="36"/>
                    <a:pt x="8" y="34"/>
                  </a:cubicBezTo>
                  <a:cubicBezTo>
                    <a:pt x="6" y="32"/>
                    <a:pt x="4" y="32"/>
                    <a:pt x="2" y="30"/>
                  </a:cubicBezTo>
                  <a:cubicBezTo>
                    <a:pt x="1" y="28"/>
                    <a:pt x="0" y="26"/>
                    <a:pt x="0" y="24"/>
                  </a:cubicBezTo>
                  <a:cubicBezTo>
                    <a:pt x="0" y="18"/>
                    <a:pt x="5" y="9"/>
                    <a:pt x="8" y="5"/>
                  </a:cubicBezTo>
                  <a:cubicBezTo>
                    <a:pt x="10" y="3"/>
                    <a:pt x="13" y="1"/>
                    <a:pt x="16" y="0"/>
                  </a:cubicBezTo>
                  <a:cubicBezTo>
                    <a:pt x="17" y="0"/>
                    <a:pt x="19" y="0"/>
                    <a:pt x="20" y="0"/>
                  </a:cubicBezTo>
                  <a:cubicBezTo>
                    <a:pt x="26" y="3"/>
                    <a:pt x="33" y="7"/>
                    <a:pt x="39" y="10"/>
                  </a:cubicBezTo>
                  <a:cubicBezTo>
                    <a:pt x="40" y="11"/>
                    <a:pt x="41" y="11"/>
                    <a:pt x="42" y="12"/>
                  </a:cubicBezTo>
                  <a:cubicBezTo>
                    <a:pt x="45" y="13"/>
                    <a:pt x="48" y="15"/>
                    <a:pt x="52" y="17"/>
                  </a:cubicBezTo>
                  <a:cubicBezTo>
                    <a:pt x="58" y="20"/>
                    <a:pt x="64" y="23"/>
                    <a:pt x="70" y="26"/>
                  </a:cubicBezTo>
                  <a:cubicBezTo>
                    <a:pt x="73" y="28"/>
                    <a:pt x="75" y="30"/>
                    <a:pt x="78" y="31"/>
                  </a:cubicBezTo>
                  <a:cubicBezTo>
                    <a:pt x="91" y="39"/>
                    <a:pt x="104" y="46"/>
                    <a:pt x="117" y="53"/>
                  </a:cubicBezTo>
                  <a:cubicBezTo>
                    <a:pt x="120" y="55"/>
                    <a:pt x="123" y="56"/>
                    <a:pt x="126" y="57"/>
                  </a:cubicBezTo>
                  <a:cubicBezTo>
                    <a:pt x="128" y="59"/>
                    <a:pt x="131" y="61"/>
                    <a:pt x="134" y="61"/>
                  </a:cubicBezTo>
                  <a:cubicBezTo>
                    <a:pt x="139" y="68"/>
                    <a:pt x="145" y="74"/>
                    <a:pt x="150" y="82"/>
                  </a:cubicBezTo>
                  <a:cubicBezTo>
                    <a:pt x="153" y="81"/>
                    <a:pt x="157" y="82"/>
                    <a:pt x="162" y="82"/>
                  </a:cubicBezTo>
                  <a:cubicBezTo>
                    <a:pt x="165" y="82"/>
                    <a:pt x="168" y="83"/>
                    <a:pt x="171" y="84"/>
                  </a:cubicBezTo>
                  <a:cubicBezTo>
                    <a:pt x="176" y="84"/>
                    <a:pt x="181" y="84"/>
                    <a:pt x="185" y="84"/>
                  </a:cubicBezTo>
                  <a:cubicBezTo>
                    <a:pt x="191" y="85"/>
                    <a:pt x="196" y="83"/>
                    <a:pt x="200" y="80"/>
                  </a:cubicBezTo>
                  <a:cubicBezTo>
                    <a:pt x="198" y="75"/>
                    <a:pt x="188" y="78"/>
                    <a:pt x="186" y="72"/>
                  </a:cubicBezTo>
                  <a:cubicBezTo>
                    <a:pt x="185" y="67"/>
                    <a:pt x="190" y="65"/>
                    <a:pt x="195" y="66"/>
                  </a:cubicBezTo>
                  <a:cubicBezTo>
                    <a:pt x="196" y="66"/>
                    <a:pt x="197" y="66"/>
                    <a:pt x="198" y="67"/>
                  </a:cubicBezTo>
                  <a:cubicBezTo>
                    <a:pt x="201" y="68"/>
                    <a:pt x="203" y="70"/>
                    <a:pt x="206" y="71"/>
                  </a:cubicBezTo>
                  <a:cubicBezTo>
                    <a:pt x="208" y="73"/>
                    <a:pt x="211" y="76"/>
                    <a:pt x="213" y="77"/>
                  </a:cubicBezTo>
                  <a:cubicBezTo>
                    <a:pt x="214" y="78"/>
                    <a:pt x="216" y="78"/>
                    <a:pt x="218" y="79"/>
                  </a:cubicBezTo>
                  <a:cubicBezTo>
                    <a:pt x="221" y="80"/>
                    <a:pt x="222" y="80"/>
                    <a:pt x="225" y="79"/>
                  </a:cubicBezTo>
                  <a:cubicBezTo>
                    <a:pt x="228" y="79"/>
                    <a:pt x="232" y="78"/>
                    <a:pt x="235" y="78"/>
                  </a:cubicBezTo>
                  <a:cubicBezTo>
                    <a:pt x="238" y="78"/>
                    <a:pt x="242" y="80"/>
                    <a:pt x="246" y="81"/>
                  </a:cubicBezTo>
                  <a:cubicBezTo>
                    <a:pt x="249" y="82"/>
                    <a:pt x="253" y="82"/>
                    <a:pt x="254" y="82"/>
                  </a:cubicBezTo>
                  <a:cubicBezTo>
                    <a:pt x="255" y="83"/>
                    <a:pt x="255" y="82"/>
                    <a:pt x="256" y="83"/>
                  </a:cubicBezTo>
                  <a:close/>
                  <a:moveTo>
                    <a:pt x="244" y="82"/>
                  </a:moveTo>
                  <a:cubicBezTo>
                    <a:pt x="242" y="82"/>
                    <a:pt x="239" y="81"/>
                    <a:pt x="237" y="80"/>
                  </a:cubicBezTo>
                  <a:cubicBezTo>
                    <a:pt x="231" y="80"/>
                    <a:pt x="226" y="82"/>
                    <a:pt x="221" y="82"/>
                  </a:cubicBezTo>
                  <a:cubicBezTo>
                    <a:pt x="217" y="81"/>
                    <a:pt x="215" y="80"/>
                    <a:pt x="212" y="79"/>
                  </a:cubicBezTo>
                  <a:cubicBezTo>
                    <a:pt x="213" y="80"/>
                    <a:pt x="215" y="82"/>
                    <a:pt x="217" y="82"/>
                  </a:cubicBezTo>
                  <a:cubicBezTo>
                    <a:pt x="223" y="84"/>
                    <a:pt x="227" y="82"/>
                    <a:pt x="232" y="82"/>
                  </a:cubicBezTo>
                  <a:cubicBezTo>
                    <a:pt x="241" y="81"/>
                    <a:pt x="247" y="85"/>
                    <a:pt x="254" y="86"/>
                  </a:cubicBezTo>
                  <a:cubicBezTo>
                    <a:pt x="254" y="82"/>
                    <a:pt x="249" y="83"/>
                    <a:pt x="244" y="82"/>
                  </a:cubicBezTo>
                  <a:close/>
                  <a:moveTo>
                    <a:pt x="205" y="74"/>
                  </a:moveTo>
                  <a:cubicBezTo>
                    <a:pt x="204" y="71"/>
                    <a:pt x="201" y="70"/>
                    <a:pt x="198" y="69"/>
                  </a:cubicBezTo>
                  <a:cubicBezTo>
                    <a:pt x="195" y="68"/>
                    <a:pt x="188" y="65"/>
                    <a:pt x="187" y="70"/>
                  </a:cubicBezTo>
                  <a:cubicBezTo>
                    <a:pt x="187" y="75"/>
                    <a:pt x="194" y="74"/>
                    <a:pt x="198" y="76"/>
                  </a:cubicBezTo>
                  <a:cubicBezTo>
                    <a:pt x="200" y="76"/>
                    <a:pt x="203" y="79"/>
                    <a:pt x="203" y="81"/>
                  </a:cubicBezTo>
                  <a:cubicBezTo>
                    <a:pt x="202" y="83"/>
                    <a:pt x="192" y="86"/>
                    <a:pt x="188" y="86"/>
                  </a:cubicBezTo>
                  <a:cubicBezTo>
                    <a:pt x="183" y="86"/>
                    <a:pt x="178" y="86"/>
                    <a:pt x="174" y="85"/>
                  </a:cubicBezTo>
                  <a:cubicBezTo>
                    <a:pt x="170" y="85"/>
                    <a:pt x="165" y="83"/>
                    <a:pt x="161" y="83"/>
                  </a:cubicBezTo>
                  <a:cubicBezTo>
                    <a:pt x="160" y="83"/>
                    <a:pt x="159" y="84"/>
                    <a:pt x="158" y="84"/>
                  </a:cubicBezTo>
                  <a:cubicBezTo>
                    <a:pt x="155" y="83"/>
                    <a:pt x="152" y="82"/>
                    <a:pt x="151" y="85"/>
                  </a:cubicBezTo>
                  <a:cubicBezTo>
                    <a:pt x="155" y="85"/>
                    <a:pt x="160" y="85"/>
                    <a:pt x="164" y="85"/>
                  </a:cubicBezTo>
                  <a:cubicBezTo>
                    <a:pt x="167" y="86"/>
                    <a:pt x="169" y="88"/>
                    <a:pt x="172" y="87"/>
                  </a:cubicBezTo>
                  <a:cubicBezTo>
                    <a:pt x="184" y="92"/>
                    <a:pt x="193" y="85"/>
                    <a:pt x="205" y="85"/>
                  </a:cubicBezTo>
                  <a:cubicBezTo>
                    <a:pt x="208" y="82"/>
                    <a:pt x="204" y="79"/>
                    <a:pt x="203" y="77"/>
                  </a:cubicBezTo>
                  <a:cubicBezTo>
                    <a:pt x="200" y="76"/>
                    <a:pt x="198" y="74"/>
                    <a:pt x="195" y="74"/>
                  </a:cubicBezTo>
                  <a:cubicBezTo>
                    <a:pt x="195" y="73"/>
                    <a:pt x="195" y="73"/>
                    <a:pt x="195" y="73"/>
                  </a:cubicBezTo>
                  <a:cubicBezTo>
                    <a:pt x="193" y="73"/>
                    <a:pt x="192" y="72"/>
                    <a:pt x="193" y="70"/>
                  </a:cubicBezTo>
                  <a:cubicBezTo>
                    <a:pt x="197" y="68"/>
                    <a:pt x="200" y="72"/>
                    <a:pt x="202" y="72"/>
                  </a:cubicBezTo>
                  <a:cubicBezTo>
                    <a:pt x="203" y="73"/>
                    <a:pt x="205" y="74"/>
                    <a:pt x="207" y="75"/>
                  </a:cubicBezTo>
                  <a:cubicBezTo>
                    <a:pt x="208" y="76"/>
                    <a:pt x="210" y="78"/>
                    <a:pt x="212" y="78"/>
                  </a:cubicBezTo>
                  <a:cubicBezTo>
                    <a:pt x="211" y="78"/>
                    <a:pt x="211" y="78"/>
                    <a:pt x="211" y="78"/>
                  </a:cubicBezTo>
                  <a:cubicBezTo>
                    <a:pt x="209" y="76"/>
                    <a:pt x="208" y="74"/>
                    <a:pt x="205" y="74"/>
                  </a:cubicBezTo>
                  <a:close/>
                  <a:moveTo>
                    <a:pt x="139" y="85"/>
                  </a:moveTo>
                  <a:cubicBezTo>
                    <a:pt x="142" y="85"/>
                    <a:pt x="147" y="87"/>
                    <a:pt x="148" y="85"/>
                  </a:cubicBezTo>
                  <a:cubicBezTo>
                    <a:pt x="148" y="84"/>
                    <a:pt x="148" y="84"/>
                    <a:pt x="148" y="84"/>
                  </a:cubicBezTo>
                  <a:cubicBezTo>
                    <a:pt x="144" y="77"/>
                    <a:pt x="140" y="69"/>
                    <a:pt x="133" y="64"/>
                  </a:cubicBezTo>
                  <a:cubicBezTo>
                    <a:pt x="132" y="67"/>
                    <a:pt x="133" y="69"/>
                    <a:pt x="132" y="72"/>
                  </a:cubicBezTo>
                  <a:cubicBezTo>
                    <a:pt x="132" y="77"/>
                    <a:pt x="128" y="80"/>
                    <a:pt x="126" y="83"/>
                  </a:cubicBezTo>
                  <a:cubicBezTo>
                    <a:pt x="125" y="83"/>
                    <a:pt x="123" y="84"/>
                    <a:pt x="124" y="85"/>
                  </a:cubicBezTo>
                  <a:cubicBezTo>
                    <a:pt x="128" y="85"/>
                    <a:pt x="134" y="84"/>
                    <a:pt x="139" y="85"/>
                  </a:cubicBezTo>
                  <a:close/>
                  <a:moveTo>
                    <a:pt x="130" y="71"/>
                  </a:moveTo>
                  <a:cubicBezTo>
                    <a:pt x="131" y="68"/>
                    <a:pt x="131" y="65"/>
                    <a:pt x="130" y="62"/>
                  </a:cubicBezTo>
                  <a:cubicBezTo>
                    <a:pt x="127" y="61"/>
                    <a:pt x="125" y="58"/>
                    <a:pt x="122" y="58"/>
                  </a:cubicBezTo>
                  <a:cubicBezTo>
                    <a:pt x="123" y="68"/>
                    <a:pt x="120" y="76"/>
                    <a:pt x="112" y="80"/>
                  </a:cubicBezTo>
                  <a:cubicBezTo>
                    <a:pt x="114" y="82"/>
                    <a:pt x="117" y="83"/>
                    <a:pt x="120" y="84"/>
                  </a:cubicBezTo>
                  <a:cubicBezTo>
                    <a:pt x="124" y="81"/>
                    <a:pt x="130" y="78"/>
                    <a:pt x="130" y="71"/>
                  </a:cubicBezTo>
                  <a:close/>
                  <a:moveTo>
                    <a:pt x="41" y="41"/>
                  </a:moveTo>
                  <a:cubicBezTo>
                    <a:pt x="45" y="43"/>
                    <a:pt x="49" y="45"/>
                    <a:pt x="54" y="47"/>
                  </a:cubicBezTo>
                  <a:cubicBezTo>
                    <a:pt x="59" y="50"/>
                    <a:pt x="64" y="54"/>
                    <a:pt x="70" y="56"/>
                  </a:cubicBezTo>
                  <a:cubicBezTo>
                    <a:pt x="75" y="58"/>
                    <a:pt x="80" y="61"/>
                    <a:pt x="86" y="64"/>
                  </a:cubicBezTo>
                  <a:cubicBezTo>
                    <a:pt x="91" y="66"/>
                    <a:pt x="96" y="69"/>
                    <a:pt x="102" y="71"/>
                  </a:cubicBezTo>
                  <a:cubicBezTo>
                    <a:pt x="105" y="73"/>
                    <a:pt x="108" y="75"/>
                    <a:pt x="110" y="76"/>
                  </a:cubicBezTo>
                  <a:cubicBezTo>
                    <a:pt x="111" y="76"/>
                    <a:pt x="113" y="76"/>
                    <a:pt x="113" y="76"/>
                  </a:cubicBezTo>
                  <a:cubicBezTo>
                    <a:pt x="115" y="76"/>
                    <a:pt x="118" y="73"/>
                    <a:pt x="119" y="71"/>
                  </a:cubicBezTo>
                  <a:cubicBezTo>
                    <a:pt x="121" y="66"/>
                    <a:pt x="121" y="61"/>
                    <a:pt x="120" y="57"/>
                  </a:cubicBezTo>
                  <a:cubicBezTo>
                    <a:pt x="112" y="52"/>
                    <a:pt x="104" y="48"/>
                    <a:pt x="97" y="44"/>
                  </a:cubicBezTo>
                  <a:cubicBezTo>
                    <a:pt x="94" y="43"/>
                    <a:pt x="92" y="41"/>
                    <a:pt x="89" y="39"/>
                  </a:cubicBezTo>
                  <a:cubicBezTo>
                    <a:pt x="84" y="37"/>
                    <a:pt x="79" y="34"/>
                    <a:pt x="74" y="31"/>
                  </a:cubicBezTo>
                  <a:cubicBezTo>
                    <a:pt x="68" y="28"/>
                    <a:pt x="62" y="24"/>
                    <a:pt x="56" y="21"/>
                  </a:cubicBezTo>
                  <a:cubicBezTo>
                    <a:pt x="55" y="21"/>
                    <a:pt x="54" y="20"/>
                    <a:pt x="53" y="20"/>
                  </a:cubicBezTo>
                  <a:cubicBezTo>
                    <a:pt x="71" y="34"/>
                    <a:pt x="90" y="45"/>
                    <a:pt x="111" y="55"/>
                  </a:cubicBezTo>
                  <a:cubicBezTo>
                    <a:pt x="111" y="56"/>
                    <a:pt x="112" y="56"/>
                    <a:pt x="113" y="56"/>
                  </a:cubicBezTo>
                  <a:cubicBezTo>
                    <a:pt x="113" y="58"/>
                    <a:pt x="114" y="59"/>
                    <a:pt x="115" y="60"/>
                  </a:cubicBezTo>
                  <a:cubicBezTo>
                    <a:pt x="112" y="70"/>
                    <a:pt x="98" y="64"/>
                    <a:pt x="91" y="60"/>
                  </a:cubicBezTo>
                  <a:cubicBezTo>
                    <a:pt x="84" y="57"/>
                    <a:pt x="77" y="53"/>
                    <a:pt x="70" y="49"/>
                  </a:cubicBezTo>
                  <a:cubicBezTo>
                    <a:pt x="66" y="47"/>
                    <a:pt x="62" y="45"/>
                    <a:pt x="60" y="43"/>
                  </a:cubicBezTo>
                  <a:cubicBezTo>
                    <a:pt x="58" y="42"/>
                    <a:pt x="55" y="39"/>
                    <a:pt x="53" y="37"/>
                  </a:cubicBezTo>
                  <a:cubicBezTo>
                    <a:pt x="51" y="35"/>
                    <a:pt x="48" y="33"/>
                    <a:pt x="46" y="31"/>
                  </a:cubicBezTo>
                  <a:cubicBezTo>
                    <a:pt x="42" y="26"/>
                    <a:pt x="46" y="19"/>
                    <a:pt x="51" y="18"/>
                  </a:cubicBezTo>
                  <a:cubicBezTo>
                    <a:pt x="45" y="16"/>
                    <a:pt x="40" y="12"/>
                    <a:pt x="34" y="10"/>
                  </a:cubicBezTo>
                  <a:cubicBezTo>
                    <a:pt x="37" y="19"/>
                    <a:pt x="31" y="26"/>
                    <a:pt x="27" y="33"/>
                  </a:cubicBezTo>
                  <a:cubicBezTo>
                    <a:pt x="31" y="36"/>
                    <a:pt x="37" y="38"/>
                    <a:pt x="41" y="41"/>
                  </a:cubicBezTo>
                  <a:close/>
                  <a:moveTo>
                    <a:pt x="112" y="59"/>
                  </a:moveTo>
                  <a:cubicBezTo>
                    <a:pt x="111" y="57"/>
                    <a:pt x="107" y="56"/>
                    <a:pt x="106" y="55"/>
                  </a:cubicBezTo>
                  <a:cubicBezTo>
                    <a:pt x="101" y="51"/>
                    <a:pt x="96" y="50"/>
                    <a:pt x="91" y="47"/>
                  </a:cubicBezTo>
                  <a:cubicBezTo>
                    <a:pt x="86" y="44"/>
                    <a:pt x="82" y="42"/>
                    <a:pt x="77" y="39"/>
                  </a:cubicBezTo>
                  <a:cubicBezTo>
                    <a:pt x="72" y="36"/>
                    <a:pt x="68" y="33"/>
                    <a:pt x="63" y="30"/>
                  </a:cubicBezTo>
                  <a:cubicBezTo>
                    <a:pt x="61" y="28"/>
                    <a:pt x="59" y="27"/>
                    <a:pt x="56" y="25"/>
                  </a:cubicBezTo>
                  <a:cubicBezTo>
                    <a:pt x="54" y="24"/>
                    <a:pt x="51" y="21"/>
                    <a:pt x="49" y="22"/>
                  </a:cubicBezTo>
                  <a:cubicBezTo>
                    <a:pt x="47" y="22"/>
                    <a:pt x="46" y="26"/>
                    <a:pt x="46" y="28"/>
                  </a:cubicBezTo>
                  <a:cubicBezTo>
                    <a:pt x="47" y="29"/>
                    <a:pt x="50" y="32"/>
                    <a:pt x="52" y="34"/>
                  </a:cubicBezTo>
                  <a:cubicBezTo>
                    <a:pt x="54" y="36"/>
                    <a:pt x="56" y="37"/>
                    <a:pt x="58" y="39"/>
                  </a:cubicBezTo>
                  <a:cubicBezTo>
                    <a:pt x="67" y="46"/>
                    <a:pt x="77" y="50"/>
                    <a:pt x="87" y="56"/>
                  </a:cubicBezTo>
                  <a:cubicBezTo>
                    <a:pt x="94" y="60"/>
                    <a:pt x="102" y="65"/>
                    <a:pt x="111" y="62"/>
                  </a:cubicBezTo>
                  <a:cubicBezTo>
                    <a:pt x="112" y="62"/>
                    <a:pt x="113" y="61"/>
                    <a:pt x="113" y="60"/>
                  </a:cubicBezTo>
                  <a:cubicBezTo>
                    <a:pt x="113" y="60"/>
                    <a:pt x="113" y="60"/>
                    <a:pt x="113" y="60"/>
                  </a:cubicBezTo>
                  <a:cubicBezTo>
                    <a:pt x="113" y="59"/>
                    <a:pt x="113" y="59"/>
                    <a:pt x="112" y="59"/>
                  </a:cubicBezTo>
                  <a:close/>
                  <a:moveTo>
                    <a:pt x="110" y="78"/>
                  </a:moveTo>
                  <a:cubicBezTo>
                    <a:pt x="107" y="76"/>
                    <a:pt x="103" y="74"/>
                    <a:pt x="99" y="72"/>
                  </a:cubicBezTo>
                  <a:cubicBezTo>
                    <a:pt x="95" y="71"/>
                    <a:pt x="91" y="69"/>
                    <a:pt x="88" y="67"/>
                  </a:cubicBezTo>
                  <a:cubicBezTo>
                    <a:pt x="81" y="63"/>
                    <a:pt x="74" y="60"/>
                    <a:pt x="67" y="57"/>
                  </a:cubicBezTo>
                  <a:cubicBezTo>
                    <a:pt x="60" y="53"/>
                    <a:pt x="53" y="49"/>
                    <a:pt x="46" y="46"/>
                  </a:cubicBezTo>
                  <a:cubicBezTo>
                    <a:pt x="39" y="42"/>
                    <a:pt x="33" y="38"/>
                    <a:pt x="26" y="35"/>
                  </a:cubicBezTo>
                  <a:cubicBezTo>
                    <a:pt x="25" y="35"/>
                    <a:pt x="22" y="37"/>
                    <a:pt x="21" y="38"/>
                  </a:cubicBezTo>
                  <a:cubicBezTo>
                    <a:pt x="32" y="44"/>
                    <a:pt x="45" y="48"/>
                    <a:pt x="56" y="53"/>
                  </a:cubicBezTo>
                  <a:cubicBezTo>
                    <a:pt x="64" y="57"/>
                    <a:pt x="73" y="59"/>
                    <a:pt x="80" y="63"/>
                  </a:cubicBezTo>
                  <a:cubicBezTo>
                    <a:pt x="88" y="67"/>
                    <a:pt x="95" y="71"/>
                    <a:pt x="102" y="75"/>
                  </a:cubicBezTo>
                  <a:cubicBezTo>
                    <a:pt x="105" y="77"/>
                    <a:pt x="107" y="79"/>
                    <a:pt x="110" y="78"/>
                  </a:cubicBezTo>
                  <a:cubicBezTo>
                    <a:pt x="110" y="78"/>
                    <a:pt x="110" y="78"/>
                    <a:pt x="110" y="78"/>
                  </a:cubicBezTo>
                  <a:close/>
                  <a:moveTo>
                    <a:pt x="32" y="8"/>
                  </a:moveTo>
                  <a:cubicBezTo>
                    <a:pt x="28" y="7"/>
                    <a:pt x="25" y="5"/>
                    <a:pt x="22" y="3"/>
                  </a:cubicBezTo>
                  <a:cubicBezTo>
                    <a:pt x="23" y="16"/>
                    <a:pt x="15" y="26"/>
                    <a:pt x="7" y="31"/>
                  </a:cubicBezTo>
                  <a:cubicBezTo>
                    <a:pt x="11" y="33"/>
                    <a:pt x="15" y="35"/>
                    <a:pt x="18" y="37"/>
                  </a:cubicBezTo>
                  <a:cubicBezTo>
                    <a:pt x="27" y="32"/>
                    <a:pt x="35" y="20"/>
                    <a:pt x="32" y="8"/>
                  </a:cubicBezTo>
                  <a:close/>
                  <a:moveTo>
                    <a:pt x="9" y="8"/>
                  </a:moveTo>
                  <a:cubicBezTo>
                    <a:pt x="9" y="8"/>
                    <a:pt x="8" y="9"/>
                    <a:pt x="8" y="9"/>
                  </a:cubicBezTo>
                  <a:cubicBezTo>
                    <a:pt x="7" y="11"/>
                    <a:pt x="6" y="12"/>
                    <a:pt x="5" y="14"/>
                  </a:cubicBezTo>
                  <a:cubicBezTo>
                    <a:pt x="4" y="16"/>
                    <a:pt x="3" y="18"/>
                    <a:pt x="2" y="20"/>
                  </a:cubicBezTo>
                  <a:cubicBezTo>
                    <a:pt x="1" y="24"/>
                    <a:pt x="3" y="30"/>
                    <a:pt x="7" y="28"/>
                  </a:cubicBezTo>
                  <a:cubicBezTo>
                    <a:pt x="10" y="27"/>
                    <a:pt x="11" y="25"/>
                    <a:pt x="13" y="22"/>
                  </a:cubicBezTo>
                  <a:cubicBezTo>
                    <a:pt x="15" y="21"/>
                    <a:pt x="16" y="20"/>
                    <a:pt x="17" y="18"/>
                  </a:cubicBezTo>
                  <a:cubicBezTo>
                    <a:pt x="19" y="15"/>
                    <a:pt x="20" y="9"/>
                    <a:pt x="20" y="4"/>
                  </a:cubicBezTo>
                  <a:cubicBezTo>
                    <a:pt x="20" y="4"/>
                    <a:pt x="18" y="3"/>
                    <a:pt x="18" y="2"/>
                  </a:cubicBezTo>
                  <a:cubicBezTo>
                    <a:pt x="14" y="3"/>
                    <a:pt x="12" y="5"/>
                    <a:pt x="9" y="8"/>
                  </a:cubicBezTo>
                  <a:close/>
                </a:path>
              </a:pathLst>
            </a:custGeom>
            <a:solidFill>
              <a:schemeClr val="tx1"/>
            </a:solidFill>
            <a:ln>
              <a:noFill/>
            </a:ln>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pic>
        <p:nvPicPr>
          <p:cNvPr id="6" name="图片 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932929" y="40"/>
            <a:ext cx="929641" cy="981509"/>
          </a:xfrm>
          <a:prstGeom prst="rect">
            <a:avLst/>
          </a:prstGeom>
        </p:spPr>
      </p:pic>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7653654" y="40"/>
            <a:ext cx="929641" cy="981509"/>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8365489" y="40"/>
            <a:ext cx="929641" cy="981509"/>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097644" y="40"/>
            <a:ext cx="929641" cy="981509"/>
          </a:xfrm>
          <a:prstGeom prst="rect">
            <a:avLst/>
          </a:prstGeom>
        </p:spPr>
      </p:pic>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813924" y="40"/>
            <a:ext cx="929641" cy="981509"/>
          </a:xfrm>
          <a:prstGeom prst="rect">
            <a:avLst/>
          </a:prstGeom>
        </p:spPr>
      </p:pic>
      <p:pic>
        <p:nvPicPr>
          <p:cNvPr id="11" name="图片 1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0541634" y="40"/>
            <a:ext cx="929641" cy="981509"/>
          </a:xfrm>
          <a:prstGeom prst="rect">
            <a:avLst/>
          </a:prstGeom>
        </p:spPr>
      </p:pic>
      <p:pic>
        <p:nvPicPr>
          <p:cNvPr id="12" name="图片 1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1262359" y="40"/>
            <a:ext cx="929641" cy="981509"/>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24224" y="40"/>
            <a:ext cx="929641" cy="981509"/>
          </a:xfrm>
          <a:prstGeom prst="rect">
            <a:avLst/>
          </a:prstGeom>
        </p:spPr>
      </p:pic>
      <p:pic>
        <p:nvPicPr>
          <p:cNvPr id="14" name="图片 13"/>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093209" y="40"/>
            <a:ext cx="929641" cy="981509"/>
          </a:xfrm>
          <a:prstGeom prst="rect">
            <a:avLst/>
          </a:prstGeom>
        </p:spPr>
      </p:pic>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765674" y="40"/>
            <a:ext cx="929641" cy="981509"/>
          </a:xfrm>
          <a:prstGeom prst="rect">
            <a:avLst/>
          </a:prstGeom>
        </p:spPr>
      </p:pic>
      <p:pic>
        <p:nvPicPr>
          <p:cNvPr id="16" name="图片 1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513069" y="40"/>
            <a:ext cx="929641" cy="981509"/>
          </a:xfrm>
          <a:prstGeom prst="rect">
            <a:avLst/>
          </a:prstGeom>
        </p:spPr>
      </p:pic>
      <p:pic>
        <p:nvPicPr>
          <p:cNvPr id="17" name="图片 1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189344" y="40"/>
            <a:ext cx="929641" cy="981509"/>
          </a:xfrm>
          <a:prstGeom prst="rect">
            <a:avLst/>
          </a:prstGeom>
        </p:spPr>
      </p:pic>
      <p:pic>
        <p:nvPicPr>
          <p:cNvPr id="18" name="图片 1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212214" y="40"/>
            <a:ext cx="929641" cy="981509"/>
          </a:xfrm>
          <a:prstGeom prst="rect">
            <a:avLst/>
          </a:prstGeom>
        </p:spPr>
      </p:pic>
      <p:pic>
        <p:nvPicPr>
          <p:cNvPr id="19" name="图片 1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928494" y="40"/>
            <a:ext cx="929641" cy="981509"/>
          </a:xfrm>
          <a:prstGeom prst="rect">
            <a:avLst/>
          </a:prstGeom>
        </p:spPr>
      </p:pic>
      <p:pic>
        <p:nvPicPr>
          <p:cNvPr id="20" name="图片 1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2638424" y="40"/>
            <a:ext cx="929641" cy="981509"/>
          </a:xfrm>
          <a:prstGeom prst="rect">
            <a:avLst/>
          </a:prstGeom>
        </p:spPr>
      </p:pic>
      <p:pic>
        <p:nvPicPr>
          <p:cNvPr id="31" name="图片 3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79071" y="40"/>
            <a:ext cx="929641" cy="98150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anim calcmode="lin" valueType="num">
                                      <p:cBhvr>
                                        <p:cTn id="8" dur="500" fill="hold"/>
                                        <p:tgtEl>
                                          <p:spTgt spid="24"/>
                                        </p:tgtEl>
                                        <p:attrNameLst>
                                          <p:attrName>ppt_x</p:attrName>
                                        </p:attrNameLst>
                                      </p:cBhvr>
                                      <p:tavLst>
                                        <p:tav tm="0">
                                          <p:val>
                                            <p:strVal val="#ppt_x"/>
                                          </p:val>
                                        </p:tav>
                                        <p:tav tm="100000">
                                          <p:val>
                                            <p:strVal val="#ppt_x"/>
                                          </p:val>
                                        </p:tav>
                                      </p:tavLst>
                                    </p:anim>
                                    <p:anim calcmode="lin" valueType="num">
                                      <p:cBhvr>
                                        <p:cTn id="9" dur="5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blinds(horizontal)">
                                      <p:cBhvr>
                                        <p:cTn id="18"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819910"/>
            <a:ext cx="11969750" cy="4892675"/>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Paulo Magalhaes, a 34-year-old Portuguese computer engineer, loves to open his </a:t>
            </a: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mailbox and find a brightly colored picture of Rome’s Colosseum. Or Africa’s Victoria Falls. Or China’s Great Wall. 31. </a:t>
            </a:r>
            <a:r>
              <a:rPr lang="en-US" sz="2400" b="0" u="sng">
                <a:latin typeface="Times New Roman" panose="02020603050405020304" charset="0"/>
                <a:ea typeface="宋体" panose="02010600030101010101" pitchFamily="2" charset="-122"/>
              </a:rPr>
              <a:t>_____________________  </a:t>
            </a:r>
            <a:endParaRPr lang="en-US" sz="2400" b="0">
              <a:latin typeface="Times New Roman" panose="02020603050405020304" charset="0"/>
              <a:ea typeface="宋体" panose="02010600030101010101" pitchFamily="2" charset="-122"/>
            </a:endParaRPr>
          </a:p>
          <a:p>
            <a:r>
              <a:rPr lang="en-US" sz="2400" b="0">
                <a:latin typeface="Times New Roman" panose="02020603050405020304" charset="0"/>
                <a:ea typeface="宋体" panose="02010600030101010101" pitchFamily="2" charset="-122"/>
              </a:rPr>
              <a:t>      “I often send postcards to family and friends.” he says to </a:t>
            </a:r>
            <a:r>
              <a:rPr lang="en-US" sz="2400" b="0" i="1">
                <a:latin typeface="Times New Roman" panose="02020603050405020304" charset="0"/>
                <a:ea typeface="宋体" panose="02010600030101010101" pitchFamily="2" charset="-122"/>
              </a:rPr>
              <a:t>China Daily</a:t>
            </a:r>
            <a:r>
              <a:rPr lang="en-US" sz="2400" b="0">
                <a:latin typeface="Times New Roman" panose="02020603050405020304" charset="0"/>
                <a:ea typeface="宋体" panose="02010600030101010101" pitchFamily="2" charset="-122"/>
              </a:rPr>
              <a:t>, “but you can </a:t>
            </a: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imagine that after a while, you never receive as many as you send, and you realize that not everyone is into it. 32. </a:t>
            </a:r>
            <a:r>
              <a:rPr lang="en-US" sz="2400" b="0" u="sng">
                <a:latin typeface="Times New Roman" panose="02020603050405020304" charset="0"/>
                <a:ea typeface="宋体" panose="02010600030101010101" pitchFamily="2" charset="-122"/>
              </a:rPr>
              <a:t>_____________________ </a:t>
            </a:r>
            <a:r>
              <a:rPr lang="en-US" sz="2400" b="0">
                <a:latin typeface="Times New Roman" panose="02020603050405020304" charset="0"/>
                <a:ea typeface="宋体" panose="02010600030101010101" pitchFamily="2" charset="-122"/>
              </a:rPr>
              <a:t>” Seeking other like-minded souls, however, Paulo started looking in a somewhat unlikely place: online. Many would say the Internet is a place for people who have given up on the traditional postal service, but Paulo’s hunch(</a:t>
            </a:r>
            <a:r>
              <a:rPr lang="zh-CN" sz="2400" b="0">
                <a:ea typeface="宋体" panose="02010600030101010101" pitchFamily="2" charset="-122"/>
              </a:rPr>
              <a:t>直觉</a:t>
            </a:r>
            <a:r>
              <a:rPr lang="en-US" sz="2400" b="0">
                <a:latin typeface="Times New Roman" panose="02020603050405020304" charset="0"/>
                <a:ea typeface="宋体" panose="02010600030101010101" pitchFamily="2" charset="-122"/>
              </a:rPr>
              <a:t>) paid off. </a:t>
            </a:r>
            <a:endParaRPr lang="en-US" sz="2400" b="0">
              <a:latin typeface="Times New Roman" panose="02020603050405020304" charset="0"/>
              <a:ea typeface="宋体" panose="02010600030101010101" pitchFamily="2" charset="-122"/>
            </a:endParaRPr>
          </a:p>
          <a:p>
            <a:r>
              <a:rPr lang="en-US" sz="2400" b="0">
                <a:latin typeface="Times New Roman" panose="02020603050405020304" charset="0"/>
                <a:ea typeface="宋体" panose="02010600030101010101" pitchFamily="2" charset="-122"/>
              </a:rPr>
              <a:t>     Today his hobby has developed into the website postcrossing.com, a social network that has grown to 575, 217 registered users in 214 countries and regions since he started it 10 years ago. </a:t>
            </a:r>
            <a:r>
              <a:rPr lang="en-US" sz="2400" b="0" u="sng">
                <a:latin typeface="Times New Roman" panose="02020603050405020304" charset="0"/>
                <a:ea typeface="宋体" panose="02010600030101010101" pitchFamily="2" charset="-122"/>
              </a:rPr>
              <a:t>  </a:t>
            </a:r>
            <a:r>
              <a:rPr lang="en-US" sz="2400" b="0">
                <a:latin typeface="Times New Roman" panose="02020603050405020304" charset="0"/>
                <a:ea typeface="宋体" panose="02010600030101010101" pitchFamily="2" charset="-122"/>
              </a:rPr>
              <a:t>33. </a:t>
            </a:r>
            <a:r>
              <a:rPr lang="en-US" sz="2400" b="0" u="sng">
                <a:latin typeface="Times New Roman" panose="02020603050405020304" charset="0"/>
                <a:ea typeface="宋体" panose="02010600030101010101" pitchFamily="2" charset="-122"/>
              </a:rPr>
              <a:t>____________________  </a:t>
            </a:r>
            <a:r>
              <a:rPr lang="en-US" sz="2400" b="0">
                <a:latin typeface="Times New Roman" panose="02020603050405020304" charset="0"/>
                <a:ea typeface="宋体" panose="02010600030101010101" pitchFamily="2" charset="-122"/>
              </a:rPr>
              <a:t> Running the website has almost turned into a full-time job. </a:t>
            </a:r>
            <a:endParaRPr lang="en-US" sz="2400" b="0">
              <a:latin typeface="Times New Roman" panose="02020603050405020304" charset="0"/>
              <a:ea typeface="宋体" panose="02010600030101010101" pitchFamily="2" charset="-122"/>
            </a:endParaRPr>
          </a:p>
          <a:p>
            <a:r>
              <a:rPr lang="en-US" sz="2400" b="0">
                <a:latin typeface="Times New Roman" panose="02020603050405020304" charset="0"/>
                <a:ea typeface="宋体" panose="02010600030101010101" pitchFamily="2" charset="-122"/>
              </a:rPr>
              <a:t>         </a:t>
            </a:r>
            <a:endParaRPr lang="en-US" altLang="en-US" sz="2400" b="0">
              <a:latin typeface="Times New Roman" panose="02020603050405020304" charset="0"/>
              <a:ea typeface="宋体" panose="02010600030101010101" pitchFamily="2" charset="-122"/>
            </a:endParaRPr>
          </a:p>
        </p:txBody>
      </p:sp>
      <p:sp>
        <p:nvSpPr>
          <p:cNvPr id="9" name="文本框 8"/>
          <p:cNvSpPr txBox="1"/>
          <p:nvPr/>
        </p:nvSpPr>
        <p:spPr>
          <a:xfrm>
            <a:off x="1902460" y="1359535"/>
            <a:ext cx="7686040" cy="460375"/>
          </a:xfrm>
          <a:prstGeom prst="rect">
            <a:avLst/>
          </a:prstGeom>
          <a:noFill/>
          <a:ln w="9525">
            <a:noFill/>
          </a:ln>
        </p:spPr>
        <p:txBody>
          <a:bodyPr wrap="square">
            <a:spAutoFit/>
          </a:bodyPr>
          <a:lstStyle/>
          <a:p>
            <a:pPr indent="1274445"/>
            <a:r>
              <a:rPr lang="en-US" sz="2400" b="1">
                <a:latin typeface="Times New Roman" panose="02020603050405020304" charset="0"/>
                <a:ea typeface="宋体" panose="02010600030101010101" pitchFamily="2" charset="-122"/>
              </a:rPr>
              <a:t>You’ve got mail…and it’s a postcard</a:t>
            </a:r>
            <a:endParaRPr lang="en-US" altLang="en-US" sz="2400" b="1">
              <a:latin typeface="Times New Roman" panose="02020603050405020304" charset="0"/>
              <a:ea typeface="宋体" panose="02010600030101010101" pitchFamily="2" charset="-122"/>
            </a:endParaRPr>
          </a:p>
        </p:txBody>
      </p:sp>
      <p:sp>
        <p:nvSpPr>
          <p:cNvPr id="10" name="文本框 9"/>
          <p:cNvSpPr txBox="1"/>
          <p:nvPr/>
        </p:nvSpPr>
        <p:spPr>
          <a:xfrm>
            <a:off x="1195070" y="124460"/>
            <a:ext cx="10574020" cy="829945"/>
          </a:xfrm>
          <a:prstGeom prst="rect">
            <a:avLst/>
          </a:prstGeom>
          <a:noFill/>
        </p:spPr>
        <p:txBody>
          <a:bodyPr wrap="square" rtlCol="0">
            <a:spAutoFit/>
          </a:bodyPr>
          <a:lstStyle/>
          <a:p>
            <a:r>
              <a:rPr lang="zh-CN" altLang="en-US" sz="2400" dirty="0">
                <a:cs typeface="+mn-ea"/>
                <a:sym typeface="+mn-lt"/>
              </a:rPr>
              <a:t>  下面我们首先以2021年6月浙江省高考英语试卷中的七选五任务型阅读为例来阐述这种方法的运用。</a:t>
            </a:r>
            <a:endParaRPr lang="zh-CN" altLang="en-US" sz="2400" dirty="0">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4" name="文本框 23"/>
          <p:cNvSpPr txBox="1"/>
          <p:nvPr/>
        </p:nvSpPr>
        <p:spPr>
          <a:xfrm>
            <a:off x="73660" y="2727325"/>
            <a:ext cx="11758295" cy="4523105"/>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“Many people in China have limited exposure to English.</a:t>
            </a:r>
            <a:r>
              <a:rPr lang="en-US" sz="2400">
                <a:latin typeface="Times New Roman" panose="02020603050405020304" charset="0"/>
                <a:ea typeface="宋体" panose="02010600030101010101" pitchFamily="2" charset="-122"/>
                <a:cs typeface="Times New Roman" panose="02020603050405020304" charset="0"/>
                <a:sym typeface="+mn-ea"/>
              </a:rPr>
              <a:t> </a:t>
            </a:r>
            <a:r>
              <a:rPr lang="en-US" sz="2400">
                <a:latin typeface="Times New Roman" panose="02020603050405020304" charset="0"/>
                <a:ea typeface="宋体" panose="02010600030101010101" pitchFamily="2" charset="-122"/>
                <a:sym typeface="+mn-ea"/>
              </a:rPr>
              <a:t>35. __________________</a:t>
            </a:r>
            <a:r>
              <a:rPr lang="en-US" sz="2400" u="sng">
                <a:latin typeface="Times New Roman" panose="02020603050405020304" charset="0"/>
                <a:ea typeface="宋体" panose="02010600030101010101" pitchFamily="2" charset="-122"/>
                <a:sym typeface="+mn-ea"/>
              </a:rPr>
              <a:t>  </a:t>
            </a:r>
            <a:r>
              <a:rPr lang="en-US" sz="2400">
                <a:latin typeface="Times New Roman" panose="02020603050405020304" charset="0"/>
                <a:ea typeface="宋体" panose="02010600030101010101" pitchFamily="2" charset="-122"/>
                <a:sym typeface="+mn-ea"/>
              </a:rPr>
              <a:t> That said, we know of many post-crossing members, including Chinese, who have actually improved their English skills through their use of post-crossing.”Paulo says. </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A. And that’s totally fine.</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B. That makes it extra hard to learn and practice it.</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C. He likes to think of sending postcards as a family-friendly hobby.</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D. Many love to make a connection with someone from across the world. </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E. On August 5, the number of postcards exchanged by members topped 31 million. </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F. Similarly, if you speak only Chinese, receiving a card in Swedish takes part of the fun away. </a:t>
            </a:r>
            <a:endParaRPr lang="en-US" sz="2400">
              <a:latin typeface="Times New Roman" panose="02020603050405020304" charset="0"/>
              <a:ea typeface="宋体" panose="02010600030101010101" pitchFamily="2" charset="-122"/>
              <a:sym typeface="+mn-ea"/>
            </a:endParaRPr>
          </a:p>
          <a:p>
            <a:r>
              <a:rPr lang="en-US" sz="2400">
                <a:latin typeface="Times New Roman" panose="02020603050405020304" charset="0"/>
                <a:ea typeface="宋体" panose="02010600030101010101" pitchFamily="2" charset="-122"/>
                <a:sym typeface="+mn-ea"/>
              </a:rPr>
              <a:t>G. In short, he loves postcards, and the excitement of getting a hand-written note from someone far away.</a:t>
            </a:r>
            <a:endParaRPr lang="en-US" altLang="en-US" sz="2400" b="0">
              <a:latin typeface="Times New Roman" panose="02020603050405020304" charset="0"/>
              <a:ea typeface="宋体" panose="02010600030101010101" pitchFamily="2" charset="-122"/>
            </a:endParaRPr>
          </a:p>
          <a:p>
            <a:endParaRPr lang="en-US" altLang="en-US" sz="2400" b="0">
              <a:latin typeface="Times New Roman" panose="02020603050405020304" charset="0"/>
              <a:ea typeface="宋体" panose="02010600030101010101" pitchFamily="2" charset="-122"/>
            </a:endParaRPr>
          </a:p>
        </p:txBody>
      </p:sp>
      <p:sp>
        <p:nvSpPr>
          <p:cNvPr id="25" name="文本框 24"/>
          <p:cNvSpPr txBox="1"/>
          <p:nvPr/>
        </p:nvSpPr>
        <p:spPr>
          <a:xfrm>
            <a:off x="73660" y="812800"/>
            <a:ext cx="11916410" cy="1938020"/>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Language is certainly a barrier for many people. For post-crossing to work worldwide, a common communication language is needed so that everyone can understand each other. As cool as it may be to receive a postcard written in Chinese, the concept doesn’t work if one doesn’t understand it. 34. </a:t>
            </a:r>
            <a:r>
              <a:rPr lang="en-US" sz="2400" u="sng">
                <a:latin typeface="Times New Roman" panose="02020603050405020304" charset="0"/>
                <a:ea typeface="宋体" panose="02010600030101010101" pitchFamily="2" charset="-122"/>
                <a:sym typeface="+mn-ea"/>
              </a:rPr>
              <a:t>____________________  </a:t>
            </a:r>
            <a:r>
              <a:rPr lang="en-US" sz="2400">
                <a:latin typeface="Times New Roman" panose="02020603050405020304" charset="0"/>
                <a:ea typeface="宋体" panose="02010600030101010101" pitchFamily="2" charset="-122"/>
                <a:sym typeface="+mn-ea"/>
              </a:rPr>
              <a:t> So a common language is required and in post-crossing that’s English since it’s widely spoken. </a:t>
            </a:r>
            <a:endParaRPr lang="en-US" altLang="en-US" sz="2400">
              <a:latin typeface="Times New Roman" panose="02020603050405020304" charset="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4445" y="0"/>
            <a:ext cx="12181840" cy="685736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4" name="文本框 3"/>
          <p:cNvSpPr txBox="1"/>
          <p:nvPr/>
        </p:nvSpPr>
        <p:spPr>
          <a:xfrm>
            <a:off x="1964690" y="1504950"/>
            <a:ext cx="9374505" cy="3538220"/>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通读全文，我们不难发现本篇说明文主要围绕葡萄牙一位34岁的电脑工程师Paulo Magalhaes把自己的喜欢收集明星片的兴趣爱好发展成为建立明星片网站的相关事迹。故事内容不太复杂，但是要把题目全部做对，分数全部拿到却不是十分容易的事情。</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indent="711200" fontAlgn="auto">
              <a:extLst>
                <a:ext uri="{35155182-B16C-46BC-9424-99874614C6A1}">
                  <wpsdc:indentchars xmlns:wpsdc="http://www.wps.cn/officeDocument/2017/drawingmlCustomData" val="200" checksum="3773799597"/>
                </a:ext>
              </a:extLst>
            </a:pPr>
            <a:r>
              <a:rPr lang="zh-CN" altLang="en-US" sz="2800">
                <a:latin typeface="宋体" panose="02010600030101010101" pitchFamily="2" charset="-122"/>
                <a:ea typeface="宋体" panose="02010600030101010101" pitchFamily="2" charset="-122"/>
                <a:cs typeface="宋体" panose="02010600030101010101" pitchFamily="2" charset="-122"/>
              </a:rPr>
              <a:t>如果按照色形度义四字组装法来解题，我们第一步应该做的事情是把整个语篇和七个选项都染成</a:t>
            </a:r>
            <a:r>
              <a:rPr lang="zh-CN" altLang="en-US" sz="2800">
                <a:solidFill>
                  <a:srgbClr val="FF0000"/>
                </a:solidFill>
                <a:latin typeface="宋体" panose="02010600030101010101" pitchFamily="2" charset="-122"/>
                <a:ea typeface="宋体" panose="02010600030101010101" pitchFamily="2" charset="-122"/>
                <a:cs typeface="宋体" panose="02010600030101010101" pitchFamily="2" charset="-122"/>
              </a:rPr>
              <a:t>红</a:t>
            </a:r>
            <a:r>
              <a:rPr lang="zh-CN" altLang="en-US" sz="2800">
                <a:solidFill>
                  <a:srgbClr val="0070C0"/>
                </a:solidFill>
                <a:latin typeface="宋体" panose="02010600030101010101" pitchFamily="2" charset="-122"/>
                <a:ea typeface="宋体" panose="02010600030101010101" pitchFamily="2" charset="-122"/>
                <a:cs typeface="宋体" panose="02010600030101010101" pitchFamily="2" charset="-122"/>
              </a:rPr>
              <a:t>蓝</a:t>
            </a:r>
            <a:r>
              <a:rPr lang="zh-CN" altLang="en-US" sz="2800">
                <a:latin typeface="宋体" panose="02010600030101010101" pitchFamily="2" charset="-122"/>
                <a:ea typeface="宋体" panose="02010600030101010101" pitchFamily="2" charset="-122"/>
                <a:cs typeface="宋体" panose="02010600030101010101" pitchFamily="2" charset="-122"/>
              </a:rPr>
              <a:t>黑三种不同的色彩，然后就能够呈现如下一篇全新的语篇：</a:t>
            </a:r>
            <a:endParaRPr lang="zh-CN" altLang="en-US" sz="2800">
              <a:latin typeface="宋体" panose="02010600030101010101" pitchFamily="2" charset="-122"/>
              <a:ea typeface="宋体" panose="02010600030101010101" pitchFamily="2" charset="-122"/>
              <a:cs typeface="宋体" panose="02010600030101010101" pitchFamily="2" charset="-122"/>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2247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11125" y="1097915"/>
            <a:ext cx="11969750" cy="5262245"/>
          </a:xfrm>
          <a:prstGeom prst="rect">
            <a:avLst/>
          </a:prstGeom>
          <a:noFill/>
          <a:ln w="9525">
            <a:noFill/>
          </a:ln>
        </p:spPr>
        <p:txBody>
          <a:bodyPr wrap="square">
            <a:spAutoFit/>
          </a:bodyPr>
          <a:lstStyle/>
          <a:p>
            <a:pPr marL="133350" indent="609600" fontAlgn="auto">
              <a:extLst>
                <a:ext uri="{35155182-B16C-46BC-9424-99874614C6A1}">
                  <wpsdc:indentchars xmlns:wpsdc="http://www.wps.cn/officeDocument/2017/drawingmlCustomData" val="200" checksum="4158780845"/>
                </a:ext>
              </a:extLst>
            </a:pPr>
            <a:r>
              <a:rPr lang="en-US" sz="2400" b="0">
                <a:solidFill>
                  <a:srgbClr val="FF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FF0000"/>
                </a:solidFill>
                <a:latin typeface="Times New Roman" panose="02020603050405020304" charset="0"/>
                <a:ea typeface="宋体" panose="02010600030101010101" pitchFamily="2" charset="-122"/>
              </a:rPr>
              <a:t>Paulo Magalhaes, a 34-year-old Portuguese computer engineer, loves to open his </a:t>
            </a:r>
            <a:r>
              <a:rPr lang="en-US" sz="2400" b="0">
                <a:solidFill>
                  <a:srgbClr val="FF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FF0000"/>
                </a:solidFill>
                <a:latin typeface="Times New Roman" panose="02020603050405020304" charset="0"/>
                <a:ea typeface="宋体" panose="02010600030101010101" pitchFamily="2" charset="-122"/>
              </a:rPr>
              <a:t>mailbox and find a brightly colored picture of Rome’s Colosseum. Or Africa’s Victoria Falls. Or China’s Great Wall. 31. </a:t>
            </a:r>
            <a:r>
              <a:rPr lang="en-US" sz="2400" b="0" u="sng">
                <a:solidFill>
                  <a:srgbClr val="FF0000"/>
                </a:solidFill>
                <a:latin typeface="Times New Roman" panose="02020603050405020304" charset="0"/>
                <a:ea typeface="宋体" panose="02010600030101010101" pitchFamily="2" charset="-122"/>
              </a:rPr>
              <a:t>_____________________  </a:t>
            </a:r>
            <a:endParaRPr lang="en-US" sz="2400" b="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a:solidFill>
                  <a:srgbClr val="0070C0"/>
                </a:solidFill>
                <a:latin typeface="Times New Roman" panose="02020603050405020304" charset="0"/>
                <a:ea typeface="宋体" panose="02010600030101010101" pitchFamily="2" charset="-122"/>
              </a:rPr>
              <a:t>“I often send postcards to family and friends.” he says to </a:t>
            </a:r>
            <a:r>
              <a:rPr lang="en-US" sz="2400" b="0" i="1">
                <a:solidFill>
                  <a:srgbClr val="0070C0"/>
                </a:solidFill>
                <a:latin typeface="Times New Roman" panose="02020603050405020304" charset="0"/>
                <a:ea typeface="宋体" panose="02010600030101010101" pitchFamily="2" charset="-122"/>
              </a:rPr>
              <a:t>China Daily</a:t>
            </a:r>
            <a:r>
              <a:rPr lang="en-US" sz="2400" b="0">
                <a:solidFill>
                  <a:srgbClr val="0070C0"/>
                </a:solidFill>
                <a:latin typeface="Times New Roman" panose="02020603050405020304" charset="0"/>
                <a:ea typeface="宋体" panose="02010600030101010101" pitchFamily="2" charset="-122"/>
              </a:rPr>
              <a:t>, </a:t>
            </a:r>
            <a:r>
              <a:rPr lang="en-US" sz="2400" b="0">
                <a:latin typeface="Times New Roman" panose="02020603050405020304" charset="0"/>
                <a:ea typeface="宋体" panose="02010600030101010101" pitchFamily="2" charset="-122"/>
              </a:rPr>
              <a:t>“but you can </a:t>
            </a: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imagine that after a while, you never receive as many as you send, and you realize that not everyone is into it. 32. </a:t>
            </a:r>
            <a:r>
              <a:rPr lang="en-US" sz="2400" b="0" u="sng">
                <a:latin typeface="Times New Roman" panose="02020603050405020304" charset="0"/>
                <a:ea typeface="宋体" panose="02010600030101010101" pitchFamily="2" charset="-122"/>
              </a:rPr>
              <a:t>_____________________ </a:t>
            </a:r>
            <a:r>
              <a:rPr lang="en-US" sz="2400" b="0">
                <a:latin typeface="Times New Roman" panose="02020603050405020304" charset="0"/>
                <a:ea typeface="宋体" panose="02010600030101010101" pitchFamily="2" charset="-122"/>
              </a:rPr>
              <a:t>” </a:t>
            </a:r>
            <a:r>
              <a:rPr lang="en-US" sz="2400" b="0">
                <a:solidFill>
                  <a:srgbClr val="0070C0"/>
                </a:solidFill>
                <a:latin typeface="Times New Roman" panose="02020603050405020304" charset="0"/>
                <a:ea typeface="宋体" panose="02010600030101010101" pitchFamily="2" charset="-122"/>
              </a:rPr>
              <a:t>Seeking other like-minded souls, however, Paulo started looking in a somewhat unlikely place: online.</a:t>
            </a:r>
            <a:r>
              <a:rPr lang="en-US" sz="2400" b="0">
                <a:latin typeface="Times New Roman" panose="02020603050405020304" charset="0"/>
                <a:ea typeface="宋体" panose="02010600030101010101" pitchFamily="2" charset="-122"/>
              </a:rPr>
              <a:t> Many would say the Internet is a place for people who have given up on the traditional postal service, </a:t>
            </a:r>
            <a:r>
              <a:rPr lang="zh-CN" sz="2400" b="0">
                <a:solidFill>
                  <a:srgbClr val="FF0000"/>
                </a:solidFill>
                <a:latin typeface="Times New Roman" panose="02020603050405020304" charset="0"/>
                <a:ea typeface="宋体" panose="02010600030101010101" pitchFamily="2" charset="-122"/>
              </a:rPr>
              <a:t>bu</a:t>
            </a:r>
            <a:r>
              <a:rPr lang="en-US" sz="2400" b="0">
                <a:solidFill>
                  <a:srgbClr val="FF0000"/>
                </a:solidFill>
                <a:latin typeface="Times New Roman" panose="02020603050405020304" charset="0"/>
                <a:ea typeface="宋体" panose="02010600030101010101" pitchFamily="2" charset="-122"/>
              </a:rPr>
              <a:t>t Paulo’s hunch(</a:t>
            </a:r>
            <a:r>
              <a:rPr lang="zh-CN" sz="2400" b="0">
                <a:solidFill>
                  <a:srgbClr val="FF0000"/>
                </a:solidFill>
                <a:ea typeface="宋体" panose="02010600030101010101" pitchFamily="2" charset="-122"/>
              </a:rPr>
              <a:t>直觉</a:t>
            </a:r>
            <a:r>
              <a:rPr lang="en-US" sz="2400" b="0">
                <a:solidFill>
                  <a:srgbClr val="FF0000"/>
                </a:solidFill>
                <a:latin typeface="Times New Roman" panose="02020603050405020304" charset="0"/>
                <a:ea typeface="宋体" panose="02010600030101010101" pitchFamily="2" charset="-122"/>
              </a:rPr>
              <a:t>) paid off. </a:t>
            </a:r>
            <a:endParaRPr lang="en-US" sz="2400" b="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r>
              <a:rPr lang="en-US" sz="2400" b="0">
                <a:solidFill>
                  <a:srgbClr val="FF0000"/>
                </a:solidFill>
                <a:latin typeface="Times New Roman" panose="02020603050405020304" charset="0"/>
                <a:ea typeface="宋体" panose="02010600030101010101" pitchFamily="2" charset="-122"/>
              </a:rPr>
              <a:t>  Today his hobby has developed into the website postcrossing.com, a social network that has grown to 575, 217 registered users in 214 countries and regions since he started it 10 years ago. 33. </a:t>
            </a:r>
            <a:r>
              <a:rPr lang="en-US" sz="2400" b="0" u="sng">
                <a:solidFill>
                  <a:srgbClr val="FF0000"/>
                </a:solidFill>
                <a:latin typeface="Times New Roman" panose="02020603050405020304" charset="0"/>
                <a:ea typeface="宋体" panose="02010600030101010101" pitchFamily="2" charset="-122"/>
              </a:rPr>
              <a:t>____________________  </a:t>
            </a:r>
            <a:r>
              <a:rPr lang="en-US" sz="2400" b="0">
                <a:solidFill>
                  <a:srgbClr val="FF0000"/>
                </a:solidFill>
                <a:latin typeface="Times New Roman" panose="02020603050405020304" charset="0"/>
                <a:ea typeface="宋体" panose="02010600030101010101" pitchFamily="2" charset="-122"/>
              </a:rPr>
              <a:t> Running the website has almost turned into a full-time job. </a:t>
            </a:r>
            <a:endParaRPr lang="en-US" sz="2400" b="0">
              <a:solidFill>
                <a:srgbClr val="FF0000"/>
              </a:solidFill>
              <a:latin typeface="Times New Roman" panose="02020603050405020304" charset="0"/>
              <a:ea typeface="宋体" panose="02010600030101010101" pitchFamily="2" charset="-122"/>
            </a:endParaRPr>
          </a:p>
          <a:p>
            <a:pPr marL="133350" indent="609600" fontAlgn="auto">
              <a:extLst>
                <a:ext uri="{35155182-B16C-46BC-9424-99874614C6A1}">
                  <wpsdc:indentchars xmlns:wpsdc="http://www.wps.cn/officeDocument/2017/drawingmlCustomData" val="200" checksum="4158780845"/>
                </a:ext>
              </a:extLst>
            </a:pPr>
            <a:r>
              <a:rPr lang="en-US" sz="2400" b="0">
                <a:latin typeface="Times New Roman" panose="02020603050405020304" charset="0"/>
                <a:ea typeface="宋体" panose="02010600030101010101" pitchFamily="2" charset="-122"/>
              </a:rPr>
              <a:t>         </a:t>
            </a:r>
            <a:endParaRPr lang="en-US" altLang="en-US" sz="2400" b="0">
              <a:latin typeface="Times New Roman" panose="02020603050405020304" charset="0"/>
              <a:ea typeface="宋体" panose="02010600030101010101" pitchFamily="2" charset="-122"/>
            </a:endParaRPr>
          </a:p>
        </p:txBody>
      </p:sp>
      <p:sp>
        <p:nvSpPr>
          <p:cNvPr id="9" name="文本框 8"/>
          <p:cNvSpPr txBox="1"/>
          <p:nvPr/>
        </p:nvSpPr>
        <p:spPr>
          <a:xfrm>
            <a:off x="1930400" y="377190"/>
            <a:ext cx="7686040" cy="460375"/>
          </a:xfrm>
          <a:prstGeom prst="rect">
            <a:avLst/>
          </a:prstGeom>
          <a:noFill/>
          <a:ln w="9525">
            <a:noFill/>
          </a:ln>
        </p:spPr>
        <p:txBody>
          <a:bodyPr wrap="square">
            <a:spAutoFit/>
          </a:bodyPr>
          <a:lstStyle/>
          <a:p>
            <a:pPr indent="1274445"/>
            <a:r>
              <a:rPr lang="en-US" sz="2400" b="1">
                <a:solidFill>
                  <a:srgbClr val="0070C0"/>
                </a:solidFill>
                <a:latin typeface="Times New Roman" panose="02020603050405020304" charset="0"/>
                <a:ea typeface="宋体" panose="02010600030101010101" pitchFamily="2" charset="-122"/>
              </a:rPr>
              <a:t>You’ve got mail…</a:t>
            </a:r>
            <a:r>
              <a:rPr lang="en-US" sz="2400" b="1">
                <a:solidFill>
                  <a:srgbClr val="FF0000"/>
                </a:solidFill>
                <a:latin typeface="Times New Roman" panose="02020603050405020304" charset="0"/>
                <a:ea typeface="宋体" panose="02010600030101010101" pitchFamily="2" charset="-122"/>
              </a:rPr>
              <a:t>and it’s a postcard</a:t>
            </a:r>
            <a:endParaRPr lang="en-US" altLang="en-US" sz="2400" b="1">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5386070" y="4051935"/>
            <a:ext cx="2011680" cy="460375"/>
          </a:xfrm>
          <a:prstGeom prst="rect">
            <a:avLst/>
          </a:prstGeom>
        </p:spPr>
        <p:style>
          <a:lnRef idx="2">
            <a:schemeClr val="accent1"/>
          </a:lnRef>
          <a:fillRef idx="1">
            <a:schemeClr val="lt1"/>
          </a:fillRef>
          <a:effectRef idx="0">
            <a:schemeClr val="accent1"/>
          </a:effectRef>
          <a:fontRef idx="minor">
            <a:schemeClr val="dk1"/>
          </a:fontRef>
        </p:style>
        <p:txBody>
          <a:bodyPr wrap="none" rtlCol="0" anchor="t">
            <a:spAutoFit/>
          </a:bodyPr>
          <a:p>
            <a:r>
              <a:rPr lang="en-US" altLang="zh-CN" sz="2400">
                <a:solidFill>
                  <a:srgbClr val="0070C0"/>
                </a:solidFill>
                <a:latin typeface="宋体" panose="02010600030101010101" pitchFamily="2" charset="-122"/>
                <a:ea typeface="宋体" panose="02010600030101010101" pitchFamily="2" charset="-122"/>
                <a:sym typeface="+mn-ea"/>
              </a:rPr>
              <a:t>蓝色（中性）</a:t>
            </a:r>
            <a:endParaRPr lang="en-US" altLang="zh-CN" sz="2400">
              <a:solidFill>
                <a:srgbClr val="0070C0"/>
              </a:solidFill>
              <a:latin typeface="宋体" panose="02010600030101010101" pitchFamily="2" charset="-122"/>
              <a:ea typeface="宋体" panose="02010600030101010101" pitchFamily="2" charset="-122"/>
              <a:sym typeface="+mn-ea"/>
            </a:endParaRPr>
          </a:p>
        </p:txBody>
      </p:sp>
      <p:sp>
        <p:nvSpPr>
          <p:cNvPr id="4" name="右箭头 3"/>
          <p:cNvSpPr/>
          <p:nvPr/>
        </p:nvSpPr>
        <p:spPr>
          <a:xfrm rot="3300000">
            <a:off x="4608195" y="3686175"/>
            <a:ext cx="821055" cy="3225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右箭头 4"/>
          <p:cNvSpPr/>
          <p:nvPr/>
        </p:nvSpPr>
        <p:spPr>
          <a:xfrm rot="19380000">
            <a:off x="8936355" y="706120"/>
            <a:ext cx="866140" cy="3219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右箭头 5"/>
          <p:cNvSpPr/>
          <p:nvPr/>
        </p:nvSpPr>
        <p:spPr>
          <a:xfrm rot="2820000">
            <a:off x="7987030" y="3839210"/>
            <a:ext cx="755650" cy="32194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9725025" y="281940"/>
            <a:ext cx="2011680" cy="460375"/>
          </a:xfrm>
          <a:prstGeom prst="rect">
            <a:avLst/>
          </a:prstGeom>
        </p:spPr>
        <p:style>
          <a:lnRef idx="2">
            <a:schemeClr val="accent2"/>
          </a:lnRef>
          <a:fillRef idx="1">
            <a:schemeClr val="lt1"/>
          </a:fillRef>
          <a:effectRef idx="0">
            <a:schemeClr val="accent2"/>
          </a:effectRef>
          <a:fontRef idx="minor">
            <a:schemeClr val="dk1"/>
          </a:fontRef>
        </p:style>
        <p:txBody>
          <a:bodyPr wrap="none" rtlCol="0" anchor="t">
            <a:spAutoFit/>
          </a:bodyPr>
          <a:p>
            <a:r>
              <a:rPr lang="en-US" altLang="zh-CN" sz="2400">
                <a:solidFill>
                  <a:srgbClr val="FF0000"/>
                </a:solidFill>
                <a:latin typeface="宋体" panose="02010600030101010101" pitchFamily="2" charset="-122"/>
                <a:ea typeface="宋体" panose="02010600030101010101" pitchFamily="2" charset="-122"/>
                <a:sym typeface="+mn-ea"/>
              </a:rPr>
              <a:t>红色（褒义）</a:t>
            </a:r>
            <a:endParaRPr lang="en-US" altLang="zh-CN" sz="2400">
              <a:solidFill>
                <a:srgbClr val="FF0000"/>
              </a:solidFill>
              <a:latin typeface="宋体" panose="02010600030101010101" pitchFamily="2" charset="-122"/>
              <a:ea typeface="宋体" panose="02010600030101010101" pitchFamily="2" charset="-122"/>
              <a:sym typeface="+mn-ea"/>
            </a:endParaRPr>
          </a:p>
        </p:txBody>
      </p:sp>
      <p:sp>
        <p:nvSpPr>
          <p:cNvPr id="10" name="文本框 9"/>
          <p:cNvSpPr txBox="1"/>
          <p:nvPr/>
        </p:nvSpPr>
        <p:spPr>
          <a:xfrm>
            <a:off x="8740140" y="4051935"/>
            <a:ext cx="2011680" cy="460375"/>
          </a:xfrm>
          <a:prstGeom prst="rect">
            <a:avLst/>
          </a:prstGeom>
        </p:spPr>
        <p:style>
          <a:lnRef idx="2">
            <a:schemeClr val="dk1"/>
          </a:lnRef>
          <a:fillRef idx="1">
            <a:schemeClr val="lt1"/>
          </a:fillRef>
          <a:effectRef idx="0">
            <a:schemeClr val="dk1"/>
          </a:effectRef>
          <a:fontRef idx="minor">
            <a:schemeClr val="dk1"/>
          </a:fontRef>
        </p:style>
        <p:txBody>
          <a:bodyPr wrap="none" rtlCol="0" anchor="t">
            <a:spAutoFit/>
          </a:bodyPr>
          <a:p>
            <a:r>
              <a:rPr lang="en-US" altLang="zh-CN" sz="2400">
                <a:latin typeface="宋体" panose="02010600030101010101" pitchFamily="2" charset="-122"/>
                <a:ea typeface="宋体" panose="02010600030101010101" pitchFamily="2" charset="-122"/>
                <a:sym typeface="+mn-ea"/>
              </a:rPr>
              <a:t>黑色（贬义）</a:t>
            </a:r>
            <a:endParaRPr lang="en-US" altLang="zh-CN" sz="2400">
              <a:latin typeface="宋体" panose="02010600030101010101" pitchFamily="2" charset="-122"/>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8" grpId="0" bldLvl="0" animBg="1"/>
      <p:bldP spid="8" grpId="1" animBg="1"/>
      <p:bldP spid="6" grpId="0" animBg="1"/>
      <p:bldP spid="6" grpId="1" animBg="1"/>
      <p:bldP spid="4" grpId="0" animBg="1"/>
      <p:bldP spid="4" grpId="1" animBg="1"/>
      <p:bldP spid="3" grpId="0" bldLvl="0" animBg="1"/>
      <p:bldP spid="3" grpId="1" animBg="1"/>
      <p:bldP spid="10" grpId="0" bldLvl="0" animBg="1"/>
      <p:bldP spid="10"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4" name="文本框 23"/>
          <p:cNvSpPr txBox="1"/>
          <p:nvPr/>
        </p:nvSpPr>
        <p:spPr>
          <a:xfrm>
            <a:off x="73660" y="2727325"/>
            <a:ext cx="11758295" cy="4523105"/>
          </a:xfrm>
          <a:prstGeom prst="rect">
            <a:avLst/>
          </a:prstGeom>
          <a:noFill/>
        </p:spPr>
        <p:txBody>
          <a:bodyPr wrap="square" rtlCol="0">
            <a:spAutoFit/>
          </a:bodyPr>
          <a:lstStyle/>
          <a:p>
            <a:pPr indent="609600" fontAlgn="auto">
              <a:extLst>
                <a:ext uri="{35155182-B16C-46BC-9424-99874614C6A1}">
                  <wpsdc:indentchars xmlns:wpsdc="http://www.wps.cn/officeDocument/2017/drawingmlCustomData" val="200" checksum="4158780845"/>
                </a:ext>
              </a:extLst>
            </a:pPr>
            <a:r>
              <a:rPr lang="en-US" sz="2400" dirty="0">
                <a:latin typeface="Times New Roman" panose="02020603050405020304" charset="0"/>
                <a:ea typeface="宋体" panose="02010600030101010101" pitchFamily="2" charset="-122"/>
                <a:sym typeface="+mn-ea"/>
              </a:rPr>
              <a:t>  “Many people in China have limited exposure to English.</a:t>
            </a:r>
            <a:r>
              <a:rPr lang="en-US" sz="2400" dirty="0">
                <a:latin typeface="Times New Roman" panose="02020603050405020304" charset="0"/>
                <a:ea typeface="宋体" panose="02010600030101010101" pitchFamily="2" charset="-122"/>
                <a:cs typeface="Times New Roman" panose="02020603050405020304" charset="0"/>
                <a:sym typeface="+mn-ea"/>
              </a:rPr>
              <a:t> </a:t>
            </a:r>
            <a:r>
              <a:rPr lang="en-US" sz="2400" dirty="0">
                <a:latin typeface="Times New Roman" panose="02020603050405020304" charset="0"/>
                <a:ea typeface="宋体" panose="02010600030101010101" pitchFamily="2" charset="-122"/>
                <a:sym typeface="+mn-ea"/>
              </a:rPr>
              <a:t>35. </a:t>
            </a:r>
            <a:r>
              <a:rPr lang="en-US" altLang="zh-CN" sz="2400" u="sng" dirty="0" smtClean="0">
                <a:latin typeface="Times New Roman" panose="02020603050405020304" charset="0"/>
                <a:ea typeface="宋体" panose="02010600030101010101" pitchFamily="2" charset="-122"/>
                <a:sym typeface="+mn-ea"/>
              </a:rPr>
              <a:t>---------------</a:t>
            </a:r>
            <a:r>
              <a:rPr lang="en-US" sz="2400" dirty="0" smtClean="0">
                <a:latin typeface="Times New Roman" panose="02020603050405020304" charset="0"/>
                <a:ea typeface="宋体" panose="02010600030101010101" pitchFamily="2" charset="-122"/>
                <a:sym typeface="+mn-ea"/>
              </a:rPr>
              <a:t>  </a:t>
            </a:r>
            <a:r>
              <a:rPr lang="en-US" sz="2400" dirty="0">
                <a:solidFill>
                  <a:srgbClr val="FF0000"/>
                </a:solidFill>
                <a:latin typeface="Times New Roman" panose="02020603050405020304" charset="0"/>
                <a:ea typeface="宋体" panose="02010600030101010101" pitchFamily="2" charset="-122"/>
                <a:sym typeface="+mn-ea"/>
              </a:rPr>
              <a:t>That said, we know of many post-crossing members, including Chinese, who have actually improved their English skills through their use of post-crossing.”Paulo says. </a:t>
            </a:r>
            <a:endParaRPr lang="en-US" sz="2400" dirty="0">
              <a:solidFill>
                <a:srgbClr val="FF0000"/>
              </a:solidFill>
              <a:latin typeface="Times New Roman" panose="02020603050405020304" charset="0"/>
              <a:ea typeface="宋体" panose="02010600030101010101" pitchFamily="2" charset="-122"/>
              <a:sym typeface="+mn-ea"/>
            </a:endParaRPr>
          </a:p>
          <a:p>
            <a:pPr indent="0" fontAlgn="auto"/>
            <a:r>
              <a:rPr lang="en-US" sz="2400" dirty="0">
                <a:latin typeface="Times New Roman" panose="02020603050405020304" charset="0"/>
                <a:ea typeface="宋体" panose="02010600030101010101" pitchFamily="2" charset="-122"/>
                <a:sym typeface="+mn-ea"/>
              </a:rPr>
              <a:t>A. And that’s totally fine.</a:t>
            </a:r>
            <a:endParaRPr lang="en-US" sz="2400" dirty="0">
              <a:latin typeface="Times New Roman" panose="02020603050405020304" charset="0"/>
              <a:ea typeface="宋体" panose="02010600030101010101" pitchFamily="2" charset="-122"/>
              <a:sym typeface="+mn-ea"/>
            </a:endParaRPr>
          </a:p>
          <a:p>
            <a:r>
              <a:rPr lang="en-US" sz="2400" dirty="0">
                <a:latin typeface="Times New Roman" panose="02020603050405020304" charset="0"/>
                <a:ea typeface="宋体" panose="02010600030101010101" pitchFamily="2" charset="-122"/>
                <a:sym typeface="+mn-ea"/>
              </a:rPr>
              <a:t>B. That makes it extra hard to learn and practice it.</a:t>
            </a:r>
            <a:endParaRPr lang="en-US" sz="2400" dirty="0">
              <a:latin typeface="Times New Roman" panose="02020603050405020304" charset="0"/>
              <a:ea typeface="宋体" panose="02010600030101010101" pitchFamily="2" charset="-122"/>
              <a:sym typeface="+mn-ea"/>
            </a:endParaRPr>
          </a:p>
          <a:p>
            <a:pPr indent="0" fontAlgn="auto"/>
            <a:r>
              <a:rPr lang="en-US" sz="2400" dirty="0">
                <a:solidFill>
                  <a:srgbClr val="FF0000"/>
                </a:solidFill>
                <a:latin typeface="Times New Roman" panose="02020603050405020304" charset="0"/>
                <a:ea typeface="宋体" panose="02010600030101010101" pitchFamily="2" charset="-122"/>
                <a:sym typeface="+mn-ea"/>
              </a:rPr>
              <a:t>C. He likes to think of sending postcards as a family-friendly hobby.</a:t>
            </a:r>
            <a:endParaRPr lang="en-US" sz="2400" dirty="0">
              <a:solidFill>
                <a:srgbClr val="FF0000"/>
              </a:solidFill>
              <a:latin typeface="Times New Roman" panose="02020603050405020304" charset="0"/>
              <a:ea typeface="宋体" panose="02010600030101010101" pitchFamily="2" charset="-122"/>
              <a:sym typeface="+mn-ea"/>
            </a:endParaRPr>
          </a:p>
          <a:p>
            <a:r>
              <a:rPr lang="en-US" sz="2400" dirty="0">
                <a:solidFill>
                  <a:srgbClr val="FF0000"/>
                </a:solidFill>
                <a:latin typeface="Times New Roman" panose="02020603050405020304" charset="0"/>
                <a:ea typeface="宋体" panose="02010600030101010101" pitchFamily="2" charset="-122"/>
                <a:sym typeface="+mn-ea"/>
              </a:rPr>
              <a:t>D. Many love to make a connection with someone from across the world. </a:t>
            </a:r>
            <a:endParaRPr lang="en-US" sz="2400" dirty="0">
              <a:solidFill>
                <a:srgbClr val="FF0000"/>
              </a:solidFill>
              <a:latin typeface="Times New Roman" panose="02020603050405020304" charset="0"/>
              <a:ea typeface="宋体" panose="02010600030101010101" pitchFamily="2" charset="-122"/>
              <a:sym typeface="+mn-ea"/>
            </a:endParaRPr>
          </a:p>
          <a:p>
            <a:r>
              <a:rPr lang="en-US" sz="2400" dirty="0">
                <a:solidFill>
                  <a:srgbClr val="FF0000"/>
                </a:solidFill>
                <a:latin typeface="Times New Roman" panose="02020603050405020304" charset="0"/>
                <a:ea typeface="宋体" panose="02010600030101010101" pitchFamily="2" charset="-122"/>
                <a:sym typeface="+mn-ea"/>
              </a:rPr>
              <a:t>E. On August 5, the number of postcards exchanged by members topped 31 million. </a:t>
            </a:r>
            <a:endParaRPr lang="en-US" sz="2400" dirty="0">
              <a:solidFill>
                <a:srgbClr val="FF0000"/>
              </a:solidFill>
              <a:latin typeface="Times New Roman" panose="02020603050405020304" charset="0"/>
              <a:ea typeface="宋体" panose="02010600030101010101" pitchFamily="2" charset="-122"/>
              <a:sym typeface="+mn-ea"/>
            </a:endParaRPr>
          </a:p>
          <a:p>
            <a:pPr indent="0" fontAlgn="auto"/>
            <a:r>
              <a:rPr lang="en-US" sz="2400" dirty="0">
                <a:latin typeface="Times New Roman" panose="02020603050405020304" charset="0"/>
                <a:ea typeface="宋体" panose="02010600030101010101" pitchFamily="2" charset="-122"/>
                <a:sym typeface="+mn-ea"/>
              </a:rPr>
              <a:t>F. Similarly, if you speak only Chinese, receiving a card in Swedish takes part of the fun away. </a:t>
            </a:r>
            <a:endParaRPr lang="en-US" sz="2400" dirty="0">
              <a:latin typeface="Times New Roman" panose="02020603050405020304" charset="0"/>
              <a:ea typeface="宋体" panose="02010600030101010101" pitchFamily="2" charset="-122"/>
              <a:sym typeface="+mn-ea"/>
            </a:endParaRPr>
          </a:p>
          <a:p>
            <a:pPr indent="0" fontAlgn="auto"/>
            <a:r>
              <a:rPr lang="en-US" sz="2400" dirty="0">
                <a:solidFill>
                  <a:srgbClr val="FF0000"/>
                </a:solidFill>
                <a:latin typeface="Times New Roman" panose="02020603050405020304" charset="0"/>
                <a:ea typeface="宋体" panose="02010600030101010101" pitchFamily="2" charset="-122"/>
                <a:sym typeface="+mn-ea"/>
              </a:rPr>
              <a:t>G. In short, he loves postcards, and the excitement of getting a hand-written note from someone far away.</a:t>
            </a:r>
            <a:endParaRPr lang="en-US" altLang="en-US" sz="2400" b="0" dirty="0">
              <a:solidFill>
                <a:srgbClr val="FF0000"/>
              </a:solidFill>
              <a:latin typeface="Times New Roman" panose="02020603050405020304" charset="0"/>
              <a:ea typeface="宋体" panose="02010600030101010101" pitchFamily="2" charset="-122"/>
            </a:endParaRPr>
          </a:p>
          <a:p>
            <a:endParaRPr lang="en-US" altLang="en-US" sz="2400" b="0" dirty="0">
              <a:solidFill>
                <a:srgbClr val="FF0000"/>
              </a:solidFill>
              <a:latin typeface="Times New Roman" panose="02020603050405020304" charset="0"/>
              <a:ea typeface="宋体" panose="02010600030101010101" pitchFamily="2" charset="-122"/>
            </a:endParaRPr>
          </a:p>
        </p:txBody>
      </p:sp>
      <p:sp>
        <p:nvSpPr>
          <p:cNvPr id="25" name="文本框 24"/>
          <p:cNvSpPr txBox="1"/>
          <p:nvPr/>
        </p:nvSpPr>
        <p:spPr>
          <a:xfrm>
            <a:off x="73660" y="812800"/>
            <a:ext cx="11916410" cy="1938020"/>
          </a:xfrm>
          <a:prstGeom prst="rect">
            <a:avLst/>
          </a:prstGeom>
          <a:noFill/>
        </p:spPr>
        <p:txBody>
          <a:bodyPr wrap="square" rtlCol="0" anchor="t">
            <a:spAutoFit/>
          </a:bodyPr>
          <a:lstStyle/>
          <a:p>
            <a:pPr indent="609600" fontAlgn="auto">
              <a:extLst>
                <a:ext uri="{35155182-B16C-46BC-9424-99874614C6A1}">
                  <wpsdc:indentchars xmlns:wpsdc="http://www.wps.cn/officeDocument/2017/drawingmlCustomData" val="200" checksum="4158780845"/>
                </a:ext>
              </a:extLst>
            </a:pPr>
            <a:r>
              <a:rPr lang="en-US" sz="2400">
                <a:latin typeface="Times New Roman" panose="02020603050405020304" charset="0"/>
                <a:ea typeface="宋体" panose="02010600030101010101" pitchFamily="2" charset="-122"/>
                <a:sym typeface="+mn-ea"/>
              </a:rPr>
              <a:t> Language is certainly a barrier for many people. </a:t>
            </a:r>
            <a:r>
              <a:rPr lang="en-US" sz="2400">
                <a:solidFill>
                  <a:srgbClr val="0070C0"/>
                </a:solidFill>
                <a:latin typeface="Times New Roman" panose="02020603050405020304" charset="0"/>
                <a:ea typeface="宋体" panose="02010600030101010101" pitchFamily="2" charset="-122"/>
                <a:sym typeface="+mn-ea"/>
              </a:rPr>
              <a:t>For post-crossing to work worldwide, a common communication language is needed so that everyone can understand each other. </a:t>
            </a:r>
            <a:r>
              <a:rPr lang="en-US" sz="2400">
                <a:solidFill>
                  <a:srgbClr val="FF0000"/>
                </a:solidFill>
                <a:latin typeface="Times New Roman" panose="02020603050405020304" charset="0"/>
                <a:ea typeface="宋体" panose="02010600030101010101" pitchFamily="2" charset="-122"/>
                <a:sym typeface="+mn-ea"/>
              </a:rPr>
              <a:t>As cool as it may be to receive a postcard written in Chinese,</a:t>
            </a:r>
            <a:r>
              <a:rPr lang="en-US" sz="2400">
                <a:latin typeface="Times New Roman" panose="02020603050405020304" charset="0"/>
                <a:ea typeface="宋体" panose="02010600030101010101" pitchFamily="2" charset="-122"/>
                <a:sym typeface="+mn-ea"/>
              </a:rPr>
              <a:t> the concept doesn’t work if one doesn’t understand it. 34. </a:t>
            </a:r>
            <a:r>
              <a:rPr lang="en-US" sz="2400" u="sng">
                <a:latin typeface="Times New Roman" panose="02020603050405020304" charset="0"/>
                <a:ea typeface="宋体" panose="02010600030101010101" pitchFamily="2" charset="-122"/>
                <a:sym typeface="+mn-ea"/>
              </a:rPr>
              <a:t>____________________  </a:t>
            </a:r>
            <a:r>
              <a:rPr lang="en-US" sz="2400">
                <a:latin typeface="Times New Roman" panose="02020603050405020304" charset="0"/>
                <a:ea typeface="宋体" panose="02010600030101010101" pitchFamily="2" charset="-122"/>
                <a:sym typeface="+mn-ea"/>
              </a:rPr>
              <a:t> </a:t>
            </a:r>
            <a:r>
              <a:rPr lang="en-US" sz="2400">
                <a:solidFill>
                  <a:srgbClr val="0070C0"/>
                </a:solidFill>
                <a:latin typeface="Times New Roman" panose="02020603050405020304" charset="0"/>
                <a:ea typeface="宋体" panose="02010600030101010101" pitchFamily="2" charset="-122"/>
                <a:sym typeface="+mn-ea"/>
              </a:rPr>
              <a:t>So a common language is required and in post-crossing that’s English since it’s widely spoken. </a:t>
            </a:r>
            <a:endParaRPr lang="en-US" altLang="en-US" sz="2400">
              <a:solidFill>
                <a:srgbClr val="0070C0"/>
              </a:solidFill>
              <a:latin typeface="Times New Roman" panose="02020603050405020304" charset="0"/>
              <a:ea typeface="宋体" panose="02010600030101010101" pitchFamily="2" charset="-122"/>
              <a:sym typeface="+mn-ea"/>
            </a:endParaRPr>
          </a:p>
        </p:txBody>
      </p:sp>
      <p:sp>
        <p:nvSpPr>
          <p:cNvPr id="3" name="椭圆形标注 2"/>
          <p:cNvSpPr/>
          <p:nvPr/>
        </p:nvSpPr>
        <p:spPr>
          <a:xfrm rot="660000">
            <a:off x="9272270" y="3604260"/>
            <a:ext cx="2748915" cy="1678305"/>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a:latin typeface="宋体" panose="02010600030101010101" pitchFamily="2" charset="-122"/>
                <a:ea typeface="宋体" panose="02010600030101010101" pitchFamily="2" charset="-122"/>
                <a:cs typeface="宋体" panose="02010600030101010101" pitchFamily="2" charset="-122"/>
                <a:sym typeface="+mn-ea"/>
              </a:rPr>
              <a:t>使用第一种工具“色”,缩小选项的选择面。</a:t>
            </a:r>
            <a:endParaRPr lang="en-US" altLang="zh-CN" sz="24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8819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R="0" indent="0" defTabSz="914400" fontAlgn="auto">
              <a:lnSpc>
                <a:spcPct val="200000"/>
              </a:lnSpc>
              <a:spcBef>
                <a:spcPts val="0"/>
              </a:spcBef>
              <a:spcAft>
                <a:spcPts val="0"/>
              </a:spcAft>
              <a:buClrTx/>
              <a:buSzTx/>
              <a:buFontTx/>
              <a:buNone/>
              <a:defRPr/>
            </a:pPr>
            <a:r>
              <a:rPr kumimoji="0" lang="en-US" altLang="zh-CN" sz="100" b="0" i="0" kern="0" cap="none" spc="0" normalizeH="0" baseline="0" noProof="0" dirty="0" smtClean="0">
                <a:solidFill>
                  <a:schemeClr val="bg1"/>
                </a:solidFill>
              </a:rPr>
              <a:t>PPT</a:t>
            </a:r>
            <a:r>
              <a:rPr kumimoji="0" lang="zh-CN" altLang="en-US" sz="100" b="0" i="0" kern="0" cap="none" spc="0" normalizeH="0" baseline="0" noProof="0" dirty="0" smtClean="0">
                <a:solidFill>
                  <a:schemeClr val="bg1"/>
                </a:solidFill>
              </a:rPr>
              <a:t>模板 </a:t>
            </a:r>
            <a:r>
              <a:rPr kumimoji="0" lang="en-US" altLang="zh-CN" sz="100" b="0" i="0" kern="0" cap="none" spc="0" normalizeH="0" baseline="0" noProof="0" dirty="0" smtClean="0">
                <a:solidFill>
                  <a:schemeClr val="bg1"/>
                </a:solidFill>
              </a:rPr>
              <a:t>http://www.1ppt.com/moban/</a:t>
            </a:r>
            <a:r>
              <a:rPr kumimoji="0" lang="zh-CN" altLang="en-US" sz="100" b="0" i="0" kern="0" cap="none" spc="0" normalizeH="0" baseline="0" noProof="0" dirty="0" smtClean="0">
                <a:solidFill>
                  <a:schemeClr val="bg1"/>
                </a:solidFill>
              </a:rPr>
              <a:t> </a:t>
            </a:r>
            <a:endParaRPr kumimoji="0" lang="en-US" altLang="zh-CN" sz="100" b="0" i="0" kern="0" cap="none" spc="0" normalizeH="0" baseline="0" noProof="0" dirty="0" smtClean="0">
              <a:solidFill>
                <a:schemeClr val="bg1"/>
              </a:solidFill>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100" name="文本框 99"/>
          <p:cNvSpPr txBox="1"/>
          <p:nvPr/>
        </p:nvSpPr>
        <p:spPr>
          <a:xfrm>
            <a:off x="1264285" y="1065530"/>
            <a:ext cx="10761345" cy="2245360"/>
          </a:xfrm>
          <a:prstGeom prst="rect">
            <a:avLst/>
          </a:prstGeom>
          <a:noFill/>
          <a:ln w="9525">
            <a:noFill/>
          </a:ln>
        </p:spPr>
        <p:txBody>
          <a:bodyPr wrap="square">
            <a:spAutoFit/>
          </a:bodyPr>
          <a:lstStyle/>
          <a:p>
            <a:pPr marL="533400" indent="0" fontAlgn="auto"/>
            <a:r>
              <a:rPr lang="en-US" altLang="zh-CN" sz="2800" b="0">
                <a:ea typeface="宋体" panose="02010600030101010101" pitchFamily="2" charset="-122"/>
              </a:rPr>
              <a:t> </a:t>
            </a:r>
            <a:r>
              <a:rPr lang="zh-CN" sz="2800" b="0">
                <a:ea typeface="宋体" panose="02010600030101010101" pitchFamily="2" charset="-122"/>
              </a:rPr>
              <a:t>完成了这一步骤后</a:t>
            </a:r>
            <a:r>
              <a:rPr lang="zh-CN" sz="2800" b="0">
                <a:ea typeface="宋体" panose="02010600030101010101" pitchFamily="2" charset="-122"/>
                <a:cs typeface="Times New Roman" panose="02020603050405020304" charset="0"/>
              </a:rPr>
              <a:t>,我们可以发现：</a:t>
            </a:r>
            <a:endParaRPr lang="zh-CN" sz="2800" b="0">
              <a:ea typeface="宋体" panose="02010600030101010101" pitchFamily="2" charset="-122"/>
              <a:cs typeface="Times New Roman" panose="02020603050405020304" charset="0"/>
            </a:endParaRPr>
          </a:p>
          <a:p>
            <a:pPr marL="533400" indent="0" fontAlgn="auto"/>
            <a:r>
              <a:rPr lang="zh-CN" sz="2800" b="0">
                <a:ea typeface="宋体" panose="02010600030101010101" pitchFamily="2" charset="-122"/>
                <a:cs typeface="Times New Roman" panose="02020603050405020304" charset="0"/>
              </a:rPr>
              <a:t>①</a:t>
            </a:r>
            <a:r>
              <a:rPr lang="en-US" altLang="zh-CN" sz="2800" b="0">
                <a:ea typeface="宋体" panose="02010600030101010101" pitchFamily="2" charset="-122"/>
                <a:cs typeface="Times New Roman" panose="02020603050405020304" charset="0"/>
              </a:rPr>
              <a:t> </a:t>
            </a:r>
            <a:r>
              <a:rPr lang="zh-CN" sz="2800" b="0">
                <a:ea typeface="宋体" panose="02010600030101010101" pitchFamily="2" charset="-122"/>
                <a:cs typeface="Times New Roman" panose="02020603050405020304" charset="0"/>
              </a:rPr>
              <a:t>31题、33题这两道题目在色彩上与C、D、E和G项可以匹配。②</a:t>
            </a:r>
            <a:r>
              <a:rPr lang="en-US" altLang="zh-CN" sz="2800" b="0">
                <a:ea typeface="宋体" panose="02010600030101010101" pitchFamily="2" charset="-122"/>
                <a:cs typeface="Times New Roman" panose="02020603050405020304" charset="0"/>
              </a:rPr>
              <a:t> </a:t>
            </a:r>
            <a:r>
              <a:rPr lang="zh-CN" sz="2800" b="0">
                <a:ea typeface="宋体" panose="02010600030101010101" pitchFamily="2" charset="-122"/>
                <a:cs typeface="Times New Roman" panose="02020603050405020304" charset="0"/>
              </a:rPr>
              <a:t>32题、34题和35题这三题则在色彩上与A、B和F项可以匹配。虽然不能一一对应，但是通过区分色彩这一步我们已经极大缩小了范围，帮助我们快速准确选择答案。</a:t>
            </a:r>
            <a:endParaRPr lang="zh-CN" altLang="en-US" sz="2800" b="0">
              <a:ea typeface="宋体" panose="02010600030101010101" pitchFamily="2" charset="-122"/>
              <a:cs typeface="Times New Roman" panose="02020603050405020304" charset="0"/>
            </a:endParaRPr>
          </a:p>
        </p:txBody>
      </p:sp>
      <p:sp>
        <p:nvSpPr>
          <p:cNvPr id="7" name="文本框 6"/>
          <p:cNvSpPr txBox="1"/>
          <p:nvPr/>
        </p:nvSpPr>
        <p:spPr>
          <a:xfrm>
            <a:off x="1264285" y="3484880"/>
            <a:ext cx="10551795" cy="1814830"/>
          </a:xfrm>
          <a:prstGeom prst="rect">
            <a:avLst/>
          </a:prstGeom>
          <a:noFill/>
          <a:ln w="9525">
            <a:noFill/>
          </a:ln>
        </p:spPr>
        <p:txBody>
          <a:bodyPr wrap="square">
            <a:spAutoFit/>
          </a:bodyPr>
          <a:lstStyle/>
          <a:p>
            <a:pPr marL="533400" indent="711200" fontAlgn="auto">
              <a:extLst>
                <a:ext uri="{35155182-B16C-46BC-9424-99874614C6A1}">
                  <wpsdc:indentchars xmlns:wpsdc="http://www.wps.cn/officeDocument/2017/drawingmlCustomData" val="200" checksum="3773799597"/>
                </a:ext>
              </a:extLst>
            </a:pPr>
            <a:r>
              <a:rPr lang="zh-CN" sz="2800" b="0">
                <a:ea typeface="宋体" panose="02010600030101010101" pitchFamily="2" charset="-122"/>
              </a:rPr>
              <a:t>接下去第二步运用</a:t>
            </a:r>
            <a:r>
              <a:rPr lang="zh-CN" sz="2800" b="0">
                <a:solidFill>
                  <a:srgbClr val="FF0000"/>
                </a:solidFill>
                <a:ea typeface="宋体" panose="02010600030101010101" pitchFamily="2" charset="-122"/>
              </a:rPr>
              <a:t>形</a:t>
            </a:r>
            <a:r>
              <a:rPr lang="zh-CN" sz="2800" b="0">
                <a:ea typeface="宋体" panose="02010600030101010101" pitchFamily="2" charset="-122"/>
              </a:rPr>
              <a:t>的手法，再细分语篇和选项，而这里的形指的是虚和实两种，虚指的是抽象的概念，我们用虚线来表示。实指的是具体的事实或细节，我们可以用实线来表示，通过形方面的操作，我们可以看到如下一篇语篇：</a:t>
            </a:r>
            <a:endParaRPr lang="zh-CN" altLang="en-US" sz="2800" b="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xy0eskdz">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22773</Words>
  <Application>WPS 演示</Application>
  <PresentationFormat>自定义</PresentationFormat>
  <Paragraphs>349</Paragraphs>
  <Slides>30</Slides>
  <Notes>0</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30</vt:i4>
      </vt:variant>
    </vt:vector>
  </HeadingPairs>
  <TitlesOfParts>
    <vt:vector size="44" baseType="lpstr">
      <vt:lpstr>Arial</vt:lpstr>
      <vt:lpstr>宋体</vt:lpstr>
      <vt:lpstr>Wingdings</vt:lpstr>
      <vt:lpstr>仓耳玄三M W05</vt:lpstr>
      <vt:lpstr>Arial</vt:lpstr>
      <vt:lpstr>微软雅黑</vt:lpstr>
      <vt:lpstr>Times New Roman</vt:lpstr>
      <vt:lpstr>Arial Unicode MS</vt:lpstr>
      <vt:lpstr>Calibri</vt:lpstr>
      <vt:lpstr>HelveticaNeue</vt:lpstr>
      <vt:lpstr>Corbel</vt:lpstr>
      <vt:lpstr>华文新魏</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彩色孟菲斯</dc:title>
  <dc:creator>第一PPT</dc:creator>
  <cp:keywords>www.1ppt.com</cp:keywords>
  <dc:description>www.1ppt.com</dc:description>
  <cp:lastModifiedBy>24147</cp:lastModifiedBy>
  <cp:revision>64</cp:revision>
  <dcterms:created xsi:type="dcterms:W3CDTF">2019-06-28T04:44:00Z</dcterms:created>
  <dcterms:modified xsi:type="dcterms:W3CDTF">2022-04-28T07:57:45Z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841D119CAE0949F2BD4B5B9DEE9FDC1A</vt:lpwstr>
  </property>
  <property fmtid="{D5CDD505-2E9C-101B-9397-08002B2CF9AE}" pid="3" name="KSOProductBuildVer">
    <vt:lpwstr>2052-11.8.2.8411</vt:lpwstr>
  </property>
</Properties>
</file>