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v" ContentType="video/x-ms-wmv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32"/>
  </p:handoutMasterIdLst>
  <p:sldIdLst>
    <p:sldId id="306" r:id="rId3"/>
    <p:sldId id="256" r:id="rId4"/>
    <p:sldId id="260" r:id="rId5"/>
    <p:sldId id="257" r:id="rId6"/>
    <p:sldId id="258" r:id="rId7"/>
    <p:sldId id="283" r:id="rId8"/>
    <p:sldId id="259" r:id="rId9"/>
    <p:sldId id="263" r:id="rId10"/>
    <p:sldId id="262" r:id="rId11"/>
    <p:sldId id="265" r:id="rId12"/>
    <p:sldId id="267" r:id="rId14"/>
    <p:sldId id="264" r:id="rId15"/>
    <p:sldId id="266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4" r:id="rId31"/>
  </p:sldIdLst>
  <p:sldSz cx="9144000" cy="5143500" type="screen16x9"/>
  <p:notesSz cx="6858000" cy="99472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961A6"/>
    <a:srgbClr val="FF66FF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63" autoAdjust="0"/>
  </p:normalViewPr>
  <p:slideViewPr>
    <p:cSldViewPr>
      <p:cViewPr>
        <p:scale>
          <a:sx n="69" d="100"/>
          <a:sy n="69" d="100"/>
        </p:scale>
        <p:origin x="-72" y="-6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2A6E-BA6F-4629-B353-6CCB5EE884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36FEF-CBB3-4246-A2AD-908176F197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84502-055A-4338-9A2D-241EAF9AE9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FA2-8E8D-4B47-A24A-35C1C2697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4211960" y="771550"/>
            <a:ext cx="4824536" cy="4248471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419913" y="851681"/>
            <a:ext cx="472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When it comes to wildlife protection, all species-the good, the bad, and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ugly-should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be treated equally. Pandas, dolphins and other cute wildlife are important, but we must pay attention to less cute animals, too The world needs all kinds-without variety our planet cannot survive. So if you want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fu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ure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to be beautiful, you have to give ugly a chance</a:t>
            </a:r>
            <a:r>
              <a:rPr lang="en-US" altLang="id-ID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.</a:t>
            </a:r>
            <a:endParaRPr lang="en-US" altLang="id-ID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6551" y="343584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variety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9343" y="268614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less cute animals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19913" y="8725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When it comes to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9913" y="26983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pay attention to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0152" y="159267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be treated equally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52161" y="86503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wildlife protection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98405" y="4142569"/>
            <a:ext cx="160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give ugly a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39335" y="4502608"/>
            <a:ext cx="104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chance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500" y="361416"/>
            <a:ext cx="3770652" cy="49244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anguage characteristics</a:t>
            </a:r>
            <a:endParaRPr lang="zh-CN" altLang="en-US" sz="2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3011" y="1030106"/>
            <a:ext cx="1098404" cy="1489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384" y="987574"/>
            <a:ext cx="1008112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brief</a:t>
            </a:r>
            <a:endParaRPr lang="zh-CN" altLang="en-US" sz="2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060291" y="987574"/>
            <a:ext cx="1008112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clear</a:t>
            </a:r>
            <a:endParaRPr lang="zh-CN" altLang="en-US" sz="2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220183" y="3047060"/>
            <a:ext cx="1576446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powerful</a:t>
            </a:r>
            <a:endParaRPr lang="zh-CN" altLang="en-US" sz="2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39552" y="1707654"/>
            <a:ext cx="3022029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e</a:t>
            </a:r>
            <a:r>
              <a:rPr lang="en-US" altLang="zh-CN" sz="2600" b="1" dirty="0" smtClean="0"/>
              <a:t>asy-understanding</a:t>
            </a:r>
            <a:endParaRPr lang="zh-CN" altLang="en-US" sz="2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241431" y="3751751"/>
            <a:ext cx="1701055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convincing</a:t>
            </a:r>
            <a:endParaRPr lang="zh-CN" altLang="en-US" sz="2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870" y="3804014"/>
            <a:ext cx="1752626" cy="11387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200" b="1" dirty="0" smtClean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ndicative</a:t>
            </a:r>
            <a:endParaRPr lang="en-US" altLang="zh-CN" sz="2200" b="1" dirty="0" smtClean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200" dirty="0">
                <a:solidFill>
                  <a:srgbClr val="99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b="1" dirty="0" smtClean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</a:t>
            </a:r>
            <a:endParaRPr lang="en-US" altLang="zh-CN" sz="2200" b="1" dirty="0" smtClean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solidFill>
                  <a:srgbClr val="2B77C5"/>
                </a:solidFill>
                <a:latin typeface="Arial" panose="020B0604020202020204"/>
              </a:rPr>
              <a:t>陈述语气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1884" y="123478"/>
            <a:ext cx="3760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Give Ugly a Chance</a:t>
            </a:r>
            <a:r>
              <a:rPr lang="zh-CN" altLang="en-US" sz="2800" b="1" dirty="0">
                <a:latin typeface="Comic Sans MS" panose="030F0702030302020204" pitchFamily="66" charset="0"/>
              </a:rPr>
              <a:t>！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011" y="2359786"/>
            <a:ext cx="1727485" cy="11387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exclamatory </a:t>
            </a:r>
            <a:r>
              <a:rPr lang="en-US" altLang="zh-CN" sz="2200" b="1" dirty="0" smtClean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</a:t>
            </a:r>
            <a:endParaRPr lang="en-US" altLang="zh-CN" sz="2200" b="1" dirty="0" smtClean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 smtClean="0">
                <a:solidFill>
                  <a:srgbClr val="2B77C5"/>
                </a:solidFill>
                <a:latin typeface="Arial" panose="020B0604020202020204"/>
              </a:rPr>
              <a:t>感叹句</a:t>
            </a:r>
            <a:endParaRPr lang="zh-CN" altLang="en-US" sz="2400" dirty="0"/>
          </a:p>
        </p:txBody>
      </p:sp>
      <p:sp>
        <p:nvSpPr>
          <p:cNvPr id="13" name="右大括号 12"/>
          <p:cNvSpPr/>
          <p:nvPr/>
        </p:nvSpPr>
        <p:spPr>
          <a:xfrm>
            <a:off x="1791781" y="2787774"/>
            <a:ext cx="408789" cy="181646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459644" y="61052"/>
            <a:ext cx="4072795" cy="64807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7" grpId="0"/>
      <p:bldP spid="24" grpId="0"/>
      <p:bldP spid="25" grpId="0" animBg="1"/>
      <p:bldP spid="2" grpId="0" animBg="1"/>
      <p:bldP spid="38" grpId="0" animBg="1"/>
      <p:bldP spid="39" grpId="0" animBg="1"/>
      <p:bldP spid="40" grpId="0" animBg="1"/>
      <p:bldP spid="41" grpId="0" animBg="1"/>
      <p:bldP spid="3" grpId="0" animBg="1"/>
      <p:bldP spid="4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5"/>
            <a:ext cx="9144000" cy="5146717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4022172" y="771550"/>
            <a:ext cx="5014324" cy="4248471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211960" y="865038"/>
            <a:ext cx="472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When it comes to wildlife protection, all species-the good, the bad, and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ugly-should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be treated equally. Pandas, dolphins and other cute wildlife are important, but we must pay attention to less cute animals, too The world needs all kinds-without variety our planet cannot survive. So if you want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fu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ure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to be beautiful, you have to give ugly a chance</a:t>
            </a:r>
            <a:r>
              <a:rPr lang="en-US" altLang="id-ID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.</a:t>
            </a:r>
            <a:endParaRPr lang="en-US" altLang="id-ID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7" y="6846"/>
            <a:ext cx="14686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Poster: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21447" y="343584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variety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92698" y="271169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less cute animals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1960" y="88594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When it comes to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11960" y="271169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pay attention to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4128" y="160602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be treated equally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18480" y="88061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wildlife protection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0452" y="4155926"/>
            <a:ext cx="160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give ugly a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4549947"/>
            <a:ext cx="104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chance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1" y="878394"/>
            <a:ext cx="39438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 is your inspiration? </a:t>
            </a:r>
            <a:endParaRPr lang="zh-CN" alt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9" y="1544549"/>
            <a:ext cx="2952328" cy="286232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“Ugly” animals are just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important as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cute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 because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needs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function properly.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1884" y="123478"/>
            <a:ext cx="3760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Give Ugly a  Chance</a:t>
            </a:r>
            <a:r>
              <a:rPr lang="en-US" altLang="zh-CN" b="1" dirty="0" smtClean="0"/>
              <a:t>!</a:t>
            </a:r>
            <a:endParaRPr lang="zh-CN" altLang="en-US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2407" r="3952" b="2779"/>
          <a:stretch>
            <a:fillRect/>
          </a:stretch>
        </p:blipFill>
        <p:spPr>
          <a:xfrm>
            <a:off x="14648" y="29029"/>
            <a:ext cx="3477231" cy="511447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圆角矩形标注 4"/>
          <p:cNvSpPr/>
          <p:nvPr/>
        </p:nvSpPr>
        <p:spPr>
          <a:xfrm>
            <a:off x="4022172" y="1131591"/>
            <a:ext cx="5014324" cy="3384376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35499" y="1300285"/>
            <a:ext cx="472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Billions of trees are being cut down every year to make paper for humans. Every tree that is cut down is a part of the habitat of animals such as these koalas. In this way a lot of animal homes are being destroyed! Is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it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right to make animals homeless so that humans can have more paper?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693" y="306033"/>
            <a:ext cx="46044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Analyze the contents!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135499" y="3867894"/>
            <a:ext cx="43969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196693" y="4299942"/>
            <a:ext cx="44077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76056" y="4347273"/>
            <a:ext cx="216024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t</a:t>
            </a:r>
            <a:r>
              <a:rPr lang="en-US" altLang="zh-CN" sz="2400" b="1" dirty="0" smtClean="0"/>
              <a:t>opic sentence</a:t>
            </a:r>
            <a:endParaRPr lang="zh-CN" altLang="en-US" sz="2400" b="1" dirty="0"/>
          </a:p>
        </p:txBody>
      </p:sp>
      <p:pic>
        <p:nvPicPr>
          <p:cNvPr id="2" name="Reading for Writing （poster 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91879" y="2812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" y="0"/>
            <a:ext cx="9144000" cy="51435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4309696" y="987574"/>
            <a:ext cx="4726799" cy="3384376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427984" y="1059582"/>
            <a:ext cx="472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Billions of trees are being cut down every year to make paper for humans. Every tree that is cut down is a part of the habitat of animals such as these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koalas. In this way a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lot of animal homes are being destroyed! Is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it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right to make animals homeless so that humans can have more paper?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3923" y="2547071"/>
            <a:ext cx="157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In this way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8621" y="1437334"/>
            <a:ext cx="1711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make paper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661" y="1077294"/>
            <a:ext cx="257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are being cut down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4605" y="3267151"/>
            <a:ext cx="309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make animals homeless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9734" y="288963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are being destroyed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584" y="417998"/>
            <a:ext cx="3770652" cy="49244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anguage characteristics</a:t>
            </a:r>
            <a:endParaRPr lang="zh-CN" altLang="en-US" sz="2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97" y="3914750"/>
            <a:ext cx="1576346" cy="11074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rhetorical question</a:t>
            </a:r>
            <a:endParaRPr lang="en-US" altLang="zh-CN" sz="2200" b="1" dirty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200" b="1" dirty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反问</a:t>
            </a:r>
            <a:endParaRPr lang="zh-CN" altLang="en-US" sz="2200" b="1" dirty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97812" y="1018260"/>
            <a:ext cx="1098404" cy="14893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23798" y="1164178"/>
            <a:ext cx="1008112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brief</a:t>
            </a:r>
            <a:endParaRPr lang="zh-CN" altLang="en-US" sz="2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68352" y="1156245"/>
            <a:ext cx="1008112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clear</a:t>
            </a:r>
            <a:endParaRPr lang="zh-CN" altLang="en-US" sz="2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37458" y="1908869"/>
            <a:ext cx="3022029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e</a:t>
            </a:r>
            <a:r>
              <a:rPr lang="en-US" altLang="zh-CN" sz="2600" b="1" dirty="0" smtClean="0"/>
              <a:t>asy-understanding</a:t>
            </a:r>
            <a:endParaRPr lang="zh-CN" altLang="en-US" sz="2600" b="1" dirty="0"/>
          </a:p>
        </p:txBody>
      </p:sp>
      <p:sp>
        <p:nvSpPr>
          <p:cNvPr id="23" name="圆角矩形 22"/>
          <p:cNvSpPr/>
          <p:nvPr/>
        </p:nvSpPr>
        <p:spPr>
          <a:xfrm>
            <a:off x="4427984" y="3267151"/>
            <a:ext cx="4582784" cy="75527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053174" y="2870183"/>
            <a:ext cx="1470092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powerful</a:t>
            </a:r>
            <a:endParaRPr lang="zh-CN" altLang="en-US" sz="2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087132" y="3473639"/>
            <a:ext cx="1586294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convincing</a:t>
            </a:r>
            <a:endParaRPr lang="zh-CN" altLang="en-US" sz="2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025715" y="4022422"/>
            <a:ext cx="254628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thought-provoking</a:t>
            </a:r>
            <a:endParaRPr lang="en-US" altLang="zh-CN" sz="2200" b="1" dirty="0" smtClean="0"/>
          </a:p>
          <a:p>
            <a:r>
              <a:rPr lang="zh-CN" altLang="en-US" sz="2200" b="1" dirty="0" smtClean="0"/>
              <a:t>发人深省的</a:t>
            </a:r>
            <a:endParaRPr lang="zh-CN" altLang="en-US" sz="2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771884" y="33467"/>
            <a:ext cx="406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Comic Sans MS" panose="030F0702030302020204" pitchFamily="66" charset="0"/>
              </a:rPr>
              <a:t>Don’t Make Paper with My Home!</a:t>
            </a:r>
            <a:endParaRPr lang="zh-CN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361" y="2621410"/>
            <a:ext cx="1732571" cy="11074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exclamatory </a:t>
            </a:r>
            <a:r>
              <a:rPr lang="en-US" altLang="zh-CN" sz="2200" b="1" dirty="0" smtClean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</a:t>
            </a:r>
            <a:endParaRPr lang="en-US" altLang="zh-CN" sz="2200" b="1" dirty="0" smtClean="0">
              <a:solidFill>
                <a:srgbClr val="2B77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200" b="1" dirty="0" smtClean="0">
                <a:solidFill>
                  <a:srgbClr val="2B77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感叹句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右大括号 29"/>
          <p:cNvSpPr/>
          <p:nvPr/>
        </p:nvSpPr>
        <p:spPr>
          <a:xfrm>
            <a:off x="1767932" y="3008736"/>
            <a:ext cx="216562" cy="172325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48660" y="1077294"/>
            <a:ext cx="2562107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176294" y="2904442"/>
            <a:ext cx="26642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414842" y="1590368"/>
            <a:ext cx="4596197" cy="132494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5585655" y="1908869"/>
            <a:ext cx="289598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现在进行时的被动语态</a:t>
            </a:r>
            <a:endParaRPr lang="zh-CN" altLang="en-US" sz="2000" b="1" dirty="0"/>
          </a:p>
        </p:txBody>
      </p:sp>
      <p:sp>
        <p:nvSpPr>
          <p:cNvPr id="2" name="椭圆 1"/>
          <p:cNvSpPr/>
          <p:nvPr/>
        </p:nvSpPr>
        <p:spPr>
          <a:xfrm>
            <a:off x="4991184" y="0"/>
            <a:ext cx="3600400" cy="91044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5"/>
            <a:ext cx="9144000" cy="5146717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4022172" y="1131591"/>
            <a:ext cx="5014324" cy="3384376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35499" y="1300285"/>
            <a:ext cx="472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Billions of trees are being cut down every year to make paper for humans. Every tree that is cut down is a part of the habitat of animals such as these koalas. In this way a lot of animal homes are being destroyed! Is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it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right to make animals homeless so that humans can have more paper?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7543" y="33467"/>
            <a:ext cx="40687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Comic Sans MS" panose="030F0702030302020204" pitchFamily="66" charset="0"/>
              </a:rPr>
              <a:t>Don’t Make Paper with My Home!</a:t>
            </a:r>
            <a:endParaRPr lang="zh-CN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3996" y="640584"/>
            <a:ext cx="4082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 is your inspiration? </a:t>
            </a:r>
            <a:endParaRPr lang="zh-CN" alt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425800"/>
            <a:ext cx="2952328" cy="286232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Cutting down trees to make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destroys the natural 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habitats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many animals.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7" y="6846"/>
            <a:ext cx="14686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Poster: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2" y="0"/>
            <a:ext cx="9153621" cy="5152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42759"/>
            <a:ext cx="194421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B050"/>
                </a:solidFill>
                <a:latin typeface="Impact" panose="020B0806030902050204" pitchFamily="34" charset="0"/>
              </a:rPr>
              <a:t>Summary:</a:t>
            </a:r>
            <a:endParaRPr lang="zh-CN" altLang="en-US" sz="3200" b="1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73536"/>
            <a:ext cx="68769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Comic Sans MS" panose="030F0702030302020204" pitchFamily="66" charset="0"/>
              </a:rPr>
              <a:t>How do posters stir up emotions?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1025817"/>
            <a:ext cx="2311336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5" y="2306093"/>
            <a:ext cx="2324082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90" y="3681821"/>
            <a:ext cx="2369368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endParaRPr lang="zh-CN" alt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4469" y="1862987"/>
            <a:ext cx="129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simple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7418" y="987574"/>
            <a:ext cx="235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theme- related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1174" y="987575"/>
            <a:ext cx="230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eye-catching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4550" y="2686149"/>
            <a:ext cx="299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id-ID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asy-understanding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3999" y="2254101"/>
            <a:ext cx="193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interesting 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9115" y="1002667"/>
            <a:ext cx="172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attractive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4977" y="2224675"/>
            <a:ext cx="167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attractive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4979" y="2571470"/>
            <a:ext cx="21827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id-ID" sz="2400" b="1" dirty="0" smtClean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personification</a:t>
            </a:r>
            <a:endParaRPr lang="en-US" altLang="id-ID" sz="2400" b="1" dirty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7388" y="1964512"/>
            <a:ext cx="29977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id-ID" sz="2400" b="1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exclamatory </a:t>
            </a:r>
            <a:r>
              <a:rPr lang="en-US" altLang="id-ID" sz="2400" b="1" dirty="0" smtClean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sentence</a:t>
            </a:r>
            <a:endParaRPr lang="en-US" altLang="id-ID" sz="2400" b="1" dirty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右大括号 17"/>
          <p:cNvSpPr/>
          <p:nvPr/>
        </p:nvSpPr>
        <p:spPr>
          <a:xfrm>
            <a:off x="5672230" y="2106971"/>
            <a:ext cx="318543" cy="83779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319334" y="362026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brief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17878" y="362026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clear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6475" y="3622253"/>
            <a:ext cx="302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easy-understanding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4477" y="3982293"/>
            <a:ext cx="157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powerful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9639" y="3982293"/>
            <a:ext cx="170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convincing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55976" y="4414341"/>
            <a:ext cx="287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thought-provoking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9258" y="3681820"/>
            <a:ext cx="163983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id-ID" sz="2400" b="1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rhetorical question</a:t>
            </a:r>
            <a:endParaRPr lang="en-US" altLang="id-ID" sz="2400" b="1" dirty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云形标注 28"/>
          <p:cNvSpPr/>
          <p:nvPr/>
        </p:nvSpPr>
        <p:spPr>
          <a:xfrm>
            <a:off x="5909391" y="13304"/>
            <a:ext cx="3186448" cy="1063614"/>
          </a:xfrm>
          <a:prstGeom prst="cloudCallout">
            <a:avLst>
              <a:gd name="adj1" fmla="val -35621"/>
              <a:gd name="adj2" fmla="val 12271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Let’s try to write a poster!</a:t>
            </a:r>
            <a:endParaRPr lang="zh-CN" alt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27248" y="1806476"/>
            <a:ext cx="130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unusual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6694" y="9875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powerful 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9" grpId="0" animBg="1"/>
      <p:bldP spid="26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518"/>
            <a:ext cx="9036496" cy="4634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5" y="32306"/>
            <a:ext cx="42769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行楷" panose="02010800040101010101" pitchFamily="2" charset="-122"/>
              </a:rPr>
              <a:t>Lets try to write a poster</a:t>
            </a:r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60232" y="2931790"/>
            <a:ext cx="2030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How?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15" y="32306"/>
            <a:ext cx="42769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行楷" panose="02010800040101010101" pitchFamily="2" charset="-122"/>
              </a:rPr>
              <a:t>Let’s try to write a poster</a:t>
            </a:r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6" name="下箭头标注 5"/>
          <p:cNvSpPr/>
          <p:nvPr/>
        </p:nvSpPr>
        <p:spPr>
          <a:xfrm>
            <a:off x="742482" y="771550"/>
            <a:ext cx="7848872" cy="1160512"/>
          </a:xfrm>
          <a:prstGeom prst="downArrowCallou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83568" y="732641"/>
            <a:ext cx="803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Write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title</a:t>
            </a:r>
            <a:r>
              <a:rPr lang="en-US" altLang="zh-CN" sz="2000" dirty="0" smtClean="0"/>
              <a:t> that is simple, interesting, </a:t>
            </a:r>
            <a:r>
              <a:rPr lang="en-US" altLang="zh-CN" sz="2000" dirty="0" smtClean="0">
                <a:solidFill>
                  <a:srgbClr val="FF0000"/>
                </a:solidFill>
              </a:rPr>
              <a:t>powerful</a:t>
            </a:r>
            <a:r>
              <a:rPr lang="en-US" altLang="zh-CN" sz="2000" dirty="0" smtClean="0"/>
              <a:t> and </a:t>
            </a:r>
            <a:r>
              <a:rPr lang="en-US" altLang="zh-CN" sz="2000" dirty="0" smtClean="0">
                <a:solidFill>
                  <a:srgbClr val="FF0000"/>
                </a:solidFill>
              </a:rPr>
              <a:t>easy-understanding</a:t>
            </a:r>
            <a:r>
              <a:rPr lang="en-US" altLang="zh-CN" sz="2000" dirty="0" smtClean="0"/>
              <a:t>, and then collect the information you need. </a:t>
            </a:r>
            <a:endParaRPr lang="zh-CN" altLang="en-US" sz="2000" dirty="0"/>
          </a:p>
        </p:txBody>
      </p:sp>
      <p:sp>
        <p:nvSpPr>
          <p:cNvPr id="5" name="下箭头标注 4"/>
          <p:cNvSpPr/>
          <p:nvPr/>
        </p:nvSpPr>
        <p:spPr>
          <a:xfrm>
            <a:off x="742482" y="1932062"/>
            <a:ext cx="7848872" cy="855712"/>
          </a:xfrm>
          <a:prstGeom prst="downArrow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标注 6"/>
          <p:cNvSpPr/>
          <p:nvPr/>
        </p:nvSpPr>
        <p:spPr>
          <a:xfrm>
            <a:off x="755576" y="2787774"/>
            <a:ext cx="7848872" cy="1160512"/>
          </a:xfrm>
          <a:prstGeom prst="downArrow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55576" y="4032448"/>
            <a:ext cx="7848872" cy="415702"/>
          </a:xfrm>
          <a:prstGeom prst="rect">
            <a:avLst/>
          </a:prstGeom>
          <a:ln>
            <a:solidFill>
              <a:srgbClr val="F961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55576" y="192367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Write the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name</a:t>
            </a:r>
            <a:r>
              <a:rPr lang="en-US" altLang="zh-CN" sz="2000" dirty="0" smtClean="0"/>
              <a:t> of the species and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why</a:t>
            </a:r>
            <a:r>
              <a:rPr lang="en-US" altLang="zh-CN" sz="2000" dirty="0" smtClean="0"/>
              <a:t> it is endangered.</a:t>
            </a:r>
            <a:endParaRPr lang="zh-CN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7348" y="2748865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Use a powerful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image</a:t>
            </a:r>
            <a:r>
              <a:rPr lang="en-US" altLang="zh-CN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 smtClean="0"/>
              <a:t>to attract the readers’ attention to the facts and problems </a:t>
            </a:r>
            <a:endParaRPr lang="zh-CN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38274" y="3992746"/>
            <a:ext cx="6457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Tell the readers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what</a:t>
            </a:r>
            <a:r>
              <a:rPr lang="en-US" altLang="zh-CN" sz="2000" dirty="0" smtClean="0"/>
              <a:t> you want to think and do. </a:t>
            </a:r>
            <a:endParaRPr lang="zh-CN" altLang="en-US" sz="2000" dirty="0"/>
          </a:p>
        </p:txBody>
      </p:sp>
      <p:sp>
        <p:nvSpPr>
          <p:cNvPr id="13" name="椭圆 12"/>
          <p:cNvSpPr/>
          <p:nvPr/>
        </p:nvSpPr>
        <p:spPr>
          <a:xfrm>
            <a:off x="329203" y="971188"/>
            <a:ext cx="663467" cy="50824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257317" y="1942386"/>
            <a:ext cx="663467" cy="50824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323528" y="3939902"/>
            <a:ext cx="663467" cy="508248"/>
          </a:xfrm>
          <a:prstGeom prst="ellipse">
            <a:avLst/>
          </a:prstGeom>
          <a:solidFill>
            <a:srgbClr val="F961A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257318" y="2900943"/>
            <a:ext cx="663467" cy="50824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 animBg="1"/>
      <p:bldP spid="7" grpId="0" animBg="1"/>
      <p:bldP spid="3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下箭头标注 1"/>
          <p:cNvSpPr/>
          <p:nvPr/>
        </p:nvSpPr>
        <p:spPr>
          <a:xfrm>
            <a:off x="925664" y="63664"/>
            <a:ext cx="7848872" cy="1160512"/>
          </a:xfrm>
          <a:prstGeom prst="downArrowCallou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99592" y="-20538"/>
            <a:ext cx="789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Write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title</a:t>
            </a:r>
            <a:r>
              <a:rPr lang="en-US" altLang="zh-CN" sz="2000" dirty="0" smtClean="0"/>
              <a:t> that is simple, interesting, </a:t>
            </a:r>
            <a:r>
              <a:rPr lang="en-US" altLang="zh-CN" sz="2000" dirty="0" smtClean="0">
                <a:solidFill>
                  <a:srgbClr val="FF0000"/>
                </a:solidFill>
              </a:rPr>
              <a:t>powerful</a:t>
            </a:r>
            <a:r>
              <a:rPr lang="en-US" altLang="zh-CN" sz="2000" dirty="0" smtClean="0"/>
              <a:t> and </a:t>
            </a:r>
            <a:r>
              <a:rPr lang="en-US" altLang="zh-CN" sz="2000" dirty="0" smtClean="0">
                <a:solidFill>
                  <a:srgbClr val="FF0000"/>
                </a:solidFill>
              </a:rPr>
              <a:t>easy-understanding</a:t>
            </a:r>
            <a:r>
              <a:rPr lang="en-US" altLang="zh-CN" sz="2000" dirty="0" smtClean="0"/>
              <a:t>, and then collect the information you need. </a:t>
            </a:r>
            <a:endParaRPr lang="zh-CN" altLang="en-US" sz="2000" dirty="0"/>
          </a:p>
        </p:txBody>
      </p:sp>
      <p:sp>
        <p:nvSpPr>
          <p:cNvPr id="4" name="椭圆 3"/>
          <p:cNvSpPr/>
          <p:nvPr/>
        </p:nvSpPr>
        <p:spPr>
          <a:xfrm>
            <a:off x="261106" y="126559"/>
            <a:ext cx="663467" cy="58327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20052" r="3521" b="40974"/>
          <a:stretch>
            <a:fillRect/>
          </a:stretch>
        </p:blipFill>
        <p:spPr>
          <a:xfrm>
            <a:off x="373360" y="1224176"/>
            <a:ext cx="8496944" cy="2130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9872" y="3867894"/>
            <a:ext cx="882392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Stop buying fur, start protecting tigers!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下箭头标注 3"/>
          <p:cNvSpPr/>
          <p:nvPr/>
        </p:nvSpPr>
        <p:spPr>
          <a:xfrm>
            <a:off x="742482" y="275878"/>
            <a:ext cx="7848872" cy="855712"/>
          </a:xfrm>
          <a:prstGeom prst="downArrow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26749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Write the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name</a:t>
            </a:r>
            <a:r>
              <a:rPr lang="en-US" altLang="zh-CN" sz="2000" dirty="0" smtClean="0"/>
              <a:t> of the species and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why</a:t>
            </a:r>
            <a:r>
              <a:rPr lang="en-US" altLang="zh-CN" sz="2000" dirty="0" smtClean="0"/>
              <a:t> it is endangered.</a:t>
            </a:r>
            <a:endParaRPr lang="zh-CN" altLang="en-US" sz="2000" dirty="0"/>
          </a:p>
        </p:txBody>
      </p:sp>
      <p:sp>
        <p:nvSpPr>
          <p:cNvPr id="6" name="椭圆 5"/>
          <p:cNvSpPr/>
          <p:nvPr/>
        </p:nvSpPr>
        <p:spPr>
          <a:xfrm>
            <a:off x="257317" y="286202"/>
            <a:ext cx="663467" cy="50824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20052" r="3521" b="40974"/>
          <a:stretch>
            <a:fillRect/>
          </a:stretch>
        </p:blipFill>
        <p:spPr>
          <a:xfrm>
            <a:off x="433646" y="1164372"/>
            <a:ext cx="8496944" cy="1479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0902" y="2931790"/>
            <a:ext cx="849694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When it comes to tigers, people regard it as “the King of forest”. But now they are in danger!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Particularly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South China Tiger was often hunted for its skin and fur.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There is no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China Tiger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wild. There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30-80 living on the earth.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56" y="3003798"/>
            <a:ext cx="91440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latin typeface="Impact" panose="020B0806030902050204" pitchFamily="34" charset="0"/>
              </a:rPr>
              <a:t>M2U2 WILDLIFE PROTECTION </a:t>
            </a:r>
            <a:endParaRPr lang="zh-CN" altLang="en-US" sz="5400" dirty="0"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1707" y="4442916"/>
            <a:ext cx="345638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/>
              <a:t>r</a:t>
            </a:r>
            <a:r>
              <a:rPr lang="en-US" altLang="zh-CN" sz="3200" b="1" dirty="0" smtClean="0"/>
              <a:t>eading for writing </a:t>
            </a:r>
            <a:endParaRPr lang="zh-CN" altLang="en-US" sz="3200" b="1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下箭头标注 3"/>
          <p:cNvSpPr/>
          <p:nvPr/>
        </p:nvSpPr>
        <p:spPr>
          <a:xfrm>
            <a:off x="775164" y="166886"/>
            <a:ext cx="7848872" cy="1160512"/>
          </a:xfrm>
          <a:prstGeom prst="downArrow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6936" y="12347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Use a powerful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image</a:t>
            </a:r>
            <a:r>
              <a:rPr lang="en-US" altLang="zh-CN" sz="2000" dirty="0" smtClean="0"/>
              <a:t> to attract the readers’ attention to the facts and problems </a:t>
            </a:r>
            <a:endParaRPr lang="zh-CN" altLang="en-US" sz="2000" dirty="0"/>
          </a:p>
        </p:txBody>
      </p:sp>
      <p:sp>
        <p:nvSpPr>
          <p:cNvPr id="6" name="椭圆 5"/>
          <p:cNvSpPr/>
          <p:nvPr/>
        </p:nvSpPr>
        <p:spPr>
          <a:xfrm>
            <a:off x="285722" y="295305"/>
            <a:ext cx="663467" cy="50824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4" y="1327397"/>
            <a:ext cx="3201926" cy="38192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88" y="1340102"/>
            <a:ext cx="5446008" cy="38161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4" y="1327397"/>
            <a:ext cx="8728261" cy="381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6" y="1326256"/>
            <a:ext cx="8760299" cy="38172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402734" y="3219822"/>
            <a:ext cx="849694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Luckily, a plan is being carried out to increase the number of wild tigers. </a:t>
            </a:r>
            <a:r>
              <a:rPr lang="en-US" altLang="zh-C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for individuals, everyone can make contributions to protecting it! Please do not buy fur or other products!</a:t>
            </a:r>
            <a:endParaRPr lang="zh-CN" alt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5261" y="195486"/>
            <a:ext cx="7848872" cy="415702"/>
          </a:xfrm>
          <a:prstGeom prst="rect">
            <a:avLst/>
          </a:prstGeom>
          <a:ln>
            <a:solidFill>
              <a:srgbClr val="F961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23213" y="102940"/>
            <a:ext cx="663467" cy="508248"/>
          </a:xfrm>
          <a:prstGeom prst="ellipse">
            <a:avLst/>
          </a:prstGeom>
          <a:solidFill>
            <a:srgbClr val="F961A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23478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Tell the readers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what</a:t>
            </a:r>
            <a:r>
              <a:rPr lang="en-US" altLang="zh-CN" sz="2000" dirty="0" smtClean="0"/>
              <a:t> you want to think and do. 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20052" r="3521" b="40974"/>
          <a:stretch>
            <a:fillRect/>
          </a:stretch>
        </p:blipFill>
        <p:spPr>
          <a:xfrm>
            <a:off x="377974" y="802472"/>
            <a:ext cx="8496944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"/>
            <a:ext cx="9144000" cy="5146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09872" y="123478"/>
            <a:ext cx="882392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Stop buying fur, start protecting tigers!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780261"/>
            <a:ext cx="6098504" cy="4191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When it comes to tigers, people regard it as “the King of forest”. But now they are in danger!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Particularly, the South China Tiger was often hunted for its skin and fur.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There is no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China Tiger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wild. There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30-80 living on the earth.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Luckily, a plan is being carried out to increase the number of wild tigers. As for individuals, everyone can make contributions to protecting it! please do not buy fur or other products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1059582"/>
            <a:ext cx="2265822" cy="3260577"/>
          </a:xfrm>
          <a:prstGeom prst="rect">
            <a:avLst/>
          </a:prstGeom>
        </p:spPr>
      </p:pic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15" y="32306"/>
            <a:ext cx="42769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行楷" panose="02010800040101010101" pitchFamily="2" charset="-122"/>
              </a:rPr>
              <a:t>Let’s try to write a poster</a:t>
            </a:r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2"/>
          <a:stretch>
            <a:fillRect/>
          </a:stretch>
        </p:blipFill>
        <p:spPr>
          <a:xfrm>
            <a:off x="173863" y="719250"/>
            <a:ext cx="8718617" cy="2356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1000" y="34884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Please try to write a poster about Yangtze River Dolphin by yourself!</a:t>
            </a:r>
            <a:endParaRPr lang="zh-CN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055"/>
            <a:ext cx="3923928" cy="378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5275" y="901055"/>
            <a:ext cx="493122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I'm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Yangtze River Dolphins. There are only 1,000 to 1,800 of us left. We lost our habitat because humans capture so many fishes and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shrimps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our home that we have a severe lack of food. Besides, the pollution is so serious that we can no longer live there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id-ID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Some </a:t>
            </a:r>
            <a:r>
              <a:rPr lang="en-US" altLang="id-I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friends move the remaining of us to a clean and safe habitat. As the common planet residents, is it right to take away our home for your own sake? </a:t>
            </a:r>
            <a:r>
              <a:rPr lang="en-US" altLang="id-I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clean up the rivers! </a:t>
            </a:r>
            <a:endParaRPr lang="en-US" altLang="id-ID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6322"/>
            <a:ext cx="439248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Give Back My Home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15" y="32306"/>
            <a:ext cx="23327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Writing task!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008" y="553779"/>
            <a:ext cx="8928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	</a:t>
            </a:r>
            <a:r>
              <a:rPr lang="zh-CN" altLang="en-US" sz="2000" dirty="0" smtClean="0"/>
              <a:t>学校学生会将于下周五举行一场关于野生动植物保护的英文讲座，假设你是学生会主席李华，请你根据以下信息写一份英文通知。</a:t>
            </a:r>
            <a:endParaRPr lang="en-US" altLang="zh-CN" sz="2000" dirty="0" smtClean="0"/>
          </a:p>
          <a:p>
            <a:r>
              <a:rPr lang="en-US" altLang="zh-CN" sz="2000" dirty="0" smtClean="0"/>
              <a:t>1). </a:t>
            </a:r>
            <a:r>
              <a:rPr lang="zh-CN" altLang="en-US" sz="2000" dirty="0" smtClean="0"/>
              <a:t>讲座时间：下周五晚上</a:t>
            </a:r>
            <a:r>
              <a:rPr lang="en-US" altLang="zh-CN" sz="2000" dirty="0" smtClean="0"/>
              <a:t>7:00-9:00</a:t>
            </a:r>
            <a:r>
              <a:rPr lang="zh-CN" altLang="en-US" sz="2000" dirty="0" smtClean="0"/>
              <a:t>； 讲座地点：学校报告厅</a:t>
            </a:r>
            <a:r>
              <a:rPr lang="en-US" altLang="zh-CN" sz="2000" dirty="0" smtClean="0"/>
              <a:t>school </a:t>
            </a:r>
            <a:r>
              <a:rPr lang="en-US" altLang="zh-CN" sz="2000" dirty="0"/>
              <a:t>lecture h</a:t>
            </a:r>
            <a:r>
              <a:rPr lang="en-US" altLang="zh-CN" sz="2000" dirty="0" smtClean="0"/>
              <a:t>all</a:t>
            </a:r>
            <a:endParaRPr lang="en-US" altLang="zh-CN" sz="2000" dirty="0" smtClean="0"/>
          </a:p>
          <a:p>
            <a:r>
              <a:rPr lang="en-US" altLang="zh-CN" sz="2000" dirty="0" smtClean="0"/>
              <a:t>     </a:t>
            </a:r>
            <a:r>
              <a:rPr lang="zh-CN" altLang="en-US" sz="2000" dirty="0" smtClean="0"/>
              <a:t>讲座内容：学校将邀请</a:t>
            </a:r>
            <a:r>
              <a:rPr lang="en-US" altLang="zh-CN" sz="2000" dirty="0"/>
              <a:t>Professor </a:t>
            </a:r>
            <a:r>
              <a:rPr lang="en-US" altLang="zh-CN" sz="2000" dirty="0" smtClean="0"/>
              <a:t>David</a:t>
            </a:r>
            <a:r>
              <a:rPr lang="zh-CN" altLang="en-US" sz="2000" dirty="0" smtClean="0"/>
              <a:t>讲解野生动植物保护的知识、方法及重要性。</a:t>
            </a:r>
            <a:endParaRPr lang="en-US" altLang="zh-CN" sz="2000" dirty="0" smtClean="0"/>
          </a:p>
          <a:p>
            <a:r>
              <a:rPr lang="en-US" altLang="zh-CN" sz="2000" dirty="0" smtClean="0"/>
              <a:t>2). </a:t>
            </a:r>
            <a:r>
              <a:rPr lang="zh-CN" altLang="en-US" sz="2000" dirty="0" smtClean="0"/>
              <a:t>要求：请想要参加的学生于讲座开始前半小时到报告厅签到；</a:t>
            </a:r>
            <a:endParaRPr lang="en-US" altLang="zh-CN" sz="2000" dirty="0" smtClean="0"/>
          </a:p>
          <a:p>
            <a:r>
              <a:rPr lang="en-US" altLang="zh-CN" sz="2000" dirty="0"/>
              <a:t>	</a:t>
            </a:r>
            <a:r>
              <a:rPr lang="en-US" altLang="zh-CN" sz="2000" dirty="0" smtClean="0"/>
              <a:t>   </a:t>
            </a:r>
            <a:r>
              <a:rPr lang="zh-CN" altLang="en-US" sz="2000" dirty="0" smtClean="0"/>
              <a:t>讲座期间请关闭手机，保持安静。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zh-CN" altLang="en-US" sz="2000" dirty="0" smtClean="0"/>
              <a:t>注意：可适当增加细节；词数</a:t>
            </a:r>
            <a:r>
              <a:rPr lang="en-US" altLang="zh-CN" sz="2000" dirty="0" smtClean="0"/>
              <a:t>80</a:t>
            </a:r>
            <a:r>
              <a:rPr lang="zh-CN" altLang="en-US" sz="2000" dirty="0" smtClean="0"/>
              <a:t>左右，注意格式；多用本学期的用词用句。</a:t>
            </a:r>
            <a:endParaRPr lang="en-US" altLang="zh-CN" sz="2000" dirty="0" smtClean="0"/>
          </a:p>
        </p:txBody>
      </p:sp>
      <p:sp>
        <p:nvSpPr>
          <p:cNvPr id="6" name="矩形 5"/>
          <p:cNvSpPr/>
          <p:nvPr/>
        </p:nvSpPr>
        <p:spPr>
          <a:xfrm>
            <a:off x="6516216" y="3637060"/>
            <a:ext cx="2030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How?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0048" y="3406228"/>
            <a:ext cx="16561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ody part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048" y="4040108"/>
            <a:ext cx="21255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0048" y="4659982"/>
            <a:ext cx="220801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olite language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2570429" y="3637060"/>
            <a:ext cx="369619" cy="130214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35300" y="3867893"/>
            <a:ext cx="2076460" cy="7920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s</a:t>
            </a:r>
            <a:r>
              <a:rPr lang="en-US" altLang="zh-CN" sz="2400" b="1" dirty="0" smtClean="0"/>
              <a:t>tructure</a:t>
            </a:r>
            <a:endParaRPr lang="zh-CN" altLang="en-US" sz="2400" b="1" dirty="0"/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6176" y="5911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Notice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577006"/>
            <a:ext cx="748883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 students’ awareness of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wildlife protection, an English lecture will be at 7:00 pm next Friday at the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lecture hall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Professor David will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invited to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 a lecture about knowledge, methods and importance of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wildlife protection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Many wonderful and impressive pictures will be shown.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doubt that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lecture will be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feast for eyes, ears and knowledge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students who would like to attend it should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in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half an hour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advance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lecture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hall. During the lecture, please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off your cell phone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quiet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Everyone will be warmly welcomed!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Students’ Union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19672" y="3219822"/>
            <a:ext cx="7344816" cy="108012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19672" y="577006"/>
            <a:ext cx="7344816" cy="2642816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4320" y="619986"/>
            <a:ext cx="1297320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b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ody part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0" y="3147814"/>
            <a:ext cx="1691680" cy="7920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r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equire-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ments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19672" y="4299942"/>
            <a:ext cx="7344816" cy="43204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-3408" y="4174594"/>
            <a:ext cx="1989584" cy="7920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olite language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372904" y="4585863"/>
            <a:ext cx="2771800" cy="51545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13256"/>
            <a:ext cx="23327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Writing task!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15" y="32306"/>
            <a:ext cx="23327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itannic Bold" panose="020B0903060703020204" pitchFamily="34" charset="0"/>
                <a:ea typeface="华文楷体" panose="02010600040101010101" pitchFamily="2" charset="-122"/>
              </a:rPr>
              <a:t>Writing task!</a:t>
            </a:r>
            <a:endParaRPr lang="zh-CN" altLang="en-US" sz="2800" b="1" dirty="0">
              <a:latin typeface="Britannic Bold" panose="020B0903060703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771550"/>
            <a:ext cx="85334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	</a:t>
            </a:r>
            <a:r>
              <a:rPr lang="zh-CN" altLang="en-US" sz="2000" dirty="0"/>
              <a:t>学校学生会将于下周一举行一场野生动植物保护的知识竞赛，假设你是学生会主席李华，请你根据以下信息，写一则英文通知：</a:t>
            </a:r>
            <a:endParaRPr lang="zh-CN" altLang="en-US" sz="2000" dirty="0"/>
          </a:p>
          <a:p>
            <a:r>
              <a:rPr lang="en-US" altLang="zh-CN" sz="2000" dirty="0"/>
              <a:t>1). </a:t>
            </a:r>
            <a:r>
              <a:rPr lang="zh-CN" altLang="en-US" sz="2000" dirty="0"/>
              <a:t>比赛时间：下周一下午</a:t>
            </a:r>
            <a:r>
              <a:rPr lang="en-US" altLang="zh-CN" sz="2000" dirty="0"/>
              <a:t>3</a:t>
            </a:r>
            <a:r>
              <a:rPr lang="zh-CN" altLang="en-US" sz="2000" dirty="0"/>
              <a:t>点		比赛地点：学校报告厅</a:t>
            </a:r>
            <a:endParaRPr lang="zh-CN" altLang="en-US" sz="2000" dirty="0"/>
          </a:p>
          <a:p>
            <a:r>
              <a:rPr lang="zh-CN" altLang="en-US" sz="2000" dirty="0"/>
              <a:t>   </a:t>
            </a:r>
            <a:r>
              <a:rPr lang="zh-CN" altLang="en-US" sz="2000" dirty="0" smtClean="0"/>
              <a:t>   比赛</a:t>
            </a:r>
            <a:r>
              <a:rPr lang="zh-CN" altLang="en-US" sz="2000" dirty="0"/>
              <a:t>人员：每个班级选出</a:t>
            </a:r>
            <a:r>
              <a:rPr lang="en-US" altLang="zh-CN" sz="2000" dirty="0"/>
              <a:t>5</a:t>
            </a:r>
            <a:r>
              <a:rPr lang="zh-CN" altLang="en-US" sz="2000" dirty="0"/>
              <a:t>名学生参加</a:t>
            </a:r>
            <a:endParaRPr lang="zh-CN" altLang="en-US" sz="2000" dirty="0"/>
          </a:p>
          <a:p>
            <a:r>
              <a:rPr lang="zh-CN" altLang="en-US" sz="2000" dirty="0"/>
              <a:t>   </a:t>
            </a:r>
            <a:r>
              <a:rPr lang="zh-CN" altLang="en-US" sz="2000" dirty="0" smtClean="0"/>
              <a:t>   比赛</a:t>
            </a:r>
            <a:r>
              <a:rPr lang="zh-CN" altLang="en-US" sz="2000" dirty="0"/>
              <a:t>内容：诗歌朗诵</a:t>
            </a:r>
            <a:r>
              <a:rPr lang="en-US" altLang="zh-CN" sz="2000" dirty="0"/>
              <a:t>poetry reading, </a:t>
            </a:r>
            <a:r>
              <a:rPr lang="en-US" altLang="zh-CN" sz="2000" dirty="0" smtClean="0"/>
              <a:t>	</a:t>
            </a:r>
            <a:r>
              <a:rPr lang="zh-CN" altLang="en-US" sz="2000" dirty="0"/>
              <a:t>角色扮演</a:t>
            </a:r>
            <a:r>
              <a:rPr lang="en-US" altLang="zh-CN" sz="2000" dirty="0" smtClean="0"/>
              <a:t>role-play</a:t>
            </a:r>
            <a:endParaRPr lang="en-US" altLang="zh-CN" sz="2000" dirty="0" smtClean="0"/>
          </a:p>
          <a:p>
            <a:r>
              <a:rPr lang="en-US" altLang="zh-CN" sz="2000" dirty="0"/>
              <a:t>	 </a:t>
            </a:r>
            <a:r>
              <a:rPr lang="en-US" altLang="zh-CN" sz="2000" dirty="0" smtClean="0"/>
              <a:t>        </a:t>
            </a:r>
            <a:r>
              <a:rPr lang="zh-CN" altLang="en-US" sz="2000" dirty="0" smtClean="0"/>
              <a:t>知识</a:t>
            </a:r>
            <a:r>
              <a:rPr lang="zh-CN" altLang="en-US" sz="2000" dirty="0"/>
              <a:t>问答</a:t>
            </a:r>
            <a:r>
              <a:rPr lang="en-US" altLang="zh-CN" sz="2000" dirty="0"/>
              <a:t>knowledge question and answer,</a:t>
            </a:r>
            <a:endParaRPr lang="en-US" altLang="zh-CN" sz="2000" dirty="0"/>
          </a:p>
          <a:p>
            <a:r>
              <a:rPr lang="zh-CN" altLang="en-US" sz="2000" dirty="0" smtClean="0"/>
              <a:t>      比赛</a:t>
            </a:r>
            <a:r>
              <a:rPr lang="zh-CN" altLang="en-US" sz="2000" dirty="0"/>
              <a:t>结果：评出前三名的班级</a:t>
            </a:r>
            <a:endParaRPr lang="zh-CN" altLang="en-US" sz="2000" dirty="0"/>
          </a:p>
          <a:p>
            <a:r>
              <a:rPr lang="en-US" altLang="zh-CN" sz="2000" dirty="0"/>
              <a:t>2). </a:t>
            </a:r>
            <a:r>
              <a:rPr lang="zh-CN" altLang="en-US" sz="2000" dirty="0"/>
              <a:t>要求：参加的学生提前半小时到报告厅签到</a:t>
            </a:r>
            <a:r>
              <a:rPr lang="en-US" altLang="zh-CN" sz="2000" dirty="0"/>
              <a:t>; </a:t>
            </a:r>
            <a:endParaRPr lang="en-US" altLang="zh-CN" sz="2000" dirty="0" smtClean="0"/>
          </a:p>
          <a:p>
            <a:r>
              <a:rPr lang="en-US" altLang="zh-CN" sz="2000" dirty="0"/>
              <a:t>	 </a:t>
            </a:r>
            <a:r>
              <a:rPr lang="en-US" altLang="zh-CN" sz="2000" dirty="0" smtClean="0"/>
              <a:t>   </a:t>
            </a:r>
            <a:r>
              <a:rPr lang="zh-CN" altLang="en-US" sz="2000" dirty="0" smtClean="0"/>
              <a:t>观赛</a:t>
            </a:r>
            <a:r>
              <a:rPr lang="zh-CN" altLang="en-US" sz="2000" dirty="0"/>
              <a:t>学生请关闭手机，保持安静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endParaRPr lang="zh-CN" altLang="en-US" sz="2000" dirty="0"/>
          </a:p>
          <a:p>
            <a:r>
              <a:rPr lang="zh-CN" altLang="en-US" sz="2000" dirty="0"/>
              <a:t>注意：可适当增加细节；词数</a:t>
            </a:r>
            <a:r>
              <a:rPr lang="en-US" altLang="zh-CN" sz="2000" dirty="0"/>
              <a:t>80</a:t>
            </a:r>
            <a:r>
              <a:rPr lang="zh-CN" altLang="en-US" sz="2000" dirty="0"/>
              <a:t>左右，注意格式；多用本学期的用词用句。</a:t>
            </a:r>
            <a:endParaRPr lang="zh-CN" altLang="en-US" sz="2000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7" name="云形标注 6"/>
          <p:cNvSpPr/>
          <p:nvPr/>
        </p:nvSpPr>
        <p:spPr>
          <a:xfrm>
            <a:off x="6156176" y="2571750"/>
            <a:ext cx="2581447" cy="1080120"/>
          </a:xfrm>
          <a:prstGeom prst="cloudCallout">
            <a:avLst>
              <a:gd name="adj1" fmla="val -88775"/>
              <a:gd name="adj2" fmla="val -43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r>
              <a:rPr lang="en-US" altLang="zh-CN" sz="2400" dirty="0" smtClean="0"/>
              <a:t>ssignment!</a:t>
            </a:r>
            <a:endParaRPr lang="zh-CN" altLang="en-US" sz="2400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8" y="0"/>
            <a:ext cx="6350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30482" y="1306389"/>
            <a:ext cx="25346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 </a:t>
            </a:r>
            <a:endParaRPr lang="en-US" altLang="zh-CN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you!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5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18" y="-20538"/>
            <a:ext cx="239878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llegal hunting 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47614"/>
            <a:ext cx="239878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abitat</a:t>
            </a:r>
            <a:r>
              <a:rPr lang="en-US" altLang="zh-CN" sz="3200" b="1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loss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71" y="2660077"/>
            <a:ext cx="239878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abitat</a:t>
            </a:r>
            <a:endParaRPr lang="en-US" altLang="zh-CN" sz="3200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pollution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4086820"/>
            <a:ext cx="241176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ack of food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右大括号 8"/>
          <p:cNvSpPr/>
          <p:nvPr/>
        </p:nvSpPr>
        <p:spPr>
          <a:xfrm>
            <a:off x="2413007" y="412340"/>
            <a:ext cx="396044" cy="4319650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4226" y="2283718"/>
            <a:ext cx="6087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3600" b="1" dirty="0" smtClean="0">
                <a:solidFill>
                  <a:prstClr val="white"/>
                </a:solidFill>
              </a:rPr>
              <a:t>The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mass extinction </a:t>
            </a:r>
            <a:r>
              <a:rPr lang="en-US" altLang="zh-CN" sz="3600" b="1" dirty="0" smtClean="0">
                <a:solidFill>
                  <a:prstClr val="white"/>
                </a:solidFill>
              </a:rPr>
              <a:t>is caused. 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9612" y="685894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3600" b="1" dirty="0" smtClean="0">
                <a:solidFill>
                  <a:prstClr val="white"/>
                </a:solidFill>
              </a:rPr>
              <a:t>An increasing number of wild animals are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dying out</a:t>
            </a:r>
            <a:r>
              <a:rPr lang="en-US" altLang="zh-CN" sz="3600" b="1" dirty="0" smtClean="0">
                <a:solidFill>
                  <a:prstClr val="white"/>
                </a:solidFill>
              </a:rPr>
              <a:t>. 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sp>
        <p:nvSpPr>
          <p:cNvPr id="2" name="云形标注 1"/>
          <p:cNvSpPr/>
          <p:nvPr/>
        </p:nvSpPr>
        <p:spPr>
          <a:xfrm>
            <a:off x="4716016" y="3521271"/>
            <a:ext cx="4427984" cy="1622229"/>
          </a:xfrm>
          <a:prstGeom prst="cloudCallout">
            <a:avLst>
              <a:gd name="adj1" fmla="val -25306"/>
              <a:gd name="adj2" fmla="val -72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We should take measures to protect wild animals!</a:t>
            </a:r>
            <a:endParaRPr lang="zh-CN" altLang="en-US" sz="2400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/>
      <p:bldP spid="1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国际野生生物保护学会宣传片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0" y="-20538"/>
            <a:ext cx="91339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We established the “Wildlife Conservation Society”. </a:t>
            </a:r>
            <a:endParaRPr lang="zh-CN" altLang="en-US" sz="3200" b="1" dirty="0"/>
          </a:p>
        </p:txBody>
      </p:sp>
      <p:sp>
        <p:nvSpPr>
          <p:cNvPr id="5" name="云形标注 4"/>
          <p:cNvSpPr/>
          <p:nvPr/>
        </p:nvSpPr>
        <p:spPr>
          <a:xfrm>
            <a:off x="679800" y="771550"/>
            <a:ext cx="7852639" cy="4104456"/>
          </a:xfrm>
          <a:prstGeom prst="cloudCallout">
            <a:avLst>
              <a:gd name="adj1" fmla="val -44310"/>
              <a:gd name="adj2" fmla="val 643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473771" y="2362113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We stand for wildlife!</a:t>
            </a:r>
            <a:endParaRPr lang="zh-CN" altLang="en-US" sz="5400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" y="0"/>
            <a:ext cx="3622652" cy="51366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846"/>
            <a:ext cx="3503190" cy="51435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TextBox 5"/>
          <p:cNvSpPr txBox="1"/>
          <p:nvPr/>
        </p:nvSpPr>
        <p:spPr>
          <a:xfrm>
            <a:off x="13244" y="6846"/>
            <a:ext cx="91307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Which emotions do the photos communicate?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9633" y="699542"/>
            <a:ext cx="223224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</a:rPr>
              <a:t>I think it’s….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3946683" y="1419622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10160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funny</a:t>
            </a:r>
            <a:endParaRPr lang="en-US" altLang="zh-CN" sz="3200" b="1" dirty="0">
              <a:ln w="10160">
                <a:solidFill>
                  <a:srgbClr val="4F81BD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9" name="文本框 14"/>
          <p:cNvSpPr txBox="1"/>
          <p:nvPr/>
        </p:nvSpPr>
        <p:spPr>
          <a:xfrm>
            <a:off x="3618137" y="2139702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ln w="12700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surprising</a:t>
            </a:r>
            <a:endParaRPr lang="en-US" altLang="zh-CN" sz="3200" b="1">
              <a:ln w="12700">
                <a:solidFill>
                  <a:srgbClr val="4F81BD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15"/>
          <p:cNvSpPr txBox="1"/>
          <p:nvPr/>
        </p:nvSpPr>
        <p:spPr>
          <a:xfrm>
            <a:off x="3421483" y="2859782"/>
            <a:ext cx="246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frightening</a:t>
            </a:r>
            <a:endParaRPr lang="en-US" altLang="zh-CN" sz="3200" b="1" dirty="0">
              <a:ln w="10160">
                <a:solidFill>
                  <a:srgbClr val="4BACC6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6"/>
          <p:cNvSpPr txBox="1"/>
          <p:nvPr/>
        </p:nvSpPr>
        <p:spPr>
          <a:xfrm>
            <a:off x="4192847" y="3579862"/>
            <a:ext cx="8458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sad</a:t>
            </a:r>
            <a:endParaRPr lang="en-US" altLang="zh-CN" sz="3200" b="1" dirty="0">
              <a:ln w="12700">
                <a:solidFill>
                  <a:srgbClr val="4BACC6"/>
                </a:solidFill>
                <a:prstDash val="solid"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6"/>
          <p:cNvSpPr txBox="1"/>
          <p:nvPr/>
        </p:nvSpPr>
        <p:spPr>
          <a:xfrm>
            <a:off x="4313381" y="4169507"/>
            <a:ext cx="10173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…</a:t>
            </a:r>
            <a:endParaRPr lang="en-US" altLang="zh-CN" sz="3200" b="1" dirty="0">
              <a:ln w="12700">
                <a:solidFill>
                  <a:srgbClr val="4BACC6"/>
                </a:solidFill>
                <a:prstDash val="solid"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038666" y="3851750"/>
            <a:ext cx="711225" cy="1219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" y="0"/>
            <a:ext cx="3622652" cy="51366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846"/>
            <a:ext cx="350319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7" y="6846"/>
            <a:ext cx="168467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Poster: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33759" y="530066"/>
            <a:ext cx="2898081" cy="1537628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084167" y="339502"/>
            <a:ext cx="3011735" cy="1537628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906167" y="-380578"/>
            <a:ext cx="217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44777" y="987574"/>
            <a:ext cx="1863327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4613" y="2220663"/>
            <a:ext cx="1625894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5070" y="3815822"/>
            <a:ext cx="1695006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131840" y="1036308"/>
            <a:ext cx="504057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箭头 15"/>
          <p:cNvSpPr/>
          <p:nvPr/>
        </p:nvSpPr>
        <p:spPr>
          <a:xfrm>
            <a:off x="5532061" y="1045667"/>
            <a:ext cx="584944" cy="38331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67544" y="2019204"/>
            <a:ext cx="2520280" cy="9361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824532" y="1877130"/>
            <a:ext cx="3271369" cy="9361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3032211" y="2298298"/>
            <a:ext cx="722402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左箭头 20"/>
          <p:cNvSpPr/>
          <p:nvPr/>
        </p:nvSpPr>
        <p:spPr>
          <a:xfrm>
            <a:off x="5380507" y="2220663"/>
            <a:ext cx="444026" cy="38331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07505" y="2905453"/>
            <a:ext cx="3276364" cy="2042561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5867636" y="3082220"/>
            <a:ext cx="3276364" cy="2042561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3383869" y="3894174"/>
            <a:ext cx="361201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箭头 24"/>
          <p:cNvSpPr/>
          <p:nvPr/>
        </p:nvSpPr>
        <p:spPr>
          <a:xfrm>
            <a:off x="5502115" y="3894174"/>
            <a:ext cx="444026" cy="38331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0538"/>
            <a:ext cx="9144000" cy="51435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2" y="6846"/>
            <a:ext cx="3503190" cy="514350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33759" y="248330"/>
            <a:ext cx="2898081" cy="1537628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906167" y="-380578"/>
            <a:ext cx="217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62532" y="873458"/>
            <a:ext cx="1014202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1644" y="2022970"/>
            <a:ext cx="945090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2210" y="3815823"/>
            <a:ext cx="1416311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131840" y="914024"/>
            <a:ext cx="504057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07505" y="1642491"/>
            <a:ext cx="2835434" cy="126296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2980437" y="2057983"/>
            <a:ext cx="722402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07505" y="2905453"/>
            <a:ext cx="3276364" cy="2042561"/>
          </a:xfrm>
          <a:prstGeom prst="roundRect">
            <a:avLst/>
          </a:prstGeom>
          <a:noFill/>
          <a:ln w="5715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3383869" y="3894174"/>
            <a:ext cx="361201" cy="3833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825512" y="1858980"/>
            <a:ext cx="129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simple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6332" y="1206154"/>
            <a:ext cx="235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theme-related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25301" y="820581"/>
            <a:ext cx="230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eye-catching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9731" y="2244156"/>
            <a:ext cx="299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id-ID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asy-understanding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3324" y="1843440"/>
            <a:ext cx="193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interesting 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73242" y="835673"/>
            <a:ext cx="172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attractive</a:t>
            </a:r>
            <a:endParaRPr lang="en-US" altLang="id-ID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1853" y="176322"/>
            <a:ext cx="229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</a:rPr>
              <a:t>characteristic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61291" y="142688"/>
            <a:ext cx="2415801" cy="55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6823666" y="2787653"/>
            <a:ext cx="21827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id-ID" sz="2400" b="1" dirty="0" smtClean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personification</a:t>
            </a:r>
            <a:endParaRPr lang="en-US" altLang="id-ID" sz="2400" b="1" dirty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580112" y="3815823"/>
            <a:ext cx="889744" cy="13116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62531" y="2715766"/>
            <a:ext cx="299770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id-ID" sz="2400" b="1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exclamatory </a:t>
            </a:r>
            <a:r>
              <a:rPr lang="en-US" altLang="id-ID" sz="2400" b="1" dirty="0" smtClean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sentence</a:t>
            </a:r>
            <a:endParaRPr lang="en-US" altLang="id-ID" sz="2400" b="1" dirty="0" smtClean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感叹句</a:t>
            </a:r>
            <a:endParaRPr lang="en-US" altLang="id-ID" sz="2400" b="1" dirty="0"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6690" y="1843439"/>
            <a:ext cx="167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attractive 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24328" y="2244155"/>
            <a:ext cx="130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+mn-ea"/>
              </a:rPr>
              <a:t>unusual</a:t>
            </a:r>
            <a:endParaRPr lang="en-US" altLang="id-ID" sz="2400" b="1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1525" y="118062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powerful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20" grpId="0" animBg="1"/>
      <p:bldP spid="22" grpId="0" animBg="1"/>
      <p:bldP spid="24" grpId="0" animBg="1"/>
      <p:bldP spid="2" grpId="0"/>
      <p:bldP spid="27" grpId="0"/>
      <p:bldP spid="28" grpId="0"/>
      <p:bldP spid="29" grpId="0"/>
      <p:bldP spid="30" grpId="0"/>
      <p:bldP spid="34" grpId="0"/>
      <p:bldP spid="3" grpId="0"/>
      <p:bldP spid="18" grpId="0" animBg="1"/>
      <p:bldP spid="39" grpId="0" animBg="1"/>
      <p:bldP spid="42" grpId="0" animBg="1"/>
      <p:bldP spid="43" grpId="0"/>
      <p:bldP spid="2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3807" b="3081"/>
          <a:stretch>
            <a:fillRect/>
          </a:stretch>
        </p:blipFill>
        <p:spPr>
          <a:xfrm>
            <a:off x="0" y="0"/>
            <a:ext cx="3851920" cy="51435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4022172" y="771550"/>
            <a:ext cx="5014324" cy="4248471"/>
          </a:xfrm>
          <a:prstGeom prst="wedgeRoundRectCallout">
            <a:avLst>
              <a:gd name="adj1" fmla="val -61129"/>
              <a:gd name="adj2" fmla="val 2192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211960" y="865038"/>
            <a:ext cx="472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When it comes to wildlife protection, all species-the good, the bad, and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ugly-should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be treated equally. Pandas, dolphins and other cute wildlife are important, but we must pay attention to less cute animals, too The world needs all kinds-without variety our planet cannot survive. So if you want the 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fu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</a:t>
            </a:r>
            <a:r>
              <a:rPr lang="id-ID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ure </a:t>
            </a:r>
            <a:r>
              <a:rPr lang="id-ID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to be beautiful, you have to give ugly a chance</a:t>
            </a:r>
            <a:r>
              <a:rPr lang="en-US" altLang="id-ID" sz="2400" dirty="0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.</a:t>
            </a:r>
            <a:endParaRPr lang="en-US" altLang="id-ID" sz="2400" dirty="0">
              <a:solidFill>
                <a:srgbClr val="00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7" y="6846"/>
            <a:ext cx="168467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Poster: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7286" y="13646"/>
            <a:ext cx="46044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Analyze the contents!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211960" y="1275606"/>
            <a:ext cx="45891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211960" y="1635646"/>
            <a:ext cx="45891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211960" y="1995686"/>
            <a:ext cx="38884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08150" y="1404813"/>
            <a:ext cx="216024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t</a:t>
            </a:r>
            <a:r>
              <a:rPr lang="en-US" altLang="zh-CN" sz="2400" b="1" dirty="0" smtClean="0"/>
              <a:t>opic sentence</a:t>
            </a:r>
            <a:endParaRPr lang="zh-CN" altLang="en-US" sz="2400" b="1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5308150" y="4227934"/>
            <a:ext cx="345638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312945" y="4587974"/>
            <a:ext cx="445158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312945" y="4876006"/>
            <a:ext cx="90712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04148" y="4054301"/>
            <a:ext cx="1656184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conclusion</a:t>
            </a:r>
            <a:endParaRPr lang="zh-CN" altLang="en-US" sz="2400" b="1" dirty="0"/>
          </a:p>
        </p:txBody>
      </p:sp>
      <p:sp>
        <p:nvSpPr>
          <p:cNvPr id="29" name="椭圆 28"/>
          <p:cNvSpPr/>
          <p:nvPr/>
        </p:nvSpPr>
        <p:spPr>
          <a:xfrm>
            <a:off x="5308150" y="3795886"/>
            <a:ext cx="415978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Reading for Writing （poster 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4740" y="150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4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 animBg="1"/>
      <p:bldP spid="19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7427</Words>
  <Application>WPS 演示</Application>
  <PresentationFormat>全屏显示(16:9)</PresentationFormat>
  <Paragraphs>374</Paragraphs>
  <Slides>28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Impact</vt:lpstr>
      <vt:lpstr>Comic Sans MS</vt:lpstr>
      <vt:lpstr>Times New Roman</vt:lpstr>
      <vt:lpstr>Lato</vt:lpstr>
      <vt:lpstr>Jellyka - Nathaniel, a Mystery</vt:lpstr>
      <vt:lpstr>Arial</vt:lpstr>
      <vt:lpstr>Calibri</vt:lpstr>
      <vt:lpstr>微软雅黑</vt:lpstr>
      <vt:lpstr>Arial Unicode MS</vt:lpstr>
      <vt:lpstr>Britannic Bold</vt:lpstr>
      <vt:lpstr>华文行楷</vt:lpstr>
      <vt:lpstr>华文楷体</vt:lpstr>
      <vt:lpstr>HelveticaNeue</vt:lpstr>
      <vt:lpstr>NumberOnly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俞樾</dc:creator>
  <cp:lastModifiedBy>南山有谷堆</cp:lastModifiedBy>
  <cp:revision>95</cp:revision>
  <cp:lastPrinted>2021-01-12T00:47:00Z</cp:lastPrinted>
  <dcterms:created xsi:type="dcterms:W3CDTF">2021-01-04T08:23:00Z</dcterms:created>
  <dcterms:modified xsi:type="dcterms:W3CDTF">2021-01-22T02:56:34Z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