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notesMasterIdLst>
    <p:notesMasterId r:id="rId5"/>
  </p:notesMasterIdLst>
  <p:handoutMasterIdLst>
    <p:handoutMasterId r:id="rId22"/>
  </p:handoutMasterIdLst>
  <p:sldIdLst>
    <p:sldId id="427" r:id="rId3"/>
    <p:sldId id="256" r:id="rId4"/>
    <p:sldId id="319" r:id="rId6"/>
    <p:sldId id="358" r:id="rId7"/>
    <p:sldId id="395" r:id="rId8"/>
    <p:sldId id="324" r:id="rId9"/>
    <p:sldId id="325" r:id="rId10"/>
    <p:sldId id="396" r:id="rId11"/>
    <p:sldId id="407" r:id="rId12"/>
    <p:sldId id="409" r:id="rId13"/>
    <p:sldId id="419" r:id="rId14"/>
    <p:sldId id="410" r:id="rId15"/>
    <p:sldId id="411" r:id="rId16"/>
    <p:sldId id="388" r:id="rId17"/>
    <p:sldId id="420" r:id="rId18"/>
    <p:sldId id="387" r:id="rId19"/>
    <p:sldId id="421" r:id="rId20"/>
    <p:sldId id="349" r:id="rId21"/>
  </p:sldIdLst>
  <p:sldSz cx="12192000" cy="6858000"/>
  <p:notesSz cx="6858000" cy="9144000"/>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09" autoAdjust="0"/>
    <p:restoredTop sz="94605" autoAdjust="0"/>
  </p:normalViewPr>
  <p:slideViewPr>
    <p:cSldViewPr snapToGrid="0">
      <p:cViewPr varScale="1">
        <p:scale>
          <a:sx n="86" d="100"/>
          <a:sy n="86" d="100"/>
        </p:scale>
        <p:origin x="144" y="48"/>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8" d="100"/>
          <a:sy n="88" d="100"/>
        </p:scale>
        <p:origin x="3792"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commentAuthors" Target="commentAuthors.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8D2096-651A-44EB-B335-0CD3A7FF11CE}" type="datetime1">
              <a:rPr lang="zh-CN" altLang="en-US" smtClean="0">
                <a:latin typeface="Microsoft YaHei UI" panose="020B0503020204020204" pitchFamily="34" charset="-122"/>
                <a:ea typeface="Microsoft YaHei UI" panose="020B0503020204020204" pitchFamily="34" charset="-122"/>
              </a:rPr>
            </a:fld>
            <a:endParaRPr lang="zh-CN" altLang="en-US" dirty="0">
              <a:latin typeface="Microsoft YaHei UI" panose="020B0503020204020204" pitchFamily="34" charset="-122"/>
              <a:ea typeface="Microsoft YaHei UI"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D24AC9-7495-4E3F-ADDF-5256D7C54D8E}" type="slidenum">
              <a:rPr lang="en-US" altLang="zh-CN" smtClean="0">
                <a:latin typeface="Microsoft YaHei UI" panose="020B0503020204020204" pitchFamily="34" charset="-122"/>
                <a:ea typeface="Microsoft YaHei UI" panose="020B0503020204020204" pitchFamily="34" charset="-122"/>
              </a:rPr>
            </a:fld>
            <a:endParaRPr lang="zh-CN" altLang="en-US">
              <a:latin typeface="Microsoft YaHei UI" panose="020B0503020204020204" pitchFamily="34" charset="-122"/>
              <a:ea typeface="Microsoft YaHei UI" panose="020B0503020204020204" pitchFamily="34" charset="-122"/>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icrosoft YaHei UI" panose="020B0503020204020204" pitchFamily="34" charset="-122"/>
                <a:ea typeface="Microsoft YaHei UI" panose="020B0503020204020204" pitchFamily="34" charset="-122"/>
              </a:defRPr>
            </a:lvl1pPr>
          </a:lstStyle>
          <a:p>
            <a:fld id="{22A8867F-CAF7-4926-B47A-8DDC82ADFD2F}" type="datetime1">
              <a:rPr lang="zh-CN" altLang="en-US" smtClean="0"/>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编辑母版文本样式</a:t>
            </a:r>
            <a:endParaRPr lang="zh-CN" altLang="en-US" noProof="0" dirty="0"/>
          </a:p>
          <a:p>
            <a:pPr lvl="1"/>
            <a:r>
              <a:rPr lang="zh-CN" altLang="en-US" noProof="0" dirty="0"/>
              <a:t>第二级</a:t>
            </a:r>
            <a:endParaRPr lang="zh-CN" altLang="en-US" noProof="0" dirty="0"/>
          </a:p>
          <a:p>
            <a:pPr lvl="2"/>
            <a:r>
              <a:rPr lang="zh-CN" altLang="en-US" noProof="0" dirty="0"/>
              <a:t>第三级</a:t>
            </a:r>
            <a:endParaRPr lang="zh-CN" altLang="en-US" noProof="0" dirty="0"/>
          </a:p>
          <a:p>
            <a:pPr lvl="3"/>
            <a:r>
              <a:rPr lang="zh-CN" altLang="en-US" noProof="0" dirty="0"/>
              <a:t>第四级</a:t>
            </a:r>
            <a:endParaRPr lang="zh-CN" altLang="en-US" noProof="0" dirty="0"/>
          </a:p>
          <a:p>
            <a:pPr lvl="4"/>
            <a:r>
              <a:rPr lang="zh-CN" altLang="en-US" noProof="0" dirty="0"/>
              <a:t>第五级</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icrosoft YaHei UI" panose="020B0503020204020204" pitchFamily="34" charset="-122"/>
                <a:ea typeface="Microsoft YaHei UI" panose="020B0503020204020204" pitchFamily="34" charset="-122"/>
              </a:defRPr>
            </a:lvl1pPr>
          </a:lstStyle>
          <a:p>
            <a:fld id="{68DE52DB-2063-4BF0-9899-4431302C06D1}" type="slidenum">
              <a:rPr lang="en-US" altLang="zh-CN" noProof="0" smtClean="0"/>
            </a:fld>
            <a:endParaRPr lang="zh-CN" altLang="en-US" noProof="0"/>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1pPr>
    <a:lvl2pPr marL="4572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2pPr>
    <a:lvl3pPr marL="9144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4pPr>
    <a:lvl5pPr marL="18288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noProof="0" smtClean="0"/>
            </a:fld>
            <a:endParaRPr lang="zh-CN" altLang="en-US" noProof="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noProof="0" smtClean="0"/>
            </a:fld>
            <a:endParaRPr lang="zh-CN" altLang="en-US" noProof="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6" name="矩形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矩形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矩形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矩形​​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组 3"/>
          <p:cNvGrpSpPr/>
          <p:nvPr/>
        </p:nvGrpSpPr>
        <p:grpSpPr>
          <a:xfrm>
            <a:off x="5250180" y="1267730"/>
            <a:ext cx="1691640" cy="645295"/>
            <a:chOff x="5318306" y="1386268"/>
            <a:chExt cx="1567331" cy="645295"/>
          </a:xfrm>
        </p:grpSpPr>
        <p:cxnSp>
          <p:nvCxnSpPr>
            <p:cNvPr id="17" name="直接连接符​​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ctrTitle"/>
          </p:nvPr>
        </p:nvSpPr>
        <p:spPr>
          <a:xfrm>
            <a:off x="1561708" y="2091263"/>
            <a:ext cx="9068586" cy="2590800"/>
          </a:xfrm>
        </p:spPr>
        <p:txBody>
          <a:bodyPr tIns="45720" bIns="45720"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副标题 2"/>
          <p:cNvSpPr>
            <a:spLocks noGrp="1"/>
          </p:cNvSpPr>
          <p:nvPr>
            <p:ph type="subTitle" idx="1" hasCustomPrompt="1"/>
          </p:nvPr>
        </p:nvSpPr>
        <p:spPr>
          <a:xfrm>
            <a:off x="1562100" y="4682062"/>
            <a:ext cx="9070848" cy="457201"/>
          </a:xfrm>
        </p:spPr>
        <p:txBody>
          <a:bodyPr rtlCol="0">
            <a:normAutofit/>
          </a:bodyPr>
          <a:lstStyle>
            <a:lvl1pPr marL="0" indent="0" algn="ctr">
              <a:spcBef>
                <a:spcPts val="0"/>
              </a:spcBef>
              <a:buNone/>
              <a:defRPr sz="1600" spc="80" baseline="0">
                <a:solidFill>
                  <a:schemeClr val="tx2"/>
                </a:solidFill>
                <a:latin typeface="Microsoft YaHei UI" panose="020B0503020204020204" pitchFamily="34" charset="-122"/>
                <a:ea typeface="Microsoft YaHei UI" panose="020B0503020204020204" pitchFamily="34" charset="-122"/>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zh-CN" altLang="en-US" noProof="0"/>
              <a:t>单击以编辑母版副标题样式</a:t>
            </a:r>
            <a:endParaRPr lang="zh-CN" altLang="en-US" noProof="0"/>
          </a:p>
        </p:txBody>
      </p:sp>
      <p:sp>
        <p:nvSpPr>
          <p:cNvPr id="20" name="日期占位符 19"/>
          <p:cNvSpPr>
            <a:spLocks noGrp="1"/>
          </p:cNvSpPr>
          <p:nvPr>
            <p:ph type="dt" sz="half" idx="10"/>
          </p:nvPr>
        </p:nvSpPr>
        <p:spPr>
          <a:xfrm>
            <a:off x="5318760" y="1341255"/>
            <a:ext cx="1554480" cy="527213"/>
          </a:xfrm>
        </p:spPr>
        <p:txBody>
          <a:bodyPr rtlCol="0"/>
          <a:lstStyle>
            <a:lvl1pPr algn="ctr">
              <a:defRPr sz="1300" spc="0" baseline="0">
                <a:solidFill>
                  <a:srgbClr val="FFFFFF"/>
                </a:solidFill>
                <a:latin typeface="Microsoft YaHei UI" panose="020B0503020204020204" pitchFamily="34" charset="-122"/>
                <a:ea typeface="Microsoft YaHei UI" panose="020B0503020204020204" pitchFamily="34" charset="-122"/>
              </a:defRPr>
            </a:lvl1pPr>
          </a:lstStyle>
          <a:p>
            <a:fld id="{1075EC1E-C64D-4101-8267-0B6FD8847CC8}" type="datetime1">
              <a:rPr lang="zh-CN" altLang="en-US" noProof="0" smtClean="0"/>
            </a:fld>
            <a:endParaRPr lang="zh-CN" altLang="en-US" noProof="0"/>
          </a:p>
        </p:txBody>
      </p:sp>
      <p:sp>
        <p:nvSpPr>
          <p:cNvPr id="21" name="页脚占位符 20"/>
          <p:cNvSpPr>
            <a:spLocks noGrp="1"/>
          </p:cNvSpPr>
          <p:nvPr>
            <p:ph type="ftr" sz="quarter" idx="11"/>
          </p:nvPr>
        </p:nvSpPr>
        <p:spPr>
          <a:xfrm>
            <a:off x="1453896" y="5212080"/>
            <a:ext cx="5905500"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22" name="幻灯片编号占位符 21"/>
          <p:cNvSpPr>
            <a:spLocks noGrp="1"/>
          </p:cNvSpPr>
          <p:nvPr>
            <p:ph type="sldNum" sz="quarter" idx="12"/>
          </p:nvPr>
        </p:nvSpPr>
        <p:spPr>
          <a:xfrm>
            <a:off x="8606919" y="5212080"/>
            <a:ext cx="2111881"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a:p>
        </p:txBody>
      </p:sp>
      <p:sp>
        <p:nvSpPr>
          <p:cNvPr id="3" name="垂直文本占位符 2"/>
          <p:cNvSpPr>
            <a:spLocks noGrp="1"/>
          </p:cNvSpPr>
          <p:nvPr>
            <p:ph type="body" orient="vert" idx="1" hasCustomPrompt="1"/>
          </p:nvPr>
        </p:nvSpPr>
        <p:spPr/>
        <p:txBody>
          <a:bodyPr vert="eaVert" rtlCol="0"/>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defRPr>
            </a:lvl1pPr>
          </a:lstStyle>
          <a:p>
            <a:pPr rtl="0"/>
            <a:fld id="{BCCEF045-27B8-4DAF-B6BC-E52B05B9C207}"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标题与文本">
    <p:spTree>
      <p:nvGrpSpPr>
        <p:cNvPr id="1" name=""/>
        <p:cNvGrpSpPr/>
        <p:nvPr/>
      </p:nvGrpSpPr>
      <p:grpSpPr>
        <a:xfrm>
          <a:off x="0" y="0"/>
          <a:ext cx="0" cy="0"/>
          <a:chOff x="0" y="0"/>
          <a:chExt cx="0" cy="0"/>
        </a:xfrm>
      </p:grpSpPr>
      <p:sp>
        <p:nvSpPr>
          <p:cNvPr id="2" name="垂直标题 1"/>
          <p:cNvSpPr>
            <a:spLocks noGrp="1"/>
          </p:cNvSpPr>
          <p:nvPr>
            <p:ph type="title" orient="vert"/>
          </p:nvPr>
        </p:nvSpPr>
        <p:spPr>
          <a:xfrm>
            <a:off x="8991600" y="762000"/>
            <a:ext cx="2362200" cy="5257800"/>
          </a:xfrm>
        </p:spPr>
        <p:txBody>
          <a:bodyPr vert="eaVert"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垂直文本占位符 2"/>
          <p:cNvSpPr>
            <a:spLocks noGrp="1"/>
          </p:cNvSpPr>
          <p:nvPr>
            <p:ph type="body" orient="vert" idx="1" hasCustomPrompt="1"/>
          </p:nvPr>
        </p:nvSpPr>
        <p:spPr>
          <a:xfrm>
            <a:off x="838200" y="762000"/>
            <a:ext cx="8077200" cy="5257800"/>
          </a:xfrm>
        </p:spPr>
        <p:txBody>
          <a:bodyPr vert="eaVert" rtlCol="0"/>
          <a:lstStyle>
            <a:lvl1pPr>
              <a:defRPr>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6332E303-0D2A-4D78-B246-00723A3F99C8}"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tx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内容占位符 2"/>
          <p:cNvSpPr>
            <a:spLocks noGrp="1"/>
          </p:cNvSpPr>
          <p:nvPr>
            <p:ph idx="1" hasCustomPrompt="1"/>
          </p:nvPr>
        </p:nvSpPr>
        <p:spPr/>
        <p:txBody>
          <a:bodyPr rtlCol="0"/>
          <a:lstStyle>
            <a:lvl1pPr>
              <a:defRPr sz="1800">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7F75CE96-05BA-4606-81C6-087C587193E9}"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9" name="矩形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矩形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矩形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矩形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组 30"/>
          <p:cNvGrpSpPr/>
          <p:nvPr/>
        </p:nvGrpSpPr>
        <p:grpSpPr>
          <a:xfrm>
            <a:off x="5250180" y="1267730"/>
            <a:ext cx="1691640" cy="645295"/>
            <a:chOff x="5318306" y="1386268"/>
            <a:chExt cx="1567331" cy="645295"/>
          </a:xfrm>
        </p:grpSpPr>
        <p:cxnSp>
          <p:nvCxnSpPr>
            <p:cNvPr id="32" name="直接连接符​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直接连接符​​(S)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title"/>
          </p:nvPr>
        </p:nvSpPr>
        <p:spPr>
          <a:xfrm>
            <a:off x="1563623" y="2094309"/>
            <a:ext cx="9070848" cy="2587752"/>
          </a:xfrm>
        </p:spPr>
        <p:txBody>
          <a:bodyPr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文本占位符 2"/>
          <p:cNvSpPr>
            <a:spLocks noGrp="1"/>
          </p:cNvSpPr>
          <p:nvPr>
            <p:ph type="body" idx="1" hasCustomPrompt="1"/>
          </p:nvPr>
        </p:nvSpPr>
        <p:spPr>
          <a:xfrm>
            <a:off x="1563624" y="4682062"/>
            <a:ext cx="9070848" cy="457200"/>
          </a:xfrm>
        </p:spPr>
        <p:txBody>
          <a:bodyPr rtlCol="0" anchor="t">
            <a:normAutofit/>
          </a:bodyPr>
          <a:lstStyle>
            <a:lvl1pPr marL="0" indent="0" algn="ctr">
              <a:buNone/>
              <a:tabLst>
                <a:tab pos="2633345" algn="l"/>
              </a:tabLst>
              <a:defRPr sz="1600">
                <a:solidFill>
                  <a:schemeClr val="tx2"/>
                </a:solidFill>
                <a:effectLst/>
                <a:latin typeface="Microsoft YaHei UI" panose="020B0503020204020204" pitchFamily="34" charset="-122"/>
                <a:ea typeface="Microsoft YaHei UI" panose="020B0503020204020204" pitchFamily="34" charset="-122"/>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CN" altLang="en-US" noProof="0"/>
              <a:t>编辑母版文本样式</a:t>
            </a:r>
            <a:endParaRPr lang="zh-CN" altLang="en-US" noProof="0"/>
          </a:p>
        </p:txBody>
      </p:sp>
      <p:sp>
        <p:nvSpPr>
          <p:cNvPr id="4" name="日期占位符 3"/>
          <p:cNvSpPr>
            <a:spLocks noGrp="1"/>
          </p:cNvSpPr>
          <p:nvPr>
            <p:ph type="dt" sz="half" idx="10"/>
          </p:nvPr>
        </p:nvSpPr>
        <p:spPr>
          <a:xfrm>
            <a:off x="5321808" y="1344502"/>
            <a:ext cx="1554480" cy="530352"/>
          </a:xfrm>
        </p:spPr>
        <p:txBody>
          <a:bodyPr rtlCol="0"/>
          <a:lstStyle>
            <a:lvl1pPr algn="ctr">
              <a:defRPr lang="en-US" sz="1300" kern="1200" spc="0" baseline="0">
                <a:solidFill>
                  <a:srgbClr val="FFFFFF"/>
                </a:solidFill>
                <a:latin typeface="Microsoft YaHei UI" panose="020B0503020204020204" pitchFamily="34" charset="-122"/>
                <a:ea typeface="Microsoft YaHei UI" panose="020B0503020204020204" pitchFamily="34" charset="-122"/>
                <a:cs typeface="+mn-cs"/>
              </a:defRPr>
            </a:lvl1pPr>
          </a:lstStyle>
          <a:p>
            <a:fld id="{D31950EB-3303-4FE6-8AD1-5227D9F3C618}" type="datetime1">
              <a:rPr lang="zh-CN" altLang="en-US" noProof="0" smtClean="0"/>
            </a:fld>
            <a:endParaRPr lang="zh-CN" altLang="en-US" noProof="0"/>
          </a:p>
        </p:txBody>
      </p:sp>
      <p:sp>
        <p:nvSpPr>
          <p:cNvPr id="5" name="页脚占位符 4"/>
          <p:cNvSpPr>
            <a:spLocks noGrp="1"/>
          </p:cNvSpPr>
          <p:nvPr>
            <p:ph type="ftr" sz="quarter" idx="11"/>
          </p:nvPr>
        </p:nvSpPr>
        <p:spPr>
          <a:xfrm>
            <a:off x="1453896" y="5212080"/>
            <a:ext cx="5907024"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a:xfrm>
            <a:off x="8604504" y="5212080"/>
            <a:ext cx="2112264"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标题 7"/>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3" name="内容占位符 2"/>
          <p:cNvSpPr>
            <a:spLocks noGrp="1"/>
          </p:cNvSpPr>
          <p:nvPr>
            <p:ph sz="half" idx="1" hasCustomPrompt="1"/>
          </p:nvPr>
        </p:nvSpPr>
        <p:spPr>
          <a:xfrm>
            <a:off x="106680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内容占位符 3"/>
          <p:cNvSpPr>
            <a:spLocks noGrp="1"/>
          </p:cNvSpPr>
          <p:nvPr>
            <p:ph sz="half" idx="2" hasCustomPrompt="1"/>
          </p:nvPr>
        </p:nvSpPr>
        <p:spPr>
          <a:xfrm>
            <a:off x="637032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5" name="日期占位符 4"/>
          <p:cNvSpPr>
            <a:spLocks noGrp="1"/>
          </p:cNvSpPr>
          <p:nvPr>
            <p:ph type="dt" sz="half" idx="10"/>
          </p:nvPr>
        </p:nvSpPr>
        <p:spPr/>
        <p:txBody>
          <a:bodyPr rtlCol="0"/>
          <a:lstStyle>
            <a:lvl1pPr>
              <a:defRPr>
                <a:solidFill>
                  <a:schemeClr val="tx2"/>
                </a:solidFill>
              </a:defRPr>
            </a:lvl1pPr>
          </a:lstStyle>
          <a:p>
            <a:pPr rtl="0"/>
            <a:fld id="{E7327386-70E9-46DE-AADA-F771DCDAE73F}" type="datetime1">
              <a:rPr lang="zh-CN" altLang="en-US" noProof="0" smtClean="0"/>
            </a:fld>
            <a:endParaRPr lang="zh-CN" altLang="en-US" noProof="0"/>
          </a:p>
        </p:txBody>
      </p:sp>
      <p:sp>
        <p:nvSpPr>
          <p:cNvPr id="6" name="页脚占位符 5"/>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文本占位符 2"/>
          <p:cNvSpPr>
            <a:spLocks noGrp="1"/>
          </p:cNvSpPr>
          <p:nvPr>
            <p:ph type="body" idx="1" hasCustomPrompt="1"/>
          </p:nvPr>
        </p:nvSpPr>
        <p:spPr>
          <a:xfrm>
            <a:off x="106984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endParaRPr lang="zh-CN" altLang="en-US" noProof="0" dirty="0"/>
          </a:p>
        </p:txBody>
      </p:sp>
      <p:sp>
        <p:nvSpPr>
          <p:cNvPr id="4" name="内容占位符 3"/>
          <p:cNvSpPr>
            <a:spLocks noGrp="1"/>
          </p:cNvSpPr>
          <p:nvPr>
            <p:ph sz="half" idx="2" hasCustomPrompt="1"/>
          </p:nvPr>
        </p:nvSpPr>
        <p:spPr>
          <a:xfrm>
            <a:off x="1069848" y="2755898"/>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5" name="文本占位符 4"/>
          <p:cNvSpPr>
            <a:spLocks noGrp="1"/>
          </p:cNvSpPr>
          <p:nvPr>
            <p:ph type="body" sz="quarter" idx="3" hasCustomPrompt="1"/>
          </p:nvPr>
        </p:nvSpPr>
        <p:spPr>
          <a:xfrm>
            <a:off x="637336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endParaRPr lang="zh-CN" altLang="en-US" noProof="0" dirty="0"/>
          </a:p>
        </p:txBody>
      </p:sp>
      <p:sp>
        <p:nvSpPr>
          <p:cNvPr id="6" name="内容占位符 5"/>
          <p:cNvSpPr>
            <a:spLocks noGrp="1"/>
          </p:cNvSpPr>
          <p:nvPr>
            <p:ph sz="quarter" idx="4" hasCustomPrompt="1"/>
          </p:nvPr>
        </p:nvSpPr>
        <p:spPr>
          <a:xfrm>
            <a:off x="6373368" y="2756581"/>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7" name="日期占位符 6"/>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3C45F11-B51D-4F16-9E44-20F027185215}" type="datetime1">
              <a:rPr lang="zh-CN" altLang="en-US" smtClean="0"/>
            </a:fld>
            <a:endParaRPr lang="zh-CN" altLang="en-US"/>
          </a:p>
        </p:txBody>
      </p:sp>
      <p:sp>
        <p:nvSpPr>
          <p:cNvPr id="8" name="页脚占位符 7"/>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a:p>
        </p:txBody>
      </p:sp>
      <p:sp>
        <p:nvSpPr>
          <p:cNvPr id="9" name="灯片编号占位符 8"/>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a:p>
        </p:txBody>
      </p:sp>
      <p:sp>
        <p:nvSpPr>
          <p:cNvPr id="3" name="日期占位符 2"/>
          <p:cNvSpPr>
            <a:spLocks noGrp="1"/>
          </p:cNvSpPr>
          <p:nvPr>
            <p:ph type="dt" sz="half" idx="10"/>
          </p:nvPr>
        </p:nvSpPr>
        <p:spPr/>
        <p:txBody>
          <a:bodyPr rtlCol="0"/>
          <a:lstStyle>
            <a:lvl1pPr>
              <a:defRPr>
                <a:solidFill>
                  <a:schemeClr val="tx2"/>
                </a:solidFill>
              </a:defRPr>
            </a:lvl1pPr>
          </a:lstStyle>
          <a:p>
            <a:pPr rtl="0"/>
            <a:fld id="{0F8DC16A-F715-4C36-9292-DEF1F990B7BE}" type="datetime1">
              <a:rPr lang="zh-CN" altLang="en-US" noProof="0" smtClean="0"/>
            </a:fld>
            <a:endParaRPr lang="zh-CN" altLang="en-US" noProof="0"/>
          </a:p>
        </p:txBody>
      </p:sp>
      <p:sp>
        <p:nvSpPr>
          <p:cNvPr id="4" name="页脚占位符 3"/>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5" name="灯片编号占位符 4"/>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rtlCol="0"/>
          <a:lstStyle>
            <a:lvl1pPr>
              <a:defRPr>
                <a:solidFill>
                  <a:schemeClr val="tx2"/>
                </a:solidFill>
              </a:defRPr>
            </a:lvl1pPr>
          </a:lstStyle>
          <a:p>
            <a:pPr rtl="0"/>
            <a:fld id="{643AF9B7-E53B-423C-89F6-59EAF6D004F3}" type="datetime1">
              <a:rPr lang="zh-CN" altLang="en-US" noProof="0" smtClean="0"/>
            </a:fld>
            <a:endParaRPr lang="zh-CN" altLang="en-US" noProof="0"/>
          </a:p>
        </p:txBody>
      </p:sp>
      <p:sp>
        <p:nvSpPr>
          <p:cNvPr id="3" name="页脚占位符 2"/>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4" name="灯片编号占位符 3"/>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带题注的内容">
    <p:spTree>
      <p:nvGrpSpPr>
        <p:cNvPr id="1" name=""/>
        <p:cNvGrpSpPr/>
        <p:nvPr/>
      </p:nvGrpSpPr>
      <p:grpSpPr>
        <a:xfrm>
          <a:off x="0" y="0"/>
          <a:ext cx="0" cy="0"/>
          <a:chOff x="0" y="0"/>
          <a:chExt cx="0" cy="0"/>
        </a:xfrm>
      </p:grpSpPr>
      <p:sp>
        <p:nvSpPr>
          <p:cNvPr id="14" name="矩形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矩形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矩形​​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7392"/>
            <a:ext cx="2430780" cy="1645920"/>
          </a:xfrm>
        </p:spPr>
        <p:txBody>
          <a:bodyPr rtlCol="0"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内容占位符 2"/>
          <p:cNvSpPr>
            <a:spLocks noGrp="1"/>
          </p:cNvSpPr>
          <p:nvPr>
            <p:ph idx="1" hasCustomPrompt="1"/>
          </p:nvPr>
        </p:nvSpPr>
        <p:spPr>
          <a:xfrm>
            <a:off x="790575" y="704850"/>
            <a:ext cx="7562850" cy="5143500"/>
          </a:xfrm>
        </p:spPr>
        <p:txBody>
          <a:bodyPr rtlCol="0"/>
          <a:lstStyle>
            <a:lvl1pPr>
              <a:defRPr sz="19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文本占位符 3"/>
          <p:cNvSpPr>
            <a:spLocks noGrp="1"/>
          </p:cNvSpPr>
          <p:nvPr>
            <p:ph type="body" sz="half" idx="2" hasCustomPrompt="1"/>
          </p:nvPr>
        </p:nvSpPr>
        <p:spPr>
          <a:xfrm>
            <a:off x="9296400" y="2286000"/>
            <a:ext cx="2430780" cy="3505200"/>
          </a:xfrm>
        </p:spPr>
        <p:txBody>
          <a:bodyPr rtlCol="0">
            <a:normAutofit/>
          </a:bodyPr>
          <a:lstStyle>
            <a:lvl1pPr marL="0" indent="0">
              <a:lnSpc>
                <a:spcPct val="110000"/>
              </a:lnSpc>
              <a:spcBef>
                <a:spcPts val="800"/>
              </a:spcBef>
              <a:buNone/>
              <a:defRPr sz="1400">
                <a:solidFill>
                  <a:schemeClr val="bg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endParaRPr lang="zh-CN" altLang="en-US" noProof="0"/>
          </a:p>
        </p:txBody>
      </p:sp>
      <p:sp>
        <p:nvSpPr>
          <p:cNvPr id="5" name="日期占位符 4"/>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872393E-9C8B-42B8-91E5-4A1FF04109F8}" type="datetime1">
              <a:rPr lang="zh-CN" altLang="en-US" noProof="0" smtClean="0"/>
            </a:fld>
            <a:endParaRPr lang="zh-CN" altLang="en-US" noProof="0"/>
          </a:p>
        </p:txBody>
      </p:sp>
      <p:sp>
        <p:nvSpPr>
          <p:cNvPr id="6" name="页脚占位符 5"/>
          <p:cNvSpPr>
            <a:spLocks noGrp="1"/>
          </p:cNvSpPr>
          <p:nvPr>
            <p:ph type="ftr" sz="quarter" idx="11"/>
          </p:nvPr>
        </p:nvSpPr>
        <p:spPr>
          <a:xfrm>
            <a:off x="3439158" y="6214535"/>
            <a:ext cx="5184648" cy="256032"/>
          </a:xfrm>
        </p:spPr>
        <p:txBody>
          <a:bodyPr rtlCol="0"/>
          <a:lstStyle>
            <a:lvl1pPr algn="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幻灯片编号占位符 6"/>
          <p:cNvSpPr>
            <a:spLocks noGrp="1"/>
          </p:cNvSpPr>
          <p:nvPr>
            <p:ph type="sldNum" sz="quarter" idx="12"/>
          </p:nvPr>
        </p:nvSpPr>
        <p:spPr/>
        <p:txBody>
          <a:bodyPr rtlCol="0"/>
          <a:lstStyle>
            <a:lvl1pPr>
              <a:defRPr>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
        <p:nvSpPr>
          <p:cNvPr id="11" name="矩形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带题注的图片">
    <p:spTree>
      <p:nvGrpSpPr>
        <p:cNvPr id="1" name=""/>
        <p:cNvGrpSpPr/>
        <p:nvPr/>
      </p:nvGrpSpPr>
      <p:grpSpPr>
        <a:xfrm>
          <a:off x="0" y="0"/>
          <a:ext cx="0" cy="0"/>
          <a:chOff x="0" y="0"/>
          <a:chExt cx="0" cy="0"/>
        </a:xfrm>
      </p:grpSpPr>
      <p:sp>
        <p:nvSpPr>
          <p:cNvPr id="14" name="矩形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矩形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3504"/>
            <a:ext cx="2432304" cy="1645920"/>
          </a:xfrm>
        </p:spPr>
        <p:txBody>
          <a:bodyPr rtlCol="0" anchor="b">
            <a:noAutofit/>
          </a:bodyPr>
          <a:lstStyle>
            <a:lvl1pPr algn="l">
              <a:defRPr sz="2800" b="0">
                <a:solidFill>
                  <a:schemeClr val="tx1"/>
                </a:solidFill>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图片占位符 2"/>
          <p:cNvSpPr>
            <a:spLocks noGrp="1" noChangeAspect="1"/>
          </p:cNvSpPr>
          <p:nvPr>
            <p:ph type="pic" idx="1" hasCustomPrompt="1"/>
          </p:nvPr>
        </p:nvSpPr>
        <p:spPr>
          <a:xfrm>
            <a:off x="228599" y="237744"/>
            <a:ext cx="8601076" cy="6382512"/>
          </a:xfrm>
          <a:solidFill>
            <a:srgbClr val="808080"/>
          </a:solidFill>
          <a:ln>
            <a:noFill/>
          </a:ln>
        </p:spPr>
        <p:txBody>
          <a:bodyPr rtlCol="0" anchor="t"/>
          <a:lstStyle>
            <a:lvl1pPr marL="0" indent="0">
              <a:buNone/>
              <a:defRPr sz="3200">
                <a:latin typeface="Microsoft YaHei UI" panose="020B0503020204020204" pitchFamily="34" charset="-122"/>
                <a:ea typeface="Microsoft YaHei UI"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noProof="0"/>
              <a:t>单击图标以添加图片</a:t>
            </a:r>
            <a:endParaRPr lang="zh-CN" altLang="en-US" noProof="0"/>
          </a:p>
        </p:txBody>
      </p:sp>
      <p:sp>
        <p:nvSpPr>
          <p:cNvPr id="4" name="文本占位符 3"/>
          <p:cNvSpPr>
            <a:spLocks noGrp="1"/>
          </p:cNvSpPr>
          <p:nvPr>
            <p:ph type="body" sz="half" idx="2" hasCustomPrompt="1"/>
          </p:nvPr>
        </p:nvSpPr>
        <p:spPr>
          <a:xfrm>
            <a:off x="9296400" y="2286000"/>
            <a:ext cx="2432304" cy="3502152"/>
          </a:xfrm>
        </p:spPr>
        <p:txBody>
          <a:bodyPr rtlCol="0">
            <a:normAutofit/>
          </a:bodyPr>
          <a:lstStyle>
            <a:lvl1pPr marL="0" indent="0" algn="l">
              <a:lnSpc>
                <a:spcPct val="110000"/>
              </a:lnSpc>
              <a:spcBef>
                <a:spcPts val="800"/>
              </a:spcBef>
              <a:buNone/>
              <a:defRPr sz="1400">
                <a:solidFill>
                  <a:schemeClr val="tx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endParaRPr lang="zh-CN" altLang="en-US" noProof="0"/>
          </a:p>
        </p:txBody>
      </p:sp>
      <p:sp>
        <p:nvSpPr>
          <p:cNvPr id="5" name="日期占位符 4"/>
          <p:cNvSpPr>
            <a:spLocks noGrp="1"/>
          </p:cNvSpPr>
          <p:nvPr>
            <p:ph type="dt" sz="half" idx="10"/>
          </p:nvPr>
        </p:nvSpPr>
        <p:spPr/>
        <p:txBody>
          <a:bodyPr rtlCol="0"/>
          <a:lstStyle>
            <a:lvl1pPr>
              <a:defRPr>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defRPr>
            </a:lvl1pPr>
          </a:lstStyle>
          <a:p>
            <a:fld id="{8727DDDF-338F-40F2-BD88-7C5A919ED619}" type="datetime1">
              <a:rPr lang="zh-CN" altLang="en-US" noProof="0" smtClean="0"/>
            </a:fld>
            <a:endParaRPr lang="zh-CN" altLang="en-US" noProof="0"/>
          </a:p>
        </p:txBody>
      </p:sp>
      <p:sp>
        <p:nvSpPr>
          <p:cNvPr id="6" name="页脚占位符 5"/>
          <p:cNvSpPr>
            <a:spLocks noGrp="1"/>
          </p:cNvSpPr>
          <p:nvPr>
            <p:ph type="ftr" sz="quarter" idx="11"/>
          </p:nvPr>
        </p:nvSpPr>
        <p:spPr/>
        <p:txBody>
          <a:bodyPr rtlCol="0"/>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矩形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矩形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标题占位符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zh-CN" altLang="en-US" noProof="0"/>
              <a:t>单击此处编辑母版标题样式</a:t>
            </a:r>
            <a:endParaRPr lang="zh-CN" altLang="en-US" noProof="0"/>
          </a:p>
        </p:txBody>
      </p:sp>
      <p:sp>
        <p:nvSpPr>
          <p:cNvPr id="3" name="文本占位符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latin typeface="Microsoft YaHei UI" panose="020B0503020204020204" pitchFamily="34" charset="-122"/>
                <a:ea typeface="Microsoft YaHei UI" panose="020B0503020204020204" pitchFamily="34" charset="-122"/>
              </a:defRPr>
            </a:lvl1pPr>
          </a:lstStyle>
          <a:p>
            <a:fld id="{EACB2E32-1F1E-45DE-9625-F2BA3EBC1D30}" type="datetime1">
              <a:rPr lang="zh-CN" altLang="en-US" noProof="0" smtClean="0"/>
            </a:fld>
            <a:endParaRPr lang="zh-CN" altLang="en-US" noProof="0"/>
          </a:p>
        </p:txBody>
      </p:sp>
      <p:sp>
        <p:nvSpPr>
          <p:cNvPr id="5" name="页脚占位符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icrosoft YaHei UI" panose="020B0503020204020204" pitchFamily="34" charset="-122"/>
          <a:ea typeface="Microsoft YaHei UI" panose="020B0503020204020204" pitchFamily="34" charset="-122"/>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anose="020B0604020202020204" pitchFamily="34" charset="0"/>
        <a:buChar char="•"/>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600" kern="1200">
          <a:solidFill>
            <a:schemeClr val="tx1"/>
          </a:solidFill>
          <a:latin typeface="Microsoft YaHei UI" panose="020B0503020204020204" pitchFamily="34" charset="-122"/>
          <a:ea typeface="Microsoft YaHei UI" panose="020B0503020204020204" pitchFamily="34" charset="-122"/>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5pPr>
      <a:lvl6pPr marL="16002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6pPr>
      <a:lvl7pPr marL="189992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7pPr>
      <a:lvl8pPr marL="220027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8pPr>
      <a:lvl9pPr marL="249999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9.xml"/><Relationship Id="rId2" Type="http://schemas.openxmlformats.org/officeDocument/2006/relationships/image" Target="../media/image5.png"/><Relationship Id="rId1"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image" Target="../media/image5.png"/></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5.xml"/><Relationship Id="rId2" Type="http://schemas.openxmlformats.org/officeDocument/2006/relationships/image" Target="../media/image8.png"/><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xml"/><Relationship Id="rId2" Type="http://schemas.openxmlformats.org/officeDocument/2006/relationships/image" Target="../media/image5.png"/><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xml"/><Relationship Id="rId2" Type="http://schemas.openxmlformats.org/officeDocument/2006/relationships/image" Target="../media/image7.png"/><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2892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711761" y="968248"/>
            <a:ext cx="10836440" cy="3291840"/>
          </a:xfrm>
          <a:prstGeom prst="rect">
            <a:avLst/>
          </a:prstGeom>
          <a:solidFill>
            <a:schemeClr val="accent3">
              <a:lumMod val="20000"/>
              <a:lumOff val="80000"/>
            </a:schemeClr>
          </a:solidFill>
        </p:spPr>
        <p:txBody>
          <a:bodyPr wrap="square" rtlCol="0" anchor="t">
            <a:spAutoFit/>
          </a:bodyPr>
          <a:lstStyle/>
          <a:p>
            <a:r>
              <a:rPr lang="en-US" sz="2600">
                <a:solidFill>
                  <a:schemeClr val="bg1"/>
                </a:solidFill>
                <a:latin typeface="Times New Roman" panose="02020603050405020304" pitchFamily="18" charset="0"/>
                <a:cs typeface="Times New Roman" panose="02020603050405020304" pitchFamily="18" charset="0"/>
              </a:rPr>
              <a:t>      </a:t>
            </a:r>
            <a:r>
              <a:rPr sz="2600">
                <a:solidFill>
                  <a:schemeClr val="bg1"/>
                </a:solidFill>
                <a:latin typeface="Times New Roman" panose="02020603050405020304" pitchFamily="18" charset="0"/>
                <a:cs typeface="Times New Roman" panose="02020603050405020304" pitchFamily="18" charset="0"/>
              </a:rPr>
              <a:t>Does this mean that plants talk to each other? Scientists don’t know. Maybe the first plant just made a cry of pain or was sending a message to its own branches, and so, in effect, was talking to itself. Perhaps the neighbors just happened to “overhear” the cry. So information was exchanged, but it wasn’t a true, intentional back and forth.</a:t>
            </a:r>
            <a:endParaRPr sz="2600">
              <a:solidFill>
                <a:schemeClr val="bg1"/>
              </a:solidFill>
              <a:latin typeface="Times New Roman" panose="02020603050405020304" pitchFamily="18" charset="0"/>
              <a:cs typeface="Times New Roman" panose="02020603050405020304" pitchFamily="18" charset="0"/>
            </a:endParaRPr>
          </a:p>
          <a:p>
            <a:r>
              <a:rPr sz="2600">
                <a:solidFill>
                  <a:schemeClr val="bg1"/>
                </a:solidFill>
                <a:latin typeface="Times New Roman" panose="02020603050405020304" pitchFamily="18" charset="0"/>
                <a:cs typeface="Times New Roman" panose="02020603050405020304" pitchFamily="18" charset="0"/>
              </a:rPr>
              <a:t>      Charles Darwin, over 150 years ago, imagined a world far busier, noisier and more intimate (亲密的) than the world we can see and hear. Our senses are weak. There’s a whole lot going on.</a:t>
            </a:r>
            <a:endParaRPr sz="26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38505" y="4462780"/>
            <a:ext cx="10714990" cy="1936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600">
                <a:solidFill>
                  <a:schemeClr val="bg1"/>
                </a:solidFill>
                <a:latin typeface="Times New Roman" panose="02020603050405020304" pitchFamily="18" charset="0"/>
                <a:cs typeface="Times New Roman" panose="02020603050405020304" pitchFamily="18" charset="0"/>
                <a:sym typeface="+mn-ea"/>
              </a:rPr>
              <a:t>5. What can we infer from the last paragraph?</a:t>
            </a:r>
            <a:endParaRPr sz="2600">
              <a:solidFill>
                <a:schemeClr val="bg1"/>
              </a:solidFill>
              <a:latin typeface="Times New Roman" panose="02020603050405020304" pitchFamily="18" charset="0"/>
              <a:cs typeface="Times New Roman" panose="02020603050405020304" pitchFamily="18" charset="0"/>
              <a:sym typeface="+mn-ea"/>
            </a:endParaRPr>
          </a:p>
          <a:p>
            <a:pPr algn="l"/>
            <a:r>
              <a:rPr sz="2600">
                <a:solidFill>
                  <a:schemeClr val="bg1"/>
                </a:solidFill>
                <a:latin typeface="Times New Roman" panose="02020603050405020304" pitchFamily="18" charset="0"/>
                <a:cs typeface="Times New Roman" panose="02020603050405020304" pitchFamily="18" charset="0"/>
                <a:sym typeface="+mn-ea"/>
              </a:rPr>
              <a:t>   A.The world is changing faster than ever.</a:t>
            </a:r>
            <a:endParaRPr sz="2600">
              <a:solidFill>
                <a:schemeClr val="bg1"/>
              </a:solidFill>
              <a:latin typeface="Times New Roman" panose="02020603050405020304" pitchFamily="18" charset="0"/>
              <a:cs typeface="Times New Roman" panose="02020603050405020304" pitchFamily="18" charset="0"/>
              <a:sym typeface="+mn-ea"/>
            </a:endParaRPr>
          </a:p>
          <a:p>
            <a:pPr algn="l"/>
            <a:r>
              <a:rPr sz="2600">
                <a:solidFill>
                  <a:schemeClr val="bg1"/>
                </a:solidFill>
                <a:latin typeface="Times New Roman" panose="02020603050405020304" pitchFamily="18" charset="0"/>
                <a:cs typeface="Times New Roman" panose="02020603050405020304" pitchFamily="18" charset="0"/>
                <a:sym typeface="+mn-ea"/>
              </a:rPr>
              <a:t>   B. People have stronger senses than before.</a:t>
            </a:r>
            <a:endParaRPr sz="2600">
              <a:solidFill>
                <a:schemeClr val="bg1"/>
              </a:solidFill>
              <a:latin typeface="Times New Roman" panose="02020603050405020304" pitchFamily="18" charset="0"/>
              <a:cs typeface="Times New Roman" panose="02020603050405020304" pitchFamily="18" charset="0"/>
              <a:sym typeface="+mn-ea"/>
            </a:endParaRPr>
          </a:p>
          <a:p>
            <a:pPr algn="l"/>
            <a:r>
              <a:rPr sz="2600">
                <a:solidFill>
                  <a:schemeClr val="bg1"/>
                </a:solidFill>
                <a:latin typeface="Times New Roman" panose="02020603050405020304" pitchFamily="18" charset="0"/>
                <a:cs typeface="Times New Roman" panose="02020603050405020304" pitchFamily="18" charset="0"/>
                <a:sym typeface="+mn-ea"/>
              </a:rPr>
              <a:t>   C. The world is more complex than it seems.</a:t>
            </a:r>
            <a:endParaRPr sz="2600">
              <a:solidFill>
                <a:schemeClr val="bg1"/>
              </a:solidFill>
              <a:latin typeface="Times New Roman" panose="02020603050405020304" pitchFamily="18" charset="0"/>
              <a:cs typeface="Times New Roman" panose="02020603050405020304" pitchFamily="18" charset="0"/>
              <a:sym typeface="+mn-ea"/>
            </a:endParaRPr>
          </a:p>
          <a:p>
            <a:pPr algn="l"/>
            <a:r>
              <a:rPr sz="2600">
                <a:solidFill>
                  <a:schemeClr val="bg1"/>
                </a:solidFill>
                <a:latin typeface="Times New Roman" panose="02020603050405020304" pitchFamily="18" charset="0"/>
                <a:cs typeface="Times New Roman" panose="02020603050405020304" pitchFamily="18" charset="0"/>
                <a:sym typeface="+mn-ea"/>
              </a:rPr>
              <a:t>   D. People in Darwin’s time were imaginative.</a:t>
            </a:r>
            <a:endParaRPr sz="260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940529" y="557177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1664335" y="3770630"/>
            <a:ext cx="3963035" cy="45148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 name="直接箭头连接符 1"/>
          <p:cNvCxnSpPr>
            <a:stCxn id="19" idx="0"/>
            <a:endCxn id="15" idx="2"/>
          </p:cNvCxnSpPr>
          <p:nvPr/>
        </p:nvCxnSpPr>
        <p:spPr>
          <a:xfrm flipH="1" flipV="1">
            <a:off x="3646170" y="4222115"/>
            <a:ext cx="514350" cy="141732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3169920" y="5639435"/>
            <a:ext cx="198056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421263" y="381010"/>
            <a:ext cx="3039110" cy="583565"/>
          </a:xfrm>
          <a:prstGeom prst="rect">
            <a:avLst/>
          </a:prstGeom>
          <a:noFill/>
        </p:spPr>
        <p:txBody>
          <a:bodyPr wrap="none" lIns="91440" tIns="45720" rIns="91440" bIns="45720">
            <a:spAutoFit/>
          </a:bodyPr>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限定段落推断</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30" name="矩形 29"/>
          <p:cNvSpPr/>
          <p:nvPr/>
        </p:nvSpPr>
        <p:spPr>
          <a:xfrm>
            <a:off x="8627414" y="4755176"/>
            <a:ext cx="2476500" cy="1568450"/>
          </a:xfrm>
          <a:prstGeom prst="rect">
            <a:avLst/>
          </a:prstGeom>
          <a:solidFill>
            <a:srgbClr val="4AA44A"/>
          </a:solidFill>
          <a:ln>
            <a:solidFill>
              <a:srgbClr val="4AA44A"/>
            </a:solidFill>
          </a:ln>
        </p:spPr>
        <p:txBody>
          <a:bodyPr wrap="none">
            <a:spAutoFit/>
          </a:bodyPr>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细读每个句子</a:t>
            </a:r>
            <a:endParaRPr lang="en-US" altLang="zh-CN" sz="2400" b="1" dirty="0"/>
          </a:p>
          <a:p>
            <a:pPr marL="457200" indent="-457200">
              <a:buAutoNum type="arabicPeriod"/>
            </a:pPr>
            <a:r>
              <a:rPr lang="zh-CN" altLang="en-US" sz="2400" b="1" dirty="0"/>
              <a:t>细读每个选项</a:t>
            </a:r>
            <a:endParaRPr lang="en-US" altLang="zh-CN" sz="2400" b="1" dirty="0"/>
          </a:p>
          <a:p>
            <a:pPr marL="457200" indent="-457200">
              <a:buAutoNum type="arabicPeriod"/>
            </a:pPr>
            <a:r>
              <a:rPr lang="zh-CN" altLang="en-US" sz="2400" b="1" dirty="0"/>
              <a:t>找到近似推断</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200417"/>
    </mc:Choice>
    <mc:Fallback>
      <p:transition spd="slow" advTm="2004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15" grpId="0" bldLvl="0" animBg="1"/>
      <p:bldP spid="19" grpId="0" bldLvl="0" animBg="1"/>
      <p:bldP spid="30"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11835" y="968375"/>
            <a:ext cx="10982960" cy="332295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8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600">
                <a:solidFill>
                  <a:schemeClr val="bg1"/>
                </a:solidFill>
                <a:latin typeface="Times New Roman" panose="02020603050405020304" pitchFamily="18" charset="0"/>
                <a:cs typeface="Times New Roman" panose="02020603050405020304" pitchFamily="18" charset="0"/>
              </a:rPr>
              <a:t>By the end of his lifetime, Frost had become a famous and beloved American poet. His poems describe the everyday details of rural life and reveal his complexity, independent spirit, and often humorous view of the world. Frost’s biographer (传记作者) wrote of him: “He was a loner who liked company; a poet of isolation (孤独) who sought a mass audience; an outsider who sought to fit in...While preferring to stay at home, he traveled more than any poet of his generation to give lectures and readings, even though he remained frightened of public speaking to the end.” </a:t>
            </a:r>
            <a:endParaRPr sz="26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38505" y="4462780"/>
            <a:ext cx="10714990" cy="19170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500">
                <a:solidFill>
                  <a:schemeClr val="bg1"/>
                </a:solidFill>
                <a:latin typeface="Times New Roman" panose="02020603050405020304" pitchFamily="18" charset="0"/>
                <a:cs typeface="Times New Roman" panose="02020603050405020304" pitchFamily="18" charset="0"/>
                <a:sym typeface="+mn-ea"/>
              </a:rPr>
              <a:t>6. It can be inferred from the last paragraph that </a:t>
            </a:r>
            <a:r>
              <a:rPr sz="2500" u="sng">
                <a:solidFill>
                  <a:schemeClr val="bg1"/>
                </a:solidFill>
                <a:latin typeface="Times New Roman" panose="02020603050405020304" pitchFamily="18" charset="0"/>
                <a:cs typeface="Times New Roman" panose="02020603050405020304" pitchFamily="18" charset="0"/>
                <a:sym typeface="+mn-ea"/>
              </a:rPr>
              <a:t>            </a:t>
            </a:r>
            <a:r>
              <a:rPr sz="2500">
                <a:solidFill>
                  <a:schemeClr val="bg1"/>
                </a:solidFill>
                <a:latin typeface="Times New Roman" panose="02020603050405020304" pitchFamily="18" charset="0"/>
                <a:cs typeface="Times New Roman" panose="02020603050405020304" pitchFamily="18" charset="0"/>
                <a:sym typeface="+mn-ea"/>
              </a:rPr>
              <a:t>.            </a:t>
            </a:r>
            <a:endParaRPr sz="2500">
              <a:solidFill>
                <a:schemeClr val="bg1"/>
              </a:solidFill>
              <a:latin typeface="Times New Roman" panose="02020603050405020304" pitchFamily="18" charset="0"/>
              <a:cs typeface="Times New Roman" panose="02020603050405020304" pitchFamily="18" charset="0"/>
              <a:sym typeface="+mn-ea"/>
            </a:endParaRPr>
          </a:p>
          <a:p>
            <a:pPr algn="l"/>
            <a:r>
              <a:rPr sz="2500">
                <a:solidFill>
                  <a:schemeClr val="bg1"/>
                </a:solidFill>
                <a:latin typeface="Times New Roman" panose="02020603050405020304" pitchFamily="18" charset="0"/>
                <a:cs typeface="Times New Roman" panose="02020603050405020304" pitchFamily="18" charset="0"/>
                <a:sym typeface="+mn-ea"/>
              </a:rPr>
              <a:t>  A. poets of Frost’s time didn’t like giving lectures</a:t>
            </a:r>
            <a:endParaRPr sz="2500">
              <a:solidFill>
                <a:schemeClr val="bg1"/>
              </a:solidFill>
              <a:latin typeface="Times New Roman" panose="02020603050405020304" pitchFamily="18" charset="0"/>
              <a:cs typeface="Times New Roman" panose="02020603050405020304" pitchFamily="18" charset="0"/>
              <a:sym typeface="+mn-ea"/>
            </a:endParaRPr>
          </a:p>
          <a:p>
            <a:pPr algn="l"/>
            <a:r>
              <a:rPr sz="2500">
                <a:solidFill>
                  <a:schemeClr val="bg1"/>
                </a:solidFill>
                <a:latin typeface="Times New Roman" panose="02020603050405020304" pitchFamily="18" charset="0"/>
                <a:cs typeface="Times New Roman" panose="02020603050405020304" pitchFamily="18" charset="0"/>
                <a:sym typeface="+mn-ea"/>
              </a:rPr>
              <a:t>  B. Frost’s poetry is very complex but entertaining</a:t>
            </a:r>
            <a:endParaRPr sz="2500">
              <a:solidFill>
                <a:schemeClr val="bg1"/>
              </a:solidFill>
              <a:latin typeface="Times New Roman" panose="02020603050405020304" pitchFamily="18" charset="0"/>
              <a:cs typeface="Times New Roman" panose="02020603050405020304" pitchFamily="18" charset="0"/>
              <a:sym typeface="+mn-ea"/>
            </a:endParaRPr>
          </a:p>
          <a:p>
            <a:pPr algn="l"/>
            <a:r>
              <a:rPr sz="2500">
                <a:solidFill>
                  <a:schemeClr val="bg1"/>
                </a:solidFill>
                <a:latin typeface="Times New Roman" panose="02020603050405020304" pitchFamily="18" charset="0"/>
                <a:cs typeface="Times New Roman" panose="02020603050405020304" pitchFamily="18" charset="0"/>
                <a:sym typeface="+mn-ea"/>
              </a:rPr>
              <a:t>  C. there is apparent contradiction in Frost’s character</a:t>
            </a:r>
            <a:endParaRPr sz="2500">
              <a:solidFill>
                <a:schemeClr val="bg1"/>
              </a:solidFill>
              <a:latin typeface="Times New Roman" panose="02020603050405020304" pitchFamily="18" charset="0"/>
              <a:cs typeface="Times New Roman" panose="02020603050405020304" pitchFamily="18" charset="0"/>
              <a:sym typeface="+mn-ea"/>
            </a:endParaRPr>
          </a:p>
          <a:p>
            <a:pPr algn="l"/>
            <a:r>
              <a:rPr sz="2500">
                <a:solidFill>
                  <a:schemeClr val="bg1"/>
                </a:solidFill>
                <a:latin typeface="Times New Roman" panose="02020603050405020304" pitchFamily="18" charset="0"/>
                <a:cs typeface="Times New Roman" panose="02020603050405020304" pitchFamily="18" charset="0"/>
                <a:sym typeface="+mn-ea"/>
              </a:rPr>
              <a:t>  D. Frost’s biographer wasn’t honest about his experience </a:t>
            </a:r>
            <a:endParaRPr sz="250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838294" y="556034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6"/>
          <p:cNvSpPr/>
          <p:nvPr/>
        </p:nvSpPr>
        <p:spPr>
          <a:xfrm>
            <a:off x="6964045" y="2186305"/>
            <a:ext cx="3782060" cy="43815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2" name="直接箭头连接符 21"/>
          <p:cNvCxnSpPr/>
          <p:nvPr/>
        </p:nvCxnSpPr>
        <p:spPr>
          <a:xfrm flipV="1">
            <a:off x="4351655" y="2614930"/>
            <a:ext cx="4495165" cy="304355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 name="直接箭头连接符 1"/>
          <p:cNvCxnSpPr>
            <a:endCxn id="3" idx="2"/>
          </p:cNvCxnSpPr>
          <p:nvPr/>
        </p:nvCxnSpPr>
        <p:spPr>
          <a:xfrm flipH="1" flipV="1">
            <a:off x="4164330" y="3053080"/>
            <a:ext cx="196850" cy="262509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3512820" y="5598160"/>
            <a:ext cx="174434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圆角矩形 16"/>
          <p:cNvSpPr/>
          <p:nvPr/>
        </p:nvSpPr>
        <p:spPr>
          <a:xfrm>
            <a:off x="1098550" y="2614930"/>
            <a:ext cx="6131560" cy="43815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200417"/>
    </mc:Choice>
    <mc:Fallback>
      <p:transition spd="slow" advTm="2004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12" grpId="0" bldLvl="0" animBg="1"/>
      <p:bldP spid="19" grpId="0" bldLvl="0" animBg="1"/>
      <p:bldP spid="3"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21263" y="410220"/>
            <a:ext cx="385572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二、文章出处要求</a:t>
            </a:r>
            <a:endParaRPr lang="zh-CN" altLang="en-US" sz="3600" b="1" cap="none" spc="0" dirty="0">
              <a:ln w="0"/>
              <a:solidFill>
                <a:schemeClr val="bg1"/>
              </a:solidFill>
              <a:latin typeface="+mj-ea"/>
              <a:ea typeface="+mj-ea"/>
            </a:endParaRPr>
          </a:p>
        </p:txBody>
      </p:sp>
      <p:pic>
        <p:nvPicPr>
          <p:cNvPr id="17" name="图片 16"/>
          <p:cNvPicPr>
            <a:picLocks noChangeAspect="1"/>
          </p:cNvPicPr>
          <p:nvPr/>
        </p:nvPicPr>
        <p:blipFill>
          <a:blip r:embed="rId1"/>
          <a:srcRect t="29601" b="29420"/>
          <a:stretch>
            <a:fillRect/>
          </a:stretch>
        </p:blipFill>
        <p:spPr>
          <a:xfrm>
            <a:off x="885825" y="1317625"/>
            <a:ext cx="1351280" cy="2080260"/>
          </a:xfrm>
          <a:prstGeom prst="rect">
            <a:avLst/>
          </a:prstGeom>
        </p:spPr>
      </p:pic>
      <p:sp>
        <p:nvSpPr>
          <p:cNvPr id="18" name="文本框 17"/>
          <p:cNvSpPr txBox="1"/>
          <p:nvPr/>
        </p:nvSpPr>
        <p:spPr>
          <a:xfrm>
            <a:off x="2237270" y="2086886"/>
            <a:ext cx="11296650" cy="1073150"/>
          </a:xfrm>
          <a:prstGeom prst="rect">
            <a:avLst/>
          </a:prstGeom>
          <a:noFill/>
        </p:spPr>
        <p:txBody>
          <a:bodyPr wrap="square" rtlCol="0">
            <a:spAutoFit/>
          </a:bodyPr>
          <a:lstStyle/>
          <a:p>
            <a:pPr>
              <a:lnSpc>
                <a:spcPct val="114000"/>
              </a:lnSpc>
            </a:pPr>
            <a:r>
              <a:rPr lang="en-US" altLang="zh-CN" sz="3000" b="1" dirty="0">
                <a:solidFill>
                  <a:schemeClr val="bg1"/>
                </a:solidFill>
                <a:latin typeface="Times New Roman" panose="02020603050405020304" pitchFamily="18" charset="0"/>
                <a:cs typeface="Times New Roman" panose="02020603050405020304" pitchFamily="18" charset="0"/>
              </a:rPr>
              <a:t>1. </a:t>
            </a:r>
            <a:r>
              <a:rPr lang="zh-CN" altLang="en-US" sz="3000" b="1" dirty="0">
                <a:solidFill>
                  <a:schemeClr val="bg1"/>
                </a:solidFill>
                <a:latin typeface="Times New Roman" panose="02020603050405020304" pitchFamily="18" charset="0"/>
                <a:cs typeface="Times New Roman" panose="02020603050405020304" pitchFamily="18" charset="0"/>
              </a:rPr>
              <a:t>文章出处</a:t>
            </a:r>
            <a:endParaRPr lang="en-US" altLang="zh-CN" sz="3000" b="1" dirty="0">
              <a:solidFill>
                <a:schemeClr val="bg1"/>
              </a:solidFill>
              <a:latin typeface="Times New Roman" panose="02020603050405020304" pitchFamily="18" charset="0"/>
              <a:cs typeface="Times New Roman" panose="02020603050405020304" pitchFamily="18" charset="0"/>
            </a:endParaRPr>
          </a:p>
          <a:p>
            <a:pPr indent="0">
              <a:lnSpc>
                <a:spcPct val="114000"/>
              </a:lnSpc>
              <a:buNone/>
            </a:pPr>
            <a:endParaRPr lang="en-US" altLang="zh-CN" sz="2600" dirty="0">
              <a:solidFill>
                <a:schemeClr val="bg1"/>
              </a:solidFill>
              <a:latin typeface="Times New Roman" panose="02020603050405020304" pitchFamily="18" charset="0"/>
              <a:cs typeface="Times New Roman" panose="02020603050405020304" pitchFamily="18" charset="0"/>
            </a:endParaRPr>
          </a:p>
        </p:txBody>
      </p:sp>
      <p:sp>
        <p:nvSpPr>
          <p:cNvPr id="23" name="文本框 22"/>
          <p:cNvSpPr txBox="1"/>
          <p:nvPr/>
        </p:nvSpPr>
        <p:spPr>
          <a:xfrm>
            <a:off x="4679172" y="1936881"/>
            <a:ext cx="6412480" cy="891540"/>
          </a:xfrm>
          <a:prstGeom prst="rect">
            <a:avLst/>
          </a:prstGeom>
          <a:noFill/>
          <a:ln w="19050">
            <a:solidFill>
              <a:schemeClr val="accent5">
                <a:lumMod val="40000"/>
                <a:lumOff val="60000"/>
              </a:schemeClr>
            </a:solidFill>
          </a:ln>
        </p:spPr>
        <p:txBody>
          <a:bodyPr wrap="square" rtlCol="0">
            <a:spAutoFit/>
          </a:bodyPr>
          <a:lstStyle/>
          <a:p>
            <a:r>
              <a:rPr lang="en-US" altLang="zh-CN"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推断</a:t>
            </a:r>
            <a:r>
              <a:rPr lang="zh-CN" altLang="en-US" sz="2600" b="1" u="sng" dirty="0">
                <a:solidFill>
                  <a:srgbClr val="C00000"/>
                </a:solidFill>
                <a:latin typeface="Times New Roman" panose="02020603050405020304" pitchFamily="18" charset="0"/>
                <a:ea typeface="宋体" panose="02010600030101010101" pitchFamily="2" charset="-122"/>
                <a:cs typeface="Times New Roman" panose="02020603050405020304" pitchFamily="18" charset="0"/>
              </a:rPr>
              <a:t>文章出处</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，即通过阅读材料，感知内容，从而推断材料的来源。</a:t>
            </a:r>
            <a:endPar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1" name="图片 10"/>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4" name="文本框 23"/>
          <p:cNvSpPr txBox="1"/>
          <p:nvPr/>
        </p:nvSpPr>
        <p:spPr>
          <a:xfrm>
            <a:off x="966470" y="3665220"/>
            <a:ext cx="10326370" cy="1162050"/>
          </a:xfrm>
          <a:prstGeom prst="rect">
            <a:avLst/>
          </a:prstGeom>
          <a:noFill/>
          <a:ln w="19050">
            <a:solidFill>
              <a:schemeClr val="accent5">
                <a:lumMod val="40000"/>
                <a:lumOff val="60000"/>
              </a:schemeClr>
            </a:solidFill>
          </a:ln>
        </p:spPr>
        <p:txBody>
          <a:bodyPr wrap="square" rtlCol="0">
            <a:spAutoFit/>
          </a:bodyPr>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1. Where is the text probably from?</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2. In which section of a newspaper may this text appear?</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68802"/>
    </mc:Choice>
    <mc:Fallback>
      <p:transition spd="slow" advTm="6880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4" name="文本框 23"/>
          <p:cNvSpPr txBox="1"/>
          <p:nvPr/>
        </p:nvSpPr>
        <p:spPr>
          <a:xfrm>
            <a:off x="691515" y="1591310"/>
            <a:ext cx="10758170" cy="3303905"/>
          </a:xfrm>
          <a:prstGeom prst="rect">
            <a:avLst/>
          </a:prstGeom>
          <a:noFill/>
          <a:ln w="19050">
            <a:solidFill>
              <a:schemeClr val="accent5">
                <a:lumMod val="40000"/>
                <a:lumOff val="60000"/>
              </a:schemeClr>
            </a:solidFill>
          </a:ln>
        </p:spPr>
        <p:txBody>
          <a:bodyPr wrap="square" rtlCol="0">
            <a:spAutoFit/>
          </a:bodyPr>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science fiction				children’s literature		an advertisement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a science report			a research plan				a science magazine</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a book review             	autobiography				a business report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an exhibition guide		an announcement			an official report</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a biology textbook		a health magazine			a research paper</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a travel brochure			a guidebook			a novel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 diary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7" name="矩形 6"/>
          <p:cNvSpPr/>
          <p:nvPr/>
        </p:nvSpPr>
        <p:spPr>
          <a:xfrm>
            <a:off x="420742" y="382751"/>
            <a:ext cx="4202430" cy="521970"/>
          </a:xfrm>
          <a:prstGeom prst="rect">
            <a:avLst/>
          </a:prstGeom>
          <a:noFill/>
        </p:spPr>
        <p:txBody>
          <a:bodyPr wrap="none" lIns="91440" tIns="45720" rIns="91440" bIns="45720">
            <a:spAutoFit/>
          </a:bodyPr>
          <a:p>
            <a:pPr algn="ctr"/>
            <a:r>
              <a:rPr lang="en-US" sz="2800" b="1" dirty="0">
                <a:ln w="0"/>
                <a:solidFill>
                  <a:schemeClr val="bg1"/>
                </a:solidFill>
                <a:latin typeface="Times New Roman" panose="02020603050405020304" pitchFamily="18" charset="0"/>
                <a:ea typeface="+mj-ea"/>
                <a:cs typeface="Times New Roman" panose="02020603050405020304" pitchFamily="18" charset="0"/>
              </a:rPr>
              <a:t>1. </a:t>
            </a:r>
            <a:r>
              <a:rPr lang="zh-CN" sz="2800" b="1" dirty="0">
                <a:ln w="0"/>
                <a:solidFill>
                  <a:schemeClr val="bg1"/>
                </a:solidFill>
                <a:latin typeface="Times New Roman" panose="02020603050405020304" pitchFamily="18" charset="0"/>
                <a:ea typeface="+mj-ea"/>
                <a:cs typeface="Times New Roman" panose="02020603050405020304" pitchFamily="18" charset="0"/>
              </a:rPr>
              <a:t>高考中出现的文本出处</a:t>
            </a:r>
            <a:r>
              <a:rPr lang="en-US" sz="2800" b="1" dirty="0">
                <a:ln w="0"/>
                <a:solidFill>
                  <a:schemeClr val="bg1"/>
                </a:solidFill>
                <a:latin typeface="Times New Roman" panose="02020603050405020304" pitchFamily="18" charset="0"/>
                <a:ea typeface="+mj-ea"/>
                <a:cs typeface="Times New Roman" panose="02020603050405020304" pitchFamily="18" charset="0"/>
              </a:rPr>
              <a:t> </a:t>
            </a:r>
            <a:endParaRPr 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2" name="矩形 1"/>
          <p:cNvSpPr/>
          <p:nvPr/>
        </p:nvSpPr>
        <p:spPr>
          <a:xfrm>
            <a:off x="1414449" y="1062651"/>
            <a:ext cx="1713230" cy="46037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zh-CN" altLang="en-US" sz="2400" b="1" dirty="0"/>
              <a:t>记叙类文本</a:t>
            </a:r>
            <a:endParaRPr lang="zh-CN" altLang="en-US" sz="2400" b="1" dirty="0"/>
          </a:p>
        </p:txBody>
      </p:sp>
      <p:sp>
        <p:nvSpPr>
          <p:cNvPr id="4" name="矩形 3"/>
          <p:cNvSpPr/>
          <p:nvPr/>
        </p:nvSpPr>
        <p:spPr>
          <a:xfrm>
            <a:off x="4860594" y="1062651"/>
            <a:ext cx="1713230" cy="46037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zh-CN" altLang="en-US" sz="2400" b="1" dirty="0"/>
              <a:t>说明类文本</a:t>
            </a:r>
            <a:endParaRPr lang="zh-CN" altLang="en-US" sz="2400" b="1" dirty="0"/>
          </a:p>
        </p:txBody>
      </p:sp>
      <p:sp>
        <p:nvSpPr>
          <p:cNvPr id="8" name="矩形 7"/>
          <p:cNvSpPr/>
          <p:nvPr/>
        </p:nvSpPr>
        <p:spPr>
          <a:xfrm>
            <a:off x="8399449" y="1131231"/>
            <a:ext cx="1713230" cy="46037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zh-CN" altLang="en-US" sz="2400" b="1" dirty="0"/>
              <a:t>应用类文本</a:t>
            </a:r>
            <a:endParaRPr lang="zh-CN" altLang="en-US" sz="2400" b="1" dirty="0"/>
          </a:p>
        </p:txBody>
      </p:sp>
      <p:sp>
        <p:nvSpPr>
          <p:cNvPr id="9" name="文本框 8"/>
          <p:cNvSpPr txBox="1"/>
          <p:nvPr/>
        </p:nvSpPr>
        <p:spPr>
          <a:xfrm>
            <a:off x="691515" y="1581150"/>
            <a:ext cx="10758170" cy="4909820"/>
          </a:xfrm>
          <a:prstGeom prst="rect">
            <a:avLst/>
          </a:prstGeom>
          <a:solidFill>
            <a:schemeClr val="tx1">
              <a:lumMod val="95000"/>
            </a:schemeClr>
          </a:solidFill>
          <a:ln w="19050">
            <a:solidFill>
              <a:schemeClr val="accent5">
                <a:lumMod val="40000"/>
                <a:lumOff val="60000"/>
              </a:schemeClr>
            </a:solidFill>
          </a:ln>
        </p:spPr>
        <p:txBody>
          <a:bodyPr wrap="square" rtlCol="0">
            <a:spAutoFit/>
          </a:bodyPr>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autobiography				a science report			a guidebook</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science fiction				a research plan				an advertisement</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 novel						a science magazine		an announcement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 diary						a health magazine			an exhibition guide</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children’s literature</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 research paper			a travel brochure</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 business report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 book review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an official report</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 biology textbook								</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30" name="矩形 29"/>
          <p:cNvSpPr/>
          <p:nvPr/>
        </p:nvSpPr>
        <p:spPr>
          <a:xfrm>
            <a:off x="8715679" y="4832646"/>
            <a:ext cx="2476500" cy="1568450"/>
          </a:xfrm>
          <a:prstGeom prst="rect">
            <a:avLst/>
          </a:prstGeom>
          <a:solidFill>
            <a:srgbClr val="4AA44A"/>
          </a:solidFill>
          <a:ln>
            <a:solidFill>
              <a:srgbClr val="4AA44A"/>
            </a:solidFill>
          </a:ln>
        </p:spPr>
        <p:txBody>
          <a:bodyPr wrap="none">
            <a:spAutoFit/>
          </a:bodyPr>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分辨文体特征</a:t>
            </a:r>
            <a:endParaRPr lang="en-US" altLang="zh-CN" sz="2400" b="1" dirty="0"/>
          </a:p>
          <a:p>
            <a:pPr marL="457200" indent="-457200">
              <a:buAutoNum type="arabicPeriod"/>
            </a:pPr>
            <a:r>
              <a:rPr lang="zh-CN" altLang="en-US" sz="2400" b="1" dirty="0"/>
              <a:t>判断文本类型</a:t>
            </a:r>
            <a:endParaRPr lang="en-US" altLang="zh-CN" sz="2400" b="1" dirty="0"/>
          </a:p>
          <a:p>
            <a:pPr marL="457200" indent="-457200">
              <a:buAutoNum type="arabicPeriod"/>
            </a:pPr>
            <a:r>
              <a:rPr lang="zh-CN" altLang="en-US" sz="2400" b="1" dirty="0"/>
              <a:t>关注文本出处</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68802"/>
    </mc:Choice>
    <mc:Fallback>
      <p:transition spd="slow" advTm="6880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xit" presetSubtype="4" fill="hold" grpId="1" nodeType="clickEffect">
                                  <p:stCondLst>
                                    <p:cond delay="0"/>
                                  </p:stCondLst>
                                  <p:childTnLst>
                                    <p:anim calcmode="lin" valueType="num">
                                      <p:cBhvr additive="base">
                                        <p:cTn id="10" dur="500"/>
                                        <p:tgtEl>
                                          <p:spTgt spid="24"/>
                                        </p:tgtEl>
                                        <p:attrNameLst>
                                          <p:attrName>ppt_x</p:attrName>
                                        </p:attrNameLst>
                                      </p:cBhvr>
                                      <p:tavLst>
                                        <p:tav tm="0">
                                          <p:val>
                                            <p:strVal val="ppt_x"/>
                                          </p:val>
                                        </p:tav>
                                        <p:tav tm="100000">
                                          <p:val>
                                            <p:strVal val="ppt_x"/>
                                          </p:val>
                                        </p:tav>
                                      </p:tavLst>
                                    </p:anim>
                                    <p:anim calcmode="lin" valueType="num">
                                      <p:cBhvr additive="base">
                                        <p:cTn id="11" dur="500"/>
                                        <p:tgtEl>
                                          <p:spTgt spid="24"/>
                                        </p:tgtEl>
                                        <p:attrNameLst>
                                          <p:attrName>ppt_y</p:attrName>
                                        </p:attrNameLst>
                                      </p:cBhvr>
                                      <p:tavLst>
                                        <p:tav tm="0">
                                          <p:val>
                                            <p:strVal val="ppt_y"/>
                                          </p:val>
                                        </p:tav>
                                        <p:tav tm="100000">
                                          <p:val>
                                            <p:strVal val="1+ppt_h/2"/>
                                          </p:val>
                                        </p:tav>
                                      </p:tavLst>
                                    </p:anim>
                                    <p:set>
                                      <p:cBhvr>
                                        <p:cTn id="12" dur="1" fill="hold">
                                          <p:stCondLst>
                                            <p:cond delay="499"/>
                                          </p:stCondLst>
                                        </p:cTn>
                                        <p:tgtEl>
                                          <p:spTgt spid="2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ldLvl="0" animBg="1"/>
      <p:bldP spid="24" grpId="1" bldLvl="0" animBg="1"/>
      <p:bldP spid="9" grpId="0" bldLvl="0" animBg="1"/>
      <p:bldP spid="30"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5758" y="37433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73950"/>
            <a:ext cx="3726000" cy="1206000"/>
          </a:xfrm>
          <a:prstGeom prst="rect">
            <a:avLst/>
          </a:prstGeom>
        </p:spPr>
      </p:pic>
      <p:sp>
        <p:nvSpPr>
          <p:cNvPr id="34" name="矩形 33"/>
          <p:cNvSpPr/>
          <p:nvPr/>
        </p:nvSpPr>
        <p:spPr>
          <a:xfrm>
            <a:off x="341596" y="381481"/>
            <a:ext cx="1922322" cy="523220"/>
          </a:xfrm>
          <a:prstGeom prst="rect">
            <a:avLst/>
          </a:prstGeom>
          <a:noFill/>
        </p:spPr>
        <p:txBody>
          <a:bodyPr wrap="none" lIns="91440" tIns="45720" rIns="91440" bIns="45720">
            <a:spAutoFit/>
          </a:bodyPr>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35" name="文本框 34"/>
          <p:cNvSpPr txBox="1"/>
          <p:nvPr/>
        </p:nvSpPr>
        <p:spPr>
          <a:xfrm>
            <a:off x="593035" y="904625"/>
            <a:ext cx="10836440" cy="1168400"/>
          </a:xfrm>
          <a:prstGeom prst="rect">
            <a:avLst/>
          </a:prstGeom>
          <a:solidFill>
            <a:schemeClr val="accent3">
              <a:lumMod val="20000"/>
              <a:lumOff val="80000"/>
            </a:schemeClr>
          </a:solidFill>
        </p:spPr>
        <p:txBody>
          <a:bodyPr wrap="square" rtlCol="0" anchor="t">
            <a:spAutoFit/>
          </a:bodyPr>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3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000">
                <a:solidFill>
                  <a:schemeClr val="bg1"/>
                </a:solidFill>
                <a:uFillTx/>
                <a:latin typeface="Times New Roman" panose="02020603050405020304" pitchFamily="18" charset="0"/>
                <a:cs typeface="Times New Roman" panose="02020603050405020304" pitchFamily="18" charset="0"/>
              </a:rPr>
              <a:t>The more interaction the robot has with human, the more it learns. But Oshbot, like other social robots, is not intended to replace workers, but to work alongside other employees. “We have technologies to train social robots to do things not for us, but with us,” said Breazeal.</a:t>
            </a:r>
            <a:endParaRPr sz="2000">
              <a:solidFill>
                <a:schemeClr val="bg1"/>
              </a:solidFill>
              <a:uFillTx/>
              <a:latin typeface="Times New Roman" panose="02020603050405020304" pitchFamily="18" charset="0"/>
              <a:cs typeface="Times New Roman" panose="02020603050405020304" pitchFamily="18" charset="0"/>
            </a:endParaRPr>
          </a:p>
        </p:txBody>
      </p:sp>
      <p:sp>
        <p:nvSpPr>
          <p:cNvPr id="36" name="文本框 35"/>
          <p:cNvSpPr txBox="1"/>
          <p:nvPr/>
        </p:nvSpPr>
        <p:spPr>
          <a:xfrm>
            <a:off x="593016" y="2263648"/>
            <a:ext cx="10836440" cy="1753235"/>
          </a:xfrm>
          <a:prstGeom prst="rect">
            <a:avLst/>
          </a:prstGeom>
          <a:solidFill>
            <a:schemeClr val="accent3">
              <a:lumMod val="20000"/>
              <a:lumOff val="80000"/>
            </a:schemeClr>
          </a:solidFill>
        </p:spPr>
        <p:txBody>
          <a:bodyPr wrap="square" rtlCol="0" anchor="t">
            <a:spAutoFit/>
          </a:bodyPr>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8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000">
                <a:solidFill>
                  <a:schemeClr val="bg1"/>
                </a:solidFill>
                <a:latin typeface="Times New Roman" panose="02020603050405020304" pitchFamily="18" charset="0"/>
                <a:cs typeface="Times New Roman" panose="02020603050405020304" pitchFamily="18" charset="0"/>
              </a:rPr>
              <a:t>Languages have been coming and going for thousands of years, but in recent times there has been less coming and a lot more going. When the world was still populated by hunter-gatherers</a:t>
            </a:r>
            <a:r>
              <a:rPr lang="en-US" sz="2000">
                <a:solidFill>
                  <a:schemeClr val="bg1"/>
                </a:solidFill>
                <a:latin typeface="Times New Roman" panose="02020603050405020304" pitchFamily="18" charset="0"/>
                <a:cs typeface="Times New Roman" panose="02020603050405020304" pitchFamily="18" charset="0"/>
              </a:rPr>
              <a:t>, </a:t>
            </a:r>
            <a:r>
              <a:rPr sz="2000">
                <a:solidFill>
                  <a:schemeClr val="bg1"/>
                </a:solidFill>
                <a:latin typeface="Times New Roman" panose="02020603050405020304" pitchFamily="18" charset="0"/>
                <a:cs typeface="Times New Roman" panose="02020603050405020304" pitchFamily="18" charset="0"/>
              </a:rPr>
              <a:t>small</a:t>
            </a:r>
            <a:r>
              <a:rPr lang="en-US" sz="2000">
                <a:solidFill>
                  <a:schemeClr val="bg1"/>
                </a:solidFill>
                <a:latin typeface="Times New Roman" panose="02020603050405020304" pitchFamily="18" charset="0"/>
                <a:cs typeface="Times New Roman" panose="02020603050405020304" pitchFamily="18" charset="0"/>
              </a:rPr>
              <a:t>, </a:t>
            </a:r>
            <a:r>
              <a:rPr sz="2000">
                <a:solidFill>
                  <a:schemeClr val="bg1"/>
                </a:solidFill>
                <a:latin typeface="Times New Roman" panose="02020603050405020304" pitchFamily="18" charset="0"/>
                <a:cs typeface="Times New Roman" panose="02020603050405020304" pitchFamily="18" charset="0"/>
              </a:rPr>
              <a:t>tightly knit (联系) groups developed their own patterns of speech independent of each other. Some language experts believe that 10,000 years ago, when the world had just five to ten million people, they spoke perhaps 12,000 languages between them.</a:t>
            </a:r>
            <a:endParaRPr sz="2000">
              <a:solidFill>
                <a:schemeClr val="bg1"/>
              </a:solidFill>
              <a:latin typeface="Times New Roman" panose="02020603050405020304" pitchFamily="18" charset="0"/>
              <a:cs typeface="Times New Roman" panose="02020603050405020304" pitchFamily="18" charset="0"/>
            </a:endParaRPr>
          </a:p>
        </p:txBody>
      </p:sp>
      <p:sp>
        <p:nvSpPr>
          <p:cNvPr id="37" name="文本框 36"/>
          <p:cNvSpPr txBox="1"/>
          <p:nvPr/>
        </p:nvSpPr>
        <p:spPr>
          <a:xfrm>
            <a:off x="605081" y="4216908"/>
            <a:ext cx="10836440" cy="2368550"/>
          </a:xfrm>
          <a:prstGeom prst="rect">
            <a:avLst/>
          </a:prstGeom>
          <a:solidFill>
            <a:schemeClr val="accent3">
              <a:lumMod val="20000"/>
              <a:lumOff val="80000"/>
            </a:schemeClr>
          </a:solidFill>
        </p:spPr>
        <p:txBody>
          <a:bodyPr wrap="square" rtlCol="0" anchor="t">
            <a:spAutoFit/>
          </a:bodyPr>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8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000">
                <a:solidFill>
                  <a:schemeClr val="bg1"/>
                </a:solidFill>
                <a:latin typeface="Times New Roman" panose="02020603050405020304" pitchFamily="18" charset="0"/>
                <a:cs typeface="Times New Roman" panose="02020603050405020304" pitchFamily="18" charset="0"/>
              </a:rPr>
              <a:t>A build-it-yourself solar still (蒸馏器) is one of the best ways to obtain drinking water in areas where the liquid is not readily available. Developed by two doctors in the U.S. Department of Agriculture, it’s an excellent water collector. Unfortunately, you must carry the necessary equipment with you, since it’s all but impossible to find natural substitutes. The only components required, though, are a 5’×5’ sheet of clear or slightly milky plastic, six feet of plastic tube, and a container—perhaps just a drinking cup—to catch the water. These pieces can be folded into a neat little pack and fastened on your belt.</a:t>
            </a:r>
            <a:endParaRPr sz="2000">
              <a:solidFill>
                <a:schemeClr val="bg1"/>
              </a:solidFill>
              <a:latin typeface="Times New Roman" panose="02020603050405020304" pitchFamily="18" charset="0"/>
              <a:cs typeface="Times New Roman" panose="02020603050405020304" pitchFamily="18" charset="0"/>
            </a:endParaRPr>
          </a:p>
        </p:txBody>
      </p:sp>
      <p:sp>
        <p:nvSpPr>
          <p:cNvPr id="39" name="矩形 38"/>
          <p:cNvSpPr/>
          <p:nvPr/>
        </p:nvSpPr>
        <p:spPr>
          <a:xfrm>
            <a:off x="3937304" y="595291"/>
            <a:ext cx="3229610" cy="46037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2400" b="1" dirty="0"/>
              <a:t>A science magazine</a:t>
            </a:r>
            <a:endParaRPr lang="en-US" altLang="zh-CN" sz="2400" b="1" dirty="0"/>
          </a:p>
        </p:txBody>
      </p:sp>
      <p:sp>
        <p:nvSpPr>
          <p:cNvPr id="40" name="矩形 39"/>
          <p:cNvSpPr/>
          <p:nvPr/>
        </p:nvSpPr>
        <p:spPr>
          <a:xfrm>
            <a:off x="4564684" y="1990386"/>
            <a:ext cx="1974850" cy="46037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2400" b="1" dirty="0"/>
              <a:t>A magazine</a:t>
            </a:r>
            <a:endParaRPr lang="en-US" altLang="zh-CN" sz="2400" b="1" dirty="0"/>
          </a:p>
        </p:txBody>
      </p:sp>
      <p:sp>
        <p:nvSpPr>
          <p:cNvPr id="41" name="矩形 40"/>
          <p:cNvSpPr/>
          <p:nvPr/>
        </p:nvSpPr>
        <p:spPr>
          <a:xfrm>
            <a:off x="4044619" y="3895386"/>
            <a:ext cx="3229610" cy="46037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2400" b="1" dirty="0"/>
              <a:t>A science magazine</a:t>
            </a:r>
            <a:endParaRPr lang="en-US" altLang="zh-CN"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250878"/>
    </mc:Choice>
    <mc:Fallback>
      <p:transition spd="slow" advTm="2508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additive="base">
                                        <p:cTn id="7" dur="500" fill="hold"/>
                                        <p:tgtEl>
                                          <p:spTgt spid="39"/>
                                        </p:tgtEl>
                                        <p:attrNameLst>
                                          <p:attrName>ppt_x</p:attrName>
                                        </p:attrNameLst>
                                      </p:cBhvr>
                                      <p:tavLst>
                                        <p:tav tm="0">
                                          <p:val>
                                            <p:strVal val="#ppt_x"/>
                                          </p:val>
                                        </p:tav>
                                        <p:tav tm="100000">
                                          <p:val>
                                            <p:strVal val="#ppt_x"/>
                                          </p:val>
                                        </p:tav>
                                      </p:tavLst>
                                    </p:anim>
                                    <p:anim calcmode="lin" valueType="num">
                                      <p:cBhvr additive="base">
                                        <p:cTn id="8"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
                                        </p:tgtEl>
                                        <p:attrNameLst>
                                          <p:attrName>style.visibility</p:attrName>
                                        </p:attrNameLst>
                                      </p:cBhvr>
                                      <p:to>
                                        <p:strVal val="visible"/>
                                      </p:to>
                                    </p:set>
                                    <p:anim calcmode="lin" valueType="num">
                                      <p:cBhvr additive="base">
                                        <p:cTn id="13" dur="500" fill="hold"/>
                                        <p:tgtEl>
                                          <p:spTgt spid="40"/>
                                        </p:tgtEl>
                                        <p:attrNameLst>
                                          <p:attrName>ppt_x</p:attrName>
                                        </p:attrNameLst>
                                      </p:cBhvr>
                                      <p:tavLst>
                                        <p:tav tm="0">
                                          <p:val>
                                            <p:strVal val="#ppt_x"/>
                                          </p:val>
                                        </p:tav>
                                        <p:tav tm="100000">
                                          <p:val>
                                            <p:strVal val="#ppt_x"/>
                                          </p:val>
                                        </p:tav>
                                      </p:tavLst>
                                    </p:anim>
                                    <p:anim calcmode="lin" valueType="num">
                                      <p:cBhvr additive="base">
                                        <p:cTn id="14"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additive="base">
                                        <p:cTn id="19" dur="500" fill="hold"/>
                                        <p:tgtEl>
                                          <p:spTgt spid="41"/>
                                        </p:tgtEl>
                                        <p:attrNameLst>
                                          <p:attrName>ppt_x</p:attrName>
                                        </p:attrNameLst>
                                      </p:cBhvr>
                                      <p:tavLst>
                                        <p:tav tm="0">
                                          <p:val>
                                            <p:strVal val="#ppt_x"/>
                                          </p:val>
                                        </p:tav>
                                        <p:tav tm="100000">
                                          <p:val>
                                            <p:strVal val="#ppt_x"/>
                                          </p:val>
                                        </p:tav>
                                      </p:tavLst>
                                    </p:anim>
                                    <p:anim calcmode="lin" valueType="num">
                                      <p:cBhvr additive="base">
                                        <p:cTn id="2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bldLvl="0" animBg="1"/>
      <p:bldP spid="40" grpId="0" bldLvl="0" animBg="1"/>
      <p:bldP spid="41"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7433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170795" y="373950"/>
            <a:ext cx="3726000" cy="1206000"/>
          </a:xfrm>
          <a:prstGeom prst="rect">
            <a:avLst/>
          </a:prstGeom>
        </p:spPr>
      </p:pic>
      <p:sp>
        <p:nvSpPr>
          <p:cNvPr id="34" name="矩形 33"/>
          <p:cNvSpPr/>
          <p:nvPr/>
        </p:nvSpPr>
        <p:spPr>
          <a:xfrm>
            <a:off x="341596" y="381481"/>
            <a:ext cx="1922322" cy="523220"/>
          </a:xfrm>
          <a:prstGeom prst="rect">
            <a:avLst/>
          </a:prstGeom>
          <a:noFill/>
        </p:spPr>
        <p:txBody>
          <a:bodyPr wrap="none" lIns="91440" tIns="45720" rIns="91440" bIns="45720">
            <a:spAutoFit/>
          </a:bodyPr>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11761" y="968248"/>
            <a:ext cx="10836440" cy="1198880"/>
          </a:xfrm>
          <a:prstGeom prst="rect">
            <a:avLst/>
          </a:prstGeom>
          <a:solidFill>
            <a:schemeClr val="accent3">
              <a:lumMod val="20000"/>
              <a:lumOff val="80000"/>
            </a:schemeClr>
          </a:solidFill>
        </p:spPr>
        <p:txBody>
          <a:bodyPr wrap="square" rtlCol="0" anchor="t">
            <a:spAutoFit/>
          </a:bodyPr>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32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000">
                <a:solidFill>
                  <a:schemeClr val="bg1"/>
                </a:solidFill>
                <a:latin typeface="Times New Roman" panose="02020603050405020304" pitchFamily="18" charset="0"/>
                <a:cs typeface="Times New Roman" panose="02020603050405020304" pitchFamily="18" charset="0"/>
              </a:rPr>
              <a:t>Bertocchini agrees and hopes her team’s findings might one day help employ the enzyme (酶) to break down plastics in landfills. But she expects using the chemical in some kind of industrial process—not simply “millions of worms thrown on top of the plastic.”</a:t>
            </a:r>
            <a:endParaRPr sz="2000">
              <a:solidFill>
                <a:schemeClr val="bg1"/>
              </a:solidFill>
              <a:latin typeface="Times New Roman" panose="02020603050405020304" pitchFamily="18" charset="0"/>
              <a:cs typeface="Times New Roman" panose="02020603050405020304" pitchFamily="18" charset="0"/>
            </a:endParaRPr>
          </a:p>
        </p:txBody>
      </p:sp>
      <p:sp>
        <p:nvSpPr>
          <p:cNvPr id="2" name="文本框 1"/>
          <p:cNvSpPr txBox="1"/>
          <p:nvPr/>
        </p:nvSpPr>
        <p:spPr>
          <a:xfrm>
            <a:off x="714936" y="2328418"/>
            <a:ext cx="10836440" cy="2030095"/>
          </a:xfrm>
          <a:prstGeom prst="rect">
            <a:avLst/>
          </a:prstGeom>
          <a:solidFill>
            <a:schemeClr val="accent3">
              <a:lumMod val="20000"/>
              <a:lumOff val="80000"/>
            </a:schemeClr>
          </a:solidFill>
        </p:spPr>
        <p:txBody>
          <a:bodyPr wrap="square" rtlCol="0" anchor="t">
            <a:spAutoFit/>
          </a:bodyPr>
          <a:p>
            <a:r>
              <a:rPr lang="en-US" sz="2600">
                <a:solidFill>
                  <a:schemeClr val="bg1"/>
                </a:solidFill>
                <a:latin typeface="Times New Roman" panose="02020603050405020304" pitchFamily="18" charset="0"/>
                <a:cs typeface="Times New Roman" panose="02020603050405020304" pitchFamily="18" charset="0"/>
              </a:rPr>
              <a:t>     </a:t>
            </a:r>
            <a:r>
              <a:rPr lang="en-US" sz="2000">
                <a:solidFill>
                  <a:schemeClr val="bg1"/>
                </a:solidFill>
                <a:latin typeface="Times New Roman" panose="02020603050405020304" pitchFamily="18" charset="0"/>
                <a:cs typeface="Times New Roman" panose="02020603050405020304" pitchFamily="18" charset="0"/>
              </a:rPr>
              <a:t> </a:t>
            </a:r>
            <a:r>
              <a:rPr sz="2000">
                <a:solidFill>
                  <a:schemeClr val="bg1"/>
                </a:solidFill>
                <a:latin typeface="Times New Roman" panose="02020603050405020304" pitchFamily="18" charset="0"/>
                <a:cs typeface="Times New Roman" panose="02020603050405020304" pitchFamily="18" charset="0"/>
              </a:rPr>
              <a:t>Does this mean that plants talk to each other? Scientists don’t know. Maybe the first plant just made a cry of pain or was sending a message to its own branches, and so, in effect, was talking to itself. Perhaps the neighbors just happened to “overhear” the cry. So information was exchanged, but it wasn’t a true, intentional back and forth.</a:t>
            </a:r>
            <a:endParaRPr sz="2000">
              <a:solidFill>
                <a:schemeClr val="bg1"/>
              </a:solidFill>
              <a:latin typeface="Times New Roman" panose="02020603050405020304" pitchFamily="18" charset="0"/>
              <a:cs typeface="Times New Roman" panose="02020603050405020304" pitchFamily="18" charset="0"/>
            </a:endParaRPr>
          </a:p>
          <a:p>
            <a:r>
              <a:rPr sz="2000">
                <a:solidFill>
                  <a:schemeClr val="bg1"/>
                </a:solidFill>
                <a:latin typeface="Times New Roman" panose="02020603050405020304" pitchFamily="18" charset="0"/>
                <a:cs typeface="Times New Roman" panose="02020603050405020304" pitchFamily="18" charset="0"/>
              </a:rPr>
              <a:t>      Charles Darwin, over 150 years ago, imagined a world far busier, noisier and more intimate (亲密的) than the world we can see and hear. Our senses are weak. There’s a whole lot going on.</a:t>
            </a:r>
            <a:endParaRPr sz="2000">
              <a:solidFill>
                <a:schemeClr val="bg1"/>
              </a:solidFill>
              <a:latin typeface="Times New Roman" panose="02020603050405020304" pitchFamily="18" charset="0"/>
              <a:cs typeface="Times New Roman" panose="02020603050405020304" pitchFamily="18" charset="0"/>
            </a:endParaRPr>
          </a:p>
        </p:txBody>
      </p:sp>
      <p:sp>
        <p:nvSpPr>
          <p:cNvPr id="3" name="文本框 2"/>
          <p:cNvSpPr txBox="1"/>
          <p:nvPr/>
        </p:nvSpPr>
        <p:spPr>
          <a:xfrm>
            <a:off x="677545" y="4504055"/>
            <a:ext cx="10982960" cy="2061210"/>
          </a:xfrm>
          <a:prstGeom prst="rect">
            <a:avLst/>
          </a:prstGeom>
          <a:solidFill>
            <a:schemeClr val="accent3">
              <a:lumMod val="20000"/>
              <a:lumOff val="80000"/>
            </a:schemeClr>
          </a:solidFill>
        </p:spPr>
        <p:txBody>
          <a:bodyPr wrap="square" rtlCol="0" anchor="t">
            <a:spAutoFit/>
          </a:bodyPr>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8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000">
                <a:solidFill>
                  <a:schemeClr val="bg1"/>
                </a:solidFill>
                <a:latin typeface="Times New Roman" panose="02020603050405020304" pitchFamily="18" charset="0"/>
                <a:cs typeface="Times New Roman" panose="02020603050405020304" pitchFamily="18" charset="0"/>
              </a:rPr>
              <a:t>By the end of his lifetime, Frost had become a famous and beloved American poet. His poems describe the everyday details of rural life and reveal his complexity, independent spirit, and often humorous view of the world. Frost’s biographer (传记作者) wrote of him: “He was a loner who liked company; a poet of isolation (孤独) who sought a mass audience; an outsider who sought to fit in...While preferring to stay at home, he traveled more than any poet of his generation to give lectures and readings, even though he remained frightened of public speaking to the end.” </a:t>
            </a:r>
            <a:endParaRPr sz="2000">
              <a:solidFill>
                <a:schemeClr val="bg1"/>
              </a:solidFill>
              <a:latin typeface="Times New Roman" panose="02020603050405020304" pitchFamily="18" charset="0"/>
              <a:cs typeface="Times New Roman" panose="02020603050405020304" pitchFamily="18" charset="0"/>
            </a:endParaRPr>
          </a:p>
        </p:txBody>
      </p:sp>
      <p:sp>
        <p:nvSpPr>
          <p:cNvPr id="39" name="矩形 38"/>
          <p:cNvSpPr/>
          <p:nvPr/>
        </p:nvSpPr>
        <p:spPr>
          <a:xfrm>
            <a:off x="3937304" y="595291"/>
            <a:ext cx="3229610" cy="46037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2400" b="1" dirty="0"/>
              <a:t>A science magazine</a:t>
            </a:r>
            <a:endParaRPr lang="en-US" altLang="zh-CN" sz="2400" b="1" dirty="0"/>
          </a:p>
        </p:txBody>
      </p:sp>
      <p:sp>
        <p:nvSpPr>
          <p:cNvPr id="4" name="矩形 3"/>
          <p:cNvSpPr/>
          <p:nvPr/>
        </p:nvSpPr>
        <p:spPr>
          <a:xfrm>
            <a:off x="3503599" y="2068491"/>
            <a:ext cx="4248150" cy="46037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2400" b="1" dirty="0"/>
              <a:t>A science magazine/report</a:t>
            </a:r>
            <a:endParaRPr lang="en-US" altLang="zh-CN" sz="2400" b="1" dirty="0"/>
          </a:p>
        </p:txBody>
      </p:sp>
      <p:sp>
        <p:nvSpPr>
          <p:cNvPr id="7" name="矩形 6"/>
          <p:cNvSpPr/>
          <p:nvPr/>
        </p:nvSpPr>
        <p:spPr>
          <a:xfrm>
            <a:off x="4710734" y="4249716"/>
            <a:ext cx="2023745" cy="46037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2400" b="1" dirty="0"/>
              <a:t>A biography</a:t>
            </a:r>
            <a:endParaRPr lang="en-US" altLang="zh-CN"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250878"/>
    </mc:Choice>
    <mc:Fallback>
      <p:transition spd="slow" advTm="2508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additive="base">
                                        <p:cTn id="7" dur="500" fill="hold"/>
                                        <p:tgtEl>
                                          <p:spTgt spid="39"/>
                                        </p:tgtEl>
                                        <p:attrNameLst>
                                          <p:attrName>ppt_x</p:attrName>
                                        </p:attrNameLst>
                                      </p:cBhvr>
                                      <p:tavLst>
                                        <p:tav tm="0">
                                          <p:val>
                                            <p:strVal val="#ppt_x"/>
                                          </p:val>
                                        </p:tav>
                                        <p:tav tm="100000">
                                          <p:val>
                                            <p:strVal val="#ppt_x"/>
                                          </p:val>
                                        </p:tav>
                                      </p:tavLst>
                                    </p:anim>
                                    <p:anim calcmode="lin" valueType="num">
                                      <p:cBhvr additive="base">
                                        <p:cTn id="8"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bldLvl="0" animBg="1"/>
      <p:bldP spid="4" grpId="0" bldLvl="0" animBg="1"/>
      <p:bldP spid="7"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42846" y="343192"/>
            <a:ext cx="2785110" cy="614045"/>
          </a:xfrm>
          <a:prstGeom prst="rect">
            <a:avLst/>
          </a:prstGeom>
          <a:noFill/>
        </p:spPr>
        <p:txBody>
          <a:bodyPr wrap="none" lIns="91440" tIns="45720" rIns="91440" bIns="45720">
            <a:spAutoFit/>
          </a:bodyPr>
          <a:lstStyle/>
          <a:p>
            <a:pPr algn="ctr"/>
            <a:r>
              <a:rPr lang="zh-CN" altLang="en-US" sz="3400" b="1" cap="none" spc="0" dirty="0">
                <a:ln w="0"/>
                <a:solidFill>
                  <a:schemeClr val="bg1"/>
                </a:solidFill>
                <a:latin typeface="Times New Roman" panose="02020603050405020304" pitchFamily="18" charset="0"/>
                <a:ea typeface="+mj-ea"/>
                <a:cs typeface="Times New Roman" panose="02020603050405020304" pitchFamily="18" charset="0"/>
                <a:sym typeface="+mn-ea"/>
              </a:rPr>
              <a:t>三、其他题目</a:t>
            </a:r>
            <a:endParaRPr lang="zh-CN" altLang="en-US" sz="3400" b="1" cap="none" spc="0" dirty="0">
              <a:ln w="0"/>
              <a:solidFill>
                <a:schemeClr val="bg1"/>
              </a:solidFill>
              <a:latin typeface="Times New Roman" panose="02020603050405020304" pitchFamily="18" charset="0"/>
              <a:ea typeface="+mj-ea"/>
              <a:cs typeface="Times New Roman" panose="02020603050405020304" pitchFamily="18" charset="0"/>
              <a:sym typeface="+mn-ea"/>
            </a:endParaRPr>
          </a:p>
        </p:txBody>
      </p:sp>
      <p:sp>
        <p:nvSpPr>
          <p:cNvPr id="16" name="文本框 15"/>
          <p:cNvSpPr txBox="1"/>
          <p:nvPr/>
        </p:nvSpPr>
        <p:spPr>
          <a:xfrm>
            <a:off x="652725" y="1060200"/>
            <a:ext cx="10836440" cy="353822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2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200">
                <a:solidFill>
                  <a:schemeClr val="bg1"/>
                </a:solidFill>
                <a:uFillTx/>
                <a:latin typeface="Times New Roman" panose="02020603050405020304" pitchFamily="18" charset="0"/>
                <a:cs typeface="Times New Roman" panose="02020603050405020304" pitchFamily="18" charset="0"/>
              </a:rPr>
              <a:t>As cultural symbols go, the American car is quite young. The Model T Ford was built at the Piquette Plant in Michigan a century ago, with the first rolling off the assembly line </a:t>
            </a:r>
            <a:r>
              <a:rPr lang="en-US" sz="2200">
                <a:solidFill>
                  <a:schemeClr val="bg1"/>
                </a:solidFill>
                <a:uFillTx/>
                <a:latin typeface="Times New Roman" panose="02020603050405020304" pitchFamily="18" charset="0"/>
                <a:cs typeface="Times New Roman" panose="02020603050405020304" pitchFamily="18" charset="0"/>
              </a:rPr>
              <a:t>(</a:t>
            </a:r>
            <a:r>
              <a:rPr sz="2200">
                <a:solidFill>
                  <a:schemeClr val="bg1"/>
                </a:solidFill>
                <a:uFillTx/>
                <a:latin typeface="Times New Roman" panose="02020603050405020304" pitchFamily="18" charset="0"/>
                <a:cs typeface="Times New Roman" panose="02020603050405020304" pitchFamily="18" charset="0"/>
              </a:rPr>
              <a:t>装配线</a:t>
            </a:r>
            <a:r>
              <a:rPr lang="en-US" sz="2200">
                <a:solidFill>
                  <a:schemeClr val="bg1"/>
                </a:solidFill>
                <a:uFillTx/>
                <a:latin typeface="Times New Roman" panose="02020603050405020304" pitchFamily="18" charset="0"/>
                <a:cs typeface="Times New Roman" panose="02020603050405020304" pitchFamily="18" charset="0"/>
              </a:rPr>
              <a:t>)</a:t>
            </a:r>
            <a:r>
              <a:rPr sz="2200">
                <a:solidFill>
                  <a:schemeClr val="bg1"/>
                </a:solidFill>
                <a:uFillTx/>
                <a:latin typeface="Times New Roman" panose="02020603050405020304" pitchFamily="18" charset="0"/>
                <a:cs typeface="Times New Roman" panose="02020603050405020304" pitchFamily="18" charset="0"/>
              </a:rPr>
              <a:t> on September 27, 1908. Only eleven cars were produced the next month. But eventually Henry Ford would build fifteen million of them.</a:t>
            </a:r>
            <a:endParaRPr sz="2200">
              <a:solidFill>
                <a:schemeClr val="bg1"/>
              </a:solidFill>
              <a:uFillTx/>
              <a:latin typeface="Times New Roman" panose="02020603050405020304" pitchFamily="18" charset="0"/>
              <a:cs typeface="Times New Roman" panose="02020603050405020304" pitchFamily="18" charset="0"/>
            </a:endParaRPr>
          </a:p>
          <a:p>
            <a:r>
              <a:rPr sz="2200">
                <a:solidFill>
                  <a:schemeClr val="bg1"/>
                </a:solidFill>
                <a:uFillTx/>
                <a:latin typeface="Times New Roman" panose="02020603050405020304" pitchFamily="18" charset="0"/>
                <a:cs typeface="Times New Roman" panose="02020603050405020304" pitchFamily="18" charset="0"/>
              </a:rPr>
              <a:t>      Modern America was born on the road, behind a wheel. The car shaped some of the most lasting aspects of American culture: the roadside diner, the billboard, the motel, even the hamburger. For most of the last century, the car represented what it meant to be American—going forward at high speed to find new worlds. The road novel, the road movie, these are the most typical American ideas, born of abundant petrol, cheap cars and a never-ending interstate highway system, the largest public works project in history.</a:t>
            </a:r>
            <a:endParaRPr sz="22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65480" y="4721225"/>
            <a:ext cx="10714990" cy="17665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8. Why is hamburger mentioned in paragraph 2?</a:t>
            </a:r>
            <a:endPar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 To explain Americans’ love for travelling by car.</a:t>
            </a:r>
            <a:endPar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B. To show the influence of cars on American culture.</a:t>
            </a:r>
            <a:endPar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C. To stress the popularity of fast food with Americans.</a:t>
            </a:r>
            <a:endPar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D. To praise the effectiveness of America’ s road system.</a:t>
            </a:r>
            <a:endPar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p:txBody>
      </p:sp>
      <p:sp>
        <p:nvSpPr>
          <p:cNvPr id="30" name="矩形 29"/>
          <p:cNvSpPr/>
          <p:nvPr/>
        </p:nvSpPr>
        <p:spPr>
          <a:xfrm>
            <a:off x="8636939" y="4819946"/>
            <a:ext cx="2476500" cy="1568450"/>
          </a:xfrm>
          <a:prstGeom prst="rect">
            <a:avLst/>
          </a:prstGeom>
          <a:solidFill>
            <a:srgbClr val="4AA44A"/>
          </a:solidFill>
          <a:ln>
            <a:solidFill>
              <a:srgbClr val="4AA44A"/>
            </a:solidFill>
          </a:ln>
        </p:spPr>
        <p:txBody>
          <a:bodyPr wrap="none">
            <a:spAutoFit/>
          </a:bodyPr>
          <a:lstStyle/>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找到举例对象</a:t>
            </a:r>
            <a:endParaRPr lang="en-US" altLang="zh-CN" sz="2400" b="1" dirty="0"/>
          </a:p>
          <a:p>
            <a:pPr marL="457200" indent="-457200">
              <a:buAutoNum type="arabicPeriod"/>
            </a:pPr>
            <a:r>
              <a:rPr lang="zh-CN" altLang="en-US" sz="2400" b="1" dirty="0"/>
              <a:t>定位主题句</a:t>
            </a:r>
            <a:endParaRPr lang="zh-CN" altLang="en-US" sz="2400" b="1" dirty="0"/>
          </a:p>
          <a:p>
            <a:pPr marL="457200" indent="-457200">
              <a:buAutoNum type="arabicPeriod"/>
            </a:pPr>
            <a:r>
              <a:rPr lang="zh-CN" altLang="en-US" sz="2400" b="1" dirty="0"/>
              <a:t>选择主题内容</a:t>
            </a:r>
            <a:endParaRPr lang="zh-CN" altLang="en-US" sz="2400" b="1" dirty="0"/>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809719" y="538508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6"/>
          <p:cNvSpPr/>
          <p:nvPr/>
        </p:nvSpPr>
        <p:spPr>
          <a:xfrm>
            <a:off x="1884680" y="4721225"/>
            <a:ext cx="1342390" cy="43815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圆角矩形 16"/>
          <p:cNvSpPr/>
          <p:nvPr/>
        </p:nvSpPr>
        <p:spPr>
          <a:xfrm>
            <a:off x="665480" y="3181350"/>
            <a:ext cx="1365250" cy="37020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2" name="直接箭头连接符 21"/>
          <p:cNvCxnSpPr>
            <a:stCxn id="12" idx="0"/>
            <a:endCxn id="4" idx="2"/>
          </p:cNvCxnSpPr>
          <p:nvPr/>
        </p:nvCxnSpPr>
        <p:spPr>
          <a:xfrm flipH="1" flipV="1">
            <a:off x="1348105" y="3551555"/>
            <a:ext cx="1207770" cy="116967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7334250" y="2472055"/>
            <a:ext cx="3924300"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665480" y="2809875"/>
            <a:ext cx="4091305"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29365"/>
    </mc:Choice>
    <mc:Fallback>
      <p:transition spd="slow" advTm="12936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ldLvl="0" animBg="1"/>
      <p:bldP spid="20" grpId="0" bldLvl="0" animBg="1"/>
      <p:bldP spid="12" grpId="0" bldLvl="0" animBg="1"/>
      <p:bldP spid="4" grpId="0" bldLvl="0" animBg="1"/>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652725" y="1060200"/>
            <a:ext cx="10836440" cy="319976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2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200">
                <a:solidFill>
                  <a:schemeClr val="bg1"/>
                </a:solidFill>
                <a:uFillTx/>
                <a:latin typeface="Times New Roman" panose="02020603050405020304" pitchFamily="18" charset="0"/>
                <a:cs typeface="Times New Roman" panose="02020603050405020304" pitchFamily="18" charset="0"/>
              </a:rPr>
              <a:t>Money with no strings attached. It’s not something you see every day. But at Union Station in Los Angeles last month, a board went up with dollar bills attached to it with pins and a sign that read, "Give What You Can, Take What You Need."</a:t>
            </a:r>
            <a:endParaRPr sz="2200">
              <a:solidFill>
                <a:schemeClr val="bg1"/>
              </a:solidFill>
              <a:uFillTx/>
              <a:latin typeface="Times New Roman" panose="02020603050405020304" pitchFamily="18" charset="0"/>
              <a:cs typeface="Times New Roman" panose="02020603050405020304" pitchFamily="18" charset="0"/>
            </a:endParaRPr>
          </a:p>
          <a:p>
            <a:r>
              <a:rPr sz="2200">
                <a:solidFill>
                  <a:schemeClr val="bg1"/>
                </a:solidFill>
                <a:uFillTx/>
                <a:latin typeface="Times New Roman" panose="02020603050405020304" pitchFamily="18" charset="0"/>
                <a:cs typeface="Times New Roman" panose="02020603050405020304" pitchFamily="18" charset="0"/>
              </a:rPr>
              <a:t>People quickly caught on. And while many took dollars, many others pinned their own cash to the board. ‘People of all ages, races, and socio-economic (社会经济的) backgrounds gave and took,” said Tyler Bridges of The Toolbox, which created the project. “We even had a bride in her wedding dress come up to the board and take a few dollars.” Most of the bills on the board were singles, but a few people left fives, tens and even twenties. The video clip (片段) shows one man who had found a $ 20 bill pinning it to the board.</a:t>
            </a:r>
            <a:endParaRPr sz="22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65480" y="4492625"/>
            <a:ext cx="10714990" cy="17665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9. What did Bridges want to show by mentioning the bride?</a:t>
            </a:r>
            <a:endPar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A.Women tended to be more sociable.</a:t>
            </a:r>
            <a:endPar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B.The activity attracted various people.</a:t>
            </a:r>
            <a:endPar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C.Economic problems were getting worse.</a:t>
            </a:r>
            <a:endPar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a:p>
            <a:pPr algn="l"/>
            <a:r>
              <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rPr>
              <a:t>  D.Young couples needed financial assistance.</a:t>
            </a:r>
            <a:endParaRPr sz="2300">
              <a:solidFill>
                <a:sysClr val="windowText" lastClr="000000"/>
              </a:solidFill>
              <a:uFillTx/>
              <a:latin typeface="Times New Roman" panose="02020603050405020304" pitchFamily="18" charset="0"/>
              <a:ea typeface="Gulim" panose="020B0600000101010101" charset="-127"/>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871314" y="515966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6"/>
          <p:cNvSpPr/>
          <p:nvPr/>
        </p:nvSpPr>
        <p:spPr>
          <a:xfrm>
            <a:off x="6532245" y="4473575"/>
            <a:ext cx="1144905" cy="43815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圆角矩形 16"/>
          <p:cNvSpPr/>
          <p:nvPr/>
        </p:nvSpPr>
        <p:spPr>
          <a:xfrm>
            <a:off x="10123805" y="2843530"/>
            <a:ext cx="864870" cy="37020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2" name="直接箭头连接符 21"/>
          <p:cNvCxnSpPr>
            <a:stCxn id="12" idx="0"/>
            <a:endCxn id="4" idx="2"/>
          </p:cNvCxnSpPr>
          <p:nvPr/>
        </p:nvCxnSpPr>
        <p:spPr>
          <a:xfrm flipV="1">
            <a:off x="7105015" y="3213735"/>
            <a:ext cx="3451225" cy="125984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866900" y="2472055"/>
            <a:ext cx="9514205"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4" name="矩形 33"/>
          <p:cNvSpPr/>
          <p:nvPr/>
        </p:nvSpPr>
        <p:spPr>
          <a:xfrm>
            <a:off x="341596" y="381481"/>
            <a:ext cx="1922322" cy="523220"/>
          </a:xfrm>
          <a:prstGeom prst="rect">
            <a:avLst/>
          </a:prstGeom>
          <a:noFill/>
        </p:spPr>
        <p:txBody>
          <a:bodyPr wrap="none" lIns="91440" tIns="45720" rIns="91440" bIns="45720">
            <a:spAutoFit/>
          </a:bodyPr>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129365"/>
    </mc:Choice>
    <mc:Fallback>
      <p:transition spd="slow" advTm="12936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12" grpId="0" bldLvl="0" animBg="1"/>
      <p:bldP spid="4" grpId="0" bldLvl="0" animBg="1"/>
      <p:bldP spid="9"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51506" y="502195"/>
            <a:ext cx="2037738" cy="646331"/>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rPr>
              <a:t>四、小结</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9" name="图片 18"/>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文本框 19"/>
          <p:cNvSpPr txBox="1"/>
          <p:nvPr/>
        </p:nvSpPr>
        <p:spPr>
          <a:xfrm>
            <a:off x="1057178" y="3017896"/>
            <a:ext cx="2421518" cy="1668780"/>
          </a:xfrm>
          <a:prstGeom prst="rect">
            <a:avLst/>
          </a:prstGeom>
          <a:noFill/>
        </p:spPr>
        <p:txBody>
          <a:bodyPr wrap="square" rtlCol="0">
            <a:spAutoFit/>
          </a:bodyPr>
          <a:lstStyle/>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推理判断题</a:t>
            </a: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（细节和文章出处）</a:t>
            </a:r>
            <a:endParaRPr lang="en-US" altLang="zh-CN" sz="3000" b="1" dirty="0">
              <a:solidFill>
                <a:schemeClr val="bg1"/>
              </a:solidFill>
              <a:latin typeface="Times New Roman" panose="02020603050405020304" pitchFamily="18" charset="0"/>
              <a:cs typeface="Times New Roman" panose="02020603050405020304" pitchFamily="18" charset="0"/>
            </a:endParaRPr>
          </a:p>
        </p:txBody>
      </p:sp>
      <p:sp>
        <p:nvSpPr>
          <p:cNvPr id="7" name="左大括号 6"/>
          <p:cNvSpPr/>
          <p:nvPr/>
        </p:nvSpPr>
        <p:spPr>
          <a:xfrm>
            <a:off x="3212618" y="2322352"/>
            <a:ext cx="673834" cy="2690501"/>
          </a:xfrm>
          <a:prstGeom prst="leftBrace">
            <a:avLst/>
          </a:prstGeom>
          <a:ln w="158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2" name="文本框 21"/>
          <p:cNvSpPr txBox="1"/>
          <p:nvPr/>
        </p:nvSpPr>
        <p:spPr>
          <a:xfrm>
            <a:off x="3886200" y="2035175"/>
            <a:ext cx="3284855" cy="617220"/>
          </a:xfrm>
          <a:prstGeom prst="rect">
            <a:avLst/>
          </a:prstGeom>
          <a:noFill/>
        </p:spPr>
        <p:txBody>
          <a:bodyPr wrap="square" rtlCol="0">
            <a:spAutoFit/>
          </a:bodyPr>
          <a:lstStyle/>
          <a:p>
            <a:pPr>
              <a:lnSpc>
                <a:spcPct val="114000"/>
              </a:lnSpc>
            </a:pPr>
            <a:r>
              <a:rPr lang="zh-CN" altLang="en-US" sz="3000" b="1" dirty="0">
                <a:solidFill>
                  <a:schemeClr val="bg1"/>
                </a:solidFill>
                <a:sym typeface="+mn-ea"/>
              </a:rPr>
              <a:t>推断细节</a:t>
            </a:r>
            <a:endParaRPr lang="en-US" altLang="zh-CN" sz="3000" b="1" dirty="0">
              <a:solidFill>
                <a:schemeClr val="bg1"/>
              </a:solidFill>
              <a:latin typeface="Times New Roman" panose="02020603050405020304" pitchFamily="18" charset="0"/>
              <a:cs typeface="Times New Roman" panose="02020603050405020304" pitchFamily="18" charset="0"/>
            </a:endParaRPr>
          </a:p>
        </p:txBody>
      </p:sp>
      <p:sp>
        <p:nvSpPr>
          <p:cNvPr id="25" name="文本框 24"/>
          <p:cNvSpPr txBox="1"/>
          <p:nvPr/>
        </p:nvSpPr>
        <p:spPr>
          <a:xfrm>
            <a:off x="3961130" y="4654550"/>
            <a:ext cx="2794635" cy="617220"/>
          </a:xfrm>
          <a:prstGeom prst="rect">
            <a:avLst/>
          </a:prstGeom>
          <a:noFill/>
        </p:spPr>
        <p:txBody>
          <a:bodyPr wrap="square" rtlCol="0">
            <a:spAutoFit/>
          </a:bodyPr>
          <a:lstStyle/>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推断文章出处</a:t>
            </a:r>
            <a:endParaRPr lang="zh-CN" altLang="en-US" sz="3000" b="1" dirty="0">
              <a:solidFill>
                <a:schemeClr val="bg1"/>
              </a:solidFill>
              <a:latin typeface="Times New Roman" panose="02020603050405020304" pitchFamily="18" charset="0"/>
              <a:cs typeface="Times New Roman" panose="02020603050405020304" pitchFamily="18" charset="0"/>
            </a:endParaRPr>
          </a:p>
        </p:txBody>
      </p:sp>
      <p:sp>
        <p:nvSpPr>
          <p:cNvPr id="37" name="左大括号 36"/>
          <p:cNvSpPr/>
          <p:nvPr/>
        </p:nvSpPr>
        <p:spPr>
          <a:xfrm>
            <a:off x="5651681" y="1245563"/>
            <a:ext cx="371599" cy="2196634"/>
          </a:xfrm>
          <a:prstGeom prst="leftBrace">
            <a:avLst/>
          </a:prstGeom>
          <a:ln w="158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4" name="文本框 43"/>
          <p:cNvSpPr txBox="1"/>
          <p:nvPr/>
        </p:nvSpPr>
        <p:spPr>
          <a:xfrm>
            <a:off x="6210493" y="980819"/>
            <a:ext cx="2421518" cy="617220"/>
          </a:xfrm>
          <a:prstGeom prst="rect">
            <a:avLst/>
          </a:prstGeom>
          <a:noFill/>
        </p:spPr>
        <p:txBody>
          <a:bodyPr wrap="square" rtlCol="0">
            <a:spAutoFit/>
          </a:bodyPr>
          <a:lstStyle/>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具体细节</a:t>
            </a:r>
            <a:endParaRPr lang="zh-CN" altLang="en-US" sz="3000" b="1" dirty="0">
              <a:solidFill>
                <a:schemeClr val="bg1"/>
              </a:solidFill>
              <a:latin typeface="Times New Roman" panose="02020603050405020304" pitchFamily="18" charset="0"/>
              <a:cs typeface="Times New Roman" panose="02020603050405020304" pitchFamily="18" charset="0"/>
            </a:endParaRPr>
          </a:p>
        </p:txBody>
      </p:sp>
      <p:sp>
        <p:nvSpPr>
          <p:cNvPr id="3" name="文本框 2"/>
          <p:cNvSpPr txBox="1"/>
          <p:nvPr/>
        </p:nvSpPr>
        <p:spPr>
          <a:xfrm>
            <a:off x="6210493" y="2938524"/>
            <a:ext cx="2421518" cy="617220"/>
          </a:xfrm>
          <a:prstGeom prst="rect">
            <a:avLst/>
          </a:prstGeom>
          <a:noFill/>
        </p:spPr>
        <p:txBody>
          <a:bodyPr wrap="square" rtlCol="0">
            <a:spAutoFit/>
          </a:bodyPr>
          <a:lstStyle/>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限定段落</a:t>
            </a:r>
            <a:endParaRPr lang="zh-CN" altLang="en-US" sz="3000" b="1" dirty="0">
              <a:solidFill>
                <a:schemeClr val="bg1"/>
              </a:solidFill>
              <a:latin typeface="Times New Roman" panose="02020603050405020304" pitchFamily="18" charset="0"/>
              <a:cs typeface="Times New Roman" panose="02020603050405020304" pitchFamily="18" charset="0"/>
            </a:endParaRPr>
          </a:p>
        </p:txBody>
      </p:sp>
      <p:sp>
        <p:nvSpPr>
          <p:cNvPr id="30" name="矩形 29"/>
          <p:cNvSpPr/>
          <p:nvPr/>
        </p:nvSpPr>
        <p:spPr>
          <a:xfrm>
            <a:off x="8047024" y="505756"/>
            <a:ext cx="2476500" cy="1568450"/>
          </a:xfrm>
          <a:prstGeom prst="rect">
            <a:avLst/>
          </a:prstGeom>
          <a:solidFill>
            <a:srgbClr val="4AA44A"/>
          </a:solidFill>
          <a:ln>
            <a:solidFill>
              <a:srgbClr val="4AA44A"/>
            </a:solidFill>
          </a:ln>
        </p:spPr>
        <p:txBody>
          <a:bodyPr wrap="none">
            <a:spAutoFit/>
          </a:bodyPr>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找到推断对象</a:t>
            </a:r>
            <a:endParaRPr lang="en-US" altLang="zh-CN" sz="2400" b="1" dirty="0"/>
          </a:p>
          <a:p>
            <a:pPr marL="457200" indent="-457200">
              <a:buAutoNum type="arabicPeriod"/>
            </a:pPr>
            <a:r>
              <a:rPr lang="zh-CN" altLang="en-US" sz="2400" b="1" dirty="0"/>
              <a:t>定位推断内容</a:t>
            </a:r>
            <a:endParaRPr lang="en-US" altLang="zh-CN" sz="2400" b="1" dirty="0"/>
          </a:p>
          <a:p>
            <a:pPr marL="457200" indent="-457200">
              <a:buAutoNum type="arabicPeriod"/>
            </a:pPr>
            <a:r>
              <a:rPr lang="zh-CN" altLang="en-US" sz="2400" b="1" dirty="0"/>
              <a:t>作出相近推断</a:t>
            </a:r>
            <a:endParaRPr lang="zh-CN" altLang="en-US" sz="2400" b="1" dirty="0"/>
          </a:p>
        </p:txBody>
      </p:sp>
      <p:sp>
        <p:nvSpPr>
          <p:cNvPr id="10" name="矩形 9"/>
          <p:cNvSpPr/>
          <p:nvPr/>
        </p:nvSpPr>
        <p:spPr>
          <a:xfrm>
            <a:off x="8047024" y="2463461"/>
            <a:ext cx="2476500" cy="1568450"/>
          </a:xfrm>
          <a:prstGeom prst="rect">
            <a:avLst/>
          </a:prstGeom>
          <a:solidFill>
            <a:srgbClr val="4AA44A"/>
          </a:solidFill>
          <a:ln>
            <a:solidFill>
              <a:srgbClr val="4AA44A"/>
            </a:solidFill>
          </a:ln>
        </p:spPr>
        <p:txBody>
          <a:bodyPr wrap="none">
            <a:spAutoFit/>
          </a:bodyPr>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细读每个句子</a:t>
            </a:r>
            <a:endParaRPr lang="en-US" altLang="zh-CN" sz="2400" b="1" dirty="0"/>
          </a:p>
          <a:p>
            <a:pPr marL="457200" indent="-457200">
              <a:buAutoNum type="arabicPeriod"/>
            </a:pPr>
            <a:r>
              <a:rPr lang="zh-CN" altLang="en-US" sz="2400" b="1" dirty="0"/>
              <a:t>细读每个选项</a:t>
            </a:r>
            <a:endParaRPr lang="en-US" altLang="zh-CN" sz="2400" b="1" dirty="0"/>
          </a:p>
          <a:p>
            <a:pPr marL="457200" indent="-457200">
              <a:buAutoNum type="arabicPeriod"/>
            </a:pPr>
            <a:r>
              <a:rPr lang="zh-CN" altLang="en-US" sz="2400" b="1" dirty="0"/>
              <a:t>找到近似推断</a:t>
            </a:r>
            <a:endParaRPr lang="zh-CN" altLang="en-US" sz="2400" b="1" dirty="0"/>
          </a:p>
        </p:txBody>
      </p:sp>
      <p:pic>
        <p:nvPicPr>
          <p:cNvPr id="11" name="图片 10"/>
          <p:cNvPicPr>
            <a:picLocks noChangeAspect="1"/>
          </p:cNvPicPr>
          <p:nvPr/>
        </p:nvPicPr>
        <p:blipFill>
          <a:blip r:embed="rId2"/>
          <a:stretch>
            <a:fillRect/>
          </a:stretch>
        </p:blipFill>
        <p:spPr>
          <a:xfrm>
            <a:off x="6599555" y="4284345"/>
            <a:ext cx="3815715" cy="1925320"/>
          </a:xfrm>
          <a:prstGeom prst="rect">
            <a:avLst/>
          </a:prstGeom>
        </p:spPr>
      </p:pic>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116837"/>
    </mc:Choice>
    <mc:Fallback>
      <p:transition spd="slow" advTm="116837"/>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长方形 23"/>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6" name="矩形 25"/>
          <p:cNvSpPr>
            <a:spLocks noGrp="1" noRot="1" noChangeAspect="1" noMove="1" noResize="1" noEditPoints="1" noAdjustHandles="1" noChangeArrowheads="1" noChangeShapeType="1" noTextEdit="1"/>
          </p:cNvSpPr>
          <p:nvPr/>
        </p:nvSpPr>
        <p:spPr>
          <a:xfrm>
            <a:off x="-1867" y="0"/>
            <a:ext cx="8168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8" name="矩形 27"/>
          <p:cNvSpPr>
            <a:spLocks noGrp="1" noRot="1" noChangeAspect="1" noMove="1" noResize="1" noEditPoints="1" noAdjustHandles="1" noChangeArrowheads="1" noChangeShapeType="1" noTextEdit="1"/>
          </p:cNvSpPr>
          <p:nvPr/>
        </p:nvSpPr>
        <p:spPr>
          <a:xfrm>
            <a:off x="643337" y="643464"/>
            <a:ext cx="6909241" cy="5571072"/>
          </a:xfrm>
          <a:prstGeom prst="rect">
            <a:avLst/>
          </a:prstGeom>
          <a:solidFill>
            <a:schemeClr val="tx1"/>
          </a:solidFill>
          <a:ln w="6350" cap="flat" cmpd="sng" algn="ctr">
            <a:solidFill>
              <a:schemeClr val="tx1"/>
            </a:solidFill>
            <a:prstDash val="solid"/>
          </a:ln>
          <a:effectLst>
            <a:outerShdw blurRad="63500" algn="ctr" rotWithShape="0">
              <a:prstClr val="black">
                <a:alpha val="40000"/>
              </a:prstClr>
            </a:outerShdw>
            <a:softEdge rad="0"/>
          </a:effectLst>
        </p:spPr>
      </p:sp>
      <p:sp>
        <p:nvSpPr>
          <p:cNvPr id="30" name="矩形 29"/>
          <p:cNvSpPr>
            <a:spLocks noGrp="1" noRot="1" noChangeAspect="1" noMove="1" noResize="1" noEditPoints="1" noAdjustHandles="1" noChangeArrowheads="1" noChangeShapeType="1" noTextEdit="1"/>
          </p:cNvSpPr>
          <p:nvPr/>
        </p:nvSpPr>
        <p:spPr>
          <a:xfrm>
            <a:off x="812877" y="806752"/>
            <a:ext cx="6570161" cy="5244497"/>
          </a:xfrm>
          <a:prstGeom prst="rect">
            <a:avLst/>
          </a:prstGeom>
          <a:solidFill>
            <a:schemeClr val="tx1"/>
          </a:solidFill>
          <a:ln w="6350" cap="sq" cmpd="sng" algn="ctr">
            <a:solidFill>
              <a:schemeClr val="bg2"/>
            </a:solidFill>
            <a:prstDash val="solid"/>
            <a:miter lim="800000"/>
          </a:ln>
          <a:effectLst/>
        </p:spPr>
      </p:sp>
      <p:sp>
        <p:nvSpPr>
          <p:cNvPr id="32" name="矩形 31"/>
          <p:cNvSpPr>
            <a:spLocks noGrp="1" noRot="1" noChangeAspect="1" noMove="1" noResize="1" noEditPoints="1" noAdjustHandles="1" noChangeArrowheads="1" noChangeShapeType="1" noTextEdit="1"/>
          </p:cNvSpPr>
          <p:nvPr/>
        </p:nvSpPr>
        <p:spPr>
          <a:xfrm>
            <a:off x="3137837" y="640856"/>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4" name="直接连接符​​ 33"/>
          <p:cNvCxnSpPr>
            <a:cxnSpLocks noGrp="1" noRot="1" noChangeAspect="1" noMove="1" noResize="1" noEditPoints="1" noAdjustHandles="1" noChangeArrowheads="1" noChangeShapeType="1"/>
          </p:cNvCxnSpPr>
          <p:nvPr/>
        </p:nvCxnSpPr>
        <p:spPr>
          <a:xfrm>
            <a:off x="325213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6" name="直接连接符​​ 35"/>
          <p:cNvCxnSpPr>
            <a:cxnSpLocks noGrp="1" noRot="1" noChangeAspect="1" noMove="1" noResize="1" noEditPoints="1" noAdjustHandles="1" noChangeArrowheads="1" noChangeShapeType="1"/>
          </p:cNvCxnSpPr>
          <p:nvPr/>
        </p:nvCxnSpPr>
        <p:spPr>
          <a:xfrm>
            <a:off x="494377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8" name="直接连接符​​ 37"/>
          <p:cNvCxnSpPr>
            <a:cxnSpLocks noGrp="1" noRot="1" noChangeAspect="1" noMove="1" noResize="1" noEditPoints="1" noAdjustHandles="1" noChangeArrowheads="1" noChangeShapeType="1"/>
          </p:cNvCxnSpPr>
          <p:nvPr/>
        </p:nvCxnSpPr>
        <p:spPr>
          <a:xfrm>
            <a:off x="3252137" y="1286150"/>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p:nvPr>
        </p:nvSpPr>
        <p:spPr>
          <a:xfrm>
            <a:off x="1037102" y="1689770"/>
            <a:ext cx="6345936" cy="3252231"/>
          </a:xfrm>
        </p:spPr>
        <p:txBody>
          <a:bodyPr rtlCol="0">
            <a:noAutofit/>
          </a:bodyPr>
          <a:lstStyle/>
          <a:p>
            <a:pPr>
              <a:lnSpc>
                <a:spcPct val="150000"/>
              </a:lnSpc>
            </a:pPr>
            <a:r>
              <a:rPr lang="zh-CN" altLang="en-US" sz="5800" b="1" dirty="0">
                <a:solidFill>
                  <a:schemeClr val="bg1"/>
                </a:solidFill>
                <a:effectLst/>
                <a:latin typeface="华文新魏" panose="02010800040101010101" pitchFamily="2" charset="-122"/>
                <a:ea typeface="华文新魏" panose="02010800040101010101" pitchFamily="2" charset="-122"/>
              </a:rPr>
              <a:t>高考英语阅读理解</a:t>
            </a:r>
            <a:br>
              <a:rPr lang="en-US" altLang="zh-CN" sz="5800" b="1" dirty="0">
                <a:solidFill>
                  <a:schemeClr val="bg1"/>
                </a:solidFill>
                <a:effectLst/>
                <a:latin typeface="华文新魏" panose="02010800040101010101" pitchFamily="2" charset="-122"/>
                <a:ea typeface="华文新魏" panose="02010800040101010101" pitchFamily="2" charset="-122"/>
              </a:rPr>
            </a:br>
            <a:r>
              <a:rPr lang="zh-CN" altLang="en-US" sz="5800" b="1" dirty="0">
                <a:solidFill>
                  <a:schemeClr val="bg1"/>
                </a:solidFill>
                <a:effectLst/>
                <a:latin typeface="华文新魏" panose="02010800040101010101" pitchFamily="2" charset="-122"/>
                <a:ea typeface="华文新魏" panose="02010800040101010101" pitchFamily="2" charset="-122"/>
              </a:rPr>
              <a:t>专项突破</a:t>
            </a:r>
            <a:r>
              <a:rPr lang="en-US" altLang="zh-CN" sz="5400" dirty="0">
                <a:effectLst/>
              </a:rPr>
              <a:t>1</a:t>
            </a:r>
            <a:endParaRPr lang="zh-CN" altLang="en-US" sz="5400" b="1" dirty="0">
              <a:solidFill>
                <a:schemeClr val="bg1"/>
              </a:solidFill>
              <a:effectLst/>
              <a:latin typeface="宋体" panose="02010600030101010101" pitchFamily="2" charset="-122"/>
              <a:ea typeface="宋体" panose="02010600030101010101" pitchFamily="2" charset="-122"/>
            </a:endParaRPr>
          </a:p>
        </p:txBody>
      </p:sp>
      <p:sp>
        <p:nvSpPr>
          <p:cNvPr id="15" name="文本框 14"/>
          <p:cNvSpPr txBox="1"/>
          <p:nvPr/>
        </p:nvSpPr>
        <p:spPr>
          <a:xfrm>
            <a:off x="7684264" y="1264842"/>
            <a:ext cx="3538767" cy="5578450"/>
          </a:xfrm>
          <a:prstGeom prst="rect">
            <a:avLst/>
          </a:prstGeom>
          <a:noFill/>
        </p:spPr>
        <p:txBody>
          <a:bodyPr wrap="square" rtlCol="0">
            <a:spAutoFit/>
          </a:bodyPr>
          <a:lstStyle/>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主旨大意</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推理判断        </a:t>
            </a: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词义猜测</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细节理解</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语篇连贯</a:t>
            </a:r>
            <a:endParaRPr lang="en-US" altLang="zh-CN" sz="4500" b="1" dirty="0">
              <a:solidFill>
                <a:schemeClr val="bg1"/>
              </a:solidFill>
            </a:endParaRPr>
          </a:p>
          <a:p>
            <a:pPr algn="ctr"/>
            <a:endParaRPr lang="en-US" altLang="zh-CN" sz="4500" b="1" dirty="0">
              <a:solidFill>
                <a:schemeClr val="bg1"/>
              </a:solidFill>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13" name="图片 12"/>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7316"/>
    </mc:Choice>
    <mc:Fallback>
      <p:transition spd="slow" advTm="1731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549846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r>
              <a:rPr lang="zh-CN" altLang="en-US" sz="5000" b="1" dirty="0">
                <a:solidFill>
                  <a:schemeClr val="bg1"/>
                </a:solidFill>
                <a:latin typeface="楷体" panose="02010609060101010101" pitchFamily="49" charset="-122"/>
                <a:ea typeface="楷体" panose="02010609060101010101" pitchFamily="49" charset="-122"/>
              </a:rPr>
              <a:t>第五课</a:t>
            </a: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zh-CN" altLang="en-US"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推理判断</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r>
              <a:rPr lang="en-US" altLang="zh-CN" sz="4200" b="1" dirty="0">
                <a:solidFill>
                  <a:schemeClr val="bg1"/>
                </a:solidFill>
                <a:latin typeface="楷体" panose="02010609060101010101" pitchFamily="49" charset="-122"/>
                <a:ea typeface="楷体" panose="02010609060101010101" pitchFamily="49" charset="-122"/>
                <a:cs typeface="Times New Roman" panose="02020603050405020304" pitchFamily="18" charset="0"/>
              </a:rPr>
              <a:t>(</a:t>
            </a:r>
            <a:r>
              <a:rPr lang="zh-CN" altLang="en-US" sz="4200" b="1" dirty="0">
                <a:solidFill>
                  <a:schemeClr val="bg1"/>
                </a:solidFill>
                <a:latin typeface="楷体" panose="02010609060101010101" pitchFamily="49" charset="-122"/>
                <a:ea typeface="楷体" panose="02010609060101010101" pitchFamily="49" charset="-122"/>
                <a:cs typeface="Times New Roman" panose="02020603050405020304" pitchFamily="18" charset="0"/>
              </a:rPr>
              <a:t>细节和文章出处</a:t>
            </a:r>
            <a:r>
              <a:rPr lang="en-US" altLang="zh-CN" sz="4200" b="1" dirty="0">
                <a:solidFill>
                  <a:schemeClr val="bg1"/>
                </a:solidFill>
                <a:latin typeface="楷体" panose="02010609060101010101" pitchFamily="49" charset="-122"/>
                <a:ea typeface="楷体" panose="02010609060101010101" pitchFamily="49" charset="-122"/>
                <a:cs typeface="Times New Roman" panose="02020603050405020304" pitchFamily="18" charset="0"/>
              </a:rPr>
              <a:t>)</a:t>
            </a:r>
            <a:endParaRPr lang="en-US" altLang="zh-CN" sz="4200" dirty="0">
              <a:solidFill>
                <a:schemeClr val="bg1"/>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4416"/>
    </mc:Choice>
    <mc:Fallback>
      <p:transition spd="slow" advTm="14416"/>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49838" y="410220"/>
            <a:ext cx="385572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一、细节推断要求</a:t>
            </a:r>
            <a:endParaRPr lang="zh-CN" altLang="en-US" sz="3600" b="1" cap="none" spc="0" dirty="0">
              <a:ln w="0"/>
              <a:solidFill>
                <a:schemeClr val="bg1"/>
              </a:solidFill>
              <a:latin typeface="+mj-ea"/>
              <a:ea typeface="+mj-ea"/>
            </a:endParaRPr>
          </a:p>
        </p:txBody>
      </p:sp>
      <p:pic>
        <p:nvPicPr>
          <p:cNvPr id="17" name="图片 16"/>
          <p:cNvPicPr>
            <a:picLocks noChangeAspect="1"/>
          </p:cNvPicPr>
          <p:nvPr/>
        </p:nvPicPr>
        <p:blipFill>
          <a:blip r:embed="rId1"/>
          <a:srcRect t="29601" b="29420"/>
          <a:stretch>
            <a:fillRect/>
          </a:stretch>
        </p:blipFill>
        <p:spPr>
          <a:xfrm>
            <a:off x="643255" y="2060575"/>
            <a:ext cx="1351280" cy="2080260"/>
          </a:xfrm>
          <a:prstGeom prst="rect">
            <a:avLst/>
          </a:prstGeom>
        </p:spPr>
      </p:pic>
      <p:sp>
        <p:nvSpPr>
          <p:cNvPr id="18" name="文本框 17"/>
          <p:cNvSpPr txBox="1"/>
          <p:nvPr/>
        </p:nvSpPr>
        <p:spPr>
          <a:xfrm>
            <a:off x="2117255" y="2911751"/>
            <a:ext cx="11296650" cy="5547995"/>
          </a:xfrm>
          <a:prstGeom prst="rect">
            <a:avLst/>
          </a:prstGeom>
          <a:noFill/>
        </p:spPr>
        <p:txBody>
          <a:bodyPr wrap="square" rtlCol="0">
            <a:spAutoFit/>
          </a:bodyPr>
          <a:lstStyle/>
          <a:p>
            <a:pPr>
              <a:lnSpc>
                <a:spcPct val="114000"/>
              </a:lnSpc>
            </a:pPr>
            <a:r>
              <a:rPr lang="en-US" altLang="zh-CN" sz="3000" b="1" dirty="0">
                <a:solidFill>
                  <a:schemeClr val="bg1"/>
                </a:solidFill>
                <a:latin typeface="Times New Roman" panose="02020603050405020304" pitchFamily="18" charset="0"/>
                <a:cs typeface="Times New Roman" panose="02020603050405020304" pitchFamily="18" charset="0"/>
              </a:rPr>
              <a:t>1. </a:t>
            </a:r>
            <a:r>
              <a:rPr lang="zh-CN" altLang="en-US" sz="3000" b="1" dirty="0">
                <a:solidFill>
                  <a:schemeClr val="bg1"/>
                </a:solidFill>
                <a:latin typeface="Times New Roman" panose="02020603050405020304" pitchFamily="18" charset="0"/>
                <a:cs typeface="Times New Roman" panose="02020603050405020304" pitchFamily="18" charset="0"/>
              </a:rPr>
              <a:t>细节推断</a:t>
            </a:r>
            <a:endParaRPr lang="en-US" altLang="zh-CN" sz="3000" b="1" dirty="0">
              <a:solidFill>
                <a:schemeClr val="bg1"/>
              </a:solidFill>
              <a:latin typeface="Times New Roman" panose="02020603050405020304" pitchFamily="18" charset="0"/>
              <a:cs typeface="Times New Roman" panose="02020603050405020304" pitchFamily="18" charset="0"/>
            </a:endParaRPr>
          </a:p>
          <a:p>
            <a:pPr marL="514350" indent="-514350">
              <a:lnSpc>
                <a:spcPct val="114000"/>
              </a:lnSpc>
              <a:buAutoNum type="arabicPeriod"/>
            </a:pPr>
            <a:endParaRPr lang="en-US" altLang="zh-CN" sz="3000" b="1" dirty="0">
              <a:solidFill>
                <a:schemeClr val="bg1"/>
              </a:solidFill>
              <a:latin typeface="Times New Roman" panose="02020603050405020304" pitchFamily="18" charset="0"/>
              <a:cs typeface="Times New Roman" panose="02020603050405020304" pitchFamily="18" charset="0"/>
            </a:endParaRPr>
          </a:p>
          <a:p>
            <a:pPr marL="514350" indent="-514350">
              <a:lnSpc>
                <a:spcPct val="114000"/>
              </a:lnSpc>
              <a:buAutoNum type="arabicPeriod"/>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sp>
        <p:nvSpPr>
          <p:cNvPr id="23" name="文本框 22"/>
          <p:cNvSpPr txBox="1"/>
          <p:nvPr/>
        </p:nvSpPr>
        <p:spPr>
          <a:xfrm>
            <a:off x="4679172" y="1936881"/>
            <a:ext cx="6412480" cy="2491740"/>
          </a:xfrm>
          <a:prstGeom prst="rect">
            <a:avLst/>
          </a:prstGeom>
          <a:noFill/>
          <a:ln w="19050">
            <a:solidFill>
              <a:schemeClr val="accent5">
                <a:lumMod val="40000"/>
                <a:lumOff val="60000"/>
              </a:schemeClr>
            </a:solidFill>
          </a:ln>
        </p:spPr>
        <p:txBody>
          <a:bodyPr wrap="square" rtlCol="0">
            <a:spAutoFit/>
          </a:bodyPr>
          <a:lstStyle/>
          <a:p>
            <a:r>
              <a:rPr lang="en-US" altLang="zh-CN"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推断</a:t>
            </a:r>
            <a:r>
              <a:rPr lang="zh-CN" altLang="en-US" sz="2600" b="1" u="sng" dirty="0">
                <a:solidFill>
                  <a:srgbClr val="C00000"/>
                </a:solidFill>
                <a:latin typeface="Times New Roman" panose="02020603050405020304" pitchFamily="18" charset="0"/>
                <a:ea typeface="宋体" panose="02010600030101010101" pitchFamily="2" charset="-122"/>
                <a:cs typeface="Times New Roman" panose="02020603050405020304" pitchFamily="18" charset="0"/>
              </a:rPr>
              <a:t>隐含意义</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，即要求考生根据文章的某个句子、段落或全文所提供的事实进行逻辑推理，推断出作者没有提到或没有说明的事实或可能发生的事。旨在考查学生透过字面意思去理解作者的</a:t>
            </a:r>
            <a:r>
              <a:rPr lang="zh-CN" altLang="en-US" sz="2600" b="1" u="sng" dirty="0">
                <a:solidFill>
                  <a:srgbClr val="C00000"/>
                </a:solidFill>
                <a:latin typeface="Times New Roman" panose="02020603050405020304" pitchFamily="18" charset="0"/>
                <a:ea typeface="宋体" panose="02010600030101010101" pitchFamily="2" charset="-122"/>
                <a:cs typeface="Times New Roman" panose="02020603050405020304" pitchFamily="18" charset="0"/>
              </a:rPr>
              <a:t>言外之意</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或</a:t>
            </a:r>
            <a:r>
              <a:rPr lang="zh-CN" altLang="en-US" sz="2600" b="1" u="sng" dirty="0">
                <a:solidFill>
                  <a:srgbClr val="C00000"/>
                </a:solidFill>
                <a:latin typeface="Times New Roman" panose="02020603050405020304" pitchFamily="18" charset="0"/>
                <a:ea typeface="宋体" panose="02010600030101010101" pitchFamily="2" charset="-122"/>
                <a:cs typeface="Times New Roman" panose="02020603050405020304" pitchFamily="18" charset="0"/>
              </a:rPr>
              <a:t>弦外之音</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的能力</a:t>
            </a:r>
            <a:endPar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1" name="图片 10"/>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68802"/>
    </mc:Choice>
    <mc:Fallback>
      <p:transition spd="slow" advTm="68802"/>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718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29188" y="361960"/>
            <a:ext cx="293751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二、常见设问</a:t>
            </a:r>
            <a:endParaRPr lang="zh-CN" altLang="en-US" sz="3600" b="1" cap="none" spc="0" dirty="0">
              <a:ln w="0"/>
              <a:solidFill>
                <a:schemeClr val="bg1"/>
              </a:solidFill>
              <a:latin typeface="+mj-ea"/>
              <a:ea typeface="+mj-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4" name="文本框 23"/>
          <p:cNvSpPr txBox="1"/>
          <p:nvPr/>
        </p:nvSpPr>
        <p:spPr>
          <a:xfrm>
            <a:off x="658495" y="1317625"/>
            <a:ext cx="11151235" cy="1697355"/>
          </a:xfrm>
          <a:prstGeom prst="rect">
            <a:avLst/>
          </a:prstGeom>
          <a:noFill/>
          <a:ln w="19050">
            <a:solidFill>
              <a:schemeClr val="accent5">
                <a:lumMod val="40000"/>
                <a:lumOff val="60000"/>
              </a:schemeClr>
            </a:solidFill>
          </a:ln>
        </p:spPr>
        <p:txBody>
          <a:bodyPr wrap="square" rtlCol="0">
            <a:spAutoFit/>
          </a:bodyPr>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1. What can we infer about the social robots from the last paragraph?</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2. What can we infer about the author from the first paragraph?</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3. It can be inferred from the last paragraph that the chemical might </a:t>
            </a:r>
            <a:r>
              <a:rPr lang="en-US" altLang="zh-CN" sz="2900" u="sng"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2" name="文本框 1"/>
          <p:cNvSpPr txBox="1"/>
          <p:nvPr/>
        </p:nvSpPr>
        <p:spPr>
          <a:xfrm>
            <a:off x="658495" y="3341370"/>
            <a:ext cx="11151235" cy="626745"/>
          </a:xfrm>
          <a:prstGeom prst="rect">
            <a:avLst/>
          </a:prstGeom>
          <a:noFill/>
          <a:ln w="19050">
            <a:solidFill>
              <a:schemeClr val="accent5">
                <a:lumMod val="40000"/>
                <a:lumOff val="60000"/>
              </a:schemeClr>
            </a:solidFill>
          </a:ln>
        </p:spPr>
        <p:txBody>
          <a:bodyPr wrap="square" rtlCol="0">
            <a:spAutoFit/>
          </a:bodyPr>
          <a:p>
            <a:pPr fontAlgn="auto">
              <a:lnSpc>
                <a:spcPct val="120000"/>
              </a:lnSpc>
            </a:pPr>
            <a:r>
              <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4. What can we infer from the last paragraph?</a:t>
            </a:r>
            <a:endParaRPr lang="en-US" altLang="zh-CN" sz="29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21" name="圆角矩形 16"/>
          <p:cNvSpPr/>
          <p:nvPr/>
        </p:nvSpPr>
        <p:spPr>
          <a:xfrm>
            <a:off x="2446020" y="1410970"/>
            <a:ext cx="1434465" cy="151130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矩形 14"/>
          <p:cNvSpPr/>
          <p:nvPr/>
        </p:nvSpPr>
        <p:spPr>
          <a:xfrm>
            <a:off x="5328285" y="1465580"/>
            <a:ext cx="1951355" cy="40322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5258435" y="2006600"/>
            <a:ext cx="1106805" cy="40322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8383270" y="2496185"/>
            <a:ext cx="1421130" cy="40322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2" name="对话气泡: 矩形 24"/>
          <p:cNvSpPr/>
          <p:nvPr/>
        </p:nvSpPr>
        <p:spPr>
          <a:xfrm>
            <a:off x="6549390" y="650875"/>
            <a:ext cx="3254375" cy="546735"/>
          </a:xfrm>
          <a:prstGeom prst="wedgeRectCallout">
            <a:avLst>
              <a:gd name="adj1" fmla="val -42653"/>
              <a:gd name="adj2" fmla="val 117772"/>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dirty="0">
                <a:solidFill>
                  <a:schemeClr val="bg1"/>
                </a:solidFill>
              </a:rPr>
              <a:t>对</a:t>
            </a:r>
            <a:r>
              <a:rPr lang="zh-CN" altLang="en-US" sz="2800" b="1" u="sng" dirty="0">
                <a:solidFill>
                  <a:srgbClr val="C00000"/>
                </a:solidFill>
              </a:rPr>
              <a:t>具体细节</a:t>
            </a:r>
            <a:r>
              <a:rPr lang="zh-CN" altLang="en-US" sz="2800" b="1" dirty="0">
                <a:solidFill>
                  <a:schemeClr val="bg1"/>
                </a:solidFill>
              </a:rPr>
              <a:t>的推断</a:t>
            </a:r>
            <a:endParaRPr lang="zh-CN" altLang="en-US" sz="2800" b="1" dirty="0">
              <a:solidFill>
                <a:schemeClr val="bg1"/>
              </a:solidFill>
            </a:endParaRPr>
          </a:p>
        </p:txBody>
      </p:sp>
      <p:sp>
        <p:nvSpPr>
          <p:cNvPr id="7" name="圆角矩形 16"/>
          <p:cNvSpPr/>
          <p:nvPr/>
        </p:nvSpPr>
        <p:spPr>
          <a:xfrm>
            <a:off x="3054350" y="3463290"/>
            <a:ext cx="826770" cy="45148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对话气泡: 矩形 24"/>
          <p:cNvSpPr/>
          <p:nvPr/>
        </p:nvSpPr>
        <p:spPr>
          <a:xfrm>
            <a:off x="7737475" y="3381375"/>
            <a:ext cx="4010025" cy="546735"/>
          </a:xfrm>
          <a:prstGeom prst="wedgeRectCallout">
            <a:avLst>
              <a:gd name="adj1" fmla="val -62565"/>
              <a:gd name="adj2" fmla="val 17247"/>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dirty="0">
                <a:solidFill>
                  <a:schemeClr val="bg1"/>
                </a:solidFill>
              </a:rPr>
              <a:t>对</a:t>
            </a:r>
            <a:r>
              <a:rPr lang="zh-CN" altLang="en-US" sz="2800" b="1" u="sng" dirty="0">
                <a:solidFill>
                  <a:srgbClr val="C00000"/>
                </a:solidFill>
              </a:rPr>
              <a:t>限定段落</a:t>
            </a:r>
            <a:r>
              <a:rPr lang="zh-CN" altLang="en-US" sz="2800" b="1" dirty="0">
                <a:solidFill>
                  <a:schemeClr val="bg1"/>
                </a:solidFill>
              </a:rPr>
              <a:t>的推断</a:t>
            </a:r>
            <a:endParaRPr lang="zh-CN" altLang="en-US" sz="2800" b="1" dirty="0">
              <a:solidFill>
                <a:schemeClr val="bg1"/>
              </a:solidFill>
            </a:endParaRPr>
          </a:p>
        </p:txBody>
      </p:sp>
      <p:sp>
        <p:nvSpPr>
          <p:cNvPr id="10" name="矩形 9"/>
          <p:cNvSpPr/>
          <p:nvPr/>
        </p:nvSpPr>
        <p:spPr>
          <a:xfrm>
            <a:off x="658495" y="4239895"/>
            <a:ext cx="10714990" cy="2012315"/>
          </a:xfrm>
          <a:prstGeom prst="rect">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600" dirty="0">
                <a:solidFill>
                  <a:schemeClr val="bg1"/>
                </a:solidFill>
                <a:latin typeface="Times New Roman" panose="02020603050405020304" pitchFamily="18" charset="0"/>
                <a:cs typeface="Times New Roman" panose="02020603050405020304" pitchFamily="18" charset="0"/>
              </a:rPr>
              <a:t>21．What can be inferred from the passage?</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A. Animals and plants won’t die out as long as climate changes slowly.</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B. There’s enough data for us to predict the future of climate change.</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C. The world is getting more unstable because of animal migration.</a:t>
            </a:r>
            <a:endParaRPr lang="en-US" altLang="zh-CN" sz="2600" dirty="0">
              <a:solidFill>
                <a:schemeClr val="bg1"/>
              </a:solidFill>
              <a:latin typeface="Times New Roman" panose="02020603050405020304" pitchFamily="18" charset="0"/>
              <a:cs typeface="Times New Roman" panose="02020603050405020304" pitchFamily="18" charset="0"/>
            </a:endParaRPr>
          </a:p>
          <a:p>
            <a:pPr algn="l"/>
            <a:r>
              <a:rPr lang="en-US" altLang="zh-CN" sz="2600" dirty="0">
                <a:solidFill>
                  <a:schemeClr val="bg1"/>
                </a:solidFill>
                <a:latin typeface="Times New Roman" panose="02020603050405020304" pitchFamily="18" charset="0"/>
                <a:cs typeface="Times New Roman" panose="02020603050405020304" pitchFamily="18" charset="0"/>
              </a:rPr>
              <a:t>  D. The earth is not the only planet that is experiencing climate change.</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pic>
        <p:nvPicPr>
          <p:cNvPr id="26" name="图片 25"/>
          <p:cNvPicPr>
            <a:picLocks noChangeAspect="1"/>
          </p:cNvPicPr>
          <p:nvPr/>
        </p:nvPicPr>
        <p:blipFill>
          <a:blip r:embed="rId2"/>
          <a:srcRect l="52077" t="8636" r="20152" b="33721"/>
          <a:stretch>
            <a:fillRect/>
          </a:stretch>
        </p:blipFill>
        <p:spPr>
          <a:xfrm>
            <a:off x="4480560" y="4401185"/>
            <a:ext cx="1254125" cy="1851025"/>
          </a:xfrm>
          <a:prstGeom prst="rect">
            <a:avLst/>
          </a:prstGeom>
        </p:spPr>
      </p:pic>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68802"/>
    </mc:Choice>
    <mc:Fallback>
      <p:transition spd="slow" advTm="6880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blinds(horizontal)">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500" fill="hold">
                                          <p:stCondLst>
                                            <p:cond delay="0"/>
                                          </p:stCondLst>
                                        </p:cTn>
                                        <p:tgtEl>
                                          <p:spTgt spid="10"/>
                                        </p:tgtEl>
                                        <p:attrNameLst>
                                          <p:attrName>style.visibility</p:attrName>
                                        </p:attrNameLst>
                                      </p:cBhvr>
                                      <p:to>
                                        <p:strVal val="visible"/>
                                      </p:to>
                                    </p:set>
                                    <p:animEffect transition="in" filter="box(in)">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15" grpId="0" animBg="1"/>
      <p:bldP spid="3" grpId="0" animBg="1"/>
      <p:bldP spid="4" grpId="0" animBg="1"/>
      <p:bldP spid="42" grpId="0" bldLvl="0" animBg="1"/>
      <p:bldP spid="7" grpId="0" bldLvl="0" animBg="1"/>
      <p:bldP spid="9" grpId="0" bldLvl="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86685" y="1275465"/>
            <a:ext cx="10836440" cy="239966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30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3000">
                <a:solidFill>
                  <a:schemeClr val="bg1"/>
                </a:solidFill>
                <a:uFillTx/>
                <a:latin typeface="Times New Roman" panose="02020603050405020304" pitchFamily="18" charset="0"/>
                <a:cs typeface="Times New Roman" panose="02020603050405020304" pitchFamily="18" charset="0"/>
              </a:rPr>
              <a:t>The more interaction the robot has with human, the more it learns. But Oshbot, like other social robots, is not intended to replace workers, but to work alongside other employees. “We have technologies to train social robots to do things not for us, but with us,” said Breazeal.</a:t>
            </a:r>
            <a:endParaRPr sz="30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577215" y="3991610"/>
            <a:ext cx="10714990" cy="22180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600">
                <a:solidFill>
                  <a:schemeClr val="bg1"/>
                </a:solidFill>
                <a:uFillTx/>
                <a:latin typeface="Times New Roman" panose="02020603050405020304" pitchFamily="18" charset="0"/>
                <a:cs typeface="Times New Roman" panose="02020603050405020304" pitchFamily="18" charset="0"/>
                <a:sym typeface="+mn-ea"/>
              </a:rPr>
              <a:t>1. What can we infer about the social robots from the last paragraph?</a:t>
            </a:r>
            <a:endParaRPr sz="2600">
              <a:solidFill>
                <a:schemeClr val="bg1"/>
              </a:solidFill>
              <a:uFillTx/>
              <a:latin typeface="Times New Roman" panose="02020603050405020304" pitchFamily="18" charset="0"/>
              <a:cs typeface="Times New Roman" panose="02020603050405020304" pitchFamily="18" charset="0"/>
            </a:endParaRPr>
          </a:p>
          <a:p>
            <a:pPr algn="l"/>
            <a:r>
              <a:rPr sz="2600">
                <a:solidFill>
                  <a:schemeClr val="bg1"/>
                </a:solidFill>
                <a:uFillTx/>
                <a:latin typeface="Times New Roman" panose="02020603050405020304" pitchFamily="18" charset="0"/>
                <a:cs typeface="Times New Roman" panose="02020603050405020304" pitchFamily="18" charset="0"/>
                <a:sym typeface="+mn-ea"/>
              </a:rPr>
              <a:t>   A.They will train employees.					</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B. They will be our workmates. </a:t>
            </a:r>
            <a:endParaRPr sz="2600">
              <a:solidFill>
                <a:schemeClr val="bg1"/>
              </a:solidFill>
              <a:uFillTx/>
              <a:latin typeface="Times New Roman" panose="02020603050405020304" pitchFamily="18" charset="0"/>
              <a:cs typeface="Times New Roman" panose="02020603050405020304" pitchFamily="18" charset="0"/>
            </a:endParaRPr>
          </a:p>
          <a:p>
            <a:pPr algn="l"/>
            <a:r>
              <a:rPr sz="2600">
                <a:solidFill>
                  <a:schemeClr val="bg1"/>
                </a:solidFill>
                <a:uFillTx/>
                <a:latin typeface="Times New Roman" panose="02020603050405020304" pitchFamily="18" charset="0"/>
                <a:cs typeface="Times New Roman" panose="02020603050405020304" pitchFamily="18" charset="0"/>
                <a:sym typeface="+mn-ea"/>
              </a:rPr>
              <a:t>   C. They will improve technologies.				</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D. They will take the place of workers. </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800194" y="484343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21263" y="381010"/>
            <a:ext cx="3039110" cy="583565"/>
          </a:xfrm>
          <a:prstGeom prst="rect">
            <a:avLst/>
          </a:prstGeom>
          <a:noFill/>
        </p:spPr>
        <p:txBody>
          <a:bodyPr wrap="none" lIns="91440" tIns="45720" rIns="91440" bIns="45720">
            <a:spAutoFit/>
          </a:bodyPr>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1.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具体细节推断</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4777105" y="4137025"/>
            <a:ext cx="172910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矩形 14"/>
          <p:cNvSpPr/>
          <p:nvPr/>
        </p:nvSpPr>
        <p:spPr>
          <a:xfrm>
            <a:off x="3028315" y="2270760"/>
            <a:ext cx="5111750" cy="45148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9989185" y="2722245"/>
            <a:ext cx="130302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2" name="直接箭头连接符 21"/>
          <p:cNvCxnSpPr/>
          <p:nvPr/>
        </p:nvCxnSpPr>
        <p:spPr>
          <a:xfrm flipV="1">
            <a:off x="4655820" y="3162935"/>
            <a:ext cx="5855335" cy="182753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flipV="1">
            <a:off x="4712970" y="2722245"/>
            <a:ext cx="973455" cy="227774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3474720" y="4914900"/>
            <a:ext cx="1665605" cy="37147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0" name="矩形 29"/>
          <p:cNvSpPr/>
          <p:nvPr/>
        </p:nvSpPr>
        <p:spPr>
          <a:xfrm>
            <a:off x="8685834" y="4560866"/>
            <a:ext cx="2476500" cy="1568450"/>
          </a:xfrm>
          <a:prstGeom prst="rect">
            <a:avLst/>
          </a:prstGeom>
          <a:solidFill>
            <a:srgbClr val="4AA44A"/>
          </a:solidFill>
          <a:ln>
            <a:solidFill>
              <a:srgbClr val="4AA44A"/>
            </a:solidFill>
          </a:ln>
        </p:spPr>
        <p:txBody>
          <a:bodyPr wrap="none">
            <a:spAutoFit/>
          </a:bodyPr>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en-US" sz="2400" b="1" dirty="0"/>
              <a:t>找到推断对象</a:t>
            </a:r>
            <a:endParaRPr lang="en-US" altLang="zh-CN" sz="2400" b="1" dirty="0"/>
          </a:p>
          <a:p>
            <a:pPr marL="457200" indent="-457200">
              <a:buAutoNum type="arabicPeriod"/>
            </a:pPr>
            <a:r>
              <a:rPr lang="zh-CN" altLang="en-US" sz="2400" b="1" dirty="0"/>
              <a:t>定位推断内容</a:t>
            </a:r>
            <a:endParaRPr lang="en-US" altLang="zh-CN" sz="2400" b="1" dirty="0"/>
          </a:p>
          <a:p>
            <a:pPr marL="457200" indent="-457200">
              <a:buAutoNum type="arabicPeriod"/>
            </a:pPr>
            <a:r>
              <a:rPr lang="zh-CN" altLang="en-US" sz="2400" b="1" dirty="0"/>
              <a:t>作出相近推断</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9" grpId="0" animBg="1"/>
      <p:bldP spid="24" grpId="0" animBg="1"/>
      <p:bldP spid="20" grpId="0" animBg="1"/>
      <p:bldP spid="30"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11761" y="968248"/>
            <a:ext cx="10836440" cy="3107690"/>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8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800">
                <a:solidFill>
                  <a:schemeClr val="bg1"/>
                </a:solidFill>
                <a:latin typeface="Times New Roman" panose="02020603050405020304" pitchFamily="18" charset="0"/>
                <a:cs typeface="Times New Roman" panose="02020603050405020304" pitchFamily="18" charset="0"/>
              </a:rPr>
              <a:t>Languages have been coming and going for thousands of years, but in recent times there has been less coming and a lot more going. When the world was still populated by hunter-gatherers</a:t>
            </a:r>
            <a:r>
              <a:rPr lang="en-US" sz="2800">
                <a:solidFill>
                  <a:schemeClr val="bg1"/>
                </a:solidFill>
                <a:latin typeface="Times New Roman" panose="02020603050405020304" pitchFamily="18" charset="0"/>
                <a:cs typeface="Times New Roman" panose="02020603050405020304" pitchFamily="18" charset="0"/>
              </a:rPr>
              <a:t>, </a:t>
            </a:r>
            <a:r>
              <a:rPr sz="2800">
                <a:solidFill>
                  <a:schemeClr val="bg1"/>
                </a:solidFill>
                <a:latin typeface="Times New Roman" panose="02020603050405020304" pitchFamily="18" charset="0"/>
                <a:cs typeface="Times New Roman" panose="02020603050405020304" pitchFamily="18" charset="0"/>
              </a:rPr>
              <a:t>small</a:t>
            </a:r>
            <a:r>
              <a:rPr lang="en-US" sz="2800">
                <a:solidFill>
                  <a:schemeClr val="bg1"/>
                </a:solidFill>
                <a:latin typeface="Times New Roman" panose="02020603050405020304" pitchFamily="18" charset="0"/>
                <a:cs typeface="Times New Roman" panose="02020603050405020304" pitchFamily="18" charset="0"/>
              </a:rPr>
              <a:t>, </a:t>
            </a:r>
            <a:r>
              <a:rPr sz="2800">
                <a:solidFill>
                  <a:schemeClr val="bg1"/>
                </a:solidFill>
                <a:latin typeface="Times New Roman" panose="02020603050405020304" pitchFamily="18" charset="0"/>
                <a:cs typeface="Times New Roman" panose="02020603050405020304" pitchFamily="18" charset="0"/>
              </a:rPr>
              <a:t>tightly knit (联系) groups developed their own patterns of speech independent of each other. Some language experts believe that 10,000 years ago, when the world had just five to ten million people, they spoke perhaps 12,000 languages between them.</a:t>
            </a:r>
            <a:endParaRPr sz="28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38505" y="4209415"/>
            <a:ext cx="10714990" cy="20542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600">
                <a:solidFill>
                  <a:schemeClr val="bg1"/>
                </a:solidFill>
                <a:latin typeface="Times New Roman" panose="02020603050405020304" pitchFamily="18" charset="0"/>
                <a:cs typeface="Times New Roman" panose="02020603050405020304" pitchFamily="18" charset="0"/>
                <a:sym typeface="+mn-ea"/>
              </a:rPr>
              <a:t>2</a:t>
            </a:r>
            <a:r>
              <a:rPr sz="2600">
                <a:solidFill>
                  <a:schemeClr val="bg1"/>
                </a:solidFill>
                <a:latin typeface="Times New Roman" panose="02020603050405020304" pitchFamily="18" charset="0"/>
                <a:cs typeface="Times New Roman" panose="02020603050405020304" pitchFamily="18" charset="0"/>
                <a:sym typeface="+mn-ea"/>
              </a:rPr>
              <a:t>. What can we infer about languages in hunter-gatherer times?</a:t>
            </a:r>
            <a:endParaRPr sz="2600">
              <a:solidFill>
                <a:schemeClr val="bg1"/>
              </a:solidFill>
              <a:latin typeface="Times New Roman" panose="02020603050405020304" pitchFamily="18" charset="0"/>
              <a:cs typeface="Times New Roman" panose="02020603050405020304" pitchFamily="18" charset="0"/>
            </a:endParaRPr>
          </a:p>
          <a:p>
            <a:pPr algn="l"/>
            <a:r>
              <a:rPr sz="2600">
                <a:solidFill>
                  <a:schemeClr val="bg1"/>
                </a:solidFill>
                <a:latin typeface="Times New Roman" panose="02020603050405020304" pitchFamily="18" charset="0"/>
                <a:cs typeface="Times New Roman" panose="02020603050405020304" pitchFamily="18" charset="0"/>
                <a:sym typeface="+mn-ea"/>
              </a:rPr>
              <a:t>  A. They developed very fast</a:t>
            </a:r>
            <a:r>
              <a:rPr lang="en-US" sz="2600">
                <a:solidFill>
                  <a:schemeClr val="bg1"/>
                </a:solidFill>
                <a:latin typeface="Times New Roman" panose="02020603050405020304" pitchFamily="18" charset="0"/>
                <a:cs typeface="Times New Roman" panose="02020603050405020304" pitchFamily="18" charset="0"/>
                <a:sym typeface="+mn-ea"/>
              </a:rPr>
              <a:t>.</a:t>
            </a:r>
            <a:endParaRPr sz="2600">
              <a:solidFill>
                <a:schemeClr val="bg1"/>
              </a:solidFill>
              <a:latin typeface="Times New Roman" panose="02020603050405020304" pitchFamily="18" charset="0"/>
              <a:cs typeface="Times New Roman" panose="02020603050405020304" pitchFamily="18" charset="0"/>
            </a:endParaRPr>
          </a:p>
          <a:p>
            <a:pPr algn="l"/>
            <a:r>
              <a:rPr sz="2600">
                <a:solidFill>
                  <a:schemeClr val="bg1"/>
                </a:solidFill>
                <a:latin typeface="Times New Roman" panose="02020603050405020304" pitchFamily="18" charset="0"/>
                <a:cs typeface="Times New Roman" panose="02020603050405020304" pitchFamily="18" charset="0"/>
                <a:sym typeface="+mn-ea"/>
              </a:rPr>
              <a:t>  B. They were large in number</a:t>
            </a:r>
            <a:r>
              <a:rPr lang="en-US" sz="2600">
                <a:solidFill>
                  <a:schemeClr val="bg1"/>
                </a:solidFill>
                <a:latin typeface="Times New Roman" panose="02020603050405020304" pitchFamily="18" charset="0"/>
                <a:cs typeface="Times New Roman" panose="02020603050405020304" pitchFamily="18" charset="0"/>
                <a:sym typeface="+mn-ea"/>
              </a:rPr>
              <a:t>.</a:t>
            </a:r>
            <a:endParaRPr sz="2600">
              <a:solidFill>
                <a:schemeClr val="bg1"/>
              </a:solidFill>
              <a:latin typeface="Times New Roman" panose="02020603050405020304" pitchFamily="18" charset="0"/>
              <a:cs typeface="Times New Roman" panose="02020603050405020304" pitchFamily="18" charset="0"/>
            </a:endParaRPr>
          </a:p>
          <a:p>
            <a:pPr algn="l"/>
            <a:r>
              <a:rPr sz="2600">
                <a:solidFill>
                  <a:schemeClr val="bg1"/>
                </a:solidFill>
                <a:latin typeface="Times New Roman" panose="02020603050405020304" pitchFamily="18" charset="0"/>
                <a:cs typeface="Times New Roman" panose="02020603050405020304" pitchFamily="18" charset="0"/>
                <a:sym typeface="+mn-ea"/>
              </a:rPr>
              <a:t>  C. They had similar patterns</a:t>
            </a:r>
            <a:r>
              <a:rPr lang="en-US" sz="2600">
                <a:solidFill>
                  <a:schemeClr val="bg1"/>
                </a:solidFill>
                <a:latin typeface="Times New Roman" panose="02020603050405020304" pitchFamily="18" charset="0"/>
                <a:cs typeface="Times New Roman" panose="02020603050405020304" pitchFamily="18" charset="0"/>
                <a:sym typeface="+mn-ea"/>
              </a:rPr>
              <a:t>.</a:t>
            </a:r>
            <a:endParaRPr sz="2600">
              <a:solidFill>
                <a:schemeClr val="bg1"/>
              </a:solidFill>
              <a:latin typeface="Times New Roman" panose="02020603050405020304" pitchFamily="18" charset="0"/>
              <a:cs typeface="Times New Roman" panose="02020603050405020304" pitchFamily="18" charset="0"/>
            </a:endParaRPr>
          </a:p>
          <a:p>
            <a:pPr algn="l"/>
            <a:r>
              <a:rPr sz="2600">
                <a:solidFill>
                  <a:schemeClr val="bg1"/>
                </a:solidFill>
                <a:latin typeface="Times New Roman" panose="02020603050405020304" pitchFamily="18" charset="0"/>
                <a:cs typeface="Times New Roman" panose="02020603050405020304" pitchFamily="18" charset="0"/>
                <a:sym typeface="+mn-ea"/>
              </a:rPr>
              <a:t>  D. They were closely connected</a:t>
            </a:r>
            <a:r>
              <a:rPr lang="en-US" sz="2600">
                <a:solidFill>
                  <a:schemeClr val="bg1"/>
                </a:solidFill>
                <a:latin typeface="Times New Roman" panose="02020603050405020304" pitchFamily="18" charset="0"/>
                <a:cs typeface="Times New Roman" panose="02020603050405020304" pitchFamily="18" charset="0"/>
                <a:sym typeface="+mn-ea"/>
              </a:rPr>
              <a:t>.</a:t>
            </a:r>
            <a:endParaRPr lang="en-US" sz="2600" dirty="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4430395" y="4279900"/>
            <a:ext cx="465709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871314" y="501742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6"/>
          <p:cNvSpPr/>
          <p:nvPr/>
        </p:nvSpPr>
        <p:spPr>
          <a:xfrm>
            <a:off x="4822190" y="1887855"/>
            <a:ext cx="253492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2" name="直接箭头连接符 21"/>
          <p:cNvCxnSpPr>
            <a:stCxn id="21" idx="0"/>
            <a:endCxn id="12" idx="2"/>
          </p:cNvCxnSpPr>
          <p:nvPr/>
        </p:nvCxnSpPr>
        <p:spPr>
          <a:xfrm flipH="1" flipV="1">
            <a:off x="6089650" y="2289810"/>
            <a:ext cx="669290" cy="199009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7420610" y="2296795"/>
            <a:ext cx="3903345" cy="45148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6758940" y="3155950"/>
            <a:ext cx="3903345" cy="45148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200417"/>
    </mc:Choice>
    <mc:Fallback>
      <p:transition spd="slow" advTm="2004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par>
                                <p:cTn id="17" presetID="1"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20" grpId="0" bldLvl="0" animBg="1"/>
      <p:bldP spid="12" grpId="0" bldLvl="0" animBg="1"/>
      <p:bldP spid="15" grpId="0" bldLvl="0" animBg="1"/>
      <p:bldP spid="13"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11761" y="968248"/>
            <a:ext cx="10836440" cy="332295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8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2600">
                <a:solidFill>
                  <a:schemeClr val="bg1"/>
                </a:solidFill>
                <a:latin typeface="Times New Roman" panose="02020603050405020304" pitchFamily="18" charset="0"/>
                <a:cs typeface="Times New Roman" panose="02020603050405020304" pitchFamily="18" charset="0"/>
              </a:rPr>
              <a:t>A build-it-yourself solar still (蒸馏器) is one of the best ways to obtain drinking water in areas where the liquid is not readily available. Developed by two doctors in the U.S. Department of Agriculture, it’s an excellent water collector. Unfortunately, you must carry the necessary equipment with you, since it’s all but impossible to find natural substitutes. The only components required, though, are a 5’×5’ sheet of clear or slightly milky plastic, six feet of plastic tube, and a container—perhaps just a drinking cup—to catch the water. These pieces can be folded into a neat little pack and fastened on your belt.</a:t>
            </a:r>
            <a:endParaRPr sz="26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38505" y="4462780"/>
            <a:ext cx="10714990" cy="15532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600">
                <a:solidFill>
                  <a:schemeClr val="bg1"/>
                </a:solidFill>
                <a:latin typeface="Times New Roman" panose="02020603050405020304" pitchFamily="18" charset="0"/>
                <a:cs typeface="Times New Roman" panose="02020603050405020304" pitchFamily="18" charset="0"/>
                <a:sym typeface="+mn-ea"/>
              </a:rPr>
              <a:t>3. What do we know about the solar still equipment from the first paragraph?</a:t>
            </a:r>
            <a:endParaRPr sz="2600">
              <a:solidFill>
                <a:schemeClr val="bg1"/>
              </a:solidFill>
              <a:latin typeface="Times New Roman" panose="02020603050405020304" pitchFamily="18" charset="0"/>
              <a:cs typeface="Times New Roman" panose="02020603050405020304" pitchFamily="18" charset="0"/>
              <a:sym typeface="+mn-ea"/>
            </a:endParaRPr>
          </a:p>
          <a:p>
            <a:pPr algn="l"/>
            <a:r>
              <a:rPr sz="2600">
                <a:solidFill>
                  <a:schemeClr val="bg1"/>
                </a:solidFill>
                <a:latin typeface="Times New Roman" panose="02020603050405020304" pitchFamily="18" charset="0"/>
                <a:cs typeface="Times New Roman" panose="02020603050405020304" pitchFamily="18" charset="0"/>
                <a:sym typeface="+mn-ea"/>
              </a:rPr>
              <a:t>A. It’s delicate. 							B. It’s expensive.</a:t>
            </a:r>
            <a:endParaRPr sz="2600">
              <a:solidFill>
                <a:schemeClr val="bg1"/>
              </a:solidFill>
              <a:latin typeface="Times New Roman" panose="02020603050405020304" pitchFamily="18" charset="0"/>
              <a:cs typeface="Times New Roman" panose="02020603050405020304" pitchFamily="18" charset="0"/>
              <a:sym typeface="+mn-ea"/>
            </a:endParaRPr>
          </a:p>
          <a:p>
            <a:pPr algn="l"/>
            <a:r>
              <a:rPr sz="2600">
                <a:solidFill>
                  <a:schemeClr val="bg1"/>
                </a:solidFill>
                <a:latin typeface="Times New Roman" panose="02020603050405020304" pitchFamily="18" charset="0"/>
                <a:cs typeface="Times New Roman" panose="02020603050405020304" pitchFamily="18" charset="0"/>
                <a:sym typeface="+mn-ea"/>
              </a:rPr>
              <a:t>C. It’s complex. 							D. It’s portable.</a:t>
            </a:r>
            <a:endParaRPr sz="260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4892040" y="4624705"/>
            <a:ext cx="286893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5724619" y="541429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6"/>
          <p:cNvSpPr/>
          <p:nvPr/>
        </p:nvSpPr>
        <p:spPr>
          <a:xfrm>
            <a:off x="3722370" y="967740"/>
            <a:ext cx="2643505" cy="48704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2" name="直接箭头连接符 21"/>
          <p:cNvCxnSpPr>
            <a:stCxn id="21" idx="0"/>
            <a:endCxn id="12" idx="2"/>
          </p:cNvCxnSpPr>
          <p:nvPr/>
        </p:nvCxnSpPr>
        <p:spPr>
          <a:xfrm flipH="1" flipV="1">
            <a:off x="5044440" y="1454785"/>
            <a:ext cx="1282065" cy="316992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5367020" y="2257425"/>
            <a:ext cx="5386070" cy="45148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 name="直接箭头连接符 1"/>
          <p:cNvCxnSpPr/>
          <p:nvPr/>
        </p:nvCxnSpPr>
        <p:spPr>
          <a:xfrm flipV="1">
            <a:off x="7298690" y="2708910"/>
            <a:ext cx="761365" cy="284162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6688455" y="5414010"/>
            <a:ext cx="130302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200417"/>
    </mc:Choice>
    <mc:Fallback>
      <p:transition spd="slow" advTm="2004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20" grpId="0" bldLvl="0" animBg="1"/>
      <p:bldP spid="12" grpId="0" bldLvl="0" animBg="1"/>
      <p:bldP spid="15" grpId="0" bldLvl="0" animBg="1"/>
      <p:bldP spid="19"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11761" y="968248"/>
            <a:ext cx="10836440" cy="255333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32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sz="3200">
                <a:solidFill>
                  <a:schemeClr val="bg1"/>
                </a:solidFill>
                <a:latin typeface="Times New Roman" panose="02020603050405020304" pitchFamily="18" charset="0"/>
                <a:cs typeface="Times New Roman" panose="02020603050405020304" pitchFamily="18" charset="0"/>
              </a:rPr>
              <a:t>Bertocchini agrees and hopes her team’s findings might one day help employ the enzyme (酶) to break down plastics in landfills. But she expects using the chemical in some kind of industrial process—not simply “millions of worms thrown on top of the plastic.”</a:t>
            </a:r>
            <a:endParaRPr sz="32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11835" y="3663950"/>
            <a:ext cx="10714990" cy="26409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800">
                <a:solidFill>
                  <a:schemeClr val="bg1"/>
                </a:solidFill>
                <a:latin typeface="Times New Roman" panose="02020603050405020304" pitchFamily="18" charset="0"/>
                <a:cs typeface="Times New Roman" panose="02020603050405020304" pitchFamily="18" charset="0"/>
                <a:sym typeface="+mn-ea"/>
              </a:rPr>
              <a:t>4. It can be inferred from the last paragraph that the chemical </a:t>
            </a:r>
            <a:endParaRPr sz="2800">
              <a:solidFill>
                <a:schemeClr val="bg1"/>
              </a:solidFill>
              <a:latin typeface="Times New Roman" panose="02020603050405020304" pitchFamily="18" charset="0"/>
              <a:cs typeface="Times New Roman" panose="02020603050405020304" pitchFamily="18" charset="0"/>
              <a:sym typeface="+mn-ea"/>
            </a:endParaRPr>
          </a:p>
          <a:p>
            <a:pPr algn="l"/>
            <a:r>
              <a:rPr sz="2800">
                <a:solidFill>
                  <a:schemeClr val="bg1"/>
                </a:solidFill>
                <a:latin typeface="Times New Roman" panose="02020603050405020304" pitchFamily="18" charset="0"/>
                <a:cs typeface="Times New Roman" panose="02020603050405020304" pitchFamily="18" charset="0"/>
                <a:sym typeface="+mn-ea"/>
              </a:rPr>
              <a:t>    might </a:t>
            </a:r>
            <a:r>
              <a:rPr sz="2800" u="sng">
                <a:solidFill>
                  <a:schemeClr val="bg1"/>
                </a:solidFill>
                <a:latin typeface="Times New Roman" panose="02020603050405020304" pitchFamily="18" charset="0"/>
                <a:cs typeface="Times New Roman" panose="02020603050405020304" pitchFamily="18" charset="0"/>
                <a:sym typeface="+mn-ea"/>
              </a:rPr>
              <a:t>          </a:t>
            </a:r>
            <a:r>
              <a:rPr sz="2800">
                <a:solidFill>
                  <a:schemeClr val="bg1"/>
                </a:solidFill>
                <a:latin typeface="Times New Roman" panose="02020603050405020304" pitchFamily="18" charset="0"/>
                <a:cs typeface="Times New Roman" panose="02020603050405020304" pitchFamily="18" charset="0"/>
                <a:sym typeface="+mn-ea"/>
              </a:rPr>
              <a:t>.</a:t>
            </a:r>
            <a:endParaRPr sz="2800">
              <a:solidFill>
                <a:schemeClr val="bg1"/>
              </a:solidFill>
              <a:latin typeface="Times New Roman" panose="02020603050405020304" pitchFamily="18" charset="0"/>
              <a:cs typeface="Times New Roman" panose="02020603050405020304" pitchFamily="18" charset="0"/>
              <a:sym typeface="+mn-ea"/>
            </a:endParaRPr>
          </a:p>
          <a:p>
            <a:pPr algn="l"/>
            <a:r>
              <a:rPr sz="2800">
                <a:solidFill>
                  <a:schemeClr val="bg1"/>
                </a:solidFill>
                <a:latin typeface="Times New Roman" panose="02020603050405020304" pitchFamily="18" charset="0"/>
                <a:cs typeface="Times New Roman" panose="02020603050405020304" pitchFamily="18" charset="0"/>
                <a:sym typeface="+mn-ea"/>
              </a:rPr>
              <a:t>  A. help to raise worms					</a:t>
            </a:r>
            <a:endParaRPr sz="2800">
              <a:solidFill>
                <a:schemeClr val="bg1"/>
              </a:solidFill>
              <a:latin typeface="Times New Roman" panose="02020603050405020304" pitchFamily="18" charset="0"/>
              <a:cs typeface="Times New Roman" panose="02020603050405020304" pitchFamily="18" charset="0"/>
              <a:sym typeface="+mn-ea"/>
            </a:endParaRPr>
          </a:p>
          <a:p>
            <a:pPr algn="l"/>
            <a:r>
              <a:rPr sz="2800">
                <a:solidFill>
                  <a:schemeClr val="bg1"/>
                </a:solidFill>
                <a:latin typeface="Times New Roman" panose="02020603050405020304" pitchFamily="18" charset="0"/>
                <a:cs typeface="Times New Roman" panose="02020603050405020304" pitchFamily="18" charset="0"/>
                <a:sym typeface="+mn-ea"/>
              </a:rPr>
              <a:t>  B. help make plastic bags  </a:t>
            </a:r>
            <a:endParaRPr sz="2800">
              <a:solidFill>
                <a:schemeClr val="bg1"/>
              </a:solidFill>
              <a:latin typeface="Times New Roman" panose="02020603050405020304" pitchFamily="18" charset="0"/>
              <a:cs typeface="Times New Roman" panose="02020603050405020304" pitchFamily="18" charset="0"/>
              <a:sym typeface="+mn-ea"/>
            </a:endParaRPr>
          </a:p>
          <a:p>
            <a:pPr algn="l"/>
            <a:r>
              <a:rPr sz="2800">
                <a:solidFill>
                  <a:schemeClr val="bg1"/>
                </a:solidFill>
                <a:latin typeface="Times New Roman" panose="02020603050405020304" pitchFamily="18" charset="0"/>
                <a:cs typeface="Times New Roman" panose="02020603050405020304" pitchFamily="18" charset="0"/>
                <a:sym typeface="+mn-ea"/>
              </a:rPr>
              <a:t>  C. be used to clean the oceans.				</a:t>
            </a:r>
            <a:endParaRPr sz="2800">
              <a:solidFill>
                <a:schemeClr val="bg1"/>
              </a:solidFill>
              <a:latin typeface="Times New Roman" panose="02020603050405020304" pitchFamily="18" charset="0"/>
              <a:cs typeface="Times New Roman" panose="02020603050405020304" pitchFamily="18" charset="0"/>
              <a:sym typeface="+mn-ea"/>
            </a:endParaRPr>
          </a:p>
          <a:p>
            <a:pPr algn="l"/>
            <a:r>
              <a:rPr sz="2800">
                <a:solidFill>
                  <a:schemeClr val="bg1"/>
                </a:solidFill>
                <a:latin typeface="Times New Roman" panose="02020603050405020304" pitchFamily="18" charset="0"/>
                <a:cs typeface="Times New Roman" panose="02020603050405020304" pitchFamily="18" charset="0"/>
                <a:sym typeface="+mn-ea"/>
              </a:rPr>
              <a:t>  D. be produced in factories in future</a:t>
            </a:r>
            <a:endParaRPr sz="280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7658100" y="3731260"/>
            <a:ext cx="199453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870044" y="579720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6"/>
          <p:cNvSpPr/>
          <p:nvPr/>
        </p:nvSpPr>
        <p:spPr>
          <a:xfrm>
            <a:off x="5942330" y="2001520"/>
            <a:ext cx="2132965" cy="48704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2" name="直接箭头连接符 21"/>
          <p:cNvCxnSpPr>
            <a:stCxn id="21" idx="0"/>
            <a:endCxn id="12" idx="2"/>
          </p:cNvCxnSpPr>
          <p:nvPr/>
        </p:nvCxnSpPr>
        <p:spPr>
          <a:xfrm flipH="1" flipV="1">
            <a:off x="7009130" y="2488565"/>
            <a:ext cx="1646555" cy="124269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711835" y="2488565"/>
            <a:ext cx="3067050" cy="45148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 name="直接箭头连接符 1"/>
          <p:cNvCxnSpPr>
            <a:stCxn id="19" idx="0"/>
            <a:endCxn id="15" idx="2"/>
          </p:cNvCxnSpPr>
          <p:nvPr/>
        </p:nvCxnSpPr>
        <p:spPr>
          <a:xfrm flipH="1" flipV="1">
            <a:off x="2245360" y="2940050"/>
            <a:ext cx="1787525" cy="292417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3180715" y="5864225"/>
            <a:ext cx="170434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200417"/>
    </mc:Choice>
    <mc:Fallback>
      <p:transition spd="slow" advTm="2004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20" grpId="0" bldLvl="0" animBg="1"/>
      <p:bldP spid="12" grpId="0" bldLvl="0" animBg="1"/>
      <p:bldP spid="15" grpId="0" bldLvl="0" animBg="1"/>
      <p:bldP spid="19" grpId="0" bldLvl="0" animBg="1"/>
    </p:bldLst>
  </p:timing>
</p:sld>
</file>

<file path=ppt/tags/tag1.xml><?xml version="1.0" encoding="utf-8"?>
<p:tagLst xmlns:p="http://schemas.openxmlformats.org/presentationml/2006/main">
  <p:tag name="TIMING" val="|12|34.7"/>
</p:tagLst>
</file>

<file path=ppt/tags/tag10.xml><?xml version="1.0" encoding="utf-8"?>
<p:tagLst xmlns:p="http://schemas.openxmlformats.org/presentationml/2006/main">
  <p:tag name="TIMING" val="|12|34.7"/>
</p:tagLst>
</file>

<file path=ppt/tags/tag11.xml><?xml version="1.0" encoding="utf-8"?>
<p:tagLst xmlns:p="http://schemas.openxmlformats.org/presentationml/2006/main">
  <p:tag name="TIMING" val="|133.7|2.2|1.2|5.7|26.7|2.9|17|4.2|2.2|10.7|17.4|13.9|4.8|2.4"/>
</p:tagLst>
</file>

<file path=ppt/tags/tag12.xml><?xml version="1.0" encoding="utf-8"?>
<p:tagLst xmlns:p="http://schemas.openxmlformats.org/presentationml/2006/main">
  <p:tag name="TIMING" val="|133.7|2.2|1.2|5.7|26.7|2.9|17|4.2|2.2|10.7|17.4|13.9|4.8|2.4"/>
</p:tagLst>
</file>

<file path=ppt/tags/tag13.xml><?xml version="1.0" encoding="utf-8"?>
<p:tagLst xmlns:p="http://schemas.openxmlformats.org/presentationml/2006/main">
  <p:tag name="TIMING" val="|18.1|30.6|10.2|31.8|9.8|4.3"/>
</p:tagLst>
</file>

<file path=ppt/tags/tag14.xml><?xml version="1.0" encoding="utf-8"?>
<p:tagLst xmlns:p="http://schemas.openxmlformats.org/presentationml/2006/main">
  <p:tag name="TIMING" val="|18.1|30.6|10.2|31.8|9.8|4.3"/>
</p:tagLst>
</file>

<file path=ppt/tags/tag15.xml><?xml version="1.0" encoding="utf-8"?>
<p:tagLst xmlns:p="http://schemas.openxmlformats.org/presentationml/2006/main">
  <p:tag name="TIMING" val="|12.4|20.1|18.1|7.5|4.6|1|1.5"/>
</p:tagLst>
</file>

<file path=ppt/tags/tag2.xml><?xml version="1.0" encoding="utf-8"?>
<p:tagLst xmlns:p="http://schemas.openxmlformats.org/presentationml/2006/main">
  <p:tag name="TIMING" val="|12|34.7"/>
</p:tagLst>
</file>

<file path=ppt/tags/tag3.xml><?xml version="1.0" encoding="utf-8"?>
<p:tagLst xmlns:p="http://schemas.openxmlformats.org/presentationml/2006/main">
  <p:tag name="TIMING" val="|32|7.1|12.3|4.1|9.7|3.1|2.7"/>
</p:tagLst>
</file>

<file path=ppt/tags/tag4.xml><?xml version="1.0" encoding="utf-8"?>
<p:tagLst xmlns:p="http://schemas.openxmlformats.org/presentationml/2006/main">
  <p:tag name="TIMING" val="|145.6|8|2.8|3.2|4.5|2.2|15.1"/>
</p:tagLst>
</file>

<file path=ppt/tags/tag5.xml><?xml version="1.0" encoding="utf-8"?>
<p:tagLst xmlns:p="http://schemas.openxmlformats.org/presentationml/2006/main">
  <p:tag name="TIMING" val="|145.6|8|2.8|3.2|4.5|2.2|15.1"/>
</p:tagLst>
</file>

<file path=ppt/tags/tag6.xml><?xml version="1.0" encoding="utf-8"?>
<p:tagLst xmlns:p="http://schemas.openxmlformats.org/presentationml/2006/main">
  <p:tag name="TIMING" val="|145.6|8|2.8|3.2|4.5|2.2|15.1"/>
</p:tagLst>
</file>

<file path=ppt/tags/tag7.xml><?xml version="1.0" encoding="utf-8"?>
<p:tagLst xmlns:p="http://schemas.openxmlformats.org/presentationml/2006/main">
  <p:tag name="TIMING" val="|145.6|8|2.8|3.2|4.5|2.2|15.1"/>
</p:tagLst>
</file>

<file path=ppt/tags/tag8.xml><?xml version="1.0" encoding="utf-8"?>
<p:tagLst xmlns:p="http://schemas.openxmlformats.org/presentationml/2006/main">
  <p:tag name="TIMING" val="|145.6|8|2.8|3.2|4.5|2.2|15.1"/>
</p:tagLst>
</file>

<file path=ppt/tags/tag9.xml><?xml version="1.0" encoding="utf-8"?>
<p:tagLst xmlns:p="http://schemas.openxmlformats.org/presentationml/2006/main">
  <p:tag name="TIMING" val="|12|34.7"/>
</p:tagLst>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肥皂">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花园 Savon 设计</Template>
  <TotalTime>0</TotalTime>
  <Words>11078</Words>
  <Application>WPS 演示</Application>
  <PresentationFormat>宽屏</PresentationFormat>
  <Paragraphs>255</Paragraphs>
  <Slides>18</Slides>
  <Notes>4</Notes>
  <HiddenSlides>0</HiddenSlides>
  <MMClips>19</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18</vt:i4>
      </vt:variant>
    </vt:vector>
  </HeadingPairs>
  <TitlesOfParts>
    <vt:vector size="35" baseType="lpstr">
      <vt:lpstr>Arial</vt:lpstr>
      <vt:lpstr>宋体</vt:lpstr>
      <vt:lpstr>Wingdings</vt:lpstr>
      <vt:lpstr>Microsoft YaHei UI</vt:lpstr>
      <vt:lpstr>华文新魏</vt:lpstr>
      <vt:lpstr>Times New Roman</vt:lpstr>
      <vt:lpstr>楷体</vt:lpstr>
      <vt:lpstr>Cambria Math</vt:lpstr>
      <vt:lpstr>Lingoes Unicode</vt:lpstr>
      <vt:lpstr>Gulim</vt:lpstr>
      <vt:lpstr>Century Gothic</vt:lpstr>
      <vt:lpstr>微软雅黑</vt:lpstr>
      <vt:lpstr>Arial Unicode MS</vt:lpstr>
      <vt:lpstr>HelveticaNeue</vt:lpstr>
      <vt:lpstr>NumberOnly</vt:lpstr>
      <vt:lpstr>Malgun Gothic</vt:lpstr>
      <vt:lpstr>肥皂</vt:lpstr>
      <vt:lpstr>PowerPoint 演示文稿</vt:lpstr>
      <vt:lpstr>高考英语阅读理解 专项突破1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南山有谷堆</cp:lastModifiedBy>
  <cp:revision>59</cp:revision>
  <dcterms:created xsi:type="dcterms:W3CDTF">2020-02-06T10:57:00Z</dcterms:created>
  <dcterms:modified xsi:type="dcterms:W3CDTF">2020-12-25T08:17:42Z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KSOProductBuildVer">
    <vt:lpwstr>2052-11.8.2.8506</vt:lpwstr>
  </property>
</Properties>
</file>