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381" r:id="rId3"/>
    <p:sldId id="256" r:id="rId4"/>
    <p:sldId id="325" r:id="rId5"/>
    <p:sldId id="332" r:id="rId6"/>
    <p:sldId id="337" r:id="rId7"/>
    <p:sldId id="341" r:id="rId8"/>
    <p:sldId id="342" r:id="rId9"/>
    <p:sldId id="343" r:id="rId10"/>
    <p:sldId id="344" r:id="rId11"/>
    <p:sldId id="349" r:id="rId12"/>
    <p:sldId id="348" r:id="rId13"/>
    <p:sldId id="347" r:id="rId14"/>
    <p:sldId id="355" r:id="rId15"/>
    <p:sldId id="310" r:id="rId16"/>
    <p:sldId id="359" r:id="rId17"/>
    <p:sldId id="357" r:id="rId18"/>
    <p:sldId id="362" r:id="rId19"/>
    <p:sldId id="360" r:id="rId20"/>
    <p:sldId id="352" r:id="rId21"/>
    <p:sldId id="366" r:id="rId22"/>
    <p:sldId id="368" r:id="rId23"/>
    <p:sldId id="369" r:id="rId24"/>
    <p:sldId id="365" r:id="rId25"/>
    <p:sldId id="374" r:id="rId26"/>
    <p:sldId id="371" r:id="rId27"/>
    <p:sldId id="376" r:id="rId28"/>
    <p:sldId id="367" r:id="rId29"/>
    <p:sldId id="373" r:id="rId30"/>
    <p:sldId id="377" r:id="rId31"/>
    <p:sldId id="280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9EC9A-BA6B-41A9-AE85-22A7951B7D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A5BF4-1153-48F8-A032-A429A33C27E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8300-A2AD-4925-B08A-EF6935CC15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A679-5653-43AB-B08A-A7C9CA454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8300-A2AD-4925-B08A-EF6935CC15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A679-5653-43AB-B08A-A7C9CA454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8300-A2AD-4925-B08A-EF6935CC15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A679-5653-43AB-B08A-A7C9CA454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8300-A2AD-4925-B08A-EF6935CC15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A679-5653-43AB-B08A-A7C9CA454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8300-A2AD-4925-B08A-EF6935CC15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A679-5653-43AB-B08A-A7C9CA454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8300-A2AD-4925-B08A-EF6935CC15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A679-5653-43AB-B08A-A7C9CA454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8300-A2AD-4925-B08A-EF6935CC15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A679-5653-43AB-B08A-A7C9CA454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8300-A2AD-4925-B08A-EF6935CC15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A679-5653-43AB-B08A-A7C9CA454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8300-A2AD-4925-B08A-EF6935CC15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A679-5653-43AB-B08A-A7C9CA454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8300-A2AD-4925-B08A-EF6935CC15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A679-5653-43AB-B08A-A7C9CA454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8300-A2AD-4925-B08A-EF6935CC15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A679-5653-43AB-B08A-A7C9CA454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78300-A2AD-4925-B08A-EF6935CC15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FA679-5653-43AB-B08A-A7C9CA454EC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79513" y="1401417"/>
          <a:ext cx="12002135" cy="4853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4805"/>
                <a:gridCol w="5807075"/>
              </a:tblGrid>
              <a:tr h="860588"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               </a:t>
                      </a:r>
                      <a:r>
                        <a:rPr lang="en-US" altLang="zh-CN" sz="3200" dirty="0"/>
                        <a:t>Textual clues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Continuation echoes</a:t>
                      </a:r>
                      <a:endParaRPr lang="zh-CN" altLang="en-US" sz="3200" dirty="0"/>
                    </a:p>
                  </a:txBody>
                  <a:tcPr/>
                </a:tc>
              </a:tr>
              <a:tr h="3612021">
                <a:tc>
                  <a:txBody>
                    <a:bodyPr/>
                    <a:lstStyle/>
                    <a:p>
                      <a:r>
                        <a:rPr lang="en-US" altLang="zh-CN" sz="3200" kern="100" dirty="0">
                          <a:solidFill>
                            <a:srgbClr val="0000FF"/>
                          </a:solidFill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Several greeting-card companies were telling us how people could make money by selling their cards and stationery. </a:t>
                      </a:r>
                      <a:r>
                        <a:rPr lang="en-US" altLang="zh-CN" sz="32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Normally, I would have passed right over the ads, but this time my situation was so difficult that </a:t>
                      </a:r>
                      <a:r>
                        <a:rPr lang="en-US" altLang="zh-CN" sz="3200" kern="100" dirty="0">
                          <a:solidFill>
                            <a:srgbClr val="7030A0"/>
                          </a:solidFill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I felt I had nothing to lose.</a:t>
                      </a:r>
                      <a:endParaRPr lang="zh-CN" alt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 </a:t>
                      </a:r>
                      <a:r>
                        <a:rPr lang="en-US" altLang="zh-CN" sz="2800" b="1" dirty="0"/>
                        <a:t>2. </a:t>
                      </a:r>
                      <a:r>
                        <a:rPr lang="en-US" altLang="zh-CN" sz="3200" b="0" dirty="0">
                          <a:solidFill>
                            <a:srgbClr val="FF0000"/>
                          </a:solidFill>
                        </a:rPr>
                        <a:t>I did make money by selling its high-quality cards.  Thanks to the ads on the back of the magazine, I found a great way to make my pocket money.  </a:t>
                      </a:r>
                      <a:endParaRPr lang="en-US" altLang="zh-CN" sz="3200" b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altLang="zh-CN" sz="3200" b="0" dirty="0">
                          <a:solidFill>
                            <a:srgbClr val="7030A0"/>
                          </a:solidFill>
                        </a:rPr>
                        <a:t>3.  I lost nothing. Instead, I got something like confidence and being outgoing. </a:t>
                      </a:r>
                      <a:endParaRPr lang="zh-CN" alt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495259" y="600542"/>
            <a:ext cx="5271053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  Read for hidden clues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79513" y="1371600"/>
          <a:ext cx="11954510" cy="4939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3539"/>
                <a:gridCol w="6000750"/>
              </a:tblGrid>
              <a:tr h="946647"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               </a:t>
                      </a:r>
                      <a:r>
                        <a:rPr lang="en-US" altLang="zh-CN" sz="3200" dirty="0"/>
                        <a:t>Textual clues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Continuation echoes</a:t>
                      </a:r>
                      <a:endParaRPr lang="zh-CN" altLang="en-US" sz="3200" dirty="0"/>
                    </a:p>
                  </a:txBody>
                  <a:tcPr/>
                </a:tc>
              </a:tr>
              <a:tr h="3973223">
                <a:tc>
                  <a:txBody>
                    <a:bodyPr/>
                    <a:lstStyle/>
                    <a:p>
                      <a:pPr indent="266700" algn="just"/>
                      <a:r>
                        <a:rPr lang="en-US" altLang="zh-CN" sz="32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With my parents' help, I contacted the company, although they preferred adults or older kids to advertise their products. After my sincere request, they agreed to give me, a nine-year-old boy, a chance.</a:t>
                      </a:r>
                      <a:endParaRPr lang="en-US" altLang="zh-CN" sz="3200" kern="100" dirty="0">
                        <a:latin typeface="等线" panose="02010600030101010101" pitchFamily="2" charset="-122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 </a:t>
                      </a:r>
                      <a:r>
                        <a:rPr lang="en-US" altLang="zh-CN" sz="2800" b="1" dirty="0"/>
                        <a:t>4</a:t>
                      </a:r>
                      <a:r>
                        <a:rPr lang="en-US" altLang="zh-CN" sz="2800" dirty="0">
                          <a:solidFill>
                            <a:srgbClr val="0000FF"/>
                          </a:solidFill>
                        </a:rPr>
                        <a:t>.  </a:t>
                      </a:r>
                      <a:r>
                        <a:rPr lang="en-US" altLang="zh-CN" sz="3200" dirty="0">
                          <a:solidFill>
                            <a:srgbClr val="0000FF"/>
                          </a:solidFill>
                        </a:rPr>
                        <a:t>That week, I sold more products of the company than any other salesman who were more experienced than me.  </a:t>
                      </a:r>
                      <a:r>
                        <a:rPr lang="en-US" altLang="zh-CN" sz="3200" dirty="0">
                          <a:solidFill>
                            <a:srgbClr val="FF0000"/>
                          </a:solidFill>
                        </a:rPr>
                        <a:t>Giving me a chance meant to give themselves another opportunity to advertise their products. </a:t>
                      </a:r>
                      <a:endParaRPr lang="zh-CN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495259" y="630359"/>
            <a:ext cx="5271053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  Read for hidden clues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79514" y="954154"/>
          <a:ext cx="12026348" cy="5065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3625"/>
                <a:gridCol w="7152723"/>
              </a:tblGrid>
              <a:tr h="940070"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               </a:t>
                      </a:r>
                      <a:r>
                        <a:rPr lang="en-US" altLang="zh-CN" sz="3200" dirty="0"/>
                        <a:t>Textual clues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Continuation echoes</a:t>
                      </a:r>
                      <a:endParaRPr lang="zh-CN" altLang="en-US" sz="3200" dirty="0"/>
                    </a:p>
                  </a:txBody>
                  <a:tcPr/>
                </a:tc>
              </a:tr>
              <a:tr h="4124960">
                <a:tc>
                  <a:txBody>
                    <a:bodyPr/>
                    <a:lstStyle/>
                    <a:p>
                      <a:r>
                        <a:rPr lang="en-US" altLang="zh-CN" sz="28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 Although my parents supported my try to make money by myself, they had little confidence in my success: after all, instead of an outgoing kid, I was somewhat shy. However, I was determined to have a try to challenge myself.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 </a:t>
                      </a:r>
                      <a:r>
                        <a:rPr lang="en-US" altLang="zh-CN" sz="2800" b="1" dirty="0"/>
                        <a:t>5</a:t>
                      </a:r>
                      <a:r>
                        <a:rPr lang="en-US" altLang="zh-CN" sz="2800" dirty="0">
                          <a:solidFill>
                            <a:srgbClr val="0000FF"/>
                          </a:solidFill>
                        </a:rPr>
                        <a:t>.  Seeing my rich profit from card sales, my parents just couldn’t believe their eyes.  They took pride in my unexpected success as well as growth, grinning from ear to ear.</a:t>
                      </a:r>
                      <a:endParaRPr lang="en-US" altLang="zh-CN" sz="2800" dirty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altLang="zh-CN" sz="2800" dirty="0">
                          <a:solidFill>
                            <a:srgbClr val="FF0000"/>
                          </a:solidFill>
                        </a:rPr>
                        <a:t>6.  Though being shy, I didn’t let it stop me from advance towards my goal.  The experience of selling card boxes that year made a big difference to my life--- it taught me how to face my</a:t>
                      </a:r>
                      <a:r>
                        <a:rPr lang="zh-CN" altLang="en-US" sz="2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sz="2800" dirty="0">
                          <a:solidFill>
                            <a:srgbClr val="FF0000"/>
                          </a:solidFill>
                        </a:rPr>
                        <a:t>challenge bravely. </a:t>
                      </a:r>
                      <a:endParaRPr lang="zh-CN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495259" y="34011"/>
            <a:ext cx="5271053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  Read for hidden clues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484755" y="165100"/>
            <a:ext cx="746125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Analysis of the story --- </a:t>
            </a:r>
            <a:r>
              <a:rPr lang="en-US" altLang="zh-CN" sz="2800" dirty="0" err="1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charater</a:t>
            </a:r>
            <a:r>
              <a:rPr lang="en-US" altLang="zh-CN" sz="2800" dirty="0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  and plot</a:t>
            </a:r>
            <a:endParaRPr lang="zh-CN" altLang="en-US" sz="2800" dirty="0">
              <a:solidFill>
                <a:srgbClr val="FF00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8745" y="1473200"/>
            <a:ext cx="12007215" cy="50158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266700" algn="just"/>
            <a:r>
              <a:rPr lang="en-US" altLang="zh-CN" sz="3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Key role</a:t>
            </a:r>
            <a:r>
              <a:rPr lang="zh-CN" altLang="en-US" sz="3200" kern="10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   </a:t>
            </a:r>
            <a:r>
              <a:rPr lang="en-US" altLang="zh-CN" sz="3200" kern="10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I, 9 years old, shy, but  try to challenge myself</a:t>
            </a:r>
            <a:endParaRPr lang="en-US" altLang="zh-CN" sz="3200" kern="100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3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Minor role</a:t>
            </a:r>
            <a:r>
              <a:rPr lang="zh-CN" altLang="en-US" sz="3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altLang="zh-CN" sz="3200" kern="1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my parents ,</a:t>
            </a:r>
            <a:r>
              <a:rPr lang="zh-CN" altLang="en-US" sz="3200" kern="1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kern="1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support</a:t>
            </a:r>
            <a:r>
              <a:rPr lang="zh-CN" altLang="en-US" sz="3200" kern="1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kern="1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me</a:t>
            </a:r>
            <a:r>
              <a:rPr lang="zh-CN" altLang="en-US" sz="3200" kern="1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kern="1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3200" kern="1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kern="1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have little confidence </a:t>
            </a:r>
            <a:endParaRPr lang="en-US" altLang="zh-CN" sz="3200" kern="100" dirty="0">
              <a:solidFill>
                <a:srgbClr val="7030A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3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              2. my family  </a:t>
            </a:r>
            <a:endParaRPr lang="en-US" altLang="zh-CN" sz="32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3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              </a:t>
            </a:r>
            <a:r>
              <a:rPr lang="en-US" altLang="zh-CN" sz="3200" kern="1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3. a card company , give me a chance </a:t>
            </a:r>
            <a:endParaRPr lang="en-US" altLang="zh-CN" sz="3200" kern="100" dirty="0">
              <a:solidFill>
                <a:srgbClr val="7030A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3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Time</a:t>
            </a:r>
            <a:r>
              <a:rPr lang="zh-CN" altLang="en-US" sz="3200" kern="1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      </a:t>
            </a:r>
            <a:r>
              <a:rPr lang="en-US" altLang="zh-CN" sz="3200" kern="1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November  before  Christmas   </a:t>
            </a:r>
            <a:endParaRPr lang="en-US" altLang="zh-CN" sz="3200" kern="100" dirty="0">
              <a:solidFill>
                <a:srgbClr val="0000FF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3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Cause:        </a:t>
            </a:r>
            <a:r>
              <a:rPr lang="en-US" altLang="zh-CN" sz="3200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have little money for Christmas presents</a:t>
            </a:r>
            <a:endParaRPr lang="en-US" altLang="zh-CN" sz="3200" kern="100" dirty="0">
              <a:solidFill>
                <a:srgbClr val="C0000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3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How:         </a:t>
            </a:r>
            <a:r>
              <a:rPr lang="en-US" altLang="zh-CN" sz="3200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want to sell cards  to make some money </a:t>
            </a:r>
            <a:endParaRPr lang="en-US" altLang="zh-CN" sz="3200" kern="100" dirty="0">
              <a:solidFill>
                <a:srgbClr val="C0000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3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Where:       in my neighborhood </a:t>
            </a:r>
            <a:endParaRPr lang="en-US" altLang="zh-CN" sz="32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3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           (</a:t>
            </a:r>
            <a:r>
              <a:rPr lang="zh-CN" altLang="en-US" sz="3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要延伸也可以如</a:t>
            </a:r>
            <a:r>
              <a:rPr lang="en-US" altLang="zh-CN" sz="3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neighboring / nearby neighborhood) </a:t>
            </a:r>
            <a:endParaRPr lang="en-US" altLang="zh-CN" sz="3200" kern="100" dirty="0">
              <a:solidFill>
                <a:srgbClr val="0000FF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3200" kern="1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Result:        I made money </a:t>
            </a:r>
            <a:r>
              <a:rPr lang="zh-CN" altLang="en-US" sz="3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endParaRPr lang="zh-CN" altLang="zh-CN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562490" y="228602"/>
            <a:ext cx="53689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Design plots for each paragraph</a:t>
            </a:r>
            <a:endParaRPr lang="zh-CN" alt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118745" y="1061085"/>
            <a:ext cx="11994515" cy="34150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 Para1: Wasting no time,</a:t>
            </a:r>
            <a:r>
              <a:rPr lang="en-US" altLang="zh-CN" sz="3600" dirty="0">
                <a:solidFill>
                  <a:srgbClr val="0000FF"/>
                </a:solidFill>
              </a:rPr>
              <a:t> I </a:t>
            </a:r>
            <a:r>
              <a:rPr lang="en-US" altLang="zh-CN" sz="3600" dirty="0"/>
              <a:t>set off and knocked on </a:t>
            </a:r>
            <a:r>
              <a:rPr lang="en-US" altLang="zh-CN" sz="3600" dirty="0">
                <a:solidFill>
                  <a:srgbClr val="0000FF"/>
                </a:solidFill>
              </a:rPr>
              <a:t>doors</a:t>
            </a:r>
            <a:r>
              <a:rPr lang="en-US" altLang="zh-CN" sz="3600" dirty="0"/>
              <a:t> in my </a:t>
            </a:r>
            <a:r>
              <a:rPr lang="en-US" altLang="zh-CN" sz="3600" dirty="0">
                <a:solidFill>
                  <a:srgbClr val="0000FF"/>
                </a:solidFill>
              </a:rPr>
              <a:t>neighborhood.</a:t>
            </a:r>
            <a:endParaRPr lang="en-US" altLang="zh-CN" sz="3600" dirty="0">
              <a:solidFill>
                <a:srgbClr val="0000FF"/>
              </a:solidFill>
            </a:endParaRPr>
          </a:p>
          <a:p>
            <a:endParaRPr lang="zh-CN" altLang="zh-CN" sz="3600" dirty="0">
              <a:solidFill>
                <a:srgbClr val="0000FF"/>
              </a:solidFill>
            </a:endParaRPr>
          </a:p>
          <a:p>
            <a:r>
              <a:rPr lang="zh-CN" altLang="en-US" sz="3600" dirty="0"/>
              <a:t>第一段： 挨家挨户推销卡片。我</a:t>
            </a:r>
            <a:r>
              <a:rPr lang="en-US" altLang="zh-CN" sz="3600" dirty="0"/>
              <a:t>9</a:t>
            </a:r>
            <a:r>
              <a:rPr lang="zh-CN" altLang="en-US" sz="3600" dirty="0"/>
              <a:t>岁的小男孩，生性比较内向，一开始会遇到怎样的困难？会如何与顾客打交道？后来呢？有变化吗？</a:t>
            </a:r>
            <a:endParaRPr lang="zh-CN" altLang="en-US" sz="3600" dirty="0"/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83129" y="2026157"/>
            <a:ext cx="12045140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600" dirty="0"/>
              <a:t>Para2: Eventually, I earned over $20, a large sum of money for a 9-year-old kid in 1954.</a:t>
            </a:r>
            <a:endParaRPr lang="zh-CN" altLang="zh-CN" sz="3600" dirty="0"/>
          </a:p>
          <a:p>
            <a:r>
              <a:rPr lang="zh-CN" altLang="en-US" sz="3600" dirty="0"/>
              <a:t>赚钱了怎么花？可以回扣原文挣钱的动机。是否给家人买了礼物就可以结尾了呢？思考一下续写如果要有深度，一定要思考一下“我”为什么要写</a:t>
            </a:r>
            <a:r>
              <a:rPr lang="en-US" altLang="zh-CN" sz="3600" dirty="0"/>
              <a:t>9</a:t>
            </a:r>
            <a:r>
              <a:rPr lang="zh-CN" altLang="en-US" sz="3600" dirty="0"/>
              <a:t>岁时发生的事呢？是不是又什么特殊的意义？是否影响了我的人生？性格？等等。</a:t>
            </a:r>
            <a:endParaRPr lang="en-US" altLang="zh-CN" sz="3600" dirty="0"/>
          </a:p>
        </p:txBody>
      </p:sp>
      <p:sp>
        <p:nvSpPr>
          <p:cNvPr id="5" name="文本框 4"/>
          <p:cNvSpPr txBox="1"/>
          <p:nvPr/>
        </p:nvSpPr>
        <p:spPr>
          <a:xfrm>
            <a:off x="2562490" y="228602"/>
            <a:ext cx="53689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Design plots for each paragraph</a:t>
            </a:r>
            <a:endParaRPr lang="zh-CN" altLang="en-US" sz="2800" dirty="0"/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83129" y="2930618"/>
            <a:ext cx="12045140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600" dirty="0"/>
              <a:t>Para1: Wasting no time, I set off and knocked on doors in my neighborhood.  </a:t>
            </a:r>
            <a:endParaRPr lang="en-US" altLang="zh-CN" sz="3600" dirty="0"/>
          </a:p>
          <a:p>
            <a:endParaRPr lang="en-US" altLang="zh-CN" sz="3600" dirty="0"/>
          </a:p>
          <a:p>
            <a:endParaRPr lang="en-US" altLang="zh-CN" sz="3600" dirty="0"/>
          </a:p>
          <a:p>
            <a:endParaRPr lang="en-US" altLang="zh-CN" sz="3600" dirty="0"/>
          </a:p>
          <a:p>
            <a:endParaRPr lang="zh-CN" altLang="zh-CN" sz="3600" dirty="0"/>
          </a:p>
        </p:txBody>
      </p:sp>
      <p:sp>
        <p:nvSpPr>
          <p:cNvPr id="4" name="矩形 3"/>
          <p:cNvSpPr/>
          <p:nvPr/>
        </p:nvSpPr>
        <p:spPr>
          <a:xfrm>
            <a:off x="3210338" y="36607"/>
            <a:ext cx="3784641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pitchFamily="18" charset="0"/>
              </a:rPr>
              <a:t>三处衔接</a:t>
            </a:r>
            <a:r>
              <a:rPr lang="en-US" altLang="zh-CN" sz="3200" b="1" dirty="0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pitchFamily="18" charset="0"/>
              </a:rPr>
              <a:t>1</a:t>
            </a:r>
            <a:r>
              <a:rPr lang="zh-CN" altLang="en-US" sz="3200" b="1" dirty="0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pitchFamily="18" charset="0"/>
              </a:rPr>
              <a:t>、</a:t>
            </a:r>
            <a:r>
              <a:rPr lang="en-US" altLang="zh-CN" sz="3200" b="1" dirty="0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pitchFamily="18" charset="0"/>
              </a:rPr>
              <a:t>2</a:t>
            </a:r>
            <a:r>
              <a:rPr lang="zh-CN" altLang="en-US" sz="3200" b="1" dirty="0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pitchFamily="18" charset="0"/>
              </a:rPr>
              <a:t>处理</a:t>
            </a:r>
            <a:endParaRPr lang="zh-CN" altLang="en-US" sz="3200" b="1" cap="none" spc="0" dirty="0">
              <a:ln w="0"/>
              <a:solidFill>
                <a:srgbClr val="006600"/>
              </a:solidFill>
              <a:effectLst>
                <a:reflection blurRad="6350" stA="53000" endA="300" endPos="35500" dir="5400000" sy="-90000" algn="bl" rotWithShape="0"/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2555" y="4323715"/>
            <a:ext cx="1577340" cy="5835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pitchFamily="18" charset="0"/>
              </a:rPr>
              <a:t>Link1:</a:t>
            </a:r>
            <a:endParaRPr lang="zh-CN" altLang="en-US" sz="3200" b="1" cap="none" spc="0" dirty="0">
              <a:ln w="0"/>
              <a:solidFill>
                <a:srgbClr val="006600"/>
              </a:solidFill>
              <a:effectLst>
                <a:reflection blurRad="6350" stA="53000" endA="300" endPos="35500" dir="5400000" sy="-90000" algn="bl" rotWithShape="0"/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99592" y="4308467"/>
            <a:ext cx="1018760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3600" b="1" dirty="0"/>
              <a:t>As </a:t>
            </a:r>
            <a:r>
              <a:rPr lang="en-US" altLang="zh-CN" sz="3600" u="sng" dirty="0">
                <a:solidFill>
                  <a:srgbClr val="0000FF"/>
                </a:solidFill>
              </a:rPr>
              <a:t>the first door </a:t>
            </a:r>
            <a:r>
              <a:rPr lang="en-US" altLang="zh-CN" sz="3600" dirty="0">
                <a:solidFill>
                  <a:srgbClr val="FF0000"/>
                </a:solidFill>
              </a:rPr>
              <a:t>opened, I was so nervous that I could even sense my palms sweating.  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398" y="795133"/>
            <a:ext cx="12089473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Although my parents supported my try to make money by myself, </a:t>
            </a:r>
            <a:r>
              <a:rPr lang="en-US" altLang="zh-CN" sz="3200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they had little confidence in my success: after all, instead of an outgoing kid, I was somewhat shy. </a:t>
            </a:r>
            <a:r>
              <a:rPr lang="en-US" altLang="zh-CN" sz="3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However, I </a:t>
            </a:r>
            <a:r>
              <a:rPr lang="en-US" altLang="zh-CN" sz="3200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was determined to have a try to challenge myself.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0" y="621383"/>
            <a:ext cx="12192000" cy="62890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600" dirty="0"/>
              <a:t>Para1: Wasting no time, I set off and knocked on doors in </a:t>
            </a:r>
            <a:r>
              <a:rPr lang="en-US" altLang="zh-CN" sz="3600" u="sng" dirty="0"/>
              <a:t>my neighborhood.  </a:t>
            </a:r>
            <a:endParaRPr lang="en-US" altLang="zh-CN" sz="3600" u="sng" dirty="0"/>
          </a:p>
          <a:p>
            <a:endParaRPr lang="en-US" altLang="zh-CN" sz="3600" dirty="0"/>
          </a:p>
          <a:p>
            <a:endParaRPr lang="en-US" altLang="zh-CN" sz="3600" dirty="0"/>
          </a:p>
          <a:p>
            <a:endParaRPr lang="en-US" altLang="zh-CN" sz="3600" dirty="0"/>
          </a:p>
          <a:p>
            <a:endParaRPr lang="en-US" altLang="zh-CN" sz="3600" dirty="0"/>
          </a:p>
          <a:p>
            <a:endParaRPr lang="en-US" altLang="zh-CN" sz="3600" dirty="0"/>
          </a:p>
          <a:p>
            <a:endParaRPr lang="en-US" altLang="zh-CN" sz="3600" dirty="0"/>
          </a:p>
          <a:p>
            <a:endParaRPr lang="zh-CN" altLang="zh-CN" sz="3600" dirty="0"/>
          </a:p>
          <a:p>
            <a:r>
              <a:rPr lang="en-US" altLang="zh-CN" sz="3600" dirty="0"/>
              <a:t>Para2: </a:t>
            </a:r>
            <a:r>
              <a:rPr lang="en-US" altLang="zh-CN" sz="3600" u="sng" dirty="0"/>
              <a:t>Eventually, I earned over $20</a:t>
            </a:r>
            <a:r>
              <a:rPr lang="en-US" altLang="zh-CN" sz="3600" dirty="0"/>
              <a:t>, a large sum of money for a 9-year-old kid in 1954.</a:t>
            </a:r>
            <a:endParaRPr lang="zh-CN" altLang="zh-CN" sz="3600" dirty="0"/>
          </a:p>
        </p:txBody>
      </p:sp>
      <p:sp>
        <p:nvSpPr>
          <p:cNvPr id="4" name="矩形 3"/>
          <p:cNvSpPr/>
          <p:nvPr/>
        </p:nvSpPr>
        <p:spPr>
          <a:xfrm>
            <a:off x="3210338" y="36607"/>
            <a:ext cx="3784641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pitchFamily="18" charset="0"/>
              </a:rPr>
              <a:t>三处衔接</a:t>
            </a:r>
            <a:r>
              <a:rPr lang="en-US" altLang="zh-CN" sz="3200" b="1" dirty="0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pitchFamily="18" charset="0"/>
              </a:rPr>
              <a:t>1</a:t>
            </a:r>
            <a:r>
              <a:rPr lang="zh-CN" altLang="en-US" sz="3200" b="1" dirty="0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pitchFamily="18" charset="0"/>
              </a:rPr>
              <a:t>、</a:t>
            </a:r>
            <a:r>
              <a:rPr lang="en-US" altLang="zh-CN" sz="3200" b="1" dirty="0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pitchFamily="18" charset="0"/>
              </a:rPr>
              <a:t>2</a:t>
            </a:r>
            <a:r>
              <a:rPr lang="zh-CN" altLang="en-US" sz="3200" b="1" dirty="0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pitchFamily="18" charset="0"/>
              </a:rPr>
              <a:t>处理</a:t>
            </a:r>
            <a:endParaRPr lang="zh-CN" altLang="en-US" sz="3200" b="1" cap="none" spc="0" dirty="0">
              <a:ln w="0"/>
              <a:solidFill>
                <a:srgbClr val="006600"/>
              </a:solidFill>
              <a:effectLst>
                <a:reflection blurRad="6350" stA="53000" endA="300" endPos="35500" dir="5400000" sy="-90000" algn="bl" rotWithShape="0"/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2555" y="1938020"/>
            <a:ext cx="2209800" cy="5835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pitchFamily="18" charset="0"/>
              </a:rPr>
              <a:t>Link2:</a:t>
            </a:r>
            <a:endParaRPr lang="zh-CN" altLang="en-US" sz="3200" b="1" cap="none" spc="0" dirty="0">
              <a:ln w="0"/>
              <a:solidFill>
                <a:srgbClr val="006600"/>
              </a:solidFill>
              <a:effectLst>
                <a:reflection blurRad="6350" stA="53000" endA="300" endPos="35500" dir="5400000" sy="-90000" algn="bl" rotWithShape="0"/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2588" y="2623934"/>
            <a:ext cx="11993212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3600" b="1" u="sng" dirty="0">
                <a:solidFill>
                  <a:srgbClr val="9933FF"/>
                </a:solidFill>
              </a:rPr>
              <a:t>Some people </a:t>
            </a:r>
            <a:r>
              <a:rPr lang="en-US" altLang="zh-CN" sz="3600" b="1" dirty="0">
                <a:solidFill>
                  <a:srgbClr val="FF0000"/>
                </a:solidFill>
              </a:rPr>
              <a:t>just turned my away politely, </a:t>
            </a:r>
            <a:r>
              <a:rPr lang="en-US" altLang="zh-CN" sz="3600" b="1" i="1" dirty="0">
                <a:solidFill>
                  <a:srgbClr val="0000FF"/>
                </a:solidFill>
              </a:rPr>
              <a:t>which kind of frustrated me. </a:t>
            </a:r>
            <a:r>
              <a:rPr lang="en-US" altLang="zh-CN" sz="3600" b="1" u="sng" dirty="0">
                <a:solidFill>
                  <a:srgbClr val="9933FF"/>
                </a:solidFill>
              </a:rPr>
              <a:t>Others</a:t>
            </a:r>
            <a:r>
              <a:rPr lang="en-US" altLang="zh-CN" sz="3600" b="1" dirty="0">
                <a:solidFill>
                  <a:srgbClr val="0000FF"/>
                </a:solidFill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</a:rPr>
              <a:t>were stunned to see a shy ,smiling 9-year-old salesman trying hard to recommend exquisite greeting cards.  </a:t>
            </a:r>
            <a:r>
              <a:rPr lang="en-US" altLang="zh-CN" sz="3600" b="1" dirty="0">
                <a:solidFill>
                  <a:srgbClr val="7030A0"/>
                </a:solidFill>
              </a:rPr>
              <a:t>Time ticking by, </a:t>
            </a:r>
            <a:r>
              <a:rPr lang="en-US" altLang="zh-CN" sz="3600" b="1" u="sng" dirty="0">
                <a:solidFill>
                  <a:srgbClr val="9933FF"/>
                </a:solidFill>
              </a:rPr>
              <a:t>orders for cards </a:t>
            </a:r>
            <a:r>
              <a:rPr lang="en-US" altLang="zh-CN" sz="3600" b="1" dirty="0">
                <a:solidFill>
                  <a:srgbClr val="FF0000"/>
                </a:solidFill>
              </a:rPr>
              <a:t>came one after one! </a:t>
            </a:r>
            <a:r>
              <a:rPr lang="en-US" altLang="zh-CN" sz="3600" b="1" u="sng" dirty="0">
                <a:solidFill>
                  <a:srgbClr val="FF0000"/>
                </a:solidFill>
              </a:rPr>
              <a:t>My efforts paid off!</a:t>
            </a:r>
            <a:endParaRPr lang="zh-CN" altLang="en-US" sz="3600" u="sng" dirty="0">
              <a:solidFill>
                <a:srgbClr val="FF0000"/>
              </a:solidFill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271"/>
            <a:ext cx="12258259" cy="689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0" y="1537855"/>
            <a:ext cx="121919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 </a:t>
            </a:r>
            <a:r>
              <a:rPr lang="en-US" altLang="zh-CN" sz="3600" dirty="0"/>
              <a:t>Para2: Eventually, </a:t>
            </a:r>
            <a:r>
              <a:rPr lang="en-US" altLang="zh-CN" sz="3600" u="sng" dirty="0">
                <a:solidFill>
                  <a:srgbClr val="7030A0"/>
                </a:solidFill>
              </a:rPr>
              <a:t>I </a:t>
            </a:r>
            <a:r>
              <a:rPr lang="en-US" altLang="zh-CN" sz="3600" dirty="0"/>
              <a:t>earned over $20, </a:t>
            </a:r>
            <a:r>
              <a:rPr lang="en-US" altLang="zh-CN" sz="3600" b="1" dirty="0">
                <a:solidFill>
                  <a:srgbClr val="0000FF"/>
                </a:solidFill>
              </a:rPr>
              <a:t>a large sum of money </a:t>
            </a:r>
            <a:r>
              <a:rPr lang="en-US" altLang="zh-CN" sz="3600" dirty="0"/>
              <a:t>for a 9-year-old kid in 1954.</a:t>
            </a:r>
            <a:endParaRPr lang="zh-CN" altLang="zh-CN" sz="3600" dirty="0"/>
          </a:p>
        </p:txBody>
      </p:sp>
      <p:sp>
        <p:nvSpPr>
          <p:cNvPr id="3" name="矩形 2"/>
          <p:cNvSpPr/>
          <p:nvPr/>
        </p:nvSpPr>
        <p:spPr>
          <a:xfrm>
            <a:off x="3210338" y="36607"/>
            <a:ext cx="3784641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pitchFamily="18" charset="0"/>
              </a:rPr>
              <a:t>衔接处</a:t>
            </a:r>
            <a:r>
              <a:rPr lang="en-US" altLang="zh-CN" sz="3200" b="1" dirty="0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pitchFamily="18" charset="0"/>
              </a:rPr>
              <a:t>3</a:t>
            </a:r>
            <a:r>
              <a:rPr lang="zh-CN" altLang="en-US" sz="3200" b="1" dirty="0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pitchFamily="18" charset="0"/>
              </a:rPr>
              <a:t>处理</a:t>
            </a:r>
            <a:endParaRPr lang="zh-CN" altLang="en-US" sz="3200" b="1" cap="none" spc="0" dirty="0">
              <a:ln w="0"/>
              <a:solidFill>
                <a:srgbClr val="006600"/>
              </a:solidFill>
              <a:effectLst>
                <a:reflection blurRad="6350" stA="53000" endA="300" endPos="35500" dir="5400000" sy="-90000" algn="bl" rotWithShape="0"/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260" y="3730883"/>
            <a:ext cx="12192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</a:rPr>
              <a:t> </a:t>
            </a:r>
            <a:r>
              <a:rPr lang="en-US" altLang="zh-CN" sz="3600" dirty="0">
                <a:solidFill>
                  <a:srgbClr val="0000FF"/>
                </a:solidFill>
              </a:rPr>
              <a:t>Now with </a:t>
            </a:r>
            <a:r>
              <a:rPr lang="en-US" altLang="zh-CN" sz="3600" b="1" u="sng" dirty="0">
                <a:solidFill>
                  <a:srgbClr val="0000FF"/>
                </a:solidFill>
              </a:rPr>
              <a:t>a big fortune, </a:t>
            </a:r>
            <a:r>
              <a:rPr lang="en-US" altLang="zh-CN" sz="3600" b="1" u="sng" dirty="0">
                <a:solidFill>
                  <a:srgbClr val="7030A0"/>
                </a:solidFill>
              </a:rPr>
              <a:t>I </a:t>
            </a:r>
            <a:r>
              <a:rPr lang="en-US" altLang="zh-CN" sz="3600" dirty="0">
                <a:solidFill>
                  <a:srgbClr val="FF0000"/>
                </a:solidFill>
              </a:rPr>
              <a:t>had enough to </a:t>
            </a:r>
            <a:r>
              <a:rPr lang="en-US" altLang="zh-CN" sz="3600" u="sng" dirty="0">
                <a:solidFill>
                  <a:srgbClr val="FF0000"/>
                </a:solidFill>
              </a:rPr>
              <a:t>buy presents/ gifts </a:t>
            </a:r>
            <a:r>
              <a:rPr lang="en-US" altLang="zh-CN" sz="3600" dirty="0">
                <a:solidFill>
                  <a:srgbClr val="FF0000"/>
                </a:solidFill>
              </a:rPr>
              <a:t>for my </a:t>
            </a:r>
            <a:r>
              <a:rPr lang="en-US" altLang="zh-CN" sz="3600" u="sng" dirty="0">
                <a:solidFill>
                  <a:srgbClr val="FF0000"/>
                </a:solidFill>
              </a:rPr>
              <a:t>family</a:t>
            </a:r>
            <a:r>
              <a:rPr lang="en-US" altLang="zh-CN" sz="3600" u="sng" dirty="0">
                <a:solidFill>
                  <a:srgbClr val="0000FF"/>
                </a:solidFill>
              </a:rPr>
              <a:t>.</a:t>
            </a:r>
            <a:endParaRPr lang="zh-CN" altLang="en-US" sz="3600" u="sng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2555" y="2941955"/>
            <a:ext cx="2138680" cy="5835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pitchFamily="18" charset="0"/>
              </a:rPr>
              <a:t>Link3:</a:t>
            </a:r>
            <a:endParaRPr lang="zh-CN" altLang="en-US" sz="3200" b="1" cap="none" spc="0" dirty="0">
              <a:ln w="0"/>
              <a:solidFill>
                <a:srgbClr val="006600"/>
              </a:solidFill>
              <a:effectLst>
                <a:reflection blurRad="6350" stA="53000" endA="300" endPos="35500" dir="5400000" sy="-90000" algn="bl" rotWithShape="0"/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0" y="911694"/>
            <a:ext cx="121919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 </a:t>
            </a:r>
            <a:r>
              <a:rPr lang="en-US" altLang="zh-CN" sz="3600" dirty="0"/>
              <a:t>Para2: Eventually, I earned over $20, a large sum of money for a 9-year-old kid in 1954.</a:t>
            </a:r>
            <a:endParaRPr lang="zh-CN" altLang="zh-CN" sz="3600" dirty="0"/>
          </a:p>
        </p:txBody>
      </p:sp>
      <p:sp>
        <p:nvSpPr>
          <p:cNvPr id="3" name="矩形 2"/>
          <p:cNvSpPr/>
          <p:nvPr/>
        </p:nvSpPr>
        <p:spPr>
          <a:xfrm>
            <a:off x="3210338" y="36607"/>
            <a:ext cx="3784641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pitchFamily="18" charset="0"/>
              </a:rPr>
              <a:t>结尾句</a:t>
            </a:r>
            <a:r>
              <a:rPr lang="en-US" altLang="zh-CN" sz="3200" b="1" dirty="0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pitchFamily="18" charset="0"/>
              </a:rPr>
              <a:t>(</a:t>
            </a:r>
            <a:r>
              <a:rPr lang="zh-CN" altLang="en-US" sz="3200" b="1" dirty="0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pitchFamily="18" charset="0"/>
              </a:rPr>
              <a:t>句群）处理</a:t>
            </a:r>
            <a:endParaRPr lang="zh-CN" altLang="en-US" sz="3200" b="1" cap="none" spc="0" dirty="0">
              <a:ln w="0"/>
              <a:solidFill>
                <a:srgbClr val="006600"/>
              </a:solidFill>
              <a:effectLst>
                <a:reflection blurRad="6350" stA="53000" endA="300" endPos="35500" dir="5400000" sy="-90000" algn="bl" rotWithShape="0"/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2555" y="2276475"/>
            <a:ext cx="3895090" cy="5835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pitchFamily="18" charset="0"/>
              </a:rPr>
              <a:t>Ending sentences:</a:t>
            </a:r>
            <a:endParaRPr lang="zh-CN" altLang="en-US" sz="3200" b="1" cap="none" spc="0" dirty="0">
              <a:ln w="0"/>
              <a:solidFill>
                <a:srgbClr val="006600"/>
              </a:solidFill>
              <a:effectLst>
                <a:reflection blurRad="6350" stA="53000" endA="300" endPos="35500" dir="5400000" sy="-90000" algn="bl" rotWithShape="0"/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260" y="3005328"/>
            <a:ext cx="12192000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9933FF"/>
                </a:solidFill>
              </a:rPr>
              <a:t> </a:t>
            </a:r>
            <a:r>
              <a:rPr lang="en-US" altLang="zh-CN" sz="3600" kern="100" dirty="0">
                <a:solidFill>
                  <a:srgbClr val="9933FF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Looking back, </a:t>
            </a:r>
            <a:r>
              <a:rPr lang="en-US" altLang="zh-CN" sz="3600" u="sng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that experience </a:t>
            </a:r>
            <a:r>
              <a:rPr lang="en-US" altLang="zh-CN" sz="3600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taught me valuable lessons about perseverance, business communication skills, and the power of believing in oneself. </a:t>
            </a:r>
            <a:r>
              <a:rPr lang="en-US" altLang="zh-CN" sz="3600" u="sng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Selling greeting cards in my neighborhood</a:t>
            </a:r>
            <a:r>
              <a:rPr lang="en-US" altLang="zh-CN" sz="36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was a turning point </a:t>
            </a:r>
            <a:r>
              <a:rPr lang="en-US" altLang="zh-CN" sz="36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in my young life, shaping the way </a:t>
            </a:r>
            <a:r>
              <a:rPr lang="en-US" altLang="zh-CN" sz="3600" i="1" kern="100" dirty="0">
                <a:solidFill>
                  <a:srgbClr val="0000FF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I treated  challenges </a:t>
            </a:r>
            <a:r>
              <a:rPr lang="en-US" altLang="zh-CN" sz="3600" kern="100" dirty="0">
                <a:solidFill>
                  <a:srgbClr val="0000FF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and opportunities in the years to come.</a:t>
            </a:r>
            <a:endParaRPr lang="zh-CN" altLang="en-US" sz="3600" u="sng" dirty="0">
              <a:solidFill>
                <a:srgbClr val="0000FF"/>
              </a:solidFill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07487" y="5715098"/>
            <a:ext cx="1540555" cy="55432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</a:rPr>
              <a:t>傅嘉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-204864" y="1666855"/>
            <a:ext cx="6647975" cy="120032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小小贺卡推销员</a:t>
            </a:r>
            <a:endParaRPr lang="zh-CN" alt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65100" y="1017270"/>
            <a:ext cx="11891010" cy="43999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200" dirty="0"/>
              <a:t>Para1: Wasting no time, I set off and knocked on doors in my neighborhood.</a:t>
            </a:r>
            <a:r>
              <a:rPr lang="en-US" altLang="zh-CN" sz="3200" b="1" dirty="0"/>
              <a:t> </a:t>
            </a:r>
            <a:endParaRPr lang="en-US" altLang="zh-CN" sz="3200" b="1" dirty="0"/>
          </a:p>
          <a:p>
            <a:pPr marL="742950" indent="-742950">
              <a:buAutoNum type="arabicPeriod"/>
            </a:pPr>
            <a:r>
              <a:rPr lang="zh-CN" altLang="en-US" sz="3600" b="1" dirty="0">
                <a:solidFill>
                  <a:srgbClr val="0000FF"/>
                </a:solidFill>
              </a:rPr>
              <a:t>（ </a:t>
            </a:r>
            <a:r>
              <a:rPr lang="zh-CN" altLang="en-US" sz="3600" b="1" dirty="0">
                <a:solidFill>
                  <a:srgbClr val="9933FF"/>
                </a:solidFill>
              </a:rPr>
              <a:t>状语从句两个</a:t>
            </a:r>
            <a:r>
              <a:rPr lang="en-US" altLang="zh-CN" sz="3600" b="1" dirty="0">
                <a:solidFill>
                  <a:srgbClr val="0000FF"/>
                </a:solidFill>
              </a:rPr>
              <a:t>+</a:t>
            </a:r>
            <a:r>
              <a:rPr lang="zh-CN" altLang="en-US" sz="3600" b="1" dirty="0">
                <a:solidFill>
                  <a:srgbClr val="0000FF"/>
                </a:solidFill>
              </a:rPr>
              <a:t>情绪描写：紧张）</a:t>
            </a:r>
            <a:endParaRPr lang="en-US" altLang="zh-CN" sz="3600" b="1" dirty="0">
              <a:solidFill>
                <a:srgbClr val="0000FF"/>
              </a:solidFill>
            </a:endParaRPr>
          </a:p>
          <a:p>
            <a:r>
              <a:rPr lang="en-US" altLang="zh-CN" sz="3600" b="1" dirty="0"/>
              <a:t>As </a:t>
            </a:r>
            <a:r>
              <a:rPr lang="en-US" altLang="zh-CN" sz="3600" u="sng" dirty="0">
                <a:solidFill>
                  <a:srgbClr val="0000FF"/>
                </a:solidFill>
              </a:rPr>
              <a:t>the first door </a:t>
            </a:r>
            <a:r>
              <a:rPr lang="en-US" altLang="zh-CN" sz="3600" dirty="0">
                <a:solidFill>
                  <a:srgbClr val="FF0000"/>
                </a:solidFill>
              </a:rPr>
              <a:t>opened, </a:t>
            </a:r>
            <a:r>
              <a:rPr lang="en-US" altLang="zh-CN" sz="3600" u="sng" dirty="0">
                <a:solidFill>
                  <a:srgbClr val="9933FF"/>
                </a:solidFill>
              </a:rPr>
              <a:t>I </a:t>
            </a:r>
            <a:r>
              <a:rPr lang="en-US" altLang="zh-CN" sz="3600" dirty="0">
                <a:solidFill>
                  <a:srgbClr val="FF0000"/>
                </a:solidFill>
              </a:rPr>
              <a:t>was </a:t>
            </a:r>
            <a:r>
              <a:rPr lang="en-US" altLang="zh-CN" sz="3600" b="1" dirty="0">
                <a:solidFill>
                  <a:srgbClr val="9933FF"/>
                </a:solidFill>
              </a:rPr>
              <a:t>so</a:t>
            </a:r>
            <a:r>
              <a:rPr lang="en-US" altLang="zh-CN" sz="3600" dirty="0">
                <a:solidFill>
                  <a:srgbClr val="9933FF"/>
                </a:solidFill>
              </a:rPr>
              <a:t> </a:t>
            </a:r>
            <a:r>
              <a:rPr lang="en-US" altLang="zh-CN" sz="3600" dirty="0">
                <a:solidFill>
                  <a:srgbClr val="FF0000"/>
                </a:solidFill>
              </a:rPr>
              <a:t>nervous </a:t>
            </a:r>
            <a:r>
              <a:rPr lang="en-US" altLang="zh-CN" sz="3600" b="1" dirty="0">
                <a:solidFill>
                  <a:srgbClr val="9933FF"/>
                </a:solidFill>
              </a:rPr>
              <a:t>that</a:t>
            </a:r>
            <a:r>
              <a:rPr lang="en-US" altLang="zh-CN" sz="3600" dirty="0">
                <a:solidFill>
                  <a:srgbClr val="FF0000"/>
                </a:solidFill>
              </a:rPr>
              <a:t> I could even sense my palms sweating. </a:t>
            </a:r>
            <a:endParaRPr lang="en-US" altLang="zh-CN" sz="3600" dirty="0">
              <a:solidFill>
                <a:srgbClr val="FF0000"/>
              </a:solidFill>
            </a:endParaRPr>
          </a:p>
          <a:p>
            <a:r>
              <a:rPr lang="en-US" altLang="zh-CN" sz="3600" dirty="0">
                <a:solidFill>
                  <a:srgbClr val="0000FF"/>
                </a:solidFill>
              </a:rPr>
              <a:t>2. </a:t>
            </a:r>
            <a:r>
              <a:rPr lang="zh-CN" altLang="en-US" sz="3600" dirty="0">
                <a:solidFill>
                  <a:srgbClr val="0000FF"/>
                </a:solidFill>
              </a:rPr>
              <a:t>（</a:t>
            </a:r>
            <a:r>
              <a:rPr lang="zh-CN" altLang="en-US" sz="3600" dirty="0">
                <a:solidFill>
                  <a:srgbClr val="9933FF"/>
                </a:solidFill>
              </a:rPr>
              <a:t>三连动：</a:t>
            </a:r>
            <a:r>
              <a:rPr lang="zh-CN" altLang="en-US" sz="3600" dirty="0">
                <a:solidFill>
                  <a:srgbClr val="0000FF"/>
                </a:solidFill>
              </a:rPr>
              <a:t>如何推销）</a:t>
            </a:r>
            <a:endParaRPr lang="en-US" altLang="zh-CN" sz="3600" dirty="0">
              <a:solidFill>
                <a:srgbClr val="0000FF"/>
              </a:solidFill>
            </a:endParaRPr>
          </a:p>
          <a:p>
            <a:r>
              <a:rPr lang="en-US" altLang="zh-CN" sz="3600" dirty="0">
                <a:solidFill>
                  <a:srgbClr val="0000FF"/>
                </a:solidFill>
              </a:rPr>
              <a:t>After sincere greetings </a:t>
            </a:r>
            <a:r>
              <a:rPr lang="en-US" altLang="zh-CN" sz="3600" dirty="0">
                <a:solidFill>
                  <a:srgbClr val="FF0000"/>
                </a:solidFill>
              </a:rPr>
              <a:t>, </a:t>
            </a:r>
            <a:r>
              <a:rPr lang="en-US" altLang="zh-CN" sz="3600" b="1" u="sng" dirty="0">
                <a:solidFill>
                  <a:srgbClr val="FF0000"/>
                </a:solidFill>
              </a:rPr>
              <a:t>I </a:t>
            </a:r>
            <a:r>
              <a:rPr lang="en-US" altLang="zh-CN" sz="3600" dirty="0">
                <a:solidFill>
                  <a:srgbClr val="FF0000"/>
                </a:solidFill>
              </a:rPr>
              <a:t>stepped up, showed the card box in my hand  and explained the high-quality greeting cards.  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17036" y="36607"/>
            <a:ext cx="7185990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pitchFamily="18" charset="0"/>
              </a:rPr>
              <a:t>各段句间主语平行或交叉进行叙事</a:t>
            </a:r>
            <a:endParaRPr lang="zh-CN" altLang="en-US" sz="3200" b="1" cap="none" spc="0" dirty="0">
              <a:ln w="0"/>
              <a:solidFill>
                <a:srgbClr val="006600"/>
              </a:solidFill>
              <a:effectLst>
                <a:reflection blurRad="6350" stA="53000" endA="300" endPos="35500" dir="5400000" sy="-90000" algn="bl" rotWithShape="0"/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25730" y="1017270"/>
            <a:ext cx="11930380" cy="43999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200" dirty="0"/>
              <a:t>Para1: Wasting no time, I set off and knocked on doors in my neighborhood.</a:t>
            </a:r>
            <a:r>
              <a:rPr lang="en-US" altLang="zh-CN" sz="3200" b="1" dirty="0"/>
              <a:t> </a:t>
            </a:r>
            <a:endParaRPr lang="en-US" altLang="zh-CN" sz="3200" b="1" dirty="0"/>
          </a:p>
          <a:p>
            <a:r>
              <a:rPr lang="en-US" altLang="zh-CN" sz="3600" dirty="0">
                <a:solidFill>
                  <a:srgbClr val="9933FF"/>
                </a:solidFill>
              </a:rPr>
              <a:t>3. </a:t>
            </a:r>
            <a:r>
              <a:rPr lang="zh-CN" altLang="en-US" sz="3600" dirty="0">
                <a:solidFill>
                  <a:srgbClr val="9933FF"/>
                </a:solidFill>
              </a:rPr>
              <a:t>（呼应最后一段</a:t>
            </a:r>
            <a:r>
              <a:rPr lang="en-US" altLang="zh-CN" sz="3600" dirty="0">
                <a:solidFill>
                  <a:srgbClr val="9933FF"/>
                </a:solidFill>
              </a:rPr>
              <a:t>I was </a:t>
            </a:r>
            <a:r>
              <a:rPr lang="zh-CN" altLang="en-US" sz="3600" dirty="0">
                <a:solidFill>
                  <a:srgbClr val="9933FF"/>
                </a:solidFill>
              </a:rPr>
              <a:t> </a:t>
            </a:r>
            <a:r>
              <a:rPr lang="en-US" altLang="zh-CN" sz="3600" dirty="0">
                <a:solidFill>
                  <a:srgbClr val="9933FF"/>
                </a:solidFill>
              </a:rPr>
              <a:t>somewhat shy)</a:t>
            </a:r>
            <a:endParaRPr lang="en-US" altLang="zh-CN" sz="3600" dirty="0">
              <a:solidFill>
                <a:srgbClr val="9933FF"/>
              </a:solidFill>
            </a:endParaRPr>
          </a:p>
          <a:p>
            <a:r>
              <a:rPr lang="en-US" altLang="zh-CN" sz="3600" dirty="0">
                <a:solidFill>
                  <a:srgbClr val="0000FF"/>
                </a:solidFill>
              </a:rPr>
              <a:t>To tell you the truth, </a:t>
            </a:r>
            <a:r>
              <a:rPr lang="en-US" altLang="zh-CN" sz="3600" u="sng" dirty="0">
                <a:solidFill>
                  <a:srgbClr val="9933FF"/>
                </a:solidFill>
              </a:rPr>
              <a:t>I </a:t>
            </a:r>
            <a:r>
              <a:rPr lang="en-US" altLang="zh-CN" sz="3600" dirty="0">
                <a:solidFill>
                  <a:srgbClr val="FF0000"/>
                </a:solidFill>
              </a:rPr>
              <a:t> did stutter quite badly in the beginning. </a:t>
            </a:r>
            <a:endParaRPr lang="en-US" altLang="zh-CN" sz="3600" dirty="0">
              <a:solidFill>
                <a:srgbClr val="FF0000"/>
              </a:solidFill>
            </a:endParaRPr>
          </a:p>
          <a:p>
            <a:pPr marL="742950" indent="-742950">
              <a:buAutoNum type="arabicPeriod" startAt="4"/>
            </a:pPr>
            <a:r>
              <a:rPr lang="en-US" altLang="zh-CN" sz="3600" dirty="0">
                <a:solidFill>
                  <a:srgbClr val="9933FF"/>
                </a:solidFill>
              </a:rPr>
              <a:t>(</a:t>
            </a:r>
            <a:r>
              <a:rPr lang="zh-CN" altLang="en-US" sz="3600" dirty="0">
                <a:solidFill>
                  <a:srgbClr val="9933FF"/>
                </a:solidFill>
              </a:rPr>
              <a:t>迈出销售旅程的第一步）</a:t>
            </a:r>
            <a:endParaRPr lang="en-US" altLang="zh-CN" sz="3600" dirty="0">
              <a:solidFill>
                <a:srgbClr val="9933FF"/>
              </a:solidFill>
            </a:endParaRPr>
          </a:p>
          <a:p>
            <a:r>
              <a:rPr lang="en-US" altLang="zh-CN" sz="3600" dirty="0">
                <a:solidFill>
                  <a:srgbClr val="FF0000"/>
                </a:solidFill>
              </a:rPr>
              <a:t>Anyhow, </a:t>
            </a:r>
            <a:r>
              <a:rPr lang="en-US" altLang="zh-CN" sz="3600" u="sng" dirty="0">
                <a:solidFill>
                  <a:srgbClr val="9933FF"/>
                </a:solidFill>
              </a:rPr>
              <a:t>this was </a:t>
            </a:r>
            <a:r>
              <a:rPr lang="en-US" altLang="zh-CN" sz="3600" dirty="0">
                <a:solidFill>
                  <a:srgbClr val="FF0000"/>
                </a:solidFill>
              </a:rPr>
              <a:t>my first step in my long selling journey </a:t>
            </a:r>
            <a:r>
              <a:rPr lang="en-US" altLang="zh-CN" sz="3600" dirty="0">
                <a:solidFill>
                  <a:srgbClr val="002060"/>
                </a:solidFill>
              </a:rPr>
              <a:t>and</a:t>
            </a:r>
            <a:r>
              <a:rPr lang="en-US" altLang="zh-CN" sz="3600" dirty="0">
                <a:solidFill>
                  <a:srgbClr val="FF0000"/>
                </a:solidFill>
              </a:rPr>
              <a:t> </a:t>
            </a:r>
            <a:r>
              <a:rPr lang="en-US" altLang="zh-CN" sz="3600" u="sng" dirty="0">
                <a:solidFill>
                  <a:srgbClr val="9933FF"/>
                </a:solidFill>
              </a:rPr>
              <a:t>I </a:t>
            </a:r>
            <a:r>
              <a:rPr lang="en-US" altLang="zh-CN" sz="3600" dirty="0">
                <a:solidFill>
                  <a:srgbClr val="FF0000"/>
                </a:solidFill>
              </a:rPr>
              <a:t>made it. </a:t>
            </a:r>
            <a:endParaRPr lang="en-US" altLang="zh-CN" sz="3600" dirty="0"/>
          </a:p>
        </p:txBody>
      </p:sp>
      <p:sp>
        <p:nvSpPr>
          <p:cNvPr id="2" name="矩形 1"/>
          <p:cNvSpPr/>
          <p:nvPr/>
        </p:nvSpPr>
        <p:spPr>
          <a:xfrm>
            <a:off x="2117036" y="36607"/>
            <a:ext cx="7185990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pitchFamily="18" charset="0"/>
              </a:rPr>
              <a:t>各段句间主语平行或交叉进行叙事</a:t>
            </a:r>
            <a:endParaRPr lang="zh-CN" altLang="en-US" sz="3200" b="1" cap="none" spc="0" dirty="0">
              <a:ln w="0"/>
              <a:solidFill>
                <a:srgbClr val="006600"/>
              </a:solidFill>
              <a:effectLst>
                <a:reflection blurRad="6350" stA="53000" endA="300" endPos="35500" dir="5400000" sy="-90000" algn="bl" rotWithShape="0"/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57480" y="1017270"/>
            <a:ext cx="11908155" cy="39693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9933FF"/>
                </a:solidFill>
              </a:rPr>
              <a:t>5. </a:t>
            </a:r>
            <a:r>
              <a:rPr lang="zh-CN" altLang="en-US" sz="3600" b="1" dirty="0">
                <a:solidFill>
                  <a:srgbClr val="9933FF"/>
                </a:solidFill>
              </a:rPr>
              <a:t>（定从</a:t>
            </a:r>
            <a:r>
              <a:rPr lang="en-US" altLang="zh-CN" sz="3600" b="1" dirty="0">
                <a:solidFill>
                  <a:srgbClr val="9933FF"/>
                </a:solidFill>
              </a:rPr>
              <a:t>+</a:t>
            </a:r>
            <a:r>
              <a:rPr lang="zh-CN" altLang="en-US" sz="3600" b="1" dirty="0">
                <a:solidFill>
                  <a:srgbClr val="0000FF"/>
                </a:solidFill>
              </a:rPr>
              <a:t>邻居的反应）</a:t>
            </a:r>
            <a:r>
              <a:rPr lang="en-US" altLang="zh-CN" sz="3600" b="1" dirty="0">
                <a:solidFill>
                  <a:srgbClr val="0000FF"/>
                </a:solidFill>
              </a:rPr>
              <a:t> </a:t>
            </a:r>
            <a:endParaRPr lang="en-US" altLang="zh-CN" sz="3600" b="1" dirty="0">
              <a:solidFill>
                <a:srgbClr val="0000FF"/>
              </a:solidFill>
            </a:endParaRPr>
          </a:p>
          <a:p>
            <a:r>
              <a:rPr lang="en-US" altLang="zh-CN" sz="3600" b="1" u="sng" dirty="0">
                <a:solidFill>
                  <a:srgbClr val="9933FF"/>
                </a:solidFill>
              </a:rPr>
              <a:t>Some people </a:t>
            </a:r>
            <a:r>
              <a:rPr lang="en-US" altLang="zh-CN" sz="3600" b="1" dirty="0">
                <a:solidFill>
                  <a:srgbClr val="FF0000"/>
                </a:solidFill>
              </a:rPr>
              <a:t>just turned my away politely, </a:t>
            </a:r>
            <a:r>
              <a:rPr lang="en-US" altLang="zh-CN" sz="3600" b="1" i="1" dirty="0">
                <a:solidFill>
                  <a:srgbClr val="0000FF"/>
                </a:solidFill>
              </a:rPr>
              <a:t>which kind of frustrated me. </a:t>
            </a:r>
            <a:endParaRPr lang="en-US" altLang="zh-CN" sz="3600" b="1" i="1" dirty="0">
              <a:solidFill>
                <a:srgbClr val="0000FF"/>
              </a:solidFill>
            </a:endParaRPr>
          </a:p>
          <a:p>
            <a:r>
              <a:rPr lang="en-US" altLang="zh-CN" sz="3600" b="1" i="1" dirty="0">
                <a:solidFill>
                  <a:srgbClr val="0000FF"/>
                </a:solidFill>
              </a:rPr>
              <a:t>6. </a:t>
            </a:r>
            <a:r>
              <a:rPr lang="zh-CN" altLang="en-US" sz="3600" b="1" dirty="0">
                <a:solidFill>
                  <a:srgbClr val="9933FF"/>
                </a:solidFill>
              </a:rPr>
              <a:t>（非谓语</a:t>
            </a:r>
            <a:r>
              <a:rPr lang="en-US" altLang="zh-CN" sz="3600" b="1" dirty="0">
                <a:solidFill>
                  <a:srgbClr val="0000FF"/>
                </a:solidFill>
              </a:rPr>
              <a:t>+</a:t>
            </a:r>
            <a:r>
              <a:rPr lang="zh-CN" altLang="en-US" sz="3600" b="1" dirty="0">
                <a:solidFill>
                  <a:srgbClr val="0000FF"/>
                </a:solidFill>
              </a:rPr>
              <a:t>邻居的不同的表现） </a:t>
            </a:r>
            <a:r>
              <a:rPr lang="en-US" altLang="zh-CN" sz="3600" b="1" dirty="0">
                <a:solidFill>
                  <a:srgbClr val="0000FF"/>
                </a:solidFill>
              </a:rPr>
              <a:t> </a:t>
            </a:r>
            <a:endParaRPr lang="en-US" altLang="zh-CN" sz="3600" b="1" dirty="0">
              <a:solidFill>
                <a:srgbClr val="0000FF"/>
              </a:solidFill>
            </a:endParaRPr>
          </a:p>
          <a:p>
            <a:r>
              <a:rPr lang="en-US" altLang="zh-CN" sz="3600" b="1" u="sng" dirty="0">
                <a:solidFill>
                  <a:srgbClr val="9933FF"/>
                </a:solidFill>
              </a:rPr>
              <a:t>Others</a:t>
            </a:r>
            <a:r>
              <a:rPr lang="en-US" altLang="zh-CN" sz="3600" b="1" dirty="0">
                <a:solidFill>
                  <a:srgbClr val="0000FF"/>
                </a:solidFill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</a:rPr>
              <a:t>were stunned to see a shy ,smiling 9-year-old salesman trying hard to recommend exquisite greeting cards.  </a:t>
            </a:r>
            <a:endParaRPr lang="en-US" altLang="zh-CN" sz="3600" dirty="0"/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17475" y="1017270"/>
            <a:ext cx="11938635" cy="50774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indent="-742950">
              <a:buAutoNum type="arabicPeriod" startAt="7"/>
            </a:pPr>
            <a:r>
              <a:rPr lang="zh-CN" altLang="en-US" sz="3600" b="1" dirty="0">
                <a:solidFill>
                  <a:srgbClr val="9933FF"/>
                </a:solidFill>
              </a:rPr>
              <a:t>（独立主格结构</a:t>
            </a:r>
            <a:r>
              <a:rPr lang="en-US" altLang="zh-CN" sz="3600" b="1" dirty="0">
                <a:solidFill>
                  <a:srgbClr val="9933FF"/>
                </a:solidFill>
              </a:rPr>
              <a:t>+ </a:t>
            </a:r>
            <a:r>
              <a:rPr lang="zh-CN" altLang="en-US" sz="3600" b="1" dirty="0">
                <a:solidFill>
                  <a:srgbClr val="9933FF"/>
                </a:solidFill>
              </a:rPr>
              <a:t>推销成果）</a:t>
            </a:r>
            <a:endParaRPr lang="en-US" altLang="zh-CN" sz="3600" b="1" dirty="0">
              <a:solidFill>
                <a:srgbClr val="9933FF"/>
              </a:solidFill>
            </a:endParaRPr>
          </a:p>
          <a:p>
            <a:r>
              <a:rPr lang="en-US" altLang="zh-CN" sz="3600" b="1" dirty="0">
                <a:solidFill>
                  <a:srgbClr val="7030A0"/>
                </a:solidFill>
              </a:rPr>
              <a:t>Time ticking by, </a:t>
            </a:r>
            <a:r>
              <a:rPr lang="en-US" altLang="zh-CN" sz="3600" b="1" u="sng" dirty="0">
                <a:solidFill>
                  <a:srgbClr val="9933FF"/>
                </a:solidFill>
              </a:rPr>
              <a:t>orders for cards </a:t>
            </a:r>
            <a:r>
              <a:rPr lang="en-US" altLang="zh-CN" sz="3600" b="1" dirty="0">
                <a:solidFill>
                  <a:srgbClr val="FF0000"/>
                </a:solidFill>
              </a:rPr>
              <a:t>came one after one! 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r>
              <a:rPr lang="en-US" altLang="zh-CN" sz="3600" b="1" dirty="0">
                <a:solidFill>
                  <a:srgbClr val="9933FF"/>
                </a:solidFill>
              </a:rPr>
              <a:t>8. </a:t>
            </a:r>
            <a:r>
              <a:rPr lang="zh-CN" altLang="en-US" sz="3600" b="1" dirty="0">
                <a:solidFill>
                  <a:srgbClr val="9933FF"/>
                </a:solidFill>
              </a:rPr>
              <a:t>或者</a:t>
            </a:r>
            <a:r>
              <a:rPr lang="en-US" altLang="zh-CN" sz="3600" b="1" dirty="0">
                <a:solidFill>
                  <a:srgbClr val="9933FF"/>
                </a:solidFill>
              </a:rPr>
              <a:t> </a:t>
            </a:r>
            <a:r>
              <a:rPr lang="zh-CN" altLang="en-US" sz="3600" b="1" dirty="0">
                <a:solidFill>
                  <a:srgbClr val="9933FF"/>
                </a:solidFill>
              </a:rPr>
              <a:t>（</a:t>
            </a:r>
            <a:r>
              <a:rPr lang="en-US" altLang="zh-CN" sz="3600" b="1" dirty="0">
                <a:solidFill>
                  <a:srgbClr val="9933FF"/>
                </a:solidFill>
              </a:rPr>
              <a:t>with </a:t>
            </a:r>
            <a:r>
              <a:rPr lang="zh-CN" altLang="en-US" sz="3600" b="1" dirty="0">
                <a:solidFill>
                  <a:srgbClr val="9933FF"/>
                </a:solidFill>
              </a:rPr>
              <a:t>结构</a:t>
            </a:r>
            <a:r>
              <a:rPr lang="en-US" altLang="zh-CN" sz="3600" b="1" dirty="0">
                <a:solidFill>
                  <a:srgbClr val="9933FF"/>
                </a:solidFill>
              </a:rPr>
              <a:t>+</a:t>
            </a:r>
            <a:r>
              <a:rPr lang="zh-CN" altLang="en-US" sz="3600" b="1" dirty="0">
                <a:solidFill>
                  <a:srgbClr val="9933FF"/>
                </a:solidFill>
              </a:rPr>
              <a:t>并列句：</a:t>
            </a:r>
            <a:r>
              <a:rPr lang="zh-CN" altLang="en-US" sz="3600" b="1" dirty="0">
                <a:solidFill>
                  <a:srgbClr val="0000FF"/>
                </a:solidFill>
              </a:rPr>
              <a:t>开始享受与邻居的各种互动</a:t>
            </a:r>
            <a:r>
              <a:rPr lang="zh-CN" altLang="en-US" sz="3600" b="1" dirty="0">
                <a:solidFill>
                  <a:srgbClr val="FF0000"/>
                </a:solidFill>
              </a:rPr>
              <a:t>）</a:t>
            </a:r>
            <a:r>
              <a:rPr lang="en-US" altLang="zh-CN" sz="3600" dirty="0">
                <a:solidFill>
                  <a:srgbClr val="7030A0"/>
                </a:solidFill>
              </a:rPr>
              <a:t>With each sale, </a:t>
            </a:r>
            <a:r>
              <a:rPr lang="en-US" altLang="zh-CN" sz="3600" u="sng" dirty="0">
                <a:solidFill>
                  <a:srgbClr val="FF0000"/>
                </a:solidFill>
              </a:rPr>
              <a:t>my confidence </a:t>
            </a:r>
            <a:r>
              <a:rPr lang="en-US" altLang="zh-CN" sz="3600" dirty="0">
                <a:solidFill>
                  <a:srgbClr val="FF0000"/>
                </a:solidFill>
              </a:rPr>
              <a:t>grew </a:t>
            </a:r>
            <a:r>
              <a:rPr lang="en-US" altLang="zh-CN" sz="3600" dirty="0"/>
              <a:t>and </a:t>
            </a:r>
            <a:r>
              <a:rPr lang="en-US" altLang="zh-CN" sz="3600" u="sng" dirty="0">
                <a:solidFill>
                  <a:srgbClr val="7030A0"/>
                </a:solidFill>
              </a:rPr>
              <a:t>I</a:t>
            </a:r>
            <a:r>
              <a:rPr lang="en-US" altLang="zh-CN" sz="3600" dirty="0"/>
              <a:t> </a:t>
            </a:r>
            <a:r>
              <a:rPr lang="en-US" altLang="zh-CN" sz="3600" dirty="0">
                <a:solidFill>
                  <a:srgbClr val="FF0000"/>
                </a:solidFill>
              </a:rPr>
              <a:t>began to enjoy the interaction with my neighbors. </a:t>
            </a:r>
            <a:endParaRPr lang="en-US" altLang="zh-CN" sz="3600" dirty="0">
              <a:solidFill>
                <a:srgbClr val="FF0000"/>
              </a:solidFill>
            </a:endParaRPr>
          </a:p>
          <a:p>
            <a:pPr indent="0">
              <a:buNone/>
            </a:pPr>
            <a:r>
              <a:rPr lang="en-US" altLang="zh-CN" sz="3600" b="1" dirty="0">
                <a:solidFill>
                  <a:srgbClr val="9933FF"/>
                </a:solidFill>
              </a:rPr>
              <a:t>9.</a:t>
            </a:r>
            <a:r>
              <a:rPr lang="zh-CN" altLang="en-US" sz="3600" b="1" dirty="0">
                <a:solidFill>
                  <a:srgbClr val="9933FF"/>
                </a:solidFill>
              </a:rPr>
              <a:t>（无灵主语句）</a:t>
            </a:r>
            <a:r>
              <a:rPr lang="en-US" altLang="zh-CN" sz="3600" b="1" dirty="0">
                <a:solidFill>
                  <a:srgbClr val="9933FF"/>
                </a:solidFill>
              </a:rPr>
              <a:t> </a:t>
            </a:r>
            <a:endParaRPr lang="en-US" altLang="zh-CN" sz="3600" b="1" dirty="0">
              <a:solidFill>
                <a:srgbClr val="9933FF"/>
              </a:solidFill>
            </a:endParaRPr>
          </a:p>
          <a:p>
            <a:r>
              <a:rPr lang="en-US" altLang="zh-CN" sz="3600" b="1" u="sng" dirty="0">
                <a:solidFill>
                  <a:srgbClr val="9933FF"/>
                </a:solidFill>
              </a:rPr>
              <a:t>My efforts </a:t>
            </a:r>
            <a:r>
              <a:rPr lang="en-US" altLang="zh-CN" sz="3600" b="1" dirty="0">
                <a:solidFill>
                  <a:srgbClr val="FF0000"/>
                </a:solidFill>
              </a:rPr>
              <a:t>paid off!</a:t>
            </a:r>
            <a:endParaRPr lang="zh-CN" altLang="en-US" sz="3600" dirty="0">
              <a:solidFill>
                <a:srgbClr val="FF0000"/>
              </a:solidFill>
            </a:endParaRPr>
          </a:p>
          <a:p>
            <a:endParaRPr lang="zh-CN" altLang="en-US" sz="3600" dirty="0">
              <a:solidFill>
                <a:srgbClr val="FF0000"/>
              </a:solidFill>
            </a:endParaRPr>
          </a:p>
          <a:p>
            <a:endParaRPr lang="en-US" altLang="zh-CN" sz="3600" dirty="0"/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41605" y="1017270"/>
            <a:ext cx="11914505" cy="53848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200" dirty="0"/>
              <a:t>Para2: Eventually, </a:t>
            </a:r>
            <a:r>
              <a:rPr lang="en-US" altLang="zh-CN" sz="3200" u="sng" dirty="0">
                <a:solidFill>
                  <a:srgbClr val="7030A0"/>
                </a:solidFill>
              </a:rPr>
              <a:t>I </a:t>
            </a:r>
            <a:r>
              <a:rPr lang="en-US" altLang="zh-CN" sz="3200" dirty="0"/>
              <a:t>earned over $20, </a:t>
            </a:r>
            <a:r>
              <a:rPr lang="en-US" altLang="zh-CN" sz="3200" b="1" dirty="0">
                <a:solidFill>
                  <a:srgbClr val="0000FF"/>
                </a:solidFill>
              </a:rPr>
              <a:t>a large sum of money </a:t>
            </a:r>
            <a:r>
              <a:rPr lang="en-US" altLang="zh-CN" sz="3200" dirty="0"/>
              <a:t>for a 9-year-old kid in 1954. </a:t>
            </a:r>
            <a:endParaRPr lang="en-US" altLang="zh-CN" sz="3200" dirty="0"/>
          </a:p>
          <a:p>
            <a:r>
              <a:rPr lang="en-US" altLang="zh-CN" sz="3200" dirty="0">
                <a:solidFill>
                  <a:srgbClr val="9933FF"/>
                </a:solidFill>
              </a:rPr>
              <a:t>1. </a:t>
            </a:r>
            <a:r>
              <a:rPr lang="zh-CN" altLang="en-US" sz="3200" dirty="0">
                <a:solidFill>
                  <a:srgbClr val="9933FF"/>
                </a:solidFill>
              </a:rPr>
              <a:t>（</a:t>
            </a:r>
            <a:r>
              <a:rPr lang="en-US" altLang="zh-CN" sz="3600" dirty="0">
                <a:solidFill>
                  <a:srgbClr val="9933FF"/>
                </a:solidFill>
              </a:rPr>
              <a:t>with </a:t>
            </a:r>
            <a:r>
              <a:rPr lang="zh-CN" altLang="en-US" sz="3600" dirty="0">
                <a:solidFill>
                  <a:srgbClr val="9933FF"/>
                </a:solidFill>
              </a:rPr>
              <a:t>结构</a:t>
            </a:r>
            <a:r>
              <a:rPr lang="en-US" altLang="zh-CN" sz="3600" dirty="0">
                <a:solidFill>
                  <a:srgbClr val="0000FF"/>
                </a:solidFill>
              </a:rPr>
              <a:t>+</a:t>
            </a:r>
            <a:r>
              <a:rPr lang="zh-CN" altLang="en-US" sz="3600" dirty="0">
                <a:solidFill>
                  <a:srgbClr val="0000FF"/>
                </a:solidFill>
              </a:rPr>
              <a:t>我赚够了买礼物的钱）</a:t>
            </a:r>
            <a:r>
              <a:rPr lang="en-US" altLang="zh-CN" sz="3600" dirty="0">
                <a:solidFill>
                  <a:srgbClr val="0000FF"/>
                </a:solidFill>
              </a:rPr>
              <a:t> </a:t>
            </a:r>
            <a:endParaRPr lang="en-US" altLang="zh-CN" sz="3600" dirty="0">
              <a:solidFill>
                <a:srgbClr val="0000FF"/>
              </a:solidFill>
            </a:endParaRPr>
          </a:p>
          <a:p>
            <a:r>
              <a:rPr lang="en-US" altLang="zh-CN" sz="3600" dirty="0">
                <a:solidFill>
                  <a:srgbClr val="0000FF"/>
                </a:solidFill>
              </a:rPr>
              <a:t>Now with </a:t>
            </a:r>
            <a:r>
              <a:rPr lang="en-US" altLang="zh-CN" sz="3600" b="1" u="sng" dirty="0">
                <a:solidFill>
                  <a:srgbClr val="0000FF"/>
                </a:solidFill>
              </a:rPr>
              <a:t>a big fortune, </a:t>
            </a:r>
            <a:r>
              <a:rPr lang="en-US" altLang="zh-CN" sz="3600" b="1" u="sng" dirty="0">
                <a:solidFill>
                  <a:srgbClr val="7030A0"/>
                </a:solidFill>
              </a:rPr>
              <a:t>I </a:t>
            </a:r>
            <a:r>
              <a:rPr lang="en-US" altLang="zh-CN" sz="3600" dirty="0">
                <a:solidFill>
                  <a:srgbClr val="FF0000"/>
                </a:solidFill>
              </a:rPr>
              <a:t>had enough to </a:t>
            </a:r>
            <a:r>
              <a:rPr lang="en-US" altLang="zh-CN" sz="3600" u="sng" dirty="0">
                <a:solidFill>
                  <a:srgbClr val="FF0000"/>
                </a:solidFill>
              </a:rPr>
              <a:t>buy presents/ gifts </a:t>
            </a:r>
            <a:r>
              <a:rPr lang="en-US" altLang="zh-CN" sz="3600" dirty="0">
                <a:solidFill>
                  <a:srgbClr val="FF0000"/>
                </a:solidFill>
              </a:rPr>
              <a:t>for my </a:t>
            </a:r>
            <a:r>
              <a:rPr lang="en-US" altLang="zh-CN" sz="3600" u="sng" dirty="0">
                <a:solidFill>
                  <a:srgbClr val="FF0000"/>
                </a:solidFill>
              </a:rPr>
              <a:t>family</a:t>
            </a:r>
            <a:r>
              <a:rPr lang="en-US" altLang="zh-CN" sz="3600" u="sng" dirty="0">
                <a:solidFill>
                  <a:srgbClr val="0000FF"/>
                </a:solidFill>
              </a:rPr>
              <a:t>.</a:t>
            </a:r>
            <a:endParaRPr lang="en-US" altLang="zh-CN" sz="3600" u="sng" dirty="0">
              <a:solidFill>
                <a:srgbClr val="0000FF"/>
              </a:solidFill>
            </a:endParaRPr>
          </a:p>
          <a:p>
            <a:r>
              <a:rPr lang="en-US" altLang="zh-CN" sz="3600" dirty="0">
                <a:solidFill>
                  <a:srgbClr val="9933FF"/>
                </a:solidFill>
              </a:rPr>
              <a:t>2.  (</a:t>
            </a:r>
            <a:r>
              <a:rPr lang="zh-CN" altLang="en-US" sz="3600" dirty="0">
                <a:solidFill>
                  <a:srgbClr val="9933FF"/>
                </a:solidFill>
              </a:rPr>
              <a:t>二连动：</a:t>
            </a:r>
            <a:r>
              <a:rPr lang="zh-CN" altLang="en-US" sz="3600" dirty="0">
                <a:solidFill>
                  <a:srgbClr val="0000FF"/>
                </a:solidFill>
              </a:rPr>
              <a:t>买礼物）</a:t>
            </a:r>
            <a:endParaRPr lang="en-US" altLang="zh-CN" sz="3600" dirty="0">
              <a:solidFill>
                <a:srgbClr val="0000FF"/>
              </a:solidFill>
            </a:endParaRPr>
          </a:p>
          <a:p>
            <a:r>
              <a:rPr lang="en-US" altLang="zh-CN" sz="3600" u="sng" dirty="0">
                <a:solidFill>
                  <a:srgbClr val="7030A0"/>
                </a:solidFill>
              </a:rPr>
              <a:t>I </a:t>
            </a:r>
            <a:r>
              <a:rPr lang="en-US" altLang="zh-CN" sz="3600" dirty="0">
                <a:solidFill>
                  <a:srgbClr val="FF0000"/>
                </a:solidFill>
              </a:rPr>
              <a:t>decided to pause my card sales and conducted Christmas present purchases </a:t>
            </a:r>
            <a:r>
              <a:rPr lang="en-US" altLang="zh-CN" sz="3600" dirty="0">
                <a:solidFill>
                  <a:srgbClr val="0000FF"/>
                </a:solidFill>
              </a:rPr>
              <a:t>for every family member. </a:t>
            </a:r>
            <a:endParaRPr lang="en-US" altLang="zh-CN" sz="3200" dirty="0"/>
          </a:p>
          <a:p>
            <a:endParaRPr lang="en-US" altLang="zh-CN" sz="3200" dirty="0"/>
          </a:p>
          <a:p>
            <a:endParaRPr lang="en-US" altLang="zh-CN" sz="3200" dirty="0"/>
          </a:p>
        </p:txBody>
      </p:sp>
      <p:sp>
        <p:nvSpPr>
          <p:cNvPr id="2" name="矩形 1"/>
          <p:cNvSpPr/>
          <p:nvPr/>
        </p:nvSpPr>
        <p:spPr>
          <a:xfrm>
            <a:off x="2117036" y="36607"/>
            <a:ext cx="7185990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pitchFamily="18" charset="0"/>
              </a:rPr>
              <a:t>各段句间主语平行或交叉进行叙事</a:t>
            </a:r>
            <a:endParaRPr lang="zh-CN" altLang="en-US" sz="3200" b="1" cap="none" spc="0" dirty="0">
              <a:ln w="0"/>
              <a:solidFill>
                <a:srgbClr val="006600"/>
              </a:solidFill>
              <a:effectLst>
                <a:reflection blurRad="6350" stA="53000" endA="300" endPos="35500" dir="5400000" sy="-90000" algn="bl" rotWithShape="0"/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57480" y="1017270"/>
            <a:ext cx="11898630" cy="50158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600" dirty="0"/>
              <a:t>Para2: Eventually, </a:t>
            </a:r>
            <a:r>
              <a:rPr lang="en-US" altLang="zh-CN" sz="3600" u="sng" dirty="0">
                <a:solidFill>
                  <a:srgbClr val="7030A0"/>
                </a:solidFill>
              </a:rPr>
              <a:t>I </a:t>
            </a:r>
            <a:r>
              <a:rPr lang="en-US" altLang="zh-CN" sz="3600" dirty="0"/>
              <a:t>earned over $20, </a:t>
            </a:r>
            <a:r>
              <a:rPr lang="en-US" altLang="zh-CN" sz="3600" b="1" dirty="0">
                <a:solidFill>
                  <a:srgbClr val="0000FF"/>
                </a:solidFill>
              </a:rPr>
              <a:t>a large sum of money </a:t>
            </a:r>
            <a:r>
              <a:rPr lang="en-US" altLang="zh-CN" sz="3600" dirty="0"/>
              <a:t>for a 9-year-old kid in 1954. </a:t>
            </a:r>
            <a:endParaRPr lang="en-US" altLang="zh-CN" sz="3600" dirty="0"/>
          </a:p>
          <a:p>
            <a:pPr marL="514350" indent="-514350">
              <a:buAutoNum type="arabicPeriod" startAt="3"/>
            </a:pPr>
            <a:r>
              <a:rPr lang="zh-CN" altLang="en-US" sz="3600" dirty="0">
                <a:solidFill>
                  <a:srgbClr val="9933FF"/>
                </a:solidFill>
              </a:rPr>
              <a:t>（夸张</a:t>
            </a:r>
            <a:r>
              <a:rPr lang="en-US" altLang="zh-CN" sz="3600" dirty="0">
                <a:solidFill>
                  <a:srgbClr val="0000FF"/>
                </a:solidFill>
              </a:rPr>
              <a:t>+ </a:t>
            </a:r>
            <a:r>
              <a:rPr lang="zh-CN" altLang="en-US" sz="3600" dirty="0">
                <a:solidFill>
                  <a:srgbClr val="0000FF"/>
                </a:solidFill>
              </a:rPr>
              <a:t>家人得到礼物的喜悦）</a:t>
            </a:r>
            <a:endParaRPr lang="en-US" altLang="zh-CN" sz="3600" dirty="0">
              <a:solidFill>
                <a:srgbClr val="0000FF"/>
              </a:solidFill>
            </a:endParaRPr>
          </a:p>
          <a:p>
            <a:r>
              <a:rPr lang="en-US" altLang="zh-CN" sz="3600" b="1" u="sng" dirty="0">
                <a:solidFill>
                  <a:srgbClr val="7030A0"/>
                </a:solidFill>
              </a:rPr>
              <a:t>The joyful laughter </a:t>
            </a:r>
            <a:r>
              <a:rPr lang="en-US" altLang="zh-CN" sz="3600" dirty="0">
                <a:solidFill>
                  <a:srgbClr val="0000FF"/>
                </a:solidFill>
              </a:rPr>
              <a:t>of opening my carefully-selected gifts </a:t>
            </a:r>
            <a:r>
              <a:rPr lang="en-US" altLang="zh-CN" sz="3600" dirty="0">
                <a:solidFill>
                  <a:srgbClr val="FF0000"/>
                </a:solidFill>
              </a:rPr>
              <a:t>was the most rewarding and the most ear-catching ! </a:t>
            </a:r>
            <a:endParaRPr lang="en-US" altLang="zh-CN" sz="3600" dirty="0">
              <a:solidFill>
                <a:srgbClr val="FF0000"/>
              </a:solidFill>
            </a:endParaRPr>
          </a:p>
          <a:p>
            <a:r>
              <a:rPr lang="en-US" altLang="zh-CN" sz="3600" dirty="0">
                <a:solidFill>
                  <a:srgbClr val="9933FF"/>
                </a:solidFill>
              </a:rPr>
              <a:t>4. </a:t>
            </a:r>
            <a:r>
              <a:rPr lang="zh-CN" altLang="en-US" sz="3600" dirty="0">
                <a:solidFill>
                  <a:srgbClr val="9933FF"/>
                </a:solidFill>
              </a:rPr>
              <a:t>（强调句</a:t>
            </a:r>
            <a:r>
              <a:rPr lang="en-US" altLang="zh-CN" sz="3600" dirty="0">
                <a:solidFill>
                  <a:srgbClr val="9933FF"/>
                </a:solidFill>
              </a:rPr>
              <a:t>+ </a:t>
            </a:r>
            <a:r>
              <a:rPr lang="zh-CN" altLang="en-US" sz="3600" dirty="0">
                <a:solidFill>
                  <a:srgbClr val="0000FF"/>
                </a:solidFill>
              </a:rPr>
              <a:t>反思）</a:t>
            </a:r>
            <a:r>
              <a:rPr lang="en-US" altLang="zh-CN" sz="3600" dirty="0">
                <a:solidFill>
                  <a:srgbClr val="0000FF"/>
                </a:solidFill>
              </a:rPr>
              <a:t> </a:t>
            </a:r>
            <a:endParaRPr lang="en-US" altLang="zh-CN" sz="3600" dirty="0">
              <a:solidFill>
                <a:srgbClr val="0000FF"/>
              </a:solidFill>
            </a:endParaRPr>
          </a:p>
          <a:p>
            <a:r>
              <a:rPr lang="en-US" altLang="zh-CN" sz="3600" b="1" u="sng" dirty="0">
                <a:solidFill>
                  <a:srgbClr val="7030A0"/>
                </a:solidFill>
              </a:rPr>
              <a:t>It </a:t>
            </a:r>
            <a:r>
              <a:rPr lang="en-US" altLang="zh-CN" sz="3600" dirty="0">
                <a:solidFill>
                  <a:srgbClr val="FF0000"/>
                </a:solidFill>
              </a:rPr>
              <a:t>was</a:t>
            </a:r>
            <a:r>
              <a:rPr lang="en-US" altLang="zh-CN" sz="3600" dirty="0">
                <a:solidFill>
                  <a:srgbClr val="0000FF"/>
                </a:solidFill>
              </a:rPr>
              <a:t> my parents’ consistent support and my persistence as well as my bravery </a:t>
            </a:r>
            <a:r>
              <a:rPr lang="en-US" altLang="zh-CN" sz="3600" b="1" dirty="0">
                <a:solidFill>
                  <a:srgbClr val="FF0000"/>
                </a:solidFill>
              </a:rPr>
              <a:t>that</a:t>
            </a:r>
            <a:r>
              <a:rPr lang="en-US" altLang="zh-CN" sz="3600" dirty="0">
                <a:solidFill>
                  <a:srgbClr val="0000FF"/>
                </a:solidFill>
              </a:rPr>
              <a:t> </a:t>
            </a:r>
            <a:r>
              <a:rPr lang="en-US" altLang="zh-CN" sz="3600" dirty="0">
                <a:solidFill>
                  <a:srgbClr val="9933FF"/>
                </a:solidFill>
              </a:rPr>
              <a:t>made it</a:t>
            </a:r>
            <a:r>
              <a:rPr lang="en-US" altLang="zh-CN" sz="3600" dirty="0">
                <a:solidFill>
                  <a:srgbClr val="0000FF"/>
                </a:solidFill>
              </a:rPr>
              <a:t>! </a:t>
            </a:r>
            <a:endParaRPr lang="en-US" altLang="zh-CN" sz="3200" dirty="0"/>
          </a:p>
          <a:p>
            <a:endParaRPr lang="en-US" altLang="zh-CN" sz="3200" dirty="0"/>
          </a:p>
        </p:txBody>
      </p:sp>
      <p:sp>
        <p:nvSpPr>
          <p:cNvPr id="2" name="矩形 1"/>
          <p:cNvSpPr/>
          <p:nvPr/>
        </p:nvSpPr>
        <p:spPr>
          <a:xfrm>
            <a:off x="2117036" y="36607"/>
            <a:ext cx="7185990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pitchFamily="18" charset="0"/>
              </a:rPr>
              <a:t>各段句间主语平行或交叉进行叙事</a:t>
            </a:r>
            <a:endParaRPr lang="zh-CN" altLang="en-US" sz="3200" b="1" cap="none" spc="0" dirty="0">
              <a:ln w="0"/>
              <a:solidFill>
                <a:srgbClr val="006600"/>
              </a:solidFill>
              <a:effectLst>
                <a:reflection blurRad="6350" stA="53000" endA="300" endPos="35500" dir="5400000" sy="-90000" algn="bl" rotWithShape="0"/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89865" y="182245"/>
            <a:ext cx="11772900" cy="6185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600" kern="100" dirty="0">
                <a:solidFill>
                  <a:srgbClr val="9933FF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5. </a:t>
            </a:r>
            <a:r>
              <a:rPr lang="zh-CN" altLang="en-US" sz="3600" kern="100" dirty="0">
                <a:solidFill>
                  <a:srgbClr val="9933FF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（非谓语</a:t>
            </a:r>
            <a:r>
              <a:rPr lang="en-US" altLang="zh-CN" sz="3600" kern="100" dirty="0">
                <a:solidFill>
                  <a:srgbClr val="9933FF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zh-CN" altLang="en-US" sz="3600" kern="100" dirty="0">
                <a:solidFill>
                  <a:srgbClr val="0000FF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反思）</a:t>
            </a:r>
            <a:r>
              <a:rPr lang="en-US" altLang="zh-CN" sz="3600" kern="100" dirty="0">
                <a:solidFill>
                  <a:srgbClr val="0000FF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kern="100" dirty="0">
                <a:solidFill>
                  <a:srgbClr val="9933FF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Looking back,  I realized </a:t>
            </a:r>
            <a:r>
              <a:rPr lang="en-US" altLang="zh-CN" sz="3600" u="sng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that experience </a:t>
            </a:r>
            <a:r>
              <a:rPr lang="en-US" altLang="zh-CN" sz="3600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taught me valuable lessons that I couldn’t learn from books. </a:t>
            </a:r>
            <a:endParaRPr lang="en-US" altLang="zh-CN" sz="3600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3600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6. </a:t>
            </a:r>
            <a:r>
              <a:rPr lang="zh-CN" altLang="en-US" sz="3600" kern="100" dirty="0">
                <a:solidFill>
                  <a:srgbClr val="0000FF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（具体表现为恒心，商务沟通技能，强大的自信的力量）</a:t>
            </a:r>
            <a:r>
              <a:rPr lang="en-US" altLang="zh-CN" sz="3600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My short-lived salesman life taught me much about perseverance, business communication skills, and the power of believing in myself. </a:t>
            </a:r>
            <a:endParaRPr lang="en-US" altLang="zh-CN" sz="3600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36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7. </a:t>
            </a:r>
            <a:r>
              <a:rPr lang="zh-CN" altLang="en-US" sz="36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3600" kern="100" dirty="0">
                <a:solidFill>
                  <a:srgbClr val="9933FF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定语从句 </a:t>
            </a:r>
            <a:r>
              <a:rPr lang="en-US" altLang="zh-CN" sz="36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3600" kern="100" dirty="0">
                <a:solidFill>
                  <a:srgbClr val="0000FF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人生转折点） </a:t>
            </a:r>
            <a:r>
              <a:rPr lang="en-US" altLang="zh-CN" sz="3600" u="sng" kern="100" dirty="0">
                <a:solidFill>
                  <a:srgbClr val="9933FF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Selling greeting cards in my neighborhood</a:t>
            </a:r>
            <a:r>
              <a:rPr lang="en-US" altLang="zh-CN" sz="3600" kern="100" dirty="0">
                <a:solidFill>
                  <a:srgbClr val="9933FF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was a turning point </a:t>
            </a:r>
            <a:r>
              <a:rPr lang="en-US" altLang="zh-CN" sz="36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in my young life, </a:t>
            </a:r>
            <a:r>
              <a:rPr lang="en-US" altLang="zh-CN" sz="3600" kern="100" dirty="0">
                <a:solidFill>
                  <a:srgbClr val="9933FF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shaping the way </a:t>
            </a:r>
            <a:r>
              <a:rPr lang="en-US" altLang="zh-CN" sz="3600" i="1" kern="100" dirty="0">
                <a:solidFill>
                  <a:srgbClr val="0000FF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I treated  challenges </a:t>
            </a:r>
            <a:r>
              <a:rPr lang="en-US" altLang="zh-CN" sz="3600" kern="100" dirty="0">
                <a:solidFill>
                  <a:srgbClr val="0000FF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and opportunities in the years to come.</a:t>
            </a:r>
            <a:endParaRPr lang="en-US" altLang="zh-CN" sz="3200" dirty="0"/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13360" y="1017270"/>
            <a:ext cx="11860530" cy="43999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/>
              <a:t>Para1: </a:t>
            </a:r>
            <a:r>
              <a:rPr lang="en-US" altLang="zh-CN" sz="2800" i="1" dirty="0"/>
              <a:t>Wasting no time, I set off and knocked on doors in my neighborhood.</a:t>
            </a:r>
            <a:r>
              <a:rPr lang="en-US" altLang="zh-CN" sz="2800" b="1" dirty="0"/>
              <a:t> As </a:t>
            </a:r>
            <a:r>
              <a:rPr lang="en-US" altLang="zh-CN" sz="2800" u="sng" dirty="0">
                <a:solidFill>
                  <a:srgbClr val="0000FF"/>
                </a:solidFill>
              </a:rPr>
              <a:t>the first door </a:t>
            </a:r>
            <a:r>
              <a:rPr lang="en-US" altLang="zh-CN" sz="2800" dirty="0">
                <a:solidFill>
                  <a:srgbClr val="FF0000"/>
                </a:solidFill>
              </a:rPr>
              <a:t>opened, </a:t>
            </a:r>
            <a:r>
              <a:rPr lang="en-US" altLang="zh-CN" sz="2800" u="sng" dirty="0">
                <a:solidFill>
                  <a:srgbClr val="9933FF"/>
                </a:solidFill>
              </a:rPr>
              <a:t>I </a:t>
            </a:r>
            <a:r>
              <a:rPr lang="en-US" altLang="zh-CN" sz="2800" dirty="0">
                <a:solidFill>
                  <a:srgbClr val="FF0000"/>
                </a:solidFill>
              </a:rPr>
              <a:t>was </a:t>
            </a:r>
            <a:r>
              <a:rPr lang="en-US" altLang="zh-CN" sz="2800" b="1" dirty="0">
                <a:solidFill>
                  <a:srgbClr val="9933FF"/>
                </a:solidFill>
              </a:rPr>
              <a:t>so</a:t>
            </a:r>
            <a:r>
              <a:rPr lang="en-US" altLang="zh-CN" sz="2800" dirty="0">
                <a:solidFill>
                  <a:srgbClr val="9933FF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nervous </a:t>
            </a:r>
            <a:r>
              <a:rPr lang="en-US" altLang="zh-CN" sz="2800" b="1" dirty="0">
                <a:solidFill>
                  <a:srgbClr val="9933FF"/>
                </a:solidFill>
              </a:rPr>
              <a:t>that</a:t>
            </a:r>
            <a:r>
              <a:rPr lang="en-US" altLang="zh-CN" sz="2800" dirty="0">
                <a:solidFill>
                  <a:srgbClr val="FF0000"/>
                </a:solidFill>
              </a:rPr>
              <a:t> I could even sense my palms sweating. </a:t>
            </a:r>
            <a:r>
              <a:rPr lang="en-US" altLang="zh-CN" sz="2800" dirty="0">
                <a:solidFill>
                  <a:srgbClr val="0000FF"/>
                </a:solidFill>
              </a:rPr>
              <a:t>After sincere greetings </a:t>
            </a:r>
            <a:r>
              <a:rPr lang="en-US" altLang="zh-CN" sz="2800" dirty="0">
                <a:solidFill>
                  <a:srgbClr val="FF0000"/>
                </a:solidFill>
              </a:rPr>
              <a:t>, </a:t>
            </a:r>
            <a:r>
              <a:rPr lang="en-US" altLang="zh-CN" sz="2800" b="1" u="sng" dirty="0">
                <a:solidFill>
                  <a:srgbClr val="FF0000"/>
                </a:solidFill>
              </a:rPr>
              <a:t>I </a:t>
            </a:r>
            <a:r>
              <a:rPr lang="en-US" altLang="zh-CN" sz="2800" dirty="0">
                <a:solidFill>
                  <a:srgbClr val="FF0000"/>
                </a:solidFill>
              </a:rPr>
              <a:t>stepped up, showed </a:t>
            </a:r>
            <a:r>
              <a:rPr lang="en-US" altLang="zh-CN" sz="2800" dirty="0">
                <a:solidFill>
                  <a:srgbClr val="9933FF"/>
                </a:solidFill>
              </a:rPr>
              <a:t>my surprised neighbor the card box </a:t>
            </a:r>
            <a:r>
              <a:rPr lang="en-US" altLang="zh-CN" sz="2800" b="1" dirty="0"/>
              <a:t>and</a:t>
            </a:r>
            <a:r>
              <a:rPr lang="en-US" altLang="zh-CN" sz="2800" dirty="0">
                <a:solidFill>
                  <a:srgbClr val="FF0000"/>
                </a:solidFill>
              </a:rPr>
              <a:t> explained </a:t>
            </a:r>
            <a:r>
              <a:rPr lang="en-US" altLang="zh-CN" sz="2800" dirty="0"/>
              <a:t>the high-quality greeting cards.  </a:t>
            </a:r>
            <a:r>
              <a:rPr lang="en-US" altLang="zh-CN" sz="2800" dirty="0">
                <a:solidFill>
                  <a:srgbClr val="0000FF"/>
                </a:solidFill>
              </a:rPr>
              <a:t>To tell you the truth, </a:t>
            </a:r>
            <a:r>
              <a:rPr lang="en-US" altLang="zh-CN" sz="2800" u="sng" dirty="0">
                <a:solidFill>
                  <a:srgbClr val="9933FF"/>
                </a:solidFill>
              </a:rPr>
              <a:t>I </a:t>
            </a:r>
            <a:r>
              <a:rPr lang="en-US" altLang="zh-CN" sz="2800" dirty="0">
                <a:solidFill>
                  <a:srgbClr val="FF0000"/>
                </a:solidFill>
              </a:rPr>
              <a:t> did stutter quite badly </a:t>
            </a:r>
            <a:r>
              <a:rPr lang="en-US" altLang="zh-CN" sz="2800" dirty="0"/>
              <a:t>in the beginning</a:t>
            </a:r>
            <a:r>
              <a:rPr lang="en-US" altLang="zh-CN" sz="2800" dirty="0">
                <a:solidFill>
                  <a:srgbClr val="9933FF"/>
                </a:solidFill>
              </a:rPr>
              <a:t>. </a:t>
            </a:r>
            <a:r>
              <a:rPr lang="en-US" altLang="zh-CN" sz="2800" b="1" dirty="0"/>
              <a:t>Anyhow, </a:t>
            </a:r>
            <a:r>
              <a:rPr lang="en-US" altLang="zh-CN" sz="2800" u="sng" dirty="0">
                <a:solidFill>
                  <a:srgbClr val="9933FF"/>
                </a:solidFill>
              </a:rPr>
              <a:t>this </a:t>
            </a:r>
            <a:r>
              <a:rPr lang="en-US" altLang="zh-CN" sz="2800" u="sng" dirty="0">
                <a:solidFill>
                  <a:srgbClr val="FF0000"/>
                </a:solidFill>
              </a:rPr>
              <a:t>was </a:t>
            </a:r>
            <a:r>
              <a:rPr lang="en-US" altLang="zh-CN" sz="2800" dirty="0">
                <a:solidFill>
                  <a:srgbClr val="FF0000"/>
                </a:solidFill>
              </a:rPr>
              <a:t>my first step </a:t>
            </a:r>
            <a:r>
              <a:rPr lang="en-US" altLang="zh-CN" sz="2800" dirty="0"/>
              <a:t>in my long selling journey </a:t>
            </a:r>
            <a:r>
              <a:rPr lang="en-US" altLang="zh-CN" sz="2800" dirty="0">
                <a:solidFill>
                  <a:srgbClr val="002060"/>
                </a:solidFill>
              </a:rPr>
              <a:t>and</a:t>
            </a:r>
            <a:r>
              <a:rPr lang="en-US" altLang="zh-CN" sz="2800" dirty="0">
                <a:solidFill>
                  <a:srgbClr val="FF0000"/>
                </a:solidFill>
              </a:rPr>
              <a:t> </a:t>
            </a:r>
            <a:r>
              <a:rPr lang="en-US" altLang="zh-CN" sz="2800" u="sng" dirty="0">
                <a:solidFill>
                  <a:srgbClr val="9933FF"/>
                </a:solidFill>
              </a:rPr>
              <a:t>I </a:t>
            </a:r>
            <a:r>
              <a:rPr lang="en-US" altLang="zh-CN" sz="2800" dirty="0">
                <a:solidFill>
                  <a:srgbClr val="FF0000"/>
                </a:solidFill>
              </a:rPr>
              <a:t>made it. </a:t>
            </a:r>
            <a:r>
              <a:rPr lang="en-US" altLang="zh-CN" sz="2800" b="1" u="sng" dirty="0">
                <a:solidFill>
                  <a:srgbClr val="9933FF"/>
                </a:solidFill>
              </a:rPr>
              <a:t>Some people </a:t>
            </a:r>
            <a:r>
              <a:rPr lang="en-US" altLang="zh-CN" sz="2800" b="1" dirty="0">
                <a:solidFill>
                  <a:srgbClr val="FF0000"/>
                </a:solidFill>
              </a:rPr>
              <a:t>just turned my away politely, </a:t>
            </a:r>
            <a:r>
              <a:rPr lang="en-US" altLang="zh-CN" sz="2800" b="1" i="1" dirty="0">
                <a:solidFill>
                  <a:srgbClr val="0000FF"/>
                </a:solidFill>
              </a:rPr>
              <a:t>which kind of frustrated me. </a:t>
            </a:r>
            <a:r>
              <a:rPr lang="en-US" altLang="zh-CN" sz="2800" b="1" u="sng" dirty="0">
                <a:solidFill>
                  <a:srgbClr val="9933FF"/>
                </a:solidFill>
              </a:rPr>
              <a:t>Others</a:t>
            </a:r>
            <a:r>
              <a:rPr lang="en-US" altLang="zh-CN" sz="2800" b="1" dirty="0">
                <a:solidFill>
                  <a:srgbClr val="0000FF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were stunned to see a shy ,smiling 9-year-old salesman trying hard to recommend exquisite greeting cards.  </a:t>
            </a:r>
            <a:r>
              <a:rPr lang="en-US" altLang="zh-CN" sz="2800" b="1" dirty="0">
                <a:solidFill>
                  <a:srgbClr val="7030A0"/>
                </a:solidFill>
              </a:rPr>
              <a:t>Time ticking by, </a:t>
            </a:r>
            <a:r>
              <a:rPr lang="en-US" altLang="zh-CN" sz="2800" b="1" u="sng" dirty="0">
                <a:solidFill>
                  <a:srgbClr val="9933FF"/>
                </a:solidFill>
              </a:rPr>
              <a:t>orders for cards </a:t>
            </a:r>
            <a:r>
              <a:rPr lang="en-US" altLang="zh-CN" sz="2800" b="1" dirty="0">
                <a:solidFill>
                  <a:srgbClr val="FF0000"/>
                </a:solidFill>
              </a:rPr>
              <a:t>came one after one! </a:t>
            </a:r>
            <a:r>
              <a:rPr lang="en-US" altLang="zh-CN" sz="2800" b="1" u="sng" dirty="0">
                <a:solidFill>
                  <a:srgbClr val="9933FF"/>
                </a:solidFill>
              </a:rPr>
              <a:t>My efforts </a:t>
            </a:r>
            <a:r>
              <a:rPr lang="en-US" altLang="zh-CN" sz="2800" b="1" dirty="0">
                <a:solidFill>
                  <a:srgbClr val="FF0000"/>
                </a:solidFill>
              </a:rPr>
              <a:t>paid off!</a:t>
            </a:r>
            <a:endParaRPr lang="en-US" altLang="zh-CN" sz="2800" dirty="0"/>
          </a:p>
        </p:txBody>
      </p:sp>
      <p:sp>
        <p:nvSpPr>
          <p:cNvPr id="2" name="矩形 1"/>
          <p:cNvSpPr/>
          <p:nvPr/>
        </p:nvSpPr>
        <p:spPr>
          <a:xfrm>
            <a:off x="3856387" y="36607"/>
            <a:ext cx="2047461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pitchFamily="18" charset="0"/>
              </a:rPr>
              <a:t>习作欣赏</a:t>
            </a:r>
            <a:endParaRPr lang="zh-CN" altLang="en-US" sz="3200" b="1" cap="none" spc="0" dirty="0">
              <a:ln w="0"/>
              <a:solidFill>
                <a:srgbClr val="006600"/>
              </a:solidFill>
              <a:effectLst>
                <a:reflection blurRad="6350" stA="53000" endA="300" endPos="35500" dir="5400000" sy="-90000" algn="bl" rotWithShape="0"/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33985" y="435610"/>
            <a:ext cx="11908155" cy="58324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altLang="zh-CN" sz="2800" dirty="0"/>
              <a:t>Para2: </a:t>
            </a:r>
            <a:r>
              <a:rPr lang="en-US" altLang="zh-CN" sz="2800" i="1" dirty="0"/>
              <a:t>Eventually, </a:t>
            </a:r>
            <a:r>
              <a:rPr lang="en-US" altLang="zh-CN" sz="2800" i="1" u="sng" dirty="0">
                <a:solidFill>
                  <a:srgbClr val="7030A0"/>
                </a:solidFill>
              </a:rPr>
              <a:t>I </a:t>
            </a:r>
            <a:r>
              <a:rPr lang="en-US" altLang="zh-CN" sz="2800" i="1" dirty="0"/>
              <a:t>earned over $20, </a:t>
            </a:r>
            <a:r>
              <a:rPr lang="en-US" altLang="zh-CN" sz="2800" b="1" i="1" dirty="0">
                <a:solidFill>
                  <a:srgbClr val="0000FF"/>
                </a:solidFill>
              </a:rPr>
              <a:t>a large sum of money </a:t>
            </a:r>
            <a:r>
              <a:rPr lang="en-US" altLang="zh-CN" sz="2800" i="1" dirty="0"/>
              <a:t>for a 9-year-old kid in 1954.</a:t>
            </a:r>
            <a:r>
              <a:rPr lang="en-US" altLang="zh-CN" sz="2800" dirty="0"/>
              <a:t> </a:t>
            </a:r>
            <a:r>
              <a:rPr lang="en-US" altLang="zh-CN" sz="2800" dirty="0">
                <a:solidFill>
                  <a:srgbClr val="0000FF"/>
                </a:solidFill>
              </a:rPr>
              <a:t>Now with </a:t>
            </a:r>
            <a:r>
              <a:rPr lang="en-US" altLang="zh-CN" sz="2800" b="1" u="sng" dirty="0">
                <a:solidFill>
                  <a:srgbClr val="0000FF"/>
                </a:solidFill>
              </a:rPr>
              <a:t>a big fortune, </a:t>
            </a:r>
            <a:r>
              <a:rPr lang="en-US" altLang="zh-CN" sz="2800" b="1" u="sng" dirty="0">
                <a:solidFill>
                  <a:srgbClr val="7030A0"/>
                </a:solidFill>
              </a:rPr>
              <a:t>I </a:t>
            </a:r>
            <a:r>
              <a:rPr lang="en-US" altLang="zh-CN" sz="2800" dirty="0">
                <a:solidFill>
                  <a:srgbClr val="FF0000"/>
                </a:solidFill>
              </a:rPr>
              <a:t>had enough to </a:t>
            </a:r>
            <a:r>
              <a:rPr lang="en-US" altLang="zh-CN" sz="2800" u="sng" dirty="0">
                <a:solidFill>
                  <a:srgbClr val="FF0000"/>
                </a:solidFill>
              </a:rPr>
              <a:t>buy presents/ gifts </a:t>
            </a:r>
            <a:r>
              <a:rPr lang="en-US" altLang="zh-CN" sz="2800" dirty="0">
                <a:solidFill>
                  <a:srgbClr val="FF0000"/>
                </a:solidFill>
              </a:rPr>
              <a:t>for my </a:t>
            </a:r>
            <a:r>
              <a:rPr lang="en-US" altLang="zh-CN" sz="2800" u="sng" dirty="0">
                <a:solidFill>
                  <a:srgbClr val="FF0000"/>
                </a:solidFill>
              </a:rPr>
              <a:t>family</a:t>
            </a:r>
            <a:r>
              <a:rPr lang="en-US" altLang="zh-CN" sz="2800" u="sng" dirty="0">
                <a:solidFill>
                  <a:srgbClr val="0000FF"/>
                </a:solidFill>
              </a:rPr>
              <a:t>. </a:t>
            </a:r>
            <a:r>
              <a:rPr lang="en-US" altLang="zh-CN" sz="2800" u="sng" dirty="0">
                <a:solidFill>
                  <a:srgbClr val="7030A0"/>
                </a:solidFill>
              </a:rPr>
              <a:t>I </a:t>
            </a:r>
            <a:r>
              <a:rPr lang="en-US" altLang="zh-CN" sz="2800" dirty="0">
                <a:solidFill>
                  <a:srgbClr val="FF0000"/>
                </a:solidFill>
              </a:rPr>
              <a:t>decided to pause my card sales </a:t>
            </a:r>
            <a:r>
              <a:rPr lang="en-US" altLang="zh-CN" sz="2800" b="1" dirty="0"/>
              <a:t>and</a:t>
            </a:r>
            <a:r>
              <a:rPr lang="en-US" altLang="zh-CN" sz="2800" dirty="0">
                <a:solidFill>
                  <a:srgbClr val="FF0000"/>
                </a:solidFill>
              </a:rPr>
              <a:t> conducted Christmas present purchases </a:t>
            </a:r>
            <a:r>
              <a:rPr lang="en-US" altLang="zh-CN" sz="2800" dirty="0">
                <a:solidFill>
                  <a:srgbClr val="0000FF"/>
                </a:solidFill>
              </a:rPr>
              <a:t>for every family member. </a:t>
            </a:r>
            <a:r>
              <a:rPr lang="en-US" altLang="zh-CN" sz="2800" b="1" u="sng" dirty="0">
                <a:solidFill>
                  <a:srgbClr val="7030A0"/>
                </a:solidFill>
              </a:rPr>
              <a:t>The joyful laughter </a:t>
            </a:r>
            <a:r>
              <a:rPr lang="en-US" altLang="zh-CN" sz="2800" dirty="0">
                <a:solidFill>
                  <a:srgbClr val="0000FF"/>
                </a:solidFill>
              </a:rPr>
              <a:t>of opening my carefully-selected gifts </a:t>
            </a:r>
            <a:r>
              <a:rPr lang="en-US" altLang="zh-CN" sz="2800" dirty="0">
                <a:solidFill>
                  <a:srgbClr val="FF0000"/>
                </a:solidFill>
              </a:rPr>
              <a:t>was the most rewarding and the most ear-catching ! </a:t>
            </a:r>
            <a:r>
              <a:rPr lang="en-US" altLang="zh-CN" sz="2800" b="1" u="sng" dirty="0">
                <a:solidFill>
                  <a:srgbClr val="7030A0"/>
                </a:solidFill>
              </a:rPr>
              <a:t>It </a:t>
            </a:r>
            <a:r>
              <a:rPr lang="en-US" altLang="zh-CN" sz="2800" dirty="0">
                <a:solidFill>
                  <a:srgbClr val="FF0000"/>
                </a:solidFill>
              </a:rPr>
              <a:t>was</a:t>
            </a:r>
            <a:r>
              <a:rPr lang="en-US" altLang="zh-CN" sz="2800" dirty="0">
                <a:solidFill>
                  <a:srgbClr val="0000FF"/>
                </a:solidFill>
              </a:rPr>
              <a:t> my parents’ consistent support and my persistence as well as my bravery </a:t>
            </a:r>
            <a:r>
              <a:rPr lang="en-US" altLang="zh-CN" sz="2800" b="1" dirty="0">
                <a:solidFill>
                  <a:srgbClr val="FF0000"/>
                </a:solidFill>
              </a:rPr>
              <a:t>that</a:t>
            </a:r>
            <a:r>
              <a:rPr lang="en-US" altLang="zh-CN" sz="2800" dirty="0">
                <a:solidFill>
                  <a:srgbClr val="0000FF"/>
                </a:solidFill>
              </a:rPr>
              <a:t> </a:t>
            </a:r>
            <a:r>
              <a:rPr lang="en-US" altLang="zh-CN" sz="2800" dirty="0">
                <a:solidFill>
                  <a:srgbClr val="9933FF"/>
                </a:solidFill>
              </a:rPr>
              <a:t>made it</a:t>
            </a:r>
            <a:r>
              <a:rPr lang="en-US" altLang="zh-CN" sz="2800" dirty="0">
                <a:solidFill>
                  <a:srgbClr val="0000FF"/>
                </a:solidFill>
              </a:rPr>
              <a:t>! </a:t>
            </a:r>
            <a:r>
              <a:rPr lang="en-US" altLang="zh-CN" sz="2800" dirty="0">
                <a:solidFill>
                  <a:srgbClr val="9933FF"/>
                </a:solidFill>
              </a:rPr>
              <a:t>L</a:t>
            </a:r>
            <a:r>
              <a:rPr lang="en-US" altLang="zh-CN" sz="2800" kern="100" dirty="0">
                <a:solidFill>
                  <a:srgbClr val="9933FF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ooking back,  I realized </a:t>
            </a:r>
            <a:r>
              <a:rPr lang="en-US" altLang="zh-CN" sz="2800" u="sng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that experience </a:t>
            </a:r>
            <a:r>
              <a:rPr lang="en-US" altLang="zh-CN" sz="2800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taught me valuable lessons that I couldn’t learn from books. </a:t>
            </a:r>
            <a:r>
              <a:rPr lang="en-US" altLang="zh-CN" sz="2800" u="sng" kern="100" dirty="0">
                <a:solidFill>
                  <a:srgbClr val="9933FF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My short-lived salesman life </a:t>
            </a:r>
            <a:r>
              <a:rPr lang="en-US" altLang="zh-CN" sz="2800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taught me much about perseverance, business communication skills, </a:t>
            </a:r>
            <a:r>
              <a:rPr lang="en-US" altLang="zh-CN" sz="2800" b="1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en-US" altLang="zh-CN" sz="2800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 the power of believing in myself. </a:t>
            </a:r>
            <a:r>
              <a:rPr lang="en-US" altLang="zh-CN" sz="2800" u="sng" kern="100" dirty="0">
                <a:solidFill>
                  <a:srgbClr val="9933FF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Selling greeting cards in my neighborhood</a:t>
            </a:r>
            <a:r>
              <a:rPr lang="en-US" altLang="zh-CN" sz="2800" kern="100" dirty="0">
                <a:solidFill>
                  <a:srgbClr val="9933FF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was a turning point </a:t>
            </a:r>
            <a:r>
              <a:rPr lang="en-US" altLang="zh-CN" sz="28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in my young life, </a:t>
            </a:r>
            <a:r>
              <a:rPr lang="en-US" altLang="zh-CN" sz="2800" kern="100" dirty="0">
                <a:solidFill>
                  <a:srgbClr val="9933FF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shaping the way </a:t>
            </a:r>
            <a:r>
              <a:rPr lang="en-US" altLang="zh-CN" sz="2800" i="1" kern="100" dirty="0">
                <a:solidFill>
                  <a:srgbClr val="0000FF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I treated  challenges </a:t>
            </a:r>
            <a:r>
              <a:rPr lang="en-US" altLang="zh-CN" sz="2800" kern="100" dirty="0">
                <a:solidFill>
                  <a:srgbClr val="0000FF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and opportunities in the years to come.</a:t>
            </a:r>
            <a:endParaRPr lang="en-US" altLang="zh-CN" sz="2800" dirty="0"/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0" y="-6622"/>
            <a:ext cx="12192000" cy="64940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200" dirty="0"/>
              <a:t>Para2: Eventually, </a:t>
            </a:r>
            <a:r>
              <a:rPr lang="en-US" altLang="zh-CN" sz="3200" u="sng" dirty="0">
                <a:solidFill>
                  <a:srgbClr val="7030A0"/>
                </a:solidFill>
              </a:rPr>
              <a:t>I </a:t>
            </a:r>
            <a:r>
              <a:rPr lang="en-US" altLang="zh-CN" sz="3200" dirty="0"/>
              <a:t>earned over $20, </a:t>
            </a:r>
            <a:r>
              <a:rPr lang="en-US" altLang="zh-CN" sz="3200" b="1" dirty="0">
                <a:solidFill>
                  <a:srgbClr val="0000FF"/>
                </a:solidFill>
              </a:rPr>
              <a:t>a large sum of money </a:t>
            </a:r>
            <a:r>
              <a:rPr lang="en-US" altLang="zh-CN" sz="3200" dirty="0"/>
              <a:t>for a 9-year-old kid in 1954.  </a:t>
            </a:r>
            <a:r>
              <a:rPr lang="en-US" altLang="zh-CN" sz="3200" u="sng" dirty="0">
                <a:solidFill>
                  <a:srgbClr val="9933FF"/>
                </a:solidFill>
              </a:rPr>
              <a:t>I </a:t>
            </a:r>
            <a:r>
              <a:rPr lang="en-US" altLang="zh-CN" sz="3200" dirty="0">
                <a:solidFill>
                  <a:srgbClr val="FF0000"/>
                </a:solidFill>
              </a:rPr>
              <a:t>did make money by selling its high-quality cards.  </a:t>
            </a:r>
            <a:r>
              <a:rPr lang="en-US" altLang="zh-CN" sz="3200" dirty="0">
                <a:solidFill>
                  <a:srgbClr val="0000FF"/>
                </a:solidFill>
              </a:rPr>
              <a:t>Thanks to the ads of the magazine</a:t>
            </a:r>
            <a:r>
              <a:rPr lang="en-US" altLang="zh-CN" sz="3200" dirty="0">
                <a:solidFill>
                  <a:srgbClr val="FF0000"/>
                </a:solidFill>
              </a:rPr>
              <a:t>, </a:t>
            </a:r>
            <a:r>
              <a:rPr lang="en-US" altLang="zh-CN" sz="3200" u="sng" dirty="0">
                <a:solidFill>
                  <a:srgbClr val="FF0000"/>
                </a:solidFill>
              </a:rPr>
              <a:t>I</a:t>
            </a:r>
            <a:r>
              <a:rPr lang="en-US" altLang="zh-CN" sz="3200" dirty="0">
                <a:solidFill>
                  <a:srgbClr val="FF0000"/>
                </a:solidFill>
              </a:rPr>
              <a:t> found a great way to make my pocket money. </a:t>
            </a:r>
            <a:r>
              <a:rPr lang="en-US" altLang="zh-CN" sz="3200" u="sng" dirty="0">
                <a:solidFill>
                  <a:srgbClr val="9933FF"/>
                </a:solidFill>
              </a:rPr>
              <a:t>I </a:t>
            </a:r>
            <a:r>
              <a:rPr lang="en-US" altLang="zh-CN" sz="3200" dirty="0">
                <a:solidFill>
                  <a:srgbClr val="FF0000"/>
                </a:solidFill>
              </a:rPr>
              <a:t>lost nothing. </a:t>
            </a:r>
            <a:r>
              <a:rPr lang="en-US" altLang="zh-CN" sz="3200" b="1" dirty="0"/>
              <a:t>Instead, </a:t>
            </a:r>
            <a:r>
              <a:rPr lang="en-US" altLang="zh-CN" sz="3200" u="sng" dirty="0">
                <a:solidFill>
                  <a:srgbClr val="7030A0"/>
                </a:solidFill>
              </a:rPr>
              <a:t>I </a:t>
            </a:r>
            <a:r>
              <a:rPr lang="en-US" altLang="zh-CN" sz="3200" dirty="0">
                <a:solidFill>
                  <a:srgbClr val="FF0000"/>
                </a:solidFill>
              </a:rPr>
              <a:t>got something </a:t>
            </a:r>
            <a:r>
              <a:rPr lang="en-US" altLang="zh-CN" sz="3200" dirty="0">
                <a:solidFill>
                  <a:srgbClr val="7030A0"/>
                </a:solidFill>
              </a:rPr>
              <a:t>like confidence and being outgoing. </a:t>
            </a:r>
            <a:r>
              <a:rPr lang="en-US" altLang="zh-CN" sz="3200" dirty="0"/>
              <a:t>From that day to Christmas Eve, </a:t>
            </a:r>
            <a:r>
              <a:rPr lang="en-US" altLang="zh-CN" sz="3200" u="sng" dirty="0">
                <a:solidFill>
                  <a:srgbClr val="9933FF"/>
                </a:solidFill>
              </a:rPr>
              <a:t>I </a:t>
            </a:r>
            <a:r>
              <a:rPr lang="en-US" altLang="zh-CN" sz="3200" dirty="0">
                <a:solidFill>
                  <a:srgbClr val="FF0000"/>
                </a:solidFill>
              </a:rPr>
              <a:t>sold more products </a:t>
            </a:r>
            <a:r>
              <a:rPr lang="en-US" altLang="zh-CN" sz="3200" dirty="0">
                <a:solidFill>
                  <a:srgbClr val="0000FF"/>
                </a:solidFill>
              </a:rPr>
              <a:t>of the company </a:t>
            </a:r>
            <a:r>
              <a:rPr lang="en-US" altLang="zh-CN" sz="3200" b="1" dirty="0">
                <a:solidFill>
                  <a:srgbClr val="0000FF"/>
                </a:solidFill>
              </a:rPr>
              <a:t>than any other salesman </a:t>
            </a:r>
            <a:r>
              <a:rPr lang="en-US" altLang="zh-CN" sz="3200" i="1" dirty="0">
                <a:solidFill>
                  <a:srgbClr val="0000FF"/>
                </a:solidFill>
              </a:rPr>
              <a:t>who were more experienced than me.</a:t>
            </a:r>
            <a:r>
              <a:rPr lang="en-US" altLang="zh-CN" sz="3200" dirty="0">
                <a:solidFill>
                  <a:srgbClr val="0000FF"/>
                </a:solidFill>
              </a:rPr>
              <a:t> </a:t>
            </a:r>
            <a:r>
              <a:rPr lang="en-US" altLang="zh-CN" sz="3200" u="sng" dirty="0">
                <a:solidFill>
                  <a:srgbClr val="9933FF"/>
                </a:solidFill>
              </a:rPr>
              <a:t>Their products </a:t>
            </a:r>
            <a:r>
              <a:rPr lang="en-US" altLang="zh-CN" sz="3200" dirty="0">
                <a:solidFill>
                  <a:srgbClr val="FF0000"/>
                </a:solidFill>
              </a:rPr>
              <a:t>became a hit </a:t>
            </a:r>
            <a:r>
              <a:rPr lang="en-US" altLang="zh-CN" sz="3200" dirty="0"/>
              <a:t>in Christmas market!</a:t>
            </a:r>
            <a:r>
              <a:rPr lang="en-US" altLang="zh-CN" sz="3200" dirty="0">
                <a:solidFill>
                  <a:srgbClr val="FF0000"/>
                </a:solidFill>
              </a:rPr>
              <a:t>  </a:t>
            </a:r>
            <a:r>
              <a:rPr lang="en-US" altLang="zh-CN" sz="3200" dirty="0">
                <a:solidFill>
                  <a:srgbClr val="9933FF"/>
                </a:solidFill>
              </a:rPr>
              <a:t>Seeing my rich profit from card sales, </a:t>
            </a:r>
            <a:r>
              <a:rPr lang="en-US" altLang="zh-CN" sz="3200" u="sng" dirty="0">
                <a:solidFill>
                  <a:srgbClr val="FF0000"/>
                </a:solidFill>
              </a:rPr>
              <a:t>my parents </a:t>
            </a:r>
            <a:r>
              <a:rPr lang="en-US" altLang="zh-CN" sz="3200" dirty="0">
                <a:solidFill>
                  <a:srgbClr val="FF0000"/>
                </a:solidFill>
              </a:rPr>
              <a:t>just couldn’t believe their eyes.  </a:t>
            </a:r>
            <a:r>
              <a:rPr lang="en-US" altLang="zh-CN" sz="3200" u="sng" dirty="0">
                <a:solidFill>
                  <a:srgbClr val="FF0000"/>
                </a:solidFill>
              </a:rPr>
              <a:t>They </a:t>
            </a:r>
            <a:r>
              <a:rPr lang="en-US" altLang="zh-CN" sz="3200" dirty="0">
                <a:solidFill>
                  <a:srgbClr val="FF0000"/>
                </a:solidFill>
              </a:rPr>
              <a:t>took pride in </a:t>
            </a:r>
            <a:r>
              <a:rPr lang="en-US" altLang="zh-CN" sz="3200" dirty="0">
                <a:solidFill>
                  <a:srgbClr val="002060"/>
                </a:solidFill>
              </a:rPr>
              <a:t>my unexpected success as well as growth, </a:t>
            </a:r>
            <a:r>
              <a:rPr lang="en-US" altLang="zh-CN" sz="3200" dirty="0">
                <a:solidFill>
                  <a:srgbClr val="9933FF"/>
                </a:solidFill>
              </a:rPr>
              <a:t>grinning from ear to ear. </a:t>
            </a:r>
            <a:r>
              <a:rPr lang="en-US" altLang="zh-CN" sz="3200" u="sng" dirty="0">
                <a:solidFill>
                  <a:srgbClr val="9933FF"/>
                </a:solidFill>
              </a:rPr>
              <a:t>My shyness </a:t>
            </a:r>
            <a:r>
              <a:rPr lang="en-US" altLang="zh-CN" sz="3200" dirty="0">
                <a:solidFill>
                  <a:srgbClr val="FF0000"/>
                </a:solidFill>
              </a:rPr>
              <a:t>didn’t stop me from achieving my goal.  </a:t>
            </a:r>
            <a:r>
              <a:rPr lang="en-US" altLang="zh-CN" sz="3200" u="sng" dirty="0">
                <a:solidFill>
                  <a:srgbClr val="9933FF"/>
                </a:solidFill>
              </a:rPr>
              <a:t>The experience of selling card boxes </a:t>
            </a:r>
            <a:r>
              <a:rPr lang="en-US" altLang="zh-CN" sz="3200" dirty="0">
                <a:solidFill>
                  <a:srgbClr val="FF0000"/>
                </a:solidFill>
              </a:rPr>
              <a:t>made a big difference to my life--- </a:t>
            </a:r>
            <a:r>
              <a:rPr lang="en-US" altLang="zh-CN" sz="3200" dirty="0">
                <a:solidFill>
                  <a:srgbClr val="9933FF"/>
                </a:solidFill>
              </a:rPr>
              <a:t>it</a:t>
            </a:r>
            <a:r>
              <a:rPr lang="en-US" altLang="zh-CN" sz="3200" dirty="0">
                <a:solidFill>
                  <a:srgbClr val="FF0000"/>
                </a:solidFill>
              </a:rPr>
              <a:t> taught me how to face my challenge bravely. </a:t>
            </a:r>
            <a:endParaRPr lang="en-US" altLang="zh-CN" sz="3200" dirty="0"/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圣诞贺卡壁纸图片素材_免费下载_psd图片格式_VRF高清图片400081543_摄图网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0"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1816" y="35782"/>
            <a:ext cx="161809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原文本</a:t>
            </a:r>
            <a:endParaRPr lang="zh-CN" altLang="en-US" sz="2800" dirty="0">
              <a:solidFill>
                <a:srgbClr val="FF00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807477"/>
            <a:ext cx="12125739" cy="59400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266700" algn="just"/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I faced a tight budget when I was nine. On November </a:t>
            </a:r>
            <a:r>
              <a:rPr lang="en-US" altLang="zh-CN" sz="20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Ist</a:t>
            </a: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, I used up most of the money  I saved. With a small amount of pocket money left before Christmas I didn't have enough to buy presents for the family.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I was seriously considering going to my dad and asking for an advance on the next year's pocket money, so I could at least buy gifts for my family members. But then, one evening,  I was sitting in my room reading advertisements in the back of a magazine. Several greeting-card companies were telling us how people could make money by selling their cards and stationery. Normally, I would have passed right over the ads, but this time my situation was so difficult that I felt I had nothing to lose.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The ad that attracted me most was one by a well-known greeting-card company in my nation, whose products were of high quality. With my parents' help, I contacted the company, although they preferred adults or older kids to advertise their products. After my sincere request, they agreed to give me, a nine-year-old boy, a chance.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My sales materials arrived within the week. I had expected something small and neat, but the package looked like a dinosaur's shoebox; it was close to three feet long and nearly a foot wide, full of stuff. There was a thick binder (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活页夹</a:t>
            </a: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)containing a complete selection of the cards and some writing paper, which I would be selling for around $3 per box. 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Although my parents supported my try to make money by myself, they had little confidence in my success: after all, instead of an outgoing kid, I was somewhat shy. However, I was determined to have a try to challenge myself.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去年的圣诞节贺卡~|插画|商业插画|shuangs_cn - 原创作品 - 站酷 (ZCOOL)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圣诞贺卡壁纸图片素材_免费下载_psd图片格式_VRF高清图片400081543_摄图网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0"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0" y="618636"/>
            <a:ext cx="12125739" cy="46474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266700" algn="just"/>
            <a:r>
              <a:rPr lang="en-US" altLang="zh-CN" sz="2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3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 faced a tight budget when I was nine. On November </a:t>
            </a:r>
            <a:r>
              <a:rPr lang="en-US" altLang="zh-CN" sz="32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Ist</a:t>
            </a:r>
            <a:r>
              <a:rPr lang="en-US" altLang="zh-CN" sz="3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, I used up most of the money I saved. With a small amount of pocket money left before Christmas I didn't have enough to buy presents for the family.</a:t>
            </a:r>
            <a:endParaRPr lang="zh-CN" altLang="zh-CN" sz="3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endParaRPr lang="en-US" altLang="zh-CN" sz="2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endParaRPr lang="en-US" altLang="zh-CN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endParaRPr lang="en-US" altLang="zh-CN" sz="2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endParaRPr lang="en-US" altLang="zh-CN" sz="2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endParaRPr lang="en-US" altLang="zh-CN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endParaRPr lang="zh-CN" altLang="zh-CN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97357" y="3180526"/>
            <a:ext cx="39358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9900CC"/>
                </a:solidFill>
              </a:rPr>
              <a:t>       main   idea </a:t>
            </a:r>
            <a:endParaRPr lang="zh-CN" altLang="en-US" sz="3600" dirty="0">
              <a:solidFill>
                <a:srgbClr val="9900CC"/>
              </a:solidFill>
            </a:endParaRPr>
          </a:p>
        </p:txBody>
      </p:sp>
      <p:sp>
        <p:nvSpPr>
          <p:cNvPr id="5" name="箭头: 下 4"/>
          <p:cNvSpPr/>
          <p:nvPr/>
        </p:nvSpPr>
        <p:spPr>
          <a:xfrm>
            <a:off x="5267738" y="2433310"/>
            <a:ext cx="168966" cy="49752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491406" y="4019590"/>
            <a:ext cx="7248939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  My tight budget &amp; my problem  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圣诞贺卡壁纸图片素材_免费下载_psd图片格式_VRF高清图片400081543_摄图网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0"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0" y="469549"/>
            <a:ext cx="12125739" cy="57554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266700" algn="just"/>
            <a:r>
              <a:rPr lang="en-US" altLang="zh-CN" sz="3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I was seriously considering going to my dad and asking for an advance on the next year's pocket money, so I could at least buy gifts for my family members. But then, one evening,  I was sitting in my room reading advertisements in the back of a magazine. Several greeting-card companies were telling us how people could make money by selling their cards and stationery. Normally, I would have passed right over the ads, but this time my situation was so difficult that I felt I had nothing to lose.</a:t>
            </a:r>
            <a:endParaRPr lang="en-US" altLang="zh-CN" sz="3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endParaRPr lang="en-US" altLang="zh-CN" sz="2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endParaRPr lang="en-US" altLang="zh-CN" sz="2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endParaRPr lang="en-US" altLang="zh-CN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endParaRPr lang="zh-CN" altLang="zh-CN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24131" y="4671390"/>
            <a:ext cx="39358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9900CC"/>
                </a:solidFill>
              </a:rPr>
              <a:t>       main   idea </a:t>
            </a:r>
            <a:endParaRPr lang="zh-CN" altLang="en-US" sz="3600" dirty="0">
              <a:solidFill>
                <a:srgbClr val="9900CC"/>
              </a:solidFill>
            </a:endParaRPr>
          </a:p>
        </p:txBody>
      </p:sp>
      <p:sp>
        <p:nvSpPr>
          <p:cNvPr id="5" name="箭头: 下 4"/>
          <p:cNvSpPr/>
          <p:nvPr/>
        </p:nvSpPr>
        <p:spPr>
          <a:xfrm>
            <a:off x="5665301" y="3973873"/>
            <a:ext cx="168966" cy="49752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6261" y="5421006"/>
            <a:ext cx="12059477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          Advertisements of greeting-card companies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圣诞贺卡壁纸图片素材_免费下载_psd图片格式_VRF高清图片400081543_摄图网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0"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0" y="539123"/>
            <a:ext cx="12125739" cy="52014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266700" algn="just"/>
            <a:r>
              <a:rPr lang="en-US" altLang="zh-CN" sz="3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The ad that attracted me most was one by a well-known greeting-card company in my nation, whose products were of high quality. With my parents' help, I contacted the company, although they preferred adults or older kids to advertise their products. After my sincere request, they agreed to give me, a nine-year-old boy, a chance.</a:t>
            </a:r>
            <a:endParaRPr lang="en-US" altLang="zh-CN" sz="2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endParaRPr lang="en-US" altLang="zh-CN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endParaRPr lang="en-US" altLang="zh-CN" sz="2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endParaRPr lang="en-US" altLang="zh-CN" sz="2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endParaRPr lang="en-US" altLang="zh-CN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endParaRPr lang="zh-CN" altLang="zh-CN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17843" y="3786810"/>
            <a:ext cx="39358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9900CC"/>
                </a:solidFill>
              </a:rPr>
              <a:t>       main   idea </a:t>
            </a:r>
            <a:endParaRPr lang="zh-CN" altLang="en-US" sz="3600" dirty="0">
              <a:solidFill>
                <a:srgbClr val="9900CC"/>
              </a:solidFill>
            </a:endParaRPr>
          </a:p>
        </p:txBody>
      </p:sp>
      <p:sp>
        <p:nvSpPr>
          <p:cNvPr id="5" name="箭头: 下 4"/>
          <p:cNvSpPr/>
          <p:nvPr/>
        </p:nvSpPr>
        <p:spPr>
          <a:xfrm>
            <a:off x="5466518" y="3180235"/>
            <a:ext cx="168966" cy="49752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948070" y="4834602"/>
            <a:ext cx="9382539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   the beginning of my job of selling cards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圣诞贺卡壁纸图片素材_免费下载_psd图片格式_VRF高清图片400081543_摄图网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0"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" y="618635"/>
            <a:ext cx="12046226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266700" algn="just"/>
            <a:r>
              <a:rPr lang="en-US" altLang="zh-CN" sz="3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My sales materials arrived within the week. I had expected something small and neat, but the package looked like a dinosaur's shoebox; it was close to three feet long and nearly a foot wide, full of stuff. There was a thick binder (</a:t>
            </a:r>
            <a:r>
              <a:rPr lang="zh-CN" altLang="zh-CN" sz="3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活页夹</a:t>
            </a:r>
            <a:r>
              <a:rPr lang="en-US" altLang="zh-CN" sz="3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)containing a complete selection of the cards and some writing paper, which I would be selling for around $3 per box. </a:t>
            </a:r>
            <a:endParaRPr lang="zh-CN" altLang="zh-CN" sz="3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3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endParaRPr lang="en-US" altLang="zh-CN" sz="2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endParaRPr lang="en-US" altLang="zh-CN" sz="2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endParaRPr lang="en-US" altLang="zh-CN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endParaRPr lang="zh-CN" altLang="zh-CN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17843" y="3786810"/>
            <a:ext cx="39358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9900CC"/>
                </a:solidFill>
              </a:rPr>
              <a:t>       main   idea </a:t>
            </a:r>
            <a:endParaRPr lang="zh-CN" altLang="en-US" sz="3600" dirty="0">
              <a:solidFill>
                <a:srgbClr val="9900CC"/>
              </a:solidFill>
            </a:endParaRPr>
          </a:p>
        </p:txBody>
      </p:sp>
      <p:sp>
        <p:nvSpPr>
          <p:cNvPr id="5" name="箭头: 下 4"/>
          <p:cNvSpPr/>
          <p:nvPr/>
        </p:nvSpPr>
        <p:spPr>
          <a:xfrm>
            <a:off x="5466518" y="3180235"/>
            <a:ext cx="168966" cy="49752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17442" y="4496671"/>
            <a:ext cx="10267123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     Brief introduction to a card box and its price 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圣诞贺卡壁纸图片素材_免费下载_psd图片格式_VRF高清图片400081543_摄图网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0"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0" y="886995"/>
            <a:ext cx="12125739" cy="51398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266700" algn="just"/>
            <a:r>
              <a:rPr lang="en-US" altLang="zh-CN" sz="3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Although my parents supported my try to make money by myself, they had little confidence in my success: after all, instead of an outgoing kid, I was somewhat shy. However, I was determined to have a try to challenge myself.</a:t>
            </a:r>
            <a:endParaRPr lang="en-US" altLang="zh-CN" sz="3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endParaRPr lang="en-US" altLang="zh-CN" sz="32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endParaRPr lang="en-US" altLang="zh-CN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endParaRPr lang="en-US" altLang="zh-CN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endParaRPr lang="en-US" altLang="zh-CN" sz="2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endParaRPr lang="en-US" altLang="zh-CN" sz="2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endParaRPr lang="en-US" altLang="zh-CN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endParaRPr lang="zh-CN" altLang="zh-CN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17843" y="3786810"/>
            <a:ext cx="39358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9900CC"/>
                </a:solidFill>
              </a:rPr>
              <a:t>       main   idea </a:t>
            </a:r>
            <a:endParaRPr lang="zh-CN" altLang="en-US" sz="3600" dirty="0">
              <a:solidFill>
                <a:srgbClr val="9900CC"/>
              </a:solidFill>
            </a:endParaRPr>
          </a:p>
        </p:txBody>
      </p:sp>
      <p:sp>
        <p:nvSpPr>
          <p:cNvPr id="5" name="箭头: 下 4"/>
          <p:cNvSpPr/>
          <p:nvPr/>
        </p:nvSpPr>
        <p:spPr>
          <a:xfrm>
            <a:off x="5466518" y="3180235"/>
            <a:ext cx="168966" cy="49752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745973" y="5093016"/>
            <a:ext cx="8431696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 my challenge  &amp; my determination 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79513" y="1719470"/>
          <a:ext cx="11993880" cy="4472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4805"/>
                <a:gridCol w="5798820"/>
              </a:tblGrid>
              <a:tr h="860588"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              </a:t>
                      </a:r>
                      <a:r>
                        <a:rPr lang="en-US" altLang="zh-CN" sz="3200" dirty="0"/>
                        <a:t>Textual clues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Continuation echoes</a:t>
                      </a:r>
                      <a:endParaRPr lang="zh-CN" altLang="en-US" sz="3200" dirty="0"/>
                    </a:p>
                  </a:txBody>
                  <a:tcPr/>
                </a:tc>
              </a:tr>
              <a:tr h="3612021">
                <a:tc>
                  <a:txBody>
                    <a:bodyPr/>
                    <a:lstStyle/>
                    <a:p>
                      <a:pPr indent="266700" algn="just"/>
                      <a:r>
                        <a:rPr lang="en-US" altLang="zh-CN" sz="3200" kern="100" dirty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With a small amount of pocket money left before Christmas I didn't have enough to buy presents for the family.</a:t>
                      </a:r>
                      <a:endParaRPr lang="zh-CN" altLang="zh-CN" sz="3200" kern="100" dirty="0">
                        <a:effectLst/>
                        <a:latin typeface="等线" panose="02010600030101010101" pitchFamily="2" charset="-122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600" b="1" dirty="0"/>
                        <a:t> 1. </a:t>
                      </a:r>
                      <a:r>
                        <a:rPr lang="en-US" altLang="zh-CN" sz="3600" b="0" dirty="0">
                          <a:solidFill>
                            <a:srgbClr val="FF0000"/>
                          </a:solidFill>
                        </a:rPr>
                        <a:t> Now with a big fortune, I had enough to buy presents/ gifts for my family</a:t>
                      </a:r>
                      <a:r>
                        <a:rPr lang="en-US" altLang="zh-CN" sz="3600" dirty="0">
                          <a:solidFill>
                            <a:srgbClr val="0000FF"/>
                          </a:solidFill>
                        </a:rPr>
                        <a:t>. </a:t>
                      </a:r>
                      <a:endParaRPr lang="zh-CN" altLang="en-US" sz="3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495259" y="819200"/>
            <a:ext cx="5271053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  Read for hidden clues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12476</Words>
  <Application>WPS 演示</Application>
  <PresentationFormat>宽屏</PresentationFormat>
  <Paragraphs>248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4" baseType="lpstr">
      <vt:lpstr>Arial</vt:lpstr>
      <vt:lpstr>宋体</vt:lpstr>
      <vt:lpstr>Wingdings</vt:lpstr>
      <vt:lpstr>华文彩云</vt:lpstr>
      <vt:lpstr>等线</vt:lpstr>
      <vt:lpstr>Times New Roman</vt:lpstr>
      <vt:lpstr>微软雅黑</vt:lpstr>
      <vt:lpstr>Arial Unicode MS</vt:lpstr>
      <vt:lpstr>等线 Light</vt:lpstr>
      <vt:lpstr>Bernard MT Condensed</vt:lpstr>
      <vt:lpstr>HelveticaNeue</vt:lpstr>
      <vt:lpstr>华文新魏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jiahui fu</dc:creator>
  <cp:lastModifiedBy>Administrator</cp:lastModifiedBy>
  <cp:revision>236</cp:revision>
  <dcterms:created xsi:type="dcterms:W3CDTF">2024-01-20T13:02:00Z</dcterms:created>
  <dcterms:modified xsi:type="dcterms:W3CDTF">2024-03-15T03:22:36Z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12C0CA9A69684C668E9498241BF9DC97_12</vt:lpwstr>
  </property>
  <property fmtid="{D5CDD505-2E9C-101B-9397-08002B2CF9AE}" pid="3" name="KSOProductBuildVer">
    <vt:lpwstr>2052-11.8.2.7978</vt:lpwstr>
  </property>
</Properties>
</file>