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552" r:id="rId2"/>
    <p:sldId id="257" r:id="rId3"/>
    <p:sldId id="484" r:id="rId4"/>
    <p:sldId id="485" r:id="rId5"/>
    <p:sldId id="537" r:id="rId6"/>
    <p:sldId id="519" r:id="rId7"/>
    <p:sldId id="535" r:id="rId8"/>
    <p:sldId id="536" r:id="rId9"/>
    <p:sldId id="489" r:id="rId10"/>
    <p:sldId id="538" r:id="rId11"/>
    <p:sldId id="486" r:id="rId12"/>
    <p:sldId id="487" r:id="rId13"/>
    <p:sldId id="504" r:id="rId14"/>
    <p:sldId id="470" r:id="rId15"/>
    <p:sldId id="471" r:id="rId16"/>
    <p:sldId id="472" r:id="rId17"/>
    <p:sldId id="473" r:id="rId18"/>
    <p:sldId id="551" r:id="rId19"/>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27">
          <p15:clr>
            <a:srgbClr val="A4A3A4"/>
          </p15:clr>
        </p15:guide>
        <p15:guide id="2" pos="279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卢潇潇" initials="卢"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93A2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04" y="102"/>
      </p:cViewPr>
      <p:guideLst>
        <p:guide orient="horz" pos="2127"/>
        <p:guide pos="279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5B060026-A620-4609-BCC6-A4D5915C52B1}" type="datetimeFigureOut">
              <a:rPr lang="zh-CN" altLang="en-US" smtClean="0"/>
              <a:t>2020/11/5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D70CB810-D89F-4B09-A2EF-381CC74695A9}" type="slidenum">
              <a:rPr lang="zh-CN" altLang="en-US" smtClean="0"/>
              <a:t>‹#›</a:t>
            </a:fld>
            <a:endParaRPr lang="zh-CN" altLang="en-US"/>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zh-CN" altLang="en-US"/>
              <a:t>单击此处编辑母版标题样式</a:t>
            </a:r>
            <a:endParaRPr lang="en-US" dirty="0"/>
          </a:p>
        </p:txBody>
      </p:sp>
      <p:pic>
        <p:nvPicPr>
          <p:cNvPr id="16" name="图片 15" descr="水印">
            <a:extLst>
              <a:ext uri="{FF2B5EF4-FFF2-40B4-BE49-F238E27FC236}">
                <a16:creationId xmlns:a16="http://schemas.microsoft.com/office/drawing/2014/main" id="{02C9A1AD-085A-48B9-B89A-C2863980F829}"/>
              </a:ext>
            </a:extLst>
          </p:cNvPr>
          <p:cNvPicPr>
            <a:picLocks noChangeAspect="1"/>
          </p:cNvPicPr>
          <p:nvPr userDrawn="1"/>
        </p:nvPicPr>
        <p:blipFill>
          <a:blip r:embed="rId2"/>
          <a:stretch>
            <a:fillRect/>
          </a:stretch>
        </p:blipFill>
        <p:spPr>
          <a:xfrm>
            <a:off x="5263991" y="318432"/>
            <a:ext cx="3880009" cy="1255871"/>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Date Placeholder 3"/>
          <p:cNvSpPr>
            <a:spLocks noGrp="1"/>
          </p:cNvSpPr>
          <p:nvPr>
            <p:ph type="dt" sz="half" idx="10"/>
          </p:nvPr>
        </p:nvSpPr>
        <p:spPr/>
        <p:txBody>
          <a:bodyPr/>
          <a:lstStyle/>
          <a:p>
            <a:fld id="{5B060026-A620-4609-BCC6-A4D5915C52B1}" type="datetimeFigureOut">
              <a:rPr lang="zh-CN" altLang="en-US" smtClean="0"/>
              <a:t>2020/11/5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70CB810-D89F-4B09-A2EF-381CC74695A9}"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垂直排列标题与文本">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5B060026-A620-4609-BCC6-A4D5915C52B1}" type="datetimeFigureOut">
              <a:rPr lang="zh-CN" altLang="en-US" smtClean="0"/>
              <a:t>2020/11/5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70CB810-D89F-4B09-A2EF-381CC74695A9}" type="slidenum">
              <a:rPr lang="zh-CN" altLang="en-US" smtClean="0"/>
              <a:t>‹#›</a:t>
            </a:fld>
            <a:endParaRPr lang="zh-CN" altLang="en-US"/>
          </a:p>
        </p:txBody>
      </p:sp>
      <p:pic>
        <p:nvPicPr>
          <p:cNvPr id="10" name="图片 9" descr="水印">
            <a:extLst>
              <a:ext uri="{FF2B5EF4-FFF2-40B4-BE49-F238E27FC236}">
                <a16:creationId xmlns:a16="http://schemas.microsoft.com/office/drawing/2014/main" id="{928EE68A-9D02-471F-9C11-C1EC87DA94F9}"/>
              </a:ext>
            </a:extLst>
          </p:cNvPr>
          <p:cNvPicPr>
            <a:picLocks noChangeAspect="1"/>
          </p:cNvPicPr>
          <p:nvPr userDrawn="1"/>
        </p:nvPicPr>
        <p:blipFill>
          <a:blip r:embed="rId2"/>
          <a:stretch>
            <a:fillRect/>
          </a:stretch>
        </p:blipFill>
        <p:spPr>
          <a:xfrm>
            <a:off x="5263991" y="318432"/>
            <a:ext cx="3880009" cy="1255871"/>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Date Placeholder 3"/>
          <p:cNvSpPr>
            <a:spLocks noGrp="1"/>
          </p:cNvSpPr>
          <p:nvPr>
            <p:ph type="dt" sz="half" idx="10"/>
          </p:nvPr>
        </p:nvSpPr>
        <p:spPr/>
        <p:txBody>
          <a:bodyPr/>
          <a:lstStyle/>
          <a:p>
            <a:fld id="{5B060026-A620-4609-BCC6-A4D5915C52B1}" type="datetimeFigureOut">
              <a:rPr lang="zh-CN" altLang="en-US" smtClean="0"/>
              <a:t>2020/11/5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70CB810-D89F-4B09-A2EF-381CC74695A9}"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5B060026-A620-4609-BCC6-A4D5915C52B1}" type="datetimeFigureOut">
              <a:rPr lang="zh-CN" altLang="en-US" smtClean="0"/>
              <a:t>2020/11/5</a:t>
            </a:fld>
            <a:endParaRPr lang="zh-CN" altLang="en-US"/>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70CB810-D89F-4B09-A2EF-381CC74695A9}" type="slidenum">
              <a:rPr lang="zh-CN" altLang="en-US" smtClean="0"/>
              <a:t>‹#›</a:t>
            </a:fld>
            <a:endParaRPr lang="zh-CN" altLang="en-US"/>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zh-CN" altLang="en-US"/>
              <a:t>单击此处编辑母版标题样式</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图片 8" descr="水印">
            <a:extLst>
              <a:ext uri="{FF2B5EF4-FFF2-40B4-BE49-F238E27FC236}">
                <a16:creationId xmlns:a16="http://schemas.microsoft.com/office/drawing/2014/main" id="{B3B3275D-9864-4CB7-B80F-60E82F94E16C}"/>
              </a:ext>
            </a:extLst>
          </p:cNvPr>
          <p:cNvPicPr>
            <a:picLocks noChangeAspect="1"/>
          </p:cNvPicPr>
          <p:nvPr userDrawn="1"/>
        </p:nvPicPr>
        <p:blipFill>
          <a:blip r:embed="rId2"/>
          <a:stretch>
            <a:fillRect/>
          </a:stretch>
        </p:blipFill>
        <p:spPr>
          <a:xfrm>
            <a:off x="5263991" y="318432"/>
            <a:ext cx="3880009" cy="1255871"/>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zh-CN" altLang="en-US"/>
              <a:t>单击此处编辑母版标题样式</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5B060026-A620-4609-BCC6-A4D5915C52B1}" type="datetimeFigureOut">
              <a:rPr lang="zh-CN" altLang="en-US" smtClean="0"/>
              <a:t>2020/11/5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70CB810-D89F-4B09-A2EF-381CC74695A9}"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zh-CN" altLang="en-US"/>
              <a:t>单击此处编辑母版标题样式</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5B060026-A620-4609-BCC6-A4D5915C52B1}" type="datetimeFigureOut">
              <a:rPr lang="zh-CN" altLang="en-US" smtClean="0"/>
              <a:t>2020/11/5</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D70CB810-D89F-4B09-A2EF-381CC74695A9}"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Date Placeholder 2"/>
          <p:cNvSpPr>
            <a:spLocks noGrp="1"/>
          </p:cNvSpPr>
          <p:nvPr>
            <p:ph type="dt" sz="half" idx="10"/>
          </p:nvPr>
        </p:nvSpPr>
        <p:spPr/>
        <p:txBody>
          <a:bodyPr/>
          <a:lstStyle/>
          <a:p>
            <a:fld id="{5B060026-A620-4609-BCC6-A4D5915C52B1}" type="datetimeFigureOut">
              <a:rPr lang="zh-CN" altLang="en-US" smtClean="0"/>
              <a:t>2020/11/5</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D70CB810-D89F-4B09-A2EF-381CC74695A9}"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5B060026-A620-4609-BCC6-A4D5915C52B1}" type="datetimeFigureOut">
              <a:rPr lang="zh-CN" altLang="en-US" smtClean="0"/>
              <a:t>2020/11/5</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D70CB810-D89F-4B09-A2EF-381CC74695A9}" type="slidenum">
              <a:rPr lang="zh-CN" altLang="en-US" smtClean="0"/>
              <a:t>‹#›</a:t>
            </a:fld>
            <a:endParaRPr lang="zh-CN" altLang="en-US"/>
          </a:p>
        </p:txBody>
      </p:sp>
      <p:pic>
        <p:nvPicPr>
          <p:cNvPr id="6" name="图片 5" descr="水印">
            <a:extLst>
              <a:ext uri="{FF2B5EF4-FFF2-40B4-BE49-F238E27FC236}">
                <a16:creationId xmlns:a16="http://schemas.microsoft.com/office/drawing/2014/main" id="{A2072721-88EE-4EFE-BBCE-23FE5625574E}"/>
              </a:ext>
            </a:extLst>
          </p:cNvPr>
          <p:cNvPicPr>
            <a:picLocks noChangeAspect="1"/>
          </p:cNvPicPr>
          <p:nvPr userDrawn="1"/>
        </p:nvPicPr>
        <p:blipFill>
          <a:blip r:embed="rId2"/>
          <a:stretch>
            <a:fillRect/>
          </a:stretch>
        </p:blipFill>
        <p:spPr>
          <a:xfrm>
            <a:off x="5263991" y="318432"/>
            <a:ext cx="3880009" cy="1255871"/>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5B060026-A620-4609-BCC6-A4D5915C52B1}" type="datetimeFigureOut">
              <a:rPr lang="zh-CN" altLang="en-US" smtClean="0"/>
              <a:t>2020/11/5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70CB810-D89F-4B09-A2EF-381CC74695A9}" type="slidenum">
              <a:rPr lang="zh-CN" altLang="en-US" smtClean="0"/>
              <a:t>‹#›</a:t>
            </a:fld>
            <a:endParaRPr lang="zh-CN" altLang="en-US"/>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zh-CN" altLang="en-US"/>
              <a:t>单击此处编辑母版标题样式</a:t>
            </a:r>
            <a:endParaRPr lang="en-US" dirty="0"/>
          </a:p>
        </p:txBody>
      </p:sp>
      <p:pic>
        <p:nvPicPr>
          <p:cNvPr id="9" name="图片 8" descr="水印">
            <a:extLst>
              <a:ext uri="{FF2B5EF4-FFF2-40B4-BE49-F238E27FC236}">
                <a16:creationId xmlns:a16="http://schemas.microsoft.com/office/drawing/2014/main" id="{0E1DDA1E-C461-4A9C-8058-02555F2EBB58}"/>
              </a:ext>
            </a:extLst>
          </p:cNvPr>
          <p:cNvPicPr>
            <a:picLocks noChangeAspect="1"/>
          </p:cNvPicPr>
          <p:nvPr userDrawn="1"/>
        </p:nvPicPr>
        <p:blipFill>
          <a:blip r:embed="rId2"/>
          <a:stretch>
            <a:fillRect/>
          </a:stretch>
        </p:blipFill>
        <p:spPr>
          <a:xfrm>
            <a:off x="5263991" y="318432"/>
            <a:ext cx="3880009" cy="1255871"/>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5" name="Date Placeholder 4"/>
          <p:cNvSpPr>
            <a:spLocks noGrp="1"/>
          </p:cNvSpPr>
          <p:nvPr>
            <p:ph type="dt" sz="half" idx="10"/>
          </p:nvPr>
        </p:nvSpPr>
        <p:spPr/>
        <p:txBody>
          <a:bodyPr/>
          <a:lstStyle/>
          <a:p>
            <a:fld id="{5B060026-A620-4609-BCC6-A4D5915C52B1}" type="datetimeFigureOut">
              <a:rPr lang="zh-CN" altLang="en-US" smtClean="0"/>
              <a:t>2020/11/5</a:t>
            </a:fld>
            <a:endParaRPr lang="zh-CN" altLang="en-US"/>
          </a:p>
        </p:txBody>
      </p:sp>
      <p:sp>
        <p:nvSpPr>
          <p:cNvPr id="7" name="Slide Number Placeholder 6"/>
          <p:cNvSpPr>
            <a:spLocks noGrp="1"/>
          </p:cNvSpPr>
          <p:nvPr>
            <p:ph type="sldNum" sz="quarter" idx="12"/>
          </p:nvPr>
        </p:nvSpPr>
        <p:spPr/>
        <p:txBody>
          <a:bodyPr/>
          <a:lstStyle/>
          <a:p>
            <a:fld id="{D70CB810-D89F-4B09-A2EF-381CC74695A9}" type="slidenum">
              <a:rPr lang="zh-CN" altLang="en-US" smtClean="0"/>
              <a:t>‹#›</a:t>
            </a:fld>
            <a:endParaRPr lang="zh-CN" altLang="en-US"/>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zh-CN" altLang="en-US"/>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zh-CN" altLang="en-US"/>
              <a:t>单击此处编辑母版标题样式</a:t>
            </a:r>
            <a:endParaRPr lang="en-US" dirty="0"/>
          </a:p>
        </p:txBody>
      </p:sp>
      <p:pic>
        <p:nvPicPr>
          <p:cNvPr id="15" name="图片 14" descr="水印">
            <a:extLst>
              <a:ext uri="{FF2B5EF4-FFF2-40B4-BE49-F238E27FC236}">
                <a16:creationId xmlns:a16="http://schemas.microsoft.com/office/drawing/2014/main" id="{18A86E8A-E459-41D9-995F-3A36DD84AC52}"/>
              </a:ext>
            </a:extLst>
          </p:cNvPr>
          <p:cNvPicPr>
            <a:picLocks noChangeAspect="1"/>
          </p:cNvPicPr>
          <p:nvPr userDrawn="1"/>
        </p:nvPicPr>
        <p:blipFill>
          <a:blip r:embed="rId2"/>
          <a:stretch>
            <a:fillRect/>
          </a:stretch>
        </p:blipFill>
        <p:spPr>
          <a:xfrm>
            <a:off x="5263991" y="318432"/>
            <a:ext cx="3880009" cy="1255871"/>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5B060026-A620-4609-BCC6-A4D5915C52B1}" type="datetimeFigureOut">
              <a:rPr lang="zh-CN" altLang="en-US" smtClean="0"/>
              <a:t>2020/11/5</a:t>
            </a:fld>
            <a:endParaRPr lang="zh-CN"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zh-CN" alt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D70CB810-D89F-4B09-A2EF-381CC74695A9}" type="slidenum">
              <a:rPr lang="zh-CN" altLang="en-US" smtClean="0"/>
              <a:t>‹#›</a:t>
            </a:fld>
            <a:endParaRPr lang="zh-CN" altLang="en-US"/>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pic>
        <p:nvPicPr>
          <p:cNvPr id="12" name="图片 11" descr="水印">
            <a:extLst>
              <a:ext uri="{FF2B5EF4-FFF2-40B4-BE49-F238E27FC236}">
                <a16:creationId xmlns:a16="http://schemas.microsoft.com/office/drawing/2014/main" id="{0A1A882D-6B19-4CA2-8287-205347002ADA}"/>
              </a:ext>
            </a:extLst>
          </p:cNvPr>
          <p:cNvPicPr>
            <a:picLocks noChangeAspect="1"/>
          </p:cNvPicPr>
          <p:nvPr userDrawn="1"/>
        </p:nvPicPr>
        <p:blipFill>
          <a:blip r:embed="rId13"/>
          <a:stretch>
            <a:fillRect/>
          </a:stretch>
        </p:blipFill>
        <p:spPr>
          <a:xfrm>
            <a:off x="5263991" y="318432"/>
            <a:ext cx="3880009" cy="1255871"/>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anose="020B0604020202020204"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anose="020B0604020202020204"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anose="020B0604020202020204"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anose="020B0604020202020204"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anose="020B0604020202020204"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anose="020B0604020202020204"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anose="020B0604020202020204"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anose="020B0604020202020204"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anose="020B0604020202020204"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矩形 1"/>
          <p:cNvSpPr>
            <a:spLocks noChangeArrowheads="1"/>
          </p:cNvSpPr>
          <p:nvPr/>
        </p:nvSpPr>
        <p:spPr bwMode="auto">
          <a:xfrm>
            <a:off x="571501" y="1792129"/>
            <a:ext cx="4903946"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defRPr/>
            </a:pPr>
            <a:r>
              <a:rPr lang="zh-CN" altLang="en-US" sz="3000" b="1">
                <a:solidFill>
                  <a:srgbClr val="FF0000"/>
                </a:solidFill>
                <a:latin typeface="HelveticaNeue" panose="02000503000000020004" pitchFamily="2" charset="0"/>
              </a:rPr>
              <a:t>感恩遇见，相互成就，本课件资料仅供您个人参考、教学使用，严禁自行在网络传播，违者依知识产权法追究法律责任。</a:t>
            </a:r>
            <a:endParaRPr lang="en-US" altLang="zh-CN" sz="3000" b="1">
              <a:solidFill>
                <a:srgbClr val="FF0000"/>
              </a:solidFill>
              <a:latin typeface="HelveticaNeue" panose="02000503000000020004" pitchFamily="2" charset="0"/>
            </a:endParaRPr>
          </a:p>
          <a:p>
            <a:pPr eaLnBrk="1" hangingPunct="1">
              <a:spcBef>
                <a:spcPct val="0"/>
              </a:spcBef>
              <a:buFontTx/>
              <a:buNone/>
              <a:defRPr/>
            </a:pPr>
            <a:endParaRPr lang="en-US" altLang="zh-CN" sz="3000" b="1">
              <a:solidFill>
                <a:srgbClr val="FF0000"/>
              </a:solidFill>
              <a:latin typeface="HelveticaNeue" panose="02000503000000020004" pitchFamily="2" charset="0"/>
            </a:endParaRPr>
          </a:p>
          <a:p>
            <a:pPr eaLnBrk="1" hangingPunct="1">
              <a:spcBef>
                <a:spcPct val="0"/>
              </a:spcBef>
              <a:buFontTx/>
              <a:buNone/>
              <a:defRPr/>
            </a:pPr>
            <a:r>
              <a:rPr lang="zh-CN" altLang="en-US" sz="3000" b="1">
                <a:solidFill>
                  <a:srgbClr val="FF0000"/>
                </a:solidFill>
                <a:latin typeface="HelveticaNeue" panose="02000503000000020004" pitchFamily="2" charset="0"/>
              </a:rPr>
              <a:t>更多教学资源请关注</a:t>
            </a:r>
            <a:endParaRPr lang="en-US" altLang="zh-CN" sz="3000" b="1">
              <a:solidFill>
                <a:srgbClr val="FF0000"/>
              </a:solidFill>
              <a:latin typeface="HelveticaNeue" panose="02000503000000020004" pitchFamily="2" charset="0"/>
            </a:endParaRPr>
          </a:p>
          <a:p>
            <a:pPr eaLnBrk="1" hangingPunct="1">
              <a:spcBef>
                <a:spcPct val="0"/>
              </a:spcBef>
              <a:buFontTx/>
              <a:buNone/>
              <a:defRPr/>
            </a:pPr>
            <a:r>
              <a:rPr lang="zh-CN" altLang="en-US" sz="3000" b="1">
                <a:solidFill>
                  <a:srgbClr val="FF0000"/>
                </a:solidFill>
                <a:latin typeface="HelveticaNeue" panose="02000503000000020004" pitchFamily="2" charset="0"/>
              </a:rPr>
              <a:t>公众号：溯恩高中英语</a:t>
            </a:r>
          </a:p>
        </p:txBody>
      </p:sp>
      <p:pic>
        <p:nvPicPr>
          <p:cNvPr id="14338"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53539" y="2562701"/>
            <a:ext cx="2519363" cy="2519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9" name="矩形 3"/>
          <p:cNvSpPr>
            <a:spLocks noChangeArrowheads="1"/>
          </p:cNvSpPr>
          <p:nvPr/>
        </p:nvSpPr>
        <p:spPr bwMode="auto">
          <a:xfrm>
            <a:off x="5483543" y="2069782"/>
            <a:ext cx="2702719"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defRPr/>
            </a:pPr>
            <a:r>
              <a:rPr lang="zh-CN" altLang="en-US" sz="3000" b="1">
                <a:latin typeface="华文新魏" panose="02010800040101010101" pitchFamily="2" charset="-122"/>
              </a:rPr>
              <a:t>知识产权声明</a:t>
            </a:r>
          </a:p>
        </p:txBody>
      </p:sp>
      <p:pic>
        <p:nvPicPr>
          <p:cNvPr id="8" name="图片 7" descr="水印"/>
          <p:cNvPicPr>
            <a:picLocks noChangeAspect="1"/>
          </p:cNvPicPr>
          <p:nvPr userDrawn="1"/>
        </p:nvPicPr>
        <p:blipFill>
          <a:blip r:embed="rId3"/>
          <a:stretch>
            <a:fillRect/>
          </a:stretch>
        </p:blipFill>
        <p:spPr>
          <a:xfrm>
            <a:off x="5263991" y="318432"/>
            <a:ext cx="3880009" cy="1255871"/>
          </a:xfrm>
          <a:prstGeom prst="rect">
            <a:avLst/>
          </a:prstGeom>
        </p:spPr>
      </p:pic>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descr="timg"/>
          <p:cNvPicPr>
            <a:picLocks noChangeAspect="1"/>
          </p:cNvPicPr>
          <p:nvPr/>
        </p:nvPicPr>
        <p:blipFill>
          <a:blip r:embed="rId2"/>
          <a:stretch>
            <a:fillRect/>
          </a:stretch>
        </p:blipFill>
        <p:spPr>
          <a:xfrm>
            <a:off x="226060" y="3615055"/>
            <a:ext cx="4147820" cy="2935605"/>
          </a:xfrm>
          <a:prstGeom prst="rect">
            <a:avLst/>
          </a:prstGeom>
        </p:spPr>
      </p:pic>
      <p:pic>
        <p:nvPicPr>
          <p:cNvPr id="3" name="图片 2" descr="OIP (1)"/>
          <p:cNvPicPr>
            <a:picLocks noChangeAspect="1"/>
          </p:cNvPicPr>
          <p:nvPr/>
        </p:nvPicPr>
        <p:blipFill>
          <a:blip r:embed="rId3"/>
          <a:stretch>
            <a:fillRect/>
          </a:stretch>
        </p:blipFill>
        <p:spPr>
          <a:xfrm>
            <a:off x="4523105" y="308610"/>
            <a:ext cx="4291330" cy="3089910"/>
          </a:xfrm>
          <a:prstGeom prst="rect">
            <a:avLst/>
          </a:prstGeom>
        </p:spPr>
      </p:pic>
      <p:sp>
        <p:nvSpPr>
          <p:cNvPr id="4" name="矩形 3"/>
          <p:cNvSpPr/>
          <p:nvPr/>
        </p:nvSpPr>
        <p:spPr>
          <a:xfrm>
            <a:off x="323850" y="764540"/>
            <a:ext cx="3464560" cy="1322070"/>
          </a:xfrm>
          <a:prstGeom prst="rect">
            <a:avLst/>
          </a:prstGeom>
          <a:noFill/>
          <a:ln>
            <a:noFill/>
          </a:ln>
        </p:spPr>
        <p:txBody>
          <a:bodyPr wrap="square" rtlCol="0" anchor="t">
            <a:spAutoFit/>
          </a:bodyPr>
          <a:lstStyle/>
          <a:p>
            <a:pPr algn="ctr"/>
            <a:r>
              <a:rPr lang="en-US" altLang="zh-CN" sz="4000" b="1">
                <a:ln w="9525">
                  <a:solidFill>
                    <a:schemeClr val="bg1"/>
                  </a:solidFill>
                  <a:prstDash val="solid"/>
                </a:ln>
                <a:gradFill>
                  <a:gsLst>
                    <a:gs pos="0">
                      <a:srgbClr val="14CD68"/>
                    </a:gs>
                    <a:gs pos="100000">
                      <a:srgbClr val="0B6E38"/>
                    </a:gs>
                  </a:gsLst>
                  <a:lin scaled="0"/>
                </a:gradFill>
                <a:effectLst>
                  <a:outerShdw blurRad="12700" dist="38100" dir="2700000" algn="tl" rotWithShape="0">
                    <a:schemeClr val="accent5">
                      <a:lumMod val="60000"/>
                      <a:lumOff val="40000"/>
                    </a:schemeClr>
                  </a:outerShdw>
                </a:effectLst>
              </a:rPr>
              <a:t>work out the plots</a:t>
            </a:r>
          </a:p>
        </p:txBody>
      </p:sp>
      <p:sp>
        <p:nvSpPr>
          <p:cNvPr id="5" name="矩形 4"/>
          <p:cNvSpPr/>
          <p:nvPr/>
        </p:nvSpPr>
        <p:spPr>
          <a:xfrm>
            <a:off x="4723765" y="4114165"/>
            <a:ext cx="4207510" cy="1938020"/>
          </a:xfrm>
          <a:prstGeom prst="rect">
            <a:avLst/>
          </a:prstGeom>
          <a:noFill/>
          <a:ln>
            <a:noFill/>
          </a:ln>
        </p:spPr>
        <p:txBody>
          <a:bodyPr wrap="square" rtlCol="0" anchor="t">
            <a:spAutoFit/>
          </a:bodyPr>
          <a:lstStyle/>
          <a:p>
            <a:pPr algn="ctr"/>
            <a:r>
              <a:rPr lang="en-US" altLang="zh-CN" sz="4000" b="1">
                <a:ln w="9525">
                  <a:solidFill>
                    <a:schemeClr val="bg1"/>
                  </a:solidFill>
                  <a:prstDash val="solid"/>
                </a:ln>
                <a:gradFill>
                  <a:gsLst>
                    <a:gs pos="0">
                      <a:srgbClr val="14CD68"/>
                    </a:gs>
                    <a:gs pos="100000">
                      <a:srgbClr val="0B6E38"/>
                    </a:gs>
                  </a:gsLst>
                  <a:lin scaled="0"/>
                </a:gradFill>
                <a:effectLst>
                  <a:outerShdw blurRad="12700" dist="38100" dir="2700000" algn="tl" rotWithShape="0">
                    <a:schemeClr val="accent5">
                      <a:lumMod val="60000"/>
                      <a:lumOff val="40000"/>
                    </a:schemeClr>
                  </a:outerShdw>
                </a:effectLst>
              </a:rPr>
              <a:t>reasonable and appealing endings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763688" y="260648"/>
            <a:ext cx="5101076" cy="707886"/>
          </a:xfrm>
          <a:prstGeom prst="rect">
            <a:avLst/>
          </a:prstGeom>
          <a:noFill/>
        </p:spPr>
        <p:txBody>
          <a:bodyPr wrap="none" lIns="91440" tIns="45720" rIns="91440" bIns="45720">
            <a:spAutoFit/>
            <a:scene3d>
              <a:camera prst="orthographicFront"/>
              <a:lightRig rig="threePt" dir="t"/>
            </a:scene3d>
          </a:bodyPr>
          <a:lstStyle/>
          <a:p>
            <a:pPr algn="ctr"/>
            <a:r>
              <a:rPr lang="en-US" altLang="zh-CN" sz="4000" dirty="0">
                <a:ln w="22225">
                  <a:solidFill>
                    <a:schemeClr val="accent2"/>
                  </a:solidFill>
                  <a:prstDash val="solid"/>
                </a:ln>
                <a:solidFill>
                  <a:schemeClr val="accent2">
                    <a:lumMod val="40000"/>
                    <a:lumOff val="60000"/>
                  </a:schemeClr>
                </a:solidFill>
                <a:effectLst/>
                <a:latin typeface="Times New Roman" panose="02020603050405020304" pitchFamily="18" charset="0"/>
                <a:cs typeface="Times New Roman" panose="02020603050405020304" pitchFamily="18" charset="0"/>
              </a:rPr>
              <a:t>Superhero with a Secret</a:t>
            </a:r>
            <a:endParaRPr lang="en-US" altLang="zh-CN" sz="4000" b="1" cap="all" spc="0" dirty="0">
              <a:ln w="22225">
                <a:solidFill>
                  <a:schemeClr val="accent2"/>
                </a:solidFill>
                <a:prstDash val="solid"/>
              </a:ln>
              <a:solidFill>
                <a:schemeClr val="accent2">
                  <a:lumMod val="40000"/>
                  <a:lumOff val="60000"/>
                </a:schemeClr>
              </a:solidFill>
              <a:effectLst/>
              <a:latin typeface="Times New Roman" panose="02020603050405020304" pitchFamily="18" charset="0"/>
              <a:cs typeface="Times New Roman" panose="02020603050405020304" pitchFamily="18" charset="0"/>
            </a:endParaRPr>
          </a:p>
        </p:txBody>
      </p:sp>
      <p:sp>
        <p:nvSpPr>
          <p:cNvPr id="3" name="文本框 2"/>
          <p:cNvSpPr txBox="1"/>
          <p:nvPr/>
        </p:nvSpPr>
        <p:spPr>
          <a:xfrm>
            <a:off x="137795" y="1047750"/>
            <a:ext cx="8905240" cy="3107690"/>
          </a:xfrm>
          <a:prstGeom prst="rect">
            <a:avLst/>
          </a:prstGeom>
          <a:noFill/>
        </p:spPr>
        <p:txBody>
          <a:bodyPr wrap="square" rtlCol="0" anchor="t">
            <a:spAutoFit/>
          </a:bodyPr>
          <a:lstStyle/>
          <a:p>
            <a:pPr algn="l"/>
            <a:r>
              <a:rPr lang="en-US" altLang="zh-CN" sz="2800" dirty="0">
                <a:latin typeface="宋体" panose="02010600030101010101" pitchFamily="2" charset="-122"/>
                <a:ea typeface="宋体" panose="02010600030101010101" pitchFamily="2" charset="-122"/>
                <a:sym typeface="+mn-ea"/>
              </a:rPr>
              <a:t>【</a:t>
            </a:r>
            <a:r>
              <a:rPr lang="zh-CN" altLang="zh-CN" sz="2800" dirty="0">
                <a:latin typeface="宋体" panose="02010600030101010101" pitchFamily="2" charset="-122"/>
                <a:ea typeface="宋体" panose="02010600030101010101" pitchFamily="2" charset="-122"/>
                <a:sym typeface="+mn-ea"/>
              </a:rPr>
              <a:t>故事情节构思</a:t>
            </a:r>
            <a:r>
              <a:rPr lang="en-US" altLang="zh-CN" sz="2800" dirty="0">
                <a:latin typeface="宋体" panose="02010600030101010101" pitchFamily="2" charset="-122"/>
                <a:ea typeface="宋体" panose="02010600030101010101" pitchFamily="2" charset="-122"/>
                <a:sym typeface="+mn-ea"/>
              </a:rPr>
              <a:t>】</a:t>
            </a:r>
          </a:p>
          <a:p>
            <a:pPr algn="l"/>
            <a:r>
              <a:rPr lang="en-US" altLang="zh-CN" sz="2800" dirty="0">
                <a:latin typeface="Times New Roman" panose="02020603050405020304" pitchFamily="18" charset="0"/>
                <a:ea typeface="宋体" panose="02010600030101010101" pitchFamily="2" charset="-122"/>
                <a:cs typeface="Times New Roman" panose="02020603050405020304" pitchFamily="18" charset="0"/>
                <a:sym typeface="+mn-ea"/>
              </a:rPr>
              <a:t>Paragraph1:</a:t>
            </a:r>
          </a:p>
          <a:p>
            <a:pPr algn="l"/>
            <a:r>
              <a:rPr lang="en-US" altLang="zh-CN" sz="2800" dirty="0">
                <a:latin typeface="Times New Roman" panose="02020603050405020304" pitchFamily="18" charset="0"/>
                <a:ea typeface="宋体" panose="02010600030101010101" pitchFamily="2" charset="-122"/>
                <a:cs typeface="Times New Roman" panose="02020603050405020304" pitchFamily="18" charset="0"/>
                <a:sym typeface="+mn-ea"/>
              </a:rPr>
              <a:t>I was so embarrassed and wanted to run back.____________</a:t>
            </a:r>
          </a:p>
          <a:p>
            <a:pPr algn="l"/>
            <a:r>
              <a:rPr lang="en-US" altLang="zh-CN" sz="2800" dirty="0">
                <a:latin typeface="Times New Roman" panose="02020603050405020304" pitchFamily="18" charset="0"/>
                <a:ea typeface="宋体" panose="02010600030101010101" pitchFamily="2" charset="-122"/>
                <a:cs typeface="Times New Roman" panose="02020603050405020304" pitchFamily="18" charset="0"/>
                <a:sym typeface="+mn-ea"/>
              </a:rPr>
              <a:t>Paragraph2:</a:t>
            </a:r>
          </a:p>
          <a:p>
            <a:pPr algn="l"/>
            <a:r>
              <a:rPr lang="en-US" altLang="zh-CN" sz="2800" dirty="0">
                <a:latin typeface="Times New Roman" panose="02020603050405020304" pitchFamily="18" charset="0"/>
                <a:ea typeface="宋体" panose="02010600030101010101" pitchFamily="2" charset="-122"/>
                <a:cs typeface="Times New Roman" panose="02020603050405020304" pitchFamily="18" charset="0"/>
                <a:sym typeface="+mn-ea"/>
              </a:rPr>
              <a:t>I stared at the cake with a clown wearing a moustache in disbelief._________________________________________</a:t>
            </a:r>
          </a:p>
          <a:p>
            <a:pPr algn="l"/>
            <a:r>
              <a:rPr lang="en-US" altLang="zh-CN" sz="2800" dirty="0">
                <a:latin typeface="Times New Roman" panose="02020603050405020304" pitchFamily="18" charset="0"/>
                <a:ea typeface="宋体" panose="02010600030101010101" pitchFamily="2" charset="-122"/>
                <a:cs typeface="Times New Roman" panose="02020603050405020304" pitchFamily="18" charset="0"/>
                <a:sym typeface="+mn-ea"/>
              </a:rPr>
              <a:t> </a:t>
            </a:r>
            <a:r>
              <a:rPr lang="zh-CN" altLang="en-US" sz="2800" dirty="0">
                <a:latin typeface="Times New Roman" panose="02020603050405020304" pitchFamily="18" charset="0"/>
                <a:ea typeface="宋体" panose="02010600030101010101" pitchFamily="2" charset="-122"/>
                <a:cs typeface="Times New Roman" panose="02020603050405020304" pitchFamily="18" charset="0"/>
                <a:sym typeface="+mn-ea"/>
              </a:rPr>
              <a:t>抓住所给提示句的关键词，理出合理的构思线索。</a:t>
            </a:r>
          </a:p>
        </p:txBody>
      </p:sp>
      <p:sp>
        <p:nvSpPr>
          <p:cNvPr id="4" name="文本框 3"/>
          <p:cNvSpPr txBox="1"/>
          <p:nvPr/>
        </p:nvSpPr>
        <p:spPr>
          <a:xfrm>
            <a:off x="137795" y="4244340"/>
            <a:ext cx="6252210" cy="2245360"/>
          </a:xfrm>
          <a:prstGeom prst="rect">
            <a:avLst/>
          </a:prstGeom>
          <a:noFill/>
        </p:spPr>
        <p:txBody>
          <a:bodyPr wrap="none" rtlCol="0" anchor="t">
            <a:spAutoFit/>
          </a:bodyPr>
          <a:lstStyle/>
          <a:p>
            <a:pPr algn="l"/>
            <a:r>
              <a:rPr lang="en-US" altLang="zh-CN" sz="2800" dirty="0">
                <a:solidFill>
                  <a:srgbClr val="00B0F0"/>
                </a:solidFill>
                <a:latin typeface="Times New Roman" panose="02020603050405020304" pitchFamily="18" charset="0"/>
                <a:ea typeface="宋体" panose="02010600030101010101" pitchFamily="2" charset="-122"/>
                <a:cs typeface="Times New Roman" panose="02020603050405020304" pitchFamily="18" charset="0"/>
                <a:sym typeface="+mn-ea"/>
              </a:rPr>
              <a:t>Paragraph1:</a:t>
            </a:r>
          </a:p>
          <a:p>
            <a:pPr marL="457200" indent="-457200" algn="l">
              <a:buFont typeface="Wingdings" panose="05000000000000000000" charset="0"/>
              <a:buChar char="Ø"/>
            </a:pPr>
            <a:r>
              <a:rPr lang="en-US" altLang="zh-CN" sz="2800" dirty="0">
                <a:solidFill>
                  <a:srgbClr val="00B0F0"/>
                </a:solidFill>
                <a:latin typeface="Times New Roman" panose="02020603050405020304" pitchFamily="18" charset="0"/>
                <a:ea typeface="宋体" panose="02010600030101010101" pitchFamily="2" charset="-122"/>
                <a:cs typeface="Times New Roman" panose="02020603050405020304" pitchFamily="18" charset="0"/>
                <a:sym typeface="+mn-ea"/>
              </a:rPr>
              <a:t>Why did the author feel embarrassed?</a:t>
            </a:r>
          </a:p>
          <a:p>
            <a:pPr marL="457200" indent="-457200" algn="l">
              <a:buFont typeface="Wingdings" panose="05000000000000000000" charset="0"/>
              <a:buChar char="Ø"/>
            </a:pPr>
            <a:r>
              <a:rPr lang="en-US" altLang="zh-CN" sz="2800" dirty="0">
                <a:solidFill>
                  <a:srgbClr val="00B0F0"/>
                </a:solidFill>
                <a:latin typeface="Times New Roman" panose="02020603050405020304" pitchFamily="18" charset="0"/>
                <a:ea typeface="宋体" panose="02010600030101010101" pitchFamily="2" charset="-122"/>
                <a:cs typeface="Times New Roman" panose="02020603050405020304" pitchFamily="18" charset="0"/>
                <a:sym typeface="+mn-ea"/>
              </a:rPr>
              <a:t>How did he react to the situation?</a:t>
            </a:r>
          </a:p>
          <a:p>
            <a:pPr marL="457200" indent="-457200" algn="l">
              <a:buFont typeface="Wingdings" panose="05000000000000000000" charset="0"/>
              <a:buChar char="Ø"/>
            </a:pPr>
            <a:r>
              <a:rPr lang="en-US" altLang="zh-CN" sz="2800" dirty="0">
                <a:solidFill>
                  <a:srgbClr val="00B0F0"/>
                </a:solidFill>
                <a:latin typeface="Times New Roman" panose="02020603050405020304" pitchFamily="18" charset="0"/>
                <a:ea typeface="宋体" panose="02010600030101010101" pitchFamily="2" charset="-122"/>
                <a:cs typeface="Times New Roman" panose="02020603050405020304" pitchFamily="18" charset="0"/>
                <a:sym typeface="+mn-ea"/>
              </a:rPr>
              <a:t>Who brought a cake with a moustache?</a:t>
            </a:r>
          </a:p>
          <a:p>
            <a:pPr indent="0" algn="l">
              <a:buFont typeface="Wingdings" panose="05000000000000000000" charset="0"/>
              <a:buNone/>
            </a:pPr>
            <a:endParaRPr lang="en-US" altLang="zh-CN" sz="2800" dirty="0">
              <a:solidFill>
                <a:srgbClr val="00B0F0"/>
              </a:solidFill>
              <a:latin typeface="Times New Roman" panose="02020603050405020304" pitchFamily="18" charset="0"/>
              <a:ea typeface="宋体" panose="02010600030101010101" pitchFamily="2" charset="-122"/>
              <a:cs typeface="Times New Roman" panose="02020603050405020304" pitchFamily="18" charset="0"/>
              <a:sym typeface="+mn-ea"/>
            </a:endParaRPr>
          </a:p>
        </p:txBody>
      </p:sp>
      <p:sp>
        <p:nvSpPr>
          <p:cNvPr id="7" name="云形 6"/>
          <p:cNvSpPr/>
          <p:nvPr/>
        </p:nvSpPr>
        <p:spPr>
          <a:xfrm>
            <a:off x="6105525" y="4053840"/>
            <a:ext cx="3038475" cy="2044065"/>
          </a:xfrm>
          <a:prstGeom prst="cloud">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buFont typeface="Wingdings" panose="05000000000000000000" charset="0"/>
              <a:buChar char=""/>
            </a:pPr>
            <a:r>
              <a:rPr lang="zh-CN" altLang="en-US" b="1">
                <a:solidFill>
                  <a:srgbClr val="FF0000"/>
                </a:solidFill>
                <a:latin typeface="Arial" panose="020B0604020202020204" pitchFamily="34" charset="0"/>
                <a:ea typeface="宋体" panose="02010600030101010101" pitchFamily="2" charset="-122"/>
                <a:sym typeface="+mn-ea"/>
              </a:rPr>
              <a:t>心理描写</a:t>
            </a:r>
            <a:endParaRPr lang="zh-CN" altLang="en-US" b="1">
              <a:solidFill>
                <a:srgbClr val="FF0000"/>
              </a:solidFill>
              <a:latin typeface="Arial" panose="020B0604020202020204" pitchFamily="34" charset="0"/>
              <a:ea typeface="宋体" panose="02010600030101010101" pitchFamily="2" charset="-122"/>
            </a:endParaRPr>
          </a:p>
          <a:p>
            <a:pPr marL="457200" indent="-457200">
              <a:buFont typeface="Wingdings" panose="05000000000000000000" charset="0"/>
              <a:buChar char=""/>
            </a:pPr>
            <a:r>
              <a:rPr lang="zh-CN" altLang="en-US" b="1">
                <a:solidFill>
                  <a:srgbClr val="FF0000"/>
                </a:solidFill>
                <a:latin typeface="Arial" panose="020B0604020202020204" pitchFamily="34" charset="0"/>
                <a:ea typeface="宋体" panose="02010600030101010101" pitchFamily="2" charset="-122"/>
                <a:sym typeface="+mn-ea"/>
              </a:rPr>
              <a:t>神态描写</a:t>
            </a:r>
            <a:endParaRPr lang="zh-CN" altLang="en-US" b="1">
              <a:solidFill>
                <a:srgbClr val="FF0000"/>
              </a:solidFill>
              <a:latin typeface="Arial" panose="020B0604020202020204" pitchFamily="34" charset="0"/>
              <a:ea typeface="宋体" panose="02010600030101010101" pitchFamily="2" charset="-122"/>
            </a:endParaRPr>
          </a:p>
          <a:p>
            <a:pPr marL="457200" indent="-457200">
              <a:buFont typeface="Wingdings" panose="05000000000000000000" charset="0"/>
              <a:buChar char=""/>
            </a:pPr>
            <a:r>
              <a:rPr lang="zh-CN" altLang="en-US" b="1">
                <a:solidFill>
                  <a:srgbClr val="FF0000"/>
                </a:solidFill>
                <a:latin typeface="Arial" panose="020B0604020202020204" pitchFamily="34" charset="0"/>
                <a:ea typeface="宋体" panose="02010600030101010101" pitchFamily="2" charset="-122"/>
                <a:sym typeface="+mn-ea"/>
              </a:rPr>
              <a:t>动作描写</a:t>
            </a:r>
            <a:endParaRPr lang="zh-CN" altLang="en-US" strike="noStrike" noProof="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par>
                                <p:cTn id="8" presetID="2" presetClass="entr" presetSubtype="4"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 calcmode="lin" valueType="num">
                                      <p:cBhvr additive="base">
                                        <p:cTn id="10" dur="500" fill="hold"/>
                                        <p:tgtEl>
                                          <p:spTgt spid="7"/>
                                        </p:tgtEl>
                                        <p:attrNameLst>
                                          <p:attrName>ppt_x</p:attrName>
                                        </p:attrNameLst>
                                      </p:cBhvr>
                                      <p:tavLst>
                                        <p:tav tm="0">
                                          <p:val>
                                            <p:strVal val="#ppt_x"/>
                                          </p:val>
                                        </p:tav>
                                        <p:tav tm="100000">
                                          <p:val>
                                            <p:strVal val="#ppt_x"/>
                                          </p:val>
                                        </p:tav>
                                      </p:tavLst>
                                    </p:anim>
                                    <p:anim calcmode="lin" valueType="num">
                                      <p:cBhvr additive="base">
                                        <p:cTn id="11"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7" grpId="0" bldLvl="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763688" y="260648"/>
            <a:ext cx="5101076" cy="707886"/>
          </a:xfrm>
          <a:prstGeom prst="rect">
            <a:avLst/>
          </a:prstGeom>
          <a:noFill/>
        </p:spPr>
        <p:txBody>
          <a:bodyPr wrap="none" lIns="91440" tIns="45720" rIns="91440" bIns="45720">
            <a:spAutoFit/>
            <a:scene3d>
              <a:camera prst="orthographicFront"/>
              <a:lightRig rig="threePt" dir="t"/>
            </a:scene3d>
          </a:bodyPr>
          <a:lstStyle/>
          <a:p>
            <a:pPr algn="ctr"/>
            <a:r>
              <a:rPr lang="en-US" altLang="zh-CN" sz="4000" dirty="0">
                <a:ln w="22225">
                  <a:solidFill>
                    <a:schemeClr val="accent2"/>
                  </a:solidFill>
                  <a:prstDash val="solid"/>
                </a:ln>
                <a:solidFill>
                  <a:schemeClr val="accent2">
                    <a:lumMod val="40000"/>
                    <a:lumOff val="60000"/>
                  </a:schemeClr>
                </a:solidFill>
                <a:effectLst/>
                <a:latin typeface="Times New Roman" panose="02020603050405020304" pitchFamily="18" charset="0"/>
                <a:cs typeface="Times New Roman" panose="02020603050405020304" pitchFamily="18" charset="0"/>
              </a:rPr>
              <a:t>Superhero with a Secret</a:t>
            </a:r>
            <a:endParaRPr lang="en-US" altLang="zh-CN" sz="4000" b="1" cap="all" spc="0" dirty="0">
              <a:ln w="22225">
                <a:solidFill>
                  <a:schemeClr val="accent2"/>
                </a:solidFill>
                <a:prstDash val="solid"/>
              </a:ln>
              <a:solidFill>
                <a:schemeClr val="accent2">
                  <a:lumMod val="40000"/>
                  <a:lumOff val="60000"/>
                </a:schemeClr>
              </a:solidFill>
              <a:effectLst/>
              <a:latin typeface="Times New Roman" panose="02020603050405020304" pitchFamily="18" charset="0"/>
              <a:cs typeface="Times New Roman" panose="02020603050405020304" pitchFamily="18" charset="0"/>
            </a:endParaRPr>
          </a:p>
        </p:txBody>
      </p:sp>
      <p:sp>
        <p:nvSpPr>
          <p:cNvPr id="3" name="文本框 2"/>
          <p:cNvSpPr txBox="1"/>
          <p:nvPr/>
        </p:nvSpPr>
        <p:spPr>
          <a:xfrm>
            <a:off x="137795" y="848360"/>
            <a:ext cx="8905240" cy="3107690"/>
          </a:xfrm>
          <a:prstGeom prst="rect">
            <a:avLst/>
          </a:prstGeom>
          <a:noFill/>
        </p:spPr>
        <p:txBody>
          <a:bodyPr wrap="square" rtlCol="0" anchor="t">
            <a:spAutoFit/>
          </a:bodyPr>
          <a:lstStyle/>
          <a:p>
            <a:pPr algn="l"/>
            <a:r>
              <a:rPr lang="en-US" altLang="zh-CN" sz="2800" dirty="0">
                <a:latin typeface="宋体" panose="02010600030101010101" pitchFamily="2" charset="-122"/>
                <a:ea typeface="宋体" panose="02010600030101010101" pitchFamily="2" charset="-122"/>
                <a:sym typeface="+mn-ea"/>
              </a:rPr>
              <a:t>【</a:t>
            </a:r>
            <a:r>
              <a:rPr lang="zh-CN" altLang="zh-CN" sz="2800" dirty="0">
                <a:latin typeface="宋体" panose="02010600030101010101" pitchFamily="2" charset="-122"/>
                <a:ea typeface="宋体" panose="02010600030101010101" pitchFamily="2" charset="-122"/>
                <a:sym typeface="+mn-ea"/>
              </a:rPr>
              <a:t>故事情节构思</a:t>
            </a:r>
            <a:r>
              <a:rPr lang="en-US" altLang="zh-CN" sz="2800" dirty="0">
                <a:latin typeface="宋体" panose="02010600030101010101" pitchFamily="2" charset="-122"/>
                <a:ea typeface="宋体" panose="02010600030101010101" pitchFamily="2" charset="-122"/>
                <a:sym typeface="+mn-ea"/>
              </a:rPr>
              <a:t>】</a:t>
            </a:r>
          </a:p>
          <a:p>
            <a:pPr algn="l"/>
            <a:r>
              <a:rPr lang="en-US" altLang="zh-CN" sz="2800" dirty="0">
                <a:latin typeface="Times New Roman" panose="02020603050405020304" pitchFamily="18" charset="0"/>
                <a:ea typeface="宋体" panose="02010600030101010101" pitchFamily="2" charset="-122"/>
                <a:cs typeface="Times New Roman" panose="02020603050405020304" pitchFamily="18" charset="0"/>
                <a:sym typeface="+mn-ea"/>
              </a:rPr>
              <a:t>Paragraph1:</a:t>
            </a:r>
          </a:p>
          <a:p>
            <a:pPr algn="l"/>
            <a:r>
              <a:rPr lang="en-US" altLang="zh-CN" sz="2800" dirty="0">
                <a:latin typeface="Times New Roman" panose="02020603050405020304" pitchFamily="18" charset="0"/>
                <a:ea typeface="宋体" panose="02010600030101010101" pitchFamily="2" charset="-122"/>
                <a:cs typeface="Times New Roman" panose="02020603050405020304" pitchFamily="18" charset="0"/>
                <a:sym typeface="+mn-ea"/>
              </a:rPr>
              <a:t>I was so embarrassed and wanted to run back.____________</a:t>
            </a:r>
          </a:p>
          <a:p>
            <a:pPr algn="l"/>
            <a:r>
              <a:rPr lang="en-US" altLang="zh-CN" sz="2800" dirty="0">
                <a:latin typeface="Times New Roman" panose="02020603050405020304" pitchFamily="18" charset="0"/>
                <a:ea typeface="宋体" panose="02010600030101010101" pitchFamily="2" charset="-122"/>
                <a:cs typeface="Times New Roman" panose="02020603050405020304" pitchFamily="18" charset="0"/>
                <a:sym typeface="+mn-ea"/>
              </a:rPr>
              <a:t>Paragraph2:</a:t>
            </a:r>
          </a:p>
          <a:p>
            <a:pPr algn="l"/>
            <a:r>
              <a:rPr lang="en-US" altLang="zh-CN" sz="2800" dirty="0">
                <a:latin typeface="Times New Roman" panose="02020603050405020304" pitchFamily="18" charset="0"/>
                <a:ea typeface="宋体" panose="02010600030101010101" pitchFamily="2" charset="-122"/>
                <a:cs typeface="Times New Roman" panose="02020603050405020304" pitchFamily="18" charset="0"/>
                <a:sym typeface="+mn-ea"/>
              </a:rPr>
              <a:t>I stared at the cake with a clown wearing a moustache in disbelief._________________________________________</a:t>
            </a:r>
          </a:p>
          <a:p>
            <a:pPr algn="l"/>
            <a:r>
              <a:rPr lang="en-US" altLang="zh-CN" sz="2800" dirty="0">
                <a:latin typeface="Times New Roman" panose="02020603050405020304" pitchFamily="18" charset="0"/>
                <a:ea typeface="宋体" panose="02010600030101010101" pitchFamily="2" charset="-122"/>
                <a:cs typeface="Times New Roman" panose="02020603050405020304" pitchFamily="18" charset="0"/>
                <a:sym typeface="+mn-ea"/>
              </a:rPr>
              <a:t> </a:t>
            </a:r>
            <a:r>
              <a:rPr lang="zh-CN" altLang="en-US" sz="2800" dirty="0">
                <a:latin typeface="Times New Roman" panose="02020603050405020304" pitchFamily="18" charset="0"/>
                <a:ea typeface="宋体" panose="02010600030101010101" pitchFamily="2" charset="-122"/>
                <a:cs typeface="Times New Roman" panose="02020603050405020304" pitchFamily="18" charset="0"/>
                <a:sym typeface="+mn-ea"/>
              </a:rPr>
              <a:t>抓住所给提示句的关键词，理出合理的构思线索。</a:t>
            </a:r>
          </a:p>
        </p:txBody>
      </p:sp>
      <p:sp>
        <p:nvSpPr>
          <p:cNvPr id="4" name="文本框 3"/>
          <p:cNvSpPr txBox="1"/>
          <p:nvPr/>
        </p:nvSpPr>
        <p:spPr>
          <a:xfrm>
            <a:off x="137795" y="3733800"/>
            <a:ext cx="6231890" cy="3538220"/>
          </a:xfrm>
          <a:prstGeom prst="rect">
            <a:avLst/>
          </a:prstGeom>
          <a:noFill/>
        </p:spPr>
        <p:txBody>
          <a:bodyPr wrap="square" rtlCol="0" anchor="t">
            <a:spAutoFit/>
          </a:bodyPr>
          <a:lstStyle/>
          <a:p>
            <a:pPr algn="l"/>
            <a:r>
              <a:rPr lang="en-US" altLang="zh-CN" sz="2800" dirty="0">
                <a:solidFill>
                  <a:srgbClr val="00B0F0"/>
                </a:solidFill>
                <a:latin typeface="Times New Roman" panose="02020603050405020304" pitchFamily="18" charset="0"/>
                <a:ea typeface="宋体" panose="02010600030101010101" pitchFamily="2" charset="-122"/>
                <a:cs typeface="Times New Roman" panose="02020603050405020304" pitchFamily="18" charset="0"/>
                <a:sym typeface="+mn-ea"/>
              </a:rPr>
              <a:t>Paragraph2:</a:t>
            </a:r>
          </a:p>
          <a:p>
            <a:pPr marL="457200" indent="-457200" algn="l">
              <a:buFont typeface="Wingdings" panose="05000000000000000000" charset="0"/>
              <a:buChar char="Ø"/>
            </a:pPr>
            <a:r>
              <a:rPr lang="en-US" altLang="zh-CN" sz="2800" dirty="0">
                <a:solidFill>
                  <a:srgbClr val="00B0F0"/>
                </a:solidFill>
                <a:latin typeface="Times New Roman" panose="02020603050405020304" pitchFamily="18" charset="0"/>
                <a:ea typeface="宋体" panose="02010600030101010101" pitchFamily="2" charset="-122"/>
                <a:cs typeface="Times New Roman" panose="02020603050405020304" pitchFamily="18" charset="0"/>
                <a:sym typeface="+mn-ea"/>
              </a:rPr>
              <a:t>Why did the author feel unbelievable?</a:t>
            </a:r>
          </a:p>
          <a:p>
            <a:pPr marL="457200" indent="-457200" algn="l">
              <a:buFont typeface="Wingdings" panose="05000000000000000000" charset="0"/>
              <a:buChar char="Ø"/>
            </a:pPr>
            <a:r>
              <a:rPr lang="en-US" altLang="zh-CN" sz="2800" dirty="0">
                <a:solidFill>
                  <a:srgbClr val="00B0F0"/>
                </a:solidFill>
                <a:latin typeface="Times New Roman" panose="02020603050405020304" pitchFamily="18" charset="0"/>
                <a:ea typeface="宋体" panose="02010600030101010101" pitchFamily="2" charset="-122"/>
                <a:cs typeface="Times New Roman" panose="02020603050405020304" pitchFamily="18" charset="0"/>
                <a:sym typeface="+mn-ea"/>
              </a:rPr>
              <a:t>Why did the clown on the cake wear a moustache?</a:t>
            </a:r>
          </a:p>
          <a:p>
            <a:pPr marL="457200" indent="-457200" algn="l">
              <a:buFont typeface="Wingdings" panose="05000000000000000000" charset="0"/>
              <a:buChar char="Ø"/>
            </a:pPr>
            <a:r>
              <a:rPr lang="en-US" altLang="zh-CN" sz="2800" dirty="0">
                <a:solidFill>
                  <a:srgbClr val="00B0F0"/>
                </a:solidFill>
                <a:latin typeface="Times New Roman" panose="02020603050405020304" pitchFamily="18" charset="0"/>
                <a:ea typeface="宋体" panose="02010600030101010101" pitchFamily="2" charset="-122"/>
                <a:cs typeface="Times New Roman" panose="02020603050405020304" pitchFamily="18" charset="0"/>
                <a:sym typeface="+mn-ea"/>
              </a:rPr>
              <a:t>Why did they make such a cake?</a:t>
            </a:r>
          </a:p>
          <a:p>
            <a:pPr marL="457200" indent="-457200" algn="l">
              <a:buFont typeface="Wingdings" panose="05000000000000000000" charset="0"/>
              <a:buChar char="Ø"/>
            </a:pPr>
            <a:r>
              <a:rPr lang="en-US" altLang="zh-CN" sz="2800" dirty="0">
                <a:solidFill>
                  <a:srgbClr val="00B0F0"/>
                </a:solidFill>
                <a:latin typeface="Times New Roman" panose="02020603050405020304" pitchFamily="18" charset="0"/>
                <a:ea typeface="宋体" panose="02010600030101010101" pitchFamily="2" charset="-122"/>
                <a:cs typeface="Times New Roman" panose="02020603050405020304" pitchFamily="18" charset="0"/>
                <a:sym typeface="+mn-ea"/>
              </a:rPr>
              <a:t>What did the author learn from the birthday party</a:t>
            </a:r>
            <a:r>
              <a:rPr lang="zh-CN" altLang="en-US" sz="2800" dirty="0">
                <a:solidFill>
                  <a:srgbClr val="00B0F0"/>
                </a:solidFill>
                <a:latin typeface="Times New Roman" panose="02020603050405020304" pitchFamily="18" charset="0"/>
                <a:ea typeface="宋体" panose="02010600030101010101" pitchFamily="2" charset="-122"/>
                <a:cs typeface="Times New Roman" panose="02020603050405020304" pitchFamily="18" charset="0"/>
                <a:sym typeface="+mn-ea"/>
              </a:rPr>
              <a:t>？</a:t>
            </a:r>
            <a:endParaRPr lang="en-US" altLang="zh-CN" sz="2800" dirty="0">
              <a:solidFill>
                <a:srgbClr val="00B0F0"/>
              </a:solidFill>
              <a:latin typeface="Times New Roman" panose="02020603050405020304" pitchFamily="18" charset="0"/>
              <a:ea typeface="宋体" panose="02010600030101010101" pitchFamily="2" charset="-122"/>
              <a:cs typeface="Times New Roman" panose="02020603050405020304" pitchFamily="18" charset="0"/>
              <a:sym typeface="+mn-ea"/>
            </a:endParaRPr>
          </a:p>
          <a:p>
            <a:pPr indent="0" algn="l">
              <a:buFont typeface="Wingdings" panose="05000000000000000000" charset="0"/>
              <a:buNone/>
            </a:pPr>
            <a:endParaRPr lang="en-US" altLang="zh-CN" sz="2800" dirty="0">
              <a:solidFill>
                <a:srgbClr val="00B0F0"/>
              </a:solidFill>
              <a:latin typeface="Times New Roman" panose="02020603050405020304" pitchFamily="18" charset="0"/>
              <a:ea typeface="宋体" panose="02010600030101010101" pitchFamily="2" charset="-122"/>
              <a:cs typeface="Times New Roman" panose="02020603050405020304" pitchFamily="18" charset="0"/>
              <a:sym typeface="+mn-ea"/>
            </a:endParaRPr>
          </a:p>
        </p:txBody>
      </p:sp>
      <p:sp>
        <p:nvSpPr>
          <p:cNvPr id="7" name="云形 6"/>
          <p:cNvSpPr/>
          <p:nvPr/>
        </p:nvSpPr>
        <p:spPr>
          <a:xfrm>
            <a:off x="6105525" y="4053840"/>
            <a:ext cx="3038475" cy="2044065"/>
          </a:xfrm>
          <a:prstGeom prst="cloud">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buFont typeface="Wingdings" panose="05000000000000000000" charset="0"/>
              <a:buChar char=""/>
            </a:pPr>
            <a:r>
              <a:rPr lang="zh-CN" altLang="en-US" b="1">
                <a:solidFill>
                  <a:srgbClr val="FF0000"/>
                </a:solidFill>
                <a:latin typeface="Arial" panose="020B0604020202020204" pitchFamily="34" charset="0"/>
                <a:ea typeface="宋体" panose="02010600030101010101" pitchFamily="2" charset="-122"/>
                <a:sym typeface="+mn-ea"/>
              </a:rPr>
              <a:t>心理描写</a:t>
            </a:r>
            <a:endParaRPr lang="zh-CN" altLang="en-US" b="1">
              <a:solidFill>
                <a:srgbClr val="FF0000"/>
              </a:solidFill>
              <a:latin typeface="Arial" panose="020B0604020202020204" pitchFamily="34" charset="0"/>
              <a:ea typeface="宋体" panose="02010600030101010101" pitchFamily="2" charset="-122"/>
            </a:endParaRPr>
          </a:p>
          <a:p>
            <a:pPr marL="457200" indent="-457200">
              <a:buFont typeface="Wingdings" panose="05000000000000000000" charset="0"/>
              <a:buChar char=""/>
            </a:pPr>
            <a:r>
              <a:rPr lang="zh-CN" altLang="en-US" b="1">
                <a:solidFill>
                  <a:srgbClr val="FF0000"/>
                </a:solidFill>
                <a:latin typeface="Arial" panose="020B0604020202020204" pitchFamily="34" charset="0"/>
                <a:ea typeface="宋体" panose="02010600030101010101" pitchFamily="2" charset="-122"/>
                <a:sym typeface="+mn-ea"/>
              </a:rPr>
              <a:t>神态描写</a:t>
            </a:r>
            <a:endParaRPr lang="zh-CN" altLang="en-US" b="1">
              <a:solidFill>
                <a:srgbClr val="FF0000"/>
              </a:solidFill>
              <a:latin typeface="Arial" panose="020B0604020202020204" pitchFamily="34" charset="0"/>
              <a:ea typeface="宋体" panose="02010600030101010101" pitchFamily="2" charset="-122"/>
            </a:endParaRPr>
          </a:p>
          <a:p>
            <a:pPr marL="457200" indent="-457200">
              <a:buFont typeface="Wingdings" panose="05000000000000000000" charset="0"/>
              <a:buChar char=""/>
            </a:pPr>
            <a:r>
              <a:rPr lang="zh-CN" altLang="en-US" b="1">
                <a:solidFill>
                  <a:srgbClr val="FF0000"/>
                </a:solidFill>
                <a:latin typeface="Arial" panose="020B0604020202020204" pitchFamily="34" charset="0"/>
                <a:ea typeface="宋体" panose="02010600030101010101" pitchFamily="2" charset="-122"/>
                <a:sym typeface="+mn-ea"/>
              </a:rPr>
              <a:t>动作描写</a:t>
            </a:r>
            <a:endParaRPr lang="zh-CN" altLang="en-US" strike="noStrike" noProof="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par>
                                <p:cTn id="8" presetID="2" presetClass="entr" presetSubtype="4"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 calcmode="lin" valueType="num">
                                      <p:cBhvr additive="base">
                                        <p:cTn id="10" dur="500" fill="hold"/>
                                        <p:tgtEl>
                                          <p:spTgt spid="7"/>
                                        </p:tgtEl>
                                        <p:attrNameLst>
                                          <p:attrName>ppt_x</p:attrName>
                                        </p:attrNameLst>
                                      </p:cBhvr>
                                      <p:tavLst>
                                        <p:tav tm="0">
                                          <p:val>
                                            <p:strVal val="#ppt_x"/>
                                          </p:val>
                                        </p:tav>
                                        <p:tav tm="100000">
                                          <p:val>
                                            <p:strVal val="#ppt_x"/>
                                          </p:val>
                                        </p:tav>
                                      </p:tavLst>
                                    </p:anim>
                                    <p:anim calcmode="lin" valueType="num">
                                      <p:cBhvr additive="base">
                                        <p:cTn id="11"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7" grpId="0" bldLvl="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233680" y="829945"/>
            <a:ext cx="8676005" cy="5692775"/>
          </a:xfrm>
          <a:prstGeom prst="rect">
            <a:avLst/>
          </a:prstGeom>
          <a:noFill/>
        </p:spPr>
        <p:txBody>
          <a:bodyPr wrap="square" rtlCol="0" anchor="t">
            <a:spAutoFit/>
          </a:bodyPr>
          <a:lstStyle/>
          <a:p>
            <a:pPr algn="just"/>
            <a:r>
              <a:rPr lang="zh-CN" altLang="en-US" sz="2400">
                <a:latin typeface="Times New Roman" panose="02020603050405020304" pitchFamily="18" charset="0"/>
                <a:cs typeface="Times New Roman" panose="02020603050405020304" pitchFamily="18" charset="0"/>
              </a:rPr>
              <a:t>1. </a:t>
            </a:r>
            <a:r>
              <a:rPr lang="zh-CN" altLang="en-US" sz="2800">
                <a:solidFill>
                  <a:schemeClr val="tx1"/>
                </a:solidFill>
                <a:uFillTx/>
                <a:latin typeface="Times New Roman" panose="02020603050405020304" pitchFamily="18" charset="0"/>
                <a:ea typeface="华文仿宋" panose="02010600040101010101" charset="-122"/>
                <a:cs typeface="Times New Roman" panose="02020603050405020304" pitchFamily="18" charset="0"/>
              </a:rPr>
              <a:t>He smiled in an awkward almost apologetic way.</a:t>
            </a:r>
          </a:p>
          <a:p>
            <a:pPr algn="just"/>
            <a:r>
              <a:rPr lang="zh-CN" altLang="en-US" sz="2800">
                <a:solidFill>
                  <a:schemeClr val="tx1"/>
                </a:solidFill>
                <a:uFillTx/>
                <a:latin typeface="Times New Roman" panose="02020603050405020304" pitchFamily="18" charset="0"/>
                <a:ea typeface="华文仿宋" panose="02010600040101010101" charset="-122"/>
                <a:cs typeface="Times New Roman" panose="02020603050405020304" pitchFamily="18" charset="0"/>
              </a:rPr>
              <a:t>他笑得很尴尬，几乎象在道歉。</a:t>
            </a:r>
          </a:p>
          <a:p>
            <a:pPr algn="just"/>
            <a:r>
              <a:rPr lang="zh-CN" altLang="en-US" sz="2800">
                <a:solidFill>
                  <a:schemeClr val="tx1"/>
                </a:solidFill>
                <a:uFillTx/>
                <a:latin typeface="Times New Roman" panose="02020603050405020304" pitchFamily="18" charset="0"/>
                <a:ea typeface="华文仿宋" panose="02010600040101010101" charset="-122"/>
                <a:cs typeface="Times New Roman" panose="02020603050405020304" pitchFamily="18" charset="0"/>
              </a:rPr>
              <a:t>2. He laughed off an embarrassing situation.</a:t>
            </a:r>
          </a:p>
          <a:p>
            <a:pPr algn="just"/>
            <a:r>
              <a:rPr lang="zh-CN" altLang="en-US" sz="2800">
                <a:solidFill>
                  <a:schemeClr val="tx1"/>
                </a:solidFill>
                <a:uFillTx/>
                <a:latin typeface="Times New Roman" panose="02020603050405020304" pitchFamily="18" charset="0"/>
                <a:ea typeface="华文仿宋" panose="02010600040101010101" charset="-122"/>
                <a:cs typeface="Times New Roman" panose="02020603050405020304" pitchFamily="18" charset="0"/>
              </a:rPr>
              <a:t>他以笑来解除这种尴尬的处境。</a:t>
            </a:r>
          </a:p>
          <a:p>
            <a:pPr algn="just"/>
            <a:r>
              <a:rPr lang="zh-CN" altLang="en-US" sz="2800">
                <a:solidFill>
                  <a:schemeClr val="tx1"/>
                </a:solidFill>
                <a:uFillTx/>
                <a:latin typeface="Times New Roman" panose="02020603050405020304" pitchFamily="18" charset="0"/>
                <a:ea typeface="华文仿宋" panose="02010600040101010101" charset="-122"/>
                <a:cs typeface="Times New Roman" panose="02020603050405020304" pitchFamily="18" charset="0"/>
              </a:rPr>
              <a:t>3. An anguished look appeared on </a:t>
            </a:r>
            <a:r>
              <a:rPr lang="en-US" altLang="zh-CN" sz="2800">
                <a:solidFill>
                  <a:schemeClr val="tx1"/>
                </a:solidFill>
                <a:uFillTx/>
                <a:latin typeface="Times New Roman" panose="02020603050405020304" pitchFamily="18" charset="0"/>
                <a:ea typeface="华文仿宋" panose="02010600040101010101" charset="-122"/>
                <a:cs typeface="Times New Roman" panose="02020603050405020304" pitchFamily="18" charset="0"/>
              </a:rPr>
              <a:t>his</a:t>
            </a:r>
            <a:r>
              <a:rPr lang="zh-CN" altLang="en-US" sz="2800">
                <a:solidFill>
                  <a:schemeClr val="tx1"/>
                </a:solidFill>
                <a:uFillTx/>
                <a:latin typeface="Times New Roman" panose="02020603050405020304" pitchFamily="18" charset="0"/>
                <a:ea typeface="华文仿宋" panose="02010600040101010101" charset="-122"/>
                <a:cs typeface="Times New Roman" panose="02020603050405020304" pitchFamily="18" charset="0"/>
              </a:rPr>
              <a:t> face.</a:t>
            </a:r>
          </a:p>
          <a:p>
            <a:pPr algn="just"/>
            <a:r>
              <a:rPr lang="zh-CN" altLang="en-US" sz="2800">
                <a:solidFill>
                  <a:schemeClr val="tx1"/>
                </a:solidFill>
                <a:uFillTx/>
                <a:latin typeface="Times New Roman" panose="02020603050405020304" pitchFamily="18" charset="0"/>
                <a:ea typeface="华文仿宋" panose="02010600040101010101" charset="-122"/>
                <a:cs typeface="Times New Roman" panose="02020603050405020304" pitchFamily="18" charset="0"/>
              </a:rPr>
              <a:t>他面上浮现尴尬的表情。</a:t>
            </a:r>
          </a:p>
          <a:p>
            <a:pPr algn="just"/>
            <a:r>
              <a:rPr lang="zh-CN" altLang="en-US" sz="2800">
                <a:solidFill>
                  <a:schemeClr val="tx1"/>
                </a:solidFill>
                <a:uFillTx/>
                <a:latin typeface="Times New Roman" panose="02020603050405020304" pitchFamily="18" charset="0"/>
                <a:ea typeface="华文仿宋" panose="02010600040101010101" charset="-122"/>
                <a:cs typeface="Times New Roman" panose="02020603050405020304" pitchFamily="18" charset="0"/>
              </a:rPr>
              <a:t>4. At length these moments of constraint were removed.</a:t>
            </a:r>
          </a:p>
          <a:p>
            <a:pPr algn="just"/>
            <a:r>
              <a:rPr lang="zh-CN" altLang="en-US" sz="2800">
                <a:solidFill>
                  <a:schemeClr val="tx1"/>
                </a:solidFill>
                <a:uFillTx/>
                <a:latin typeface="Times New Roman" panose="02020603050405020304" pitchFamily="18" charset="0"/>
                <a:ea typeface="华文仿宋" panose="02010600040101010101" charset="-122"/>
                <a:cs typeface="Times New Roman" panose="02020603050405020304" pitchFamily="18" charset="0"/>
              </a:rPr>
              <a:t>这种尴尬的局面终于过去了</a:t>
            </a:r>
          </a:p>
          <a:p>
            <a:pPr algn="just"/>
            <a:r>
              <a:rPr lang="zh-CN" altLang="en-US" sz="2800">
                <a:solidFill>
                  <a:schemeClr val="tx1"/>
                </a:solidFill>
                <a:uFillTx/>
                <a:latin typeface="Times New Roman" panose="02020603050405020304" pitchFamily="18" charset="0"/>
                <a:ea typeface="华文仿宋" panose="02010600040101010101" charset="-122"/>
                <a:cs typeface="Times New Roman" panose="02020603050405020304" pitchFamily="18" charset="0"/>
              </a:rPr>
              <a:t>constraint n. 约束，强制，约束条件，对感情的压抑，虚情假意</a:t>
            </a:r>
          </a:p>
          <a:p>
            <a:pPr algn="just"/>
            <a:r>
              <a:rPr lang="zh-CN" altLang="en-US" sz="2800">
                <a:solidFill>
                  <a:schemeClr val="tx1"/>
                </a:solidFill>
                <a:uFillTx/>
                <a:latin typeface="Times New Roman" panose="02020603050405020304" pitchFamily="18" charset="0"/>
                <a:ea typeface="华文仿宋" panose="02010600040101010101" charset="-122"/>
                <a:cs typeface="Times New Roman" panose="02020603050405020304" pitchFamily="18" charset="0"/>
              </a:rPr>
              <a:t>5. </a:t>
            </a:r>
            <a:r>
              <a:rPr lang="en-US" altLang="zh-CN" sz="2800">
                <a:solidFill>
                  <a:schemeClr val="tx1"/>
                </a:solidFill>
                <a:uFillTx/>
                <a:latin typeface="Times New Roman" panose="02020603050405020304" pitchFamily="18" charset="0"/>
                <a:ea typeface="华文仿宋" panose="02010600040101010101" charset="-122"/>
                <a:cs typeface="Times New Roman" panose="02020603050405020304" pitchFamily="18" charset="0"/>
              </a:rPr>
              <a:t>Tipping over a chair</a:t>
            </a:r>
            <a:r>
              <a:rPr lang="zh-CN" altLang="en-US" sz="2800">
                <a:solidFill>
                  <a:schemeClr val="tx1"/>
                </a:solidFill>
                <a:uFillTx/>
                <a:latin typeface="Times New Roman" panose="02020603050405020304" pitchFamily="18" charset="0"/>
                <a:ea typeface="华文仿宋" panose="02010600040101010101" charset="-122"/>
                <a:cs typeface="Times New Roman" panose="02020603050405020304" pitchFamily="18" charset="0"/>
              </a:rPr>
              <a:t> put me in a tight spot.</a:t>
            </a:r>
          </a:p>
          <a:p>
            <a:pPr algn="just"/>
            <a:r>
              <a:rPr lang="zh-CN" altLang="en-US" sz="2800">
                <a:solidFill>
                  <a:schemeClr val="tx1"/>
                </a:solidFill>
                <a:uFillTx/>
                <a:latin typeface="Times New Roman" panose="02020603050405020304" pitchFamily="18" charset="0"/>
                <a:ea typeface="华文仿宋" panose="02010600040101010101" charset="-122"/>
                <a:cs typeface="Times New Roman" panose="02020603050405020304" pitchFamily="18" charset="0"/>
              </a:rPr>
              <a:t>被椅子绊倒,弄得我很尴尬。</a:t>
            </a:r>
          </a:p>
          <a:p>
            <a:pPr algn="just"/>
            <a:r>
              <a:rPr lang="zh-CN" altLang="en-US" sz="2800">
                <a:solidFill>
                  <a:schemeClr val="tx1"/>
                </a:solidFill>
                <a:uFillTx/>
                <a:latin typeface="Times New Roman" panose="02020603050405020304" pitchFamily="18" charset="0"/>
                <a:ea typeface="华文仿宋" panose="02010600040101010101" charset="-122"/>
                <a:cs typeface="Times New Roman" panose="02020603050405020304" pitchFamily="18" charset="0"/>
              </a:rPr>
              <a:t> in a tight spot adj. 处境困难</a:t>
            </a:r>
          </a:p>
        </p:txBody>
      </p:sp>
      <p:sp>
        <p:nvSpPr>
          <p:cNvPr id="3" name="文本框 2"/>
          <p:cNvSpPr txBox="1"/>
          <p:nvPr/>
        </p:nvSpPr>
        <p:spPr>
          <a:xfrm>
            <a:off x="85090" y="123190"/>
            <a:ext cx="8974455" cy="706755"/>
          </a:xfrm>
          <a:prstGeom prst="rect">
            <a:avLst/>
          </a:prstGeom>
          <a:noFill/>
        </p:spPr>
        <p:txBody>
          <a:bodyPr wrap="none" rtlCol="0">
            <a:spAutoFit/>
          </a:bodyPr>
          <a:lstStyle/>
          <a:p>
            <a:r>
              <a:rPr lang="en-US" altLang="zh-CN" sz="3600" b="1">
                <a:solidFill>
                  <a:srgbClr val="00B0F0"/>
                </a:solidFill>
                <a:latin typeface="Times New Roman" panose="02020603050405020304" pitchFamily="18" charset="0"/>
                <a:cs typeface="Times New Roman" panose="02020603050405020304" pitchFamily="18" charset="0"/>
              </a:rPr>
              <a:t>How to describe an </a:t>
            </a:r>
            <a:r>
              <a:rPr lang="en-US" altLang="zh-CN" sz="4000" b="1">
                <a:solidFill>
                  <a:srgbClr val="FF0000"/>
                </a:solidFill>
                <a:latin typeface="Times New Roman" panose="02020603050405020304" pitchFamily="18" charset="0"/>
                <a:cs typeface="Times New Roman" panose="02020603050405020304" pitchFamily="18" charset="0"/>
              </a:rPr>
              <a:t>embarrassing</a:t>
            </a:r>
            <a:r>
              <a:rPr lang="en-US" altLang="zh-CN" sz="3600" b="1">
                <a:solidFill>
                  <a:srgbClr val="00B0F0"/>
                </a:solidFill>
                <a:latin typeface="Times New Roman" panose="02020603050405020304" pitchFamily="18" charset="0"/>
                <a:cs typeface="Times New Roman" panose="02020603050405020304" pitchFamily="18" charset="0"/>
              </a:rPr>
              <a:t> situation: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95250" y="680720"/>
            <a:ext cx="8798560" cy="5631180"/>
          </a:xfrm>
          <a:prstGeom prst="rect">
            <a:avLst/>
          </a:prstGeom>
          <a:noFill/>
        </p:spPr>
        <p:txBody>
          <a:bodyPr wrap="square" rtlCol="0" anchor="t">
            <a:spAutoFit/>
          </a:bodyPr>
          <a:lstStyle/>
          <a:p>
            <a:pPr algn="just"/>
            <a:r>
              <a:rPr lang="zh-CN" altLang="en-US" sz="3600" i="1">
                <a:solidFill>
                  <a:srgbClr val="FF0000"/>
                </a:solidFill>
                <a:latin typeface="Times New Roman" panose="02020603050405020304" pitchFamily="18" charset="0"/>
                <a:cs typeface="Times New Roman" panose="02020603050405020304" pitchFamily="18" charset="0"/>
              </a:rPr>
              <a:t>I was so embarrassed and wanted to run back.</a:t>
            </a:r>
            <a:r>
              <a:rPr lang="zh-CN" altLang="en-US" sz="3600">
                <a:latin typeface="Times New Roman" panose="02020603050405020304" pitchFamily="18" charset="0"/>
                <a:cs typeface="Times New Roman" panose="02020603050405020304" pitchFamily="18" charset="0"/>
              </a:rPr>
              <a:t> I started to regret my choice to not shave, My face flushed as if I were sitting on pins and needles. How I wished I could find a hole to hide in it. But then the laughter kind of merged and changed into cheering and applause. Feeling kind of puzzled, I looked in the direction of the laughter. The birthday boy came towards me, pushing a dining cart with a huge birthday cake on it.</a:t>
            </a:r>
          </a:p>
        </p:txBody>
      </p:sp>
      <p:sp>
        <p:nvSpPr>
          <p:cNvPr id="3" name="文本框 2"/>
          <p:cNvSpPr txBox="1"/>
          <p:nvPr/>
        </p:nvSpPr>
        <p:spPr>
          <a:xfrm>
            <a:off x="184785" y="200660"/>
            <a:ext cx="1808480" cy="583565"/>
          </a:xfrm>
          <a:prstGeom prst="rect">
            <a:avLst/>
          </a:prstGeom>
          <a:noFill/>
        </p:spPr>
        <p:txBody>
          <a:bodyPr wrap="none" rtlCol="0">
            <a:spAutoFit/>
          </a:bodyPr>
          <a:lstStyle/>
          <a:p>
            <a:r>
              <a:rPr lang="zh-CN" altLang="zh-CN" sz="3200">
                <a:solidFill>
                  <a:srgbClr val="7030A0"/>
                </a:solidFill>
                <a:latin typeface="华文楷体" panose="02010600040101010101" charset="-122"/>
                <a:ea typeface="华文楷体" panose="02010600040101010101" charset="-122"/>
              </a:rPr>
              <a:t>下水作文</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40335" y="338455"/>
            <a:ext cx="8752840" cy="6000750"/>
          </a:xfrm>
          <a:prstGeom prst="rect">
            <a:avLst/>
          </a:prstGeom>
          <a:noFill/>
        </p:spPr>
        <p:txBody>
          <a:bodyPr wrap="square" rtlCol="0" anchor="t">
            <a:spAutoFit/>
          </a:bodyPr>
          <a:lstStyle/>
          <a:p>
            <a:pPr algn="just"/>
            <a:r>
              <a:rPr lang="zh-CN" altLang="en-US" sz="3200" i="1">
                <a:solidFill>
                  <a:srgbClr val="FF0000"/>
                </a:solidFill>
                <a:latin typeface="Times New Roman" panose="02020603050405020304" pitchFamily="18" charset="0"/>
                <a:cs typeface="Times New Roman" panose="02020603050405020304" pitchFamily="18" charset="0"/>
              </a:rPr>
              <a:t>I stared at the cake with a clown wearing a moustache in disbelief. </a:t>
            </a:r>
            <a:r>
              <a:rPr lang="zh-CN" altLang="en-US" sz="3200">
                <a:latin typeface="Times New Roman" panose="02020603050405020304" pitchFamily="18" charset="0"/>
                <a:cs typeface="Times New Roman" panose="02020603050405020304" pitchFamily="18" charset="0"/>
              </a:rPr>
              <a:t>It</a:t>
            </a:r>
            <a:r>
              <a:rPr lang="en-US" altLang="zh-CN" sz="3200">
                <a:latin typeface="Times New Roman" panose="02020603050405020304" pitchFamily="18" charset="0"/>
                <a:cs typeface="Times New Roman" panose="02020603050405020304" pitchFamily="18" charset="0"/>
              </a:rPr>
              <a:t>'</a:t>
            </a:r>
            <a:r>
              <a:rPr lang="zh-CN" altLang="en-US" sz="3200">
                <a:latin typeface="Times New Roman" panose="02020603050405020304" pitchFamily="18" charset="0"/>
                <a:cs typeface="Times New Roman" panose="02020603050405020304" pitchFamily="18" charset="0"/>
              </a:rPr>
              <a:t>s a thick black line drawn underneath his nose and curling around the side. It looks just like my moustache. It dawned on me that</a:t>
            </a:r>
            <a:r>
              <a:rPr lang="en-US" altLang="zh-CN" sz="3200">
                <a:latin typeface="Times New Roman" panose="02020603050405020304" pitchFamily="18" charset="0"/>
                <a:cs typeface="Times New Roman" panose="02020603050405020304" pitchFamily="18" charset="0"/>
              </a:rPr>
              <a:t>'</a:t>
            </a:r>
            <a:r>
              <a:rPr lang="zh-CN" altLang="en-US" sz="3200">
                <a:latin typeface="Times New Roman" panose="02020603050405020304" pitchFamily="18" charset="0"/>
                <a:cs typeface="Times New Roman" panose="02020603050405020304" pitchFamily="18" charset="0"/>
              </a:rPr>
              <a:t>s why everyone was laughing so hard. Clearly, to save my face, someone made the magic clown. “Batman always has a mustache. He just shaves it for his movies.,” the birthday boy announced proudly. That year, I struggled a lot with my identity: was I a filmmaker or a clown? But that day, at least, there was no doubt in my mind what I was- a hero as a clown!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82600" y="2118995"/>
            <a:ext cx="8178800" cy="1753235"/>
          </a:xfrm>
          <a:prstGeom prst="rect">
            <a:avLst/>
          </a:prstGeom>
          <a:noFill/>
          <a:ln>
            <a:noFill/>
          </a:ln>
        </p:spPr>
        <p:txBody>
          <a:bodyPr wrap="square" rtlCol="0" anchor="t">
            <a:spAutoFit/>
          </a:bodyPr>
          <a:lstStyle/>
          <a:p>
            <a:pPr algn="ctr"/>
            <a:r>
              <a:rPr lang="en-US" altLang="zh-CN" sz="5400" b="1">
                <a:solidFill>
                  <a:srgbClr val="00B0F0"/>
                </a:solidFill>
                <a:effectLst>
                  <a:reflection blurRad="6350" stA="53000" endA="300" endPos="35500" dir="5400000" sy="-90000" algn="bl" rotWithShape="0"/>
                </a:effectLst>
                <a:latin typeface="Times New Roman" panose="02020603050405020304" pitchFamily="18" charset="0"/>
                <a:cs typeface="Times New Roman" panose="02020603050405020304" pitchFamily="18" charset="0"/>
              </a:rPr>
              <a:t>Some problems may occur in students' articles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39700" y="174625"/>
            <a:ext cx="8622030" cy="6626225"/>
          </a:xfrm>
          <a:prstGeom prst="rect">
            <a:avLst/>
          </a:prstGeom>
          <a:solidFill>
            <a:schemeClr val="bg1"/>
          </a:solidFill>
          <a:ln w="31750">
            <a:solidFill>
              <a:schemeClr val="accent2"/>
            </a:solidFill>
          </a:ln>
        </p:spPr>
        <p:txBody>
          <a:bodyPr wrap="square" rtlCol="0">
            <a:spAutoFit/>
          </a:bodyPr>
          <a:lstStyle/>
          <a:p>
            <a:pPr marL="285750" indent="-285750" fontAlgn="auto">
              <a:lnSpc>
                <a:spcPts val="3640"/>
              </a:lnSpc>
              <a:buFont typeface="Wingdings" panose="05000000000000000000" charset="0"/>
              <a:buChar char="Ø"/>
            </a:pPr>
            <a:r>
              <a:rPr lang="zh-CN" altLang="zh-CN" sz="3200">
                <a:latin typeface="华文楷体" panose="02010600040101010101" charset="-122"/>
                <a:ea typeface="华文楷体" panose="02010600040101010101" charset="-122"/>
                <a:cs typeface="华文楷体" panose="02010600040101010101" charset="-122"/>
              </a:rPr>
              <a:t>三个衔接点：第一段、第二段首句与该段第二句的衔接，不要出现首句被孤立的情况；第一段段尾与第二段段首的呼应，第一段段尾按照情节发展应该是出现了</a:t>
            </a:r>
            <a:r>
              <a:rPr lang="en-US" altLang="zh-CN" sz="3200">
                <a:latin typeface="华文楷体" panose="02010600040101010101" charset="-122"/>
                <a:ea typeface="华文楷体" panose="02010600040101010101" charset="-122"/>
                <a:cs typeface="华文楷体" panose="02010600040101010101" charset="-122"/>
              </a:rPr>
              <a:t>cake, clown;</a:t>
            </a:r>
          </a:p>
          <a:p>
            <a:pPr marL="285750" indent="-285750" fontAlgn="auto">
              <a:lnSpc>
                <a:spcPts val="3640"/>
              </a:lnSpc>
              <a:buFont typeface="Wingdings" panose="05000000000000000000" charset="0"/>
              <a:buChar char="Ø"/>
            </a:pPr>
            <a:r>
              <a:rPr lang="zh-CN" altLang="en-US" sz="3200">
                <a:latin typeface="华文楷体" panose="02010600040101010101" charset="-122"/>
                <a:ea typeface="华文楷体" panose="02010600040101010101" charset="-122"/>
                <a:cs typeface="华文楷体" panose="02010600040101010101" charset="-122"/>
              </a:rPr>
              <a:t>故事情节构建自然，不要出现一系列情绪或者环境描写的堆砌，重复，只是单纯为了呈现老师给与的背诵好句；</a:t>
            </a:r>
          </a:p>
          <a:p>
            <a:pPr marL="285750" indent="-285750" fontAlgn="auto">
              <a:lnSpc>
                <a:spcPts val="3640"/>
              </a:lnSpc>
              <a:buFont typeface="Wingdings" panose="05000000000000000000" charset="0"/>
              <a:buChar char="Ø"/>
            </a:pPr>
            <a:r>
              <a:rPr lang="zh-CN" altLang="en-US" sz="3200">
                <a:latin typeface="华文楷体" panose="02010600040101010101" charset="-122"/>
                <a:ea typeface="华文楷体" panose="02010600040101010101" charset="-122"/>
                <a:cs typeface="华文楷体" panose="02010600040101010101" charset="-122"/>
              </a:rPr>
              <a:t>高三现阶段很多学生为了博取老师眼睛一亮，会使用很多生僻词、华丽词。注意这些生僻词华丽词使用语境的自然性、合理性。通篇文章的达意、语流顺畅更重要；</a:t>
            </a:r>
          </a:p>
          <a:p>
            <a:pPr marL="285750" indent="-285750" fontAlgn="auto">
              <a:lnSpc>
                <a:spcPts val="3640"/>
              </a:lnSpc>
              <a:buFont typeface="Wingdings" panose="05000000000000000000" charset="0"/>
              <a:buChar char="Ø"/>
            </a:pPr>
            <a:r>
              <a:rPr lang="zh-CN" altLang="en-US" sz="3200">
                <a:latin typeface="华文楷体" panose="02010600040101010101" charset="-122"/>
                <a:ea typeface="华文楷体" panose="02010600040101010101" charset="-122"/>
                <a:cs typeface="华文楷体" panose="02010600040101010101" charset="-122"/>
              </a:rPr>
              <a:t>故事的结尾应该自然但是能拔高立意的，不要出现突兀性的哲理结尾或者矫揉造作的寓情于景式结尾；</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linds(horizont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linds(horizont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linds(horizontal)">
                                      <p:cBhvr>
                                        <p:cTn id="2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descr="微信图片_20201105110852"/>
          <p:cNvPicPr>
            <a:picLocks noChangeAspect="1"/>
          </p:cNvPicPr>
          <p:nvPr/>
        </p:nvPicPr>
        <p:blipFill>
          <a:blip r:embed="rId2"/>
          <a:stretch>
            <a:fillRect/>
          </a:stretch>
        </p:blipFill>
        <p:spPr>
          <a:xfrm>
            <a:off x="209550" y="130810"/>
            <a:ext cx="8756015" cy="661987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86378" y="1340768"/>
            <a:ext cx="9230378" cy="1938992"/>
          </a:xfrm>
          <a:prstGeom prst="rect">
            <a:avLst/>
          </a:prstGeom>
          <a:noFill/>
        </p:spPr>
        <p:txBody>
          <a:bodyPr wrap="square" lIns="91440" tIns="45720" rIns="91440" bIns="45720">
            <a:spAutoFit/>
          </a:bodyPr>
          <a:lstStyle/>
          <a:p>
            <a:pPr algn="ctr"/>
            <a:r>
              <a:rPr lang="en-US" altLang="zh-CN" sz="4000" b="1" dirty="0">
                <a:ln w="1905"/>
                <a:solidFill>
                  <a:schemeClr val="accent2">
                    <a:lumMod val="75000"/>
                  </a:schemeClr>
                </a:solidFill>
                <a:effectLst>
                  <a:innerShdw blurRad="69850" dist="43180" dir="5400000">
                    <a:srgbClr val="000000">
                      <a:alpha val="65000"/>
                    </a:srgbClr>
                  </a:innerShdw>
                </a:effectLst>
                <a:latin typeface="楷体" panose="02010609060101010101" charset="-122"/>
                <a:ea typeface="楷体" panose="02010609060101010101" charset="-122"/>
              </a:rPr>
              <a:t>2020</a:t>
            </a:r>
            <a:r>
              <a:rPr lang="zh-CN" altLang="en-US" sz="4000" b="1" dirty="0">
                <a:ln w="1905"/>
                <a:solidFill>
                  <a:schemeClr val="accent2">
                    <a:lumMod val="75000"/>
                  </a:schemeClr>
                </a:solidFill>
                <a:effectLst>
                  <a:innerShdw blurRad="69850" dist="43180" dir="5400000">
                    <a:srgbClr val="000000">
                      <a:alpha val="65000"/>
                    </a:srgbClr>
                  </a:innerShdw>
                </a:effectLst>
                <a:latin typeface="楷体" panose="02010609060101010101" charset="-122"/>
                <a:ea typeface="楷体" panose="02010609060101010101" charset="-122"/>
              </a:rPr>
              <a:t>年</a:t>
            </a:r>
            <a:r>
              <a:rPr lang="en-US" altLang="zh-CN" sz="4000" b="1" dirty="0">
                <a:ln w="1905"/>
                <a:solidFill>
                  <a:schemeClr val="accent2">
                    <a:lumMod val="75000"/>
                  </a:schemeClr>
                </a:solidFill>
                <a:effectLst>
                  <a:innerShdw blurRad="69850" dist="43180" dir="5400000">
                    <a:srgbClr val="000000">
                      <a:alpha val="65000"/>
                    </a:srgbClr>
                  </a:innerShdw>
                </a:effectLst>
                <a:latin typeface="楷体" panose="02010609060101010101" charset="-122"/>
                <a:ea typeface="楷体" panose="02010609060101010101" charset="-122"/>
              </a:rPr>
              <a:t>11</a:t>
            </a:r>
            <a:r>
              <a:rPr lang="zh-CN" altLang="en-US" sz="4000" b="1" dirty="0">
                <a:ln w="1905"/>
                <a:solidFill>
                  <a:schemeClr val="accent2">
                    <a:lumMod val="75000"/>
                  </a:schemeClr>
                </a:solidFill>
                <a:effectLst>
                  <a:innerShdw blurRad="69850" dist="43180" dir="5400000">
                    <a:srgbClr val="000000">
                      <a:alpha val="65000"/>
                    </a:srgbClr>
                  </a:innerShdw>
                </a:effectLst>
                <a:latin typeface="楷体" panose="02010609060101010101" charset="-122"/>
                <a:ea typeface="楷体" panose="02010609060101010101" charset="-122"/>
              </a:rPr>
              <a:t>月衢州、湖州、丽水三地市</a:t>
            </a:r>
            <a:endParaRPr lang="en-US" altLang="zh-CN" sz="4000" b="1" dirty="0">
              <a:ln w="1905"/>
              <a:solidFill>
                <a:schemeClr val="accent2">
                  <a:lumMod val="75000"/>
                </a:schemeClr>
              </a:solidFill>
              <a:effectLst>
                <a:innerShdw blurRad="69850" dist="43180" dir="5400000">
                  <a:srgbClr val="000000">
                    <a:alpha val="65000"/>
                  </a:srgbClr>
                </a:innerShdw>
              </a:effectLst>
              <a:latin typeface="楷体" panose="02010609060101010101" charset="-122"/>
              <a:ea typeface="楷体" panose="02010609060101010101" charset="-122"/>
            </a:endParaRPr>
          </a:p>
          <a:p>
            <a:pPr algn="ctr"/>
            <a:endParaRPr lang="en-US" altLang="zh-CN" sz="4000" b="1" dirty="0">
              <a:ln w="1905"/>
              <a:solidFill>
                <a:schemeClr val="accent2">
                  <a:lumMod val="75000"/>
                </a:schemeClr>
              </a:solidFill>
              <a:effectLst>
                <a:innerShdw blurRad="69850" dist="43180" dir="5400000">
                  <a:srgbClr val="000000">
                    <a:alpha val="65000"/>
                  </a:srgbClr>
                </a:innerShdw>
              </a:effectLst>
              <a:latin typeface="楷体" panose="02010609060101010101" charset="-122"/>
              <a:ea typeface="楷体" panose="02010609060101010101" charset="-122"/>
            </a:endParaRPr>
          </a:p>
          <a:p>
            <a:pPr algn="ctr"/>
            <a:r>
              <a:rPr lang="zh-CN" altLang="en-US" sz="4000" b="1" dirty="0">
                <a:ln w="1905"/>
                <a:solidFill>
                  <a:schemeClr val="accent2">
                    <a:lumMod val="75000"/>
                  </a:schemeClr>
                </a:solidFill>
                <a:effectLst>
                  <a:innerShdw blurRad="69850" dist="43180" dir="5400000">
                    <a:srgbClr val="000000">
                      <a:alpha val="65000"/>
                    </a:srgbClr>
                  </a:innerShdw>
                </a:effectLst>
                <a:latin typeface="楷体" panose="02010609060101010101" charset="-122"/>
                <a:ea typeface="楷体" panose="02010609060101010101" charset="-122"/>
              </a:rPr>
              <a:t>读后续写评析</a:t>
            </a:r>
            <a:endParaRPr lang="zh-CN" altLang="en-US" sz="4000" b="1" cap="none" spc="0" dirty="0">
              <a:ln w="1905"/>
              <a:solidFill>
                <a:schemeClr val="accent2">
                  <a:lumMod val="75000"/>
                </a:schemeClr>
              </a:solidFill>
              <a:effectLst>
                <a:innerShdw blurRad="69850" dist="43180" dir="5400000">
                  <a:srgbClr val="000000">
                    <a:alpha val="65000"/>
                  </a:srgbClr>
                </a:innerShdw>
              </a:effectLst>
              <a:latin typeface="楷体" panose="02010609060101010101" charset="-122"/>
              <a:ea typeface="楷体" panose="02010609060101010101" charset="-122"/>
            </a:endParaRPr>
          </a:p>
        </p:txBody>
      </p:sp>
      <p:sp>
        <p:nvSpPr>
          <p:cNvPr id="5" name="矩形 4"/>
          <p:cNvSpPr/>
          <p:nvPr/>
        </p:nvSpPr>
        <p:spPr>
          <a:xfrm>
            <a:off x="1543601" y="3309693"/>
            <a:ext cx="6080511" cy="830997"/>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altLang="zh-CN" sz="4800" dirty="0">
                <a:solidFill>
                  <a:srgbClr val="00B0F0"/>
                </a:solidFill>
                <a:latin typeface="Times New Roman" panose="02020603050405020304" pitchFamily="18" charset="0"/>
                <a:cs typeface="Times New Roman" panose="02020603050405020304" pitchFamily="18" charset="0"/>
              </a:rPr>
              <a:t>Superhero with a Secret</a:t>
            </a:r>
            <a:endParaRPr lang="en-US" altLang="zh-CN" sz="4800" b="1" cap="all" spc="0" dirty="0">
              <a:ln w="0"/>
              <a:solidFill>
                <a:srgbClr val="00B0F0"/>
              </a:solidFill>
              <a:effectLst>
                <a:reflection blurRad="12700" stA="50000" endPos="50000" dist="5000" dir="5400000" sy="-100000" rotWithShape="0"/>
              </a:effectLst>
              <a:latin typeface="Times New Roman" panose="02020603050405020304" pitchFamily="18" charset="0"/>
              <a:cs typeface="Times New Roman" panose="02020603050405020304" pitchFamily="18" charset="0"/>
            </a:endParaRPr>
          </a:p>
        </p:txBody>
      </p:sp>
      <p:sp>
        <p:nvSpPr>
          <p:cNvPr id="7" name="矩形 6"/>
          <p:cNvSpPr/>
          <p:nvPr/>
        </p:nvSpPr>
        <p:spPr>
          <a:xfrm>
            <a:off x="1907704" y="5301208"/>
            <a:ext cx="6993426" cy="523220"/>
          </a:xfrm>
          <a:prstGeom prst="rect">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zh-CN" altLang="en-US" sz="2800" b="1" cap="all" spc="0" dirty="0">
                <a:ln w="0"/>
                <a:solidFill>
                  <a:srgbClr val="000000"/>
                </a:solidFill>
                <a:effectLst>
                  <a:reflection blurRad="12700" stA="50000" endPos="50000" dist="5000" dir="5400000" sy="-100000" rotWithShape="0"/>
                </a:effectLst>
                <a:latin typeface="华文楷体" panose="02010600040101010101" charset="-122"/>
                <a:ea typeface="华文楷体" panose="02010600040101010101" charset="-122"/>
              </a:rPr>
              <a:t>浙江省衢州第一中学  徐荣仙</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1763688" y="260648"/>
            <a:ext cx="5101076" cy="707886"/>
          </a:xfrm>
          <a:prstGeom prst="rect">
            <a:avLst/>
          </a:prstGeom>
          <a:noFill/>
        </p:spPr>
        <p:txBody>
          <a:bodyPr wrap="none" lIns="91440" tIns="45720" rIns="91440" bIns="45720">
            <a:spAutoFit/>
            <a:scene3d>
              <a:camera prst="orthographicFront"/>
              <a:lightRig rig="threePt" dir="t"/>
            </a:scene3d>
          </a:bodyPr>
          <a:lstStyle/>
          <a:p>
            <a:pPr algn="ctr"/>
            <a:r>
              <a:rPr lang="en-US" altLang="zh-CN" sz="4000" dirty="0">
                <a:ln w="22225">
                  <a:solidFill>
                    <a:schemeClr val="accent2"/>
                  </a:solidFill>
                  <a:prstDash val="solid"/>
                </a:ln>
                <a:solidFill>
                  <a:schemeClr val="accent2">
                    <a:lumMod val="40000"/>
                    <a:lumOff val="60000"/>
                  </a:schemeClr>
                </a:solidFill>
                <a:effectLst/>
                <a:latin typeface="Times New Roman" panose="02020603050405020304" pitchFamily="18" charset="0"/>
                <a:cs typeface="Times New Roman" panose="02020603050405020304" pitchFamily="18" charset="0"/>
              </a:rPr>
              <a:t>Superhero with a Secret</a:t>
            </a:r>
            <a:endParaRPr lang="en-US" altLang="zh-CN" sz="4000" b="1" cap="all" spc="0" dirty="0">
              <a:ln w="22225">
                <a:solidFill>
                  <a:schemeClr val="accent2"/>
                </a:solidFill>
                <a:prstDash val="solid"/>
              </a:ln>
              <a:solidFill>
                <a:schemeClr val="accent2">
                  <a:lumMod val="40000"/>
                  <a:lumOff val="60000"/>
                </a:schemeClr>
              </a:solidFill>
              <a:effectLst/>
              <a:latin typeface="Times New Roman" panose="02020603050405020304" pitchFamily="18" charset="0"/>
              <a:cs typeface="Times New Roman" panose="02020603050405020304" pitchFamily="18" charset="0"/>
            </a:endParaRPr>
          </a:p>
        </p:txBody>
      </p:sp>
      <p:sp>
        <p:nvSpPr>
          <p:cNvPr id="4" name="TextBox 3"/>
          <p:cNvSpPr txBox="1"/>
          <p:nvPr/>
        </p:nvSpPr>
        <p:spPr>
          <a:xfrm>
            <a:off x="223943" y="1199657"/>
            <a:ext cx="8920057" cy="5507990"/>
          </a:xfrm>
          <a:prstGeom prst="rect">
            <a:avLst/>
          </a:prstGeom>
          <a:noFill/>
        </p:spPr>
        <p:txBody>
          <a:bodyPr wrap="square" rtlCol="0">
            <a:spAutoFit/>
          </a:bodyPr>
          <a:lstStyle/>
          <a:p>
            <a:r>
              <a:rPr lang="en-US" altLang="zh-CN" sz="3200" dirty="0">
                <a:latin typeface="宋体" panose="02010600030101010101" pitchFamily="2" charset="-122"/>
                <a:ea typeface="宋体" panose="02010600030101010101" pitchFamily="2" charset="-122"/>
              </a:rPr>
              <a:t>【</a:t>
            </a:r>
            <a:r>
              <a:rPr lang="zh-CN" altLang="en-US" sz="3200" dirty="0">
                <a:latin typeface="宋体" panose="02010600030101010101" pitchFamily="2" charset="-122"/>
                <a:ea typeface="宋体" panose="02010600030101010101" pitchFamily="2" charset="-122"/>
              </a:rPr>
              <a:t>写作背景</a:t>
            </a:r>
            <a:r>
              <a:rPr lang="en-US" altLang="zh-CN" sz="3200" dirty="0">
                <a:latin typeface="宋体" panose="02010600030101010101" pitchFamily="2" charset="-122"/>
                <a:ea typeface="宋体" panose="02010600030101010101" pitchFamily="2" charset="-122"/>
              </a:rPr>
              <a:t>】</a:t>
            </a:r>
            <a:r>
              <a:rPr lang="zh-CN" altLang="en-US" sz="3200" dirty="0">
                <a:latin typeface="宋体" panose="02010600030101010101" pitchFamily="2" charset="-122"/>
                <a:ea typeface="宋体" panose="02010600030101010101" pitchFamily="2" charset="-122"/>
              </a:rPr>
              <a:t>该篇读后续写是根据一个外刊的一篇原版文章改编而来的。原文总字数达</a:t>
            </a:r>
            <a:r>
              <a:rPr lang="en-US" altLang="zh-CN" sz="3200" dirty="0">
                <a:latin typeface="宋体" panose="02010600030101010101" pitchFamily="2" charset="-122"/>
                <a:ea typeface="宋体" panose="02010600030101010101" pitchFamily="2" charset="-122"/>
              </a:rPr>
              <a:t>1100</a:t>
            </a:r>
            <a:r>
              <a:rPr lang="zh-CN" altLang="en-US" sz="3200" dirty="0">
                <a:latin typeface="宋体" panose="02010600030101010101" pitchFamily="2" charset="-122"/>
                <a:ea typeface="宋体" panose="02010600030101010101" pitchFamily="2" charset="-122"/>
              </a:rPr>
              <a:t>多，考虑到字数多，故事情节比较复杂，词汇量偏大等综合原因，在不改变原版文章味道和故事情节构思的大致走向的前提下，对该故事进行了整合改编。故事大概描述的是作者被要求在一个生日晚会上扮演小丑蝙蝠侠的角色。但是作者一直有个想当</a:t>
            </a:r>
            <a:r>
              <a:rPr lang="en-US" altLang="zh-CN" sz="3200" dirty="0">
                <a:latin typeface="宋体" panose="02010600030101010101" pitchFamily="2" charset="-122"/>
                <a:ea typeface="宋体" panose="02010600030101010101" pitchFamily="2" charset="-122"/>
              </a:rPr>
              <a:t>filmmaker</a:t>
            </a:r>
            <a:r>
              <a:rPr lang="zh-CN" altLang="en-US" sz="3200" dirty="0">
                <a:latin typeface="宋体" panose="02010600030101010101" pitchFamily="2" charset="-122"/>
                <a:ea typeface="宋体" panose="02010600030101010101" pitchFamily="2" charset="-122"/>
              </a:rPr>
              <a:t>的情节，对于小丑这个角色心中有点抵触。所以那天明知道蝙蝠侠没有胡子，却偏偏把大胡子留着，扮演了蝙蝠侠小丑角色前往晚会的一系列经历和感触。</a:t>
            </a:r>
            <a:endParaRPr lang="zh-CN" altLang="en-US" sz="3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763688" y="260648"/>
            <a:ext cx="5101076" cy="707886"/>
          </a:xfrm>
          <a:prstGeom prst="rect">
            <a:avLst/>
          </a:prstGeom>
          <a:noFill/>
        </p:spPr>
        <p:txBody>
          <a:bodyPr wrap="none" lIns="91440" tIns="45720" rIns="91440" bIns="45720">
            <a:spAutoFit/>
            <a:scene3d>
              <a:camera prst="orthographicFront"/>
              <a:lightRig rig="threePt" dir="t"/>
            </a:scene3d>
          </a:bodyPr>
          <a:lstStyle/>
          <a:p>
            <a:pPr algn="ctr"/>
            <a:r>
              <a:rPr lang="en-US" altLang="zh-CN" sz="4000" dirty="0">
                <a:ln w="22225">
                  <a:solidFill>
                    <a:schemeClr val="accent2"/>
                  </a:solidFill>
                  <a:prstDash val="solid"/>
                </a:ln>
                <a:solidFill>
                  <a:schemeClr val="accent2">
                    <a:lumMod val="40000"/>
                    <a:lumOff val="60000"/>
                  </a:schemeClr>
                </a:solidFill>
                <a:effectLst/>
                <a:latin typeface="Times New Roman" panose="02020603050405020304" pitchFamily="18" charset="0"/>
                <a:cs typeface="Times New Roman" panose="02020603050405020304" pitchFamily="18" charset="0"/>
              </a:rPr>
              <a:t>Superhero with a Secret</a:t>
            </a:r>
            <a:endParaRPr lang="en-US" altLang="zh-CN" sz="4000" b="1" cap="all" spc="0" dirty="0">
              <a:ln w="22225">
                <a:solidFill>
                  <a:schemeClr val="accent2"/>
                </a:solidFill>
                <a:prstDash val="solid"/>
              </a:ln>
              <a:solidFill>
                <a:schemeClr val="accent2">
                  <a:lumMod val="40000"/>
                  <a:lumOff val="60000"/>
                </a:schemeClr>
              </a:solidFill>
              <a:effectLst/>
              <a:latin typeface="Times New Roman" panose="02020603050405020304" pitchFamily="18" charset="0"/>
              <a:cs typeface="Times New Roman" panose="02020603050405020304" pitchFamily="18" charset="0"/>
            </a:endParaRPr>
          </a:p>
        </p:txBody>
      </p:sp>
      <p:sp>
        <p:nvSpPr>
          <p:cNvPr id="3" name="矩形 2"/>
          <p:cNvSpPr/>
          <p:nvPr/>
        </p:nvSpPr>
        <p:spPr>
          <a:xfrm>
            <a:off x="12795" y="1157828"/>
            <a:ext cx="9023701" cy="5015865"/>
          </a:xfrm>
          <a:prstGeom prst="rect">
            <a:avLst/>
          </a:prstGeom>
        </p:spPr>
        <p:txBody>
          <a:bodyPr wrap="square">
            <a:spAutoFit/>
          </a:bodyPr>
          <a:lstStyle/>
          <a:p>
            <a:r>
              <a:rPr lang="en-US" altLang="zh-CN" sz="3200" dirty="0">
                <a:latin typeface="宋体" panose="02010600030101010101" pitchFamily="2" charset="-122"/>
                <a:ea typeface="宋体" panose="02010600030101010101" pitchFamily="2" charset="-122"/>
              </a:rPr>
              <a:t>【</a:t>
            </a:r>
            <a:r>
              <a:rPr lang="zh-CN" altLang="en-US" sz="3200" dirty="0">
                <a:latin typeface="宋体" panose="02010600030101010101" pitchFamily="2" charset="-122"/>
                <a:ea typeface="宋体" panose="02010600030101010101" pitchFamily="2" charset="-122"/>
              </a:rPr>
              <a:t>心理动态剖析</a:t>
            </a:r>
            <a:r>
              <a:rPr lang="en-US" altLang="zh-CN" sz="3200" dirty="0">
                <a:latin typeface="宋体" panose="02010600030101010101" pitchFamily="2" charset="-122"/>
                <a:ea typeface="宋体" panose="02010600030101010101" pitchFamily="2" charset="-122"/>
              </a:rPr>
              <a:t>】</a:t>
            </a:r>
            <a:r>
              <a:rPr lang="zh-CN" altLang="en-US" sz="3200" dirty="0">
                <a:latin typeface="宋体" panose="02010600030101010101" pitchFamily="2" charset="-122"/>
                <a:ea typeface="宋体" panose="02010600030101010101" pitchFamily="2" charset="-122"/>
              </a:rPr>
              <a:t>本文考生需要读出故事的几个</a:t>
            </a:r>
            <a:r>
              <a:rPr lang="zh-CN" altLang="en-US" sz="3200">
                <a:latin typeface="宋体" panose="02010600030101010101" pitchFamily="2" charset="-122"/>
                <a:ea typeface="宋体" panose="02010600030101010101" pitchFamily="2" charset="-122"/>
              </a:rPr>
              <a:t>心理情绪：</a:t>
            </a:r>
            <a:endParaRPr lang="en-US" altLang="zh-CN" sz="3200" dirty="0">
              <a:latin typeface="宋体" panose="02010600030101010101" pitchFamily="2" charset="-122"/>
              <a:ea typeface="宋体" panose="02010600030101010101" pitchFamily="2" charset="-122"/>
            </a:endParaRPr>
          </a:p>
          <a:p>
            <a:pPr marL="514350" indent="-514350">
              <a:buAutoNum type="arabicPeriod"/>
            </a:pPr>
            <a:r>
              <a:rPr lang="zh-CN" altLang="en-US" sz="3200" dirty="0">
                <a:latin typeface="宋体" panose="02010600030101010101" pitchFamily="2" charset="-122"/>
                <a:ea typeface="宋体" panose="02010600030101010101" pitchFamily="2" charset="-122"/>
              </a:rPr>
              <a:t>作者对于扮演</a:t>
            </a:r>
            <a:r>
              <a:rPr lang="en-US" altLang="zh-CN" sz="3200" dirty="0">
                <a:latin typeface="Times New Roman" panose="02020603050405020304" pitchFamily="18" charset="0"/>
                <a:ea typeface="宋体" panose="02010600030101010101" pitchFamily="2" charset="-122"/>
                <a:cs typeface="Times New Roman" panose="02020603050405020304" pitchFamily="18" charset="0"/>
              </a:rPr>
              <a:t>clown</a:t>
            </a:r>
            <a:r>
              <a:rPr lang="zh-CN" altLang="en-US" sz="3200" dirty="0">
                <a:latin typeface="宋体" panose="02010600030101010101" pitchFamily="2" charset="-122"/>
                <a:ea typeface="宋体" panose="02010600030101010101" pitchFamily="2" charset="-122"/>
              </a:rPr>
              <a:t>这个角色的心理情绪： </a:t>
            </a:r>
            <a:r>
              <a:rPr lang="en-US" altLang="zh-CN" sz="3200" dirty="0">
                <a:latin typeface="Times New Roman" panose="02020603050405020304" pitchFamily="18" charset="0"/>
                <a:ea typeface="宋体" panose="02010600030101010101" pitchFamily="2" charset="-122"/>
                <a:cs typeface="Times New Roman" panose="02020603050405020304" pitchFamily="18" charset="0"/>
              </a:rPr>
              <a:t>struggle, ridiculous, confusing</a:t>
            </a:r>
            <a:r>
              <a:rPr lang="zh-CN" altLang="en-US" sz="3200" dirty="0">
                <a:latin typeface="Times New Roman" panose="02020603050405020304" pitchFamily="18" charset="0"/>
                <a:ea typeface="宋体" panose="02010600030101010101" pitchFamily="2" charset="-122"/>
                <a:cs typeface="Times New Roman" panose="02020603050405020304" pitchFamily="18" charset="0"/>
              </a:rPr>
              <a:t>，</a:t>
            </a:r>
            <a:r>
              <a:rPr lang="en-US" altLang="zh-CN" sz="3200" dirty="0">
                <a:latin typeface="Times New Roman" panose="02020603050405020304" pitchFamily="18" charset="0"/>
                <a:ea typeface="宋体" panose="02010600030101010101" pitchFamily="2" charset="-122"/>
                <a:cs typeface="Times New Roman" panose="02020603050405020304" pitchFamily="18" charset="0"/>
              </a:rPr>
              <a:t>have to, shameless,  trash, more of</a:t>
            </a:r>
          </a:p>
          <a:p>
            <a:pPr marL="514350" indent="-514350">
              <a:buAutoNum type="arabicPeriod"/>
            </a:pPr>
            <a:r>
              <a:rPr lang="zh-CN" altLang="en-US" sz="3200" dirty="0">
                <a:latin typeface="Times New Roman" panose="02020603050405020304" pitchFamily="18" charset="0"/>
                <a:ea typeface="宋体" panose="02010600030101010101" pitchFamily="2" charset="-122"/>
                <a:cs typeface="Times New Roman" panose="02020603050405020304" pitchFamily="18" charset="0"/>
              </a:rPr>
              <a:t>作者对于扮演</a:t>
            </a:r>
            <a:r>
              <a:rPr lang="en-US" altLang="zh-CN" sz="3200" dirty="0">
                <a:latin typeface="Times New Roman" panose="02020603050405020304" pitchFamily="18" charset="0"/>
                <a:ea typeface="宋体" panose="02010600030101010101" pitchFamily="2" charset="-122"/>
                <a:cs typeface="Times New Roman" panose="02020603050405020304" pitchFamily="18" charset="0"/>
              </a:rPr>
              <a:t>Batman</a:t>
            </a:r>
            <a:r>
              <a:rPr lang="zh-CN" altLang="en-US" sz="3200" dirty="0">
                <a:latin typeface="Times New Roman" panose="02020603050405020304" pitchFamily="18" charset="0"/>
                <a:ea typeface="宋体" panose="02010600030101010101" pitchFamily="2" charset="-122"/>
                <a:cs typeface="Times New Roman" panose="02020603050405020304" pitchFamily="18" charset="0"/>
              </a:rPr>
              <a:t>要不要留</a:t>
            </a:r>
            <a:r>
              <a:rPr lang="en-US" altLang="zh-CN" sz="3200" dirty="0">
                <a:latin typeface="Times New Roman" panose="02020603050405020304" pitchFamily="18" charset="0"/>
                <a:ea typeface="宋体" panose="02010600030101010101" pitchFamily="2" charset="-122"/>
                <a:cs typeface="Times New Roman" panose="02020603050405020304" pitchFamily="18" charset="0"/>
              </a:rPr>
              <a:t>moustache</a:t>
            </a:r>
            <a:r>
              <a:rPr lang="zh-CN" altLang="en-US" sz="3200" dirty="0">
                <a:latin typeface="Times New Roman" panose="02020603050405020304" pitchFamily="18" charset="0"/>
                <a:ea typeface="宋体" panose="02010600030101010101" pitchFamily="2" charset="-122"/>
                <a:cs typeface="Times New Roman" panose="02020603050405020304" pitchFamily="18" charset="0"/>
              </a:rPr>
              <a:t>的徘徊、纠结的心理</a:t>
            </a:r>
            <a:endParaRPr lang="en-US" altLang="zh-CN" sz="3200" dirty="0">
              <a:latin typeface="Times New Roman" panose="02020603050405020304" pitchFamily="18" charset="0"/>
              <a:ea typeface="宋体" panose="02010600030101010101" pitchFamily="2" charset="-122"/>
              <a:cs typeface="Times New Roman" panose="02020603050405020304" pitchFamily="18" charset="0"/>
            </a:endParaRPr>
          </a:p>
          <a:p>
            <a:pPr marL="514350" indent="-514350">
              <a:buAutoNum type="arabicPeriod"/>
            </a:pPr>
            <a:r>
              <a:rPr lang="zh-CN" altLang="en-US" sz="3200" dirty="0">
                <a:latin typeface="Times New Roman" panose="02020603050405020304" pitchFamily="18" charset="0"/>
                <a:ea typeface="宋体" panose="02010600030101010101" pitchFamily="2" charset="-122"/>
                <a:cs typeface="Times New Roman" panose="02020603050405020304" pitchFamily="18" charset="0"/>
              </a:rPr>
              <a:t>作者思考如何给</a:t>
            </a:r>
            <a:r>
              <a:rPr lang="en-US" altLang="zh-CN" sz="3200" dirty="0">
                <a:latin typeface="Times New Roman" panose="02020603050405020304" pitchFamily="18" charset="0"/>
                <a:ea typeface="宋体" panose="02010600030101010101" pitchFamily="2" charset="-122"/>
                <a:cs typeface="Times New Roman" panose="02020603050405020304" pitchFamily="18" charset="0"/>
              </a:rPr>
              <a:t>kids</a:t>
            </a:r>
            <a:r>
              <a:rPr lang="zh-CN" altLang="en-US" sz="3200" dirty="0">
                <a:latin typeface="Times New Roman" panose="02020603050405020304" pitchFamily="18" charset="0"/>
                <a:ea typeface="宋体" panose="02010600030101010101" pitchFamily="2" charset="-122"/>
                <a:cs typeface="Times New Roman" panose="02020603050405020304" pitchFamily="18" charset="0"/>
              </a:rPr>
              <a:t>一个</a:t>
            </a:r>
            <a:r>
              <a:rPr lang="en-US" altLang="zh-CN" sz="3200" dirty="0">
                <a:latin typeface="Times New Roman" panose="02020603050405020304" pitchFamily="18" charset="0"/>
                <a:ea typeface="宋体" panose="02010600030101010101" pitchFamily="2" charset="-122"/>
                <a:cs typeface="Times New Roman" panose="02020603050405020304" pitchFamily="18" charset="0"/>
              </a:rPr>
              <a:t>surprise, </a:t>
            </a:r>
            <a:r>
              <a:rPr lang="zh-CN" altLang="en-US" sz="3200" dirty="0">
                <a:latin typeface="Times New Roman" panose="02020603050405020304" pitchFamily="18" charset="0"/>
                <a:ea typeface="宋体" panose="02010600030101010101" pitchFamily="2" charset="-122"/>
                <a:cs typeface="Times New Roman" panose="02020603050405020304" pitchFamily="18" charset="0"/>
              </a:rPr>
              <a:t>当作者还没决定该怎么办，就被发现了一个长有胡子的蝙蝠侠。此刻作者的尴尬和不知所措的心理</a:t>
            </a:r>
            <a:endParaRPr lang="zh-CN" altLang="en-US" sz="3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descr="OIP"/>
          <p:cNvPicPr>
            <a:picLocks noChangeAspect="1"/>
          </p:cNvPicPr>
          <p:nvPr/>
        </p:nvPicPr>
        <p:blipFill>
          <a:blip r:embed="rId2"/>
          <a:stretch>
            <a:fillRect/>
          </a:stretch>
        </p:blipFill>
        <p:spPr>
          <a:xfrm rot="600000">
            <a:off x="203200" y="3626485"/>
            <a:ext cx="4535805" cy="2737485"/>
          </a:xfrm>
          <a:prstGeom prst="rect">
            <a:avLst/>
          </a:prstGeom>
        </p:spPr>
      </p:pic>
      <p:pic>
        <p:nvPicPr>
          <p:cNvPr id="3" name="图片 2" descr="下载"/>
          <p:cNvPicPr>
            <a:picLocks noChangeAspect="1"/>
          </p:cNvPicPr>
          <p:nvPr/>
        </p:nvPicPr>
        <p:blipFill>
          <a:blip r:embed="rId3"/>
          <a:stretch>
            <a:fillRect/>
          </a:stretch>
        </p:blipFill>
        <p:spPr>
          <a:xfrm rot="19560000">
            <a:off x="4237990" y="2979420"/>
            <a:ext cx="4758690" cy="2653665"/>
          </a:xfrm>
          <a:prstGeom prst="rect">
            <a:avLst/>
          </a:prstGeom>
        </p:spPr>
      </p:pic>
      <p:sp>
        <p:nvSpPr>
          <p:cNvPr id="4" name="矩形 3"/>
          <p:cNvSpPr/>
          <p:nvPr/>
        </p:nvSpPr>
        <p:spPr>
          <a:xfrm>
            <a:off x="301625" y="687070"/>
            <a:ext cx="6860540" cy="1568450"/>
          </a:xfrm>
          <a:prstGeom prst="rect">
            <a:avLst/>
          </a:prstGeom>
          <a:noFill/>
          <a:ln>
            <a:noFill/>
          </a:ln>
        </p:spPr>
        <p:txBody>
          <a:bodyPr wrap="square" rtlCol="0" anchor="t">
            <a:spAutoFit/>
          </a:bodyPr>
          <a:lstStyle/>
          <a:p>
            <a:pPr algn="ctr"/>
            <a:r>
              <a:rPr lang="en-US" altLang="zh-CN" sz="4800" b="1">
                <a:ln w="9525">
                  <a:solidFill>
                    <a:schemeClr val="bg1"/>
                  </a:solidFill>
                  <a:prstDash val="solid"/>
                </a:ln>
                <a:gradFill>
                  <a:gsLst>
                    <a:gs pos="0">
                      <a:srgbClr val="14CD68"/>
                    </a:gs>
                    <a:gs pos="100000">
                      <a:srgbClr val="0B6E38"/>
                    </a:gs>
                  </a:gsLst>
                  <a:lin scaled="0"/>
                </a:gradFill>
                <a:effectLst>
                  <a:outerShdw blurRad="12700" dist="38100" dir="2700000" algn="tl" rotWithShape="0">
                    <a:schemeClr val="accent5">
                      <a:lumMod val="60000"/>
                      <a:lumOff val="40000"/>
                    </a:schemeClr>
                  </a:outerShdw>
                </a:effectLst>
              </a:rPr>
              <a:t>Further Reading for Implied Information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113665" y="882015"/>
            <a:ext cx="8764270" cy="5826125"/>
          </a:xfrm>
          <a:prstGeom prst="rect">
            <a:avLst/>
          </a:prstGeom>
          <a:solidFill>
            <a:schemeClr val="bg1"/>
          </a:solidFill>
          <a:ln w="9525">
            <a:noFill/>
          </a:ln>
        </p:spPr>
        <p:txBody>
          <a:bodyPr wrap="square">
            <a:spAutoFit/>
          </a:bodyPr>
          <a:lstStyle/>
          <a:p>
            <a:pPr indent="266700" algn="just" fontAlgn="auto">
              <a:lnSpc>
                <a:spcPts val="3440"/>
              </a:lnSpc>
            </a:pPr>
            <a:r>
              <a:rPr lang="en-US" sz="3200" b="0">
                <a:solidFill>
                  <a:srgbClr val="000000"/>
                </a:solidFill>
                <a:latin typeface="Times New Roman" panose="02020603050405020304" pitchFamily="18" charset="0"/>
                <a:ea typeface="仿宋" panose="02010609060101010101" charset="-122"/>
                <a:cs typeface="Times New Roman" panose="02020603050405020304" pitchFamily="18" charset="0"/>
              </a:rPr>
              <a:t>My first year living in Los Angeles, I was</a:t>
            </a:r>
            <a:r>
              <a:rPr lang="en-US" sz="3200" b="0">
                <a:solidFill>
                  <a:srgbClr val="000000"/>
                </a:solidFill>
                <a:latin typeface="Times New Roman" panose="02020603050405020304" pitchFamily="18" charset="0"/>
                <a:ea typeface="宋体" panose="02010600030101010101" pitchFamily="2" charset="-122"/>
                <a:cs typeface="Times New Roman" panose="02020603050405020304" pitchFamily="18" charset="0"/>
              </a:rPr>
              <a:t> </a:t>
            </a:r>
            <a:r>
              <a:rPr lang="en-US" sz="3200" b="0">
                <a:solidFill>
                  <a:srgbClr val="000000"/>
                </a:solidFill>
                <a:latin typeface="Times New Roman" panose="02020603050405020304" pitchFamily="18" charset="0"/>
                <a:ea typeface="仿宋" panose="02010609060101010101" charset="-122"/>
                <a:cs typeface="Times New Roman" panose="02020603050405020304" pitchFamily="18" charset="0"/>
              </a:rPr>
              <a:t>a</a:t>
            </a:r>
            <a:r>
              <a:rPr lang="en-US" sz="3200" b="0">
                <a:solidFill>
                  <a:srgbClr val="000000"/>
                </a:solidFill>
                <a:latin typeface="Times New Roman" panose="02020603050405020304" pitchFamily="18" charset="0"/>
                <a:ea typeface="宋体" panose="02010600030101010101" pitchFamily="2" charset="-122"/>
                <a:cs typeface="Times New Roman" panose="02020603050405020304" pitchFamily="18" charset="0"/>
              </a:rPr>
              <a:t> </a:t>
            </a:r>
            <a:r>
              <a:rPr lang="en-US" sz="3200" b="0">
                <a:solidFill>
                  <a:srgbClr val="000000"/>
                </a:solidFill>
                <a:latin typeface="Times New Roman" panose="02020603050405020304" pitchFamily="18" charset="0"/>
                <a:ea typeface="仿宋" panose="02010609060101010101" charset="-122"/>
                <a:cs typeface="Times New Roman" panose="02020603050405020304" pitchFamily="18" charset="0"/>
              </a:rPr>
              <a:t>birthday-party </a:t>
            </a:r>
            <a:r>
              <a:rPr lang="en-US" sz="3200" b="0" u="sng">
                <a:solidFill>
                  <a:srgbClr val="000000"/>
                </a:solidFill>
                <a:latin typeface="Times New Roman" panose="02020603050405020304" pitchFamily="18" charset="0"/>
                <a:ea typeface="仿宋" panose="02010609060101010101" charset="-122"/>
                <a:cs typeface="Times New Roman" panose="02020603050405020304" pitchFamily="18" charset="0"/>
              </a:rPr>
              <a:t>clown</a:t>
            </a:r>
            <a:r>
              <a:rPr lang="zh-CN" sz="3200" b="0">
                <a:solidFill>
                  <a:srgbClr val="000000"/>
                </a:solidFill>
                <a:latin typeface="Times New Roman" panose="02020603050405020304" pitchFamily="18" charset="0"/>
                <a:ea typeface="宋体" panose="02010600030101010101" pitchFamily="2" charset="-122"/>
                <a:cs typeface="Times New Roman" panose="02020603050405020304" pitchFamily="18" charset="0"/>
              </a:rPr>
              <a:t>（小丑）</a:t>
            </a:r>
            <a:r>
              <a:rPr lang="en-US" sz="3200" b="0">
                <a:solidFill>
                  <a:srgbClr val="000000"/>
                </a:solidFill>
                <a:latin typeface="Times New Roman" panose="02020603050405020304" pitchFamily="18" charset="0"/>
                <a:ea typeface="仿宋" panose="02010609060101010101" charset="-122"/>
                <a:cs typeface="Times New Roman" panose="02020603050405020304" pitchFamily="18" charset="0"/>
              </a:rPr>
              <a:t>. I struggled a lot</a:t>
            </a:r>
            <a:r>
              <a:rPr lang="en-US" sz="3200" b="0">
                <a:solidFill>
                  <a:srgbClr val="000000"/>
                </a:solidFill>
                <a:latin typeface="Times New Roman" panose="02020603050405020304" pitchFamily="18" charset="0"/>
                <a:ea typeface="宋体" panose="02010600030101010101" pitchFamily="2" charset="-122"/>
                <a:cs typeface="Times New Roman" panose="02020603050405020304" pitchFamily="18" charset="0"/>
              </a:rPr>
              <a:t> </a:t>
            </a:r>
            <a:r>
              <a:rPr lang="en-US" sz="3200" b="0">
                <a:solidFill>
                  <a:srgbClr val="000000"/>
                </a:solidFill>
                <a:latin typeface="Times New Roman" panose="02020603050405020304" pitchFamily="18" charset="0"/>
                <a:ea typeface="仿宋" panose="02010609060101010101" charset="-122"/>
                <a:cs typeface="Times New Roman" panose="02020603050405020304" pitchFamily="18" charset="0"/>
              </a:rPr>
              <a:t> with my identity because, though I viewed myself as a filmmaker, everyone in my life viewed me as this </a:t>
            </a:r>
            <a:r>
              <a:rPr lang="en-US" sz="3200" b="0" u="sng">
                <a:solidFill>
                  <a:srgbClr val="000000"/>
                </a:solidFill>
                <a:latin typeface="Times New Roman" panose="02020603050405020304" pitchFamily="18" charset="0"/>
                <a:ea typeface="仿宋" panose="02010609060101010101" charset="-122"/>
                <a:cs typeface="Times New Roman" panose="02020603050405020304" pitchFamily="18" charset="0"/>
              </a:rPr>
              <a:t>ridiculous</a:t>
            </a:r>
            <a:r>
              <a:rPr lang="en-US" sz="3200" b="0">
                <a:solidFill>
                  <a:srgbClr val="000000"/>
                </a:solidFill>
                <a:latin typeface="Times New Roman" panose="02020603050405020304" pitchFamily="18" charset="0"/>
                <a:ea typeface="仿宋" panose="02010609060101010101" charset="-122"/>
                <a:cs typeface="Times New Roman" panose="02020603050405020304" pitchFamily="18" charset="0"/>
              </a:rPr>
              <a:t> day job. To make matters more confusing, being a clown is itself an identity-masking job. You wear makeup to </a:t>
            </a:r>
            <a:r>
              <a:rPr lang="en-US" sz="3200" b="0" u="sng">
                <a:solidFill>
                  <a:srgbClr val="000000"/>
                </a:solidFill>
                <a:latin typeface="Times New Roman" panose="02020603050405020304" pitchFamily="18" charset="0"/>
                <a:ea typeface="仿宋" panose="02010609060101010101" charset="-122"/>
                <a:cs typeface="Times New Roman" panose="02020603050405020304" pitchFamily="18" charset="0"/>
              </a:rPr>
              <a:t>cover</a:t>
            </a:r>
            <a:r>
              <a:rPr lang="en-US" sz="3200" b="0">
                <a:solidFill>
                  <a:srgbClr val="000000"/>
                </a:solidFill>
                <a:latin typeface="Times New Roman" panose="02020603050405020304" pitchFamily="18" charset="0"/>
                <a:ea typeface="仿宋" panose="02010609060101010101" charset="-122"/>
                <a:cs typeface="Times New Roman" panose="02020603050405020304" pitchFamily="18" charset="0"/>
              </a:rPr>
              <a:t> your features. Sometimes I’d have to wear a mask and completely cover my face.</a:t>
            </a:r>
          </a:p>
          <a:p>
            <a:pPr indent="266700" algn="just" fontAlgn="auto">
              <a:lnSpc>
                <a:spcPts val="3440"/>
              </a:lnSpc>
            </a:pPr>
            <a:r>
              <a:rPr lang="en-US" altLang="en-US" sz="3200" b="0">
                <a:solidFill>
                  <a:srgbClr val="000000"/>
                </a:solidFill>
                <a:latin typeface="Times New Roman" panose="02020603050405020304" pitchFamily="18" charset="0"/>
                <a:ea typeface="仿宋" panose="02010609060101010101" charset="-122"/>
                <a:cs typeface="Times New Roman" panose="02020603050405020304" pitchFamily="18" charset="0"/>
              </a:rPr>
              <a:t>   For certain parties, I’d have to go as a specific character. The way that would work is someone from the company would drop off costumes for  me the night before a party at an appointed spot. It was like a shameful deal. </a:t>
            </a:r>
          </a:p>
        </p:txBody>
      </p:sp>
      <p:sp>
        <p:nvSpPr>
          <p:cNvPr id="2" name="椭圆 1"/>
          <p:cNvSpPr/>
          <p:nvPr/>
        </p:nvSpPr>
        <p:spPr>
          <a:xfrm>
            <a:off x="6078220" y="1341120"/>
            <a:ext cx="2016125" cy="504190"/>
          </a:xfrm>
          <a:prstGeom prst="ellipse">
            <a:avLst/>
          </a:prstGeom>
          <a:solidFill>
            <a:schemeClr val="accent5">
              <a:lumMod val="60000"/>
              <a:lumOff val="40000"/>
              <a:alpha val="6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椭圆 2"/>
          <p:cNvSpPr/>
          <p:nvPr/>
        </p:nvSpPr>
        <p:spPr>
          <a:xfrm>
            <a:off x="6861810" y="2688590"/>
            <a:ext cx="2016125" cy="504190"/>
          </a:xfrm>
          <a:prstGeom prst="ellipse">
            <a:avLst/>
          </a:prstGeom>
          <a:solidFill>
            <a:schemeClr val="accent5">
              <a:lumMod val="60000"/>
              <a:lumOff val="40000"/>
              <a:alpha val="6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椭圆 3"/>
          <p:cNvSpPr/>
          <p:nvPr/>
        </p:nvSpPr>
        <p:spPr>
          <a:xfrm>
            <a:off x="113665" y="2688590"/>
            <a:ext cx="2016125" cy="504190"/>
          </a:xfrm>
          <a:prstGeom prst="ellipse">
            <a:avLst/>
          </a:prstGeom>
          <a:solidFill>
            <a:schemeClr val="accent5">
              <a:lumMod val="60000"/>
              <a:lumOff val="40000"/>
              <a:alpha val="6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椭圆 4"/>
          <p:cNvSpPr/>
          <p:nvPr/>
        </p:nvSpPr>
        <p:spPr>
          <a:xfrm>
            <a:off x="146050" y="3927475"/>
            <a:ext cx="1550670" cy="504190"/>
          </a:xfrm>
          <a:prstGeom prst="ellipse">
            <a:avLst/>
          </a:prstGeom>
          <a:solidFill>
            <a:schemeClr val="accent5">
              <a:lumMod val="60000"/>
              <a:lumOff val="40000"/>
              <a:alpha val="6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文本框 5"/>
          <p:cNvSpPr txBox="1"/>
          <p:nvPr/>
        </p:nvSpPr>
        <p:spPr>
          <a:xfrm>
            <a:off x="416560" y="143510"/>
            <a:ext cx="8158480" cy="645160"/>
          </a:xfrm>
          <a:prstGeom prst="rect">
            <a:avLst/>
          </a:prstGeom>
          <a:solidFill>
            <a:schemeClr val="bg1"/>
          </a:solidFill>
          <a:ln w="28575">
            <a:solidFill>
              <a:srgbClr val="FFC000"/>
            </a:solidFill>
          </a:ln>
        </p:spPr>
        <p:txBody>
          <a:bodyPr wrap="none" rtlCol="0">
            <a:spAutoFit/>
          </a:bodyPr>
          <a:lstStyle/>
          <a:p>
            <a:r>
              <a:rPr lang="en-US" altLang="zh-CN" sz="3600">
                <a:solidFill>
                  <a:srgbClr val="FF0000"/>
                </a:solidFill>
                <a:latin typeface="Times New Roman" panose="02020603050405020304" pitchFamily="18" charset="0"/>
                <a:cs typeface="Times New Roman" panose="02020603050405020304" pitchFamily="18" charset="0"/>
              </a:rPr>
              <a:t>unwilling, hesitant, embarrassed, conflicted</a:t>
            </a:r>
          </a:p>
        </p:txBody>
      </p:sp>
      <p:cxnSp>
        <p:nvCxnSpPr>
          <p:cNvPr id="7" name="直接箭头连接符 6"/>
          <p:cNvCxnSpPr/>
          <p:nvPr/>
        </p:nvCxnSpPr>
        <p:spPr>
          <a:xfrm flipH="1" flipV="1">
            <a:off x="5652135" y="909320"/>
            <a:ext cx="716915" cy="571500"/>
          </a:xfrm>
          <a:prstGeom prst="straightConnector1">
            <a:avLst/>
          </a:prstGeom>
          <a:ln w="28575">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8" name="直接箭头连接符 7"/>
          <p:cNvCxnSpPr/>
          <p:nvPr/>
        </p:nvCxnSpPr>
        <p:spPr>
          <a:xfrm flipH="1" flipV="1">
            <a:off x="4716145" y="909320"/>
            <a:ext cx="2261870" cy="1954530"/>
          </a:xfrm>
          <a:prstGeom prst="straightConnector1">
            <a:avLst/>
          </a:prstGeom>
          <a:ln w="28575">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9" name="直接箭头连接符 8"/>
          <p:cNvCxnSpPr/>
          <p:nvPr/>
        </p:nvCxnSpPr>
        <p:spPr>
          <a:xfrm flipV="1">
            <a:off x="1520825" y="909320"/>
            <a:ext cx="2259330" cy="3101340"/>
          </a:xfrm>
          <a:prstGeom prst="straightConnector1">
            <a:avLst/>
          </a:prstGeom>
          <a:ln w="28575">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10" name="直接箭头连接符 9"/>
          <p:cNvCxnSpPr/>
          <p:nvPr/>
        </p:nvCxnSpPr>
        <p:spPr>
          <a:xfrm flipV="1">
            <a:off x="1441450" y="909320"/>
            <a:ext cx="1474470" cy="1826260"/>
          </a:xfrm>
          <a:prstGeom prst="straightConnector1">
            <a:avLst/>
          </a:prstGeom>
          <a:ln w="28575">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1" name="椭圆 10"/>
          <p:cNvSpPr/>
          <p:nvPr/>
        </p:nvSpPr>
        <p:spPr>
          <a:xfrm>
            <a:off x="829945" y="6203950"/>
            <a:ext cx="2826385" cy="504190"/>
          </a:xfrm>
          <a:prstGeom prst="ellipse">
            <a:avLst/>
          </a:prstGeom>
          <a:solidFill>
            <a:schemeClr val="accent5">
              <a:lumMod val="60000"/>
              <a:lumOff val="40000"/>
              <a:alpha val="6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2" name="直接箭头连接符 11"/>
          <p:cNvCxnSpPr/>
          <p:nvPr/>
        </p:nvCxnSpPr>
        <p:spPr>
          <a:xfrm flipV="1">
            <a:off x="2291715" y="981075"/>
            <a:ext cx="2064385" cy="5222875"/>
          </a:xfrm>
          <a:prstGeom prst="straightConnector1">
            <a:avLst/>
          </a:prstGeom>
          <a:ln w="28575">
            <a:solidFill>
              <a:srgbClr val="00B05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linds(horizontal)">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blinds(horizontal)">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1"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blinds(horizontal)">
                                      <p:cBhvr>
                                        <p:cTn id="27" dur="5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13" presetClass="entr" presetSubtype="16" fill="hold"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plus(in)">
                                      <p:cBhvr>
                                        <p:cTn id="32" dur="2000"/>
                                        <p:tgtEl>
                                          <p:spTgt spid="10"/>
                                        </p:tgtEl>
                                      </p:cBhvr>
                                    </p:animEffect>
                                  </p:childTnLst>
                                </p:cTn>
                              </p:par>
                              <p:par>
                                <p:cTn id="33" presetID="13" presetClass="entr" presetSubtype="16" fill="hold" nodeType="with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plus(in)">
                                      <p:cBhvr>
                                        <p:cTn id="35" dur="2000"/>
                                        <p:tgtEl>
                                          <p:spTgt spid="9"/>
                                        </p:tgtEl>
                                      </p:cBhvr>
                                    </p:animEffect>
                                  </p:childTnLst>
                                </p:cTn>
                              </p:par>
                              <p:par>
                                <p:cTn id="36" presetID="13" presetClass="entr" presetSubtype="16" fill="hold" nodeType="withEffect">
                                  <p:stCondLst>
                                    <p:cond delay="0"/>
                                  </p:stCondLst>
                                  <p:childTnLst>
                                    <p:set>
                                      <p:cBhvr>
                                        <p:cTn id="37" dur="1" fill="hold">
                                          <p:stCondLst>
                                            <p:cond delay="0"/>
                                          </p:stCondLst>
                                        </p:cTn>
                                        <p:tgtEl>
                                          <p:spTgt spid="8"/>
                                        </p:tgtEl>
                                        <p:attrNameLst>
                                          <p:attrName>style.visibility</p:attrName>
                                        </p:attrNameLst>
                                      </p:cBhvr>
                                      <p:to>
                                        <p:strVal val="visible"/>
                                      </p:to>
                                    </p:set>
                                    <p:animEffect transition="in" filter="plus(in)">
                                      <p:cBhvr>
                                        <p:cTn id="38" dur="2000"/>
                                        <p:tgtEl>
                                          <p:spTgt spid="8"/>
                                        </p:tgtEl>
                                      </p:cBhvr>
                                    </p:animEffect>
                                  </p:childTnLst>
                                </p:cTn>
                              </p:par>
                              <p:par>
                                <p:cTn id="39" presetID="13" presetClass="entr" presetSubtype="16" fill="hold" nodeType="withEffect">
                                  <p:stCondLst>
                                    <p:cond delay="0"/>
                                  </p:stCondLst>
                                  <p:childTnLst>
                                    <p:set>
                                      <p:cBhvr>
                                        <p:cTn id="40" dur="1" fill="hold">
                                          <p:stCondLst>
                                            <p:cond delay="0"/>
                                          </p:stCondLst>
                                        </p:cTn>
                                        <p:tgtEl>
                                          <p:spTgt spid="7"/>
                                        </p:tgtEl>
                                        <p:attrNameLst>
                                          <p:attrName>style.visibility</p:attrName>
                                        </p:attrNameLst>
                                      </p:cBhvr>
                                      <p:to>
                                        <p:strVal val="visible"/>
                                      </p:to>
                                    </p:set>
                                    <p:animEffect transition="in" filter="plus(in)">
                                      <p:cBhvr>
                                        <p:cTn id="41" dur="2000"/>
                                        <p:tgtEl>
                                          <p:spTgt spid="7"/>
                                        </p:tgtEl>
                                      </p:cBhvr>
                                    </p:animEffect>
                                  </p:childTnLst>
                                </p:cTn>
                              </p:par>
                              <p:par>
                                <p:cTn id="42" presetID="13" presetClass="entr" presetSubtype="16" fill="hold" nodeType="withEffect">
                                  <p:stCondLst>
                                    <p:cond delay="0"/>
                                  </p:stCondLst>
                                  <p:childTnLst>
                                    <p:set>
                                      <p:cBhvr>
                                        <p:cTn id="43" dur="1" fill="hold">
                                          <p:stCondLst>
                                            <p:cond delay="0"/>
                                          </p:stCondLst>
                                        </p:cTn>
                                        <p:tgtEl>
                                          <p:spTgt spid="12"/>
                                        </p:tgtEl>
                                        <p:attrNameLst>
                                          <p:attrName>style.visibility</p:attrName>
                                        </p:attrNameLst>
                                      </p:cBhvr>
                                      <p:to>
                                        <p:strVal val="visible"/>
                                      </p:to>
                                    </p:set>
                                    <p:animEffect transition="in" filter="plus(in)">
                                      <p:cBhvr>
                                        <p:cTn id="44" dur="2000"/>
                                        <p:tgtEl>
                                          <p:spTgt spid="12"/>
                                        </p:tgtEl>
                                      </p:cBhvr>
                                    </p:animEffect>
                                  </p:childTnLst>
                                </p:cTn>
                              </p:par>
                            </p:childTnLst>
                          </p:cTn>
                        </p:par>
                      </p:childTnLst>
                    </p:cTn>
                  </p:par>
                  <p:par>
                    <p:cTn id="45" fill="hold">
                      <p:stCondLst>
                        <p:cond delay="indefinite"/>
                      </p:stCondLst>
                      <p:childTnLst>
                        <p:par>
                          <p:cTn id="46" fill="hold">
                            <p:stCondLst>
                              <p:cond delay="0"/>
                            </p:stCondLst>
                            <p:childTnLst>
                              <p:par>
                                <p:cTn id="47" presetID="3" presetClass="entr" presetSubtype="10" fill="hold" grpId="0" nodeType="clickEffect">
                                  <p:stCondLst>
                                    <p:cond delay="0"/>
                                  </p:stCondLst>
                                  <p:childTnLst>
                                    <p:set>
                                      <p:cBhvr>
                                        <p:cTn id="48" dur="1" fill="hold">
                                          <p:stCondLst>
                                            <p:cond delay="0"/>
                                          </p:stCondLst>
                                        </p:cTn>
                                        <p:tgtEl>
                                          <p:spTgt spid="6"/>
                                        </p:tgtEl>
                                        <p:attrNameLst>
                                          <p:attrName>style.visibility</p:attrName>
                                        </p:attrNameLst>
                                      </p:cBhvr>
                                      <p:to>
                                        <p:strVal val="visible"/>
                                      </p:to>
                                    </p:set>
                                    <p:animEffect transition="in" filter="blinds(horizontal)">
                                      <p:cBhvr>
                                        <p:cTn id="4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3" grpId="0" bldLvl="0" animBg="1"/>
      <p:bldP spid="4" grpId="0" bldLvl="0" animBg="1"/>
      <p:bldP spid="5" grpId="0" bldLvl="0" animBg="1"/>
      <p:bldP spid="6" grpId="0" bldLvl="0" animBg="1"/>
      <p:bldP spid="11"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212725" y="1970405"/>
            <a:ext cx="8719185" cy="4523105"/>
          </a:xfrm>
          <a:prstGeom prst="rect">
            <a:avLst/>
          </a:prstGeom>
          <a:solidFill>
            <a:schemeClr val="bg1"/>
          </a:solidFill>
          <a:ln w="9525">
            <a:noFill/>
          </a:ln>
        </p:spPr>
        <p:txBody>
          <a:bodyPr wrap="square">
            <a:spAutoFit/>
          </a:bodyPr>
          <a:lstStyle/>
          <a:p>
            <a:pPr indent="287020"/>
            <a:r>
              <a:rPr lang="en-US" sz="3200" b="0">
                <a:solidFill>
                  <a:srgbClr val="000000"/>
                </a:solidFill>
                <a:latin typeface="Times New Roman" panose="02020603050405020304" pitchFamily="18" charset="0"/>
                <a:ea typeface="仿宋" panose="02010609060101010101" charset="-122"/>
                <a:cs typeface="Times New Roman" panose="02020603050405020304" pitchFamily="18" charset="0"/>
              </a:rPr>
              <a:t>One night, they </a:t>
            </a:r>
            <a:r>
              <a:rPr lang="en-US" sz="3200" b="0" u="sng">
                <a:solidFill>
                  <a:srgbClr val="000000"/>
                </a:solidFill>
                <a:latin typeface="Times New Roman" panose="02020603050405020304" pitchFamily="18" charset="0"/>
                <a:ea typeface="仿宋" panose="02010609060101010101" charset="-122"/>
                <a:cs typeface="Times New Roman" panose="02020603050405020304" pitchFamily="18" charset="0"/>
              </a:rPr>
              <a:t>handed</a:t>
            </a:r>
            <a:r>
              <a:rPr lang="en-US" sz="3200" b="0">
                <a:solidFill>
                  <a:srgbClr val="000000"/>
                </a:solidFill>
                <a:latin typeface="Times New Roman" panose="02020603050405020304" pitchFamily="18" charset="0"/>
                <a:ea typeface="仿宋" panose="02010609060101010101" charset="-122"/>
                <a:cs typeface="Times New Roman" panose="02020603050405020304" pitchFamily="18" charset="0"/>
              </a:rPr>
              <a:t> me my trash bag and said, “Tomorrow you’re going to be </a:t>
            </a:r>
            <a:r>
              <a:rPr lang="en-US" sz="3200" b="0" u="sng">
                <a:solidFill>
                  <a:srgbClr val="000000"/>
                </a:solidFill>
                <a:latin typeface="Times New Roman" panose="02020603050405020304" pitchFamily="18" charset="0"/>
                <a:ea typeface="仿宋" panose="02010609060101010101" charset="-122"/>
                <a:cs typeface="Times New Roman" panose="02020603050405020304" pitchFamily="18" charset="0"/>
              </a:rPr>
              <a:t>Batman</a:t>
            </a:r>
            <a:r>
              <a:rPr lang="en-US" sz="3200" b="0">
                <a:solidFill>
                  <a:srgbClr val="000000"/>
                </a:solidFill>
                <a:latin typeface="Times New Roman" panose="02020603050405020304" pitchFamily="18" charset="0"/>
                <a:ea typeface="仿宋" panose="02010609060101010101" charset="-122"/>
                <a:cs typeface="Times New Roman" panose="02020603050405020304" pitchFamily="18" charset="0"/>
              </a:rPr>
              <a:t>.” Now, keep in mind that at the time I had a giant </a:t>
            </a:r>
            <a:r>
              <a:rPr lang="en-US" sz="3200" b="0">
                <a:solidFill>
                  <a:srgbClr val="000000"/>
                </a:solidFill>
                <a:latin typeface="Times New Roman" panose="02020603050405020304" pitchFamily="18" charset="0"/>
                <a:ea typeface="宋体" panose="02010600030101010101" pitchFamily="2" charset="-122"/>
                <a:cs typeface="Times New Roman" panose="02020603050405020304" pitchFamily="18" charset="0"/>
              </a:rPr>
              <a:t>moustache</a:t>
            </a:r>
            <a:r>
              <a:rPr lang="en-US" sz="3200" b="0">
                <a:solidFill>
                  <a:srgbClr val="000000"/>
                </a:solidFill>
                <a:latin typeface="Times New Roman" panose="02020603050405020304" pitchFamily="18" charset="0"/>
                <a:ea typeface="仿宋" panose="02010609060101010101" charset="-122"/>
                <a:cs typeface="Times New Roman" panose="02020603050405020304" pitchFamily="18" charset="0"/>
              </a:rPr>
              <a:t>. I know</a:t>
            </a:r>
            <a:r>
              <a:rPr lang="en-US" sz="3200" b="0">
                <a:solidFill>
                  <a:srgbClr val="000000"/>
                </a:solidFill>
                <a:latin typeface="Times New Roman" panose="02020603050405020304" pitchFamily="18" charset="0"/>
                <a:ea typeface="宋体" panose="02010600030101010101" pitchFamily="2" charset="-122"/>
                <a:cs typeface="Times New Roman" panose="02020603050405020304" pitchFamily="18" charset="0"/>
              </a:rPr>
              <a:t>: </a:t>
            </a:r>
            <a:r>
              <a:rPr lang="en-US" sz="3200" b="0">
                <a:solidFill>
                  <a:srgbClr val="000000"/>
                </a:solidFill>
                <a:latin typeface="Times New Roman" panose="02020603050405020304" pitchFamily="18" charset="0"/>
                <a:ea typeface="仿宋" panose="02010609060101010101" charset="-122"/>
                <a:cs typeface="Times New Roman" panose="02020603050405020304" pitchFamily="18" charset="0"/>
              </a:rPr>
              <a:t>a clown with a m</a:t>
            </a:r>
            <a:r>
              <a:rPr lang="en-US" sz="3200" b="0">
                <a:solidFill>
                  <a:srgbClr val="000000"/>
                </a:solidFill>
                <a:latin typeface="Times New Roman" panose="02020603050405020304" pitchFamily="18" charset="0"/>
                <a:ea typeface="宋体" panose="02010600030101010101" pitchFamily="2" charset="-122"/>
                <a:cs typeface="Times New Roman" panose="02020603050405020304" pitchFamily="18" charset="0"/>
              </a:rPr>
              <a:t>o</a:t>
            </a:r>
            <a:r>
              <a:rPr lang="en-US" sz="3200" b="0">
                <a:solidFill>
                  <a:srgbClr val="000000"/>
                </a:solidFill>
                <a:latin typeface="Times New Roman" panose="02020603050405020304" pitchFamily="18" charset="0"/>
                <a:ea typeface="仿宋" panose="02010609060101010101" charset="-122"/>
                <a:cs typeface="Times New Roman" panose="02020603050405020304" pitchFamily="18" charset="0"/>
              </a:rPr>
              <a:t>ustache—that’s a huge red flag for parents. But I hadn’t wanted to </a:t>
            </a:r>
            <a:r>
              <a:rPr lang="en-US" sz="3200" b="0">
                <a:solidFill>
                  <a:srgbClr val="000000"/>
                </a:solidFill>
                <a:latin typeface="Times New Roman" panose="02020603050405020304" pitchFamily="18" charset="0"/>
                <a:ea typeface="宋体" panose="02010600030101010101" pitchFamily="2" charset="-122"/>
                <a:cs typeface="Times New Roman" panose="02020603050405020304" pitchFamily="18" charset="0"/>
              </a:rPr>
              <a:t>change</a:t>
            </a:r>
            <a:r>
              <a:rPr lang="en-US" sz="3200" b="0">
                <a:solidFill>
                  <a:srgbClr val="000000"/>
                </a:solidFill>
                <a:latin typeface="Times New Roman" panose="02020603050405020304" pitchFamily="18" charset="0"/>
                <a:ea typeface="仿宋" panose="02010609060101010101" charset="-122"/>
                <a:cs typeface="Times New Roman" panose="02020603050405020304" pitchFamily="18" charset="0"/>
              </a:rPr>
              <a:t> my physical appearance for that job, because that would have been me subconsciously</a:t>
            </a:r>
            <a:r>
              <a:rPr lang="zh-CN" sz="3200" b="0">
                <a:solidFill>
                  <a:srgbClr val="000000"/>
                </a:solidFill>
                <a:latin typeface="Times New Roman" panose="02020603050405020304" pitchFamily="18" charset="0"/>
                <a:ea typeface="宋体" panose="02010600030101010101" pitchFamily="2" charset="-122"/>
                <a:cs typeface="Times New Roman" panose="02020603050405020304" pitchFamily="18" charset="0"/>
              </a:rPr>
              <a:t>（下意识地）</a:t>
            </a:r>
            <a:r>
              <a:rPr lang="en-US" sz="3200" b="0">
                <a:solidFill>
                  <a:srgbClr val="000000"/>
                </a:solidFill>
                <a:latin typeface="Times New Roman" panose="02020603050405020304" pitchFamily="18" charset="0"/>
                <a:ea typeface="仿宋" panose="02010609060101010101" charset="-122"/>
                <a:cs typeface="Times New Roman" panose="02020603050405020304" pitchFamily="18" charset="0"/>
              </a:rPr>
              <a:t>admitting I was more of a clown than an artist.</a:t>
            </a:r>
            <a:r>
              <a:rPr lang="en-US" sz="3200" b="0">
                <a:solidFill>
                  <a:srgbClr val="000000"/>
                </a:solidFill>
                <a:latin typeface="Times New Roman" panose="02020603050405020304" pitchFamily="18" charset="0"/>
                <a:ea typeface="宋体" panose="02010600030101010101" pitchFamily="2" charset="-122"/>
                <a:cs typeface="Times New Roman" panose="02020603050405020304" pitchFamily="18" charset="0"/>
              </a:rPr>
              <a:t> </a:t>
            </a:r>
            <a:r>
              <a:rPr lang="en-US" sz="3200" b="0">
                <a:solidFill>
                  <a:srgbClr val="000000"/>
                </a:solidFill>
                <a:latin typeface="Times New Roman" panose="02020603050405020304" pitchFamily="18" charset="0"/>
                <a:ea typeface="仿宋" panose="02010609060101010101" charset="-122"/>
                <a:cs typeface="Times New Roman" panose="02020603050405020304" pitchFamily="18" charset="0"/>
              </a:rPr>
              <a:t>So for the party, I </a:t>
            </a:r>
            <a:r>
              <a:rPr lang="en-US" sz="3200" b="0">
                <a:solidFill>
                  <a:srgbClr val="000000"/>
                </a:solidFill>
                <a:latin typeface="Times New Roman" panose="02020603050405020304" pitchFamily="18" charset="0"/>
                <a:ea typeface="宋体" panose="02010600030101010101" pitchFamily="2" charset="-122"/>
                <a:cs typeface="Times New Roman" panose="02020603050405020304" pitchFamily="18" charset="0"/>
              </a:rPr>
              <a:t>chose</a:t>
            </a:r>
            <a:r>
              <a:rPr lang="en-US" sz="3200" b="0">
                <a:solidFill>
                  <a:srgbClr val="000000"/>
                </a:solidFill>
                <a:latin typeface="Times New Roman" panose="02020603050405020304" pitchFamily="18" charset="0"/>
                <a:ea typeface="仿宋" panose="02010609060101010101" charset="-122"/>
                <a:cs typeface="Times New Roman" panose="02020603050405020304" pitchFamily="18" charset="0"/>
              </a:rPr>
              <a:t> not to </a:t>
            </a:r>
            <a:r>
              <a:rPr lang="en-US" sz="3200" b="0" u="sng">
                <a:solidFill>
                  <a:srgbClr val="000000"/>
                </a:solidFill>
                <a:latin typeface="Times New Roman" panose="02020603050405020304" pitchFamily="18" charset="0"/>
                <a:ea typeface="仿宋" panose="02010609060101010101" charset="-122"/>
                <a:cs typeface="Times New Roman" panose="02020603050405020304" pitchFamily="18" charset="0"/>
              </a:rPr>
              <a:t>shave</a:t>
            </a:r>
            <a:r>
              <a:rPr lang="en-US" sz="3200" b="0">
                <a:solidFill>
                  <a:srgbClr val="000000"/>
                </a:solidFill>
                <a:latin typeface="Times New Roman" panose="02020603050405020304" pitchFamily="18" charset="0"/>
                <a:ea typeface="仿宋" panose="02010609060101010101" charset="-122"/>
                <a:cs typeface="Times New Roman" panose="02020603050405020304" pitchFamily="18" charset="0"/>
              </a:rPr>
              <a:t>. </a:t>
            </a:r>
            <a:r>
              <a:rPr lang="en-US" sz="3200" b="0">
                <a:solidFill>
                  <a:srgbClr val="000000"/>
                </a:solidFill>
                <a:latin typeface="Times New Roman" panose="02020603050405020304" pitchFamily="18" charset="0"/>
                <a:ea typeface="宋体" panose="02010600030101010101" pitchFamily="2" charset="-122"/>
                <a:cs typeface="Times New Roman" panose="02020603050405020304" pitchFamily="18" charset="0"/>
              </a:rPr>
              <a:t> </a:t>
            </a:r>
            <a:endParaRPr lang="en-US" altLang="en-US" sz="3200" b="0">
              <a:solidFill>
                <a:srgbClr val="000000"/>
              </a:solidFill>
              <a:latin typeface="Times New Roman" panose="02020603050405020304" pitchFamily="18" charset="0"/>
              <a:ea typeface="宋体" panose="02010600030101010101" pitchFamily="2" charset="-122"/>
              <a:cs typeface="Times New Roman" panose="02020603050405020304" pitchFamily="18" charset="0"/>
            </a:endParaRPr>
          </a:p>
        </p:txBody>
      </p:sp>
      <p:sp>
        <p:nvSpPr>
          <p:cNvPr id="6" name="文本框 5"/>
          <p:cNvSpPr txBox="1"/>
          <p:nvPr/>
        </p:nvSpPr>
        <p:spPr>
          <a:xfrm>
            <a:off x="416560" y="143510"/>
            <a:ext cx="8515350" cy="1753235"/>
          </a:xfrm>
          <a:prstGeom prst="rect">
            <a:avLst/>
          </a:prstGeom>
          <a:solidFill>
            <a:schemeClr val="bg1"/>
          </a:solidFill>
          <a:ln w="28575">
            <a:solidFill>
              <a:srgbClr val="FFC000"/>
            </a:solidFill>
          </a:ln>
        </p:spPr>
        <p:txBody>
          <a:bodyPr wrap="square" rtlCol="0">
            <a:spAutoFit/>
          </a:bodyPr>
          <a:lstStyle/>
          <a:p>
            <a:r>
              <a:rPr lang="en-US" altLang="zh-CN" sz="3600">
                <a:solidFill>
                  <a:srgbClr val="FF0000"/>
                </a:solidFill>
                <a:latin typeface="Times New Roman" panose="02020603050405020304" pitchFamily="18" charset="0"/>
                <a:cs typeface="Times New Roman" panose="02020603050405020304" pitchFamily="18" charset="0"/>
              </a:rPr>
              <a:t>make up his mind ; be determined to do...,; stick to his dream;  not give way to; keep his original intention...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ldLvl="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101600" y="1682115"/>
            <a:ext cx="8940800" cy="4954270"/>
          </a:xfrm>
          <a:prstGeom prst="rect">
            <a:avLst/>
          </a:prstGeom>
          <a:solidFill>
            <a:schemeClr val="bg1"/>
          </a:solidFill>
          <a:ln w="9525">
            <a:noFill/>
          </a:ln>
        </p:spPr>
        <p:txBody>
          <a:bodyPr wrap="square">
            <a:spAutoFit/>
          </a:bodyPr>
          <a:lstStyle/>
          <a:p>
            <a:pPr indent="266700" algn="just" fontAlgn="auto">
              <a:lnSpc>
                <a:spcPts val="3160"/>
              </a:lnSpc>
            </a:pPr>
            <a:r>
              <a:rPr lang="en-US" sz="2800" b="0">
                <a:solidFill>
                  <a:srgbClr val="000000"/>
                </a:solidFill>
                <a:latin typeface="Times New Roman" panose="02020603050405020304" pitchFamily="18" charset="0"/>
                <a:ea typeface="仿宋" panose="02010609060101010101" charset="-122"/>
                <a:cs typeface="Times New Roman" panose="02020603050405020304" pitchFamily="18" charset="0"/>
              </a:rPr>
              <a:t>The next day, I </a:t>
            </a:r>
            <a:r>
              <a:rPr lang="en-US" sz="2800" b="0">
                <a:solidFill>
                  <a:srgbClr val="000000"/>
                </a:solidFill>
                <a:latin typeface="Times New Roman" panose="02020603050405020304" pitchFamily="18" charset="0"/>
                <a:ea typeface="宋体" panose="02010600030101010101" pitchFamily="2" charset="-122"/>
                <a:cs typeface="Times New Roman" panose="02020603050405020304" pitchFamily="18" charset="0"/>
              </a:rPr>
              <a:t>went</a:t>
            </a:r>
            <a:r>
              <a:rPr lang="en-US" sz="2800" b="0">
                <a:solidFill>
                  <a:srgbClr val="000000"/>
                </a:solidFill>
                <a:latin typeface="Times New Roman" panose="02020603050405020304" pitchFamily="18" charset="0"/>
                <a:ea typeface="仿宋" panose="02010609060101010101" charset="-122"/>
                <a:cs typeface="Times New Roman" panose="02020603050405020304" pitchFamily="18" charset="0"/>
              </a:rPr>
              <a:t> to the party. It</a:t>
            </a:r>
            <a:r>
              <a:rPr lang="en-US" sz="2800" b="0">
                <a:solidFill>
                  <a:srgbClr val="000000"/>
                </a:solidFill>
                <a:latin typeface="Times New Roman" panose="02020603050405020304" pitchFamily="18" charset="0"/>
                <a:ea typeface="宋体" panose="02010600030101010101" pitchFamily="2" charset="-122"/>
                <a:cs typeface="Times New Roman" panose="02020603050405020304" pitchFamily="18" charset="0"/>
              </a:rPr>
              <a:t> was</a:t>
            </a:r>
            <a:r>
              <a:rPr lang="en-US" sz="2800" b="0">
                <a:solidFill>
                  <a:srgbClr val="000000"/>
                </a:solidFill>
                <a:latin typeface="Times New Roman" panose="02020603050405020304" pitchFamily="18" charset="0"/>
                <a:ea typeface="仿宋" panose="02010609060101010101" charset="-122"/>
                <a:cs typeface="Times New Roman" panose="02020603050405020304" pitchFamily="18" charset="0"/>
              </a:rPr>
              <a:t> at this huge public park, and I ha</a:t>
            </a:r>
            <a:r>
              <a:rPr lang="en-US" sz="2800" b="0">
                <a:solidFill>
                  <a:srgbClr val="000000"/>
                </a:solidFill>
                <a:latin typeface="Times New Roman" panose="02020603050405020304" pitchFamily="18" charset="0"/>
                <a:ea typeface="宋体" panose="02010600030101010101" pitchFamily="2" charset="-122"/>
                <a:cs typeface="Times New Roman" panose="02020603050405020304" pitchFamily="18" charset="0"/>
              </a:rPr>
              <a:t>d</a:t>
            </a:r>
            <a:r>
              <a:rPr lang="en-US" sz="2800" b="0">
                <a:solidFill>
                  <a:srgbClr val="000000"/>
                </a:solidFill>
                <a:latin typeface="Times New Roman" panose="02020603050405020304" pitchFamily="18" charset="0"/>
                <a:ea typeface="仿宋" panose="02010609060101010101" charset="-122"/>
                <a:cs typeface="Times New Roman" panose="02020603050405020304" pitchFamily="18" charset="0"/>
              </a:rPr>
              <a:t> to leave my car parked far enough away so that the </a:t>
            </a:r>
            <a:r>
              <a:rPr lang="en-US" sz="2800" b="0" u="sng">
                <a:solidFill>
                  <a:srgbClr val="000000"/>
                </a:solidFill>
                <a:latin typeface="Times New Roman" panose="02020603050405020304" pitchFamily="18" charset="0"/>
                <a:ea typeface="仿宋" panose="02010609060101010101" charset="-122"/>
                <a:cs typeface="Times New Roman" panose="02020603050405020304" pitchFamily="18" charset="0"/>
              </a:rPr>
              <a:t>kids</a:t>
            </a:r>
            <a:r>
              <a:rPr lang="en-US" sz="2800" b="0">
                <a:solidFill>
                  <a:srgbClr val="000000"/>
                </a:solidFill>
                <a:latin typeface="Times New Roman" panose="02020603050405020304" pitchFamily="18" charset="0"/>
                <a:ea typeface="仿宋" panose="02010609060101010101" charset="-122"/>
                <a:cs typeface="Times New Roman" panose="02020603050405020304" pitchFamily="18" charset="0"/>
              </a:rPr>
              <a:t> c</a:t>
            </a:r>
            <a:r>
              <a:rPr lang="en-US" sz="2800" b="0">
                <a:solidFill>
                  <a:srgbClr val="000000"/>
                </a:solidFill>
                <a:latin typeface="Times New Roman" panose="02020603050405020304" pitchFamily="18" charset="0"/>
                <a:ea typeface="宋体" panose="02010600030101010101" pitchFamily="2" charset="-122"/>
                <a:cs typeface="Times New Roman" panose="02020603050405020304" pitchFamily="18" charset="0"/>
              </a:rPr>
              <a:t>ouldn</a:t>
            </a:r>
            <a:r>
              <a:rPr lang="en-US" sz="2800" b="0">
                <a:solidFill>
                  <a:srgbClr val="000000"/>
                </a:solidFill>
                <a:latin typeface="Times New Roman" panose="02020603050405020304" pitchFamily="18" charset="0"/>
                <a:ea typeface="仿宋" panose="02010609060101010101" charset="-122"/>
                <a:cs typeface="Times New Roman" panose="02020603050405020304" pitchFamily="18" charset="0"/>
              </a:rPr>
              <a:t>’</a:t>
            </a:r>
            <a:r>
              <a:rPr lang="en-US" sz="2800" b="0">
                <a:solidFill>
                  <a:srgbClr val="000000"/>
                </a:solidFill>
                <a:latin typeface="Times New Roman" panose="02020603050405020304" pitchFamily="18" charset="0"/>
                <a:ea typeface="宋体" panose="02010600030101010101" pitchFamily="2" charset="-122"/>
                <a:cs typeface="Times New Roman" panose="02020603050405020304" pitchFamily="18" charset="0"/>
              </a:rPr>
              <a:t>t </a:t>
            </a:r>
            <a:r>
              <a:rPr lang="en-US" sz="2800" b="0">
                <a:solidFill>
                  <a:srgbClr val="000000"/>
                </a:solidFill>
                <a:latin typeface="Times New Roman" panose="02020603050405020304" pitchFamily="18" charset="0"/>
                <a:ea typeface="仿宋" panose="02010609060101010101" charset="-122"/>
                <a:cs typeface="Times New Roman" panose="02020603050405020304" pitchFamily="18" charset="0"/>
              </a:rPr>
              <a:t>see </a:t>
            </a:r>
            <a:r>
              <a:rPr lang="en-US" sz="2800" b="0">
                <a:solidFill>
                  <a:srgbClr val="000000"/>
                </a:solidFill>
                <a:latin typeface="Times New Roman" panose="02020603050405020304" pitchFamily="18" charset="0"/>
                <a:ea typeface="宋体" panose="02010600030101010101" pitchFamily="2" charset="-122"/>
                <a:cs typeface="Times New Roman" panose="02020603050405020304" pitchFamily="18" charset="0"/>
              </a:rPr>
              <a:t>me getting off my car.</a:t>
            </a:r>
            <a:r>
              <a:rPr lang="en-US" sz="2800" b="0">
                <a:solidFill>
                  <a:srgbClr val="000000"/>
                </a:solidFill>
                <a:latin typeface="Times New Roman" panose="02020603050405020304" pitchFamily="18" charset="0"/>
                <a:ea typeface="仿宋" panose="02010609060101010101" charset="-122"/>
                <a:cs typeface="Times New Roman" panose="02020603050405020304" pitchFamily="18" charset="0"/>
              </a:rPr>
              <a:t> So I</a:t>
            </a:r>
            <a:r>
              <a:rPr lang="en-US" sz="2800" b="0">
                <a:solidFill>
                  <a:srgbClr val="000000"/>
                </a:solidFill>
                <a:latin typeface="Times New Roman" panose="02020603050405020304" pitchFamily="18" charset="0"/>
                <a:ea typeface="宋体" panose="02010600030101010101" pitchFamily="2" charset="-122"/>
                <a:cs typeface="Times New Roman" panose="02020603050405020304" pitchFamily="18" charset="0"/>
              </a:rPr>
              <a:t> was</a:t>
            </a:r>
            <a:r>
              <a:rPr lang="en-US" sz="2800" b="0">
                <a:solidFill>
                  <a:srgbClr val="000000"/>
                </a:solidFill>
                <a:latin typeface="Times New Roman" panose="02020603050405020304" pitchFamily="18" charset="0"/>
                <a:ea typeface="仿宋" panose="02010609060101010101" charset="-122"/>
                <a:cs typeface="Times New Roman" panose="02020603050405020304" pitchFamily="18" charset="0"/>
              </a:rPr>
              <a:t> all the way on the </a:t>
            </a:r>
            <a:r>
              <a:rPr lang="en-US" sz="2800" b="0">
                <a:solidFill>
                  <a:srgbClr val="000000"/>
                </a:solidFill>
                <a:latin typeface="Times New Roman" panose="02020603050405020304" pitchFamily="18" charset="0"/>
                <a:ea typeface="宋体" panose="02010600030101010101" pitchFamily="2" charset="-122"/>
                <a:cs typeface="Times New Roman" panose="02020603050405020304" pitchFamily="18" charset="0"/>
              </a:rPr>
              <a:t>edge</a:t>
            </a:r>
            <a:r>
              <a:rPr lang="en-US" sz="2800" b="0">
                <a:solidFill>
                  <a:srgbClr val="000000"/>
                </a:solidFill>
                <a:latin typeface="Times New Roman" panose="02020603050405020304" pitchFamily="18" charset="0"/>
                <a:ea typeface="仿宋" panose="02010609060101010101" charset="-122"/>
                <a:cs typeface="Times New Roman" panose="02020603050405020304" pitchFamily="18" charset="0"/>
              </a:rPr>
              <a:t> of the park, and the only way for me to get to the party </a:t>
            </a:r>
            <a:r>
              <a:rPr lang="en-US" sz="2800" b="0">
                <a:solidFill>
                  <a:srgbClr val="000000"/>
                </a:solidFill>
                <a:latin typeface="Times New Roman" panose="02020603050405020304" pitchFamily="18" charset="0"/>
                <a:ea typeface="宋体" panose="02010600030101010101" pitchFamily="2" charset="-122"/>
                <a:cs typeface="Times New Roman" panose="02020603050405020304" pitchFamily="18" charset="0"/>
              </a:rPr>
              <a:t>was</a:t>
            </a:r>
            <a:r>
              <a:rPr lang="en-US" sz="2800" b="0">
                <a:solidFill>
                  <a:srgbClr val="000000"/>
                </a:solidFill>
                <a:latin typeface="Times New Roman" panose="02020603050405020304" pitchFamily="18" charset="0"/>
                <a:ea typeface="仿宋" panose="02010609060101010101" charset="-122"/>
                <a:cs typeface="Times New Roman" panose="02020603050405020304" pitchFamily="18" charset="0"/>
              </a:rPr>
              <a:t> to walk to it.</a:t>
            </a:r>
            <a:r>
              <a:rPr lang="en-US" sz="2800" b="0">
                <a:solidFill>
                  <a:srgbClr val="000000"/>
                </a:solidFill>
                <a:latin typeface="Times New Roman" panose="02020603050405020304" pitchFamily="18" charset="0"/>
                <a:ea typeface="宋体" panose="02010600030101010101" pitchFamily="2" charset="-122"/>
                <a:cs typeface="Times New Roman" panose="02020603050405020304" pitchFamily="18" charset="0"/>
              </a:rPr>
              <a:t> </a:t>
            </a:r>
            <a:r>
              <a:rPr lang="en-US" sz="2800" b="0">
                <a:solidFill>
                  <a:srgbClr val="000000"/>
                </a:solidFill>
                <a:latin typeface="Times New Roman" panose="02020603050405020304" pitchFamily="18" charset="0"/>
                <a:ea typeface="仿宋" panose="02010609060101010101" charset="-122"/>
                <a:cs typeface="Times New Roman" panose="02020603050405020304" pitchFamily="18" charset="0"/>
              </a:rPr>
              <a:t>Normally at these parties, all you have going for you is the element of </a:t>
            </a:r>
            <a:r>
              <a:rPr lang="en-US" sz="2800" b="0" u="sng">
                <a:solidFill>
                  <a:srgbClr val="000000"/>
                </a:solidFill>
                <a:latin typeface="Times New Roman" panose="02020603050405020304" pitchFamily="18" charset="0"/>
                <a:ea typeface="仿宋" panose="02010609060101010101" charset="-122"/>
                <a:cs typeface="Times New Roman" panose="02020603050405020304" pitchFamily="18" charset="0"/>
              </a:rPr>
              <a:t>surprise</a:t>
            </a:r>
            <a:r>
              <a:rPr lang="en-US" sz="2800" b="0">
                <a:solidFill>
                  <a:srgbClr val="000000"/>
                </a:solidFill>
                <a:latin typeface="Times New Roman" panose="02020603050405020304" pitchFamily="18" charset="0"/>
                <a:ea typeface="仿宋" panose="02010609060101010101" charset="-122"/>
                <a:cs typeface="Times New Roman" panose="02020603050405020304" pitchFamily="18" charset="0"/>
              </a:rPr>
              <a:t>. You pop in through the front door: “Surprise! Batman’s here!” All the kids go crazy. Without the element of surprise, these visits are </a:t>
            </a:r>
            <a:r>
              <a:rPr lang="en-US" sz="2800" b="0">
                <a:solidFill>
                  <a:srgbClr val="000000"/>
                </a:solidFill>
                <a:latin typeface="Times New Roman" panose="02020603050405020304" pitchFamily="18" charset="0"/>
                <a:ea typeface="宋体" panose="02010600030101010101" pitchFamily="2" charset="-122"/>
                <a:cs typeface="Times New Roman" panose="02020603050405020304" pitchFamily="18" charset="0"/>
              </a:rPr>
              <a:t>meaningless</a:t>
            </a:r>
            <a:r>
              <a:rPr lang="en-US" sz="2800" b="0">
                <a:solidFill>
                  <a:srgbClr val="000000"/>
                </a:solidFill>
                <a:latin typeface="Times New Roman" panose="02020603050405020304" pitchFamily="18" charset="0"/>
                <a:ea typeface="仿宋" panose="02010609060101010101" charset="-122"/>
                <a:cs typeface="Times New Roman" panose="02020603050405020304" pitchFamily="18" charset="0"/>
              </a:rPr>
              <a:t>. So I </a:t>
            </a:r>
            <a:r>
              <a:rPr lang="en-US" sz="2800" b="0">
                <a:solidFill>
                  <a:srgbClr val="000000"/>
                </a:solidFill>
                <a:latin typeface="Times New Roman" panose="02020603050405020304" pitchFamily="18" charset="0"/>
                <a:ea typeface="宋体" panose="02010600030101010101" pitchFamily="2" charset="-122"/>
                <a:cs typeface="Times New Roman" panose="02020603050405020304" pitchFamily="18" charset="0"/>
              </a:rPr>
              <a:t>thought</a:t>
            </a:r>
            <a:r>
              <a:rPr lang="en-US" sz="2800" b="0">
                <a:solidFill>
                  <a:srgbClr val="000000"/>
                </a:solidFill>
                <a:latin typeface="Times New Roman" panose="02020603050405020304" pitchFamily="18" charset="0"/>
                <a:ea typeface="仿宋" panose="02010609060101010101" charset="-122"/>
                <a:cs typeface="Times New Roman" panose="02020603050405020304" pitchFamily="18" charset="0"/>
              </a:rPr>
              <a:t>, “Should I try to make an </a:t>
            </a:r>
            <a:r>
              <a:rPr lang="en-US" sz="2800" b="0" u="sng">
                <a:solidFill>
                  <a:srgbClr val="000000"/>
                </a:solidFill>
                <a:latin typeface="Times New Roman" panose="02020603050405020304" pitchFamily="18" charset="0"/>
                <a:ea typeface="仿宋" panose="02010609060101010101" charset="-122"/>
                <a:cs typeface="Times New Roman" panose="02020603050405020304" pitchFamily="18" charset="0"/>
              </a:rPr>
              <a:t>entrance</a:t>
            </a:r>
            <a:r>
              <a:rPr lang="zh-CN" sz="2800" b="0">
                <a:solidFill>
                  <a:srgbClr val="000000"/>
                </a:solidFill>
                <a:latin typeface="Times New Roman" panose="02020603050405020304" pitchFamily="18" charset="0"/>
                <a:ea typeface="宋体" panose="02010600030101010101" pitchFamily="2" charset="-122"/>
                <a:cs typeface="Times New Roman" panose="02020603050405020304" pitchFamily="18" charset="0"/>
              </a:rPr>
              <a:t>（入场）</a:t>
            </a:r>
            <a:r>
              <a:rPr lang="en-US" sz="2800" b="0">
                <a:solidFill>
                  <a:srgbClr val="000000"/>
                </a:solidFill>
                <a:latin typeface="Times New Roman" panose="02020603050405020304" pitchFamily="18" charset="0"/>
                <a:ea typeface="仿宋" panose="02010609060101010101" charset="-122"/>
                <a:cs typeface="Times New Roman" panose="02020603050405020304" pitchFamily="18" charset="0"/>
              </a:rPr>
              <a:t>for them</a:t>
            </a:r>
            <a:r>
              <a:rPr lang="en-US" sz="2800" b="0">
                <a:solidFill>
                  <a:srgbClr val="000000"/>
                </a:solidFill>
                <a:latin typeface="Times New Roman" panose="02020603050405020304" pitchFamily="18" charset="0"/>
                <a:ea typeface="宋体" panose="02010600030101010101" pitchFamily="2" charset="-122"/>
                <a:cs typeface="Times New Roman" panose="02020603050405020304" pitchFamily="18" charset="0"/>
              </a:rPr>
              <a:t>?</a:t>
            </a:r>
            <a:r>
              <a:rPr lang="en-US" sz="2800" b="0">
                <a:solidFill>
                  <a:srgbClr val="000000"/>
                </a:solidFill>
                <a:latin typeface="Times New Roman" panose="02020603050405020304" pitchFamily="18" charset="0"/>
                <a:ea typeface="仿宋" panose="02010609060101010101" charset="-122"/>
                <a:cs typeface="Times New Roman" panose="02020603050405020304" pitchFamily="18" charset="0"/>
              </a:rPr>
              <a:t>” </a:t>
            </a:r>
            <a:r>
              <a:rPr lang="en-US" sz="2800" b="0">
                <a:solidFill>
                  <a:srgbClr val="000000"/>
                </a:solidFill>
                <a:latin typeface="Times New Roman" panose="02020603050405020304" pitchFamily="18" charset="0"/>
                <a:ea typeface="宋体" panose="02010600030101010101" pitchFamily="2" charset="-122"/>
                <a:cs typeface="Times New Roman" panose="02020603050405020304" pitchFamily="18" charset="0"/>
              </a:rPr>
              <a:t>Reflecting what to do next, I heard a scream, </a:t>
            </a:r>
            <a:r>
              <a:rPr lang="en-US" sz="2800" b="0">
                <a:solidFill>
                  <a:srgbClr val="000000"/>
                </a:solidFill>
                <a:latin typeface="Times New Roman" panose="02020603050405020304" pitchFamily="18" charset="0"/>
                <a:ea typeface="仿宋" panose="02010609060101010101" charset="-122"/>
                <a:cs typeface="Times New Roman" panose="02020603050405020304" pitchFamily="18" charset="0"/>
              </a:rPr>
              <a:t>“</a:t>
            </a:r>
            <a:r>
              <a:rPr lang="en-US" sz="2800" b="0">
                <a:solidFill>
                  <a:srgbClr val="000000"/>
                </a:solidFill>
                <a:latin typeface="Times New Roman" panose="02020603050405020304" pitchFamily="18" charset="0"/>
                <a:ea typeface="宋体" panose="02010600030101010101" pitchFamily="2" charset="-122"/>
                <a:cs typeface="Times New Roman" panose="02020603050405020304" pitchFamily="18" charset="0"/>
              </a:rPr>
              <a:t>Look, a Batman with a moustache!</a:t>
            </a:r>
            <a:r>
              <a:rPr lang="en-US" sz="2800" b="0">
                <a:solidFill>
                  <a:srgbClr val="000000"/>
                </a:solidFill>
                <a:latin typeface="Times New Roman" panose="02020603050405020304" pitchFamily="18" charset="0"/>
                <a:ea typeface="仿宋" panose="02010609060101010101" charset="-122"/>
                <a:cs typeface="Times New Roman" panose="02020603050405020304" pitchFamily="18" charset="0"/>
              </a:rPr>
              <a:t>”</a:t>
            </a:r>
            <a:r>
              <a:rPr lang="en-US" sz="2800" b="0">
                <a:solidFill>
                  <a:srgbClr val="000000"/>
                </a:solidFill>
                <a:latin typeface="Times New Roman" panose="02020603050405020304" pitchFamily="18" charset="0"/>
                <a:ea typeface="宋体" panose="02010600030101010101" pitchFamily="2" charset="-122"/>
                <a:cs typeface="Times New Roman" panose="02020603050405020304" pitchFamily="18" charset="0"/>
              </a:rPr>
              <a:t> Suddenly, </a:t>
            </a:r>
            <a:r>
              <a:rPr lang="en-US" sz="2800" b="0">
                <a:solidFill>
                  <a:srgbClr val="000000"/>
                </a:solidFill>
                <a:latin typeface="Times New Roman" panose="02020603050405020304" pitchFamily="18" charset="0"/>
                <a:ea typeface="仿宋" panose="02010609060101010101" charset="-122"/>
                <a:cs typeface="Times New Roman" panose="02020603050405020304" pitchFamily="18" charset="0"/>
              </a:rPr>
              <a:t>the entire party </a:t>
            </a:r>
            <a:r>
              <a:rPr lang="en-US" sz="2800" b="0">
                <a:solidFill>
                  <a:srgbClr val="000000"/>
                </a:solidFill>
                <a:latin typeface="Times New Roman" panose="02020603050405020304" pitchFamily="18" charset="0"/>
                <a:ea typeface="宋体" panose="02010600030101010101" pitchFamily="2" charset="-122"/>
                <a:cs typeface="Times New Roman" panose="02020603050405020304" pitchFamily="18" charset="0"/>
              </a:rPr>
              <a:t>broke</a:t>
            </a:r>
            <a:r>
              <a:rPr lang="en-US" sz="2800" b="0">
                <a:solidFill>
                  <a:srgbClr val="000000"/>
                </a:solidFill>
                <a:latin typeface="Times New Roman" panose="02020603050405020304" pitchFamily="18" charset="0"/>
                <a:ea typeface="仿宋" panose="02010609060101010101" charset="-122"/>
                <a:cs typeface="Times New Roman" panose="02020603050405020304" pitchFamily="18" charset="0"/>
              </a:rPr>
              <a:t> out in laughter. </a:t>
            </a:r>
            <a:endParaRPr lang="en-US" altLang="en-US" sz="2800" b="0">
              <a:solidFill>
                <a:srgbClr val="000000"/>
              </a:solidFill>
              <a:latin typeface="Times New Roman" panose="02020603050405020304" pitchFamily="18" charset="0"/>
              <a:ea typeface="仿宋" panose="02010609060101010101" charset="-122"/>
              <a:cs typeface="Times New Roman" panose="02020603050405020304" pitchFamily="18" charset="0"/>
            </a:endParaRPr>
          </a:p>
        </p:txBody>
      </p:sp>
      <p:sp>
        <p:nvSpPr>
          <p:cNvPr id="6" name="文本框 5"/>
          <p:cNvSpPr txBox="1"/>
          <p:nvPr/>
        </p:nvSpPr>
        <p:spPr>
          <a:xfrm>
            <a:off x="101600" y="231775"/>
            <a:ext cx="3824605" cy="1198880"/>
          </a:xfrm>
          <a:prstGeom prst="rect">
            <a:avLst/>
          </a:prstGeom>
          <a:solidFill>
            <a:schemeClr val="bg1"/>
          </a:solidFill>
          <a:ln w="28575">
            <a:solidFill>
              <a:srgbClr val="FFC000"/>
            </a:solidFill>
          </a:ln>
        </p:spPr>
        <p:txBody>
          <a:bodyPr wrap="square" rtlCol="0">
            <a:spAutoFit/>
          </a:bodyPr>
          <a:lstStyle/>
          <a:p>
            <a:r>
              <a:rPr lang="en-US" altLang="zh-CN" sz="3600">
                <a:solidFill>
                  <a:srgbClr val="FF0000"/>
                </a:solidFill>
                <a:latin typeface="Times New Roman" panose="02020603050405020304" pitchFamily="18" charset="0"/>
                <a:cs typeface="Times New Roman" panose="02020603050405020304" pitchFamily="18" charset="0"/>
              </a:rPr>
              <a:t>intend to make a surprise; plan to; </a:t>
            </a:r>
          </a:p>
        </p:txBody>
      </p:sp>
      <p:sp>
        <p:nvSpPr>
          <p:cNvPr id="2" name="椭圆 1"/>
          <p:cNvSpPr/>
          <p:nvPr/>
        </p:nvSpPr>
        <p:spPr>
          <a:xfrm>
            <a:off x="4824095" y="2062480"/>
            <a:ext cx="3714115" cy="504190"/>
          </a:xfrm>
          <a:prstGeom prst="ellipse">
            <a:avLst/>
          </a:prstGeom>
          <a:solidFill>
            <a:schemeClr val="accent5">
              <a:lumMod val="60000"/>
              <a:lumOff val="40000"/>
              <a:alpha val="6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椭圆 2"/>
          <p:cNvSpPr/>
          <p:nvPr/>
        </p:nvSpPr>
        <p:spPr>
          <a:xfrm>
            <a:off x="1295400" y="2872105"/>
            <a:ext cx="3528695" cy="504190"/>
          </a:xfrm>
          <a:prstGeom prst="ellipse">
            <a:avLst/>
          </a:prstGeom>
          <a:solidFill>
            <a:schemeClr val="accent5">
              <a:lumMod val="60000"/>
              <a:lumOff val="40000"/>
              <a:alpha val="6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椭圆 3"/>
          <p:cNvSpPr/>
          <p:nvPr/>
        </p:nvSpPr>
        <p:spPr>
          <a:xfrm>
            <a:off x="5534660" y="2872105"/>
            <a:ext cx="2016125" cy="504190"/>
          </a:xfrm>
          <a:prstGeom prst="ellipse">
            <a:avLst/>
          </a:prstGeom>
          <a:solidFill>
            <a:schemeClr val="accent5">
              <a:lumMod val="60000"/>
              <a:lumOff val="40000"/>
              <a:alpha val="6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椭圆 4"/>
          <p:cNvSpPr/>
          <p:nvPr/>
        </p:nvSpPr>
        <p:spPr>
          <a:xfrm>
            <a:off x="101600" y="6057265"/>
            <a:ext cx="7331075" cy="504190"/>
          </a:xfrm>
          <a:prstGeom prst="ellipse">
            <a:avLst/>
          </a:prstGeom>
          <a:solidFill>
            <a:schemeClr val="accent2">
              <a:lumMod val="60000"/>
              <a:lumOff val="40000"/>
              <a:alpha val="4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0" name="直接箭头连接符 9"/>
          <p:cNvCxnSpPr>
            <a:stCxn id="3" idx="1"/>
          </p:cNvCxnSpPr>
          <p:nvPr/>
        </p:nvCxnSpPr>
        <p:spPr>
          <a:xfrm flipV="1">
            <a:off x="1812290" y="909320"/>
            <a:ext cx="1103630" cy="2036445"/>
          </a:xfrm>
          <a:prstGeom prst="straightConnector1">
            <a:avLst/>
          </a:prstGeom>
          <a:ln w="28575">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7" name="直接箭头连接符 6"/>
          <p:cNvCxnSpPr/>
          <p:nvPr/>
        </p:nvCxnSpPr>
        <p:spPr>
          <a:xfrm flipH="1" flipV="1">
            <a:off x="2915920" y="909320"/>
            <a:ext cx="2664460" cy="1223645"/>
          </a:xfrm>
          <a:prstGeom prst="straightConnector1">
            <a:avLst/>
          </a:prstGeom>
          <a:ln w="28575">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8" name="直接箭头连接符 7"/>
          <p:cNvCxnSpPr/>
          <p:nvPr/>
        </p:nvCxnSpPr>
        <p:spPr>
          <a:xfrm flipH="1" flipV="1">
            <a:off x="2915920" y="909320"/>
            <a:ext cx="2736215" cy="2159635"/>
          </a:xfrm>
          <a:prstGeom prst="straightConnector1">
            <a:avLst/>
          </a:prstGeom>
          <a:ln w="28575">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9" name="文本框 8"/>
          <p:cNvSpPr txBox="1"/>
          <p:nvPr/>
        </p:nvSpPr>
        <p:spPr>
          <a:xfrm>
            <a:off x="4932680" y="87630"/>
            <a:ext cx="4109085" cy="2306955"/>
          </a:xfrm>
          <a:prstGeom prst="rect">
            <a:avLst/>
          </a:prstGeom>
          <a:solidFill>
            <a:schemeClr val="bg1"/>
          </a:solidFill>
          <a:ln w="28575">
            <a:solidFill>
              <a:srgbClr val="FFC000"/>
            </a:solidFill>
          </a:ln>
        </p:spPr>
        <p:txBody>
          <a:bodyPr wrap="square" rtlCol="0">
            <a:spAutoFit/>
          </a:bodyPr>
          <a:lstStyle/>
          <a:p>
            <a:r>
              <a:rPr lang="en-US" altLang="zh-CN" sz="3600">
                <a:solidFill>
                  <a:srgbClr val="FF0000"/>
                </a:solidFill>
                <a:latin typeface="Times New Roman" panose="02020603050405020304" pitchFamily="18" charset="0"/>
                <a:cs typeface="Times New Roman" panose="02020603050405020304" pitchFamily="18" charset="0"/>
              </a:rPr>
              <a:t>unexpectedly; out of expectation; beyond expectation; contrary to what one expects</a:t>
            </a:r>
          </a:p>
        </p:txBody>
      </p:sp>
      <p:cxnSp>
        <p:nvCxnSpPr>
          <p:cNvPr id="11" name="直接箭头连接符 10"/>
          <p:cNvCxnSpPr/>
          <p:nvPr/>
        </p:nvCxnSpPr>
        <p:spPr>
          <a:xfrm flipV="1">
            <a:off x="4054475" y="765175"/>
            <a:ext cx="877570" cy="10795"/>
          </a:xfrm>
          <a:prstGeom prst="straightConnector1">
            <a:avLst/>
          </a:prstGeom>
          <a:ln w="28575">
            <a:solidFill>
              <a:srgbClr val="0070C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2" name="直接箭头连接符 11"/>
          <p:cNvCxnSpPr/>
          <p:nvPr/>
        </p:nvCxnSpPr>
        <p:spPr>
          <a:xfrm flipV="1">
            <a:off x="4548505" y="2493010"/>
            <a:ext cx="959485" cy="3564255"/>
          </a:xfrm>
          <a:prstGeom prst="straightConnector1">
            <a:avLst/>
          </a:prstGeom>
          <a:ln w="28575">
            <a:solidFill>
              <a:srgbClr val="00B0F0"/>
            </a:solidFill>
            <a:tailEnd type="arrow"/>
          </a:ln>
        </p:spPr>
        <p:style>
          <a:lnRef idx="1">
            <a:schemeClr val="accent1"/>
          </a:lnRef>
          <a:fillRef idx="0">
            <a:schemeClr val="accent1"/>
          </a:fillRef>
          <a:effectRef idx="0">
            <a:schemeClr val="accent1"/>
          </a:effectRef>
          <a:fontRef idx="minor">
            <a:schemeClr val="tx1"/>
          </a:fontRef>
        </p:style>
      </p:cxnSp>
      <p:sp>
        <p:nvSpPr>
          <p:cNvPr id="13" name="矩形 12"/>
          <p:cNvSpPr/>
          <p:nvPr/>
        </p:nvSpPr>
        <p:spPr>
          <a:xfrm>
            <a:off x="1563370" y="3144520"/>
            <a:ext cx="6017260" cy="2306955"/>
          </a:xfrm>
          <a:prstGeom prst="rect">
            <a:avLst/>
          </a:prstGeom>
          <a:solidFill>
            <a:schemeClr val="bg1"/>
          </a:solidFill>
          <a:ln>
            <a:noFill/>
          </a:ln>
        </p:spPr>
        <p:txBody>
          <a:bodyPr wrap="none" rtlCol="0" anchor="t">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altLang="zh-CN" sz="7200" b="1">
                <a:solidFill>
                  <a:srgbClr val="FF0000"/>
                </a:solidFill>
                <a:effectLst/>
              </a:rPr>
              <a:t>in a dilemma</a:t>
            </a:r>
          </a:p>
          <a:p>
            <a:pPr algn="ctr"/>
            <a:r>
              <a:rPr lang="en-US" altLang="zh-CN" sz="7200" b="1">
                <a:solidFill>
                  <a:srgbClr val="FF0000"/>
                </a:solidFill>
                <a:effectLst/>
              </a:rPr>
              <a:t>what? how?</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linds(horizontal)">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3" presetClass="entr" presetSubtype="16" fill="hold"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plus(in)">
                                      <p:cBhvr>
                                        <p:cTn id="22" dur="2000"/>
                                        <p:tgtEl>
                                          <p:spTgt spid="10"/>
                                        </p:tgtEl>
                                      </p:cBhvr>
                                    </p:animEffect>
                                  </p:childTnLst>
                                </p:cTn>
                              </p:par>
                              <p:par>
                                <p:cTn id="23" presetID="13" presetClass="entr" presetSubtype="16" fill="hold" nodeType="with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plus(in)">
                                      <p:cBhvr>
                                        <p:cTn id="25" dur="2000"/>
                                        <p:tgtEl>
                                          <p:spTgt spid="8"/>
                                        </p:tgtEl>
                                      </p:cBhvr>
                                    </p:animEffect>
                                  </p:childTnLst>
                                </p:cTn>
                              </p:par>
                              <p:par>
                                <p:cTn id="26" presetID="13" presetClass="entr" presetSubtype="16" fill="hold" nodeType="with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plus(in)">
                                      <p:cBhvr>
                                        <p:cTn id="28" dur="2000"/>
                                        <p:tgtEl>
                                          <p:spTgt spid="7"/>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6"/>
                                        </p:tgtEl>
                                        <p:attrNameLst>
                                          <p:attrName>style.visibility</p:attrName>
                                        </p:attrNameLst>
                                      </p:cBhvr>
                                      <p:to>
                                        <p:strVal val="visible"/>
                                      </p:to>
                                    </p:set>
                                    <p:animEffect transition="in" filter="blinds(horizontal)">
                                      <p:cBhvr>
                                        <p:cTn id="33" dur="500"/>
                                        <p:tgtEl>
                                          <p:spTgt spid="6"/>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grpId="0" nodeType="clickEffect">
                                  <p:stCondLst>
                                    <p:cond delay="0"/>
                                  </p:stCondLst>
                                  <p:childTnLst>
                                    <p:set>
                                      <p:cBhvr>
                                        <p:cTn id="37" dur="1" fill="hold">
                                          <p:stCondLst>
                                            <p:cond delay="0"/>
                                          </p:stCondLst>
                                        </p:cTn>
                                        <p:tgtEl>
                                          <p:spTgt spid="5"/>
                                        </p:tgtEl>
                                        <p:attrNameLst>
                                          <p:attrName>style.visibility</p:attrName>
                                        </p:attrNameLst>
                                      </p:cBhvr>
                                      <p:to>
                                        <p:strVal val="visible"/>
                                      </p:to>
                                    </p:set>
                                    <p:animEffect transition="in" filter="blinds(horizontal)">
                                      <p:cBhvr>
                                        <p:cTn id="38" dur="500"/>
                                        <p:tgtEl>
                                          <p:spTgt spid="5"/>
                                        </p:tgtEl>
                                      </p:cBhvr>
                                    </p:animEffect>
                                  </p:childTnLst>
                                </p:cTn>
                              </p:par>
                              <p:par>
                                <p:cTn id="39" presetID="13" presetClass="entr" presetSubtype="16" fill="hold" nodeType="withEffect">
                                  <p:stCondLst>
                                    <p:cond delay="0"/>
                                  </p:stCondLst>
                                  <p:childTnLst>
                                    <p:set>
                                      <p:cBhvr>
                                        <p:cTn id="40" dur="1" fill="hold">
                                          <p:stCondLst>
                                            <p:cond delay="0"/>
                                          </p:stCondLst>
                                        </p:cTn>
                                        <p:tgtEl>
                                          <p:spTgt spid="12"/>
                                        </p:tgtEl>
                                        <p:attrNameLst>
                                          <p:attrName>style.visibility</p:attrName>
                                        </p:attrNameLst>
                                      </p:cBhvr>
                                      <p:to>
                                        <p:strVal val="visible"/>
                                      </p:to>
                                    </p:set>
                                    <p:animEffect transition="in" filter="plus(in)">
                                      <p:cBhvr>
                                        <p:cTn id="41" dur="2000"/>
                                        <p:tgtEl>
                                          <p:spTgt spid="12"/>
                                        </p:tgtEl>
                                      </p:cBhvr>
                                    </p:animEffect>
                                  </p:childTnLst>
                                </p:cTn>
                              </p:par>
                            </p:childTnLst>
                          </p:cTn>
                        </p:par>
                      </p:childTnLst>
                    </p:cTn>
                  </p:par>
                  <p:par>
                    <p:cTn id="42" fill="hold">
                      <p:stCondLst>
                        <p:cond delay="indefinite"/>
                      </p:stCondLst>
                      <p:childTnLst>
                        <p:par>
                          <p:cTn id="43" fill="hold">
                            <p:stCondLst>
                              <p:cond delay="0"/>
                            </p:stCondLst>
                            <p:childTnLst>
                              <p:par>
                                <p:cTn id="44" presetID="3" presetClass="entr" presetSubtype="10" fill="hold" nodeType="clickEffect">
                                  <p:stCondLst>
                                    <p:cond delay="0"/>
                                  </p:stCondLst>
                                  <p:childTnLst>
                                    <p:set>
                                      <p:cBhvr>
                                        <p:cTn id="45" dur="1" fill="hold">
                                          <p:stCondLst>
                                            <p:cond delay="0"/>
                                          </p:stCondLst>
                                        </p:cTn>
                                        <p:tgtEl>
                                          <p:spTgt spid="11"/>
                                        </p:tgtEl>
                                        <p:attrNameLst>
                                          <p:attrName>style.visibility</p:attrName>
                                        </p:attrNameLst>
                                      </p:cBhvr>
                                      <p:to>
                                        <p:strVal val="visible"/>
                                      </p:to>
                                    </p:set>
                                    <p:animEffect transition="in" filter="blinds(horizontal)">
                                      <p:cBhvr>
                                        <p:cTn id="46" dur="500"/>
                                        <p:tgtEl>
                                          <p:spTgt spid="11"/>
                                        </p:tgtEl>
                                      </p:cBhvr>
                                    </p:animEffect>
                                  </p:childTnLst>
                                </p:cTn>
                              </p:par>
                            </p:childTnLst>
                          </p:cTn>
                        </p:par>
                      </p:childTnLst>
                    </p:cTn>
                  </p:par>
                  <p:par>
                    <p:cTn id="47" fill="hold">
                      <p:stCondLst>
                        <p:cond delay="indefinite"/>
                      </p:stCondLst>
                      <p:childTnLst>
                        <p:par>
                          <p:cTn id="48" fill="hold">
                            <p:stCondLst>
                              <p:cond delay="0"/>
                            </p:stCondLst>
                            <p:childTnLst>
                              <p:par>
                                <p:cTn id="49" presetID="3" presetClass="entr" presetSubtype="10" fill="hold" grpId="0" nodeType="clickEffect">
                                  <p:stCondLst>
                                    <p:cond delay="0"/>
                                  </p:stCondLst>
                                  <p:childTnLst>
                                    <p:set>
                                      <p:cBhvr>
                                        <p:cTn id="50" dur="1" fill="hold">
                                          <p:stCondLst>
                                            <p:cond delay="0"/>
                                          </p:stCondLst>
                                        </p:cTn>
                                        <p:tgtEl>
                                          <p:spTgt spid="9"/>
                                        </p:tgtEl>
                                        <p:attrNameLst>
                                          <p:attrName>style.visibility</p:attrName>
                                        </p:attrNameLst>
                                      </p:cBhvr>
                                      <p:to>
                                        <p:strVal val="visible"/>
                                      </p:to>
                                    </p:set>
                                    <p:animEffect transition="in" filter="blinds(horizontal)">
                                      <p:cBhvr>
                                        <p:cTn id="51"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2" grpId="0" animBg="1"/>
      <p:bldP spid="3" grpId="0" animBg="1"/>
      <p:bldP spid="4" grpId="0" animBg="1"/>
      <p:bldP spid="5" grpId="0" animBg="1"/>
      <p:bldP spid="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72960" y="88310"/>
            <a:ext cx="9252520" cy="646331"/>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altLang="zh-CN" sz="3600" b="1" cap="none" spc="50" dirty="0">
                <a:ln w="11430"/>
                <a:solidFill>
                  <a:srgbClr val="FF0000"/>
                </a:solidFill>
                <a:effectLst>
                  <a:outerShdw blurRad="76200" dist="50800" dir="5400000" algn="tl" rotWithShape="0">
                    <a:srgbClr val="000000">
                      <a:alpha val="65000"/>
                    </a:srgbClr>
                  </a:outerShdw>
                </a:effectLst>
              </a:rPr>
              <a:t>Analyze the Plots in the given </a:t>
            </a:r>
            <a:r>
              <a:rPr lang="en-US" altLang="zh-CN" sz="3600" b="1" spc="50" dirty="0">
                <a:ln w="11430"/>
                <a:solidFill>
                  <a:srgbClr val="FF0000"/>
                </a:solidFill>
                <a:effectLst>
                  <a:outerShdw blurRad="76200" dist="50800" dir="5400000" algn="tl" rotWithShape="0">
                    <a:srgbClr val="000000">
                      <a:alpha val="65000"/>
                    </a:srgbClr>
                  </a:outerShdw>
                </a:effectLst>
              </a:rPr>
              <a:t>P</a:t>
            </a:r>
            <a:r>
              <a:rPr lang="en-US" altLang="zh-CN" sz="3600" b="1" cap="none" spc="50" dirty="0">
                <a:ln w="11430"/>
                <a:solidFill>
                  <a:srgbClr val="FF0000"/>
                </a:solidFill>
                <a:effectLst>
                  <a:outerShdw blurRad="76200" dist="50800" dir="5400000" algn="tl" rotWithShape="0">
                    <a:srgbClr val="000000">
                      <a:alpha val="65000"/>
                    </a:srgbClr>
                  </a:outerShdw>
                </a:effectLst>
              </a:rPr>
              <a:t>assage</a:t>
            </a:r>
          </a:p>
        </p:txBody>
      </p:sp>
      <p:cxnSp>
        <p:nvCxnSpPr>
          <p:cNvPr id="2" name="直接箭头连接符 1"/>
          <p:cNvCxnSpPr/>
          <p:nvPr/>
        </p:nvCxnSpPr>
        <p:spPr>
          <a:xfrm flipV="1">
            <a:off x="291465" y="2925445"/>
            <a:ext cx="8456930" cy="92075"/>
          </a:xfrm>
          <a:prstGeom prst="straightConnector1">
            <a:avLst/>
          </a:prstGeom>
          <a:ln w="28575">
            <a:solidFill>
              <a:srgbClr val="00B0F0"/>
            </a:solidFill>
            <a:tailEnd type="arrow"/>
          </a:ln>
        </p:spPr>
        <p:style>
          <a:lnRef idx="1">
            <a:schemeClr val="accent1"/>
          </a:lnRef>
          <a:fillRef idx="0">
            <a:schemeClr val="accent1"/>
          </a:fillRef>
          <a:effectRef idx="0">
            <a:schemeClr val="accent1"/>
          </a:effectRef>
          <a:fontRef idx="minor">
            <a:schemeClr val="tx1"/>
          </a:fontRef>
        </p:style>
      </p:cxnSp>
      <p:sp>
        <p:nvSpPr>
          <p:cNvPr id="3" name="椭圆形标注 2"/>
          <p:cNvSpPr/>
          <p:nvPr/>
        </p:nvSpPr>
        <p:spPr>
          <a:xfrm>
            <a:off x="290830" y="4010660"/>
            <a:ext cx="2327275" cy="1368425"/>
          </a:xfrm>
          <a:prstGeom prst="wedgeEllipseCallout">
            <a:avLst>
              <a:gd name="adj1" fmla="val -7205"/>
              <a:gd name="adj2" fmla="val -110278"/>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文本框 4"/>
          <p:cNvSpPr txBox="1"/>
          <p:nvPr/>
        </p:nvSpPr>
        <p:spPr>
          <a:xfrm>
            <a:off x="584200" y="4314190"/>
            <a:ext cx="1741170" cy="583565"/>
          </a:xfrm>
          <a:prstGeom prst="rect">
            <a:avLst/>
          </a:prstGeom>
          <a:noFill/>
        </p:spPr>
        <p:txBody>
          <a:bodyPr wrap="none" rtlCol="0">
            <a:spAutoFit/>
          </a:bodyPr>
          <a:lstStyle/>
          <a:p>
            <a:r>
              <a:rPr lang="en-US" altLang="zh-CN" sz="3200">
                <a:latin typeface="Times New Roman" panose="02020603050405020304" pitchFamily="18" charset="0"/>
                <a:cs typeface="Times New Roman" panose="02020603050405020304" pitchFamily="18" charset="0"/>
              </a:rPr>
              <a:t>unwilling</a:t>
            </a:r>
          </a:p>
        </p:txBody>
      </p:sp>
      <p:sp>
        <p:nvSpPr>
          <p:cNvPr id="6" name="圆角矩形标注 5"/>
          <p:cNvSpPr/>
          <p:nvPr/>
        </p:nvSpPr>
        <p:spPr>
          <a:xfrm>
            <a:off x="291465" y="734695"/>
            <a:ext cx="2807970" cy="1656080"/>
          </a:xfrm>
          <a:prstGeom prst="wedgeRoundRectCallou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p:cNvSpPr txBox="1"/>
          <p:nvPr/>
        </p:nvSpPr>
        <p:spPr>
          <a:xfrm>
            <a:off x="372745" y="2772410"/>
            <a:ext cx="2164080" cy="398780"/>
          </a:xfrm>
          <a:prstGeom prst="rect">
            <a:avLst/>
          </a:prstGeom>
          <a:solidFill>
            <a:schemeClr val="bg1"/>
          </a:solidFill>
        </p:spPr>
        <p:txBody>
          <a:bodyPr wrap="none" rtlCol="0">
            <a:spAutoFit/>
          </a:bodyPr>
          <a:lstStyle/>
          <a:p>
            <a:r>
              <a:rPr lang="en-US" altLang="zh-CN" sz="2000" b="1">
                <a:solidFill>
                  <a:srgbClr val="00B0F0"/>
                </a:solidFill>
              </a:rPr>
              <a:t>before the party</a:t>
            </a:r>
          </a:p>
        </p:txBody>
      </p:sp>
      <p:sp>
        <p:nvSpPr>
          <p:cNvPr id="8" name="文本框 7"/>
          <p:cNvSpPr txBox="1"/>
          <p:nvPr/>
        </p:nvSpPr>
        <p:spPr>
          <a:xfrm>
            <a:off x="516890" y="778510"/>
            <a:ext cx="1808480" cy="1568450"/>
          </a:xfrm>
          <a:prstGeom prst="rect">
            <a:avLst/>
          </a:prstGeom>
          <a:noFill/>
        </p:spPr>
        <p:txBody>
          <a:bodyPr wrap="none" rtlCol="0">
            <a:spAutoFit/>
          </a:bodyPr>
          <a:lstStyle/>
          <a:p>
            <a:r>
              <a:rPr lang="en-US" altLang="zh-CN" sz="3200">
                <a:latin typeface="Times New Roman" panose="02020603050405020304" pitchFamily="18" charset="0"/>
                <a:cs typeface="Times New Roman" panose="02020603050405020304" pitchFamily="18" charset="0"/>
              </a:rPr>
              <a:t>struggle</a:t>
            </a:r>
          </a:p>
          <a:p>
            <a:r>
              <a:rPr lang="en-US" altLang="zh-CN" sz="3200">
                <a:latin typeface="Times New Roman" panose="02020603050405020304" pitchFamily="18" charset="0"/>
                <a:cs typeface="Times New Roman" panose="02020603050405020304" pitchFamily="18" charset="0"/>
              </a:rPr>
              <a:t>ridiculous</a:t>
            </a:r>
          </a:p>
          <a:p>
            <a:r>
              <a:rPr lang="en-US" altLang="zh-CN" sz="3200">
                <a:latin typeface="Times New Roman" panose="02020603050405020304" pitchFamily="18" charset="0"/>
                <a:cs typeface="Times New Roman" panose="02020603050405020304" pitchFamily="18" charset="0"/>
              </a:rPr>
              <a:t>confusing</a:t>
            </a:r>
          </a:p>
        </p:txBody>
      </p:sp>
      <p:sp>
        <p:nvSpPr>
          <p:cNvPr id="9" name="椭圆形标注 8"/>
          <p:cNvSpPr/>
          <p:nvPr/>
        </p:nvSpPr>
        <p:spPr>
          <a:xfrm>
            <a:off x="3170555" y="4010660"/>
            <a:ext cx="2327275" cy="1368425"/>
          </a:xfrm>
          <a:prstGeom prst="wedgeEllipseCallout">
            <a:avLst>
              <a:gd name="adj1" fmla="val -7205"/>
              <a:gd name="adj2" fmla="val -110278"/>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圆角矩形标注 9"/>
          <p:cNvSpPr/>
          <p:nvPr/>
        </p:nvSpPr>
        <p:spPr>
          <a:xfrm>
            <a:off x="3256915" y="734695"/>
            <a:ext cx="2807970" cy="1656080"/>
          </a:xfrm>
          <a:prstGeom prst="wedgeRoundRectCallou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文本框 10"/>
          <p:cNvSpPr txBox="1"/>
          <p:nvPr/>
        </p:nvSpPr>
        <p:spPr>
          <a:xfrm>
            <a:off x="3663950" y="2771775"/>
            <a:ext cx="1341120" cy="398780"/>
          </a:xfrm>
          <a:prstGeom prst="rect">
            <a:avLst/>
          </a:prstGeom>
          <a:solidFill>
            <a:schemeClr val="bg1"/>
          </a:solidFill>
        </p:spPr>
        <p:txBody>
          <a:bodyPr wrap="none" rtlCol="0">
            <a:spAutoFit/>
          </a:bodyPr>
          <a:lstStyle/>
          <a:p>
            <a:r>
              <a:rPr lang="en-US" altLang="zh-CN" sz="2000" b="1">
                <a:solidFill>
                  <a:srgbClr val="00B0F0"/>
                </a:solidFill>
              </a:rPr>
              <a:t>one night</a:t>
            </a:r>
          </a:p>
        </p:txBody>
      </p:sp>
      <p:sp>
        <p:nvSpPr>
          <p:cNvPr id="12" name="文本框 11"/>
          <p:cNvSpPr txBox="1"/>
          <p:nvPr/>
        </p:nvSpPr>
        <p:spPr>
          <a:xfrm>
            <a:off x="3356610" y="778510"/>
            <a:ext cx="2608580" cy="1568450"/>
          </a:xfrm>
          <a:prstGeom prst="rect">
            <a:avLst/>
          </a:prstGeom>
          <a:noFill/>
        </p:spPr>
        <p:txBody>
          <a:bodyPr wrap="none" rtlCol="0">
            <a:spAutoFit/>
          </a:bodyPr>
          <a:lstStyle/>
          <a:p>
            <a:r>
              <a:rPr lang="en-US" altLang="zh-CN" sz="3200">
                <a:latin typeface="Times New Roman" panose="02020603050405020304" pitchFamily="18" charset="0"/>
                <a:cs typeface="Times New Roman" panose="02020603050405020304" pitchFamily="18" charset="0"/>
              </a:rPr>
              <a:t>batman</a:t>
            </a:r>
          </a:p>
          <a:p>
            <a:r>
              <a:rPr lang="en-US" altLang="zh-CN" sz="3200">
                <a:latin typeface="Times New Roman" panose="02020603050405020304" pitchFamily="18" charset="0"/>
                <a:cs typeface="Times New Roman" panose="02020603050405020304" pitchFamily="18" charset="0"/>
              </a:rPr>
              <a:t>moustache</a:t>
            </a:r>
          </a:p>
          <a:p>
            <a:r>
              <a:rPr lang="en-US" altLang="zh-CN" sz="3200">
                <a:latin typeface="Times New Roman" panose="02020603050405020304" pitchFamily="18" charset="0"/>
                <a:cs typeface="Times New Roman" panose="02020603050405020304" pitchFamily="18" charset="0"/>
              </a:rPr>
              <a:t>a huge red flag</a:t>
            </a:r>
          </a:p>
        </p:txBody>
      </p:sp>
      <p:sp>
        <p:nvSpPr>
          <p:cNvPr id="13" name="文本框 12"/>
          <p:cNvSpPr txBox="1"/>
          <p:nvPr/>
        </p:nvSpPr>
        <p:spPr>
          <a:xfrm>
            <a:off x="3506470" y="4175125"/>
            <a:ext cx="2011680" cy="1076325"/>
          </a:xfrm>
          <a:prstGeom prst="rect">
            <a:avLst/>
          </a:prstGeom>
          <a:noFill/>
        </p:spPr>
        <p:txBody>
          <a:bodyPr wrap="none" rtlCol="0">
            <a:spAutoFit/>
          </a:bodyPr>
          <a:lstStyle/>
          <a:p>
            <a:r>
              <a:rPr lang="en-US" altLang="zh-CN" sz="3200">
                <a:latin typeface="Times New Roman" panose="02020603050405020304" pitchFamily="18" charset="0"/>
                <a:cs typeface="Times New Roman" panose="02020603050405020304" pitchFamily="18" charset="0"/>
              </a:rPr>
              <a:t>not want to</a:t>
            </a:r>
          </a:p>
          <a:p>
            <a:r>
              <a:rPr lang="en-US" altLang="zh-CN" sz="3200">
                <a:latin typeface="Times New Roman" panose="02020603050405020304" pitchFamily="18" charset="0"/>
                <a:cs typeface="Times New Roman" panose="02020603050405020304" pitchFamily="18" charset="0"/>
              </a:rPr>
              <a:t>not shave</a:t>
            </a:r>
          </a:p>
        </p:txBody>
      </p:sp>
      <p:sp>
        <p:nvSpPr>
          <p:cNvPr id="14" name="矩形 13"/>
          <p:cNvSpPr/>
          <p:nvPr/>
        </p:nvSpPr>
        <p:spPr>
          <a:xfrm>
            <a:off x="3022283" y="3314065"/>
            <a:ext cx="3099435" cy="645160"/>
          </a:xfrm>
          <a:prstGeom prst="rect">
            <a:avLst/>
          </a:prstGeom>
          <a:noFill/>
          <a:ln>
            <a:noFill/>
          </a:ln>
        </p:spPr>
        <p:txBody>
          <a:bodyPr wrap="none" rtlCol="0" anchor="t">
            <a:spAutoFit/>
          </a:bodyPr>
          <a:lstStyle/>
          <a:p>
            <a:pPr algn="ctr"/>
            <a:r>
              <a:rPr lang="en-US" altLang="zh-CN" sz="3600" b="1">
                <a:solidFill>
                  <a:schemeClr val="accent2">
                    <a:lumMod val="75000"/>
                  </a:schemeClr>
                </a:solidFill>
                <a:effectLst>
                  <a:reflection blurRad="6350" stA="53000" endA="300" endPos="35500" dir="5400000" sy="-90000" algn="bl" rotWithShape="0"/>
                </a:effectLst>
              </a:rPr>
              <a:t>in a dilemma</a:t>
            </a:r>
          </a:p>
        </p:txBody>
      </p:sp>
      <p:sp>
        <p:nvSpPr>
          <p:cNvPr id="15" name="椭圆形标注 14"/>
          <p:cNvSpPr/>
          <p:nvPr/>
        </p:nvSpPr>
        <p:spPr>
          <a:xfrm>
            <a:off x="6371590" y="4010660"/>
            <a:ext cx="2327275" cy="1368425"/>
          </a:xfrm>
          <a:prstGeom prst="wedgeEllipseCallout">
            <a:avLst>
              <a:gd name="adj1" fmla="val -7205"/>
              <a:gd name="adj2" fmla="val -110278"/>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圆角矩形标注 15"/>
          <p:cNvSpPr/>
          <p:nvPr/>
        </p:nvSpPr>
        <p:spPr>
          <a:xfrm>
            <a:off x="6249670" y="734695"/>
            <a:ext cx="2807970" cy="1656080"/>
          </a:xfrm>
          <a:prstGeom prst="wedgeRoundRectCallou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文本框 16"/>
          <p:cNvSpPr txBox="1"/>
          <p:nvPr/>
        </p:nvSpPr>
        <p:spPr>
          <a:xfrm>
            <a:off x="6552565" y="2771775"/>
            <a:ext cx="1732280" cy="398780"/>
          </a:xfrm>
          <a:prstGeom prst="rect">
            <a:avLst/>
          </a:prstGeom>
          <a:solidFill>
            <a:schemeClr val="bg1"/>
          </a:solidFill>
        </p:spPr>
        <p:txBody>
          <a:bodyPr wrap="none" rtlCol="0">
            <a:spAutoFit/>
          </a:bodyPr>
          <a:lstStyle/>
          <a:p>
            <a:r>
              <a:rPr lang="en-US" altLang="zh-CN" sz="2000" b="1">
                <a:solidFill>
                  <a:srgbClr val="00B0F0"/>
                </a:solidFill>
              </a:rPr>
              <a:t>the next day</a:t>
            </a:r>
          </a:p>
        </p:txBody>
      </p:sp>
      <p:sp>
        <p:nvSpPr>
          <p:cNvPr id="18" name="文本框 17"/>
          <p:cNvSpPr txBox="1"/>
          <p:nvPr/>
        </p:nvSpPr>
        <p:spPr>
          <a:xfrm>
            <a:off x="6196330" y="734695"/>
            <a:ext cx="2947670" cy="1568450"/>
          </a:xfrm>
          <a:prstGeom prst="rect">
            <a:avLst/>
          </a:prstGeom>
          <a:noFill/>
        </p:spPr>
        <p:txBody>
          <a:bodyPr wrap="none" rtlCol="0">
            <a:spAutoFit/>
          </a:bodyPr>
          <a:lstStyle/>
          <a:p>
            <a:r>
              <a:rPr lang="en-US" altLang="zh-CN" sz="3200">
                <a:latin typeface="Times New Roman" panose="02020603050405020304" pitchFamily="18" charset="0"/>
                <a:cs typeface="Times New Roman" panose="02020603050405020304" pitchFamily="18" charset="0"/>
              </a:rPr>
              <a:t>park far enough</a:t>
            </a:r>
          </a:p>
          <a:p>
            <a:r>
              <a:rPr lang="en-US" altLang="zh-CN" sz="3200">
                <a:latin typeface="Times New Roman" panose="02020603050405020304" pitchFamily="18" charset="0"/>
                <a:cs typeface="Times New Roman" panose="02020603050405020304" pitchFamily="18" charset="0"/>
              </a:rPr>
              <a:t>walk on the edge</a:t>
            </a:r>
          </a:p>
          <a:p>
            <a:r>
              <a:rPr lang="en-US" altLang="zh-CN" sz="3200">
                <a:latin typeface="Times New Roman" panose="02020603050405020304" pitchFamily="18" charset="0"/>
                <a:cs typeface="Times New Roman" panose="02020603050405020304" pitchFamily="18" charset="0"/>
              </a:rPr>
              <a:t>make a surprise</a:t>
            </a:r>
          </a:p>
        </p:txBody>
      </p:sp>
      <p:sp>
        <p:nvSpPr>
          <p:cNvPr id="19" name="文本框 18"/>
          <p:cNvSpPr txBox="1"/>
          <p:nvPr/>
        </p:nvSpPr>
        <p:spPr>
          <a:xfrm>
            <a:off x="6371590" y="4156710"/>
            <a:ext cx="2823845" cy="1076325"/>
          </a:xfrm>
          <a:prstGeom prst="rect">
            <a:avLst/>
          </a:prstGeom>
          <a:noFill/>
        </p:spPr>
        <p:txBody>
          <a:bodyPr wrap="none" rtlCol="0">
            <a:spAutoFit/>
          </a:bodyPr>
          <a:lstStyle/>
          <a:p>
            <a:r>
              <a:rPr lang="en-US" altLang="zh-CN" sz="3200">
                <a:latin typeface="Times New Roman" panose="02020603050405020304" pitchFamily="18" charset="0"/>
                <a:cs typeface="Times New Roman" panose="02020603050405020304" pitchFamily="18" charset="0"/>
              </a:rPr>
              <a:t>be discovered</a:t>
            </a:r>
          </a:p>
          <a:p>
            <a:r>
              <a:rPr lang="en-US" altLang="zh-CN" sz="3200">
                <a:latin typeface="Times New Roman" panose="02020603050405020304" pitchFamily="18" charset="0"/>
                <a:cs typeface="Times New Roman" panose="02020603050405020304" pitchFamily="18" charset="0"/>
              </a:rPr>
              <a:t>run back / go on</a:t>
            </a:r>
          </a:p>
        </p:txBody>
      </p:sp>
      <p:sp>
        <p:nvSpPr>
          <p:cNvPr id="20" name="矩形 19"/>
          <p:cNvSpPr/>
          <p:nvPr/>
        </p:nvSpPr>
        <p:spPr>
          <a:xfrm>
            <a:off x="5517833" y="5461000"/>
            <a:ext cx="3099435" cy="645160"/>
          </a:xfrm>
          <a:prstGeom prst="rect">
            <a:avLst/>
          </a:prstGeom>
          <a:noFill/>
          <a:ln>
            <a:noFill/>
          </a:ln>
        </p:spPr>
        <p:txBody>
          <a:bodyPr wrap="none" rtlCol="0" anchor="t">
            <a:spAutoFit/>
          </a:bodyPr>
          <a:lstStyle/>
          <a:p>
            <a:pPr algn="ctr"/>
            <a:r>
              <a:rPr lang="en-US" altLang="zh-CN" sz="3600" b="1">
                <a:solidFill>
                  <a:schemeClr val="accent2">
                    <a:lumMod val="75000"/>
                  </a:schemeClr>
                </a:solidFill>
                <a:effectLst>
                  <a:reflection blurRad="6350" stA="53000" endA="300" endPos="35500" dir="5400000" sy="-90000" algn="bl" rotWithShape="0"/>
                </a:effectLst>
              </a:rPr>
              <a:t>in a dilemma</a:t>
            </a:r>
          </a:p>
        </p:txBody>
      </p:sp>
      <p:cxnSp>
        <p:nvCxnSpPr>
          <p:cNvPr id="21" name="直接箭头连接符 20"/>
          <p:cNvCxnSpPr/>
          <p:nvPr/>
        </p:nvCxnSpPr>
        <p:spPr>
          <a:xfrm flipH="1">
            <a:off x="2536825" y="3896995"/>
            <a:ext cx="739140" cy="1595755"/>
          </a:xfrm>
          <a:prstGeom prst="straightConnector1">
            <a:avLst/>
          </a:prstGeom>
          <a:ln w="28575">
            <a:solidFill>
              <a:srgbClr val="00B0F0"/>
            </a:solidFill>
            <a:tailEnd type="arrow"/>
          </a:ln>
        </p:spPr>
        <p:style>
          <a:lnRef idx="1">
            <a:schemeClr val="accent1"/>
          </a:lnRef>
          <a:fillRef idx="0">
            <a:schemeClr val="accent1"/>
          </a:fillRef>
          <a:effectRef idx="0">
            <a:schemeClr val="accent1"/>
          </a:effectRef>
          <a:fontRef idx="minor">
            <a:schemeClr val="tx1"/>
          </a:fontRef>
        </p:style>
      </p:cxnSp>
      <p:cxnSp>
        <p:nvCxnSpPr>
          <p:cNvPr id="22" name="直接箭头连接符 21"/>
          <p:cNvCxnSpPr>
            <a:stCxn id="20" idx="1"/>
          </p:cNvCxnSpPr>
          <p:nvPr/>
        </p:nvCxnSpPr>
        <p:spPr>
          <a:xfrm flipH="1" flipV="1">
            <a:off x="2628265" y="5661660"/>
            <a:ext cx="2889885" cy="121920"/>
          </a:xfrm>
          <a:prstGeom prst="straightConnector1">
            <a:avLst/>
          </a:prstGeom>
          <a:ln w="28575">
            <a:solidFill>
              <a:srgbClr val="00B0F0"/>
            </a:solidFill>
            <a:tailEnd type="arrow"/>
          </a:ln>
        </p:spPr>
        <p:style>
          <a:lnRef idx="1">
            <a:schemeClr val="accent1"/>
          </a:lnRef>
          <a:fillRef idx="0">
            <a:schemeClr val="accent1"/>
          </a:fillRef>
          <a:effectRef idx="0">
            <a:schemeClr val="accent1"/>
          </a:effectRef>
          <a:fontRef idx="minor">
            <a:schemeClr val="tx1"/>
          </a:fontRef>
        </p:style>
      </p:cxnSp>
      <p:sp>
        <p:nvSpPr>
          <p:cNvPr id="23" name="矩形 22"/>
          <p:cNvSpPr/>
          <p:nvPr/>
        </p:nvSpPr>
        <p:spPr>
          <a:xfrm>
            <a:off x="935355" y="5379085"/>
            <a:ext cx="1682750" cy="645160"/>
          </a:xfrm>
          <a:prstGeom prst="rect">
            <a:avLst/>
          </a:prstGeom>
          <a:noFill/>
          <a:ln>
            <a:noFill/>
          </a:ln>
        </p:spPr>
        <p:txBody>
          <a:bodyPr wrap="none" rtlCol="0" anchor="t">
            <a:spAutoFit/>
          </a:bodyPr>
          <a:lstStyle/>
          <a:p>
            <a:pPr algn="ctr"/>
            <a:r>
              <a:rPr lang="en-US" altLang="zh-CN" sz="3600" b="1">
                <a:solidFill>
                  <a:schemeClr val="accent2">
                    <a:lumMod val="75000"/>
                  </a:schemeClr>
                </a:solidFill>
                <a:effectLst>
                  <a:reflection blurRad="6350" stA="53000" endA="300" endPos="35500" dir="5400000" sy="-90000" algn="bl" rotWithShape="0"/>
                </a:effectLst>
              </a:rPr>
              <a:t>climax</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blinds(horizontal)">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blinds(horizontal)">
                                      <p:cBhvr>
                                        <p:cTn id="17" dur="500"/>
                                        <p:tgtEl>
                                          <p:spTgt spid="1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linds(horizontal)">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blinds(horizontal)">
                                      <p:cBhvr>
                                        <p:cTn id="27" dur="500"/>
                                        <p:tgtEl>
                                          <p:spTgt spid="5"/>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blinds(horizontal)">
                                      <p:cBhvr>
                                        <p:cTn id="32" dur="500"/>
                                        <p:tgtEl>
                                          <p:spTgt spid="12"/>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blinds(horizontal)">
                                      <p:cBhvr>
                                        <p:cTn id="37" dur="500"/>
                                        <p:tgtEl>
                                          <p:spTgt spid="13"/>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blinds(horizontal)">
                                      <p:cBhvr>
                                        <p:cTn id="42" dur="500"/>
                                        <p:tgtEl>
                                          <p:spTgt spid="14"/>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18"/>
                                        </p:tgtEl>
                                        <p:attrNameLst>
                                          <p:attrName>style.visibility</p:attrName>
                                        </p:attrNameLst>
                                      </p:cBhvr>
                                      <p:to>
                                        <p:strVal val="visible"/>
                                      </p:to>
                                    </p:set>
                                    <p:animEffect transition="in" filter="blinds(horizontal)">
                                      <p:cBhvr>
                                        <p:cTn id="47" dur="500"/>
                                        <p:tgtEl>
                                          <p:spTgt spid="18"/>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19"/>
                                        </p:tgtEl>
                                        <p:attrNameLst>
                                          <p:attrName>style.visibility</p:attrName>
                                        </p:attrNameLst>
                                      </p:cBhvr>
                                      <p:to>
                                        <p:strVal val="visible"/>
                                      </p:to>
                                    </p:set>
                                    <p:animEffect transition="in" filter="blinds(horizontal)">
                                      <p:cBhvr>
                                        <p:cTn id="52" dur="500"/>
                                        <p:tgtEl>
                                          <p:spTgt spid="19"/>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20"/>
                                        </p:tgtEl>
                                        <p:attrNameLst>
                                          <p:attrName>style.visibility</p:attrName>
                                        </p:attrNameLst>
                                      </p:cBhvr>
                                      <p:to>
                                        <p:strVal val="visible"/>
                                      </p:to>
                                    </p:set>
                                    <p:animEffect transition="in" filter="blinds(horizontal)">
                                      <p:cBhvr>
                                        <p:cTn id="57" dur="500"/>
                                        <p:tgtEl>
                                          <p:spTgt spid="20"/>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nodeType="clickEffect">
                                  <p:stCondLst>
                                    <p:cond delay="0"/>
                                  </p:stCondLst>
                                  <p:childTnLst>
                                    <p:set>
                                      <p:cBhvr>
                                        <p:cTn id="61" dur="1" fill="hold">
                                          <p:stCondLst>
                                            <p:cond delay="0"/>
                                          </p:stCondLst>
                                        </p:cTn>
                                        <p:tgtEl>
                                          <p:spTgt spid="21"/>
                                        </p:tgtEl>
                                        <p:attrNameLst>
                                          <p:attrName>style.visibility</p:attrName>
                                        </p:attrNameLst>
                                      </p:cBhvr>
                                      <p:to>
                                        <p:strVal val="visible"/>
                                      </p:to>
                                    </p:set>
                                    <p:animEffect transition="in" filter="blinds(horizontal)">
                                      <p:cBhvr>
                                        <p:cTn id="62" dur="500"/>
                                        <p:tgtEl>
                                          <p:spTgt spid="21"/>
                                        </p:tgtEl>
                                      </p:cBhvr>
                                    </p:animEffect>
                                  </p:childTnLst>
                                </p:cTn>
                              </p:par>
                              <p:par>
                                <p:cTn id="63" presetID="3" presetClass="entr" presetSubtype="10" fill="hold" nodeType="withEffect">
                                  <p:stCondLst>
                                    <p:cond delay="0"/>
                                  </p:stCondLst>
                                  <p:childTnLst>
                                    <p:set>
                                      <p:cBhvr>
                                        <p:cTn id="64" dur="1" fill="hold">
                                          <p:stCondLst>
                                            <p:cond delay="0"/>
                                          </p:stCondLst>
                                        </p:cTn>
                                        <p:tgtEl>
                                          <p:spTgt spid="22"/>
                                        </p:tgtEl>
                                        <p:attrNameLst>
                                          <p:attrName>style.visibility</p:attrName>
                                        </p:attrNameLst>
                                      </p:cBhvr>
                                      <p:to>
                                        <p:strVal val="visible"/>
                                      </p:to>
                                    </p:set>
                                    <p:animEffect transition="in" filter="blinds(horizontal)">
                                      <p:cBhvr>
                                        <p:cTn id="65" dur="500"/>
                                        <p:tgtEl>
                                          <p:spTgt spid="22"/>
                                        </p:tgtEl>
                                      </p:cBhvr>
                                    </p:animEffect>
                                  </p:childTnLst>
                                </p:cTn>
                              </p:par>
                            </p:childTnLst>
                          </p:cTn>
                        </p:par>
                      </p:childTnLst>
                    </p:cTn>
                  </p:par>
                  <p:par>
                    <p:cTn id="66" fill="hold">
                      <p:stCondLst>
                        <p:cond delay="indefinite"/>
                      </p:stCondLst>
                      <p:childTnLst>
                        <p:par>
                          <p:cTn id="67" fill="hold">
                            <p:stCondLst>
                              <p:cond delay="0"/>
                            </p:stCondLst>
                            <p:childTnLst>
                              <p:par>
                                <p:cTn id="68" presetID="3" presetClass="entr" presetSubtype="10" fill="hold" grpId="0" nodeType="clickEffect">
                                  <p:stCondLst>
                                    <p:cond delay="0"/>
                                  </p:stCondLst>
                                  <p:childTnLst>
                                    <p:set>
                                      <p:cBhvr>
                                        <p:cTn id="69" dur="1" fill="hold">
                                          <p:stCondLst>
                                            <p:cond delay="0"/>
                                          </p:stCondLst>
                                        </p:cTn>
                                        <p:tgtEl>
                                          <p:spTgt spid="23"/>
                                        </p:tgtEl>
                                        <p:attrNameLst>
                                          <p:attrName>style.visibility</p:attrName>
                                        </p:attrNameLst>
                                      </p:cBhvr>
                                      <p:to>
                                        <p:strVal val="visible"/>
                                      </p:to>
                                    </p:set>
                                    <p:animEffect transition="in" filter="blinds(horizontal)">
                                      <p:cBhvr>
                                        <p:cTn id="70"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P spid="8" grpId="0"/>
      <p:bldP spid="11" grpId="0" animBg="1"/>
      <p:bldP spid="12" grpId="0"/>
      <p:bldP spid="13" grpId="0"/>
      <p:bldP spid="14" grpId="0"/>
      <p:bldP spid="17" grpId="0" animBg="1"/>
      <p:bldP spid="18" grpId="0"/>
      <p:bldP spid="19" grpId="0"/>
      <p:bldP spid="20" grpId="0"/>
      <p:bldP spid="23"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药剂师">
  <a:themeElements>
    <a:clrScheme name="药剂师">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药剂师">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药剂师">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Apothecary</Template>
  <TotalTime>8</TotalTime>
  <Words>1528</Words>
  <Application>Microsoft Office PowerPoint</Application>
  <PresentationFormat>全屏显示(4:3)</PresentationFormat>
  <Paragraphs>101</Paragraphs>
  <Slides>18</Slides>
  <Notes>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18</vt:i4>
      </vt:variant>
    </vt:vector>
  </HeadingPairs>
  <TitlesOfParts>
    <vt:vector size="29" baseType="lpstr">
      <vt:lpstr>HelveticaNeue</vt:lpstr>
      <vt:lpstr>华文楷体</vt:lpstr>
      <vt:lpstr>华文新魏</vt:lpstr>
      <vt:lpstr>楷体</vt:lpstr>
      <vt:lpstr>宋体</vt:lpstr>
      <vt:lpstr>Arial</vt:lpstr>
      <vt:lpstr>Book Antiqua</vt:lpstr>
      <vt:lpstr>Century Gothic</vt:lpstr>
      <vt:lpstr>Times New Roman</vt:lpstr>
      <vt:lpstr>Wingdings</vt:lpstr>
      <vt:lpstr>药剂师</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dc:creator>
  <cp:lastModifiedBy>Windows 用户</cp:lastModifiedBy>
  <cp:revision>110</cp:revision>
  <dcterms:created xsi:type="dcterms:W3CDTF">2017-10-16T00:56:00Z</dcterms:created>
  <dcterms:modified xsi:type="dcterms:W3CDTF">2020-11-05T07:21:55Z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2052-11.1.0.9999</vt:lpwstr>
  </property>
</Properties>
</file>