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6" r:id="rId3"/>
    <p:sldId id="288" r:id="rId4"/>
    <p:sldId id="281" r:id="rId5"/>
    <p:sldId id="289" r:id="rId6"/>
    <p:sldId id="299" r:id="rId7"/>
    <p:sldId id="290" r:id="rId8"/>
    <p:sldId id="297" r:id="rId9"/>
    <p:sldId id="293" r:id="rId10"/>
    <p:sldId id="303" r:id="rId11"/>
    <p:sldId id="300" r:id="rId12"/>
    <p:sldId id="301" r:id="rId13"/>
    <p:sldId id="304" r:id="rId14"/>
    <p:sldId id="305" r:id="rId15"/>
    <p:sldId id="302" r:id="rId16"/>
    <p:sldId id="317" r:id="rId17"/>
    <p:sldId id="314" r:id="rId18"/>
    <p:sldId id="316" r:id="rId19"/>
    <p:sldId id="312" r:id="rId20"/>
    <p:sldId id="319" r:id="rId21"/>
    <p:sldId id="307" r:id="rId22"/>
    <p:sldId id="310" r:id="rId23"/>
    <p:sldId id="311" r:id="rId24"/>
    <p:sldId id="313"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DBCC"/>
    <a:srgbClr val="D3D3D3"/>
    <a:srgbClr val="CD7D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67" d="100"/>
          <a:sy n="67" d="100"/>
        </p:scale>
        <p:origin x="-66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E2CBF0E-E0BB-4E24-BD9D-F9341D137DD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4A376E-BE64-44AA-8E83-A5CBF3B633B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E2CBF0E-E0BB-4E24-BD9D-F9341D137DD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4A376E-BE64-44AA-8E83-A5CBF3B633B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E2CBF0E-E0BB-4E24-BD9D-F9341D137DD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4A376E-BE64-44AA-8E83-A5CBF3B633B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封面页">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8" name="直角三角形 7"/>
          <p:cNvSpPr/>
          <p:nvPr userDrawn="1"/>
        </p:nvSpPr>
        <p:spPr>
          <a:xfrm rot="5400000">
            <a:off x="1657350" y="-1657352"/>
            <a:ext cx="1155700" cy="4470403"/>
          </a:xfrm>
          <a:prstGeom prst="rtTriangle">
            <a:avLst/>
          </a:prstGeom>
          <a:solidFill>
            <a:schemeClr val="accent4"/>
          </a:solidFill>
          <a:ln>
            <a:noFill/>
          </a:ln>
          <a:effectLst>
            <a:outerShdw blurRad="889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kumimoji="1" lang="zh-CN" altLang="en-US" sz="2400">
              <a:solidFill>
                <a:srgbClr val="FFFFFF"/>
              </a:solidFill>
            </a:endParaRPr>
          </a:p>
        </p:txBody>
      </p:sp>
      <p:sp>
        <p:nvSpPr>
          <p:cNvPr id="7" name="直角三角形 6"/>
          <p:cNvSpPr/>
          <p:nvPr userDrawn="1"/>
        </p:nvSpPr>
        <p:spPr>
          <a:xfrm rot="16200000">
            <a:off x="7480300" y="2146300"/>
            <a:ext cx="6451600" cy="2971800"/>
          </a:xfrm>
          <a:prstGeom prst="rtTriangle">
            <a:avLst/>
          </a:prstGeom>
          <a:solidFill>
            <a:schemeClr val="accent3"/>
          </a:solidFill>
          <a:ln>
            <a:noFill/>
          </a:ln>
          <a:effectLst>
            <a:outerShdw blurRad="889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kumimoji="1" lang="zh-CN" altLang="en-US" sz="2400">
              <a:solidFill>
                <a:srgbClr val="FFFFFF"/>
              </a:solidFill>
            </a:endParaRPr>
          </a:p>
        </p:txBody>
      </p:sp>
      <p:sp>
        <p:nvSpPr>
          <p:cNvPr id="5" name="直角三角形 4"/>
          <p:cNvSpPr/>
          <p:nvPr userDrawn="1"/>
        </p:nvSpPr>
        <p:spPr>
          <a:xfrm rot="5400000">
            <a:off x="0" y="0"/>
            <a:ext cx="1752600" cy="1752600"/>
          </a:xfrm>
          <a:prstGeom prst="rtTriangle">
            <a:avLst/>
          </a:prstGeom>
          <a:solidFill>
            <a:schemeClr val="accent2"/>
          </a:solidFill>
          <a:ln>
            <a:noFill/>
          </a:ln>
          <a:effectLst>
            <a:outerShdw blurRad="889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kumimoji="1" lang="zh-CN" altLang="en-US" sz="2400">
              <a:solidFill>
                <a:srgbClr val="FFFFFF"/>
              </a:solidFill>
            </a:endParaRPr>
          </a:p>
        </p:txBody>
      </p:sp>
      <p:sp>
        <p:nvSpPr>
          <p:cNvPr id="6" name="直角三角形 5"/>
          <p:cNvSpPr/>
          <p:nvPr userDrawn="1"/>
        </p:nvSpPr>
        <p:spPr>
          <a:xfrm rot="16200000">
            <a:off x="8165255" y="2831259"/>
            <a:ext cx="3695700" cy="4357796"/>
          </a:xfrm>
          <a:prstGeom prst="rtTriangle">
            <a:avLst/>
          </a:prstGeom>
          <a:solidFill>
            <a:schemeClr val="accent1"/>
          </a:solidFill>
          <a:ln>
            <a:noFill/>
          </a:ln>
          <a:effectLst>
            <a:outerShdw blurRad="889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kumimoji="1" lang="zh-CN" altLang="en-US" sz="2400">
              <a:solidFill>
                <a:srgbClr val="FFFFFF"/>
              </a:solidFill>
            </a:endParaRPr>
          </a:p>
        </p:txBody>
      </p:sp>
      <p:sp>
        <p:nvSpPr>
          <p:cNvPr id="9" name="直角三角形 8"/>
          <p:cNvSpPr/>
          <p:nvPr userDrawn="1"/>
        </p:nvSpPr>
        <p:spPr>
          <a:xfrm>
            <a:off x="0" y="4305303"/>
            <a:ext cx="1625600" cy="2552700"/>
          </a:xfrm>
          <a:prstGeom prst="rtTriangle">
            <a:avLst/>
          </a:prstGeom>
          <a:solidFill>
            <a:schemeClr val="accent5"/>
          </a:solidFill>
          <a:ln>
            <a:noFill/>
          </a:ln>
          <a:effectLst>
            <a:outerShdw blurRad="889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kumimoji="1" lang="zh-CN" altLang="en-US" sz="2400">
              <a:solidFill>
                <a:srgbClr val="FFFFFF"/>
              </a:solidFill>
            </a:endParaRPr>
          </a:p>
        </p:txBody>
      </p:sp>
      <p:sp>
        <p:nvSpPr>
          <p:cNvPr id="10" name="文本占位符 5"/>
          <p:cNvSpPr>
            <a:spLocks noGrp="1"/>
          </p:cNvSpPr>
          <p:nvPr>
            <p:ph type="body" sz="quarter" idx="10"/>
          </p:nvPr>
        </p:nvSpPr>
        <p:spPr>
          <a:xfrm>
            <a:off x="1307571" y="1452563"/>
            <a:ext cx="5109845" cy="834708"/>
          </a:xfrm>
          <a:prstGeom prst="rect">
            <a:avLst/>
          </a:prstGeom>
        </p:spPr>
        <p:txBody>
          <a:bodyPr anchor="ctr"/>
          <a:lstStyle>
            <a:lvl1pPr marL="0" indent="0">
              <a:buNone/>
              <a:defRPr sz="6400" b="1">
                <a:solidFill>
                  <a:schemeClr val="accent2">
                    <a:lumMod val="75000"/>
                  </a:schemeClr>
                </a:solidFill>
              </a:defRPr>
            </a:lvl1pPr>
          </a:lstStyle>
          <a:p>
            <a:pPr lvl="0"/>
            <a:endParaRPr kumimoji="1" lang="zh-CN" altLang="en-US" dirty="0"/>
          </a:p>
        </p:txBody>
      </p:sp>
      <p:sp>
        <p:nvSpPr>
          <p:cNvPr id="11" name="文本占位符 5"/>
          <p:cNvSpPr>
            <a:spLocks noGrp="1"/>
          </p:cNvSpPr>
          <p:nvPr>
            <p:ph type="body" sz="quarter" idx="11"/>
          </p:nvPr>
        </p:nvSpPr>
        <p:spPr>
          <a:xfrm>
            <a:off x="1307569" y="2287278"/>
            <a:ext cx="7098667" cy="1215007"/>
          </a:xfrm>
          <a:prstGeom prst="rect">
            <a:avLst/>
          </a:prstGeom>
          <a:solidFill>
            <a:schemeClr val="accent2">
              <a:lumMod val="90000"/>
            </a:schemeClr>
          </a:solidFill>
        </p:spPr>
        <p:txBody>
          <a:bodyPr anchor="ctr"/>
          <a:lstStyle>
            <a:lvl1pPr marL="0" indent="0">
              <a:buNone/>
              <a:defRPr sz="8800" b="1">
                <a:solidFill>
                  <a:schemeClr val="bg1"/>
                </a:solidFill>
              </a:defRPr>
            </a:lvl1pPr>
          </a:lstStyle>
          <a:p>
            <a:pPr lvl="0"/>
            <a:endParaRPr kumimoji="1" lang="zh-CN" altLang="en-US" dirty="0"/>
          </a:p>
        </p:txBody>
      </p:sp>
      <p:sp>
        <p:nvSpPr>
          <p:cNvPr id="12" name="文本占位符 5"/>
          <p:cNvSpPr>
            <a:spLocks noGrp="1"/>
          </p:cNvSpPr>
          <p:nvPr>
            <p:ph type="body" sz="quarter" idx="12"/>
          </p:nvPr>
        </p:nvSpPr>
        <p:spPr>
          <a:xfrm>
            <a:off x="1307569" y="3502285"/>
            <a:ext cx="7098667" cy="579503"/>
          </a:xfrm>
          <a:prstGeom prst="rect">
            <a:avLst/>
          </a:prstGeom>
        </p:spPr>
        <p:txBody>
          <a:bodyPr anchor="ctr"/>
          <a:lstStyle>
            <a:lvl1pPr marL="0" indent="0">
              <a:buNone/>
              <a:defRPr sz="3735" b="1">
                <a:solidFill>
                  <a:schemeClr val="accent2">
                    <a:lumMod val="75000"/>
                  </a:schemeClr>
                </a:solidFill>
              </a:defRPr>
            </a:lvl1pPr>
          </a:lstStyle>
          <a:p>
            <a:pPr lvl="0"/>
            <a:endParaRPr kumimoji="1" lang="zh-CN" altLang="en-US" dirty="0"/>
          </a:p>
        </p:txBody>
      </p:sp>
      <p:sp>
        <p:nvSpPr>
          <p:cNvPr id="13" name="文本占位符 5"/>
          <p:cNvSpPr>
            <a:spLocks noGrp="1"/>
          </p:cNvSpPr>
          <p:nvPr>
            <p:ph type="body" sz="quarter" idx="13"/>
          </p:nvPr>
        </p:nvSpPr>
        <p:spPr>
          <a:xfrm>
            <a:off x="1307571" y="4158680"/>
            <a:ext cx="5109845" cy="1511877"/>
          </a:xfrm>
          <a:prstGeom prst="rect">
            <a:avLst/>
          </a:prstGeom>
        </p:spPr>
        <p:txBody>
          <a:bodyPr anchor="t"/>
          <a:lstStyle>
            <a:lvl1pPr marL="381000" indent="-381000">
              <a:buFont typeface="Arial" panose="020B0604020202020204" pitchFamily="34" charset="0"/>
              <a:buChar char="•"/>
              <a:defRPr sz="1865" b="1">
                <a:solidFill>
                  <a:schemeClr val="tx1">
                    <a:lumMod val="75000"/>
                    <a:lumOff val="25000"/>
                  </a:schemeClr>
                </a:solidFill>
              </a:defRPr>
            </a:lvl1pPr>
          </a:lstStyle>
          <a:p>
            <a:pPr lvl="0"/>
            <a:endParaRPr kumimoji="1"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容页_3">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文本占位符 5"/>
          <p:cNvSpPr>
            <a:spLocks noGrp="1"/>
          </p:cNvSpPr>
          <p:nvPr>
            <p:ph type="body" sz="quarter" idx="12" hasCustomPrompt="1"/>
          </p:nvPr>
        </p:nvSpPr>
        <p:spPr>
          <a:xfrm>
            <a:off x="10" y="223939"/>
            <a:ext cx="970383" cy="652367"/>
          </a:xfrm>
          <a:prstGeom prst="rect">
            <a:avLst/>
          </a:prstGeom>
          <a:solidFill>
            <a:schemeClr val="accent3"/>
          </a:solidFill>
          <a:effectLst>
            <a:outerShdw blurRad="88900" sx="102000" sy="102000" algn="ctr" rotWithShape="0">
              <a:prstClr val="black">
                <a:alpha val="25000"/>
              </a:prstClr>
            </a:outerShdw>
          </a:effectLst>
        </p:spPr>
        <p:txBody>
          <a:bodyPr anchor="ctr"/>
          <a:lstStyle>
            <a:lvl1pPr marL="0" indent="0">
              <a:buNone/>
              <a:defRPr sz="5335" b="1">
                <a:solidFill>
                  <a:schemeClr val="bg1"/>
                </a:solidFill>
              </a:defRPr>
            </a:lvl1pPr>
          </a:lstStyle>
          <a:p>
            <a:pPr lvl="0"/>
            <a:r>
              <a:rPr kumimoji="1" lang="en-US" altLang="zh-CN" dirty="0"/>
              <a:t>00</a:t>
            </a:r>
            <a:endParaRPr kumimoji="1" lang="zh-CN" altLang="en-US" dirty="0"/>
          </a:p>
        </p:txBody>
      </p:sp>
      <p:sp>
        <p:nvSpPr>
          <p:cNvPr id="3" name="文本占位符 5"/>
          <p:cNvSpPr>
            <a:spLocks noGrp="1"/>
          </p:cNvSpPr>
          <p:nvPr>
            <p:ph type="body" sz="quarter" idx="13"/>
          </p:nvPr>
        </p:nvSpPr>
        <p:spPr>
          <a:xfrm>
            <a:off x="1110093" y="223939"/>
            <a:ext cx="6435012" cy="652367"/>
          </a:xfrm>
          <a:prstGeom prst="rect">
            <a:avLst/>
          </a:prstGeom>
          <a:noFill/>
        </p:spPr>
        <p:txBody>
          <a:bodyPr anchor="ctr"/>
          <a:lstStyle>
            <a:lvl1pPr marL="0" indent="0">
              <a:lnSpc>
                <a:spcPct val="100000"/>
              </a:lnSpc>
              <a:buNone/>
              <a:defRPr sz="3735" b="1">
                <a:solidFill>
                  <a:schemeClr val="accent3"/>
                </a:solidFill>
                <a:effectLst>
                  <a:outerShdw blurRad="88900" sx="102000" sy="102000" algn="ctr" rotWithShape="0">
                    <a:prstClr val="black">
                      <a:alpha val="25000"/>
                    </a:prstClr>
                  </a:outerShdw>
                </a:effectLst>
              </a:defRPr>
            </a:lvl1pPr>
          </a:lstStyle>
          <a:p>
            <a:pPr lvl="0"/>
            <a:endParaRPr kumimoji="1" lang="zh-CN" altLang="en-US" dirty="0"/>
          </a:p>
        </p:txBody>
      </p:sp>
      <p:sp>
        <p:nvSpPr>
          <p:cNvPr id="4" name="矩形 3"/>
          <p:cNvSpPr/>
          <p:nvPr userDrawn="1"/>
        </p:nvSpPr>
        <p:spPr>
          <a:xfrm flipV="1">
            <a:off x="0" y="6489703"/>
            <a:ext cx="12192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kumimoji="1" lang="zh-CN" altLang="en-US" sz="2400">
              <a:solidFill>
                <a:srgbClr val="FFFFFF"/>
              </a:solidFill>
            </a:endParaRPr>
          </a:p>
        </p:txBody>
      </p:sp>
      <p:sp>
        <p:nvSpPr>
          <p:cNvPr id="5" name="矩形 4"/>
          <p:cNvSpPr/>
          <p:nvPr userDrawn="1"/>
        </p:nvSpPr>
        <p:spPr>
          <a:xfrm flipV="1">
            <a:off x="0" y="6380486"/>
            <a:ext cx="12192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kumimoji="1" lang="zh-CN" altLang="en-US" sz="240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E2CBF0E-E0BB-4E24-BD9D-F9341D137DD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4A376E-BE64-44AA-8E83-A5CBF3B633B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E2CBF0E-E0BB-4E24-BD9D-F9341D137DD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4A376E-BE64-44AA-8E83-A5CBF3B633B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DE2CBF0E-E0BB-4E24-BD9D-F9341D137DD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14A376E-BE64-44AA-8E83-A5CBF3B633B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E2CBF0E-E0BB-4E24-BD9D-F9341D137DD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14A376E-BE64-44AA-8E83-A5CBF3B633B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E2CBF0E-E0BB-4E24-BD9D-F9341D137DD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4A376E-BE64-44AA-8E83-A5CBF3B633B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E2CBF0E-E0BB-4E24-BD9D-F9341D137DD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14A376E-BE64-44AA-8E83-A5CBF3B633B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E2CBF0E-E0BB-4E24-BD9D-F9341D137DD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14A376E-BE64-44AA-8E83-A5CBF3B633B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E2CBF0E-E0BB-4E24-BD9D-F9341D137DD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14A376E-BE64-44AA-8E83-A5CBF3B633B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CBF0E-E0BB-4E24-BD9D-F9341D137DD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A376E-BE64-44AA-8E83-A5CBF3B633B4}" type="slidenum">
              <a:rPr lang="zh-CN" altLang="en-US" smtClean="0"/>
            </a:fld>
            <a:endParaRPr lang="zh-CN" altLang="en-US"/>
          </a:p>
        </p:txBody>
      </p:sp>
      <p:pic>
        <p:nvPicPr>
          <p:cNvPr id="12" name="图片 11" descr="水印"/>
          <p:cNvPicPr>
            <a:picLocks noChangeAspect="1"/>
          </p:cNvPicPr>
          <p:nvPr userDrawn="1"/>
        </p:nvPicPr>
        <p:blipFill>
          <a:blip r:embed="rId14"/>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a:xfrm>
            <a:off x="1073148" y="0"/>
            <a:ext cx="6435012" cy="652367"/>
          </a:xfrm>
        </p:spPr>
        <p:txBody>
          <a:bodyPr>
            <a:normAutofit lnSpcReduction="10000"/>
          </a:bodyPr>
          <a:lstStyle/>
          <a:p>
            <a:r>
              <a:rPr lang="en-US" altLang="zh-CN" dirty="0" smtClean="0">
                <a:solidFill>
                  <a:schemeClr val="accent2">
                    <a:lumMod val="60000"/>
                    <a:lumOff val="40000"/>
                  </a:schemeClr>
                </a:solidFill>
              </a:rPr>
              <a:t>Design </a:t>
            </a:r>
            <a:r>
              <a:rPr lang="en-US" altLang="zh-CN" dirty="0">
                <a:solidFill>
                  <a:schemeClr val="accent2">
                    <a:lumMod val="60000"/>
                    <a:lumOff val="40000"/>
                  </a:schemeClr>
                </a:solidFill>
              </a:rPr>
              <a:t>the plots</a:t>
            </a:r>
            <a:endParaRPr lang="zh-CN" altLang="en-US" dirty="0">
              <a:solidFill>
                <a:schemeClr val="accent2">
                  <a:lumMod val="60000"/>
                  <a:lumOff val="40000"/>
                </a:schemeClr>
              </a:solidFill>
            </a:endParaRPr>
          </a:p>
        </p:txBody>
      </p:sp>
      <p:sp>
        <p:nvSpPr>
          <p:cNvPr id="5" name="文本框 4"/>
          <p:cNvSpPr txBox="1"/>
          <p:nvPr/>
        </p:nvSpPr>
        <p:spPr>
          <a:xfrm>
            <a:off x="1" y="0"/>
            <a:ext cx="803564" cy="652367"/>
          </a:xfrm>
          <a:prstGeom prst="rect">
            <a:avLst/>
          </a:prstGeom>
          <a:solidFill>
            <a:schemeClr val="accent2">
              <a:lumMod val="60000"/>
              <a:lumOff val="40000"/>
            </a:schemeClr>
          </a:solidFill>
        </p:spPr>
        <p:txBody>
          <a:bodyPr wrap="square" rtlCol="0">
            <a:spAutoFit/>
          </a:bodyPr>
          <a:lstStyle/>
          <a:p>
            <a:endParaRPr lang="zh-CN" altLang="en-US" dirty="0"/>
          </a:p>
        </p:txBody>
      </p:sp>
      <p:sp>
        <p:nvSpPr>
          <p:cNvPr id="4" name="内容占位符 2"/>
          <p:cNvSpPr txBox="1"/>
          <p:nvPr/>
        </p:nvSpPr>
        <p:spPr>
          <a:xfrm>
            <a:off x="339437" y="652367"/>
            <a:ext cx="11513126" cy="47964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3200" b="1" i="1" kern="100" dirty="0">
                <a:latin typeface="Times New Roman" panose="02020603050405020304" pitchFamily="18" charset="0"/>
                <a:ea typeface="宋体" panose="02010600030101010101" pitchFamily="2" charset="-122"/>
              </a:rPr>
              <a:t>(Para.1)We started to meet regularly to draw up our plans.</a:t>
            </a:r>
            <a:endParaRPr lang="en-US" altLang="zh-CN" sz="3200" b="1" i="1" kern="100" dirty="0">
              <a:latin typeface="Times New Roman" panose="02020603050405020304" pitchFamily="18" charset="0"/>
              <a:ea typeface="宋体" panose="02010600030101010101" pitchFamily="2" charset="-122"/>
            </a:endParaRPr>
          </a:p>
          <a:p>
            <a:pPr marL="0" indent="0">
              <a:buNone/>
            </a:pPr>
            <a:endParaRPr lang="en-US" altLang="zh-CN" i="1" kern="100" dirty="0">
              <a:latin typeface="Times New Roman" panose="02020603050405020304" pitchFamily="18" charset="0"/>
              <a:ea typeface="宋体" panose="02010600030101010101" pitchFamily="2" charset="-122"/>
            </a:endParaRPr>
          </a:p>
          <a:p>
            <a:pPr marL="0" indent="0">
              <a:buNone/>
            </a:pPr>
            <a:endParaRPr lang="en-US" altLang="zh-CN" i="1" kern="100" dirty="0">
              <a:latin typeface="Times New Roman" panose="02020603050405020304" pitchFamily="18" charset="0"/>
              <a:ea typeface="宋体" panose="02010600030101010101" pitchFamily="2" charset="-122"/>
            </a:endParaRPr>
          </a:p>
          <a:p>
            <a:pPr marL="0" indent="0">
              <a:buNone/>
            </a:pPr>
            <a:endParaRPr lang="en-US" altLang="zh-CN" i="1" kern="100" dirty="0">
              <a:latin typeface="Times New Roman" panose="02020603050405020304" pitchFamily="18" charset="0"/>
              <a:ea typeface="宋体" panose="02010600030101010101" pitchFamily="2" charset="-122"/>
            </a:endParaRPr>
          </a:p>
          <a:p>
            <a:pPr marL="0" indent="0">
              <a:buNone/>
            </a:pPr>
            <a:endParaRPr lang="en-US" altLang="zh-CN" i="1" kern="100" dirty="0">
              <a:latin typeface="Times New Roman" panose="02020603050405020304" pitchFamily="18" charset="0"/>
              <a:ea typeface="宋体" panose="02010600030101010101" pitchFamily="2" charset="-122"/>
            </a:endParaRPr>
          </a:p>
          <a:p>
            <a:pPr marL="0" indent="0">
              <a:buNone/>
            </a:pPr>
            <a:r>
              <a:rPr lang="en-US" altLang="zh-CN" b="1" i="1" kern="100" dirty="0">
                <a:latin typeface="Times New Roman" panose="02020603050405020304" pitchFamily="18" charset="0"/>
                <a:ea typeface="宋体" panose="02010600030101010101" pitchFamily="2" charset="-122"/>
              </a:rPr>
              <a:t>(Para.2)Then one day I got words that he was admitted to the hospital for a serious disease.</a:t>
            </a:r>
            <a:endParaRPr lang="en-US" altLang="zh-CN" b="1" i="1" kern="100" dirty="0">
              <a:latin typeface="Times New Roman" panose="02020603050405020304" pitchFamily="18" charset="0"/>
              <a:ea typeface="宋体" panose="02010600030101010101" pitchFamily="2" charset="-122"/>
            </a:endParaRPr>
          </a:p>
        </p:txBody>
      </p:sp>
      <p:sp>
        <p:nvSpPr>
          <p:cNvPr id="6" name="TextBox 5"/>
          <p:cNvSpPr txBox="1"/>
          <p:nvPr/>
        </p:nvSpPr>
        <p:spPr>
          <a:xfrm>
            <a:off x="339437" y="5628100"/>
            <a:ext cx="10814772" cy="830997"/>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solidFill>
                  <a:schemeClr val="accent1"/>
                </a:solidFill>
                <a:latin typeface="Times New Roman" panose="02020603050405020304" pitchFamily="18" charset="0"/>
                <a:cs typeface="Times New Roman" panose="02020603050405020304" pitchFamily="18" charset="0"/>
              </a:rPr>
              <a:t>We succeeded in finishing the project.</a:t>
            </a:r>
            <a:endParaRPr lang="en-US" altLang="zh-CN" sz="2400" dirty="0">
              <a:solidFill>
                <a:schemeClr val="accent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400" dirty="0">
                <a:solidFill>
                  <a:schemeClr val="accent1"/>
                </a:solidFill>
                <a:latin typeface="Times New Roman" panose="02020603050405020304" pitchFamily="18" charset="0"/>
                <a:cs typeface="Times New Roman" panose="02020603050405020304" pitchFamily="18" charset="0"/>
              </a:rPr>
              <a:t>I won his respect and we developed friendship</a:t>
            </a:r>
            <a:r>
              <a:rPr lang="en-US" altLang="zh-CN" sz="2400" dirty="0" smtClean="0">
                <a:solidFill>
                  <a:schemeClr val="accent1"/>
                </a:solidFill>
                <a:latin typeface="Times New Roman" panose="02020603050405020304" pitchFamily="18" charset="0"/>
                <a:cs typeface="Times New Roman" panose="02020603050405020304" pitchFamily="18" charset="0"/>
              </a:rPr>
              <a:t>.</a:t>
            </a:r>
            <a:endParaRPr lang="zh-CN" altLang="en-US" sz="2400" dirty="0">
              <a:solidFill>
                <a:schemeClr val="accent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01783" y="2450445"/>
            <a:ext cx="4713142" cy="1200329"/>
          </a:xfrm>
          <a:prstGeom prst="rect">
            <a:avLst/>
          </a:prstGeom>
          <a:noFill/>
        </p:spPr>
        <p:txBody>
          <a:bodyPr wrap="square" rtlCol="0">
            <a:spAutoFit/>
          </a:bodyPr>
          <a:lstStyle/>
          <a:p>
            <a:r>
              <a:rPr lang="en-US" altLang="zh-CN" sz="2400" b="1" dirty="0" smtClean="0">
                <a:solidFill>
                  <a:schemeClr val="accent1"/>
                </a:solidFill>
                <a:latin typeface="Times New Roman" panose="02020603050405020304" pitchFamily="18" charset="0"/>
                <a:cs typeface="Times New Roman" panose="02020603050405020304" pitchFamily="18" charset="0"/>
              </a:rPr>
              <a:t>Possible plot:</a:t>
            </a:r>
            <a:endParaRPr lang="en-US" altLang="zh-CN" sz="2400" b="1" dirty="0">
              <a:solidFill>
                <a:schemeClr val="accent1"/>
              </a:solidFill>
              <a:latin typeface="Times New Roman" panose="02020603050405020304" pitchFamily="18" charset="0"/>
              <a:cs typeface="Times New Roman" panose="02020603050405020304" pitchFamily="18" charset="0"/>
            </a:endParaRPr>
          </a:p>
          <a:p>
            <a:r>
              <a:rPr lang="en-US" altLang="zh-CN" sz="2400" dirty="0">
                <a:solidFill>
                  <a:schemeClr val="accent1"/>
                </a:solidFill>
                <a:latin typeface="Times New Roman" panose="02020603050405020304" pitchFamily="18" charset="0"/>
                <a:cs typeface="Times New Roman" panose="02020603050405020304" pitchFamily="18" charset="0"/>
              </a:rPr>
              <a:t>We gradually learnt to cooperate.</a:t>
            </a:r>
            <a:endParaRPr lang="en-US" altLang="zh-CN" sz="2400" dirty="0">
              <a:solidFill>
                <a:schemeClr val="accent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zh-CN" altLang="en-US" sz="2400" dirty="0">
              <a:solidFill>
                <a:schemeClr val="accent1"/>
              </a:solidFill>
              <a:latin typeface="Times New Roman" panose="02020603050405020304" pitchFamily="18" charset="0"/>
              <a:cs typeface="Times New Roman" panose="02020603050405020304" pitchFamily="18" charset="0"/>
            </a:endParaRPr>
          </a:p>
        </p:txBody>
      </p:sp>
      <p:sp>
        <p:nvSpPr>
          <p:cNvPr id="8" name="右箭头 7"/>
          <p:cNvSpPr/>
          <p:nvPr/>
        </p:nvSpPr>
        <p:spPr>
          <a:xfrm rot="16200000">
            <a:off x="957265" y="4257676"/>
            <a:ext cx="2486022" cy="485775"/>
          </a:xfrm>
          <a:prstGeom prst="rightArrow">
            <a:avLst/>
          </a:prstGeom>
          <a:solidFill>
            <a:srgbClr val="D3D3D3"/>
          </a:solidFill>
          <a:ln>
            <a:solidFill>
              <a:srgbClr val="D3D3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2661046" y="4234666"/>
            <a:ext cx="6869908" cy="1384995"/>
          </a:xfrm>
          <a:prstGeom prst="rect">
            <a:avLst/>
          </a:prstGeom>
          <a:solidFill>
            <a:schemeClr val="accent2">
              <a:lumMod val="50000"/>
            </a:schemeClr>
          </a:solidFill>
        </p:spPr>
        <p:txBody>
          <a:bodyPr wrap="square" rtlCol="0">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Tip 2: The ending of the story, and the 1</a:t>
            </a:r>
            <a:r>
              <a:rPr lang="en-US" altLang="zh-CN" sz="2800" b="1" baseline="30000" dirty="0">
                <a:solidFill>
                  <a:schemeClr val="bg1"/>
                </a:solidFill>
                <a:latin typeface="Times New Roman" panose="02020603050405020304" pitchFamily="18" charset="0"/>
                <a:cs typeface="Times New Roman" panose="02020603050405020304" pitchFamily="18" charset="0"/>
              </a:rPr>
              <a:t>st</a:t>
            </a:r>
            <a:r>
              <a:rPr lang="en-US" altLang="zh-CN" sz="2800" b="1" dirty="0">
                <a:solidFill>
                  <a:schemeClr val="bg1"/>
                </a:solidFill>
                <a:latin typeface="Times New Roman" panose="02020603050405020304" pitchFamily="18" charset="0"/>
                <a:cs typeface="Times New Roman" panose="02020603050405020304" pitchFamily="18" charset="0"/>
              </a:rPr>
              <a:t> sentence of Para.2 can help you determine the ending of Para.1 .</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9895176" y="70080"/>
            <a:ext cx="1985962" cy="523220"/>
          </a:xfrm>
          <a:prstGeom prst="rect">
            <a:avLst/>
          </a:prstGeom>
          <a:noFill/>
        </p:spPr>
        <p:txBody>
          <a:bodyPr wrap="square" rtlCol="0">
            <a:spAutoFit/>
          </a:bodyPr>
          <a:lstStyle/>
          <a:p>
            <a:r>
              <a:rPr lang="zh-CN" altLang="en-US" sz="2800" b="1" dirty="0" smtClean="0">
                <a:solidFill>
                  <a:schemeClr val="accent6">
                    <a:lumMod val="50000"/>
                  </a:schemeClr>
                </a:solidFill>
                <a:latin typeface="楷体" panose="02010609060101010101" pitchFamily="49" charset="-122"/>
                <a:ea typeface="楷体" panose="02010609060101010101" pitchFamily="49" charset="-122"/>
              </a:rPr>
              <a:t>情节协同</a:t>
            </a:r>
            <a:endParaRPr lang="zh-CN" altLang="en-US" sz="2800" b="1" dirty="0">
              <a:solidFill>
                <a:schemeClr val="accent6">
                  <a:lumMod val="50000"/>
                </a:schemeClr>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a:xfrm>
            <a:off x="1073148" y="0"/>
            <a:ext cx="6435012" cy="652367"/>
          </a:xfrm>
        </p:spPr>
        <p:txBody>
          <a:bodyPr>
            <a:normAutofit lnSpcReduction="10000"/>
          </a:bodyPr>
          <a:lstStyle/>
          <a:p>
            <a:r>
              <a:rPr lang="en-US" altLang="zh-CN" dirty="0" smtClean="0">
                <a:solidFill>
                  <a:schemeClr val="accent2">
                    <a:lumMod val="60000"/>
                    <a:lumOff val="40000"/>
                  </a:schemeClr>
                </a:solidFill>
              </a:rPr>
              <a:t>Design </a:t>
            </a:r>
            <a:r>
              <a:rPr lang="en-US" altLang="zh-CN" dirty="0">
                <a:solidFill>
                  <a:schemeClr val="accent2">
                    <a:lumMod val="60000"/>
                    <a:lumOff val="40000"/>
                  </a:schemeClr>
                </a:solidFill>
              </a:rPr>
              <a:t>the plots</a:t>
            </a:r>
            <a:endParaRPr lang="zh-CN" altLang="en-US" dirty="0">
              <a:solidFill>
                <a:schemeClr val="accent2">
                  <a:lumMod val="60000"/>
                  <a:lumOff val="40000"/>
                </a:schemeClr>
              </a:solidFill>
            </a:endParaRPr>
          </a:p>
        </p:txBody>
      </p:sp>
      <p:sp>
        <p:nvSpPr>
          <p:cNvPr id="5" name="文本框 4"/>
          <p:cNvSpPr txBox="1"/>
          <p:nvPr/>
        </p:nvSpPr>
        <p:spPr>
          <a:xfrm>
            <a:off x="1" y="0"/>
            <a:ext cx="803564" cy="652367"/>
          </a:xfrm>
          <a:prstGeom prst="rect">
            <a:avLst/>
          </a:prstGeom>
          <a:solidFill>
            <a:schemeClr val="accent2">
              <a:lumMod val="60000"/>
              <a:lumOff val="40000"/>
            </a:schemeClr>
          </a:solidFill>
        </p:spPr>
        <p:txBody>
          <a:bodyPr wrap="square" rtlCol="0">
            <a:spAutoFit/>
          </a:bodyPr>
          <a:lstStyle/>
          <a:p>
            <a:endParaRPr lang="zh-CN" altLang="en-US" dirty="0"/>
          </a:p>
        </p:txBody>
      </p:sp>
      <p:sp>
        <p:nvSpPr>
          <p:cNvPr id="4" name="内容占位符 2"/>
          <p:cNvSpPr txBox="1"/>
          <p:nvPr/>
        </p:nvSpPr>
        <p:spPr>
          <a:xfrm>
            <a:off x="339437" y="652367"/>
            <a:ext cx="11513126" cy="47964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3200" b="1" i="1" kern="100" dirty="0">
                <a:latin typeface="Times New Roman" panose="02020603050405020304" pitchFamily="18" charset="0"/>
                <a:ea typeface="宋体" panose="02010600030101010101" pitchFamily="2" charset="-122"/>
              </a:rPr>
              <a:t>(Para.1)We started to meet regularly to draw up our plans.</a:t>
            </a:r>
            <a:endParaRPr lang="en-US" altLang="zh-CN" sz="3200" b="1" i="1" kern="100" dirty="0">
              <a:latin typeface="Times New Roman" panose="02020603050405020304" pitchFamily="18" charset="0"/>
              <a:ea typeface="宋体" panose="02010600030101010101" pitchFamily="2" charset="-122"/>
            </a:endParaRPr>
          </a:p>
          <a:p>
            <a:pPr marL="0" indent="0">
              <a:buNone/>
            </a:pPr>
            <a:endParaRPr lang="en-US" altLang="zh-CN" i="1" kern="100" dirty="0">
              <a:latin typeface="Times New Roman" panose="02020603050405020304" pitchFamily="18" charset="0"/>
              <a:ea typeface="宋体" panose="02010600030101010101" pitchFamily="2" charset="-122"/>
            </a:endParaRPr>
          </a:p>
          <a:p>
            <a:pPr marL="0" indent="0">
              <a:buNone/>
            </a:pPr>
            <a:endParaRPr lang="en-US" altLang="zh-CN" i="1" kern="100" dirty="0">
              <a:latin typeface="Times New Roman" panose="02020603050405020304" pitchFamily="18" charset="0"/>
              <a:ea typeface="宋体" panose="02010600030101010101" pitchFamily="2" charset="-122"/>
            </a:endParaRPr>
          </a:p>
          <a:p>
            <a:pPr marL="0" indent="0">
              <a:buNone/>
            </a:pPr>
            <a:endParaRPr lang="en-US" altLang="zh-CN" i="1" kern="100" dirty="0">
              <a:latin typeface="Times New Roman" panose="02020603050405020304" pitchFamily="18" charset="0"/>
              <a:ea typeface="宋体" panose="02010600030101010101" pitchFamily="2" charset="-122"/>
            </a:endParaRPr>
          </a:p>
          <a:p>
            <a:pPr marL="0" indent="0">
              <a:buNone/>
            </a:pPr>
            <a:endParaRPr lang="en-US" altLang="zh-CN" i="1" kern="100" dirty="0">
              <a:latin typeface="Times New Roman" panose="02020603050405020304" pitchFamily="18" charset="0"/>
              <a:ea typeface="宋体" panose="02010600030101010101" pitchFamily="2" charset="-122"/>
            </a:endParaRPr>
          </a:p>
          <a:p>
            <a:pPr marL="0" indent="0">
              <a:buNone/>
            </a:pPr>
            <a:r>
              <a:rPr lang="en-US" altLang="zh-CN" b="1" i="1" kern="100" dirty="0">
                <a:latin typeface="Times New Roman" panose="02020603050405020304" pitchFamily="18" charset="0"/>
                <a:ea typeface="宋体" panose="02010600030101010101" pitchFamily="2" charset="-122"/>
              </a:rPr>
              <a:t>(Para.2)Then one day I got words that he was admitted to the hospital for a serious disease.</a:t>
            </a:r>
            <a:endParaRPr lang="en-US" altLang="zh-CN" b="1" i="1" kern="100" dirty="0">
              <a:latin typeface="Times New Roman" panose="02020603050405020304" pitchFamily="18" charset="0"/>
              <a:ea typeface="宋体" panose="02010600030101010101" pitchFamily="2" charset="-122"/>
            </a:endParaRPr>
          </a:p>
        </p:txBody>
      </p:sp>
      <p:sp>
        <p:nvSpPr>
          <p:cNvPr id="6" name="TextBox 5"/>
          <p:cNvSpPr txBox="1"/>
          <p:nvPr/>
        </p:nvSpPr>
        <p:spPr>
          <a:xfrm>
            <a:off x="339437" y="5497884"/>
            <a:ext cx="10814772" cy="830997"/>
          </a:xfrm>
          <a:prstGeom prst="rect">
            <a:avLst/>
          </a:prstGeom>
          <a:noFill/>
        </p:spPr>
        <p:txBody>
          <a:bodyPr wrap="square" rtlCol="0">
            <a:spAutoFit/>
          </a:bodyPr>
          <a:lstStyle/>
          <a:p>
            <a:r>
              <a:rPr lang="en-US" altLang="zh-CN" sz="2400" dirty="0">
                <a:solidFill>
                  <a:schemeClr val="accent1"/>
                </a:solidFill>
                <a:latin typeface="Times New Roman" panose="02020603050405020304" pitchFamily="18" charset="0"/>
                <a:cs typeface="Times New Roman" panose="02020603050405020304" pitchFamily="18" charset="0"/>
              </a:rPr>
              <a:t>We succeeded in finishing the project.</a:t>
            </a:r>
            <a:endParaRPr lang="en-US" altLang="zh-CN" sz="2400" dirty="0">
              <a:solidFill>
                <a:schemeClr val="accent1"/>
              </a:solidFill>
              <a:latin typeface="Times New Roman" panose="02020603050405020304" pitchFamily="18" charset="0"/>
              <a:cs typeface="Times New Roman" panose="02020603050405020304" pitchFamily="18" charset="0"/>
            </a:endParaRPr>
          </a:p>
          <a:p>
            <a:r>
              <a:rPr lang="en-US" altLang="zh-CN" sz="2400" dirty="0">
                <a:solidFill>
                  <a:schemeClr val="accent1"/>
                </a:solidFill>
                <a:latin typeface="Times New Roman" panose="02020603050405020304" pitchFamily="18" charset="0"/>
                <a:cs typeface="Times New Roman" panose="02020603050405020304" pitchFamily="18" charset="0"/>
              </a:rPr>
              <a:t>I won his respect and we developed friendship.</a:t>
            </a:r>
            <a:endParaRPr lang="zh-CN" altLang="en-US" sz="2400" dirty="0">
              <a:solidFill>
                <a:schemeClr val="accent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01796" y="2719090"/>
            <a:ext cx="4713142" cy="830997"/>
          </a:xfrm>
          <a:prstGeom prst="rect">
            <a:avLst/>
          </a:prstGeom>
          <a:noFill/>
        </p:spPr>
        <p:txBody>
          <a:bodyPr wrap="square" rtlCol="0">
            <a:spAutoFit/>
          </a:bodyPr>
          <a:lstStyle/>
          <a:p>
            <a:r>
              <a:rPr lang="en-US" altLang="zh-CN" sz="2400" dirty="0">
                <a:solidFill>
                  <a:schemeClr val="accent1"/>
                </a:solidFill>
                <a:latin typeface="Times New Roman" panose="02020603050405020304" pitchFamily="18" charset="0"/>
                <a:cs typeface="Times New Roman" panose="02020603050405020304" pitchFamily="18" charset="0"/>
              </a:rPr>
              <a:t>We gradually learnt to cooperate.</a:t>
            </a:r>
            <a:endParaRPr lang="en-US" altLang="zh-CN" sz="2400" dirty="0">
              <a:solidFill>
                <a:schemeClr val="accent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zh-CN" altLang="en-US" sz="2400" dirty="0">
              <a:solidFill>
                <a:schemeClr val="accent1"/>
              </a:solidFill>
              <a:latin typeface="Times New Roman" panose="02020603050405020304" pitchFamily="18" charset="0"/>
              <a:cs typeface="Times New Roman" panose="02020603050405020304" pitchFamily="18" charset="0"/>
            </a:endParaRPr>
          </a:p>
        </p:txBody>
      </p:sp>
      <p:sp>
        <p:nvSpPr>
          <p:cNvPr id="10" name="矩形 9"/>
          <p:cNvSpPr/>
          <p:nvPr/>
        </p:nvSpPr>
        <p:spPr>
          <a:xfrm>
            <a:off x="339437" y="4087969"/>
            <a:ext cx="6096000" cy="1384995"/>
          </a:xfrm>
          <a:prstGeom prst="rect">
            <a:avLst/>
          </a:prstGeom>
        </p:spPr>
        <p:txBody>
          <a:bodyPr>
            <a:spAutoFit/>
          </a:bodyPr>
          <a:lstStyle/>
          <a:p>
            <a:pPr marL="285750" indent="-285750">
              <a:buFont typeface="Arial" panose="020B0604020202020204" pitchFamily="34" charset="0"/>
              <a:buChar char="•"/>
            </a:pPr>
            <a:r>
              <a:rPr lang="en-US" altLang="zh-CN" sz="2800" b="1" kern="100" dirty="0">
                <a:solidFill>
                  <a:schemeClr val="accent2"/>
                </a:solidFill>
                <a:latin typeface="Times New Roman" panose="02020603050405020304" pitchFamily="18" charset="0"/>
                <a:ea typeface="宋体" panose="02010600030101010101" pitchFamily="2" charset="-122"/>
              </a:rPr>
              <a:t>How was my reaction to him?</a:t>
            </a:r>
            <a:endParaRPr lang="en-US" altLang="zh-CN" sz="2800" b="1" kern="100" dirty="0">
              <a:solidFill>
                <a:schemeClr val="accent2"/>
              </a:solidFill>
              <a:latin typeface="Times New Roman" panose="02020603050405020304" pitchFamily="18" charset="0"/>
              <a:ea typeface="宋体" panose="02010600030101010101" pitchFamily="2" charset="-122"/>
            </a:endParaRPr>
          </a:p>
          <a:p>
            <a:pPr marL="285750" indent="-285750">
              <a:buFont typeface="Arial" panose="020B0604020202020204" pitchFamily="34" charset="0"/>
              <a:buChar char="•"/>
            </a:pPr>
            <a:r>
              <a:rPr lang="en-US" altLang="zh-CN" sz="2800" b="1" kern="100" dirty="0">
                <a:solidFill>
                  <a:schemeClr val="accent2"/>
                </a:solidFill>
                <a:latin typeface="Times New Roman" panose="02020603050405020304" pitchFamily="18" charset="0"/>
                <a:ea typeface="宋体" panose="02010600030101010101" pitchFamily="2" charset="-122"/>
              </a:rPr>
              <a:t>How did I finish the project?</a:t>
            </a:r>
            <a:endParaRPr lang="en-US" altLang="zh-CN" sz="2800" b="1" kern="100" dirty="0">
              <a:solidFill>
                <a:schemeClr val="accent2"/>
              </a:solidFill>
              <a:latin typeface="Times New Roman" panose="02020603050405020304" pitchFamily="18" charset="0"/>
              <a:ea typeface="宋体" panose="02010600030101010101" pitchFamily="2" charset="-122"/>
            </a:endParaRPr>
          </a:p>
          <a:p>
            <a:pPr marL="285750" indent="-285750">
              <a:buFont typeface="Arial" panose="020B0604020202020204" pitchFamily="34" charset="0"/>
              <a:buChar char="•"/>
            </a:pPr>
            <a:r>
              <a:rPr lang="en-US" altLang="zh-CN" sz="2800" b="1" kern="100" dirty="0">
                <a:solidFill>
                  <a:schemeClr val="accent2"/>
                </a:solidFill>
                <a:latin typeface="Times New Roman" panose="02020603050405020304" pitchFamily="18" charset="0"/>
                <a:ea typeface="宋体" panose="02010600030101010101" pitchFamily="2" charset="-122"/>
              </a:rPr>
              <a:t>What was his reaction to my work?</a:t>
            </a:r>
            <a:endParaRPr lang="en-US" altLang="zh-CN" sz="2800" b="1" kern="100" dirty="0">
              <a:solidFill>
                <a:schemeClr val="accent2"/>
              </a:solidFill>
              <a:latin typeface="Times New Roman" panose="02020603050405020304" pitchFamily="18" charset="0"/>
              <a:ea typeface="宋体" panose="02010600030101010101" pitchFamily="2" charset="-122"/>
            </a:endParaRPr>
          </a:p>
        </p:txBody>
      </p:sp>
      <p:sp>
        <p:nvSpPr>
          <p:cNvPr id="11" name="矩形 10"/>
          <p:cNvSpPr/>
          <p:nvPr/>
        </p:nvSpPr>
        <p:spPr>
          <a:xfrm>
            <a:off x="401783" y="1334094"/>
            <a:ext cx="6096000" cy="1384995"/>
          </a:xfrm>
          <a:prstGeom prst="rect">
            <a:avLst/>
          </a:prstGeom>
        </p:spPr>
        <p:txBody>
          <a:bodyPr>
            <a:spAutoFit/>
          </a:bodyPr>
          <a:lstStyle/>
          <a:p>
            <a:pPr marL="285750" indent="-285750">
              <a:buFont typeface="Arial" panose="020B0604020202020204" pitchFamily="34" charset="0"/>
              <a:buChar char="•"/>
            </a:pPr>
            <a:r>
              <a:rPr lang="en-US" altLang="zh-CN" sz="2800" b="1" kern="100" dirty="0">
                <a:solidFill>
                  <a:schemeClr val="accent2"/>
                </a:solidFill>
                <a:latin typeface="Times New Roman" panose="02020603050405020304" pitchFamily="18" charset="0"/>
                <a:ea typeface="宋体" panose="02010600030101010101" pitchFamily="2" charset="-122"/>
              </a:rPr>
              <a:t>How did we draw up our plans?</a:t>
            </a:r>
            <a:endParaRPr lang="en-US" altLang="zh-CN" sz="2800" b="1" kern="100" dirty="0">
              <a:solidFill>
                <a:schemeClr val="accent2"/>
              </a:solidFill>
              <a:latin typeface="Times New Roman" panose="02020603050405020304" pitchFamily="18" charset="0"/>
              <a:ea typeface="宋体" panose="02010600030101010101" pitchFamily="2" charset="-122"/>
            </a:endParaRPr>
          </a:p>
          <a:p>
            <a:pPr marL="285750" indent="-285750">
              <a:buFont typeface="Arial" panose="020B0604020202020204" pitchFamily="34" charset="0"/>
              <a:buChar char="•"/>
            </a:pPr>
            <a:r>
              <a:rPr lang="en-US" altLang="zh-CN" sz="2800" b="1" kern="100" dirty="0">
                <a:solidFill>
                  <a:schemeClr val="accent2"/>
                </a:solidFill>
                <a:latin typeface="Times New Roman" panose="02020603050405020304" pitchFamily="18" charset="0"/>
                <a:ea typeface="宋体" panose="02010600030101010101" pitchFamily="2" charset="-122"/>
              </a:rPr>
              <a:t>Did we cooperate well?</a:t>
            </a:r>
            <a:endParaRPr lang="en-US" altLang="zh-CN" sz="2800" b="1" kern="100" dirty="0">
              <a:solidFill>
                <a:schemeClr val="accent2"/>
              </a:solidFill>
              <a:latin typeface="Times New Roman" panose="02020603050405020304" pitchFamily="18" charset="0"/>
              <a:ea typeface="宋体" panose="02010600030101010101" pitchFamily="2" charset="-122"/>
            </a:endParaRPr>
          </a:p>
          <a:p>
            <a:pPr marL="285750" indent="-285750">
              <a:buFont typeface="Arial" panose="020B0604020202020204" pitchFamily="34" charset="0"/>
              <a:buChar char="•"/>
            </a:pPr>
            <a:r>
              <a:rPr lang="en-US" altLang="zh-CN" sz="2800" b="1" kern="100" dirty="0">
                <a:solidFill>
                  <a:schemeClr val="accent2"/>
                </a:solidFill>
                <a:latin typeface="Times New Roman" panose="02020603050405020304" pitchFamily="18" charset="0"/>
                <a:ea typeface="宋体" panose="02010600030101010101" pitchFamily="2" charset="-122"/>
              </a:rPr>
              <a:t>How did we feel at the meeting?</a:t>
            </a:r>
            <a:endParaRPr lang="en-US" altLang="zh-CN" sz="2800" b="1" kern="100" dirty="0">
              <a:solidFill>
                <a:schemeClr val="accent2"/>
              </a:solidFill>
              <a:latin typeface="Times New Roman" panose="02020603050405020304" pitchFamily="18" charset="0"/>
              <a:ea typeface="宋体" panose="02010600030101010101" pitchFamily="2" charset="-122"/>
            </a:endParaRPr>
          </a:p>
        </p:txBody>
      </p:sp>
      <p:sp>
        <p:nvSpPr>
          <p:cNvPr id="9" name="TextBox 8"/>
          <p:cNvSpPr txBox="1"/>
          <p:nvPr/>
        </p:nvSpPr>
        <p:spPr>
          <a:xfrm>
            <a:off x="9895176" y="70080"/>
            <a:ext cx="1985962" cy="523220"/>
          </a:xfrm>
          <a:prstGeom prst="rect">
            <a:avLst/>
          </a:prstGeom>
          <a:noFill/>
        </p:spPr>
        <p:txBody>
          <a:bodyPr wrap="square" rtlCol="0">
            <a:spAutoFit/>
          </a:bodyPr>
          <a:lstStyle/>
          <a:p>
            <a:r>
              <a:rPr lang="zh-CN" altLang="en-US" sz="2800" b="1" dirty="0" smtClean="0">
                <a:solidFill>
                  <a:schemeClr val="accent6">
                    <a:lumMod val="50000"/>
                  </a:schemeClr>
                </a:solidFill>
                <a:latin typeface="楷体" panose="02010609060101010101" pitchFamily="49" charset="-122"/>
                <a:ea typeface="楷体" panose="02010609060101010101" pitchFamily="49" charset="-122"/>
              </a:rPr>
              <a:t>情节协同</a:t>
            </a:r>
            <a:endParaRPr lang="zh-CN" altLang="en-US" sz="2800" b="1" dirty="0">
              <a:solidFill>
                <a:schemeClr val="accent6">
                  <a:lumMod val="50000"/>
                </a:schemeClr>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a:xfrm>
            <a:off x="1073148" y="0"/>
            <a:ext cx="6435012" cy="652367"/>
          </a:xfrm>
        </p:spPr>
        <p:txBody>
          <a:bodyPr>
            <a:normAutofit/>
          </a:bodyPr>
          <a:lstStyle/>
          <a:p>
            <a:r>
              <a:rPr lang="en-US" altLang="zh-CN" sz="3600" dirty="0" smtClean="0">
                <a:solidFill>
                  <a:schemeClr val="accent2">
                    <a:lumMod val="60000"/>
                    <a:lumOff val="40000"/>
                  </a:schemeClr>
                </a:solidFill>
                <a:latin typeface="Times New Roman" panose="02020603050405020304" pitchFamily="18" charset="0"/>
                <a:cs typeface="Times New Roman" panose="02020603050405020304" pitchFamily="18" charset="0"/>
              </a:rPr>
              <a:t>Design </a:t>
            </a:r>
            <a:r>
              <a:rPr lang="en-US" altLang="zh-CN" sz="3600" dirty="0">
                <a:solidFill>
                  <a:schemeClr val="accent2">
                    <a:lumMod val="60000"/>
                    <a:lumOff val="40000"/>
                  </a:schemeClr>
                </a:solidFill>
                <a:latin typeface="Times New Roman" panose="02020603050405020304" pitchFamily="18" charset="0"/>
                <a:cs typeface="Times New Roman" panose="02020603050405020304" pitchFamily="18" charset="0"/>
              </a:rPr>
              <a:t>the</a:t>
            </a:r>
            <a:r>
              <a:rPr lang="en-US" altLang="zh-CN" sz="3600" b="1" dirty="0">
                <a:solidFill>
                  <a:schemeClr val="accent2">
                    <a:lumMod val="60000"/>
                    <a:lumOff val="40000"/>
                  </a:schemeClr>
                </a:solidFill>
                <a:latin typeface="Times New Roman" panose="02020603050405020304" pitchFamily="18" charset="0"/>
                <a:cs typeface="Times New Roman" panose="02020603050405020304" pitchFamily="18" charset="0"/>
              </a:rPr>
              <a:t> plots</a:t>
            </a:r>
            <a:endParaRPr lang="zh-CN" altLang="en-US" sz="36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1" y="0"/>
            <a:ext cx="803564" cy="652367"/>
          </a:xfrm>
          <a:prstGeom prst="rect">
            <a:avLst/>
          </a:prstGeom>
          <a:solidFill>
            <a:schemeClr val="accent2">
              <a:lumMod val="60000"/>
              <a:lumOff val="40000"/>
            </a:schemeClr>
          </a:solidFill>
        </p:spPr>
        <p:txBody>
          <a:bodyPr wrap="square" rtlCol="0">
            <a:spAutoFit/>
          </a:bodyPr>
          <a:lstStyle/>
          <a:p>
            <a:endParaRPr lang="zh-CN" altLang="en-US" dirty="0"/>
          </a:p>
        </p:txBody>
      </p:sp>
      <p:pic>
        <p:nvPicPr>
          <p:cNvPr id="2050" name="Picture 2" descr="See the source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44986" y="652367"/>
            <a:ext cx="8670622" cy="6205632"/>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555515" y="5541408"/>
            <a:ext cx="2045060" cy="1015663"/>
          </a:xfrm>
          <a:prstGeom prst="rect">
            <a:avLst/>
          </a:prstGeom>
        </p:spPr>
        <p:txBody>
          <a:bodyPr wrap="square">
            <a:spAutoFit/>
          </a:bodyPr>
          <a:lstStyle/>
          <a:p>
            <a:r>
              <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rPr>
              <a:t>Dr. </a:t>
            </a:r>
            <a:r>
              <a:rPr lang="en-US" altLang="zh-CN" sz="2000" b="1" kern="100" dirty="0" err="1">
                <a:latin typeface="Times New Roman" panose="02020603050405020304" pitchFamily="18" charset="0"/>
                <a:ea typeface="宋体" panose="02010600030101010101" pitchFamily="2" charset="-122"/>
                <a:cs typeface="Times New Roman" panose="02020603050405020304" pitchFamily="18" charset="0"/>
              </a:rPr>
              <a:t>Gullickson</a:t>
            </a:r>
            <a:r>
              <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rPr>
              <a:t> paired me with my classmate.</a:t>
            </a:r>
            <a:endParaRPr lang="zh-CN" altLang="en-US" sz="2000" b="1" dirty="0"/>
          </a:p>
        </p:txBody>
      </p:sp>
      <p:sp>
        <p:nvSpPr>
          <p:cNvPr id="6" name="矩形 5"/>
          <p:cNvSpPr/>
          <p:nvPr/>
        </p:nvSpPr>
        <p:spPr>
          <a:xfrm>
            <a:off x="3392308" y="3028411"/>
            <a:ext cx="2045060" cy="1015663"/>
          </a:xfrm>
          <a:prstGeom prst="rect">
            <a:avLst/>
          </a:prstGeom>
        </p:spPr>
        <p:txBody>
          <a:bodyPr wrap="square">
            <a:spAutoFit/>
          </a:bodyPr>
          <a:lstStyle/>
          <a:p>
            <a:r>
              <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rPr>
              <a:t>I introduced myself to my teammate.</a:t>
            </a:r>
            <a:endParaRPr lang="zh-CN" altLang="en-US" sz="2000" b="1" dirty="0"/>
          </a:p>
        </p:txBody>
      </p:sp>
      <p:sp>
        <p:nvSpPr>
          <p:cNvPr id="4" name="TextBox 3"/>
          <p:cNvSpPr txBox="1"/>
          <p:nvPr/>
        </p:nvSpPr>
        <p:spPr>
          <a:xfrm>
            <a:off x="4914899" y="1118"/>
            <a:ext cx="3857625" cy="584775"/>
          </a:xfrm>
          <a:prstGeom prst="rect">
            <a:avLst/>
          </a:prstGeom>
          <a:noFill/>
        </p:spPr>
        <p:txBody>
          <a:bodyPr wrap="square" rtlCol="0">
            <a:spAutoFit/>
          </a:bodyPr>
          <a:lstStyle/>
          <a:p>
            <a:r>
              <a:rPr lang="en-US" altLang="zh-CN" sz="3200" b="1" dirty="0">
                <a:solidFill>
                  <a:schemeClr val="accent1"/>
                </a:solidFill>
                <a:latin typeface="Times New Roman" panose="02020603050405020304" pitchFamily="18" charset="0"/>
                <a:cs typeface="Times New Roman" panose="02020603050405020304" pitchFamily="18" charset="0"/>
              </a:rPr>
              <a:t>How did I feel?</a:t>
            </a:r>
            <a:endParaRPr lang="zh-CN" altLang="en-US" sz="3200" b="1" dirty="0">
              <a:solidFill>
                <a:schemeClr val="accent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14313" y="5398534"/>
            <a:ext cx="1889124" cy="1200329"/>
          </a:xfrm>
          <a:prstGeom prst="rect">
            <a:avLst/>
          </a:prstGeom>
          <a:noFill/>
        </p:spPr>
        <p:txBody>
          <a:bodyPr wrap="square" rtlCol="0">
            <a:spAutoFit/>
          </a:bodyPr>
          <a:lstStyle/>
          <a:p>
            <a:r>
              <a:rPr lang="en-US" altLang="zh-CN" sz="2400" b="1" dirty="0">
                <a:solidFill>
                  <a:schemeClr val="accent2"/>
                </a:solidFill>
                <a:latin typeface="Times New Roman" panose="02020603050405020304" pitchFamily="18" charset="0"/>
                <a:cs typeface="Times New Roman" panose="02020603050405020304" pitchFamily="18" charset="0"/>
              </a:rPr>
              <a:t>I: </a:t>
            </a:r>
            <a:r>
              <a:rPr lang="en-US" altLang="zh-CN" sz="2400" b="1" dirty="0">
                <a:solidFill>
                  <a:schemeClr val="accent1"/>
                </a:solidFill>
                <a:latin typeface="Times New Roman" panose="02020603050405020304" pitchFamily="18" charset="0"/>
                <a:cs typeface="Times New Roman" panose="02020603050405020304" pitchFamily="18" charset="0"/>
              </a:rPr>
              <a:t>unwilling to be paired with him</a:t>
            </a:r>
            <a:endParaRPr lang="zh-CN" altLang="en-US" sz="2400" b="1" dirty="0">
              <a:solidFill>
                <a:schemeClr val="accent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942975" y="3293518"/>
            <a:ext cx="2239890" cy="1569660"/>
          </a:xfrm>
          <a:prstGeom prst="rect">
            <a:avLst/>
          </a:prstGeom>
          <a:noFill/>
        </p:spPr>
        <p:txBody>
          <a:bodyPr wrap="square" rtlCol="0">
            <a:spAutoFit/>
          </a:bodyPr>
          <a:lstStyle/>
          <a:p>
            <a:r>
              <a:rPr lang="en-US" altLang="zh-CN" sz="2400" b="1" dirty="0">
                <a:solidFill>
                  <a:schemeClr val="accent2"/>
                </a:solidFill>
                <a:latin typeface="Times New Roman" panose="02020603050405020304" pitchFamily="18" charset="0"/>
                <a:cs typeface="Times New Roman" panose="02020603050405020304" pitchFamily="18" charset="0"/>
              </a:rPr>
              <a:t>I: </a:t>
            </a:r>
            <a:r>
              <a:rPr lang="en-US" altLang="zh-CN" sz="2400" b="1" dirty="0">
                <a:solidFill>
                  <a:schemeClr val="accent1"/>
                </a:solidFill>
                <a:latin typeface="Times New Roman" panose="02020603050405020304" pitchFamily="18" charset="0"/>
                <a:cs typeface="Times New Roman" panose="02020603050405020304" pitchFamily="18" charset="0"/>
              </a:rPr>
              <a:t>felt slighted</a:t>
            </a:r>
            <a:endParaRPr lang="en-US" altLang="zh-CN" sz="2400" b="1" dirty="0">
              <a:solidFill>
                <a:schemeClr val="accent1"/>
              </a:solidFill>
              <a:latin typeface="Times New Roman" panose="02020603050405020304" pitchFamily="18" charset="0"/>
              <a:cs typeface="Times New Roman" panose="02020603050405020304" pitchFamily="18" charset="0"/>
            </a:endParaRPr>
          </a:p>
          <a:p>
            <a:r>
              <a:rPr lang="en-US" altLang="zh-CN" sz="2400" b="1" dirty="0">
                <a:solidFill>
                  <a:schemeClr val="accent2"/>
                </a:solidFill>
                <a:latin typeface="Times New Roman" panose="02020603050405020304" pitchFamily="18" charset="0"/>
                <a:cs typeface="Times New Roman" panose="02020603050405020304" pitchFamily="18" charset="0"/>
              </a:rPr>
              <a:t>My teammate: </a:t>
            </a:r>
            <a:r>
              <a:rPr lang="en-US" altLang="zh-CN" sz="2400" b="1" dirty="0">
                <a:solidFill>
                  <a:schemeClr val="accent1"/>
                </a:solidFill>
                <a:latin typeface="Times New Roman" panose="02020603050405020304" pitchFamily="18" charset="0"/>
                <a:cs typeface="Times New Roman" panose="02020603050405020304" pitchFamily="18" charset="0"/>
              </a:rPr>
              <a:t>unwilling to cooperate</a:t>
            </a:r>
            <a:endParaRPr lang="zh-CN" altLang="en-US" sz="2400" b="1" dirty="0">
              <a:solidFill>
                <a:schemeClr val="accent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526785" y="950525"/>
            <a:ext cx="1701654" cy="830997"/>
          </a:xfrm>
          <a:prstGeom prst="rect">
            <a:avLst/>
          </a:prstGeom>
          <a:noFill/>
        </p:spPr>
        <p:txBody>
          <a:bodyPr wrap="square" rtlCol="0">
            <a:spAutoFit/>
          </a:bodyPr>
          <a:lstStyle/>
          <a:p>
            <a:r>
              <a:rPr lang="en-US" altLang="zh-CN" sz="2400" b="1" dirty="0">
                <a:solidFill>
                  <a:schemeClr val="accent2"/>
                </a:solidFill>
                <a:latin typeface="Times New Roman" panose="02020603050405020304" pitchFamily="18" charset="0"/>
                <a:cs typeface="Times New Roman" panose="02020603050405020304" pitchFamily="18" charset="0"/>
              </a:rPr>
              <a:t>I: </a:t>
            </a:r>
            <a:r>
              <a:rPr lang="en-US" altLang="zh-CN" sz="2400" b="1" dirty="0" smtClean="0">
                <a:solidFill>
                  <a:schemeClr val="accent1"/>
                </a:solidFill>
                <a:latin typeface="Times New Roman" panose="02020603050405020304" pitchFamily="18" charset="0"/>
                <a:cs typeface="Times New Roman" panose="02020603050405020304" pitchFamily="18" charset="0"/>
              </a:rPr>
              <a:t>uneasy;</a:t>
            </a:r>
            <a:endParaRPr lang="en-US" altLang="zh-CN" sz="2400" b="1" dirty="0" smtClean="0">
              <a:solidFill>
                <a:schemeClr val="accent1"/>
              </a:solidFill>
              <a:latin typeface="Times New Roman" panose="02020603050405020304" pitchFamily="18" charset="0"/>
              <a:cs typeface="Times New Roman" panose="02020603050405020304" pitchFamily="18" charset="0"/>
            </a:endParaRPr>
          </a:p>
          <a:p>
            <a:r>
              <a:rPr lang="en-US" altLang="zh-CN" sz="2400" b="1" dirty="0" smtClean="0">
                <a:solidFill>
                  <a:schemeClr val="accent1"/>
                </a:solidFill>
                <a:latin typeface="Times New Roman" panose="02020603050405020304" pitchFamily="18" charset="0"/>
                <a:cs typeface="Times New Roman" panose="02020603050405020304" pitchFamily="18" charset="0"/>
              </a:rPr>
              <a:t>determined</a:t>
            </a:r>
            <a:endParaRPr lang="en-US" altLang="zh-CN" sz="2400" b="1" dirty="0">
              <a:solidFill>
                <a:schemeClr val="accent1"/>
              </a:solidFill>
              <a:latin typeface="Times New Roman" panose="02020603050405020304" pitchFamily="18" charset="0"/>
              <a:cs typeface="Times New Roman" panose="02020603050405020304" pitchFamily="18" charset="0"/>
            </a:endParaRPr>
          </a:p>
        </p:txBody>
      </p:sp>
      <p:sp>
        <p:nvSpPr>
          <p:cNvPr id="9" name="圆角矩形 8"/>
          <p:cNvSpPr/>
          <p:nvPr/>
        </p:nvSpPr>
        <p:spPr>
          <a:xfrm>
            <a:off x="5043486" y="952464"/>
            <a:ext cx="2243137" cy="147578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060340" y="1028635"/>
            <a:ext cx="2466445" cy="1631216"/>
          </a:xfrm>
          <a:prstGeom prst="rect">
            <a:avLst/>
          </a:prstGeom>
        </p:spPr>
        <p:txBody>
          <a:bodyPr wrap="square">
            <a:spAutoFit/>
          </a:bodyPr>
          <a:lstStyle/>
          <a:p>
            <a:r>
              <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rPr>
              <a:t>Although outmatched,</a:t>
            </a:r>
            <a:endPar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rPr>
              <a:t>I still decided to stick to the project.</a:t>
            </a:r>
            <a:endParaRPr lang="zh-CN" altLang="en-US" sz="2000" b="1" dirty="0"/>
          </a:p>
          <a:p>
            <a:endParaRPr lang="zh-CN" altLang="en-US" sz="2000" b="1" dirty="0"/>
          </a:p>
        </p:txBody>
      </p:sp>
      <p:sp>
        <p:nvSpPr>
          <p:cNvPr id="16" name="TextBox 15"/>
          <p:cNvSpPr txBox="1"/>
          <p:nvPr/>
        </p:nvSpPr>
        <p:spPr>
          <a:xfrm>
            <a:off x="10298082" y="5030279"/>
            <a:ext cx="2239890" cy="1569660"/>
          </a:xfrm>
          <a:prstGeom prst="rect">
            <a:avLst/>
          </a:prstGeom>
          <a:noFill/>
        </p:spPr>
        <p:txBody>
          <a:bodyPr wrap="square" rtlCol="0">
            <a:spAutoFit/>
          </a:bodyPr>
          <a:lstStyle/>
          <a:p>
            <a:r>
              <a:rPr lang="en-US" altLang="zh-CN" sz="2400" b="1" dirty="0">
                <a:solidFill>
                  <a:schemeClr val="accent2"/>
                </a:solidFill>
                <a:latin typeface="Times New Roman" panose="02020603050405020304" pitchFamily="18" charset="0"/>
                <a:cs typeface="Times New Roman" panose="02020603050405020304" pitchFamily="18" charset="0"/>
              </a:rPr>
              <a:t>I: </a:t>
            </a:r>
            <a:r>
              <a:rPr lang="en-US" altLang="zh-CN" sz="2400" b="1" dirty="0">
                <a:solidFill>
                  <a:schemeClr val="accent1"/>
                </a:solidFill>
                <a:latin typeface="Times New Roman" panose="02020603050405020304" pitchFamily="18" charset="0"/>
                <a:cs typeface="Times New Roman" panose="02020603050405020304" pitchFamily="18" charset="0"/>
              </a:rPr>
              <a:t>happy; satisfied</a:t>
            </a:r>
            <a:endParaRPr lang="en-US" altLang="zh-CN" sz="2400" b="1" dirty="0">
              <a:solidFill>
                <a:schemeClr val="accent1"/>
              </a:solidFill>
              <a:latin typeface="Times New Roman" panose="02020603050405020304" pitchFamily="18" charset="0"/>
              <a:cs typeface="Times New Roman" panose="02020603050405020304" pitchFamily="18" charset="0"/>
            </a:endParaRPr>
          </a:p>
          <a:p>
            <a:r>
              <a:rPr lang="en-US" altLang="zh-CN" sz="2400" b="1" dirty="0">
                <a:solidFill>
                  <a:schemeClr val="accent2"/>
                </a:solidFill>
                <a:latin typeface="Times New Roman" panose="02020603050405020304" pitchFamily="18" charset="0"/>
                <a:cs typeface="Times New Roman" panose="02020603050405020304" pitchFamily="18" charset="0"/>
              </a:rPr>
              <a:t>My teammate:</a:t>
            </a:r>
            <a:endParaRPr lang="en-US" altLang="zh-CN" sz="2400" b="1" dirty="0">
              <a:solidFill>
                <a:schemeClr val="accent2"/>
              </a:solidFill>
              <a:latin typeface="Times New Roman" panose="02020603050405020304" pitchFamily="18" charset="0"/>
              <a:cs typeface="Times New Roman" panose="02020603050405020304" pitchFamily="18" charset="0"/>
            </a:endParaRPr>
          </a:p>
          <a:p>
            <a:r>
              <a:rPr lang="en-US" altLang="zh-CN" sz="2400" b="1" dirty="0">
                <a:solidFill>
                  <a:schemeClr val="accent1"/>
                </a:solidFill>
                <a:latin typeface="Times New Roman" panose="02020603050405020304" pitchFamily="18" charset="0"/>
                <a:cs typeface="Times New Roman" panose="02020603050405020304" pitchFamily="18" charset="0"/>
              </a:rPr>
              <a:t>grateful</a:t>
            </a:r>
            <a:endParaRPr lang="zh-CN" altLang="en-US" sz="2400" b="1" dirty="0">
              <a:solidFill>
                <a:schemeClr val="accent1"/>
              </a:solidFill>
              <a:latin typeface="Times New Roman" panose="02020603050405020304" pitchFamily="18" charset="0"/>
              <a:cs typeface="Times New Roman" panose="02020603050405020304" pitchFamily="18" charset="0"/>
            </a:endParaRPr>
          </a:p>
        </p:txBody>
      </p:sp>
      <p:sp>
        <p:nvSpPr>
          <p:cNvPr id="18" name="圆角矩形 17"/>
          <p:cNvSpPr/>
          <p:nvPr/>
        </p:nvSpPr>
        <p:spPr>
          <a:xfrm>
            <a:off x="7197172" y="2950630"/>
            <a:ext cx="4650891" cy="147578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7286623" y="2950630"/>
            <a:ext cx="4471990" cy="1323439"/>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(Para.1)We didn’t work well with each other at the beginning, but learned to cooperate later.</a:t>
            </a:r>
            <a:endParaRPr lang="en-US" altLang="zh-CN" sz="2000" b="1" dirty="0">
              <a:latin typeface="Times New Roman" panose="02020603050405020304" pitchFamily="18" charset="0"/>
              <a:cs typeface="Times New Roman" panose="02020603050405020304" pitchFamily="18" charset="0"/>
            </a:endParaRPr>
          </a:p>
          <a:p>
            <a:r>
              <a:rPr lang="en-US" altLang="zh-CN" sz="2000" b="1" dirty="0">
                <a:latin typeface="Times New Roman" panose="02020603050405020304" pitchFamily="18" charset="0"/>
                <a:cs typeface="Times New Roman" panose="02020603050405020304" pitchFamily="18" charset="0"/>
              </a:rPr>
              <a:t>(Para.2) I finished the project alone.</a:t>
            </a:r>
            <a:endParaRPr lang="zh-CN" altLang="en-US" sz="20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8687837" y="1828082"/>
            <a:ext cx="3504163" cy="1200329"/>
          </a:xfrm>
          <a:prstGeom prst="rect">
            <a:avLst/>
          </a:prstGeom>
          <a:noFill/>
        </p:spPr>
        <p:txBody>
          <a:bodyPr wrap="square" rtlCol="0">
            <a:spAutoFit/>
          </a:bodyPr>
          <a:lstStyle/>
          <a:p>
            <a:r>
              <a:rPr lang="en-US" altLang="zh-CN" sz="2400" b="1" dirty="0">
                <a:solidFill>
                  <a:schemeClr val="accent2"/>
                </a:solidFill>
                <a:latin typeface="Times New Roman" panose="02020603050405020304" pitchFamily="18" charset="0"/>
                <a:cs typeface="Times New Roman" panose="02020603050405020304" pitchFamily="18" charset="0"/>
              </a:rPr>
              <a:t>I: </a:t>
            </a:r>
            <a:r>
              <a:rPr lang="en-US" altLang="zh-CN" sz="2400" b="1" dirty="0">
                <a:solidFill>
                  <a:schemeClr val="accent1"/>
                </a:solidFill>
                <a:latin typeface="Times New Roman" panose="02020603050405020304" pitchFamily="18" charset="0"/>
                <a:cs typeface="Times New Roman" panose="02020603050405020304" pitchFamily="18" charset="0"/>
              </a:rPr>
              <a:t>uneasy–determined</a:t>
            </a:r>
            <a:endParaRPr lang="en-US" altLang="zh-CN" sz="2400" b="1" dirty="0">
              <a:solidFill>
                <a:schemeClr val="accent1"/>
              </a:solidFill>
              <a:latin typeface="Times New Roman" panose="02020603050405020304" pitchFamily="18" charset="0"/>
              <a:cs typeface="Times New Roman" panose="02020603050405020304" pitchFamily="18" charset="0"/>
            </a:endParaRPr>
          </a:p>
          <a:p>
            <a:r>
              <a:rPr lang="en-US" altLang="zh-CN" sz="2400" b="1" dirty="0">
                <a:solidFill>
                  <a:schemeClr val="accent2"/>
                </a:solidFill>
                <a:latin typeface="Times New Roman" panose="02020603050405020304" pitchFamily="18" charset="0"/>
                <a:cs typeface="Times New Roman" panose="02020603050405020304" pitchFamily="18" charset="0"/>
              </a:rPr>
              <a:t>My teammate:</a:t>
            </a:r>
            <a:endParaRPr lang="en-US" altLang="zh-CN" sz="2400" b="1" dirty="0">
              <a:solidFill>
                <a:schemeClr val="accent2"/>
              </a:solidFill>
              <a:latin typeface="Times New Roman" panose="02020603050405020304" pitchFamily="18" charset="0"/>
              <a:cs typeface="Times New Roman" panose="02020603050405020304" pitchFamily="18" charset="0"/>
            </a:endParaRPr>
          </a:p>
          <a:p>
            <a:r>
              <a:rPr lang="en-US" altLang="zh-CN" sz="2400" b="1" dirty="0">
                <a:solidFill>
                  <a:schemeClr val="accent1"/>
                </a:solidFill>
                <a:latin typeface="Times New Roman" panose="02020603050405020304" pitchFamily="18" charset="0"/>
                <a:cs typeface="Times New Roman" panose="02020603050405020304" pitchFamily="18" charset="0"/>
              </a:rPr>
              <a:t>arrogant–uneasy</a:t>
            </a:r>
            <a:endParaRPr lang="en-US" altLang="zh-CN" sz="2400" b="1" dirty="0">
              <a:solidFill>
                <a:schemeClr val="accent1"/>
              </a:solidFill>
              <a:latin typeface="Times New Roman" panose="02020603050405020304" pitchFamily="18" charset="0"/>
              <a:cs typeface="Times New Roman" panose="02020603050405020304" pitchFamily="18" charset="0"/>
            </a:endParaRPr>
          </a:p>
        </p:txBody>
      </p:sp>
      <p:sp>
        <p:nvSpPr>
          <p:cNvPr id="21" name="圆角矩形 20"/>
          <p:cNvSpPr/>
          <p:nvPr/>
        </p:nvSpPr>
        <p:spPr>
          <a:xfrm>
            <a:off x="7929564" y="5334955"/>
            <a:ext cx="2429530" cy="147578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7899703" y="5406393"/>
            <a:ext cx="2759188" cy="1200329"/>
          </a:xfrm>
          <a:prstGeom prst="rect">
            <a:avLst/>
          </a:prstGeom>
          <a:noFill/>
        </p:spPr>
        <p:txBody>
          <a:bodyPr wrap="square" rtlCol="0">
            <a:spAutoFit/>
          </a:bodyPr>
          <a:lstStyle/>
          <a:p>
            <a:pPr marL="285750" indent="-285750">
              <a:buFont typeface="Arial" panose="020B0604020202020204" pitchFamily="34" charset="0"/>
              <a:buChar char="•"/>
            </a:pPr>
            <a:r>
              <a:rPr lang="en-US" altLang="zh-CN" b="1" dirty="0">
                <a:latin typeface="Times New Roman" panose="02020603050405020304" pitchFamily="18" charset="0"/>
                <a:cs typeface="Times New Roman" panose="02020603050405020304" pitchFamily="18" charset="0"/>
              </a:rPr>
              <a:t>We succeeded in finishing the </a:t>
            </a:r>
            <a:r>
              <a:rPr lang="en-US" altLang="zh-CN" b="1" dirty="0" smtClean="0">
                <a:latin typeface="Times New Roman" panose="02020603050405020304" pitchFamily="18" charset="0"/>
                <a:cs typeface="Times New Roman" panose="02020603050405020304" pitchFamily="18" charset="0"/>
              </a:rPr>
              <a:t>project.</a:t>
            </a:r>
            <a:endParaRPr lang="en-US" altLang="zh-CN"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b="1" dirty="0" smtClean="0">
                <a:latin typeface="Times New Roman" panose="02020603050405020304" pitchFamily="18" charset="0"/>
                <a:cs typeface="Times New Roman" panose="02020603050405020304" pitchFamily="18" charset="0"/>
              </a:rPr>
              <a:t>I won his respect &amp; </a:t>
            </a:r>
            <a:endParaRPr lang="en-US" altLang="zh-CN" b="1" dirty="0" smtClean="0">
              <a:latin typeface="Times New Roman" panose="02020603050405020304" pitchFamily="18" charset="0"/>
              <a:cs typeface="Times New Roman" panose="02020603050405020304" pitchFamily="18" charset="0"/>
            </a:endParaRPr>
          </a:p>
          <a:p>
            <a:r>
              <a:rPr lang="en-US" altLang="zh-CN" b="1" dirty="0" smtClean="0">
                <a:latin typeface="Times New Roman" panose="02020603050405020304" pitchFamily="18" charset="0"/>
                <a:cs typeface="Times New Roman" panose="02020603050405020304" pitchFamily="18" charset="0"/>
              </a:rPr>
              <a:t>we developed </a:t>
            </a:r>
            <a:r>
              <a:rPr lang="en-US" altLang="zh-CN" b="1" dirty="0">
                <a:latin typeface="Times New Roman" panose="02020603050405020304" pitchFamily="18" charset="0"/>
                <a:cs typeface="Times New Roman" panose="02020603050405020304" pitchFamily="18" charset="0"/>
              </a:rPr>
              <a:t>friendship.</a:t>
            </a:r>
            <a:endParaRPr lang="zh-CN" altLang="en-US" b="1" dirty="0"/>
          </a:p>
        </p:txBody>
      </p:sp>
      <p:sp>
        <p:nvSpPr>
          <p:cNvPr id="23" name="TextBox 22"/>
          <p:cNvSpPr txBox="1"/>
          <p:nvPr/>
        </p:nvSpPr>
        <p:spPr>
          <a:xfrm>
            <a:off x="9895176" y="70080"/>
            <a:ext cx="1985962" cy="523220"/>
          </a:xfrm>
          <a:prstGeom prst="rect">
            <a:avLst/>
          </a:prstGeom>
          <a:noFill/>
        </p:spPr>
        <p:txBody>
          <a:bodyPr wrap="square" rtlCol="0">
            <a:spAutoFit/>
          </a:bodyPr>
          <a:lstStyle/>
          <a:p>
            <a:r>
              <a:rPr lang="zh-CN" altLang="en-US" sz="2800" b="1" dirty="0" smtClean="0">
                <a:solidFill>
                  <a:schemeClr val="accent6">
                    <a:lumMod val="50000"/>
                  </a:schemeClr>
                </a:solidFill>
                <a:latin typeface="楷体" panose="02010609060101010101" pitchFamily="49" charset="-122"/>
                <a:ea typeface="楷体" panose="02010609060101010101" pitchFamily="49" charset="-122"/>
              </a:rPr>
              <a:t>情节协同</a:t>
            </a:r>
            <a:endParaRPr lang="zh-CN" altLang="en-US" sz="2800" b="1" dirty="0">
              <a:solidFill>
                <a:schemeClr val="accent6">
                  <a:lumMod val="50000"/>
                </a:schemeClr>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a:xfrm>
            <a:off x="1073148" y="0"/>
            <a:ext cx="6435012" cy="652367"/>
          </a:xfrm>
        </p:spPr>
        <p:txBody>
          <a:bodyPr>
            <a:normAutofit lnSpcReduction="10000"/>
          </a:bodyPr>
          <a:lstStyle/>
          <a:p>
            <a:r>
              <a:rPr lang="en-US" altLang="zh-CN" dirty="0">
                <a:solidFill>
                  <a:schemeClr val="accent2">
                    <a:lumMod val="60000"/>
                    <a:lumOff val="40000"/>
                  </a:schemeClr>
                </a:solidFill>
              </a:rPr>
              <a:t>Possible version</a:t>
            </a:r>
            <a:endParaRPr lang="zh-CN" altLang="en-US" dirty="0">
              <a:solidFill>
                <a:schemeClr val="accent2">
                  <a:lumMod val="60000"/>
                  <a:lumOff val="40000"/>
                </a:schemeClr>
              </a:solidFill>
            </a:endParaRPr>
          </a:p>
        </p:txBody>
      </p:sp>
      <p:sp>
        <p:nvSpPr>
          <p:cNvPr id="5" name="文本框 4"/>
          <p:cNvSpPr txBox="1"/>
          <p:nvPr/>
        </p:nvSpPr>
        <p:spPr>
          <a:xfrm>
            <a:off x="1" y="0"/>
            <a:ext cx="803564" cy="652367"/>
          </a:xfrm>
          <a:prstGeom prst="rect">
            <a:avLst/>
          </a:prstGeom>
          <a:solidFill>
            <a:schemeClr val="accent2">
              <a:lumMod val="60000"/>
              <a:lumOff val="40000"/>
            </a:schemeClr>
          </a:solidFill>
        </p:spPr>
        <p:txBody>
          <a:bodyPr wrap="square" rtlCol="0">
            <a:spAutoFit/>
          </a:bodyPr>
          <a:lstStyle/>
          <a:p>
            <a:endParaRPr lang="zh-CN" altLang="en-US" dirty="0"/>
          </a:p>
        </p:txBody>
      </p:sp>
      <p:sp>
        <p:nvSpPr>
          <p:cNvPr id="2" name="矩形 1"/>
          <p:cNvSpPr/>
          <p:nvPr/>
        </p:nvSpPr>
        <p:spPr>
          <a:xfrm>
            <a:off x="301768" y="876502"/>
            <a:ext cx="11890231" cy="5201424"/>
          </a:xfrm>
          <a:prstGeom prst="rect">
            <a:avLst/>
          </a:prstGeom>
        </p:spPr>
        <p:txBody>
          <a:bodyPr wrap="square">
            <a:spAutoFit/>
          </a:bodyPr>
          <a:lstStyle/>
          <a:p>
            <a:pPr indent="266700" algn="just"/>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Para.1    </a:t>
            </a:r>
            <a:endPar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a:p>
            <a:pPr indent="266700" algn="just"/>
            <a:r>
              <a:rPr lang="en-US" altLang="zh-CN" sz="2800" i="1" kern="100" dirty="0">
                <a:latin typeface="Times New Roman" panose="02020603050405020304" pitchFamily="18" charset="0"/>
                <a:ea typeface="宋体" panose="02010600030101010101" pitchFamily="2" charset="-122"/>
                <a:cs typeface="Times New Roman" panose="02020603050405020304" pitchFamily="18" charset="0"/>
              </a:rPr>
              <a:t>We started to meet regularly to draw up our plans.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As expected, my </a:t>
            </a: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ideas </a:t>
            </a:r>
            <a:r>
              <a:rPr lang="en-US" altLang="zh-CN" sz="2800" kern="100" dirty="0" smtClean="0">
                <a:solidFill>
                  <a:schemeClr val="accent2">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rPr>
              <a:t>were </a:t>
            </a:r>
            <a:r>
              <a:rPr lang="en-US" altLang="zh-CN" sz="2800" kern="100" dirty="0">
                <a:solidFill>
                  <a:schemeClr val="accent2">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rPr>
              <a:t>completely eclipsed by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his intelligence during our first few meetings and it seemed that </a:t>
            </a:r>
            <a:r>
              <a:rPr lang="en-US" altLang="zh-CN" sz="2800" kern="100" dirty="0">
                <a:highlight>
                  <a:srgbClr val="F1DBCC"/>
                </a:highlight>
                <a:latin typeface="Times New Roman" panose="02020603050405020304" pitchFamily="18" charset="0"/>
                <a:ea typeface="宋体" panose="02010600030101010101" pitchFamily="2" charset="-122"/>
                <a:cs typeface="Times New Roman" panose="02020603050405020304" pitchFamily="18" charset="0"/>
              </a:rPr>
              <a:t>there was no way that I could make a contribution to the </a:t>
            </a:r>
            <a:r>
              <a:rPr lang="en-US" altLang="zh-CN" sz="2800" u="sng" kern="100" dirty="0">
                <a:highlight>
                  <a:srgbClr val="F1DBCC"/>
                </a:highlight>
                <a:latin typeface="Times New Roman" panose="02020603050405020304" pitchFamily="18" charset="0"/>
                <a:ea typeface="宋体" panose="02010600030101010101" pitchFamily="2" charset="-122"/>
                <a:cs typeface="Times New Roman" panose="02020603050405020304" pitchFamily="18" charset="0"/>
              </a:rPr>
              <a:t>project</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However, my self-esteem wouldn’t allow me to </a:t>
            </a:r>
            <a:r>
              <a:rPr lang="en-US" altLang="zh-CN" sz="2800" kern="100" dirty="0">
                <a:solidFill>
                  <a:schemeClr val="accent2">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rPr>
              <a:t>yield to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the challenge and I took a more active part in the test of the hypothesis.  </a:t>
            </a:r>
            <a:r>
              <a:rPr lang="en-US" altLang="zh-CN" sz="2800" kern="100" dirty="0">
                <a:highlight>
                  <a:srgbClr val="F1DBCC"/>
                </a:highlight>
                <a:latin typeface="Times New Roman" panose="02020603050405020304" pitchFamily="18" charset="0"/>
                <a:ea typeface="宋体" panose="02010600030101010101" pitchFamily="2" charset="-122"/>
                <a:cs typeface="Times New Roman" panose="02020603050405020304" pitchFamily="18" charset="0"/>
              </a:rPr>
              <a:t>Days and nights witnessed my devotion</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to observing teenagers around us and interviewing them patiently and logically. My dedication gradually </a:t>
            </a:r>
            <a:r>
              <a:rPr lang="en-US" altLang="zh-CN" sz="2800" kern="100" dirty="0">
                <a:solidFill>
                  <a:schemeClr val="accent2">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rPr>
              <a:t>melted</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my </a:t>
            </a:r>
            <a:r>
              <a:rPr lang="en-US" altLang="zh-CN" sz="2800" u="sng" kern="100" dirty="0">
                <a:latin typeface="Times New Roman" panose="02020603050405020304" pitchFamily="18" charset="0"/>
                <a:ea typeface="宋体" panose="02010600030101010101" pitchFamily="2" charset="-122"/>
                <a:cs typeface="Times New Roman" panose="02020603050405020304" pitchFamily="18" charset="0"/>
              </a:rPr>
              <a:t>teammate</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’s</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heart and his attitudes towards me began to change. </a:t>
            </a:r>
            <a:r>
              <a:rPr lang="en-US" altLang="zh-CN" sz="2800" kern="100" dirty="0">
                <a:highlight>
                  <a:srgbClr val="F1DBCC"/>
                </a:highlight>
                <a:latin typeface="Times New Roman" panose="02020603050405020304" pitchFamily="18" charset="0"/>
                <a:ea typeface="宋体" panose="02010600030101010101" pitchFamily="2" charset="-122"/>
                <a:cs typeface="Times New Roman" panose="02020603050405020304" pitchFamily="18" charset="0"/>
              </a:rPr>
              <a:t>He was no more an ice cube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unwilling to </a:t>
            </a:r>
            <a:r>
              <a:rPr lang="en-US" altLang="zh-CN" sz="2800" u="sng" kern="100" dirty="0">
                <a:latin typeface="Times New Roman" panose="02020603050405020304" pitchFamily="18" charset="0"/>
                <a:ea typeface="宋体" panose="02010600030101010101" pitchFamily="2" charset="-122"/>
                <a:cs typeface="Times New Roman" panose="02020603050405020304" pitchFamily="18" charset="0"/>
              </a:rPr>
              <a:t>discuss</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and instead he </a:t>
            </a:r>
            <a:r>
              <a:rPr lang="en-US" altLang="zh-CN" sz="2800" kern="100" dirty="0">
                <a:solidFill>
                  <a:schemeClr val="accent2">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rPr>
              <a:t>listened attentively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to my ideas and adopted some from time to time. It was the first time that I had perceived that we could be called a team. Everything seemed to go on so smoothly.                                            </a:t>
            </a:r>
            <a:endParaRPr lang="zh-CN" altLang="zh-CN" sz="28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4" name="文本框 3"/>
          <p:cNvSpPr txBox="1"/>
          <p:nvPr/>
        </p:nvSpPr>
        <p:spPr>
          <a:xfrm>
            <a:off x="8992002" y="3004710"/>
            <a:ext cx="738835" cy="369332"/>
          </a:xfrm>
          <a:prstGeom prst="rect">
            <a:avLst/>
          </a:prstGeom>
          <a:solidFill>
            <a:schemeClr val="bg1"/>
          </a:solidFill>
        </p:spPr>
        <p:txBody>
          <a:bodyPr wrap="square" rtlCol="0">
            <a:spAutoFit/>
          </a:bodyPr>
          <a:lstStyle/>
          <a:p>
            <a:r>
              <a:rPr lang="zh-CN" altLang="en-US" b="1" dirty="0">
                <a:solidFill>
                  <a:schemeClr val="accent6">
                    <a:lumMod val="50000"/>
                  </a:schemeClr>
                </a:solidFill>
              </a:rPr>
              <a:t>拟人</a:t>
            </a:r>
            <a:endParaRPr lang="zh-CN" altLang="en-US" b="1" dirty="0">
              <a:solidFill>
                <a:schemeClr val="accent6">
                  <a:lumMod val="50000"/>
                </a:schemeClr>
              </a:solidFill>
            </a:endParaRPr>
          </a:p>
        </p:txBody>
      </p:sp>
      <p:sp>
        <p:nvSpPr>
          <p:cNvPr id="6" name="文本框 5"/>
          <p:cNvSpPr txBox="1"/>
          <p:nvPr/>
        </p:nvSpPr>
        <p:spPr>
          <a:xfrm>
            <a:off x="4791457" y="4315968"/>
            <a:ext cx="796908" cy="369332"/>
          </a:xfrm>
          <a:prstGeom prst="rect">
            <a:avLst/>
          </a:prstGeom>
          <a:solidFill>
            <a:schemeClr val="bg1"/>
          </a:solidFill>
        </p:spPr>
        <p:txBody>
          <a:bodyPr wrap="square" rtlCol="0">
            <a:spAutoFit/>
          </a:bodyPr>
          <a:lstStyle/>
          <a:p>
            <a:r>
              <a:rPr lang="zh-CN" altLang="en-US" b="1" dirty="0" smtClean="0">
                <a:solidFill>
                  <a:schemeClr val="accent6">
                    <a:lumMod val="50000"/>
                  </a:schemeClr>
                </a:solidFill>
              </a:rPr>
              <a:t>比喻</a:t>
            </a:r>
            <a:endParaRPr lang="zh-CN" altLang="en-US" b="1" dirty="0">
              <a:solidFill>
                <a:schemeClr val="accent6">
                  <a:lumMod val="50000"/>
                </a:schemeClr>
              </a:solidFill>
            </a:endParaRPr>
          </a:p>
        </p:txBody>
      </p:sp>
      <p:sp>
        <p:nvSpPr>
          <p:cNvPr id="8" name="文本框 7"/>
          <p:cNvSpPr txBox="1"/>
          <p:nvPr/>
        </p:nvSpPr>
        <p:spPr>
          <a:xfrm>
            <a:off x="2260398" y="2179041"/>
            <a:ext cx="1236268" cy="369332"/>
          </a:xfrm>
          <a:prstGeom prst="rect">
            <a:avLst/>
          </a:prstGeom>
          <a:solidFill>
            <a:schemeClr val="bg1"/>
          </a:solidFill>
        </p:spPr>
        <p:txBody>
          <a:bodyPr wrap="square" rtlCol="0">
            <a:spAutoFit/>
          </a:bodyPr>
          <a:lstStyle/>
          <a:p>
            <a:r>
              <a:rPr lang="zh-CN" altLang="en-US" b="1" dirty="0">
                <a:solidFill>
                  <a:srgbClr val="C00000"/>
                </a:solidFill>
              </a:rPr>
              <a:t>定语从句</a:t>
            </a:r>
            <a:endParaRPr lang="zh-CN" altLang="en-US" b="1" dirty="0">
              <a:solidFill>
                <a:srgbClr val="C00000"/>
              </a:solidFill>
            </a:endParaRPr>
          </a:p>
        </p:txBody>
      </p:sp>
      <p:sp>
        <p:nvSpPr>
          <p:cNvPr id="9" name="文本框 7"/>
          <p:cNvSpPr txBox="1"/>
          <p:nvPr/>
        </p:nvSpPr>
        <p:spPr>
          <a:xfrm>
            <a:off x="7627146" y="3030395"/>
            <a:ext cx="1236268" cy="369332"/>
          </a:xfrm>
          <a:prstGeom prst="rect">
            <a:avLst/>
          </a:prstGeom>
          <a:solidFill>
            <a:schemeClr val="bg1"/>
          </a:solidFill>
        </p:spPr>
        <p:txBody>
          <a:bodyPr wrap="square" rtlCol="0">
            <a:spAutoFit/>
          </a:bodyPr>
          <a:lstStyle/>
          <a:p>
            <a:r>
              <a:rPr lang="zh-CN" altLang="en-US" b="1" dirty="0">
                <a:solidFill>
                  <a:srgbClr val="C00000"/>
                </a:solidFill>
              </a:rPr>
              <a:t>无灵主语</a:t>
            </a:r>
            <a:endParaRPr lang="zh-CN" altLang="en-US" b="1" dirty="0">
              <a:solidFill>
                <a:srgbClr val="C00000"/>
              </a:solidFill>
            </a:endParaRPr>
          </a:p>
        </p:txBody>
      </p:sp>
      <p:sp>
        <p:nvSpPr>
          <p:cNvPr id="10" name="文本框 11"/>
          <p:cNvSpPr txBox="1"/>
          <p:nvPr/>
        </p:nvSpPr>
        <p:spPr>
          <a:xfrm>
            <a:off x="4965963" y="2661063"/>
            <a:ext cx="1244802" cy="369332"/>
          </a:xfrm>
          <a:prstGeom prst="rect">
            <a:avLst/>
          </a:prstGeom>
          <a:solidFill>
            <a:schemeClr val="bg1"/>
          </a:solidFill>
        </p:spPr>
        <p:txBody>
          <a:bodyPr wrap="square" rtlCol="0">
            <a:spAutoFit/>
          </a:bodyPr>
          <a:lstStyle/>
          <a:p>
            <a:r>
              <a:rPr lang="zh-CN" altLang="en-US" b="1" dirty="0" smtClean="0">
                <a:solidFill>
                  <a:schemeClr val="accent5">
                    <a:lumMod val="50000"/>
                  </a:schemeClr>
                </a:solidFill>
              </a:rPr>
              <a:t>情感协同</a:t>
            </a:r>
            <a:endParaRPr lang="zh-CN" altLang="en-US" b="1" dirty="0">
              <a:solidFill>
                <a:schemeClr val="accent5">
                  <a:lumMod val="50000"/>
                </a:schemeClr>
              </a:solidFill>
            </a:endParaRPr>
          </a:p>
        </p:txBody>
      </p:sp>
      <p:sp>
        <p:nvSpPr>
          <p:cNvPr id="11" name="文本框 11"/>
          <p:cNvSpPr txBox="1"/>
          <p:nvPr/>
        </p:nvSpPr>
        <p:spPr>
          <a:xfrm>
            <a:off x="5655504" y="4315968"/>
            <a:ext cx="1244802" cy="369332"/>
          </a:xfrm>
          <a:prstGeom prst="rect">
            <a:avLst/>
          </a:prstGeom>
          <a:solidFill>
            <a:schemeClr val="bg1"/>
          </a:solidFill>
        </p:spPr>
        <p:txBody>
          <a:bodyPr wrap="square" rtlCol="0">
            <a:spAutoFit/>
          </a:bodyPr>
          <a:lstStyle/>
          <a:p>
            <a:r>
              <a:rPr lang="zh-CN" altLang="en-US" b="1" dirty="0" smtClean="0">
                <a:solidFill>
                  <a:schemeClr val="accent5">
                    <a:lumMod val="50000"/>
                  </a:schemeClr>
                </a:solidFill>
              </a:rPr>
              <a:t>语言协同</a:t>
            </a:r>
            <a:endParaRPr lang="zh-CN" altLang="en-US" b="1" dirty="0">
              <a:solidFill>
                <a:schemeClr val="accent5">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a:xfrm>
            <a:off x="1073148" y="0"/>
            <a:ext cx="6435012" cy="652367"/>
          </a:xfrm>
        </p:spPr>
        <p:txBody>
          <a:bodyPr>
            <a:normAutofit lnSpcReduction="10000"/>
          </a:bodyPr>
          <a:lstStyle/>
          <a:p>
            <a:r>
              <a:rPr lang="en-US" altLang="zh-CN" dirty="0">
                <a:solidFill>
                  <a:schemeClr val="accent2">
                    <a:lumMod val="60000"/>
                    <a:lumOff val="40000"/>
                  </a:schemeClr>
                </a:solidFill>
              </a:rPr>
              <a:t>Possible version</a:t>
            </a:r>
            <a:endParaRPr lang="zh-CN" altLang="en-US" dirty="0">
              <a:solidFill>
                <a:schemeClr val="accent2">
                  <a:lumMod val="60000"/>
                  <a:lumOff val="40000"/>
                </a:schemeClr>
              </a:solidFill>
            </a:endParaRPr>
          </a:p>
        </p:txBody>
      </p:sp>
      <p:sp>
        <p:nvSpPr>
          <p:cNvPr id="5" name="文本框 4"/>
          <p:cNvSpPr txBox="1"/>
          <p:nvPr/>
        </p:nvSpPr>
        <p:spPr>
          <a:xfrm>
            <a:off x="1" y="0"/>
            <a:ext cx="803564" cy="652367"/>
          </a:xfrm>
          <a:prstGeom prst="rect">
            <a:avLst/>
          </a:prstGeom>
          <a:solidFill>
            <a:schemeClr val="accent2">
              <a:lumMod val="60000"/>
              <a:lumOff val="40000"/>
            </a:schemeClr>
          </a:solidFill>
        </p:spPr>
        <p:txBody>
          <a:bodyPr wrap="square" rtlCol="0">
            <a:spAutoFit/>
          </a:bodyPr>
          <a:lstStyle/>
          <a:p>
            <a:endParaRPr lang="zh-CN" altLang="en-US" dirty="0"/>
          </a:p>
        </p:txBody>
      </p:sp>
      <p:sp>
        <p:nvSpPr>
          <p:cNvPr id="2" name="矩形 1"/>
          <p:cNvSpPr/>
          <p:nvPr/>
        </p:nvSpPr>
        <p:spPr>
          <a:xfrm>
            <a:off x="301767" y="527313"/>
            <a:ext cx="11699731" cy="6124754"/>
          </a:xfrm>
          <a:prstGeom prst="rect">
            <a:avLst/>
          </a:prstGeom>
        </p:spPr>
        <p:txBody>
          <a:bodyPr wrap="square">
            <a:spAutoFit/>
          </a:bodyPr>
          <a:lstStyle/>
          <a:p>
            <a:pPr indent="266700" algn="just"/>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Para.2    </a:t>
            </a:r>
            <a:endPar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a:p>
            <a:pPr indent="266700" algn="just"/>
            <a:r>
              <a:rPr lang="en-US" altLang="zh-CN" sz="2800" i="1" kern="100" dirty="0">
                <a:latin typeface="Times New Roman" panose="02020603050405020304" pitchFamily="18" charset="0"/>
                <a:ea typeface="宋体" panose="02010600030101010101" pitchFamily="2" charset="-122"/>
              </a:rPr>
              <a:t>Then one day I </a:t>
            </a:r>
            <a:r>
              <a:rPr lang="en-US" altLang="zh-CN" sz="2800" i="1" kern="100">
                <a:latin typeface="Times New Roman" panose="02020603050405020304" pitchFamily="18" charset="0"/>
                <a:ea typeface="宋体" panose="02010600030101010101" pitchFamily="2" charset="-122"/>
              </a:rPr>
              <a:t>got </a:t>
            </a:r>
            <a:r>
              <a:rPr lang="en-US" altLang="zh-CN" sz="2800" i="1" kern="100" smtClean="0">
                <a:latin typeface="Times New Roman" panose="02020603050405020304" pitchFamily="18" charset="0"/>
                <a:ea typeface="宋体" panose="02010600030101010101" pitchFamily="2" charset="-122"/>
              </a:rPr>
              <a:t>word </a:t>
            </a:r>
            <a:r>
              <a:rPr lang="en-US" altLang="zh-CN" sz="2800" i="1" kern="100" dirty="0">
                <a:latin typeface="Times New Roman" panose="02020603050405020304" pitchFamily="18" charset="0"/>
                <a:ea typeface="宋体" panose="02010600030101010101" pitchFamily="2" charset="-122"/>
              </a:rPr>
              <a:t>that he was admitted to the hospital for a serious disease. </a:t>
            </a:r>
            <a:r>
              <a:rPr lang="en-US" altLang="zh-CN" sz="2800" kern="100" dirty="0">
                <a:highlight>
                  <a:srgbClr val="F1DBCC"/>
                </a:highlight>
                <a:latin typeface="Times New Roman" panose="02020603050405020304" pitchFamily="18" charset="0"/>
                <a:ea typeface="宋体" panose="02010600030101010101" pitchFamily="2" charset="-122"/>
                <a:cs typeface="Times New Roman" panose="02020603050405020304" pitchFamily="18" charset="0"/>
              </a:rPr>
              <a:t>The moment I arrive at his ward</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his pale face and tired look told everything. What surprised me even more was that he still inquired about the progress of our project and begged me to finish it </a:t>
            </a:r>
            <a:r>
              <a:rPr lang="en-US" altLang="zh-CN" sz="2800" u="sng" kern="100" dirty="0">
                <a:latin typeface="Times New Roman" panose="02020603050405020304" pitchFamily="18" charset="0"/>
                <a:ea typeface="宋体" panose="02010600030101010101" pitchFamily="2" charset="-122"/>
                <a:cs typeface="Times New Roman" panose="02020603050405020304" pitchFamily="18" charset="0"/>
              </a:rPr>
              <a:t>alone</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the sight of </a:t>
            </a:r>
            <a:r>
              <a:rPr lang="en-US" altLang="zh-CN" sz="2800" kern="100" dirty="0">
                <a:solidFill>
                  <a:schemeClr val="accent2">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rPr>
              <a:t>this pitiful boy’s pleading look</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I bet no one would refuse. </a:t>
            </a:r>
            <a:r>
              <a:rPr lang="en-US" altLang="zh-CN" sz="2800" kern="100" dirty="0">
                <a:highlight>
                  <a:srgbClr val="F1DBCC"/>
                </a:highlight>
                <a:latin typeface="Times New Roman" panose="02020603050405020304" pitchFamily="18" charset="0"/>
                <a:ea typeface="宋体" panose="02010600030101010101" pitchFamily="2" charset="-122"/>
                <a:cs typeface="Times New Roman" panose="02020603050405020304" pitchFamily="18" charset="0"/>
              </a:rPr>
              <a:t>It was exactly at that moment that I made up my mind I would spare no effort to achieve a satisfying shared </a:t>
            </a:r>
            <a:r>
              <a:rPr lang="en-US" altLang="zh-CN" sz="2800" u="sng" kern="100" dirty="0">
                <a:highlight>
                  <a:srgbClr val="F1DBCC"/>
                </a:highlight>
                <a:latin typeface="Times New Roman" panose="02020603050405020304" pitchFamily="18" charset="0"/>
                <a:ea typeface="宋体" panose="02010600030101010101" pitchFamily="2" charset="-122"/>
                <a:cs typeface="Times New Roman" panose="02020603050405020304" pitchFamily="18" charset="0"/>
              </a:rPr>
              <a:t>grade</a:t>
            </a:r>
            <a:r>
              <a:rPr lang="en-US" altLang="zh-CN" sz="2800" kern="100" dirty="0">
                <a:highlight>
                  <a:srgbClr val="F1DBCC"/>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In the following days, my teammate’s </a:t>
            </a:r>
            <a:r>
              <a:rPr lang="en-US" altLang="zh-CN" sz="2800" kern="100" dirty="0">
                <a:solidFill>
                  <a:schemeClr val="accent2">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rPr>
              <a:t>single-minded pursuit of academic excellence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supported me in checking the statistics and having a rehearsal for a thousand times. Finally the moment to present our </a:t>
            </a:r>
            <a:r>
              <a:rPr lang="en-US" altLang="zh-CN" sz="2800" u="sng" kern="100" dirty="0">
                <a:latin typeface="Times New Roman" panose="02020603050405020304" pitchFamily="18" charset="0"/>
                <a:ea typeface="宋体" panose="02010600030101010101" pitchFamily="2" charset="-122"/>
                <a:cs typeface="Times New Roman" panose="02020603050405020304" pitchFamily="18" charset="0"/>
              </a:rPr>
              <a:t>findings</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came. From </a:t>
            </a:r>
            <a:r>
              <a:rPr lang="en-US" altLang="zh-CN" sz="2800" u="sng" kern="100" dirty="0">
                <a:latin typeface="Times New Roman" panose="02020603050405020304" pitchFamily="18" charset="0"/>
                <a:ea typeface="宋体" panose="02010600030101010101" pitchFamily="2" charset="-122"/>
                <a:cs typeface="Times New Roman" panose="02020603050405020304" pitchFamily="18" charset="0"/>
              </a:rPr>
              <a:t>Dr. Gullickson’s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expression, I could tell our project was a huge success. </a:t>
            </a:r>
            <a:r>
              <a:rPr lang="en-US" altLang="zh-CN" sz="2800" kern="100" dirty="0">
                <a:highlight>
                  <a:srgbClr val="F1DBCC"/>
                </a:highlight>
                <a:latin typeface="Times New Roman" panose="02020603050405020304" pitchFamily="18" charset="0"/>
                <a:ea typeface="宋体" panose="02010600030101010101" pitchFamily="2" charset="-122"/>
                <a:cs typeface="Times New Roman" panose="02020603050405020304" pitchFamily="18" charset="0"/>
              </a:rPr>
              <a:t>When asked about the secret of our successful project</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highlight>
                  <a:srgbClr val="F1DBCC"/>
                </a:highlight>
                <a:latin typeface="Times New Roman" panose="02020603050405020304" pitchFamily="18" charset="0"/>
                <a:ea typeface="宋体" panose="02010600030101010101" pitchFamily="2" charset="-122"/>
                <a:cs typeface="Times New Roman" panose="02020603050405020304" pitchFamily="18" charset="0"/>
              </a:rPr>
              <a:t>I grinned, exposing a set of amazingly white teeth</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and answered without hesitation,</a:t>
            </a:r>
            <a:r>
              <a:rPr lang="zh-CN" altLang="en-US" sz="28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Cooperation!” I just couldn’t wait to tell my teammate </a:t>
            </a:r>
            <a:r>
              <a:rPr lang="en-US" altLang="zh-CN" sz="2800" kern="100" dirty="0">
                <a:solidFill>
                  <a:schemeClr val="accent2">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rPr>
              <a:t>our shared triumph</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nvSpPr>
        <p:spPr>
          <a:xfrm>
            <a:off x="1697128" y="1374275"/>
            <a:ext cx="3299154" cy="369332"/>
          </a:xfrm>
          <a:prstGeom prst="rect">
            <a:avLst/>
          </a:prstGeom>
          <a:solidFill>
            <a:schemeClr val="bg1"/>
          </a:solidFill>
        </p:spPr>
        <p:txBody>
          <a:bodyPr wrap="square" rtlCol="0">
            <a:spAutoFit/>
          </a:bodyPr>
          <a:lstStyle/>
          <a:p>
            <a:r>
              <a:rPr lang="zh-CN" altLang="en-US" b="1" dirty="0">
                <a:solidFill>
                  <a:srgbClr val="C00000"/>
                </a:solidFill>
              </a:rPr>
              <a:t>名词短语引导时间状语从句</a:t>
            </a:r>
            <a:endParaRPr lang="zh-CN" altLang="en-US" b="1" dirty="0">
              <a:solidFill>
                <a:srgbClr val="C00000"/>
              </a:solidFill>
            </a:endParaRPr>
          </a:p>
        </p:txBody>
      </p:sp>
      <p:sp>
        <p:nvSpPr>
          <p:cNvPr id="7" name="文本框 6"/>
          <p:cNvSpPr txBox="1"/>
          <p:nvPr/>
        </p:nvSpPr>
        <p:spPr>
          <a:xfrm>
            <a:off x="8729013" y="2704428"/>
            <a:ext cx="1004926" cy="369332"/>
          </a:xfrm>
          <a:prstGeom prst="rect">
            <a:avLst/>
          </a:prstGeom>
          <a:solidFill>
            <a:schemeClr val="bg1"/>
          </a:solidFill>
        </p:spPr>
        <p:txBody>
          <a:bodyPr wrap="square" rtlCol="0">
            <a:spAutoFit/>
          </a:bodyPr>
          <a:lstStyle/>
          <a:p>
            <a:r>
              <a:rPr lang="zh-CN" altLang="en-US" b="1" dirty="0">
                <a:solidFill>
                  <a:srgbClr val="C00000"/>
                </a:solidFill>
              </a:rPr>
              <a:t>强调句</a:t>
            </a:r>
            <a:endParaRPr lang="zh-CN" altLang="en-US" b="1" dirty="0">
              <a:solidFill>
                <a:srgbClr val="C00000"/>
              </a:solidFill>
            </a:endParaRPr>
          </a:p>
        </p:txBody>
      </p:sp>
      <p:sp>
        <p:nvSpPr>
          <p:cNvPr id="8" name="文本框 7"/>
          <p:cNvSpPr txBox="1"/>
          <p:nvPr/>
        </p:nvSpPr>
        <p:spPr>
          <a:xfrm>
            <a:off x="401783" y="5239399"/>
            <a:ext cx="1004926" cy="369332"/>
          </a:xfrm>
          <a:prstGeom prst="rect">
            <a:avLst/>
          </a:prstGeom>
          <a:solidFill>
            <a:schemeClr val="bg1"/>
          </a:solidFill>
        </p:spPr>
        <p:txBody>
          <a:bodyPr wrap="square" rtlCol="0">
            <a:spAutoFit/>
          </a:bodyPr>
          <a:lstStyle/>
          <a:p>
            <a:r>
              <a:rPr lang="zh-CN" altLang="en-US" b="1" dirty="0">
                <a:solidFill>
                  <a:srgbClr val="C00000"/>
                </a:solidFill>
              </a:rPr>
              <a:t>省略句</a:t>
            </a:r>
            <a:endParaRPr lang="zh-CN" altLang="en-US" b="1" dirty="0">
              <a:solidFill>
                <a:srgbClr val="C00000"/>
              </a:solidFill>
            </a:endParaRPr>
          </a:p>
        </p:txBody>
      </p:sp>
      <p:sp>
        <p:nvSpPr>
          <p:cNvPr id="9" name="文本框 8"/>
          <p:cNvSpPr txBox="1"/>
          <p:nvPr/>
        </p:nvSpPr>
        <p:spPr>
          <a:xfrm>
            <a:off x="8349688" y="5239399"/>
            <a:ext cx="1935177" cy="369332"/>
          </a:xfrm>
          <a:prstGeom prst="rect">
            <a:avLst/>
          </a:prstGeom>
          <a:solidFill>
            <a:schemeClr val="bg1"/>
          </a:solidFill>
        </p:spPr>
        <p:txBody>
          <a:bodyPr wrap="square" rtlCol="0">
            <a:spAutoFit/>
          </a:bodyPr>
          <a:lstStyle/>
          <a:p>
            <a:r>
              <a:rPr lang="zh-CN" altLang="en-US" b="1" dirty="0">
                <a:solidFill>
                  <a:srgbClr val="C00000"/>
                </a:solidFill>
              </a:rPr>
              <a:t>现在分词作状语</a:t>
            </a:r>
            <a:endParaRPr lang="zh-CN" altLang="en-US" b="1" dirty="0">
              <a:solidFill>
                <a:srgbClr val="C00000"/>
              </a:solidFill>
            </a:endParaRPr>
          </a:p>
        </p:txBody>
      </p:sp>
      <p:sp>
        <p:nvSpPr>
          <p:cNvPr id="11" name="文本框 10"/>
          <p:cNvSpPr txBox="1"/>
          <p:nvPr/>
        </p:nvSpPr>
        <p:spPr>
          <a:xfrm>
            <a:off x="4857294" y="4469587"/>
            <a:ext cx="1543506" cy="369332"/>
          </a:xfrm>
          <a:prstGeom prst="rect">
            <a:avLst/>
          </a:prstGeom>
          <a:solidFill>
            <a:schemeClr val="bg1"/>
          </a:solidFill>
        </p:spPr>
        <p:txBody>
          <a:bodyPr wrap="square" rtlCol="0">
            <a:spAutoFit/>
          </a:bodyPr>
          <a:lstStyle/>
          <a:p>
            <a:r>
              <a:rPr lang="zh-CN" altLang="en-US" b="1" dirty="0">
                <a:solidFill>
                  <a:schemeClr val="accent6">
                    <a:lumMod val="50000"/>
                  </a:schemeClr>
                </a:solidFill>
              </a:rPr>
              <a:t>长短句结合</a:t>
            </a:r>
            <a:endParaRPr lang="zh-CN" altLang="en-US" b="1" dirty="0">
              <a:solidFill>
                <a:schemeClr val="accent6">
                  <a:lumMod val="50000"/>
                </a:schemeClr>
              </a:solidFill>
            </a:endParaRPr>
          </a:p>
        </p:txBody>
      </p:sp>
      <p:sp>
        <p:nvSpPr>
          <p:cNvPr id="12" name="文本框 11"/>
          <p:cNvSpPr txBox="1"/>
          <p:nvPr/>
        </p:nvSpPr>
        <p:spPr>
          <a:xfrm>
            <a:off x="8369196" y="6142330"/>
            <a:ext cx="1244802" cy="369332"/>
          </a:xfrm>
          <a:prstGeom prst="rect">
            <a:avLst/>
          </a:prstGeom>
          <a:solidFill>
            <a:schemeClr val="bg1"/>
          </a:solidFill>
        </p:spPr>
        <p:txBody>
          <a:bodyPr wrap="square" rtlCol="0">
            <a:spAutoFit/>
          </a:bodyPr>
          <a:lstStyle/>
          <a:p>
            <a:r>
              <a:rPr lang="zh-CN" altLang="en-US" b="1" dirty="0" smtClean="0">
                <a:solidFill>
                  <a:schemeClr val="accent5">
                    <a:lumMod val="50000"/>
                  </a:schemeClr>
                </a:solidFill>
              </a:rPr>
              <a:t>主题协同</a:t>
            </a:r>
            <a:endParaRPr lang="zh-CN" altLang="en-US" b="1" dirty="0">
              <a:solidFill>
                <a:schemeClr val="accent5">
                  <a:lumMod val="50000"/>
                </a:schemeClr>
              </a:solidFill>
            </a:endParaRPr>
          </a:p>
        </p:txBody>
      </p:sp>
      <p:sp>
        <p:nvSpPr>
          <p:cNvPr id="13" name="文本框 12"/>
          <p:cNvSpPr txBox="1"/>
          <p:nvPr/>
        </p:nvSpPr>
        <p:spPr>
          <a:xfrm>
            <a:off x="8330180" y="3589690"/>
            <a:ext cx="1283818" cy="369332"/>
          </a:xfrm>
          <a:prstGeom prst="rect">
            <a:avLst/>
          </a:prstGeom>
          <a:solidFill>
            <a:schemeClr val="bg1"/>
          </a:solidFill>
        </p:spPr>
        <p:txBody>
          <a:bodyPr wrap="square">
            <a:spAutoFit/>
          </a:bodyPr>
          <a:lstStyle/>
          <a:p>
            <a:r>
              <a:rPr lang="zh-CN" altLang="en-US" b="1" dirty="0" smtClean="0">
                <a:solidFill>
                  <a:schemeClr val="accent1">
                    <a:lumMod val="50000"/>
                  </a:schemeClr>
                </a:solidFill>
              </a:rPr>
              <a:t>语言协同</a:t>
            </a:r>
            <a:endParaRPr lang="zh-CN" altLang="en-US" dirty="0">
              <a:solidFill>
                <a:schemeClr val="accent1">
                  <a:lumMod val="50000"/>
                </a:schemeClr>
              </a:solidFill>
            </a:endParaRPr>
          </a:p>
        </p:txBody>
      </p:sp>
      <p:sp>
        <p:nvSpPr>
          <p:cNvPr id="14" name="文本框 11"/>
          <p:cNvSpPr txBox="1"/>
          <p:nvPr/>
        </p:nvSpPr>
        <p:spPr>
          <a:xfrm>
            <a:off x="2724304" y="3102336"/>
            <a:ext cx="1244802" cy="369332"/>
          </a:xfrm>
          <a:prstGeom prst="rect">
            <a:avLst/>
          </a:prstGeom>
          <a:solidFill>
            <a:schemeClr val="bg1"/>
          </a:solidFill>
        </p:spPr>
        <p:txBody>
          <a:bodyPr wrap="square" rtlCol="0">
            <a:spAutoFit/>
          </a:bodyPr>
          <a:lstStyle/>
          <a:p>
            <a:r>
              <a:rPr lang="zh-CN" altLang="en-US" b="1" dirty="0" smtClean="0">
                <a:solidFill>
                  <a:schemeClr val="accent5">
                    <a:lumMod val="50000"/>
                  </a:schemeClr>
                </a:solidFill>
              </a:rPr>
              <a:t>情感协同</a:t>
            </a:r>
            <a:endParaRPr lang="zh-CN" altLang="en-US" b="1" dirty="0">
              <a:solidFill>
                <a:schemeClr val="accent5">
                  <a:lumMod val="50000"/>
                </a:schemeClr>
              </a:solidFill>
            </a:endParaRPr>
          </a:p>
        </p:txBody>
      </p:sp>
      <p:sp>
        <p:nvSpPr>
          <p:cNvPr id="15" name="文本框 11"/>
          <p:cNvSpPr txBox="1"/>
          <p:nvPr/>
        </p:nvSpPr>
        <p:spPr>
          <a:xfrm>
            <a:off x="9231476" y="1758771"/>
            <a:ext cx="1244802" cy="369332"/>
          </a:xfrm>
          <a:prstGeom prst="rect">
            <a:avLst/>
          </a:prstGeom>
          <a:solidFill>
            <a:schemeClr val="bg1"/>
          </a:solidFill>
        </p:spPr>
        <p:txBody>
          <a:bodyPr wrap="square" rtlCol="0">
            <a:spAutoFit/>
          </a:bodyPr>
          <a:lstStyle/>
          <a:p>
            <a:r>
              <a:rPr lang="zh-CN" altLang="en-US" b="1" dirty="0" smtClean="0">
                <a:solidFill>
                  <a:schemeClr val="accent5">
                    <a:lumMod val="50000"/>
                  </a:schemeClr>
                </a:solidFill>
              </a:rPr>
              <a:t>情感协同</a:t>
            </a:r>
            <a:endParaRPr lang="zh-CN" altLang="en-US" b="1" dirty="0">
              <a:solidFill>
                <a:schemeClr val="accent5">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a:xfrm>
            <a:off x="1073148" y="0"/>
            <a:ext cx="6435012" cy="652367"/>
          </a:xfrm>
        </p:spPr>
        <p:txBody>
          <a:bodyPr>
            <a:normAutofit lnSpcReduction="10000"/>
          </a:bodyPr>
          <a:lstStyle/>
          <a:p>
            <a:r>
              <a:rPr lang="en-US" altLang="zh-CN" dirty="0" smtClean="0">
                <a:solidFill>
                  <a:schemeClr val="accent2">
                    <a:lumMod val="60000"/>
                    <a:lumOff val="40000"/>
                  </a:schemeClr>
                </a:solidFill>
              </a:rPr>
              <a:t>Appreciate </a:t>
            </a:r>
            <a:r>
              <a:rPr lang="en-US" altLang="zh-CN" dirty="0">
                <a:solidFill>
                  <a:schemeClr val="accent2">
                    <a:lumMod val="60000"/>
                    <a:lumOff val="40000"/>
                  </a:schemeClr>
                </a:solidFill>
              </a:rPr>
              <a:t>the language</a:t>
            </a:r>
            <a:endParaRPr lang="zh-CN" altLang="en-US" dirty="0">
              <a:solidFill>
                <a:schemeClr val="accent2">
                  <a:lumMod val="60000"/>
                  <a:lumOff val="40000"/>
                </a:schemeClr>
              </a:solidFill>
            </a:endParaRPr>
          </a:p>
        </p:txBody>
      </p:sp>
      <p:sp>
        <p:nvSpPr>
          <p:cNvPr id="5" name="文本框 4"/>
          <p:cNvSpPr txBox="1"/>
          <p:nvPr/>
        </p:nvSpPr>
        <p:spPr>
          <a:xfrm>
            <a:off x="1" y="0"/>
            <a:ext cx="803564" cy="652367"/>
          </a:xfrm>
          <a:prstGeom prst="rect">
            <a:avLst/>
          </a:prstGeom>
          <a:solidFill>
            <a:schemeClr val="accent2">
              <a:lumMod val="60000"/>
              <a:lumOff val="40000"/>
            </a:schemeClr>
          </a:solidFill>
        </p:spPr>
        <p:txBody>
          <a:bodyPr wrap="square" rtlCol="0">
            <a:spAutoFit/>
          </a:bodyPr>
          <a:lstStyle/>
          <a:p>
            <a:endParaRPr lang="zh-CN" altLang="en-US" dirty="0"/>
          </a:p>
        </p:txBody>
      </p:sp>
      <p:sp>
        <p:nvSpPr>
          <p:cNvPr id="8" name="文本框 7"/>
          <p:cNvSpPr txBox="1"/>
          <p:nvPr/>
        </p:nvSpPr>
        <p:spPr>
          <a:xfrm>
            <a:off x="401783" y="1655030"/>
            <a:ext cx="11368374" cy="3785652"/>
          </a:xfrm>
          <a:prstGeom prst="rect">
            <a:avLst/>
          </a:prstGeom>
          <a:noFill/>
        </p:spPr>
        <p:txBody>
          <a:bodyPr wrap="square">
            <a:spAutoFit/>
          </a:bodyPr>
          <a:lstStyle/>
          <a:p>
            <a:r>
              <a:rPr lang="zh-CN" altLang="en-US" sz="2400" b="1" kern="100" dirty="0">
                <a:latin typeface="Times New Roman" panose="02020603050405020304" pitchFamily="18" charset="0"/>
                <a:ea typeface="宋体" panose="02010600030101010101" pitchFamily="2" charset="-122"/>
                <a:cs typeface="Times New Roman" panose="02020603050405020304" pitchFamily="18" charset="0"/>
              </a:rPr>
              <a:t>①</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Above all, I hoped he wouldn’t assign me to work with the </a:t>
            </a:r>
            <a:r>
              <a:rPr lang="en-US" altLang="zh-CN" sz="2400" b="1" kern="100" dirty="0" smtClean="0">
                <a:effectLst/>
                <a:latin typeface="Times New Roman" panose="02020603050405020304" pitchFamily="18" charset="0"/>
                <a:ea typeface="宋体" panose="02010600030101010101" pitchFamily="2" charset="-122"/>
                <a:cs typeface="Times New Roman" panose="02020603050405020304" pitchFamily="18" charset="0"/>
              </a:rPr>
              <a:t>fiercely </a:t>
            </a:r>
            <a:r>
              <a:rPr lang="en-US" altLang="zh-CN" sz="2400" b="1" kern="100" dirty="0">
                <a:solidFill>
                  <a:schemeClr val="accent1"/>
                </a:solidFill>
                <a:effectLst/>
                <a:latin typeface="Times New Roman" panose="02020603050405020304" pitchFamily="18" charset="0"/>
                <a:ea typeface="宋体" panose="02010600030101010101" pitchFamily="2" charset="-122"/>
                <a:cs typeface="Times New Roman" panose="02020603050405020304" pitchFamily="18" charset="0"/>
              </a:rPr>
              <a:t>competitive</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extremely</a:t>
            </a:r>
            <a:r>
              <a:rPr lang="en-US" altLang="zh-CN" sz="2400" b="1" kern="100" dirty="0" smtClean="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chemeClr val="accent1"/>
                </a:solidFill>
                <a:effectLst/>
                <a:latin typeface="Times New Roman" panose="02020603050405020304" pitchFamily="18" charset="0"/>
                <a:ea typeface="宋体" panose="02010600030101010101" pitchFamily="2" charset="-122"/>
                <a:cs typeface="Times New Roman" panose="02020603050405020304" pitchFamily="18" charset="0"/>
              </a:rPr>
              <a:t>serious</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fellow who always wore dark clothes and apparently </a:t>
            </a:r>
            <a:r>
              <a:rPr lang="en-US" altLang="zh-CN" sz="2400" b="1" kern="100" dirty="0">
                <a:solidFill>
                  <a:schemeClr val="accent1"/>
                </a:solidFill>
                <a:effectLst/>
                <a:latin typeface="Times New Roman" panose="02020603050405020304" pitchFamily="18" charset="0"/>
                <a:ea typeface="宋体" panose="02010600030101010101" pitchFamily="2" charset="-122"/>
                <a:cs typeface="Times New Roman" panose="02020603050405020304" pitchFamily="18" charset="0"/>
              </a:rPr>
              <a:t>had a personality to match</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b="1" kern="100" dirty="0">
                <a:effectLst/>
                <a:latin typeface="Times New Roman" panose="02020603050405020304" pitchFamily="18" charset="0"/>
                <a:ea typeface="宋体" panose="02010600030101010101" pitchFamily="2" charset="-122"/>
                <a:cs typeface="Times New Roman" panose="02020603050405020304" pitchFamily="18" charset="0"/>
              </a:rPr>
              <a:t>②</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He wasn’t </a:t>
            </a:r>
            <a:r>
              <a:rPr lang="en-US" altLang="zh-CN" sz="2400" b="1" kern="100" dirty="0" smtClean="0">
                <a:solidFill>
                  <a:schemeClr val="accent1"/>
                </a:solidFill>
                <a:effectLst/>
                <a:latin typeface="Times New Roman" panose="02020603050405020304" pitchFamily="18" charset="0"/>
                <a:ea typeface="宋体" panose="02010600030101010101" pitchFamily="2" charset="-122"/>
                <a:cs typeface="Times New Roman" panose="02020603050405020304" pitchFamily="18" charset="0"/>
              </a:rPr>
              <a:t>mean</a:t>
            </a:r>
            <a:r>
              <a:rPr lang="en-US" altLang="zh-CN" sz="2400" b="1" kern="100" dirty="0" smtClean="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or </a:t>
            </a:r>
            <a:r>
              <a:rPr lang="en-US" altLang="zh-CN" sz="2400" b="1" kern="100" dirty="0">
                <a:solidFill>
                  <a:schemeClr val="accent1"/>
                </a:solidFill>
                <a:effectLst/>
                <a:latin typeface="Times New Roman" panose="02020603050405020304" pitchFamily="18" charset="0"/>
                <a:ea typeface="宋体" panose="02010600030101010101" pitchFamily="2" charset="-122"/>
                <a:cs typeface="Times New Roman" panose="02020603050405020304" pitchFamily="18" charset="0"/>
              </a:rPr>
              <a:t>abusive</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b="1" kern="100" dirty="0">
                <a:effectLst/>
                <a:latin typeface="Times New Roman" panose="02020603050405020304" pitchFamily="18" charset="0"/>
                <a:ea typeface="宋体" panose="02010600030101010101" pitchFamily="2" charset="-122"/>
                <a:cs typeface="Times New Roman" panose="02020603050405020304" pitchFamily="18" charset="0"/>
              </a:rPr>
              <a:t>③</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Here was this challenging student who had a reputation for </a:t>
            </a:r>
            <a:r>
              <a:rPr lang="en-US" altLang="zh-CN" sz="2400" b="1" kern="100" dirty="0">
                <a:solidFill>
                  <a:schemeClr val="accent1"/>
                </a:solidFill>
                <a:effectLst/>
                <a:latin typeface="Times New Roman" panose="02020603050405020304" pitchFamily="18" charset="0"/>
                <a:ea typeface="宋体" panose="02010600030101010101" pitchFamily="2" charset="-122"/>
                <a:cs typeface="Times New Roman" panose="02020603050405020304" pitchFamily="18" charset="0"/>
              </a:rPr>
              <a:t>single-mindedness</a:t>
            </a:r>
            <a:r>
              <a:rPr lang="en-US" altLang="zh-CN" sz="2400" b="1" kern="100" dirty="0">
                <a:solidFill>
                  <a:schemeClr val="accent2">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and good grades—</a:t>
            </a:r>
            <a:r>
              <a:rPr lang="en-US" altLang="zh-CN" sz="2400" b="1" kern="100" dirty="0">
                <a:solidFill>
                  <a:schemeClr val="accent1"/>
                </a:solidFill>
                <a:effectLst/>
                <a:latin typeface="Times New Roman" panose="02020603050405020304" pitchFamily="18" charset="0"/>
                <a:ea typeface="宋体" panose="02010600030101010101" pitchFamily="2" charset="-122"/>
                <a:cs typeface="Times New Roman" panose="02020603050405020304" pitchFamily="18" charset="0"/>
              </a:rPr>
              <a:t>the exact opposite of me</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en-US" sz="2400" b="1" dirty="0"/>
          </a:p>
        </p:txBody>
      </p:sp>
      <p:sp>
        <p:nvSpPr>
          <p:cNvPr id="16" name="TextBox 6"/>
          <p:cNvSpPr txBox="1"/>
          <p:nvPr/>
        </p:nvSpPr>
        <p:spPr>
          <a:xfrm>
            <a:off x="4206695" y="3893610"/>
            <a:ext cx="2340408" cy="646331"/>
          </a:xfrm>
          <a:prstGeom prst="rect">
            <a:avLst/>
          </a:prstGeom>
          <a:solidFill>
            <a:schemeClr val="accent1">
              <a:lumMod val="20000"/>
              <a:lumOff val="80000"/>
            </a:schemeClr>
          </a:solidFill>
        </p:spPr>
        <p:txBody>
          <a:bodyPr wrap="square" rtlCol="0">
            <a:spAutoFit/>
          </a:bodyPr>
          <a:lstStyle/>
          <a:p>
            <a:r>
              <a:rPr lang="en-US" altLang="zh-CN" b="1" dirty="0"/>
              <a:t>abusive  adj.</a:t>
            </a:r>
            <a:endParaRPr lang="en-US" altLang="zh-CN" b="1" dirty="0"/>
          </a:p>
          <a:p>
            <a:r>
              <a:rPr lang="en-US" altLang="zh-CN" dirty="0"/>
              <a:t>rude and offensive</a:t>
            </a:r>
            <a:endParaRPr lang="zh-CN" altLang="en-US" dirty="0"/>
          </a:p>
        </p:txBody>
      </p:sp>
      <p:sp>
        <p:nvSpPr>
          <p:cNvPr id="18" name="TextBox 8"/>
          <p:cNvSpPr txBox="1"/>
          <p:nvPr/>
        </p:nvSpPr>
        <p:spPr>
          <a:xfrm>
            <a:off x="751279" y="5657438"/>
            <a:ext cx="11018878" cy="523220"/>
          </a:xfrm>
          <a:prstGeom prst="rect">
            <a:avLst/>
          </a:prstGeom>
          <a:solidFill>
            <a:schemeClr val="accent2">
              <a:lumMod val="50000"/>
            </a:schemeClr>
          </a:solidFill>
        </p:spPr>
        <p:txBody>
          <a:bodyPr wrap="square" rtlCol="0">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Tip 3: Choose precise words, especially adjectives to describe a person.</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19" name="TextBox 6"/>
          <p:cNvSpPr txBox="1"/>
          <p:nvPr/>
        </p:nvSpPr>
        <p:spPr>
          <a:xfrm>
            <a:off x="8647478" y="3990496"/>
            <a:ext cx="2544778" cy="646331"/>
          </a:xfrm>
          <a:prstGeom prst="rect">
            <a:avLst/>
          </a:prstGeom>
          <a:solidFill>
            <a:schemeClr val="accent1">
              <a:lumMod val="20000"/>
              <a:lumOff val="80000"/>
            </a:schemeClr>
          </a:solidFill>
        </p:spPr>
        <p:txBody>
          <a:bodyPr wrap="square" rtlCol="0">
            <a:spAutoFit/>
          </a:bodyPr>
          <a:lstStyle/>
          <a:p>
            <a:r>
              <a:rPr lang="en-US" altLang="zh-CN" b="1" dirty="0"/>
              <a:t>single-mindedness n. </a:t>
            </a:r>
            <a:r>
              <a:rPr lang="en-US" altLang="zh-CN" dirty="0"/>
              <a:t>determination</a:t>
            </a:r>
            <a:endParaRPr lang="zh-CN" altLang="en-US" dirty="0"/>
          </a:p>
        </p:txBody>
      </p:sp>
      <p:sp>
        <p:nvSpPr>
          <p:cNvPr id="11" name="TextBox 6"/>
          <p:cNvSpPr txBox="1"/>
          <p:nvPr/>
        </p:nvSpPr>
        <p:spPr>
          <a:xfrm>
            <a:off x="2287406" y="2805646"/>
            <a:ext cx="3370444" cy="646331"/>
          </a:xfrm>
          <a:prstGeom prst="rect">
            <a:avLst/>
          </a:prstGeom>
          <a:solidFill>
            <a:schemeClr val="accent1">
              <a:lumMod val="20000"/>
              <a:lumOff val="80000"/>
            </a:schemeClr>
          </a:solidFill>
        </p:spPr>
        <p:txBody>
          <a:bodyPr wrap="square" rtlCol="0">
            <a:spAutoFit/>
          </a:bodyPr>
          <a:lstStyle/>
          <a:p>
            <a:r>
              <a:rPr lang="en-US" altLang="zh-CN" b="1" dirty="0" smtClean="0"/>
              <a:t>have </a:t>
            </a:r>
            <a:r>
              <a:rPr lang="en-US" altLang="zh-CN" b="1" dirty="0"/>
              <a:t>a personality to match </a:t>
            </a:r>
            <a:r>
              <a:rPr lang="en-US" altLang="zh-CN" b="1" dirty="0" smtClean="0"/>
              <a:t>:</a:t>
            </a:r>
            <a:endParaRPr lang="en-US" altLang="zh-CN" b="1" dirty="0" smtClean="0"/>
          </a:p>
          <a:p>
            <a:r>
              <a:rPr lang="en-US" altLang="zh-CN" dirty="0"/>
              <a:t>h</a:t>
            </a:r>
            <a:r>
              <a:rPr lang="en-US" altLang="zh-CN" dirty="0" smtClean="0"/>
              <a:t>ave strong character</a:t>
            </a:r>
            <a:endParaRPr lang="zh-CN" altLang="en-US" dirty="0"/>
          </a:p>
        </p:txBody>
      </p:sp>
      <p:sp>
        <p:nvSpPr>
          <p:cNvPr id="12" name="TextBox 11"/>
          <p:cNvSpPr txBox="1"/>
          <p:nvPr/>
        </p:nvSpPr>
        <p:spPr>
          <a:xfrm>
            <a:off x="9895176" y="70080"/>
            <a:ext cx="1985962" cy="523220"/>
          </a:xfrm>
          <a:prstGeom prst="rect">
            <a:avLst/>
          </a:prstGeom>
          <a:noFill/>
        </p:spPr>
        <p:txBody>
          <a:bodyPr wrap="square" rtlCol="0">
            <a:spAutoFit/>
          </a:bodyPr>
          <a:lstStyle/>
          <a:p>
            <a:r>
              <a:rPr lang="zh-CN" altLang="en-US" sz="2800" b="1" dirty="0" smtClean="0">
                <a:solidFill>
                  <a:schemeClr val="accent6">
                    <a:lumMod val="50000"/>
                  </a:schemeClr>
                </a:solidFill>
                <a:latin typeface="楷体" panose="02010609060101010101" pitchFamily="49" charset="-122"/>
                <a:ea typeface="楷体" panose="02010609060101010101" pitchFamily="49" charset="-122"/>
              </a:rPr>
              <a:t>语言协同</a:t>
            </a:r>
            <a:endParaRPr lang="zh-CN" altLang="en-US" sz="2800" b="1" dirty="0">
              <a:solidFill>
                <a:schemeClr val="accent6">
                  <a:lumMod val="50000"/>
                </a:schemeClr>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 y="0"/>
            <a:ext cx="803564" cy="652367"/>
          </a:xfrm>
          <a:prstGeom prst="rect">
            <a:avLst/>
          </a:prstGeom>
          <a:solidFill>
            <a:schemeClr val="accent2">
              <a:lumMod val="60000"/>
              <a:lumOff val="40000"/>
            </a:schemeClr>
          </a:solidFill>
        </p:spPr>
        <p:txBody>
          <a:bodyPr wrap="square" rtlCol="0">
            <a:spAutoFit/>
          </a:bodyPr>
          <a:lstStyle/>
          <a:p>
            <a:endParaRPr lang="zh-CN" altLang="en-US" dirty="0"/>
          </a:p>
        </p:txBody>
      </p:sp>
      <p:sp>
        <p:nvSpPr>
          <p:cNvPr id="8" name="文本框 7"/>
          <p:cNvSpPr txBox="1"/>
          <p:nvPr/>
        </p:nvSpPr>
        <p:spPr>
          <a:xfrm>
            <a:off x="292054" y="1070954"/>
            <a:ext cx="11799972" cy="4154984"/>
          </a:xfrm>
          <a:prstGeom prst="rect">
            <a:avLst/>
          </a:prstGeom>
          <a:noFill/>
        </p:spPr>
        <p:txBody>
          <a:bodyPr wrap="square">
            <a:spAutoFit/>
          </a:bodyPr>
          <a:lstStyle/>
          <a:p>
            <a:r>
              <a:rPr lang="zh-CN" altLang="en-US" sz="2400" b="1" kern="100" dirty="0">
                <a:latin typeface="Times New Roman" panose="02020603050405020304" pitchFamily="18" charset="0"/>
                <a:ea typeface="宋体" panose="02010600030101010101" pitchFamily="2" charset="-122"/>
                <a:cs typeface="Times New Roman" panose="02020603050405020304" pitchFamily="18" charset="0"/>
              </a:rPr>
              <a:t>①</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Above all, I hoped he wouldn’t assign me to work with the intense, </a:t>
            </a:r>
            <a:r>
              <a:rPr lang="en-US" altLang="zh-CN" sz="2400" b="1" kern="100" dirty="0">
                <a:solidFill>
                  <a:schemeClr val="accent2">
                    <a:lumMod val="60000"/>
                    <a:lumOff val="40000"/>
                  </a:schemeClr>
                </a:solidFill>
                <a:effectLst/>
                <a:latin typeface="Times New Roman" panose="02020603050405020304" pitchFamily="18" charset="0"/>
                <a:ea typeface="宋体" panose="02010600030101010101" pitchFamily="2" charset="-122"/>
                <a:cs typeface="Times New Roman" panose="02020603050405020304" pitchFamily="18" charset="0"/>
              </a:rPr>
              <a:t>fiercely</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competitive, </a:t>
            </a:r>
            <a:r>
              <a:rPr lang="en-US" altLang="zh-CN" sz="2400" b="1" kern="100" dirty="0" smtClean="0">
                <a:solidFill>
                  <a:schemeClr val="accent2">
                    <a:lumMod val="60000"/>
                    <a:lumOff val="40000"/>
                  </a:schemeClr>
                </a:solidFill>
                <a:effectLst/>
                <a:latin typeface="Times New Roman" panose="02020603050405020304" pitchFamily="18" charset="0"/>
                <a:ea typeface="宋体" panose="02010600030101010101" pitchFamily="2" charset="-122"/>
                <a:cs typeface="Times New Roman" panose="02020603050405020304" pitchFamily="18" charset="0"/>
              </a:rPr>
              <a:t>extremely</a:t>
            </a:r>
            <a:r>
              <a:rPr lang="en-US" altLang="zh-CN" sz="2400" b="1" kern="100" dirty="0" smtClean="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serious fellow who always wore dark clothes and </a:t>
            </a:r>
            <a:r>
              <a:rPr lang="en-US" altLang="zh-CN" sz="2400" b="1" kern="100" dirty="0">
                <a:solidFill>
                  <a:schemeClr val="accent2">
                    <a:lumMod val="60000"/>
                    <a:lumOff val="40000"/>
                  </a:schemeClr>
                </a:solidFill>
                <a:effectLst/>
                <a:latin typeface="Times New Roman" panose="02020603050405020304" pitchFamily="18" charset="0"/>
                <a:ea typeface="宋体" panose="02010600030101010101" pitchFamily="2" charset="-122"/>
                <a:cs typeface="Times New Roman" panose="02020603050405020304" pitchFamily="18" charset="0"/>
              </a:rPr>
              <a:t>apparently</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had a personality to match. </a:t>
            </a:r>
            <a:endPar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b="1" kern="100" dirty="0" smtClean="0">
                <a:effectLst/>
                <a:latin typeface="Times New Roman" panose="02020603050405020304" pitchFamily="18" charset="0"/>
                <a:ea typeface="宋体" panose="02010600030101010101" pitchFamily="2" charset="-122"/>
                <a:cs typeface="Times New Roman" panose="02020603050405020304" pitchFamily="18" charset="0"/>
              </a:rPr>
              <a:t>②</a:t>
            </a:r>
            <a:r>
              <a:rPr lang="en-US" altLang="zh-CN" sz="2400" b="1" kern="100" dirty="0" smtClean="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I </a:t>
            </a:r>
            <a:r>
              <a:rPr lang="en-US" altLang="zh-CN" sz="2400" b="1" kern="100" dirty="0">
                <a:solidFill>
                  <a:schemeClr val="accent2">
                    <a:lumMod val="60000"/>
                    <a:lumOff val="40000"/>
                  </a:schemeClr>
                </a:solidFill>
                <a:effectLst/>
                <a:latin typeface="Times New Roman" panose="02020603050405020304" pitchFamily="18" charset="0"/>
                <a:ea typeface="宋体" panose="02010600030101010101" pitchFamily="2" charset="-122"/>
                <a:cs typeface="Times New Roman" panose="02020603050405020304" pitchFamily="18" charset="0"/>
              </a:rPr>
              <a:t>secretly</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hoped he would pair me with one of my good friends or at least a classmate I could have some fun with.</a:t>
            </a:r>
            <a:endPar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b="1" kern="100" dirty="0" smtClean="0">
                <a:latin typeface="Times New Roman" panose="02020603050405020304" pitchFamily="18" charset="0"/>
                <a:ea typeface="宋体" panose="02010600030101010101" pitchFamily="2" charset="-122"/>
                <a:cs typeface="Times New Roman" panose="02020603050405020304" pitchFamily="18" charset="0"/>
              </a:rPr>
              <a:t>③</a:t>
            </a:r>
            <a:r>
              <a:rPr lang="en-US"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Dr. Gullickson </a:t>
            </a:r>
            <a:r>
              <a:rPr lang="en-US" altLang="zh-CN" sz="2400" b="1" kern="100" dirty="0">
                <a:solidFill>
                  <a:schemeClr val="accent2">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rPr>
              <a:t>very deliberately </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matched everyone in class and announced that I would be working with the one person in class I wanted to avoid.</a:t>
            </a:r>
            <a:endPar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b="1" kern="100" dirty="0" smtClean="0">
                <a:latin typeface="Times New Roman" panose="02020603050405020304" pitchFamily="18" charset="0"/>
                <a:ea typeface="宋体" panose="02010600030101010101" pitchFamily="2" charset="-122"/>
                <a:cs typeface="Times New Roman" panose="02020603050405020304" pitchFamily="18" charset="0"/>
              </a:rPr>
              <a:t>④</a:t>
            </a:r>
            <a:r>
              <a:rPr lang="en-US"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…,we </a:t>
            </a:r>
            <a:r>
              <a:rPr lang="en-US" altLang="zh-CN" sz="2400" b="1" kern="100" dirty="0">
                <a:solidFill>
                  <a:schemeClr val="accent2">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rPr>
              <a:t>somehow</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agreed to do a study on the psychology of teenagers’ health. </a:t>
            </a:r>
            <a:endPar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b="1" kern="100" dirty="0" smtClean="0">
                <a:latin typeface="Times New Roman" panose="02020603050405020304" pitchFamily="18" charset="0"/>
                <a:ea typeface="宋体" panose="02010600030101010101" pitchFamily="2" charset="-122"/>
                <a:cs typeface="Times New Roman" panose="02020603050405020304" pitchFamily="18" charset="0"/>
              </a:rPr>
              <a:t>⑤</a:t>
            </a:r>
            <a:r>
              <a:rPr lang="en-US"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I </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actually wanted to drop the class at one point, but stopped </a:t>
            </a:r>
            <a:r>
              <a:rPr lang="en-US" altLang="zh-CN" sz="2400" b="1" kern="100" dirty="0">
                <a:solidFill>
                  <a:schemeClr val="accent2">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rPr>
              <a:t>short</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because…</a:t>
            </a:r>
            <a:endPar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b="1" kern="100" dirty="0" smtClean="0">
                <a:latin typeface="Times New Roman" panose="02020603050405020304" pitchFamily="18" charset="0"/>
                <a:ea typeface="宋体" panose="02010600030101010101" pitchFamily="2" charset="-122"/>
                <a:cs typeface="Times New Roman" panose="02020603050405020304" pitchFamily="18" charset="0"/>
              </a:rPr>
              <a:t>⑥</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I wasn’t sure what it meant </a:t>
            </a:r>
            <a:r>
              <a:rPr lang="en-US" altLang="zh-CN" sz="2400" b="1" kern="100" dirty="0" smtClean="0">
                <a:solidFill>
                  <a:schemeClr val="accent2">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rPr>
              <a:t>e</a:t>
            </a:r>
            <a:r>
              <a:rPr lang="en-US" altLang="zh-CN" sz="2400" b="1" kern="100" dirty="0">
                <a:solidFill>
                  <a:schemeClr val="accent2">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rPr>
              <a:t>xactly</a:t>
            </a:r>
            <a:r>
              <a:rPr lang="en-US"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b="1" dirty="0"/>
          </a:p>
        </p:txBody>
      </p:sp>
      <p:sp>
        <p:nvSpPr>
          <p:cNvPr id="10" name="TextBox 6"/>
          <p:cNvSpPr txBox="1"/>
          <p:nvPr/>
        </p:nvSpPr>
        <p:spPr>
          <a:xfrm>
            <a:off x="9130723" y="434109"/>
            <a:ext cx="1528905" cy="646331"/>
          </a:xfrm>
          <a:prstGeom prst="rect">
            <a:avLst/>
          </a:prstGeom>
          <a:solidFill>
            <a:schemeClr val="accent1">
              <a:lumMod val="20000"/>
              <a:lumOff val="80000"/>
            </a:schemeClr>
          </a:solidFill>
        </p:spPr>
        <p:txBody>
          <a:bodyPr wrap="square" rtlCol="0">
            <a:spAutoFit/>
          </a:bodyPr>
          <a:lstStyle/>
          <a:p>
            <a:r>
              <a:rPr lang="en-US" altLang="zh-CN" b="1" dirty="0"/>
              <a:t>fiercely  adv.</a:t>
            </a:r>
            <a:endParaRPr lang="en-US" altLang="zh-CN" b="1" dirty="0"/>
          </a:p>
          <a:p>
            <a:r>
              <a:rPr lang="en-US" altLang="zh-CN" dirty="0"/>
              <a:t>very</a:t>
            </a:r>
            <a:endParaRPr lang="zh-CN" altLang="en-US" dirty="0"/>
          </a:p>
        </p:txBody>
      </p:sp>
      <p:sp>
        <p:nvSpPr>
          <p:cNvPr id="12" name="TextBox 6"/>
          <p:cNvSpPr txBox="1"/>
          <p:nvPr/>
        </p:nvSpPr>
        <p:spPr>
          <a:xfrm>
            <a:off x="8270656" y="1917153"/>
            <a:ext cx="3538882" cy="646331"/>
          </a:xfrm>
          <a:prstGeom prst="rect">
            <a:avLst/>
          </a:prstGeom>
          <a:solidFill>
            <a:schemeClr val="accent1">
              <a:lumMod val="20000"/>
              <a:lumOff val="80000"/>
            </a:schemeClr>
          </a:solidFill>
        </p:spPr>
        <p:txBody>
          <a:bodyPr wrap="square" rtlCol="0">
            <a:spAutoFit/>
          </a:bodyPr>
          <a:lstStyle/>
          <a:p>
            <a:r>
              <a:rPr lang="en-US" altLang="zh-CN" b="1" dirty="0"/>
              <a:t>apparently  adv.</a:t>
            </a:r>
            <a:endParaRPr lang="en-US" altLang="zh-CN" b="1" dirty="0"/>
          </a:p>
          <a:p>
            <a:r>
              <a:rPr lang="en-US" altLang="zh-CN" dirty="0"/>
              <a:t>according to the way </a:t>
            </a:r>
            <a:r>
              <a:rPr lang="en-US" altLang="zh-CN" dirty="0" err="1"/>
              <a:t>sth</a:t>
            </a:r>
            <a:r>
              <a:rPr lang="en-US" altLang="zh-CN" dirty="0"/>
              <a:t>. appears </a:t>
            </a:r>
            <a:endParaRPr lang="zh-CN" altLang="en-US" dirty="0"/>
          </a:p>
        </p:txBody>
      </p:sp>
      <p:sp>
        <p:nvSpPr>
          <p:cNvPr id="20" name="TextBox 6"/>
          <p:cNvSpPr txBox="1"/>
          <p:nvPr/>
        </p:nvSpPr>
        <p:spPr>
          <a:xfrm>
            <a:off x="8273856" y="4859510"/>
            <a:ext cx="2803323" cy="1200329"/>
          </a:xfrm>
          <a:prstGeom prst="rect">
            <a:avLst/>
          </a:prstGeom>
          <a:solidFill>
            <a:schemeClr val="accent1">
              <a:lumMod val="20000"/>
              <a:lumOff val="80000"/>
            </a:schemeClr>
          </a:solidFill>
        </p:spPr>
        <p:txBody>
          <a:bodyPr wrap="square" rtlCol="0">
            <a:spAutoFit/>
          </a:bodyPr>
          <a:lstStyle/>
          <a:p>
            <a:r>
              <a:rPr lang="en-US" altLang="zh-CN" b="1" dirty="0"/>
              <a:t>short  adv.</a:t>
            </a:r>
            <a:endParaRPr lang="en-US" altLang="zh-CN" b="1" dirty="0"/>
          </a:p>
          <a:p>
            <a:r>
              <a:rPr lang="en-US" altLang="zh-CN" dirty="0"/>
              <a:t>before the time expected or arranged; before the natural time </a:t>
            </a:r>
            <a:endParaRPr lang="zh-CN" altLang="en-US" dirty="0"/>
          </a:p>
        </p:txBody>
      </p:sp>
      <p:sp>
        <p:nvSpPr>
          <p:cNvPr id="18" name="TextBox 8"/>
          <p:cNvSpPr txBox="1"/>
          <p:nvPr/>
        </p:nvSpPr>
        <p:spPr>
          <a:xfrm>
            <a:off x="751279" y="5657438"/>
            <a:ext cx="11018878" cy="523220"/>
          </a:xfrm>
          <a:prstGeom prst="rect">
            <a:avLst/>
          </a:prstGeom>
          <a:solidFill>
            <a:schemeClr val="accent2">
              <a:lumMod val="50000"/>
            </a:schemeClr>
          </a:solidFill>
        </p:spPr>
        <p:txBody>
          <a:bodyPr wrap="square" rtlCol="0">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Tip 4: </a:t>
            </a:r>
            <a:r>
              <a:rPr lang="en-US" altLang="zh-CN" sz="2800" b="1" dirty="0" smtClean="0">
                <a:solidFill>
                  <a:schemeClr val="bg1"/>
                </a:solidFill>
                <a:latin typeface="Times New Roman" panose="02020603050405020304" pitchFamily="18" charset="0"/>
                <a:cs typeface="Times New Roman" panose="02020603050405020304" pitchFamily="18" charset="0"/>
              </a:rPr>
              <a:t>Adverbials exploit the richness of tone and shades of meaning.</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11" name="文本占位符 2"/>
          <p:cNvSpPr>
            <a:spLocks noGrp="1"/>
          </p:cNvSpPr>
          <p:nvPr>
            <p:ph type="body" sz="quarter" idx="13"/>
          </p:nvPr>
        </p:nvSpPr>
        <p:spPr>
          <a:xfrm>
            <a:off x="1073148" y="0"/>
            <a:ext cx="6435012" cy="652367"/>
          </a:xfrm>
        </p:spPr>
        <p:txBody>
          <a:bodyPr>
            <a:normAutofit lnSpcReduction="10000"/>
          </a:bodyPr>
          <a:lstStyle/>
          <a:p>
            <a:r>
              <a:rPr lang="en-US" altLang="zh-CN" dirty="0" smtClean="0">
                <a:solidFill>
                  <a:schemeClr val="accent2">
                    <a:lumMod val="60000"/>
                    <a:lumOff val="40000"/>
                  </a:schemeClr>
                </a:solidFill>
              </a:rPr>
              <a:t>Appreciate </a:t>
            </a:r>
            <a:r>
              <a:rPr lang="en-US" altLang="zh-CN" dirty="0">
                <a:solidFill>
                  <a:schemeClr val="accent2">
                    <a:lumMod val="60000"/>
                    <a:lumOff val="40000"/>
                  </a:schemeClr>
                </a:solidFill>
              </a:rPr>
              <a:t>the language</a:t>
            </a:r>
            <a:endParaRPr lang="zh-CN" altLang="en-US" dirty="0">
              <a:solidFill>
                <a:schemeClr val="accent2">
                  <a:lumMod val="60000"/>
                  <a:lumOff val="40000"/>
                </a:schemeClr>
              </a:solidFill>
            </a:endParaRPr>
          </a:p>
        </p:txBody>
      </p:sp>
      <p:sp>
        <p:nvSpPr>
          <p:cNvPr id="14" name="TextBox 13"/>
          <p:cNvSpPr txBox="1"/>
          <p:nvPr/>
        </p:nvSpPr>
        <p:spPr>
          <a:xfrm>
            <a:off x="10206038" y="0"/>
            <a:ext cx="1985962" cy="523220"/>
          </a:xfrm>
          <a:prstGeom prst="rect">
            <a:avLst/>
          </a:prstGeom>
          <a:noFill/>
        </p:spPr>
        <p:txBody>
          <a:bodyPr wrap="square" rtlCol="0">
            <a:spAutoFit/>
          </a:bodyPr>
          <a:lstStyle/>
          <a:p>
            <a:r>
              <a:rPr lang="zh-CN" altLang="en-US" sz="2800" b="1" dirty="0" smtClean="0">
                <a:solidFill>
                  <a:schemeClr val="accent6">
                    <a:lumMod val="50000"/>
                  </a:schemeClr>
                </a:solidFill>
                <a:latin typeface="楷体" panose="02010609060101010101" pitchFamily="49" charset="-122"/>
                <a:ea typeface="楷体" panose="02010609060101010101" pitchFamily="49" charset="-122"/>
              </a:rPr>
              <a:t>语言协同</a:t>
            </a:r>
            <a:endParaRPr lang="zh-CN" altLang="en-US" sz="2800" b="1" dirty="0">
              <a:solidFill>
                <a:schemeClr val="accent6">
                  <a:lumMod val="50000"/>
                </a:schemeClr>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20"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a:xfrm>
            <a:off x="1073148" y="0"/>
            <a:ext cx="6435012" cy="652367"/>
          </a:xfrm>
        </p:spPr>
        <p:txBody>
          <a:bodyPr>
            <a:normAutofit lnSpcReduction="10000"/>
          </a:bodyPr>
          <a:lstStyle/>
          <a:p>
            <a:r>
              <a:rPr lang="en-US" altLang="zh-CN" dirty="0">
                <a:solidFill>
                  <a:schemeClr val="accent2">
                    <a:lumMod val="60000"/>
                    <a:lumOff val="40000"/>
                  </a:schemeClr>
                </a:solidFill>
              </a:rPr>
              <a:t>Practice</a:t>
            </a:r>
            <a:endParaRPr lang="zh-CN" altLang="en-US" dirty="0">
              <a:solidFill>
                <a:schemeClr val="accent2">
                  <a:lumMod val="60000"/>
                  <a:lumOff val="40000"/>
                </a:schemeClr>
              </a:solidFill>
            </a:endParaRPr>
          </a:p>
        </p:txBody>
      </p:sp>
      <p:sp>
        <p:nvSpPr>
          <p:cNvPr id="5" name="文本框 4"/>
          <p:cNvSpPr txBox="1"/>
          <p:nvPr/>
        </p:nvSpPr>
        <p:spPr>
          <a:xfrm>
            <a:off x="1" y="0"/>
            <a:ext cx="803564" cy="652367"/>
          </a:xfrm>
          <a:prstGeom prst="rect">
            <a:avLst/>
          </a:prstGeom>
          <a:solidFill>
            <a:schemeClr val="accent2">
              <a:lumMod val="60000"/>
              <a:lumOff val="40000"/>
            </a:schemeClr>
          </a:solidFill>
        </p:spPr>
        <p:txBody>
          <a:bodyPr wrap="square" rtlCol="0">
            <a:spAutoFit/>
          </a:bodyPr>
          <a:lstStyle/>
          <a:p>
            <a:endParaRPr lang="zh-CN" altLang="en-US" dirty="0"/>
          </a:p>
        </p:txBody>
      </p:sp>
      <p:sp>
        <p:nvSpPr>
          <p:cNvPr id="7" name="文本框 6"/>
          <p:cNvSpPr txBox="1"/>
          <p:nvPr/>
        </p:nvSpPr>
        <p:spPr>
          <a:xfrm>
            <a:off x="484099" y="1961824"/>
            <a:ext cx="11623852" cy="4154984"/>
          </a:xfrm>
          <a:prstGeom prst="rect">
            <a:avLst/>
          </a:prstGeom>
          <a:noFill/>
        </p:spPr>
        <p:txBody>
          <a:bodyPr wrap="square">
            <a:spAutoFit/>
          </a:bodyPr>
          <a:lstStyle/>
          <a:p>
            <a:pPr marL="342900" indent="-34290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I’m </a:t>
            </a:r>
            <a:r>
              <a:rPr lang="en-US" altLang="zh-CN" sz="2400" dirty="0">
                <a:latin typeface="Times New Roman" panose="02020603050405020304" pitchFamily="18" charset="0"/>
                <a:cs typeface="Times New Roman" panose="02020603050405020304" pitchFamily="18" charset="0"/>
              </a:rPr>
              <a:t>afraid </a:t>
            </a:r>
            <a:r>
              <a:rPr lang="en-US" altLang="zh-CN" sz="2400" dirty="0" smtClean="0">
                <a:latin typeface="Times New Roman" panose="02020603050405020304" pitchFamily="18" charset="0"/>
                <a:cs typeface="Times New Roman" panose="02020603050405020304" pitchFamily="18" charset="0"/>
              </a:rPr>
              <a:t>I’m </a:t>
            </a:r>
            <a:r>
              <a:rPr lang="en-US" altLang="zh-CN" sz="2400" dirty="0">
                <a:latin typeface="Times New Roman" panose="02020603050405020304" pitchFamily="18" charset="0"/>
                <a:cs typeface="Times New Roman" panose="02020603050405020304" pitchFamily="18" charset="0"/>
              </a:rPr>
              <a:t>going to have </a:t>
            </a:r>
            <a:r>
              <a:rPr lang="en-US" altLang="zh-CN" sz="2400" dirty="0" smtClean="0">
                <a:latin typeface="Times New Roman" panose="02020603050405020304" pitchFamily="18" charset="0"/>
                <a:cs typeface="Times New Roman" panose="02020603050405020304" pitchFamily="18" charset="0"/>
              </a:rPr>
              <a:t>to stop</a:t>
            </a:r>
            <a:r>
              <a:rPr lang="en-US" altLang="zh-CN" sz="2400" b="1"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you </a:t>
            </a:r>
            <a:r>
              <a:rPr lang="en-US" altLang="zh-CN" sz="2400" dirty="0" smtClean="0">
                <a:latin typeface="Times New Roman" panose="02020603050405020304" pitchFamily="18" charset="0"/>
                <a:cs typeface="Times New Roman" panose="02020603050405020304" pitchFamily="18" charset="0"/>
              </a:rPr>
              <a:t>_______</a:t>
            </a:r>
            <a:r>
              <a:rPr lang="en-US" altLang="zh-CN" sz="2400" b="1"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there, as time is running out</a:t>
            </a:r>
            <a:r>
              <a:rPr lang="en-US" altLang="zh-CN" sz="2400" dirty="0" smtClean="0">
                <a:latin typeface="Times New Roman" panose="02020603050405020304" pitchFamily="18" charset="0"/>
                <a:cs typeface="Times New Roman" panose="02020603050405020304" pitchFamily="18" charset="0"/>
              </a:rPr>
              <a:t>.</a:t>
            </a:r>
            <a:endParaRPr lang="en-US" altLang="zh-CN"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With her luggage in her hands, the girl stood looking round in all directions, </a:t>
            </a:r>
            <a:r>
              <a:rPr lang="en-US" altLang="zh-CN" sz="2400" dirty="0" smtClean="0">
                <a:latin typeface="Times New Roman" panose="02020603050405020304" pitchFamily="18" charset="0"/>
                <a:cs typeface="Times New Roman" panose="02020603050405020304" pitchFamily="18" charset="0"/>
              </a:rPr>
              <a:t>but _____________</a:t>
            </a:r>
            <a:r>
              <a:rPr lang="en-US" altLang="zh-CN" sz="2400" dirty="0">
                <a:latin typeface="Times New Roman" panose="02020603050405020304" pitchFamily="18" charset="0"/>
                <a:cs typeface="Times New Roman" panose="02020603050405020304" pitchFamily="18" charset="0"/>
              </a:rPr>
              <a:t> no one had come to meet her</a:t>
            </a:r>
            <a:r>
              <a:rPr lang="en-US" altLang="zh-CN" sz="2400" dirty="0" smtClean="0">
                <a:latin typeface="Times New Roman" panose="02020603050405020304" pitchFamily="18" charset="0"/>
                <a:cs typeface="Times New Roman" panose="02020603050405020304" pitchFamily="18" charset="0"/>
              </a:rPr>
              <a:t>.</a:t>
            </a:r>
            <a:endParaRPr lang="en-US" altLang="zh-CN" sz="2400" dirty="0" smtClean="0"/>
          </a:p>
          <a:p>
            <a:pPr marL="342900" indent="-34290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After a long silence, she</a:t>
            </a:r>
            <a:r>
              <a:rPr lang="en-US" altLang="zh-CN" sz="2400" dirty="0">
                <a:latin typeface="Times New Roman" panose="02020603050405020304" pitchFamily="18" charset="0"/>
                <a:cs typeface="Times New Roman" panose="02020603050405020304" pitchFamily="18" charset="0"/>
              </a:rPr>
              <a:t> said she </a:t>
            </a:r>
            <a:r>
              <a:rPr lang="en-US" altLang="zh-CN" sz="2400" dirty="0" smtClean="0">
                <a:latin typeface="Times New Roman" panose="02020603050405020304" pitchFamily="18" charset="0"/>
                <a:cs typeface="Times New Roman" panose="02020603050405020304" pitchFamily="18" charset="0"/>
              </a:rPr>
              <a:t>collected her</a:t>
            </a:r>
            <a:r>
              <a:rPr lang="en-US" altLang="zh-CN" sz="2400" dirty="0">
                <a:latin typeface="Times New Roman" panose="02020603050405020304" pitchFamily="18" charset="0"/>
                <a:cs typeface="Times New Roman" panose="02020603050405020304" pitchFamily="18" charset="0"/>
              </a:rPr>
              <a:t> wits </a:t>
            </a:r>
            <a:r>
              <a:rPr lang="en-US" altLang="zh-CN" sz="2400" dirty="0" smtClean="0">
                <a:latin typeface="Times New Roman" panose="02020603050405020304" pitchFamily="18" charset="0"/>
                <a:cs typeface="Times New Roman" panose="02020603050405020304" pitchFamily="18" charset="0"/>
              </a:rPr>
              <a:t>________  and</a:t>
            </a:r>
            <a:r>
              <a:rPr lang="en-US" altLang="zh-CN" sz="2400" dirty="0">
                <a:latin typeface="Times New Roman" panose="02020603050405020304" pitchFamily="18" charset="0"/>
                <a:cs typeface="Times New Roman" panose="02020603050405020304" pitchFamily="18" charset="0"/>
              </a:rPr>
              <a:t> gestured him to a </a:t>
            </a:r>
            <a:r>
              <a:rPr lang="en-US" altLang="zh-CN" sz="2400" dirty="0" smtClean="0">
                <a:latin typeface="Times New Roman" panose="02020603050405020304" pitchFamily="18" charset="0"/>
                <a:cs typeface="Times New Roman" panose="02020603050405020304" pitchFamily="18" charset="0"/>
              </a:rPr>
              <a:t>chair.</a:t>
            </a:r>
            <a:endParaRPr lang="en-US" altLang="zh-CN"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At the airport, he found </a:t>
            </a:r>
            <a:r>
              <a:rPr lang="en-US" altLang="zh-CN" sz="2400" dirty="0" smtClean="0">
                <a:latin typeface="Times New Roman" panose="02020603050405020304" pitchFamily="18" charset="0"/>
                <a:cs typeface="Times New Roman" panose="02020603050405020304" pitchFamily="18" charset="0"/>
              </a:rPr>
              <a:t>almost</a:t>
            </a: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everybody</a:t>
            </a:r>
            <a:r>
              <a:rPr lang="en-US" altLang="zh-CN" sz="2400" dirty="0">
                <a:latin typeface="Times New Roman" panose="02020603050405020304" pitchFamily="18" charset="0"/>
                <a:cs typeface="Times New Roman" panose="02020603050405020304" pitchFamily="18" charset="0"/>
              </a:rPr>
              <a:t> shunned and laughed at him </a:t>
            </a:r>
            <a:r>
              <a:rPr lang="en-US" altLang="zh-CN" sz="2400" dirty="0" smtClean="0">
                <a:latin typeface="Times New Roman" panose="02020603050405020304" pitchFamily="18" charset="0"/>
                <a:cs typeface="Times New Roman" panose="02020603050405020304" pitchFamily="18" charset="0"/>
              </a:rPr>
              <a:t>__________. “I</a:t>
            </a:r>
            <a:r>
              <a:rPr lang="en-US" altLang="zh-CN" sz="2400" dirty="0">
                <a:latin typeface="Times New Roman" panose="02020603050405020304" pitchFamily="18" charset="0"/>
                <a:cs typeface="Times New Roman" panose="02020603050405020304" pitchFamily="18" charset="0"/>
              </a:rPr>
              <a:t> felt as if I had nothing on</a:t>
            </a:r>
            <a:r>
              <a:rPr lang="en-US" altLang="zh-CN" sz="2400" dirty="0" smtClean="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he wrote</a:t>
            </a:r>
            <a:r>
              <a:rPr lang="en-US" altLang="zh-CN" sz="2400" dirty="0" smtClean="0">
                <a:latin typeface="Times New Roman" panose="02020603050405020304" pitchFamily="18" charset="0"/>
                <a:cs typeface="Times New Roman" panose="02020603050405020304" pitchFamily="18" charset="0"/>
              </a:rPr>
              <a:t>.</a:t>
            </a:r>
            <a:endParaRPr lang="en-US" altLang="zh-CN"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She’s</a:t>
            </a:r>
            <a:r>
              <a:rPr lang="en-US" altLang="zh-CN" sz="2400" dirty="0">
                <a:latin typeface="Times New Roman" panose="02020603050405020304" pitchFamily="18" charset="0"/>
                <a:cs typeface="Times New Roman" panose="02020603050405020304" pitchFamily="18" charset="0"/>
              </a:rPr>
              <a:t> been </a:t>
            </a:r>
            <a:r>
              <a:rPr lang="en-US" altLang="zh-CN" sz="2400" dirty="0" smtClean="0">
                <a:latin typeface="Times New Roman" panose="02020603050405020304" pitchFamily="18" charset="0"/>
                <a:cs typeface="Times New Roman" panose="02020603050405020304" pitchFamily="18" charset="0"/>
              </a:rPr>
              <a:t>_____________</a:t>
            </a:r>
            <a:r>
              <a:rPr lang="en-US" altLang="zh-CN" sz="2400" dirty="0">
                <a:latin typeface="Times New Roman" panose="02020603050405020304" pitchFamily="18" charset="0"/>
                <a:cs typeface="Times New Roman" panose="02020603050405020304" pitchFamily="18" charset="0"/>
              </a:rPr>
              <a:t> ignoring him all </a:t>
            </a:r>
            <a:r>
              <a:rPr lang="en-US" altLang="zh-CN" sz="2400" dirty="0" smtClean="0">
                <a:latin typeface="Times New Roman" panose="02020603050405020304" pitchFamily="18" charset="0"/>
                <a:cs typeface="Times New Roman" panose="02020603050405020304" pitchFamily="18" charset="0"/>
              </a:rPr>
              <a:t>day, which made him boil with anger.</a:t>
            </a:r>
            <a:endParaRPr lang="en-US" altLang="zh-CN"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She oftentimes knows what I'm going to say even before I do, and most of the time she knows </a:t>
            </a:r>
            <a:r>
              <a:rPr lang="en-US" altLang="zh-CN" sz="2400" dirty="0" smtClean="0">
                <a:latin typeface="Times New Roman" panose="02020603050405020304" pitchFamily="18" charset="0"/>
                <a:cs typeface="Times New Roman" panose="02020603050405020304" pitchFamily="18" charset="0"/>
              </a:rPr>
              <a:t>________</a:t>
            </a:r>
            <a:r>
              <a:rPr lang="en-US" altLang="zh-CN" sz="2400" dirty="0">
                <a:latin typeface="Times New Roman" panose="02020603050405020304" pitchFamily="18" charset="0"/>
                <a:cs typeface="Times New Roman" panose="02020603050405020304" pitchFamily="18" charset="0"/>
              </a:rPr>
              <a:t> when not to say anything to me at all</a:t>
            </a:r>
            <a:r>
              <a:rPr lang="en-US" altLang="zh-CN" sz="2400" dirty="0" smtClean="0">
                <a:latin typeface="Times New Roman" panose="02020603050405020304" pitchFamily="18" charset="0"/>
                <a:cs typeface="Times New Roman" panose="02020603050405020304" pitchFamily="18" charset="0"/>
              </a:rPr>
              <a:t>.</a:t>
            </a:r>
            <a:endParaRPr lang="en-US" altLang="zh-CN"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We were thrown into the water, and Dad was struggling aimlessly. At that moment, I felt </a:t>
            </a:r>
            <a:r>
              <a:rPr lang="en-US" altLang="zh-CN" sz="2400" dirty="0" smtClean="0">
                <a:latin typeface="Times New Roman" panose="02020603050405020304" pitchFamily="18" charset="0"/>
                <a:cs typeface="Times New Roman" panose="02020603050405020304" pitchFamily="18" charset="0"/>
              </a:rPr>
              <a:t>___________</a:t>
            </a:r>
            <a:r>
              <a:rPr lang="en-US" altLang="zh-CN" sz="2400" dirty="0">
                <a:latin typeface="Times New Roman" panose="02020603050405020304" pitchFamily="18" charset="0"/>
                <a:cs typeface="Times New Roman" panose="02020603050405020304" pitchFamily="18" charset="0"/>
              </a:rPr>
              <a:t> protective of him.</a:t>
            </a:r>
            <a:endParaRPr lang="zh-CN" altLang="en-US" sz="24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803564" y="855878"/>
            <a:ext cx="10169236" cy="830997"/>
          </a:xfrm>
          <a:prstGeom prst="rect">
            <a:avLst/>
          </a:prstGeom>
          <a:solidFill>
            <a:schemeClr val="tx2">
              <a:lumMod val="20000"/>
              <a:lumOff val="80000"/>
            </a:schemeClr>
          </a:solidFill>
        </p:spPr>
        <p:txBody>
          <a:bodyPr wrap="square" rtlCol="0">
            <a:spAutoFit/>
          </a:bodyPr>
          <a:lstStyle/>
          <a:p>
            <a:r>
              <a:rPr lang="en-US" altLang="zh-CN" sz="2400" dirty="0" smtClean="0">
                <a:latin typeface="Times New Roman" panose="02020603050405020304" pitchFamily="18" charset="0"/>
                <a:cs typeface="Times New Roman" panose="02020603050405020304" pitchFamily="18" charset="0"/>
              </a:rPr>
              <a:t>apparently    	short                      </a:t>
            </a: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somehow                      fiercely(extremely)</a:t>
            </a:r>
            <a:endParaRPr lang="en-US" altLang="zh-CN" sz="2400" dirty="0">
              <a:latin typeface="Times New Roman" panose="02020603050405020304" pitchFamily="18" charset="0"/>
              <a:cs typeface="Times New Roman" panose="02020603050405020304" pitchFamily="18" charset="0"/>
            </a:endParaRPr>
          </a:p>
          <a:p>
            <a:r>
              <a:rPr lang="en-US" altLang="zh-CN" sz="2400" dirty="0" smtClean="0">
                <a:latin typeface="Times New Roman" panose="02020603050405020304" pitchFamily="18" charset="0"/>
                <a:cs typeface="Times New Roman" panose="02020603050405020304" pitchFamily="18" charset="0"/>
              </a:rPr>
              <a:t>secretly   	deliberately       </a:t>
            </a: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exactly 		</a:t>
            </a:r>
            <a:endParaRPr lang="zh-CN" altLang="en-US" sz="24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5888182" y="1961824"/>
            <a:ext cx="1997050" cy="461665"/>
          </a:xfrm>
          <a:prstGeom prst="rect">
            <a:avLst/>
          </a:prstGeom>
          <a:noFill/>
        </p:spPr>
        <p:txBody>
          <a:bodyPr wrap="square" rtlCol="0">
            <a:spAutoFit/>
          </a:bodyPr>
          <a:lstStyle/>
          <a:p>
            <a:r>
              <a:rPr lang="en-US" altLang="zh-CN" sz="2400" b="1" dirty="0" smtClean="0">
                <a:solidFill>
                  <a:schemeClr val="accent2">
                    <a:lumMod val="60000"/>
                    <a:lumOff val="40000"/>
                  </a:schemeClr>
                </a:solidFill>
                <a:latin typeface="Times New Roman" panose="02020603050405020304" pitchFamily="18" charset="0"/>
                <a:cs typeface="Times New Roman" panose="02020603050405020304" pitchFamily="18" charset="0"/>
              </a:rPr>
              <a:t>short</a:t>
            </a:r>
            <a:endParaRPr lang="zh-CN" altLang="en-US" sz="24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872946" y="2634675"/>
            <a:ext cx="1997050" cy="461665"/>
          </a:xfrm>
          <a:prstGeom prst="rect">
            <a:avLst/>
          </a:prstGeom>
          <a:noFill/>
        </p:spPr>
        <p:txBody>
          <a:bodyPr wrap="square" rtlCol="0">
            <a:spAutoFit/>
          </a:bodyPr>
          <a:lstStyle/>
          <a:p>
            <a:r>
              <a:rPr lang="en-US" altLang="zh-CN" sz="2400" b="1" dirty="0" smtClean="0">
                <a:solidFill>
                  <a:schemeClr val="accent2">
                    <a:lumMod val="60000"/>
                    <a:lumOff val="40000"/>
                  </a:schemeClr>
                </a:solidFill>
                <a:latin typeface="Times New Roman" panose="02020603050405020304" pitchFamily="18" charset="0"/>
                <a:cs typeface="Times New Roman" panose="02020603050405020304" pitchFamily="18" charset="0"/>
              </a:rPr>
              <a:t>apparently</a:t>
            </a:r>
            <a:endParaRPr lang="zh-CN" altLang="en-US" sz="24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7200823" y="3045203"/>
            <a:ext cx="1997050" cy="461665"/>
          </a:xfrm>
          <a:prstGeom prst="rect">
            <a:avLst/>
          </a:prstGeom>
          <a:noFill/>
        </p:spPr>
        <p:txBody>
          <a:bodyPr wrap="square" rtlCol="0">
            <a:spAutoFit/>
          </a:bodyPr>
          <a:lstStyle/>
          <a:p>
            <a:r>
              <a:rPr lang="en-US" altLang="zh-CN" sz="2400" b="1" dirty="0" smtClean="0">
                <a:solidFill>
                  <a:schemeClr val="accent2">
                    <a:lumMod val="60000"/>
                    <a:lumOff val="40000"/>
                  </a:schemeClr>
                </a:solidFill>
                <a:latin typeface="Times New Roman" panose="02020603050405020304" pitchFamily="18" charset="0"/>
                <a:cs typeface="Times New Roman" panose="02020603050405020304" pitchFamily="18" charset="0"/>
              </a:rPr>
              <a:t>somehow</a:t>
            </a:r>
            <a:endParaRPr lang="zh-CN" altLang="en-US" sz="24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9534300" y="3343570"/>
            <a:ext cx="1997050" cy="461665"/>
          </a:xfrm>
          <a:prstGeom prst="rect">
            <a:avLst/>
          </a:prstGeom>
          <a:noFill/>
        </p:spPr>
        <p:txBody>
          <a:bodyPr wrap="square" rtlCol="0">
            <a:spAutoFit/>
          </a:bodyPr>
          <a:lstStyle/>
          <a:p>
            <a:r>
              <a:rPr lang="en-US" altLang="zh-CN" sz="2400" b="1" dirty="0" smtClean="0">
                <a:solidFill>
                  <a:schemeClr val="accent2">
                    <a:lumMod val="60000"/>
                    <a:lumOff val="40000"/>
                  </a:schemeClr>
                </a:solidFill>
                <a:latin typeface="Times New Roman" panose="02020603050405020304" pitchFamily="18" charset="0"/>
                <a:cs typeface="Times New Roman" panose="02020603050405020304" pitchFamily="18" charset="0"/>
              </a:rPr>
              <a:t>secretly</a:t>
            </a:r>
            <a:endParaRPr lang="zh-CN" altLang="en-US" sz="24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2381730" y="4177815"/>
            <a:ext cx="1997050" cy="461665"/>
          </a:xfrm>
          <a:prstGeom prst="rect">
            <a:avLst/>
          </a:prstGeom>
          <a:noFill/>
        </p:spPr>
        <p:txBody>
          <a:bodyPr wrap="square" rtlCol="0">
            <a:spAutoFit/>
          </a:bodyPr>
          <a:lstStyle/>
          <a:p>
            <a:r>
              <a:rPr lang="en-US" altLang="zh-CN" sz="2400" b="1" dirty="0" smtClean="0">
                <a:solidFill>
                  <a:schemeClr val="accent2">
                    <a:lumMod val="60000"/>
                    <a:lumOff val="40000"/>
                  </a:schemeClr>
                </a:solidFill>
                <a:latin typeface="Times New Roman" panose="02020603050405020304" pitchFamily="18" charset="0"/>
                <a:cs typeface="Times New Roman" panose="02020603050405020304" pitchFamily="18" charset="0"/>
              </a:rPr>
              <a:t>deliberately</a:t>
            </a:r>
            <a:endParaRPr lang="zh-CN" altLang="en-US" sz="24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3380255" y="4906282"/>
            <a:ext cx="1997050" cy="461665"/>
          </a:xfrm>
          <a:prstGeom prst="rect">
            <a:avLst/>
          </a:prstGeom>
          <a:noFill/>
        </p:spPr>
        <p:txBody>
          <a:bodyPr wrap="square" rtlCol="0">
            <a:spAutoFit/>
          </a:bodyPr>
          <a:lstStyle/>
          <a:p>
            <a:r>
              <a:rPr lang="en-US" altLang="zh-CN" sz="2400" b="1" dirty="0" smtClean="0">
                <a:solidFill>
                  <a:schemeClr val="accent2">
                    <a:lumMod val="60000"/>
                    <a:lumOff val="40000"/>
                  </a:schemeClr>
                </a:solidFill>
                <a:latin typeface="Times New Roman" panose="02020603050405020304" pitchFamily="18" charset="0"/>
                <a:cs typeface="Times New Roman" panose="02020603050405020304" pitchFamily="18" charset="0"/>
              </a:rPr>
              <a:t>exactly</a:t>
            </a:r>
            <a:endParaRPr lang="zh-CN" altLang="en-US" sz="24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15" name="文本框 13"/>
          <p:cNvSpPr txBox="1"/>
          <p:nvPr/>
        </p:nvSpPr>
        <p:spPr>
          <a:xfrm>
            <a:off x="936901" y="5655143"/>
            <a:ext cx="1997050" cy="461665"/>
          </a:xfrm>
          <a:prstGeom prst="rect">
            <a:avLst/>
          </a:prstGeom>
          <a:noFill/>
        </p:spPr>
        <p:txBody>
          <a:bodyPr wrap="square" rtlCol="0">
            <a:spAutoFit/>
          </a:bodyPr>
          <a:lstStyle/>
          <a:p>
            <a:r>
              <a:rPr lang="en-US" altLang="zh-CN" sz="2400" b="1" dirty="0" smtClean="0">
                <a:solidFill>
                  <a:schemeClr val="accent2">
                    <a:lumMod val="60000"/>
                    <a:lumOff val="40000"/>
                  </a:schemeClr>
                </a:solidFill>
                <a:latin typeface="Times New Roman" panose="02020603050405020304" pitchFamily="18" charset="0"/>
                <a:cs typeface="Times New Roman" panose="02020603050405020304" pitchFamily="18" charset="0"/>
              </a:rPr>
              <a:t>fiercely</a:t>
            </a:r>
            <a:endParaRPr lang="zh-CN" altLang="en-US" sz="24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 y="0"/>
            <a:ext cx="803564" cy="652367"/>
          </a:xfrm>
          <a:prstGeom prst="rect">
            <a:avLst/>
          </a:prstGeom>
          <a:solidFill>
            <a:schemeClr val="accent2">
              <a:lumMod val="60000"/>
              <a:lumOff val="40000"/>
            </a:schemeClr>
          </a:solidFill>
        </p:spPr>
        <p:txBody>
          <a:bodyPr wrap="square" rtlCol="0">
            <a:spAutoFit/>
          </a:bodyPr>
          <a:lstStyle/>
          <a:p>
            <a:endParaRPr lang="zh-CN" altLang="en-US" dirty="0"/>
          </a:p>
        </p:txBody>
      </p:sp>
      <p:sp>
        <p:nvSpPr>
          <p:cNvPr id="4" name="TextBox 3"/>
          <p:cNvSpPr txBox="1"/>
          <p:nvPr/>
        </p:nvSpPr>
        <p:spPr>
          <a:xfrm>
            <a:off x="5615932" y="1427603"/>
            <a:ext cx="3784455" cy="5197320"/>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zh-CN" altLang="en-US" sz="2800" dirty="0"/>
              <a:t>绩点</a:t>
            </a:r>
            <a:endParaRPr lang="en-US" altLang="zh-CN" sz="2800" dirty="0"/>
          </a:p>
          <a:p>
            <a:pPr marL="457200" indent="-457200">
              <a:lnSpc>
                <a:spcPct val="150000"/>
              </a:lnSpc>
              <a:buFont typeface="Arial" panose="020B0604020202020204" pitchFamily="34" charset="0"/>
              <a:buChar char="•"/>
            </a:pPr>
            <a:r>
              <a:rPr lang="zh-CN" altLang="en-US" sz="2800" dirty="0"/>
              <a:t>急转直下</a:t>
            </a:r>
            <a:endParaRPr lang="en-US" altLang="zh-CN" sz="2800" dirty="0"/>
          </a:p>
          <a:p>
            <a:pPr marL="457200" indent="-457200">
              <a:lnSpc>
                <a:spcPct val="150000"/>
              </a:lnSpc>
              <a:buFont typeface="Arial" panose="020B0604020202020204" pitchFamily="34" charset="0"/>
              <a:buChar char="•"/>
            </a:pPr>
            <a:r>
              <a:rPr lang="zh-CN" altLang="en-US" sz="2800" dirty="0"/>
              <a:t>被忽视；被打发</a:t>
            </a:r>
            <a:endParaRPr lang="en-US" altLang="zh-CN" sz="2800" dirty="0"/>
          </a:p>
          <a:p>
            <a:pPr marL="457200" indent="-457200">
              <a:lnSpc>
                <a:spcPct val="150000"/>
              </a:lnSpc>
              <a:buFont typeface="Arial" panose="020B0604020202020204" pitchFamily="34" charset="0"/>
              <a:buChar char="•"/>
            </a:pPr>
            <a:r>
              <a:rPr lang="zh-CN" altLang="en-US" sz="2800" dirty="0"/>
              <a:t>提出假设</a:t>
            </a:r>
            <a:endParaRPr lang="en-US" altLang="zh-CN" sz="2800" dirty="0"/>
          </a:p>
          <a:p>
            <a:pPr marL="457200" indent="-457200">
              <a:lnSpc>
                <a:spcPct val="150000"/>
              </a:lnSpc>
              <a:buFont typeface="Arial" panose="020B0604020202020204" pitchFamily="34" charset="0"/>
              <a:buChar char="•"/>
            </a:pPr>
            <a:r>
              <a:rPr lang="zh-CN" altLang="en-US" sz="2800" dirty="0"/>
              <a:t>展示成果</a:t>
            </a:r>
            <a:endParaRPr lang="en-US" altLang="zh-CN" sz="2800" dirty="0"/>
          </a:p>
          <a:p>
            <a:pPr marL="457200" indent="-457200">
              <a:lnSpc>
                <a:spcPct val="150000"/>
              </a:lnSpc>
              <a:buFont typeface="Arial" panose="020B0604020202020204" pitchFamily="34" charset="0"/>
              <a:buChar char="•"/>
            </a:pPr>
            <a:r>
              <a:rPr lang="zh-CN" altLang="en-US" sz="2800" dirty="0"/>
              <a:t>有</a:t>
            </a:r>
            <a:r>
              <a:rPr lang="en-US" altLang="zh-CN" sz="2800" dirty="0"/>
              <a:t>…</a:t>
            </a:r>
            <a:r>
              <a:rPr lang="zh-CN" altLang="en-US" sz="2800" dirty="0"/>
              <a:t>的名声</a:t>
            </a:r>
            <a:endParaRPr lang="en-US" altLang="zh-CN" sz="2800" dirty="0"/>
          </a:p>
          <a:p>
            <a:pPr marL="457200" indent="-457200">
              <a:lnSpc>
                <a:spcPct val="150000"/>
              </a:lnSpc>
              <a:buFont typeface="Arial" panose="020B0604020202020204" pitchFamily="34" charset="0"/>
              <a:buChar char="•"/>
            </a:pPr>
            <a:r>
              <a:rPr lang="zh-CN" altLang="en-US" sz="2800" dirty="0"/>
              <a:t>因胆怯而决定不做</a:t>
            </a:r>
            <a:endParaRPr lang="en-US" altLang="zh-CN" sz="2800" dirty="0"/>
          </a:p>
          <a:p>
            <a:pPr marL="457200" indent="-457200">
              <a:lnSpc>
                <a:spcPct val="150000"/>
              </a:lnSpc>
              <a:buFont typeface="Arial" panose="020B0604020202020204" pitchFamily="34" charset="0"/>
              <a:buChar char="•"/>
            </a:pPr>
            <a:endParaRPr lang="zh-CN" altLang="en-US" sz="2800" dirty="0"/>
          </a:p>
        </p:txBody>
      </p:sp>
      <p:sp>
        <p:nvSpPr>
          <p:cNvPr id="6" name="TextBox 5"/>
          <p:cNvSpPr txBox="1"/>
          <p:nvPr/>
        </p:nvSpPr>
        <p:spPr>
          <a:xfrm>
            <a:off x="637109" y="1325191"/>
            <a:ext cx="4100512" cy="5185522"/>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grade point average</a:t>
            </a:r>
            <a:endParaRPr lang="en-US" altLang="zh-CN" sz="2800" dirty="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take a nosedive</a:t>
            </a:r>
            <a:endParaRPr lang="en-US" altLang="zh-CN" sz="2800" dirty="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be brushed off</a:t>
            </a:r>
            <a:endParaRPr lang="en-US" altLang="zh-CN" sz="2800" dirty="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develop the hypothesis</a:t>
            </a:r>
            <a:endParaRPr lang="en-US" altLang="zh-CN" sz="2800" dirty="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present the findings</a:t>
            </a:r>
            <a:endParaRPr lang="en-US" altLang="zh-CN" sz="2800" dirty="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have a reputation for…</a:t>
            </a:r>
            <a:endParaRPr lang="en-US" altLang="zh-CN" sz="2800" dirty="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chicken out</a:t>
            </a:r>
            <a:endParaRPr lang="en-US" altLang="zh-CN" sz="2800" dirty="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endParaRPr lang="zh-CN" altLang="en-US" sz="2800" dirty="0">
              <a:latin typeface="Times New Roman" panose="02020603050405020304" pitchFamily="18" charset="0"/>
              <a:cs typeface="Times New Roman" panose="02020603050405020304" pitchFamily="18" charset="0"/>
            </a:endParaRPr>
          </a:p>
        </p:txBody>
      </p:sp>
      <p:sp>
        <p:nvSpPr>
          <p:cNvPr id="7" name="文本占位符 2"/>
          <p:cNvSpPr>
            <a:spLocks noGrp="1"/>
          </p:cNvSpPr>
          <p:nvPr>
            <p:ph type="body" sz="quarter" idx="13"/>
          </p:nvPr>
        </p:nvSpPr>
        <p:spPr>
          <a:xfrm>
            <a:off x="1073148" y="0"/>
            <a:ext cx="6435012" cy="652367"/>
          </a:xfrm>
        </p:spPr>
        <p:txBody>
          <a:bodyPr>
            <a:normAutofit lnSpcReduction="10000"/>
          </a:bodyPr>
          <a:lstStyle/>
          <a:p>
            <a:r>
              <a:rPr lang="en-US" altLang="zh-CN" dirty="0" smtClean="0">
                <a:solidFill>
                  <a:schemeClr val="accent2">
                    <a:lumMod val="60000"/>
                    <a:lumOff val="40000"/>
                  </a:schemeClr>
                </a:solidFill>
              </a:rPr>
              <a:t>Appreciate </a:t>
            </a:r>
            <a:r>
              <a:rPr lang="en-US" altLang="zh-CN" dirty="0">
                <a:solidFill>
                  <a:schemeClr val="accent2">
                    <a:lumMod val="60000"/>
                    <a:lumOff val="40000"/>
                  </a:schemeClr>
                </a:solidFill>
              </a:rPr>
              <a:t>the language</a:t>
            </a:r>
            <a:endParaRPr lang="zh-CN" altLang="en-US" dirty="0">
              <a:solidFill>
                <a:schemeClr val="accent2">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 y="0"/>
            <a:ext cx="803564" cy="652367"/>
          </a:xfrm>
          <a:prstGeom prst="rect">
            <a:avLst/>
          </a:prstGeom>
          <a:solidFill>
            <a:schemeClr val="accent2">
              <a:lumMod val="60000"/>
              <a:lumOff val="40000"/>
            </a:schemeClr>
          </a:solidFill>
        </p:spPr>
        <p:txBody>
          <a:bodyPr wrap="square" rtlCol="0">
            <a:spAutoFit/>
          </a:bodyPr>
          <a:lstStyle/>
          <a:p>
            <a:endParaRPr lang="zh-CN" altLang="en-US" dirty="0"/>
          </a:p>
        </p:txBody>
      </p:sp>
      <p:sp>
        <p:nvSpPr>
          <p:cNvPr id="7" name="文本框 6"/>
          <p:cNvSpPr txBox="1"/>
          <p:nvPr/>
        </p:nvSpPr>
        <p:spPr>
          <a:xfrm>
            <a:off x="341986" y="1550015"/>
            <a:ext cx="11208714" cy="3970318"/>
          </a:xfrm>
          <a:prstGeom prst="rect">
            <a:avLst/>
          </a:prstGeom>
          <a:noFill/>
        </p:spPr>
        <p:txBody>
          <a:bodyPr wrap="square">
            <a:spAutoFit/>
          </a:bodyPr>
          <a:lstStyle/>
          <a:p>
            <a:pPr marL="342900" indent="-342900" algn="just">
              <a:lnSpc>
                <a:spcPct val="100000"/>
              </a:lnSpc>
              <a:spcBef>
                <a:spcPts val="0"/>
              </a:spcBef>
              <a:buFont typeface="Arial" panose="020B0604020202020204" pitchFamily="34" charset="0"/>
              <a:buChar char="•"/>
            </a:pP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I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felt [he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treated me (</a:t>
            </a:r>
            <a:r>
              <a:rPr lang="en-US" altLang="zh-CN" sz="2400" kern="100" dirty="0">
                <a:solidFill>
                  <a:schemeClr val="accent1"/>
                </a:solidFill>
                <a:effectLst/>
                <a:latin typeface="Times New Roman" panose="02020603050405020304" pitchFamily="18" charset="0"/>
                <a:ea typeface="宋体" panose="02010600030101010101" pitchFamily="2" charset="-122"/>
                <a:cs typeface="Times New Roman" panose="02020603050405020304" pitchFamily="18" charset="0"/>
              </a:rPr>
              <a:t>as though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I would hold him back and probably cause his grade-point average to take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a nosedive)]. </a:t>
            </a:r>
            <a:endPar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ct val="100000"/>
              </a:lnSpc>
              <a:spcBef>
                <a:spcPts val="0"/>
              </a:spcBef>
              <a:buFont typeface="Arial" panose="020B0604020202020204" pitchFamily="34" charset="0"/>
              <a:buChar char="•"/>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feel</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引导的宾语从句内有</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as though</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引导方式状语从句</a:t>
            </a:r>
            <a:endPar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ct val="100000"/>
              </a:lnSpc>
              <a:spcBef>
                <a:spcPts val="0"/>
              </a:spcBef>
              <a:buFont typeface="Arial" panose="020B0604020202020204" pitchFamily="34" charset="0"/>
              <a:buChar char="•"/>
            </a:pP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ct val="100000"/>
              </a:lnSpc>
              <a:spcBef>
                <a:spcPts val="0"/>
              </a:spcBef>
              <a:buFont typeface="Arial" panose="020B0604020202020204" pitchFamily="34" charset="0"/>
              <a:buChar char="•"/>
            </a:pP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Needless to say, I didn’t look forward to an entire team of being brushed off,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chemeClr val="accent2">
                    <a:lumMod val="60000"/>
                    <a:lumOff val="40000"/>
                  </a:schemeClr>
                </a:solidFill>
                <a:effectLst/>
                <a:latin typeface="Times New Roman" panose="02020603050405020304" pitchFamily="18" charset="0"/>
                <a:ea typeface="宋体" panose="02010600030101010101" pitchFamily="2" charset="-122"/>
                <a:cs typeface="Times New Roman" panose="02020603050405020304" pitchFamily="18" charset="0"/>
              </a:rPr>
              <a:t>but</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 I tried to make the best of it and didn’t say </a:t>
            </a:r>
            <a:r>
              <a:rPr lang="en-US" altLang="zh-CN" sz="2400" kern="100" dirty="0" smtClean="0">
                <a:effectLst/>
                <a:latin typeface="Times New Roman" panose="02020603050405020304" pitchFamily="18" charset="0"/>
                <a:ea typeface="宋体" panose="02010600030101010101" pitchFamily="2" charset="-122"/>
                <a:cs typeface="Times New Roman" panose="02020603050405020304" pitchFamily="18" charset="0"/>
              </a:rPr>
              <a:t>anything, (</a:t>
            </a:r>
            <a:r>
              <a:rPr lang="en-US" altLang="zh-CN" sz="2400" kern="100" dirty="0" smtClean="0">
                <a:solidFill>
                  <a:schemeClr val="accent1"/>
                </a:solidFill>
                <a:effectLst/>
                <a:latin typeface="Times New Roman" panose="02020603050405020304" pitchFamily="18" charset="0"/>
                <a:ea typeface="宋体" panose="02010600030101010101" pitchFamily="2" charset="-122"/>
                <a:cs typeface="Times New Roman" panose="02020603050405020304" pitchFamily="18" charset="0"/>
              </a:rPr>
              <a:t>lest </a:t>
            </a:r>
            <a:r>
              <a:rPr lang="en-US" altLang="zh-CN" sz="2400" kern="100" dirty="0" smtClean="0">
                <a:effectLst/>
                <a:latin typeface="Times New Roman" panose="02020603050405020304" pitchFamily="18" charset="0"/>
                <a:ea typeface="宋体" panose="02010600030101010101" pitchFamily="2" charset="-122"/>
                <a:cs typeface="Times New Roman" panose="02020603050405020304" pitchFamily="18" charset="0"/>
              </a:rPr>
              <a:t>I </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make things worse)]. </a:t>
            </a:r>
            <a:endPar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ct val="100000"/>
              </a:lnSpc>
              <a:spcBef>
                <a:spcPts val="0"/>
              </a:spcBef>
              <a:buFont typeface="Arial" panose="020B0604020202020204" pitchFamily="34" charset="0"/>
              <a:buChar char="•"/>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lest</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引导状语从句，意为“以防”，从句中的谓语动词需用虚拟语气，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should</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可省略</a:t>
            </a:r>
            <a:endParaRPr lang="en-US" altLang="zh-CN" kern="1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ct val="100000"/>
              </a:lnSpc>
              <a:spcBef>
                <a:spcPts val="0"/>
              </a:spcBef>
              <a:buFont typeface="Arial" panose="020B0604020202020204" pitchFamily="34" charset="0"/>
              <a:buChar char="•"/>
            </a:pP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ct val="100000"/>
              </a:lnSpc>
              <a:spcBef>
                <a:spcPts val="0"/>
              </a:spcBef>
              <a:buFont typeface="Arial" panose="020B0604020202020204" pitchFamily="34" charset="0"/>
              <a:buChar char="•"/>
            </a:pP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I actually wanted to drop the class at one point, [</a:t>
            </a:r>
            <a:r>
              <a:rPr lang="en-US" altLang="zh-CN" sz="2400" kern="100" dirty="0">
                <a:solidFill>
                  <a:schemeClr val="accent2">
                    <a:lumMod val="60000"/>
                    <a:lumOff val="40000"/>
                  </a:schemeClr>
                </a:solidFill>
                <a:effectLst/>
                <a:latin typeface="Times New Roman" panose="02020603050405020304" pitchFamily="18" charset="0"/>
                <a:ea typeface="宋体" panose="02010600030101010101" pitchFamily="2" charset="-122"/>
                <a:cs typeface="Times New Roman" panose="02020603050405020304" pitchFamily="18" charset="0"/>
              </a:rPr>
              <a:t>but</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 stopped short (</a:t>
            </a:r>
            <a:r>
              <a:rPr lang="en-US" altLang="zh-CN" sz="2400" kern="100" dirty="0">
                <a:solidFill>
                  <a:schemeClr val="accent1"/>
                </a:solidFill>
                <a:effectLst/>
                <a:latin typeface="Times New Roman" panose="02020603050405020304" pitchFamily="18" charset="0"/>
                <a:ea typeface="宋体" panose="02010600030101010101" pitchFamily="2" charset="-122"/>
                <a:cs typeface="Times New Roman" panose="02020603050405020304" pitchFamily="18" charset="0"/>
              </a:rPr>
              <a:t>because</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 I didn’t want to give him the satisfaction of my chickening out)].</a:t>
            </a:r>
            <a:endPar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ct val="100000"/>
              </a:lnSpc>
              <a:spcBef>
                <a:spcPts val="0"/>
              </a:spcBef>
              <a:buFont typeface="Arial" panose="020B0604020202020204" pitchFamily="34" charset="0"/>
              <a:buChar char="•"/>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but</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引导并列句中有</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because</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引导的原因状语从句</a:t>
            </a:r>
            <a:endParaRPr lang="zh-CN" altLang="zh-CN"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TextBox 3"/>
          <p:cNvSpPr txBox="1"/>
          <p:nvPr/>
        </p:nvSpPr>
        <p:spPr>
          <a:xfrm>
            <a:off x="671891" y="795487"/>
            <a:ext cx="6935917" cy="584775"/>
          </a:xfrm>
          <a:prstGeom prst="rect">
            <a:avLst/>
          </a:prstGeom>
          <a:noFill/>
        </p:spPr>
        <p:txBody>
          <a:bodyPr wrap="square" rtlCol="0">
            <a:spAutoFit/>
          </a:bodyPr>
          <a:lstStyle/>
          <a:p>
            <a:r>
              <a:rPr lang="en-US" altLang="zh-CN" sz="3200" b="1" dirty="0">
                <a:solidFill>
                  <a:schemeClr val="accent1"/>
                </a:solidFill>
                <a:latin typeface="Times New Roman" panose="02020603050405020304" pitchFamily="18" charset="0"/>
                <a:cs typeface="Times New Roman" panose="02020603050405020304" pitchFamily="18" charset="0"/>
              </a:rPr>
              <a:t>Can you translate them into Chinese?</a:t>
            </a:r>
            <a:endParaRPr lang="zh-CN" altLang="en-US" sz="3200" b="1" dirty="0">
              <a:solidFill>
                <a:schemeClr val="accent1"/>
              </a:solidFill>
              <a:latin typeface="Times New Roman" panose="02020603050405020304" pitchFamily="18" charset="0"/>
              <a:cs typeface="Times New Roman" panose="02020603050405020304" pitchFamily="18" charset="0"/>
            </a:endParaRPr>
          </a:p>
        </p:txBody>
      </p:sp>
      <p:sp>
        <p:nvSpPr>
          <p:cNvPr id="9" name="文本占位符 2"/>
          <p:cNvSpPr>
            <a:spLocks noGrp="1"/>
          </p:cNvSpPr>
          <p:nvPr>
            <p:ph type="body" sz="quarter" idx="13"/>
          </p:nvPr>
        </p:nvSpPr>
        <p:spPr>
          <a:xfrm>
            <a:off x="1073148" y="0"/>
            <a:ext cx="6435012" cy="652367"/>
          </a:xfrm>
        </p:spPr>
        <p:txBody>
          <a:bodyPr>
            <a:normAutofit lnSpcReduction="10000"/>
          </a:bodyPr>
          <a:lstStyle/>
          <a:p>
            <a:r>
              <a:rPr lang="en-US" altLang="zh-CN" dirty="0" smtClean="0">
                <a:solidFill>
                  <a:schemeClr val="accent2">
                    <a:lumMod val="60000"/>
                    <a:lumOff val="40000"/>
                  </a:schemeClr>
                </a:solidFill>
              </a:rPr>
              <a:t>Appreciate </a:t>
            </a:r>
            <a:r>
              <a:rPr lang="en-US" altLang="zh-CN" dirty="0">
                <a:solidFill>
                  <a:schemeClr val="accent2">
                    <a:lumMod val="60000"/>
                    <a:lumOff val="40000"/>
                  </a:schemeClr>
                </a:solidFill>
              </a:rPr>
              <a:t>the language</a:t>
            </a:r>
            <a:endParaRPr lang="zh-CN" altLang="en-US" dirty="0">
              <a:solidFill>
                <a:schemeClr val="accent2">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 calcmode="lin" valueType="num">
                                      <p:cBhvr additive="base">
                                        <p:cTn id="2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1"/>
          <p:cNvSpPr>
            <a:spLocks noGrp="1"/>
          </p:cNvSpPr>
          <p:nvPr/>
        </p:nvSpPr>
        <p:spPr>
          <a:xfrm>
            <a:off x="442001" y="1424923"/>
            <a:ext cx="10346072" cy="1632601"/>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4800" b="1" kern="1200">
                <a:solidFill>
                  <a:schemeClr val="accent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4000" dirty="0" smtClean="0"/>
              <a:t>2022</a:t>
            </a:r>
            <a:r>
              <a:rPr lang="zh-CN" altLang="en-US" sz="4000" dirty="0" smtClean="0"/>
              <a:t>年</a:t>
            </a:r>
            <a:r>
              <a:rPr lang="en-US" altLang="zh-CN" sz="4000" dirty="0" smtClean="0"/>
              <a:t>1</a:t>
            </a:r>
            <a:r>
              <a:rPr lang="zh-CN" altLang="en-US" sz="4000" dirty="0" smtClean="0"/>
              <a:t>月浙江高考英语读后续写试题分析</a:t>
            </a:r>
            <a:endParaRPr lang="zh-CN" altLang="en-US" sz="4000" dirty="0" smtClean="0"/>
          </a:p>
          <a:p>
            <a:pPr algn="ctr"/>
            <a:r>
              <a:rPr kumimoji="1" lang="en-US" altLang="zh-CN" sz="3600" dirty="0" smtClean="0">
                <a:solidFill>
                  <a:srgbClr val="C1D9DF">
                    <a:lumMod val="75000"/>
                  </a:srgbClr>
                </a:solidFill>
              </a:rPr>
              <a:t>——</a:t>
            </a:r>
            <a:r>
              <a:rPr kumimoji="1" lang="zh-CN" altLang="en-US" sz="3600" dirty="0" smtClean="0">
                <a:solidFill>
                  <a:srgbClr val="C1D9DF">
                    <a:lumMod val="75000"/>
                  </a:srgbClr>
                </a:solidFill>
              </a:rPr>
              <a:t>挖掘协同因素  力争续文高分</a:t>
            </a:r>
            <a:endParaRPr kumimoji="1" lang="en-US" altLang="zh-CN" sz="2800" dirty="0">
              <a:solidFill>
                <a:srgbClr val="C1D9DF">
                  <a:lumMod val="75000"/>
                </a:srgbClr>
              </a:solidFill>
            </a:endParaRPr>
          </a:p>
        </p:txBody>
      </p:sp>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411537"/>
            <a:ext cx="5316538"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201151" y="6000750"/>
            <a:ext cx="2871787" cy="646331"/>
          </a:xfrm>
          <a:prstGeom prst="rect">
            <a:avLst/>
          </a:prstGeom>
          <a:noFill/>
        </p:spPr>
        <p:txBody>
          <a:bodyPr wrap="square" rtlCol="0">
            <a:spAutoFit/>
          </a:bodyPr>
          <a:lstStyle/>
          <a:p>
            <a:pPr algn="ctr"/>
            <a:r>
              <a:rPr lang="zh-CN" altLang="en-US" b="1" dirty="0" smtClean="0">
                <a:latin typeface="楷体" panose="02010609060101010101" pitchFamily="49" charset="-122"/>
                <a:ea typeface="楷体" panose="02010609060101010101" pitchFamily="49" charset="-122"/>
              </a:rPr>
              <a:t>浙江省杭州高级中学</a:t>
            </a:r>
            <a:endParaRPr lang="en-US" altLang="zh-CN" b="1" dirty="0" smtClean="0">
              <a:latin typeface="楷体" panose="02010609060101010101" pitchFamily="49" charset="-122"/>
              <a:ea typeface="楷体" panose="02010609060101010101" pitchFamily="49" charset="-122"/>
            </a:endParaRPr>
          </a:p>
          <a:p>
            <a:pPr algn="ctr"/>
            <a:r>
              <a:rPr lang="zh-CN" altLang="en-US" b="1" dirty="0">
                <a:latin typeface="楷体" panose="02010609060101010101" pitchFamily="49" charset="-122"/>
                <a:ea typeface="楷体" panose="02010609060101010101" pitchFamily="49" charset="-122"/>
              </a:rPr>
              <a:t>何瑱悦</a:t>
            </a:r>
            <a:endParaRPr lang="zh-CN" altLang="en-US" b="1"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 y="0"/>
            <a:ext cx="803564" cy="652367"/>
          </a:xfrm>
          <a:prstGeom prst="rect">
            <a:avLst/>
          </a:prstGeom>
          <a:solidFill>
            <a:schemeClr val="accent2">
              <a:lumMod val="60000"/>
              <a:lumOff val="40000"/>
            </a:schemeClr>
          </a:solidFill>
        </p:spPr>
        <p:txBody>
          <a:bodyPr wrap="square" rtlCol="0">
            <a:spAutoFit/>
          </a:bodyPr>
          <a:lstStyle/>
          <a:p>
            <a:endParaRPr lang="zh-CN" altLang="en-US" dirty="0"/>
          </a:p>
        </p:txBody>
      </p:sp>
      <p:sp>
        <p:nvSpPr>
          <p:cNvPr id="2" name="矩形 1"/>
          <p:cNvSpPr/>
          <p:nvPr/>
        </p:nvSpPr>
        <p:spPr>
          <a:xfrm>
            <a:off x="228600" y="835909"/>
            <a:ext cx="11963400" cy="5632311"/>
          </a:xfrm>
          <a:prstGeom prst="rect">
            <a:avLst/>
          </a:prstGeom>
        </p:spPr>
        <p:txBody>
          <a:bodyPr wrap="square">
            <a:spAutoFit/>
          </a:bodyPr>
          <a:lstStyle/>
          <a:p>
            <a:r>
              <a:rPr lang="en-US" altLang="zh-CN" sz="2400" i="1" dirty="0">
                <a:latin typeface="Times New Roman" panose="02020603050405020304" pitchFamily="18" charset="0"/>
                <a:cs typeface="Times New Roman" panose="02020603050405020304" pitchFamily="18" charset="0"/>
              </a:rPr>
              <a:t>   We started to meet regularly to formulate our plans</a:t>
            </a:r>
            <a:r>
              <a:rPr lang="en-US" altLang="zh-CN" sz="2400" dirty="0">
                <a:latin typeface="Times New Roman" panose="02020603050405020304" pitchFamily="18" charset="0"/>
                <a:cs typeface="Times New Roman" panose="02020603050405020304" pitchFamily="18" charset="0"/>
              </a:rPr>
              <a:t>, and every time I felt the project was more his than mine. The more we met, the more I resented his intelligence and </a:t>
            </a:r>
            <a:r>
              <a:rPr lang="en-US" altLang="zh-CN" sz="2400" dirty="0">
                <a:solidFill>
                  <a:schemeClr val="accent2"/>
                </a:solidFill>
                <a:latin typeface="Times New Roman" panose="02020603050405020304" pitchFamily="18" charset="0"/>
                <a:cs typeface="Times New Roman" panose="02020603050405020304" pitchFamily="18" charset="0"/>
              </a:rPr>
              <a:t>his ability to cut through to the core issues</a:t>
            </a:r>
            <a:r>
              <a:rPr lang="en-US" altLang="zh-CN" sz="2400" dirty="0">
                <a:latin typeface="Times New Roman" panose="02020603050405020304" pitchFamily="18" charset="0"/>
                <a:cs typeface="Times New Roman" panose="02020603050405020304" pitchFamily="18" charset="0"/>
              </a:rPr>
              <a:t>. And I was aware he was much more advanced than I. He knew technical things and </a:t>
            </a:r>
            <a:r>
              <a:rPr lang="en-US" altLang="zh-CN" sz="2400" dirty="0">
                <a:solidFill>
                  <a:schemeClr val="accent2"/>
                </a:solidFill>
                <a:latin typeface="Times New Roman" panose="02020603050405020304" pitchFamily="18" charset="0"/>
                <a:cs typeface="Times New Roman" panose="02020603050405020304" pitchFamily="18" charset="0"/>
              </a:rPr>
              <a:t>approached every detail with great singularity of purpose</a:t>
            </a:r>
            <a:r>
              <a:rPr lang="en-US" altLang="zh-CN" sz="2400" dirty="0">
                <a:latin typeface="Times New Roman" panose="02020603050405020304" pitchFamily="18" charset="0"/>
                <a:cs typeface="Times New Roman" panose="02020603050405020304" pitchFamily="18" charset="0"/>
              </a:rPr>
              <a:t>. </a:t>
            </a:r>
            <a:endParaRPr lang="zh-CN" altLang="zh-CN" sz="2400" dirty="0">
              <a:latin typeface="Times New Roman" panose="02020603050405020304" pitchFamily="18" charset="0"/>
              <a:cs typeface="Times New Roman" panose="02020603050405020304" pitchFamily="18" charset="0"/>
            </a:endParaRPr>
          </a:p>
          <a:p>
            <a:r>
              <a:rPr lang="zh-CN"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I, on the other hand, must have seemed naive, with little to offer. At one point I </a:t>
            </a:r>
            <a:r>
              <a:rPr lang="en-US" altLang="zh-CN" sz="2400" dirty="0">
                <a:solidFill>
                  <a:schemeClr val="accent2"/>
                </a:solidFill>
                <a:latin typeface="Times New Roman" panose="02020603050405020304" pitchFamily="18" charset="0"/>
                <a:cs typeface="Times New Roman" panose="02020603050405020304" pitchFamily="18" charset="0"/>
              </a:rPr>
              <a:t>summoned up my courage</a:t>
            </a:r>
            <a:r>
              <a:rPr lang="en-US" altLang="zh-CN" sz="2400" dirty="0">
                <a:latin typeface="Times New Roman" panose="02020603050405020304" pitchFamily="18" charset="0"/>
                <a:cs typeface="Times New Roman" panose="02020603050405020304" pitchFamily="18" charset="0"/>
              </a:rPr>
              <a:t> and asked him why he seemed so uptight and serious. To my surprise, he replied that he didn’t have time for small talk or petty people and things that would waste his time. He even went on to say that he didn’t have any friends because most so called friends were just a distraction. But, he added, when he did choose someone to be his friend, they would be a friend for life. I </a:t>
            </a:r>
            <a:r>
              <a:rPr lang="en-US" altLang="zh-CN" sz="2400" dirty="0">
                <a:solidFill>
                  <a:schemeClr val="accent2"/>
                </a:solidFill>
                <a:latin typeface="Times New Roman" panose="02020603050405020304" pitchFamily="18" charset="0"/>
                <a:cs typeface="Times New Roman" panose="02020603050405020304" pitchFamily="18" charset="0"/>
              </a:rPr>
              <a:t>was floored by </a:t>
            </a:r>
            <a:r>
              <a:rPr lang="en-US" altLang="zh-CN" sz="2400" dirty="0">
                <a:latin typeface="Times New Roman" panose="02020603050405020304" pitchFamily="18" charset="0"/>
                <a:cs typeface="Times New Roman" panose="02020603050405020304" pitchFamily="18" charset="0"/>
              </a:rPr>
              <a:t>his cold and cynical response. Right then and there, I realized the end of the semester couldn’t come soon enough. </a:t>
            </a:r>
            <a:endParaRPr lang="zh-CN" altLang="zh-CN" sz="2400" dirty="0">
              <a:latin typeface="Times New Roman" panose="02020603050405020304" pitchFamily="18" charset="0"/>
              <a:cs typeface="Times New Roman" panose="02020603050405020304" pitchFamily="18" charset="0"/>
            </a:endParaRPr>
          </a:p>
          <a:p>
            <a:r>
              <a:rPr lang="zh-CN"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As the semester wore on, we tried to </a:t>
            </a:r>
            <a:r>
              <a:rPr lang="en-US" altLang="zh-CN" sz="2400" dirty="0">
                <a:solidFill>
                  <a:schemeClr val="accent2"/>
                </a:solidFill>
                <a:latin typeface="Times New Roman" panose="02020603050405020304" pitchFamily="18" charset="0"/>
                <a:cs typeface="Times New Roman" panose="02020603050405020304" pitchFamily="18" charset="0"/>
              </a:rPr>
              <a:t>fashion a simple yet elegant experiment</a:t>
            </a:r>
            <a:r>
              <a:rPr lang="en-US" altLang="zh-CN" sz="2400" dirty="0">
                <a:latin typeface="Times New Roman" panose="02020603050405020304" pitchFamily="18" charset="0"/>
                <a:cs typeface="Times New Roman" panose="02020603050405020304" pitchFamily="18" charset="0"/>
              </a:rPr>
              <a:t>. Part of our job was to select students who had volunteered to be subjects for our project. I decided to devote myself to the task of working with the subjects, while he developed the scientific model. I </a:t>
            </a:r>
            <a:r>
              <a:rPr lang="en-US" altLang="zh-CN" sz="2400" dirty="0">
                <a:solidFill>
                  <a:schemeClr val="accent2"/>
                </a:solidFill>
                <a:latin typeface="Times New Roman" panose="02020603050405020304" pitchFamily="18" charset="0"/>
                <a:cs typeface="Times New Roman" panose="02020603050405020304" pitchFamily="18" charset="0"/>
              </a:rPr>
              <a:t>put in my two cents’ worth</a:t>
            </a:r>
            <a:r>
              <a:rPr lang="en-US" altLang="zh-CN" sz="2400" dirty="0">
                <a:latin typeface="Times New Roman" panose="02020603050405020304" pitchFamily="18" charset="0"/>
                <a:cs typeface="Times New Roman" panose="02020603050405020304" pitchFamily="18" charset="0"/>
              </a:rPr>
              <a:t> whenever I could, but I still felt he was the driving force. </a:t>
            </a:r>
            <a:endParaRPr lang="zh-CN" altLang="zh-CN"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357937" y="165646"/>
            <a:ext cx="5834063" cy="461665"/>
          </a:xfrm>
          <a:prstGeom prst="rect">
            <a:avLst/>
          </a:prstGeom>
          <a:noFill/>
        </p:spPr>
        <p:txBody>
          <a:bodyPr wrap="square" rtlCol="0">
            <a:spAutoFit/>
          </a:bodyPr>
          <a:lstStyle/>
          <a:p>
            <a:r>
              <a:rPr lang="en-US" altLang="zh-CN" sz="2400" b="1" dirty="0"/>
              <a:t>Excerpted from </a:t>
            </a:r>
            <a:r>
              <a:rPr lang="en-US" altLang="zh-CN" sz="2400" b="1" i="1" dirty="0"/>
              <a:t>An Unluckily Hero </a:t>
            </a:r>
            <a:r>
              <a:rPr lang="en-US" altLang="zh-CN" sz="2400" b="1" dirty="0"/>
              <a:t>by Tong Lu</a:t>
            </a:r>
            <a:endParaRPr lang="zh-CN" altLang="en-US" sz="2400" b="1" dirty="0"/>
          </a:p>
        </p:txBody>
      </p:sp>
      <p:sp>
        <p:nvSpPr>
          <p:cNvPr id="6" name="TextBox 5"/>
          <p:cNvSpPr txBox="1"/>
          <p:nvPr/>
        </p:nvSpPr>
        <p:spPr>
          <a:xfrm>
            <a:off x="3300411" y="3941208"/>
            <a:ext cx="3641713" cy="923330"/>
          </a:xfrm>
          <a:prstGeom prst="rect">
            <a:avLst/>
          </a:prstGeom>
          <a:solidFill>
            <a:schemeClr val="accent1">
              <a:lumMod val="20000"/>
              <a:lumOff val="80000"/>
            </a:schemeClr>
          </a:solidFill>
        </p:spPr>
        <p:txBody>
          <a:bodyPr wrap="square" rtlCol="0">
            <a:spAutoFit/>
          </a:bodyPr>
          <a:lstStyle/>
          <a:p>
            <a:r>
              <a:rPr lang="en-US" altLang="zh-CN" b="1" dirty="0"/>
              <a:t>be floored by:</a:t>
            </a:r>
            <a:endParaRPr lang="en-US" altLang="zh-CN" b="1" dirty="0"/>
          </a:p>
          <a:p>
            <a:r>
              <a:rPr lang="en-US" altLang="zh-CN" dirty="0"/>
              <a:t>unable to respond to it because you are so surprised by it </a:t>
            </a:r>
            <a:r>
              <a:rPr lang="zh-CN" altLang="en-US" dirty="0"/>
              <a:t>使</a:t>
            </a:r>
            <a:r>
              <a:rPr lang="en-US" altLang="zh-CN" dirty="0"/>
              <a:t>…</a:t>
            </a:r>
            <a:r>
              <a:rPr lang="zh-CN" altLang="en-US" dirty="0"/>
              <a:t>惊奇</a:t>
            </a:r>
            <a:endParaRPr lang="zh-CN" altLang="en-US" dirty="0"/>
          </a:p>
        </p:txBody>
      </p:sp>
      <p:sp>
        <p:nvSpPr>
          <p:cNvPr id="7" name="TextBox 6"/>
          <p:cNvSpPr txBox="1"/>
          <p:nvPr/>
        </p:nvSpPr>
        <p:spPr>
          <a:xfrm>
            <a:off x="3181349" y="2421970"/>
            <a:ext cx="3500438" cy="923330"/>
          </a:xfrm>
          <a:prstGeom prst="rect">
            <a:avLst/>
          </a:prstGeom>
          <a:solidFill>
            <a:schemeClr val="accent1">
              <a:lumMod val="20000"/>
              <a:lumOff val="80000"/>
            </a:schemeClr>
          </a:solidFill>
        </p:spPr>
        <p:txBody>
          <a:bodyPr wrap="square" rtlCol="0">
            <a:spAutoFit/>
          </a:bodyPr>
          <a:lstStyle/>
          <a:p>
            <a:r>
              <a:rPr lang="en-US" altLang="zh-CN" b="1" dirty="0"/>
              <a:t>approach:</a:t>
            </a:r>
            <a:endParaRPr lang="en-US" altLang="zh-CN" b="1" dirty="0"/>
          </a:p>
          <a:p>
            <a:r>
              <a:rPr lang="en-US" altLang="zh-CN" dirty="0"/>
              <a:t>to deal with it or think about it in that way </a:t>
            </a:r>
            <a:r>
              <a:rPr lang="zh-CN" altLang="en-US" dirty="0"/>
              <a:t>处理</a:t>
            </a:r>
            <a:endParaRPr lang="zh-CN" altLang="en-US" dirty="0"/>
          </a:p>
        </p:txBody>
      </p:sp>
      <p:sp>
        <p:nvSpPr>
          <p:cNvPr id="10" name="TextBox 9"/>
          <p:cNvSpPr txBox="1"/>
          <p:nvPr/>
        </p:nvSpPr>
        <p:spPr>
          <a:xfrm>
            <a:off x="3024186" y="5544890"/>
            <a:ext cx="3776663" cy="1200329"/>
          </a:xfrm>
          <a:prstGeom prst="rect">
            <a:avLst/>
          </a:prstGeom>
          <a:solidFill>
            <a:schemeClr val="accent1">
              <a:lumMod val="20000"/>
              <a:lumOff val="80000"/>
            </a:schemeClr>
          </a:solidFill>
        </p:spPr>
        <p:txBody>
          <a:bodyPr wrap="square" rtlCol="0">
            <a:spAutoFit/>
          </a:bodyPr>
          <a:lstStyle/>
          <a:p>
            <a:r>
              <a:rPr lang="en-US" altLang="zh-CN" b="1" dirty="0"/>
              <a:t>put in one’s two cents’ worth</a:t>
            </a:r>
            <a:endParaRPr lang="en-US" altLang="zh-CN" b="1" dirty="0"/>
          </a:p>
          <a:p>
            <a:r>
              <a:rPr lang="en-US" altLang="zh-CN" dirty="0"/>
              <a:t>to give your opinion about </a:t>
            </a:r>
            <a:r>
              <a:rPr lang="en-US" altLang="zh-CN" dirty="0" err="1"/>
              <a:t>sth</a:t>
            </a:r>
            <a:r>
              <a:rPr lang="en-US" altLang="zh-CN" dirty="0"/>
              <a:t>., even if other people do not want to hear it</a:t>
            </a:r>
            <a:r>
              <a:rPr lang="zh-CN" altLang="en-US" dirty="0"/>
              <a:t> 发表意见（即使别人不想听）</a:t>
            </a:r>
            <a:endParaRPr lang="zh-CN" altLang="en-US" dirty="0"/>
          </a:p>
        </p:txBody>
      </p:sp>
      <p:sp>
        <p:nvSpPr>
          <p:cNvPr id="11" name="文本占位符 2"/>
          <p:cNvSpPr>
            <a:spLocks noGrp="1"/>
          </p:cNvSpPr>
          <p:nvPr>
            <p:ph type="body" sz="quarter" idx="13"/>
          </p:nvPr>
        </p:nvSpPr>
        <p:spPr>
          <a:xfrm>
            <a:off x="1073148" y="0"/>
            <a:ext cx="6435012" cy="652367"/>
          </a:xfrm>
        </p:spPr>
        <p:txBody>
          <a:bodyPr>
            <a:normAutofit lnSpcReduction="10000"/>
          </a:bodyPr>
          <a:lstStyle/>
          <a:p>
            <a:r>
              <a:rPr lang="en-US" altLang="zh-CN" dirty="0" smtClean="0">
                <a:solidFill>
                  <a:schemeClr val="accent2">
                    <a:lumMod val="60000"/>
                    <a:lumOff val="40000"/>
                  </a:schemeClr>
                </a:solidFill>
              </a:rPr>
              <a:t>Appreciate </a:t>
            </a:r>
            <a:r>
              <a:rPr lang="en-US" altLang="zh-CN" dirty="0">
                <a:solidFill>
                  <a:schemeClr val="accent2">
                    <a:lumMod val="60000"/>
                    <a:lumOff val="40000"/>
                  </a:schemeClr>
                </a:solidFill>
              </a:rPr>
              <a:t>the language</a:t>
            </a:r>
            <a:endParaRPr lang="zh-CN" altLang="en-US" dirty="0">
              <a:solidFill>
                <a:schemeClr val="accent2">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 y="0"/>
            <a:ext cx="803564" cy="652367"/>
          </a:xfrm>
          <a:prstGeom prst="rect">
            <a:avLst/>
          </a:prstGeom>
          <a:solidFill>
            <a:schemeClr val="accent2">
              <a:lumMod val="60000"/>
              <a:lumOff val="40000"/>
            </a:schemeClr>
          </a:solidFill>
        </p:spPr>
        <p:txBody>
          <a:bodyPr wrap="square" rtlCol="0">
            <a:spAutoFit/>
          </a:bodyPr>
          <a:lstStyle/>
          <a:p>
            <a:endParaRPr lang="zh-CN" altLang="en-US" dirty="0"/>
          </a:p>
        </p:txBody>
      </p:sp>
      <p:sp>
        <p:nvSpPr>
          <p:cNvPr id="2" name="矩形 1"/>
          <p:cNvSpPr/>
          <p:nvPr/>
        </p:nvSpPr>
        <p:spPr>
          <a:xfrm>
            <a:off x="228600" y="835909"/>
            <a:ext cx="11963400" cy="5632311"/>
          </a:xfrm>
          <a:prstGeom prst="rect">
            <a:avLst/>
          </a:prstGeom>
        </p:spPr>
        <p:txBody>
          <a:bodyPr wrap="square">
            <a:spAutoFit/>
          </a:bodyPr>
          <a:lstStyle/>
          <a:p>
            <a:r>
              <a:rPr lang="en-US" altLang="zh-CN" sz="2400" i="1" dirty="0">
                <a:latin typeface="Times New Roman" panose="02020603050405020304" pitchFamily="18" charset="0"/>
                <a:cs typeface="Times New Roman" panose="02020603050405020304" pitchFamily="18" charset="0"/>
              </a:rPr>
              <a:t>       Then one day I got word that he was in the hospital</a:t>
            </a:r>
            <a:r>
              <a:rPr lang="en-US" altLang="zh-CN" sz="2400" dirty="0">
                <a:latin typeface="Times New Roman" panose="02020603050405020304" pitchFamily="18" charset="0"/>
                <a:cs typeface="Times New Roman" panose="02020603050405020304" pitchFamily="18" charset="0"/>
              </a:rPr>
              <a:t>. Apparently, he had been admitted for a hemorrhaging ulcer. The stress of getting the best grades, holding down a job and helping his girlfriend through the medical crisis she was going through had </a:t>
            </a:r>
            <a:r>
              <a:rPr lang="en-US" altLang="zh-CN" sz="2400" dirty="0">
                <a:solidFill>
                  <a:schemeClr val="accent2"/>
                </a:solidFill>
                <a:latin typeface="Times New Roman" panose="02020603050405020304" pitchFamily="18" charset="0"/>
                <a:cs typeface="Times New Roman" panose="02020603050405020304" pitchFamily="18" charset="0"/>
              </a:rPr>
              <a:t>taken its toll on</a:t>
            </a:r>
            <a:r>
              <a:rPr lang="en-US" altLang="zh-CN" sz="2400" dirty="0">
                <a:latin typeface="Times New Roman" panose="02020603050405020304" pitchFamily="18" charset="0"/>
                <a:cs typeface="Times New Roman" panose="02020603050405020304" pitchFamily="18" charset="0"/>
              </a:rPr>
              <a:t> him. </a:t>
            </a:r>
            <a:endParaRPr lang="zh-CN" altLang="zh-CN" sz="2400" dirty="0">
              <a:latin typeface="Times New Roman" panose="02020603050405020304" pitchFamily="18" charset="0"/>
              <a:cs typeface="Times New Roman" panose="02020603050405020304" pitchFamily="18" charset="0"/>
            </a:endParaRPr>
          </a:p>
          <a:p>
            <a:r>
              <a:rPr lang="zh-CN"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When I visited him in the hospital, I noticed for the first time a sense of vulnerability on the face of my stoic lab mate. I knew that he was aware that I could </a:t>
            </a:r>
            <a:r>
              <a:rPr lang="en-US" altLang="zh-CN" sz="2400" dirty="0">
                <a:solidFill>
                  <a:schemeClr val="accent2"/>
                </a:solidFill>
                <a:latin typeface="Times New Roman" panose="02020603050405020304" pitchFamily="18" charset="0"/>
                <a:cs typeface="Times New Roman" panose="02020603050405020304" pitchFamily="18" charset="0"/>
              </a:rPr>
              <a:t>blow the experiment</a:t>
            </a:r>
            <a:r>
              <a:rPr lang="en-US" altLang="zh-CN" sz="2400" dirty="0">
                <a:latin typeface="Times New Roman" panose="02020603050405020304" pitchFamily="18" charset="0"/>
                <a:cs typeface="Times New Roman" panose="02020603050405020304" pitchFamily="18" charset="0"/>
              </a:rPr>
              <a:t>, and our shared grade would </a:t>
            </a:r>
            <a:r>
              <a:rPr lang="en-US" altLang="zh-CN" sz="2400" dirty="0">
                <a:solidFill>
                  <a:schemeClr val="accent2"/>
                </a:solidFill>
                <a:latin typeface="Times New Roman" panose="02020603050405020304" pitchFamily="18" charset="0"/>
                <a:cs typeface="Times New Roman" panose="02020603050405020304" pitchFamily="18" charset="0"/>
              </a:rPr>
              <a:t>shatter his lofty G. P. A</a:t>
            </a:r>
            <a:r>
              <a:rPr lang="en-US" altLang="zh-CN" sz="2400" dirty="0">
                <a:latin typeface="Times New Roman" panose="02020603050405020304" pitchFamily="18" charset="0"/>
                <a:cs typeface="Times New Roman" panose="02020603050405020304" pitchFamily="18" charset="0"/>
              </a:rPr>
              <a:t>. and possibly </a:t>
            </a:r>
            <a:r>
              <a:rPr lang="en-US" altLang="zh-CN" sz="2400" dirty="0">
                <a:solidFill>
                  <a:schemeClr val="accent2"/>
                </a:solidFill>
                <a:latin typeface="Times New Roman" panose="02020603050405020304" pitchFamily="18" charset="0"/>
                <a:cs typeface="Times New Roman" panose="02020603050405020304" pitchFamily="18" charset="0"/>
              </a:rPr>
              <a:t>derail his chances </a:t>
            </a:r>
            <a:r>
              <a:rPr lang="en-US" altLang="zh-CN" sz="2400" dirty="0">
                <a:latin typeface="Times New Roman" panose="02020603050405020304" pitchFamily="18" charset="0"/>
                <a:cs typeface="Times New Roman" panose="02020603050405020304" pitchFamily="18" charset="0"/>
              </a:rPr>
              <a:t>for graduate school. I assured him I would not let him down and he should only concentrate on getting better. I would do my best. We both knew I’d have to do better than my best. </a:t>
            </a:r>
            <a:endParaRPr lang="zh-CN" altLang="zh-CN" sz="2400" dirty="0">
              <a:latin typeface="Times New Roman" panose="02020603050405020304" pitchFamily="18" charset="0"/>
              <a:cs typeface="Times New Roman" panose="02020603050405020304" pitchFamily="18" charset="0"/>
            </a:endParaRPr>
          </a:p>
          <a:p>
            <a:r>
              <a:rPr lang="zh-CN"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I had a formidable task ahead of me. I was in over my head, running the statistical data. I </a:t>
            </a:r>
            <a:r>
              <a:rPr lang="en-US" altLang="zh-CN" sz="2400" dirty="0">
                <a:solidFill>
                  <a:schemeClr val="accent2"/>
                </a:solidFill>
                <a:latin typeface="Times New Roman" panose="02020603050405020304" pitchFamily="18" charset="0"/>
                <a:cs typeface="Times New Roman" panose="02020603050405020304" pitchFamily="18" charset="0"/>
              </a:rPr>
              <a:t>poured more time and energy into that project </a:t>
            </a:r>
            <a:r>
              <a:rPr lang="en-US" altLang="zh-CN" sz="2400" dirty="0">
                <a:latin typeface="Times New Roman" panose="02020603050405020304" pitchFamily="18" charset="0"/>
                <a:cs typeface="Times New Roman" panose="02020603050405020304" pitchFamily="18" charset="0"/>
              </a:rPr>
              <a:t>than I had ever done on any assignment in my life. I was not going to let him see me fail and have it reflect on him. I was working the graveyard shift at my job, so I used whatever quiet time from midnight to 6 a. m. to work on the project. The work </a:t>
            </a:r>
            <a:r>
              <a:rPr lang="en-US" altLang="zh-CN" sz="2400" dirty="0">
                <a:solidFill>
                  <a:schemeClr val="accent2"/>
                </a:solidFill>
                <a:latin typeface="Times New Roman" panose="02020603050405020304" pitchFamily="18" charset="0"/>
                <a:cs typeface="Times New Roman" panose="02020603050405020304" pitchFamily="18" charset="0"/>
              </a:rPr>
              <a:t>consumed</a:t>
            </a:r>
            <a:r>
              <a:rPr lang="en-US" altLang="zh-CN" sz="2400" dirty="0">
                <a:latin typeface="Times New Roman" panose="02020603050405020304" pitchFamily="18" charset="0"/>
                <a:cs typeface="Times New Roman" panose="02020603050405020304" pitchFamily="18" charset="0"/>
              </a:rPr>
              <a:t> me. There was </a:t>
            </a:r>
            <a:r>
              <a:rPr lang="en-US" altLang="zh-CN" sz="2400" dirty="0">
                <a:solidFill>
                  <a:schemeClr val="accent2"/>
                </a:solidFill>
                <a:latin typeface="Times New Roman" panose="02020603050405020304" pitchFamily="18" charset="0"/>
                <a:cs typeface="Times New Roman" panose="02020603050405020304" pitchFamily="18" charset="0"/>
              </a:rPr>
              <a:t>a sense of challenge </a:t>
            </a:r>
            <a:r>
              <a:rPr lang="en-US" altLang="zh-CN" sz="2400" dirty="0">
                <a:latin typeface="Times New Roman" panose="02020603050405020304" pitchFamily="18" charset="0"/>
                <a:cs typeface="Times New Roman" panose="02020603050405020304" pitchFamily="18" charset="0"/>
              </a:rPr>
              <a:t>that</a:t>
            </a:r>
            <a:r>
              <a:rPr lang="en-US" altLang="zh-CN" sz="2400" dirty="0">
                <a:solidFill>
                  <a:schemeClr val="accent2"/>
                </a:solidFill>
                <a:latin typeface="Times New Roman" panose="02020603050405020304" pitchFamily="18" charset="0"/>
                <a:cs typeface="Times New Roman" panose="02020603050405020304" pitchFamily="18" charset="0"/>
              </a:rPr>
              <a:t> completely overtook me</a:t>
            </a:r>
            <a:r>
              <a:rPr lang="en-US" altLang="zh-CN" sz="2400" dirty="0">
                <a:latin typeface="Times New Roman" panose="02020603050405020304" pitchFamily="18" charset="0"/>
                <a:cs typeface="Times New Roman" panose="02020603050405020304" pitchFamily="18" charset="0"/>
              </a:rPr>
              <a:t>. The question remained: Was I up to it</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 </a:t>
            </a:r>
            <a:endParaRPr lang="zh-CN" altLang="zh-CN" sz="2400" dirty="0">
              <a:latin typeface="Times New Roman" panose="02020603050405020304" pitchFamily="18" charset="0"/>
              <a:cs typeface="Times New Roman" panose="02020603050405020304" pitchFamily="18" charset="0"/>
            </a:endParaRPr>
          </a:p>
          <a:p>
            <a:r>
              <a:rPr lang="zh-CN" altLang="zh-CN" sz="2400" dirty="0">
                <a:latin typeface="Times New Roman" panose="02020603050405020304" pitchFamily="18" charset="0"/>
                <a:cs typeface="Times New Roman" panose="02020603050405020304" pitchFamily="18" charset="0"/>
              </a:rPr>
              <a:t>　　</a:t>
            </a:r>
            <a:endParaRPr lang="zh-CN" altLang="zh-CN"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357937" y="95350"/>
            <a:ext cx="5834063" cy="461665"/>
          </a:xfrm>
          <a:prstGeom prst="rect">
            <a:avLst/>
          </a:prstGeom>
          <a:noFill/>
        </p:spPr>
        <p:txBody>
          <a:bodyPr wrap="square" rtlCol="0">
            <a:spAutoFit/>
          </a:bodyPr>
          <a:lstStyle/>
          <a:p>
            <a:r>
              <a:rPr lang="en-US" altLang="zh-CN" sz="2400" b="1" dirty="0"/>
              <a:t>Excerpted from </a:t>
            </a:r>
            <a:r>
              <a:rPr lang="en-US" altLang="zh-CN" sz="2400" b="1" i="1" dirty="0"/>
              <a:t>An Unluckily Hero </a:t>
            </a:r>
            <a:r>
              <a:rPr lang="en-US" altLang="zh-CN" sz="2400" b="1" dirty="0"/>
              <a:t>by Tong Lu</a:t>
            </a:r>
            <a:endParaRPr lang="zh-CN" altLang="en-US" sz="2400" b="1" dirty="0"/>
          </a:p>
        </p:txBody>
      </p:sp>
      <p:sp>
        <p:nvSpPr>
          <p:cNvPr id="9" name="TextBox 8"/>
          <p:cNvSpPr txBox="1"/>
          <p:nvPr/>
        </p:nvSpPr>
        <p:spPr>
          <a:xfrm>
            <a:off x="8624887" y="1050370"/>
            <a:ext cx="2619376" cy="646331"/>
          </a:xfrm>
          <a:prstGeom prst="rect">
            <a:avLst/>
          </a:prstGeom>
          <a:solidFill>
            <a:schemeClr val="accent1">
              <a:lumMod val="20000"/>
              <a:lumOff val="80000"/>
            </a:schemeClr>
          </a:solidFill>
        </p:spPr>
        <p:txBody>
          <a:bodyPr wrap="square" rtlCol="0">
            <a:spAutoFit/>
          </a:bodyPr>
          <a:lstStyle/>
          <a:p>
            <a:r>
              <a:rPr lang="en-US" altLang="zh-CN" b="1" dirty="0"/>
              <a:t>take its toll on sb.:</a:t>
            </a:r>
            <a:endParaRPr lang="en-US" altLang="zh-CN" b="1" dirty="0"/>
          </a:p>
          <a:p>
            <a:r>
              <a:rPr lang="en-US" altLang="zh-CN" dirty="0"/>
              <a:t>to have a bad effect on sb.</a:t>
            </a:r>
            <a:endParaRPr lang="en-US" altLang="zh-CN" dirty="0"/>
          </a:p>
        </p:txBody>
      </p:sp>
      <p:sp>
        <p:nvSpPr>
          <p:cNvPr id="11" name="TextBox 10"/>
          <p:cNvSpPr txBox="1"/>
          <p:nvPr/>
        </p:nvSpPr>
        <p:spPr>
          <a:xfrm>
            <a:off x="8558211" y="5648803"/>
            <a:ext cx="2897392" cy="646331"/>
          </a:xfrm>
          <a:prstGeom prst="rect">
            <a:avLst/>
          </a:prstGeom>
          <a:solidFill>
            <a:schemeClr val="accent1">
              <a:lumMod val="20000"/>
              <a:lumOff val="80000"/>
            </a:schemeClr>
          </a:solidFill>
        </p:spPr>
        <p:txBody>
          <a:bodyPr wrap="square" rtlCol="0">
            <a:spAutoFit/>
          </a:bodyPr>
          <a:lstStyle/>
          <a:p>
            <a:r>
              <a:rPr lang="en-US" altLang="zh-CN" dirty="0"/>
              <a:t>Sudden panic </a:t>
            </a:r>
            <a:r>
              <a:rPr lang="en-US" altLang="zh-CN" b="1" dirty="0"/>
              <a:t>overtook</a:t>
            </a:r>
            <a:r>
              <a:rPr lang="en-US" altLang="zh-CN" dirty="0"/>
              <a:t> her.</a:t>
            </a:r>
            <a:endParaRPr lang="en-US" altLang="zh-CN" dirty="0"/>
          </a:p>
        </p:txBody>
      </p:sp>
      <p:sp>
        <p:nvSpPr>
          <p:cNvPr id="10" name="文本占位符 2"/>
          <p:cNvSpPr>
            <a:spLocks noGrp="1"/>
          </p:cNvSpPr>
          <p:nvPr>
            <p:ph type="body" sz="quarter" idx="13"/>
          </p:nvPr>
        </p:nvSpPr>
        <p:spPr>
          <a:xfrm>
            <a:off x="1073148" y="0"/>
            <a:ext cx="6435012" cy="652367"/>
          </a:xfrm>
        </p:spPr>
        <p:txBody>
          <a:bodyPr>
            <a:normAutofit lnSpcReduction="10000"/>
          </a:bodyPr>
          <a:lstStyle/>
          <a:p>
            <a:r>
              <a:rPr lang="en-US" altLang="zh-CN" dirty="0" smtClean="0">
                <a:solidFill>
                  <a:schemeClr val="accent2">
                    <a:lumMod val="60000"/>
                    <a:lumOff val="40000"/>
                  </a:schemeClr>
                </a:solidFill>
              </a:rPr>
              <a:t>Appreciate </a:t>
            </a:r>
            <a:r>
              <a:rPr lang="en-US" altLang="zh-CN" dirty="0">
                <a:solidFill>
                  <a:schemeClr val="accent2">
                    <a:lumMod val="60000"/>
                    <a:lumOff val="40000"/>
                  </a:schemeClr>
                </a:solidFill>
              </a:rPr>
              <a:t>the language</a:t>
            </a:r>
            <a:endParaRPr lang="zh-CN" altLang="en-US" dirty="0">
              <a:solidFill>
                <a:schemeClr val="accent2">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 y="0"/>
            <a:ext cx="803564" cy="652367"/>
          </a:xfrm>
          <a:prstGeom prst="rect">
            <a:avLst/>
          </a:prstGeom>
          <a:solidFill>
            <a:schemeClr val="accent2">
              <a:lumMod val="60000"/>
              <a:lumOff val="40000"/>
            </a:schemeClr>
          </a:solidFill>
        </p:spPr>
        <p:txBody>
          <a:bodyPr wrap="square" rtlCol="0">
            <a:spAutoFit/>
          </a:bodyPr>
          <a:lstStyle/>
          <a:p>
            <a:endParaRPr lang="zh-CN" altLang="en-US" dirty="0"/>
          </a:p>
        </p:txBody>
      </p:sp>
      <p:sp>
        <p:nvSpPr>
          <p:cNvPr id="2" name="矩形 1"/>
          <p:cNvSpPr/>
          <p:nvPr/>
        </p:nvSpPr>
        <p:spPr>
          <a:xfrm>
            <a:off x="228600" y="835909"/>
            <a:ext cx="11963400" cy="4524315"/>
          </a:xfrm>
          <a:prstGeom prst="rect">
            <a:avLst/>
          </a:prstGeom>
        </p:spPr>
        <p:txBody>
          <a:bodyPr wrap="square">
            <a:spAutoFit/>
          </a:bodyPr>
          <a:lstStyle/>
          <a:p>
            <a:r>
              <a:rPr lang="en-US" altLang="zh-CN" sz="2400" i="1"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Eventually, the semester came to a close, and each team had to present its findings in front of the assembled class. When it was our turn, I </a:t>
            </a:r>
            <a:r>
              <a:rPr lang="en-US" altLang="zh-CN" sz="2400" dirty="0">
                <a:solidFill>
                  <a:schemeClr val="accent2"/>
                </a:solidFill>
                <a:latin typeface="Times New Roman" panose="02020603050405020304" pitchFamily="18" charset="0"/>
                <a:cs typeface="Times New Roman" panose="02020603050405020304" pitchFamily="18" charset="0"/>
              </a:rPr>
              <a:t>did my level best </a:t>
            </a:r>
            <a:r>
              <a:rPr lang="en-US" altLang="zh-CN" sz="2400" dirty="0">
                <a:latin typeface="Times New Roman" panose="02020603050405020304" pitchFamily="18" charset="0"/>
                <a:cs typeface="Times New Roman" panose="02020603050405020304" pitchFamily="18" charset="0"/>
              </a:rPr>
              <a:t>to present his scientific methodology with my showmanship. To my amazement, we were awarded an A</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 </a:t>
            </a:r>
            <a:endParaRPr lang="zh-CN" altLang="zh-CN" sz="2400" dirty="0">
              <a:latin typeface="Times New Roman" panose="02020603050405020304" pitchFamily="18" charset="0"/>
              <a:cs typeface="Times New Roman" panose="02020603050405020304" pitchFamily="18" charset="0"/>
            </a:endParaRPr>
          </a:p>
          <a:p>
            <a:r>
              <a:rPr lang="zh-CN"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When I told my lab mate about </a:t>
            </a:r>
            <a:r>
              <a:rPr lang="en-US" altLang="zh-CN" sz="2400" dirty="0">
                <a:solidFill>
                  <a:schemeClr val="accent2"/>
                </a:solidFill>
                <a:latin typeface="Times New Roman" panose="02020603050405020304" pitchFamily="18" charset="0"/>
                <a:cs typeface="Times New Roman" panose="02020603050405020304" pitchFamily="18" charset="0"/>
              </a:rPr>
              <a:t>our shared triumph</a:t>
            </a:r>
            <a:r>
              <a:rPr lang="en-US" altLang="zh-CN" sz="2400" dirty="0">
                <a:latin typeface="Times New Roman" panose="02020603050405020304" pitchFamily="18" charset="0"/>
                <a:cs typeface="Times New Roman" panose="02020603050405020304" pitchFamily="18" charset="0"/>
              </a:rPr>
              <a:t>, he smiled and thanked me for carrying on. Something connected then. Something special. It had to do with trust and the exhilaration of sharing a common prize. </a:t>
            </a:r>
            <a:endParaRPr lang="zh-CN" altLang="zh-CN" sz="2400" dirty="0">
              <a:latin typeface="Times New Roman" panose="02020603050405020304" pitchFamily="18" charset="0"/>
              <a:cs typeface="Times New Roman" panose="02020603050405020304" pitchFamily="18" charset="0"/>
            </a:endParaRPr>
          </a:p>
          <a:p>
            <a:r>
              <a:rPr lang="zh-CN"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We have stayed close throughout the years. He went on to achieve a doctorate. He also went on to marry his college girlfriend. </a:t>
            </a:r>
            <a:endParaRPr lang="zh-CN" altLang="zh-CN" sz="2400" dirty="0">
              <a:latin typeface="Times New Roman" panose="02020603050405020304" pitchFamily="18" charset="0"/>
              <a:cs typeface="Times New Roman" panose="02020603050405020304" pitchFamily="18" charset="0"/>
            </a:endParaRPr>
          </a:p>
          <a:p>
            <a:r>
              <a:rPr lang="zh-CN"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I learned more than statistical analysis and experimental procedures that semester. My life has been enhanced by our encounter and challenged by this man, who became my unlikely hero. </a:t>
            </a:r>
            <a:endParaRPr lang="zh-CN" altLang="zh-CN" sz="2400" dirty="0">
              <a:latin typeface="Times New Roman" panose="02020603050405020304" pitchFamily="18" charset="0"/>
              <a:cs typeface="Times New Roman" panose="02020603050405020304" pitchFamily="18" charset="0"/>
            </a:endParaRPr>
          </a:p>
          <a:p>
            <a:r>
              <a:rPr lang="zh-CN"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And in the end, he was right: we have become friends for life.</a:t>
            </a:r>
            <a:endParaRPr lang="zh-CN" alt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357937" y="104975"/>
            <a:ext cx="5834063" cy="461665"/>
          </a:xfrm>
          <a:prstGeom prst="rect">
            <a:avLst/>
          </a:prstGeom>
          <a:noFill/>
        </p:spPr>
        <p:txBody>
          <a:bodyPr wrap="square" rtlCol="0">
            <a:spAutoFit/>
          </a:bodyPr>
          <a:lstStyle/>
          <a:p>
            <a:r>
              <a:rPr lang="en-US" altLang="zh-CN" sz="2400" b="1" dirty="0"/>
              <a:t>Excerpted from </a:t>
            </a:r>
            <a:r>
              <a:rPr lang="en-US" altLang="zh-CN" sz="2400" b="1" i="1" dirty="0"/>
              <a:t>An Unluckily Hero </a:t>
            </a:r>
            <a:r>
              <a:rPr lang="en-US" altLang="zh-CN" sz="2400" b="1" dirty="0"/>
              <a:t>by Tong Lu</a:t>
            </a:r>
            <a:endParaRPr lang="zh-CN" altLang="en-US" sz="2400" b="1" dirty="0"/>
          </a:p>
        </p:txBody>
      </p:sp>
      <p:sp>
        <p:nvSpPr>
          <p:cNvPr id="6" name="TextBox 5"/>
          <p:cNvSpPr txBox="1"/>
          <p:nvPr/>
        </p:nvSpPr>
        <p:spPr>
          <a:xfrm>
            <a:off x="971550" y="5668865"/>
            <a:ext cx="9429749" cy="523220"/>
          </a:xfrm>
          <a:prstGeom prst="rect">
            <a:avLst/>
          </a:prstGeom>
          <a:noFill/>
        </p:spPr>
        <p:txBody>
          <a:bodyPr wrap="square" rtlCol="0">
            <a:spAutoFit/>
          </a:bodyPr>
          <a:lstStyle/>
          <a:p>
            <a:r>
              <a:rPr lang="en-US" altLang="zh-CN" sz="2800" b="1" dirty="0">
                <a:solidFill>
                  <a:schemeClr val="accent1"/>
                </a:solidFill>
              </a:rPr>
              <a:t>Try to polish your writing after appreciating the work.</a:t>
            </a:r>
            <a:endParaRPr lang="zh-CN" altLang="en-US" sz="2800" b="1" dirty="0">
              <a:solidFill>
                <a:schemeClr val="accent1"/>
              </a:solidFill>
            </a:endParaRPr>
          </a:p>
        </p:txBody>
      </p:sp>
      <p:sp>
        <p:nvSpPr>
          <p:cNvPr id="8" name="文本占位符 2"/>
          <p:cNvSpPr>
            <a:spLocks noGrp="1"/>
          </p:cNvSpPr>
          <p:nvPr>
            <p:ph type="body" sz="quarter" idx="13"/>
          </p:nvPr>
        </p:nvSpPr>
        <p:spPr>
          <a:xfrm>
            <a:off x="1073148" y="0"/>
            <a:ext cx="6435012" cy="652367"/>
          </a:xfrm>
        </p:spPr>
        <p:txBody>
          <a:bodyPr>
            <a:normAutofit lnSpcReduction="10000"/>
          </a:bodyPr>
          <a:lstStyle/>
          <a:p>
            <a:r>
              <a:rPr lang="en-US" altLang="zh-CN" dirty="0" smtClean="0">
                <a:solidFill>
                  <a:schemeClr val="accent2">
                    <a:lumMod val="60000"/>
                    <a:lumOff val="40000"/>
                  </a:schemeClr>
                </a:solidFill>
              </a:rPr>
              <a:t>Appreciate </a:t>
            </a:r>
            <a:r>
              <a:rPr lang="en-US" altLang="zh-CN" dirty="0">
                <a:solidFill>
                  <a:schemeClr val="accent2">
                    <a:lumMod val="60000"/>
                    <a:lumOff val="40000"/>
                  </a:schemeClr>
                </a:solidFill>
              </a:rPr>
              <a:t>the language</a:t>
            </a:r>
            <a:endParaRPr lang="zh-CN" altLang="en-US"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1"/>
          <p:cNvSpPr>
            <a:spLocks noGrp="1"/>
          </p:cNvSpPr>
          <p:nvPr/>
        </p:nvSpPr>
        <p:spPr>
          <a:xfrm>
            <a:off x="442001" y="2210737"/>
            <a:ext cx="10346072" cy="129614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4800" b="1" kern="1200">
                <a:solidFill>
                  <a:schemeClr val="accent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0"/>
              <a:t>Thank You!</a:t>
            </a:r>
            <a:endParaRPr kumimoji="1" lang="en-US" altLang="zh-CN" sz="6400" dirty="0">
              <a:solidFill>
                <a:srgbClr val="C1D9DF">
                  <a:lumMod val="75000"/>
                </a:srgb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a:xfrm>
            <a:off x="1073148" y="0"/>
            <a:ext cx="6435012" cy="652367"/>
          </a:xfrm>
        </p:spPr>
        <p:txBody>
          <a:bodyPr>
            <a:normAutofit lnSpcReduction="10000"/>
          </a:bodyPr>
          <a:lstStyle/>
          <a:p>
            <a:r>
              <a:rPr lang="zh-CN" altLang="en-US" dirty="0">
                <a:solidFill>
                  <a:schemeClr val="accent2">
                    <a:lumMod val="60000"/>
                    <a:lumOff val="40000"/>
                  </a:schemeClr>
                </a:solidFill>
              </a:rPr>
              <a:t>高考真题</a:t>
            </a:r>
            <a:endParaRPr lang="zh-CN" altLang="en-US" dirty="0">
              <a:solidFill>
                <a:schemeClr val="accent2">
                  <a:lumMod val="60000"/>
                  <a:lumOff val="40000"/>
                </a:schemeClr>
              </a:solidFill>
            </a:endParaRPr>
          </a:p>
        </p:txBody>
      </p:sp>
      <p:sp>
        <p:nvSpPr>
          <p:cNvPr id="5" name="文本框 4"/>
          <p:cNvSpPr txBox="1"/>
          <p:nvPr/>
        </p:nvSpPr>
        <p:spPr>
          <a:xfrm>
            <a:off x="1" y="0"/>
            <a:ext cx="803564" cy="652367"/>
          </a:xfrm>
          <a:prstGeom prst="rect">
            <a:avLst/>
          </a:prstGeom>
          <a:solidFill>
            <a:schemeClr val="accent2">
              <a:lumMod val="60000"/>
              <a:lumOff val="40000"/>
            </a:schemeClr>
          </a:solidFill>
        </p:spPr>
        <p:txBody>
          <a:bodyPr wrap="square" rtlCol="0">
            <a:spAutoFit/>
          </a:bodyPr>
          <a:lstStyle/>
          <a:p>
            <a:endParaRPr lang="zh-CN" altLang="en-US" dirty="0"/>
          </a:p>
        </p:txBody>
      </p:sp>
      <p:sp>
        <p:nvSpPr>
          <p:cNvPr id="7" name="文本框 6"/>
          <p:cNvSpPr txBox="1"/>
          <p:nvPr/>
        </p:nvSpPr>
        <p:spPr>
          <a:xfrm>
            <a:off x="60036" y="732779"/>
            <a:ext cx="12071928" cy="5693866"/>
          </a:xfrm>
          <a:prstGeom prst="rect">
            <a:avLst/>
          </a:prstGeom>
          <a:noFill/>
        </p:spPr>
        <p:txBody>
          <a:bodyPr wrap="square">
            <a:spAutoFit/>
          </a:bodyPr>
          <a:lstStyle/>
          <a:p>
            <a:pPr marL="0" indent="0" algn="just">
              <a:lnSpc>
                <a:spcPct val="100000"/>
              </a:lnSpc>
              <a:spcBef>
                <a:spcPts val="0"/>
              </a:spcBef>
              <a:buNone/>
            </a:pPr>
            <a:r>
              <a:rPr lang="zh-CN" altLang="en-US" sz="2000" dirty="0"/>
              <a:t>第二节(满分25分)</a:t>
            </a:r>
            <a:r>
              <a:rPr lang="en-US" altLang="zh-CN" sz="2000" dirty="0"/>
              <a:t>   </a:t>
            </a:r>
            <a:r>
              <a:rPr lang="zh-CN" altLang="en-US" sz="2000" dirty="0"/>
              <a:t>阅读下面材料，根据其内容和所给段落开头语续写两段，使之构成一篇完整的短文。</a:t>
            </a:r>
            <a:r>
              <a:rPr lang="en-US" altLang="zh-CN" sz="20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indent="0" algn="just">
              <a:lnSpc>
                <a:spcPct val="100000"/>
              </a:lnSpc>
              <a:spcBef>
                <a:spcPts val="0"/>
              </a:spcBef>
              <a:buNone/>
            </a:pPr>
            <a:r>
              <a:rPr lang="en-US" altLang="zh-CN" sz="20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When </a:t>
            </a:r>
            <a:r>
              <a:rPr lang="en-US" altLang="zh-CN" u="sng" kern="100" dirty="0">
                <a:effectLst/>
                <a:latin typeface="Times New Roman" panose="02020603050405020304" pitchFamily="18" charset="0"/>
                <a:ea typeface="宋体" panose="02010600030101010101" pitchFamily="2" charset="-122"/>
                <a:cs typeface="Times New Roman" panose="02020603050405020304" pitchFamily="18" charset="0"/>
              </a:rPr>
              <a:t>Dr. </a:t>
            </a:r>
            <a:r>
              <a:rPr lang="en-US" altLang="zh-CN" u="sng" kern="100" dirty="0" smtClean="0">
                <a:effectLst/>
                <a:latin typeface="Times New Roman" panose="02020603050405020304" pitchFamily="18" charset="0"/>
                <a:ea typeface="宋体" panose="02010600030101010101" pitchFamily="2" charset="-122"/>
                <a:cs typeface="Times New Roman" panose="02020603050405020304" pitchFamily="18" charset="0"/>
              </a:rPr>
              <a:t>Henderson</a:t>
            </a:r>
            <a:r>
              <a:rPr lang="en-US" altLang="zh-CN" kern="100" dirty="0" smtClean="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was </a:t>
            </a:r>
            <a:r>
              <a:rPr lang="en-US" altLang="zh-CN" kern="100" dirty="0" smtClean="0">
                <a:effectLst/>
                <a:latin typeface="Times New Roman" panose="02020603050405020304" pitchFamily="18" charset="0"/>
                <a:ea typeface="宋体" panose="02010600030101010101" pitchFamily="2" charset="-122"/>
                <a:cs typeface="Times New Roman" panose="02020603050405020304" pitchFamily="18" charset="0"/>
              </a:rPr>
              <a:t>assigning</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kern="100" dirty="0" smtClean="0">
                <a:latin typeface="Times New Roman" panose="02020603050405020304" pitchFamily="18" charset="0"/>
                <a:ea typeface="宋体" panose="02010600030101010101" pitchFamily="2" charset="-122"/>
                <a:cs typeface="Times New Roman" panose="02020603050405020304" pitchFamily="18" charset="0"/>
              </a:rPr>
              <a:t>指定</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u="sng" kern="100" dirty="0">
                <a:effectLst/>
                <a:latin typeface="Times New Roman" panose="02020603050405020304" pitchFamily="18" charset="0"/>
                <a:ea typeface="宋体" panose="02010600030101010101" pitchFamily="2" charset="-122"/>
                <a:cs typeface="Times New Roman" panose="02020603050405020304" pitchFamily="18" charset="0"/>
              </a:rPr>
              <a:t>project</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 mates for his </a:t>
            </a:r>
            <a:r>
              <a:rPr lang="en-US" altLang="zh-CN" kern="100" dirty="0" smtClean="0">
                <a:effectLst/>
                <a:latin typeface="Times New Roman" panose="02020603050405020304" pitchFamily="18" charset="0"/>
                <a:ea typeface="宋体" panose="02010600030101010101" pitchFamily="2" charset="-122"/>
                <a:cs typeface="Times New Roman" panose="02020603050405020304" pitchFamily="18" charset="0"/>
              </a:rPr>
              <a:t>psychology </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class, I secretly </a:t>
            </a:r>
            <a:r>
              <a:rPr lang="en-US" altLang="zh-CN" kern="100" dirty="0" smtClean="0">
                <a:effectLst/>
                <a:latin typeface="Times New Roman" panose="02020603050405020304" pitchFamily="18" charset="0"/>
                <a:ea typeface="宋体" panose="02010600030101010101" pitchFamily="2" charset="-122"/>
                <a:cs typeface="Times New Roman" panose="02020603050405020304" pitchFamily="18" charset="0"/>
              </a:rPr>
              <a:t>hoped that </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he would pair me with </a:t>
            </a:r>
            <a:r>
              <a:rPr lang="en-US" altLang="zh-CN" kern="100" dirty="0" smtClean="0">
                <a:effectLst/>
                <a:latin typeface="Times New Roman" panose="02020603050405020304" pitchFamily="18" charset="0"/>
                <a:ea typeface="宋体" panose="02010600030101010101" pitchFamily="2" charset="-122"/>
                <a:cs typeface="Times New Roman" panose="02020603050405020304" pitchFamily="18" charset="0"/>
              </a:rPr>
              <a:t>my best friend </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or at least a classmate I could have some fun with. Above all, I hoped he wouldn’t assign me to work with the </a:t>
            </a:r>
            <a:r>
              <a:rPr lang="en-US" altLang="zh-CN" kern="100" dirty="0" smtClean="0">
                <a:effectLst/>
                <a:latin typeface="Times New Roman" panose="02020603050405020304" pitchFamily="18" charset="0"/>
                <a:ea typeface="宋体" panose="02010600030101010101" pitchFamily="2" charset="-122"/>
                <a:cs typeface="Times New Roman" panose="02020603050405020304" pitchFamily="18" charset="0"/>
              </a:rPr>
              <a:t>fiercely competitive and extremely </a:t>
            </a:r>
            <a:r>
              <a:rPr lang="en-US" altLang="zh-CN" u="sng" kern="100" dirty="0">
                <a:effectLst/>
                <a:latin typeface="Times New Roman" panose="02020603050405020304" pitchFamily="18" charset="0"/>
                <a:ea typeface="宋体" panose="02010600030101010101" pitchFamily="2" charset="-122"/>
                <a:cs typeface="Times New Roman" panose="02020603050405020304" pitchFamily="18" charset="0"/>
              </a:rPr>
              <a:t>serious</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 fellow who always wore dark clothes and apparently had a personality to match. As </a:t>
            </a:r>
            <a:r>
              <a:rPr lang="en-US" altLang="zh-CN" kern="100" dirty="0" smtClean="0">
                <a:effectLst/>
                <a:latin typeface="Times New Roman" panose="02020603050405020304" pitchFamily="18" charset="0"/>
                <a:ea typeface="宋体" panose="02010600030101010101" pitchFamily="2" charset="-122"/>
                <a:cs typeface="Times New Roman" panose="02020603050405020304" pitchFamily="18" charset="0"/>
              </a:rPr>
              <a:t>fate</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smtClean="0">
                <a:effectLst/>
                <a:latin typeface="Times New Roman" panose="02020603050405020304" pitchFamily="18" charset="0"/>
                <a:ea typeface="宋体" panose="02010600030101010101" pitchFamily="2" charset="-122"/>
                <a:cs typeface="Times New Roman" panose="02020603050405020304" pitchFamily="18" charset="0"/>
              </a:rPr>
              <a:t>命运</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would have it, Dr. </a:t>
            </a:r>
            <a:r>
              <a:rPr lang="en-US" altLang="zh-CN" kern="100" dirty="0" smtClean="0">
                <a:effectLst/>
                <a:latin typeface="Times New Roman" panose="02020603050405020304" pitchFamily="18" charset="0"/>
                <a:ea typeface="宋体" panose="02010600030101010101" pitchFamily="2" charset="-122"/>
                <a:cs typeface="Times New Roman" panose="02020603050405020304" pitchFamily="18" charset="0"/>
              </a:rPr>
              <a:t>Henderson </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very deliberately matched everyone in class and announced that I would be working with the one person in class I wanted to avoid. </a:t>
            </a:r>
            <a:endParaRPr lang="zh-CN" altLang="zh-CN" kern="100" dirty="0">
              <a:effectLst/>
              <a:latin typeface="Calibri" panose="020F0502020204030204" pitchFamily="34" charset="0"/>
              <a:ea typeface="宋体" panose="02010600030101010101" pitchFamily="2" charset="-122"/>
              <a:cs typeface="Times New Roman" panose="02020603050405020304" pitchFamily="18" charset="0"/>
            </a:endParaRPr>
          </a:p>
          <a:p>
            <a:pPr marL="0" indent="0" algn="just">
              <a:lnSpc>
                <a:spcPct val="100000"/>
              </a:lnSpc>
              <a:spcBef>
                <a:spcPts val="0"/>
              </a:spcBef>
              <a:buNone/>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I went up to my new </a:t>
            </a:r>
            <a:r>
              <a:rPr lang="en-US" altLang="zh-CN" u="sng" kern="100" dirty="0">
                <a:effectLst/>
                <a:latin typeface="Times New Roman" panose="02020603050405020304" pitchFamily="18" charset="0"/>
                <a:ea typeface="宋体" panose="02010600030101010101" pitchFamily="2" charset="-122"/>
                <a:cs typeface="Times New Roman" panose="02020603050405020304" pitchFamily="18" charset="0"/>
              </a:rPr>
              <a:t>teammate</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 and introduced myself. He looked at me as though I weren’t there. I felt he treated me as though I would hold him back and probably </a:t>
            </a:r>
            <a:r>
              <a:rPr lang="en-US" altLang="zh-CN" kern="100" dirty="0" smtClean="0">
                <a:effectLst/>
                <a:latin typeface="Times New Roman" panose="02020603050405020304" pitchFamily="18" charset="0"/>
                <a:ea typeface="宋体" panose="02010600030101010101" pitchFamily="2" charset="-122"/>
                <a:cs typeface="Times New Roman" panose="02020603050405020304" pitchFamily="18" charset="0"/>
              </a:rPr>
              <a:t>make him fail to get an A in the course. </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He wasn’t </a:t>
            </a:r>
            <a:r>
              <a:rPr lang="en-US" altLang="zh-CN" kern="100" dirty="0" smtClean="0">
                <a:effectLst/>
                <a:latin typeface="Times New Roman" panose="02020603050405020304" pitchFamily="18" charset="0"/>
                <a:ea typeface="宋体" panose="02010600030101010101" pitchFamily="2" charset="-122"/>
                <a:cs typeface="Times New Roman" panose="02020603050405020304" pitchFamily="18" charset="0"/>
              </a:rPr>
              <a:t>mean </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or </a:t>
            </a:r>
            <a:r>
              <a:rPr lang="en-US" altLang="zh-CN" kern="100" dirty="0" smtClean="0">
                <a:effectLst/>
                <a:latin typeface="Times New Roman" panose="02020603050405020304" pitchFamily="18" charset="0"/>
                <a:ea typeface="宋体" panose="02010600030101010101" pitchFamily="2" charset="-122"/>
                <a:cs typeface="Times New Roman" panose="02020603050405020304" pitchFamily="18" charset="0"/>
              </a:rPr>
              <a:t>abusive;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h</a:t>
            </a:r>
            <a:r>
              <a:rPr lang="en-US" altLang="zh-CN" kern="100" dirty="0" smtClean="0">
                <a:effectLst/>
                <a:latin typeface="Times New Roman" panose="02020603050405020304" pitchFamily="18" charset="0"/>
                <a:ea typeface="宋体" panose="02010600030101010101" pitchFamily="2" charset="-122"/>
                <a:cs typeface="Times New Roman" panose="02020603050405020304" pitchFamily="18" charset="0"/>
              </a:rPr>
              <a:t>e </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just gave me the impression he could do whatever project we dreamed up better if he did it </a:t>
            </a:r>
            <a:r>
              <a:rPr lang="en-US" altLang="zh-CN" u="sng" kern="100" dirty="0">
                <a:effectLst/>
                <a:latin typeface="Times New Roman" panose="02020603050405020304" pitchFamily="18" charset="0"/>
                <a:ea typeface="宋体" panose="02010600030101010101" pitchFamily="2" charset="-122"/>
                <a:cs typeface="Times New Roman" panose="02020603050405020304" pitchFamily="18" charset="0"/>
              </a:rPr>
              <a:t>alone</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kern="100" dirty="0">
              <a:effectLst/>
              <a:latin typeface="Calibri" panose="020F0502020204030204" pitchFamily="34" charset="0"/>
              <a:ea typeface="宋体" panose="02010600030101010101" pitchFamily="2" charset="-122"/>
              <a:cs typeface="Times New Roman" panose="02020603050405020304" pitchFamily="18" charset="0"/>
            </a:endParaRPr>
          </a:p>
          <a:p>
            <a:pPr marL="0" indent="0" algn="just">
              <a:lnSpc>
                <a:spcPct val="100000"/>
              </a:lnSpc>
              <a:spcBef>
                <a:spcPts val="0"/>
              </a:spcBef>
              <a:buNone/>
            </a:pPr>
            <a:r>
              <a:rPr lang="zh-CN" altLang="zh-CN"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Needless to say, I didn’t look forward to an entire team of being brushed off, but I tried to make the best of it and didn’t say </a:t>
            </a:r>
            <a:r>
              <a:rPr lang="en-US" altLang="zh-CN" kern="100" dirty="0" smtClean="0">
                <a:effectLst/>
                <a:latin typeface="Times New Roman" panose="02020603050405020304" pitchFamily="18" charset="0"/>
                <a:ea typeface="宋体" panose="02010600030101010101" pitchFamily="2" charset="-122"/>
                <a:cs typeface="Times New Roman" panose="02020603050405020304" pitchFamily="18" charset="0"/>
              </a:rPr>
              <a:t>anything for fear that I would </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make things worse. </a:t>
            </a:r>
            <a:endParaRPr lang="zh-CN" altLang="zh-CN" kern="100" dirty="0">
              <a:effectLst/>
              <a:latin typeface="Calibri" panose="020F0502020204030204" pitchFamily="34" charset="0"/>
              <a:ea typeface="宋体" panose="02010600030101010101" pitchFamily="2" charset="-122"/>
              <a:cs typeface="Times New Roman" panose="02020603050405020304" pitchFamily="18" charset="0"/>
            </a:endParaRPr>
          </a:p>
          <a:p>
            <a:pPr marL="0" indent="0" algn="just">
              <a:lnSpc>
                <a:spcPct val="100000"/>
              </a:lnSpc>
              <a:spcBef>
                <a:spcPts val="0"/>
              </a:spcBef>
              <a:buNone/>
            </a:pPr>
            <a:r>
              <a:rPr lang="zh-CN" altLang="zh-CN"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The project required each team to develop a </a:t>
            </a:r>
            <a:r>
              <a:rPr lang="en-US" altLang="zh-CN" kern="100" dirty="0" smtClean="0">
                <a:effectLst/>
                <a:latin typeface="Times New Roman" panose="02020603050405020304" pitchFamily="18" charset="0"/>
                <a:ea typeface="宋体" panose="02010600030101010101" pitchFamily="2" charset="-122"/>
                <a:cs typeface="Times New Roman" panose="02020603050405020304" pitchFamily="18" charset="0"/>
              </a:rPr>
              <a:t>hypothesis(</a:t>
            </a:r>
            <a:r>
              <a:rPr lang="zh-CN" altLang="en-US" kern="100" dirty="0" smtClean="0">
                <a:effectLst/>
                <a:latin typeface="Times New Roman" panose="02020603050405020304" pitchFamily="18" charset="0"/>
                <a:ea typeface="宋体" panose="02010600030101010101" pitchFamily="2" charset="-122"/>
                <a:cs typeface="Times New Roman" panose="02020603050405020304" pitchFamily="18" charset="0"/>
              </a:rPr>
              <a:t>假设</a:t>
            </a:r>
            <a:r>
              <a:rPr lang="en-US" altLang="zh-CN" kern="100" dirty="0" smtClean="0">
                <a:effectLst/>
                <a:latin typeface="Times New Roman" panose="02020603050405020304" pitchFamily="18" charset="0"/>
                <a:ea typeface="宋体" panose="02010600030101010101" pitchFamily="2" charset="-122"/>
                <a:cs typeface="Times New Roman" panose="02020603050405020304" pitchFamily="18" charset="0"/>
              </a:rPr>
              <a:t>), set up an experiment to </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test the hypothesis, do the statistical analysis and present the </a:t>
            </a:r>
            <a:r>
              <a:rPr lang="en-US" altLang="zh-CN" u="sng" kern="100" dirty="0">
                <a:effectLst/>
                <a:latin typeface="Times New Roman" panose="02020603050405020304" pitchFamily="18" charset="0"/>
                <a:ea typeface="宋体" panose="02010600030101010101" pitchFamily="2" charset="-122"/>
                <a:cs typeface="Times New Roman" panose="02020603050405020304" pitchFamily="18" charset="0"/>
              </a:rPr>
              <a:t>findings</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 Whatever </a:t>
            </a:r>
            <a:r>
              <a:rPr lang="en-US" altLang="zh-CN" u="sng" kern="100" dirty="0">
                <a:effectLst/>
                <a:latin typeface="Times New Roman" panose="02020603050405020304" pitchFamily="18" charset="0"/>
                <a:ea typeface="宋体" panose="02010600030101010101" pitchFamily="2" charset="-122"/>
                <a:cs typeface="Times New Roman" panose="02020603050405020304" pitchFamily="18" charset="0"/>
              </a:rPr>
              <a:t>grade</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 the team received would be </a:t>
            </a:r>
            <a:r>
              <a:rPr lang="en-US" altLang="zh-CN" u="sng" kern="100" dirty="0">
                <a:effectLst/>
                <a:latin typeface="Times New Roman" panose="02020603050405020304" pitchFamily="18" charset="0"/>
                <a:ea typeface="宋体" panose="02010600030101010101" pitchFamily="2" charset="-122"/>
                <a:cs typeface="Times New Roman" panose="02020603050405020304" pitchFamily="18" charset="0"/>
              </a:rPr>
              <a:t>shared</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 by both students. </a:t>
            </a:r>
            <a:endParaRPr lang="en-US" altLang="zh-CN"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0" indent="0" algn="just">
              <a:lnSpc>
                <a:spcPct val="100000"/>
              </a:lnSpc>
              <a:spcBef>
                <a:spcPts val="0"/>
              </a:spcBef>
              <a:buNone/>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smtClean="0">
                <a:effectLst/>
                <a:latin typeface="Times New Roman" panose="02020603050405020304" pitchFamily="18" charset="0"/>
                <a:ea typeface="宋体" panose="02010600030101010101" pitchFamily="2" charset="-122"/>
                <a:cs typeface="Times New Roman" panose="02020603050405020304" pitchFamily="18" charset="0"/>
              </a:rPr>
              <a:t>When </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my teammate and I met to </a:t>
            </a:r>
            <a:r>
              <a:rPr lang="en-US" altLang="zh-CN" u="sng" kern="100" dirty="0">
                <a:effectLst/>
                <a:latin typeface="Times New Roman" panose="02020603050405020304" pitchFamily="18" charset="0"/>
                <a:ea typeface="宋体" panose="02010600030101010101" pitchFamily="2" charset="-122"/>
                <a:cs typeface="Times New Roman" panose="02020603050405020304" pitchFamily="18" charset="0"/>
              </a:rPr>
              <a:t>discuss</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 our project, I was uneasy. Here was this challenging student who had a reputation for </a:t>
            </a:r>
            <a:r>
              <a:rPr lang="en-US" altLang="zh-CN" kern="100" dirty="0" smtClean="0">
                <a:effectLst/>
                <a:latin typeface="Times New Roman" panose="02020603050405020304" pitchFamily="18" charset="0"/>
                <a:ea typeface="宋体" panose="02010600030101010101" pitchFamily="2" charset="-122"/>
                <a:cs typeface="Times New Roman" panose="02020603050405020304" pitchFamily="18" charset="0"/>
              </a:rPr>
              <a:t>single-mindedness and </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good grades—the exact opposite of me. </a:t>
            </a:r>
            <a:r>
              <a:rPr lang="en-US" altLang="zh-CN" kern="100" dirty="0" smtClean="0">
                <a:effectLst/>
                <a:latin typeface="Times New Roman" panose="02020603050405020304" pitchFamily="18" charset="0"/>
                <a:ea typeface="宋体" panose="02010600030101010101" pitchFamily="2" charset="-122"/>
                <a:cs typeface="Times New Roman" panose="02020603050405020304" pitchFamily="18" charset="0"/>
              </a:rPr>
              <a:t>I </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actually wanted to drop the class at one point, but stopped short because I didn’t want to give him the </a:t>
            </a:r>
            <a:r>
              <a:rPr lang="en-US" altLang="zh-CN" u="sng" kern="100" dirty="0">
                <a:effectLst/>
                <a:latin typeface="Times New Roman" panose="02020603050405020304" pitchFamily="18" charset="0"/>
                <a:ea typeface="宋体" panose="02010600030101010101" pitchFamily="2" charset="-122"/>
                <a:cs typeface="Times New Roman" panose="02020603050405020304" pitchFamily="18" charset="0"/>
              </a:rPr>
              <a:t>satisfaction</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 of my chickening out. </a:t>
            </a:r>
            <a:r>
              <a:rPr lang="en-US" altLang="zh-CN" kern="100" dirty="0" smtClean="0">
                <a:effectLst/>
                <a:latin typeface="Times New Roman" panose="02020603050405020304" pitchFamily="18" charset="0"/>
                <a:ea typeface="宋体" panose="02010600030101010101" pitchFamily="2" charset="-122"/>
                <a:cs typeface="Times New Roman" panose="02020603050405020304" pitchFamily="18" charset="0"/>
              </a:rPr>
              <a:t>I decided to stick to it no matter what.</a:t>
            </a:r>
            <a:endParaRPr lang="zh-CN" altLang="zh-CN" kern="100" dirty="0">
              <a:effectLst/>
              <a:latin typeface="Calibri" panose="020F0502020204030204" pitchFamily="34" charset="0"/>
              <a:ea typeface="宋体" panose="02010600030101010101" pitchFamily="2" charset="-122"/>
              <a:cs typeface="Times New Roman" panose="02020603050405020304" pitchFamily="18" charset="0"/>
            </a:endParaRPr>
          </a:p>
          <a:p>
            <a:pPr marL="0" indent="0" algn="just">
              <a:lnSpc>
                <a:spcPct val="100000"/>
              </a:lnSpc>
              <a:spcBef>
                <a:spcPts val="0"/>
              </a:spcBef>
              <a:buNone/>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After </a:t>
            </a:r>
            <a:r>
              <a:rPr lang="en-US" altLang="zh-CN" kern="100" dirty="0" smtClean="0">
                <a:effectLst/>
                <a:latin typeface="Times New Roman" panose="02020603050405020304" pitchFamily="18" charset="0"/>
                <a:ea typeface="宋体" panose="02010600030101010101" pitchFamily="2" charset="-122"/>
                <a:cs typeface="Times New Roman" panose="02020603050405020304" pitchFamily="18" charset="0"/>
              </a:rPr>
              <a:t>long discussions </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we somehow agreed to do a study on the </a:t>
            </a:r>
            <a:r>
              <a:rPr lang="en-US" altLang="zh-CN" kern="100" dirty="0" smtClean="0">
                <a:effectLst/>
                <a:latin typeface="Times New Roman" panose="02020603050405020304" pitchFamily="18" charset="0"/>
                <a:ea typeface="宋体" panose="02010600030101010101" pitchFamily="2" charset="-122"/>
                <a:cs typeface="Times New Roman" panose="02020603050405020304" pitchFamily="18" charset="0"/>
              </a:rPr>
              <a:t>psychological well-being </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of </a:t>
            </a:r>
            <a:r>
              <a:rPr lang="en-US" altLang="zh-CN" kern="100" dirty="0" smtClean="0">
                <a:effectLst/>
                <a:latin typeface="Times New Roman" panose="02020603050405020304" pitchFamily="18" charset="0"/>
                <a:ea typeface="宋体" panose="02010600030101010101" pitchFamily="2" charset="-122"/>
                <a:cs typeface="Times New Roman" panose="02020603050405020304" pitchFamily="18" charset="0"/>
              </a:rPr>
              <a:t>teenagers. </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I wasn’t sure what it </a:t>
            </a:r>
            <a:r>
              <a:rPr lang="en-US" altLang="zh-CN" kern="100" dirty="0" smtClean="0">
                <a:effectLst/>
                <a:latin typeface="Times New Roman" panose="02020603050405020304" pitchFamily="18" charset="0"/>
                <a:ea typeface="宋体" panose="02010600030101010101" pitchFamily="2" charset="-122"/>
                <a:cs typeface="Times New Roman" panose="02020603050405020304" pitchFamily="18" charset="0"/>
              </a:rPr>
              <a:t>meant exactly, </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but at least we had a topic. </a:t>
            </a:r>
            <a:endPar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r>
              <a:rPr lang="en-US" altLang="zh-CN" sz="1800" i="1" kern="100" dirty="0">
                <a:effectLst/>
                <a:latin typeface="Times New Roman" panose="02020603050405020304" pitchFamily="18" charset="0"/>
                <a:ea typeface="宋体" panose="02010600030101010101" pitchFamily="2" charset="-122"/>
                <a:cs typeface="Times New Roman" panose="02020603050405020304" pitchFamily="18" charset="0"/>
              </a:rPr>
              <a:t>Para.1    We started to meet regularly to draw up our plans.</a:t>
            </a:r>
            <a:r>
              <a:rPr lang="en-US" altLang="zh-CN" sz="1800" i="1" u="sng"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1800" i="1" kern="100" dirty="0">
                <a:effectLst/>
                <a:latin typeface="Times New Roman" panose="02020603050405020304" pitchFamily="18" charset="0"/>
                <a:ea typeface="宋体" panose="02010600030101010101" pitchFamily="2" charset="-122"/>
              </a:rPr>
              <a:t>    Para</a:t>
            </a:r>
            <a:r>
              <a:rPr lang="en-US" altLang="zh-CN" i="1" kern="100" dirty="0">
                <a:latin typeface="Times New Roman" panose="02020603050405020304" pitchFamily="18" charset="0"/>
                <a:ea typeface="宋体" panose="02010600030101010101" pitchFamily="2" charset="-122"/>
              </a:rPr>
              <a:t>.2    </a:t>
            </a:r>
            <a:r>
              <a:rPr lang="en-US" altLang="zh-CN" sz="1800" i="1" kern="100" dirty="0">
                <a:effectLst/>
                <a:latin typeface="Times New Roman" panose="02020603050405020304" pitchFamily="18" charset="0"/>
                <a:ea typeface="宋体" panose="02010600030101010101" pitchFamily="2" charset="-122"/>
              </a:rPr>
              <a:t>Then one day I got </a:t>
            </a:r>
            <a:r>
              <a:rPr lang="en-US" altLang="zh-CN" sz="1800" i="1" kern="100" dirty="0" smtClean="0">
                <a:effectLst/>
                <a:latin typeface="Times New Roman" panose="02020603050405020304" pitchFamily="18" charset="0"/>
                <a:ea typeface="宋体" panose="02010600030101010101" pitchFamily="2" charset="-122"/>
              </a:rPr>
              <a:t>word </a:t>
            </a:r>
            <a:r>
              <a:rPr lang="en-US" altLang="zh-CN" sz="1800" i="1" kern="100" dirty="0">
                <a:effectLst/>
                <a:latin typeface="Times New Roman" panose="02020603050405020304" pitchFamily="18" charset="0"/>
                <a:ea typeface="宋体" panose="02010600030101010101" pitchFamily="2" charset="-122"/>
              </a:rPr>
              <a:t>that he was admitted to the hospital for a serious disease.</a:t>
            </a:r>
            <a:r>
              <a:rPr lang="en-US" altLang="zh-CN" sz="1800" i="1" u="sng" kern="100" dirty="0">
                <a:effectLst/>
                <a:latin typeface="Times New Roman" panose="02020603050405020304" pitchFamily="18" charset="0"/>
                <a:ea typeface="宋体" panose="02010600030101010101" pitchFamily="2" charset="-122"/>
              </a:rPr>
              <a:t> </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a:xfrm>
            <a:off x="1073148" y="0"/>
            <a:ext cx="6435012" cy="652367"/>
          </a:xfrm>
        </p:spPr>
        <p:txBody>
          <a:bodyPr>
            <a:normAutofit fontScale="92500" lnSpcReduction="10000"/>
          </a:bodyPr>
          <a:lstStyle/>
          <a:p>
            <a:r>
              <a:rPr lang="en-US" altLang="zh-CN" sz="4000" b="1" dirty="0" smtClean="0">
                <a:solidFill>
                  <a:schemeClr val="accent2">
                    <a:lumMod val="60000"/>
                    <a:lumOff val="40000"/>
                  </a:schemeClr>
                </a:solidFill>
                <a:latin typeface="Times New Roman" panose="02020603050405020304" pitchFamily="18" charset="0"/>
                <a:cs typeface="Times New Roman" panose="02020603050405020304" pitchFamily="18" charset="0"/>
              </a:rPr>
              <a:t>Read </a:t>
            </a:r>
            <a:r>
              <a:rPr lang="en-US" altLang="zh-CN" sz="4000" b="1" dirty="0">
                <a:solidFill>
                  <a:schemeClr val="accent2">
                    <a:lumMod val="60000"/>
                    <a:lumOff val="40000"/>
                  </a:schemeClr>
                </a:solidFill>
                <a:latin typeface="Times New Roman" panose="02020603050405020304" pitchFamily="18" charset="0"/>
                <a:cs typeface="Times New Roman" panose="02020603050405020304" pitchFamily="18" charset="0"/>
              </a:rPr>
              <a:t>for basic information</a:t>
            </a:r>
            <a:endParaRPr lang="zh-CN" altLang="en-US" dirty="0">
              <a:solidFill>
                <a:schemeClr val="accent2">
                  <a:lumMod val="60000"/>
                  <a:lumOff val="40000"/>
                </a:schemeClr>
              </a:solidFill>
            </a:endParaRPr>
          </a:p>
        </p:txBody>
      </p:sp>
      <p:sp>
        <p:nvSpPr>
          <p:cNvPr id="5" name="文本框 4"/>
          <p:cNvSpPr txBox="1"/>
          <p:nvPr/>
        </p:nvSpPr>
        <p:spPr>
          <a:xfrm>
            <a:off x="0" y="0"/>
            <a:ext cx="785091" cy="652367"/>
          </a:xfrm>
          <a:prstGeom prst="rect">
            <a:avLst/>
          </a:prstGeom>
          <a:solidFill>
            <a:schemeClr val="accent2">
              <a:lumMod val="60000"/>
              <a:lumOff val="40000"/>
            </a:schemeClr>
          </a:solidFill>
        </p:spPr>
        <p:txBody>
          <a:bodyPr wrap="square" rtlCol="0">
            <a:spAutoFit/>
          </a:bodyPr>
          <a:lstStyle/>
          <a:p>
            <a:endParaRPr lang="zh-CN" altLang="en-US" dirty="0"/>
          </a:p>
        </p:txBody>
      </p:sp>
      <p:sp>
        <p:nvSpPr>
          <p:cNvPr id="6" name="文本框 5"/>
          <p:cNvSpPr txBox="1"/>
          <p:nvPr/>
        </p:nvSpPr>
        <p:spPr>
          <a:xfrm>
            <a:off x="321868" y="806056"/>
            <a:ext cx="11293869" cy="2677656"/>
          </a:xfrm>
          <a:prstGeom prst="rect">
            <a:avLst/>
          </a:prstGeom>
          <a:noFill/>
        </p:spPr>
        <p:txBody>
          <a:bodyPr wrap="square">
            <a:spAutoFit/>
          </a:bodyPr>
          <a:lstStyle/>
          <a:p>
            <a:pPr algn="just"/>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(Para.1</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When </a:t>
            </a:r>
            <a:r>
              <a:rPr lang="en-US" altLang="zh-CN" sz="2400" u="sng" kern="100" dirty="0">
                <a:latin typeface="Times New Roman" panose="02020603050405020304" pitchFamily="18" charset="0"/>
                <a:ea typeface="宋体" panose="02010600030101010101" pitchFamily="2" charset="-122"/>
                <a:cs typeface="Times New Roman" panose="02020603050405020304" pitchFamily="18" charset="0"/>
              </a:rPr>
              <a:t>Dr. Henderson</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was assigning(</a:t>
            </a:r>
            <a:r>
              <a:rPr lang="zh-CN" altLang="en-US" sz="2400" kern="100" dirty="0">
                <a:latin typeface="Times New Roman" panose="02020603050405020304" pitchFamily="18" charset="0"/>
                <a:ea typeface="宋体" panose="02010600030101010101" pitchFamily="2" charset="-122"/>
                <a:cs typeface="Times New Roman" panose="02020603050405020304" pitchFamily="18" charset="0"/>
              </a:rPr>
              <a:t>指定</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u="sng" kern="100" dirty="0">
                <a:latin typeface="Times New Roman" panose="02020603050405020304" pitchFamily="18" charset="0"/>
                <a:ea typeface="宋体" panose="02010600030101010101" pitchFamily="2" charset="-122"/>
                <a:cs typeface="Times New Roman" panose="02020603050405020304" pitchFamily="18" charset="0"/>
              </a:rPr>
              <a:t>project</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mates for his psychology class, I secretly hoped that he would pair me with my best friend or at least a classmate I could have some fun with. Above all, I hoped he wouldn’t assign me to work with the fiercely competitive and extremely </a:t>
            </a:r>
            <a:r>
              <a:rPr lang="en-US" altLang="zh-CN" sz="2400" u="sng" kern="100" dirty="0">
                <a:latin typeface="Times New Roman" panose="02020603050405020304" pitchFamily="18" charset="0"/>
                <a:ea typeface="宋体" panose="02010600030101010101" pitchFamily="2" charset="-122"/>
                <a:cs typeface="Times New Roman" panose="02020603050405020304" pitchFamily="18" charset="0"/>
              </a:rPr>
              <a:t>serious</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fellow who always wore dark clothes and apparently had a personality to match. As fate(</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命运</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would have it, Dr. Henderson very deliberately matched everyone in class and announced that I would be working with the one person in class I wanted to avoid. </a:t>
            </a:r>
            <a:endParaRPr lang="zh-CN" altLang="zh-CN" sz="2400" kern="100" dirty="0">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8" name="表格 6"/>
          <p:cNvGraphicFramePr/>
          <p:nvPr/>
        </p:nvGraphicFramePr>
        <p:xfrm>
          <a:off x="544354" y="3884353"/>
          <a:ext cx="10746029" cy="2316480"/>
        </p:xfrm>
        <a:graphic>
          <a:graphicData uri="http://schemas.openxmlformats.org/drawingml/2006/table">
            <a:tbl>
              <a:tblPr firstRow="1" bandRow="1">
                <a:tableStyleId>{0E3FDE45-AF77-4B5C-9715-49D594BDF05E}</a:tableStyleId>
              </a:tblPr>
              <a:tblGrid>
                <a:gridCol w="1975105"/>
                <a:gridCol w="8770924"/>
              </a:tblGrid>
              <a:tr h="282092">
                <a:tc>
                  <a:txBody>
                    <a:bodyPr/>
                    <a:lstStyle/>
                    <a:p>
                      <a:r>
                        <a:rPr lang="en-US" altLang="zh-CN" sz="3200" dirty="0">
                          <a:solidFill>
                            <a:schemeClr val="tx1"/>
                          </a:solidFill>
                        </a:rPr>
                        <a:t>Who</a:t>
                      </a:r>
                      <a:endParaRPr lang="en-US" altLang="zh-CN" sz="3200"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marL="0" algn="l" defTabSz="914400" rtl="0" eaLnBrk="1" latinLnBrk="0" hangingPunct="1"/>
                      <a:endParaRPr lang="zh-CN" altLang="en-US" sz="32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tcPr>
                </a:tc>
              </a:tr>
              <a:tr h="569087">
                <a:tc>
                  <a:txBody>
                    <a:bodyPr/>
                    <a:lstStyle/>
                    <a:p>
                      <a:r>
                        <a:rPr lang="en-US" altLang="zh-CN" sz="3200" b="1" dirty="0"/>
                        <a:t>What</a:t>
                      </a:r>
                      <a:endParaRPr lang="en-US" altLang="zh-CN" sz="3200" b="1" dirty="0"/>
                    </a:p>
                  </a:txBody>
                  <a:tcPr>
                    <a:lnR w="12700" cap="flat" cmpd="sng" algn="ctr">
                      <a:solidFill>
                        <a:schemeClr val="tx1"/>
                      </a:solidFill>
                      <a:prstDash val="solid"/>
                      <a:round/>
                      <a:headEnd type="none" w="med" len="med"/>
                      <a:tailEnd type="none" w="med" len="med"/>
                    </a:lnR>
                  </a:tcPr>
                </a:tc>
                <a:tc>
                  <a:txBody>
                    <a:bodyPr/>
                    <a:lstStyle/>
                    <a:p>
                      <a:endParaRPr lang="zh-CN" altLang="en-US" dirty="0"/>
                    </a:p>
                  </a:txBody>
                  <a:tcPr>
                    <a:lnL w="12700" cap="flat" cmpd="sng" algn="ctr">
                      <a:solidFill>
                        <a:schemeClr val="tx1"/>
                      </a:solidFill>
                      <a:prstDash val="solid"/>
                      <a:round/>
                      <a:headEnd type="none" w="med" len="med"/>
                      <a:tailEnd type="none" w="med" len="med"/>
                    </a:lnL>
                  </a:tcPr>
                </a:tc>
              </a:tr>
              <a:tr h="370840">
                <a:tc>
                  <a:txBody>
                    <a:bodyPr/>
                    <a:lstStyle/>
                    <a:p>
                      <a:r>
                        <a:rPr lang="en-US" altLang="zh-CN" sz="3200" b="1" dirty="0"/>
                        <a:t>When</a:t>
                      </a:r>
                      <a:endParaRPr lang="en-US" altLang="zh-CN" sz="3200" b="1" dirty="0"/>
                    </a:p>
                  </a:txBody>
                  <a:tcPr>
                    <a:lnR w="12700" cap="flat" cmpd="sng" algn="ctr">
                      <a:solidFill>
                        <a:schemeClr val="tx1"/>
                      </a:solidFill>
                      <a:prstDash val="solid"/>
                      <a:round/>
                      <a:headEnd type="none" w="med" len="med"/>
                      <a:tailEnd type="none" w="med" len="med"/>
                    </a:lnR>
                  </a:tcPr>
                </a:tc>
                <a:tc>
                  <a:txBody>
                    <a:bodyPr/>
                    <a:lstStyle/>
                    <a:p>
                      <a:endParaRPr lang="zh-CN" altLang="en-US" dirty="0"/>
                    </a:p>
                  </a:txBody>
                  <a:tcPr>
                    <a:lnL w="12700" cap="flat" cmpd="sng" algn="ctr">
                      <a:solidFill>
                        <a:schemeClr val="tx1"/>
                      </a:solidFill>
                      <a:prstDash val="solid"/>
                      <a:round/>
                      <a:headEnd type="none" w="med" len="med"/>
                      <a:tailEnd type="none" w="med" len="med"/>
                    </a:lnL>
                  </a:tcPr>
                </a:tc>
              </a:tr>
              <a:tr h="370840">
                <a:tc>
                  <a:txBody>
                    <a:bodyPr/>
                    <a:lstStyle/>
                    <a:p>
                      <a:r>
                        <a:rPr lang="en-US" altLang="zh-CN" sz="3200" b="1" dirty="0"/>
                        <a:t>Where</a:t>
                      </a:r>
                      <a:endParaRPr lang="en-US" altLang="zh-CN" sz="3200" b="1" dirty="0"/>
                    </a:p>
                  </a:txBody>
                  <a:tcPr>
                    <a:lnR w="12700" cap="flat" cmpd="sng" algn="ctr">
                      <a:solidFill>
                        <a:schemeClr val="tx1"/>
                      </a:solidFill>
                      <a:prstDash val="solid"/>
                      <a:round/>
                      <a:headEnd type="none" w="med" len="med"/>
                      <a:tailEnd type="none" w="med" len="med"/>
                    </a:lnR>
                  </a:tcPr>
                </a:tc>
                <a:tc>
                  <a:txBody>
                    <a:bodyPr/>
                    <a:lstStyle/>
                    <a:p>
                      <a:endParaRPr lang="zh-CN" altLang="en-US" dirty="0"/>
                    </a:p>
                  </a:txBody>
                  <a:tcPr>
                    <a:lnL w="12700" cap="flat" cmpd="sng" algn="ctr">
                      <a:solidFill>
                        <a:schemeClr val="tx1"/>
                      </a:solidFill>
                      <a:prstDash val="solid"/>
                      <a:round/>
                      <a:headEnd type="none" w="med" len="med"/>
                      <a:tailEnd type="none" w="med" len="med"/>
                    </a:lnL>
                  </a:tcPr>
                </a:tc>
              </a:tr>
            </a:tbl>
          </a:graphicData>
        </a:graphic>
      </p:graphicFrame>
      <p:sp>
        <p:nvSpPr>
          <p:cNvPr id="9" name="文本框 8"/>
          <p:cNvSpPr txBox="1"/>
          <p:nvPr/>
        </p:nvSpPr>
        <p:spPr>
          <a:xfrm>
            <a:off x="3182109" y="4074549"/>
            <a:ext cx="4923130" cy="461665"/>
          </a:xfrm>
          <a:prstGeom prst="rect">
            <a:avLst/>
          </a:prstGeom>
          <a:noFill/>
        </p:spPr>
        <p:txBody>
          <a:bodyPr wrap="square" rtlCol="0">
            <a:spAutoFit/>
          </a:bodyPr>
          <a:lstStyle/>
          <a:p>
            <a:pPr marL="0" algn="l" defTabSz="914400" rtl="0" eaLnBrk="1" latinLnBrk="0" hangingPunct="1"/>
            <a:r>
              <a:rPr lang="en-US" altLang="zh-CN" sz="2400" b="1" kern="1200" dirty="0">
                <a:solidFill>
                  <a:schemeClr val="tx1"/>
                </a:solidFill>
                <a:latin typeface="+mn-lt"/>
                <a:ea typeface="+mn-ea"/>
                <a:cs typeface="+mn-cs"/>
              </a:rPr>
              <a:t>Dr. </a:t>
            </a:r>
            <a:r>
              <a:rPr lang="en-US" altLang="zh-CN" sz="2400" b="1" kern="1200" dirty="0" smtClean="0">
                <a:solidFill>
                  <a:schemeClr val="tx1"/>
                </a:solidFill>
                <a:latin typeface="+mn-lt"/>
                <a:ea typeface="+mn-ea"/>
                <a:cs typeface="+mn-cs"/>
              </a:rPr>
              <a:t>Henderson</a:t>
            </a:r>
            <a:r>
              <a:rPr lang="en-US" altLang="zh-CN" sz="2400" b="1" kern="1200" dirty="0">
                <a:solidFill>
                  <a:schemeClr val="tx1"/>
                </a:solidFill>
                <a:latin typeface="+mn-lt"/>
                <a:ea typeface="+mn-ea"/>
                <a:cs typeface="+mn-cs"/>
              </a:rPr>
              <a:t>, I, my teammate</a:t>
            </a:r>
            <a:endParaRPr lang="zh-CN" altLang="en-US" sz="2400" b="1" kern="1200" dirty="0">
              <a:solidFill>
                <a:schemeClr val="tx1"/>
              </a:solidFill>
              <a:latin typeface="+mn-lt"/>
              <a:ea typeface="+mn-ea"/>
              <a:cs typeface="+mn-cs"/>
            </a:endParaRPr>
          </a:p>
        </p:txBody>
      </p:sp>
      <p:sp>
        <p:nvSpPr>
          <p:cNvPr id="10" name="文本框 9"/>
          <p:cNvSpPr txBox="1"/>
          <p:nvPr/>
        </p:nvSpPr>
        <p:spPr>
          <a:xfrm>
            <a:off x="3182111" y="4537468"/>
            <a:ext cx="7877861" cy="461665"/>
          </a:xfrm>
          <a:prstGeom prst="rect">
            <a:avLst/>
          </a:prstGeom>
          <a:noFill/>
        </p:spPr>
        <p:txBody>
          <a:bodyPr wrap="square" rtlCol="0">
            <a:spAutoFit/>
          </a:bodyPr>
          <a:lstStyle/>
          <a:p>
            <a:pPr marL="0" algn="l" defTabSz="914400" rtl="0" eaLnBrk="1" latinLnBrk="0" hangingPunct="1"/>
            <a:r>
              <a:rPr lang="en-US" altLang="zh-CN" sz="2400" b="1" kern="1200" dirty="0">
                <a:solidFill>
                  <a:schemeClr val="tx1"/>
                </a:solidFill>
                <a:latin typeface="+mn-lt"/>
                <a:ea typeface="+mn-ea"/>
                <a:cs typeface="+mn-cs"/>
              </a:rPr>
              <a:t>I </a:t>
            </a:r>
            <a:r>
              <a:rPr lang="en-US" altLang="zh-CN" sz="2400" b="1" dirty="0"/>
              <a:t>was paired with </a:t>
            </a:r>
            <a:r>
              <a:rPr lang="en-US" altLang="zh-CN" sz="2400" b="1" kern="1200" dirty="0">
                <a:solidFill>
                  <a:schemeClr val="tx1"/>
                </a:solidFill>
                <a:latin typeface="+mn-lt"/>
                <a:ea typeface="+mn-ea"/>
                <a:cs typeface="+mn-cs"/>
              </a:rPr>
              <a:t>my classmate to do a project.</a:t>
            </a:r>
            <a:endParaRPr lang="zh-CN" altLang="en-US" sz="2400" b="1" kern="1200" dirty="0">
              <a:solidFill>
                <a:schemeClr val="tx1"/>
              </a:solidFill>
              <a:latin typeface="+mn-lt"/>
              <a:ea typeface="+mn-ea"/>
              <a:cs typeface="+mn-cs"/>
            </a:endParaRPr>
          </a:p>
        </p:txBody>
      </p:sp>
      <p:sp>
        <p:nvSpPr>
          <p:cNvPr id="11" name="文本框 10"/>
          <p:cNvSpPr txBox="1"/>
          <p:nvPr/>
        </p:nvSpPr>
        <p:spPr>
          <a:xfrm>
            <a:off x="3182110" y="5121615"/>
            <a:ext cx="7877861" cy="461665"/>
          </a:xfrm>
          <a:prstGeom prst="rect">
            <a:avLst/>
          </a:prstGeom>
          <a:noFill/>
        </p:spPr>
        <p:txBody>
          <a:bodyPr wrap="square" rtlCol="0">
            <a:spAutoFit/>
          </a:bodyPr>
          <a:lstStyle/>
          <a:p>
            <a:r>
              <a:rPr lang="en-US" altLang="zh-CN" sz="2400" b="1" kern="1200" dirty="0">
                <a:solidFill>
                  <a:schemeClr val="tx1"/>
                </a:solidFill>
                <a:latin typeface="+mn-lt"/>
                <a:ea typeface="+mn-ea"/>
                <a:cs typeface="+mn-cs"/>
              </a:rPr>
              <a:t>at the beginning of </a:t>
            </a:r>
            <a:r>
              <a:rPr lang="en-US" altLang="zh-CN" sz="2400" b="1" kern="1200" dirty="0" smtClean="0">
                <a:solidFill>
                  <a:schemeClr val="tx1"/>
                </a:solidFill>
                <a:latin typeface="+mn-lt"/>
                <a:ea typeface="+mn-ea"/>
                <a:cs typeface="+mn-cs"/>
              </a:rPr>
              <a:t>Dr</a:t>
            </a:r>
            <a:r>
              <a:rPr lang="en-US" altLang="zh-CN" sz="2400" b="1" dirty="0" smtClean="0"/>
              <a:t>. Henderson’s</a:t>
            </a:r>
            <a:r>
              <a:rPr lang="en-US" altLang="zh-CN" sz="2400" b="1" kern="1200" dirty="0" smtClean="0">
                <a:solidFill>
                  <a:schemeClr val="tx1"/>
                </a:solidFill>
                <a:latin typeface="+mn-lt"/>
                <a:ea typeface="+mn-ea"/>
                <a:cs typeface="+mn-cs"/>
              </a:rPr>
              <a:t> </a:t>
            </a:r>
            <a:r>
              <a:rPr lang="en-US" altLang="zh-CN" sz="2400" b="1" dirty="0" smtClean="0"/>
              <a:t>psychology </a:t>
            </a:r>
            <a:r>
              <a:rPr lang="en-US" altLang="zh-CN" sz="2400" b="1" dirty="0"/>
              <a:t>class</a:t>
            </a:r>
            <a:endParaRPr lang="zh-CN" altLang="en-US" sz="2400" b="1" dirty="0"/>
          </a:p>
        </p:txBody>
      </p:sp>
      <p:sp>
        <p:nvSpPr>
          <p:cNvPr id="12" name="文本框 11"/>
          <p:cNvSpPr txBox="1"/>
          <p:nvPr/>
        </p:nvSpPr>
        <p:spPr>
          <a:xfrm>
            <a:off x="3182109" y="5679005"/>
            <a:ext cx="7877861" cy="461665"/>
          </a:xfrm>
          <a:prstGeom prst="rect">
            <a:avLst/>
          </a:prstGeom>
          <a:noFill/>
        </p:spPr>
        <p:txBody>
          <a:bodyPr wrap="square" rtlCol="0">
            <a:spAutoFit/>
          </a:bodyPr>
          <a:lstStyle/>
          <a:p>
            <a:r>
              <a:rPr lang="en-US" altLang="zh-CN" sz="2400" b="1" dirty="0"/>
              <a:t>in the school</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a:xfrm>
            <a:off x="1073148" y="0"/>
            <a:ext cx="6435012" cy="652367"/>
          </a:xfrm>
        </p:spPr>
        <p:txBody>
          <a:bodyPr>
            <a:normAutofit/>
          </a:bodyPr>
          <a:lstStyle/>
          <a:p>
            <a:r>
              <a:rPr lang="en-US" altLang="zh-CN" sz="3600" b="1" dirty="0" smtClean="0">
                <a:solidFill>
                  <a:schemeClr val="accent2">
                    <a:lumMod val="60000"/>
                    <a:lumOff val="40000"/>
                  </a:schemeClr>
                </a:solidFill>
                <a:latin typeface="Times New Roman" panose="02020603050405020304" pitchFamily="18" charset="0"/>
                <a:cs typeface="Times New Roman" panose="02020603050405020304" pitchFamily="18" charset="0"/>
              </a:rPr>
              <a:t>Read </a:t>
            </a:r>
            <a:r>
              <a:rPr lang="en-US" altLang="zh-CN" sz="3600" b="1" dirty="0">
                <a:solidFill>
                  <a:schemeClr val="accent2">
                    <a:lumMod val="60000"/>
                    <a:lumOff val="40000"/>
                  </a:schemeClr>
                </a:solidFill>
                <a:latin typeface="Times New Roman" panose="02020603050405020304" pitchFamily="18" charset="0"/>
                <a:cs typeface="Times New Roman" panose="02020603050405020304" pitchFamily="18" charset="0"/>
              </a:rPr>
              <a:t>for plots</a:t>
            </a:r>
            <a:endParaRPr lang="zh-CN" altLang="en-US" sz="36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1" y="0"/>
            <a:ext cx="803564" cy="652367"/>
          </a:xfrm>
          <a:prstGeom prst="rect">
            <a:avLst/>
          </a:prstGeom>
          <a:solidFill>
            <a:schemeClr val="accent2">
              <a:lumMod val="60000"/>
              <a:lumOff val="40000"/>
            </a:schemeClr>
          </a:solidFill>
        </p:spPr>
        <p:txBody>
          <a:bodyPr wrap="square" rtlCol="0">
            <a:spAutoFit/>
          </a:bodyPr>
          <a:lstStyle/>
          <a:p>
            <a:endParaRPr lang="zh-CN" altLang="en-US" dirty="0"/>
          </a:p>
        </p:txBody>
      </p:sp>
      <p:pic>
        <p:nvPicPr>
          <p:cNvPr id="2050" name="Picture 2" descr="See the source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73578" y="652367"/>
            <a:ext cx="8455026" cy="6205632"/>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555515" y="5541408"/>
            <a:ext cx="2045060" cy="1015663"/>
          </a:xfrm>
          <a:prstGeom prst="rect">
            <a:avLst/>
          </a:prstGeom>
        </p:spPr>
        <p:txBody>
          <a:bodyPr wrap="square">
            <a:spAutoFit/>
          </a:bodyPr>
          <a:lstStyle/>
          <a:p>
            <a:r>
              <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rPr>
              <a:t>Dr. </a:t>
            </a:r>
            <a:r>
              <a:rPr lang="en-US" altLang="zh-CN" sz="2000" b="1" kern="100" dirty="0" smtClean="0">
                <a:latin typeface="Times New Roman" panose="02020603050405020304" pitchFamily="18" charset="0"/>
                <a:ea typeface="宋体" panose="02010600030101010101" pitchFamily="2" charset="-122"/>
                <a:cs typeface="Times New Roman" panose="02020603050405020304" pitchFamily="18" charset="0"/>
              </a:rPr>
              <a:t>Henderson </a:t>
            </a:r>
            <a:r>
              <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rPr>
              <a:t>paired me with my classmate.</a:t>
            </a:r>
            <a:endParaRPr lang="zh-CN" altLang="en-US" sz="2000" b="1" dirty="0"/>
          </a:p>
        </p:txBody>
      </p:sp>
      <p:sp>
        <p:nvSpPr>
          <p:cNvPr id="6" name="矩形 5"/>
          <p:cNvSpPr/>
          <p:nvPr/>
        </p:nvSpPr>
        <p:spPr>
          <a:xfrm>
            <a:off x="3578045" y="3107770"/>
            <a:ext cx="2045060" cy="1015663"/>
          </a:xfrm>
          <a:prstGeom prst="rect">
            <a:avLst/>
          </a:prstGeom>
        </p:spPr>
        <p:txBody>
          <a:bodyPr wrap="square">
            <a:spAutoFit/>
          </a:bodyPr>
          <a:lstStyle/>
          <a:p>
            <a:r>
              <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rPr>
              <a:t>I introduced myself to my teammate.</a:t>
            </a:r>
            <a:endParaRPr lang="zh-CN" altLang="en-US" sz="2000" b="1" dirty="0"/>
          </a:p>
        </p:txBody>
      </p:sp>
      <p:sp>
        <p:nvSpPr>
          <p:cNvPr id="4" name="TextBox 3"/>
          <p:cNvSpPr txBox="1"/>
          <p:nvPr/>
        </p:nvSpPr>
        <p:spPr>
          <a:xfrm>
            <a:off x="4914899" y="1118"/>
            <a:ext cx="3857625" cy="584775"/>
          </a:xfrm>
          <a:prstGeom prst="rect">
            <a:avLst/>
          </a:prstGeom>
          <a:noFill/>
        </p:spPr>
        <p:txBody>
          <a:bodyPr wrap="square" rtlCol="0">
            <a:spAutoFit/>
          </a:bodyPr>
          <a:lstStyle/>
          <a:p>
            <a:r>
              <a:rPr lang="en-US" altLang="zh-CN" sz="3200" b="1" dirty="0">
                <a:solidFill>
                  <a:schemeClr val="accent1"/>
                </a:solidFill>
                <a:latin typeface="Times New Roman" panose="02020603050405020304" pitchFamily="18" charset="0"/>
                <a:cs typeface="Times New Roman" panose="02020603050405020304" pitchFamily="18" charset="0"/>
              </a:rPr>
              <a:t>How did I feel?</a:t>
            </a:r>
            <a:endParaRPr lang="zh-CN" altLang="en-US" sz="3200" b="1" dirty="0">
              <a:solidFill>
                <a:schemeClr val="accent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14313" y="5398534"/>
            <a:ext cx="1889124" cy="1200329"/>
          </a:xfrm>
          <a:prstGeom prst="rect">
            <a:avLst/>
          </a:prstGeom>
          <a:noFill/>
        </p:spPr>
        <p:txBody>
          <a:bodyPr wrap="square" rtlCol="0">
            <a:spAutoFit/>
          </a:bodyPr>
          <a:lstStyle/>
          <a:p>
            <a:r>
              <a:rPr lang="en-US" altLang="zh-CN" sz="2400" b="1" dirty="0">
                <a:solidFill>
                  <a:schemeClr val="accent2"/>
                </a:solidFill>
                <a:latin typeface="Times New Roman" panose="02020603050405020304" pitchFamily="18" charset="0"/>
                <a:cs typeface="Times New Roman" panose="02020603050405020304" pitchFamily="18" charset="0"/>
              </a:rPr>
              <a:t>I: </a:t>
            </a:r>
            <a:r>
              <a:rPr lang="en-US" altLang="zh-CN" sz="2400" b="1" dirty="0">
                <a:solidFill>
                  <a:schemeClr val="accent1"/>
                </a:solidFill>
                <a:latin typeface="Times New Roman" panose="02020603050405020304" pitchFamily="18" charset="0"/>
                <a:cs typeface="Times New Roman" panose="02020603050405020304" pitchFamily="18" charset="0"/>
              </a:rPr>
              <a:t>unwilling to be paired with him</a:t>
            </a:r>
            <a:endParaRPr lang="zh-CN" altLang="en-US" sz="2400" b="1" dirty="0">
              <a:solidFill>
                <a:schemeClr val="accent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942975" y="3293518"/>
            <a:ext cx="2239890" cy="1569660"/>
          </a:xfrm>
          <a:prstGeom prst="rect">
            <a:avLst/>
          </a:prstGeom>
          <a:noFill/>
        </p:spPr>
        <p:txBody>
          <a:bodyPr wrap="square" rtlCol="0">
            <a:spAutoFit/>
          </a:bodyPr>
          <a:lstStyle/>
          <a:p>
            <a:r>
              <a:rPr lang="en-US" altLang="zh-CN" sz="2400" b="1" dirty="0">
                <a:solidFill>
                  <a:schemeClr val="accent2"/>
                </a:solidFill>
                <a:latin typeface="Times New Roman" panose="02020603050405020304" pitchFamily="18" charset="0"/>
                <a:cs typeface="Times New Roman" panose="02020603050405020304" pitchFamily="18" charset="0"/>
              </a:rPr>
              <a:t>I: </a:t>
            </a:r>
            <a:r>
              <a:rPr lang="en-US" altLang="zh-CN" sz="2400" b="1" dirty="0">
                <a:solidFill>
                  <a:schemeClr val="accent1"/>
                </a:solidFill>
                <a:latin typeface="Times New Roman" panose="02020603050405020304" pitchFamily="18" charset="0"/>
                <a:cs typeface="Times New Roman" panose="02020603050405020304" pitchFamily="18" charset="0"/>
              </a:rPr>
              <a:t>felt slighted</a:t>
            </a:r>
            <a:endParaRPr lang="en-US" altLang="zh-CN" sz="2400" b="1" dirty="0">
              <a:solidFill>
                <a:schemeClr val="accent1"/>
              </a:solidFill>
              <a:latin typeface="Times New Roman" panose="02020603050405020304" pitchFamily="18" charset="0"/>
              <a:cs typeface="Times New Roman" panose="02020603050405020304" pitchFamily="18" charset="0"/>
            </a:endParaRPr>
          </a:p>
          <a:p>
            <a:r>
              <a:rPr lang="en-US" altLang="zh-CN" sz="2400" b="1" dirty="0">
                <a:solidFill>
                  <a:schemeClr val="accent2"/>
                </a:solidFill>
                <a:latin typeface="Times New Roman" panose="02020603050405020304" pitchFamily="18" charset="0"/>
                <a:cs typeface="Times New Roman" panose="02020603050405020304" pitchFamily="18" charset="0"/>
              </a:rPr>
              <a:t>My teammate: </a:t>
            </a:r>
            <a:r>
              <a:rPr lang="en-US" altLang="zh-CN" sz="2400" b="1" dirty="0">
                <a:solidFill>
                  <a:schemeClr val="accent1"/>
                </a:solidFill>
                <a:latin typeface="Times New Roman" panose="02020603050405020304" pitchFamily="18" charset="0"/>
                <a:cs typeface="Times New Roman" panose="02020603050405020304" pitchFamily="18" charset="0"/>
              </a:rPr>
              <a:t>unwilling to cooperate</a:t>
            </a:r>
            <a:endParaRPr lang="zh-CN" altLang="en-US" sz="2400" b="1" dirty="0">
              <a:solidFill>
                <a:schemeClr val="accent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598225" y="1069624"/>
            <a:ext cx="1701654" cy="830997"/>
          </a:xfrm>
          <a:prstGeom prst="rect">
            <a:avLst/>
          </a:prstGeom>
          <a:noFill/>
        </p:spPr>
        <p:txBody>
          <a:bodyPr wrap="square" rtlCol="0">
            <a:spAutoFit/>
          </a:bodyPr>
          <a:lstStyle/>
          <a:p>
            <a:r>
              <a:rPr lang="en-US" altLang="zh-CN" sz="2400" b="1" dirty="0">
                <a:solidFill>
                  <a:schemeClr val="accent2"/>
                </a:solidFill>
                <a:latin typeface="Times New Roman" panose="02020603050405020304" pitchFamily="18" charset="0"/>
                <a:cs typeface="Times New Roman" panose="02020603050405020304" pitchFamily="18" charset="0"/>
              </a:rPr>
              <a:t>I: </a:t>
            </a:r>
            <a:r>
              <a:rPr lang="en-US" altLang="zh-CN" sz="2400" b="1" dirty="0" smtClean="0">
                <a:solidFill>
                  <a:schemeClr val="accent1"/>
                </a:solidFill>
                <a:latin typeface="Times New Roman" panose="02020603050405020304" pitchFamily="18" charset="0"/>
                <a:cs typeface="Times New Roman" panose="02020603050405020304" pitchFamily="18" charset="0"/>
              </a:rPr>
              <a:t>uneasy; determined</a:t>
            </a:r>
            <a:endParaRPr lang="en-US" altLang="zh-CN" sz="2400" b="1" dirty="0">
              <a:solidFill>
                <a:schemeClr val="accent1"/>
              </a:solidFill>
              <a:latin typeface="Times New Roman" panose="02020603050405020304" pitchFamily="18" charset="0"/>
              <a:cs typeface="Times New Roman" panose="02020603050405020304" pitchFamily="18" charset="0"/>
            </a:endParaRPr>
          </a:p>
        </p:txBody>
      </p:sp>
      <p:sp>
        <p:nvSpPr>
          <p:cNvPr id="9" name="圆角矩形 8"/>
          <p:cNvSpPr/>
          <p:nvPr/>
        </p:nvSpPr>
        <p:spPr>
          <a:xfrm>
            <a:off x="5043486" y="952464"/>
            <a:ext cx="2243137" cy="147578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31781" y="1028635"/>
            <a:ext cx="2154842" cy="1323439"/>
          </a:xfrm>
          <a:prstGeom prst="rect">
            <a:avLst/>
          </a:prstGeom>
        </p:spPr>
        <p:txBody>
          <a:bodyPr wrap="square">
            <a:spAutoFit/>
          </a:bodyPr>
          <a:lstStyle/>
          <a:p>
            <a:r>
              <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rPr>
              <a:t>Although </a:t>
            </a:r>
            <a:r>
              <a:rPr lang="en-US" altLang="zh-CN" sz="2000" b="1" kern="100" dirty="0" smtClean="0">
                <a:latin typeface="Times New Roman" panose="02020603050405020304" pitchFamily="18" charset="0"/>
                <a:ea typeface="宋体" panose="02010600030101010101" pitchFamily="2" charset="-122"/>
                <a:cs typeface="Times New Roman" panose="02020603050405020304" pitchFamily="18" charset="0"/>
              </a:rPr>
              <a:t>outmatched, I </a:t>
            </a:r>
            <a:r>
              <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rPr>
              <a:t>still </a:t>
            </a:r>
            <a:r>
              <a:rPr lang="en-US" altLang="zh-CN" sz="2000" b="1" kern="100" dirty="0" smtClean="0">
                <a:latin typeface="Times New Roman" panose="02020603050405020304" pitchFamily="18" charset="0"/>
                <a:ea typeface="宋体" panose="02010600030101010101" pitchFamily="2" charset="-122"/>
                <a:cs typeface="Times New Roman" panose="02020603050405020304" pitchFamily="18" charset="0"/>
              </a:rPr>
              <a:t>decided to stick to the </a:t>
            </a:r>
            <a:r>
              <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rPr>
              <a:t>project.</a:t>
            </a:r>
            <a:endParaRPr lang="zh-CN" altLang="en-US" sz="2000" b="1" dirty="0"/>
          </a:p>
        </p:txBody>
      </p:sp>
      <p:sp>
        <p:nvSpPr>
          <p:cNvPr id="12" name="TextBox 11"/>
          <p:cNvSpPr txBox="1"/>
          <p:nvPr/>
        </p:nvSpPr>
        <p:spPr>
          <a:xfrm>
            <a:off x="8930136" y="5541407"/>
            <a:ext cx="739485" cy="830997"/>
          </a:xfrm>
          <a:prstGeom prst="rect">
            <a:avLst/>
          </a:prstGeom>
          <a:noFill/>
        </p:spPr>
        <p:txBody>
          <a:bodyPr wrap="square" rtlCol="0">
            <a:spAutoFit/>
          </a:bodyPr>
          <a:lstStyle/>
          <a:p>
            <a:r>
              <a:rPr lang="en-US" altLang="zh-CN" sz="4800" b="1" dirty="0">
                <a:solidFill>
                  <a:schemeClr val="accent6"/>
                </a:solidFill>
              </a:rPr>
              <a:t>?</a:t>
            </a:r>
            <a:endParaRPr lang="zh-CN" altLang="en-US" sz="4800" b="1" dirty="0">
              <a:solidFill>
                <a:schemeClr val="accent6"/>
              </a:solidFill>
            </a:endParaRPr>
          </a:p>
        </p:txBody>
      </p:sp>
      <p:sp>
        <p:nvSpPr>
          <p:cNvPr id="14" name="TextBox 13"/>
          <p:cNvSpPr txBox="1"/>
          <p:nvPr/>
        </p:nvSpPr>
        <p:spPr>
          <a:xfrm>
            <a:off x="7861967" y="3247351"/>
            <a:ext cx="739485" cy="830997"/>
          </a:xfrm>
          <a:prstGeom prst="rect">
            <a:avLst/>
          </a:prstGeom>
          <a:noFill/>
        </p:spPr>
        <p:txBody>
          <a:bodyPr wrap="square" rtlCol="0">
            <a:spAutoFit/>
          </a:bodyPr>
          <a:lstStyle/>
          <a:p>
            <a:r>
              <a:rPr lang="en-US" altLang="zh-CN" sz="4800" b="1" dirty="0">
                <a:solidFill>
                  <a:schemeClr val="accent6"/>
                </a:solidFill>
              </a:rPr>
              <a:t>?</a:t>
            </a:r>
            <a:endParaRPr lang="zh-CN" altLang="en-US" sz="4800" b="1"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 grpId="0"/>
      <p:bldP spid="8" grpId="0"/>
      <p:bldP spid="10" grpId="0"/>
      <p:bldP spid="11" grpId="0"/>
      <p:bldP spid="7"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文本框 8"/>
          <p:cNvSpPr txBox="1"/>
          <p:nvPr/>
        </p:nvSpPr>
        <p:spPr>
          <a:xfrm>
            <a:off x="4250444" y="4396705"/>
            <a:ext cx="6393744" cy="338554"/>
          </a:xfrm>
          <a:prstGeom prst="rect">
            <a:avLst/>
          </a:prstGeom>
          <a:solidFill>
            <a:schemeClr val="accent1">
              <a:lumMod val="40000"/>
              <a:lumOff val="60000"/>
            </a:schemeClr>
          </a:solidFill>
        </p:spPr>
        <p:txBody>
          <a:bodyPr wrap="square" rtlCol="0">
            <a:spAutoFit/>
          </a:bodyPr>
          <a:lstStyle/>
          <a:p>
            <a:endParaRPr lang="zh-CN" altLang="en-US" sz="1600" dirty="0"/>
          </a:p>
        </p:txBody>
      </p:sp>
      <p:sp>
        <p:nvSpPr>
          <p:cNvPr id="21" name="文本框 20"/>
          <p:cNvSpPr txBox="1"/>
          <p:nvPr/>
        </p:nvSpPr>
        <p:spPr>
          <a:xfrm>
            <a:off x="5520110" y="4115239"/>
            <a:ext cx="2515525" cy="281466"/>
          </a:xfrm>
          <a:prstGeom prst="rect">
            <a:avLst/>
          </a:prstGeom>
          <a:solidFill>
            <a:schemeClr val="accent1">
              <a:lumMod val="40000"/>
              <a:lumOff val="60000"/>
            </a:schemeClr>
          </a:solidFill>
        </p:spPr>
        <p:txBody>
          <a:bodyPr wrap="square" rtlCol="0">
            <a:spAutoFit/>
          </a:bodyPr>
          <a:lstStyle/>
          <a:p>
            <a:endParaRPr lang="zh-CN" altLang="en-US" sz="1600" dirty="0"/>
          </a:p>
        </p:txBody>
      </p:sp>
      <p:sp>
        <p:nvSpPr>
          <p:cNvPr id="18" name="文本框 17"/>
          <p:cNvSpPr txBox="1"/>
          <p:nvPr/>
        </p:nvSpPr>
        <p:spPr>
          <a:xfrm>
            <a:off x="8955112" y="2612775"/>
            <a:ext cx="3060676" cy="344738"/>
          </a:xfrm>
          <a:prstGeom prst="rect">
            <a:avLst/>
          </a:prstGeom>
          <a:solidFill>
            <a:schemeClr val="accent1">
              <a:lumMod val="40000"/>
              <a:lumOff val="60000"/>
            </a:schemeClr>
          </a:solidFill>
        </p:spPr>
        <p:txBody>
          <a:bodyPr wrap="square" rtlCol="0">
            <a:spAutoFit/>
          </a:bodyPr>
          <a:lstStyle/>
          <a:p>
            <a:endParaRPr lang="zh-CN" altLang="en-US" sz="1600" dirty="0"/>
          </a:p>
        </p:txBody>
      </p:sp>
      <p:sp>
        <p:nvSpPr>
          <p:cNvPr id="19" name="文本框 18"/>
          <p:cNvSpPr txBox="1"/>
          <p:nvPr/>
        </p:nvSpPr>
        <p:spPr>
          <a:xfrm>
            <a:off x="249933" y="2861853"/>
            <a:ext cx="6593779" cy="338554"/>
          </a:xfrm>
          <a:prstGeom prst="rect">
            <a:avLst/>
          </a:prstGeom>
          <a:solidFill>
            <a:schemeClr val="accent1">
              <a:lumMod val="40000"/>
              <a:lumOff val="60000"/>
            </a:schemeClr>
          </a:solidFill>
        </p:spPr>
        <p:txBody>
          <a:bodyPr wrap="square" rtlCol="0">
            <a:spAutoFit/>
          </a:bodyPr>
          <a:lstStyle/>
          <a:p>
            <a:endParaRPr lang="zh-CN" altLang="en-US" sz="1600" dirty="0"/>
          </a:p>
        </p:txBody>
      </p:sp>
      <p:sp>
        <p:nvSpPr>
          <p:cNvPr id="15" name="文本框 14"/>
          <p:cNvSpPr txBox="1"/>
          <p:nvPr/>
        </p:nvSpPr>
        <p:spPr>
          <a:xfrm>
            <a:off x="249934" y="4058151"/>
            <a:ext cx="5107879" cy="338554"/>
          </a:xfrm>
          <a:prstGeom prst="rect">
            <a:avLst/>
          </a:prstGeom>
          <a:solidFill>
            <a:schemeClr val="accent2">
              <a:lumMod val="20000"/>
              <a:lumOff val="80000"/>
            </a:schemeClr>
          </a:solidFill>
        </p:spPr>
        <p:txBody>
          <a:bodyPr wrap="square" rtlCol="0">
            <a:spAutoFit/>
          </a:bodyPr>
          <a:lstStyle/>
          <a:p>
            <a:endParaRPr lang="zh-CN" altLang="en-US" sz="1600" dirty="0"/>
          </a:p>
        </p:txBody>
      </p:sp>
      <p:sp>
        <p:nvSpPr>
          <p:cNvPr id="14" name="文本框 13"/>
          <p:cNvSpPr txBox="1"/>
          <p:nvPr/>
        </p:nvSpPr>
        <p:spPr>
          <a:xfrm>
            <a:off x="8358253" y="3890270"/>
            <a:ext cx="3538605" cy="238452"/>
          </a:xfrm>
          <a:prstGeom prst="rect">
            <a:avLst/>
          </a:prstGeom>
          <a:solidFill>
            <a:schemeClr val="accent2">
              <a:lumMod val="20000"/>
              <a:lumOff val="80000"/>
            </a:schemeClr>
          </a:solidFill>
        </p:spPr>
        <p:txBody>
          <a:bodyPr wrap="square" rtlCol="0">
            <a:spAutoFit/>
          </a:bodyPr>
          <a:lstStyle/>
          <a:p>
            <a:endParaRPr lang="zh-CN" altLang="en-US" sz="1600" dirty="0"/>
          </a:p>
        </p:txBody>
      </p:sp>
      <p:sp>
        <p:nvSpPr>
          <p:cNvPr id="12" name="文本框 11"/>
          <p:cNvSpPr txBox="1"/>
          <p:nvPr/>
        </p:nvSpPr>
        <p:spPr>
          <a:xfrm>
            <a:off x="312981" y="2387970"/>
            <a:ext cx="941421" cy="239782"/>
          </a:xfrm>
          <a:prstGeom prst="rect">
            <a:avLst/>
          </a:prstGeom>
          <a:solidFill>
            <a:schemeClr val="accent2">
              <a:lumMod val="20000"/>
              <a:lumOff val="80000"/>
            </a:schemeClr>
          </a:solidFill>
        </p:spPr>
        <p:txBody>
          <a:bodyPr wrap="square" rtlCol="0">
            <a:spAutoFit/>
          </a:bodyPr>
          <a:lstStyle/>
          <a:p>
            <a:endParaRPr lang="zh-CN" altLang="en-US" sz="1600" dirty="0"/>
          </a:p>
        </p:txBody>
      </p:sp>
      <p:sp>
        <p:nvSpPr>
          <p:cNvPr id="13" name="文本框 12"/>
          <p:cNvSpPr txBox="1"/>
          <p:nvPr/>
        </p:nvSpPr>
        <p:spPr>
          <a:xfrm>
            <a:off x="10302986" y="2169307"/>
            <a:ext cx="1593872" cy="338554"/>
          </a:xfrm>
          <a:prstGeom prst="rect">
            <a:avLst/>
          </a:prstGeom>
          <a:solidFill>
            <a:schemeClr val="accent2">
              <a:lumMod val="20000"/>
              <a:lumOff val="80000"/>
            </a:schemeClr>
          </a:solidFill>
        </p:spPr>
        <p:txBody>
          <a:bodyPr wrap="square" rtlCol="0">
            <a:spAutoFit/>
          </a:bodyPr>
          <a:lstStyle/>
          <a:p>
            <a:endParaRPr lang="en-US" altLang="zh-CN" sz="1600" dirty="0" smtClean="0"/>
          </a:p>
        </p:txBody>
      </p:sp>
      <p:sp>
        <p:nvSpPr>
          <p:cNvPr id="4" name="文本框 3"/>
          <p:cNvSpPr txBox="1"/>
          <p:nvPr/>
        </p:nvSpPr>
        <p:spPr>
          <a:xfrm>
            <a:off x="6690830" y="1606013"/>
            <a:ext cx="4124808" cy="338554"/>
          </a:xfrm>
          <a:prstGeom prst="rect">
            <a:avLst/>
          </a:prstGeom>
          <a:solidFill>
            <a:schemeClr val="accent1">
              <a:lumMod val="40000"/>
              <a:lumOff val="60000"/>
            </a:schemeClr>
          </a:solidFill>
        </p:spPr>
        <p:txBody>
          <a:bodyPr wrap="square" rtlCol="0">
            <a:spAutoFit/>
          </a:bodyPr>
          <a:lstStyle/>
          <a:p>
            <a:endParaRPr lang="zh-CN" altLang="en-US" sz="1600" dirty="0"/>
          </a:p>
        </p:txBody>
      </p:sp>
      <p:sp>
        <p:nvSpPr>
          <p:cNvPr id="11" name="文本框 10"/>
          <p:cNvSpPr txBox="1"/>
          <p:nvPr/>
        </p:nvSpPr>
        <p:spPr>
          <a:xfrm>
            <a:off x="2681970" y="1205172"/>
            <a:ext cx="5676283" cy="338554"/>
          </a:xfrm>
          <a:prstGeom prst="rect">
            <a:avLst/>
          </a:prstGeom>
          <a:solidFill>
            <a:schemeClr val="accent2">
              <a:lumMod val="20000"/>
              <a:lumOff val="80000"/>
            </a:schemeClr>
          </a:solidFill>
        </p:spPr>
        <p:txBody>
          <a:bodyPr wrap="square" rtlCol="0">
            <a:spAutoFit/>
          </a:bodyPr>
          <a:lstStyle/>
          <a:p>
            <a:endParaRPr lang="zh-CN" altLang="en-US" sz="1600" dirty="0"/>
          </a:p>
        </p:txBody>
      </p:sp>
      <p:sp>
        <p:nvSpPr>
          <p:cNvPr id="3" name="文本占位符 2"/>
          <p:cNvSpPr>
            <a:spLocks noGrp="1"/>
          </p:cNvSpPr>
          <p:nvPr>
            <p:ph type="body" sz="quarter" idx="13"/>
          </p:nvPr>
        </p:nvSpPr>
        <p:spPr>
          <a:xfrm>
            <a:off x="1073148" y="0"/>
            <a:ext cx="6435012" cy="652367"/>
          </a:xfrm>
        </p:spPr>
        <p:txBody>
          <a:bodyPr>
            <a:normAutofit lnSpcReduction="10000"/>
          </a:bodyPr>
          <a:lstStyle/>
          <a:p>
            <a:r>
              <a:rPr lang="en-US" altLang="zh-CN" sz="4000" b="1" dirty="0" smtClean="0">
                <a:solidFill>
                  <a:schemeClr val="accent2">
                    <a:lumMod val="60000"/>
                    <a:lumOff val="40000"/>
                  </a:schemeClr>
                </a:solidFill>
                <a:latin typeface="Times New Roman" panose="02020603050405020304" pitchFamily="18" charset="0"/>
                <a:cs typeface="Times New Roman" panose="02020603050405020304" pitchFamily="18" charset="0"/>
              </a:rPr>
              <a:t>Read </a:t>
            </a:r>
            <a:r>
              <a:rPr lang="en-US" altLang="zh-CN" sz="4000" b="1" dirty="0">
                <a:solidFill>
                  <a:schemeClr val="accent2">
                    <a:lumMod val="60000"/>
                    <a:lumOff val="40000"/>
                  </a:schemeClr>
                </a:solidFill>
                <a:latin typeface="Times New Roman" panose="02020603050405020304" pitchFamily="18" charset="0"/>
                <a:cs typeface="Times New Roman" panose="02020603050405020304" pitchFamily="18" charset="0"/>
              </a:rPr>
              <a:t>for character</a:t>
            </a:r>
            <a:endParaRPr lang="zh-CN" altLang="en-US" sz="40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1" y="0"/>
            <a:ext cx="803564" cy="652367"/>
          </a:xfrm>
          <a:prstGeom prst="rect">
            <a:avLst/>
          </a:prstGeom>
          <a:solidFill>
            <a:schemeClr val="accent2">
              <a:lumMod val="60000"/>
              <a:lumOff val="40000"/>
            </a:schemeClr>
          </a:solidFill>
        </p:spPr>
        <p:txBody>
          <a:bodyPr wrap="square" rtlCol="0">
            <a:spAutoFit/>
          </a:bodyPr>
          <a:lstStyle/>
          <a:p>
            <a:endParaRPr lang="zh-CN" altLang="en-US" dirty="0"/>
          </a:p>
        </p:txBody>
      </p:sp>
      <p:graphicFrame>
        <p:nvGraphicFramePr>
          <p:cNvPr id="2" name="表格 3"/>
          <p:cNvGraphicFramePr>
            <a:graphicFrameLocks noGrp="1"/>
          </p:cNvGraphicFramePr>
          <p:nvPr/>
        </p:nvGraphicFramePr>
        <p:xfrm>
          <a:off x="-65838" y="5469023"/>
          <a:ext cx="12257837" cy="1053186"/>
        </p:xfrm>
        <a:graphic>
          <a:graphicData uri="http://schemas.openxmlformats.org/drawingml/2006/table">
            <a:tbl>
              <a:tblPr firstRow="1" bandRow="1">
                <a:tableStyleId>{0E3FDE45-AF77-4B5C-9715-49D594BDF05E}</a:tableStyleId>
              </a:tblPr>
              <a:tblGrid>
                <a:gridCol w="1919577"/>
                <a:gridCol w="10338260"/>
              </a:tblGrid>
              <a:tr h="269825">
                <a:tc>
                  <a:txBody>
                    <a:bodyPr/>
                    <a:lstStyle/>
                    <a:p>
                      <a:r>
                        <a:rPr lang="en-US" altLang="zh-CN" sz="2000" dirty="0" smtClean="0">
                          <a:solidFill>
                            <a:schemeClr val="tx1"/>
                          </a:solidFill>
                        </a:rPr>
                        <a:t>My teammate</a:t>
                      </a:r>
                      <a:endParaRPr lang="zh-CN" altLang="en-US" sz="2000" dirty="0">
                        <a:solidFill>
                          <a:schemeClr val="tx1"/>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endParaRPr lang="zh-CN" altLang="en-US" sz="2000" dirty="0"/>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r>
              <a:tr h="656946">
                <a:tc>
                  <a:txBody>
                    <a:bodyPr/>
                    <a:lstStyle/>
                    <a:p>
                      <a:r>
                        <a:rPr lang="en-US" altLang="zh-CN" sz="2000" b="1" dirty="0" smtClean="0">
                          <a:solidFill>
                            <a:schemeClr val="tx1"/>
                          </a:solidFill>
                        </a:rPr>
                        <a:t>I</a:t>
                      </a:r>
                      <a:endParaRPr lang="zh-CN" altLang="en-US" sz="2000" b="1" dirty="0">
                        <a:solidFill>
                          <a:schemeClr val="tx1"/>
                        </a:solidFill>
                      </a:endParaRPr>
                    </a:p>
                  </a:txBody>
                  <a:tcPr>
                    <a:lnR w="12700" cap="flat" cmpd="sng" algn="ctr">
                      <a:solidFill>
                        <a:schemeClr val="tx1"/>
                      </a:solidFill>
                      <a:prstDash val="solid"/>
                      <a:round/>
                      <a:headEnd type="none" w="med" len="med"/>
                      <a:tailEnd type="none" w="med" len="med"/>
                    </a:lnR>
                    <a:solidFill>
                      <a:schemeClr val="accent1">
                        <a:alpha val="20000"/>
                      </a:schemeClr>
                    </a:solidFill>
                  </a:tcPr>
                </a:tc>
                <a:tc>
                  <a:txBody>
                    <a:bodyPr/>
                    <a:lstStyle/>
                    <a:p>
                      <a:endParaRPr lang="zh-CN" altLang="en-US" sz="2000" dirty="0"/>
                    </a:p>
                  </a:txBody>
                  <a:tcPr>
                    <a:lnL w="12700" cap="flat" cmpd="sng" algn="ctr">
                      <a:solidFill>
                        <a:schemeClr val="tx1"/>
                      </a:solidFill>
                      <a:prstDash val="solid"/>
                      <a:round/>
                      <a:headEnd type="none" w="med" len="med"/>
                      <a:tailEnd type="none" w="med" len="med"/>
                    </a:lnL>
                    <a:solidFill>
                      <a:schemeClr val="accent1">
                        <a:alpha val="20000"/>
                      </a:schemeClr>
                    </a:solidFill>
                  </a:tcPr>
                </a:tc>
              </a:tr>
            </a:tbl>
          </a:graphicData>
        </a:graphic>
      </p:graphicFrame>
      <p:sp>
        <p:nvSpPr>
          <p:cNvPr id="10" name="文本框 9"/>
          <p:cNvSpPr txBox="1"/>
          <p:nvPr/>
        </p:nvSpPr>
        <p:spPr>
          <a:xfrm>
            <a:off x="1820110" y="5401340"/>
            <a:ext cx="10504626" cy="461665"/>
          </a:xfrm>
          <a:prstGeom prst="rect">
            <a:avLst/>
          </a:prstGeom>
          <a:noFill/>
        </p:spPr>
        <p:txBody>
          <a:bodyPr wrap="square" rtlCol="0">
            <a:spAutoFit/>
          </a:bodyPr>
          <a:lstStyle/>
          <a:p>
            <a:pPr marL="0" algn="l" defTabSz="914400" rtl="0" eaLnBrk="1" latinLnBrk="0" hangingPunct="1"/>
            <a:r>
              <a:rPr lang="en-US" altLang="zh-CN" sz="2400" b="1" dirty="0">
                <a:latin typeface="Times New Roman" panose="02020603050405020304" pitchFamily="18" charset="0"/>
                <a:cs typeface="Times New Roman" panose="02020603050405020304" pitchFamily="18" charset="0"/>
              </a:rPr>
              <a:t>academically outstanding; serious; a</a:t>
            </a:r>
            <a:r>
              <a:rPr lang="en-US" altLang="zh-CN" sz="2400" b="1" kern="1200" dirty="0">
                <a:solidFill>
                  <a:schemeClr val="tx1"/>
                </a:solidFill>
                <a:latin typeface="Times New Roman" panose="02020603050405020304" pitchFamily="18" charset="0"/>
                <a:cs typeface="Times New Roman" panose="02020603050405020304" pitchFamily="18" charset="0"/>
              </a:rPr>
              <a:t> little arrogant; determined; uncooperative</a:t>
            </a:r>
            <a:endParaRPr lang="zh-CN" altLang="en-US" sz="2400" b="1" kern="1200" dirty="0">
              <a:solidFill>
                <a:schemeClr val="tx1"/>
              </a:solidFill>
              <a:latin typeface="Times New Roman" panose="02020603050405020304" pitchFamily="18" charset="0"/>
              <a:cs typeface="Times New Roman" panose="02020603050405020304" pitchFamily="18" charset="0"/>
            </a:endParaRPr>
          </a:p>
        </p:txBody>
      </p:sp>
      <p:sp>
        <p:nvSpPr>
          <p:cNvPr id="20" name="文本框 19"/>
          <p:cNvSpPr txBox="1"/>
          <p:nvPr/>
        </p:nvSpPr>
        <p:spPr>
          <a:xfrm>
            <a:off x="1739667" y="5863005"/>
            <a:ext cx="7934185" cy="461665"/>
          </a:xfrm>
          <a:prstGeom prst="rect">
            <a:avLst/>
          </a:prstGeom>
          <a:noFill/>
        </p:spPr>
        <p:txBody>
          <a:bodyPr wrap="square" rtlCol="0">
            <a:spAutoFit/>
          </a:bodyPr>
          <a:lstStyle/>
          <a:p>
            <a:pPr marL="0" algn="l" defTabSz="914400" rtl="0" eaLnBrk="1" latinLnBrk="0" hangingPunct="1"/>
            <a:r>
              <a:rPr lang="en-US" altLang="zh-CN" sz="2400" b="1" kern="1200" dirty="0">
                <a:solidFill>
                  <a:schemeClr val="tx1"/>
                </a:solidFill>
                <a:latin typeface="Times New Roman" panose="02020603050405020304" pitchFamily="18" charset="0"/>
                <a:cs typeface="Times New Roman" panose="02020603050405020304" pitchFamily="18" charset="0"/>
              </a:rPr>
              <a:t> average;  determined</a:t>
            </a:r>
            <a:endParaRPr lang="zh-CN" altLang="en-US" sz="2400" b="1" kern="1200" dirty="0">
              <a:solidFill>
                <a:schemeClr val="tx1"/>
              </a:solidFill>
              <a:latin typeface="Times New Roman" panose="02020603050405020304" pitchFamily="18" charset="0"/>
              <a:cs typeface="Times New Roman" panose="02020603050405020304" pitchFamily="18" charset="0"/>
            </a:endParaRPr>
          </a:p>
        </p:txBody>
      </p:sp>
      <p:sp>
        <p:nvSpPr>
          <p:cNvPr id="23" name="文本框 22"/>
          <p:cNvSpPr txBox="1"/>
          <p:nvPr/>
        </p:nvSpPr>
        <p:spPr>
          <a:xfrm>
            <a:off x="11008156" y="4834385"/>
            <a:ext cx="1298770" cy="288718"/>
          </a:xfrm>
          <a:prstGeom prst="rect">
            <a:avLst/>
          </a:prstGeom>
          <a:solidFill>
            <a:schemeClr val="accent1">
              <a:lumMod val="40000"/>
              <a:lumOff val="60000"/>
            </a:schemeClr>
          </a:solidFill>
        </p:spPr>
        <p:txBody>
          <a:bodyPr wrap="square" rtlCol="0">
            <a:spAutoFit/>
          </a:bodyPr>
          <a:lstStyle/>
          <a:p>
            <a:endParaRPr lang="zh-CN" altLang="en-US" sz="1600" dirty="0"/>
          </a:p>
        </p:txBody>
      </p:sp>
      <p:sp>
        <p:nvSpPr>
          <p:cNvPr id="24" name="文本框 23"/>
          <p:cNvSpPr txBox="1"/>
          <p:nvPr/>
        </p:nvSpPr>
        <p:spPr>
          <a:xfrm>
            <a:off x="203530" y="5123103"/>
            <a:ext cx="2711119" cy="279470"/>
          </a:xfrm>
          <a:prstGeom prst="rect">
            <a:avLst/>
          </a:prstGeom>
          <a:solidFill>
            <a:schemeClr val="accent1">
              <a:lumMod val="40000"/>
              <a:lumOff val="60000"/>
            </a:schemeClr>
          </a:solidFill>
        </p:spPr>
        <p:txBody>
          <a:bodyPr wrap="square" rtlCol="0">
            <a:spAutoFit/>
          </a:bodyPr>
          <a:lstStyle/>
          <a:p>
            <a:endParaRPr lang="zh-CN" altLang="en-US" sz="1600" dirty="0"/>
          </a:p>
        </p:txBody>
      </p:sp>
      <p:sp>
        <p:nvSpPr>
          <p:cNvPr id="22" name="文本框 23"/>
          <p:cNvSpPr txBox="1"/>
          <p:nvPr/>
        </p:nvSpPr>
        <p:spPr>
          <a:xfrm>
            <a:off x="266039" y="4659826"/>
            <a:ext cx="2537834" cy="318917"/>
          </a:xfrm>
          <a:prstGeom prst="rect">
            <a:avLst/>
          </a:prstGeom>
          <a:solidFill>
            <a:schemeClr val="accent1">
              <a:lumMod val="40000"/>
              <a:lumOff val="60000"/>
            </a:schemeClr>
          </a:solidFill>
        </p:spPr>
        <p:txBody>
          <a:bodyPr wrap="square" rtlCol="0">
            <a:spAutoFit/>
          </a:bodyPr>
          <a:lstStyle/>
          <a:p>
            <a:endParaRPr lang="zh-CN" altLang="en-US" sz="1600" dirty="0"/>
          </a:p>
        </p:txBody>
      </p:sp>
      <p:sp>
        <p:nvSpPr>
          <p:cNvPr id="6" name="内容占位符 2"/>
          <p:cNvSpPr txBox="1"/>
          <p:nvPr/>
        </p:nvSpPr>
        <p:spPr>
          <a:xfrm>
            <a:off x="146015" y="685807"/>
            <a:ext cx="11869773" cy="5029200"/>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When </a:t>
            </a:r>
            <a:r>
              <a:rPr lang="en-US" altLang="zh-CN" u="sng" kern="100" dirty="0">
                <a:latin typeface="Times New Roman" panose="02020603050405020304" pitchFamily="18" charset="0"/>
                <a:ea typeface="宋体" panose="02010600030101010101" pitchFamily="2" charset="-122"/>
                <a:cs typeface="Times New Roman" panose="02020603050405020304" pitchFamily="18" charset="0"/>
              </a:rPr>
              <a:t>Dr. Henderson</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was assigning(</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指定</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u="sng" kern="100" dirty="0">
                <a:latin typeface="Times New Roman" panose="02020603050405020304" pitchFamily="18" charset="0"/>
                <a:ea typeface="宋体" panose="02010600030101010101" pitchFamily="2" charset="-122"/>
                <a:cs typeface="Times New Roman" panose="02020603050405020304" pitchFamily="18" charset="0"/>
              </a:rPr>
              <a:t>project</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mates for his psychology class, I secretly hoped that he would pair me with my best friend or at least a classmate I could have some fun with. Above all, I hoped he wouldn’t assign me to work with the fiercely competitive and extremely </a:t>
            </a:r>
            <a:r>
              <a:rPr lang="en-US" altLang="zh-CN" u="sng" kern="100" dirty="0">
                <a:latin typeface="Times New Roman" panose="02020603050405020304" pitchFamily="18" charset="0"/>
                <a:ea typeface="宋体" panose="02010600030101010101" pitchFamily="2" charset="-122"/>
                <a:cs typeface="Times New Roman" panose="02020603050405020304" pitchFamily="18" charset="0"/>
              </a:rPr>
              <a:t>serious</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fellow who always wore dark clothes and apparently had a personality to match. As fate(</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命运</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would have it, Dr. Henderson very deliberately matched everyone in class and announced that I would be working with the one person in class I wanted to avoid. </a:t>
            </a:r>
            <a:endParaRPr lang="zh-CN" altLang="zh-CN" kern="100" dirty="0">
              <a:latin typeface="Calibri" panose="020F0502020204030204" pitchFamily="34" charset="0"/>
              <a:ea typeface="宋体" panose="02010600030101010101" pitchFamily="2" charset="-122"/>
              <a:cs typeface="Times New Roman" panose="02020603050405020304" pitchFamily="18" charset="0"/>
            </a:endParaRPr>
          </a:p>
          <a:p>
            <a:pPr marL="0" indent="0" algn="just">
              <a:lnSpc>
                <a:spcPct val="100000"/>
              </a:lnSpc>
              <a:spcBef>
                <a:spcPts val="0"/>
              </a:spcBef>
              <a:buNone/>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I went up to my new </a:t>
            </a:r>
            <a:r>
              <a:rPr lang="en-US" altLang="zh-CN" u="sng" kern="100" dirty="0">
                <a:latin typeface="Times New Roman" panose="02020603050405020304" pitchFamily="18" charset="0"/>
                <a:ea typeface="宋体" panose="02010600030101010101" pitchFamily="2" charset="-122"/>
                <a:cs typeface="Times New Roman" panose="02020603050405020304" pitchFamily="18" charset="0"/>
              </a:rPr>
              <a:t>teammate</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and introduced myself. He looked at me as though I weren’t there. I felt he treated me as though I would hold him back and probably make him fail to get an A in the course. He wasn’t mean or abusive; he just gave me the impression he could do whatever project we dreamed up better if he did it </a:t>
            </a:r>
            <a:r>
              <a:rPr lang="en-US" altLang="zh-CN" u="sng" kern="100" dirty="0">
                <a:latin typeface="Times New Roman" panose="02020603050405020304" pitchFamily="18" charset="0"/>
                <a:ea typeface="宋体" panose="02010600030101010101" pitchFamily="2" charset="-122"/>
                <a:cs typeface="Times New Roman" panose="02020603050405020304" pitchFamily="18" charset="0"/>
              </a:rPr>
              <a:t>alone</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a:t>
            </a:r>
            <a:endParaRPr lang="zh-CN" altLang="zh-CN" kern="100" dirty="0">
              <a:latin typeface="Calibri" panose="020F0502020204030204" pitchFamily="34" charset="0"/>
              <a:ea typeface="宋体" panose="02010600030101010101" pitchFamily="2" charset="-122"/>
              <a:cs typeface="Times New Roman" panose="02020603050405020304" pitchFamily="18" charset="0"/>
            </a:endParaRPr>
          </a:p>
          <a:p>
            <a:pPr marL="0" indent="0" algn="just">
              <a:lnSpc>
                <a:spcPct val="100000"/>
              </a:lnSpc>
              <a:spcBef>
                <a:spcPts val="0"/>
              </a:spcBef>
              <a:buNone/>
            </a:pP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Needless to say, I didn’t look forward to an entire team of being brushed off, but I tried to make the best of it and didn’t say anything for fear that I would make things worse. </a:t>
            </a:r>
            <a:endParaRPr lang="zh-CN" altLang="zh-CN" kern="100" dirty="0">
              <a:latin typeface="Calibri" panose="020F0502020204030204" pitchFamily="34" charset="0"/>
              <a:ea typeface="宋体" panose="02010600030101010101" pitchFamily="2" charset="-122"/>
              <a:cs typeface="Times New Roman" panose="02020603050405020304" pitchFamily="18" charset="0"/>
            </a:endParaRPr>
          </a:p>
          <a:p>
            <a:pPr marL="0" indent="0" algn="just">
              <a:lnSpc>
                <a:spcPct val="100000"/>
              </a:lnSpc>
              <a:spcBef>
                <a:spcPts val="0"/>
              </a:spcBef>
              <a:buNone/>
            </a:pP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The project required each team to develop a hypothesis(</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假设</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set up an experiment to test the hypothesis, do the statistical analysis and present the </a:t>
            </a:r>
            <a:r>
              <a:rPr lang="en-US" altLang="zh-CN" u="sng" kern="100" dirty="0">
                <a:latin typeface="Times New Roman" panose="02020603050405020304" pitchFamily="18" charset="0"/>
                <a:ea typeface="宋体" panose="02010600030101010101" pitchFamily="2" charset="-122"/>
                <a:cs typeface="Times New Roman" panose="02020603050405020304" pitchFamily="18" charset="0"/>
              </a:rPr>
              <a:t>findings</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Whatever </a:t>
            </a:r>
            <a:r>
              <a:rPr lang="en-US" altLang="zh-CN" u="sng" kern="100" dirty="0">
                <a:latin typeface="Times New Roman" panose="02020603050405020304" pitchFamily="18" charset="0"/>
                <a:ea typeface="宋体" panose="02010600030101010101" pitchFamily="2" charset="-122"/>
                <a:cs typeface="Times New Roman" panose="02020603050405020304" pitchFamily="18" charset="0"/>
              </a:rPr>
              <a:t>grade</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the team received would be </a:t>
            </a:r>
            <a:r>
              <a:rPr lang="en-US" altLang="zh-CN" u="sng" kern="100" dirty="0">
                <a:latin typeface="Times New Roman" panose="02020603050405020304" pitchFamily="18" charset="0"/>
                <a:ea typeface="宋体" panose="02010600030101010101" pitchFamily="2" charset="-122"/>
                <a:cs typeface="Times New Roman" panose="02020603050405020304" pitchFamily="18" charset="0"/>
              </a:rPr>
              <a:t>shared</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by both students. </a:t>
            </a:r>
            <a:endParaRPr lang="en-US" altLang="zh-CN" kern="100" dirty="0">
              <a:latin typeface="Times New Roman" panose="02020603050405020304" pitchFamily="18" charset="0"/>
              <a:ea typeface="宋体" panose="02010600030101010101" pitchFamily="2" charset="-122"/>
              <a:cs typeface="Times New Roman" panose="02020603050405020304" pitchFamily="18" charset="0"/>
            </a:endParaRPr>
          </a:p>
          <a:p>
            <a:pPr marL="0" indent="0" algn="just">
              <a:lnSpc>
                <a:spcPct val="100000"/>
              </a:lnSpc>
              <a:spcBef>
                <a:spcPts val="0"/>
              </a:spcBef>
              <a:buNone/>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When my teammate and I met to </a:t>
            </a:r>
            <a:r>
              <a:rPr lang="en-US" altLang="zh-CN" u="sng" kern="100" dirty="0">
                <a:latin typeface="Times New Roman" panose="02020603050405020304" pitchFamily="18" charset="0"/>
                <a:ea typeface="宋体" panose="02010600030101010101" pitchFamily="2" charset="-122"/>
                <a:cs typeface="Times New Roman" panose="02020603050405020304" pitchFamily="18" charset="0"/>
              </a:rPr>
              <a:t>discuss</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our project, I was uneasy. Here was this challenging student who had a reputation for single-mindedness and good grades—the exact opposite of me. I actually wanted to drop the class at one point, but stopped short because I didn’t want to give him the </a:t>
            </a:r>
            <a:r>
              <a:rPr lang="en-US" altLang="zh-CN" u="sng" kern="100" dirty="0">
                <a:latin typeface="Times New Roman" panose="02020603050405020304" pitchFamily="18" charset="0"/>
                <a:ea typeface="宋体" panose="02010600030101010101" pitchFamily="2" charset="-122"/>
                <a:cs typeface="Times New Roman" panose="02020603050405020304" pitchFamily="18" charset="0"/>
              </a:rPr>
              <a:t>satisfaction</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of my chickening out. I decided to stick to it no matter what.</a:t>
            </a:r>
            <a:endParaRPr lang="zh-CN" altLang="zh-CN" kern="100" dirty="0">
              <a:latin typeface="Calibri" panose="020F0502020204030204" pitchFamily="34" charset="0"/>
              <a:ea typeface="宋体" panose="02010600030101010101" pitchFamily="2" charset="-122"/>
              <a:cs typeface="Times New Roman" panose="02020603050405020304" pitchFamily="18" charset="0"/>
            </a:endParaRPr>
          </a:p>
          <a:p>
            <a:pPr marL="0" indent="0" algn="just">
              <a:lnSpc>
                <a:spcPct val="100000"/>
              </a:lnSpc>
              <a:spcBef>
                <a:spcPts val="0"/>
              </a:spcBef>
              <a:buNone/>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After long discussions we somehow agreed to do a study on the psychological well-being of teenagers. I wasn’t sure what it meant exactly, but at least we had a topic. </a:t>
            </a:r>
            <a:endParaRPr lang="en-US" altLang="zh-CN" kern="100"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animBg="1"/>
      <p:bldP spid="18" grpId="0" animBg="1"/>
      <p:bldP spid="19" grpId="0" animBg="1"/>
      <p:bldP spid="15" grpId="0" animBg="1"/>
      <p:bldP spid="14" grpId="0" animBg="1"/>
      <p:bldP spid="12" grpId="0" animBg="1"/>
      <p:bldP spid="13" grpId="0" animBg="1"/>
      <p:bldP spid="4" grpId="0" animBg="1"/>
      <p:bldP spid="11" grpId="0" animBg="1"/>
      <p:bldP spid="10" grpId="0"/>
      <p:bldP spid="20" grpId="0"/>
      <p:bldP spid="23" grpId="0" animBg="1"/>
      <p:bldP spid="24"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a:xfrm>
            <a:off x="1073148" y="0"/>
            <a:ext cx="6435012" cy="652367"/>
          </a:xfrm>
        </p:spPr>
        <p:txBody>
          <a:bodyPr>
            <a:normAutofit/>
          </a:bodyPr>
          <a:lstStyle/>
          <a:p>
            <a:r>
              <a:rPr lang="en-US" altLang="zh-CN" sz="3600" b="1" dirty="0" smtClean="0">
                <a:solidFill>
                  <a:schemeClr val="accent2">
                    <a:lumMod val="60000"/>
                    <a:lumOff val="40000"/>
                  </a:schemeClr>
                </a:solidFill>
                <a:latin typeface="Times New Roman" panose="02020603050405020304" pitchFamily="18" charset="0"/>
                <a:cs typeface="Times New Roman" panose="02020603050405020304" pitchFamily="18" charset="0"/>
              </a:rPr>
              <a:t>Read </a:t>
            </a:r>
            <a:r>
              <a:rPr lang="en-US" altLang="zh-CN" sz="3600" b="1" dirty="0">
                <a:solidFill>
                  <a:schemeClr val="accent2">
                    <a:lumMod val="60000"/>
                    <a:lumOff val="40000"/>
                  </a:schemeClr>
                </a:solidFill>
                <a:latin typeface="Times New Roman" panose="02020603050405020304" pitchFamily="18" charset="0"/>
                <a:cs typeface="Times New Roman" panose="02020603050405020304" pitchFamily="18" charset="0"/>
              </a:rPr>
              <a:t>for theme</a:t>
            </a:r>
            <a:endParaRPr lang="zh-CN" altLang="en-US" sz="36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1" y="0"/>
            <a:ext cx="803564" cy="652367"/>
          </a:xfrm>
          <a:prstGeom prst="rect">
            <a:avLst/>
          </a:prstGeom>
          <a:solidFill>
            <a:schemeClr val="accent2">
              <a:lumMod val="60000"/>
              <a:lumOff val="40000"/>
            </a:schemeClr>
          </a:solidFill>
        </p:spPr>
        <p:txBody>
          <a:bodyPr wrap="square" rtlCol="0">
            <a:spAutoFit/>
          </a:bodyPr>
          <a:lstStyle/>
          <a:p>
            <a:endParaRPr lang="zh-CN" altLang="en-US" dirty="0"/>
          </a:p>
        </p:txBody>
      </p:sp>
      <p:pic>
        <p:nvPicPr>
          <p:cNvPr id="2" name="图片 1"/>
          <p:cNvPicPr>
            <a:picLocks noChangeAspect="1"/>
          </p:cNvPicPr>
          <p:nvPr/>
        </p:nvPicPr>
        <p:blipFill>
          <a:blip r:embed="rId1"/>
          <a:stretch>
            <a:fillRect/>
          </a:stretch>
        </p:blipFill>
        <p:spPr>
          <a:xfrm>
            <a:off x="860199" y="1287377"/>
            <a:ext cx="2632268" cy="2810453"/>
          </a:xfrm>
          <a:prstGeom prst="rect">
            <a:avLst/>
          </a:prstGeom>
        </p:spPr>
      </p:pic>
      <p:pic>
        <p:nvPicPr>
          <p:cNvPr id="4" name="图片 3"/>
          <p:cNvPicPr>
            <a:picLocks noChangeAspect="1"/>
          </p:cNvPicPr>
          <p:nvPr/>
        </p:nvPicPr>
        <p:blipFill>
          <a:blip r:embed="rId2"/>
          <a:stretch>
            <a:fillRect/>
          </a:stretch>
        </p:blipFill>
        <p:spPr>
          <a:xfrm>
            <a:off x="8099898" y="1270368"/>
            <a:ext cx="2540913" cy="2994945"/>
          </a:xfrm>
          <a:prstGeom prst="rect">
            <a:avLst/>
          </a:prstGeom>
        </p:spPr>
      </p:pic>
      <p:sp>
        <p:nvSpPr>
          <p:cNvPr id="7" name="文本框 6"/>
          <p:cNvSpPr txBox="1"/>
          <p:nvPr/>
        </p:nvSpPr>
        <p:spPr>
          <a:xfrm>
            <a:off x="8310068" y="4141082"/>
            <a:ext cx="3821406" cy="2308324"/>
          </a:xfrm>
          <a:prstGeom prst="rect">
            <a:avLst/>
          </a:prstGeom>
          <a:noFill/>
        </p:spPr>
        <p:txBody>
          <a:bodyPr wrap="square" rtlCol="0">
            <a:spAutoFit/>
          </a:bodyPr>
          <a:lstStyle/>
          <a:p>
            <a:pPr marL="342900" indent="-342900">
              <a:buFont typeface="Arial" panose="020B0604020202020204" pitchFamily="34" charset="0"/>
              <a:buChar char="•"/>
            </a:pPr>
            <a:r>
              <a:rPr lang="en-US" altLang="zh-CN" sz="2400" b="1" dirty="0"/>
              <a:t>academically outstanding; </a:t>
            </a:r>
            <a:endParaRPr lang="en-US" altLang="zh-CN" sz="2400" b="1" dirty="0"/>
          </a:p>
          <a:p>
            <a:pPr marL="342900" indent="-342900">
              <a:buFont typeface="Arial" panose="020B0604020202020204" pitchFamily="34" charset="0"/>
              <a:buChar char="•"/>
            </a:pPr>
            <a:r>
              <a:rPr lang="en-US" altLang="zh-CN" sz="2400" b="1" dirty="0"/>
              <a:t>serious; </a:t>
            </a:r>
            <a:endParaRPr lang="en-US" altLang="zh-CN" sz="2400" b="1" dirty="0"/>
          </a:p>
          <a:p>
            <a:pPr marL="342900" indent="-342900">
              <a:buFont typeface="Arial" panose="020B0604020202020204" pitchFamily="34" charset="0"/>
              <a:buChar char="•"/>
            </a:pPr>
            <a:r>
              <a:rPr lang="en-US" altLang="zh-CN" sz="2400" b="1" dirty="0"/>
              <a:t>a little arrogant;</a:t>
            </a:r>
            <a:endParaRPr lang="en-US" altLang="zh-CN" sz="2400" b="1" dirty="0"/>
          </a:p>
          <a:p>
            <a:pPr marL="342900" indent="-342900">
              <a:buFont typeface="Arial" panose="020B0604020202020204" pitchFamily="34" charset="0"/>
              <a:buChar char="•"/>
            </a:pPr>
            <a:r>
              <a:rPr lang="en-US" altLang="zh-CN" sz="2400" b="1" dirty="0"/>
              <a:t>determined</a:t>
            </a:r>
            <a:endParaRPr lang="en-US" altLang="zh-CN" sz="2400" b="1" dirty="0"/>
          </a:p>
          <a:p>
            <a:pPr marL="342900" indent="-342900">
              <a:buFont typeface="Arial" panose="020B0604020202020204" pitchFamily="34" charset="0"/>
              <a:buChar char="•"/>
            </a:pPr>
            <a:r>
              <a:rPr lang="en-US" altLang="zh-CN" sz="2400" b="1" dirty="0"/>
              <a:t>uncooperative</a:t>
            </a:r>
            <a:endParaRPr lang="zh-CN" altLang="en-US" sz="2400" b="1" dirty="0"/>
          </a:p>
        </p:txBody>
      </p:sp>
      <p:sp>
        <p:nvSpPr>
          <p:cNvPr id="8" name="文本框 7"/>
          <p:cNvSpPr txBox="1"/>
          <p:nvPr/>
        </p:nvSpPr>
        <p:spPr>
          <a:xfrm>
            <a:off x="803565" y="4654090"/>
            <a:ext cx="3288538" cy="830997"/>
          </a:xfrm>
          <a:prstGeom prst="rect">
            <a:avLst/>
          </a:prstGeom>
          <a:noFill/>
        </p:spPr>
        <p:txBody>
          <a:bodyPr wrap="square" rtlCol="0">
            <a:spAutoFit/>
          </a:bodyPr>
          <a:lstStyle/>
          <a:p>
            <a:pPr marL="342900" indent="-342900">
              <a:buFont typeface="Arial" panose="020B0604020202020204" pitchFamily="34" charset="0"/>
              <a:buChar char="•"/>
            </a:pPr>
            <a:r>
              <a:rPr lang="en-US" altLang="zh-CN" sz="2400" b="1" dirty="0"/>
              <a:t>average;  </a:t>
            </a:r>
            <a:endParaRPr lang="en-US" altLang="zh-CN" sz="2400" b="1" dirty="0"/>
          </a:p>
          <a:p>
            <a:pPr marL="342900" indent="-342900">
              <a:buFont typeface="Arial" panose="020B0604020202020204" pitchFamily="34" charset="0"/>
              <a:buChar char="•"/>
            </a:pPr>
            <a:r>
              <a:rPr lang="en-US" altLang="zh-CN" sz="2400" b="1" dirty="0"/>
              <a:t>determined</a:t>
            </a:r>
            <a:endParaRPr lang="zh-CN" altLang="en-US" sz="2400" b="1" kern="1200" dirty="0">
              <a:solidFill>
                <a:schemeClr val="tx1"/>
              </a:solidFill>
              <a:latin typeface="+mn-lt"/>
              <a:ea typeface="+mn-ea"/>
              <a:cs typeface="+mn-cs"/>
            </a:endParaRPr>
          </a:p>
        </p:txBody>
      </p:sp>
      <p:cxnSp>
        <p:nvCxnSpPr>
          <p:cNvPr id="11" name="直接箭头连接符 10"/>
          <p:cNvCxnSpPr/>
          <p:nvPr/>
        </p:nvCxnSpPr>
        <p:spPr>
          <a:xfrm>
            <a:off x="3859796" y="2687782"/>
            <a:ext cx="4045528"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941479" y="2951946"/>
            <a:ext cx="4460315" cy="2246769"/>
          </a:xfrm>
          <a:prstGeom prst="rect">
            <a:avLst/>
          </a:prstGeom>
          <a:noFill/>
        </p:spPr>
        <p:txBody>
          <a:bodyPr wrap="square" rtlCol="0">
            <a:spAutoFit/>
          </a:bodyPr>
          <a:lstStyle/>
          <a:p>
            <a:pPr marL="342900" indent="-342900" algn="l" defTabSz="914400" rtl="0" eaLnBrk="1" latinLnBrk="0" hangingPunct="1">
              <a:buFont typeface="Arial" panose="020B0604020202020204" pitchFamily="34" charset="0"/>
              <a:buChar char="•"/>
            </a:pPr>
            <a:r>
              <a:rPr lang="en-US" altLang="zh-CN" sz="2800" b="1" kern="1200" dirty="0">
                <a:solidFill>
                  <a:schemeClr val="accent2">
                    <a:lumMod val="60000"/>
                    <a:lumOff val="40000"/>
                  </a:schemeClr>
                </a:solidFill>
              </a:rPr>
              <a:t>learn to cooperate with each other</a:t>
            </a:r>
            <a:endParaRPr lang="en-US" altLang="zh-CN" sz="2800" b="1" kern="1200" dirty="0">
              <a:solidFill>
                <a:schemeClr val="accent2">
                  <a:lumMod val="60000"/>
                  <a:lumOff val="40000"/>
                </a:schemeClr>
              </a:solidFill>
            </a:endParaRPr>
          </a:p>
          <a:p>
            <a:pPr marL="342900" indent="-342900" algn="l" defTabSz="914400" rtl="0" eaLnBrk="1" latinLnBrk="0" hangingPunct="1">
              <a:buFont typeface="Arial" panose="020B0604020202020204" pitchFamily="34" charset="0"/>
              <a:buChar char="•"/>
            </a:pPr>
            <a:r>
              <a:rPr lang="en-US" altLang="zh-CN" sz="2800" b="1" dirty="0" smtClean="0">
                <a:solidFill>
                  <a:schemeClr val="accent2">
                    <a:lumMod val="60000"/>
                    <a:lumOff val="40000"/>
                  </a:schemeClr>
                </a:solidFill>
              </a:rPr>
              <a:t>win respect &amp; develop </a:t>
            </a:r>
            <a:r>
              <a:rPr lang="en-US" altLang="zh-CN" sz="2800" b="1" dirty="0">
                <a:solidFill>
                  <a:schemeClr val="accent2">
                    <a:lumMod val="60000"/>
                    <a:lumOff val="40000"/>
                  </a:schemeClr>
                </a:solidFill>
              </a:rPr>
              <a:t>the friendship</a:t>
            </a:r>
            <a:endParaRPr lang="en-US" altLang="zh-CN" sz="2800" b="1" kern="1200" dirty="0">
              <a:solidFill>
                <a:schemeClr val="accent2">
                  <a:lumMod val="60000"/>
                  <a:lumOff val="40000"/>
                </a:schemeClr>
              </a:solidFill>
            </a:endParaRPr>
          </a:p>
          <a:p>
            <a:pPr marL="342900" indent="-342900" algn="l" defTabSz="914400" rtl="0" eaLnBrk="1" latinLnBrk="0" hangingPunct="1">
              <a:buFont typeface="Arial" panose="020B0604020202020204" pitchFamily="34" charset="0"/>
              <a:buChar char="•"/>
            </a:pPr>
            <a:endParaRPr lang="en-US" altLang="zh-CN" sz="2800" b="1" kern="1200" dirty="0">
              <a:solidFill>
                <a:schemeClr val="accent2">
                  <a:lumMod val="60000"/>
                  <a:lumOff val="40000"/>
                </a:schemeClr>
              </a:solidFill>
            </a:endParaRPr>
          </a:p>
        </p:txBody>
      </p:sp>
      <p:sp>
        <p:nvSpPr>
          <p:cNvPr id="10" name="TextBox 9"/>
          <p:cNvSpPr txBox="1"/>
          <p:nvPr/>
        </p:nvSpPr>
        <p:spPr>
          <a:xfrm>
            <a:off x="9895176" y="70080"/>
            <a:ext cx="1985962" cy="523220"/>
          </a:xfrm>
          <a:prstGeom prst="rect">
            <a:avLst/>
          </a:prstGeom>
          <a:noFill/>
        </p:spPr>
        <p:txBody>
          <a:bodyPr wrap="square" rtlCol="0">
            <a:spAutoFit/>
          </a:bodyPr>
          <a:lstStyle/>
          <a:p>
            <a:r>
              <a:rPr lang="zh-CN" altLang="en-US" sz="2800" b="1" dirty="0" smtClean="0">
                <a:solidFill>
                  <a:schemeClr val="accent6">
                    <a:lumMod val="50000"/>
                  </a:schemeClr>
                </a:solidFill>
                <a:latin typeface="楷体" panose="02010609060101010101" pitchFamily="49" charset="-122"/>
                <a:ea typeface="楷体" panose="02010609060101010101" pitchFamily="49" charset="-122"/>
              </a:rPr>
              <a:t>主题协同</a:t>
            </a:r>
            <a:endParaRPr lang="zh-CN" altLang="en-US" sz="2800" b="1" dirty="0">
              <a:solidFill>
                <a:schemeClr val="accent6">
                  <a:lumMod val="50000"/>
                </a:schemeClr>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文本框 4"/>
          <p:cNvSpPr txBox="1"/>
          <p:nvPr/>
        </p:nvSpPr>
        <p:spPr>
          <a:xfrm>
            <a:off x="1" y="0"/>
            <a:ext cx="803564" cy="652367"/>
          </a:xfrm>
          <a:prstGeom prst="rect">
            <a:avLst/>
          </a:prstGeom>
          <a:solidFill>
            <a:schemeClr val="accent2">
              <a:lumMod val="60000"/>
              <a:lumOff val="40000"/>
            </a:schemeClr>
          </a:solidFill>
        </p:spPr>
        <p:txBody>
          <a:bodyPr wrap="square" rtlCol="0">
            <a:spAutoFit/>
          </a:bodyPr>
          <a:lstStyle/>
          <a:p>
            <a:endParaRPr lang="zh-CN" altLang="en-US" dirty="0"/>
          </a:p>
        </p:txBody>
      </p:sp>
      <p:sp>
        <p:nvSpPr>
          <p:cNvPr id="4" name="内容占位符 2"/>
          <p:cNvSpPr txBox="1"/>
          <p:nvPr/>
        </p:nvSpPr>
        <p:spPr>
          <a:xfrm>
            <a:off x="225137" y="1501629"/>
            <a:ext cx="11513126" cy="47964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3200" b="1" i="1" kern="100" dirty="0">
                <a:latin typeface="Times New Roman" panose="02020603050405020304" pitchFamily="18" charset="0"/>
                <a:ea typeface="宋体" panose="02010600030101010101" pitchFamily="2" charset="-122"/>
              </a:rPr>
              <a:t>(Para.1)We started to meet regularly to draw up our plans.</a:t>
            </a:r>
            <a:endParaRPr lang="en-US" altLang="zh-CN" sz="3200" b="1" i="1" kern="100" dirty="0">
              <a:latin typeface="Times New Roman" panose="02020603050405020304" pitchFamily="18" charset="0"/>
              <a:ea typeface="宋体" panose="02010600030101010101" pitchFamily="2" charset="-122"/>
            </a:endParaRPr>
          </a:p>
          <a:p>
            <a:pPr marL="0" indent="0">
              <a:buNone/>
            </a:pPr>
            <a:endParaRPr lang="en-US" altLang="zh-CN" i="1" kern="100" dirty="0">
              <a:latin typeface="Times New Roman" panose="02020603050405020304" pitchFamily="18" charset="0"/>
              <a:ea typeface="宋体" panose="02010600030101010101" pitchFamily="2" charset="-122"/>
            </a:endParaRPr>
          </a:p>
          <a:p>
            <a:pPr marL="0" indent="0">
              <a:buNone/>
            </a:pPr>
            <a:endParaRPr lang="en-US" altLang="zh-CN" i="1" kern="100" dirty="0">
              <a:latin typeface="Times New Roman" panose="02020603050405020304" pitchFamily="18" charset="0"/>
              <a:ea typeface="宋体" panose="02010600030101010101" pitchFamily="2" charset="-122"/>
            </a:endParaRPr>
          </a:p>
          <a:p>
            <a:pPr marL="0" indent="0">
              <a:buNone/>
            </a:pPr>
            <a:r>
              <a:rPr lang="en-US" altLang="zh-CN" b="1" i="1" kern="100" dirty="0">
                <a:latin typeface="Times New Roman" panose="02020603050405020304" pitchFamily="18" charset="0"/>
                <a:ea typeface="宋体" panose="02010600030101010101" pitchFamily="2" charset="-122"/>
              </a:rPr>
              <a:t>(Para.2)Then one day I got words that he was admitted to the hospital for a serious disease.</a:t>
            </a:r>
            <a:endParaRPr lang="en-US" altLang="zh-CN" b="1" i="1" kern="100" dirty="0">
              <a:latin typeface="Times New Roman" panose="02020603050405020304" pitchFamily="18" charset="0"/>
              <a:ea typeface="宋体" panose="02010600030101010101" pitchFamily="2" charset="-122"/>
            </a:endParaRPr>
          </a:p>
        </p:txBody>
      </p:sp>
      <p:sp>
        <p:nvSpPr>
          <p:cNvPr id="2" name="TextBox 1"/>
          <p:cNvSpPr txBox="1"/>
          <p:nvPr/>
        </p:nvSpPr>
        <p:spPr>
          <a:xfrm>
            <a:off x="953799" y="33795"/>
            <a:ext cx="5756563" cy="1569660"/>
          </a:xfrm>
          <a:prstGeom prst="rect">
            <a:avLst/>
          </a:prstGeom>
          <a:noFill/>
        </p:spPr>
        <p:txBody>
          <a:bodyPr wrap="square" rtlCol="0">
            <a:spAutoFit/>
          </a:bodyPr>
          <a:lstStyle/>
          <a:p>
            <a:r>
              <a:rPr lang="en-US" altLang="zh-CN" sz="3200" b="1" dirty="0">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What’s the ending of the story?</a:t>
            </a:r>
            <a:endParaRPr lang="en-US" altLang="zh-CN" sz="3200" b="1" dirty="0">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zh-CN" sz="32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about the project</a:t>
            </a:r>
            <a:endParaRPr lang="en-US" altLang="zh-CN" sz="32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zh-CN" sz="32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about our relationship</a:t>
            </a:r>
            <a:endParaRPr lang="zh-CN" altLang="en-US" sz="32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25136" y="4814798"/>
            <a:ext cx="5085483" cy="1569660"/>
          </a:xfrm>
          <a:prstGeom prst="rect">
            <a:avLst/>
          </a:prstGeom>
          <a:noFill/>
        </p:spPr>
        <p:txBody>
          <a:bodyPr wrap="square" rtlCol="0">
            <a:spAutoFit/>
          </a:bodyPr>
          <a:lstStyle/>
          <a:p>
            <a:pPr algn="ctr"/>
            <a:r>
              <a:rPr lang="en-US" altLang="zh-CN" sz="2400" dirty="0">
                <a:solidFill>
                  <a:schemeClr val="accent1"/>
                </a:solidFill>
                <a:latin typeface="Times New Roman" panose="02020603050405020304" pitchFamily="18" charset="0"/>
                <a:cs typeface="Times New Roman" panose="02020603050405020304" pitchFamily="18" charset="0"/>
              </a:rPr>
              <a:t>    </a:t>
            </a:r>
            <a:r>
              <a:rPr lang="en-US" altLang="zh-CN" sz="2400" b="1" dirty="0">
                <a:solidFill>
                  <a:schemeClr val="accent1"/>
                </a:solidFill>
                <a:latin typeface="Times New Roman" panose="02020603050405020304" pitchFamily="18" charset="0"/>
                <a:cs typeface="Times New Roman" panose="02020603050405020304" pitchFamily="18" charset="0"/>
              </a:rPr>
              <a:t>possible ending</a:t>
            </a:r>
            <a:endParaRPr lang="en-US" altLang="zh-CN" sz="2400" b="1" dirty="0">
              <a:solidFill>
                <a:schemeClr val="accent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400" dirty="0">
                <a:solidFill>
                  <a:schemeClr val="accent1"/>
                </a:solidFill>
                <a:latin typeface="Times New Roman" panose="02020603050405020304" pitchFamily="18" charset="0"/>
                <a:cs typeface="Times New Roman" panose="02020603050405020304" pitchFamily="18" charset="0"/>
              </a:rPr>
              <a:t>We succeeded in finishing the project.</a:t>
            </a:r>
            <a:endParaRPr lang="en-US" altLang="zh-CN" sz="2400" dirty="0">
              <a:solidFill>
                <a:schemeClr val="accent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400" dirty="0" smtClean="0">
                <a:solidFill>
                  <a:schemeClr val="accent1"/>
                </a:solidFill>
                <a:latin typeface="Times New Roman" panose="02020603050405020304" pitchFamily="18" charset="0"/>
                <a:cs typeface="Times New Roman" panose="02020603050405020304" pitchFamily="18" charset="0"/>
              </a:rPr>
              <a:t>I won his respect and we </a:t>
            </a:r>
            <a:r>
              <a:rPr lang="en-US" altLang="zh-CN" sz="2400" dirty="0">
                <a:solidFill>
                  <a:schemeClr val="accent1"/>
                </a:solidFill>
                <a:latin typeface="Times New Roman" panose="02020603050405020304" pitchFamily="18" charset="0"/>
                <a:cs typeface="Times New Roman" panose="02020603050405020304" pitchFamily="18" charset="0"/>
              </a:rPr>
              <a:t>developed friendship.</a:t>
            </a:r>
            <a:endParaRPr lang="zh-CN" altLang="en-US" sz="2400" dirty="0">
              <a:solidFill>
                <a:schemeClr val="accent1"/>
              </a:solidFill>
              <a:latin typeface="Times New Roman" panose="02020603050405020304" pitchFamily="18" charset="0"/>
              <a:cs typeface="Times New Roman" panose="02020603050405020304" pitchFamily="18" charset="0"/>
            </a:endParaRPr>
          </a:p>
        </p:txBody>
      </p:sp>
      <p:sp>
        <p:nvSpPr>
          <p:cNvPr id="8" name="文本框 12"/>
          <p:cNvSpPr txBox="1"/>
          <p:nvPr/>
        </p:nvSpPr>
        <p:spPr>
          <a:xfrm>
            <a:off x="7143751" y="4785971"/>
            <a:ext cx="5048250" cy="1938992"/>
          </a:xfrm>
          <a:prstGeom prst="rect">
            <a:avLst/>
          </a:prstGeom>
          <a:noFill/>
        </p:spPr>
        <p:txBody>
          <a:bodyPr wrap="square" rtlCol="0">
            <a:spAutoFit/>
          </a:bodyPr>
          <a:lstStyle/>
          <a:p>
            <a:pPr algn="ctr" defTabSz="914400" rtl="0" eaLnBrk="1" latinLnBrk="0" hangingPunct="1"/>
            <a:r>
              <a:rPr lang="en-US" altLang="zh-CN" sz="2400" b="1" kern="1200" dirty="0">
                <a:solidFill>
                  <a:schemeClr val="accent2">
                    <a:lumMod val="60000"/>
                    <a:lumOff val="40000"/>
                  </a:schemeClr>
                </a:solidFill>
                <a:latin typeface="Times New Roman" panose="02020603050405020304" pitchFamily="18" charset="0"/>
                <a:cs typeface="Times New Roman" panose="02020603050405020304" pitchFamily="18" charset="0"/>
              </a:rPr>
              <a:t>theme</a:t>
            </a:r>
            <a:endParaRPr lang="en-US" altLang="zh-CN" sz="2400" b="1" kern="1200" dirty="0">
              <a:solidFill>
                <a:schemeClr val="accent2">
                  <a:lumMod val="60000"/>
                  <a:lumOff val="40000"/>
                </a:schemeClr>
              </a:solidFill>
              <a:latin typeface="Times New Roman" panose="02020603050405020304" pitchFamily="18" charset="0"/>
              <a:cs typeface="Times New Roman" panose="02020603050405020304" pitchFamily="18" charset="0"/>
            </a:endParaRPr>
          </a:p>
          <a:p>
            <a:pPr marL="342900" indent="-342900" algn="l" defTabSz="914400" rtl="0" eaLnBrk="1" latinLnBrk="0" hangingPunct="1">
              <a:buFont typeface="Arial" panose="020B0604020202020204" pitchFamily="34" charset="0"/>
              <a:buChar char="•"/>
            </a:pPr>
            <a:r>
              <a:rPr lang="en-US" altLang="zh-CN" sz="2400" b="1" kern="1200" dirty="0">
                <a:solidFill>
                  <a:schemeClr val="accent2">
                    <a:lumMod val="60000"/>
                    <a:lumOff val="40000"/>
                  </a:schemeClr>
                </a:solidFill>
                <a:latin typeface="Times New Roman" panose="02020603050405020304" pitchFamily="18" charset="0"/>
                <a:cs typeface="Times New Roman" panose="02020603050405020304" pitchFamily="18" charset="0"/>
              </a:rPr>
              <a:t>learn to cooperate with each other</a:t>
            </a:r>
            <a:endParaRPr lang="en-US" altLang="zh-CN" sz="2400" b="1" kern="1200" dirty="0">
              <a:solidFill>
                <a:schemeClr val="accent2">
                  <a:lumMod val="60000"/>
                  <a:lumOff val="40000"/>
                </a:schemeClr>
              </a:solidFill>
              <a:latin typeface="Times New Roman" panose="02020603050405020304" pitchFamily="18" charset="0"/>
              <a:cs typeface="Times New Roman" panose="02020603050405020304" pitchFamily="18" charset="0"/>
            </a:endParaRPr>
          </a:p>
          <a:p>
            <a:pPr marL="342900" indent="-342900" algn="l" defTabSz="914400" rtl="0" eaLnBrk="1" latinLnBrk="0" hangingPunct="1">
              <a:buFont typeface="Arial" panose="020B0604020202020204" pitchFamily="34" charset="0"/>
              <a:buChar char="•"/>
            </a:pPr>
            <a:r>
              <a:rPr lang="en-US" altLang="zh-CN" sz="2400" b="1" dirty="0">
                <a:solidFill>
                  <a:schemeClr val="accent2">
                    <a:lumMod val="60000"/>
                    <a:lumOff val="40000"/>
                  </a:schemeClr>
                </a:solidFill>
                <a:latin typeface="Times New Roman" panose="02020603050405020304" pitchFamily="18" charset="0"/>
                <a:cs typeface="Times New Roman" panose="02020603050405020304" pitchFamily="18" charset="0"/>
              </a:rPr>
              <a:t>w</a:t>
            </a:r>
            <a:r>
              <a:rPr lang="en-US" altLang="zh-CN" sz="2400" b="1" dirty="0" smtClean="0">
                <a:solidFill>
                  <a:schemeClr val="accent2">
                    <a:lumMod val="60000"/>
                    <a:lumOff val="40000"/>
                  </a:schemeClr>
                </a:solidFill>
                <a:latin typeface="Times New Roman" panose="02020603050405020304" pitchFamily="18" charset="0"/>
                <a:cs typeface="Times New Roman" panose="02020603050405020304" pitchFamily="18" charset="0"/>
              </a:rPr>
              <a:t>in respect &amp; develop </a:t>
            </a:r>
            <a:r>
              <a:rPr lang="en-US" altLang="zh-CN" sz="2400" b="1" dirty="0">
                <a:solidFill>
                  <a:schemeClr val="accent2">
                    <a:lumMod val="60000"/>
                    <a:lumOff val="40000"/>
                  </a:schemeClr>
                </a:solidFill>
                <a:latin typeface="Times New Roman" panose="02020603050405020304" pitchFamily="18" charset="0"/>
                <a:cs typeface="Times New Roman" panose="02020603050405020304" pitchFamily="18" charset="0"/>
              </a:rPr>
              <a:t>the friendship</a:t>
            </a:r>
            <a:endParaRPr lang="en-US" altLang="zh-CN" sz="2400" b="1" kern="1200" dirty="0">
              <a:solidFill>
                <a:schemeClr val="accent2">
                  <a:lumMod val="60000"/>
                  <a:lumOff val="40000"/>
                </a:schemeClr>
              </a:solidFill>
              <a:latin typeface="Times New Roman" panose="02020603050405020304" pitchFamily="18" charset="0"/>
              <a:cs typeface="Times New Roman" panose="02020603050405020304" pitchFamily="18" charset="0"/>
            </a:endParaRPr>
          </a:p>
          <a:p>
            <a:pPr marL="342900" indent="-342900" algn="l" defTabSz="914400" rtl="0" eaLnBrk="1" latinLnBrk="0" hangingPunct="1">
              <a:buFont typeface="Arial" panose="020B0604020202020204" pitchFamily="34" charset="0"/>
              <a:buChar char="•"/>
            </a:pPr>
            <a:endParaRPr lang="en-US" altLang="zh-CN" sz="2400" b="1" kern="1200" dirty="0">
              <a:solidFill>
                <a:schemeClr val="accent2">
                  <a:lumMod val="60000"/>
                  <a:lumOff val="40000"/>
                </a:schemeClr>
              </a:solidFill>
            </a:endParaRPr>
          </a:p>
        </p:txBody>
      </p:sp>
      <p:sp>
        <p:nvSpPr>
          <p:cNvPr id="9" name="右箭头 8"/>
          <p:cNvSpPr/>
          <p:nvPr/>
        </p:nvSpPr>
        <p:spPr>
          <a:xfrm rot="10800000">
            <a:off x="5329237" y="5172075"/>
            <a:ext cx="1714500" cy="485775"/>
          </a:xfrm>
          <a:prstGeom prst="rightArrow">
            <a:avLst/>
          </a:prstGeom>
          <a:solidFill>
            <a:srgbClr val="D3D3D3"/>
          </a:solidFill>
          <a:ln>
            <a:solidFill>
              <a:srgbClr val="D3D3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3745705" y="3757613"/>
            <a:ext cx="6869908" cy="954107"/>
          </a:xfrm>
          <a:prstGeom prst="rect">
            <a:avLst/>
          </a:prstGeom>
          <a:solidFill>
            <a:schemeClr val="accent2">
              <a:lumMod val="50000"/>
            </a:schemeClr>
          </a:solidFill>
        </p:spPr>
        <p:txBody>
          <a:bodyPr wrap="square" rtlCol="0">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Tip 1: Make use of the theme, or the writing purpose to predict the ending of the story.</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9895176" y="70080"/>
            <a:ext cx="1985962" cy="523220"/>
          </a:xfrm>
          <a:prstGeom prst="rect">
            <a:avLst/>
          </a:prstGeom>
          <a:noFill/>
        </p:spPr>
        <p:txBody>
          <a:bodyPr wrap="square" rtlCol="0">
            <a:spAutoFit/>
          </a:bodyPr>
          <a:lstStyle/>
          <a:p>
            <a:r>
              <a:rPr lang="zh-CN" altLang="en-US" sz="2800" b="1" dirty="0" smtClean="0">
                <a:solidFill>
                  <a:schemeClr val="accent6">
                    <a:lumMod val="50000"/>
                  </a:schemeClr>
                </a:solidFill>
                <a:latin typeface="楷体" panose="02010609060101010101" pitchFamily="49" charset="-122"/>
                <a:ea typeface="楷体" panose="02010609060101010101" pitchFamily="49" charset="-122"/>
              </a:rPr>
              <a:t>主题协同</a:t>
            </a:r>
            <a:endParaRPr lang="zh-CN" altLang="en-US" sz="2800" b="1" dirty="0">
              <a:solidFill>
                <a:schemeClr val="accent6">
                  <a:lumMod val="50000"/>
                </a:schemeClr>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a:xfrm>
            <a:off x="1073148" y="0"/>
            <a:ext cx="6435012" cy="652367"/>
          </a:xfrm>
        </p:spPr>
        <p:txBody>
          <a:bodyPr>
            <a:normAutofit/>
          </a:bodyPr>
          <a:lstStyle/>
          <a:p>
            <a:r>
              <a:rPr lang="en-US" altLang="zh-CN" sz="3600" dirty="0" smtClean="0">
                <a:solidFill>
                  <a:schemeClr val="accent2">
                    <a:lumMod val="60000"/>
                    <a:lumOff val="40000"/>
                  </a:schemeClr>
                </a:solidFill>
                <a:latin typeface="Times New Roman" panose="02020603050405020304" pitchFamily="18" charset="0"/>
                <a:cs typeface="Times New Roman" panose="02020603050405020304" pitchFamily="18" charset="0"/>
              </a:rPr>
              <a:t>Design </a:t>
            </a:r>
            <a:r>
              <a:rPr lang="en-US" altLang="zh-CN" sz="3600" dirty="0">
                <a:solidFill>
                  <a:schemeClr val="accent2">
                    <a:lumMod val="60000"/>
                    <a:lumOff val="40000"/>
                  </a:schemeClr>
                </a:solidFill>
                <a:latin typeface="Times New Roman" panose="02020603050405020304" pitchFamily="18" charset="0"/>
                <a:cs typeface="Times New Roman" panose="02020603050405020304" pitchFamily="18" charset="0"/>
              </a:rPr>
              <a:t>the </a:t>
            </a:r>
            <a:r>
              <a:rPr lang="en-US" altLang="zh-CN" sz="3600" b="1" dirty="0">
                <a:solidFill>
                  <a:schemeClr val="accent2">
                    <a:lumMod val="60000"/>
                    <a:lumOff val="40000"/>
                  </a:schemeClr>
                </a:solidFill>
                <a:latin typeface="Times New Roman" panose="02020603050405020304" pitchFamily="18" charset="0"/>
                <a:cs typeface="Times New Roman" panose="02020603050405020304" pitchFamily="18" charset="0"/>
              </a:rPr>
              <a:t>plots</a:t>
            </a:r>
            <a:endParaRPr lang="zh-CN" altLang="en-US" sz="36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1" y="0"/>
            <a:ext cx="803564" cy="652367"/>
          </a:xfrm>
          <a:prstGeom prst="rect">
            <a:avLst/>
          </a:prstGeom>
          <a:solidFill>
            <a:schemeClr val="accent2">
              <a:lumMod val="60000"/>
              <a:lumOff val="40000"/>
            </a:schemeClr>
          </a:solidFill>
        </p:spPr>
        <p:txBody>
          <a:bodyPr wrap="square" rtlCol="0">
            <a:spAutoFit/>
          </a:bodyPr>
          <a:lstStyle/>
          <a:p>
            <a:endParaRPr lang="zh-CN" altLang="en-US" dirty="0"/>
          </a:p>
        </p:txBody>
      </p:sp>
      <p:pic>
        <p:nvPicPr>
          <p:cNvPr id="2050" name="Picture 2" descr="See the source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02122" y="652367"/>
            <a:ext cx="8670622" cy="6205632"/>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302560" y="5406393"/>
            <a:ext cx="2045060" cy="1015663"/>
          </a:xfrm>
          <a:prstGeom prst="rect">
            <a:avLst/>
          </a:prstGeom>
        </p:spPr>
        <p:txBody>
          <a:bodyPr wrap="square">
            <a:spAutoFit/>
          </a:bodyPr>
          <a:lstStyle/>
          <a:p>
            <a:r>
              <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rPr>
              <a:t>Dr. </a:t>
            </a:r>
            <a:r>
              <a:rPr lang="en-US" altLang="zh-CN" sz="2000" b="1" kern="100" dirty="0" smtClean="0">
                <a:latin typeface="Times New Roman" panose="02020603050405020304" pitchFamily="18" charset="0"/>
                <a:ea typeface="宋体" panose="02010600030101010101" pitchFamily="2" charset="-122"/>
                <a:cs typeface="Times New Roman" panose="02020603050405020304" pitchFamily="18" charset="0"/>
              </a:rPr>
              <a:t>Henderson </a:t>
            </a:r>
            <a:r>
              <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rPr>
              <a:t>paired me with my classmate.</a:t>
            </a:r>
            <a:endParaRPr lang="zh-CN" altLang="en-US" sz="2000" b="1" dirty="0"/>
          </a:p>
        </p:txBody>
      </p:sp>
      <p:sp>
        <p:nvSpPr>
          <p:cNvPr id="6" name="矩形 5"/>
          <p:cNvSpPr/>
          <p:nvPr/>
        </p:nvSpPr>
        <p:spPr>
          <a:xfrm>
            <a:off x="3578045" y="3107770"/>
            <a:ext cx="2045060" cy="1015663"/>
          </a:xfrm>
          <a:prstGeom prst="rect">
            <a:avLst/>
          </a:prstGeom>
        </p:spPr>
        <p:txBody>
          <a:bodyPr wrap="square">
            <a:spAutoFit/>
          </a:bodyPr>
          <a:lstStyle/>
          <a:p>
            <a:r>
              <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rPr>
              <a:t>I introduced myself to my teammate.</a:t>
            </a:r>
            <a:endParaRPr lang="zh-CN" altLang="en-US" sz="2000" b="1" dirty="0"/>
          </a:p>
        </p:txBody>
      </p:sp>
      <p:sp>
        <p:nvSpPr>
          <p:cNvPr id="4" name="TextBox 3"/>
          <p:cNvSpPr txBox="1"/>
          <p:nvPr/>
        </p:nvSpPr>
        <p:spPr>
          <a:xfrm>
            <a:off x="4914899" y="1118"/>
            <a:ext cx="3857625" cy="584775"/>
          </a:xfrm>
          <a:prstGeom prst="rect">
            <a:avLst/>
          </a:prstGeom>
          <a:noFill/>
        </p:spPr>
        <p:txBody>
          <a:bodyPr wrap="square" rtlCol="0">
            <a:spAutoFit/>
          </a:bodyPr>
          <a:lstStyle/>
          <a:p>
            <a:r>
              <a:rPr lang="en-US" altLang="zh-CN" sz="3200" b="1" dirty="0">
                <a:solidFill>
                  <a:schemeClr val="accent1"/>
                </a:solidFill>
                <a:latin typeface="Times New Roman" panose="02020603050405020304" pitchFamily="18" charset="0"/>
                <a:cs typeface="Times New Roman" panose="02020603050405020304" pitchFamily="18" charset="0"/>
              </a:rPr>
              <a:t>How did I feel?</a:t>
            </a:r>
            <a:endParaRPr lang="zh-CN" altLang="en-US" sz="3200" b="1" dirty="0">
              <a:solidFill>
                <a:schemeClr val="accent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14313" y="5398534"/>
            <a:ext cx="1889124" cy="1200329"/>
          </a:xfrm>
          <a:prstGeom prst="rect">
            <a:avLst/>
          </a:prstGeom>
          <a:noFill/>
        </p:spPr>
        <p:txBody>
          <a:bodyPr wrap="square" rtlCol="0">
            <a:spAutoFit/>
          </a:bodyPr>
          <a:lstStyle/>
          <a:p>
            <a:r>
              <a:rPr lang="en-US" altLang="zh-CN" sz="2400" b="1" dirty="0">
                <a:solidFill>
                  <a:schemeClr val="accent2"/>
                </a:solidFill>
                <a:latin typeface="Times New Roman" panose="02020603050405020304" pitchFamily="18" charset="0"/>
                <a:cs typeface="Times New Roman" panose="02020603050405020304" pitchFamily="18" charset="0"/>
              </a:rPr>
              <a:t>I: </a:t>
            </a:r>
            <a:r>
              <a:rPr lang="en-US" altLang="zh-CN" sz="2400" b="1" dirty="0">
                <a:solidFill>
                  <a:schemeClr val="accent1"/>
                </a:solidFill>
                <a:latin typeface="Times New Roman" panose="02020603050405020304" pitchFamily="18" charset="0"/>
                <a:cs typeface="Times New Roman" panose="02020603050405020304" pitchFamily="18" charset="0"/>
              </a:rPr>
              <a:t>unwilling to be paired with him</a:t>
            </a:r>
            <a:endParaRPr lang="zh-CN" altLang="en-US" sz="2400" b="1" dirty="0">
              <a:solidFill>
                <a:schemeClr val="accent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942975" y="3293518"/>
            <a:ext cx="2239890" cy="1569660"/>
          </a:xfrm>
          <a:prstGeom prst="rect">
            <a:avLst/>
          </a:prstGeom>
          <a:noFill/>
        </p:spPr>
        <p:txBody>
          <a:bodyPr wrap="square" rtlCol="0">
            <a:spAutoFit/>
          </a:bodyPr>
          <a:lstStyle/>
          <a:p>
            <a:r>
              <a:rPr lang="en-US" altLang="zh-CN" sz="2400" b="1" dirty="0">
                <a:solidFill>
                  <a:schemeClr val="accent2"/>
                </a:solidFill>
                <a:latin typeface="Times New Roman" panose="02020603050405020304" pitchFamily="18" charset="0"/>
                <a:cs typeface="Times New Roman" panose="02020603050405020304" pitchFamily="18" charset="0"/>
              </a:rPr>
              <a:t>I: </a:t>
            </a:r>
            <a:r>
              <a:rPr lang="en-US" altLang="zh-CN" sz="2400" b="1" dirty="0">
                <a:solidFill>
                  <a:schemeClr val="accent1"/>
                </a:solidFill>
                <a:latin typeface="Times New Roman" panose="02020603050405020304" pitchFamily="18" charset="0"/>
                <a:cs typeface="Times New Roman" panose="02020603050405020304" pitchFamily="18" charset="0"/>
              </a:rPr>
              <a:t>felt slighted</a:t>
            </a:r>
            <a:endParaRPr lang="en-US" altLang="zh-CN" sz="2400" b="1" dirty="0">
              <a:solidFill>
                <a:schemeClr val="accent1"/>
              </a:solidFill>
              <a:latin typeface="Times New Roman" panose="02020603050405020304" pitchFamily="18" charset="0"/>
              <a:cs typeface="Times New Roman" panose="02020603050405020304" pitchFamily="18" charset="0"/>
            </a:endParaRPr>
          </a:p>
          <a:p>
            <a:r>
              <a:rPr lang="en-US" altLang="zh-CN" sz="2400" b="1" dirty="0">
                <a:solidFill>
                  <a:schemeClr val="accent2"/>
                </a:solidFill>
                <a:latin typeface="Times New Roman" panose="02020603050405020304" pitchFamily="18" charset="0"/>
                <a:cs typeface="Times New Roman" panose="02020603050405020304" pitchFamily="18" charset="0"/>
              </a:rPr>
              <a:t>My teammate: </a:t>
            </a:r>
            <a:r>
              <a:rPr lang="en-US" altLang="zh-CN" sz="2400" b="1" dirty="0">
                <a:solidFill>
                  <a:schemeClr val="accent1"/>
                </a:solidFill>
                <a:latin typeface="Times New Roman" panose="02020603050405020304" pitchFamily="18" charset="0"/>
                <a:cs typeface="Times New Roman" panose="02020603050405020304" pitchFamily="18" charset="0"/>
              </a:rPr>
              <a:t>unwilling to cooperate</a:t>
            </a:r>
            <a:endParaRPr lang="zh-CN" altLang="en-US" sz="2400" b="1" dirty="0">
              <a:solidFill>
                <a:schemeClr val="accent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598225" y="1069624"/>
            <a:ext cx="1701654" cy="830997"/>
          </a:xfrm>
          <a:prstGeom prst="rect">
            <a:avLst/>
          </a:prstGeom>
          <a:noFill/>
        </p:spPr>
        <p:txBody>
          <a:bodyPr wrap="square" rtlCol="0">
            <a:spAutoFit/>
          </a:bodyPr>
          <a:lstStyle/>
          <a:p>
            <a:r>
              <a:rPr lang="en-US" altLang="zh-CN" sz="2400" b="1" dirty="0">
                <a:solidFill>
                  <a:schemeClr val="accent2"/>
                </a:solidFill>
                <a:latin typeface="Times New Roman" panose="02020603050405020304" pitchFamily="18" charset="0"/>
                <a:cs typeface="Times New Roman" panose="02020603050405020304" pitchFamily="18" charset="0"/>
              </a:rPr>
              <a:t>I: </a:t>
            </a:r>
            <a:r>
              <a:rPr lang="en-US" altLang="zh-CN" sz="2400" b="1" dirty="0" smtClean="0">
                <a:solidFill>
                  <a:schemeClr val="accent1"/>
                </a:solidFill>
                <a:latin typeface="Times New Roman" panose="02020603050405020304" pitchFamily="18" charset="0"/>
                <a:cs typeface="Times New Roman" panose="02020603050405020304" pitchFamily="18" charset="0"/>
              </a:rPr>
              <a:t>uneasy;</a:t>
            </a:r>
            <a:endParaRPr lang="en-US" altLang="zh-CN" sz="2400" b="1" dirty="0" smtClean="0">
              <a:solidFill>
                <a:schemeClr val="accent1"/>
              </a:solidFill>
              <a:latin typeface="Times New Roman" panose="02020603050405020304" pitchFamily="18" charset="0"/>
              <a:cs typeface="Times New Roman" panose="02020603050405020304" pitchFamily="18" charset="0"/>
            </a:endParaRPr>
          </a:p>
          <a:p>
            <a:r>
              <a:rPr lang="en-US" altLang="zh-CN" sz="2400" b="1" dirty="0" smtClean="0">
                <a:solidFill>
                  <a:schemeClr val="accent1"/>
                </a:solidFill>
                <a:latin typeface="Times New Roman" panose="02020603050405020304" pitchFamily="18" charset="0"/>
                <a:cs typeface="Times New Roman" panose="02020603050405020304" pitchFamily="18" charset="0"/>
              </a:rPr>
              <a:t>determined</a:t>
            </a:r>
            <a:endParaRPr lang="en-US" altLang="zh-CN" sz="2400" b="1" dirty="0">
              <a:solidFill>
                <a:schemeClr val="accent1"/>
              </a:solidFill>
              <a:latin typeface="Times New Roman" panose="02020603050405020304" pitchFamily="18" charset="0"/>
              <a:cs typeface="Times New Roman" panose="02020603050405020304" pitchFamily="18" charset="0"/>
            </a:endParaRPr>
          </a:p>
        </p:txBody>
      </p:sp>
      <p:sp>
        <p:nvSpPr>
          <p:cNvPr id="9" name="圆角矩形 8"/>
          <p:cNvSpPr/>
          <p:nvPr/>
        </p:nvSpPr>
        <p:spPr>
          <a:xfrm>
            <a:off x="5043486" y="952464"/>
            <a:ext cx="2243137" cy="147578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861967" y="3247351"/>
            <a:ext cx="739485" cy="830997"/>
          </a:xfrm>
          <a:prstGeom prst="rect">
            <a:avLst/>
          </a:prstGeom>
          <a:noFill/>
        </p:spPr>
        <p:txBody>
          <a:bodyPr wrap="square" rtlCol="0">
            <a:spAutoFit/>
          </a:bodyPr>
          <a:lstStyle/>
          <a:p>
            <a:r>
              <a:rPr lang="en-US" altLang="zh-CN" sz="4800" b="1" dirty="0">
                <a:solidFill>
                  <a:schemeClr val="accent6"/>
                </a:solidFill>
              </a:rPr>
              <a:t>?</a:t>
            </a:r>
            <a:endParaRPr lang="zh-CN" altLang="en-US" sz="4800" b="1" dirty="0">
              <a:solidFill>
                <a:schemeClr val="accent6"/>
              </a:solidFill>
            </a:endParaRPr>
          </a:p>
        </p:txBody>
      </p:sp>
      <p:sp>
        <p:nvSpPr>
          <p:cNvPr id="18" name="圆角矩形 17"/>
          <p:cNvSpPr/>
          <p:nvPr/>
        </p:nvSpPr>
        <p:spPr>
          <a:xfrm>
            <a:off x="7625054" y="5260806"/>
            <a:ext cx="2647442" cy="147578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060340" y="1028635"/>
            <a:ext cx="2466445" cy="1631216"/>
          </a:xfrm>
          <a:prstGeom prst="rect">
            <a:avLst/>
          </a:prstGeom>
        </p:spPr>
        <p:txBody>
          <a:bodyPr wrap="square">
            <a:spAutoFit/>
          </a:bodyPr>
          <a:lstStyle/>
          <a:p>
            <a:r>
              <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rPr>
              <a:t>Although outmatched,</a:t>
            </a:r>
            <a:endPar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rPr>
              <a:t>I still decided to stick to the project.</a:t>
            </a:r>
            <a:endParaRPr lang="zh-CN" altLang="en-US" sz="2000" b="1" dirty="0"/>
          </a:p>
          <a:p>
            <a:endParaRPr lang="zh-CN" altLang="en-US" sz="2000" b="1" dirty="0"/>
          </a:p>
        </p:txBody>
      </p:sp>
      <p:sp>
        <p:nvSpPr>
          <p:cNvPr id="12" name="TextBox 11"/>
          <p:cNvSpPr txBox="1"/>
          <p:nvPr/>
        </p:nvSpPr>
        <p:spPr>
          <a:xfrm>
            <a:off x="7768723" y="5406393"/>
            <a:ext cx="2589124" cy="1200329"/>
          </a:xfrm>
          <a:prstGeom prst="rect">
            <a:avLst/>
          </a:prstGeom>
          <a:noFill/>
        </p:spPr>
        <p:txBody>
          <a:bodyPr wrap="square" rtlCol="0">
            <a:spAutoFit/>
          </a:bodyPr>
          <a:lstStyle/>
          <a:p>
            <a:pPr marL="285750" indent="-285750">
              <a:buFont typeface="Arial" panose="020B0604020202020204" pitchFamily="34" charset="0"/>
              <a:buChar char="•"/>
            </a:pPr>
            <a:r>
              <a:rPr lang="en-US" altLang="zh-CN" b="1" dirty="0">
                <a:latin typeface="Times New Roman" panose="02020603050405020304" pitchFamily="18" charset="0"/>
                <a:cs typeface="Times New Roman" panose="02020603050405020304" pitchFamily="18" charset="0"/>
              </a:rPr>
              <a:t>We succeeded in finishing the </a:t>
            </a:r>
            <a:r>
              <a:rPr lang="en-US" altLang="zh-CN" b="1" dirty="0" smtClean="0">
                <a:latin typeface="Times New Roman" panose="02020603050405020304" pitchFamily="18" charset="0"/>
                <a:cs typeface="Times New Roman" panose="02020603050405020304" pitchFamily="18" charset="0"/>
              </a:rPr>
              <a:t>project.</a:t>
            </a:r>
            <a:endParaRPr lang="en-US" altLang="zh-CN"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b="1" dirty="0" smtClean="0">
                <a:latin typeface="Times New Roman" panose="02020603050405020304" pitchFamily="18" charset="0"/>
                <a:cs typeface="Times New Roman" panose="02020603050405020304" pitchFamily="18" charset="0"/>
              </a:rPr>
              <a:t>I won his respect &amp; </a:t>
            </a:r>
            <a:endParaRPr lang="en-US" altLang="zh-CN" b="1" dirty="0" smtClean="0">
              <a:latin typeface="Times New Roman" panose="02020603050405020304" pitchFamily="18" charset="0"/>
              <a:cs typeface="Times New Roman" panose="02020603050405020304" pitchFamily="18" charset="0"/>
            </a:endParaRPr>
          </a:p>
          <a:p>
            <a:r>
              <a:rPr lang="en-US" altLang="zh-CN" b="1" dirty="0" smtClean="0">
                <a:latin typeface="Times New Roman" panose="02020603050405020304" pitchFamily="18" charset="0"/>
                <a:cs typeface="Times New Roman" panose="02020603050405020304" pitchFamily="18" charset="0"/>
              </a:rPr>
              <a:t>we developed </a:t>
            </a:r>
            <a:r>
              <a:rPr lang="en-US" altLang="zh-CN" b="1" dirty="0">
                <a:latin typeface="Times New Roman" panose="02020603050405020304" pitchFamily="18" charset="0"/>
                <a:cs typeface="Times New Roman" panose="02020603050405020304" pitchFamily="18" charset="0"/>
              </a:rPr>
              <a:t>friendship.</a:t>
            </a:r>
            <a:endParaRPr lang="zh-CN" altLang="en-US" b="1" dirty="0"/>
          </a:p>
        </p:txBody>
      </p:sp>
      <p:sp>
        <p:nvSpPr>
          <p:cNvPr id="16" name="TextBox 15"/>
          <p:cNvSpPr txBox="1"/>
          <p:nvPr/>
        </p:nvSpPr>
        <p:spPr>
          <a:xfrm>
            <a:off x="10214967" y="4926454"/>
            <a:ext cx="2239890" cy="1569660"/>
          </a:xfrm>
          <a:prstGeom prst="rect">
            <a:avLst/>
          </a:prstGeom>
          <a:noFill/>
        </p:spPr>
        <p:txBody>
          <a:bodyPr wrap="square" rtlCol="0">
            <a:spAutoFit/>
          </a:bodyPr>
          <a:lstStyle/>
          <a:p>
            <a:r>
              <a:rPr lang="en-US" altLang="zh-CN" sz="2400" b="1" dirty="0">
                <a:solidFill>
                  <a:schemeClr val="accent2"/>
                </a:solidFill>
                <a:latin typeface="Times New Roman" panose="02020603050405020304" pitchFamily="18" charset="0"/>
                <a:cs typeface="Times New Roman" panose="02020603050405020304" pitchFamily="18" charset="0"/>
              </a:rPr>
              <a:t>I: </a:t>
            </a:r>
            <a:r>
              <a:rPr lang="en-US" altLang="zh-CN" sz="2400" b="1" dirty="0">
                <a:solidFill>
                  <a:schemeClr val="accent1"/>
                </a:solidFill>
                <a:latin typeface="Times New Roman" panose="02020603050405020304" pitchFamily="18" charset="0"/>
                <a:cs typeface="Times New Roman" panose="02020603050405020304" pitchFamily="18" charset="0"/>
              </a:rPr>
              <a:t>happy; satisfied</a:t>
            </a:r>
            <a:endParaRPr lang="en-US" altLang="zh-CN" sz="2400" b="1" dirty="0">
              <a:solidFill>
                <a:schemeClr val="accent1"/>
              </a:solidFill>
              <a:latin typeface="Times New Roman" panose="02020603050405020304" pitchFamily="18" charset="0"/>
              <a:cs typeface="Times New Roman" panose="02020603050405020304" pitchFamily="18" charset="0"/>
            </a:endParaRPr>
          </a:p>
          <a:p>
            <a:r>
              <a:rPr lang="en-US" altLang="zh-CN" sz="2400" b="1" dirty="0">
                <a:solidFill>
                  <a:schemeClr val="accent2"/>
                </a:solidFill>
                <a:latin typeface="Times New Roman" panose="02020603050405020304" pitchFamily="18" charset="0"/>
                <a:cs typeface="Times New Roman" panose="02020603050405020304" pitchFamily="18" charset="0"/>
              </a:rPr>
              <a:t>My teammate:</a:t>
            </a:r>
            <a:endParaRPr lang="en-US" altLang="zh-CN" sz="2400" b="1" dirty="0">
              <a:solidFill>
                <a:schemeClr val="accent2"/>
              </a:solidFill>
              <a:latin typeface="Times New Roman" panose="02020603050405020304" pitchFamily="18" charset="0"/>
              <a:cs typeface="Times New Roman" panose="02020603050405020304" pitchFamily="18" charset="0"/>
            </a:endParaRPr>
          </a:p>
          <a:p>
            <a:r>
              <a:rPr lang="en-US" altLang="zh-CN" sz="2400" b="1" dirty="0">
                <a:solidFill>
                  <a:schemeClr val="accent1"/>
                </a:solidFill>
                <a:latin typeface="Times New Roman" panose="02020603050405020304" pitchFamily="18" charset="0"/>
                <a:cs typeface="Times New Roman" panose="02020603050405020304" pitchFamily="18" charset="0"/>
              </a:rPr>
              <a:t>grateful</a:t>
            </a:r>
            <a:endParaRPr lang="zh-CN" altLang="en-US" sz="2400" b="1" dirty="0">
              <a:solidFill>
                <a:schemeClr val="accent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16824</Words>
  <Application>WPS 演示</Application>
  <PresentationFormat>自定义</PresentationFormat>
  <Paragraphs>424</Paragraphs>
  <Slides>23</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23</vt:i4>
      </vt:variant>
    </vt:vector>
  </HeadingPairs>
  <TitlesOfParts>
    <vt:vector size="37" baseType="lpstr">
      <vt:lpstr>Arial</vt:lpstr>
      <vt:lpstr>宋体</vt:lpstr>
      <vt:lpstr>Wingdings</vt:lpstr>
      <vt:lpstr>楷体</vt:lpstr>
      <vt:lpstr>Times New Roman</vt:lpstr>
      <vt:lpstr>Calibri</vt:lpstr>
      <vt:lpstr>等线</vt:lpstr>
      <vt:lpstr>微软雅黑</vt:lpstr>
      <vt:lpstr>Arial Unicode MS</vt:lpstr>
      <vt:lpstr>等线 Light</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Continuation Writing 2021.1浙江高考</dc:title>
  <dc:creator>何 瑱悦</dc:creator>
  <cp:lastModifiedBy>24147</cp:lastModifiedBy>
  <cp:revision>108</cp:revision>
  <dcterms:created xsi:type="dcterms:W3CDTF">2022-01-09T12:10:00Z</dcterms:created>
  <dcterms:modified xsi:type="dcterms:W3CDTF">2022-01-11T09:10:57Z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